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5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49.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56.xml" ContentType="application/vnd.openxmlformats-officedocument.presentationml.slide+xml"/>
  <Override PartName="/ppt/slides/slide1.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258" r:id="rId2"/>
    <p:sldId id="259" r:id="rId3"/>
    <p:sldId id="260" r:id="rId4"/>
    <p:sldId id="261" r:id="rId5"/>
    <p:sldId id="262" r:id="rId6"/>
    <p:sldId id="579" r:id="rId7"/>
    <p:sldId id="263" r:id="rId8"/>
    <p:sldId id="392" r:id="rId9"/>
    <p:sldId id="264" r:id="rId10"/>
    <p:sldId id="334" r:id="rId11"/>
    <p:sldId id="335" r:id="rId12"/>
    <p:sldId id="571" r:id="rId13"/>
    <p:sldId id="343" r:id="rId14"/>
    <p:sldId id="560" r:id="rId15"/>
    <p:sldId id="506" r:id="rId16"/>
    <p:sldId id="505" r:id="rId17"/>
    <p:sldId id="344" r:id="rId18"/>
    <p:sldId id="520" r:id="rId19"/>
    <p:sldId id="528" r:id="rId20"/>
    <p:sldId id="529" r:id="rId21"/>
    <p:sldId id="530" r:id="rId22"/>
    <p:sldId id="496" r:id="rId23"/>
    <p:sldId id="581" r:id="rId24"/>
    <p:sldId id="582" r:id="rId25"/>
    <p:sldId id="531" r:id="rId26"/>
    <p:sldId id="532" r:id="rId27"/>
    <p:sldId id="498" r:id="rId28"/>
    <p:sldId id="493" r:id="rId29"/>
    <p:sldId id="375" r:id="rId30"/>
    <p:sldId id="492" r:id="rId31"/>
    <p:sldId id="354" r:id="rId32"/>
    <p:sldId id="376" r:id="rId33"/>
    <p:sldId id="377" r:id="rId34"/>
    <p:sldId id="378" r:id="rId35"/>
    <p:sldId id="379" r:id="rId36"/>
    <p:sldId id="380" r:id="rId37"/>
    <p:sldId id="527" r:id="rId38"/>
    <p:sldId id="580" r:id="rId39"/>
    <p:sldId id="567" r:id="rId40"/>
    <p:sldId id="565" r:id="rId41"/>
    <p:sldId id="566" r:id="rId42"/>
    <p:sldId id="568" r:id="rId43"/>
    <p:sldId id="552" r:id="rId44"/>
    <p:sldId id="583" r:id="rId45"/>
    <p:sldId id="451" r:id="rId46"/>
    <p:sldId id="452" r:id="rId47"/>
    <p:sldId id="569" r:id="rId48"/>
    <p:sldId id="563" r:id="rId49"/>
    <p:sldId id="584" r:id="rId50"/>
    <p:sldId id="387" r:id="rId51"/>
    <p:sldId id="564" r:id="rId52"/>
    <p:sldId id="570" r:id="rId53"/>
    <p:sldId id="553" r:id="rId54"/>
    <p:sldId id="562" r:id="rId55"/>
    <p:sldId id="523" r:id="rId56"/>
    <p:sldId id="526" r:id="rId57"/>
    <p:sldId id="525" r:id="rId58"/>
    <p:sldId id="524" r:id="rId59"/>
    <p:sldId id="539" r:id="rId60"/>
    <p:sldId id="585" r:id="rId61"/>
    <p:sldId id="586" r:id="rId62"/>
    <p:sldId id="550" r:id="rId63"/>
    <p:sldId id="477" r:id="rId64"/>
    <p:sldId id="540" r:id="rId65"/>
    <p:sldId id="541" r:id="rId66"/>
    <p:sldId id="385" r:id="rId67"/>
    <p:sldId id="576" r:id="rId68"/>
    <p:sldId id="578" r:id="rId69"/>
    <p:sldId id="577" r:id="rId70"/>
    <p:sldId id="556" r:id="rId71"/>
    <p:sldId id="573" r:id="rId72"/>
    <p:sldId id="574" r:id="rId73"/>
    <p:sldId id="551" r:id="rId74"/>
    <p:sldId id="38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ry Killeen" initials="GK" lastIdx="1" clrIdx="0">
    <p:extLst>
      <p:ext uri="{19B8F6BF-5375-455C-9EA6-DF929625EA0E}">
        <p15:presenceInfo xmlns:p15="http://schemas.microsoft.com/office/powerpoint/2012/main" userId="Gerry Kill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4660"/>
  </p:normalViewPr>
  <p:slideViewPr>
    <p:cSldViewPr snapToGrid="0">
      <p:cViewPr varScale="1">
        <p:scale>
          <a:sx n="77" d="100"/>
          <a:sy n="77" d="100"/>
        </p:scale>
        <p:origin x="960" y="22"/>
      </p:cViewPr>
      <p:guideLst/>
    </p:cSldViewPr>
  </p:slideViewPr>
  <p:notesTextViewPr>
    <p:cViewPr>
      <p:scale>
        <a:sx n="1" d="1"/>
        <a:sy n="1" d="1"/>
      </p:scale>
      <p:origin x="0" y="0"/>
    </p:cViewPr>
  </p:notesTextViewPr>
  <p:sorterViewPr>
    <p:cViewPr varScale="1">
      <p:scale>
        <a:sx n="1" d="1"/>
        <a:sy n="1" d="1"/>
      </p:scale>
      <p:origin x="0" y="-1759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85"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ustomXml" Target="../customXml/item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4-20T05:22:55.48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31B00-A8B7-4440-8F05-0DBB73939581}" type="datetimeFigureOut">
              <a:rPr lang="en-GB" smtClean="0"/>
              <a:t>20/04/2016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727AD-B176-4252-9C3D-615592E32592}" type="slidenum">
              <a:rPr lang="en-GB" smtClean="0"/>
              <a:t>‹#›</a:t>
            </a:fld>
            <a:endParaRPr lang="en-GB"/>
          </a:p>
        </p:txBody>
      </p:sp>
    </p:spTree>
    <p:extLst>
      <p:ext uri="{BB962C8B-B14F-4D97-AF65-F5344CB8AC3E}">
        <p14:creationId xmlns:p14="http://schemas.microsoft.com/office/powerpoint/2010/main" val="192486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DFE1C1CA-C3AF-4FFA-9C25-38D5025854E9}"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smtClean="0"/>
              <a:t>additionally to do:</a:t>
            </a:r>
          </a:p>
          <a:p>
            <a:pPr eaLnBrk="1" hangingPunct="1"/>
            <a:r>
              <a:rPr lang="en-US" smtClean="0"/>
              <a:t>overall implementation plan (1 slide)</a:t>
            </a:r>
          </a:p>
          <a:p>
            <a:pPr eaLnBrk="1" hangingPunct="1"/>
            <a:r>
              <a:rPr lang="en-US" smtClean="0"/>
              <a:t>process management (1 slide draft of possible process map, 1 slide explaining process management)</a:t>
            </a:r>
          </a:p>
          <a:p>
            <a:pPr eaLnBrk="1" hangingPunct="1"/>
            <a:r>
              <a:rPr lang="en-US" smtClean="0"/>
              <a:t>risks of project (1 slide)</a:t>
            </a:r>
          </a:p>
          <a:p>
            <a:pPr eaLnBrk="1" hangingPunct="1"/>
            <a:r>
              <a:rPr lang="en-US" smtClean="0"/>
              <a:t>success factors for Project OpEx (1 slide)</a:t>
            </a:r>
          </a:p>
        </p:txBody>
      </p:sp>
    </p:spTree>
    <p:extLst>
      <p:ext uri="{BB962C8B-B14F-4D97-AF65-F5344CB8AC3E}">
        <p14:creationId xmlns:p14="http://schemas.microsoft.com/office/powerpoint/2010/main" val="177108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DFE1C1CA-C3AF-4FFA-9C25-38D5025854E9}" type="slidenum">
              <a:rPr lang="en-US"/>
              <a:pPr/>
              <a:t>48</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smtClean="0"/>
              <a:t>additionally to do:</a:t>
            </a:r>
          </a:p>
          <a:p>
            <a:pPr eaLnBrk="1" hangingPunct="1"/>
            <a:r>
              <a:rPr lang="en-US" smtClean="0"/>
              <a:t>overall implementation plan (1 slide)</a:t>
            </a:r>
          </a:p>
          <a:p>
            <a:pPr eaLnBrk="1" hangingPunct="1"/>
            <a:r>
              <a:rPr lang="en-US" smtClean="0"/>
              <a:t>process management (1 slide draft of possible process map, 1 slide explaining process management)</a:t>
            </a:r>
          </a:p>
          <a:p>
            <a:pPr eaLnBrk="1" hangingPunct="1"/>
            <a:r>
              <a:rPr lang="en-US" smtClean="0"/>
              <a:t>risks of project (1 slide)</a:t>
            </a:r>
          </a:p>
          <a:p>
            <a:pPr eaLnBrk="1" hangingPunct="1"/>
            <a:r>
              <a:rPr lang="en-US" smtClean="0"/>
              <a:t>success factors for Project OpEx (1 slide)</a:t>
            </a:r>
          </a:p>
        </p:txBody>
      </p:sp>
    </p:spTree>
    <p:extLst>
      <p:ext uri="{BB962C8B-B14F-4D97-AF65-F5344CB8AC3E}">
        <p14:creationId xmlns:p14="http://schemas.microsoft.com/office/powerpoint/2010/main" val="328843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also excited by the work of other candidates who are very good and have won fellowships from </a:t>
            </a:r>
            <a:r>
              <a:rPr lang="en-US" dirty="0" err="1" smtClean="0"/>
              <a:t>Wellcome</a:t>
            </a:r>
            <a:r>
              <a:rPr lang="en-US" dirty="0" smtClean="0"/>
              <a:t> and other sponsors. </a:t>
            </a:r>
          </a:p>
          <a:p>
            <a:endParaRPr lang="en-US" dirty="0" smtClean="0"/>
          </a:p>
          <a:p>
            <a:r>
              <a:rPr lang="en-US" dirty="0" smtClean="0"/>
              <a:t>Victoria Mwakalinga got the highest score in her CARTA fellowship  application round.</a:t>
            </a:r>
          </a:p>
          <a:p>
            <a:endParaRPr lang="en-US" dirty="0" smtClean="0"/>
          </a:p>
          <a:p>
            <a:r>
              <a:rPr lang="en-US" dirty="0" smtClean="0"/>
              <a:t>It is this level quality that we are looking for.</a:t>
            </a:r>
            <a:endParaRPr lang="en-GB" dirty="0"/>
          </a:p>
        </p:txBody>
      </p:sp>
      <p:sp>
        <p:nvSpPr>
          <p:cNvPr id="4" name="Slide Number Placeholder 3"/>
          <p:cNvSpPr>
            <a:spLocks noGrp="1"/>
          </p:cNvSpPr>
          <p:nvPr>
            <p:ph type="sldNum" sz="quarter" idx="10"/>
          </p:nvPr>
        </p:nvSpPr>
        <p:spPr/>
        <p:txBody>
          <a:bodyPr/>
          <a:lstStyle/>
          <a:p>
            <a:fld id="{0F2F591C-FE9A-4DE4-BE36-C6CD6EBF2BC6}" type="slidenum">
              <a:rPr lang="en-GB" smtClean="0"/>
              <a:pPr/>
              <a:t>72</a:t>
            </a:fld>
            <a:endParaRPr lang="en-GB"/>
          </a:p>
        </p:txBody>
      </p:sp>
    </p:spTree>
    <p:extLst>
      <p:ext uri="{BB962C8B-B14F-4D97-AF65-F5344CB8AC3E}">
        <p14:creationId xmlns:p14="http://schemas.microsoft.com/office/powerpoint/2010/main" val="252425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69849F-28FE-4CCD-A90D-08CF2020C3E9}" type="datetimeFigureOut">
              <a:rPr lang="en-GB" smtClean="0"/>
              <a:t>20/04/2016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205339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9849F-28FE-4CCD-A90D-08CF2020C3E9}" type="datetimeFigureOut">
              <a:rPr lang="en-GB" smtClean="0"/>
              <a:t>20/04/2016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1612058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9849F-28FE-4CCD-A90D-08CF2020C3E9}" type="datetimeFigureOut">
              <a:rPr lang="en-GB" smtClean="0"/>
              <a:t>20/04/2016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2913868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473C9FF-A05D-4714-8081-DBB12F0B7026}" type="slidenum">
              <a:rPr lang="en-US"/>
              <a:pPr/>
              <a:t>‹#›</a:t>
            </a:fld>
            <a:endParaRPr lang="en-US"/>
          </a:p>
        </p:txBody>
      </p:sp>
    </p:spTree>
    <p:extLst>
      <p:ext uri="{BB962C8B-B14F-4D97-AF65-F5344CB8AC3E}">
        <p14:creationId xmlns:p14="http://schemas.microsoft.com/office/powerpoint/2010/main" val="2176551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9849F-28FE-4CCD-A90D-08CF2020C3E9}" type="datetimeFigureOut">
              <a:rPr lang="en-GB" smtClean="0"/>
              <a:t>20/04/2016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209572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9849F-28FE-4CCD-A90D-08CF2020C3E9}" type="datetimeFigureOut">
              <a:rPr lang="en-GB" smtClean="0"/>
              <a:t>20/04/2016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181359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69849F-28FE-4CCD-A90D-08CF2020C3E9}" type="datetimeFigureOut">
              <a:rPr lang="en-GB" smtClean="0"/>
              <a:t>20/04/2016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33166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69849F-28FE-4CCD-A90D-08CF2020C3E9}" type="datetimeFigureOut">
              <a:rPr lang="en-GB" smtClean="0"/>
              <a:t>20/04/2016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405656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69849F-28FE-4CCD-A90D-08CF2020C3E9}" type="datetimeFigureOut">
              <a:rPr lang="en-GB" smtClean="0"/>
              <a:t>20/04/2016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201639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9849F-28FE-4CCD-A90D-08CF2020C3E9}" type="datetimeFigureOut">
              <a:rPr lang="en-GB" smtClean="0"/>
              <a:t>20/04/2016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355635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9849F-28FE-4CCD-A90D-08CF2020C3E9}" type="datetimeFigureOut">
              <a:rPr lang="en-GB" smtClean="0"/>
              <a:t>20/04/2016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229643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9849F-28FE-4CCD-A90D-08CF2020C3E9}" type="datetimeFigureOut">
              <a:rPr lang="en-GB" smtClean="0"/>
              <a:t>20/04/2016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CD63E8-E638-4391-9872-408F0C57D469}" type="slidenum">
              <a:rPr lang="en-GB" smtClean="0"/>
              <a:t>‹#›</a:t>
            </a:fld>
            <a:endParaRPr lang="en-GB"/>
          </a:p>
        </p:txBody>
      </p:sp>
    </p:spTree>
    <p:extLst>
      <p:ext uri="{BB962C8B-B14F-4D97-AF65-F5344CB8AC3E}">
        <p14:creationId xmlns:p14="http://schemas.microsoft.com/office/powerpoint/2010/main" val="281463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9849F-28FE-4CCD-A90D-08CF2020C3E9}" type="datetimeFigureOut">
              <a:rPr lang="en-GB" smtClean="0"/>
              <a:t>20/04/2016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D63E8-E638-4391-9872-408F0C57D469}" type="slidenum">
              <a:rPr lang="en-GB" smtClean="0"/>
              <a:t>‹#›</a:t>
            </a:fld>
            <a:endParaRPr lang="en-GB"/>
          </a:p>
        </p:txBody>
      </p:sp>
    </p:spTree>
    <p:extLst>
      <p:ext uri="{BB962C8B-B14F-4D97-AF65-F5344CB8AC3E}">
        <p14:creationId xmlns:p14="http://schemas.microsoft.com/office/powerpoint/2010/main" val="106330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3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 Id="rId6" Type="http://schemas.openxmlformats.org/officeDocument/2006/relationships/image" Target="../media/image102.emf"/><Relationship Id="rId5" Type="http://schemas.openxmlformats.org/officeDocument/2006/relationships/image" Target="../media/image810.png"/><Relationship Id="rId4" Type="http://schemas.openxmlformats.org/officeDocument/2006/relationships/image" Target="../media/image800.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8.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6.pn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957839" y="67929"/>
            <a:ext cx="6575075" cy="1200329"/>
          </a:xfrm>
          <a:prstGeom prst="rect">
            <a:avLst/>
          </a:prstGeom>
          <a:noFill/>
          <a:ln w="9525">
            <a:noFill/>
            <a:miter lim="800000"/>
            <a:headEnd/>
            <a:tailEnd/>
          </a:ln>
        </p:spPr>
        <p:txBody>
          <a:bodyPr wrap="square">
            <a:spAutoFit/>
          </a:bodyPr>
          <a:lstStyle/>
          <a:p>
            <a:pPr algn="ctr"/>
            <a:r>
              <a:rPr lang="en-US" sz="2400" b="1" dirty="0"/>
              <a:t>Simple, accessible, illustrative models for bridging the gap between specialist modelers and </a:t>
            </a:r>
            <a:endParaRPr lang="en-US" sz="2400" b="1" dirty="0" smtClean="0"/>
          </a:p>
          <a:p>
            <a:pPr algn="ctr"/>
            <a:r>
              <a:rPr lang="en-US" sz="2400" b="1" dirty="0" smtClean="0"/>
              <a:t>field </a:t>
            </a:r>
            <a:r>
              <a:rPr lang="en-US" sz="2400" b="1" dirty="0"/>
              <a:t>surveillance practitioners</a:t>
            </a:r>
            <a:endParaRPr lang="en-GB" sz="2400" b="1" dirty="0"/>
          </a:p>
        </p:txBody>
      </p:sp>
      <p:sp>
        <p:nvSpPr>
          <p:cNvPr id="5" name="TextBox 4"/>
          <p:cNvSpPr txBox="1"/>
          <p:nvPr/>
        </p:nvSpPr>
        <p:spPr>
          <a:xfrm>
            <a:off x="4469518" y="6099711"/>
            <a:ext cx="2121093" cy="523220"/>
          </a:xfrm>
          <a:prstGeom prst="rect">
            <a:avLst/>
          </a:prstGeom>
          <a:noFill/>
        </p:spPr>
        <p:txBody>
          <a:bodyPr wrap="none" rtlCol="0">
            <a:spAutoFit/>
          </a:bodyPr>
          <a:lstStyle/>
          <a:p>
            <a:r>
              <a:rPr lang="en-US" sz="2800" b="1" dirty="0"/>
              <a:t>Gerry Killeen</a:t>
            </a:r>
          </a:p>
        </p:txBody>
      </p:sp>
      <p:pic>
        <p:nvPicPr>
          <p:cNvPr id="6" name="Picture 5" descr="3_colour_200x155.gif"/>
          <p:cNvPicPr>
            <a:picLocks noChangeAspect="1"/>
          </p:cNvPicPr>
          <p:nvPr/>
        </p:nvPicPr>
        <p:blipFill>
          <a:blip r:embed="rId3" cstate="print"/>
          <a:stretch>
            <a:fillRect/>
          </a:stretch>
        </p:blipFill>
        <p:spPr>
          <a:xfrm>
            <a:off x="7422450" y="5544457"/>
            <a:ext cx="1649441" cy="1278317"/>
          </a:xfrm>
          <a:prstGeom prst="rect">
            <a:avLst/>
          </a:prstGeom>
        </p:spPr>
      </p:pic>
      <p:pic>
        <p:nvPicPr>
          <p:cNvPr id="8" name="Picture 3" descr="A:\helix.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14" y="1408992"/>
            <a:ext cx="4229131" cy="4293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xray.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992" y="1426428"/>
            <a:ext cx="3846286" cy="42097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IHI logo"/>
          <p:cNvPicPr>
            <a:picLocks noChangeAspect="1" noChangeArrowheads="1"/>
          </p:cNvPicPr>
          <p:nvPr/>
        </p:nvPicPr>
        <p:blipFill>
          <a:blip r:embed="rId6" cstate="print"/>
          <a:srcRect/>
          <a:stretch>
            <a:fillRect/>
          </a:stretch>
        </p:blipFill>
        <p:spPr bwMode="auto">
          <a:xfrm>
            <a:off x="103984" y="5936343"/>
            <a:ext cx="3772351" cy="832333"/>
          </a:xfrm>
          <a:prstGeom prst="rect">
            <a:avLst/>
          </a:prstGeom>
          <a:noFill/>
          <a:ln w="9525">
            <a:noFill/>
            <a:miter lim="800000"/>
            <a:headEnd/>
            <a:tailEnd/>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4412" y="44756"/>
            <a:ext cx="1596265" cy="1290558"/>
          </a:xfrm>
          <a:prstGeom prst="rect">
            <a:avLst/>
          </a:prstGeom>
        </p:spPr>
      </p:pic>
      <p:pic>
        <p:nvPicPr>
          <p:cNvPr id="11" name="Picture 4" descr="C:\Users\smullane\Desktop\AvecNet 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83" y="44756"/>
            <a:ext cx="1170819" cy="127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39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371475" y="1343025"/>
            <a:ext cx="8401050" cy="4171950"/>
          </a:xfrm>
          <a:prstGeom prst="rect">
            <a:avLst/>
          </a:prstGeom>
          <a:noFill/>
          <a:ln w="9525">
            <a:noFill/>
            <a:miter lim="800000"/>
            <a:headEnd/>
            <a:tailEnd/>
          </a:ln>
        </p:spPr>
      </p:pic>
      <p:sp>
        <p:nvSpPr>
          <p:cNvPr id="5" name="TextBox 4"/>
          <p:cNvSpPr txBox="1"/>
          <p:nvPr/>
        </p:nvSpPr>
        <p:spPr>
          <a:xfrm>
            <a:off x="4829999" y="0"/>
            <a:ext cx="4314001" cy="369332"/>
          </a:xfrm>
          <a:prstGeom prst="rect">
            <a:avLst/>
          </a:prstGeom>
          <a:noFill/>
        </p:spPr>
        <p:txBody>
          <a:bodyPr wrap="none" rtlCol="0">
            <a:spAutoFit/>
          </a:bodyPr>
          <a:lstStyle/>
          <a:p>
            <a:r>
              <a:rPr lang="en-US" b="1" dirty="0" smtClean="0"/>
              <a:t>Draper &amp; Smith 1960 TRSTMH 54: 342</a:t>
            </a:r>
            <a:endParaRPr lang="en-US" b="1" dirty="0"/>
          </a:p>
        </p:txBody>
      </p:sp>
    </p:spTree>
    <p:extLst>
      <p:ext uri="{BB962C8B-B14F-4D97-AF65-F5344CB8AC3E}">
        <p14:creationId xmlns:p14="http://schemas.microsoft.com/office/powerpoint/2010/main" val="75960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33363" y="457200"/>
            <a:ext cx="8677275" cy="5495925"/>
          </a:xfrm>
          <a:prstGeom prst="rect">
            <a:avLst/>
          </a:prstGeom>
          <a:noFill/>
          <a:ln w="9525">
            <a:noFill/>
            <a:miter lim="800000"/>
            <a:headEnd/>
            <a:tailEnd/>
          </a:ln>
        </p:spPr>
      </p:pic>
      <p:sp>
        <p:nvSpPr>
          <p:cNvPr id="5" name="TextBox 4"/>
          <p:cNvSpPr txBox="1"/>
          <p:nvPr/>
        </p:nvSpPr>
        <p:spPr>
          <a:xfrm>
            <a:off x="4829999" y="0"/>
            <a:ext cx="4314001" cy="369332"/>
          </a:xfrm>
          <a:prstGeom prst="rect">
            <a:avLst/>
          </a:prstGeom>
          <a:noFill/>
        </p:spPr>
        <p:txBody>
          <a:bodyPr wrap="none" rtlCol="0">
            <a:spAutoFit/>
          </a:bodyPr>
          <a:lstStyle/>
          <a:p>
            <a:r>
              <a:rPr lang="en-US" b="1" dirty="0" smtClean="0"/>
              <a:t>Draper &amp; Smith 1960 TRSTMH 54: 342</a:t>
            </a:r>
            <a:endParaRPr lang="en-US" b="1" dirty="0"/>
          </a:p>
        </p:txBody>
      </p:sp>
    </p:spTree>
    <p:extLst>
      <p:ext uri="{BB962C8B-B14F-4D97-AF65-F5344CB8AC3E}">
        <p14:creationId xmlns:p14="http://schemas.microsoft.com/office/powerpoint/2010/main" val="1765079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rot="5400000">
            <a:off x="1935660" y="-1188539"/>
            <a:ext cx="5272677" cy="9144000"/>
          </a:xfrm>
          <a:prstGeom prst="rect">
            <a:avLst/>
          </a:prstGeom>
          <a:noFill/>
          <a:ln w="9525">
            <a:noFill/>
            <a:miter lim="800000"/>
            <a:headEnd/>
            <a:tailEnd/>
          </a:ln>
        </p:spPr>
      </p:pic>
      <p:sp>
        <p:nvSpPr>
          <p:cNvPr id="7" name="TextBox 6"/>
          <p:cNvSpPr txBox="1"/>
          <p:nvPr/>
        </p:nvSpPr>
        <p:spPr>
          <a:xfrm>
            <a:off x="154151" y="137652"/>
            <a:ext cx="4113049" cy="369332"/>
          </a:xfrm>
          <a:prstGeom prst="rect">
            <a:avLst/>
          </a:prstGeom>
          <a:noFill/>
        </p:spPr>
        <p:txBody>
          <a:bodyPr wrap="none" rtlCol="0">
            <a:spAutoFit/>
          </a:bodyPr>
          <a:lstStyle/>
          <a:p>
            <a:r>
              <a:rPr lang="en-US" b="1" dirty="0" err="1" smtClean="0"/>
              <a:t>Jeffreys</a:t>
            </a:r>
            <a:r>
              <a:rPr lang="en-US" b="1" dirty="0" smtClean="0"/>
              <a:t> &amp; </a:t>
            </a:r>
            <a:r>
              <a:rPr lang="en-US" b="1" dirty="0" err="1" smtClean="0"/>
              <a:t>Eyles</a:t>
            </a:r>
            <a:r>
              <a:rPr lang="en-US" b="1" dirty="0" smtClean="0"/>
              <a:t> 1955 AJTMH 4: 781</a:t>
            </a:r>
            <a:endParaRPr lang="en-US" b="1" dirty="0"/>
          </a:p>
        </p:txBody>
      </p:sp>
    </p:spTree>
    <p:extLst>
      <p:ext uri="{BB962C8B-B14F-4D97-AF65-F5344CB8AC3E}">
        <p14:creationId xmlns:p14="http://schemas.microsoft.com/office/powerpoint/2010/main" val="1180184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3DB0C09-A346-4F3B-B605-51B0D5B739E9}" type="datetime1">
              <a:rPr lang="en-US" smtClean="0"/>
              <a:pPr>
                <a:defRPr/>
              </a:pPr>
              <a:t>4/20/2016</a:t>
            </a:fld>
            <a:endParaRPr lang="en-US"/>
          </a:p>
        </p:txBody>
      </p:sp>
      <p:sp>
        <p:nvSpPr>
          <p:cNvPr id="3" name="Slide Number Placeholder 2"/>
          <p:cNvSpPr>
            <a:spLocks noGrp="1"/>
          </p:cNvSpPr>
          <p:nvPr>
            <p:ph type="sldNum" sz="quarter" idx="12"/>
          </p:nvPr>
        </p:nvSpPr>
        <p:spPr/>
        <p:txBody>
          <a:bodyPr/>
          <a:lstStyle/>
          <a:p>
            <a:pPr>
              <a:defRPr/>
            </a:pPr>
            <a:fld id="{092500ED-7F5A-410D-BEA0-21EB4A3FC910}" type="slidenum">
              <a:rPr lang="en-US" smtClean="0"/>
              <a:pPr>
                <a:defRPr/>
              </a:pPr>
              <a:t>13</a:t>
            </a:fld>
            <a:endParaRPr lang="en-US"/>
          </a:p>
        </p:txBody>
      </p:sp>
      <p:pic>
        <p:nvPicPr>
          <p:cNvPr id="121858" name="Picture 2"/>
          <p:cNvPicPr>
            <a:picLocks noChangeAspect="1" noChangeArrowheads="1"/>
          </p:cNvPicPr>
          <p:nvPr/>
        </p:nvPicPr>
        <p:blipFill>
          <a:blip r:embed="rId2" cstate="print"/>
          <a:srcRect/>
          <a:stretch>
            <a:fillRect/>
          </a:stretch>
        </p:blipFill>
        <p:spPr bwMode="auto">
          <a:xfrm>
            <a:off x="76200" y="681037"/>
            <a:ext cx="9009718" cy="5186363"/>
          </a:xfrm>
          <a:prstGeom prst="rect">
            <a:avLst/>
          </a:prstGeom>
          <a:noFill/>
          <a:ln w="9525">
            <a:noFill/>
            <a:miter lim="800000"/>
            <a:headEnd/>
            <a:tailEnd/>
          </a:ln>
        </p:spPr>
      </p:pic>
      <p:sp>
        <p:nvSpPr>
          <p:cNvPr id="5" name="Text Box 4"/>
          <p:cNvSpPr txBox="1">
            <a:spLocks noChangeArrowheads="1"/>
          </p:cNvSpPr>
          <p:nvPr/>
        </p:nvSpPr>
        <p:spPr bwMode="auto">
          <a:xfrm>
            <a:off x="1460257" y="-304800"/>
            <a:ext cx="7378943" cy="646331"/>
          </a:xfrm>
          <a:prstGeom prst="rect">
            <a:avLst/>
          </a:prstGeom>
          <a:noFill/>
          <a:ln w="9525">
            <a:noFill/>
            <a:miter lim="800000"/>
            <a:headEnd/>
            <a:tailEnd/>
          </a:ln>
          <a:effectLst/>
        </p:spPr>
        <p:txBody>
          <a:bodyPr wrap="none">
            <a:spAutoFit/>
          </a:bodyPr>
          <a:lstStyle/>
          <a:p>
            <a:r>
              <a:rPr lang="en-US" b="1" i="1" dirty="0" smtClean="0"/>
              <a:t> </a:t>
            </a:r>
            <a:endParaRPr lang="en-US" b="1" i="1" dirty="0"/>
          </a:p>
          <a:p>
            <a:r>
              <a:rPr lang="en-US" b="1" dirty="0" err="1"/>
              <a:t>Molineaux</a:t>
            </a:r>
            <a:r>
              <a:rPr lang="en-US" b="1" dirty="0"/>
              <a:t> &amp; </a:t>
            </a:r>
            <a:r>
              <a:rPr lang="en-US" b="1" dirty="0" err="1" smtClean="0"/>
              <a:t>Gramiccia</a:t>
            </a:r>
            <a:r>
              <a:rPr lang="en-US" b="1" dirty="0" smtClean="0"/>
              <a:t> (1980) The </a:t>
            </a:r>
            <a:r>
              <a:rPr lang="en-US" b="1" dirty="0" err="1" smtClean="0"/>
              <a:t>Garki</a:t>
            </a:r>
            <a:r>
              <a:rPr lang="en-US" b="1" dirty="0" smtClean="0"/>
              <a:t> Project WHO Monograph</a:t>
            </a:r>
          </a:p>
        </p:txBody>
      </p:sp>
    </p:spTree>
    <p:extLst>
      <p:ext uri="{BB962C8B-B14F-4D97-AF65-F5344CB8AC3E}">
        <p14:creationId xmlns:p14="http://schemas.microsoft.com/office/powerpoint/2010/main" val="4193631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362862" y="1908633"/>
            <a:ext cx="8305800" cy="3046988"/>
          </a:xfrm>
          <a:prstGeom prst="rect">
            <a:avLst/>
          </a:prstGeom>
          <a:noFill/>
          <a:ln w="9525">
            <a:noFill/>
            <a:miter lim="800000"/>
            <a:headEnd/>
            <a:tailEnd/>
          </a:ln>
          <a:effectLst/>
        </p:spPr>
        <p:txBody>
          <a:bodyPr wrap="square">
            <a:spAutoFit/>
          </a:bodyPr>
          <a:lstStyle/>
          <a:p>
            <a:pPr algn="ctr"/>
            <a:r>
              <a:rPr lang="en-US" sz="3200" i="1" dirty="0">
                <a:latin typeface="Times New Roman" charset="0"/>
              </a:rPr>
              <a:t>It was essential to know what could or </a:t>
            </a:r>
            <a:r>
              <a:rPr lang="en-US" sz="3200" b="1" i="1" dirty="0">
                <a:latin typeface="Times New Roman" charset="0"/>
              </a:rPr>
              <a:t>could not</a:t>
            </a:r>
            <a:r>
              <a:rPr lang="en-US" sz="3200" i="1" dirty="0">
                <a:latin typeface="Times New Roman" charset="0"/>
              </a:rPr>
              <a:t> be </a:t>
            </a:r>
            <a:r>
              <a:rPr lang="en-US" sz="3200" i="1" dirty="0" smtClean="0">
                <a:latin typeface="Times New Roman" charset="0"/>
              </a:rPr>
              <a:t>achieved </a:t>
            </a:r>
            <a:r>
              <a:rPr lang="en-US" sz="3200" i="1" dirty="0">
                <a:latin typeface="Times New Roman" charset="0"/>
              </a:rPr>
              <a:t>and, as far as possible, to find out </a:t>
            </a:r>
            <a:r>
              <a:rPr lang="en-US" sz="3200" b="1" i="1" dirty="0">
                <a:latin typeface="Times New Roman" charset="0"/>
              </a:rPr>
              <a:t>why</a:t>
            </a:r>
            <a:r>
              <a:rPr lang="en-US" sz="3200" i="1" dirty="0">
                <a:latin typeface="Times New Roman" charset="0"/>
              </a:rPr>
              <a:t> that was </a:t>
            </a:r>
            <a:r>
              <a:rPr lang="en-US" sz="3200" i="1" dirty="0" smtClean="0">
                <a:latin typeface="Times New Roman" charset="0"/>
              </a:rPr>
              <a:t>so</a:t>
            </a:r>
            <a:r>
              <a:rPr lang="en-US" sz="3200" i="1" dirty="0">
                <a:latin typeface="Times New Roman" charset="0"/>
              </a:rPr>
              <a:t>; and it was therefore considered justified to apply </a:t>
            </a:r>
            <a:r>
              <a:rPr lang="en-US" sz="3200" i="1" dirty="0" smtClean="0">
                <a:latin typeface="Times New Roman" charset="0"/>
              </a:rPr>
              <a:t>control </a:t>
            </a:r>
            <a:r>
              <a:rPr lang="en-US" sz="3200" i="1" dirty="0">
                <a:latin typeface="Times New Roman" charset="0"/>
              </a:rPr>
              <a:t>measures and methods of supervision that </a:t>
            </a:r>
            <a:r>
              <a:rPr lang="en-US" sz="3200" i="1" dirty="0" smtClean="0">
                <a:latin typeface="Times New Roman" charset="0"/>
              </a:rPr>
              <a:t>were more </a:t>
            </a:r>
            <a:r>
              <a:rPr lang="en-US" sz="3200" i="1" dirty="0">
                <a:latin typeface="Times New Roman" charset="0"/>
              </a:rPr>
              <a:t>expensive than would be acceptable in a control program</a:t>
            </a:r>
          </a:p>
        </p:txBody>
      </p:sp>
      <p:sp>
        <p:nvSpPr>
          <p:cNvPr id="76803" name="Text Box 3"/>
          <p:cNvSpPr txBox="1">
            <a:spLocks noChangeArrowheads="1"/>
          </p:cNvSpPr>
          <p:nvPr/>
        </p:nvSpPr>
        <p:spPr bwMode="auto">
          <a:xfrm>
            <a:off x="2590800" y="460530"/>
            <a:ext cx="3968750" cy="641350"/>
          </a:xfrm>
          <a:prstGeom prst="rect">
            <a:avLst/>
          </a:prstGeom>
          <a:noFill/>
          <a:ln w="9525">
            <a:noFill/>
            <a:miter lim="800000"/>
            <a:headEnd/>
            <a:tailEnd/>
          </a:ln>
          <a:effectLst/>
        </p:spPr>
        <p:txBody>
          <a:bodyPr wrap="none">
            <a:spAutoFit/>
          </a:bodyPr>
          <a:lstStyle/>
          <a:p>
            <a:r>
              <a:rPr lang="en-US" sz="3600" b="1" dirty="0"/>
              <a:t>The </a:t>
            </a:r>
            <a:r>
              <a:rPr lang="en-US" sz="3600" b="1" dirty="0" err="1"/>
              <a:t>Garki</a:t>
            </a:r>
            <a:r>
              <a:rPr lang="en-US" sz="3600" b="1" dirty="0"/>
              <a:t> Project</a:t>
            </a:r>
          </a:p>
        </p:txBody>
      </p:sp>
      <p:sp>
        <p:nvSpPr>
          <p:cNvPr id="76804" name="Text Box 4"/>
          <p:cNvSpPr txBox="1">
            <a:spLocks noChangeArrowheads="1"/>
          </p:cNvSpPr>
          <p:nvPr/>
        </p:nvSpPr>
        <p:spPr bwMode="auto">
          <a:xfrm>
            <a:off x="111276" y="6094790"/>
            <a:ext cx="5475858" cy="707886"/>
          </a:xfrm>
          <a:prstGeom prst="rect">
            <a:avLst/>
          </a:prstGeom>
          <a:noFill/>
          <a:ln w="9525">
            <a:noFill/>
            <a:miter lim="800000"/>
            <a:headEnd/>
            <a:tailEnd/>
          </a:ln>
          <a:effectLst/>
        </p:spPr>
        <p:txBody>
          <a:bodyPr wrap="none">
            <a:spAutoFit/>
          </a:bodyPr>
          <a:lstStyle/>
          <a:p>
            <a:r>
              <a:rPr lang="en-US" sz="2000" b="1" dirty="0" err="1"/>
              <a:t>Lepes</a:t>
            </a:r>
            <a:r>
              <a:rPr lang="en-US" sz="2000" b="1" dirty="0"/>
              <a:t> (1980) Foreword </a:t>
            </a:r>
            <a:r>
              <a:rPr lang="en-US" sz="2000" b="1" i="1" dirty="0"/>
              <a:t>In:</a:t>
            </a:r>
            <a:r>
              <a:rPr lang="en-US" sz="2000" b="1" dirty="0"/>
              <a:t> The </a:t>
            </a:r>
            <a:r>
              <a:rPr lang="en-US" sz="2000" b="1" dirty="0" err="1"/>
              <a:t>Garki</a:t>
            </a:r>
            <a:r>
              <a:rPr lang="en-US" sz="2000" b="1" dirty="0"/>
              <a:t> Project </a:t>
            </a:r>
            <a:r>
              <a:rPr lang="en-US" sz="2000" b="1" i="1" dirty="0"/>
              <a:t>by: </a:t>
            </a:r>
          </a:p>
          <a:p>
            <a:r>
              <a:rPr lang="en-US" sz="2000" b="1" dirty="0" err="1"/>
              <a:t>Molineaux</a:t>
            </a:r>
            <a:r>
              <a:rPr lang="en-US" sz="2000" b="1" dirty="0"/>
              <a:t> &amp; </a:t>
            </a:r>
            <a:r>
              <a:rPr lang="en-US" sz="2000" b="1" dirty="0" err="1"/>
              <a:t>Gramiccia</a:t>
            </a:r>
            <a:r>
              <a:rPr lang="en-US" sz="2000" b="1" dirty="0"/>
              <a:t>, WHO, Geneva, p.p. 11-14</a:t>
            </a:r>
          </a:p>
        </p:txBody>
      </p:sp>
    </p:spTree>
    <p:extLst>
      <p:ext uri="{BB962C8B-B14F-4D97-AF65-F5344CB8AC3E}">
        <p14:creationId xmlns:p14="http://schemas.microsoft.com/office/powerpoint/2010/main" val="2355414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76200" y="448207"/>
            <a:ext cx="9267567" cy="5647793"/>
          </a:xfrm>
          <a:prstGeom prst="rect">
            <a:avLst/>
          </a:prstGeom>
          <a:noFill/>
          <a:ln w="9525">
            <a:noFill/>
            <a:miter lim="800000"/>
            <a:headEnd/>
            <a:tailEnd/>
          </a:ln>
        </p:spPr>
      </p:pic>
      <p:sp>
        <p:nvSpPr>
          <p:cNvPr id="5" name="TextBox 4"/>
          <p:cNvSpPr txBox="1"/>
          <p:nvPr/>
        </p:nvSpPr>
        <p:spPr>
          <a:xfrm>
            <a:off x="-1915" y="11668"/>
            <a:ext cx="5707012" cy="307777"/>
          </a:xfrm>
          <a:prstGeom prst="rect">
            <a:avLst/>
          </a:prstGeom>
          <a:noFill/>
        </p:spPr>
        <p:txBody>
          <a:bodyPr wrap="none" rtlCol="0">
            <a:spAutoFit/>
          </a:bodyPr>
          <a:lstStyle/>
          <a:p>
            <a:r>
              <a:rPr lang="en-US" sz="1400" b="1" dirty="0" err="1" smtClean="0"/>
              <a:t>Molineaux</a:t>
            </a:r>
            <a:r>
              <a:rPr lang="en-US" sz="1400" b="1" dirty="0" smtClean="0"/>
              <a:t> &amp; </a:t>
            </a:r>
            <a:r>
              <a:rPr lang="en-US" sz="1400" b="1" dirty="0" err="1" smtClean="0"/>
              <a:t>Grammicia</a:t>
            </a:r>
            <a:r>
              <a:rPr lang="en-US" sz="1400" b="1" dirty="0" smtClean="0"/>
              <a:t> 1980 The </a:t>
            </a:r>
            <a:r>
              <a:rPr lang="en-US" sz="1400" b="1" dirty="0" err="1" smtClean="0"/>
              <a:t>Garki</a:t>
            </a:r>
            <a:r>
              <a:rPr lang="en-US" sz="1400" b="1" dirty="0" smtClean="0"/>
              <a:t> Project WHO Monograph</a:t>
            </a:r>
            <a:endParaRPr lang="en-US" sz="1400" b="1" dirty="0"/>
          </a:p>
        </p:txBody>
      </p:sp>
    </p:spTree>
    <p:extLst>
      <p:ext uri="{BB962C8B-B14F-4D97-AF65-F5344CB8AC3E}">
        <p14:creationId xmlns:p14="http://schemas.microsoft.com/office/powerpoint/2010/main" val="2169908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7285" y="2399103"/>
            <a:ext cx="10235679" cy="3527673"/>
          </a:xfrm>
          <a:prstGeom prst="rect">
            <a:avLst/>
          </a:prstGeom>
          <a:noFill/>
          <a:ln w="9525">
            <a:noFill/>
            <a:miter lim="800000"/>
            <a:headEnd/>
            <a:tailEnd/>
          </a:ln>
          <a:effectLst/>
        </p:spPr>
      </p:pic>
      <p:sp>
        <p:nvSpPr>
          <p:cNvPr id="35" name="Rectangle 2"/>
          <p:cNvSpPr txBox="1">
            <a:spLocks noChangeArrowheads="1"/>
          </p:cNvSpPr>
          <p:nvPr/>
        </p:nvSpPr>
        <p:spPr>
          <a:xfrm>
            <a:off x="-53219" y="501989"/>
            <a:ext cx="9255276" cy="71237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rgbClr val="790033"/>
                </a:solidFill>
                <a:latin typeface="+mj-lt"/>
                <a:ea typeface="+mj-ea"/>
                <a:cs typeface="+mj-cs"/>
              </a:rPr>
              <a:t>MOSQUITOES DON’T TAKE DRUGS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100" b="1" kern="0" dirty="0">
              <a:solidFill>
                <a:srgbClr val="790033"/>
              </a:solidFill>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0" dirty="0" smtClean="0">
                <a:solidFill>
                  <a:srgbClr val="790033"/>
                </a:solidFill>
                <a:latin typeface="+mj-lt"/>
                <a:ea typeface="+mj-ea"/>
                <a:cs typeface="+mj-cs"/>
              </a:rPr>
              <a:t>SO MALARIA PARASITES CAN “LEAP-FROG” MASS DRUG ADMINISTRATION CAMPAIGNS</a:t>
            </a:r>
          </a:p>
        </p:txBody>
      </p:sp>
      <p:sp>
        <p:nvSpPr>
          <p:cNvPr id="36" name="TextBox 35"/>
          <p:cNvSpPr txBox="1"/>
          <p:nvPr/>
        </p:nvSpPr>
        <p:spPr>
          <a:xfrm>
            <a:off x="6201740" y="6411654"/>
            <a:ext cx="2843984" cy="369332"/>
          </a:xfrm>
          <a:prstGeom prst="rect">
            <a:avLst/>
          </a:prstGeom>
          <a:noFill/>
        </p:spPr>
        <p:txBody>
          <a:bodyPr wrap="none" rtlCol="0">
            <a:spAutoFit/>
          </a:bodyPr>
          <a:lstStyle/>
          <a:p>
            <a:r>
              <a:rPr lang="en-US" b="1" dirty="0" smtClean="0"/>
              <a:t>Killeen 2013 AJTMH 88: 809</a:t>
            </a:r>
            <a:endParaRPr lang="en-US" b="1" dirty="0"/>
          </a:p>
        </p:txBody>
      </p:sp>
    </p:spTree>
    <p:extLst>
      <p:ext uri="{BB962C8B-B14F-4D97-AF65-F5344CB8AC3E}">
        <p14:creationId xmlns:p14="http://schemas.microsoft.com/office/powerpoint/2010/main" val="2954532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586519" y="304800"/>
            <a:ext cx="7719281" cy="6573664"/>
          </a:xfrm>
          <a:prstGeom prst="rect">
            <a:avLst/>
          </a:prstGeom>
          <a:noFill/>
          <a:ln w="9525">
            <a:noFill/>
            <a:miter lim="800000"/>
            <a:headEnd/>
            <a:tailEnd/>
          </a:ln>
        </p:spPr>
      </p:pic>
      <p:sp>
        <p:nvSpPr>
          <p:cNvPr id="5" name="TextBox 4"/>
          <p:cNvSpPr txBox="1"/>
          <p:nvPr/>
        </p:nvSpPr>
        <p:spPr>
          <a:xfrm>
            <a:off x="6228184" y="0"/>
            <a:ext cx="2651688" cy="369332"/>
          </a:xfrm>
          <a:prstGeom prst="rect">
            <a:avLst/>
          </a:prstGeom>
          <a:noFill/>
        </p:spPr>
        <p:txBody>
          <a:bodyPr wrap="none" rtlCol="0">
            <a:spAutoFit/>
          </a:bodyPr>
          <a:lstStyle/>
          <a:p>
            <a:r>
              <a:rPr lang="en-US" sz="1800" b="1" dirty="0" smtClean="0"/>
              <a:t>Bull WHO (1976) 54: 3530</a:t>
            </a:r>
            <a:endParaRPr lang="en-US" sz="1800" b="1" dirty="0"/>
          </a:p>
        </p:txBody>
      </p:sp>
    </p:spTree>
    <p:extLst>
      <p:ext uri="{BB962C8B-B14F-4D97-AF65-F5344CB8AC3E}">
        <p14:creationId xmlns:p14="http://schemas.microsoft.com/office/powerpoint/2010/main" val="1186169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91200"/>
            <a:ext cx="9448800" cy="1066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5576" y="0"/>
            <a:ext cx="8025787" cy="461665"/>
          </a:xfrm>
          <a:prstGeom prst="rect">
            <a:avLst/>
          </a:prstGeom>
          <a:noFill/>
        </p:spPr>
        <p:txBody>
          <a:bodyPr wrap="none" rtlCol="0">
            <a:spAutoFit/>
          </a:bodyPr>
          <a:lstStyle/>
          <a:p>
            <a:r>
              <a:rPr lang="en-US" sz="2400" b="1" dirty="0" smtClean="0"/>
              <a:t>CAUSES OF PERSISTING RESIDUAL TRANSMISSION</a:t>
            </a:r>
            <a:endParaRPr lang="en-US" sz="2400" b="1" dirty="0"/>
          </a:p>
        </p:txBody>
      </p:sp>
      <p:sp>
        <p:nvSpPr>
          <p:cNvPr id="5" name="TextBox 4"/>
          <p:cNvSpPr txBox="1"/>
          <p:nvPr/>
        </p:nvSpPr>
        <p:spPr>
          <a:xfrm>
            <a:off x="6084168" y="6503126"/>
            <a:ext cx="2771913" cy="338554"/>
          </a:xfrm>
          <a:prstGeom prst="rect">
            <a:avLst/>
          </a:prstGeom>
          <a:noFill/>
        </p:spPr>
        <p:txBody>
          <a:bodyPr wrap="none" rtlCol="0">
            <a:spAutoFit/>
          </a:bodyPr>
          <a:lstStyle/>
          <a:p>
            <a:r>
              <a:rPr lang="en-US" sz="1600" b="1" dirty="0" smtClean="0"/>
              <a:t>Malaria Journal (2014) 13: 330</a:t>
            </a:r>
            <a:endParaRPr lang="en-US" sz="1600" b="1" dirty="0"/>
          </a:p>
        </p:txBody>
      </p:sp>
      <p:pic>
        <p:nvPicPr>
          <p:cNvPr id="8" name="Picture 7"/>
          <p:cNvPicPr>
            <a:picLocks noChangeAspect="1" noChangeArrowheads="1"/>
          </p:cNvPicPr>
          <p:nvPr/>
        </p:nvPicPr>
        <p:blipFill>
          <a:blip r:embed="rId2" cstate="print"/>
          <a:srcRect/>
          <a:stretch>
            <a:fillRect/>
          </a:stretch>
        </p:blipFill>
        <p:spPr bwMode="auto">
          <a:xfrm>
            <a:off x="-39189" y="457200"/>
            <a:ext cx="9420385" cy="6059392"/>
          </a:xfrm>
          <a:prstGeom prst="rect">
            <a:avLst/>
          </a:prstGeom>
          <a:noFill/>
          <a:ln w="9525">
            <a:noFill/>
            <a:miter lim="800000"/>
            <a:headEnd/>
            <a:tailEnd/>
          </a:ln>
          <a:effectLst/>
        </p:spPr>
      </p:pic>
    </p:spTree>
    <p:extLst>
      <p:ext uri="{BB962C8B-B14F-4D97-AF65-F5344CB8AC3E}">
        <p14:creationId xmlns:p14="http://schemas.microsoft.com/office/powerpoint/2010/main" val="2215181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323528" y="64914"/>
            <a:ext cx="8994296" cy="6748462"/>
          </a:xfrm>
          <a:prstGeom prst="rect">
            <a:avLst/>
          </a:prstGeom>
          <a:noFill/>
          <a:ln w="9525">
            <a:noFill/>
            <a:miter lim="800000"/>
            <a:headEnd/>
            <a:tailEnd/>
          </a:ln>
          <a:effectLst/>
        </p:spPr>
      </p:pic>
      <p:sp>
        <p:nvSpPr>
          <p:cNvPr id="6" name="TextBox 5"/>
          <p:cNvSpPr txBox="1"/>
          <p:nvPr/>
        </p:nvSpPr>
        <p:spPr>
          <a:xfrm>
            <a:off x="4903574" y="5553232"/>
            <a:ext cx="3895618" cy="338554"/>
          </a:xfrm>
          <a:prstGeom prst="rect">
            <a:avLst/>
          </a:prstGeom>
          <a:noFill/>
        </p:spPr>
        <p:txBody>
          <a:bodyPr wrap="none" rtlCol="0">
            <a:spAutoFit/>
          </a:bodyPr>
          <a:lstStyle/>
          <a:p>
            <a:r>
              <a:rPr lang="en-US" sz="1600" b="1" dirty="0" smtClean="0"/>
              <a:t>Killeen (2014) Malaria Journal 13: 330</a:t>
            </a:r>
            <a:endParaRPr lang="en-US" sz="1600" b="1" dirty="0"/>
          </a:p>
        </p:txBody>
      </p:sp>
    </p:spTree>
    <p:extLst>
      <p:ext uri="{BB962C8B-B14F-4D97-AF65-F5344CB8AC3E}">
        <p14:creationId xmlns:p14="http://schemas.microsoft.com/office/powerpoint/2010/main" val="63710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438" y="24187"/>
            <a:ext cx="5839019" cy="6833813"/>
          </a:xfrm>
          <a:prstGeom prst="rect">
            <a:avLst/>
          </a:prstGeom>
        </p:spPr>
      </p:pic>
      <p:sp>
        <p:nvSpPr>
          <p:cNvPr id="5" name="Oval 4"/>
          <p:cNvSpPr/>
          <p:nvPr/>
        </p:nvSpPr>
        <p:spPr>
          <a:xfrm>
            <a:off x="1664301" y="2574168"/>
            <a:ext cx="6042781" cy="4060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6608616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bwMode="auto">
          <a:xfrm>
            <a:off x="1223458" y="620688"/>
            <a:ext cx="4087788" cy="5124450"/>
          </a:xfrm>
          <a:custGeom>
            <a:avLst/>
            <a:gdLst>
              <a:gd name="connsiteX0" fmla="*/ 0 w 6896100"/>
              <a:gd name="connsiteY0" fmla="*/ 0 h 5124450"/>
              <a:gd name="connsiteX1" fmla="*/ 0 w 6896100"/>
              <a:gd name="connsiteY1" fmla="*/ 5124450 h 5124450"/>
              <a:gd name="connsiteX2" fmla="*/ 6896100 w 6896100"/>
              <a:gd name="connsiteY2" fmla="*/ 5124450 h 5124450"/>
            </a:gdLst>
            <a:ahLst/>
            <a:cxnLst>
              <a:cxn ang="0">
                <a:pos x="connsiteX0" y="connsiteY0"/>
              </a:cxn>
              <a:cxn ang="0">
                <a:pos x="connsiteX1" y="connsiteY1"/>
              </a:cxn>
              <a:cxn ang="0">
                <a:pos x="connsiteX2" y="connsiteY2"/>
              </a:cxn>
            </a:cxnLst>
            <a:rect l="l" t="t" r="r" b="b"/>
            <a:pathLst>
              <a:path w="6896100" h="5124450">
                <a:moveTo>
                  <a:pt x="0" y="0"/>
                </a:moveTo>
                <a:lnTo>
                  <a:pt x="0" y="5124450"/>
                </a:lnTo>
                <a:lnTo>
                  <a:pt x="6896100" y="5124450"/>
                </a:lnTo>
              </a:path>
            </a:pathLst>
          </a:custGeom>
          <a:noFill/>
          <a:ln w="127000" cap="flat" cmpd="sng" algn="ctr">
            <a:solidFill>
              <a:schemeClr val="tx1"/>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Freeform 4"/>
          <p:cNvSpPr/>
          <p:nvPr/>
        </p:nvSpPr>
        <p:spPr bwMode="auto">
          <a:xfrm>
            <a:off x="1223508" y="2276872"/>
            <a:ext cx="3708532" cy="3469878"/>
          </a:xfrm>
          <a:custGeom>
            <a:avLst/>
            <a:gdLst>
              <a:gd name="connsiteX0" fmla="*/ 0 w 5734050"/>
              <a:gd name="connsiteY0" fmla="*/ 3105150 h 3117850"/>
              <a:gd name="connsiteX1" fmla="*/ 857250 w 5734050"/>
              <a:gd name="connsiteY1" fmla="*/ 3105150 h 3117850"/>
              <a:gd name="connsiteX2" fmla="*/ 1619250 w 5734050"/>
              <a:gd name="connsiteY2" fmla="*/ 3028950 h 3117850"/>
              <a:gd name="connsiteX3" fmla="*/ 2628900 w 5734050"/>
              <a:gd name="connsiteY3" fmla="*/ 2781300 h 3117850"/>
              <a:gd name="connsiteX4" fmla="*/ 3695700 w 5734050"/>
              <a:gd name="connsiteY4" fmla="*/ 2228850 h 3117850"/>
              <a:gd name="connsiteX5" fmla="*/ 4762500 w 5734050"/>
              <a:gd name="connsiteY5" fmla="*/ 1219200 h 3117850"/>
              <a:gd name="connsiteX6" fmla="*/ 5734050 w 5734050"/>
              <a:gd name="connsiteY6" fmla="*/ 0 h 311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4050" h="3117850">
                <a:moveTo>
                  <a:pt x="0" y="3105150"/>
                </a:moveTo>
                <a:cubicBezTo>
                  <a:pt x="293687" y="3111500"/>
                  <a:pt x="587375" y="3117850"/>
                  <a:pt x="857250" y="3105150"/>
                </a:cubicBezTo>
                <a:cubicBezTo>
                  <a:pt x="1127125" y="3092450"/>
                  <a:pt x="1323975" y="3082925"/>
                  <a:pt x="1619250" y="3028950"/>
                </a:cubicBezTo>
                <a:cubicBezTo>
                  <a:pt x="1914525" y="2974975"/>
                  <a:pt x="2282825" y="2914650"/>
                  <a:pt x="2628900" y="2781300"/>
                </a:cubicBezTo>
                <a:cubicBezTo>
                  <a:pt x="2974975" y="2647950"/>
                  <a:pt x="3340100" y="2489200"/>
                  <a:pt x="3695700" y="2228850"/>
                </a:cubicBezTo>
                <a:cubicBezTo>
                  <a:pt x="4051300" y="1968500"/>
                  <a:pt x="4422775" y="1590675"/>
                  <a:pt x="4762500" y="1219200"/>
                </a:cubicBezTo>
                <a:cubicBezTo>
                  <a:pt x="5102225" y="847725"/>
                  <a:pt x="5591175" y="200025"/>
                  <a:pt x="5734050" y="0"/>
                </a:cubicBezTo>
              </a:path>
            </a:pathLst>
          </a:custGeom>
          <a:noFill/>
          <a:ln w="1270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TextBox 5"/>
          <p:cNvSpPr txBox="1"/>
          <p:nvPr/>
        </p:nvSpPr>
        <p:spPr>
          <a:xfrm rot="16200000">
            <a:off x="-977562" y="3014225"/>
            <a:ext cx="3269421" cy="523220"/>
          </a:xfrm>
          <a:prstGeom prst="rect">
            <a:avLst/>
          </a:prstGeom>
          <a:noFill/>
        </p:spPr>
        <p:txBody>
          <a:bodyPr wrap="none" rtlCol="0">
            <a:spAutoFit/>
          </a:bodyPr>
          <a:lstStyle/>
          <a:p>
            <a:r>
              <a:rPr lang="en-US" sz="2800" b="1" dirty="0" smtClean="0"/>
              <a:t>PREVALENCE (%)</a:t>
            </a:r>
            <a:endParaRPr lang="en-US" sz="2800" b="1" dirty="0"/>
          </a:p>
        </p:txBody>
      </p:sp>
      <p:sp>
        <p:nvSpPr>
          <p:cNvPr id="9" name="TextBox 8"/>
          <p:cNvSpPr txBox="1"/>
          <p:nvPr/>
        </p:nvSpPr>
        <p:spPr>
          <a:xfrm>
            <a:off x="755576" y="5517232"/>
            <a:ext cx="356188" cy="461665"/>
          </a:xfrm>
          <a:prstGeom prst="rect">
            <a:avLst/>
          </a:prstGeom>
          <a:noFill/>
        </p:spPr>
        <p:txBody>
          <a:bodyPr wrap="none" rtlCol="0">
            <a:spAutoFit/>
          </a:bodyPr>
          <a:lstStyle/>
          <a:p>
            <a:r>
              <a:rPr lang="en-US" b="1" dirty="0" smtClean="0"/>
              <a:t>0</a:t>
            </a:r>
            <a:endParaRPr lang="en-US" b="1" dirty="0"/>
          </a:p>
        </p:txBody>
      </p:sp>
      <p:sp>
        <p:nvSpPr>
          <p:cNvPr id="10" name="TextBox 9"/>
          <p:cNvSpPr txBox="1"/>
          <p:nvPr/>
        </p:nvSpPr>
        <p:spPr>
          <a:xfrm>
            <a:off x="1047460" y="5847655"/>
            <a:ext cx="356188" cy="461665"/>
          </a:xfrm>
          <a:prstGeom prst="rect">
            <a:avLst/>
          </a:prstGeom>
          <a:noFill/>
        </p:spPr>
        <p:txBody>
          <a:bodyPr wrap="none" rtlCol="0">
            <a:spAutoFit/>
          </a:bodyPr>
          <a:lstStyle/>
          <a:p>
            <a:r>
              <a:rPr lang="en-US" b="1" dirty="0" smtClean="0"/>
              <a:t>0</a:t>
            </a:r>
            <a:endParaRPr lang="en-US" b="1" dirty="0"/>
          </a:p>
        </p:txBody>
      </p:sp>
      <p:sp>
        <p:nvSpPr>
          <p:cNvPr id="11" name="TextBox 10"/>
          <p:cNvSpPr txBox="1"/>
          <p:nvPr/>
        </p:nvSpPr>
        <p:spPr>
          <a:xfrm>
            <a:off x="4860032" y="2776860"/>
            <a:ext cx="4283968" cy="2308324"/>
          </a:xfrm>
          <a:prstGeom prst="rect">
            <a:avLst/>
          </a:prstGeom>
          <a:noFill/>
        </p:spPr>
        <p:txBody>
          <a:bodyPr wrap="square" rtlCol="0">
            <a:spAutoFit/>
          </a:bodyPr>
          <a:lstStyle/>
          <a:p>
            <a:pPr algn="ctr"/>
            <a:r>
              <a:rPr lang="en-US" sz="3600" b="1" dirty="0" smtClean="0"/>
              <a:t>TRANSMISSION ECOLOGY OF A TYPICAL ANTHROPONOSIS</a:t>
            </a:r>
            <a:endParaRPr lang="en-US" sz="3600" b="1" dirty="0"/>
          </a:p>
        </p:txBody>
      </p:sp>
      <p:sp>
        <p:nvSpPr>
          <p:cNvPr id="12" name="TextBox 11"/>
          <p:cNvSpPr txBox="1"/>
          <p:nvPr/>
        </p:nvSpPr>
        <p:spPr>
          <a:xfrm>
            <a:off x="1174627" y="6182380"/>
            <a:ext cx="4845173" cy="523220"/>
          </a:xfrm>
          <a:prstGeom prst="rect">
            <a:avLst/>
          </a:prstGeom>
          <a:solidFill>
            <a:schemeClr val="bg1"/>
          </a:solidFill>
        </p:spPr>
        <p:txBody>
          <a:bodyPr wrap="none" rtlCol="0">
            <a:spAutoFit/>
          </a:bodyPr>
          <a:lstStyle/>
          <a:p>
            <a:r>
              <a:rPr lang="en-US" sz="2800" b="1" dirty="0" smtClean="0"/>
              <a:t>TRANSMISSION CAPACITY</a:t>
            </a:r>
            <a:endParaRPr lang="en-US" sz="2800" b="1" dirty="0"/>
          </a:p>
        </p:txBody>
      </p:sp>
    </p:spTree>
    <p:extLst>
      <p:ext uri="{BB962C8B-B14F-4D97-AF65-F5344CB8AC3E}">
        <p14:creationId xmlns:p14="http://schemas.microsoft.com/office/powerpoint/2010/main" val="280047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60032" y="2776860"/>
            <a:ext cx="4283968" cy="2308324"/>
          </a:xfrm>
          <a:prstGeom prst="rect">
            <a:avLst/>
          </a:prstGeom>
          <a:noFill/>
        </p:spPr>
        <p:txBody>
          <a:bodyPr wrap="square" rtlCol="0">
            <a:spAutoFit/>
          </a:bodyPr>
          <a:lstStyle/>
          <a:p>
            <a:pPr algn="ctr"/>
            <a:r>
              <a:rPr lang="en-US" sz="3600" b="1" dirty="0" smtClean="0"/>
              <a:t>TRANSMISSION ECOLOGY OF A HOLOENDEMIC ANTHROPONOSIS</a:t>
            </a:r>
            <a:endParaRPr lang="en-US" sz="3600" b="1" dirty="0"/>
          </a:p>
        </p:txBody>
      </p:sp>
      <p:sp>
        <p:nvSpPr>
          <p:cNvPr id="15" name="Freeform 14"/>
          <p:cNvSpPr/>
          <p:nvPr/>
        </p:nvSpPr>
        <p:spPr bwMode="auto">
          <a:xfrm>
            <a:off x="1223458" y="620688"/>
            <a:ext cx="7308982" cy="5124450"/>
          </a:xfrm>
          <a:custGeom>
            <a:avLst/>
            <a:gdLst>
              <a:gd name="connsiteX0" fmla="*/ 0 w 6896100"/>
              <a:gd name="connsiteY0" fmla="*/ 0 h 5124450"/>
              <a:gd name="connsiteX1" fmla="*/ 0 w 6896100"/>
              <a:gd name="connsiteY1" fmla="*/ 5124450 h 5124450"/>
              <a:gd name="connsiteX2" fmla="*/ 6896100 w 6896100"/>
              <a:gd name="connsiteY2" fmla="*/ 5124450 h 5124450"/>
            </a:gdLst>
            <a:ahLst/>
            <a:cxnLst>
              <a:cxn ang="0">
                <a:pos x="connsiteX0" y="connsiteY0"/>
              </a:cxn>
              <a:cxn ang="0">
                <a:pos x="connsiteX1" y="connsiteY1"/>
              </a:cxn>
              <a:cxn ang="0">
                <a:pos x="connsiteX2" y="connsiteY2"/>
              </a:cxn>
            </a:cxnLst>
            <a:rect l="l" t="t" r="r" b="b"/>
            <a:pathLst>
              <a:path w="6896100" h="5124450">
                <a:moveTo>
                  <a:pt x="0" y="0"/>
                </a:moveTo>
                <a:lnTo>
                  <a:pt x="0" y="5124450"/>
                </a:lnTo>
                <a:lnTo>
                  <a:pt x="6896100" y="5124450"/>
                </a:lnTo>
              </a:path>
            </a:pathLst>
          </a:custGeom>
          <a:noFill/>
          <a:ln w="1270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TextBox 16"/>
          <p:cNvSpPr txBox="1"/>
          <p:nvPr/>
        </p:nvSpPr>
        <p:spPr>
          <a:xfrm rot="16200000">
            <a:off x="-977562" y="3014225"/>
            <a:ext cx="3269421" cy="523220"/>
          </a:xfrm>
          <a:prstGeom prst="rect">
            <a:avLst/>
          </a:prstGeom>
          <a:noFill/>
        </p:spPr>
        <p:txBody>
          <a:bodyPr wrap="none" rtlCol="0">
            <a:spAutoFit/>
          </a:bodyPr>
          <a:lstStyle/>
          <a:p>
            <a:r>
              <a:rPr lang="en-US" sz="2800" b="1" dirty="0" smtClean="0"/>
              <a:t>PREVALENCE (%)</a:t>
            </a:r>
            <a:endParaRPr lang="en-US" sz="2800" b="1" dirty="0"/>
          </a:p>
        </p:txBody>
      </p:sp>
      <p:sp>
        <p:nvSpPr>
          <p:cNvPr id="19" name="TextBox 18"/>
          <p:cNvSpPr txBox="1"/>
          <p:nvPr/>
        </p:nvSpPr>
        <p:spPr>
          <a:xfrm>
            <a:off x="755576" y="5517232"/>
            <a:ext cx="356188" cy="461665"/>
          </a:xfrm>
          <a:prstGeom prst="rect">
            <a:avLst/>
          </a:prstGeom>
          <a:noFill/>
        </p:spPr>
        <p:txBody>
          <a:bodyPr wrap="none" rtlCol="0">
            <a:spAutoFit/>
          </a:bodyPr>
          <a:lstStyle/>
          <a:p>
            <a:r>
              <a:rPr lang="en-US" b="1" dirty="0" smtClean="0"/>
              <a:t>0</a:t>
            </a:r>
            <a:endParaRPr lang="en-US" b="1" dirty="0"/>
          </a:p>
        </p:txBody>
      </p:sp>
      <p:sp>
        <p:nvSpPr>
          <p:cNvPr id="20" name="TextBox 19"/>
          <p:cNvSpPr txBox="1"/>
          <p:nvPr/>
        </p:nvSpPr>
        <p:spPr>
          <a:xfrm>
            <a:off x="1047460" y="5847655"/>
            <a:ext cx="356188" cy="461665"/>
          </a:xfrm>
          <a:prstGeom prst="rect">
            <a:avLst/>
          </a:prstGeom>
          <a:noFill/>
        </p:spPr>
        <p:txBody>
          <a:bodyPr wrap="none" rtlCol="0">
            <a:spAutoFit/>
          </a:bodyPr>
          <a:lstStyle/>
          <a:p>
            <a:r>
              <a:rPr lang="en-US" b="1" dirty="0" smtClean="0"/>
              <a:t>0</a:t>
            </a:r>
            <a:endParaRPr lang="en-US" b="1" dirty="0"/>
          </a:p>
        </p:txBody>
      </p:sp>
      <p:sp>
        <p:nvSpPr>
          <p:cNvPr id="21" name="TextBox 20"/>
          <p:cNvSpPr txBox="1"/>
          <p:nvPr/>
        </p:nvSpPr>
        <p:spPr>
          <a:xfrm>
            <a:off x="399728" y="457622"/>
            <a:ext cx="699230" cy="461665"/>
          </a:xfrm>
          <a:prstGeom prst="rect">
            <a:avLst/>
          </a:prstGeom>
          <a:noFill/>
        </p:spPr>
        <p:txBody>
          <a:bodyPr wrap="none" rtlCol="0">
            <a:spAutoFit/>
          </a:bodyPr>
          <a:lstStyle/>
          <a:p>
            <a:r>
              <a:rPr lang="en-US" b="1" dirty="0" smtClean="0"/>
              <a:t>100</a:t>
            </a:r>
            <a:endParaRPr lang="en-US" b="1" dirty="0"/>
          </a:p>
        </p:txBody>
      </p:sp>
      <p:sp>
        <p:nvSpPr>
          <p:cNvPr id="22" name="Freeform 21"/>
          <p:cNvSpPr/>
          <p:nvPr/>
        </p:nvSpPr>
        <p:spPr bwMode="auto">
          <a:xfrm flipV="1">
            <a:off x="1221532" y="639738"/>
            <a:ext cx="7308982" cy="5124450"/>
          </a:xfrm>
          <a:custGeom>
            <a:avLst/>
            <a:gdLst>
              <a:gd name="connsiteX0" fmla="*/ 0 w 6896100"/>
              <a:gd name="connsiteY0" fmla="*/ 0 h 5124450"/>
              <a:gd name="connsiteX1" fmla="*/ 0 w 6896100"/>
              <a:gd name="connsiteY1" fmla="*/ 5124450 h 5124450"/>
              <a:gd name="connsiteX2" fmla="*/ 6896100 w 6896100"/>
              <a:gd name="connsiteY2" fmla="*/ 5124450 h 5124450"/>
            </a:gdLst>
            <a:ahLst/>
            <a:cxnLst>
              <a:cxn ang="0">
                <a:pos x="connsiteX0" y="connsiteY0"/>
              </a:cxn>
              <a:cxn ang="0">
                <a:pos x="connsiteX1" y="connsiteY1"/>
              </a:cxn>
              <a:cxn ang="0">
                <a:pos x="connsiteX2" y="connsiteY2"/>
              </a:cxn>
            </a:cxnLst>
            <a:rect l="l" t="t" r="r" b="b"/>
            <a:pathLst>
              <a:path w="6896100" h="5124450">
                <a:moveTo>
                  <a:pt x="0" y="0"/>
                </a:moveTo>
                <a:lnTo>
                  <a:pt x="0" y="5124450"/>
                </a:lnTo>
                <a:lnTo>
                  <a:pt x="6896100" y="5124450"/>
                </a:lnTo>
              </a:path>
            </a:pathLst>
          </a:custGeom>
          <a:noFill/>
          <a:ln w="1270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Freeform 15"/>
          <p:cNvSpPr/>
          <p:nvPr/>
        </p:nvSpPr>
        <p:spPr bwMode="auto">
          <a:xfrm>
            <a:off x="1223508" y="2276872"/>
            <a:ext cx="3708532" cy="3469878"/>
          </a:xfrm>
          <a:custGeom>
            <a:avLst/>
            <a:gdLst>
              <a:gd name="connsiteX0" fmla="*/ 0 w 5734050"/>
              <a:gd name="connsiteY0" fmla="*/ 3105150 h 3117850"/>
              <a:gd name="connsiteX1" fmla="*/ 857250 w 5734050"/>
              <a:gd name="connsiteY1" fmla="*/ 3105150 h 3117850"/>
              <a:gd name="connsiteX2" fmla="*/ 1619250 w 5734050"/>
              <a:gd name="connsiteY2" fmla="*/ 3028950 h 3117850"/>
              <a:gd name="connsiteX3" fmla="*/ 2628900 w 5734050"/>
              <a:gd name="connsiteY3" fmla="*/ 2781300 h 3117850"/>
              <a:gd name="connsiteX4" fmla="*/ 3695700 w 5734050"/>
              <a:gd name="connsiteY4" fmla="*/ 2228850 h 3117850"/>
              <a:gd name="connsiteX5" fmla="*/ 4762500 w 5734050"/>
              <a:gd name="connsiteY5" fmla="*/ 1219200 h 3117850"/>
              <a:gd name="connsiteX6" fmla="*/ 5734050 w 5734050"/>
              <a:gd name="connsiteY6" fmla="*/ 0 h 311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4050" h="3117850">
                <a:moveTo>
                  <a:pt x="0" y="3105150"/>
                </a:moveTo>
                <a:cubicBezTo>
                  <a:pt x="293687" y="3111500"/>
                  <a:pt x="587375" y="3117850"/>
                  <a:pt x="857250" y="3105150"/>
                </a:cubicBezTo>
                <a:cubicBezTo>
                  <a:pt x="1127125" y="3092450"/>
                  <a:pt x="1323975" y="3082925"/>
                  <a:pt x="1619250" y="3028950"/>
                </a:cubicBezTo>
                <a:cubicBezTo>
                  <a:pt x="1914525" y="2974975"/>
                  <a:pt x="2282825" y="2914650"/>
                  <a:pt x="2628900" y="2781300"/>
                </a:cubicBezTo>
                <a:cubicBezTo>
                  <a:pt x="2974975" y="2647950"/>
                  <a:pt x="3340100" y="2489200"/>
                  <a:pt x="3695700" y="2228850"/>
                </a:cubicBezTo>
                <a:cubicBezTo>
                  <a:pt x="4051300" y="1968500"/>
                  <a:pt x="4422775" y="1590675"/>
                  <a:pt x="4762500" y="1219200"/>
                </a:cubicBezTo>
                <a:cubicBezTo>
                  <a:pt x="5102225" y="847725"/>
                  <a:pt x="5591175" y="200025"/>
                  <a:pt x="5734050" y="0"/>
                </a:cubicBezTo>
              </a:path>
            </a:pathLst>
          </a:custGeom>
          <a:noFill/>
          <a:ln w="1270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Freeform 22"/>
          <p:cNvSpPr/>
          <p:nvPr/>
        </p:nvSpPr>
        <p:spPr bwMode="auto">
          <a:xfrm>
            <a:off x="4867274" y="620689"/>
            <a:ext cx="3140075" cy="1817712"/>
          </a:xfrm>
          <a:custGeom>
            <a:avLst/>
            <a:gdLst>
              <a:gd name="connsiteX0" fmla="*/ 0 w 3140075"/>
              <a:gd name="connsiteY0" fmla="*/ 1552575 h 1552575"/>
              <a:gd name="connsiteX1" fmla="*/ 266700 w 3140075"/>
              <a:gd name="connsiteY1" fmla="*/ 1038225 h 1552575"/>
              <a:gd name="connsiteX2" fmla="*/ 647700 w 3140075"/>
              <a:gd name="connsiteY2" fmla="*/ 600075 h 1552575"/>
              <a:gd name="connsiteX3" fmla="*/ 1219200 w 3140075"/>
              <a:gd name="connsiteY3" fmla="*/ 257175 h 1552575"/>
              <a:gd name="connsiteX4" fmla="*/ 1885950 w 3140075"/>
              <a:gd name="connsiteY4" fmla="*/ 66675 h 1552575"/>
              <a:gd name="connsiteX5" fmla="*/ 2933700 w 3140075"/>
              <a:gd name="connsiteY5" fmla="*/ 9525 h 1552575"/>
              <a:gd name="connsiteX6" fmla="*/ 3124200 w 3140075"/>
              <a:gd name="connsiteY6" fmla="*/ 9525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075" h="1552575">
                <a:moveTo>
                  <a:pt x="0" y="1552575"/>
                </a:moveTo>
                <a:cubicBezTo>
                  <a:pt x="79375" y="1374775"/>
                  <a:pt x="158750" y="1196975"/>
                  <a:pt x="266700" y="1038225"/>
                </a:cubicBezTo>
                <a:cubicBezTo>
                  <a:pt x="374650" y="879475"/>
                  <a:pt x="488950" y="730250"/>
                  <a:pt x="647700" y="600075"/>
                </a:cubicBezTo>
                <a:cubicBezTo>
                  <a:pt x="806450" y="469900"/>
                  <a:pt x="1012825" y="346075"/>
                  <a:pt x="1219200" y="257175"/>
                </a:cubicBezTo>
                <a:cubicBezTo>
                  <a:pt x="1425575" y="168275"/>
                  <a:pt x="1600200" y="107950"/>
                  <a:pt x="1885950" y="66675"/>
                </a:cubicBezTo>
                <a:cubicBezTo>
                  <a:pt x="2171700" y="25400"/>
                  <a:pt x="2727325" y="19050"/>
                  <a:pt x="2933700" y="9525"/>
                </a:cubicBezTo>
                <a:cubicBezTo>
                  <a:pt x="3140075" y="0"/>
                  <a:pt x="3132137" y="4762"/>
                  <a:pt x="3124200" y="9525"/>
                </a:cubicBezTo>
              </a:path>
            </a:pathLst>
          </a:custGeom>
          <a:noFill/>
          <a:ln w="1270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8481282" y="303628"/>
            <a:ext cx="550151" cy="707886"/>
          </a:xfrm>
          <a:prstGeom prst="rect">
            <a:avLst/>
          </a:prstGeom>
          <a:noFill/>
        </p:spPr>
        <p:txBody>
          <a:bodyPr wrap="none" rtlCol="0">
            <a:spAutoFit/>
          </a:bodyPr>
          <a:lstStyle/>
          <a:p>
            <a:r>
              <a:rPr lang="en-US" sz="4000" dirty="0" smtClean="0"/>
              <a:t>∞</a:t>
            </a:r>
            <a:endParaRPr lang="en-US" sz="4000" dirty="0"/>
          </a:p>
        </p:txBody>
      </p:sp>
      <p:sp>
        <p:nvSpPr>
          <p:cNvPr id="13" name="TextBox 12"/>
          <p:cNvSpPr txBox="1"/>
          <p:nvPr/>
        </p:nvSpPr>
        <p:spPr>
          <a:xfrm>
            <a:off x="8489460" y="5416758"/>
            <a:ext cx="550151" cy="707886"/>
          </a:xfrm>
          <a:prstGeom prst="rect">
            <a:avLst/>
          </a:prstGeom>
          <a:noFill/>
        </p:spPr>
        <p:txBody>
          <a:bodyPr wrap="none" rtlCol="0">
            <a:spAutoFit/>
          </a:bodyPr>
          <a:lstStyle/>
          <a:p>
            <a:r>
              <a:rPr lang="en-US" sz="4000" dirty="0" smtClean="0"/>
              <a:t>∞</a:t>
            </a:r>
            <a:endParaRPr lang="en-US" sz="4000" dirty="0"/>
          </a:p>
        </p:txBody>
      </p:sp>
      <p:sp>
        <p:nvSpPr>
          <p:cNvPr id="14" name="TextBox 13"/>
          <p:cNvSpPr txBox="1"/>
          <p:nvPr/>
        </p:nvSpPr>
        <p:spPr>
          <a:xfrm>
            <a:off x="2546227" y="6182380"/>
            <a:ext cx="4845173" cy="523220"/>
          </a:xfrm>
          <a:prstGeom prst="rect">
            <a:avLst/>
          </a:prstGeom>
          <a:solidFill>
            <a:schemeClr val="bg1"/>
          </a:solidFill>
        </p:spPr>
        <p:txBody>
          <a:bodyPr wrap="none" rtlCol="0">
            <a:spAutoFit/>
          </a:bodyPr>
          <a:lstStyle/>
          <a:p>
            <a:r>
              <a:rPr lang="en-US" sz="2800" b="1" dirty="0" smtClean="0"/>
              <a:t>TRANSMISSION CAPACITY</a:t>
            </a:r>
            <a:endParaRPr lang="en-US" sz="2800" b="1" dirty="0"/>
          </a:p>
        </p:txBody>
      </p:sp>
      <p:sp>
        <p:nvSpPr>
          <p:cNvPr id="3" name="Freeform 2"/>
          <p:cNvSpPr/>
          <p:nvPr/>
        </p:nvSpPr>
        <p:spPr>
          <a:xfrm>
            <a:off x="4842933" y="827314"/>
            <a:ext cx="880534" cy="928915"/>
          </a:xfrm>
          <a:custGeom>
            <a:avLst/>
            <a:gdLst>
              <a:gd name="connsiteX0" fmla="*/ 0 w 880534"/>
              <a:gd name="connsiteY0" fmla="*/ 928915 h 928915"/>
              <a:gd name="connsiteX1" fmla="*/ 179010 w 880534"/>
              <a:gd name="connsiteY1" fmla="*/ 619276 h 928915"/>
              <a:gd name="connsiteX2" fmla="*/ 377372 w 880534"/>
              <a:gd name="connsiteY2" fmla="*/ 396724 h 928915"/>
              <a:gd name="connsiteX3" fmla="*/ 633791 w 880534"/>
              <a:gd name="connsiteY3" fmla="*/ 164496 h 928915"/>
              <a:gd name="connsiteX4" fmla="*/ 880534 w 880534"/>
              <a:gd name="connsiteY4" fmla="*/ 0 h 9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4" h="928915">
                <a:moveTo>
                  <a:pt x="0" y="928915"/>
                </a:moveTo>
                <a:cubicBezTo>
                  <a:pt x="58057" y="818444"/>
                  <a:pt x="116115" y="707974"/>
                  <a:pt x="179010" y="619276"/>
                </a:cubicBezTo>
                <a:cubicBezTo>
                  <a:pt x="241905" y="530578"/>
                  <a:pt x="301575" y="472521"/>
                  <a:pt x="377372" y="396724"/>
                </a:cubicBezTo>
                <a:cubicBezTo>
                  <a:pt x="453169" y="320927"/>
                  <a:pt x="549931" y="230617"/>
                  <a:pt x="633791" y="164496"/>
                </a:cubicBezTo>
                <a:cubicBezTo>
                  <a:pt x="717651" y="98375"/>
                  <a:pt x="799092" y="49187"/>
                  <a:pt x="880534" y="0"/>
                </a:cubicBezTo>
              </a:path>
            </a:pathLst>
          </a:custGeom>
          <a:noFill/>
          <a:ln w="38100">
            <a:solidFill>
              <a:schemeClr val="accent1">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5377541" y="1110344"/>
            <a:ext cx="880534" cy="928915"/>
          </a:xfrm>
          <a:custGeom>
            <a:avLst/>
            <a:gdLst>
              <a:gd name="connsiteX0" fmla="*/ 0 w 880534"/>
              <a:gd name="connsiteY0" fmla="*/ 928915 h 928915"/>
              <a:gd name="connsiteX1" fmla="*/ 179010 w 880534"/>
              <a:gd name="connsiteY1" fmla="*/ 619276 h 928915"/>
              <a:gd name="connsiteX2" fmla="*/ 377372 w 880534"/>
              <a:gd name="connsiteY2" fmla="*/ 396724 h 928915"/>
              <a:gd name="connsiteX3" fmla="*/ 633791 w 880534"/>
              <a:gd name="connsiteY3" fmla="*/ 164496 h 928915"/>
              <a:gd name="connsiteX4" fmla="*/ 880534 w 880534"/>
              <a:gd name="connsiteY4" fmla="*/ 0 h 92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4" h="928915">
                <a:moveTo>
                  <a:pt x="0" y="928915"/>
                </a:moveTo>
                <a:cubicBezTo>
                  <a:pt x="58057" y="818444"/>
                  <a:pt x="116115" y="707974"/>
                  <a:pt x="179010" y="619276"/>
                </a:cubicBezTo>
                <a:cubicBezTo>
                  <a:pt x="241905" y="530578"/>
                  <a:pt x="301575" y="472521"/>
                  <a:pt x="377372" y="396724"/>
                </a:cubicBezTo>
                <a:cubicBezTo>
                  <a:pt x="453169" y="320927"/>
                  <a:pt x="549931" y="230617"/>
                  <a:pt x="633791" y="164496"/>
                </a:cubicBezTo>
                <a:cubicBezTo>
                  <a:pt x="717651" y="98375"/>
                  <a:pt x="799092" y="49187"/>
                  <a:pt x="880534" y="0"/>
                </a:cubicBezTo>
              </a:path>
            </a:pathLst>
          </a:custGeom>
          <a:noFill/>
          <a:ln w="38100">
            <a:solidFill>
              <a:schemeClr val="accent1">
                <a:lumMod val="75000"/>
              </a:schemeClr>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49668" y="699913"/>
            <a:ext cx="1545299" cy="830997"/>
          </a:xfrm>
          <a:prstGeom prst="rect">
            <a:avLst/>
          </a:prstGeom>
          <a:noFill/>
        </p:spPr>
        <p:txBody>
          <a:bodyPr wrap="square" rtlCol="0">
            <a:spAutoFit/>
          </a:bodyPr>
          <a:lstStyle/>
          <a:p>
            <a:pPr algn="ctr"/>
            <a:r>
              <a:rPr lang="en-GB" sz="2400" b="1" dirty="0" smtClean="0">
                <a:solidFill>
                  <a:schemeClr val="accent1">
                    <a:lumMod val="75000"/>
                  </a:schemeClr>
                </a:solidFill>
              </a:rPr>
              <a:t>Saturation point</a:t>
            </a:r>
            <a:endParaRPr lang="en-GB" sz="2400" b="1" dirty="0">
              <a:solidFill>
                <a:schemeClr val="accent1">
                  <a:lumMod val="75000"/>
                </a:schemeClr>
              </a:solidFill>
            </a:endParaRPr>
          </a:p>
        </p:txBody>
      </p:sp>
      <p:sp>
        <p:nvSpPr>
          <p:cNvPr id="24" name="TextBox 23"/>
          <p:cNvSpPr txBox="1"/>
          <p:nvPr/>
        </p:nvSpPr>
        <p:spPr>
          <a:xfrm>
            <a:off x="5517541" y="1407833"/>
            <a:ext cx="1545299" cy="830997"/>
          </a:xfrm>
          <a:prstGeom prst="rect">
            <a:avLst/>
          </a:prstGeom>
          <a:noFill/>
        </p:spPr>
        <p:txBody>
          <a:bodyPr wrap="square" rtlCol="0">
            <a:spAutoFit/>
          </a:bodyPr>
          <a:lstStyle/>
          <a:p>
            <a:pPr algn="ctr"/>
            <a:r>
              <a:rPr lang="en-GB" sz="2400" b="1" dirty="0" smtClean="0">
                <a:solidFill>
                  <a:schemeClr val="accent1">
                    <a:lumMod val="75000"/>
                  </a:schemeClr>
                </a:solidFill>
              </a:rPr>
              <a:t>Tipping</a:t>
            </a:r>
          </a:p>
          <a:p>
            <a:pPr algn="ctr"/>
            <a:r>
              <a:rPr lang="en-GB" sz="2400" b="1" dirty="0" smtClean="0">
                <a:solidFill>
                  <a:schemeClr val="accent1">
                    <a:lumMod val="75000"/>
                  </a:schemeClr>
                </a:solidFill>
              </a:rPr>
              <a:t>point</a:t>
            </a:r>
            <a:endParaRPr lang="en-GB" sz="2400" b="1" dirty="0">
              <a:solidFill>
                <a:schemeClr val="accent1">
                  <a:lumMod val="75000"/>
                </a:schemeClr>
              </a:solidFill>
            </a:endParaRPr>
          </a:p>
        </p:txBody>
      </p:sp>
    </p:spTree>
    <p:extLst>
      <p:ext uri="{BB962C8B-B14F-4D97-AF65-F5344CB8AC3E}">
        <p14:creationId xmlns:p14="http://schemas.microsoft.com/office/powerpoint/2010/main" val="3271447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48000" y="5562600"/>
            <a:ext cx="3352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2914" name="Picture 2" descr="EIR"/>
          <p:cNvPicPr>
            <a:picLocks noChangeAspect="1" noChangeArrowheads="1"/>
          </p:cNvPicPr>
          <p:nvPr/>
        </p:nvPicPr>
        <p:blipFill>
          <a:blip r:embed="rId2" cstate="print"/>
          <a:srcRect/>
          <a:stretch>
            <a:fillRect/>
          </a:stretch>
        </p:blipFill>
        <p:spPr bwMode="auto">
          <a:xfrm>
            <a:off x="228600" y="381000"/>
            <a:ext cx="3735387" cy="6248400"/>
          </a:xfrm>
          <a:prstGeom prst="rect">
            <a:avLst/>
          </a:prstGeom>
          <a:noFill/>
        </p:spPr>
      </p:pic>
      <p:sp>
        <p:nvSpPr>
          <p:cNvPr id="1062915" name="Text Box 3"/>
          <p:cNvSpPr txBox="1">
            <a:spLocks noChangeArrowheads="1"/>
          </p:cNvSpPr>
          <p:nvPr/>
        </p:nvSpPr>
        <p:spPr bwMode="auto">
          <a:xfrm>
            <a:off x="4567238" y="6477000"/>
            <a:ext cx="4613275" cy="336550"/>
          </a:xfrm>
          <a:prstGeom prst="rect">
            <a:avLst/>
          </a:prstGeom>
          <a:noFill/>
          <a:ln w="9525">
            <a:noFill/>
            <a:miter lim="800000"/>
            <a:headEnd/>
            <a:tailEnd/>
          </a:ln>
          <a:effectLst/>
        </p:spPr>
        <p:txBody>
          <a:bodyPr wrap="none">
            <a:spAutoFit/>
          </a:bodyPr>
          <a:lstStyle/>
          <a:p>
            <a:r>
              <a:rPr lang="en-US" sz="1600" b="0"/>
              <a:t>Beier </a:t>
            </a:r>
            <a:r>
              <a:rPr lang="en-US" sz="1600" b="0" i="1"/>
              <a:t>et al. </a:t>
            </a:r>
            <a:r>
              <a:rPr lang="en-US" sz="1600" b="0"/>
              <a:t>1999 </a:t>
            </a:r>
            <a:r>
              <a:rPr lang="en-US" sz="1600" b="0" i="1"/>
              <a:t>Am J Trop Med Hyg </a:t>
            </a:r>
            <a:r>
              <a:rPr lang="en-US" sz="1600" b="0"/>
              <a:t>61:109-113</a:t>
            </a:r>
          </a:p>
        </p:txBody>
      </p:sp>
      <p:pic>
        <p:nvPicPr>
          <p:cNvPr id="6" name="Picture 6"/>
          <p:cNvPicPr>
            <a:picLocks noChangeAspect="1" noChangeArrowheads="1"/>
          </p:cNvPicPr>
          <p:nvPr/>
        </p:nvPicPr>
        <p:blipFill>
          <a:blip r:embed="rId3" cstate="print"/>
          <a:srcRect/>
          <a:stretch>
            <a:fillRect/>
          </a:stretch>
        </p:blipFill>
        <p:spPr bwMode="auto">
          <a:xfrm>
            <a:off x="1127276" y="1888067"/>
            <a:ext cx="2421690" cy="598856"/>
          </a:xfrm>
          <a:prstGeom prst="rect">
            <a:avLst/>
          </a:prstGeom>
          <a:noFill/>
          <a:ln w="9525">
            <a:noFill/>
            <a:miter lim="800000"/>
            <a:headEnd/>
            <a:tailEnd/>
          </a:ln>
        </p:spPr>
      </p:pic>
      <p:pic>
        <p:nvPicPr>
          <p:cNvPr id="8" name="Picture 2" descr="Titanic sunk by steering mistake, author says"/>
          <p:cNvPicPr>
            <a:picLocks noChangeAspect="1" noChangeArrowheads="1"/>
          </p:cNvPicPr>
          <p:nvPr/>
        </p:nvPicPr>
        <p:blipFill>
          <a:blip r:embed="rId4" cstate="print"/>
          <a:srcRect/>
          <a:stretch>
            <a:fillRect/>
          </a:stretch>
        </p:blipFill>
        <p:spPr bwMode="auto">
          <a:xfrm>
            <a:off x="4320329" y="3352800"/>
            <a:ext cx="4823670" cy="3505200"/>
          </a:xfrm>
          <a:prstGeom prst="rect">
            <a:avLst/>
          </a:prstGeom>
          <a:noFill/>
        </p:spPr>
      </p:pic>
      <p:pic>
        <p:nvPicPr>
          <p:cNvPr id="9" name="Picture 4" descr="Rms Titanic Iceberg"/>
          <p:cNvPicPr>
            <a:picLocks noChangeAspect="1" noChangeArrowheads="1"/>
          </p:cNvPicPr>
          <p:nvPr/>
        </p:nvPicPr>
        <p:blipFill>
          <a:blip r:embed="rId5" cstate="print"/>
          <a:srcRect l="1484" t="13726" r="4460"/>
          <a:stretch>
            <a:fillRect/>
          </a:stretch>
        </p:blipFill>
        <p:spPr bwMode="auto">
          <a:xfrm>
            <a:off x="4313904" y="-4838"/>
            <a:ext cx="4830096" cy="3352800"/>
          </a:xfrm>
          <a:prstGeom prst="rect">
            <a:avLst/>
          </a:prstGeom>
          <a:noFill/>
        </p:spPr>
      </p:pic>
      <p:sp>
        <p:nvSpPr>
          <p:cNvPr id="11" name="TextBox 10"/>
          <p:cNvSpPr txBox="1"/>
          <p:nvPr/>
        </p:nvSpPr>
        <p:spPr>
          <a:xfrm>
            <a:off x="899363" y="1628801"/>
            <a:ext cx="3004156" cy="307777"/>
          </a:xfrm>
          <a:prstGeom prst="rect">
            <a:avLst/>
          </a:prstGeom>
          <a:noFill/>
        </p:spPr>
        <p:txBody>
          <a:bodyPr wrap="none" rtlCol="0">
            <a:spAutoFit/>
          </a:bodyPr>
          <a:lstStyle/>
          <a:p>
            <a:r>
              <a:rPr lang="en-GB" sz="1400" b="1" dirty="0" smtClean="0"/>
              <a:t>MacDonald </a:t>
            </a:r>
            <a:r>
              <a:rPr lang="en-GB" sz="1400" b="1" dirty="0"/>
              <a:t>1952 </a:t>
            </a:r>
            <a:r>
              <a:rPr lang="en-GB" sz="1400" b="1" dirty="0" smtClean="0"/>
              <a:t>Trop Dis Bull 49: 813</a:t>
            </a:r>
            <a:endParaRPr lang="en-GB" sz="1400" b="1" dirty="0"/>
          </a:p>
        </p:txBody>
      </p:sp>
    </p:spTree>
    <p:extLst>
      <p:ext uri="{BB962C8B-B14F-4D97-AF65-F5344CB8AC3E}">
        <p14:creationId xmlns:p14="http://schemas.microsoft.com/office/powerpoint/2010/main" val="2762472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rot="5400000">
            <a:off x="1935660" y="-1188539"/>
            <a:ext cx="5272677" cy="9144000"/>
          </a:xfrm>
          <a:prstGeom prst="rect">
            <a:avLst/>
          </a:prstGeom>
          <a:noFill/>
          <a:ln w="9525">
            <a:noFill/>
            <a:miter lim="800000"/>
            <a:headEnd/>
            <a:tailEnd/>
          </a:ln>
        </p:spPr>
      </p:pic>
      <p:sp>
        <p:nvSpPr>
          <p:cNvPr id="7" name="TextBox 6"/>
          <p:cNvSpPr txBox="1"/>
          <p:nvPr/>
        </p:nvSpPr>
        <p:spPr>
          <a:xfrm>
            <a:off x="154151" y="137652"/>
            <a:ext cx="4113049" cy="369332"/>
          </a:xfrm>
          <a:prstGeom prst="rect">
            <a:avLst/>
          </a:prstGeom>
          <a:noFill/>
        </p:spPr>
        <p:txBody>
          <a:bodyPr wrap="none" rtlCol="0">
            <a:spAutoFit/>
          </a:bodyPr>
          <a:lstStyle/>
          <a:p>
            <a:r>
              <a:rPr lang="en-US" b="1" dirty="0" err="1" smtClean="0"/>
              <a:t>Jeffreys</a:t>
            </a:r>
            <a:r>
              <a:rPr lang="en-US" b="1" dirty="0" smtClean="0"/>
              <a:t> &amp; </a:t>
            </a:r>
            <a:r>
              <a:rPr lang="en-US" b="1" dirty="0" err="1" smtClean="0"/>
              <a:t>Eyles</a:t>
            </a:r>
            <a:r>
              <a:rPr lang="en-US" b="1" dirty="0" smtClean="0"/>
              <a:t> 1955 AJTMH 4: 781</a:t>
            </a:r>
            <a:endParaRPr lang="en-US" b="1" dirty="0"/>
          </a:p>
        </p:txBody>
      </p:sp>
    </p:spTree>
    <p:extLst>
      <p:ext uri="{BB962C8B-B14F-4D97-AF65-F5344CB8AC3E}">
        <p14:creationId xmlns:p14="http://schemas.microsoft.com/office/powerpoint/2010/main" val="1262917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6230196"/>
            <a:ext cx="3657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0" y="1615533"/>
            <a:ext cx="9147197" cy="54959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2971800" y="670904"/>
            <a:ext cx="2971800" cy="1066800"/>
          </a:xfrm>
          <a:prstGeom prst="rect">
            <a:avLst/>
          </a:prstGeom>
          <a:noFill/>
          <a:ln w="9525">
            <a:noFill/>
            <a:miter lim="800000"/>
            <a:headEnd/>
            <a:tailEnd/>
          </a:ln>
        </p:spPr>
      </p:pic>
      <p:sp>
        <p:nvSpPr>
          <p:cNvPr id="2" name="TextBox 1"/>
          <p:cNvSpPr txBox="1"/>
          <p:nvPr/>
        </p:nvSpPr>
        <p:spPr>
          <a:xfrm>
            <a:off x="705834" y="39096"/>
            <a:ext cx="7491025" cy="369332"/>
          </a:xfrm>
          <a:prstGeom prst="rect">
            <a:avLst/>
          </a:prstGeom>
          <a:noFill/>
        </p:spPr>
        <p:txBody>
          <a:bodyPr wrap="none" rtlCol="0">
            <a:spAutoFit/>
          </a:bodyPr>
          <a:lstStyle/>
          <a:p>
            <a:r>
              <a:rPr lang="en-GB" b="1" dirty="0" smtClean="0"/>
              <a:t>MacDonald </a:t>
            </a:r>
            <a:r>
              <a:rPr lang="en-GB" b="1" dirty="0"/>
              <a:t>1952 The analysis of equilibrium in </a:t>
            </a:r>
            <a:r>
              <a:rPr lang="en-GB" b="1" dirty="0" smtClean="0"/>
              <a:t>malaria. Trop Dis Bull 49: 813</a:t>
            </a:r>
            <a:endParaRPr lang="en-GB" b="1" dirty="0"/>
          </a:p>
        </p:txBody>
      </p:sp>
    </p:spTree>
    <p:extLst>
      <p:ext uri="{BB962C8B-B14F-4D97-AF65-F5344CB8AC3E}">
        <p14:creationId xmlns:p14="http://schemas.microsoft.com/office/powerpoint/2010/main" val="4143262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57400" y="5105400"/>
            <a:ext cx="2286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7" name="Picture 3"/>
          <p:cNvPicPr>
            <a:picLocks noChangeAspect="1" noChangeArrowheads="1"/>
          </p:cNvPicPr>
          <p:nvPr/>
        </p:nvPicPr>
        <p:blipFill>
          <a:blip r:embed="rId2" cstate="print"/>
          <a:srcRect/>
          <a:stretch>
            <a:fillRect/>
          </a:stretch>
        </p:blipFill>
        <p:spPr bwMode="auto">
          <a:xfrm>
            <a:off x="3314170" y="0"/>
            <a:ext cx="5829830" cy="6858000"/>
          </a:xfrm>
          <a:prstGeom prst="rect">
            <a:avLst/>
          </a:prstGeom>
          <a:noFill/>
          <a:ln w="9525">
            <a:noFill/>
            <a:miter lim="800000"/>
            <a:headEnd/>
            <a:tailEnd/>
          </a:ln>
        </p:spPr>
      </p:pic>
      <p:sp>
        <p:nvSpPr>
          <p:cNvPr id="7" name="TextBox 6"/>
          <p:cNvSpPr txBox="1"/>
          <p:nvPr/>
        </p:nvSpPr>
        <p:spPr>
          <a:xfrm>
            <a:off x="0" y="0"/>
            <a:ext cx="3886199" cy="1477328"/>
          </a:xfrm>
          <a:prstGeom prst="rect">
            <a:avLst/>
          </a:prstGeom>
          <a:noFill/>
        </p:spPr>
        <p:txBody>
          <a:bodyPr wrap="square" rtlCol="0">
            <a:spAutoFit/>
          </a:bodyPr>
          <a:lstStyle/>
          <a:p>
            <a:r>
              <a:rPr lang="en-US" b="1" dirty="0" smtClean="0"/>
              <a:t>ACTS HAVE LITTLE IMPACT UPON HOLOENDEMIC LEVELS OF TRANSMISSION BECAUSE MOSQUITOES DON’T TAKE DRUGS</a:t>
            </a:r>
            <a:endParaRPr lang="en-US" b="1" dirty="0"/>
          </a:p>
        </p:txBody>
      </p:sp>
      <p:sp>
        <p:nvSpPr>
          <p:cNvPr id="8" name="TextBox 7"/>
          <p:cNvSpPr txBox="1"/>
          <p:nvPr/>
        </p:nvSpPr>
        <p:spPr>
          <a:xfrm>
            <a:off x="0" y="6443246"/>
            <a:ext cx="3515450" cy="338554"/>
          </a:xfrm>
          <a:prstGeom prst="rect">
            <a:avLst/>
          </a:prstGeom>
          <a:solidFill>
            <a:schemeClr val="bg1"/>
          </a:solidFill>
        </p:spPr>
        <p:txBody>
          <a:bodyPr wrap="none" rtlCol="0">
            <a:spAutoFit/>
          </a:bodyPr>
          <a:lstStyle/>
          <a:p>
            <a:r>
              <a:rPr lang="en-US" sz="1600" b="1" dirty="0" smtClean="0"/>
              <a:t>Huho 2012 Malaria Journal 11: 118</a:t>
            </a:r>
          </a:p>
        </p:txBody>
      </p:sp>
      <p:pic>
        <p:nvPicPr>
          <p:cNvPr id="10" name="Picture 2" descr="Titanic sunk by steering mistake, author says"/>
          <p:cNvPicPr>
            <a:picLocks noChangeAspect="1" noChangeArrowheads="1"/>
          </p:cNvPicPr>
          <p:nvPr/>
        </p:nvPicPr>
        <p:blipFill>
          <a:blip r:embed="rId3" cstate="print"/>
          <a:srcRect/>
          <a:stretch>
            <a:fillRect/>
          </a:stretch>
        </p:blipFill>
        <p:spPr bwMode="auto">
          <a:xfrm>
            <a:off x="-2853" y="3749175"/>
            <a:ext cx="3269523" cy="2375853"/>
          </a:xfrm>
          <a:prstGeom prst="rect">
            <a:avLst/>
          </a:prstGeom>
          <a:noFill/>
        </p:spPr>
      </p:pic>
      <p:pic>
        <p:nvPicPr>
          <p:cNvPr id="11" name="Picture 4" descr="Rms Titanic Iceberg"/>
          <p:cNvPicPr>
            <a:picLocks noChangeAspect="1" noChangeArrowheads="1"/>
          </p:cNvPicPr>
          <p:nvPr/>
        </p:nvPicPr>
        <p:blipFill>
          <a:blip r:embed="rId4" cstate="print"/>
          <a:srcRect l="1484" t="13726" r="4460"/>
          <a:stretch>
            <a:fillRect/>
          </a:stretch>
        </p:blipFill>
        <p:spPr bwMode="auto">
          <a:xfrm>
            <a:off x="-2853" y="1477328"/>
            <a:ext cx="3275823" cy="2273905"/>
          </a:xfrm>
          <a:prstGeom prst="rect">
            <a:avLst/>
          </a:prstGeom>
          <a:noFill/>
        </p:spPr>
      </p:pic>
    </p:spTree>
    <p:extLst>
      <p:ext uri="{BB962C8B-B14F-4D97-AF65-F5344CB8AC3E}">
        <p14:creationId xmlns:p14="http://schemas.microsoft.com/office/powerpoint/2010/main" val="2069126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1980362"/>
            <a:ext cx="9144000" cy="4854222"/>
          </a:xfrm>
          <a:prstGeom prst="rect">
            <a:avLst/>
          </a:prstGeom>
          <a:noFill/>
          <a:ln w="9525">
            <a:noFill/>
            <a:miter lim="800000"/>
            <a:headEnd/>
            <a:tailEnd/>
          </a:ln>
        </p:spPr>
      </p:pic>
      <p:pic>
        <p:nvPicPr>
          <p:cNvPr id="88069" name="Picture 5"/>
          <p:cNvPicPr>
            <a:picLocks noChangeAspect="1" noChangeArrowheads="1"/>
          </p:cNvPicPr>
          <p:nvPr/>
        </p:nvPicPr>
        <p:blipFill>
          <a:blip r:embed="rId3" cstate="print"/>
          <a:srcRect/>
          <a:stretch>
            <a:fillRect/>
          </a:stretch>
        </p:blipFill>
        <p:spPr bwMode="auto">
          <a:xfrm>
            <a:off x="0" y="764704"/>
            <a:ext cx="9144000" cy="557467"/>
          </a:xfrm>
          <a:prstGeom prst="rect">
            <a:avLst/>
          </a:prstGeom>
          <a:noFill/>
          <a:ln w="9525">
            <a:noFill/>
            <a:miter lim="800000"/>
            <a:headEnd/>
            <a:tailEnd/>
          </a:ln>
        </p:spPr>
      </p:pic>
      <p:pic>
        <p:nvPicPr>
          <p:cNvPr id="88070" name="Picture 6"/>
          <p:cNvPicPr>
            <a:picLocks noChangeAspect="1" noChangeArrowheads="1"/>
          </p:cNvPicPr>
          <p:nvPr/>
        </p:nvPicPr>
        <p:blipFill>
          <a:blip r:embed="rId4" cstate="print"/>
          <a:srcRect/>
          <a:stretch>
            <a:fillRect/>
          </a:stretch>
        </p:blipFill>
        <p:spPr bwMode="auto">
          <a:xfrm>
            <a:off x="35496" y="0"/>
            <a:ext cx="9108504" cy="643409"/>
          </a:xfrm>
          <a:prstGeom prst="rect">
            <a:avLst/>
          </a:prstGeom>
          <a:noFill/>
          <a:ln w="9525">
            <a:noFill/>
            <a:miter lim="800000"/>
            <a:headEnd/>
            <a:tailEnd/>
          </a:ln>
        </p:spPr>
      </p:pic>
      <p:pic>
        <p:nvPicPr>
          <p:cNvPr id="88071" name="Picture 7"/>
          <p:cNvPicPr>
            <a:picLocks noChangeAspect="1" noChangeArrowheads="1"/>
          </p:cNvPicPr>
          <p:nvPr/>
        </p:nvPicPr>
        <p:blipFill>
          <a:blip r:embed="rId5" cstate="print"/>
          <a:srcRect/>
          <a:stretch>
            <a:fillRect/>
          </a:stretch>
        </p:blipFill>
        <p:spPr bwMode="auto">
          <a:xfrm>
            <a:off x="-11112" y="1614102"/>
            <a:ext cx="6696744" cy="302730"/>
          </a:xfrm>
          <a:prstGeom prst="rect">
            <a:avLst/>
          </a:prstGeom>
          <a:noFill/>
          <a:ln w="9525">
            <a:noFill/>
            <a:miter lim="800000"/>
            <a:headEnd/>
            <a:tailEnd/>
          </a:ln>
        </p:spPr>
      </p:pic>
      <p:pic>
        <p:nvPicPr>
          <p:cNvPr id="88072" name="Picture 8"/>
          <p:cNvPicPr>
            <a:picLocks noChangeAspect="1" noChangeArrowheads="1"/>
          </p:cNvPicPr>
          <p:nvPr/>
        </p:nvPicPr>
        <p:blipFill>
          <a:blip r:embed="rId6" cstate="print"/>
          <a:srcRect/>
          <a:stretch>
            <a:fillRect/>
          </a:stretch>
        </p:blipFill>
        <p:spPr bwMode="auto">
          <a:xfrm>
            <a:off x="5904" y="1340768"/>
            <a:ext cx="4010025" cy="304800"/>
          </a:xfrm>
          <a:prstGeom prst="rect">
            <a:avLst/>
          </a:prstGeom>
          <a:noFill/>
          <a:ln w="9525">
            <a:noFill/>
            <a:miter lim="800000"/>
            <a:headEnd/>
            <a:tailEnd/>
          </a:ln>
        </p:spPr>
      </p:pic>
    </p:spTree>
    <p:extLst>
      <p:ext uri="{BB962C8B-B14F-4D97-AF65-F5344CB8AC3E}">
        <p14:creationId xmlns:p14="http://schemas.microsoft.com/office/powerpoint/2010/main" val="45117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743200" y="6019800"/>
            <a:ext cx="4114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86400" y="5943600"/>
            <a:ext cx="3215367" cy="369332"/>
          </a:xfrm>
          <a:prstGeom prst="rect">
            <a:avLst/>
          </a:prstGeom>
          <a:noFill/>
        </p:spPr>
        <p:txBody>
          <a:bodyPr wrap="none" rtlCol="0">
            <a:spAutoFit/>
          </a:bodyPr>
          <a:lstStyle/>
          <a:p>
            <a:r>
              <a:rPr lang="en-US" b="1" dirty="0" smtClean="0"/>
              <a:t>Larsen 2015 AJTMH 92: 913</a:t>
            </a:r>
            <a:endParaRPr lang="en-US" b="1" dirty="0"/>
          </a:p>
        </p:txBody>
      </p:sp>
      <p:pic>
        <p:nvPicPr>
          <p:cNvPr id="10" name="Picture 2"/>
          <p:cNvPicPr>
            <a:picLocks noChangeAspect="1" noChangeArrowheads="1"/>
          </p:cNvPicPr>
          <p:nvPr/>
        </p:nvPicPr>
        <p:blipFill>
          <a:blip r:embed="rId2" cstate="print"/>
          <a:srcRect/>
          <a:stretch>
            <a:fillRect/>
          </a:stretch>
        </p:blipFill>
        <p:spPr bwMode="auto">
          <a:xfrm>
            <a:off x="0" y="3352800"/>
            <a:ext cx="4894580" cy="3581400"/>
          </a:xfrm>
          <a:prstGeom prst="rect">
            <a:avLst/>
          </a:prstGeom>
          <a:noFill/>
          <a:ln w="9525">
            <a:noFill/>
            <a:miter lim="800000"/>
            <a:headEnd/>
            <a:tailEnd/>
          </a:ln>
        </p:spPr>
      </p:pic>
      <p:pic>
        <p:nvPicPr>
          <p:cNvPr id="78855" name="Picture 7"/>
          <p:cNvPicPr>
            <a:picLocks noChangeAspect="1" noChangeArrowheads="1"/>
          </p:cNvPicPr>
          <p:nvPr/>
        </p:nvPicPr>
        <p:blipFill>
          <a:blip r:embed="rId3" cstate="print"/>
          <a:srcRect/>
          <a:stretch>
            <a:fillRect/>
          </a:stretch>
        </p:blipFill>
        <p:spPr bwMode="auto">
          <a:xfrm>
            <a:off x="4457984" y="1"/>
            <a:ext cx="4686015" cy="5486400"/>
          </a:xfrm>
          <a:prstGeom prst="rect">
            <a:avLst/>
          </a:prstGeom>
          <a:noFill/>
          <a:ln w="9525">
            <a:noFill/>
            <a:miter lim="800000"/>
            <a:headEnd/>
            <a:tailEnd/>
          </a:ln>
        </p:spPr>
      </p:pic>
      <p:pic>
        <p:nvPicPr>
          <p:cNvPr id="78856" name="Picture 8"/>
          <p:cNvPicPr>
            <a:picLocks noChangeAspect="1" noChangeArrowheads="1"/>
          </p:cNvPicPr>
          <p:nvPr/>
        </p:nvPicPr>
        <p:blipFill>
          <a:blip r:embed="rId4" cstate="print"/>
          <a:srcRect/>
          <a:stretch>
            <a:fillRect/>
          </a:stretch>
        </p:blipFill>
        <p:spPr bwMode="auto">
          <a:xfrm>
            <a:off x="7696200" y="685800"/>
            <a:ext cx="1143000" cy="752475"/>
          </a:xfrm>
          <a:prstGeom prst="rect">
            <a:avLst/>
          </a:prstGeom>
          <a:noFill/>
          <a:ln w="9525">
            <a:noFill/>
            <a:miter lim="800000"/>
            <a:headEnd/>
            <a:tailEnd/>
          </a:ln>
        </p:spPr>
      </p:pic>
      <p:pic>
        <p:nvPicPr>
          <p:cNvPr id="78857" name="Picture 9"/>
          <p:cNvPicPr>
            <a:picLocks noChangeAspect="1" noChangeArrowheads="1"/>
          </p:cNvPicPr>
          <p:nvPr/>
        </p:nvPicPr>
        <p:blipFill>
          <a:blip r:embed="rId5" cstate="print"/>
          <a:srcRect/>
          <a:stretch>
            <a:fillRect/>
          </a:stretch>
        </p:blipFill>
        <p:spPr bwMode="auto">
          <a:xfrm>
            <a:off x="0" y="228600"/>
            <a:ext cx="4343400" cy="2869620"/>
          </a:xfrm>
          <a:prstGeom prst="rect">
            <a:avLst/>
          </a:prstGeom>
          <a:noFill/>
          <a:ln w="9525">
            <a:noFill/>
            <a:miter lim="800000"/>
            <a:headEnd/>
            <a:tailEnd/>
          </a:ln>
        </p:spPr>
      </p:pic>
      <p:pic>
        <p:nvPicPr>
          <p:cNvPr id="78858" name="Picture 10"/>
          <p:cNvPicPr>
            <a:picLocks noChangeAspect="1" noChangeArrowheads="1"/>
          </p:cNvPicPr>
          <p:nvPr/>
        </p:nvPicPr>
        <p:blipFill>
          <a:blip r:embed="rId6" cstate="print"/>
          <a:srcRect/>
          <a:stretch>
            <a:fillRect/>
          </a:stretch>
        </p:blipFill>
        <p:spPr bwMode="auto">
          <a:xfrm>
            <a:off x="442452" y="334297"/>
            <a:ext cx="979714" cy="685800"/>
          </a:xfrm>
          <a:prstGeom prst="rect">
            <a:avLst/>
          </a:prstGeom>
          <a:noFill/>
          <a:ln w="9525">
            <a:noFill/>
            <a:miter lim="800000"/>
            <a:headEnd/>
            <a:tailEnd/>
          </a:ln>
        </p:spPr>
      </p:pic>
    </p:spTree>
    <p:extLst>
      <p:ext uri="{BB962C8B-B14F-4D97-AF65-F5344CB8AC3E}">
        <p14:creationId xmlns:p14="http://schemas.microsoft.com/office/powerpoint/2010/main" val="960994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6019800"/>
            <a:ext cx="3429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6" name="Picture 2" descr="LuangwaNyimbaDEMChad3"/>
          <p:cNvPicPr>
            <a:picLocks noChangeAspect="1" noChangeArrowheads="1"/>
          </p:cNvPicPr>
          <p:nvPr/>
        </p:nvPicPr>
        <p:blipFill>
          <a:blip r:embed="rId2" cstate="print"/>
          <a:srcRect/>
          <a:stretch>
            <a:fillRect/>
          </a:stretch>
        </p:blipFill>
        <p:spPr bwMode="auto">
          <a:xfrm>
            <a:off x="-1" y="0"/>
            <a:ext cx="5056441" cy="6858000"/>
          </a:xfrm>
          <a:prstGeom prst="rect">
            <a:avLst/>
          </a:prstGeom>
          <a:noFill/>
          <a:ln w="9525">
            <a:noFill/>
            <a:miter lim="800000"/>
            <a:headEnd/>
            <a:tailEnd/>
          </a:ln>
        </p:spPr>
      </p:pic>
      <p:pic>
        <p:nvPicPr>
          <p:cNvPr id="77827" name="Picture 3"/>
          <p:cNvPicPr>
            <a:picLocks noChangeAspect="1" noChangeArrowheads="1"/>
          </p:cNvPicPr>
          <p:nvPr/>
        </p:nvPicPr>
        <p:blipFill>
          <a:blip r:embed="rId3" cstate="print"/>
          <a:srcRect/>
          <a:stretch>
            <a:fillRect/>
          </a:stretch>
        </p:blipFill>
        <p:spPr bwMode="auto">
          <a:xfrm>
            <a:off x="5095875" y="609600"/>
            <a:ext cx="4200525" cy="6096000"/>
          </a:xfrm>
          <a:prstGeom prst="rect">
            <a:avLst/>
          </a:prstGeom>
          <a:noFill/>
          <a:ln w="9525">
            <a:noFill/>
            <a:miter lim="800000"/>
            <a:headEnd/>
            <a:tailEnd/>
          </a:ln>
          <a:effectLst/>
        </p:spPr>
      </p:pic>
      <p:sp>
        <p:nvSpPr>
          <p:cNvPr id="7" name="TextBox 6"/>
          <p:cNvSpPr txBox="1"/>
          <p:nvPr/>
        </p:nvSpPr>
        <p:spPr>
          <a:xfrm>
            <a:off x="5562600" y="0"/>
            <a:ext cx="3262432" cy="369332"/>
          </a:xfrm>
          <a:prstGeom prst="rect">
            <a:avLst/>
          </a:prstGeom>
          <a:noFill/>
        </p:spPr>
        <p:txBody>
          <a:bodyPr wrap="none" rtlCol="0">
            <a:spAutoFit/>
          </a:bodyPr>
          <a:lstStyle/>
          <a:p>
            <a:r>
              <a:rPr lang="en-US" b="1" dirty="0" smtClean="0"/>
              <a:t>Sikaala 2014 </a:t>
            </a:r>
            <a:r>
              <a:rPr lang="en-US" b="1" dirty="0" err="1" smtClean="0"/>
              <a:t>Malar</a:t>
            </a:r>
            <a:r>
              <a:rPr lang="en-US" b="1" dirty="0" smtClean="0"/>
              <a:t> J 13: 225</a:t>
            </a:r>
            <a:endParaRPr lang="en-US" b="1" dirty="0"/>
          </a:p>
        </p:txBody>
      </p:sp>
    </p:spTree>
    <p:extLst>
      <p:ext uri="{BB962C8B-B14F-4D97-AF65-F5344CB8AC3E}">
        <p14:creationId xmlns:p14="http://schemas.microsoft.com/office/powerpoint/2010/main" val="3878384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08623" y="76200"/>
            <a:ext cx="8335377" cy="6705600"/>
          </a:xfrm>
          <a:prstGeom prst="rect">
            <a:avLst/>
          </a:prstGeom>
          <a:noFill/>
          <a:ln w="9525">
            <a:noFill/>
            <a:miter lim="800000"/>
            <a:headEnd/>
            <a:tailEnd/>
          </a:ln>
        </p:spPr>
      </p:pic>
      <p:sp>
        <p:nvSpPr>
          <p:cNvPr id="8" name="TextBox 7"/>
          <p:cNvSpPr txBox="1"/>
          <p:nvPr/>
        </p:nvSpPr>
        <p:spPr>
          <a:xfrm>
            <a:off x="6227073" y="0"/>
            <a:ext cx="2993127" cy="369332"/>
          </a:xfrm>
          <a:prstGeom prst="rect">
            <a:avLst/>
          </a:prstGeom>
          <a:noFill/>
        </p:spPr>
        <p:txBody>
          <a:bodyPr wrap="none" rtlCol="0">
            <a:spAutoFit/>
          </a:bodyPr>
          <a:lstStyle/>
          <a:p>
            <a:r>
              <a:rPr lang="en-US" b="1" dirty="0" smtClean="0"/>
              <a:t>Briet 2015 </a:t>
            </a:r>
            <a:r>
              <a:rPr lang="en-US" b="1" dirty="0" err="1" smtClean="0"/>
              <a:t>Malar</a:t>
            </a:r>
            <a:r>
              <a:rPr lang="en-US" b="1" dirty="0" smtClean="0"/>
              <a:t> J 14: 247</a:t>
            </a:r>
            <a:endParaRPr lang="en-US" b="1" dirty="0"/>
          </a:p>
        </p:txBody>
      </p:sp>
      <p:pic>
        <p:nvPicPr>
          <p:cNvPr id="5" name="Picture 6" descr="6"/>
          <p:cNvPicPr>
            <a:picLocks noChangeAspect="1" noChangeArrowheads="1"/>
          </p:cNvPicPr>
          <p:nvPr/>
        </p:nvPicPr>
        <p:blipFill>
          <a:blip r:embed="rId3" cstate="print"/>
          <a:srcRect/>
          <a:stretch>
            <a:fillRect/>
          </a:stretch>
        </p:blipFill>
        <p:spPr bwMode="auto">
          <a:xfrm>
            <a:off x="-704850" y="3803650"/>
            <a:ext cx="4895850" cy="3206750"/>
          </a:xfrm>
          <a:prstGeom prst="rect">
            <a:avLst/>
          </a:prstGeom>
          <a:noFill/>
        </p:spPr>
      </p:pic>
    </p:spTree>
    <p:extLst>
      <p:ext uri="{BB962C8B-B14F-4D97-AF65-F5344CB8AC3E}">
        <p14:creationId xmlns:p14="http://schemas.microsoft.com/office/powerpoint/2010/main" val="134093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5254171" cy="646331"/>
          </a:xfrm>
          <a:prstGeom prst="rect">
            <a:avLst/>
          </a:prstGeom>
          <a:noFill/>
        </p:spPr>
        <p:txBody>
          <a:bodyPr wrap="square" rtlCol="0">
            <a:spAutoFit/>
          </a:bodyPr>
          <a:lstStyle/>
          <a:p>
            <a:r>
              <a:rPr lang="en-GB" b="1" dirty="0"/>
              <a:t>Smith et al. </a:t>
            </a:r>
            <a:r>
              <a:rPr lang="en-GB" b="1" dirty="0" smtClean="0"/>
              <a:t>2013 Phil </a:t>
            </a:r>
            <a:r>
              <a:rPr lang="en-GB" b="1" dirty="0"/>
              <a:t>Trans Roy </a:t>
            </a:r>
            <a:r>
              <a:rPr lang="en-GB" b="1" dirty="0" err="1" smtClean="0"/>
              <a:t>Soc</a:t>
            </a:r>
            <a:r>
              <a:rPr lang="en-GB" b="1" dirty="0" smtClean="0"/>
              <a:t> B 368</a:t>
            </a:r>
            <a:r>
              <a:rPr lang="en-GB" b="1" dirty="0"/>
              <a:t>: 20120145</a:t>
            </a:r>
          </a:p>
          <a:p>
            <a:endParaRPr lang="en-GB" b="1" dirty="0"/>
          </a:p>
        </p:txBody>
      </p:sp>
      <p:pic>
        <p:nvPicPr>
          <p:cNvPr id="3" name="Picture 2"/>
          <p:cNvPicPr>
            <a:picLocks noChangeAspect="1"/>
          </p:cNvPicPr>
          <p:nvPr/>
        </p:nvPicPr>
        <p:blipFill>
          <a:blip r:embed="rId2"/>
          <a:stretch>
            <a:fillRect/>
          </a:stretch>
        </p:blipFill>
        <p:spPr>
          <a:xfrm>
            <a:off x="752216" y="372229"/>
            <a:ext cx="7322564" cy="6313780"/>
          </a:xfrm>
          <a:prstGeom prst="rect">
            <a:avLst/>
          </a:prstGeom>
        </p:spPr>
      </p:pic>
    </p:spTree>
    <p:extLst>
      <p:ext uri="{BB962C8B-B14F-4D97-AF65-F5344CB8AC3E}">
        <p14:creationId xmlns:p14="http://schemas.microsoft.com/office/powerpoint/2010/main" val="2818118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6019800"/>
            <a:ext cx="3429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2" name="Picture 2"/>
          <p:cNvPicPr>
            <a:picLocks noChangeAspect="1" noChangeArrowheads="1"/>
          </p:cNvPicPr>
          <p:nvPr/>
        </p:nvPicPr>
        <p:blipFill>
          <a:blip r:embed="rId2" cstate="print"/>
          <a:srcRect/>
          <a:stretch>
            <a:fillRect/>
          </a:stretch>
        </p:blipFill>
        <p:spPr bwMode="auto">
          <a:xfrm>
            <a:off x="156029" y="184666"/>
            <a:ext cx="6477000" cy="3789495"/>
          </a:xfrm>
          <a:prstGeom prst="rect">
            <a:avLst/>
          </a:prstGeom>
          <a:noFill/>
          <a:ln w="9525">
            <a:noFill/>
            <a:miter lim="800000"/>
            <a:headEnd/>
            <a:tailEnd/>
          </a:ln>
        </p:spPr>
      </p:pic>
      <p:pic>
        <p:nvPicPr>
          <p:cNvPr id="76803" name="Picture 3"/>
          <p:cNvPicPr>
            <a:picLocks noChangeAspect="1" noChangeArrowheads="1"/>
          </p:cNvPicPr>
          <p:nvPr/>
        </p:nvPicPr>
        <p:blipFill>
          <a:blip r:embed="rId3" cstate="print"/>
          <a:srcRect/>
          <a:stretch>
            <a:fillRect/>
          </a:stretch>
        </p:blipFill>
        <p:spPr bwMode="auto">
          <a:xfrm>
            <a:off x="990600" y="4025827"/>
            <a:ext cx="7110412" cy="2832173"/>
          </a:xfrm>
          <a:prstGeom prst="rect">
            <a:avLst/>
          </a:prstGeom>
          <a:noFill/>
          <a:ln w="9525">
            <a:noFill/>
            <a:miter lim="800000"/>
            <a:headEnd/>
            <a:tailEnd/>
          </a:ln>
        </p:spPr>
      </p:pic>
      <p:sp>
        <p:nvSpPr>
          <p:cNvPr id="7" name="TextBox 6"/>
          <p:cNvSpPr txBox="1"/>
          <p:nvPr/>
        </p:nvSpPr>
        <p:spPr>
          <a:xfrm>
            <a:off x="6025188" y="-13855"/>
            <a:ext cx="3544560" cy="369332"/>
          </a:xfrm>
          <a:prstGeom prst="rect">
            <a:avLst/>
          </a:prstGeom>
          <a:noFill/>
        </p:spPr>
        <p:txBody>
          <a:bodyPr wrap="none" rtlCol="0">
            <a:spAutoFit/>
          </a:bodyPr>
          <a:lstStyle/>
          <a:p>
            <a:r>
              <a:rPr lang="en-US" b="1" dirty="0" smtClean="0"/>
              <a:t>Hamainza 2014 </a:t>
            </a:r>
            <a:r>
              <a:rPr lang="en-US" b="1" dirty="0" err="1" smtClean="0"/>
              <a:t>Malar</a:t>
            </a:r>
            <a:r>
              <a:rPr lang="en-US" b="1" dirty="0" smtClean="0"/>
              <a:t> J 13: 128</a:t>
            </a:r>
            <a:endParaRPr lang="en-US" b="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4894" y="355477"/>
            <a:ext cx="2179106" cy="3378300"/>
          </a:xfrm>
          <a:prstGeom prst="rect">
            <a:avLst/>
          </a:prstGeom>
        </p:spPr>
      </p:pic>
    </p:spTree>
    <p:extLst>
      <p:ext uri="{BB962C8B-B14F-4D97-AF65-F5344CB8AC3E}">
        <p14:creationId xmlns:p14="http://schemas.microsoft.com/office/powerpoint/2010/main" val="41288433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6230196"/>
            <a:ext cx="3657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0" y="1615533"/>
            <a:ext cx="9147197" cy="54959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2971800" y="670904"/>
            <a:ext cx="2971800" cy="1066800"/>
          </a:xfrm>
          <a:prstGeom prst="rect">
            <a:avLst/>
          </a:prstGeom>
          <a:noFill/>
          <a:ln w="9525">
            <a:noFill/>
            <a:miter lim="800000"/>
            <a:headEnd/>
            <a:tailEnd/>
          </a:ln>
        </p:spPr>
      </p:pic>
      <p:sp>
        <p:nvSpPr>
          <p:cNvPr id="2" name="TextBox 1"/>
          <p:cNvSpPr txBox="1"/>
          <p:nvPr/>
        </p:nvSpPr>
        <p:spPr>
          <a:xfrm>
            <a:off x="575208" y="43934"/>
            <a:ext cx="7491025" cy="369332"/>
          </a:xfrm>
          <a:prstGeom prst="rect">
            <a:avLst/>
          </a:prstGeom>
          <a:noFill/>
        </p:spPr>
        <p:txBody>
          <a:bodyPr wrap="none" rtlCol="0">
            <a:spAutoFit/>
          </a:bodyPr>
          <a:lstStyle/>
          <a:p>
            <a:r>
              <a:rPr lang="en-GB" b="1" dirty="0" smtClean="0"/>
              <a:t>MacDonald </a:t>
            </a:r>
            <a:r>
              <a:rPr lang="en-GB" b="1" dirty="0"/>
              <a:t>1952 The analysis of equilibrium in </a:t>
            </a:r>
            <a:r>
              <a:rPr lang="en-GB" b="1" dirty="0" smtClean="0"/>
              <a:t>malaria. Trop Dis Bull 49: 813</a:t>
            </a:r>
            <a:endParaRPr lang="en-GB" b="1" dirty="0"/>
          </a:p>
        </p:txBody>
      </p:sp>
    </p:spTree>
    <p:extLst>
      <p:ext uri="{BB962C8B-B14F-4D97-AF65-F5344CB8AC3E}">
        <p14:creationId xmlns:p14="http://schemas.microsoft.com/office/powerpoint/2010/main" val="2680650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p:cNvPicPr>
            <a:picLocks noChangeAspect="1" noChangeArrowheads="1"/>
          </p:cNvPicPr>
          <p:nvPr/>
        </p:nvPicPr>
        <p:blipFill>
          <a:blip r:embed="rId2" cstate="print"/>
          <a:srcRect/>
          <a:stretch>
            <a:fillRect/>
          </a:stretch>
        </p:blipFill>
        <p:spPr bwMode="auto">
          <a:xfrm>
            <a:off x="1183816" y="199104"/>
            <a:ext cx="6740984" cy="6629400"/>
          </a:xfrm>
          <a:prstGeom prst="rect">
            <a:avLst/>
          </a:prstGeom>
          <a:noFill/>
          <a:ln w="9525">
            <a:noFill/>
            <a:miter lim="800000"/>
            <a:headEnd/>
            <a:tailEnd/>
          </a:ln>
        </p:spPr>
      </p:pic>
      <p:sp>
        <p:nvSpPr>
          <p:cNvPr id="6" name="TextBox 5"/>
          <p:cNvSpPr txBox="1"/>
          <p:nvPr/>
        </p:nvSpPr>
        <p:spPr>
          <a:xfrm>
            <a:off x="6227073" y="0"/>
            <a:ext cx="2993127" cy="369332"/>
          </a:xfrm>
          <a:prstGeom prst="rect">
            <a:avLst/>
          </a:prstGeom>
          <a:noFill/>
        </p:spPr>
        <p:txBody>
          <a:bodyPr wrap="none" rtlCol="0">
            <a:spAutoFit/>
          </a:bodyPr>
          <a:lstStyle/>
          <a:p>
            <a:r>
              <a:rPr lang="en-US" b="1" dirty="0" smtClean="0"/>
              <a:t>Briet 2015 </a:t>
            </a:r>
            <a:r>
              <a:rPr lang="en-US" b="1" dirty="0" err="1" smtClean="0"/>
              <a:t>Malar</a:t>
            </a:r>
            <a:r>
              <a:rPr lang="en-US" b="1" dirty="0" smtClean="0"/>
              <a:t> J 14: 247</a:t>
            </a:r>
            <a:endParaRPr lang="en-US" b="1" dirty="0"/>
          </a:p>
        </p:txBody>
      </p:sp>
    </p:spTree>
    <p:extLst>
      <p:ext uri="{BB962C8B-B14F-4D97-AF65-F5344CB8AC3E}">
        <p14:creationId xmlns:p14="http://schemas.microsoft.com/office/powerpoint/2010/main" val="193537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323528" y="64914"/>
            <a:ext cx="8994296" cy="6748462"/>
          </a:xfrm>
          <a:prstGeom prst="rect">
            <a:avLst/>
          </a:prstGeom>
          <a:noFill/>
          <a:ln w="9525">
            <a:noFill/>
            <a:miter lim="800000"/>
            <a:headEnd/>
            <a:tailEnd/>
          </a:ln>
          <a:effectLst/>
        </p:spPr>
      </p:pic>
      <p:sp>
        <p:nvSpPr>
          <p:cNvPr id="6" name="TextBox 5"/>
          <p:cNvSpPr txBox="1"/>
          <p:nvPr/>
        </p:nvSpPr>
        <p:spPr>
          <a:xfrm>
            <a:off x="4903574" y="5553232"/>
            <a:ext cx="3895618" cy="338554"/>
          </a:xfrm>
          <a:prstGeom prst="rect">
            <a:avLst/>
          </a:prstGeom>
          <a:noFill/>
        </p:spPr>
        <p:txBody>
          <a:bodyPr wrap="none" rtlCol="0">
            <a:spAutoFit/>
          </a:bodyPr>
          <a:lstStyle/>
          <a:p>
            <a:r>
              <a:rPr lang="en-US" sz="1600" b="1" dirty="0" smtClean="0"/>
              <a:t>Killeen (2014) Malaria Journal 13: 330</a:t>
            </a:r>
            <a:endParaRPr lang="en-US" sz="1600" b="1" dirty="0"/>
          </a:p>
        </p:txBody>
      </p:sp>
    </p:spTree>
    <p:extLst>
      <p:ext uri="{BB962C8B-B14F-4D97-AF65-F5344CB8AC3E}">
        <p14:creationId xmlns:p14="http://schemas.microsoft.com/office/powerpoint/2010/main" val="16305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sers\USER\Desktop\Polly backup photos\2011_06_25\IMG_4026.JPG"/>
          <p:cNvPicPr>
            <a:picLocks noChangeAspect="1" noChangeArrowheads="1"/>
          </p:cNvPicPr>
          <p:nvPr/>
        </p:nvPicPr>
        <p:blipFill>
          <a:blip r:embed="rId2" cstate="print"/>
          <a:srcRect l="12194" t="13413" b="7029"/>
          <a:stretch>
            <a:fillRect/>
          </a:stretch>
        </p:blipFill>
        <p:spPr bwMode="auto">
          <a:xfrm>
            <a:off x="0" y="1340768"/>
            <a:ext cx="9144000" cy="5523408"/>
          </a:xfrm>
          <a:prstGeom prst="rect">
            <a:avLst/>
          </a:prstGeom>
          <a:noFill/>
        </p:spPr>
      </p:pic>
      <p:sp>
        <p:nvSpPr>
          <p:cNvPr id="3" name="TextBox 2"/>
          <p:cNvSpPr txBox="1"/>
          <p:nvPr/>
        </p:nvSpPr>
        <p:spPr>
          <a:xfrm>
            <a:off x="107504" y="44624"/>
            <a:ext cx="8892480" cy="1200329"/>
          </a:xfrm>
          <a:prstGeom prst="rect">
            <a:avLst/>
          </a:prstGeom>
          <a:noFill/>
        </p:spPr>
        <p:txBody>
          <a:bodyPr wrap="square" rtlCol="0">
            <a:spAutoFit/>
          </a:bodyPr>
          <a:lstStyle/>
          <a:p>
            <a:pPr algn="ctr"/>
            <a:r>
              <a:rPr lang="en-US" sz="3600" b="1" dirty="0" smtClean="0"/>
              <a:t>THE ANALOGY BETWEEN MALARIA CONTROL AND HUNTING DUCKS</a:t>
            </a:r>
            <a:endParaRPr lang="en-US" sz="3600" b="1" dirty="0"/>
          </a:p>
        </p:txBody>
      </p:sp>
    </p:spTree>
    <p:extLst>
      <p:ext uri="{BB962C8B-B14F-4D97-AF65-F5344CB8AC3E}">
        <p14:creationId xmlns:p14="http://schemas.microsoft.com/office/powerpoint/2010/main" val="730614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4624"/>
            <a:ext cx="8203913" cy="646331"/>
          </a:xfrm>
          <a:prstGeom prst="rect">
            <a:avLst/>
          </a:prstGeom>
          <a:noFill/>
        </p:spPr>
        <p:txBody>
          <a:bodyPr wrap="none" rtlCol="0">
            <a:spAutoFit/>
          </a:bodyPr>
          <a:lstStyle/>
          <a:p>
            <a:r>
              <a:rPr lang="en-US" sz="3600" b="1" dirty="0" smtClean="0"/>
              <a:t>HAVE I BROUGHT THE RIGHT GUN?</a:t>
            </a:r>
            <a:endParaRPr lang="en-US" sz="3600" b="1" dirty="0"/>
          </a:p>
        </p:txBody>
      </p:sp>
      <p:pic>
        <p:nvPicPr>
          <p:cNvPr id="86019" name="Picture 3" descr="C:\Users\USER\Desktop\Polly backup photos\2011_12_23\IMG_4440.JPG"/>
          <p:cNvPicPr>
            <a:picLocks noChangeAspect="1" noChangeArrowheads="1"/>
          </p:cNvPicPr>
          <p:nvPr/>
        </p:nvPicPr>
        <p:blipFill>
          <a:blip r:embed="rId2" cstate="print"/>
          <a:srcRect t="3861"/>
          <a:stretch>
            <a:fillRect/>
          </a:stretch>
        </p:blipFill>
        <p:spPr bwMode="auto">
          <a:xfrm>
            <a:off x="0" y="764704"/>
            <a:ext cx="9144000" cy="6095280"/>
          </a:xfrm>
          <a:prstGeom prst="rect">
            <a:avLst/>
          </a:prstGeom>
          <a:noFill/>
        </p:spPr>
      </p:pic>
    </p:spTree>
    <p:extLst>
      <p:ext uri="{BB962C8B-B14F-4D97-AF65-F5344CB8AC3E}">
        <p14:creationId xmlns:p14="http://schemas.microsoft.com/office/powerpoint/2010/main" val="3298014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USER\Desktop\Photos from Polly C drive 040312\Mikumi &amp; friends - jan 2010\DSC02557.JPG"/>
          <p:cNvPicPr>
            <a:picLocks noChangeAspect="1" noChangeArrowheads="1"/>
          </p:cNvPicPr>
          <p:nvPr/>
        </p:nvPicPr>
        <p:blipFill>
          <a:blip r:embed="rId2" cstate="print"/>
          <a:srcRect l="13677" t="24060" r="15449" b="16406"/>
          <a:stretch>
            <a:fillRect/>
          </a:stretch>
        </p:blipFill>
        <p:spPr bwMode="auto">
          <a:xfrm>
            <a:off x="4635500" y="3979664"/>
            <a:ext cx="4572000" cy="2880320"/>
          </a:xfrm>
          <a:prstGeom prst="rect">
            <a:avLst/>
          </a:prstGeom>
          <a:noFill/>
        </p:spPr>
      </p:pic>
      <p:pic>
        <p:nvPicPr>
          <p:cNvPr id="83973" name="Picture 5" descr="C:\Users\USER\Desktop\Photos from Polly C drive 040312\2011_03_13\IMG_3895.JPG"/>
          <p:cNvPicPr>
            <a:picLocks noChangeAspect="1" noChangeArrowheads="1"/>
          </p:cNvPicPr>
          <p:nvPr/>
        </p:nvPicPr>
        <p:blipFill>
          <a:blip r:embed="rId3" cstate="print"/>
          <a:srcRect l="19687" t="21650" r="31888" b="32281"/>
          <a:stretch>
            <a:fillRect/>
          </a:stretch>
        </p:blipFill>
        <p:spPr bwMode="auto">
          <a:xfrm>
            <a:off x="4644008" y="1151083"/>
            <a:ext cx="4499992" cy="2853981"/>
          </a:xfrm>
          <a:prstGeom prst="rect">
            <a:avLst/>
          </a:prstGeom>
          <a:noFill/>
        </p:spPr>
      </p:pic>
      <p:pic>
        <p:nvPicPr>
          <p:cNvPr id="83974" name="Picture 6" descr="C:\Users\USER\Desktop\Polly backup photos\21-11-2011\DSC04190.JPG"/>
          <p:cNvPicPr>
            <a:picLocks noChangeAspect="1" noChangeArrowheads="1"/>
          </p:cNvPicPr>
          <p:nvPr/>
        </p:nvPicPr>
        <p:blipFill>
          <a:blip r:embed="rId4" cstate="print"/>
          <a:srcRect l="37400" t="23400" r="11813" b="19733"/>
          <a:stretch>
            <a:fillRect/>
          </a:stretch>
        </p:blipFill>
        <p:spPr bwMode="auto">
          <a:xfrm>
            <a:off x="0" y="3933056"/>
            <a:ext cx="4644008" cy="2924944"/>
          </a:xfrm>
          <a:prstGeom prst="rect">
            <a:avLst/>
          </a:prstGeom>
          <a:noFill/>
        </p:spPr>
      </p:pic>
      <p:sp>
        <p:nvSpPr>
          <p:cNvPr id="7" name="TextBox 6"/>
          <p:cNvSpPr txBox="1"/>
          <p:nvPr/>
        </p:nvSpPr>
        <p:spPr>
          <a:xfrm>
            <a:off x="120204" y="8265"/>
            <a:ext cx="8879931" cy="1200329"/>
          </a:xfrm>
          <a:prstGeom prst="rect">
            <a:avLst/>
          </a:prstGeom>
          <a:noFill/>
        </p:spPr>
        <p:txBody>
          <a:bodyPr wrap="none" rtlCol="0">
            <a:spAutoFit/>
          </a:bodyPr>
          <a:lstStyle/>
          <a:p>
            <a:pPr algn="ctr"/>
            <a:r>
              <a:rPr lang="en-US" sz="3600" b="1" dirty="0" smtClean="0"/>
              <a:t>HOW CONFIDENT AM I THAT</a:t>
            </a:r>
          </a:p>
          <a:p>
            <a:pPr algn="ctr"/>
            <a:r>
              <a:rPr lang="en-US" sz="3600" b="1" dirty="0" smtClean="0"/>
              <a:t> I </a:t>
            </a:r>
            <a:r>
              <a:rPr lang="en-US" sz="3600" b="1" u="sng" dirty="0" smtClean="0"/>
              <a:t>REALLY</a:t>
            </a:r>
            <a:r>
              <a:rPr lang="en-US" sz="3600" b="1" dirty="0" smtClean="0"/>
              <a:t> BROUGHT THE RIGHT GUN?</a:t>
            </a:r>
            <a:endParaRPr lang="en-US" sz="3600" b="1" dirty="0"/>
          </a:p>
        </p:txBody>
      </p:sp>
      <p:pic>
        <p:nvPicPr>
          <p:cNvPr id="83975" name="Picture 7" descr="C:\Users\USER\Desktop\Photos from Polly C drive 040312\2011_06_27\IMG_4078.JPG"/>
          <p:cNvPicPr>
            <a:picLocks noChangeAspect="1" noChangeArrowheads="1"/>
          </p:cNvPicPr>
          <p:nvPr/>
        </p:nvPicPr>
        <p:blipFill>
          <a:blip r:embed="rId5" cstate="print"/>
          <a:srcRect l="19288" t="37006" r="29925" b="16161"/>
          <a:stretch>
            <a:fillRect/>
          </a:stretch>
        </p:blipFill>
        <p:spPr bwMode="auto">
          <a:xfrm>
            <a:off x="0" y="1150144"/>
            <a:ext cx="4644008" cy="2854920"/>
          </a:xfrm>
          <a:prstGeom prst="rect">
            <a:avLst/>
          </a:prstGeom>
          <a:noFill/>
        </p:spPr>
      </p:pic>
    </p:spTree>
    <p:extLst>
      <p:ext uri="{BB962C8B-B14F-4D97-AF65-F5344CB8AC3E}">
        <p14:creationId xmlns:p14="http://schemas.microsoft.com/office/powerpoint/2010/main" val="2577448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362862" y="1908633"/>
            <a:ext cx="8305800" cy="3046988"/>
          </a:xfrm>
          <a:prstGeom prst="rect">
            <a:avLst/>
          </a:prstGeom>
          <a:noFill/>
          <a:ln w="9525">
            <a:noFill/>
            <a:miter lim="800000"/>
            <a:headEnd/>
            <a:tailEnd/>
          </a:ln>
          <a:effectLst/>
        </p:spPr>
        <p:txBody>
          <a:bodyPr wrap="square">
            <a:spAutoFit/>
          </a:bodyPr>
          <a:lstStyle/>
          <a:p>
            <a:pPr algn="ctr"/>
            <a:r>
              <a:rPr lang="en-US" sz="3200" i="1" dirty="0">
                <a:latin typeface="Times New Roman" charset="0"/>
              </a:rPr>
              <a:t>It was essential to know what could or </a:t>
            </a:r>
            <a:r>
              <a:rPr lang="en-US" sz="3200" b="1" i="1" dirty="0">
                <a:latin typeface="Times New Roman" charset="0"/>
              </a:rPr>
              <a:t>could not</a:t>
            </a:r>
            <a:r>
              <a:rPr lang="en-US" sz="3200" i="1" dirty="0">
                <a:latin typeface="Times New Roman" charset="0"/>
              </a:rPr>
              <a:t> be </a:t>
            </a:r>
            <a:r>
              <a:rPr lang="en-US" sz="3200" i="1" dirty="0" smtClean="0">
                <a:latin typeface="Times New Roman" charset="0"/>
              </a:rPr>
              <a:t>achieved </a:t>
            </a:r>
            <a:r>
              <a:rPr lang="en-US" sz="3200" i="1" dirty="0">
                <a:latin typeface="Times New Roman" charset="0"/>
              </a:rPr>
              <a:t>and, as far as possible, to find out </a:t>
            </a:r>
            <a:r>
              <a:rPr lang="en-US" sz="3200" b="1" i="1" dirty="0">
                <a:latin typeface="Times New Roman" charset="0"/>
              </a:rPr>
              <a:t>why</a:t>
            </a:r>
            <a:r>
              <a:rPr lang="en-US" sz="3200" i="1" dirty="0">
                <a:latin typeface="Times New Roman" charset="0"/>
              </a:rPr>
              <a:t> that was </a:t>
            </a:r>
            <a:r>
              <a:rPr lang="en-US" sz="3200" i="1" dirty="0" smtClean="0">
                <a:latin typeface="Times New Roman" charset="0"/>
              </a:rPr>
              <a:t>so</a:t>
            </a:r>
            <a:r>
              <a:rPr lang="en-US" sz="3200" i="1" dirty="0">
                <a:latin typeface="Times New Roman" charset="0"/>
              </a:rPr>
              <a:t>; and it was therefore considered justified to apply </a:t>
            </a:r>
            <a:r>
              <a:rPr lang="en-US" sz="3200" i="1" dirty="0" smtClean="0">
                <a:latin typeface="Times New Roman" charset="0"/>
              </a:rPr>
              <a:t>control </a:t>
            </a:r>
            <a:r>
              <a:rPr lang="en-US" sz="3200" i="1" dirty="0">
                <a:latin typeface="Times New Roman" charset="0"/>
              </a:rPr>
              <a:t>measures and methods of supervision that </a:t>
            </a:r>
            <a:r>
              <a:rPr lang="en-US" sz="3200" i="1" dirty="0" smtClean="0">
                <a:latin typeface="Times New Roman" charset="0"/>
              </a:rPr>
              <a:t>were more </a:t>
            </a:r>
            <a:r>
              <a:rPr lang="en-US" sz="3200" i="1" dirty="0">
                <a:latin typeface="Times New Roman" charset="0"/>
              </a:rPr>
              <a:t>expensive than would be acceptable in a control program</a:t>
            </a:r>
          </a:p>
        </p:txBody>
      </p:sp>
      <p:sp>
        <p:nvSpPr>
          <p:cNvPr id="76803" name="Text Box 3"/>
          <p:cNvSpPr txBox="1">
            <a:spLocks noChangeArrowheads="1"/>
          </p:cNvSpPr>
          <p:nvPr/>
        </p:nvSpPr>
        <p:spPr bwMode="auto">
          <a:xfrm>
            <a:off x="2590800" y="460530"/>
            <a:ext cx="3968750" cy="641350"/>
          </a:xfrm>
          <a:prstGeom prst="rect">
            <a:avLst/>
          </a:prstGeom>
          <a:noFill/>
          <a:ln w="9525">
            <a:noFill/>
            <a:miter lim="800000"/>
            <a:headEnd/>
            <a:tailEnd/>
          </a:ln>
          <a:effectLst/>
        </p:spPr>
        <p:txBody>
          <a:bodyPr wrap="none">
            <a:spAutoFit/>
          </a:bodyPr>
          <a:lstStyle/>
          <a:p>
            <a:r>
              <a:rPr lang="en-US" sz="3600" b="1" dirty="0"/>
              <a:t>The </a:t>
            </a:r>
            <a:r>
              <a:rPr lang="en-US" sz="3600" b="1" dirty="0" err="1"/>
              <a:t>Garki</a:t>
            </a:r>
            <a:r>
              <a:rPr lang="en-US" sz="3600" b="1" dirty="0"/>
              <a:t> Project</a:t>
            </a:r>
          </a:p>
        </p:txBody>
      </p:sp>
      <p:sp>
        <p:nvSpPr>
          <p:cNvPr id="76804" name="Text Box 4"/>
          <p:cNvSpPr txBox="1">
            <a:spLocks noChangeArrowheads="1"/>
          </p:cNvSpPr>
          <p:nvPr/>
        </p:nvSpPr>
        <p:spPr bwMode="auto">
          <a:xfrm>
            <a:off x="111276" y="6094790"/>
            <a:ext cx="5475858" cy="707886"/>
          </a:xfrm>
          <a:prstGeom prst="rect">
            <a:avLst/>
          </a:prstGeom>
          <a:noFill/>
          <a:ln w="9525">
            <a:noFill/>
            <a:miter lim="800000"/>
            <a:headEnd/>
            <a:tailEnd/>
          </a:ln>
          <a:effectLst/>
        </p:spPr>
        <p:txBody>
          <a:bodyPr wrap="none">
            <a:spAutoFit/>
          </a:bodyPr>
          <a:lstStyle/>
          <a:p>
            <a:r>
              <a:rPr lang="en-US" sz="2000" b="1" dirty="0" err="1"/>
              <a:t>Lepes</a:t>
            </a:r>
            <a:r>
              <a:rPr lang="en-US" sz="2000" b="1" dirty="0"/>
              <a:t> (1980) Foreword </a:t>
            </a:r>
            <a:r>
              <a:rPr lang="en-US" sz="2000" b="1" i="1" dirty="0"/>
              <a:t>In:</a:t>
            </a:r>
            <a:r>
              <a:rPr lang="en-US" sz="2000" b="1" dirty="0"/>
              <a:t> The </a:t>
            </a:r>
            <a:r>
              <a:rPr lang="en-US" sz="2000" b="1" dirty="0" err="1"/>
              <a:t>Garki</a:t>
            </a:r>
            <a:r>
              <a:rPr lang="en-US" sz="2000" b="1" dirty="0"/>
              <a:t> Project </a:t>
            </a:r>
            <a:r>
              <a:rPr lang="en-US" sz="2000" b="1" i="1" dirty="0"/>
              <a:t>by: </a:t>
            </a:r>
          </a:p>
          <a:p>
            <a:r>
              <a:rPr lang="en-US" sz="2000" b="1" dirty="0" err="1"/>
              <a:t>Molineaux</a:t>
            </a:r>
            <a:r>
              <a:rPr lang="en-US" sz="2000" b="1" dirty="0"/>
              <a:t> &amp; </a:t>
            </a:r>
            <a:r>
              <a:rPr lang="en-US" sz="2000" b="1" dirty="0" err="1"/>
              <a:t>Gramiccia</a:t>
            </a:r>
            <a:r>
              <a:rPr lang="en-US" sz="2000" b="1" dirty="0"/>
              <a:t>, WHO, Geneva, p.p. 11-14</a:t>
            </a:r>
          </a:p>
        </p:txBody>
      </p:sp>
    </p:spTree>
    <p:extLst>
      <p:ext uri="{BB962C8B-B14F-4D97-AF65-F5344CB8AC3E}">
        <p14:creationId xmlns:p14="http://schemas.microsoft.com/office/powerpoint/2010/main" val="2731889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189859" y="2561224"/>
            <a:ext cx="8672322" cy="3792409"/>
            <a:chOff x="-1133475" y="-265611"/>
            <a:chExt cx="11410950" cy="4990011"/>
          </a:xfrm>
        </p:grpSpPr>
        <p:pic>
          <p:nvPicPr>
            <p:cNvPr id="13317" name="Picture 5"/>
            <p:cNvPicPr>
              <a:picLocks noChangeAspect="1" noChangeArrowheads="1"/>
            </p:cNvPicPr>
            <p:nvPr/>
          </p:nvPicPr>
          <p:blipFill>
            <a:blip r:embed="rId2" cstate="print"/>
            <a:srcRect/>
            <a:stretch>
              <a:fillRect/>
            </a:stretch>
          </p:blipFill>
          <p:spPr bwMode="auto">
            <a:xfrm>
              <a:off x="-1090613" y="2200275"/>
              <a:ext cx="11325226" cy="2524125"/>
            </a:xfrm>
            <a:prstGeom prst="rect">
              <a:avLst/>
            </a:prstGeom>
            <a:noFill/>
            <a:ln w="9525">
              <a:noFill/>
              <a:miter lim="800000"/>
              <a:headEnd/>
              <a:tailEnd/>
            </a:ln>
          </p:spPr>
        </p:pic>
        <p:pic>
          <p:nvPicPr>
            <p:cNvPr id="13318" name="Picture 6"/>
            <p:cNvPicPr>
              <a:picLocks noChangeAspect="1" noChangeArrowheads="1"/>
            </p:cNvPicPr>
            <p:nvPr/>
          </p:nvPicPr>
          <p:blipFill>
            <a:blip r:embed="rId3" cstate="print"/>
            <a:srcRect/>
            <a:stretch>
              <a:fillRect/>
            </a:stretch>
          </p:blipFill>
          <p:spPr bwMode="auto">
            <a:xfrm>
              <a:off x="-1133475" y="-265611"/>
              <a:ext cx="11410950" cy="2428875"/>
            </a:xfrm>
            <a:prstGeom prst="rect">
              <a:avLst/>
            </a:prstGeom>
            <a:noFill/>
            <a:ln w="9525">
              <a:noFill/>
              <a:miter lim="800000"/>
              <a:headEnd/>
              <a:tailEnd/>
            </a:ln>
          </p:spPr>
        </p:pic>
      </p:grpSp>
      <p:sp>
        <p:nvSpPr>
          <p:cNvPr id="12" name="TextBox 11"/>
          <p:cNvSpPr txBox="1"/>
          <p:nvPr/>
        </p:nvSpPr>
        <p:spPr>
          <a:xfrm>
            <a:off x="5478759" y="6519401"/>
            <a:ext cx="3696781" cy="338554"/>
          </a:xfrm>
          <a:prstGeom prst="rect">
            <a:avLst/>
          </a:prstGeom>
          <a:noFill/>
        </p:spPr>
        <p:txBody>
          <a:bodyPr wrap="none" rtlCol="0">
            <a:spAutoFit/>
          </a:bodyPr>
          <a:lstStyle/>
          <a:p>
            <a:r>
              <a:rPr lang="en-US" sz="1600" b="1" dirty="0" smtClean="0"/>
              <a:t> </a:t>
            </a:r>
            <a:r>
              <a:rPr lang="en-US" sz="1600" b="1" dirty="0" err="1" smtClean="0"/>
              <a:t>Trape</a:t>
            </a:r>
            <a:r>
              <a:rPr lang="en-US" sz="1600" b="1" dirty="0" smtClean="0"/>
              <a:t> et al 2014 Lancet Infect Dis 14: 476</a:t>
            </a:r>
            <a:endParaRPr lang="en-US" sz="1600" b="1" dirty="0"/>
          </a:p>
        </p:txBody>
      </p:sp>
      <p:pic>
        <p:nvPicPr>
          <p:cNvPr id="3" name="Picture 2"/>
          <p:cNvPicPr>
            <a:picLocks noChangeAspect="1"/>
          </p:cNvPicPr>
          <p:nvPr/>
        </p:nvPicPr>
        <p:blipFill>
          <a:blip r:embed="rId4"/>
          <a:stretch>
            <a:fillRect/>
          </a:stretch>
        </p:blipFill>
        <p:spPr>
          <a:xfrm>
            <a:off x="370682" y="189145"/>
            <a:ext cx="8571932" cy="2141263"/>
          </a:xfrm>
          <a:prstGeom prst="rect">
            <a:avLst/>
          </a:prstGeom>
        </p:spPr>
      </p:pic>
    </p:spTree>
    <p:extLst>
      <p:ext uri="{BB962C8B-B14F-4D97-AF65-F5344CB8AC3E}">
        <p14:creationId xmlns:p14="http://schemas.microsoft.com/office/powerpoint/2010/main" val="2694872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64933" y="505248"/>
            <a:ext cx="6717923" cy="6352752"/>
          </a:xfrm>
          <a:prstGeom prst="rect">
            <a:avLst/>
          </a:prstGeom>
        </p:spPr>
      </p:pic>
      <p:sp>
        <p:nvSpPr>
          <p:cNvPr id="8" name="TextBox 7"/>
          <p:cNvSpPr txBox="1"/>
          <p:nvPr/>
        </p:nvSpPr>
        <p:spPr>
          <a:xfrm>
            <a:off x="38704" y="58057"/>
            <a:ext cx="7862217" cy="369332"/>
          </a:xfrm>
          <a:prstGeom prst="rect">
            <a:avLst/>
          </a:prstGeom>
          <a:noFill/>
        </p:spPr>
        <p:txBody>
          <a:bodyPr wrap="none" rtlCol="0">
            <a:spAutoFit/>
          </a:bodyPr>
          <a:lstStyle/>
          <a:p>
            <a:r>
              <a:rPr lang="en-GB" b="1" dirty="0" smtClean="0"/>
              <a:t>Killeen et al. Unpublished, using data from Massey et al 2016 </a:t>
            </a:r>
            <a:r>
              <a:rPr lang="en-GB" b="1" dirty="0" err="1" smtClean="0"/>
              <a:t>Sci</a:t>
            </a:r>
            <a:r>
              <a:rPr lang="en-GB" b="1" dirty="0" smtClean="0"/>
              <a:t> Data 3: 160014 </a:t>
            </a:r>
            <a:endParaRPr lang="en-GB" b="1" dirty="0"/>
          </a:p>
        </p:txBody>
      </p:sp>
    </p:spTree>
    <p:extLst>
      <p:ext uri="{BB962C8B-B14F-4D97-AF65-F5344CB8AC3E}">
        <p14:creationId xmlns:p14="http://schemas.microsoft.com/office/powerpoint/2010/main" val="1320584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7717" y="412397"/>
            <a:ext cx="8674704" cy="2068897"/>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266100" y="2883525"/>
            <a:ext cx="8611700" cy="3609193"/>
          </a:xfrm>
          <a:prstGeom prst="rect">
            <a:avLst/>
          </a:prstGeom>
          <a:noFill/>
          <a:ln w="9525">
            <a:noFill/>
            <a:miter lim="800000"/>
            <a:headEnd/>
            <a:tailEnd/>
          </a:ln>
        </p:spPr>
      </p:pic>
      <p:cxnSp>
        <p:nvCxnSpPr>
          <p:cNvPr id="9" name="Straight Connector 8"/>
          <p:cNvCxnSpPr/>
          <p:nvPr/>
        </p:nvCxnSpPr>
        <p:spPr>
          <a:xfrm>
            <a:off x="4275895" y="4831288"/>
            <a:ext cx="4428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1931" y="5005759"/>
            <a:ext cx="8352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9191" y="5158159"/>
            <a:ext cx="7776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1373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034" name="Picture 2"/>
          <p:cNvPicPr>
            <a:picLocks noChangeAspect="1" noChangeArrowheads="1"/>
          </p:cNvPicPr>
          <p:nvPr/>
        </p:nvPicPr>
        <p:blipFill>
          <a:blip r:embed="rId2" cstate="print"/>
          <a:srcRect/>
          <a:stretch>
            <a:fillRect/>
          </a:stretch>
        </p:blipFill>
        <p:spPr bwMode="auto">
          <a:xfrm>
            <a:off x="3419872" y="1"/>
            <a:ext cx="5055727" cy="68580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683568" y="68502"/>
            <a:ext cx="2664296" cy="6789499"/>
          </a:xfrm>
          <a:prstGeom prst="rect">
            <a:avLst/>
          </a:prstGeom>
          <a:noFill/>
          <a:ln w="9525">
            <a:noFill/>
            <a:miter lim="800000"/>
            <a:headEnd/>
            <a:tailEnd/>
          </a:ln>
        </p:spPr>
      </p:pic>
      <p:sp>
        <p:nvSpPr>
          <p:cNvPr id="2" name="TextBox 1"/>
          <p:cNvSpPr txBox="1"/>
          <p:nvPr/>
        </p:nvSpPr>
        <p:spPr>
          <a:xfrm>
            <a:off x="4554820" y="6488668"/>
            <a:ext cx="4578241" cy="369332"/>
          </a:xfrm>
          <a:prstGeom prst="rect">
            <a:avLst/>
          </a:prstGeom>
          <a:solidFill>
            <a:schemeClr val="bg1"/>
          </a:solidFill>
        </p:spPr>
        <p:txBody>
          <a:bodyPr wrap="none" rtlCol="0">
            <a:spAutoFit/>
          </a:bodyPr>
          <a:lstStyle/>
          <a:p>
            <a:r>
              <a:rPr lang="en-GB" b="1" dirty="0" smtClean="0"/>
              <a:t>Kiware, </a:t>
            </a:r>
            <a:r>
              <a:rPr lang="en-GB" b="1" dirty="0" err="1" smtClean="0"/>
              <a:t>Chitnis</a:t>
            </a:r>
            <a:r>
              <a:rPr lang="en-GB" b="1" dirty="0" smtClean="0"/>
              <a:t> et al. 2012 </a:t>
            </a:r>
            <a:r>
              <a:rPr lang="en-GB" b="1" dirty="0" err="1" smtClean="0"/>
              <a:t>PLoS</a:t>
            </a:r>
            <a:r>
              <a:rPr lang="en-GB" b="1" dirty="0" smtClean="0"/>
              <a:t> One 7: e37661</a:t>
            </a:r>
            <a:endParaRPr lang="en-GB" b="1" dirty="0"/>
          </a:p>
        </p:txBody>
      </p:sp>
    </p:spTree>
    <p:extLst>
      <p:ext uri="{BB962C8B-B14F-4D97-AF65-F5344CB8AC3E}">
        <p14:creationId xmlns:p14="http://schemas.microsoft.com/office/powerpoint/2010/main" val="31191627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arquette.edu/magazine/images/fall2012/bnr-math.jpg"/>
          <p:cNvPicPr>
            <a:picLocks noChangeAspect="1" noChangeArrowheads="1"/>
          </p:cNvPicPr>
          <p:nvPr/>
        </p:nvPicPr>
        <p:blipFill>
          <a:blip r:embed="rId2" cstate="print"/>
          <a:srcRect l="1527" r="741"/>
          <a:stretch>
            <a:fillRect/>
          </a:stretch>
        </p:blipFill>
        <p:spPr bwMode="auto">
          <a:xfrm>
            <a:off x="-1054172" y="3109363"/>
            <a:ext cx="4392458" cy="1605141"/>
          </a:xfrm>
          <a:prstGeom prst="rect">
            <a:avLst/>
          </a:prstGeom>
          <a:noFill/>
        </p:spPr>
      </p:pic>
      <p:pic>
        <p:nvPicPr>
          <p:cNvPr id="171010" name="Picture 2"/>
          <p:cNvPicPr>
            <a:picLocks noChangeAspect="1" noChangeArrowheads="1"/>
          </p:cNvPicPr>
          <p:nvPr/>
        </p:nvPicPr>
        <p:blipFill>
          <a:blip r:embed="rId3" cstate="print"/>
          <a:srcRect/>
          <a:stretch>
            <a:fillRect/>
          </a:stretch>
        </p:blipFill>
        <p:spPr bwMode="auto">
          <a:xfrm>
            <a:off x="1987695" y="1"/>
            <a:ext cx="5176593" cy="6855748"/>
          </a:xfrm>
          <a:prstGeom prst="rect">
            <a:avLst/>
          </a:prstGeom>
          <a:noFill/>
          <a:ln w="9525">
            <a:noFill/>
            <a:miter lim="800000"/>
            <a:headEnd/>
            <a:tailEnd/>
          </a:ln>
        </p:spPr>
      </p:pic>
      <p:sp>
        <p:nvSpPr>
          <p:cNvPr id="2" name="Oval 1"/>
          <p:cNvSpPr/>
          <p:nvPr/>
        </p:nvSpPr>
        <p:spPr>
          <a:xfrm>
            <a:off x="5138057" y="6574971"/>
            <a:ext cx="996647" cy="246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291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0142" y="179014"/>
            <a:ext cx="7504270" cy="6483760"/>
          </a:xfrm>
          <a:prstGeom prst="rect">
            <a:avLst/>
          </a:prstGeom>
        </p:spPr>
      </p:pic>
      <p:sp>
        <p:nvSpPr>
          <p:cNvPr id="3" name="TextBox 2"/>
          <p:cNvSpPr txBox="1"/>
          <p:nvPr/>
        </p:nvSpPr>
        <p:spPr>
          <a:xfrm>
            <a:off x="6516358" y="6442975"/>
            <a:ext cx="2627642" cy="369332"/>
          </a:xfrm>
          <a:prstGeom prst="rect">
            <a:avLst/>
          </a:prstGeom>
          <a:noFill/>
        </p:spPr>
        <p:txBody>
          <a:bodyPr wrap="none" rtlCol="0">
            <a:spAutoFit/>
          </a:bodyPr>
          <a:lstStyle/>
          <a:p>
            <a:r>
              <a:rPr lang="en-GB" b="1" dirty="0" smtClean="0"/>
              <a:t>Killeen et al. Unpublished</a:t>
            </a:r>
            <a:endParaRPr lang="en-GB" b="1" dirty="0"/>
          </a:p>
        </p:txBody>
      </p:sp>
    </p:spTree>
    <p:extLst>
      <p:ext uri="{BB962C8B-B14F-4D97-AF65-F5344CB8AC3E}">
        <p14:creationId xmlns:p14="http://schemas.microsoft.com/office/powerpoint/2010/main" val="39685348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60588" y="544744"/>
            <a:ext cx="4370790" cy="5812505"/>
          </a:xfrm>
          <a:prstGeom prst="rect">
            <a:avLst/>
          </a:prstGeom>
        </p:spPr>
      </p:pic>
      <p:sp>
        <p:nvSpPr>
          <p:cNvPr id="5" name="Oval 4"/>
          <p:cNvSpPr/>
          <p:nvPr/>
        </p:nvSpPr>
        <p:spPr>
          <a:xfrm>
            <a:off x="4620787" y="3841447"/>
            <a:ext cx="2413802" cy="4160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90854" y="544743"/>
            <a:ext cx="4478548" cy="5812505"/>
          </a:xfrm>
          <a:prstGeom prst="rect">
            <a:avLst/>
          </a:prstGeom>
        </p:spPr>
      </p:pic>
      <p:sp>
        <p:nvSpPr>
          <p:cNvPr id="8" name="TextBox 7"/>
          <p:cNvSpPr txBox="1"/>
          <p:nvPr/>
        </p:nvSpPr>
        <p:spPr>
          <a:xfrm>
            <a:off x="19355" y="6473374"/>
            <a:ext cx="4238661" cy="369332"/>
          </a:xfrm>
          <a:prstGeom prst="rect">
            <a:avLst/>
          </a:prstGeom>
          <a:noFill/>
        </p:spPr>
        <p:txBody>
          <a:bodyPr wrap="none" rtlCol="0">
            <a:spAutoFit/>
          </a:bodyPr>
          <a:lstStyle/>
          <a:p>
            <a:r>
              <a:rPr lang="en-GB" b="1" dirty="0" smtClean="0"/>
              <a:t>Killeen et al 2011 Malaria Journal 10: 2017</a:t>
            </a:r>
            <a:endParaRPr lang="en-GB" b="1" dirty="0"/>
          </a:p>
        </p:txBody>
      </p:sp>
    </p:spTree>
    <p:extLst>
      <p:ext uri="{BB962C8B-B14F-4D97-AF65-F5344CB8AC3E}">
        <p14:creationId xmlns:p14="http://schemas.microsoft.com/office/powerpoint/2010/main" val="2900542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cstate="print"/>
          <a:srcRect/>
          <a:stretch>
            <a:fillRect/>
          </a:stretch>
        </p:blipFill>
        <p:spPr bwMode="auto">
          <a:xfrm>
            <a:off x="6122606" y="5973404"/>
            <a:ext cx="1966686" cy="89668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52253" y="11805"/>
            <a:ext cx="9144000" cy="1821477"/>
          </a:xfrm>
          <a:prstGeom prst="rect">
            <a:avLst/>
          </a:prstGeom>
          <a:noFill/>
          <a:ln w="9525">
            <a:noFill/>
            <a:miter lim="800000"/>
            <a:headEnd/>
            <a:tailEnd/>
          </a:ln>
        </p:spPr>
      </p:pic>
      <p:pic>
        <p:nvPicPr>
          <p:cNvPr id="7" name="Picture 2" descr="http://www.marquette.edu/magazine/images/fall2012/bnr-math.jpg"/>
          <p:cNvPicPr>
            <a:picLocks noChangeAspect="1" noChangeArrowheads="1"/>
          </p:cNvPicPr>
          <p:nvPr/>
        </p:nvPicPr>
        <p:blipFill>
          <a:blip r:embed="rId4" cstate="print"/>
          <a:srcRect l="1527" r="741"/>
          <a:stretch>
            <a:fillRect/>
          </a:stretch>
        </p:blipFill>
        <p:spPr bwMode="auto">
          <a:xfrm>
            <a:off x="-9144" y="5267154"/>
            <a:ext cx="4392458" cy="1605141"/>
          </a:xfrm>
          <a:prstGeom prst="rect">
            <a:avLst/>
          </a:prstGeom>
          <a:noFill/>
        </p:spPr>
      </p:pic>
      <p:pic>
        <p:nvPicPr>
          <p:cNvPr id="2" name="Picture 1"/>
          <p:cNvPicPr/>
          <p:nvPr/>
        </p:nvPicPr>
        <p:blipFill>
          <a:blip r:embed="rId5" cstate="print"/>
          <a:srcRect/>
          <a:stretch>
            <a:fillRect/>
          </a:stretch>
        </p:blipFill>
        <p:spPr bwMode="auto">
          <a:xfrm>
            <a:off x="79249" y="2023428"/>
            <a:ext cx="9144000" cy="3816424"/>
          </a:xfrm>
          <a:prstGeom prst="rect">
            <a:avLst/>
          </a:prstGeom>
          <a:noFill/>
          <a:ln w="9525">
            <a:noFill/>
            <a:miter lim="800000"/>
            <a:headEnd/>
            <a:tailEnd/>
          </a:ln>
        </p:spPr>
      </p:pic>
      <p:sp>
        <p:nvSpPr>
          <p:cNvPr id="4" name="Rectangle 3"/>
          <p:cNvSpPr/>
          <p:nvPr/>
        </p:nvSpPr>
        <p:spPr>
          <a:xfrm>
            <a:off x="2496457" y="1382103"/>
            <a:ext cx="1340153" cy="204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a:stretch>
            <a:fillRect/>
          </a:stretch>
        </p:blipFill>
        <p:spPr>
          <a:xfrm>
            <a:off x="3099371" y="1081318"/>
            <a:ext cx="5072171" cy="747865"/>
          </a:xfrm>
          <a:prstGeom prst="rect">
            <a:avLst/>
          </a:prstGeom>
        </p:spPr>
      </p:pic>
    </p:spTree>
    <p:extLst>
      <p:ext uri="{BB962C8B-B14F-4D97-AF65-F5344CB8AC3E}">
        <p14:creationId xmlns:p14="http://schemas.microsoft.com/office/powerpoint/2010/main" val="2267380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2" cstate="print"/>
          <a:srcRect/>
          <a:stretch>
            <a:fillRect/>
          </a:stretch>
        </p:blipFill>
        <p:spPr bwMode="auto">
          <a:xfrm>
            <a:off x="753910" y="455601"/>
            <a:ext cx="7620000" cy="6021399"/>
          </a:xfrm>
          <a:prstGeom prst="rect">
            <a:avLst/>
          </a:prstGeom>
          <a:noFill/>
          <a:ln w="9525">
            <a:noFill/>
            <a:miter lim="800000"/>
            <a:headEnd/>
            <a:tailEnd/>
          </a:ln>
          <a:effectLst/>
        </p:spPr>
      </p:pic>
      <p:sp>
        <p:nvSpPr>
          <p:cNvPr id="3" name="TextBox 2"/>
          <p:cNvSpPr txBox="1"/>
          <p:nvPr/>
        </p:nvSpPr>
        <p:spPr>
          <a:xfrm>
            <a:off x="6048559" y="6514011"/>
            <a:ext cx="2771913" cy="338554"/>
          </a:xfrm>
          <a:prstGeom prst="rect">
            <a:avLst/>
          </a:prstGeom>
          <a:noFill/>
        </p:spPr>
        <p:txBody>
          <a:bodyPr wrap="none" rtlCol="0">
            <a:spAutoFit/>
          </a:bodyPr>
          <a:lstStyle/>
          <a:p>
            <a:r>
              <a:rPr lang="en-US" sz="1600" b="1" dirty="0" smtClean="0"/>
              <a:t>Malaria Journal (2014) 13: 330</a:t>
            </a:r>
            <a:endParaRPr lang="en-US" sz="1600" b="1" dirty="0"/>
          </a:p>
        </p:txBody>
      </p:sp>
      <p:sp>
        <p:nvSpPr>
          <p:cNvPr id="4" name="TextBox 3"/>
          <p:cNvSpPr txBox="1"/>
          <p:nvPr/>
        </p:nvSpPr>
        <p:spPr>
          <a:xfrm>
            <a:off x="751678" y="50074"/>
            <a:ext cx="6173613" cy="461665"/>
          </a:xfrm>
          <a:prstGeom prst="rect">
            <a:avLst/>
          </a:prstGeom>
          <a:noFill/>
        </p:spPr>
        <p:txBody>
          <a:bodyPr wrap="none" rtlCol="0">
            <a:spAutoFit/>
          </a:bodyPr>
          <a:lstStyle/>
          <a:p>
            <a:r>
              <a:rPr lang="en-US" sz="2400" b="1" dirty="0" smtClean="0"/>
              <a:t>BIOLOGICAL COVERAGE OF BLOOD RESOURCES</a:t>
            </a:r>
            <a:endParaRPr lang="en-US" sz="2400" b="1" dirty="0"/>
          </a:p>
        </p:txBody>
      </p:sp>
    </p:spTree>
    <p:extLst>
      <p:ext uri="{BB962C8B-B14F-4D97-AF65-F5344CB8AC3E}">
        <p14:creationId xmlns:p14="http://schemas.microsoft.com/office/powerpoint/2010/main" val="17900854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cstate="print"/>
          <a:srcRect/>
          <a:stretch>
            <a:fillRect/>
          </a:stretch>
        </p:blipFill>
        <p:spPr bwMode="auto">
          <a:xfrm>
            <a:off x="762000" y="576029"/>
            <a:ext cx="7467600" cy="5900971"/>
          </a:xfrm>
          <a:prstGeom prst="rect">
            <a:avLst/>
          </a:prstGeom>
          <a:noFill/>
          <a:ln w="9525">
            <a:noFill/>
            <a:miter lim="800000"/>
            <a:headEnd/>
            <a:tailEnd/>
          </a:ln>
          <a:effectLst/>
        </p:spPr>
      </p:pic>
      <p:sp>
        <p:nvSpPr>
          <p:cNvPr id="3" name="TextBox 2"/>
          <p:cNvSpPr txBox="1"/>
          <p:nvPr/>
        </p:nvSpPr>
        <p:spPr>
          <a:xfrm>
            <a:off x="6048559" y="6514011"/>
            <a:ext cx="2771913" cy="338554"/>
          </a:xfrm>
          <a:prstGeom prst="rect">
            <a:avLst/>
          </a:prstGeom>
          <a:noFill/>
        </p:spPr>
        <p:txBody>
          <a:bodyPr wrap="none" rtlCol="0">
            <a:spAutoFit/>
          </a:bodyPr>
          <a:lstStyle/>
          <a:p>
            <a:r>
              <a:rPr lang="en-US" sz="1600" b="1" dirty="0" smtClean="0"/>
              <a:t>Malaria Journal (2014) 13: 330</a:t>
            </a:r>
            <a:endParaRPr lang="en-US" sz="1600" b="1" dirty="0"/>
          </a:p>
        </p:txBody>
      </p:sp>
      <p:sp>
        <p:nvSpPr>
          <p:cNvPr id="4" name="TextBox 3"/>
          <p:cNvSpPr txBox="1"/>
          <p:nvPr/>
        </p:nvSpPr>
        <p:spPr>
          <a:xfrm>
            <a:off x="755576" y="50074"/>
            <a:ext cx="6173613" cy="461665"/>
          </a:xfrm>
          <a:prstGeom prst="rect">
            <a:avLst/>
          </a:prstGeom>
          <a:noFill/>
        </p:spPr>
        <p:txBody>
          <a:bodyPr wrap="none" rtlCol="0">
            <a:spAutoFit/>
          </a:bodyPr>
          <a:lstStyle/>
          <a:p>
            <a:r>
              <a:rPr lang="en-US" sz="2400" b="1" dirty="0" smtClean="0"/>
              <a:t>BIOLOGICAL COVERAGE OF BLOOD RESOURCES</a:t>
            </a:r>
            <a:endParaRPr lang="en-US" sz="2400" b="1" dirty="0"/>
          </a:p>
        </p:txBody>
      </p:sp>
    </p:spTree>
    <p:extLst>
      <p:ext uri="{BB962C8B-B14F-4D97-AF65-F5344CB8AC3E}">
        <p14:creationId xmlns:p14="http://schemas.microsoft.com/office/powerpoint/2010/main" val="1665118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67000" y="5486400"/>
            <a:ext cx="3657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p:cNvPicPr>
            <a:picLocks noChangeAspect="1" noChangeArrowheads="1"/>
          </p:cNvPicPr>
          <p:nvPr/>
        </p:nvPicPr>
        <p:blipFill>
          <a:blip r:embed="rId2" cstate="print"/>
          <a:srcRect/>
          <a:stretch>
            <a:fillRect/>
          </a:stretch>
        </p:blipFill>
        <p:spPr bwMode="auto">
          <a:xfrm>
            <a:off x="4314006" y="44624"/>
            <a:ext cx="4794498" cy="6662699"/>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9240" y="12513"/>
            <a:ext cx="4228846" cy="6741918"/>
          </a:xfrm>
          <a:prstGeom prst="rect">
            <a:avLst/>
          </a:prstGeom>
          <a:noFill/>
          <a:ln w="9525">
            <a:noFill/>
            <a:miter lim="800000"/>
            <a:headEnd/>
            <a:tailEnd/>
          </a:ln>
          <a:effectLst/>
        </p:spPr>
      </p:pic>
      <p:cxnSp>
        <p:nvCxnSpPr>
          <p:cNvPr id="5" name="Straight Connector 4"/>
          <p:cNvCxnSpPr/>
          <p:nvPr/>
        </p:nvCxnSpPr>
        <p:spPr bwMode="auto">
          <a:xfrm>
            <a:off x="4283968" y="0"/>
            <a:ext cx="0" cy="68580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6" name="TextBox 5"/>
          <p:cNvSpPr txBox="1"/>
          <p:nvPr/>
        </p:nvSpPr>
        <p:spPr>
          <a:xfrm>
            <a:off x="5774432" y="6583497"/>
            <a:ext cx="4283968" cy="307777"/>
          </a:xfrm>
          <a:prstGeom prst="rect">
            <a:avLst/>
          </a:prstGeom>
          <a:noFill/>
        </p:spPr>
        <p:txBody>
          <a:bodyPr wrap="square" rtlCol="0">
            <a:spAutoFit/>
          </a:bodyPr>
          <a:lstStyle/>
          <a:p>
            <a:r>
              <a:rPr lang="en-US" sz="1400" b="1" dirty="0" smtClean="0"/>
              <a:t>Huho et al 2013 </a:t>
            </a:r>
            <a:r>
              <a:rPr lang="en-US" sz="1400" b="1" dirty="0" err="1" smtClean="0"/>
              <a:t>Int</a:t>
            </a:r>
            <a:r>
              <a:rPr lang="en-US" sz="1400" b="1" dirty="0" smtClean="0"/>
              <a:t> J </a:t>
            </a:r>
            <a:r>
              <a:rPr lang="en-US" sz="1400" b="1" dirty="0" err="1" smtClean="0"/>
              <a:t>Epidemiol</a:t>
            </a:r>
            <a:r>
              <a:rPr lang="en-US" sz="1400" b="1" dirty="0" smtClean="0"/>
              <a:t> 42: 235</a:t>
            </a:r>
            <a:endParaRPr lang="en-US" sz="1400" b="1" dirty="0"/>
          </a:p>
        </p:txBody>
      </p:sp>
    </p:spTree>
    <p:extLst>
      <p:ext uri="{BB962C8B-B14F-4D97-AF65-F5344CB8AC3E}">
        <p14:creationId xmlns:p14="http://schemas.microsoft.com/office/powerpoint/2010/main" val="7725281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57400" y="6019800"/>
            <a:ext cx="4953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5" name="Picture 7"/>
          <p:cNvPicPr>
            <a:picLocks noChangeAspect="1" noChangeArrowheads="1"/>
          </p:cNvPicPr>
          <p:nvPr/>
        </p:nvPicPr>
        <p:blipFill>
          <a:blip r:embed="rId3" cstate="print"/>
          <a:srcRect/>
          <a:stretch>
            <a:fillRect/>
          </a:stretch>
        </p:blipFill>
        <p:spPr bwMode="auto">
          <a:xfrm>
            <a:off x="0" y="0"/>
            <a:ext cx="4191000" cy="504825"/>
          </a:xfrm>
          <a:prstGeom prst="rect">
            <a:avLst/>
          </a:prstGeom>
          <a:noFill/>
          <a:ln w="9525">
            <a:noFill/>
            <a:miter lim="800000"/>
            <a:headEnd/>
            <a:tailEnd/>
          </a:ln>
        </p:spPr>
      </p:pic>
      <p:pic>
        <p:nvPicPr>
          <p:cNvPr id="94216" name="Picture 8"/>
          <p:cNvPicPr>
            <a:picLocks noChangeAspect="1" noChangeArrowheads="1"/>
          </p:cNvPicPr>
          <p:nvPr/>
        </p:nvPicPr>
        <p:blipFill>
          <a:blip r:embed="rId4" cstate="print"/>
          <a:srcRect/>
          <a:stretch>
            <a:fillRect/>
          </a:stretch>
        </p:blipFill>
        <p:spPr bwMode="auto">
          <a:xfrm>
            <a:off x="7620000" y="101237"/>
            <a:ext cx="1428750" cy="238125"/>
          </a:xfrm>
          <a:prstGeom prst="rect">
            <a:avLst/>
          </a:prstGeom>
          <a:noFill/>
          <a:ln w="9525">
            <a:noFill/>
            <a:miter lim="800000"/>
            <a:headEnd/>
            <a:tailEnd/>
          </a:ln>
        </p:spPr>
      </p:pic>
      <p:pic>
        <p:nvPicPr>
          <p:cNvPr id="110594" name="Picture 2"/>
          <p:cNvPicPr>
            <a:picLocks noChangeAspect="1" noChangeArrowheads="1"/>
          </p:cNvPicPr>
          <p:nvPr/>
        </p:nvPicPr>
        <p:blipFill>
          <a:blip r:embed="rId5" cstate="print"/>
          <a:srcRect/>
          <a:stretch>
            <a:fillRect/>
          </a:stretch>
        </p:blipFill>
        <p:spPr bwMode="auto">
          <a:xfrm>
            <a:off x="914400" y="547682"/>
            <a:ext cx="7391400" cy="6310318"/>
          </a:xfrm>
          <a:prstGeom prst="rect">
            <a:avLst/>
          </a:prstGeom>
          <a:noFill/>
          <a:ln w="9525">
            <a:noFill/>
            <a:miter lim="800000"/>
            <a:headEnd/>
            <a:tailEnd/>
          </a:ln>
        </p:spPr>
      </p:pic>
      <p:pic>
        <p:nvPicPr>
          <p:cNvPr id="94211" name="Picture 3"/>
          <p:cNvPicPr>
            <a:picLocks noChangeAspect="1" noChangeArrowheads="1"/>
          </p:cNvPicPr>
          <p:nvPr/>
        </p:nvPicPr>
        <p:blipFill>
          <a:blip r:embed="rId6" cstate="print"/>
          <a:srcRect/>
          <a:stretch>
            <a:fillRect/>
          </a:stretch>
        </p:blipFill>
        <p:spPr bwMode="auto">
          <a:xfrm>
            <a:off x="2057400" y="904875"/>
            <a:ext cx="5048250" cy="238125"/>
          </a:xfrm>
          <a:prstGeom prst="rect">
            <a:avLst/>
          </a:prstGeom>
          <a:noFill/>
          <a:ln w="9525">
            <a:noFill/>
            <a:miter lim="800000"/>
            <a:headEnd/>
            <a:tailEnd/>
          </a:ln>
        </p:spPr>
      </p:pic>
    </p:spTree>
    <p:extLst>
      <p:ext uri="{BB962C8B-B14F-4D97-AF65-F5344CB8AC3E}">
        <p14:creationId xmlns:p14="http://schemas.microsoft.com/office/powerpoint/2010/main" val="165684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065" y="131806"/>
            <a:ext cx="8437473" cy="6583471"/>
          </a:xfrm>
          <a:prstGeom prst="rect">
            <a:avLst/>
          </a:prstGeom>
        </p:spPr>
      </p:pic>
    </p:spTree>
    <p:extLst>
      <p:ext uri="{BB962C8B-B14F-4D97-AF65-F5344CB8AC3E}">
        <p14:creationId xmlns:p14="http://schemas.microsoft.com/office/powerpoint/2010/main" val="111199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5850" y="5314951"/>
            <a:ext cx="6743700" cy="583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p:cNvPicPr>
            <a:picLocks noChangeAspect="1"/>
          </p:cNvPicPr>
          <p:nvPr/>
        </p:nvPicPr>
        <p:blipFill>
          <a:blip r:embed="rId2"/>
          <a:stretch>
            <a:fillRect/>
          </a:stretch>
        </p:blipFill>
        <p:spPr>
          <a:xfrm>
            <a:off x="77502" y="370719"/>
            <a:ext cx="4534363" cy="5952668"/>
          </a:xfrm>
          <a:prstGeom prst="rect">
            <a:avLst/>
          </a:prstGeom>
        </p:spPr>
      </p:pic>
      <p:pic>
        <p:nvPicPr>
          <p:cNvPr id="6" name="Picture 5"/>
          <p:cNvPicPr>
            <a:picLocks noChangeAspect="1"/>
          </p:cNvPicPr>
          <p:nvPr/>
        </p:nvPicPr>
        <p:blipFill>
          <a:blip r:embed="rId3"/>
          <a:stretch>
            <a:fillRect/>
          </a:stretch>
        </p:blipFill>
        <p:spPr>
          <a:xfrm>
            <a:off x="4611866" y="341696"/>
            <a:ext cx="4411182" cy="6074944"/>
          </a:xfrm>
          <a:prstGeom prst="rect">
            <a:avLst/>
          </a:prstGeom>
        </p:spPr>
      </p:pic>
      <p:sp>
        <p:nvSpPr>
          <p:cNvPr id="8" name="TextBox 7"/>
          <p:cNvSpPr txBox="1"/>
          <p:nvPr/>
        </p:nvSpPr>
        <p:spPr>
          <a:xfrm>
            <a:off x="0" y="6490186"/>
            <a:ext cx="4908359" cy="369332"/>
          </a:xfrm>
          <a:prstGeom prst="rect">
            <a:avLst/>
          </a:prstGeom>
          <a:noFill/>
        </p:spPr>
        <p:txBody>
          <a:bodyPr wrap="square" rtlCol="0">
            <a:spAutoFit/>
          </a:bodyPr>
          <a:lstStyle/>
          <a:p>
            <a:r>
              <a:rPr lang="en-GB" b="1" dirty="0"/>
              <a:t>Griffin et al. 2010 </a:t>
            </a:r>
            <a:r>
              <a:rPr lang="en-GB" b="1" dirty="0" err="1"/>
              <a:t>PLoS</a:t>
            </a:r>
            <a:r>
              <a:rPr lang="en-GB" b="1" dirty="0"/>
              <a:t> Medicine 7: e1000324</a:t>
            </a:r>
          </a:p>
        </p:txBody>
      </p:sp>
    </p:spTree>
    <p:extLst>
      <p:ext uri="{BB962C8B-B14F-4D97-AF65-F5344CB8AC3E}">
        <p14:creationId xmlns:p14="http://schemas.microsoft.com/office/powerpoint/2010/main" val="5223029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42291" y="457200"/>
            <a:ext cx="9389459" cy="6036623"/>
          </a:xfrm>
          <a:prstGeom prst="rect">
            <a:avLst/>
          </a:prstGeom>
          <a:noFill/>
          <a:ln w="9525">
            <a:noFill/>
            <a:miter lim="800000"/>
            <a:headEnd/>
            <a:tailEnd/>
          </a:ln>
          <a:effectLst/>
        </p:spPr>
      </p:pic>
      <p:sp>
        <p:nvSpPr>
          <p:cNvPr id="6" name="TextBox 5"/>
          <p:cNvSpPr txBox="1"/>
          <p:nvPr/>
        </p:nvSpPr>
        <p:spPr>
          <a:xfrm>
            <a:off x="395536" y="0"/>
            <a:ext cx="7010830" cy="461665"/>
          </a:xfrm>
          <a:prstGeom prst="rect">
            <a:avLst/>
          </a:prstGeom>
          <a:noFill/>
        </p:spPr>
        <p:txBody>
          <a:bodyPr wrap="none" rtlCol="0">
            <a:spAutoFit/>
          </a:bodyPr>
          <a:lstStyle/>
          <a:p>
            <a:r>
              <a:rPr lang="en-US" sz="2400" b="1" dirty="0" smtClean="0"/>
              <a:t>SOLUTIONS TO PERSISTING RESIDUAL TRANSMISSION</a:t>
            </a:r>
            <a:endParaRPr lang="en-US" sz="2400" b="1" dirty="0"/>
          </a:p>
        </p:txBody>
      </p:sp>
      <p:sp>
        <p:nvSpPr>
          <p:cNvPr id="5" name="TextBox 4"/>
          <p:cNvSpPr txBox="1"/>
          <p:nvPr/>
        </p:nvSpPr>
        <p:spPr>
          <a:xfrm>
            <a:off x="6084168" y="6503126"/>
            <a:ext cx="2771913" cy="338554"/>
          </a:xfrm>
          <a:prstGeom prst="rect">
            <a:avLst/>
          </a:prstGeom>
          <a:noFill/>
        </p:spPr>
        <p:txBody>
          <a:bodyPr wrap="none" rtlCol="0">
            <a:spAutoFit/>
          </a:bodyPr>
          <a:lstStyle/>
          <a:p>
            <a:r>
              <a:rPr lang="en-US" sz="1600" b="1" dirty="0" smtClean="0"/>
              <a:t>Malaria Journal (2014) 13: 330</a:t>
            </a:r>
            <a:endParaRPr lang="en-US" sz="1600" b="1" dirty="0"/>
          </a:p>
        </p:txBody>
      </p:sp>
    </p:spTree>
    <p:extLst>
      <p:ext uri="{BB962C8B-B14F-4D97-AF65-F5344CB8AC3E}">
        <p14:creationId xmlns:p14="http://schemas.microsoft.com/office/powerpoint/2010/main" val="13265579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2" cstate="print"/>
          <a:srcRect/>
          <a:stretch>
            <a:fillRect/>
          </a:stretch>
        </p:blipFill>
        <p:spPr bwMode="auto">
          <a:xfrm>
            <a:off x="51163" y="841894"/>
            <a:ext cx="9105900" cy="605906"/>
          </a:xfrm>
          <a:prstGeom prst="rect">
            <a:avLst/>
          </a:prstGeom>
          <a:noFill/>
          <a:ln w="9525">
            <a:noFill/>
            <a:miter lim="800000"/>
            <a:headEnd/>
            <a:tailEnd/>
          </a:ln>
        </p:spPr>
      </p:pic>
      <p:pic>
        <p:nvPicPr>
          <p:cNvPr id="113670" name="Picture 6"/>
          <p:cNvPicPr>
            <a:picLocks noChangeAspect="1" noChangeArrowheads="1"/>
          </p:cNvPicPr>
          <p:nvPr/>
        </p:nvPicPr>
        <p:blipFill>
          <a:blip r:embed="rId3" cstate="print"/>
          <a:srcRect/>
          <a:stretch>
            <a:fillRect/>
          </a:stretch>
        </p:blipFill>
        <p:spPr bwMode="auto">
          <a:xfrm>
            <a:off x="39189" y="123825"/>
            <a:ext cx="2905125" cy="485775"/>
          </a:xfrm>
          <a:prstGeom prst="rect">
            <a:avLst/>
          </a:prstGeom>
          <a:noFill/>
          <a:ln w="9525">
            <a:noFill/>
            <a:miter lim="800000"/>
            <a:headEnd/>
            <a:tailEnd/>
          </a:ln>
        </p:spPr>
      </p:pic>
      <p:pic>
        <p:nvPicPr>
          <p:cNvPr id="113673" name="Picture 9"/>
          <p:cNvPicPr>
            <a:picLocks noChangeAspect="1" noChangeArrowheads="1"/>
          </p:cNvPicPr>
          <p:nvPr/>
        </p:nvPicPr>
        <p:blipFill>
          <a:blip r:embed="rId4" cstate="print"/>
          <a:srcRect/>
          <a:stretch>
            <a:fillRect/>
          </a:stretch>
        </p:blipFill>
        <p:spPr bwMode="auto">
          <a:xfrm>
            <a:off x="39827" y="1766889"/>
            <a:ext cx="5725247" cy="1966911"/>
          </a:xfrm>
          <a:prstGeom prst="rect">
            <a:avLst/>
          </a:prstGeom>
          <a:noFill/>
          <a:ln w="9525">
            <a:noFill/>
            <a:miter lim="800000"/>
            <a:headEnd/>
            <a:tailEnd/>
          </a:ln>
        </p:spPr>
      </p:pic>
      <p:pic>
        <p:nvPicPr>
          <p:cNvPr id="113674" name="Picture 10"/>
          <p:cNvPicPr>
            <a:picLocks noChangeAspect="1" noChangeArrowheads="1"/>
          </p:cNvPicPr>
          <p:nvPr/>
        </p:nvPicPr>
        <p:blipFill>
          <a:blip r:embed="rId5" cstate="print"/>
          <a:srcRect/>
          <a:stretch>
            <a:fillRect/>
          </a:stretch>
        </p:blipFill>
        <p:spPr bwMode="auto">
          <a:xfrm>
            <a:off x="0" y="4286944"/>
            <a:ext cx="9082088" cy="1428056"/>
          </a:xfrm>
          <a:prstGeom prst="rect">
            <a:avLst/>
          </a:prstGeom>
          <a:noFill/>
          <a:ln w="9525">
            <a:noFill/>
            <a:miter lim="800000"/>
            <a:headEnd/>
            <a:tailEnd/>
          </a:ln>
        </p:spPr>
      </p:pic>
      <p:pic>
        <p:nvPicPr>
          <p:cNvPr id="113675" name="Picture 11"/>
          <p:cNvPicPr>
            <a:picLocks noChangeAspect="1" noChangeArrowheads="1"/>
          </p:cNvPicPr>
          <p:nvPr/>
        </p:nvPicPr>
        <p:blipFill>
          <a:blip r:embed="rId6" cstate="print"/>
          <a:srcRect/>
          <a:stretch>
            <a:fillRect/>
          </a:stretch>
        </p:blipFill>
        <p:spPr bwMode="auto">
          <a:xfrm>
            <a:off x="76200" y="5867400"/>
            <a:ext cx="8839200" cy="754138"/>
          </a:xfrm>
          <a:prstGeom prst="rect">
            <a:avLst/>
          </a:prstGeom>
          <a:noFill/>
          <a:ln w="9525">
            <a:noFill/>
            <a:miter lim="800000"/>
            <a:headEnd/>
            <a:tailEnd/>
          </a:ln>
        </p:spPr>
      </p:pic>
      <p:sp>
        <p:nvSpPr>
          <p:cNvPr id="6" name="Oval 5"/>
          <p:cNvSpPr/>
          <p:nvPr/>
        </p:nvSpPr>
        <p:spPr>
          <a:xfrm>
            <a:off x="7746274" y="5817326"/>
            <a:ext cx="6858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834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cstate="print"/>
          <a:srcRect/>
          <a:stretch>
            <a:fillRect/>
          </a:stretch>
        </p:blipFill>
        <p:spPr bwMode="auto">
          <a:xfrm>
            <a:off x="609189" y="179010"/>
            <a:ext cx="8069381" cy="6231061"/>
          </a:xfrm>
          <a:prstGeom prst="rect">
            <a:avLst/>
          </a:prstGeom>
          <a:noFill/>
          <a:ln w="9525">
            <a:noFill/>
            <a:miter lim="800000"/>
            <a:headEnd/>
            <a:tailEnd/>
          </a:ln>
          <a:effectLst/>
        </p:spPr>
      </p:pic>
      <p:sp>
        <p:nvSpPr>
          <p:cNvPr id="4" name="TextBox 3"/>
          <p:cNvSpPr txBox="1"/>
          <p:nvPr/>
        </p:nvSpPr>
        <p:spPr>
          <a:xfrm>
            <a:off x="1000" y="6519446"/>
            <a:ext cx="2818400" cy="338554"/>
          </a:xfrm>
          <a:prstGeom prst="rect">
            <a:avLst/>
          </a:prstGeom>
          <a:noFill/>
        </p:spPr>
        <p:txBody>
          <a:bodyPr wrap="none" rtlCol="0">
            <a:spAutoFit/>
          </a:bodyPr>
          <a:lstStyle/>
          <a:p>
            <a:r>
              <a:rPr lang="en-US" sz="1600" b="1" dirty="0" smtClean="0"/>
              <a:t>Malaria Journal (2014 ) 13: 146</a:t>
            </a:r>
            <a:endParaRPr lang="en-US" sz="1600" b="1" dirty="0"/>
          </a:p>
        </p:txBody>
      </p:sp>
    </p:spTree>
    <p:extLst>
      <p:ext uri="{BB962C8B-B14F-4D97-AF65-F5344CB8AC3E}">
        <p14:creationId xmlns:p14="http://schemas.microsoft.com/office/powerpoint/2010/main" val="3061774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076" y="603124"/>
            <a:ext cx="8423124" cy="6254876"/>
          </a:xfrm>
          <a:prstGeom prst="rect">
            <a:avLst/>
          </a:prstGeom>
        </p:spPr>
      </p:pic>
      <p:pic>
        <p:nvPicPr>
          <p:cNvPr id="3" name="Picture 2"/>
          <p:cNvPicPr>
            <a:picLocks noChangeAspect="1"/>
          </p:cNvPicPr>
          <p:nvPr/>
        </p:nvPicPr>
        <p:blipFill>
          <a:blip r:embed="rId3"/>
          <a:stretch>
            <a:fillRect/>
          </a:stretch>
        </p:blipFill>
        <p:spPr>
          <a:xfrm>
            <a:off x="0" y="-1"/>
            <a:ext cx="3704804" cy="546705"/>
          </a:xfrm>
          <a:prstGeom prst="rect">
            <a:avLst/>
          </a:prstGeom>
        </p:spPr>
      </p:pic>
      <p:cxnSp>
        <p:nvCxnSpPr>
          <p:cNvPr id="5" name="Straight Connector 4"/>
          <p:cNvCxnSpPr/>
          <p:nvPr/>
        </p:nvCxnSpPr>
        <p:spPr>
          <a:xfrm>
            <a:off x="2032001" y="1504648"/>
            <a:ext cx="6047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64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1980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0" name="Picture 2"/>
          <p:cNvPicPr>
            <a:picLocks noChangeAspect="1" noChangeArrowheads="1"/>
          </p:cNvPicPr>
          <p:nvPr/>
        </p:nvPicPr>
        <p:blipFill>
          <a:blip r:embed="rId2" cstate="print"/>
          <a:srcRect/>
          <a:stretch>
            <a:fillRect/>
          </a:stretch>
        </p:blipFill>
        <p:spPr bwMode="auto">
          <a:xfrm>
            <a:off x="76200" y="356371"/>
            <a:ext cx="8839200" cy="6196829"/>
          </a:xfrm>
          <a:prstGeom prst="rect">
            <a:avLst/>
          </a:prstGeom>
          <a:noFill/>
          <a:ln w="9525">
            <a:noFill/>
            <a:miter lim="800000"/>
            <a:headEnd/>
            <a:tailEnd/>
          </a:ln>
          <a:effectLst/>
        </p:spPr>
      </p:pic>
      <p:sp>
        <p:nvSpPr>
          <p:cNvPr id="4" name="TextBox 3"/>
          <p:cNvSpPr txBox="1"/>
          <p:nvPr/>
        </p:nvSpPr>
        <p:spPr>
          <a:xfrm>
            <a:off x="6096000" y="6503126"/>
            <a:ext cx="2771913" cy="338554"/>
          </a:xfrm>
          <a:prstGeom prst="rect">
            <a:avLst/>
          </a:prstGeom>
          <a:noFill/>
        </p:spPr>
        <p:txBody>
          <a:bodyPr wrap="none" rtlCol="0">
            <a:spAutoFit/>
          </a:bodyPr>
          <a:lstStyle/>
          <a:p>
            <a:r>
              <a:rPr lang="en-US" sz="1600" b="1" dirty="0" smtClean="0"/>
              <a:t>Malaria Journal (2014) 13: 330</a:t>
            </a:r>
            <a:endParaRPr lang="en-US" sz="1600" b="1" dirty="0"/>
          </a:p>
        </p:txBody>
      </p:sp>
    </p:spTree>
    <p:extLst>
      <p:ext uri="{BB962C8B-B14F-4D97-AF65-F5344CB8AC3E}">
        <p14:creationId xmlns:p14="http://schemas.microsoft.com/office/powerpoint/2010/main" val="24903196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55" y="1821600"/>
            <a:ext cx="9144000" cy="4009271"/>
          </a:xfrm>
          <a:prstGeom prst="rect">
            <a:avLst/>
          </a:prstGeom>
        </p:spPr>
      </p:pic>
      <p:sp>
        <p:nvSpPr>
          <p:cNvPr id="6" name="TextBox 5"/>
          <p:cNvSpPr txBox="1"/>
          <p:nvPr/>
        </p:nvSpPr>
        <p:spPr>
          <a:xfrm>
            <a:off x="1504712" y="599675"/>
            <a:ext cx="6056081" cy="461665"/>
          </a:xfrm>
          <a:prstGeom prst="rect">
            <a:avLst/>
          </a:prstGeom>
          <a:noFill/>
        </p:spPr>
        <p:txBody>
          <a:bodyPr wrap="none" rtlCol="0">
            <a:spAutoFit/>
          </a:bodyPr>
          <a:lstStyle/>
          <a:p>
            <a:r>
              <a:rPr lang="en-US" sz="2400" b="1" dirty="0" smtClean="0"/>
              <a:t>STEREOTYPICAL AFRICAN BASELINE SCENARIO</a:t>
            </a:r>
            <a:endParaRPr lang="en-US" sz="2400" b="1" dirty="0"/>
          </a:p>
        </p:txBody>
      </p:sp>
      <p:sp>
        <p:nvSpPr>
          <p:cNvPr id="2" name="TextBox 1"/>
          <p:cNvSpPr txBox="1"/>
          <p:nvPr/>
        </p:nvSpPr>
        <p:spPr>
          <a:xfrm>
            <a:off x="58061" y="6444346"/>
            <a:ext cx="2606804" cy="369332"/>
          </a:xfrm>
          <a:prstGeom prst="rect">
            <a:avLst/>
          </a:prstGeom>
          <a:noFill/>
        </p:spPr>
        <p:txBody>
          <a:bodyPr wrap="none" rtlCol="0">
            <a:spAutoFit/>
          </a:bodyPr>
          <a:lstStyle/>
          <a:p>
            <a:r>
              <a:rPr lang="en-GB" b="1" dirty="0" smtClean="0"/>
              <a:t>Killeen </a:t>
            </a:r>
            <a:r>
              <a:rPr lang="en-GB" b="1" i="1" dirty="0" smtClean="0"/>
              <a:t>et al. </a:t>
            </a:r>
            <a:r>
              <a:rPr lang="en-GB" b="1" dirty="0" smtClean="0"/>
              <a:t>unpublished</a:t>
            </a:r>
            <a:endParaRPr lang="en-GB" b="1" dirty="0"/>
          </a:p>
        </p:txBody>
      </p:sp>
    </p:spTree>
    <p:extLst>
      <p:ext uri="{BB962C8B-B14F-4D97-AF65-F5344CB8AC3E}">
        <p14:creationId xmlns:p14="http://schemas.microsoft.com/office/powerpoint/2010/main" val="26416199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21600"/>
            <a:ext cx="9144000" cy="4009271"/>
          </a:xfrm>
          <a:prstGeom prst="rect">
            <a:avLst/>
          </a:prstGeom>
        </p:spPr>
      </p:pic>
      <p:sp>
        <p:nvSpPr>
          <p:cNvPr id="6" name="TextBox 5"/>
          <p:cNvSpPr txBox="1"/>
          <p:nvPr/>
        </p:nvSpPr>
        <p:spPr>
          <a:xfrm>
            <a:off x="1180560" y="599675"/>
            <a:ext cx="6599179" cy="461665"/>
          </a:xfrm>
          <a:prstGeom prst="rect">
            <a:avLst/>
          </a:prstGeom>
          <a:noFill/>
        </p:spPr>
        <p:txBody>
          <a:bodyPr wrap="none" rtlCol="0">
            <a:spAutoFit/>
          </a:bodyPr>
          <a:lstStyle/>
          <a:p>
            <a:r>
              <a:rPr lang="en-US" sz="2400" b="1" dirty="0" smtClean="0"/>
              <a:t>SO INTRODUCE LONG LASTING INSECTICIDAL NETS</a:t>
            </a:r>
            <a:endParaRPr lang="en-US" sz="2400" b="1" dirty="0"/>
          </a:p>
        </p:txBody>
      </p:sp>
      <p:sp>
        <p:nvSpPr>
          <p:cNvPr id="4" name="TextBox 3"/>
          <p:cNvSpPr txBox="1"/>
          <p:nvPr/>
        </p:nvSpPr>
        <p:spPr>
          <a:xfrm>
            <a:off x="58061" y="6444346"/>
            <a:ext cx="2606804" cy="369332"/>
          </a:xfrm>
          <a:prstGeom prst="rect">
            <a:avLst/>
          </a:prstGeom>
          <a:noFill/>
        </p:spPr>
        <p:txBody>
          <a:bodyPr wrap="none" rtlCol="0">
            <a:spAutoFit/>
          </a:bodyPr>
          <a:lstStyle/>
          <a:p>
            <a:r>
              <a:rPr lang="en-GB" b="1" dirty="0" smtClean="0"/>
              <a:t>Killeen </a:t>
            </a:r>
            <a:r>
              <a:rPr lang="en-GB" b="1" i="1" dirty="0" smtClean="0"/>
              <a:t>et al. </a:t>
            </a:r>
            <a:r>
              <a:rPr lang="en-GB" b="1" dirty="0" smtClean="0"/>
              <a:t>unpublished</a:t>
            </a:r>
            <a:endParaRPr lang="en-GB" b="1" dirty="0"/>
          </a:p>
        </p:txBody>
      </p:sp>
    </p:spTree>
    <p:extLst>
      <p:ext uri="{BB962C8B-B14F-4D97-AF65-F5344CB8AC3E}">
        <p14:creationId xmlns:p14="http://schemas.microsoft.com/office/powerpoint/2010/main" val="24778809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5" y="1821599"/>
            <a:ext cx="9144000" cy="4009271"/>
          </a:xfrm>
          <a:prstGeom prst="rect">
            <a:avLst/>
          </a:prstGeom>
        </p:spPr>
      </p:pic>
      <p:sp>
        <p:nvSpPr>
          <p:cNvPr id="6" name="TextBox 5"/>
          <p:cNvSpPr txBox="1"/>
          <p:nvPr/>
        </p:nvSpPr>
        <p:spPr>
          <a:xfrm>
            <a:off x="880599" y="599675"/>
            <a:ext cx="7372531" cy="461665"/>
          </a:xfrm>
          <a:prstGeom prst="rect">
            <a:avLst/>
          </a:prstGeom>
          <a:noFill/>
        </p:spPr>
        <p:txBody>
          <a:bodyPr wrap="none" rtlCol="0">
            <a:spAutoFit/>
          </a:bodyPr>
          <a:lstStyle/>
          <a:p>
            <a:r>
              <a:rPr lang="en-US" sz="2400" b="1" dirty="0" smtClean="0"/>
              <a:t>SO INTRODUCE VAPOR-PHASE INSECTICIDE EMANATORS</a:t>
            </a:r>
            <a:endParaRPr lang="en-US" sz="2400" b="1" dirty="0"/>
          </a:p>
        </p:txBody>
      </p:sp>
      <p:sp>
        <p:nvSpPr>
          <p:cNvPr id="4" name="TextBox 3"/>
          <p:cNvSpPr txBox="1"/>
          <p:nvPr/>
        </p:nvSpPr>
        <p:spPr>
          <a:xfrm>
            <a:off x="58061" y="6444346"/>
            <a:ext cx="2606804" cy="369332"/>
          </a:xfrm>
          <a:prstGeom prst="rect">
            <a:avLst/>
          </a:prstGeom>
          <a:noFill/>
        </p:spPr>
        <p:txBody>
          <a:bodyPr wrap="none" rtlCol="0">
            <a:spAutoFit/>
          </a:bodyPr>
          <a:lstStyle/>
          <a:p>
            <a:r>
              <a:rPr lang="en-GB" b="1" dirty="0" smtClean="0"/>
              <a:t>Killeen </a:t>
            </a:r>
            <a:r>
              <a:rPr lang="en-GB" b="1" i="1" dirty="0" smtClean="0"/>
              <a:t>et al. </a:t>
            </a:r>
            <a:r>
              <a:rPr lang="en-GB" b="1" dirty="0" smtClean="0"/>
              <a:t>unpublished</a:t>
            </a:r>
            <a:endParaRPr lang="en-GB" b="1" dirty="0"/>
          </a:p>
        </p:txBody>
      </p:sp>
    </p:spTree>
    <p:extLst>
      <p:ext uri="{BB962C8B-B14F-4D97-AF65-F5344CB8AC3E}">
        <p14:creationId xmlns:p14="http://schemas.microsoft.com/office/powerpoint/2010/main" val="14404977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7908" y="599675"/>
            <a:ext cx="4986750" cy="461665"/>
          </a:xfrm>
          <a:prstGeom prst="rect">
            <a:avLst/>
          </a:prstGeom>
          <a:noFill/>
        </p:spPr>
        <p:txBody>
          <a:bodyPr wrap="none" rtlCol="0">
            <a:spAutoFit/>
          </a:bodyPr>
          <a:lstStyle/>
          <a:p>
            <a:r>
              <a:rPr lang="en-US" sz="2400" b="1" dirty="0" smtClean="0"/>
              <a:t>AND THEN</a:t>
            </a:r>
            <a:r>
              <a:rPr lang="en-US" sz="2400" b="1" dirty="0" smtClean="0"/>
              <a:t> </a:t>
            </a:r>
            <a:r>
              <a:rPr lang="en-US" sz="2400" b="1" dirty="0" smtClean="0"/>
              <a:t>VETERINARY INSECTICIDES</a:t>
            </a:r>
            <a:endParaRPr lang="en-US" sz="2400" b="1" dirty="0"/>
          </a:p>
        </p:txBody>
      </p:sp>
      <p:sp>
        <p:nvSpPr>
          <p:cNvPr id="4" name="TextBox 3"/>
          <p:cNvSpPr txBox="1"/>
          <p:nvPr/>
        </p:nvSpPr>
        <p:spPr>
          <a:xfrm>
            <a:off x="58061" y="6444346"/>
            <a:ext cx="2606804" cy="369332"/>
          </a:xfrm>
          <a:prstGeom prst="rect">
            <a:avLst/>
          </a:prstGeom>
          <a:noFill/>
        </p:spPr>
        <p:txBody>
          <a:bodyPr wrap="none" rtlCol="0">
            <a:spAutoFit/>
          </a:bodyPr>
          <a:lstStyle/>
          <a:p>
            <a:r>
              <a:rPr lang="en-GB" b="1" dirty="0" smtClean="0"/>
              <a:t>Killeen </a:t>
            </a:r>
            <a:r>
              <a:rPr lang="en-GB" b="1" i="1" dirty="0" smtClean="0"/>
              <a:t>et al. </a:t>
            </a:r>
            <a:r>
              <a:rPr lang="en-GB" b="1" dirty="0" smtClean="0"/>
              <a:t>unpublished</a:t>
            </a:r>
            <a:endParaRPr lang="en-GB" b="1" dirty="0"/>
          </a:p>
        </p:txBody>
      </p:sp>
      <p:pic>
        <p:nvPicPr>
          <p:cNvPr id="3" name="Picture 2"/>
          <p:cNvPicPr>
            <a:picLocks noChangeAspect="1"/>
          </p:cNvPicPr>
          <p:nvPr/>
        </p:nvPicPr>
        <p:blipFill>
          <a:blip r:embed="rId2"/>
          <a:stretch>
            <a:fillRect/>
          </a:stretch>
        </p:blipFill>
        <p:spPr>
          <a:xfrm>
            <a:off x="0" y="1821599"/>
            <a:ext cx="4754376" cy="4010400"/>
          </a:xfrm>
          <a:prstGeom prst="rect">
            <a:avLst/>
          </a:prstGeom>
        </p:spPr>
      </p:pic>
      <p:pic>
        <p:nvPicPr>
          <p:cNvPr id="7" name="Picture 2" descr="Louis' card0002"/>
          <p:cNvPicPr>
            <a:picLocks noChangeAspect="1" noChangeArrowheads="1"/>
          </p:cNvPicPr>
          <p:nvPr/>
        </p:nvPicPr>
        <p:blipFill>
          <a:blip r:embed="rId3" cstate="print"/>
          <a:srcRect/>
          <a:stretch>
            <a:fillRect/>
          </a:stretch>
        </p:blipFill>
        <p:spPr bwMode="auto">
          <a:xfrm>
            <a:off x="5030049" y="1821599"/>
            <a:ext cx="4008458" cy="3834134"/>
          </a:xfrm>
          <a:prstGeom prst="rect">
            <a:avLst/>
          </a:prstGeom>
          <a:noFill/>
        </p:spPr>
      </p:pic>
      <p:sp>
        <p:nvSpPr>
          <p:cNvPr id="8" name="Text Box 3"/>
          <p:cNvSpPr txBox="1">
            <a:spLocks noChangeArrowheads="1"/>
          </p:cNvSpPr>
          <p:nvPr/>
        </p:nvSpPr>
        <p:spPr bwMode="auto">
          <a:xfrm>
            <a:off x="5002239" y="1853875"/>
            <a:ext cx="2874505" cy="338554"/>
          </a:xfrm>
          <a:prstGeom prst="rect">
            <a:avLst/>
          </a:prstGeom>
          <a:noFill/>
          <a:ln w="9525">
            <a:noFill/>
            <a:miter lim="800000"/>
            <a:headEnd/>
            <a:tailEnd/>
          </a:ln>
          <a:effectLst/>
        </p:spPr>
        <p:txBody>
          <a:bodyPr wrap="none">
            <a:spAutoFit/>
          </a:bodyPr>
          <a:lstStyle/>
          <a:p>
            <a:r>
              <a:rPr lang="en-US" sz="1600" b="1"/>
              <a:t>Courtesy of Louis Gouagna</a:t>
            </a:r>
          </a:p>
        </p:txBody>
      </p:sp>
    </p:spTree>
    <p:extLst>
      <p:ext uri="{BB962C8B-B14F-4D97-AF65-F5344CB8AC3E}">
        <p14:creationId xmlns:p14="http://schemas.microsoft.com/office/powerpoint/2010/main" val="24837803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a:stretch>
            <a:fillRect/>
          </a:stretch>
        </p:blipFill>
        <p:spPr>
          <a:xfrm>
            <a:off x="4728408" y="2856602"/>
            <a:ext cx="4287473" cy="3621928"/>
          </a:xfrm>
          <a:prstGeom prst="rect">
            <a:avLst/>
          </a:prstGeom>
        </p:spPr>
      </p:pic>
      <p:pic>
        <p:nvPicPr>
          <p:cNvPr id="49" name="Picture 48"/>
          <p:cNvPicPr>
            <a:picLocks noChangeAspect="1"/>
          </p:cNvPicPr>
          <p:nvPr/>
        </p:nvPicPr>
        <p:blipFill>
          <a:blip r:embed="rId3"/>
          <a:stretch>
            <a:fillRect/>
          </a:stretch>
        </p:blipFill>
        <p:spPr>
          <a:xfrm>
            <a:off x="255853" y="660361"/>
            <a:ext cx="8584826" cy="1647118"/>
          </a:xfrm>
          <a:prstGeom prst="rect">
            <a:avLst/>
          </a:prstGeom>
        </p:spPr>
      </p:pic>
      <mc:AlternateContent xmlns:mc="http://schemas.openxmlformats.org/markup-compatibility/2006" xmlns:a14="http://schemas.microsoft.com/office/drawing/2010/main">
        <mc:Choice Requires="a14">
          <p:sp>
            <p:nvSpPr>
              <p:cNvPr id="54" name="TextBox 53"/>
              <p:cNvSpPr txBox="1"/>
              <p:nvPr/>
            </p:nvSpPr>
            <p:spPr>
              <a:xfrm>
                <a:off x="3855961" y="67737"/>
                <a:ext cx="1384610" cy="844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𝐸</m:t>
                          </m:r>
                        </m:e>
                        <m:sub>
                          <m:r>
                            <a:rPr lang="en-GB" sz="2400" i="1">
                              <a:latin typeface="Cambria Math" panose="02040503050406030204" pitchFamily="18" charset="0"/>
                            </a:rPr>
                            <m:t>𝑁</m:t>
                          </m:r>
                        </m:sub>
                      </m:sSub>
                      <m:r>
                        <a:rPr lang="en-GB" sz="2400" i="1">
                          <a:latin typeface="Cambria Math" panose="02040503050406030204" pitchFamily="18" charset="0"/>
                        </a:rPr>
                        <m:t>=</m:t>
                      </m:r>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en-GB" sz="2400" i="1">
                                  <a:latin typeface="Cambria Math" panose="02040503050406030204" pitchFamily="18" charset="0"/>
                                </a:rPr>
                                <m:t>𝑍</m:t>
                              </m:r>
                            </m:e>
                            <m:sub>
                              <m:r>
                                <a:rPr lang="en-GB" sz="2400" i="1">
                                  <a:latin typeface="Cambria Math" panose="02040503050406030204" pitchFamily="18" charset="0"/>
                                </a:rPr>
                                <m:t>0</m:t>
                              </m:r>
                            </m:sub>
                          </m:sSub>
                        </m:num>
                        <m:den>
                          <m:sSub>
                            <m:sSubPr>
                              <m:ctrlPr>
                                <a:rPr lang="en-GB" sz="2400" i="1">
                                  <a:latin typeface="Cambria Math" panose="02040503050406030204" pitchFamily="18" charset="0"/>
                                </a:rPr>
                              </m:ctrlPr>
                            </m:sSubPr>
                            <m:e>
                              <m:r>
                                <a:rPr lang="en-GB" sz="2400" i="1">
                                  <a:latin typeface="Cambria Math" panose="02040503050406030204" pitchFamily="18" charset="0"/>
                                </a:rPr>
                                <m:t>𝑍</m:t>
                              </m:r>
                            </m:e>
                            <m:sub>
                              <m:r>
                                <a:rPr lang="en-GB" sz="2400" i="1">
                                  <a:latin typeface="Cambria Math" panose="02040503050406030204" pitchFamily="18" charset="0"/>
                                </a:rPr>
                                <m:t>𝑁</m:t>
                              </m:r>
                            </m:sub>
                          </m:sSub>
                        </m:den>
                      </m:f>
                    </m:oMath>
                  </m:oMathPara>
                </a14:m>
                <a:endParaRPr lang="en-GB"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3855961" y="67737"/>
                <a:ext cx="1384610" cy="844205"/>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3053529" y="2680312"/>
                <a:ext cx="2989473" cy="5096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𝐹</m:t>
                          </m:r>
                        </m:e>
                        <m:sub>
                          <m:r>
                            <a:rPr lang="en-GB" sz="2400" i="1">
                              <a:latin typeface="Cambria Math" panose="02040503050406030204" pitchFamily="18" charset="0"/>
                            </a:rPr>
                            <m:t>𝑥</m:t>
                          </m:r>
                          <m:r>
                            <a:rPr lang="en-GB" sz="2400" i="1">
                              <a:latin typeface="Cambria Math" panose="02040503050406030204" pitchFamily="18" charset="0"/>
                            </a:rPr>
                            <m:t>,</m:t>
                          </m:r>
                          <m:r>
                            <a:rPr lang="en-GB" sz="2400" i="1">
                              <a:latin typeface="Cambria Math" panose="02040503050406030204" pitchFamily="18" charset="0"/>
                            </a:rPr>
                            <m:t>𝑁</m:t>
                          </m:r>
                        </m:sub>
                      </m:sSub>
                      <m:r>
                        <a:rPr lang="en-GB" sz="2400" i="1">
                          <a:latin typeface="Cambria Math" panose="02040503050406030204" pitchFamily="18" charset="0"/>
                        </a:rPr>
                        <m:t>=1−</m:t>
                      </m:r>
                      <m:sSup>
                        <m:sSupPr>
                          <m:ctrlPr>
                            <a:rPr lang="en-GB" sz="2400" i="1">
                              <a:latin typeface="Cambria Math" panose="02040503050406030204" pitchFamily="18" charset="0"/>
                            </a:rPr>
                          </m:ctrlPr>
                        </m:sSupPr>
                        <m:e>
                          <m:r>
                            <a:rPr lang="en-GB" sz="2400" i="1">
                              <a:latin typeface="Cambria Math" panose="02040503050406030204" pitchFamily="18" charset="0"/>
                            </a:rPr>
                            <m:t>𝑒</m:t>
                          </m:r>
                        </m:e>
                        <m:sup>
                          <m:r>
                            <a:rPr lang="en-GB" sz="2400" i="1">
                              <a:latin typeface="Cambria Math" panose="02040503050406030204" pitchFamily="18" charset="0"/>
                            </a:rPr>
                            <m:t>−</m:t>
                          </m:r>
                          <m:r>
                            <a:rPr lang="en-GB" sz="2400" i="1">
                              <a:latin typeface="Cambria Math" panose="02040503050406030204" pitchFamily="18" charset="0"/>
                            </a:rPr>
                            <m:t>𝑥</m:t>
                          </m:r>
                          <m:r>
                            <a:rPr lang="en-GB" sz="2400" i="1">
                              <a:latin typeface="Cambria Math" panose="02040503050406030204" pitchFamily="18" charset="0"/>
                            </a:rPr>
                            <m:t> </m:t>
                          </m:r>
                          <m:sSub>
                            <m:sSubPr>
                              <m:ctrlPr>
                                <a:rPr lang="en-GB" sz="2400" i="1">
                                  <a:latin typeface="Cambria Math" panose="02040503050406030204" pitchFamily="18" charset="0"/>
                                </a:rPr>
                              </m:ctrlPr>
                            </m:sSubPr>
                            <m:e>
                              <m:r>
                                <a:rPr lang="en-GB" sz="2400" i="1">
                                  <a:latin typeface="Cambria Math" panose="02040503050406030204" pitchFamily="18" charset="0"/>
                                </a:rPr>
                                <m:t>(</m:t>
                              </m:r>
                              <m:r>
                                <a:rPr lang="en-GB" sz="2400" i="1">
                                  <a:latin typeface="Cambria Math" panose="02040503050406030204" pitchFamily="18" charset="0"/>
                                </a:rPr>
                                <m:t>𝐸</m:t>
                              </m:r>
                            </m:e>
                            <m:sub>
                              <m:r>
                                <a:rPr lang="en-GB" sz="2400" i="1">
                                  <a:latin typeface="Cambria Math" panose="02040503050406030204" pitchFamily="18" charset="0"/>
                                </a:rPr>
                                <m:t>𝑁</m:t>
                              </m:r>
                            </m:sub>
                          </m:sSub>
                          <m:r>
                            <a:rPr lang="en-GB" sz="2400" i="1">
                              <a:latin typeface="Cambria Math" panose="02040503050406030204" pitchFamily="18" charset="0"/>
                            </a:rPr>
                            <m:t>−1)</m:t>
                          </m:r>
                        </m:sup>
                      </m:sSup>
                    </m:oMath>
                  </m:oMathPara>
                </a14:m>
                <a:endParaRPr lang="en-GB"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3053529" y="2680312"/>
                <a:ext cx="2989473" cy="509627"/>
              </a:xfrm>
              <a:prstGeom prst="rect">
                <a:avLst/>
              </a:prstGeom>
              <a:blipFill rotWithShape="0">
                <a:blip r:embed="rId5"/>
                <a:stretch>
                  <a:fillRect/>
                </a:stretch>
              </a:blipFill>
            </p:spPr>
            <p:txBody>
              <a:bodyPr/>
              <a:lstStyle/>
              <a:p>
                <a:r>
                  <a:rPr lang="en-GB">
                    <a:noFill/>
                  </a:rPr>
                  <a:t> </a:t>
                </a:r>
              </a:p>
            </p:txBody>
          </p:sp>
        </mc:Fallback>
      </mc:AlternateContent>
      <p:pic>
        <p:nvPicPr>
          <p:cNvPr id="57" name="Picture 56"/>
          <p:cNvPicPr>
            <a:picLocks noChangeAspect="1"/>
          </p:cNvPicPr>
          <p:nvPr/>
        </p:nvPicPr>
        <p:blipFill>
          <a:blip r:embed="rId6"/>
          <a:stretch>
            <a:fillRect/>
          </a:stretch>
        </p:blipFill>
        <p:spPr>
          <a:xfrm>
            <a:off x="470882" y="3130529"/>
            <a:ext cx="4287473" cy="3348001"/>
          </a:xfrm>
          <a:prstGeom prst="rect">
            <a:avLst/>
          </a:prstGeom>
        </p:spPr>
      </p:pic>
      <p:sp>
        <p:nvSpPr>
          <p:cNvPr id="58" name="TextBox 57"/>
          <p:cNvSpPr txBox="1"/>
          <p:nvPr/>
        </p:nvSpPr>
        <p:spPr>
          <a:xfrm>
            <a:off x="58061" y="6444346"/>
            <a:ext cx="4249881" cy="369332"/>
          </a:xfrm>
          <a:prstGeom prst="rect">
            <a:avLst/>
          </a:prstGeom>
          <a:noFill/>
        </p:spPr>
        <p:txBody>
          <a:bodyPr wrap="none" rtlCol="0">
            <a:spAutoFit/>
          </a:bodyPr>
          <a:lstStyle/>
          <a:p>
            <a:r>
              <a:rPr lang="en-GB" b="1" dirty="0" smtClean="0"/>
              <a:t>Killeen </a:t>
            </a:r>
            <a:r>
              <a:rPr lang="en-GB" b="1" i="1" dirty="0" smtClean="0"/>
              <a:t>et al.</a:t>
            </a:r>
            <a:r>
              <a:rPr lang="en-GB" b="1" dirty="0" smtClean="0"/>
              <a:t> 2016 Malaria Journal. 15: 225</a:t>
            </a:r>
            <a:endParaRPr lang="en-GB" b="1" dirty="0"/>
          </a:p>
        </p:txBody>
      </p:sp>
    </p:spTree>
    <p:extLst>
      <p:ext uri="{BB962C8B-B14F-4D97-AF65-F5344CB8AC3E}">
        <p14:creationId xmlns:p14="http://schemas.microsoft.com/office/powerpoint/2010/main" val="940001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8187" y="2583540"/>
            <a:ext cx="7164082" cy="3775444"/>
          </a:xfrm>
          <a:prstGeom prst="rect">
            <a:avLst/>
          </a:prstGeom>
        </p:spPr>
      </p:pic>
      <p:pic>
        <p:nvPicPr>
          <p:cNvPr id="4" name="Picture 3"/>
          <p:cNvPicPr>
            <a:picLocks noChangeAspect="1"/>
          </p:cNvPicPr>
          <p:nvPr/>
        </p:nvPicPr>
        <p:blipFill>
          <a:blip r:embed="rId3"/>
          <a:stretch>
            <a:fillRect/>
          </a:stretch>
        </p:blipFill>
        <p:spPr>
          <a:xfrm>
            <a:off x="334966" y="193562"/>
            <a:ext cx="8390524" cy="2254514"/>
          </a:xfrm>
          <a:prstGeom prst="rect">
            <a:avLst/>
          </a:prstGeom>
        </p:spPr>
      </p:pic>
      <p:pic>
        <p:nvPicPr>
          <p:cNvPr id="5" name="Picture 4"/>
          <p:cNvPicPr>
            <a:picLocks noChangeAspect="1"/>
          </p:cNvPicPr>
          <p:nvPr/>
        </p:nvPicPr>
        <p:blipFill>
          <a:blip r:embed="rId4"/>
          <a:stretch>
            <a:fillRect/>
          </a:stretch>
        </p:blipFill>
        <p:spPr>
          <a:xfrm>
            <a:off x="74340" y="6439081"/>
            <a:ext cx="8911775" cy="379523"/>
          </a:xfrm>
          <a:prstGeom prst="rect">
            <a:avLst/>
          </a:prstGeom>
        </p:spPr>
      </p:pic>
    </p:spTree>
    <p:extLst>
      <p:ext uri="{BB962C8B-B14F-4D97-AF65-F5344CB8AC3E}">
        <p14:creationId xmlns:p14="http://schemas.microsoft.com/office/powerpoint/2010/main" val="19734079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806" y="537766"/>
            <a:ext cx="8762410" cy="4196271"/>
          </a:xfrm>
          <a:prstGeom prst="rect">
            <a:avLst/>
          </a:prstGeom>
        </p:spPr>
      </p:pic>
      <p:pic>
        <p:nvPicPr>
          <p:cNvPr id="6" name="Picture 5"/>
          <p:cNvPicPr>
            <a:picLocks noChangeAspect="1"/>
          </p:cNvPicPr>
          <p:nvPr/>
        </p:nvPicPr>
        <p:blipFill>
          <a:blip r:embed="rId3"/>
          <a:stretch>
            <a:fillRect/>
          </a:stretch>
        </p:blipFill>
        <p:spPr>
          <a:xfrm>
            <a:off x="199806" y="5143579"/>
            <a:ext cx="8759372" cy="950489"/>
          </a:xfrm>
          <a:prstGeom prst="rect">
            <a:avLst/>
          </a:prstGeom>
        </p:spPr>
      </p:pic>
    </p:spTree>
    <p:extLst>
      <p:ext uri="{BB962C8B-B14F-4D97-AF65-F5344CB8AC3E}">
        <p14:creationId xmlns:p14="http://schemas.microsoft.com/office/powerpoint/2010/main" val="7055845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140" y="541860"/>
            <a:ext cx="4301669" cy="5679527"/>
          </a:xfrm>
          <a:prstGeom prst="rect">
            <a:avLst/>
          </a:prstGeom>
        </p:spPr>
      </p:pic>
      <p:pic>
        <p:nvPicPr>
          <p:cNvPr id="3" name="Picture 2"/>
          <p:cNvPicPr>
            <a:picLocks noChangeAspect="1"/>
          </p:cNvPicPr>
          <p:nvPr/>
        </p:nvPicPr>
        <p:blipFill>
          <a:blip r:embed="rId3"/>
          <a:stretch>
            <a:fillRect/>
          </a:stretch>
        </p:blipFill>
        <p:spPr>
          <a:xfrm>
            <a:off x="4474678" y="503027"/>
            <a:ext cx="4257909" cy="5729933"/>
          </a:xfrm>
          <a:prstGeom prst="rect">
            <a:avLst/>
          </a:prstGeom>
        </p:spPr>
      </p:pic>
    </p:spTree>
    <p:extLst>
      <p:ext uri="{BB962C8B-B14F-4D97-AF65-F5344CB8AC3E}">
        <p14:creationId xmlns:p14="http://schemas.microsoft.com/office/powerpoint/2010/main" val="29680679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thenakedscientists.com/HTML/uploads/RTEmagicC_10-02040large.jpg.jpg"/>
          <p:cNvPicPr>
            <a:picLocks noChangeAspect="1" noChangeArrowheads="1"/>
          </p:cNvPicPr>
          <p:nvPr/>
        </p:nvPicPr>
        <p:blipFill>
          <a:blip r:embed="rId2" cstate="print"/>
          <a:srcRect/>
          <a:stretch>
            <a:fillRect/>
          </a:stretch>
        </p:blipFill>
        <p:spPr bwMode="auto">
          <a:xfrm>
            <a:off x="-337633" y="0"/>
            <a:ext cx="10443655" cy="6858000"/>
          </a:xfrm>
          <a:prstGeom prst="rect">
            <a:avLst/>
          </a:prstGeom>
          <a:noFill/>
        </p:spPr>
      </p:pic>
      <mc:AlternateContent xmlns:mc="http://schemas.openxmlformats.org/markup-compatibility/2006" xmlns:a14="http://schemas.microsoft.com/office/drawing/2010/main">
        <mc:Choice Requires="a14">
          <p:sp>
            <p:nvSpPr>
              <p:cNvPr id="2" name="TextBox 1"/>
              <p:cNvSpPr txBox="1"/>
              <p:nvPr/>
            </p:nvSpPr>
            <p:spPr>
              <a:xfrm>
                <a:off x="102799" y="151545"/>
                <a:ext cx="2724336" cy="5892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a:latin typeface="Cambria Math" panose="02040503050406030204" pitchFamily="18" charset="0"/>
                            </a:rPr>
                          </m:ctrlPr>
                        </m:sSubPr>
                        <m:e>
                          <m:r>
                            <a:rPr lang="en-GB" sz="2800" i="1">
                              <a:latin typeface="Cambria Math" panose="02040503050406030204" pitchFamily="18" charset="0"/>
                            </a:rPr>
                            <m:t>𝑃</m:t>
                          </m:r>
                        </m:e>
                        <m:sub>
                          <m:sSub>
                            <m:sSubPr>
                              <m:ctrlPr>
                                <a:rPr lang="en-GB" sz="2800" i="1">
                                  <a:latin typeface="Cambria Math" panose="02040503050406030204" pitchFamily="18" charset="0"/>
                                </a:rPr>
                              </m:ctrlPr>
                            </m:sSubPr>
                            <m:e>
                              <m:r>
                                <a:rPr lang="en-GB" sz="2800" i="1">
                                  <a:latin typeface="Cambria Math" panose="02040503050406030204" pitchFamily="18" charset="0"/>
                                </a:rPr>
                                <m:t>∝</m:t>
                              </m:r>
                            </m:e>
                            <m:sub>
                              <m:r>
                                <a:rPr lang="en-GB" sz="2800" i="1">
                                  <a:latin typeface="Cambria Math" panose="02040503050406030204" pitchFamily="18" charset="0"/>
                                </a:rPr>
                                <m:t>𝑅</m:t>
                              </m:r>
                              <m:r>
                                <a:rPr lang="en-GB" sz="2800" i="1">
                                  <a:latin typeface="Cambria Math" panose="02040503050406030204" pitchFamily="18" charset="0"/>
                                </a:rPr>
                                <m:t>,</m:t>
                              </m:r>
                              <m:r>
                                <a:rPr lang="en-GB" sz="2800" i="1">
                                  <a:latin typeface="Cambria Math" panose="02040503050406030204" pitchFamily="18" charset="0"/>
                                </a:rPr>
                                <m:t>𝑐</m:t>
                              </m:r>
                            </m:sub>
                          </m:sSub>
                        </m:sub>
                      </m:sSub>
                      <m:r>
                        <a:rPr lang="en-GB" sz="2800" i="1">
                          <a:latin typeface="Cambria Math" panose="02040503050406030204" pitchFamily="18" charset="0"/>
                        </a:rPr>
                        <m:t>=</m:t>
                      </m:r>
                      <m:sSup>
                        <m:sSupPr>
                          <m:ctrlPr>
                            <a:rPr lang="en-GB" sz="2800" i="1">
                              <a:latin typeface="Cambria Math" panose="02040503050406030204" pitchFamily="18" charset="0"/>
                            </a:rPr>
                          </m:ctrlPr>
                        </m:sSupPr>
                        <m:e>
                          <m:r>
                            <a:rPr lang="en-GB" sz="2800" i="1">
                              <a:latin typeface="Cambria Math" panose="02040503050406030204" pitchFamily="18" charset="0"/>
                            </a:rPr>
                            <m:t>𝑒</m:t>
                          </m:r>
                        </m:e>
                        <m:sup>
                          <m:sSub>
                            <m:sSubPr>
                              <m:ctrlPr>
                                <a:rPr lang="en-GB" sz="2800" i="1">
                                  <a:latin typeface="Cambria Math" panose="02040503050406030204" pitchFamily="18" charset="0"/>
                                </a:rPr>
                              </m:ctrlPr>
                            </m:sSubPr>
                            <m:e>
                              <m:r>
                                <a:rPr lang="en-GB" sz="2800" i="1">
                                  <a:latin typeface="Cambria Math" panose="02040503050406030204" pitchFamily="18" charset="0"/>
                                </a:rPr>
                                <m:t>−</m:t>
                              </m:r>
                              <m:r>
                                <a:rPr lang="en-GB" sz="2800" i="1">
                                  <a:latin typeface="Cambria Math" panose="02040503050406030204" pitchFamily="18" charset="0"/>
                                </a:rPr>
                                <m:t>𝜇</m:t>
                              </m:r>
                            </m:e>
                            <m:sub>
                              <m:r>
                                <a:rPr lang="en-GB" sz="2800" i="1">
                                  <a:latin typeface="Cambria Math" panose="02040503050406030204" pitchFamily="18" charset="0"/>
                                </a:rPr>
                                <m:t>𝑅</m:t>
                              </m:r>
                              <m:r>
                                <a:rPr lang="en-GB" sz="2800" i="1">
                                  <a:latin typeface="Cambria Math" panose="02040503050406030204" pitchFamily="18" charset="0"/>
                                </a:rPr>
                                <m:t>,</m:t>
                              </m:r>
                              <m:r>
                                <a:rPr lang="en-GB" sz="2800" i="1">
                                  <a:latin typeface="Cambria Math" panose="02040503050406030204" pitchFamily="18" charset="0"/>
                                </a:rPr>
                                <m:t>𝑐</m:t>
                              </m:r>
                            </m:sub>
                          </m:sSub>
                          <m:sSub>
                            <m:sSubPr>
                              <m:ctrlPr>
                                <a:rPr lang="en-GB" sz="2800" i="1">
                                  <a:latin typeface="Cambria Math" panose="02040503050406030204" pitchFamily="18" charset="0"/>
                                </a:rPr>
                              </m:ctrlPr>
                            </m:sSubPr>
                            <m:e>
                              <m:r>
                                <a:rPr lang="en-GB" sz="2800" i="1">
                                  <a:latin typeface="Cambria Math" panose="02040503050406030204" pitchFamily="18" charset="0"/>
                                </a:rPr>
                                <m:t>𝛼</m:t>
                              </m:r>
                            </m:e>
                            <m:sub>
                              <m:r>
                                <a:rPr lang="en-GB" sz="2800" i="1">
                                  <a:latin typeface="Cambria Math" panose="02040503050406030204" pitchFamily="18" charset="0"/>
                                </a:rPr>
                                <m:t>𝑅</m:t>
                              </m:r>
                              <m:r>
                                <a:rPr lang="en-GB" sz="2800" i="1">
                                  <a:latin typeface="Cambria Math" panose="02040503050406030204" pitchFamily="18" charset="0"/>
                                </a:rPr>
                                <m:t>,</m:t>
                              </m:r>
                              <m:r>
                                <a:rPr lang="en-GB" sz="2800" i="1">
                                  <a:latin typeface="Cambria Math" panose="02040503050406030204" pitchFamily="18" charset="0"/>
                                </a:rPr>
                                <m:t>𝑐</m:t>
                              </m:r>
                            </m:sub>
                          </m:sSub>
                        </m:sup>
                      </m:sSup>
                    </m:oMath>
                  </m:oMathPara>
                </a14:m>
                <a:endParaRPr lang="en-GB"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102799" y="151545"/>
                <a:ext cx="2724336" cy="589200"/>
              </a:xfrm>
              <a:prstGeom prst="rect">
                <a:avLst/>
              </a:prstGeom>
              <a:blipFill rotWithShape="0">
                <a:blip r:embed="rId3"/>
                <a:stretch>
                  <a:fillRect/>
                </a:stretch>
              </a:blipFill>
            </p:spPr>
            <p:txBody>
              <a:bodyPr/>
              <a:lstStyle/>
              <a:p>
                <a:r>
                  <a:rPr lang="en-GB">
                    <a:noFill/>
                  </a:rPr>
                  <a:t> </a:t>
                </a:r>
              </a:p>
            </p:txBody>
          </p:sp>
        </mc:Fallback>
      </mc:AlternateContent>
      <p:cxnSp>
        <p:nvCxnSpPr>
          <p:cNvPr id="4" name="Straight Arrow Connector 3"/>
          <p:cNvCxnSpPr/>
          <p:nvPr/>
        </p:nvCxnSpPr>
        <p:spPr>
          <a:xfrm flipH="1" flipV="1">
            <a:off x="506704" y="730517"/>
            <a:ext cx="20072" cy="70071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36083" y="1267659"/>
            <a:ext cx="2430534" cy="646331"/>
          </a:xfrm>
          <a:prstGeom prst="rect">
            <a:avLst/>
          </a:prstGeom>
          <a:noFill/>
        </p:spPr>
        <p:txBody>
          <a:bodyPr wrap="square" rtlCol="0">
            <a:spAutoFit/>
          </a:bodyPr>
          <a:lstStyle/>
          <a:p>
            <a:pPr algn="ctr"/>
            <a:r>
              <a:rPr lang="en-GB" dirty="0" smtClean="0">
                <a:solidFill>
                  <a:srgbClr val="FF0000"/>
                </a:solidFill>
              </a:rPr>
              <a:t>LETHALITY OF COVERED RESOURCE SUBSET</a:t>
            </a:r>
            <a:endParaRPr lang="en-GB" dirty="0">
              <a:solidFill>
                <a:srgbClr val="FF0000"/>
              </a:solidFill>
            </a:endParaRPr>
          </a:p>
        </p:txBody>
      </p:sp>
      <p:cxnSp>
        <p:nvCxnSpPr>
          <p:cNvPr id="8" name="Straight Arrow Connector 7"/>
          <p:cNvCxnSpPr/>
          <p:nvPr/>
        </p:nvCxnSpPr>
        <p:spPr>
          <a:xfrm flipH="1" flipV="1">
            <a:off x="2522401" y="514281"/>
            <a:ext cx="897973" cy="23491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0"/>
          </p:cNvCxnSpPr>
          <p:nvPr/>
        </p:nvCxnSpPr>
        <p:spPr>
          <a:xfrm flipH="1" flipV="1">
            <a:off x="2055326" y="554467"/>
            <a:ext cx="196024" cy="71319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4098" y="1431235"/>
            <a:ext cx="2196549" cy="369332"/>
          </a:xfrm>
          <a:prstGeom prst="rect">
            <a:avLst/>
          </a:prstGeom>
          <a:noFill/>
        </p:spPr>
        <p:txBody>
          <a:bodyPr wrap="square" rtlCol="0">
            <a:spAutoFit/>
          </a:bodyPr>
          <a:lstStyle/>
          <a:p>
            <a:pPr algn="ctr"/>
            <a:r>
              <a:rPr lang="en-GB" dirty="0" smtClean="0">
                <a:solidFill>
                  <a:srgbClr val="FF0000"/>
                </a:solidFill>
              </a:rPr>
              <a:t>SURVIVAL</a:t>
            </a:r>
            <a:endParaRPr lang="en-GB" dirty="0">
              <a:solidFill>
                <a:srgbClr val="FF0000"/>
              </a:solidFill>
            </a:endParaRPr>
          </a:p>
        </p:txBody>
      </p:sp>
      <p:sp>
        <p:nvSpPr>
          <p:cNvPr id="16" name="TextBox 15"/>
          <p:cNvSpPr txBox="1"/>
          <p:nvPr/>
        </p:nvSpPr>
        <p:spPr>
          <a:xfrm>
            <a:off x="2818505" y="500685"/>
            <a:ext cx="2919201" cy="646331"/>
          </a:xfrm>
          <a:prstGeom prst="rect">
            <a:avLst/>
          </a:prstGeom>
          <a:noFill/>
        </p:spPr>
        <p:txBody>
          <a:bodyPr wrap="square" rtlCol="0">
            <a:spAutoFit/>
          </a:bodyPr>
          <a:lstStyle/>
          <a:p>
            <a:pPr algn="ctr"/>
            <a:r>
              <a:rPr lang="en-GB" dirty="0" smtClean="0">
                <a:solidFill>
                  <a:srgbClr val="FF0000"/>
                </a:solidFill>
              </a:rPr>
              <a:t>RATE AT WHICH </a:t>
            </a:r>
          </a:p>
          <a:p>
            <a:pPr algn="ctr"/>
            <a:r>
              <a:rPr lang="en-GB" dirty="0" smtClean="0">
                <a:solidFill>
                  <a:srgbClr val="FF0000"/>
                </a:solidFill>
              </a:rPr>
              <a:t>COVERED SUBSET IS UTILIZED</a:t>
            </a:r>
            <a:endParaRPr lang="en-GB" dirty="0">
              <a:solidFill>
                <a:srgbClr val="FF0000"/>
              </a:solidFill>
            </a:endParaRPr>
          </a:p>
        </p:txBody>
      </p:sp>
    </p:spTree>
    <p:extLst>
      <p:ext uri="{BB962C8B-B14F-4D97-AF65-F5344CB8AC3E}">
        <p14:creationId xmlns:p14="http://schemas.microsoft.com/office/powerpoint/2010/main" val="30338014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111360" y="381000"/>
            <a:ext cx="9131116" cy="6424698"/>
          </a:xfrm>
          <a:prstGeom prst="rect">
            <a:avLst/>
          </a:prstGeom>
          <a:noFill/>
          <a:ln w="9525">
            <a:noFill/>
            <a:miter lim="800000"/>
            <a:headEnd/>
            <a:tailEnd/>
          </a:ln>
          <a:effectLst/>
        </p:spPr>
      </p:pic>
      <p:sp>
        <p:nvSpPr>
          <p:cNvPr id="3" name="TextBox 2"/>
          <p:cNvSpPr txBox="1"/>
          <p:nvPr/>
        </p:nvSpPr>
        <p:spPr>
          <a:xfrm>
            <a:off x="5087122" y="-19110"/>
            <a:ext cx="3675878" cy="400110"/>
          </a:xfrm>
          <a:prstGeom prst="rect">
            <a:avLst/>
          </a:prstGeom>
          <a:noFill/>
        </p:spPr>
        <p:txBody>
          <a:bodyPr wrap="none" rtlCol="0">
            <a:spAutoFit/>
          </a:bodyPr>
          <a:lstStyle/>
          <a:p>
            <a:r>
              <a:rPr lang="en-US" sz="2000" b="1" dirty="0" smtClean="0"/>
              <a:t>Killeen et al 2014 </a:t>
            </a:r>
            <a:r>
              <a:rPr lang="en-US" sz="2000" b="1" dirty="0" err="1" smtClean="0"/>
              <a:t>Malar</a:t>
            </a:r>
            <a:r>
              <a:rPr lang="en-US" sz="2000" b="1" dirty="0" smtClean="0"/>
              <a:t> J 13: 338</a:t>
            </a:r>
            <a:endParaRPr lang="en-US" sz="2000" b="1" dirty="0"/>
          </a:p>
        </p:txBody>
      </p:sp>
    </p:spTree>
    <p:extLst>
      <p:ext uri="{BB962C8B-B14F-4D97-AF65-F5344CB8AC3E}">
        <p14:creationId xmlns:p14="http://schemas.microsoft.com/office/powerpoint/2010/main" val="25924126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3DB0C09-A346-4F3B-B605-51B0D5B739E9}" type="datetime1">
              <a:rPr lang="en-US" smtClean="0"/>
              <a:pPr>
                <a:defRPr/>
              </a:pPr>
              <a:t>4/20/2016</a:t>
            </a:fld>
            <a:endParaRPr lang="en-US"/>
          </a:p>
        </p:txBody>
      </p:sp>
      <p:sp>
        <p:nvSpPr>
          <p:cNvPr id="3" name="Slide Number Placeholder 2"/>
          <p:cNvSpPr>
            <a:spLocks noGrp="1"/>
          </p:cNvSpPr>
          <p:nvPr>
            <p:ph type="sldNum" sz="quarter" idx="12"/>
          </p:nvPr>
        </p:nvSpPr>
        <p:spPr/>
        <p:txBody>
          <a:bodyPr/>
          <a:lstStyle/>
          <a:p>
            <a:pPr>
              <a:defRPr/>
            </a:pPr>
            <a:fld id="{092500ED-7F5A-410D-BEA0-21EB4A3FC910}" type="slidenum">
              <a:rPr lang="en-US" smtClean="0"/>
              <a:pPr>
                <a:defRPr/>
              </a:pPr>
              <a:t>64</a:t>
            </a:fld>
            <a:endParaRPr lang="en-US"/>
          </a:p>
        </p:txBody>
      </p:sp>
      <p:pic>
        <p:nvPicPr>
          <p:cNvPr id="83970" name="Picture 2"/>
          <p:cNvPicPr>
            <a:picLocks noChangeAspect="1" noChangeArrowheads="1"/>
          </p:cNvPicPr>
          <p:nvPr/>
        </p:nvPicPr>
        <p:blipFill>
          <a:blip r:embed="rId2" cstate="print"/>
          <a:srcRect/>
          <a:stretch>
            <a:fillRect/>
          </a:stretch>
        </p:blipFill>
        <p:spPr bwMode="auto">
          <a:xfrm>
            <a:off x="339193" y="0"/>
            <a:ext cx="8405664" cy="6858000"/>
          </a:xfrm>
          <a:prstGeom prst="rect">
            <a:avLst/>
          </a:prstGeom>
          <a:noFill/>
          <a:ln w="9525">
            <a:noFill/>
            <a:miter lim="800000"/>
            <a:headEnd/>
            <a:tailEnd/>
          </a:ln>
        </p:spPr>
      </p:pic>
      <p:sp>
        <p:nvSpPr>
          <p:cNvPr id="5" name="Rectangle 4"/>
          <p:cNvSpPr/>
          <p:nvPr/>
        </p:nvSpPr>
        <p:spPr>
          <a:xfrm>
            <a:off x="990600" y="5562600"/>
            <a:ext cx="7162800" cy="1295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00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p:cNvPicPr>
            <a:picLocks noChangeAspect="1" noChangeArrowheads="1"/>
          </p:cNvPicPr>
          <p:nvPr/>
        </p:nvPicPr>
        <p:blipFill>
          <a:blip r:embed="rId2" cstate="print"/>
          <a:srcRect/>
          <a:stretch>
            <a:fillRect/>
          </a:stretch>
        </p:blipFill>
        <p:spPr bwMode="auto">
          <a:xfrm>
            <a:off x="228600" y="3903443"/>
            <a:ext cx="8610600" cy="2802157"/>
          </a:xfrm>
          <a:prstGeom prst="rect">
            <a:avLst/>
          </a:prstGeom>
          <a:noFill/>
          <a:ln w="9525">
            <a:noFill/>
            <a:miter lim="800000"/>
            <a:headEnd/>
            <a:tailEnd/>
          </a:ln>
        </p:spPr>
      </p:pic>
      <p:pic>
        <p:nvPicPr>
          <p:cNvPr id="103428" name="Picture 4"/>
          <p:cNvPicPr>
            <a:picLocks noChangeAspect="1" noChangeArrowheads="1"/>
          </p:cNvPicPr>
          <p:nvPr/>
        </p:nvPicPr>
        <p:blipFill>
          <a:blip r:embed="rId3" cstate="print"/>
          <a:srcRect/>
          <a:stretch>
            <a:fillRect/>
          </a:stretch>
        </p:blipFill>
        <p:spPr bwMode="auto">
          <a:xfrm>
            <a:off x="228600" y="1"/>
            <a:ext cx="8677275" cy="2110538"/>
          </a:xfrm>
          <a:prstGeom prst="rect">
            <a:avLst/>
          </a:prstGeom>
          <a:noFill/>
          <a:ln w="9525">
            <a:noFill/>
            <a:miter lim="800000"/>
            <a:headEnd/>
            <a:tailEnd/>
          </a:ln>
        </p:spPr>
      </p:pic>
      <p:pic>
        <p:nvPicPr>
          <p:cNvPr id="103429" name="Picture 5"/>
          <p:cNvPicPr>
            <a:picLocks noChangeAspect="1" noChangeArrowheads="1"/>
          </p:cNvPicPr>
          <p:nvPr/>
        </p:nvPicPr>
        <p:blipFill>
          <a:blip r:embed="rId4" cstate="print"/>
          <a:srcRect/>
          <a:stretch>
            <a:fillRect/>
          </a:stretch>
        </p:blipFill>
        <p:spPr bwMode="auto">
          <a:xfrm>
            <a:off x="138112" y="2438400"/>
            <a:ext cx="8853488" cy="1272449"/>
          </a:xfrm>
          <a:prstGeom prst="rect">
            <a:avLst/>
          </a:prstGeom>
          <a:noFill/>
          <a:ln w="9525">
            <a:noFill/>
            <a:miter lim="800000"/>
            <a:headEnd/>
            <a:tailEnd/>
          </a:ln>
        </p:spPr>
      </p:pic>
      <p:cxnSp>
        <p:nvCxnSpPr>
          <p:cNvPr id="6" name="Straight Connector 5"/>
          <p:cNvCxnSpPr/>
          <p:nvPr/>
        </p:nvCxnSpPr>
        <p:spPr>
          <a:xfrm>
            <a:off x="228600" y="4153989"/>
            <a:ext cx="861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7307" y="4419600"/>
            <a:ext cx="8610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4648200"/>
            <a:ext cx="2286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0527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cstate="print"/>
          <a:srcRect t="17749" b="9036"/>
          <a:stretch>
            <a:fillRect/>
          </a:stretch>
        </p:blipFill>
        <p:spPr bwMode="auto">
          <a:xfrm>
            <a:off x="0" y="1828800"/>
            <a:ext cx="9396413" cy="5029200"/>
          </a:xfrm>
          <a:prstGeom prst="rect">
            <a:avLst/>
          </a:prstGeom>
          <a:noFill/>
        </p:spPr>
      </p:pic>
      <p:sp>
        <p:nvSpPr>
          <p:cNvPr id="3" name="TextBox 2"/>
          <p:cNvSpPr txBox="1"/>
          <p:nvPr/>
        </p:nvSpPr>
        <p:spPr>
          <a:xfrm>
            <a:off x="1475656" y="620688"/>
            <a:ext cx="7668344" cy="707886"/>
          </a:xfrm>
          <a:prstGeom prst="rect">
            <a:avLst/>
          </a:prstGeom>
          <a:noFill/>
        </p:spPr>
        <p:txBody>
          <a:bodyPr wrap="square" rtlCol="0">
            <a:spAutoFit/>
          </a:bodyPr>
          <a:lstStyle/>
          <a:p>
            <a:r>
              <a:rPr lang="en-US" sz="2000" dirty="0" smtClean="0"/>
              <a:t>Before DDT, </a:t>
            </a:r>
            <a:r>
              <a:rPr lang="en-US" sz="2000" dirty="0" err="1" smtClean="0"/>
              <a:t>malariologists</a:t>
            </a:r>
            <a:r>
              <a:rPr lang="en-US" sz="2000" dirty="0" smtClean="0"/>
              <a:t> were trained to be problem solvers;</a:t>
            </a:r>
          </a:p>
          <a:p>
            <a:r>
              <a:rPr lang="en-US" sz="2000" dirty="0" smtClean="0"/>
              <a:t>after DDT </a:t>
            </a:r>
            <a:r>
              <a:rPr lang="en-US" sz="2000" dirty="0" err="1" smtClean="0"/>
              <a:t>malariologists</a:t>
            </a:r>
            <a:r>
              <a:rPr lang="en-US" sz="2000" dirty="0" smtClean="0"/>
              <a:t> were trained to be solution implementers</a:t>
            </a:r>
            <a:endParaRPr lang="en-US" sz="2000" dirty="0"/>
          </a:p>
        </p:txBody>
      </p:sp>
      <p:pic>
        <p:nvPicPr>
          <p:cNvPr id="4" name="Picture 2" descr="http://scienceoferadication.org/wp-content/uploads/2013/05/headshot_najera.jpg"/>
          <p:cNvPicPr>
            <a:picLocks noChangeAspect="1" noChangeArrowheads="1"/>
          </p:cNvPicPr>
          <p:nvPr/>
        </p:nvPicPr>
        <p:blipFill>
          <a:blip r:embed="rId3" cstate="print"/>
          <a:srcRect l="24747" r="25723"/>
          <a:stretch>
            <a:fillRect/>
          </a:stretch>
        </p:blipFill>
        <p:spPr bwMode="auto">
          <a:xfrm>
            <a:off x="-21998" y="0"/>
            <a:ext cx="1368152" cy="1933576"/>
          </a:xfrm>
          <a:prstGeom prst="rect">
            <a:avLst/>
          </a:prstGeom>
          <a:noFill/>
        </p:spPr>
      </p:pic>
      <p:sp>
        <p:nvSpPr>
          <p:cNvPr id="5" name="TextBox 4"/>
          <p:cNvSpPr txBox="1"/>
          <p:nvPr/>
        </p:nvSpPr>
        <p:spPr>
          <a:xfrm>
            <a:off x="3851920" y="44624"/>
            <a:ext cx="2484976" cy="584775"/>
          </a:xfrm>
          <a:prstGeom prst="rect">
            <a:avLst/>
          </a:prstGeom>
          <a:noFill/>
        </p:spPr>
        <p:txBody>
          <a:bodyPr wrap="none" rtlCol="0">
            <a:spAutoFit/>
          </a:bodyPr>
          <a:lstStyle/>
          <a:p>
            <a:r>
              <a:rPr lang="en-US" sz="3200" b="1" dirty="0" smtClean="0"/>
              <a:t>José </a:t>
            </a:r>
            <a:r>
              <a:rPr lang="en-US" sz="3200" b="1" dirty="0" err="1" smtClean="0"/>
              <a:t>Najerá</a:t>
            </a:r>
            <a:endParaRPr lang="en-US" sz="3200" b="1" dirty="0"/>
          </a:p>
        </p:txBody>
      </p:sp>
    </p:spTree>
    <p:extLst>
      <p:ext uri="{BB962C8B-B14F-4D97-AF65-F5344CB8AC3E}">
        <p14:creationId xmlns:p14="http://schemas.microsoft.com/office/powerpoint/2010/main" val="15874139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785" y="45040"/>
            <a:ext cx="8654147" cy="1694946"/>
          </a:xfrm>
          <a:prstGeom prst="rect">
            <a:avLst/>
          </a:prstGeom>
        </p:spPr>
      </p:pic>
      <p:pic>
        <p:nvPicPr>
          <p:cNvPr id="4" name="Picture 3"/>
          <p:cNvPicPr>
            <a:picLocks noChangeAspect="1"/>
          </p:cNvPicPr>
          <p:nvPr/>
        </p:nvPicPr>
        <p:blipFill>
          <a:blip r:embed="rId3"/>
          <a:stretch>
            <a:fillRect/>
          </a:stretch>
        </p:blipFill>
        <p:spPr>
          <a:xfrm>
            <a:off x="2397740" y="2073842"/>
            <a:ext cx="4364236" cy="4181100"/>
          </a:xfrm>
          <a:prstGeom prst="rect">
            <a:avLst/>
          </a:prstGeom>
        </p:spPr>
      </p:pic>
      <p:pic>
        <p:nvPicPr>
          <p:cNvPr id="6" name="Picture 5"/>
          <p:cNvPicPr>
            <a:picLocks noChangeAspect="1"/>
          </p:cNvPicPr>
          <p:nvPr/>
        </p:nvPicPr>
        <p:blipFill>
          <a:blip r:embed="rId4"/>
          <a:stretch>
            <a:fillRect/>
          </a:stretch>
        </p:blipFill>
        <p:spPr>
          <a:xfrm>
            <a:off x="316530" y="6448768"/>
            <a:ext cx="8406555" cy="409232"/>
          </a:xfrm>
          <a:prstGeom prst="rect">
            <a:avLst/>
          </a:prstGeom>
        </p:spPr>
      </p:pic>
    </p:spTree>
    <p:extLst>
      <p:ext uri="{BB962C8B-B14F-4D97-AF65-F5344CB8AC3E}">
        <p14:creationId xmlns:p14="http://schemas.microsoft.com/office/powerpoint/2010/main" val="39774453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68461" y="407505"/>
            <a:ext cx="4366132" cy="2683565"/>
          </a:xfrm>
          <a:prstGeom prst="ellipse">
            <a:avLst/>
          </a:prstGeom>
          <a:solidFill>
            <a:schemeClr val="accent1">
              <a:alpha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575661" y="700733"/>
            <a:ext cx="3751733" cy="1815882"/>
          </a:xfrm>
          <a:prstGeom prst="rect">
            <a:avLst/>
          </a:prstGeom>
          <a:noFill/>
        </p:spPr>
        <p:txBody>
          <a:bodyPr wrap="none" rtlCol="0">
            <a:spAutoFit/>
          </a:bodyPr>
          <a:lstStyle/>
          <a:p>
            <a:pPr algn="ctr"/>
            <a:r>
              <a:rPr lang="en-GB" sz="2800" b="1" dirty="0" smtClean="0">
                <a:solidFill>
                  <a:schemeClr val="accent1">
                    <a:lumMod val="75000"/>
                  </a:schemeClr>
                </a:solidFill>
              </a:rPr>
              <a:t>MODELLERS WITH</a:t>
            </a:r>
          </a:p>
          <a:p>
            <a:pPr algn="ctr"/>
            <a:r>
              <a:rPr lang="en-GB" sz="2800" b="1" dirty="0" smtClean="0">
                <a:solidFill>
                  <a:schemeClr val="accent1">
                    <a:lumMod val="75000"/>
                  </a:schemeClr>
                </a:solidFill>
              </a:rPr>
              <a:t>QUANTITATIVE SKILLS</a:t>
            </a:r>
          </a:p>
          <a:p>
            <a:pPr algn="ctr"/>
            <a:r>
              <a:rPr lang="en-GB" sz="2800" b="1" dirty="0" smtClean="0">
                <a:solidFill>
                  <a:schemeClr val="accent1">
                    <a:lumMod val="75000"/>
                  </a:schemeClr>
                </a:solidFill>
              </a:rPr>
              <a:t>IN </a:t>
            </a:r>
            <a:r>
              <a:rPr lang="en-GB" sz="2800" b="1" u="sng" dirty="0" smtClean="0">
                <a:solidFill>
                  <a:schemeClr val="accent1">
                    <a:lumMod val="75000"/>
                  </a:schemeClr>
                </a:solidFill>
              </a:rPr>
              <a:t>OR FROM</a:t>
            </a:r>
            <a:r>
              <a:rPr lang="en-GB" sz="2800" b="1" dirty="0" smtClean="0">
                <a:solidFill>
                  <a:schemeClr val="accent1">
                    <a:lumMod val="75000"/>
                  </a:schemeClr>
                </a:solidFill>
              </a:rPr>
              <a:t> </a:t>
            </a:r>
          </a:p>
          <a:p>
            <a:pPr algn="ctr"/>
            <a:r>
              <a:rPr lang="en-GB" sz="2800" b="1" dirty="0" smtClean="0">
                <a:solidFill>
                  <a:schemeClr val="accent1">
                    <a:lumMod val="75000"/>
                  </a:schemeClr>
                </a:solidFill>
              </a:rPr>
              <a:t>DEVELOPED COUNTRIES</a:t>
            </a:r>
            <a:endParaRPr lang="en-GB" sz="2800" b="1" dirty="0">
              <a:solidFill>
                <a:schemeClr val="accent1">
                  <a:lumMod val="75000"/>
                </a:schemeClr>
              </a:solidFill>
            </a:endParaRPr>
          </a:p>
        </p:txBody>
      </p:sp>
      <p:sp>
        <p:nvSpPr>
          <p:cNvPr id="5" name="Oval 4"/>
          <p:cNvSpPr/>
          <p:nvPr/>
        </p:nvSpPr>
        <p:spPr>
          <a:xfrm>
            <a:off x="144116" y="3959109"/>
            <a:ext cx="8865705" cy="2683565"/>
          </a:xfrm>
          <a:prstGeom prst="ellipse">
            <a:avLst/>
          </a:prstGeom>
          <a:solidFill>
            <a:schemeClr val="accent2">
              <a:lumMod val="60000"/>
              <a:lumOff val="40000"/>
              <a:alpha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154253" y="4608393"/>
            <a:ext cx="4845429" cy="1384995"/>
          </a:xfrm>
          <a:prstGeom prst="rect">
            <a:avLst/>
          </a:prstGeom>
          <a:noFill/>
        </p:spPr>
        <p:txBody>
          <a:bodyPr wrap="none" rtlCol="0">
            <a:spAutoFit/>
          </a:bodyPr>
          <a:lstStyle/>
          <a:p>
            <a:pPr algn="ctr"/>
            <a:r>
              <a:rPr lang="en-GB" sz="2800" b="1" dirty="0" smtClean="0">
                <a:solidFill>
                  <a:schemeClr val="accent2"/>
                </a:solidFill>
              </a:rPr>
              <a:t>SURVEILLANCE PRACTITIONERS</a:t>
            </a:r>
          </a:p>
          <a:p>
            <a:pPr algn="ctr"/>
            <a:r>
              <a:rPr lang="en-GB" sz="2800" b="1" dirty="0" smtClean="0">
                <a:solidFill>
                  <a:schemeClr val="accent2"/>
                </a:solidFill>
              </a:rPr>
              <a:t>WITH FIELD SKILLS</a:t>
            </a:r>
          </a:p>
          <a:p>
            <a:pPr algn="ctr"/>
            <a:r>
              <a:rPr lang="en-GB" sz="2800" b="1" dirty="0" smtClean="0">
                <a:solidFill>
                  <a:schemeClr val="accent2"/>
                </a:solidFill>
              </a:rPr>
              <a:t>IN DEVELOPING COUNTRIES</a:t>
            </a:r>
            <a:endParaRPr lang="en-GB" sz="2800" b="1" dirty="0">
              <a:solidFill>
                <a:schemeClr val="accent2"/>
              </a:solidFill>
            </a:endParaRPr>
          </a:p>
        </p:txBody>
      </p:sp>
      <p:cxnSp>
        <p:nvCxnSpPr>
          <p:cNvPr id="6" name="Straight Arrow Connector 5"/>
          <p:cNvCxnSpPr/>
          <p:nvPr/>
        </p:nvCxnSpPr>
        <p:spPr>
          <a:xfrm flipV="1">
            <a:off x="4108337" y="2710666"/>
            <a:ext cx="14515" cy="1440000"/>
          </a:xfrm>
          <a:prstGeom prst="straightConnector1">
            <a:avLst/>
          </a:prstGeom>
          <a:ln w="1016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3425689" y="3279280"/>
            <a:ext cx="847348" cy="461665"/>
          </a:xfrm>
          <a:prstGeom prst="rect">
            <a:avLst/>
          </a:prstGeom>
          <a:noFill/>
        </p:spPr>
        <p:txBody>
          <a:bodyPr wrap="none" rtlCol="0">
            <a:spAutoFit/>
          </a:bodyPr>
          <a:lstStyle/>
          <a:p>
            <a:r>
              <a:rPr lang="en-GB" sz="2400" b="1" dirty="0" smtClean="0">
                <a:solidFill>
                  <a:schemeClr val="accent2"/>
                </a:solidFill>
              </a:rPr>
              <a:t>DATA</a:t>
            </a:r>
            <a:endParaRPr lang="en-GB" sz="2400" b="1" dirty="0">
              <a:solidFill>
                <a:schemeClr val="accent2"/>
              </a:solidFill>
            </a:endParaRPr>
          </a:p>
        </p:txBody>
      </p:sp>
      <p:cxnSp>
        <p:nvCxnSpPr>
          <p:cNvPr id="8" name="Straight Arrow Connector 7"/>
          <p:cNvCxnSpPr/>
          <p:nvPr/>
        </p:nvCxnSpPr>
        <p:spPr>
          <a:xfrm>
            <a:off x="4775119" y="2717235"/>
            <a:ext cx="14515" cy="144000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4417561" y="3279280"/>
            <a:ext cx="1460656" cy="461665"/>
          </a:xfrm>
          <a:prstGeom prst="rect">
            <a:avLst/>
          </a:prstGeom>
          <a:noFill/>
        </p:spPr>
        <p:txBody>
          <a:bodyPr wrap="none" rtlCol="0">
            <a:spAutoFit/>
          </a:bodyPr>
          <a:lstStyle/>
          <a:p>
            <a:r>
              <a:rPr lang="en-GB" sz="2400" b="1" dirty="0" smtClean="0">
                <a:solidFill>
                  <a:schemeClr val="accent1">
                    <a:lumMod val="75000"/>
                  </a:schemeClr>
                </a:solidFill>
              </a:rPr>
              <a:t>EVIDENCE</a:t>
            </a:r>
            <a:endParaRPr lang="en-GB" sz="2400" b="1" dirty="0">
              <a:solidFill>
                <a:schemeClr val="accent1">
                  <a:lumMod val="75000"/>
                </a:schemeClr>
              </a:solidFill>
            </a:endParaRPr>
          </a:p>
        </p:txBody>
      </p:sp>
    </p:spTree>
    <p:extLst>
      <p:ext uri="{BB962C8B-B14F-4D97-AF65-F5344CB8AC3E}">
        <p14:creationId xmlns:p14="http://schemas.microsoft.com/office/powerpoint/2010/main" val="36595509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9447" y="1620759"/>
            <a:ext cx="8167044" cy="4954210"/>
            <a:chOff x="115945" y="435428"/>
            <a:chExt cx="8167044" cy="4954210"/>
          </a:xfrm>
          <a:solidFill>
            <a:schemeClr val="accent2">
              <a:lumMod val="20000"/>
              <a:lumOff val="80000"/>
              <a:alpha val="50000"/>
            </a:schemeClr>
          </a:solidFill>
        </p:grpSpPr>
        <p:sp>
          <p:nvSpPr>
            <p:cNvPr id="7" name="Freeform 6"/>
            <p:cNvSpPr/>
            <p:nvPr/>
          </p:nvSpPr>
          <p:spPr>
            <a:xfrm flipH="1">
              <a:off x="4199467" y="435428"/>
              <a:ext cx="4083522" cy="4954209"/>
            </a:xfrm>
            <a:custGeom>
              <a:avLst/>
              <a:gdLst>
                <a:gd name="connsiteX0" fmla="*/ 4078684 w 4083522"/>
                <a:gd name="connsiteY0" fmla="*/ 4954209 h 4954209"/>
                <a:gd name="connsiteX1" fmla="*/ 2191826 w 4083522"/>
                <a:gd name="connsiteY1" fmla="*/ 4891314 h 4954209"/>
                <a:gd name="connsiteX2" fmla="*/ 367865 w 4083522"/>
                <a:gd name="connsiteY2" fmla="*/ 4663923 h 4954209"/>
                <a:gd name="connsiteX3" fmla="*/ 169 w 4083522"/>
                <a:gd name="connsiteY3" fmla="*/ 4170438 h 4954209"/>
                <a:gd name="connsiteX4" fmla="*/ 338836 w 4083522"/>
                <a:gd name="connsiteY4" fmla="*/ 3623733 h 4954209"/>
                <a:gd name="connsiteX5" fmla="*/ 1470950 w 4083522"/>
                <a:gd name="connsiteY5" fmla="*/ 3367314 h 4954209"/>
                <a:gd name="connsiteX6" fmla="*/ 2757884 w 4083522"/>
                <a:gd name="connsiteY6" fmla="*/ 3246361 h 4954209"/>
                <a:gd name="connsiteX7" fmla="*/ 3377160 w 4083522"/>
                <a:gd name="connsiteY7" fmla="*/ 2999619 h 4954209"/>
                <a:gd name="connsiteX8" fmla="*/ 3880322 w 4083522"/>
                <a:gd name="connsiteY8" fmla="*/ 1993295 h 4954209"/>
                <a:gd name="connsiteX9" fmla="*/ 4083522 w 4083522"/>
                <a:gd name="connsiteY9" fmla="*/ 0 h 49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3522" h="4954209">
                  <a:moveTo>
                    <a:pt x="4078684" y="4954209"/>
                  </a:moveTo>
                  <a:cubicBezTo>
                    <a:pt x="3444490" y="4946952"/>
                    <a:pt x="2810296" y="4939695"/>
                    <a:pt x="2191826" y="4891314"/>
                  </a:cubicBezTo>
                  <a:cubicBezTo>
                    <a:pt x="1573356" y="4842933"/>
                    <a:pt x="733141" y="4784069"/>
                    <a:pt x="367865" y="4663923"/>
                  </a:cubicBezTo>
                  <a:cubicBezTo>
                    <a:pt x="2589" y="4543777"/>
                    <a:pt x="5007" y="4343803"/>
                    <a:pt x="169" y="4170438"/>
                  </a:cubicBezTo>
                  <a:cubicBezTo>
                    <a:pt x="-4669" y="3997073"/>
                    <a:pt x="93706" y="3757587"/>
                    <a:pt x="338836" y="3623733"/>
                  </a:cubicBezTo>
                  <a:cubicBezTo>
                    <a:pt x="583966" y="3489879"/>
                    <a:pt x="1067775" y="3430209"/>
                    <a:pt x="1470950" y="3367314"/>
                  </a:cubicBezTo>
                  <a:cubicBezTo>
                    <a:pt x="1874125" y="3304419"/>
                    <a:pt x="2440182" y="3307643"/>
                    <a:pt x="2757884" y="3246361"/>
                  </a:cubicBezTo>
                  <a:cubicBezTo>
                    <a:pt x="3075586" y="3185079"/>
                    <a:pt x="3190087" y="3208463"/>
                    <a:pt x="3377160" y="2999619"/>
                  </a:cubicBezTo>
                  <a:cubicBezTo>
                    <a:pt x="3564233" y="2790775"/>
                    <a:pt x="3762595" y="2493231"/>
                    <a:pt x="3880322" y="1993295"/>
                  </a:cubicBezTo>
                  <a:cubicBezTo>
                    <a:pt x="3998049" y="1493358"/>
                    <a:pt x="4040785" y="746679"/>
                    <a:pt x="4083522" y="0"/>
                  </a:cubicBezTo>
                </a:path>
              </a:pathLst>
            </a:custGeom>
            <a:grpFill/>
            <a:ln w="38100">
              <a:solidFill>
                <a:schemeClr val="accent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15945" y="435429"/>
              <a:ext cx="4083522" cy="4954209"/>
            </a:xfrm>
            <a:custGeom>
              <a:avLst/>
              <a:gdLst>
                <a:gd name="connsiteX0" fmla="*/ 4078684 w 4083522"/>
                <a:gd name="connsiteY0" fmla="*/ 4954209 h 4954209"/>
                <a:gd name="connsiteX1" fmla="*/ 2191826 w 4083522"/>
                <a:gd name="connsiteY1" fmla="*/ 4891314 h 4954209"/>
                <a:gd name="connsiteX2" fmla="*/ 367865 w 4083522"/>
                <a:gd name="connsiteY2" fmla="*/ 4663923 h 4954209"/>
                <a:gd name="connsiteX3" fmla="*/ 169 w 4083522"/>
                <a:gd name="connsiteY3" fmla="*/ 4170438 h 4954209"/>
                <a:gd name="connsiteX4" fmla="*/ 338836 w 4083522"/>
                <a:gd name="connsiteY4" fmla="*/ 3623733 h 4954209"/>
                <a:gd name="connsiteX5" fmla="*/ 1470950 w 4083522"/>
                <a:gd name="connsiteY5" fmla="*/ 3367314 h 4954209"/>
                <a:gd name="connsiteX6" fmla="*/ 2757884 w 4083522"/>
                <a:gd name="connsiteY6" fmla="*/ 3246361 h 4954209"/>
                <a:gd name="connsiteX7" fmla="*/ 3377160 w 4083522"/>
                <a:gd name="connsiteY7" fmla="*/ 2999619 h 4954209"/>
                <a:gd name="connsiteX8" fmla="*/ 3880322 w 4083522"/>
                <a:gd name="connsiteY8" fmla="*/ 1993295 h 4954209"/>
                <a:gd name="connsiteX9" fmla="*/ 4083522 w 4083522"/>
                <a:gd name="connsiteY9" fmla="*/ 0 h 49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3522" h="4954209">
                  <a:moveTo>
                    <a:pt x="4078684" y="4954209"/>
                  </a:moveTo>
                  <a:cubicBezTo>
                    <a:pt x="3444490" y="4946952"/>
                    <a:pt x="2810296" y="4939695"/>
                    <a:pt x="2191826" y="4891314"/>
                  </a:cubicBezTo>
                  <a:cubicBezTo>
                    <a:pt x="1573356" y="4842933"/>
                    <a:pt x="733141" y="4784069"/>
                    <a:pt x="367865" y="4663923"/>
                  </a:cubicBezTo>
                  <a:cubicBezTo>
                    <a:pt x="2589" y="4543777"/>
                    <a:pt x="5007" y="4343803"/>
                    <a:pt x="169" y="4170438"/>
                  </a:cubicBezTo>
                  <a:cubicBezTo>
                    <a:pt x="-4669" y="3997073"/>
                    <a:pt x="93706" y="3757587"/>
                    <a:pt x="338836" y="3623733"/>
                  </a:cubicBezTo>
                  <a:cubicBezTo>
                    <a:pt x="583966" y="3489879"/>
                    <a:pt x="1067775" y="3430209"/>
                    <a:pt x="1470950" y="3367314"/>
                  </a:cubicBezTo>
                  <a:cubicBezTo>
                    <a:pt x="1874125" y="3304419"/>
                    <a:pt x="2440182" y="3307643"/>
                    <a:pt x="2757884" y="3246361"/>
                  </a:cubicBezTo>
                  <a:cubicBezTo>
                    <a:pt x="3075586" y="3185079"/>
                    <a:pt x="3190087" y="3208463"/>
                    <a:pt x="3377160" y="2999619"/>
                  </a:cubicBezTo>
                  <a:cubicBezTo>
                    <a:pt x="3564233" y="2790775"/>
                    <a:pt x="3762595" y="2493231"/>
                    <a:pt x="3880322" y="1993295"/>
                  </a:cubicBezTo>
                  <a:cubicBezTo>
                    <a:pt x="3998049" y="1493358"/>
                    <a:pt x="4040785" y="746679"/>
                    <a:pt x="4083522" y="0"/>
                  </a:cubicBezTo>
                </a:path>
              </a:pathLst>
            </a:custGeom>
            <a:grpFill/>
            <a:ln w="38100">
              <a:solidFill>
                <a:schemeClr val="accent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p:cNvGrpSpPr/>
          <p:nvPr/>
        </p:nvGrpSpPr>
        <p:grpSpPr>
          <a:xfrm>
            <a:off x="3167289" y="1620759"/>
            <a:ext cx="2741688" cy="4954209"/>
            <a:chOff x="2828623" y="435429"/>
            <a:chExt cx="2741688" cy="2133600"/>
          </a:xfrm>
          <a:solidFill>
            <a:schemeClr val="accent1">
              <a:lumMod val="40000"/>
              <a:lumOff val="60000"/>
              <a:alpha val="50000"/>
            </a:schemeClr>
          </a:solidFill>
        </p:grpSpPr>
        <p:sp>
          <p:nvSpPr>
            <p:cNvPr id="3" name="Freeform 2"/>
            <p:cNvSpPr/>
            <p:nvPr/>
          </p:nvSpPr>
          <p:spPr>
            <a:xfrm>
              <a:off x="2828623" y="435429"/>
              <a:ext cx="1370844" cy="2133600"/>
            </a:xfrm>
            <a:custGeom>
              <a:avLst/>
              <a:gdLst>
                <a:gd name="connsiteX0" fmla="*/ 1370844 w 1370844"/>
                <a:gd name="connsiteY0" fmla="*/ 0 h 2133600"/>
                <a:gd name="connsiteX1" fmla="*/ 872520 w 1370844"/>
                <a:gd name="connsiteY1" fmla="*/ 106438 h 2133600"/>
                <a:gd name="connsiteX2" fmla="*/ 200025 w 1370844"/>
                <a:gd name="connsiteY2" fmla="*/ 377371 h 2133600"/>
                <a:gd name="connsiteX3" fmla="*/ 6501 w 1370844"/>
                <a:gd name="connsiteY3" fmla="*/ 633790 h 2133600"/>
                <a:gd name="connsiteX4" fmla="*/ 79072 w 1370844"/>
                <a:gd name="connsiteY4" fmla="*/ 977295 h 2133600"/>
                <a:gd name="connsiteX5" fmla="*/ 398387 w 1370844"/>
                <a:gd name="connsiteY5" fmla="*/ 1127276 h 2133600"/>
                <a:gd name="connsiteX6" fmla="*/ 858006 w 1370844"/>
                <a:gd name="connsiteY6" fmla="*/ 1306285 h 2133600"/>
                <a:gd name="connsiteX7" fmla="*/ 1046691 w 1370844"/>
                <a:gd name="connsiteY7" fmla="*/ 1494971 h 2133600"/>
                <a:gd name="connsiteX8" fmla="*/ 1230539 w 1370844"/>
                <a:gd name="connsiteY8" fmla="*/ 1872342 h 2133600"/>
                <a:gd name="connsiteX9" fmla="*/ 1283758 w 1370844"/>
                <a:gd name="connsiteY9" fmla="*/ 1978781 h 2133600"/>
                <a:gd name="connsiteX10" fmla="*/ 1370844 w 1370844"/>
                <a:gd name="connsiteY10"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44" h="2133600">
                  <a:moveTo>
                    <a:pt x="1370844" y="0"/>
                  </a:moveTo>
                  <a:cubicBezTo>
                    <a:pt x="1219250" y="21771"/>
                    <a:pt x="1067656" y="43543"/>
                    <a:pt x="872520" y="106438"/>
                  </a:cubicBezTo>
                  <a:cubicBezTo>
                    <a:pt x="677384" y="169333"/>
                    <a:pt x="344362" y="289479"/>
                    <a:pt x="200025" y="377371"/>
                  </a:cubicBezTo>
                  <a:cubicBezTo>
                    <a:pt x="55688" y="465263"/>
                    <a:pt x="26660" y="533803"/>
                    <a:pt x="6501" y="633790"/>
                  </a:cubicBezTo>
                  <a:cubicBezTo>
                    <a:pt x="-13658" y="733777"/>
                    <a:pt x="13758" y="895047"/>
                    <a:pt x="79072" y="977295"/>
                  </a:cubicBezTo>
                  <a:cubicBezTo>
                    <a:pt x="144386" y="1059543"/>
                    <a:pt x="268565" y="1072444"/>
                    <a:pt x="398387" y="1127276"/>
                  </a:cubicBezTo>
                  <a:cubicBezTo>
                    <a:pt x="528209" y="1182108"/>
                    <a:pt x="749955" y="1245003"/>
                    <a:pt x="858006" y="1306285"/>
                  </a:cubicBezTo>
                  <a:cubicBezTo>
                    <a:pt x="966057" y="1367567"/>
                    <a:pt x="984602" y="1400628"/>
                    <a:pt x="1046691" y="1494971"/>
                  </a:cubicBezTo>
                  <a:cubicBezTo>
                    <a:pt x="1108780" y="1589314"/>
                    <a:pt x="1191028" y="1791707"/>
                    <a:pt x="1230539" y="1872342"/>
                  </a:cubicBezTo>
                  <a:cubicBezTo>
                    <a:pt x="1270050" y="1952977"/>
                    <a:pt x="1260374" y="1935238"/>
                    <a:pt x="1283758" y="1978781"/>
                  </a:cubicBezTo>
                  <a:cubicBezTo>
                    <a:pt x="1307142" y="2022324"/>
                    <a:pt x="1338993" y="2077962"/>
                    <a:pt x="1370844" y="2133600"/>
                  </a:cubicBezTo>
                </a:path>
              </a:pathLst>
            </a:custGeom>
            <a:grp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flipH="1">
              <a:off x="4199467" y="435429"/>
              <a:ext cx="1370844" cy="2133600"/>
            </a:xfrm>
            <a:custGeom>
              <a:avLst/>
              <a:gdLst>
                <a:gd name="connsiteX0" fmla="*/ 1370844 w 1370844"/>
                <a:gd name="connsiteY0" fmla="*/ 0 h 2133600"/>
                <a:gd name="connsiteX1" fmla="*/ 872520 w 1370844"/>
                <a:gd name="connsiteY1" fmla="*/ 106438 h 2133600"/>
                <a:gd name="connsiteX2" fmla="*/ 200025 w 1370844"/>
                <a:gd name="connsiteY2" fmla="*/ 377371 h 2133600"/>
                <a:gd name="connsiteX3" fmla="*/ 6501 w 1370844"/>
                <a:gd name="connsiteY3" fmla="*/ 633790 h 2133600"/>
                <a:gd name="connsiteX4" fmla="*/ 79072 w 1370844"/>
                <a:gd name="connsiteY4" fmla="*/ 977295 h 2133600"/>
                <a:gd name="connsiteX5" fmla="*/ 398387 w 1370844"/>
                <a:gd name="connsiteY5" fmla="*/ 1127276 h 2133600"/>
                <a:gd name="connsiteX6" fmla="*/ 858006 w 1370844"/>
                <a:gd name="connsiteY6" fmla="*/ 1306285 h 2133600"/>
                <a:gd name="connsiteX7" fmla="*/ 1046691 w 1370844"/>
                <a:gd name="connsiteY7" fmla="*/ 1494971 h 2133600"/>
                <a:gd name="connsiteX8" fmla="*/ 1230539 w 1370844"/>
                <a:gd name="connsiteY8" fmla="*/ 1872342 h 2133600"/>
                <a:gd name="connsiteX9" fmla="*/ 1283758 w 1370844"/>
                <a:gd name="connsiteY9" fmla="*/ 1978781 h 2133600"/>
                <a:gd name="connsiteX10" fmla="*/ 1370844 w 1370844"/>
                <a:gd name="connsiteY10"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44" h="2133600">
                  <a:moveTo>
                    <a:pt x="1370844" y="0"/>
                  </a:moveTo>
                  <a:cubicBezTo>
                    <a:pt x="1219250" y="21771"/>
                    <a:pt x="1067656" y="43543"/>
                    <a:pt x="872520" y="106438"/>
                  </a:cubicBezTo>
                  <a:cubicBezTo>
                    <a:pt x="677384" y="169333"/>
                    <a:pt x="344362" y="289479"/>
                    <a:pt x="200025" y="377371"/>
                  </a:cubicBezTo>
                  <a:cubicBezTo>
                    <a:pt x="55688" y="465263"/>
                    <a:pt x="26660" y="533803"/>
                    <a:pt x="6501" y="633790"/>
                  </a:cubicBezTo>
                  <a:cubicBezTo>
                    <a:pt x="-13658" y="733777"/>
                    <a:pt x="13758" y="895047"/>
                    <a:pt x="79072" y="977295"/>
                  </a:cubicBezTo>
                  <a:cubicBezTo>
                    <a:pt x="144386" y="1059543"/>
                    <a:pt x="268565" y="1072444"/>
                    <a:pt x="398387" y="1127276"/>
                  </a:cubicBezTo>
                  <a:cubicBezTo>
                    <a:pt x="528209" y="1182108"/>
                    <a:pt x="749955" y="1245003"/>
                    <a:pt x="858006" y="1306285"/>
                  </a:cubicBezTo>
                  <a:cubicBezTo>
                    <a:pt x="966057" y="1367567"/>
                    <a:pt x="984602" y="1400628"/>
                    <a:pt x="1046691" y="1494971"/>
                  </a:cubicBezTo>
                  <a:cubicBezTo>
                    <a:pt x="1108780" y="1589314"/>
                    <a:pt x="1191028" y="1791707"/>
                    <a:pt x="1230539" y="1872342"/>
                  </a:cubicBezTo>
                  <a:cubicBezTo>
                    <a:pt x="1270050" y="1952977"/>
                    <a:pt x="1260374" y="1935238"/>
                    <a:pt x="1283758" y="1978781"/>
                  </a:cubicBezTo>
                  <a:cubicBezTo>
                    <a:pt x="1307142" y="2022324"/>
                    <a:pt x="1338993" y="2077962"/>
                    <a:pt x="1370844" y="2133600"/>
                  </a:cubicBezTo>
                </a:path>
              </a:pathLst>
            </a:custGeom>
            <a:grp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3629284" y="2818189"/>
            <a:ext cx="1989327" cy="523220"/>
          </a:xfrm>
          <a:prstGeom prst="rect">
            <a:avLst/>
          </a:prstGeom>
          <a:noFill/>
        </p:spPr>
        <p:txBody>
          <a:bodyPr wrap="none" rtlCol="0">
            <a:spAutoFit/>
          </a:bodyPr>
          <a:lstStyle/>
          <a:p>
            <a:r>
              <a:rPr lang="en-GB" sz="2800" b="1" dirty="0" smtClean="0">
                <a:solidFill>
                  <a:schemeClr val="accent1">
                    <a:lumMod val="75000"/>
                  </a:schemeClr>
                </a:solidFill>
              </a:rPr>
              <a:t>MODELLERS</a:t>
            </a:r>
            <a:endParaRPr lang="en-GB" sz="2800" b="1" dirty="0">
              <a:solidFill>
                <a:schemeClr val="accent1">
                  <a:lumMod val="75000"/>
                </a:schemeClr>
              </a:solidFill>
            </a:endParaRPr>
          </a:p>
        </p:txBody>
      </p:sp>
      <p:sp>
        <p:nvSpPr>
          <p:cNvPr id="9" name="TextBox 8"/>
          <p:cNvSpPr txBox="1"/>
          <p:nvPr/>
        </p:nvSpPr>
        <p:spPr>
          <a:xfrm>
            <a:off x="2115418" y="5433179"/>
            <a:ext cx="4845429" cy="523220"/>
          </a:xfrm>
          <a:prstGeom prst="rect">
            <a:avLst/>
          </a:prstGeom>
          <a:noFill/>
        </p:spPr>
        <p:txBody>
          <a:bodyPr wrap="none" rtlCol="0">
            <a:spAutoFit/>
          </a:bodyPr>
          <a:lstStyle/>
          <a:p>
            <a:r>
              <a:rPr lang="en-GB" sz="2800" b="1" dirty="0" smtClean="0">
                <a:solidFill>
                  <a:schemeClr val="accent2"/>
                </a:solidFill>
              </a:rPr>
              <a:t>SURVEILLANCE PRACTITIONERS</a:t>
            </a:r>
            <a:endParaRPr lang="en-GB" sz="2800" b="1" dirty="0">
              <a:solidFill>
                <a:schemeClr val="accent2"/>
              </a:solidFill>
            </a:endParaRPr>
          </a:p>
        </p:txBody>
      </p:sp>
      <p:sp>
        <p:nvSpPr>
          <p:cNvPr id="11" name="TextBox 10"/>
          <p:cNvSpPr txBox="1"/>
          <p:nvPr/>
        </p:nvSpPr>
        <p:spPr>
          <a:xfrm>
            <a:off x="643462" y="250592"/>
            <a:ext cx="8137228" cy="954107"/>
          </a:xfrm>
          <a:prstGeom prst="rect">
            <a:avLst/>
          </a:prstGeom>
          <a:noFill/>
        </p:spPr>
        <p:txBody>
          <a:bodyPr wrap="none" rtlCol="0">
            <a:spAutoFit/>
          </a:bodyPr>
          <a:lstStyle/>
          <a:p>
            <a:pPr algn="ctr"/>
            <a:r>
              <a:rPr lang="en-GB" sz="3200" b="1" dirty="0" smtClean="0"/>
              <a:t>THE FUTURE</a:t>
            </a:r>
          </a:p>
          <a:p>
            <a:pPr algn="ctr"/>
            <a:r>
              <a:rPr lang="en-GB" sz="2400" b="1" dirty="0" smtClean="0"/>
              <a:t>WELL-BALANCED, INTERACTIVE, OVERLAPPING COMMUNITIES</a:t>
            </a:r>
            <a:endParaRPr lang="en-GB" sz="2400" b="1" dirty="0"/>
          </a:p>
        </p:txBody>
      </p:sp>
      <p:cxnSp>
        <p:nvCxnSpPr>
          <p:cNvPr id="13" name="Straight Arrow Connector 12"/>
          <p:cNvCxnSpPr/>
          <p:nvPr/>
        </p:nvCxnSpPr>
        <p:spPr>
          <a:xfrm flipV="1">
            <a:off x="667655" y="1436913"/>
            <a:ext cx="14515" cy="5070324"/>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03432" y="3812418"/>
            <a:ext cx="2938240" cy="461665"/>
          </a:xfrm>
          <a:prstGeom prst="rect">
            <a:avLst/>
          </a:prstGeom>
          <a:noFill/>
        </p:spPr>
        <p:txBody>
          <a:bodyPr wrap="none" rtlCol="0">
            <a:spAutoFit/>
          </a:bodyPr>
          <a:lstStyle/>
          <a:p>
            <a:r>
              <a:rPr lang="en-GB" sz="2400" b="1" dirty="0" smtClean="0">
                <a:solidFill>
                  <a:schemeClr val="accent1">
                    <a:lumMod val="75000"/>
                  </a:schemeClr>
                </a:solidFill>
              </a:rPr>
              <a:t>QUANTITATIVE SKILLS</a:t>
            </a:r>
            <a:endParaRPr lang="en-GB" sz="2400" b="1" dirty="0">
              <a:solidFill>
                <a:schemeClr val="accent1">
                  <a:lumMod val="75000"/>
                </a:schemeClr>
              </a:solidFill>
            </a:endParaRPr>
          </a:p>
        </p:txBody>
      </p:sp>
      <p:cxnSp>
        <p:nvCxnSpPr>
          <p:cNvPr id="15" name="Straight Arrow Connector 14"/>
          <p:cNvCxnSpPr/>
          <p:nvPr/>
        </p:nvCxnSpPr>
        <p:spPr>
          <a:xfrm rot="10800000" flipV="1">
            <a:off x="8379580" y="1436913"/>
            <a:ext cx="14515" cy="5070324"/>
          </a:xfrm>
          <a:prstGeom prst="straightConnector1">
            <a:avLst/>
          </a:prstGeom>
          <a:ln w="1016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5400000">
            <a:off x="7871806" y="3683205"/>
            <a:ext cx="1622560" cy="461665"/>
          </a:xfrm>
          <a:prstGeom prst="rect">
            <a:avLst/>
          </a:prstGeom>
          <a:noFill/>
        </p:spPr>
        <p:txBody>
          <a:bodyPr wrap="none" rtlCol="0">
            <a:spAutoFit/>
          </a:bodyPr>
          <a:lstStyle/>
          <a:p>
            <a:r>
              <a:rPr lang="en-GB" sz="2400" b="1" dirty="0" smtClean="0">
                <a:solidFill>
                  <a:schemeClr val="accent2"/>
                </a:solidFill>
              </a:rPr>
              <a:t>FIED SKILLS</a:t>
            </a:r>
            <a:endParaRPr lang="en-GB" sz="2400" b="1" dirty="0">
              <a:solidFill>
                <a:schemeClr val="accent2"/>
              </a:solidFill>
            </a:endParaRPr>
          </a:p>
        </p:txBody>
      </p:sp>
    </p:spTree>
    <p:extLst>
      <p:ext uri="{BB962C8B-B14F-4D97-AF65-F5344CB8AC3E}">
        <p14:creationId xmlns:p14="http://schemas.microsoft.com/office/powerpoint/2010/main" val="1654399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336714" y="1158769"/>
            <a:ext cx="8278616" cy="1715055"/>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122085" y="217717"/>
            <a:ext cx="8919301" cy="309638"/>
          </a:xfrm>
          <a:prstGeom prst="rect">
            <a:avLst/>
          </a:prstGeom>
          <a:noFill/>
          <a:ln w="9525">
            <a:noFill/>
            <a:miter lim="800000"/>
            <a:headEnd/>
            <a:tailEnd/>
          </a:ln>
        </p:spPr>
      </p:pic>
      <p:pic>
        <p:nvPicPr>
          <p:cNvPr id="400387" name="Picture 3"/>
          <p:cNvPicPr>
            <a:picLocks noChangeAspect="1" noChangeArrowheads="1"/>
          </p:cNvPicPr>
          <p:nvPr/>
        </p:nvPicPr>
        <p:blipFill>
          <a:blip r:embed="rId4" cstate="print"/>
          <a:srcRect/>
          <a:stretch>
            <a:fillRect/>
          </a:stretch>
        </p:blipFill>
        <p:spPr bwMode="auto">
          <a:xfrm>
            <a:off x="311891" y="3400239"/>
            <a:ext cx="8279307" cy="2908636"/>
          </a:xfrm>
          <a:prstGeom prst="rect">
            <a:avLst/>
          </a:prstGeom>
          <a:noFill/>
          <a:ln w="9525">
            <a:noFill/>
            <a:miter lim="800000"/>
            <a:headEnd/>
            <a:tailEnd/>
          </a:ln>
        </p:spPr>
      </p:pic>
    </p:spTree>
    <p:extLst>
      <p:ext uri="{BB962C8B-B14F-4D97-AF65-F5344CB8AC3E}">
        <p14:creationId xmlns:p14="http://schemas.microsoft.com/office/powerpoint/2010/main" val="31222373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4117" y="3021393"/>
            <a:ext cx="9231324" cy="336551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a:stretch>
            <a:fillRect/>
          </a:stretch>
        </p:blipFill>
        <p:spPr bwMode="auto">
          <a:xfrm>
            <a:off x="0" y="954321"/>
            <a:ext cx="3276600" cy="1133475"/>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3551162" y="409882"/>
            <a:ext cx="5486400" cy="2043035"/>
          </a:xfrm>
          <a:prstGeom prst="rect">
            <a:avLst/>
          </a:prstGeom>
          <a:noFill/>
          <a:ln w="9525">
            <a:noFill/>
            <a:miter lim="800000"/>
            <a:headEnd/>
            <a:tailEnd/>
          </a:ln>
        </p:spPr>
      </p:pic>
    </p:spTree>
    <p:extLst>
      <p:ext uri="{BB962C8B-B14F-4D97-AF65-F5344CB8AC3E}">
        <p14:creationId xmlns:p14="http://schemas.microsoft.com/office/powerpoint/2010/main" val="38554340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7120" y="6123131"/>
            <a:ext cx="3501280" cy="830997"/>
          </a:xfrm>
          <a:prstGeom prst="rect">
            <a:avLst/>
          </a:prstGeom>
          <a:noFill/>
        </p:spPr>
        <p:txBody>
          <a:bodyPr wrap="none" rtlCol="0">
            <a:spAutoFit/>
          </a:bodyPr>
          <a:lstStyle/>
          <a:p>
            <a:r>
              <a:rPr lang="en-US" sz="4800" b="1" dirty="0" smtClean="0">
                <a:solidFill>
                  <a:schemeClr val="tx1">
                    <a:lumMod val="50000"/>
                    <a:lumOff val="50000"/>
                  </a:schemeClr>
                </a:solidFill>
              </a:rPr>
              <a:t>DOMINANCE</a:t>
            </a:r>
            <a:endParaRPr lang="en-US" sz="4800" b="1" dirty="0">
              <a:solidFill>
                <a:schemeClr val="tx1">
                  <a:lumMod val="50000"/>
                  <a:lumOff val="50000"/>
                </a:schemeClr>
              </a:solidFill>
            </a:endParaRPr>
          </a:p>
        </p:txBody>
      </p:sp>
      <p:sp>
        <p:nvSpPr>
          <p:cNvPr id="4" name="TextBox 3"/>
          <p:cNvSpPr txBox="1"/>
          <p:nvPr/>
        </p:nvSpPr>
        <p:spPr>
          <a:xfrm>
            <a:off x="2718312" y="5736271"/>
            <a:ext cx="3623108" cy="830997"/>
          </a:xfrm>
          <a:prstGeom prst="rect">
            <a:avLst/>
          </a:prstGeom>
          <a:noFill/>
        </p:spPr>
        <p:txBody>
          <a:bodyPr wrap="none" rtlCol="0">
            <a:spAutoFit/>
          </a:bodyPr>
          <a:lstStyle/>
          <a:p>
            <a:r>
              <a:rPr lang="en-US" sz="4800" b="1" dirty="0" smtClean="0">
                <a:solidFill>
                  <a:schemeClr val="tx1">
                    <a:lumMod val="50000"/>
                    <a:lumOff val="50000"/>
                  </a:schemeClr>
                </a:solidFill>
              </a:rPr>
              <a:t>DEPENDENCE</a:t>
            </a:r>
            <a:endParaRPr lang="en-US" sz="4800" b="1" dirty="0">
              <a:solidFill>
                <a:schemeClr val="tx1">
                  <a:lumMod val="50000"/>
                  <a:lumOff val="50000"/>
                </a:schemeClr>
              </a:solidFill>
            </a:endParaRPr>
          </a:p>
        </p:txBody>
      </p:sp>
      <p:sp>
        <p:nvSpPr>
          <p:cNvPr id="5" name="TextBox 4"/>
          <p:cNvSpPr txBox="1"/>
          <p:nvPr/>
        </p:nvSpPr>
        <p:spPr>
          <a:xfrm>
            <a:off x="2514600" y="5949798"/>
            <a:ext cx="4077142" cy="830997"/>
          </a:xfrm>
          <a:prstGeom prst="rect">
            <a:avLst/>
          </a:prstGeom>
          <a:noFill/>
        </p:spPr>
        <p:txBody>
          <a:bodyPr wrap="none" rtlCol="0">
            <a:spAutoFit/>
          </a:bodyPr>
          <a:lstStyle/>
          <a:p>
            <a:r>
              <a:rPr lang="en-US" sz="4800" b="1" dirty="0" smtClean="0">
                <a:solidFill>
                  <a:schemeClr val="tx1">
                    <a:lumMod val="65000"/>
                    <a:lumOff val="35000"/>
                  </a:schemeClr>
                </a:solidFill>
              </a:rPr>
              <a:t>DEVELOPMENT</a:t>
            </a:r>
            <a:endParaRPr lang="en-US" sz="4800" b="1" dirty="0">
              <a:solidFill>
                <a:schemeClr val="tx1">
                  <a:lumMod val="65000"/>
                  <a:lumOff val="35000"/>
                </a:schemeClr>
              </a:solidFill>
            </a:endParaRPr>
          </a:p>
        </p:txBody>
      </p:sp>
      <p:pic>
        <p:nvPicPr>
          <p:cNvPr id="7" name="Picture 5"/>
          <p:cNvPicPr>
            <a:picLocks noChangeAspect="1" noChangeArrowheads="1"/>
          </p:cNvPicPr>
          <p:nvPr/>
        </p:nvPicPr>
        <p:blipFill>
          <a:blip r:embed="rId2" cstate="print"/>
          <a:srcRect/>
          <a:stretch>
            <a:fillRect/>
          </a:stretch>
        </p:blipFill>
        <p:spPr bwMode="auto">
          <a:xfrm>
            <a:off x="1717193" y="1051612"/>
            <a:ext cx="5750407" cy="472440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5362136" y="5562600"/>
            <a:ext cx="3767182" cy="214532"/>
          </a:xfrm>
          <a:prstGeom prst="rect">
            <a:avLst/>
          </a:prstGeom>
          <a:noFill/>
          <a:ln w="9525">
            <a:noFill/>
            <a:miter lim="800000"/>
            <a:headEnd/>
            <a:tailEnd/>
          </a:ln>
        </p:spPr>
      </p:pic>
      <p:sp>
        <p:nvSpPr>
          <p:cNvPr id="6" name="Rectangle 5"/>
          <p:cNvSpPr/>
          <p:nvPr/>
        </p:nvSpPr>
        <p:spPr>
          <a:xfrm>
            <a:off x="0" y="5873260"/>
            <a:ext cx="9144000" cy="990600"/>
          </a:xfrm>
          <a:prstGeom prst="rect">
            <a:avLst/>
          </a:prstGeom>
          <a:solidFill>
            <a:schemeClr val="tx1">
              <a:lumMod val="85000"/>
              <a:lumOff val="1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00577" y="245465"/>
            <a:ext cx="3974550" cy="830997"/>
          </a:xfrm>
          <a:prstGeom prst="rect">
            <a:avLst/>
          </a:prstGeom>
          <a:noFill/>
        </p:spPr>
        <p:txBody>
          <a:bodyPr wrap="none" rtlCol="0">
            <a:spAutoFit/>
          </a:bodyPr>
          <a:lstStyle/>
          <a:p>
            <a:pPr algn="ctr"/>
            <a:r>
              <a:rPr lang="en-US" sz="4800" b="1" dirty="0" smtClean="0">
                <a:solidFill>
                  <a:schemeClr val="tx1">
                    <a:lumMod val="50000"/>
                    <a:lumOff val="50000"/>
                  </a:schemeClr>
                </a:solidFill>
              </a:rPr>
              <a:t>SUBSTITUTION</a:t>
            </a:r>
            <a:endParaRPr lang="en-US" sz="4800" b="1" dirty="0">
              <a:solidFill>
                <a:schemeClr val="tx1">
                  <a:lumMod val="50000"/>
                  <a:lumOff val="50000"/>
                </a:schemeClr>
              </a:solidFill>
            </a:endParaRPr>
          </a:p>
        </p:txBody>
      </p:sp>
      <p:sp>
        <p:nvSpPr>
          <p:cNvPr id="10" name="TextBox 9"/>
          <p:cNvSpPr txBox="1"/>
          <p:nvPr/>
        </p:nvSpPr>
        <p:spPr>
          <a:xfrm>
            <a:off x="3490670" y="-141395"/>
            <a:ext cx="2594365" cy="830997"/>
          </a:xfrm>
          <a:prstGeom prst="rect">
            <a:avLst/>
          </a:prstGeom>
          <a:noFill/>
        </p:spPr>
        <p:txBody>
          <a:bodyPr wrap="none" rtlCol="0">
            <a:spAutoFit/>
          </a:bodyPr>
          <a:lstStyle/>
          <a:p>
            <a:pPr algn="ctr"/>
            <a:r>
              <a:rPr lang="en-US" sz="4800" b="1" dirty="0" smtClean="0">
                <a:solidFill>
                  <a:schemeClr val="tx1">
                    <a:lumMod val="50000"/>
                    <a:lumOff val="50000"/>
                  </a:schemeClr>
                </a:solidFill>
              </a:rPr>
              <a:t>SUPPORT</a:t>
            </a:r>
            <a:endParaRPr lang="en-US" sz="4800" b="1" dirty="0">
              <a:solidFill>
                <a:schemeClr val="tx1">
                  <a:lumMod val="50000"/>
                  <a:lumOff val="50000"/>
                </a:schemeClr>
              </a:solidFill>
            </a:endParaRPr>
          </a:p>
        </p:txBody>
      </p:sp>
      <p:sp>
        <p:nvSpPr>
          <p:cNvPr id="11" name="TextBox 10"/>
          <p:cNvSpPr txBox="1"/>
          <p:nvPr/>
        </p:nvSpPr>
        <p:spPr>
          <a:xfrm>
            <a:off x="2499918" y="72132"/>
            <a:ext cx="4575868" cy="830997"/>
          </a:xfrm>
          <a:prstGeom prst="rect">
            <a:avLst/>
          </a:prstGeom>
          <a:noFill/>
        </p:spPr>
        <p:txBody>
          <a:bodyPr wrap="none" rtlCol="0">
            <a:spAutoFit/>
          </a:bodyPr>
          <a:lstStyle/>
          <a:p>
            <a:pPr algn="ctr"/>
            <a:r>
              <a:rPr lang="en-US" sz="4800" b="1" dirty="0" smtClean="0">
                <a:solidFill>
                  <a:schemeClr val="tx1">
                    <a:lumMod val="65000"/>
                    <a:lumOff val="35000"/>
                  </a:schemeClr>
                </a:solidFill>
              </a:rPr>
              <a:t>STRENGTHENING</a:t>
            </a:r>
            <a:endParaRPr lang="en-US" sz="4800" b="1" dirty="0">
              <a:solidFill>
                <a:schemeClr val="tx1">
                  <a:lumMod val="65000"/>
                  <a:lumOff val="35000"/>
                </a:schemeClr>
              </a:solidFill>
            </a:endParaRPr>
          </a:p>
        </p:txBody>
      </p:sp>
      <p:sp>
        <p:nvSpPr>
          <p:cNvPr id="12" name="Rectangle 11"/>
          <p:cNvSpPr/>
          <p:nvPr/>
        </p:nvSpPr>
        <p:spPr>
          <a:xfrm>
            <a:off x="-14682" y="-4406"/>
            <a:ext cx="9144000" cy="990600"/>
          </a:xfrm>
          <a:prstGeom prst="rect">
            <a:avLst/>
          </a:prstGeom>
          <a:solidFill>
            <a:schemeClr val="tx1">
              <a:lumMod val="85000"/>
              <a:lumOff val="1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9252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rry - Mbita 2004.jpg"/>
          <p:cNvPicPr>
            <a:picLocks noChangeAspect="1"/>
          </p:cNvPicPr>
          <p:nvPr/>
        </p:nvPicPr>
        <p:blipFill>
          <a:blip r:embed="rId3" cstate="print"/>
          <a:srcRect t="20774" b="10755"/>
          <a:stretch>
            <a:fillRect/>
          </a:stretch>
        </p:blipFill>
        <p:spPr>
          <a:xfrm>
            <a:off x="0" y="0"/>
            <a:ext cx="9144000" cy="8347990"/>
          </a:xfrm>
          <a:prstGeom prst="rect">
            <a:avLst/>
          </a:prstGeom>
        </p:spPr>
      </p:pic>
    </p:spTree>
    <p:extLst>
      <p:ext uri="{BB962C8B-B14F-4D97-AF65-F5344CB8AC3E}">
        <p14:creationId xmlns:p14="http://schemas.microsoft.com/office/powerpoint/2010/main" val="6078786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413878"/>
            <a:ext cx="7785310" cy="4379237"/>
          </a:xfrm>
          <a:prstGeom prst="rect">
            <a:avLst/>
          </a:prstGeom>
          <a:noFill/>
          <a:ln w="9525">
            <a:noFill/>
            <a:miter lim="800000"/>
            <a:headEnd/>
            <a:tailEnd/>
          </a:ln>
          <a:effectLst/>
        </p:spPr>
      </p:pic>
      <p:pic>
        <p:nvPicPr>
          <p:cNvPr id="4" name="Content Placeholder 5"/>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6095" y="5936113"/>
            <a:ext cx="2801525" cy="8546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647" y="0"/>
            <a:ext cx="1828354" cy="1478199"/>
          </a:xfrm>
          <a:prstGeom prst="rect">
            <a:avLst/>
          </a:prstGeom>
        </p:spPr>
      </p:pic>
      <p:pic>
        <p:nvPicPr>
          <p:cNvPr id="6" name="Picture 4" descr="C:\Users\smullane\Desktop\AvecNet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63" y="85566"/>
            <a:ext cx="1131080" cy="12334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nimbios.org/wordpress/wp-content/uploads/2010/10/simek_ellis10_2010v1-300x2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646" y="1413878"/>
            <a:ext cx="5838982" cy="43792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438" y="6094218"/>
            <a:ext cx="5357191" cy="538439"/>
          </a:xfrm>
          <a:prstGeom prst="rect">
            <a:avLst/>
          </a:prstGeom>
        </p:spPr>
      </p:pic>
      <p:sp>
        <p:nvSpPr>
          <p:cNvPr id="3" name="TextBox 2"/>
          <p:cNvSpPr txBox="1"/>
          <p:nvPr/>
        </p:nvSpPr>
        <p:spPr>
          <a:xfrm>
            <a:off x="1982856" y="178905"/>
            <a:ext cx="4422557" cy="923330"/>
          </a:xfrm>
          <a:prstGeom prst="rect">
            <a:avLst/>
          </a:prstGeom>
          <a:noFill/>
        </p:spPr>
        <p:txBody>
          <a:bodyPr wrap="none" rtlCol="0">
            <a:spAutoFit/>
          </a:bodyPr>
          <a:lstStyle/>
          <a:p>
            <a:r>
              <a:rPr lang="en-GB" sz="5400" b="1" dirty="0" err="1" smtClean="0"/>
              <a:t>Asanteni</a:t>
            </a:r>
            <a:r>
              <a:rPr lang="en-GB" sz="5400" b="1" dirty="0" smtClean="0"/>
              <a:t> </a:t>
            </a:r>
            <a:r>
              <a:rPr lang="en-GB" sz="5400" b="1" dirty="0" err="1" smtClean="0"/>
              <a:t>sana</a:t>
            </a:r>
            <a:r>
              <a:rPr lang="en-GB" sz="5400" b="1" dirty="0" smtClean="0"/>
              <a:t>!</a:t>
            </a:r>
            <a:endParaRPr lang="en-GB" sz="5400" b="1" dirty="0"/>
          </a:p>
        </p:txBody>
      </p:sp>
    </p:spTree>
    <p:extLst>
      <p:ext uri="{BB962C8B-B14F-4D97-AF65-F5344CB8AC3E}">
        <p14:creationId xmlns:p14="http://schemas.microsoft.com/office/powerpoint/2010/main" val="15338351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Photo: President Jakaya Kikwete listens as IHI researcher Dr Nico Govella explains how sisal sacking materials can be used to protect people from mosquito bites when they are outdoors. He  told the President that Long Lasting Insecticidal Nets (LLINs) and Indoor Residual Spraying (IRS) have been successful in reducing malaria vectors which predominantly feed upon humans indoors. He said despite impressive successes, these tools are less effective against mosquitoes which feed outdoors and therefore increasing cases of people catching malaria while they are outside away from the protection of bed nets. He said Ifakara Health Institute saw it was critical to find new tools that would protect people whilst outdoors.  The natural fibres are readily available and affordable in Tanzania. The President visited the Ifakara Health Institute's Bagamoyo clinical trial facility where the first trial in Africa of the sporozoite malaria trial will be conducted.&#10;flanked by Deputy Minister for Health Dr Seif Rashid (centre) and Chief Executive Director of the Ifakara Health Institute Dr Salim Abdulla (red tie) when the President visited the Bagamoyo branch of Ifakara Health Institute (IHI) on Wednesday 9 October 2013. The clinical trial facility will also be the first centre in Africa where tests of the malaria sporozoite vaccine (the PfSPZ vaccine), recently developed in the US, will be conducted."/>
          <p:cNvPicPr>
            <a:picLocks noChangeAspect="1" noChangeArrowheads="1"/>
          </p:cNvPicPr>
          <p:nvPr/>
        </p:nvPicPr>
        <p:blipFill>
          <a:blip r:embed="rId2" cstate="print"/>
          <a:srcRect l="11239" t="6762" r="1315" b="7239"/>
          <a:stretch>
            <a:fillRect/>
          </a:stretch>
        </p:blipFill>
        <p:spPr bwMode="auto">
          <a:xfrm>
            <a:off x="0" y="-27384"/>
            <a:ext cx="4788024" cy="3531603"/>
          </a:xfrm>
          <a:prstGeom prst="rect">
            <a:avLst/>
          </a:prstGeom>
          <a:noFill/>
        </p:spPr>
      </p:pic>
      <p:pic>
        <p:nvPicPr>
          <p:cNvPr id="13" name="Picture 12" descr="lstm old and new.jpeg"/>
          <p:cNvPicPr>
            <a:picLocks noChangeAspect="1"/>
          </p:cNvPicPr>
          <p:nvPr/>
        </p:nvPicPr>
        <p:blipFill>
          <a:blip r:embed="rId3" cstate="print"/>
          <a:srcRect b="5007"/>
          <a:stretch>
            <a:fillRect/>
          </a:stretch>
        </p:blipFill>
        <p:spPr>
          <a:xfrm>
            <a:off x="-36512" y="3480946"/>
            <a:ext cx="5976664" cy="3385156"/>
          </a:xfrm>
          <a:prstGeom prst="rect">
            <a:avLst/>
          </a:prstGeom>
        </p:spPr>
      </p:pic>
      <p:pic>
        <p:nvPicPr>
          <p:cNvPr id="423945" name="Picture 9" descr="ebola"/>
          <p:cNvPicPr>
            <a:picLocks noChangeAspect="1" noChangeArrowheads="1"/>
          </p:cNvPicPr>
          <p:nvPr/>
        </p:nvPicPr>
        <p:blipFill>
          <a:blip r:embed="rId4" cstate="print"/>
          <a:srcRect l="3780" r="47837"/>
          <a:stretch>
            <a:fillRect/>
          </a:stretch>
        </p:blipFill>
        <p:spPr bwMode="auto">
          <a:xfrm>
            <a:off x="5940152" y="3480946"/>
            <a:ext cx="3203848" cy="3476446"/>
          </a:xfrm>
          <a:prstGeom prst="rect">
            <a:avLst/>
          </a:prstGeom>
          <a:noFill/>
        </p:spPr>
      </p:pic>
      <p:pic>
        <p:nvPicPr>
          <p:cNvPr id="423947" name="Picture 11" descr="https://fbcdn-sphotos-b-a.akamaihd.net/hphotos-ak-xap1/v/t1.0-9/1461633_244033849096475_1203328083_n.jpg?oh=5919880b1066b9546177d680ccabbb72&amp;oe=54B71393&amp;__gda__=1422689722_841b7ca4573cd428f75eb495a1f6e056"/>
          <p:cNvPicPr>
            <a:picLocks noChangeAspect="1" noChangeArrowheads="1"/>
          </p:cNvPicPr>
          <p:nvPr/>
        </p:nvPicPr>
        <p:blipFill>
          <a:blip r:embed="rId5" cstate="print"/>
          <a:srcRect t="50632" b="7174"/>
          <a:stretch>
            <a:fillRect/>
          </a:stretch>
        </p:blipFill>
        <p:spPr bwMode="auto">
          <a:xfrm>
            <a:off x="4543336" y="2190350"/>
            <a:ext cx="4600664" cy="1296144"/>
          </a:xfrm>
          <a:prstGeom prst="rect">
            <a:avLst/>
          </a:prstGeom>
          <a:noFill/>
        </p:spPr>
      </p:pic>
      <p:pic>
        <p:nvPicPr>
          <p:cNvPr id="423949" name="Picture 13" descr="http://www.ihi.or.tz/_/rsrc/1303128600716/home/Ilfakara%20Health%20Institute%20Bagamoyo%20Tanzania%202009%20118.JPG"/>
          <p:cNvPicPr>
            <a:picLocks noChangeAspect="1" noChangeArrowheads="1"/>
          </p:cNvPicPr>
          <p:nvPr/>
        </p:nvPicPr>
        <p:blipFill>
          <a:blip r:embed="rId6" cstate="print"/>
          <a:srcRect l="5600" r="15521"/>
          <a:stretch>
            <a:fillRect/>
          </a:stretch>
        </p:blipFill>
        <p:spPr bwMode="auto">
          <a:xfrm>
            <a:off x="4542972" y="-14514"/>
            <a:ext cx="4668396" cy="2219378"/>
          </a:xfrm>
          <a:prstGeom prst="rect">
            <a:avLst/>
          </a:prstGeom>
          <a:noFill/>
        </p:spPr>
      </p:pic>
      <p:pic>
        <p:nvPicPr>
          <p:cNvPr id="17" name="Picture 16" descr="LSTM 3 colour positive.jpg"/>
          <p:cNvPicPr>
            <a:picLocks noChangeAspect="1"/>
          </p:cNvPicPr>
          <p:nvPr/>
        </p:nvPicPr>
        <p:blipFill>
          <a:blip r:embed="rId7" cstate="print"/>
          <a:stretch>
            <a:fillRect/>
          </a:stretch>
        </p:blipFill>
        <p:spPr>
          <a:xfrm>
            <a:off x="4757031" y="2852936"/>
            <a:ext cx="1585699" cy="1224136"/>
          </a:xfrm>
          <a:prstGeom prst="rect">
            <a:avLst/>
          </a:prstGeom>
        </p:spPr>
      </p:pic>
      <p:pic>
        <p:nvPicPr>
          <p:cNvPr id="18" name="Picture 1" descr="IHI logo"/>
          <p:cNvPicPr>
            <a:picLocks noChangeAspect="1" noChangeArrowheads="1"/>
          </p:cNvPicPr>
          <p:nvPr/>
        </p:nvPicPr>
        <p:blipFill>
          <a:blip r:embed="rId8" cstate="print"/>
          <a:srcRect/>
          <a:stretch>
            <a:fillRect/>
          </a:stretch>
        </p:blipFill>
        <p:spPr bwMode="auto">
          <a:xfrm>
            <a:off x="2411760" y="2852936"/>
            <a:ext cx="2880320" cy="635515"/>
          </a:xfrm>
          <a:prstGeom prst="rect">
            <a:avLst/>
          </a:prstGeom>
          <a:noFill/>
          <a:ln w="9525">
            <a:noFill/>
            <a:miter lim="800000"/>
            <a:headEnd/>
            <a:tailEnd/>
          </a:ln>
        </p:spPr>
      </p:pic>
    </p:spTree>
    <p:extLst>
      <p:ext uri="{BB962C8B-B14F-4D97-AF65-F5344CB8AC3E}">
        <p14:creationId xmlns:p14="http://schemas.microsoft.com/office/powerpoint/2010/main" val="1587261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768043"/>
            <a:ext cx="9148838" cy="9148838"/>
          </a:xfrm>
          <a:prstGeom prst="rect">
            <a:avLst/>
          </a:prstGeom>
        </p:spPr>
      </p:pic>
      <p:sp>
        <p:nvSpPr>
          <p:cNvPr id="4" name="Rectangle 3"/>
          <p:cNvSpPr/>
          <p:nvPr/>
        </p:nvSpPr>
        <p:spPr>
          <a:xfrm>
            <a:off x="154819" y="6154057"/>
            <a:ext cx="9211733" cy="1557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3378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7591" y="1088571"/>
            <a:ext cx="9086654" cy="5109029"/>
          </a:xfrm>
          <a:prstGeom prst="rect">
            <a:avLst/>
          </a:prstGeom>
          <a:noFill/>
          <a:ln w="9525">
            <a:noFill/>
            <a:miter lim="800000"/>
            <a:headEnd/>
            <a:tailEnd/>
          </a:ln>
          <a:effectLst/>
        </p:spPr>
      </p:pic>
    </p:spTree>
    <p:extLst>
      <p:ext uri="{BB962C8B-B14F-4D97-AF65-F5344CB8AC3E}">
        <p14:creationId xmlns:p14="http://schemas.microsoft.com/office/powerpoint/2010/main" val="33713851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6CA0B617D2DD498B639B5695A764B4" ma:contentTypeVersion="2" ma:contentTypeDescription="Create a new document." ma:contentTypeScope="" ma:versionID="12ce6ba286d8a722fbeda7b993b86f49">
  <xsd:schema xmlns:xsd="http://www.w3.org/2001/XMLSchema" xmlns:xs="http://www.w3.org/2001/XMLSchema" xmlns:p="http://schemas.microsoft.com/office/2006/metadata/properties" xmlns:ns2="6d2bc46a-f014-48ed-be59-9d6cf5da36fb" targetNamespace="http://schemas.microsoft.com/office/2006/metadata/properties" ma:root="true" ma:fieldsID="679a8e4ae1d572e94e67380fd784e4fb" ns2:_="">
    <xsd:import namespace="6d2bc46a-f014-48ed-be59-9d6cf5da36fb"/>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d2bc46a-f014-48ed-be59-9d6cf5da36fb">6FCQ3RPYFS27-334089976-110</_dlc_DocId>
    <_dlc_DocIdUrl xmlns="6d2bc46a-f014-48ed-be59-9d6cf5da36fb">
      <Url>https://idmod.sharepoint.com/symposium/_layouts/15/DocIdRedir.aspx?ID=6FCQ3RPYFS27-334089976-110</Url>
      <Description>6FCQ3RPYFS27-334089976-110</Description>
    </_dlc_DocIdUrl>
  </documentManagement>
</p:properties>
</file>

<file path=customXml/itemProps1.xml><?xml version="1.0" encoding="utf-8"?>
<ds:datastoreItem xmlns:ds="http://schemas.openxmlformats.org/officeDocument/2006/customXml" ds:itemID="{2B3CA12C-258E-46D8-83AB-0D0A596531DC}"/>
</file>

<file path=customXml/itemProps2.xml><?xml version="1.0" encoding="utf-8"?>
<ds:datastoreItem xmlns:ds="http://schemas.openxmlformats.org/officeDocument/2006/customXml" ds:itemID="{C64311EF-7636-45BB-B471-9CF9045C0812}"/>
</file>

<file path=customXml/itemProps3.xml><?xml version="1.0" encoding="utf-8"?>
<ds:datastoreItem xmlns:ds="http://schemas.openxmlformats.org/officeDocument/2006/customXml" ds:itemID="{6757434A-EB97-498E-84F7-19591DC8C8FE}"/>
</file>

<file path=customXml/itemProps4.xml><?xml version="1.0" encoding="utf-8"?>
<ds:datastoreItem xmlns:ds="http://schemas.openxmlformats.org/officeDocument/2006/customXml" ds:itemID="{F2CF8C58-B396-46BE-AA79-F043505333C5}"/>
</file>

<file path=docProps/app.xml><?xml version="1.0" encoding="utf-8"?>
<Properties xmlns="http://schemas.openxmlformats.org/officeDocument/2006/extended-properties" xmlns:vt="http://schemas.openxmlformats.org/officeDocument/2006/docPropsVTypes">
  <Template>Office Theme</Template>
  <TotalTime>761</TotalTime>
  <Words>880</Words>
  <Application>Microsoft Office PowerPoint</Application>
  <PresentationFormat>On-screen Show (4:3)</PresentationFormat>
  <Paragraphs>139</Paragraphs>
  <Slides>74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Gerry Killeen</dc:creator>
  <cp:lastModifiedBy>Gerry Killeen</cp:lastModifiedBy>
  <cp:revision>85</cp:revision>
  <dcterms:created xsi:type="dcterms:W3CDTF">2016-04-18T08:38:21Z</dcterms:created>
  <dcterms:modified xsi:type="dcterms:W3CDTF">2016-04-20T18:44:49Z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0x010100C76CA0B617D2DD498B639B5695A764B4</vt:lpwstr>
  </property>
  <property fmtid="{D5CDD505-2E9C-101B-9397-08002B2CF9AE}" pid="3" name="_dlc_DocIdItemGuid">
    <vt:lpwstr>9289d59f-128d-4e44-bcb1-c878531389bb</vt:lpwstr>
  </property>
</Properties>
</file>