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659" r:id="rId3"/>
    <p:sldId id="744" r:id="rId4"/>
    <p:sldId id="672" r:id="rId5"/>
    <p:sldId id="660" r:id="rId6"/>
    <p:sldId id="729" r:id="rId7"/>
    <p:sldId id="733" r:id="rId8"/>
    <p:sldId id="730" r:id="rId9"/>
    <p:sldId id="743" r:id="rId10"/>
    <p:sldId id="745" r:id="rId11"/>
    <p:sldId id="737" r:id="rId12"/>
    <p:sldId id="741" r:id="rId13"/>
    <p:sldId id="752" r:id="rId14"/>
    <p:sldId id="739" r:id="rId15"/>
    <p:sldId id="731" r:id="rId16"/>
    <p:sldId id="740" r:id="rId17"/>
    <p:sldId id="751" r:id="rId18"/>
    <p:sldId id="746" r:id="rId19"/>
    <p:sldId id="750" r:id="rId20"/>
    <p:sldId id="748" r:id="rId21"/>
    <p:sldId id="3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6" autoAdjust="0"/>
    <p:restoredTop sz="85847" autoAdjust="0"/>
  </p:normalViewPr>
  <p:slideViewPr>
    <p:cSldViewPr snapToGrid="0">
      <p:cViewPr>
        <p:scale>
          <a:sx n="60" d="100"/>
          <a:sy n="60" d="100"/>
        </p:scale>
        <p:origin x="5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D78F6-326B-4100-AE3A-57CB2193E1BA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6D5B1-A0FA-4E2C-B20B-572C6D037E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64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9DB39-1341-4F7B-B8A3-32090037426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412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29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32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53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44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18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52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1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97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86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65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0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4C0CC-B101-1147-80D1-5A3C27391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48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9DB39-1341-4F7B-B8A3-32090037426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38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4C0CC-B101-1147-80D1-5A3C27391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87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55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85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40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E7FB2-EA3A-964E-A9AE-A6F1511D72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40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8F071-9987-4FE1-902A-7A41F74DF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E61F9-813F-43FD-BD2F-BD990D567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09AA4-90E2-474B-8DA9-E4DEFBC2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1527D-BEC0-4A9B-B148-7D3F0E319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DFE6F-34BC-419F-AE5A-E32517E6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673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A596-5289-4AFB-AFB4-D59B883C0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76B46-8625-4723-B159-0A61441C7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61B82-F255-4549-80E4-EDED228A6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06AF-5D5B-4F6D-A80E-BBA49CA5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8952C-3C78-4234-B374-7210602D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043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E19DDC-4B4C-4E91-B796-6C03C9473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E2450E-8A82-4150-961A-CF6854FFD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4CA93-4810-4B29-B16B-4270AE79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2B961-1B60-4FD8-82D8-19EBBE47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39387-A19F-4A5B-90DF-CA3041BBD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818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9520" y="373275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b="1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5392" y="1226131"/>
            <a:ext cx="10371277" cy="4096328"/>
          </a:xfrm>
          <a:prstGeom prst="rect">
            <a:avLst/>
          </a:prstGeom>
        </p:spPr>
        <p:txBody>
          <a:bodyPr vert="horz"/>
          <a:lstStyle>
            <a:lvl1pPr marL="0" marR="0" indent="0" algn="l" defTabSz="342866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Subhead</a:t>
            </a:r>
          </a:p>
          <a:p>
            <a:pPr lvl="0"/>
            <a:r>
              <a:rPr lang="en-US" dirty="0"/>
              <a:t>•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ad</a:t>
            </a:r>
          </a:p>
          <a:p>
            <a:pPr marL="0" marR="0" lvl="0" indent="0" algn="l" defTabSz="342866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342866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Subhead</a:t>
            </a:r>
          </a:p>
          <a:p>
            <a:pPr marL="0" marR="0" lvl="0" indent="0" algn="l" defTabSz="342866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•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ad</a:t>
            </a:r>
          </a:p>
          <a:p>
            <a:pPr marL="0" marR="0" lvl="0" indent="0" algn="l" defTabSz="342866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•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ad</a:t>
            </a:r>
          </a:p>
          <a:p>
            <a:pPr marL="0" marR="0" lvl="0" indent="0" algn="l" defTabSz="342866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•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ad</a:t>
            </a:r>
          </a:p>
          <a:p>
            <a:pPr marL="0" marR="0" lvl="0" indent="0" algn="l" defTabSz="342866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•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ad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8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D65F-2367-40B9-A660-C2A39483F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17D75-1988-42C9-AD22-385D2D48D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E0C7E-2BF6-4533-A62D-61A7F397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14D68-0076-4D21-B0FF-F76DE2FC5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9436B-9144-4119-B90A-A8EEACE0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0881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E5137-5020-4BC1-BF8B-E1C3D5E6A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A4F97-B7D6-4C6B-AC08-643549E60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A8893-D7CC-42C1-AB2D-4E4047073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16AE7-1068-4D86-8F63-505FF79B0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6870D-CFB7-4EA8-8356-F95A27AA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4427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6DA4-3651-4C6C-AD69-A9237C51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D0642-45C3-4C0F-97D8-B407D0150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FC524-0B23-4106-A9F1-29398DF8C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2ABEF-2EDD-4455-BB0F-A8ECA5884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F6541-F407-4B22-B4CB-28EF9BAB9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28FA8-F28F-4C0C-9CC6-4BC06066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2651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F345A-8EE6-4364-B2E5-FB60E487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54971-B639-4E45-ACF1-6BD2AF7F5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29C9C-CF38-441E-80D0-A53482D34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0CE8E-BCC4-49A1-9B4F-5FC0EB527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751023-23C8-4171-8BA0-4444C542D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D19E3-34D2-4506-A041-28EC543A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6CA496-2C48-4F18-B835-CE6681F15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D1E33A-304F-4043-965A-0BA000E0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1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EF0D-5C26-4ABA-BD72-3E8761067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2BB245-CC25-4586-ABC5-9418484F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795A7-EA6B-4368-B280-45DBDB9B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933B4-6FBB-4EEF-8FC9-F24F048B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3511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B54D22-C0E1-4B87-ADC1-E95BC5884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96DE1-A14F-4645-A78E-8FBCF8B2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8A802-457F-4286-9BF4-C2892E05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397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E0CC5-EDFF-4D17-8E24-9DFD9FFA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3E49B-0E21-4753-A7AB-1223C1B27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C99F7-A78C-4C66-A5B8-060EDB871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25357-D2E5-4831-A5DD-9E9697F46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7513E-3C47-4DA1-B15D-1F819DE6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E54DA-6EC4-4D62-853D-1EE56880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477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BB988-E39D-4138-8265-5AD9285F1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3A4412-8DED-42E6-8028-573C86642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E7D40-0C13-450D-84C6-1F5561E1C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F874E-29B4-405E-A532-CC5984CF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55173-0336-44DF-8AB1-BD20E514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BDEF9-34A3-4C73-B8D9-A8C36E6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0631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EE4964-900E-4FED-A2E0-E5F9A2F0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56A04-34EF-44D3-B673-CBDFF3110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7BFFD-73DE-464B-8444-7140E7CFB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ED11C-AA22-4BB8-A593-84BD3EA23501}" type="datetimeFigureOut">
              <a:rPr lang="en-ZA" smtClean="0"/>
              <a:t>2019/04/16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9BDB5-35BD-4CBC-AABC-433699749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98803-ACB6-4790-B457-BD9F3E3DF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9E8B-7F2C-4CFB-AB3B-E9164912EF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328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t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FE00F2-E664-4FA0-AD17-E78B7A4EC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71527"/>
            <a:ext cx="9144000" cy="952964"/>
          </a:xfrm>
        </p:spPr>
        <p:txBody>
          <a:bodyPr>
            <a:normAutofit fontScale="92500" lnSpcReduction="10000"/>
          </a:bodyPr>
          <a:lstStyle/>
          <a:p>
            <a:r>
              <a:rPr lang="en-ZA" sz="3000" dirty="0"/>
              <a:t>17 April 2019</a:t>
            </a:r>
          </a:p>
          <a:p>
            <a:r>
              <a:rPr lang="en-ZA" sz="3000" dirty="0"/>
              <a:t>Hae-Young Kim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8C5835-3B72-43D5-8DD8-E11635D0A4D5}"/>
              </a:ext>
            </a:extLst>
          </p:cNvPr>
          <p:cNvSpPr txBox="1">
            <a:spLocks/>
          </p:cNvSpPr>
          <p:nvPr/>
        </p:nvSpPr>
        <p:spPr>
          <a:xfrm>
            <a:off x="482183" y="1257497"/>
            <a:ext cx="11227633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sz="4000" dirty="0"/>
              <a:t>Geographical linkage of HIV transmission in conjugal heterosexual couples in rural KwaZulu-Natal, South Africa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C9F6BE-09C0-47D2-BB6B-49B093757135}"/>
              </a:ext>
            </a:extLst>
          </p:cNvPr>
          <p:cNvSpPr/>
          <p:nvPr/>
        </p:nvSpPr>
        <p:spPr>
          <a:xfrm>
            <a:off x="3194066" y="4816003"/>
            <a:ext cx="6096000" cy="8188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en-US" sz="2400" dirty="0"/>
              <a:t>Post-doctoral Research Fellow</a:t>
            </a:r>
          </a:p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en-US" sz="2400" dirty="0"/>
              <a:t>Africa Health Research Institute</a:t>
            </a:r>
          </a:p>
        </p:txBody>
      </p:sp>
      <p:pic>
        <p:nvPicPr>
          <p:cNvPr id="5" name="Picture 4" descr="logo.png">
            <a:extLst>
              <a:ext uri="{FF2B5EF4-FFF2-40B4-BE49-F238E27FC236}">
                <a16:creationId xmlns:a16="http://schemas.microsoft.com/office/drawing/2014/main" id="{E657FACF-604B-4921-8128-1BBE7067FF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357" y="6057911"/>
            <a:ext cx="1940400" cy="5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Line 6">
            <a:extLst>
              <a:ext uri="{FF2B5EF4-FFF2-40B4-BE49-F238E27FC236}">
                <a16:creationId xmlns:a16="http://schemas.microsoft.com/office/drawing/2014/main" id="{F951E392-D61E-4DF2-B081-94569CC23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219" y="5867283"/>
            <a:ext cx="11307561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0AA27-D5F6-49D1-A59F-E4130ABAA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7" y="5918084"/>
            <a:ext cx="888619" cy="888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C9BF8-5158-4699-AF76-0F8ED640C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93" y="6058796"/>
            <a:ext cx="4815604" cy="707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C65662-1489-47F7-8A2B-78F9CBE22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73" y="6037531"/>
            <a:ext cx="1797705" cy="760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1A2C7-4200-4E34-9759-0AF9A705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26" y="5973415"/>
            <a:ext cx="833288" cy="8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75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206" y="380300"/>
            <a:ext cx="11045587" cy="637379"/>
          </a:xfrm>
        </p:spPr>
        <p:txBody>
          <a:bodyPr>
            <a:normAutofit/>
          </a:bodyPr>
          <a:lstStyle/>
          <a:p>
            <a:r>
              <a:rPr lang="en-US" sz="3600" dirty="0"/>
              <a:t>Sexual partnerships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5986BF-02DD-40C1-B7C7-05048178102F}"/>
              </a:ext>
            </a:extLst>
          </p:cNvPr>
          <p:cNvSpPr/>
          <p:nvPr/>
        </p:nvSpPr>
        <p:spPr>
          <a:xfrm>
            <a:off x="573206" y="1353712"/>
            <a:ext cx="10684407" cy="4447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Self-reported number of partners and their relationship types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Conjugal relationships </a:t>
            </a:r>
          </a:p>
          <a:p>
            <a:pPr marL="800082" lvl="1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Relationships to regular partners including marital relationships, in which both partners belong to the same household. </a:t>
            </a:r>
          </a:p>
          <a:p>
            <a:pPr lvl="1"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082" lvl="1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38% in age 30-34 group and &gt;50% in people aged &gt; 45 years are in conjugal relationships</a:t>
            </a:r>
          </a:p>
          <a:p>
            <a:pPr marL="800082" lvl="1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800082" lvl="1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Reported start and end dates of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00293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408" y="411144"/>
            <a:ext cx="11636992" cy="637379"/>
          </a:xfrm>
        </p:spPr>
        <p:txBody>
          <a:bodyPr>
            <a:noAutofit/>
          </a:bodyPr>
          <a:lstStyle/>
          <a:p>
            <a:r>
              <a:rPr lang="en-US" sz="3400" dirty="0"/>
              <a:t>Spatial network configuration of conjugal partnerships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18F400-8C8D-47CF-9EEC-8DE438FBFFA4}"/>
              </a:ext>
            </a:extLst>
          </p:cNvPr>
          <p:cNvSpPr/>
          <p:nvPr/>
        </p:nvSpPr>
        <p:spPr>
          <a:xfrm>
            <a:off x="573205" y="1362091"/>
            <a:ext cx="11045587" cy="383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Look at all new conjugal sexual partnership formation from 2004 to 2014</a:t>
            </a:r>
          </a:p>
          <a:p>
            <a:pPr>
              <a:spcAft>
                <a:spcPts val="600"/>
              </a:spcAft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Trace back each partner’s location at the time of starting relationships </a:t>
            </a:r>
          </a:p>
          <a:p>
            <a:pPr marL="800082" lvl="1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Internal migration </a:t>
            </a:r>
          </a:p>
          <a:p>
            <a:pPr marL="800082" lvl="1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External migration into the surveillance area</a:t>
            </a:r>
          </a:p>
          <a:p>
            <a:pPr marL="800082" lvl="1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Circular migration</a:t>
            </a:r>
          </a:p>
          <a:p>
            <a:pPr marL="800082" lvl="1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147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23" y="431670"/>
            <a:ext cx="11081983" cy="637379"/>
          </a:xfrm>
        </p:spPr>
        <p:txBody>
          <a:bodyPr>
            <a:noAutofit/>
          </a:bodyPr>
          <a:lstStyle/>
          <a:p>
            <a:r>
              <a:rPr lang="en-US" sz="3400" dirty="0"/>
              <a:t>Conjugal partnerships by their origins of movements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392887-0074-48E1-AC33-53BCE8A36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872872"/>
              </p:ext>
            </p:extLst>
          </p:nvPr>
        </p:nvGraphicFramePr>
        <p:xfrm>
          <a:off x="683368" y="2225010"/>
          <a:ext cx="10794091" cy="3109942"/>
        </p:xfrm>
        <a:graphic>
          <a:graphicData uri="http://schemas.openxmlformats.org/drawingml/2006/table">
            <a:tbl>
              <a:tblPr firstRow="1" firstCol="1">
                <a:tableStyleId>{7DF18680-E054-41AD-8BC1-D1AEF772440D}</a:tableStyleId>
              </a:tblPr>
              <a:tblGrid>
                <a:gridCol w="2537732">
                  <a:extLst>
                    <a:ext uri="{9D8B030D-6E8A-4147-A177-3AD203B41FA5}">
                      <a16:colId xmlns:a16="http://schemas.microsoft.com/office/drawing/2014/main" val="181283071"/>
                    </a:ext>
                  </a:extLst>
                </a:gridCol>
                <a:gridCol w="2191657">
                  <a:extLst>
                    <a:ext uri="{9D8B030D-6E8A-4147-A177-3AD203B41FA5}">
                      <a16:colId xmlns:a16="http://schemas.microsoft.com/office/drawing/2014/main" val="353312617"/>
                    </a:ext>
                  </a:extLst>
                </a:gridCol>
                <a:gridCol w="2394857">
                  <a:extLst>
                    <a:ext uri="{9D8B030D-6E8A-4147-A177-3AD203B41FA5}">
                      <a16:colId xmlns:a16="http://schemas.microsoft.com/office/drawing/2014/main" val="3190015396"/>
                    </a:ext>
                  </a:extLst>
                </a:gridCol>
                <a:gridCol w="2148114">
                  <a:extLst>
                    <a:ext uri="{9D8B030D-6E8A-4147-A177-3AD203B41FA5}">
                      <a16:colId xmlns:a16="http://schemas.microsoft.com/office/drawing/2014/main" val="855293865"/>
                    </a:ext>
                  </a:extLst>
                </a:gridCol>
                <a:gridCol w="1521731">
                  <a:extLst>
                    <a:ext uri="{9D8B030D-6E8A-4147-A177-3AD203B41FA5}">
                      <a16:colId xmlns:a16="http://schemas.microsoft.com/office/drawing/2014/main" val="4032611923"/>
                    </a:ext>
                  </a:extLst>
                </a:gridCol>
              </a:tblGrid>
              <a:tr h="426068">
                <a:tc>
                  <a:txBody>
                    <a:bodyPr/>
                    <a:lstStyle/>
                    <a:p>
                      <a:pPr algn="ctr" fontAlgn="b"/>
                      <a:endParaRPr lang="en-ZA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lang="en-ZA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ZA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1891050"/>
                  </a:ext>
                </a:extLst>
              </a:tr>
              <a:tr h="750184"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  <a:endParaRPr lang="en-Z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migration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 migration</a:t>
                      </a:r>
                      <a:endParaRPr lang="en-ZA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Circular migration 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2657076"/>
                  </a:ext>
                </a:extLst>
              </a:tr>
              <a:tr h="607230"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migration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</a:t>
                      </a:r>
                      <a:endParaRPr lang="en-Z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 (34%)</a:t>
                      </a:r>
                      <a:endParaRPr lang="en-ZA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4640273"/>
                  </a:ext>
                </a:extLst>
              </a:tr>
              <a:tr h="480765"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 migration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(44%)</a:t>
                      </a:r>
                      <a:endParaRPr lang="en-Z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6428159"/>
                  </a:ext>
                </a:extLst>
              </a:tr>
              <a:tr h="419627"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Circular migration 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 (22%)</a:t>
                      </a:r>
                      <a:endParaRPr lang="en-Z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4275970"/>
                  </a:ext>
                </a:extLst>
              </a:tr>
              <a:tr h="426068">
                <a:tc>
                  <a:txBody>
                    <a:bodyPr/>
                    <a:lstStyle/>
                    <a:p>
                      <a:pPr algn="ctr" fontAlgn="b"/>
                      <a:endParaRPr lang="en-ZA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775 (57%)</a:t>
                      </a:r>
                      <a:endParaRPr lang="en-Z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 (25%) </a:t>
                      </a:r>
                      <a:endParaRPr lang="en-Z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 (19%) </a:t>
                      </a:r>
                      <a:endParaRPr lang="en-ZA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153666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B4183FE-C79E-4498-A3E3-E5A1427B80A2}"/>
              </a:ext>
            </a:extLst>
          </p:cNvPr>
          <p:cNvSpPr/>
          <p:nvPr/>
        </p:nvSpPr>
        <p:spPr>
          <a:xfrm>
            <a:off x="575819" y="1465927"/>
            <a:ext cx="1104558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1371 new conjugal heterosexual partnerships formed in 2004-2014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E8BCE8-9D3F-497D-9BD3-CF0229AB7576}"/>
              </a:ext>
            </a:extLst>
          </p:cNvPr>
          <p:cNvSpPr/>
          <p:nvPr/>
        </p:nvSpPr>
        <p:spPr>
          <a:xfrm>
            <a:off x="683368" y="5650640"/>
            <a:ext cx="1104558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ZA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21%</a:t>
            </a: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 were internally moved</a:t>
            </a:r>
            <a:endParaRPr lang="en-ZA" sz="2667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EEB8B0-4BC8-48A4-9BD2-507BBF4092B7}"/>
              </a:ext>
            </a:extLst>
          </p:cNvPr>
          <p:cNvSpPr/>
          <p:nvPr/>
        </p:nvSpPr>
        <p:spPr>
          <a:xfrm>
            <a:off x="3176337" y="4924925"/>
            <a:ext cx="6737686" cy="4671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2D8825-1748-4799-976D-41DC24B8C853}"/>
              </a:ext>
            </a:extLst>
          </p:cNvPr>
          <p:cNvSpPr/>
          <p:nvPr/>
        </p:nvSpPr>
        <p:spPr>
          <a:xfrm>
            <a:off x="10010275" y="4049018"/>
            <a:ext cx="1498357" cy="4100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C7B7A6-ED1A-4764-B4A8-8F8A2A2966C8}"/>
              </a:ext>
            </a:extLst>
          </p:cNvPr>
          <p:cNvSpPr/>
          <p:nvPr/>
        </p:nvSpPr>
        <p:spPr>
          <a:xfrm>
            <a:off x="3176337" y="3429000"/>
            <a:ext cx="2261937" cy="5414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72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89" y="421825"/>
            <a:ext cx="11081983" cy="637379"/>
          </a:xfrm>
        </p:spPr>
        <p:txBody>
          <a:bodyPr>
            <a:normAutofit/>
          </a:bodyPr>
          <a:lstStyle/>
          <a:p>
            <a:r>
              <a:rPr lang="en-US" sz="3600" dirty="0"/>
              <a:t>Spatial network of conjugal partnerships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A5C9948C-90A4-448A-951A-68E618632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9" t="-585" r="-5302" b="83822"/>
          <a:stretch/>
        </p:blipFill>
        <p:spPr>
          <a:xfrm>
            <a:off x="4637680" y="1103321"/>
            <a:ext cx="3470100" cy="913974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1E54C05-935A-40C9-BAA4-060E9085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3" t="-1717" r="35282" b="84219"/>
          <a:stretch/>
        </p:blipFill>
        <p:spPr>
          <a:xfrm>
            <a:off x="8221740" y="1103321"/>
            <a:ext cx="3064041" cy="913974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8F19C576-CFF8-442D-8690-BD3961A29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44" b="82502"/>
          <a:stretch/>
        </p:blipFill>
        <p:spPr>
          <a:xfrm>
            <a:off x="693246" y="1159889"/>
            <a:ext cx="3064042" cy="913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E87031-F933-4D51-9693-2C30CC30D3C4}"/>
              </a:ext>
            </a:extLst>
          </p:cNvPr>
          <p:cNvSpPr txBox="1"/>
          <p:nvPr/>
        </p:nvSpPr>
        <p:spPr>
          <a:xfrm>
            <a:off x="693246" y="5698788"/>
            <a:ext cx="6368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/>
              <a:t>Linked to the hot-spot area </a:t>
            </a:r>
          </a:p>
          <a:p>
            <a:pPr algn="ctr"/>
            <a:r>
              <a:rPr lang="en-ZA" sz="2400" b="1" dirty="0">
                <a:solidFill>
                  <a:srgbClr val="C00000"/>
                </a:solidFill>
              </a:rPr>
              <a:t>N= 165 (57%)</a:t>
            </a: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1881CF58-EBAE-471E-B388-1B963F95E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/>
          <a:stretch/>
        </p:blipFill>
        <p:spPr>
          <a:xfrm>
            <a:off x="572928" y="1913020"/>
            <a:ext cx="7315522" cy="3945933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6B00D95A-3B5E-4246-BE3F-756636247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52"/>
          <a:stretch/>
        </p:blipFill>
        <p:spPr>
          <a:xfrm>
            <a:off x="7888450" y="1898772"/>
            <a:ext cx="3730622" cy="39459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AED8A6-CAE2-4341-AF2A-0F4789C08516}"/>
              </a:ext>
            </a:extLst>
          </p:cNvPr>
          <p:cNvSpPr/>
          <p:nvPr/>
        </p:nvSpPr>
        <p:spPr>
          <a:xfrm>
            <a:off x="537089" y="1331495"/>
            <a:ext cx="7351361" cy="51982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901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008" y="398534"/>
            <a:ext cx="10369666" cy="637379"/>
          </a:xfrm>
        </p:spPr>
        <p:txBody>
          <a:bodyPr>
            <a:noAutofit/>
          </a:bodyPr>
          <a:lstStyle/>
          <a:p>
            <a:r>
              <a:rPr lang="en-US" sz="3600" dirty="0"/>
              <a:t>Sequence data and phylogenetic analysis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EB5766-7268-4D14-9A53-F6FFDFBECE50}"/>
              </a:ext>
            </a:extLst>
          </p:cNvPr>
          <p:cNvSpPr/>
          <p:nvPr/>
        </p:nvSpPr>
        <p:spPr>
          <a:xfrm>
            <a:off x="555008" y="1467671"/>
            <a:ext cx="11081983" cy="335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Sequences data: 5,624 individuals tested HIV-positive in 2011 – 2014</a:t>
            </a:r>
          </a:p>
          <a:p>
            <a:pPr>
              <a:spcAft>
                <a:spcPts val="600"/>
              </a:spcAft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HIV-1 partial Pol gene sequencing</a:t>
            </a: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Sequencing was prioritized from samples with &gt;10,000 RNA copies/ml and subtype C (~98% of SA HIV epidemic) </a:t>
            </a:r>
          </a:p>
          <a:p>
            <a:pPr>
              <a:spcAft>
                <a:spcPts val="600"/>
              </a:spcAft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17FF-6DC6-4DFC-AD22-36ACFABF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122" y="4857374"/>
            <a:ext cx="1269331" cy="1492105"/>
          </a:xfrm>
          <a:prstGeom prst="rect">
            <a:avLst/>
          </a:prstGeom>
        </p:spPr>
      </p:pic>
      <p:pic>
        <p:nvPicPr>
          <p:cNvPr id="5" name="Picture 4" descr="Image result for diego cuadros cincinnati">
            <a:extLst>
              <a:ext uri="{FF2B5EF4-FFF2-40B4-BE49-F238E27FC236}">
                <a16:creationId xmlns:a16="http://schemas.microsoft.com/office/drawing/2014/main" id="{6DDD8A27-8612-4310-B3D7-E4B0114F2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2415" r="24934" b="6699"/>
          <a:stretch/>
        </p:blipFill>
        <p:spPr bwMode="auto">
          <a:xfrm>
            <a:off x="10312370" y="4833309"/>
            <a:ext cx="1084846" cy="14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krisp.org.za/imagesBIO/Eduan.jpg">
            <a:extLst>
              <a:ext uri="{FF2B5EF4-FFF2-40B4-BE49-F238E27FC236}">
                <a16:creationId xmlns:a16="http://schemas.microsoft.com/office/drawing/2014/main" id="{9A7735A8-8EA0-4A12-BD1B-50333C54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88" y="4857373"/>
            <a:ext cx="1084847" cy="147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46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age result for diego cuadros cincinnati">
            <a:extLst>
              <a:ext uri="{FF2B5EF4-FFF2-40B4-BE49-F238E27FC236}">
                <a16:creationId xmlns:a16="http://schemas.microsoft.com/office/drawing/2014/main" id="{3129041F-2604-4C6F-A11B-66002241A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98" y="372902"/>
            <a:ext cx="1717509" cy="15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693" y="372902"/>
            <a:ext cx="11345514" cy="637379"/>
          </a:xfrm>
        </p:spPr>
        <p:txBody>
          <a:bodyPr>
            <a:normAutofit/>
          </a:bodyPr>
          <a:lstStyle/>
          <a:p>
            <a:r>
              <a:rPr lang="en-US" sz="3600" dirty="0"/>
              <a:t>Sampling flowchart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89FB0-84A9-470E-BE2D-57ECD4604077}"/>
              </a:ext>
            </a:extLst>
          </p:cNvPr>
          <p:cNvSpPr/>
          <p:nvPr/>
        </p:nvSpPr>
        <p:spPr>
          <a:xfrm>
            <a:off x="1616115" y="2866525"/>
            <a:ext cx="3439886" cy="6548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b="1" dirty="0">
                <a:solidFill>
                  <a:schemeClr val="tx1"/>
                </a:solidFill>
                <a:latin typeface="+mj-lt"/>
              </a:rPr>
              <a:t>Sub-type C with &gt; 10,000 VL</a:t>
            </a:r>
          </a:p>
          <a:p>
            <a:pPr algn="ctr"/>
            <a:r>
              <a:rPr lang="en-US" altLang="ko-KR" sz="2200" dirty="0">
                <a:solidFill>
                  <a:schemeClr val="tx1"/>
                </a:solidFill>
                <a:latin typeface="+mj-lt"/>
              </a:rPr>
              <a:t>n=1,426 </a:t>
            </a:r>
            <a:endParaRPr lang="ko-KR" altLang="en-US"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C15F1E-25FF-4844-99F8-4EA63A135398}"/>
              </a:ext>
            </a:extLst>
          </p:cNvPr>
          <p:cNvSpPr/>
          <p:nvPr/>
        </p:nvSpPr>
        <p:spPr>
          <a:xfrm>
            <a:off x="1693122" y="3838035"/>
            <a:ext cx="3285871" cy="7018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en-ZA" altLang="ko-KR" sz="2200" b="1" dirty="0">
                <a:solidFill>
                  <a:schemeClr val="tx1"/>
                </a:solidFill>
                <a:latin typeface="+mj-lt"/>
              </a:rPr>
              <a:t>Linked with geo-location</a:t>
            </a:r>
          </a:p>
          <a:p>
            <a:pPr algn="ctr">
              <a:lnSpc>
                <a:spcPts val="2200"/>
              </a:lnSpc>
            </a:pPr>
            <a:r>
              <a:rPr lang="en-ZA" altLang="ko-KR" sz="2200" dirty="0">
                <a:solidFill>
                  <a:schemeClr val="tx1"/>
                </a:solidFill>
                <a:latin typeface="+mj-lt"/>
              </a:rPr>
              <a:t>n=1,222</a:t>
            </a:r>
            <a:endParaRPr lang="ko-KR" altLang="en-US" sz="2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2122E-26F4-4BD3-BC88-72D034048A26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336058" y="3521346"/>
            <a:ext cx="0" cy="3242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35EBFEA-CFED-4337-B186-40F4DCB5E20B}"/>
              </a:ext>
            </a:extLst>
          </p:cNvPr>
          <p:cNvSpPr/>
          <p:nvPr/>
        </p:nvSpPr>
        <p:spPr>
          <a:xfrm>
            <a:off x="1693121" y="4856603"/>
            <a:ext cx="3285871" cy="960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altLang="ko-KR" sz="2200" b="1" dirty="0">
                <a:solidFill>
                  <a:schemeClr val="tx1"/>
                </a:solidFill>
                <a:latin typeface="+mj-lt"/>
              </a:rPr>
              <a:t>Transmission linked</a:t>
            </a:r>
          </a:p>
          <a:p>
            <a:pPr algn="ctr"/>
            <a:r>
              <a:rPr lang="en-ZA" altLang="ko-KR" sz="2200" b="1" dirty="0">
                <a:solidFill>
                  <a:srgbClr val="C00000"/>
                </a:solidFill>
                <a:latin typeface="+mj-lt"/>
              </a:rPr>
              <a:t>n=700 (350 pairs)</a:t>
            </a:r>
            <a:endParaRPr lang="ko-KR" altLang="en-US" sz="2200" b="1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FB6599-7DA2-433A-AE79-E3263E1A1C07}"/>
              </a:ext>
            </a:extLst>
          </p:cNvPr>
          <p:cNvCxnSpPr>
            <a:cxnSpLocks/>
          </p:cNvCxnSpPr>
          <p:nvPr/>
        </p:nvCxnSpPr>
        <p:spPr>
          <a:xfrm>
            <a:off x="3336058" y="2451362"/>
            <a:ext cx="0" cy="4206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E127EAA-4962-46D9-9A40-FE5CC0E7C060}"/>
              </a:ext>
            </a:extLst>
          </p:cNvPr>
          <p:cNvSpPr/>
          <p:nvPr/>
        </p:nvSpPr>
        <p:spPr>
          <a:xfrm>
            <a:off x="1616115" y="1441771"/>
            <a:ext cx="3439886" cy="11151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altLang="ko-KR" sz="2200" b="1" dirty="0">
                <a:solidFill>
                  <a:schemeClr val="tx1"/>
                </a:solidFill>
                <a:latin typeface="+mj-lt"/>
              </a:rPr>
              <a:t>HIV-positive individuals </a:t>
            </a:r>
          </a:p>
          <a:p>
            <a:pPr algn="ctr">
              <a:lnSpc>
                <a:spcPts val="2400"/>
              </a:lnSpc>
            </a:pPr>
            <a:r>
              <a:rPr lang="en-US" altLang="ko-KR" sz="2200" dirty="0">
                <a:solidFill>
                  <a:schemeClr val="tx1"/>
                </a:solidFill>
                <a:latin typeface="+mj-lt"/>
              </a:rPr>
              <a:t>in 2011-2014</a:t>
            </a:r>
          </a:p>
          <a:p>
            <a:pPr algn="ctr">
              <a:lnSpc>
                <a:spcPts val="2400"/>
              </a:lnSpc>
            </a:pPr>
            <a:r>
              <a:rPr lang="en-US" altLang="ko-KR" sz="2200" dirty="0">
                <a:solidFill>
                  <a:schemeClr val="tx1"/>
                </a:solidFill>
                <a:latin typeface="+mj-lt"/>
              </a:rPr>
              <a:t>n=5,624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14F1A9-D1A6-4BA6-93FE-3A4E9A308B70}"/>
              </a:ext>
            </a:extLst>
          </p:cNvPr>
          <p:cNvCxnSpPr>
            <a:cxnSpLocks/>
          </p:cNvCxnSpPr>
          <p:nvPr/>
        </p:nvCxnSpPr>
        <p:spPr>
          <a:xfrm>
            <a:off x="3336058" y="4539914"/>
            <a:ext cx="0" cy="3242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6E38DD8-C303-44BC-A3A9-642C546D3A6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22" b="66749"/>
          <a:stretch/>
        </p:blipFill>
        <p:spPr bwMode="auto">
          <a:xfrm>
            <a:off x="5626930" y="1274162"/>
            <a:ext cx="3671931" cy="439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04FC63-A869-4E91-A7F0-7246B93B1DED}"/>
              </a:ext>
            </a:extLst>
          </p:cNvPr>
          <p:cNvSpPr/>
          <p:nvPr/>
        </p:nvSpPr>
        <p:spPr>
          <a:xfrm>
            <a:off x="8974912" y="5841854"/>
            <a:ext cx="2464791" cy="312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AIDS Update </a:t>
            </a:r>
            <a:r>
              <a:rPr kumimoji="0" lang="en-ZA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(2018)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FB9240-2792-40EC-AC3B-32B2D3DC187B}"/>
              </a:ext>
            </a:extLst>
          </p:cNvPr>
          <p:cNvSpPr/>
          <p:nvPr/>
        </p:nvSpPr>
        <p:spPr>
          <a:xfrm>
            <a:off x="5626930" y="6105735"/>
            <a:ext cx="564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Cuadros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DF. Assessing the role of geographical HIV hot-spots in the spread of the epidemic. In: CROI 2018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484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24" y="397592"/>
            <a:ext cx="11081983" cy="637379"/>
          </a:xfrm>
        </p:spPr>
        <p:txBody>
          <a:bodyPr>
            <a:normAutofit/>
          </a:bodyPr>
          <a:lstStyle/>
          <a:p>
            <a:r>
              <a:rPr lang="en-US" sz="3600" dirty="0"/>
              <a:t>Geolocation of linked HIV transmission pairs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23B70-5371-46F9-9F89-54E8CC75116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194" r="72788" b="33872"/>
          <a:stretch/>
        </p:blipFill>
        <p:spPr bwMode="auto">
          <a:xfrm>
            <a:off x="3631526" y="1743867"/>
            <a:ext cx="3761877" cy="317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F571C4-7F2F-4EC7-9D81-C92F7194E47C}"/>
              </a:ext>
            </a:extLst>
          </p:cNvPr>
          <p:cNvSpPr txBox="1"/>
          <p:nvPr/>
        </p:nvSpPr>
        <p:spPr>
          <a:xfrm>
            <a:off x="3631526" y="5114133"/>
            <a:ext cx="3761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/>
              <a:t>Linked to the hot-spot area </a:t>
            </a:r>
          </a:p>
          <a:p>
            <a:pPr algn="ctr"/>
            <a:r>
              <a:rPr lang="en-ZA" sz="2400" b="1" dirty="0">
                <a:solidFill>
                  <a:srgbClr val="C00000"/>
                </a:solidFill>
              </a:rPr>
              <a:t>N= 254 (73%)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1F487-BC8E-4D48-BD4A-27D9F505AB19}"/>
              </a:ext>
            </a:extLst>
          </p:cNvPr>
          <p:cNvSpPr txBox="1"/>
          <p:nvPr/>
        </p:nvSpPr>
        <p:spPr>
          <a:xfrm>
            <a:off x="7698651" y="5122246"/>
            <a:ext cx="3761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/>
              <a:t>Outside the hot-spot area </a:t>
            </a:r>
          </a:p>
          <a:p>
            <a:pPr algn="ctr"/>
            <a:r>
              <a:rPr lang="en-ZA" sz="2400" b="1" dirty="0">
                <a:solidFill>
                  <a:srgbClr val="C00000"/>
                </a:solidFill>
              </a:rPr>
              <a:t>N=96 (27%)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382D9-4D72-4323-AAF5-BD49F0DBA7E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5971" r="72788" b="1"/>
          <a:stretch/>
        </p:blipFill>
        <p:spPr bwMode="auto">
          <a:xfrm>
            <a:off x="7393403" y="1784124"/>
            <a:ext cx="3761876" cy="329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result for diego cuadros cincinnati">
            <a:extLst>
              <a:ext uri="{FF2B5EF4-FFF2-40B4-BE49-F238E27FC236}">
                <a16:creationId xmlns:a16="http://schemas.microsoft.com/office/drawing/2014/main" id="{CBA61C62-2CAB-4AA5-8344-FC10E459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094" y="221651"/>
            <a:ext cx="1562472" cy="15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DD49CA-9A57-4916-88B7-661AD4BC2601}"/>
              </a:ext>
            </a:extLst>
          </p:cNvPr>
          <p:cNvSpPr/>
          <p:nvPr/>
        </p:nvSpPr>
        <p:spPr>
          <a:xfrm>
            <a:off x="5101389" y="6105735"/>
            <a:ext cx="6288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Cuadros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DF. CROI 2018</a:t>
            </a:r>
          </a:p>
          <a:p>
            <a:pPr algn="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endParaRPr lang="en-ZA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7.png">
            <a:extLst>
              <a:ext uri="{FF2B5EF4-FFF2-40B4-BE49-F238E27FC236}">
                <a16:creationId xmlns:a16="http://schemas.microsoft.com/office/drawing/2014/main" id="{D96B338F-58E9-124B-818C-79EF91E49A0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74875" y="1743867"/>
            <a:ext cx="3110311" cy="325737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815943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89" y="421825"/>
            <a:ext cx="11081983" cy="637379"/>
          </a:xfrm>
        </p:spPr>
        <p:txBody>
          <a:bodyPr>
            <a:normAutofit/>
          </a:bodyPr>
          <a:lstStyle/>
          <a:p>
            <a:r>
              <a:rPr lang="en-US" sz="3600" dirty="0"/>
              <a:t>Spatial network of conjugal partnerships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A5C9948C-90A4-448A-951A-68E618632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9" t="-585" r="-5302" b="83822"/>
          <a:stretch/>
        </p:blipFill>
        <p:spPr>
          <a:xfrm>
            <a:off x="4637680" y="1103321"/>
            <a:ext cx="3470100" cy="913974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1E54C05-935A-40C9-BAA4-060E9085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3" t="-1717" r="35282" b="84219"/>
          <a:stretch/>
        </p:blipFill>
        <p:spPr>
          <a:xfrm>
            <a:off x="8221740" y="1103321"/>
            <a:ext cx="3064041" cy="913974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8F19C576-CFF8-442D-8690-BD3961A29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44" b="82502"/>
          <a:stretch/>
        </p:blipFill>
        <p:spPr>
          <a:xfrm>
            <a:off x="693246" y="1159889"/>
            <a:ext cx="3064042" cy="913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E87031-F933-4D51-9693-2C30CC30D3C4}"/>
              </a:ext>
            </a:extLst>
          </p:cNvPr>
          <p:cNvSpPr txBox="1"/>
          <p:nvPr/>
        </p:nvSpPr>
        <p:spPr>
          <a:xfrm>
            <a:off x="693246" y="5698788"/>
            <a:ext cx="6368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/>
              <a:t>Linked to the hot-spot area </a:t>
            </a:r>
          </a:p>
          <a:p>
            <a:pPr algn="ctr"/>
            <a:r>
              <a:rPr lang="en-ZA" sz="2400" b="1" dirty="0">
                <a:solidFill>
                  <a:srgbClr val="C00000"/>
                </a:solidFill>
              </a:rPr>
              <a:t>N= 165 (57%)</a:t>
            </a: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1881CF58-EBAE-471E-B388-1B963F95E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/>
          <a:stretch/>
        </p:blipFill>
        <p:spPr>
          <a:xfrm>
            <a:off x="572928" y="1913020"/>
            <a:ext cx="7315522" cy="3945933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6B00D95A-3B5E-4246-BE3F-756636247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52"/>
          <a:stretch/>
        </p:blipFill>
        <p:spPr>
          <a:xfrm>
            <a:off x="7888450" y="1898772"/>
            <a:ext cx="3730622" cy="39459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AED8A6-CAE2-4341-AF2A-0F4789C08516}"/>
              </a:ext>
            </a:extLst>
          </p:cNvPr>
          <p:cNvSpPr/>
          <p:nvPr/>
        </p:nvSpPr>
        <p:spPr>
          <a:xfrm>
            <a:off x="537089" y="1331495"/>
            <a:ext cx="7351361" cy="51982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20097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404" y="397870"/>
            <a:ext cx="11081983" cy="637379"/>
          </a:xfrm>
        </p:spPr>
        <p:txBody>
          <a:bodyPr>
            <a:normAutofit/>
          </a:bodyPr>
          <a:lstStyle/>
          <a:p>
            <a:r>
              <a:rPr lang="en-US" sz="3600" dirty="0"/>
              <a:t>Linkage among conjugal relationships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632ADF-78A3-4EC1-8591-2EE441861CD5}"/>
              </a:ext>
            </a:extLst>
          </p:cNvPr>
          <p:cNvSpPr/>
          <p:nvPr/>
        </p:nvSpPr>
        <p:spPr>
          <a:xfrm>
            <a:off x="555008" y="1469781"/>
            <a:ext cx="11081983" cy="990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C6BFA3-CD93-4836-9AFD-5397C0B01000}"/>
              </a:ext>
            </a:extLst>
          </p:cNvPr>
          <p:cNvSpPr/>
          <p:nvPr/>
        </p:nvSpPr>
        <p:spPr>
          <a:xfrm>
            <a:off x="591404" y="1541047"/>
            <a:ext cx="11045587" cy="1887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26% (90/350) were in conjugal relationships. </a:t>
            </a: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However, only 11% (10/90) had HIV transmission links among conjugal relationships. </a:t>
            </a:r>
          </a:p>
        </p:txBody>
      </p:sp>
    </p:spTree>
    <p:extLst>
      <p:ext uri="{BB962C8B-B14F-4D97-AF65-F5344CB8AC3E}">
        <p14:creationId xmlns:p14="http://schemas.microsoft.com/office/powerpoint/2010/main" val="2067749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007" y="402741"/>
            <a:ext cx="11081983" cy="637379"/>
          </a:xfrm>
        </p:spPr>
        <p:txBody>
          <a:bodyPr>
            <a:normAutofit/>
          </a:bodyPr>
          <a:lstStyle/>
          <a:p>
            <a:r>
              <a:rPr lang="en-US" sz="3600" dirty="0"/>
              <a:t>Next steps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14B93B-2AF5-428E-8A97-03108BEA2B72}"/>
              </a:ext>
            </a:extLst>
          </p:cNvPr>
          <p:cNvSpPr/>
          <p:nvPr/>
        </p:nvSpPr>
        <p:spPr>
          <a:xfrm>
            <a:off x="555008" y="1362743"/>
            <a:ext cx="10866972" cy="5145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Incorporating spatial configuration of sexual network, internal and external migration into EMOD HIV models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More sequencing of samples and simulation to improve the sampling framework </a:t>
            </a:r>
          </a:p>
          <a:p>
            <a:pPr>
              <a:spcAft>
                <a:spcPts val="600"/>
              </a:spcAft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Understanding more about the impact of external migration into the surveillance area and hot-spot area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72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44BC-42AC-456A-9B80-2F344602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614" y="976053"/>
            <a:ext cx="11372850" cy="682625"/>
          </a:xfrm>
        </p:spPr>
        <p:txBody>
          <a:bodyPr>
            <a:noAutofit/>
          </a:bodyPr>
          <a:lstStyle/>
          <a:p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Population Intervention Platform Study Area, South Africa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776B81D-54B0-4BCF-B732-3E717DA82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54" y="1741382"/>
            <a:ext cx="4835213" cy="431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A07C0C-A8AD-4D92-95ED-36933FA1E1C0}"/>
              </a:ext>
            </a:extLst>
          </p:cNvPr>
          <p:cNvSpPr/>
          <p:nvPr/>
        </p:nvSpPr>
        <p:spPr>
          <a:xfrm>
            <a:off x="1021970" y="6210797"/>
            <a:ext cx="2462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Tlou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One (2017)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897733-13FF-469C-86AE-44D76EC80047}"/>
              </a:ext>
            </a:extLst>
          </p:cNvPr>
          <p:cNvSpPr/>
          <p:nvPr/>
        </p:nvSpPr>
        <p:spPr>
          <a:xfrm>
            <a:off x="4538122" y="3690828"/>
            <a:ext cx="1285810" cy="5524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A62D66F-53D5-443F-A3F6-5DB4A1701EE1}"/>
              </a:ext>
            </a:extLst>
          </p:cNvPr>
          <p:cNvSpPr txBox="1">
            <a:spLocks/>
          </p:cNvSpPr>
          <p:nvPr/>
        </p:nvSpPr>
        <p:spPr>
          <a:xfrm>
            <a:off x="511131" y="339426"/>
            <a:ext cx="10625603" cy="666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ZA" sz="3600" b="1">
                <a:solidFill>
                  <a:srgbClr val="002060"/>
                </a:solidFill>
                <a:latin typeface="Arial" charset="0"/>
                <a:cs typeface="Arial" charset="0"/>
              </a:rPr>
              <a:t>Background</a:t>
            </a:r>
            <a:endParaRPr lang="en-ZA" sz="36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logo.png">
            <a:extLst>
              <a:ext uri="{FF2B5EF4-FFF2-40B4-BE49-F238E27FC236}">
                <a16:creationId xmlns:a16="http://schemas.microsoft.com/office/drawing/2014/main" id="{E3A5BC33-FA41-4EF9-B54C-C9A69479A88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357" y="6057911"/>
            <a:ext cx="1940400" cy="5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1E105C-5151-4573-A8F3-5A0D946ABC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29" t="42952"/>
          <a:stretch/>
        </p:blipFill>
        <p:spPr>
          <a:xfrm>
            <a:off x="6262247" y="1750747"/>
            <a:ext cx="4874488" cy="2926712"/>
          </a:xfrm>
          <a:prstGeom prst="rect">
            <a:avLst/>
          </a:prstGeom>
        </p:spPr>
      </p:pic>
      <p:pic>
        <p:nvPicPr>
          <p:cNvPr id="14" name="Picture 2" descr="https://www.ahri.org/wp-content/themes/ahri_n/img/research/ssre.jpg">
            <a:extLst>
              <a:ext uri="{FF2B5EF4-FFF2-40B4-BE49-F238E27FC236}">
                <a16:creationId xmlns:a16="http://schemas.microsoft.com/office/drawing/2014/main" id="{CA558382-9AAD-4B3C-8930-1EF2DCF05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45" y="4107543"/>
            <a:ext cx="3299024" cy="191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DFBA1A-D907-4697-B405-FF82770233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24" b="62483"/>
          <a:stretch/>
        </p:blipFill>
        <p:spPr>
          <a:xfrm>
            <a:off x="9561269" y="4107542"/>
            <a:ext cx="1575465" cy="18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84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008" y="404522"/>
            <a:ext cx="11081983" cy="637379"/>
          </a:xfrm>
        </p:spPr>
        <p:txBody>
          <a:bodyPr>
            <a:normAutofit/>
          </a:bodyPr>
          <a:lstStyle/>
          <a:p>
            <a:r>
              <a:rPr lang="en-US" sz="3600" dirty="0"/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14B93B-2AF5-428E-8A97-03108BEA2B72}"/>
              </a:ext>
            </a:extLst>
          </p:cNvPr>
          <p:cNvSpPr/>
          <p:nvPr/>
        </p:nvSpPr>
        <p:spPr>
          <a:xfrm>
            <a:off x="699387" y="1343525"/>
            <a:ext cx="10610297" cy="5068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Direct linkage of phylogenetic sequence data and conjugal partnerships was around 10%. </a:t>
            </a: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However, both phylogenetic analysis and spatial network of conjugal partnerships implicate high linkage (&gt;50%) into hot-spot area. </a:t>
            </a: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Incorporating such spatial configuration may improve understanding epidemics and prediction of future interventions. </a:t>
            </a:r>
          </a:p>
          <a:p>
            <a:pPr>
              <a:spcAft>
                <a:spcPts val="600"/>
              </a:spcAft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8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9602" y="375176"/>
            <a:ext cx="7886700" cy="6477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Acknowledgements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80D960-3E20-48BB-88DF-9F6A74734BFA}"/>
              </a:ext>
            </a:extLst>
          </p:cNvPr>
          <p:cNvSpPr/>
          <p:nvPr/>
        </p:nvSpPr>
        <p:spPr>
          <a:xfrm>
            <a:off x="959652" y="1165707"/>
            <a:ext cx="307375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AHRI</a:t>
            </a:r>
          </a:p>
          <a:p>
            <a:r>
              <a:rPr lang="en-US" sz="2200" dirty="0"/>
              <a:t>Frank </a:t>
            </a:r>
            <a:r>
              <a:rPr lang="en-US" sz="2200" dirty="0" err="1"/>
              <a:t>Tanser</a:t>
            </a:r>
            <a:endParaRPr lang="en-US" sz="2200" dirty="0"/>
          </a:p>
          <a:p>
            <a:r>
              <a:rPr lang="en-US" sz="2200" dirty="0"/>
              <a:t>Till </a:t>
            </a:r>
            <a:r>
              <a:rPr lang="en-US" sz="2200" dirty="0" err="1"/>
              <a:t>Bärnighausen</a:t>
            </a:r>
            <a:endParaRPr lang="en-US" sz="2200" dirty="0"/>
          </a:p>
          <a:p>
            <a:r>
              <a:rPr lang="en-ZA" sz="2200" dirty="0"/>
              <a:t>Diego </a:t>
            </a:r>
            <a:r>
              <a:rPr lang="en-ZA" sz="2200" dirty="0" err="1"/>
              <a:t>Cuadros</a:t>
            </a:r>
            <a:endParaRPr lang="en-ZA" sz="2200" dirty="0"/>
          </a:p>
          <a:p>
            <a:r>
              <a:rPr lang="en-ZA" sz="2200" dirty="0"/>
              <a:t>Alain </a:t>
            </a:r>
            <a:r>
              <a:rPr lang="en-ZA" sz="2200" dirty="0" err="1"/>
              <a:t>Vandormael</a:t>
            </a:r>
            <a:endParaRPr lang="en-ZA" sz="2200" dirty="0"/>
          </a:p>
          <a:p>
            <a:r>
              <a:rPr lang="en-ZA" sz="2200" dirty="0"/>
              <a:t>Andrew Tomita</a:t>
            </a:r>
          </a:p>
          <a:p>
            <a:r>
              <a:rPr lang="en-ZA" sz="2200" dirty="0"/>
              <a:t>Guy Harling</a:t>
            </a:r>
          </a:p>
          <a:p>
            <a:endParaRPr lang="en-ZA" sz="2200" dirty="0"/>
          </a:p>
          <a:p>
            <a:r>
              <a:rPr lang="en-ZA" sz="2200" b="1" u="sng" dirty="0"/>
              <a:t>IDM</a:t>
            </a:r>
          </a:p>
          <a:p>
            <a:r>
              <a:rPr lang="en-ZA" sz="2200" dirty="0"/>
              <a:t>Adam </a:t>
            </a:r>
            <a:r>
              <a:rPr lang="en-ZA" sz="2200" dirty="0" err="1"/>
              <a:t>Akullian</a:t>
            </a:r>
            <a:endParaRPr lang="en-ZA" sz="2200" dirty="0"/>
          </a:p>
          <a:p>
            <a:r>
              <a:rPr lang="en-ZA" sz="2200" dirty="0"/>
              <a:t>Anna </a:t>
            </a:r>
            <a:r>
              <a:rPr lang="en-ZA" sz="2200" dirty="0" err="1"/>
              <a:t>Bershteyn</a:t>
            </a:r>
            <a:r>
              <a:rPr lang="en-ZA" sz="2200" dirty="0"/>
              <a:t> </a:t>
            </a:r>
          </a:p>
          <a:p>
            <a:endParaRPr lang="en-ZA" sz="2200" dirty="0"/>
          </a:p>
          <a:p>
            <a:endParaRPr lang="en-ZA" sz="2200" dirty="0"/>
          </a:p>
          <a:p>
            <a:r>
              <a:rPr lang="en-ZA" sz="2200" dirty="0"/>
              <a:t>Tulio de Oliveira</a:t>
            </a:r>
          </a:p>
          <a:p>
            <a:r>
              <a:rPr lang="en-ZA" sz="2200" dirty="0" err="1"/>
              <a:t>Eduan</a:t>
            </a:r>
            <a:r>
              <a:rPr lang="en-ZA" sz="2200" dirty="0"/>
              <a:t> Wilkinson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7A8B05-015A-42EE-A518-6DE639DA3BB2}"/>
              </a:ext>
            </a:extLst>
          </p:cNvPr>
          <p:cNvSpPr/>
          <p:nvPr/>
        </p:nvSpPr>
        <p:spPr>
          <a:xfrm>
            <a:off x="3827931" y="1165707"/>
            <a:ext cx="39557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AHRI support staff</a:t>
            </a:r>
          </a:p>
          <a:p>
            <a:r>
              <a:rPr lang="en-US" sz="2200" dirty="0"/>
              <a:t>Kobus Herbst</a:t>
            </a:r>
          </a:p>
          <a:p>
            <a:r>
              <a:rPr lang="en-US" sz="2200" dirty="0" err="1"/>
              <a:t>Thobeka</a:t>
            </a:r>
            <a:r>
              <a:rPr lang="en-US" sz="2200" dirty="0"/>
              <a:t> Mngomezulu</a:t>
            </a:r>
          </a:p>
          <a:p>
            <a:r>
              <a:rPr lang="en-US" sz="2200" dirty="0"/>
              <a:t>Dickman </a:t>
            </a:r>
            <a:r>
              <a:rPr lang="en-US" sz="2200" dirty="0" err="1"/>
              <a:t>Gareta</a:t>
            </a:r>
            <a:endParaRPr lang="en-US" sz="2200" dirty="0"/>
          </a:p>
          <a:p>
            <a:r>
              <a:rPr lang="en-US" sz="2200" dirty="0"/>
              <a:t>Siyabonga Nxumalo</a:t>
            </a:r>
          </a:p>
          <a:p>
            <a:r>
              <a:rPr lang="en-US" sz="2200" dirty="0" err="1"/>
              <a:t>Jeeten</a:t>
            </a:r>
            <a:r>
              <a:rPr lang="en-US" sz="2200" dirty="0"/>
              <a:t> Singh </a:t>
            </a:r>
          </a:p>
          <a:p>
            <a:r>
              <a:rPr lang="en-US" sz="2200" dirty="0"/>
              <a:t>Sheryll </a:t>
            </a:r>
            <a:r>
              <a:rPr lang="en-US" sz="2200" dirty="0" err="1"/>
              <a:t>Veerajoo</a:t>
            </a:r>
            <a:r>
              <a:rPr lang="en-US" sz="2200" dirty="0"/>
              <a:t> </a:t>
            </a:r>
          </a:p>
          <a:p>
            <a:r>
              <a:rPr lang="en-US" sz="2200" dirty="0" err="1"/>
              <a:t>Sashin</a:t>
            </a:r>
            <a:r>
              <a:rPr lang="en-US" sz="2200" dirty="0"/>
              <a:t> </a:t>
            </a:r>
            <a:r>
              <a:rPr lang="en-US" sz="2200" dirty="0" err="1"/>
              <a:t>Harilall</a:t>
            </a:r>
            <a:r>
              <a:rPr lang="en-US" sz="2200" dirty="0"/>
              <a:t> </a:t>
            </a:r>
          </a:p>
          <a:p>
            <a:endParaRPr lang="en-US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63C974-2C51-43F1-B7E3-69FAC275B385}"/>
              </a:ext>
            </a:extLst>
          </p:cNvPr>
          <p:cNvSpPr/>
          <p:nvPr/>
        </p:nvSpPr>
        <p:spPr>
          <a:xfrm>
            <a:off x="3835484" y="4258396"/>
            <a:ext cx="356557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Study Participants &amp; </a:t>
            </a:r>
          </a:p>
          <a:p>
            <a:r>
              <a:rPr lang="en-US" sz="2200" b="1" dirty="0"/>
              <a:t>Communities </a:t>
            </a:r>
            <a:r>
              <a:rPr lang="en-US" sz="2200" dirty="0"/>
              <a:t>in the Population Intervention Study Platform Area</a:t>
            </a:r>
          </a:p>
          <a:p>
            <a:endParaRPr lang="en-US" sz="1000" b="1" dirty="0"/>
          </a:p>
          <a:p>
            <a:r>
              <a:rPr lang="en-US" sz="2200" b="1" dirty="0"/>
              <a:t>Field staff </a:t>
            </a:r>
          </a:p>
          <a:p>
            <a:endParaRPr lang="en-US" sz="2200" b="1" dirty="0"/>
          </a:p>
        </p:txBody>
      </p:sp>
      <p:pic>
        <p:nvPicPr>
          <p:cNvPr id="16" name="Picture 15" descr="logo.png">
            <a:extLst>
              <a:ext uri="{FF2B5EF4-FFF2-40B4-BE49-F238E27FC236}">
                <a16:creationId xmlns:a16="http://schemas.microsoft.com/office/drawing/2014/main" id="{95D9A5CC-5E17-4F03-B16E-79A182D585F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029" y="5858453"/>
            <a:ext cx="2168501" cy="56713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0CCB31C-8D88-4A2F-A646-5FC482B0F4D5}"/>
              </a:ext>
            </a:extLst>
          </p:cNvPr>
          <p:cNvSpPr/>
          <p:nvPr/>
        </p:nvSpPr>
        <p:spPr>
          <a:xfrm>
            <a:off x="7251828" y="1171261"/>
            <a:ext cx="481348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Funding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NIH R01 6R01AI124389-02</a:t>
            </a:r>
          </a:p>
          <a:p>
            <a:endParaRPr lang="en-US" sz="2200" dirty="0"/>
          </a:p>
          <a:p>
            <a:r>
              <a:rPr lang="en-US" sz="2200" b="1" u="sng" dirty="0"/>
              <a:t>Ethics approval </a:t>
            </a:r>
          </a:p>
          <a:p>
            <a:r>
              <a:rPr lang="en-US" sz="2200" dirty="0"/>
              <a:t>IRB ethical approval – UKZN #BE290/16</a:t>
            </a:r>
          </a:p>
          <a:p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03E28D-4EA3-48FE-B4AA-F22DEBA66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09" y="5858796"/>
            <a:ext cx="904875" cy="7579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53DEDB-F40F-4A25-AF3D-94BEDB35B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82" y="3875595"/>
            <a:ext cx="2116004" cy="7656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08FCEB-2CBD-41B5-A11C-34E1F16BE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94" y="4886863"/>
            <a:ext cx="4063098" cy="7259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2F10AC-ABF9-4FC6-A32C-23A7E2CADF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8" y="3762071"/>
            <a:ext cx="1031653" cy="10316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54027-E34D-44CB-A6A0-92ABD7EFBB82}"/>
              </a:ext>
            </a:extLst>
          </p:cNvPr>
          <p:cNvSpPr/>
          <p:nvPr/>
        </p:nvSpPr>
        <p:spPr>
          <a:xfrm>
            <a:off x="959652" y="5164377"/>
            <a:ext cx="2053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KRISP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39FFD-9D5D-4A54-89E6-5A908944A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6387" y="5362463"/>
            <a:ext cx="1057275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454921-007F-4CEE-91ED-357854C94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0059" y="6204122"/>
            <a:ext cx="43624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84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206" y="321367"/>
            <a:ext cx="11045587" cy="637379"/>
          </a:xfrm>
        </p:spPr>
        <p:txBody>
          <a:bodyPr>
            <a:normAutofit/>
          </a:bodyPr>
          <a:lstStyle/>
          <a:p>
            <a:r>
              <a:rPr lang="en-US" sz="3600" dirty="0"/>
              <a:t>Population Intervention Program Study Area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E04D8-A091-4940-B441-78C6FE674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3" y="958746"/>
            <a:ext cx="10280312" cy="57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3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8C5D5A-F6C2-4F87-A29D-D8A80848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31" y="355468"/>
            <a:ext cx="11495132" cy="666717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ZA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1) High HIV incidences in young females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D79D0E-9C45-4B1F-8E30-E8EA4B3B2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31" y="1420728"/>
            <a:ext cx="5608906" cy="500949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rural South Africa, HIV incidence rates remain unacceptably high, especially among women aged 20-30 years.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Interventions such as voluntary male circumcision and ART coverage have been sub-optimal. </a:t>
            </a:r>
          </a:p>
          <a:p>
            <a:pPr marL="0" indent="0">
              <a:spcBef>
                <a:spcPts val="600"/>
              </a:spcBef>
              <a:buNone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.png">
            <a:extLst>
              <a:ext uri="{FF2B5EF4-FFF2-40B4-BE49-F238E27FC236}">
                <a16:creationId xmlns:a16="http://schemas.microsoft.com/office/drawing/2014/main" id="{54CD6F7C-071A-4753-B23D-E78D091AE4F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357" y="6057911"/>
            <a:ext cx="1940400" cy="514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0E3A9DE-BABD-45F5-ABDD-EF70BD21C7F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875338" y="1006475"/>
          <a:ext cx="6130925" cy="483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Worksheet" r:id="rId5" imgW="5372047" imgH="3781622" progId="Excel.Sheet.12">
                  <p:embed/>
                </p:oleObj>
              </mc:Choice>
              <mc:Fallback>
                <p:oleObj name="Worksheet" r:id="rId5" imgW="5372047" imgH="3781622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0E3A9DE-BABD-45F5-ABDD-EF70BD21C7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5338" y="1006475"/>
                        <a:ext cx="6130925" cy="4832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6580682-170C-454D-8DBD-7D0BF80C578B}"/>
              </a:ext>
            </a:extLst>
          </p:cNvPr>
          <p:cNvSpPr/>
          <p:nvPr/>
        </p:nvSpPr>
        <p:spPr>
          <a:xfrm>
            <a:off x="6601614" y="5915052"/>
            <a:ext cx="252711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Tanser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ZA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</a:t>
            </a:r>
            <a:r>
              <a: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IJE (2018)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CBCBAD-5A4A-4C87-A300-4B89709309CA}"/>
              </a:ext>
            </a:extLst>
          </p:cNvPr>
          <p:cNvSpPr/>
          <p:nvPr/>
        </p:nvSpPr>
        <p:spPr>
          <a:xfrm>
            <a:off x="6601614" y="1995487"/>
            <a:ext cx="1400175" cy="3071813"/>
          </a:xfrm>
          <a:prstGeom prst="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BFC208-872C-4701-A0A1-2F0FAEC12023}"/>
              </a:ext>
            </a:extLst>
          </p:cNvPr>
          <p:cNvSpPr txBox="1"/>
          <p:nvPr/>
        </p:nvSpPr>
        <p:spPr>
          <a:xfrm>
            <a:off x="7644029" y="1203165"/>
            <a:ext cx="2065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female</a:t>
            </a:r>
          </a:p>
          <a:p>
            <a:pPr algn="ctr"/>
            <a:r>
              <a:rPr lang="en-Z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 per 100 PY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6E8374-7DF3-472C-952F-39776D4A2728}"/>
              </a:ext>
            </a:extLst>
          </p:cNvPr>
          <p:cNvCxnSpPr>
            <a:cxnSpLocks/>
          </p:cNvCxnSpPr>
          <p:nvPr/>
        </p:nvCxnSpPr>
        <p:spPr>
          <a:xfrm flipH="1">
            <a:off x="7301701" y="1628227"/>
            <a:ext cx="476630" cy="45742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33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B32C22F-7ACE-45A3-A7A4-893E99D87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58"/>
          <a:stretch/>
        </p:blipFill>
        <p:spPr>
          <a:xfrm>
            <a:off x="5758509" y="1828800"/>
            <a:ext cx="5382923" cy="4124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F44BC-42AC-456A-9B80-2F344602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83" y="512861"/>
            <a:ext cx="10515600" cy="94277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Spatial heterogeneity of decline in the risk of HIV acquisition</a:t>
            </a:r>
            <a:endParaRPr lang="en-ZA" sz="36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CF76F-7586-4DFB-82D8-24AF56165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750"/>
          <a:stretch/>
        </p:blipFill>
        <p:spPr>
          <a:xfrm>
            <a:off x="554983" y="1803400"/>
            <a:ext cx="5382923" cy="40703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78C57A7-E216-46BF-99EF-BA89939786A8}"/>
              </a:ext>
            </a:extLst>
          </p:cNvPr>
          <p:cNvSpPr/>
          <p:nvPr/>
        </p:nvSpPr>
        <p:spPr>
          <a:xfrm>
            <a:off x="8369485" y="6191250"/>
            <a:ext cx="25271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Tanser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ZA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</a:t>
            </a:r>
            <a:r>
              <a:rPr kumimoji="0" lang="en-ZA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 (2013)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7F2139-550D-45E7-A4BB-65F8F522830C}"/>
              </a:ext>
            </a:extLst>
          </p:cNvPr>
          <p:cNvSpPr/>
          <p:nvPr/>
        </p:nvSpPr>
        <p:spPr>
          <a:xfrm>
            <a:off x="2228564" y="1539390"/>
            <a:ext cx="252711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 </a:t>
            </a:r>
            <a:r>
              <a:rPr lang="en-ZA" sz="2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ZA" sz="2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overag</a:t>
            </a:r>
            <a:r>
              <a:rPr lang="en-ZA" sz="2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ZA" sz="2100" b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78DDD5-F296-4ADF-BC52-78D90D09989D}"/>
              </a:ext>
            </a:extLst>
          </p:cNvPr>
          <p:cNvSpPr/>
          <p:nvPr/>
        </p:nvSpPr>
        <p:spPr>
          <a:xfrm>
            <a:off x="7432090" y="1539390"/>
            <a:ext cx="252711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HIV Prevalence</a:t>
            </a:r>
            <a:endParaRPr kumimoji="0" lang="en-ZA" sz="2100" b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93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B1CB16B-4A02-4057-984E-F9AB7FA75D5F}"/>
              </a:ext>
            </a:extLst>
          </p:cNvPr>
          <p:cNvGrpSpPr/>
          <p:nvPr/>
        </p:nvGrpSpPr>
        <p:grpSpPr>
          <a:xfrm>
            <a:off x="5228775" y="65386"/>
            <a:ext cx="6313633" cy="6727227"/>
            <a:chOff x="1483803" y="-216926"/>
            <a:chExt cx="9288780" cy="8534400"/>
          </a:xfrm>
        </p:grpSpPr>
        <p:pic>
          <p:nvPicPr>
            <p:cNvPr id="15" name="Picture 14" descr="\\Mac\Dropbox\Projects\MigrationFlows\R\MigrationPaper\Demography\distributionMigrationLocationsInAreas.jpg">
              <a:extLst>
                <a:ext uri="{FF2B5EF4-FFF2-40B4-BE49-F238E27FC236}">
                  <a16:creationId xmlns:a16="http://schemas.microsoft.com/office/drawing/2014/main" id="{C26ED6E5-ECEB-4F85-AE98-90EC969DA22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803" y="-216926"/>
              <a:ext cx="9288780" cy="853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00C17C-4B41-4B4C-B16C-17A62C0735F0}"/>
                </a:ext>
              </a:extLst>
            </p:cNvPr>
            <p:cNvSpPr/>
            <p:nvPr/>
          </p:nvSpPr>
          <p:spPr>
            <a:xfrm>
              <a:off x="1773382" y="121920"/>
              <a:ext cx="2499360" cy="2205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6" descr="logo.png">
            <a:extLst>
              <a:ext uri="{FF2B5EF4-FFF2-40B4-BE49-F238E27FC236}">
                <a16:creationId xmlns:a16="http://schemas.microsoft.com/office/drawing/2014/main" id="{54CD6F7C-071A-4753-B23D-E78D091AE4F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357" y="6057911"/>
            <a:ext cx="1940400" cy="5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B1093D-644D-4007-9FD7-8DCA7E779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43" y="1678649"/>
            <a:ext cx="5934118" cy="14192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87B4E9-AD23-488F-9F80-5EAB25523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23" y="3484391"/>
            <a:ext cx="1524000" cy="203835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9FC12355-9931-4CED-952B-0831607ECE97}"/>
              </a:ext>
            </a:extLst>
          </p:cNvPr>
          <p:cNvSpPr txBox="1">
            <a:spLocks/>
          </p:cNvSpPr>
          <p:nvPr/>
        </p:nvSpPr>
        <p:spPr>
          <a:xfrm>
            <a:off x="510457" y="421452"/>
            <a:ext cx="11249300" cy="666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3) High migration across the surveillance area</a:t>
            </a:r>
            <a:endParaRPr lang="en-ZA" sz="36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47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206" y="387163"/>
            <a:ext cx="11045587" cy="637379"/>
          </a:xfrm>
        </p:spPr>
        <p:txBody>
          <a:bodyPr>
            <a:normAutofit/>
          </a:bodyPr>
          <a:lstStyle/>
          <a:p>
            <a:r>
              <a:rPr lang="en-US" sz="3600" dirty="0"/>
              <a:t>Internal vs external introductions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F47BC-4385-424E-8B3F-84ABC6925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341" y="1099725"/>
            <a:ext cx="7884894" cy="52172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D0EB63-3D1D-44A3-AA5B-08A874515CBD}"/>
              </a:ext>
            </a:extLst>
          </p:cNvPr>
          <p:cNvSpPr/>
          <p:nvPr/>
        </p:nvSpPr>
        <p:spPr>
          <a:xfrm>
            <a:off x="8347588" y="6316948"/>
            <a:ext cx="32712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Rasmussen </a:t>
            </a:r>
            <a:r>
              <a:rPr kumimoji="0" lang="en-ZA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</a:t>
            </a:r>
            <a:r>
              <a:rPr lang="en-ZA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BioRxiv</a:t>
            </a:r>
            <a:r>
              <a:rPr kumimoji="0" lang="en-ZA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257452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206" y="378396"/>
            <a:ext cx="11045587" cy="637379"/>
          </a:xfrm>
        </p:spPr>
        <p:txBody>
          <a:bodyPr>
            <a:normAutofit/>
          </a:bodyPr>
          <a:lstStyle/>
          <a:p>
            <a:r>
              <a:rPr lang="en-US" sz="3600" dirty="0"/>
              <a:t>Research Questions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5986BF-02DD-40C1-B7C7-05048178102F}"/>
              </a:ext>
            </a:extLst>
          </p:cNvPr>
          <p:cNvSpPr/>
          <p:nvPr/>
        </p:nvSpPr>
        <p:spPr>
          <a:xfrm>
            <a:off x="573206" y="1430843"/>
            <a:ext cx="11045587" cy="2785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Can we understand the sexual network configuration geospatially?</a:t>
            </a:r>
          </a:p>
          <a:p>
            <a:pPr>
              <a:spcAft>
                <a:spcPts val="600"/>
              </a:spcAft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667" dirty="0">
                <a:latin typeface="Arial" panose="020B0604020202020204" pitchFamily="34" charset="0"/>
                <a:cs typeface="Arial" panose="020B0604020202020204" pitchFamily="34" charset="0"/>
              </a:rPr>
              <a:t>Can we estimate geographical HIV transmission using both demographic information for sexual partnership formation and phylogenetic links?</a:t>
            </a:r>
          </a:p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ZA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25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207" y="378370"/>
            <a:ext cx="9581446" cy="637379"/>
          </a:xfrm>
        </p:spPr>
        <p:txBody>
          <a:bodyPr>
            <a:normAutofit/>
          </a:bodyPr>
          <a:lstStyle/>
          <a:p>
            <a:r>
              <a:rPr lang="en-US" sz="3600" dirty="0"/>
              <a:t>Integrated individual level data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E04D8-A091-4940-B441-78C6FE674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8" t="39614" r="33132" b="8819"/>
          <a:stretch/>
        </p:blipFill>
        <p:spPr>
          <a:xfrm>
            <a:off x="361119" y="1621974"/>
            <a:ext cx="2981854" cy="3614051"/>
          </a:xfrm>
          <a:prstGeom prst="rect">
            <a:avLst/>
          </a:prstGeom>
        </p:spPr>
      </p:pic>
      <p:pic>
        <p:nvPicPr>
          <p:cNvPr id="2050" name="Picture 2" descr="House Logo Clip Art">
            <a:extLst>
              <a:ext uri="{FF2B5EF4-FFF2-40B4-BE49-F238E27FC236}">
                <a16:creationId xmlns:a16="http://schemas.microsoft.com/office/drawing/2014/main" id="{0895BD7A-3248-449F-A922-19D65895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349" y="2747146"/>
            <a:ext cx="1073370" cy="80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11687-4D3B-4E5D-8995-5CBA0C30380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63" y="1015749"/>
            <a:ext cx="6366265" cy="511594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521BC3F6-910A-4B07-BA69-B4DC2FABD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5"/>
          <a:stretch/>
        </p:blipFill>
        <p:spPr bwMode="auto">
          <a:xfrm>
            <a:off x="4245260" y="3709695"/>
            <a:ext cx="1073371" cy="10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ale icon">
            <a:extLst>
              <a:ext uri="{FF2B5EF4-FFF2-40B4-BE49-F238E27FC236}">
                <a16:creationId xmlns:a16="http://schemas.microsoft.com/office/drawing/2014/main" id="{8D13A2E6-BA1D-4D23-87A8-FF037D195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4290" y="3709695"/>
            <a:ext cx="518134" cy="10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lus Sign 18">
            <a:extLst>
              <a:ext uri="{FF2B5EF4-FFF2-40B4-BE49-F238E27FC236}">
                <a16:creationId xmlns:a16="http://schemas.microsoft.com/office/drawing/2014/main" id="{4EB37E48-D05F-45D1-B3A5-025C2C20BE84}"/>
              </a:ext>
            </a:extLst>
          </p:cNvPr>
          <p:cNvSpPr/>
          <p:nvPr/>
        </p:nvSpPr>
        <p:spPr>
          <a:xfrm>
            <a:off x="3427205" y="2224632"/>
            <a:ext cx="566057" cy="5225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3420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5776</TotalTime>
  <Words>726</Words>
  <Application>Microsoft Office PowerPoint</Application>
  <PresentationFormat>Widescreen</PresentationFormat>
  <Paragraphs>172</Paragraphs>
  <Slides>21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Worksheet</vt:lpstr>
      <vt:lpstr>PowerPoint Presentation</vt:lpstr>
      <vt:lpstr>Population Intervention Platform Study Area, South Africa</vt:lpstr>
      <vt:lpstr>Population Intervention Program Study Area </vt:lpstr>
      <vt:lpstr>1) High HIV incidences in young females</vt:lpstr>
      <vt:lpstr>2) Spatial heterogeneity of decline in the risk of HIV acquisition</vt:lpstr>
      <vt:lpstr>PowerPoint Presentation</vt:lpstr>
      <vt:lpstr>Internal vs external introductions</vt:lpstr>
      <vt:lpstr>Research Questions</vt:lpstr>
      <vt:lpstr>Integrated individual level data system</vt:lpstr>
      <vt:lpstr>Sexual partnerships</vt:lpstr>
      <vt:lpstr>Spatial network configuration of conjugal partnerships</vt:lpstr>
      <vt:lpstr>Conjugal partnerships by their origins of movements</vt:lpstr>
      <vt:lpstr>Spatial network of conjugal partnerships</vt:lpstr>
      <vt:lpstr>Sequence data and phylogenetic analysis</vt:lpstr>
      <vt:lpstr>Sampling flowchart </vt:lpstr>
      <vt:lpstr>Geolocation of linked HIV transmission pairs</vt:lpstr>
      <vt:lpstr>Spatial network of conjugal partnerships</vt:lpstr>
      <vt:lpstr>Linkage among conjugal relationships</vt:lpstr>
      <vt:lpstr>Next steps</vt:lpstr>
      <vt:lpstr>Conclusion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Hae-Young Kim</dc:creator>
  <cp:lastModifiedBy>Hae-Young Kim</cp:lastModifiedBy>
  <cp:revision>63</cp:revision>
  <dcterms:created xsi:type="dcterms:W3CDTF">2019-03-17T13:13:11Z</dcterms:created>
  <dcterms:modified xsi:type="dcterms:W3CDTF">2019-04-17T18:40:22Z</dcterms:modified>
</cp:coreProperties>
</file>