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5"/>
  </p:sldMasterIdLst>
  <p:notesMasterIdLst>
    <p:notesMasterId r:id="rId12"/>
  </p:notesMasterIdLst>
  <p:sldIdLst>
    <p:sldId id="519" r:id="rId6"/>
    <p:sldId id="483" r:id="rId7"/>
    <p:sldId id="498" r:id="rId8"/>
    <p:sldId id="520" r:id="rId9"/>
    <p:sldId id="522" r:id="rId10"/>
    <p:sldId id="518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vin McCarthy" initials="KM" lastIdx="1" clrIdx="0">
    <p:extLst>
      <p:ext uri="{19B8F6BF-5375-455C-9EA6-DF929625EA0E}">
        <p15:presenceInfo xmlns:p15="http://schemas.microsoft.com/office/powerpoint/2012/main" userId="S-1-5-21-2745946910-598402113-219853104-309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7C8C"/>
    <a:srgbClr val="E30F11"/>
    <a:srgbClr val="47AC44"/>
    <a:srgbClr val="AE1A1A"/>
    <a:srgbClr val="00CCCF"/>
    <a:srgbClr val="6CE2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60" autoAdjust="0"/>
  </p:normalViewPr>
  <p:slideViewPr>
    <p:cSldViewPr snapToGrid="0">
      <p:cViewPr varScale="1">
        <p:scale>
          <a:sx n="108" d="100"/>
          <a:sy n="108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5226103-FD7E-4C9C-9C7B-11FCAE193D24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B378397-0B39-496A-8B84-6016A9C1D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C471C-C279-4984-BE55-C80EE90EC8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63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12D8C-1E5D-4678-BC7F-48977E07DD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6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440628" y="5022596"/>
            <a:ext cx="11355448" cy="1422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 baseline="0"/>
            </a:lvl1pPr>
          </a:lstStyle>
          <a:p>
            <a:pPr lvl="0"/>
            <a:r>
              <a:rPr lang="en-US"/>
              <a:t>Client or presentation name</a:t>
            </a:r>
          </a:p>
          <a:p>
            <a:pPr lvl="0"/>
            <a:r>
              <a:rPr lang="en-US"/>
              <a:t>Date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331200" y="6275050"/>
            <a:ext cx="3657600" cy="415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418"/>
            <a:endParaRPr lang="en-US" sz="2133">
              <a:solidFill>
                <a:prstClr val="white"/>
              </a:solidFill>
            </a:endParaRPr>
          </a:p>
        </p:txBody>
      </p:sp>
      <p:pic>
        <p:nvPicPr>
          <p:cNvPr id="6" name="Picture 2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20" y="2595880"/>
            <a:ext cx="10875264" cy="1030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8331200" y="6275050"/>
            <a:ext cx="3657600" cy="415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418"/>
            <a:endParaRPr lang="en-US" sz="2133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248" y="6464912"/>
            <a:ext cx="3251200" cy="214297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8612248" y="6477001"/>
            <a:ext cx="1954152" cy="213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418"/>
            <a:endParaRPr lang="en-US" sz="2133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268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32759" y="177800"/>
            <a:ext cx="10972800" cy="8128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 userDrawn="1">
            <p:extLst/>
          </p:nvPr>
        </p:nvGraphicFramePr>
        <p:xfrm>
          <a:off x="240682" y="1295401"/>
          <a:ext cx="11138516" cy="4470396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78462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846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846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8462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38628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8628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8628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8628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38628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38628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38628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240681" y="6280547"/>
            <a:ext cx="507464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  <p:pic>
        <p:nvPicPr>
          <p:cNvPr id="11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1" y="6375249"/>
            <a:ext cx="3354183" cy="31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97837" y="6417468"/>
            <a:ext cx="3860820" cy="364331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rgbClr val="6A737B"/>
                </a:solidFill>
              </a:rPr>
              <a:t>Copyright © 2016 Intellectual Ventures Management, LLC (IVM). All rights reserved.</a:t>
            </a:r>
          </a:p>
          <a:p>
            <a:endParaRPr lang="en-US" sz="800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98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400"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867"/>
            </a:lvl1pPr>
            <a:lvl2pPr marL="544209" indent="0">
              <a:buNone/>
              <a:defRPr sz="3333"/>
            </a:lvl2pPr>
            <a:lvl3pPr marL="1088418" indent="0">
              <a:buNone/>
              <a:defRPr sz="2800"/>
            </a:lvl3pPr>
            <a:lvl4pPr marL="1632627" indent="0">
              <a:buNone/>
              <a:defRPr sz="2400"/>
            </a:lvl4pPr>
            <a:lvl5pPr marL="2176836" indent="0">
              <a:buNone/>
              <a:defRPr sz="2400"/>
            </a:lvl5pPr>
            <a:lvl6pPr marL="2721045" indent="0">
              <a:buNone/>
              <a:defRPr sz="2400"/>
            </a:lvl6pPr>
            <a:lvl7pPr marL="3265254" indent="0">
              <a:buNone/>
              <a:defRPr sz="2400"/>
            </a:lvl7pPr>
            <a:lvl8pPr marL="3809463" indent="0">
              <a:buNone/>
              <a:defRPr sz="2400"/>
            </a:lvl8pPr>
            <a:lvl9pPr marL="4353672" indent="0">
              <a:buNone/>
              <a:defRPr sz="24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1"/>
          </a:xfrm>
        </p:spPr>
        <p:txBody>
          <a:bodyPr/>
          <a:lstStyle>
            <a:lvl1pPr marL="0" indent="0">
              <a:buNone/>
              <a:defRPr sz="1600"/>
            </a:lvl1pPr>
            <a:lvl2pPr marL="544209" indent="0">
              <a:buNone/>
              <a:defRPr sz="1467"/>
            </a:lvl2pPr>
            <a:lvl3pPr marL="1088418" indent="0">
              <a:buNone/>
              <a:defRPr sz="1200"/>
            </a:lvl3pPr>
            <a:lvl4pPr marL="1632627" indent="0">
              <a:buNone/>
              <a:defRPr sz="1067"/>
            </a:lvl4pPr>
            <a:lvl5pPr marL="2176836" indent="0">
              <a:buNone/>
              <a:defRPr sz="1067"/>
            </a:lvl5pPr>
            <a:lvl6pPr marL="2721045" indent="0">
              <a:buNone/>
              <a:defRPr sz="1067"/>
            </a:lvl6pPr>
            <a:lvl7pPr marL="3265254" indent="0">
              <a:buNone/>
              <a:defRPr sz="1067"/>
            </a:lvl7pPr>
            <a:lvl8pPr marL="3809463" indent="0">
              <a:buNone/>
              <a:defRPr sz="1067"/>
            </a:lvl8pPr>
            <a:lvl9pPr marL="435367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240681" y="6280547"/>
            <a:ext cx="507464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  <p:pic>
        <p:nvPicPr>
          <p:cNvPr id="13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1" y="6375249"/>
            <a:ext cx="3354183" cy="31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97837" y="6417468"/>
            <a:ext cx="3860820" cy="364331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rgbClr val="6A737B"/>
                </a:solidFill>
              </a:rPr>
              <a:t>Copyright © 2016 Intellectual Ventures Management, LLC (IVM). All rights reserved.</a:t>
            </a:r>
          </a:p>
          <a:p>
            <a:endParaRPr lang="en-US" sz="800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980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81569" y="2130428"/>
            <a:ext cx="11004031" cy="14700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Plain Title Page 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240681" y="6280547"/>
            <a:ext cx="673719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  <p:pic>
        <p:nvPicPr>
          <p:cNvPr id="8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1" y="6375249"/>
            <a:ext cx="3354183" cy="31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812781" y="6417468"/>
            <a:ext cx="3860820" cy="364331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rgbClr val="6A737B"/>
                </a:solidFill>
              </a:rPr>
              <a:t>Copyright © 2016 Intellectual Ventures Management, LLC (IVM). All rights reserved.</a:t>
            </a:r>
          </a:p>
          <a:p>
            <a:endParaRPr lang="en-US" sz="800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283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406400" y="889000"/>
            <a:ext cx="130048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418"/>
            <a:endParaRPr lang="en-US" sz="2133">
              <a:solidFill>
                <a:prstClr val="white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1016000" y="990600"/>
            <a:ext cx="10160000" cy="7112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733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Thank You or similar text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3325752" y="2209800"/>
            <a:ext cx="5540496" cy="609600"/>
          </a:xfrm>
        </p:spPr>
        <p:txBody>
          <a:bodyPr/>
          <a:lstStyle>
            <a:lvl1pPr marL="0" indent="0" algn="ctr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Your Name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2657435" y="2795648"/>
            <a:ext cx="6877131" cy="32512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667"/>
            </a:lvl1pPr>
          </a:lstStyle>
          <a:p>
            <a:pPr lvl="0"/>
            <a:r>
              <a:rPr lang="en-US"/>
              <a:t>Your title</a:t>
            </a:r>
          </a:p>
          <a:p>
            <a:pPr lvl="0"/>
            <a:r>
              <a:rPr lang="en-US"/>
              <a:t>Your email</a:t>
            </a:r>
          </a:p>
          <a:p>
            <a:pPr lvl="0"/>
            <a:r>
              <a:rPr lang="en-US"/>
              <a:t>Your phone number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240681" y="6280547"/>
            <a:ext cx="507464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  <p:pic>
        <p:nvPicPr>
          <p:cNvPr id="14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1" y="6375249"/>
            <a:ext cx="3354183" cy="31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Footer Placeholder 4"/>
          <p:cNvSpPr txBox="1">
            <a:spLocks/>
          </p:cNvSpPr>
          <p:nvPr userDrawn="1"/>
        </p:nvSpPr>
        <p:spPr>
          <a:xfrm>
            <a:off x="697837" y="6417468"/>
            <a:ext cx="3860820" cy="364331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rgbClr val="6A737B"/>
                </a:solidFill>
              </a:rPr>
              <a:t>Copyright © 2016 Intellectual Ventures Management, LLC (IVM). All rights reserved.</a:t>
            </a:r>
          </a:p>
          <a:p>
            <a:endParaRPr lang="en-US" sz="800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140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l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81569" y="2130428"/>
            <a:ext cx="11004031" cy="14700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Plain Title Page 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40681" y="6280547"/>
            <a:ext cx="507464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" y="6227207"/>
            <a:ext cx="1828800" cy="444947"/>
          </a:xfrm>
          <a:prstGeom prst="rect">
            <a:avLst/>
          </a:prstGeom>
        </p:spPr>
      </p:pic>
      <p:pic>
        <p:nvPicPr>
          <p:cNvPr id="5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1" y="6227207"/>
            <a:ext cx="3862183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780973" y="3886200"/>
            <a:ext cx="8172843" cy="1771651"/>
          </a:xfrm>
        </p:spPr>
        <p:txBody>
          <a:bodyPr/>
          <a:lstStyle>
            <a:lvl1pPr marL="0" indent="0">
              <a:buNone/>
              <a:defRPr sz="2667"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</a:lstStyle>
          <a:p>
            <a:pPr lvl="0"/>
            <a:r>
              <a:rPr lang="en-US" sz="2400" b="1">
                <a:solidFill>
                  <a:schemeClr val="accent1"/>
                </a:solidFill>
              </a:rPr>
              <a:t>Click to edit Master text styles</a:t>
            </a:r>
          </a:p>
          <a:p>
            <a:pPr lvl="1"/>
            <a:r>
              <a:rPr lang="en-US" sz="2400" b="1">
                <a:solidFill>
                  <a:schemeClr val="accent1"/>
                </a:solidFill>
              </a:rPr>
              <a:t>Second level</a:t>
            </a:r>
          </a:p>
          <a:p>
            <a:pPr lvl="2"/>
            <a:r>
              <a:rPr lang="en-US" sz="2400" b="1">
                <a:solidFill>
                  <a:schemeClr val="accent1"/>
                </a:solidFill>
              </a:rPr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19706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759" y="177800"/>
            <a:ext cx="11857640" cy="8128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240680" y="6421719"/>
            <a:ext cx="673720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chemeClr val="accent4"/>
                </a:solidFill>
              </a:rPr>
              <a:pPr/>
              <a:t>‹#›</a:t>
            </a:fld>
            <a:r>
              <a:rPr lang="en-US" sz="1200" dirty="0">
                <a:solidFill>
                  <a:schemeClr val="accent4"/>
                </a:solidFill>
              </a:rPr>
              <a:t>    </a:t>
            </a:r>
            <a:r>
              <a:rPr lang="en-US" sz="1467" dirty="0">
                <a:solidFill>
                  <a:schemeClr val="accent4"/>
                </a:solidFill>
              </a:rPr>
              <a:t>|</a:t>
            </a: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97838" y="6417469"/>
            <a:ext cx="3860820" cy="364331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800" dirty="0">
              <a:solidFill>
                <a:schemeClr val="accent4"/>
              </a:solidFill>
            </a:endParaRP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812781" y="6545176"/>
            <a:ext cx="3860820" cy="364331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accent4"/>
                </a:solidFill>
              </a:rPr>
              <a:t>Copyright © 2016 Intellectual Ventures</a:t>
            </a:r>
            <a:r>
              <a:rPr lang="en-US" sz="800" baseline="0" dirty="0">
                <a:solidFill>
                  <a:schemeClr val="accent4"/>
                </a:solidFill>
              </a:rPr>
              <a:t> Management</a:t>
            </a:r>
            <a:r>
              <a:rPr lang="en-US" sz="800" dirty="0">
                <a:solidFill>
                  <a:schemeClr val="accent4"/>
                </a:solidFill>
              </a:rPr>
              <a:t>, LLC (IVM). All rights reserved.</a:t>
            </a:r>
          </a:p>
          <a:p>
            <a:endParaRPr lang="en-US" sz="800" dirty="0">
              <a:solidFill>
                <a:schemeClr val="accent4"/>
              </a:solidFill>
            </a:endParaRPr>
          </a:p>
        </p:txBody>
      </p:sp>
      <p:pic>
        <p:nvPicPr>
          <p:cNvPr id="11" name="Picture 3" descr="3FC66EDC-0D59-4593-A0A5-F9EF004793B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637" y="6490749"/>
            <a:ext cx="3354183" cy="31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/>
          <p:cNvSpPr txBox="1">
            <a:spLocks/>
          </p:cNvSpPr>
          <p:nvPr userDrawn="1"/>
        </p:nvSpPr>
        <p:spPr>
          <a:xfrm>
            <a:off x="232760" y="177800"/>
            <a:ext cx="11857641" cy="812800"/>
          </a:xfrm>
          <a:prstGeom prst="rect">
            <a:avLst/>
          </a:prstGeom>
        </p:spPr>
        <p:txBody>
          <a:bodyPr vert="horz" lIns="81633" tIns="40817" rIns="81633" bIns="40817" rtlCol="0" anchor="t">
            <a:normAutofit/>
          </a:bodyPr>
          <a:lstStyle>
            <a:lvl1pPr algn="l" defTabSz="1088418" rtl="0" eaLnBrk="1" latinLnBrk="0" hangingPunct="1">
              <a:spcBef>
                <a:spcPct val="0"/>
              </a:spcBef>
              <a:buNone/>
              <a:defRPr sz="4267" b="0" i="0" kern="1200">
                <a:solidFill>
                  <a:schemeClr val="accent2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4267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101600" y="1107536"/>
            <a:ext cx="594360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4196" indent="0">
              <a:buNone/>
              <a:defRPr sz="2400" b="1"/>
            </a:lvl2pPr>
            <a:lvl3pPr marL="1088391" indent="0">
              <a:buNone/>
              <a:defRPr sz="2133" b="1"/>
            </a:lvl3pPr>
            <a:lvl4pPr marL="1632586" indent="0">
              <a:buNone/>
              <a:defRPr sz="1867" b="1"/>
            </a:lvl4pPr>
            <a:lvl5pPr marL="2176782" indent="0">
              <a:buNone/>
              <a:defRPr sz="1867" b="1"/>
            </a:lvl5pPr>
            <a:lvl6pPr marL="2720977" indent="0">
              <a:buNone/>
              <a:defRPr sz="1867" b="1"/>
            </a:lvl6pPr>
            <a:lvl7pPr marL="3265173" indent="0">
              <a:buNone/>
              <a:defRPr sz="1867" b="1"/>
            </a:lvl7pPr>
            <a:lvl8pPr marL="3809367" indent="0">
              <a:buNone/>
              <a:defRPr sz="1867" b="1"/>
            </a:lvl8pPr>
            <a:lvl9pPr marL="4353563" indent="0">
              <a:buNone/>
              <a:defRPr sz="1867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2"/>
          </p:nvPr>
        </p:nvSpPr>
        <p:spPr>
          <a:xfrm>
            <a:off x="101600" y="1811548"/>
            <a:ext cx="5943600" cy="4314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46800" y="1107536"/>
            <a:ext cx="594360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4196" indent="0">
              <a:buNone/>
              <a:defRPr sz="2400" b="1"/>
            </a:lvl2pPr>
            <a:lvl3pPr marL="1088391" indent="0">
              <a:buNone/>
              <a:defRPr sz="2133" b="1"/>
            </a:lvl3pPr>
            <a:lvl4pPr marL="1632586" indent="0">
              <a:buNone/>
              <a:defRPr sz="1867" b="1"/>
            </a:lvl4pPr>
            <a:lvl5pPr marL="2176782" indent="0">
              <a:buNone/>
              <a:defRPr sz="1867" b="1"/>
            </a:lvl5pPr>
            <a:lvl6pPr marL="2720977" indent="0">
              <a:buNone/>
              <a:defRPr sz="1867" b="1"/>
            </a:lvl6pPr>
            <a:lvl7pPr marL="3265173" indent="0">
              <a:buNone/>
              <a:defRPr sz="1867" b="1"/>
            </a:lvl7pPr>
            <a:lvl8pPr marL="3809367" indent="0">
              <a:buNone/>
              <a:defRPr sz="1867" b="1"/>
            </a:lvl8pPr>
            <a:lvl9pPr marL="4353563" indent="0">
              <a:buNone/>
              <a:defRPr sz="1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1811548"/>
            <a:ext cx="5943600" cy="4314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005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240681" y="6280547"/>
            <a:ext cx="673719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  <p:pic>
        <p:nvPicPr>
          <p:cNvPr id="8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1" y="6375249"/>
            <a:ext cx="3354183" cy="31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812781" y="6417468"/>
            <a:ext cx="3860820" cy="364331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rgbClr val="6A737B"/>
                </a:solidFill>
              </a:rPr>
              <a:t>Copyright © 2016 Intellectual Ventures Management, LLC (IVM). All rights reserved.</a:t>
            </a:r>
          </a:p>
          <a:p>
            <a:endParaRPr lang="en-US" sz="800">
              <a:solidFill>
                <a:srgbClr val="6A737B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40147" y="177800"/>
            <a:ext cx="11647053" cy="671286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240682" y="1082352"/>
            <a:ext cx="11647053" cy="5043812"/>
          </a:xfrm>
        </p:spPr>
        <p:txBody>
          <a:bodyPr>
            <a:normAutofit/>
          </a:bodyPr>
          <a:lstStyle>
            <a:lvl1pPr marL="408156" indent="-408156">
              <a:buClr>
                <a:schemeClr val="accent2"/>
              </a:buClr>
              <a:buFont typeface="Calibri" panose="020F0502020204030204" pitchFamily="34" charset="0"/>
              <a:buChar char="̶"/>
              <a:defRPr sz="1800" baseline="0"/>
            </a:lvl1pPr>
            <a:lvl2pPr marL="884341" indent="-340131">
              <a:buClr>
                <a:schemeClr val="accent3"/>
              </a:buClr>
              <a:buFont typeface="Arial" panose="020B0604020202020204" pitchFamily="34" charset="0"/>
              <a:buChar char="•"/>
              <a:defRPr sz="1800"/>
            </a:lvl2pPr>
            <a:lvl3pPr marL="1360522" indent="-272105">
              <a:buClr>
                <a:schemeClr val="accent3"/>
              </a:buClr>
              <a:buFont typeface="Calibri" panose="020F0502020204030204" pitchFamily="34" charset="0"/>
              <a:buChar char="̶"/>
              <a:defRPr sz="1800"/>
            </a:lvl3pPr>
            <a:lvl4pPr marL="1904731" indent="-272105">
              <a:buClr>
                <a:schemeClr val="accent5"/>
              </a:buClr>
              <a:buFont typeface="Arial" panose="020B0604020202020204" pitchFamily="34" charset="0"/>
              <a:buChar char="•"/>
              <a:defRPr sz="1600"/>
            </a:lvl4pPr>
            <a:lvl5pPr>
              <a:defRPr sz="1400"/>
            </a:lvl5pPr>
          </a:lstStyle>
          <a:p>
            <a:pPr lvl="0"/>
            <a:endParaRPr lang="en-US"/>
          </a:p>
          <a:p>
            <a:pPr lvl="0"/>
            <a:r>
              <a:rPr lang="en-US"/>
              <a:t>Bullets (Slide Content)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81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147" y="177800"/>
            <a:ext cx="11647053" cy="671286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682" y="1082352"/>
            <a:ext cx="11647053" cy="504381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800" baseline="0"/>
            </a:lvl1pPr>
            <a:lvl2pPr>
              <a:buClr>
                <a:schemeClr val="accent4"/>
              </a:buClr>
              <a:defRPr sz="1800"/>
            </a:lvl2pPr>
            <a:lvl3pPr>
              <a:defRPr sz="1800"/>
            </a:lvl3pPr>
            <a:lvl4pPr>
              <a:buClr>
                <a:schemeClr val="accent5"/>
              </a:buClr>
              <a:defRPr sz="1600"/>
            </a:lvl4pPr>
            <a:lvl5pPr>
              <a:defRPr sz="1400"/>
            </a:lvl5pPr>
          </a:lstStyle>
          <a:p>
            <a:pPr lvl="0"/>
            <a:endParaRPr lang="en-US"/>
          </a:p>
          <a:p>
            <a:pPr lvl="0"/>
            <a:r>
              <a:rPr lang="en-US"/>
              <a:t>Bullets (Slide Content)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240681" y="6280547"/>
            <a:ext cx="673719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992448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759" y="177800"/>
            <a:ext cx="10972800" cy="8128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200" y="1193800"/>
            <a:ext cx="5660043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4209" indent="0">
              <a:buNone/>
              <a:defRPr sz="2400" b="1"/>
            </a:lvl2pPr>
            <a:lvl3pPr marL="1088418" indent="0">
              <a:buNone/>
              <a:defRPr sz="2133" b="1"/>
            </a:lvl3pPr>
            <a:lvl4pPr marL="1632627" indent="0">
              <a:buNone/>
              <a:defRPr sz="1867" b="1"/>
            </a:lvl4pPr>
            <a:lvl5pPr marL="2176836" indent="0">
              <a:buNone/>
              <a:defRPr sz="1867" b="1"/>
            </a:lvl5pPr>
            <a:lvl6pPr marL="2721045" indent="0">
              <a:buNone/>
              <a:defRPr sz="1867" b="1"/>
            </a:lvl6pPr>
            <a:lvl7pPr marL="3265254" indent="0">
              <a:buNone/>
              <a:defRPr sz="1867" b="1"/>
            </a:lvl7pPr>
            <a:lvl8pPr marL="3809463" indent="0">
              <a:buNone/>
              <a:defRPr sz="1867" b="1"/>
            </a:lvl8pPr>
            <a:lvl9pPr marL="4353672" indent="0">
              <a:buNone/>
              <a:defRPr sz="1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757" y="1905000"/>
            <a:ext cx="5660043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8408" y="1193800"/>
            <a:ext cx="5765875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4209" indent="0">
              <a:buNone/>
              <a:defRPr sz="2400" b="1"/>
            </a:lvl2pPr>
            <a:lvl3pPr marL="1088418" indent="0">
              <a:buNone/>
              <a:defRPr sz="2133" b="1"/>
            </a:lvl3pPr>
            <a:lvl4pPr marL="1632627" indent="0">
              <a:buNone/>
              <a:defRPr sz="1867" b="1"/>
            </a:lvl4pPr>
            <a:lvl5pPr marL="2176836" indent="0">
              <a:buNone/>
              <a:defRPr sz="1867" b="1"/>
            </a:lvl5pPr>
            <a:lvl6pPr marL="2721045" indent="0">
              <a:buNone/>
              <a:defRPr sz="1867" b="1"/>
            </a:lvl6pPr>
            <a:lvl7pPr marL="3265254" indent="0">
              <a:buNone/>
              <a:defRPr sz="1867" b="1"/>
            </a:lvl7pPr>
            <a:lvl8pPr marL="3809463" indent="0">
              <a:buNone/>
              <a:defRPr sz="1867" b="1"/>
            </a:lvl8pPr>
            <a:lvl9pPr marL="4353672" indent="0">
              <a:buNone/>
              <a:defRPr sz="1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9725" y="1905000"/>
            <a:ext cx="5765875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Slide Number Placeholder 5"/>
          <p:cNvSpPr txBox="1">
            <a:spLocks/>
          </p:cNvSpPr>
          <p:nvPr userDrawn="1"/>
        </p:nvSpPr>
        <p:spPr>
          <a:xfrm>
            <a:off x="240680" y="6280547"/>
            <a:ext cx="673720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  <p:pic>
        <p:nvPicPr>
          <p:cNvPr id="19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1" y="6375249"/>
            <a:ext cx="3354183" cy="31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914401" y="6417468"/>
            <a:ext cx="3860820" cy="364331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rgbClr val="6A737B"/>
                </a:solidFill>
              </a:rPr>
              <a:t>Copyright © 2016 Intellectual Ventures Management, LLC (IVM). All rights reserved.</a:t>
            </a:r>
          </a:p>
          <a:p>
            <a:endParaRPr lang="en-US" sz="800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949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759" y="177800"/>
            <a:ext cx="10972800" cy="8128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200" y="1193800"/>
            <a:ext cx="5660043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4209" indent="0">
              <a:buNone/>
              <a:defRPr sz="2400" b="1"/>
            </a:lvl2pPr>
            <a:lvl3pPr marL="1088418" indent="0">
              <a:buNone/>
              <a:defRPr sz="2133" b="1"/>
            </a:lvl3pPr>
            <a:lvl4pPr marL="1632627" indent="0">
              <a:buNone/>
              <a:defRPr sz="1867" b="1"/>
            </a:lvl4pPr>
            <a:lvl5pPr marL="2176836" indent="0">
              <a:buNone/>
              <a:defRPr sz="1867" b="1"/>
            </a:lvl5pPr>
            <a:lvl6pPr marL="2721045" indent="0">
              <a:buNone/>
              <a:defRPr sz="1867" b="1"/>
            </a:lvl6pPr>
            <a:lvl7pPr marL="3265254" indent="0">
              <a:buNone/>
              <a:defRPr sz="1867" b="1"/>
            </a:lvl7pPr>
            <a:lvl8pPr marL="3809463" indent="0">
              <a:buNone/>
              <a:defRPr sz="1867" b="1"/>
            </a:lvl8pPr>
            <a:lvl9pPr marL="4353672" indent="0">
              <a:buNone/>
              <a:defRPr sz="1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757" y="1905000"/>
            <a:ext cx="5660043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8408" y="1193800"/>
            <a:ext cx="5765875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4209" indent="0">
              <a:buNone/>
              <a:defRPr sz="2400" b="1"/>
            </a:lvl2pPr>
            <a:lvl3pPr marL="1088418" indent="0">
              <a:buNone/>
              <a:defRPr sz="2133" b="1"/>
            </a:lvl3pPr>
            <a:lvl4pPr marL="1632627" indent="0">
              <a:buNone/>
              <a:defRPr sz="1867" b="1"/>
            </a:lvl4pPr>
            <a:lvl5pPr marL="2176836" indent="0">
              <a:buNone/>
              <a:defRPr sz="1867" b="1"/>
            </a:lvl5pPr>
            <a:lvl6pPr marL="2721045" indent="0">
              <a:buNone/>
              <a:defRPr sz="1867" b="1"/>
            </a:lvl6pPr>
            <a:lvl7pPr marL="3265254" indent="0">
              <a:buNone/>
              <a:defRPr sz="1867" b="1"/>
            </a:lvl7pPr>
            <a:lvl8pPr marL="3809463" indent="0">
              <a:buNone/>
              <a:defRPr sz="1867" b="1"/>
            </a:lvl8pPr>
            <a:lvl9pPr marL="4353672" indent="0">
              <a:buNone/>
              <a:defRPr sz="1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9725" y="1905000"/>
            <a:ext cx="5765875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Slide Number Placeholder 5"/>
          <p:cNvSpPr txBox="1">
            <a:spLocks/>
          </p:cNvSpPr>
          <p:nvPr userDrawn="1"/>
        </p:nvSpPr>
        <p:spPr>
          <a:xfrm>
            <a:off x="240680" y="6280547"/>
            <a:ext cx="673720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99189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759" y="177800"/>
            <a:ext cx="10972800" cy="8128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757" y="1092200"/>
            <a:ext cx="5660043" cy="503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9725" y="1092200"/>
            <a:ext cx="5765875" cy="503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240681" y="6280547"/>
            <a:ext cx="673719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  <p:pic>
        <p:nvPicPr>
          <p:cNvPr id="9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1" y="6375249"/>
            <a:ext cx="3354183" cy="31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812781" y="6417468"/>
            <a:ext cx="3860820" cy="364331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rgbClr val="6A737B"/>
                </a:solidFill>
              </a:rPr>
              <a:t>Copyright © 2016 Intellectual Ventures Management, LLC (IVM). All rights reserved.</a:t>
            </a:r>
          </a:p>
          <a:p>
            <a:endParaRPr lang="en-US" sz="800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98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759" y="177800"/>
            <a:ext cx="10972800" cy="8128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757" y="1092200"/>
            <a:ext cx="5660043" cy="503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9725" y="1092200"/>
            <a:ext cx="5765875" cy="503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240681" y="6280547"/>
            <a:ext cx="673719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157760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240681" y="6280547"/>
            <a:ext cx="673719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  <p:pic>
        <p:nvPicPr>
          <p:cNvPr id="9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1" y="6375249"/>
            <a:ext cx="3354183" cy="31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812781" y="6417468"/>
            <a:ext cx="3860820" cy="364331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rgbClr val="6A737B"/>
                </a:solidFill>
              </a:rPr>
              <a:t>Copyright © 2016 Intellectual Ventures Management, LLC (IVM). All rights reserved.</a:t>
            </a:r>
          </a:p>
          <a:p>
            <a:endParaRPr lang="en-US" sz="800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25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240681" y="6280547"/>
            <a:ext cx="673719" cy="501253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z="1200" smtClean="0">
                <a:solidFill>
                  <a:srgbClr val="6A737B"/>
                </a:solidFill>
              </a:rPr>
              <a:pPr/>
              <a:t>‹#›</a:t>
            </a:fld>
            <a:r>
              <a:rPr lang="en-US" sz="1200">
                <a:solidFill>
                  <a:srgbClr val="6A737B"/>
                </a:solidFill>
              </a:rPr>
              <a:t> 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98509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0147" y="177800"/>
            <a:ext cx="11600453" cy="812800"/>
          </a:xfrm>
          <a:prstGeom prst="rect">
            <a:avLst/>
          </a:prstGeom>
        </p:spPr>
        <p:txBody>
          <a:bodyPr vert="horz" lIns="81633" tIns="40817" rIns="81633" bIns="40817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0147" y="1193801"/>
            <a:ext cx="11600453" cy="4932364"/>
          </a:xfrm>
          <a:prstGeom prst="rect">
            <a:avLst/>
          </a:prstGeom>
        </p:spPr>
        <p:txBody>
          <a:bodyPr vert="horz" lIns="81633" tIns="40817" rIns="81633" bIns="4081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0681" y="6280548"/>
            <a:ext cx="507464" cy="298053"/>
          </a:xfrm>
          <a:prstGeom prst="rect">
            <a:avLst/>
          </a:prstGeom>
        </p:spPr>
        <p:txBody>
          <a:bodyPr vert="horz" lIns="51426" tIns="25713" rIns="51426" bIns="25713" rtlCol="0" anchor="ctr"/>
          <a:lstStyle>
            <a:lvl1pPr algn="l">
              <a:defRPr sz="1200">
                <a:solidFill>
                  <a:schemeClr val="accent4"/>
                </a:solidFill>
              </a:defRPr>
            </a:lvl1pPr>
          </a:lstStyle>
          <a:p>
            <a:pPr defTabSz="1088418"/>
            <a:fld id="{5E7F5BFD-39EB-44C1-950F-7ADF7831458B}" type="slidenum">
              <a:rPr lang="en-US" smtClean="0">
                <a:solidFill>
                  <a:srgbClr val="6A737B"/>
                </a:solidFill>
              </a:rPr>
              <a:pPr defTabSz="1088418"/>
              <a:t>‹#›</a:t>
            </a:fld>
            <a:r>
              <a:rPr lang="en-US">
                <a:solidFill>
                  <a:srgbClr val="6A737B"/>
                </a:solidFill>
              </a:rPr>
              <a:t>   </a:t>
            </a:r>
            <a:r>
              <a:rPr lang="en-US" sz="1467">
                <a:solidFill>
                  <a:srgbClr val="6A737B"/>
                </a:solidFill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409811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</p:sldLayoutIdLst>
  <p:txStyles>
    <p:titleStyle>
      <a:lvl1pPr algn="l" defTabSz="1088418" rtl="0" eaLnBrk="1" latinLnBrk="0" hangingPunct="1">
        <a:spcBef>
          <a:spcPct val="0"/>
        </a:spcBef>
        <a:buNone/>
        <a:defRPr sz="4267" b="0" i="0" kern="1200">
          <a:solidFill>
            <a:schemeClr val="accent2"/>
          </a:solidFill>
          <a:latin typeface="+mn-lt"/>
          <a:ea typeface="+mj-ea"/>
          <a:cs typeface="+mj-cs"/>
        </a:defRPr>
      </a:lvl1pPr>
    </p:titleStyle>
    <p:bodyStyle>
      <a:lvl1pPr marL="408156" indent="-408156" algn="l" defTabSz="1088418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84341" indent="-340131" algn="l" defTabSz="1088418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2pPr>
      <a:lvl3pPr marL="1360522" indent="-272105" algn="l" defTabSz="1088418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731" indent="-272105" algn="l" defTabSz="1088418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448941" indent="-272105" algn="l" defTabSz="1088418" rtl="0" eaLnBrk="1" latinLnBrk="0" hangingPunct="1">
        <a:spcBef>
          <a:spcPct val="20000"/>
        </a:spcBef>
        <a:buFont typeface="Arial" pitchFamily="34" charset="0"/>
        <a:buChar char="»"/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993151" indent="-272105" algn="l" defTabSz="108841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58" indent="-272105" algn="l" defTabSz="108841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69" indent="-272105" algn="l" defTabSz="108841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78" indent="-272105" algn="l" defTabSz="108841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418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9" algn="l" defTabSz="1088418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18" algn="l" defTabSz="1088418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27" algn="l" defTabSz="1088418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36" algn="l" defTabSz="1088418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45" algn="l" defTabSz="1088418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54" algn="l" defTabSz="1088418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63" algn="l" defTabSz="1088418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72" algn="l" defTabSz="1088418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dklein@idmod.org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ctr"/>
            <a:r>
              <a:rPr lang="en-US" b="1" dirty="0" smtClean="0"/>
              <a:t>A Simple Optimization Algorithm for Stochastic (Epi) Objective Functions</a:t>
            </a:r>
          </a:p>
          <a:p>
            <a:pPr algn="ctr"/>
            <a:r>
              <a:rPr lang="en-US" dirty="0"/>
              <a:t>Dan Klein, IDM Symposium, </a:t>
            </a:r>
            <a:r>
              <a:rPr lang="en-US" dirty="0" smtClean="0"/>
              <a:t>4/18/2017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04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First-Order Optimization Method for DTK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State in a D-dimensional box</a:t>
            </a:r>
          </a:p>
          <a:p>
            <a:r>
              <a:rPr lang="en-US" dirty="0"/>
              <a:t>User provides initial guess, x</a:t>
            </a:r>
            <a:r>
              <a:rPr lang="en-US" baseline="-25000" dirty="0"/>
              <a:t>0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Direction from Numerical Derivative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83489" y="3376160"/>
            <a:ext cx="1709569" cy="98322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Choose ascent direction, </a:t>
            </a:r>
            <a:r>
              <a:rPr lang="en-US" sz="1600" i="1" dirty="0"/>
              <a:t>dx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286569" y="4795348"/>
            <a:ext cx="1563331" cy="98322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Line search, pick </a:t>
            </a:r>
            <a:r>
              <a:rPr lang="en-US" sz="1600" i="1" dirty="0"/>
              <a:t>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939064" y="3376160"/>
            <a:ext cx="1563331" cy="9832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Update state:</a:t>
            </a:r>
          </a:p>
          <a:p>
            <a:pPr algn="ctr"/>
            <a:r>
              <a:rPr lang="en-US" sz="1600" i="1" dirty="0"/>
              <a:t>x </a:t>
            </a:r>
            <a:r>
              <a:rPr lang="en-US" sz="1600" i="1" dirty="0">
                <a:sym typeface="Wingdings" panose="05000000000000000000" pitchFamily="2" charset="2"/>
              </a:rPr>
              <a:t> x + k dx</a:t>
            </a:r>
            <a:endParaRPr lang="en-US" sz="1600" i="1" dirty="0"/>
          </a:p>
        </p:txBody>
      </p:sp>
      <p:cxnSp>
        <p:nvCxnSpPr>
          <p:cNvPr id="12" name="Straight Arrow Connector 11"/>
          <p:cNvCxnSpPr>
            <a:stCxn id="8" idx="2"/>
            <a:endCxn id="9" idx="1"/>
          </p:cNvCxnSpPr>
          <p:nvPr/>
        </p:nvCxnSpPr>
        <p:spPr>
          <a:xfrm>
            <a:off x="1238274" y="4359387"/>
            <a:ext cx="1048297" cy="92757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3"/>
            <a:endCxn id="10" idx="2"/>
          </p:cNvCxnSpPr>
          <p:nvPr/>
        </p:nvCxnSpPr>
        <p:spPr>
          <a:xfrm flipV="1">
            <a:off x="3849900" y="4359387"/>
            <a:ext cx="870829" cy="92757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1"/>
            <a:endCxn id="8" idx="3"/>
          </p:cNvCxnSpPr>
          <p:nvPr/>
        </p:nvCxnSpPr>
        <p:spPr>
          <a:xfrm flipH="1">
            <a:off x="2093058" y="3867773"/>
            <a:ext cx="184600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882581" y="5938408"/>
            <a:ext cx="4771104" cy="491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880170" y="4502899"/>
            <a:ext cx="3734500" cy="148467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882581" y="2683931"/>
            <a:ext cx="0" cy="33036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 rot="20856783">
            <a:off x="8130373" y="5107095"/>
            <a:ext cx="3240107" cy="608819"/>
          </a:xfrm>
          <a:prstGeom prst="ellipse">
            <a:avLst/>
          </a:prstGeom>
          <a:noFill/>
          <a:ln w="381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5" name="Oval 24"/>
          <p:cNvSpPr/>
          <p:nvPr/>
        </p:nvSpPr>
        <p:spPr>
          <a:xfrm rot="21385420">
            <a:off x="9591067" y="5323646"/>
            <a:ext cx="164592" cy="163887"/>
          </a:xfrm>
          <a:prstGeom prst="ellipse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7" name="Oval 26"/>
          <p:cNvSpPr/>
          <p:nvPr/>
        </p:nvSpPr>
        <p:spPr>
          <a:xfrm rot="21385420">
            <a:off x="9108099" y="5186848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8" name="Oval 27"/>
          <p:cNvSpPr/>
          <p:nvPr/>
        </p:nvSpPr>
        <p:spPr>
          <a:xfrm rot="21385420">
            <a:off x="8745320" y="5278095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9" name="Oval 28"/>
          <p:cNvSpPr/>
          <p:nvPr/>
        </p:nvSpPr>
        <p:spPr>
          <a:xfrm rot="21385420">
            <a:off x="8114559" y="5722059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0" name="Oval 29"/>
          <p:cNvSpPr/>
          <p:nvPr/>
        </p:nvSpPr>
        <p:spPr>
          <a:xfrm rot="21385420">
            <a:off x="8345887" y="5809359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1" name="Oval 30"/>
          <p:cNvSpPr/>
          <p:nvPr/>
        </p:nvSpPr>
        <p:spPr>
          <a:xfrm rot="21385420">
            <a:off x="9017132" y="5787820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2" name="Oval 31"/>
          <p:cNvSpPr/>
          <p:nvPr/>
        </p:nvSpPr>
        <p:spPr>
          <a:xfrm rot="21385420">
            <a:off x="9897692" y="5624175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3" name="Oval 32"/>
          <p:cNvSpPr/>
          <p:nvPr/>
        </p:nvSpPr>
        <p:spPr>
          <a:xfrm rot="21385420">
            <a:off x="10216423" y="5548471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4" name="Oval 33"/>
          <p:cNvSpPr/>
          <p:nvPr/>
        </p:nvSpPr>
        <p:spPr>
          <a:xfrm rot="21385420">
            <a:off x="10426837" y="5474715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5" name="Oval 34"/>
          <p:cNvSpPr/>
          <p:nvPr/>
        </p:nvSpPr>
        <p:spPr>
          <a:xfrm rot="21385420">
            <a:off x="10960777" y="5276500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6" name="Oval 35"/>
          <p:cNvSpPr/>
          <p:nvPr/>
        </p:nvSpPr>
        <p:spPr>
          <a:xfrm rot="21385420">
            <a:off x="10956027" y="4892624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7" name="Oval 36"/>
          <p:cNvSpPr/>
          <p:nvPr/>
        </p:nvSpPr>
        <p:spPr>
          <a:xfrm rot="21385420">
            <a:off x="10227453" y="4941680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1" name="TextBox 40"/>
          <p:cNvSpPr txBox="1"/>
          <p:nvPr/>
        </p:nvSpPr>
        <p:spPr>
          <a:xfrm>
            <a:off x="11569539" y="5910992"/>
            <a:ext cx="3417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x</a:t>
            </a:r>
            <a:r>
              <a:rPr lang="en-US" sz="1600" baseline="-25000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600435" y="4267990"/>
            <a:ext cx="3417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x</a:t>
            </a:r>
            <a:r>
              <a:rPr lang="en-US" sz="1600" baseline="-25000" dirty="0"/>
              <a:t>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620912" y="2412922"/>
            <a:ext cx="2471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f</a:t>
            </a:r>
            <a:endParaRPr lang="en-US" sz="1600" i="1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11248563" y="5051006"/>
            <a:ext cx="6383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/>
              <a:t>ε</a:t>
            </a:r>
            <a:r>
              <a:rPr lang="en-US" sz="1600" dirty="0"/>
              <a:t>-ball</a:t>
            </a:r>
          </a:p>
        </p:txBody>
      </p:sp>
      <p:sp>
        <p:nvSpPr>
          <p:cNvPr id="67" name="Oval 66"/>
          <p:cNvSpPr/>
          <p:nvPr/>
        </p:nvSpPr>
        <p:spPr>
          <a:xfrm rot="21385420">
            <a:off x="8345885" y="3151051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8" name="Oval 67"/>
          <p:cNvSpPr/>
          <p:nvPr/>
        </p:nvSpPr>
        <p:spPr>
          <a:xfrm rot="21385420">
            <a:off x="9017131" y="3269189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9" name="Oval 68"/>
          <p:cNvSpPr/>
          <p:nvPr/>
        </p:nvSpPr>
        <p:spPr>
          <a:xfrm rot="21385420">
            <a:off x="8114559" y="2982103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1" name="Oval 70"/>
          <p:cNvSpPr/>
          <p:nvPr/>
        </p:nvSpPr>
        <p:spPr>
          <a:xfrm rot="21385420">
            <a:off x="8745320" y="3044827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2" name="Oval 71"/>
          <p:cNvSpPr/>
          <p:nvPr/>
        </p:nvSpPr>
        <p:spPr>
          <a:xfrm rot="21385420">
            <a:off x="9108099" y="3021965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3" name="Oval 72"/>
          <p:cNvSpPr/>
          <p:nvPr/>
        </p:nvSpPr>
        <p:spPr>
          <a:xfrm rot="21385420">
            <a:off x="9897692" y="3657435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4" name="Oval 73"/>
          <p:cNvSpPr/>
          <p:nvPr/>
        </p:nvSpPr>
        <p:spPr>
          <a:xfrm rot="21385420">
            <a:off x="10216423" y="3641072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5" name="Oval 74"/>
          <p:cNvSpPr/>
          <p:nvPr/>
        </p:nvSpPr>
        <p:spPr>
          <a:xfrm rot="21385420">
            <a:off x="10426837" y="3828771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6" name="Oval 75"/>
          <p:cNvSpPr/>
          <p:nvPr/>
        </p:nvSpPr>
        <p:spPr>
          <a:xfrm rot="21385420">
            <a:off x="10960777" y="3909177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7" name="Oval 76"/>
          <p:cNvSpPr/>
          <p:nvPr/>
        </p:nvSpPr>
        <p:spPr>
          <a:xfrm rot="21385420">
            <a:off x="10956027" y="3673152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8" name="Oval 77"/>
          <p:cNvSpPr/>
          <p:nvPr/>
        </p:nvSpPr>
        <p:spPr>
          <a:xfrm rot="21385420">
            <a:off x="10227452" y="3332217"/>
            <a:ext cx="118872" cy="11887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9" name="Oval 78"/>
          <p:cNvSpPr/>
          <p:nvPr/>
        </p:nvSpPr>
        <p:spPr>
          <a:xfrm rot="21385420">
            <a:off x="9591067" y="3349498"/>
            <a:ext cx="164592" cy="163887"/>
          </a:xfrm>
          <a:prstGeom prst="ellipse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1" name="Parallelogram 80"/>
          <p:cNvSpPr/>
          <p:nvPr/>
        </p:nvSpPr>
        <p:spPr>
          <a:xfrm rot="1053761">
            <a:off x="7348179" y="3024559"/>
            <a:ext cx="4707100" cy="841813"/>
          </a:xfrm>
          <a:prstGeom prst="parallelogram">
            <a:avLst>
              <a:gd name="adj" fmla="val 78580"/>
            </a:avLst>
          </a:prstGeom>
          <a:solidFill>
            <a:srgbClr val="5B9BD5">
              <a:alpha val="1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83" name="Straight Arrow Connector 82"/>
          <p:cNvCxnSpPr/>
          <p:nvPr/>
        </p:nvCxnSpPr>
        <p:spPr>
          <a:xfrm flipH="1" flipV="1">
            <a:off x="8342294" y="2978513"/>
            <a:ext cx="1243823" cy="4131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722591" y="5146390"/>
            <a:ext cx="433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x</a:t>
            </a:r>
            <a:r>
              <a:rPr lang="en-US" sz="1600" baseline="-25000" dirty="0"/>
              <a:t>0</a:t>
            </a:r>
            <a:endParaRPr lang="en-US" sz="1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186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67" grpId="0" animBg="1"/>
      <p:bldP spid="68" grpId="0" animBg="1"/>
      <p:bldP spid="69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and Implementation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Applications (9x, max likelihood)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600" y="1811548"/>
            <a:ext cx="5943600" cy="292025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HIV-Zimbabwe: VMMC, </a:t>
            </a:r>
            <a:r>
              <a:rPr lang="en-US" dirty="0" err="1"/>
              <a:t>PrEP</a:t>
            </a:r>
            <a:r>
              <a:rPr lang="en-US" dirty="0"/>
              <a:t> (Dan)</a:t>
            </a:r>
          </a:p>
          <a:p>
            <a:r>
              <a:rPr lang="en-US" dirty="0"/>
              <a:t>HIV-Kenya: VMMC, </a:t>
            </a:r>
            <a:r>
              <a:rPr lang="en-US" dirty="0" err="1"/>
              <a:t>PrEP</a:t>
            </a:r>
            <a:r>
              <a:rPr lang="en-US" dirty="0"/>
              <a:t> (Adam)</a:t>
            </a:r>
          </a:p>
          <a:p>
            <a:r>
              <a:rPr lang="en-US" dirty="0"/>
              <a:t>HIV-Nyanza: VMMC, </a:t>
            </a:r>
            <a:r>
              <a:rPr lang="en-US" dirty="0" err="1"/>
              <a:t>PrEP</a:t>
            </a:r>
            <a:r>
              <a:rPr lang="en-US" dirty="0"/>
              <a:t> (Anna)</a:t>
            </a:r>
          </a:p>
          <a:p>
            <a:r>
              <a:rPr lang="en-US" dirty="0"/>
              <a:t>HIV-South Africa: Vaccine (Christian)</a:t>
            </a:r>
          </a:p>
          <a:p>
            <a:r>
              <a:rPr lang="en-US" dirty="0"/>
              <a:t>HIV-Uganda: SEARCH trial (Britta)</a:t>
            </a:r>
          </a:p>
          <a:p>
            <a:r>
              <a:rPr lang="en-US" dirty="0"/>
              <a:t>Typhoid-Santiago: Vaccine (Jillian)</a:t>
            </a:r>
          </a:p>
          <a:p>
            <a:r>
              <a:rPr lang="en-US" dirty="0"/>
              <a:t>LSHTM and </a:t>
            </a:r>
            <a:r>
              <a:rPr lang="en-US" dirty="0" err="1"/>
              <a:t>Avenir</a:t>
            </a:r>
            <a:r>
              <a:rPr lang="en-US" dirty="0"/>
              <a:t> soon!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1600" y="4600389"/>
            <a:ext cx="5943600" cy="639763"/>
          </a:xfrm>
        </p:spPr>
        <p:txBody>
          <a:bodyPr>
            <a:normAutofit/>
          </a:bodyPr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101600" y="5237816"/>
            <a:ext cx="5767591" cy="1253286"/>
          </a:xfrm>
          <a:prstGeom prst="rect">
            <a:avLst/>
          </a:prstGeom>
        </p:spPr>
        <p:txBody>
          <a:bodyPr vert="horz" lIns="81633" tIns="40817" rIns="81633" bIns="40817" rtlCol="0">
            <a:normAutofit/>
          </a:bodyPr>
          <a:lstStyle>
            <a:lvl1pPr marL="408156" indent="-408156" algn="l" defTabSz="1088418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84341" indent="-340131" algn="l" defTabSz="1088418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60522" indent="-272105" algn="l" defTabSz="1088418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31" indent="-272105" algn="l" defTabSz="1088418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48941" indent="-272105" algn="l" defTabSz="108841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93151" indent="-272105" algn="l" defTabSz="108841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7358" indent="-272105" algn="l" defTabSz="108841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569" indent="-272105" algn="l" defTabSz="108841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5778" indent="-272105" algn="l" defTabSz="108841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Algorithm now in </a:t>
            </a:r>
            <a:r>
              <a:rPr lang="en-US" dirty="0" err="1" smtClean="0"/>
              <a:t>dtk</a:t>
            </a:r>
            <a:r>
              <a:rPr lang="en-US" dirty="0" smtClean="0"/>
              <a:t>-tools</a:t>
            </a:r>
          </a:p>
          <a:p>
            <a:r>
              <a:rPr lang="en-US" dirty="0" smtClean="0"/>
              <a:t>Runs locally or via COMPS</a:t>
            </a:r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800" y="1362072"/>
            <a:ext cx="5943600" cy="4307832"/>
          </a:xfrm>
        </p:spPr>
      </p:pic>
      <p:sp>
        <p:nvSpPr>
          <p:cNvPr id="14" name="TextBox 13"/>
          <p:cNvSpPr txBox="1"/>
          <p:nvPr/>
        </p:nvSpPr>
        <p:spPr>
          <a:xfrm>
            <a:off x="8760542" y="5529357"/>
            <a:ext cx="1657633" cy="45720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Iteration</a:t>
            </a:r>
          </a:p>
        </p:txBody>
      </p:sp>
      <p:sp>
        <p:nvSpPr>
          <p:cNvPr id="15" name="TextBox 14"/>
          <p:cNvSpPr txBox="1"/>
          <p:nvPr/>
        </p:nvSpPr>
        <p:spPr>
          <a:xfrm rot="16200000">
            <a:off x="5194006" y="3178922"/>
            <a:ext cx="1935145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Likelihood</a:t>
            </a:r>
          </a:p>
        </p:txBody>
      </p:sp>
    </p:spTree>
    <p:extLst>
      <p:ext uri="{BB962C8B-B14F-4D97-AF65-F5344CB8AC3E}">
        <p14:creationId xmlns:p14="http://schemas.microsoft.com/office/powerpoint/2010/main" val="54727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104"/>
          <p:cNvSpPr/>
          <p:nvPr/>
        </p:nvSpPr>
        <p:spPr>
          <a:xfrm>
            <a:off x="589660" y="6375400"/>
            <a:ext cx="428714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Rounded Rectangle 1"/>
          <p:cNvSpPr/>
          <p:nvPr/>
        </p:nvSpPr>
        <p:spPr>
          <a:xfrm>
            <a:off x="1625600" y="1098107"/>
            <a:ext cx="2540000" cy="4165600"/>
          </a:xfrm>
          <a:prstGeom prst="roundRect">
            <a:avLst/>
          </a:prstGeom>
          <a:ln w="9525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926273" y="1098107"/>
            <a:ext cx="19304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67" b="1" dirty="0">
                <a:solidFill>
                  <a:srgbClr val="0070C0"/>
                </a:solidFill>
                <a:latin typeface="Segoe WP Black" panose="020B0A02040504020203" pitchFamily="34" charset="0"/>
              </a:rPr>
              <a:t>Web</a:t>
            </a:r>
          </a:p>
        </p:txBody>
      </p:sp>
      <p:grpSp>
        <p:nvGrpSpPr>
          <p:cNvPr id="89" name="Group 88"/>
          <p:cNvGrpSpPr/>
          <p:nvPr/>
        </p:nvGrpSpPr>
        <p:grpSpPr>
          <a:xfrm>
            <a:off x="1727200" y="1508477"/>
            <a:ext cx="2336800" cy="1190071"/>
            <a:chOff x="381000" y="1584127"/>
            <a:chExt cx="1752600" cy="892553"/>
          </a:xfrm>
        </p:grpSpPr>
        <p:sp>
          <p:nvSpPr>
            <p:cNvPr id="4" name="Rounded Rectangle 3"/>
            <p:cNvSpPr/>
            <p:nvPr/>
          </p:nvSpPr>
          <p:spPr>
            <a:xfrm>
              <a:off x="381000" y="1584128"/>
              <a:ext cx="1752600" cy="892552"/>
            </a:xfrm>
            <a:prstGeom prst="roundRect">
              <a:avLst/>
            </a:prstGeom>
            <a:noFill/>
            <a:ln w="127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81000" y="1584127"/>
              <a:ext cx="1752600" cy="869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accent1"/>
                  </a:solidFill>
                  <a:latin typeface="Segoe WP Black" panose="020B0A02040504020203" pitchFamily="34" charset="0"/>
                  <a:cs typeface="Segoe UI Semibold" panose="020B0702040204020203" pitchFamily="34" charset="0"/>
                </a:rPr>
                <a:t>User Interface</a:t>
              </a:r>
            </a:p>
            <a:p>
              <a:pPr algn="ctr"/>
              <a:r>
                <a:rPr lang="en-US" sz="1333" b="1" dirty="0">
                  <a:solidFill>
                    <a:schemeClr val="accent1"/>
                  </a:solidFill>
                </a:rPr>
                <a:t>( Dashboard, Search, Output Data Visualization, Geospatial Visualization, Input Data Visualization )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1727200" y="2825307"/>
            <a:ext cx="2336800" cy="2387600"/>
            <a:chOff x="381000" y="2571750"/>
            <a:chExt cx="1752600" cy="1790700"/>
          </a:xfrm>
        </p:grpSpPr>
        <p:sp>
          <p:nvSpPr>
            <p:cNvPr id="6" name="Rounded Rectangle 5"/>
            <p:cNvSpPr/>
            <p:nvPr/>
          </p:nvSpPr>
          <p:spPr>
            <a:xfrm>
              <a:off x="381000" y="2571750"/>
              <a:ext cx="1752600" cy="1752600"/>
            </a:xfrm>
            <a:prstGeom prst="roundRect">
              <a:avLst/>
            </a:prstGeom>
            <a:noFill/>
            <a:ln w="127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" y="2571750"/>
              <a:ext cx="175260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accent1"/>
                  </a:solidFill>
                  <a:latin typeface="Segoe WP Black" panose="020B0A02040504020203" pitchFamily="34" charset="0"/>
                </a:rPr>
                <a:t>RESTful API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-219788" y="3450804"/>
              <a:ext cx="1600200" cy="22309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33" b="1" dirty="0">
                  <a:solidFill>
                    <a:schemeClr val="accent1"/>
                  </a:solidFill>
                </a:rPr>
                <a:t>Authentication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457201" y="2829700"/>
              <a:ext cx="246222" cy="1338738"/>
            </a:xfrm>
            <a:prstGeom prst="round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762000" y="2782729"/>
              <a:ext cx="1295400" cy="246221"/>
              <a:chOff x="990600" y="2477929"/>
              <a:chExt cx="1295400" cy="246221"/>
            </a:xfrm>
          </p:grpSpPr>
          <p:sp>
            <p:nvSpPr>
              <p:cNvPr id="11" name="Rounded Rectangle 10"/>
              <p:cNvSpPr/>
              <p:nvPr/>
            </p:nvSpPr>
            <p:spPr>
              <a:xfrm>
                <a:off x="990600" y="2524899"/>
                <a:ext cx="1295400" cy="199251"/>
              </a:xfrm>
              <a:prstGeom prst="roundRect">
                <a:avLst/>
              </a:prstGeom>
              <a:noFill/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066800" y="2477929"/>
                <a:ext cx="1143000" cy="2230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33" b="1" dirty="0">
                    <a:solidFill>
                      <a:schemeClr val="accent1"/>
                    </a:solidFill>
                  </a:rPr>
                  <a:t>Search Service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758905" y="3059728"/>
              <a:ext cx="1295400" cy="246221"/>
              <a:chOff x="990600" y="2477929"/>
              <a:chExt cx="1295400" cy="246221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990600" y="2524899"/>
                <a:ext cx="1295400" cy="199251"/>
              </a:xfrm>
              <a:prstGeom prst="roundRect">
                <a:avLst/>
              </a:prstGeom>
              <a:noFill/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6800" y="2477929"/>
                <a:ext cx="1143000" cy="2230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33" b="1" dirty="0">
                    <a:solidFill>
                      <a:schemeClr val="accent1"/>
                    </a:solidFill>
                  </a:rPr>
                  <a:t>Asset Service</a:t>
                </a: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758905" y="3336727"/>
              <a:ext cx="1295400" cy="246221"/>
              <a:chOff x="990600" y="2477929"/>
              <a:chExt cx="1295400" cy="246221"/>
            </a:xfrm>
          </p:grpSpPr>
          <p:sp>
            <p:nvSpPr>
              <p:cNvPr id="18" name="Rounded Rectangle 17"/>
              <p:cNvSpPr/>
              <p:nvPr/>
            </p:nvSpPr>
            <p:spPr>
              <a:xfrm>
                <a:off x="990600" y="2524899"/>
                <a:ext cx="1295400" cy="199251"/>
              </a:xfrm>
              <a:prstGeom prst="roundRect">
                <a:avLst/>
              </a:prstGeom>
              <a:noFill/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066800" y="2477929"/>
                <a:ext cx="1143000" cy="2077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accent1"/>
                    </a:solidFill>
                  </a:rPr>
                  <a:t>Input File Creation</a:t>
                </a:r>
              </a:p>
            </p:txBody>
          </p:sp>
        </p:grpSp>
        <p:sp>
          <p:nvSpPr>
            <p:cNvPr id="22" name="Rounded Rectangle 21"/>
            <p:cNvSpPr/>
            <p:nvPr/>
          </p:nvSpPr>
          <p:spPr>
            <a:xfrm>
              <a:off x="758905" y="3676888"/>
              <a:ext cx="1295400" cy="199251"/>
            </a:xfrm>
            <a:prstGeom prst="round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35105" y="3629918"/>
              <a:ext cx="1143000" cy="2230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33" b="1" dirty="0">
                  <a:solidFill>
                    <a:schemeClr val="accent1"/>
                  </a:solidFill>
                </a:rPr>
                <a:t>Usage Metrics </a:t>
              </a: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758905" y="3922216"/>
              <a:ext cx="1295400" cy="246221"/>
              <a:chOff x="990600" y="2477929"/>
              <a:chExt cx="1295400" cy="246221"/>
            </a:xfrm>
          </p:grpSpPr>
          <p:sp>
            <p:nvSpPr>
              <p:cNvPr id="25" name="Rounded Rectangle 24"/>
              <p:cNvSpPr/>
              <p:nvPr/>
            </p:nvSpPr>
            <p:spPr>
              <a:xfrm>
                <a:off x="990600" y="2524899"/>
                <a:ext cx="1295400" cy="199251"/>
              </a:xfrm>
              <a:prstGeom prst="roundRect">
                <a:avLst/>
              </a:prstGeom>
              <a:noFill/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066800" y="2477929"/>
                <a:ext cx="1143000" cy="2230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33" b="1" dirty="0">
                    <a:solidFill>
                      <a:schemeClr val="accent1"/>
                    </a:solidFill>
                  </a:rPr>
                  <a:t>Work Items</a:t>
                </a:r>
              </a:p>
            </p:txBody>
          </p:sp>
        </p:grpSp>
      </p:grpSp>
      <p:grpSp>
        <p:nvGrpSpPr>
          <p:cNvPr id="88" name="Group 87"/>
          <p:cNvGrpSpPr/>
          <p:nvPr/>
        </p:nvGrpSpPr>
        <p:grpSpPr>
          <a:xfrm>
            <a:off x="1727200" y="5466907"/>
            <a:ext cx="8026400" cy="609600"/>
            <a:chOff x="381000" y="4552950"/>
            <a:chExt cx="6019800" cy="457200"/>
          </a:xfrm>
        </p:grpSpPr>
        <p:sp>
          <p:nvSpPr>
            <p:cNvPr id="27" name="Rounded Rectangle 26"/>
            <p:cNvSpPr/>
            <p:nvPr/>
          </p:nvSpPr>
          <p:spPr>
            <a:xfrm>
              <a:off x="381000" y="4552950"/>
              <a:ext cx="6019800" cy="457200"/>
            </a:xfrm>
            <a:prstGeom prst="roundRect">
              <a:avLst/>
            </a:prstGeom>
            <a:ln w="9525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81000" y="4624684"/>
              <a:ext cx="6019800" cy="284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67" b="1" dirty="0">
                  <a:solidFill>
                    <a:srgbClr val="0070C0"/>
                  </a:solidFill>
                  <a:latin typeface="Segoe WP Black" panose="020B0A02040504020203" pitchFamily="34" charset="0"/>
                </a:rPr>
                <a:t>High Performance Storage Area Network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368800" y="1098108"/>
            <a:ext cx="2133600" cy="4165599"/>
            <a:chOff x="2362200" y="1276350"/>
            <a:chExt cx="1600200" cy="3124199"/>
          </a:xfrm>
        </p:grpSpPr>
        <p:sp>
          <p:nvSpPr>
            <p:cNvPr id="29" name="Rounded Rectangle 28"/>
            <p:cNvSpPr/>
            <p:nvPr/>
          </p:nvSpPr>
          <p:spPr>
            <a:xfrm>
              <a:off x="2362200" y="1276350"/>
              <a:ext cx="1600200" cy="3124199"/>
            </a:xfrm>
            <a:prstGeom prst="roundRect">
              <a:avLst/>
            </a:prstGeom>
            <a:ln w="9525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408397" y="1280101"/>
              <a:ext cx="1447800" cy="284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67" b="1" dirty="0">
                  <a:solidFill>
                    <a:srgbClr val="0070C0"/>
                  </a:solidFill>
                  <a:latin typeface="Segoe WP Black" panose="020B0A02040504020203" pitchFamily="34" charset="0"/>
                </a:rPr>
                <a:t>Databases</a:t>
              </a:r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2544603" y="1659613"/>
              <a:ext cx="1265397" cy="1517668"/>
              <a:chOff x="2544603" y="1659613"/>
              <a:chExt cx="1265397" cy="1517668"/>
            </a:xfrm>
          </p:grpSpPr>
          <p:sp>
            <p:nvSpPr>
              <p:cNvPr id="31" name="Flowchart: Magnetic Disk 30"/>
              <p:cNvSpPr/>
              <p:nvPr/>
            </p:nvSpPr>
            <p:spPr>
              <a:xfrm>
                <a:off x="2544603" y="1659613"/>
                <a:ext cx="1265397" cy="1140738"/>
              </a:xfrm>
              <a:prstGeom prst="flowChartMagneticDisk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544603" y="2013287"/>
                <a:ext cx="1265397" cy="684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33" b="1" dirty="0">
                    <a:solidFill>
                      <a:schemeClr val="accent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Job, Asset, Suites, Experiments, Simulations, Work Items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2544603" y="2800351"/>
                <a:ext cx="1265397" cy="3769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33" b="1" dirty="0">
                    <a:solidFill>
                      <a:schemeClr val="accent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SQL Server</a:t>
                </a:r>
              </a:p>
              <a:p>
                <a:pPr algn="ctr"/>
                <a:r>
                  <a:rPr lang="en-US" sz="1333" b="1" dirty="0">
                    <a:solidFill>
                      <a:schemeClr val="accent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( Fail Over )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2544603" y="3409950"/>
              <a:ext cx="1282066" cy="967469"/>
              <a:chOff x="2544603" y="3409950"/>
              <a:chExt cx="1282066" cy="967469"/>
            </a:xfrm>
          </p:grpSpPr>
          <p:sp>
            <p:nvSpPr>
              <p:cNvPr id="34" name="Flowchart: Magnetic Disk 33"/>
              <p:cNvSpPr/>
              <p:nvPr/>
            </p:nvSpPr>
            <p:spPr>
              <a:xfrm>
                <a:off x="2561272" y="3409950"/>
                <a:ext cx="1265397" cy="768725"/>
              </a:xfrm>
              <a:prstGeom prst="flowChartMagneticDisk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544603" y="3695640"/>
                <a:ext cx="1265397" cy="223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33" b="1" dirty="0">
                    <a:solidFill>
                      <a:schemeClr val="accent1"/>
                    </a:solidFill>
                  </a:rPr>
                  <a:t>Climate Data Storage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561272" y="4154329"/>
                <a:ext cx="1265397" cy="223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33" b="1" dirty="0">
                    <a:solidFill>
                      <a:schemeClr val="accent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Postgres SQL</a:t>
                </a:r>
              </a:p>
            </p:txBody>
          </p:sp>
        </p:grpSp>
      </p:grpSp>
      <p:grpSp>
        <p:nvGrpSpPr>
          <p:cNvPr id="85" name="Group 84"/>
          <p:cNvGrpSpPr/>
          <p:nvPr/>
        </p:nvGrpSpPr>
        <p:grpSpPr>
          <a:xfrm>
            <a:off x="6705600" y="1098108"/>
            <a:ext cx="3048000" cy="4165599"/>
            <a:chOff x="4114800" y="1295400"/>
            <a:chExt cx="2286000" cy="3124199"/>
          </a:xfrm>
        </p:grpSpPr>
        <p:sp>
          <p:nvSpPr>
            <p:cNvPr id="37" name="Rounded Rectangle 36"/>
            <p:cNvSpPr/>
            <p:nvPr/>
          </p:nvSpPr>
          <p:spPr>
            <a:xfrm>
              <a:off x="4114800" y="1295400"/>
              <a:ext cx="2286000" cy="3124199"/>
            </a:xfrm>
            <a:prstGeom prst="roundRect">
              <a:avLst/>
            </a:prstGeom>
            <a:ln w="9525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160997" y="1299151"/>
              <a:ext cx="2163604" cy="284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67" b="1" dirty="0">
                  <a:solidFill>
                    <a:srgbClr val="0070C0"/>
                  </a:solidFill>
                  <a:latin typeface="Segoe WP Black" panose="020B0A02040504020203" pitchFamily="34" charset="0"/>
                </a:rPr>
                <a:t>Workers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267200" y="1659613"/>
              <a:ext cx="1981200" cy="2519062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191000" y="3910340"/>
              <a:ext cx="2057400" cy="238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67" b="1" dirty="0">
                  <a:solidFill>
                    <a:schemeClr val="accent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Worker Hosting Service</a:t>
              </a: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4381500" y="1820822"/>
              <a:ext cx="1752600" cy="1238906"/>
            </a:xfrm>
            <a:prstGeom prst="roundRect">
              <a:avLst/>
            </a:prstGeom>
            <a:noFill/>
            <a:ln w="127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419600" y="1809750"/>
              <a:ext cx="1676400" cy="376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33" b="1" dirty="0">
                  <a:solidFill>
                    <a:schemeClr val="accent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Input File Creation Workers</a:t>
              </a:r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4495800" y="2296299"/>
              <a:ext cx="1524000" cy="199251"/>
              <a:chOff x="5410200" y="2143899"/>
              <a:chExt cx="1524000" cy="199251"/>
            </a:xfrm>
          </p:grpSpPr>
          <p:sp>
            <p:nvSpPr>
              <p:cNvPr id="50" name="Rounded Rectangle 49"/>
              <p:cNvSpPr/>
              <p:nvPr/>
            </p:nvSpPr>
            <p:spPr>
              <a:xfrm>
                <a:off x="5410200" y="2143899"/>
                <a:ext cx="1524000" cy="199251"/>
              </a:xfrm>
              <a:prstGeom prst="roundRect">
                <a:avLst/>
              </a:prstGeom>
              <a:noFill/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486400" y="2168158"/>
                <a:ext cx="1371600" cy="1384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accent1"/>
                    </a:solidFill>
                  </a:rPr>
                  <a:t>Demographics</a:t>
                </a:r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4495800" y="2524899"/>
              <a:ext cx="1524000" cy="199251"/>
              <a:chOff x="5410200" y="2143899"/>
              <a:chExt cx="1524000" cy="199251"/>
            </a:xfrm>
          </p:grpSpPr>
          <p:sp>
            <p:nvSpPr>
              <p:cNvPr id="54" name="Rounded Rectangle 53"/>
              <p:cNvSpPr/>
              <p:nvPr/>
            </p:nvSpPr>
            <p:spPr>
              <a:xfrm>
                <a:off x="5410200" y="2143899"/>
                <a:ext cx="1524000" cy="199251"/>
              </a:xfrm>
              <a:prstGeom prst="roundRect">
                <a:avLst/>
              </a:prstGeom>
              <a:noFill/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5486400" y="2168158"/>
                <a:ext cx="1371600" cy="1384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accent1"/>
                    </a:solidFill>
                  </a:rPr>
                  <a:t>Merge Nodes</a:t>
                </a: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495800" y="2753499"/>
              <a:ext cx="1524000" cy="199251"/>
              <a:chOff x="5410200" y="2143899"/>
              <a:chExt cx="1524000" cy="199251"/>
            </a:xfrm>
          </p:grpSpPr>
          <p:sp>
            <p:nvSpPr>
              <p:cNvPr id="57" name="Rounded Rectangle 56"/>
              <p:cNvSpPr/>
              <p:nvPr/>
            </p:nvSpPr>
            <p:spPr>
              <a:xfrm>
                <a:off x="5410200" y="2143899"/>
                <a:ext cx="1524000" cy="199251"/>
              </a:xfrm>
              <a:prstGeom prst="roundRect">
                <a:avLst/>
              </a:prstGeom>
              <a:noFill/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5486400" y="2168158"/>
                <a:ext cx="1371600" cy="1384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accent1"/>
                    </a:solidFill>
                  </a:rPr>
                  <a:t>Nan Check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4495800" y="3210699"/>
              <a:ext cx="1524000" cy="199251"/>
              <a:chOff x="5410200" y="2143899"/>
              <a:chExt cx="1524000" cy="199251"/>
            </a:xfrm>
          </p:grpSpPr>
          <p:sp>
            <p:nvSpPr>
              <p:cNvPr id="60" name="Rounded Rectangle 59"/>
              <p:cNvSpPr/>
              <p:nvPr/>
            </p:nvSpPr>
            <p:spPr>
              <a:xfrm>
                <a:off x="5410200" y="2143899"/>
                <a:ext cx="1524000" cy="199251"/>
              </a:xfrm>
              <a:prstGeom prst="roundRect">
                <a:avLst/>
              </a:prstGeom>
              <a:noFill/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5486400" y="2168158"/>
                <a:ext cx="1371600" cy="1384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accent1"/>
                    </a:solidFill>
                  </a:rPr>
                  <a:t>Builder Worker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4495800" y="3439299"/>
              <a:ext cx="1524000" cy="199251"/>
              <a:chOff x="5410200" y="2143899"/>
              <a:chExt cx="1524000" cy="199251"/>
            </a:xfrm>
          </p:grpSpPr>
          <p:sp>
            <p:nvSpPr>
              <p:cNvPr id="63" name="Rounded Rectangle 62"/>
              <p:cNvSpPr/>
              <p:nvPr/>
            </p:nvSpPr>
            <p:spPr>
              <a:xfrm>
                <a:off x="5410200" y="2143899"/>
                <a:ext cx="1524000" cy="199251"/>
              </a:xfrm>
              <a:prstGeom prst="roundRect">
                <a:avLst/>
              </a:prstGeom>
              <a:noFill/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5486400" y="2168158"/>
                <a:ext cx="1371600" cy="138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accent1"/>
                    </a:solidFill>
                  </a:rPr>
                  <a:t>HPC Job Scheduling Worker</a:t>
                </a:r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4495800" y="3667899"/>
              <a:ext cx="1524000" cy="199251"/>
              <a:chOff x="5410200" y="2143899"/>
              <a:chExt cx="1524000" cy="199251"/>
            </a:xfrm>
          </p:grpSpPr>
          <p:sp>
            <p:nvSpPr>
              <p:cNvPr id="66" name="Rounded Rectangle 65"/>
              <p:cNvSpPr/>
              <p:nvPr/>
            </p:nvSpPr>
            <p:spPr>
              <a:xfrm>
                <a:off x="5410200" y="2143899"/>
                <a:ext cx="1524000" cy="199251"/>
              </a:xfrm>
              <a:prstGeom prst="roundRect">
                <a:avLst/>
              </a:prstGeom>
              <a:noFill/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5486400" y="2168158"/>
                <a:ext cx="1371600" cy="1384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accent1"/>
                    </a:solidFill>
                  </a:rPr>
                  <a:t>Clean up Worker</a:t>
                </a:r>
              </a:p>
            </p:txBody>
          </p:sp>
        </p:grpSp>
      </p:grpSp>
      <p:grpSp>
        <p:nvGrpSpPr>
          <p:cNvPr id="84" name="Group 83"/>
          <p:cNvGrpSpPr/>
          <p:nvPr/>
        </p:nvGrpSpPr>
        <p:grpSpPr>
          <a:xfrm>
            <a:off x="9976456" y="1098108"/>
            <a:ext cx="2113944" cy="4165599"/>
            <a:chOff x="6629400" y="1301180"/>
            <a:chExt cx="1585458" cy="3124199"/>
          </a:xfrm>
        </p:grpSpPr>
        <p:sp>
          <p:nvSpPr>
            <p:cNvPr id="68" name="Rounded Rectangle 67"/>
            <p:cNvSpPr/>
            <p:nvPr/>
          </p:nvSpPr>
          <p:spPr>
            <a:xfrm>
              <a:off x="6629400" y="1301180"/>
              <a:ext cx="1524001" cy="3124199"/>
            </a:xfrm>
            <a:prstGeom prst="roundRect">
              <a:avLst/>
            </a:prstGeom>
            <a:ln w="9525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675598" y="1304931"/>
              <a:ext cx="1539260" cy="284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67" b="1" dirty="0">
                  <a:solidFill>
                    <a:srgbClr val="0070C0"/>
                  </a:solidFill>
                  <a:latin typeface="Segoe WP Black" panose="020B0A02040504020203" pitchFamily="34" charset="0"/>
                </a:rPr>
                <a:t>HPC Clusters</a:t>
              </a: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6765131" y="1687015"/>
              <a:ext cx="1232927" cy="1273816"/>
              <a:chOff x="10278598" y="4723442"/>
              <a:chExt cx="1159669" cy="1273816"/>
            </a:xfrm>
          </p:grpSpPr>
          <p:pic>
            <p:nvPicPr>
              <p:cNvPr id="73" name="Picture 7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486001" y="4723442"/>
                <a:ext cx="850481" cy="994557"/>
              </a:xfrm>
              <a:prstGeom prst="rect">
                <a:avLst/>
              </a:prstGeom>
            </p:spPr>
          </p:pic>
          <p:sp>
            <p:nvSpPr>
              <p:cNvPr id="74" name="TextBox 21"/>
              <p:cNvSpPr txBox="1"/>
              <p:nvPr/>
            </p:nvSpPr>
            <p:spPr>
              <a:xfrm>
                <a:off x="10278598" y="5712516"/>
                <a:ext cx="1159669" cy="28474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 anchorCtr="1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867" dirty="0"/>
                  <a:t>On Premise</a:t>
                </a:r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6762047" y="3046338"/>
              <a:ext cx="1236011" cy="1273817"/>
              <a:chOff x="10278598" y="4723442"/>
              <a:chExt cx="1268367" cy="1273817"/>
            </a:xfrm>
          </p:grpSpPr>
          <p:pic>
            <p:nvPicPr>
              <p:cNvPr id="76" name="Picture 7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486001" y="4723442"/>
                <a:ext cx="850481" cy="994557"/>
              </a:xfrm>
              <a:prstGeom prst="rect">
                <a:avLst/>
              </a:prstGeom>
            </p:spPr>
          </p:pic>
          <p:sp>
            <p:nvSpPr>
              <p:cNvPr id="77" name="TextBox 21"/>
              <p:cNvSpPr txBox="1"/>
              <p:nvPr/>
            </p:nvSpPr>
            <p:spPr>
              <a:xfrm>
                <a:off x="10278598" y="5712517"/>
                <a:ext cx="1268367" cy="28474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 anchorCtr="1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867" b="1" dirty="0" smtClean="0"/>
                  <a:t>CAGE</a:t>
                </a:r>
                <a:endParaRPr lang="en-US" sz="1867" b="1" dirty="0"/>
              </a:p>
            </p:txBody>
          </p:sp>
        </p:grpSp>
      </p:grpSp>
      <p:pic>
        <p:nvPicPr>
          <p:cNvPr id="78" name="Picture 7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201" y="1504508"/>
            <a:ext cx="1115775" cy="1181895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1625600" y="1098107"/>
            <a:ext cx="2540000" cy="4165600"/>
            <a:chOff x="457200" y="1428750"/>
            <a:chExt cx="1905000" cy="3124200"/>
          </a:xfrm>
        </p:grpSpPr>
        <p:sp>
          <p:nvSpPr>
            <p:cNvPr id="79" name="Rounded Rectangle 78"/>
            <p:cNvSpPr/>
            <p:nvPr/>
          </p:nvSpPr>
          <p:spPr>
            <a:xfrm>
              <a:off x="457200" y="1428750"/>
              <a:ext cx="1905000" cy="3124200"/>
            </a:xfrm>
            <a:prstGeom prst="roundRect">
              <a:avLst/>
            </a:prstGeom>
            <a:ln w="9525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82705" y="1428750"/>
              <a:ext cx="1447800" cy="284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67" b="1" dirty="0">
                  <a:solidFill>
                    <a:srgbClr val="0070C0"/>
                  </a:solidFill>
                  <a:latin typeface="Segoe WP Black" panose="020B0A02040504020203" pitchFamily="34" charset="0"/>
                </a:rPr>
                <a:t>Web</a:t>
              </a: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511308" y="1736528"/>
              <a:ext cx="1774692" cy="892552"/>
              <a:chOff x="511308" y="1736528"/>
              <a:chExt cx="1774692" cy="892552"/>
            </a:xfrm>
          </p:grpSpPr>
          <p:sp>
            <p:nvSpPr>
              <p:cNvPr id="94" name="Rounded Rectangle 93"/>
              <p:cNvSpPr/>
              <p:nvPr/>
            </p:nvSpPr>
            <p:spPr>
              <a:xfrm>
                <a:off x="533400" y="1736528"/>
                <a:ext cx="1752600" cy="892552"/>
              </a:xfrm>
              <a:prstGeom prst="roundRect">
                <a:avLst/>
              </a:prstGeom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511308" y="2012900"/>
                <a:ext cx="1752600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>
                    <a:latin typeface="Segoe WP Black" panose="020B0A02040504020203" pitchFamily="34" charset="0"/>
                    <a:cs typeface="Segoe UI Semibold" panose="020B0702040204020203" pitchFamily="34" charset="0"/>
                  </a:rPr>
                  <a:t>User Interface</a:t>
                </a: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533400" y="2724150"/>
              <a:ext cx="1752600" cy="1752600"/>
              <a:chOff x="533400" y="2724150"/>
              <a:chExt cx="1752600" cy="1752600"/>
            </a:xfrm>
          </p:grpSpPr>
          <p:sp>
            <p:nvSpPr>
              <p:cNvPr id="97" name="Rounded Rectangle 96"/>
              <p:cNvSpPr/>
              <p:nvPr/>
            </p:nvSpPr>
            <p:spPr>
              <a:xfrm>
                <a:off x="533400" y="2724150"/>
                <a:ext cx="1752600" cy="1752600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533400" y="3423849"/>
                <a:ext cx="1752600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>
                    <a:latin typeface="Segoe WP Black" panose="020B0A02040504020203" pitchFamily="34" charset="0"/>
                  </a:rPr>
                  <a:t>RESTful API</a:t>
                </a:r>
              </a:p>
            </p:txBody>
          </p:sp>
        </p:grpSp>
      </p:grpSp>
      <p:grpSp>
        <p:nvGrpSpPr>
          <p:cNvPr id="47" name="Group 46"/>
          <p:cNvGrpSpPr/>
          <p:nvPr/>
        </p:nvGrpSpPr>
        <p:grpSpPr>
          <a:xfrm>
            <a:off x="4368800" y="1088182"/>
            <a:ext cx="2133600" cy="4165599"/>
            <a:chOff x="2362200" y="1268906"/>
            <a:chExt cx="1600200" cy="3124199"/>
          </a:xfrm>
        </p:grpSpPr>
        <p:sp>
          <p:nvSpPr>
            <p:cNvPr id="121" name="Rounded Rectangle 120"/>
            <p:cNvSpPr/>
            <p:nvPr/>
          </p:nvSpPr>
          <p:spPr>
            <a:xfrm>
              <a:off x="2362200" y="1268906"/>
              <a:ext cx="1600200" cy="3124199"/>
            </a:xfrm>
            <a:prstGeom prst="roundRect">
              <a:avLst/>
            </a:prstGeom>
            <a:ln w="9525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2408397" y="1272657"/>
              <a:ext cx="1447800" cy="284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67" b="1" dirty="0">
                  <a:solidFill>
                    <a:srgbClr val="0070C0"/>
                  </a:solidFill>
                  <a:latin typeface="Segoe WP Black" panose="020B0A02040504020203" pitchFamily="34" charset="0"/>
                </a:rPr>
                <a:t>Databases</a:t>
              </a:r>
            </a:p>
          </p:txBody>
        </p:sp>
        <p:sp>
          <p:nvSpPr>
            <p:cNvPr id="128" name="Flowchart: Magnetic Disk 127"/>
            <p:cNvSpPr/>
            <p:nvPr/>
          </p:nvSpPr>
          <p:spPr>
            <a:xfrm>
              <a:off x="2544603" y="1652169"/>
              <a:ext cx="1265397" cy="1140738"/>
            </a:xfrm>
            <a:prstGeom prst="flowChartMagneticDisk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544603" y="2148080"/>
              <a:ext cx="1265397" cy="376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33" b="1" dirty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Simulation Data Storage</a:t>
              </a:r>
            </a:p>
          </p:txBody>
        </p:sp>
        <p:sp>
          <p:nvSpPr>
            <p:cNvPr id="131" name="Flowchart: Magnetic Disk 130"/>
            <p:cNvSpPr/>
            <p:nvPr/>
          </p:nvSpPr>
          <p:spPr>
            <a:xfrm>
              <a:off x="2520812" y="3006147"/>
              <a:ext cx="1265397" cy="1140738"/>
            </a:xfrm>
            <a:prstGeom prst="flowChartMagneticDisk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2514600" y="3557079"/>
              <a:ext cx="1265397" cy="2230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33" b="1" dirty="0"/>
                <a:t>Climate Data Storage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705600" y="1098109"/>
            <a:ext cx="3048000" cy="4165599"/>
            <a:chOff x="4114800" y="1276350"/>
            <a:chExt cx="2286000" cy="3124199"/>
          </a:xfrm>
        </p:grpSpPr>
        <p:sp>
          <p:nvSpPr>
            <p:cNvPr id="133" name="Rounded Rectangle 132"/>
            <p:cNvSpPr/>
            <p:nvPr/>
          </p:nvSpPr>
          <p:spPr>
            <a:xfrm>
              <a:off x="4114800" y="1276350"/>
              <a:ext cx="2286000" cy="3124199"/>
            </a:xfrm>
            <a:prstGeom prst="roundRect">
              <a:avLst/>
            </a:prstGeom>
            <a:ln w="9525"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4160997" y="1280101"/>
              <a:ext cx="2163604" cy="284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67" b="1" dirty="0">
                  <a:solidFill>
                    <a:srgbClr val="0070C0"/>
                  </a:solidFill>
                  <a:latin typeface="Segoe WP Black" panose="020B0A02040504020203" pitchFamily="34" charset="0"/>
                </a:rPr>
                <a:t>Workers</a:t>
              </a: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4416743" y="2062207"/>
              <a:ext cx="1676400" cy="22309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333" b="1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Input File Creation</a:t>
              </a: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4416743" y="2511464"/>
              <a:ext cx="1676400" cy="22309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333" b="1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Simulation Building</a:t>
              </a: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4419600" y="2960722"/>
              <a:ext cx="1676400" cy="22309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333" b="1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HPC Job Scheduling</a:t>
              </a: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4416743" y="3859238"/>
              <a:ext cx="1676400" cy="22309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333" b="1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Clean up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4416743" y="3409979"/>
              <a:ext cx="1676400" cy="22309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333" b="1" dirty="0" smtClean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Iterative Algorithms</a:t>
              </a:r>
              <a:endParaRPr lang="en-US" sz="1333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296517" y="2825307"/>
            <a:ext cx="922683" cy="2336800"/>
            <a:chOff x="222388" y="2571750"/>
            <a:chExt cx="692012" cy="1752600"/>
          </a:xfrm>
        </p:grpSpPr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28129" y="2862451"/>
              <a:ext cx="471299" cy="471299"/>
            </a:xfrm>
            <a:prstGeom prst="rect">
              <a:avLst/>
            </a:prstGeom>
          </p:spPr>
        </p:pic>
        <p:pic>
          <p:nvPicPr>
            <p:cNvPr id="81" name="Picture 8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28129" y="3409949"/>
              <a:ext cx="471299" cy="419805"/>
            </a:xfrm>
            <a:prstGeom prst="rect">
              <a:avLst/>
            </a:prstGeom>
          </p:spPr>
        </p:pic>
        <p:pic>
          <p:nvPicPr>
            <p:cNvPr id="82" name="Picture 8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33658" y="3895695"/>
              <a:ext cx="465770" cy="352455"/>
            </a:xfrm>
            <a:prstGeom prst="rect">
              <a:avLst/>
            </a:prstGeom>
          </p:spPr>
        </p:pic>
        <p:sp>
          <p:nvSpPr>
            <p:cNvPr id="91" name="Rounded Rectangle 90"/>
            <p:cNvSpPr/>
            <p:nvPr/>
          </p:nvSpPr>
          <p:spPr>
            <a:xfrm>
              <a:off x="228600" y="2571750"/>
              <a:ext cx="685800" cy="1752600"/>
            </a:xfrm>
            <a:prstGeom prst="roundRect">
              <a:avLst/>
            </a:prstGeom>
            <a:noFill/>
            <a:ln w="12700">
              <a:solidFill>
                <a:schemeClr val="accent6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22388" y="2571750"/>
              <a:ext cx="692012" cy="2230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33" b="1" dirty="0">
                  <a:solidFill>
                    <a:schemeClr val="accent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Clients</a:t>
              </a:r>
            </a:p>
          </p:txBody>
        </p:sp>
      </p:grpSp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240147" y="177800"/>
            <a:ext cx="11647053" cy="812800"/>
          </a:xfrm>
        </p:spPr>
        <p:txBody>
          <a:bodyPr>
            <a:normAutofit/>
          </a:bodyPr>
          <a:lstStyle/>
          <a:p>
            <a:r>
              <a:rPr lang="en-US" dirty="0"/>
              <a:t>Computational Modeling Platform Service (COMPS)</a:t>
            </a:r>
          </a:p>
        </p:txBody>
      </p:sp>
    </p:spTree>
    <p:extLst>
      <p:ext uri="{BB962C8B-B14F-4D97-AF65-F5344CB8AC3E}">
        <p14:creationId xmlns:p14="http://schemas.microsoft.com/office/powerpoint/2010/main" val="184631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Stochastic Gradient Optimization Demo?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87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Software </a:t>
            </a:r>
            <a:r>
              <a:rPr lang="en-US" dirty="0" smtClean="0"/>
              <a:t>Tools for Model Optimization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Stochastic gradient ascent</a:t>
            </a:r>
          </a:p>
          <a:p>
            <a:pPr lvl="1"/>
            <a:r>
              <a:rPr lang="en-US" sz="2400" dirty="0" smtClean="0"/>
              <a:t>Code is ready to go and available in </a:t>
            </a:r>
            <a:r>
              <a:rPr lang="en-US" sz="2400" dirty="0" err="1" smtClean="0"/>
              <a:t>dtk</a:t>
            </a:r>
            <a:r>
              <a:rPr lang="en-US" sz="2400" dirty="0" smtClean="0"/>
              <a:t>-tools</a:t>
            </a:r>
          </a:p>
          <a:p>
            <a:pPr lvl="1"/>
            <a:r>
              <a:rPr lang="en-US" sz="2400" dirty="0" smtClean="0"/>
              <a:t>Visit the software panel session this afternoon</a:t>
            </a:r>
          </a:p>
          <a:p>
            <a:pPr lvl="1"/>
            <a:r>
              <a:rPr lang="en-US" sz="2400" dirty="0" smtClean="0"/>
              <a:t>Visit the software session tomorrow</a:t>
            </a:r>
          </a:p>
          <a:p>
            <a:pPr lvl="1"/>
            <a:r>
              <a:rPr lang="en-US" sz="2400" dirty="0"/>
              <a:t>Come talk to Dan Klein, or email </a:t>
            </a:r>
            <a:r>
              <a:rPr lang="en-US" sz="2400" dirty="0">
                <a:hlinkClick r:id="rId2"/>
              </a:rPr>
              <a:t>dklein@idmod.org</a:t>
            </a:r>
            <a:endParaRPr lang="en-US" sz="2400" dirty="0"/>
          </a:p>
          <a:p>
            <a:r>
              <a:rPr lang="en-US" sz="3200" dirty="0" smtClean="0"/>
              <a:t>More advanced algorithm (Dr. </a:t>
            </a:r>
            <a:r>
              <a:rPr lang="en-US" sz="3200" dirty="0" err="1" smtClean="0"/>
              <a:t>Atiye</a:t>
            </a:r>
            <a:r>
              <a:rPr lang="en-US" sz="3200" dirty="0" smtClean="0"/>
              <a:t> </a:t>
            </a:r>
            <a:r>
              <a:rPr lang="en-US" sz="3200" dirty="0" err="1" smtClean="0"/>
              <a:t>Alaeddini</a:t>
            </a:r>
            <a:r>
              <a:rPr lang="en-US" sz="3200" dirty="0" smtClean="0"/>
              <a:t>, IDM)</a:t>
            </a:r>
          </a:p>
          <a:p>
            <a:pPr lvl="1"/>
            <a:r>
              <a:rPr lang="en-US" sz="2400" dirty="0" smtClean="0"/>
              <a:t>Parallel Simultaneous Perturbation Optimization (PSPO)</a:t>
            </a:r>
          </a:p>
          <a:p>
            <a:pPr lvl="1"/>
            <a:r>
              <a:rPr lang="en-US" sz="2400" dirty="0" smtClean="0"/>
              <a:t>Uncertainty quantification around optimal point</a:t>
            </a:r>
            <a:endParaRPr lang="en-US" sz="2400" dirty="0"/>
          </a:p>
          <a:p>
            <a:r>
              <a:rPr lang="en-US" sz="3200" dirty="0" smtClean="0"/>
              <a:t>Implementing global optimization later this </a:t>
            </a:r>
            <a:r>
              <a:rPr lang="en-US" sz="3200" dirty="0" smtClean="0"/>
              <a:t>year with </a:t>
            </a:r>
            <a:r>
              <a:rPr lang="en-US" sz="3200" dirty="0" err="1" smtClean="0"/>
              <a:t>TingYu</a:t>
            </a:r>
            <a:r>
              <a:rPr lang="en-US" sz="3200" dirty="0" smtClean="0"/>
              <a:t> Ho, student of Prof. </a:t>
            </a:r>
            <a:r>
              <a:rPr lang="en-US" sz="3200" dirty="0" err="1" smtClean="0"/>
              <a:t>Zabinsky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5212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IDM PPT w copyright">
  <a:themeElements>
    <a:clrScheme name="IDM 1_27">
      <a:dk1>
        <a:sysClr val="windowText" lastClr="000000"/>
      </a:dk1>
      <a:lt1>
        <a:sysClr val="window" lastClr="FFFFFF"/>
      </a:lt1>
      <a:dk2>
        <a:srgbClr val="006692"/>
      </a:dk2>
      <a:lt2>
        <a:srgbClr val="EEECE1"/>
      </a:lt2>
      <a:accent1>
        <a:srgbClr val="000000"/>
      </a:accent1>
      <a:accent2>
        <a:srgbClr val="006692"/>
      </a:accent2>
      <a:accent3>
        <a:srgbClr val="5D87A1"/>
      </a:accent3>
      <a:accent4>
        <a:srgbClr val="6A737B"/>
      </a:accent4>
      <a:accent5>
        <a:srgbClr val="006692"/>
      </a:accent5>
      <a:accent6>
        <a:srgbClr val="F89828"/>
      </a:accent6>
      <a:hlink>
        <a:srgbClr val="006692"/>
      </a:hlink>
      <a:folHlink>
        <a:srgbClr val="6A737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b="1" dirty="0" smtClean="0">
            <a:solidFill>
              <a:schemeClr val="accent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5 IDM Template" id="{15186EB5-548D-4BC2-A970-F8E9003A1E32}" vid="{A5A754B9-2771-44CF-A7BB-F68E6FD8B81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d2bc46a-f014-48ed-be59-9d6cf5da36fb">6FCQ3RPYFS27-342471493-456</_dlc_DocId>
    <_dlc_DocIdUrl xmlns="6d2bc46a-f014-48ed-be59-9d6cf5da36fb">
      <Url>https://idmod.sharepoint.com/reports/_layouts/15/DocIdRedir.aspx?ID=6FCQ3RPYFS27-342471493-456</Url>
      <Description>6FCQ3RPYFS27-342471493-456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1FC585CFE014299F3070BD58FF3B6" ma:contentTypeVersion="2" ma:contentTypeDescription="Create a new document." ma:contentTypeScope="" ma:versionID="08cbfe0a6ec680d52493f28c4461c0ad">
  <xsd:schema xmlns:xsd="http://www.w3.org/2001/XMLSchema" xmlns:xs="http://www.w3.org/2001/XMLSchema" xmlns:p="http://schemas.microsoft.com/office/2006/metadata/properties" xmlns:ns2="6d2bc46a-f014-48ed-be59-9d6cf5da36fb" targetNamespace="http://schemas.microsoft.com/office/2006/metadata/properties" ma:root="true" ma:fieldsID="679a8e4ae1d572e94e67380fd784e4fb" ns2:_="">
    <xsd:import namespace="6d2bc46a-f014-48ed-be59-9d6cf5da36f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2bc46a-f014-48ed-be59-9d6cf5da36f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A4DF13-F44F-43B6-99C0-BBF5811900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1CEA60-A2EA-4B71-BF14-8A233BA6FAC5}">
  <ds:schemaRefs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6d2bc46a-f014-48ed-be59-9d6cf5da36fb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863C0C5-31E7-4F6F-B0B9-A4FBF6DF1760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1E6CE48-3C2A-434E-A0A3-B142E35FCD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2bc46a-f014-48ed-be59-9d6cf5da36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15568</TotalTime>
  <Words>342</Words>
  <Application>Microsoft Office PowerPoint</Application>
  <PresentationFormat>Widescreen</PresentationFormat>
  <Paragraphs>86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Segoe UI</vt:lpstr>
      <vt:lpstr>Segoe UI Semibold</vt:lpstr>
      <vt:lpstr>Segoe WP Black</vt:lpstr>
      <vt:lpstr>Wingdings</vt:lpstr>
      <vt:lpstr>2_IDM PPT w copyright</vt:lpstr>
      <vt:lpstr>PowerPoint Presentation</vt:lpstr>
      <vt:lpstr>A First-Order Optimization Method for DTK</vt:lpstr>
      <vt:lpstr>Applications and Implementation</vt:lpstr>
      <vt:lpstr>Computational Modeling Platform Service (COMPS)</vt:lpstr>
      <vt:lpstr>PowerPoint Presentation</vt:lpstr>
      <vt:lpstr>Available Software Tools for Model Optimization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McCarthy</dc:creator>
  <cp:lastModifiedBy>Daniel Klein</cp:lastModifiedBy>
  <cp:revision>190</cp:revision>
  <dcterms:modified xsi:type="dcterms:W3CDTF">2017-04-18T06:26:41Z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4541c548-d5d1-44a0-8e28-3834518252ce</vt:lpwstr>
  </property>
  <property fmtid="{D5CDD505-2E9C-101B-9397-08002B2CF9AE}" pid="3" name="ContentTypeId">
    <vt:lpwstr>0x010100A851FC585CFE014299F3070BD58FF3B6</vt:lpwstr>
  </property>
</Properties>
</file>