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8" r:id="rId2"/>
    <p:sldId id="271" r:id="rId3"/>
    <p:sldId id="262" r:id="rId4"/>
    <p:sldId id="275" r:id="rId5"/>
    <p:sldId id="267" r:id="rId6"/>
    <p:sldId id="278" r:id="rId7"/>
    <p:sldId id="277" r:id="rId8"/>
    <p:sldId id="270" r:id="rId9"/>
    <p:sldId id="272" r:id="rId10"/>
    <p:sldId id="273" r:id="rId11"/>
    <p:sldId id="279" r:id="rId12"/>
    <p:sldId id="274" r:id="rId13"/>
    <p:sldId id="263" r:id="rId14"/>
    <p:sldId id="264" r:id="rId15"/>
    <p:sldId id="266" r:id="rId16"/>
    <p:sldId id="268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77EB8"/>
    <a:srgbClr val="E41A1C"/>
    <a:srgbClr val="45A54E"/>
    <a:srgbClr val="A9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5486" autoAdjust="0"/>
  </p:normalViewPr>
  <p:slideViewPr>
    <p:cSldViewPr snapToGrid="0" showGuides="1">
      <p:cViewPr>
        <p:scale>
          <a:sx n="116" d="100"/>
          <a:sy n="116" d="100"/>
        </p:scale>
        <p:origin x="22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185C6-4FE3-4A66-B9E6-8551EE28D53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C2AB7-DC01-49D3-8C19-881B07C6D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9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iz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</p:spPr>
        <p:txBody>
          <a:bodyPr lIns="4754880" tIns="1920240" rIns="0" bIns="0"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the icon to insert a </a:t>
            </a:r>
            <a:br>
              <a:rPr lang="en-US" dirty="0"/>
            </a:br>
            <a:r>
              <a:rPr lang="en-US" dirty="0"/>
              <a:t>new photo. Detailed instructions </a:t>
            </a:r>
            <a:br>
              <a:rPr lang="en-US" dirty="0"/>
            </a:br>
            <a:r>
              <a:rPr lang="en-US" dirty="0"/>
              <a:t>can be found on the slide titled</a:t>
            </a:r>
            <a:br>
              <a:rPr lang="en-US" dirty="0"/>
            </a:br>
            <a:r>
              <a:rPr lang="en-US" dirty="0"/>
              <a:t>“CHANGING THE PHOTO ON </a:t>
            </a:r>
            <a:br>
              <a:rPr lang="en-US" dirty="0"/>
            </a:br>
            <a:r>
              <a:rPr lang="en-US" dirty="0"/>
              <a:t>YOUR TITLE SLIDE.”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6833" y="2459702"/>
            <a:ext cx="5520267" cy="1130065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MAIN TITLE HERE – UP TO 2 LINES (ALL CAPS)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835" y="3629781"/>
            <a:ext cx="5520267" cy="69668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Insert Sub-Title Here – Up To 2 Lines (Initial Caps)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5" y="5408083"/>
            <a:ext cx="5520267" cy="1014491"/>
          </a:xfrm>
        </p:spPr>
        <p:txBody>
          <a:bodyPr/>
          <a:lstStyle>
            <a:lvl1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2117" indent="0">
              <a:lnSpc>
                <a:spcPts val="2267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1</a:t>
            </a:r>
          </a:p>
          <a:p>
            <a:pPr lvl="2"/>
            <a:r>
              <a:rPr lang="en-US"/>
              <a:t>Presenter Name 2</a:t>
            </a:r>
          </a:p>
          <a:p>
            <a:pPr lvl="4"/>
            <a:r>
              <a:rPr lang="en-US"/>
              <a:t>Presenter Name 3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6833" y="4657345"/>
            <a:ext cx="5520268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7755467" y="6527945"/>
            <a:ext cx="3860800" cy="207464"/>
          </a:xfrm>
        </p:spPr>
        <p:txBody>
          <a:bodyPr/>
          <a:lstStyle>
            <a:lvl1pPr>
              <a:defRPr sz="667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</a:rPr>
              <a:t>© Bill &amp; Melinda Gates Foundation      |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Width Head + Copy w/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4"/>
            <a:ext cx="4226984" cy="4519085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buClr>
                <a:srgbClr val="2F85AA"/>
              </a:buClr>
              <a:defRPr sz="1867" b="0" baseline="0"/>
            </a:lvl1pPr>
            <a:lvl2pPr>
              <a:spcBef>
                <a:spcPts val="800"/>
              </a:spcBef>
              <a:spcAft>
                <a:spcPts val="0"/>
              </a:spcAft>
              <a:defRPr sz="1733" baseline="0"/>
            </a:lvl2pPr>
            <a:lvl3pPr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defRPr baseline="0"/>
            </a:lvl3pPr>
            <a:lvl4pPr marL="687899" indent="-22859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914377" indent="-22859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◦"/>
              <a:defRPr baseline="0"/>
            </a:lvl5pPr>
          </a:lstStyle>
          <a:p>
            <a:pPr lvl="0"/>
            <a:r>
              <a:rPr lang="en-US" dirty="0"/>
              <a:t>Insert bullet list at 1/3 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74685" y="0"/>
            <a:ext cx="7317316" cy="6858000"/>
          </a:xfrm>
        </p:spPr>
        <p:txBody>
          <a:bodyPr tIns="822960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69310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86833" y="646255"/>
            <a:ext cx="4226984" cy="86219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– TWO LINES ALL CAPS</a:t>
            </a:r>
          </a:p>
        </p:txBody>
      </p:sp>
    </p:spTree>
    <p:extLst>
      <p:ext uri="{BB962C8B-B14F-4D97-AF65-F5344CB8AC3E}">
        <p14:creationId xmlns:p14="http://schemas.microsoft.com/office/powerpoint/2010/main" val="3491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izeable Photo Slide (Full Fra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lIns="182880" tIns="182880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on the icon to insert </a:t>
            </a:r>
            <a:br>
              <a:rPr lang="en-US" dirty="0"/>
            </a:br>
            <a:r>
              <a:rPr lang="en-US" dirty="0"/>
              <a:t>a new full-frame photo.</a:t>
            </a:r>
          </a:p>
        </p:txBody>
      </p:sp>
    </p:spTree>
    <p:extLst>
      <p:ext uri="{BB962C8B-B14F-4D97-AF65-F5344CB8AC3E}">
        <p14:creationId xmlns:p14="http://schemas.microsoft.com/office/powerpoint/2010/main" val="18717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6835" y="2486273"/>
            <a:ext cx="11129432" cy="949079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3067"/>
              </a:lnSpc>
              <a:defRPr sz="3067" b="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MAIN TITLE HERE – UP TO 2 FULL-WIDTH LINES (ALL CAPS)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834" y="3501610"/>
            <a:ext cx="11129433" cy="586885"/>
          </a:xfr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accent4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Insert Sub-Title Here – Up To 2 Lines (Initial Caps)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4" y="5413248"/>
            <a:ext cx="11106151" cy="1014491"/>
          </a:xfrm>
        </p:spPr>
        <p:txBody>
          <a:bodyPr/>
          <a:lstStyle>
            <a:lvl1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117" indent="0">
              <a:lnSpc>
                <a:spcPts val="2267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Presenter Name 1</a:t>
            </a:r>
          </a:p>
          <a:p>
            <a:pPr lvl="2"/>
            <a:r>
              <a:rPr lang="en-US"/>
              <a:t>Presenter Name 2</a:t>
            </a:r>
          </a:p>
          <a:p>
            <a:pPr lvl="4"/>
            <a:r>
              <a:rPr lang="en-US"/>
              <a:t>Presenter Name 3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6834" y="4657345"/>
            <a:ext cx="11129433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86834" y="4293719"/>
            <a:ext cx="1112943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C:\Users\TERESA~1\AppData\Local\Temp\vmware-Teresa Sharp\VMwareDnD\99bbe9a7\BMGF_red_box_2i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07" y="1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7755467" y="6527945"/>
            <a:ext cx="3860800" cy="207464"/>
          </a:xfrm>
        </p:spPr>
        <p:txBody>
          <a:bodyPr/>
          <a:lstStyle>
            <a:lvl1pPr>
              <a:defRPr sz="667"/>
            </a:lvl1pPr>
          </a:lstStyle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1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-Only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lIns="365760" tIns="685800" rIns="365760" bIns="1828800"/>
          <a:lstStyle>
            <a:lvl1pPr marL="0" indent="0">
              <a:lnSpc>
                <a:spcPts val="4533"/>
              </a:lnSpc>
              <a:spcBef>
                <a:spcPts val="1600"/>
              </a:spcBef>
              <a:buNone/>
              <a:defRPr lang="en-US" sz="4000" kern="1200" cap="all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buFont typeface="Arial" pitchFamily="34" charset="0"/>
              <a:buNone/>
              <a:defRPr lang="en-US" sz="4800" kern="120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buNone/>
              <a:defRPr lang="en-US" sz="4800" kern="120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buNone/>
              <a:defRPr lang="en-US" sz="4800" kern="120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buNone/>
              <a:defRPr lang="en-US" sz="4800" kern="120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956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 +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4"/>
            <a:ext cx="11106151" cy="4519084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1867" b="0" baseline="0"/>
            </a:lvl1pPr>
            <a:lvl2pPr marL="228594" indent="-228594">
              <a:spcBef>
                <a:spcPts val="8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733"/>
            </a:lvl2pPr>
            <a:lvl3pPr marL="457189" indent="-228594"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sz="1600" baseline="0"/>
            </a:lvl3pPr>
            <a:lvl4pPr marL="687900" indent="-230712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916494" indent="-228594">
              <a:spcBef>
                <a:spcPts val="800"/>
              </a:spcBef>
              <a:spcAft>
                <a:spcPts val="0"/>
              </a:spcAft>
              <a:defRPr baseline="0"/>
            </a:lvl5pPr>
          </a:lstStyle>
          <a:p>
            <a:pPr lvl="0"/>
            <a:r>
              <a:rPr lang="en-US" dirty="0"/>
              <a:t>Insert bullet list at full-width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3" y="646256"/>
            <a:ext cx="11106151" cy="697577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Insert Headline Here – Up To 2 Full Width Lines (All Caps)</a:t>
            </a:r>
          </a:p>
        </p:txBody>
      </p:sp>
    </p:spTree>
    <p:extLst>
      <p:ext uri="{BB962C8B-B14F-4D97-AF65-F5344CB8AC3E}">
        <p14:creationId xmlns:p14="http://schemas.microsoft.com/office/powerpoint/2010/main" val="31820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 + Bol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519627"/>
            <a:ext cx="11106151" cy="398213"/>
          </a:xfrm>
        </p:spPr>
        <p:txBody>
          <a:bodyPr/>
          <a:lstStyle>
            <a:lvl1pPr>
              <a:lnSpc>
                <a:spcPts val="2133"/>
              </a:lnSpc>
              <a:spcBef>
                <a:spcPts val="0"/>
              </a:spcBef>
              <a:defRPr sz="1867" b="1" baseline="0"/>
            </a:lvl1pPr>
            <a:lvl2pPr marL="228594" indent="-228594">
              <a:spcBef>
                <a:spcPts val="448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733"/>
            </a:lvl2pPr>
            <a:lvl3pPr marL="457189" indent="-228594">
              <a:spcBef>
                <a:spcPts val="448"/>
              </a:spcBef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687900" indent="-230712">
              <a:spcBef>
                <a:spcPts val="448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916494" indent="-228594">
              <a:spcBef>
                <a:spcPts val="448"/>
              </a:spcBef>
              <a:defRPr baseline="0"/>
            </a:lvl5pPr>
          </a:lstStyle>
          <a:p>
            <a:pPr lvl="0"/>
            <a:r>
              <a:rPr lang="en-US" dirty="0"/>
              <a:t>Insert bullet list at full-width </a:t>
            </a:r>
            <a:r>
              <a:rPr lang="en-US"/>
              <a:t>of slide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86834" y="2038298"/>
            <a:ext cx="11129433" cy="4221604"/>
          </a:xfrm>
        </p:spPr>
        <p:txBody>
          <a:bodyPr/>
          <a:lstStyle>
            <a:lvl1pPr>
              <a:spcBef>
                <a:spcPts val="800"/>
              </a:spcBef>
              <a:defRPr sz="1733"/>
            </a:lvl1pPr>
            <a:lvl2pPr>
              <a:spcBef>
                <a:spcPts val="800"/>
              </a:spcBef>
              <a:defRPr sz="1733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467"/>
            </a:lvl4pPr>
            <a:lvl5pPr>
              <a:spcBef>
                <a:spcPts val="800"/>
              </a:spcBef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3" y="646256"/>
            <a:ext cx="11106151" cy="6975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2 FULL WIDTH LINES (ALL CAPS)</a:t>
            </a:r>
          </a:p>
        </p:txBody>
      </p:sp>
    </p:spTree>
    <p:extLst>
      <p:ext uri="{BB962C8B-B14F-4D97-AF65-F5344CB8AC3E}">
        <p14:creationId xmlns:p14="http://schemas.microsoft.com/office/powerpoint/2010/main" val="5113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Width Head + 2/3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87384" y="719328"/>
            <a:ext cx="6728883" cy="5535456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/>
              <a:t>Insert bullet list at 2/3 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6833" y="645743"/>
            <a:ext cx="4226984" cy="862195"/>
          </a:xfrm>
          <a:prstGeom prst="rect">
            <a:avLst/>
          </a:prstGeom>
        </p:spPr>
        <p:txBody>
          <a:bodyPr anchor="t"/>
          <a:lstStyle>
            <a:lvl1pPr>
              <a:defRPr baseline="0"/>
            </a:lvl1pPr>
          </a:lstStyle>
          <a:p>
            <a:r>
              <a:rPr lang="en-US"/>
              <a:t>INSERT HEADLINE – TWO LINES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Copy +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86834" y="1162281"/>
            <a:ext cx="11106151" cy="600132"/>
          </a:xfrm>
        </p:spPr>
        <p:txBody>
          <a:bodyPr/>
          <a:lstStyle>
            <a:lvl1pPr marL="0" indent="0">
              <a:buNone/>
              <a:defRPr sz="1667" baseline="0"/>
            </a:lvl1pPr>
            <a:lvl2pPr marL="0" indent="0">
              <a:buFont typeface="Arial" panose="020B0604020202020204" pitchFamily="34" charset="0"/>
              <a:buNone/>
              <a:defRPr sz="1667"/>
            </a:lvl2pPr>
            <a:lvl3pPr marL="0" indent="0">
              <a:buNone/>
              <a:defRPr sz="1667"/>
            </a:lvl3pPr>
            <a:lvl4pPr marL="0" indent="0">
              <a:buNone/>
              <a:defRPr sz="1667"/>
            </a:lvl4pPr>
            <a:lvl5pPr marL="0" indent="0">
              <a:buNone/>
              <a:defRPr sz="1667"/>
            </a:lvl5pPr>
          </a:lstStyle>
          <a:p>
            <a:pPr lvl="0"/>
            <a:r>
              <a:rPr lang="en-US" dirty="0"/>
              <a:t>Insert sub-headline or explanatory copy here – up to 2 full-width lines.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86833" y="1949451"/>
            <a:ext cx="11106151" cy="4288367"/>
          </a:xfrm>
        </p:spPr>
        <p:txBody>
          <a:bodyPr tIns="1097280"/>
          <a:lstStyle>
            <a:lvl1pPr marL="0" indent="0" algn="ctr">
              <a:buNone/>
              <a:defRPr sz="1600" baseline="0"/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Click icon to insert visual element here at full-width of slide.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86833" y="646176"/>
            <a:ext cx="11106151" cy="50924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1 FULL-WIDTH LINE</a:t>
            </a:r>
          </a:p>
        </p:txBody>
      </p:sp>
    </p:spTree>
    <p:extLst>
      <p:ext uri="{BB962C8B-B14F-4D97-AF65-F5344CB8AC3E}">
        <p14:creationId xmlns:p14="http://schemas.microsoft.com/office/powerpoint/2010/main" val="270372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1/3 Copy + 2/3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08776" y="1717462"/>
            <a:ext cx="5384209" cy="21778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to insert a visual here at 2/3 width of slide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2" y="1718734"/>
            <a:ext cx="5657935" cy="4519084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1867" b="1"/>
            </a:lvl1pPr>
            <a:lvl2pPr>
              <a:spcBef>
                <a:spcPts val="800"/>
              </a:spcBef>
              <a:spcAft>
                <a:spcPts val="0"/>
              </a:spcAft>
              <a:defRPr sz="1733" baseline="0"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defRPr sz="1600">
                <a:solidFill>
                  <a:schemeClr val="tx1"/>
                </a:solidFill>
              </a:defRPr>
            </a:lvl3pPr>
            <a:lvl4pPr marL="687899" indent="-22859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685783" indent="0">
              <a:spcBef>
                <a:spcPts val="80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b="1" dirty="0"/>
              <a:t>PROBLEM:</a:t>
            </a:r>
            <a:endParaRPr lang="en-US" dirty="0"/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3" y="646256"/>
            <a:ext cx="11106151" cy="6975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HEADLINE HERE – UP TO 2 FULL WIDTH LINES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7E21211-E364-45A9-AF6F-1A8C3D04AFA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08776" y="4059936"/>
            <a:ext cx="5384209" cy="21778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to insert a visual here at 2/3 width of slide</a:t>
            </a:r>
          </a:p>
        </p:txBody>
      </p:sp>
    </p:spTree>
    <p:extLst>
      <p:ext uri="{BB962C8B-B14F-4D97-AF65-F5344CB8AC3E}">
        <p14:creationId xmlns:p14="http://schemas.microsoft.com/office/powerpoint/2010/main" val="5599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Width Head + Copy w/ 2/3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4"/>
            <a:ext cx="4226984" cy="4519085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buClr>
                <a:srgbClr val="2F85AA"/>
              </a:buClr>
              <a:defRPr sz="1867" b="0" baseline="0"/>
            </a:lvl1pPr>
            <a:lvl2pPr>
              <a:spcBef>
                <a:spcPts val="800"/>
              </a:spcBef>
              <a:spcAft>
                <a:spcPts val="0"/>
              </a:spcAft>
              <a:defRPr sz="1733" baseline="0"/>
            </a:lvl2pPr>
            <a:lvl3pPr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defRPr sz="1600" baseline="0"/>
            </a:lvl3pPr>
            <a:lvl4pPr marL="687899" indent="-22859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914377" indent="-22859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◦"/>
              <a:defRPr baseline="0"/>
            </a:lvl5pPr>
          </a:lstStyle>
          <a:p>
            <a:pPr lvl="0"/>
            <a:r>
              <a:rPr lang="en-US" dirty="0"/>
              <a:t>Insert bullet list at 1/3 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9310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86833" y="646255"/>
            <a:ext cx="4226984" cy="86219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– TWO LINES ALL CAPS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74684" y="651934"/>
            <a:ext cx="6718301" cy="558588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to insert a visual here at 2/3 width of slide</a:t>
            </a:r>
          </a:p>
        </p:txBody>
      </p:sp>
    </p:spTree>
    <p:extLst>
      <p:ext uri="{BB962C8B-B14F-4D97-AF65-F5344CB8AC3E}">
        <p14:creationId xmlns:p14="http://schemas.microsoft.com/office/powerpoint/2010/main" val="24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4684" y="707270"/>
            <a:ext cx="6733115" cy="55411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69310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98085" y="6527945"/>
            <a:ext cx="38608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spc="27" baseline="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9635" y="6527357"/>
            <a:ext cx="253444" cy="2074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6834" y="6465243"/>
            <a:ext cx="11120967" cy="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86833" y="637827"/>
            <a:ext cx="4226984" cy="8621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11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lnSpc>
          <a:spcPts val="3067"/>
        </a:lnSpc>
        <a:spcBef>
          <a:spcPct val="0"/>
        </a:spcBef>
        <a:buNone/>
        <a:defRPr sz="3067" kern="1200" cap="all" baseline="0">
          <a:solidFill>
            <a:schemeClr val="accent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219170" rtl="0" eaLnBrk="1" latinLnBrk="0" hangingPunct="1">
        <a:spcBef>
          <a:spcPts val="800"/>
        </a:spcBef>
        <a:buClr>
          <a:srgbClr val="2F85AA"/>
        </a:buClr>
        <a:buFont typeface="Wingdings" pitchFamily="2" charset="2"/>
        <a:buNone/>
        <a:defRPr sz="1867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1pPr>
      <a:lvl2pPr marL="243411" indent="-243411" algn="l" defTabSz="1219170" rtl="0" eaLnBrk="1" latinLnBrk="0" hangingPunct="1">
        <a:spcBef>
          <a:spcPts val="8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733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2pPr>
      <a:lvl3pPr marL="459306" indent="-198962" algn="l" defTabSz="1219170" rtl="0" eaLnBrk="1" latinLnBrk="0" hangingPunct="1">
        <a:spcBef>
          <a:spcPts val="800"/>
        </a:spcBef>
        <a:buClr>
          <a:schemeClr val="accent3">
            <a:lumMod val="75000"/>
          </a:schemeClr>
        </a:buClr>
        <a:buFont typeface="Arial" pitchFamily="34" charset="0"/>
        <a:buChar char="•"/>
        <a:tabLst>
          <a:tab pos="533387" algn="l"/>
        </a:tabLst>
        <a:defRPr sz="16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3pPr>
      <a:lvl4pPr marL="685783" indent="-228594" algn="l" defTabSz="1219170" rtl="0" eaLnBrk="1" latinLnBrk="0" hangingPunct="1">
        <a:spcBef>
          <a:spcPts val="800"/>
        </a:spcBef>
        <a:buClr>
          <a:schemeClr val="accent3">
            <a:lumMod val="75000"/>
          </a:schemeClr>
        </a:buClr>
        <a:buFont typeface="Arial" panose="020B0604020202020204" pitchFamily="34" charset="0"/>
        <a:buChar char="-"/>
        <a:defRPr sz="1467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4pPr>
      <a:lvl5pPr marL="914377" indent="-228594" algn="l" defTabSz="1219170" rtl="0" eaLnBrk="1" latinLnBrk="0" hangingPunct="1">
        <a:spcBef>
          <a:spcPts val="800"/>
        </a:spcBef>
        <a:buClr>
          <a:schemeClr val="accent3">
            <a:lumMod val="75000"/>
          </a:schemeClr>
        </a:buClr>
        <a:buSzPct val="100000"/>
        <a:buFont typeface="Arial" panose="020B0604020202020204" pitchFamily="34" charset="0"/>
        <a:buChar char="◦"/>
        <a:defRPr sz="1467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aniel.Klein@gatesfoundation.or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mailto:Daniel.Klein@gatesfoundation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hyperlink" Target="http://fermentationwineblog.com/2013/02/changing-the-wine-drinking-calculation-one-pill-at-a-time/" TargetMode="External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hyperlink" Target="https://institutefordiseasemodeling.github.io/Documentation" TargetMode="External"/><Relationship Id="rId17" Type="http://schemas.openxmlformats.org/officeDocument/2006/relationships/image" Target="../media/image14.png"/><Relationship Id="rId25" Type="http://schemas.openxmlformats.org/officeDocument/2006/relationships/image" Target="../media/image21.tmp"/><Relationship Id="rId2" Type="http://schemas.openxmlformats.org/officeDocument/2006/relationships/image" Target="../media/image2.jp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0.tmp"/><Relationship Id="rId5" Type="http://schemas.openxmlformats.org/officeDocument/2006/relationships/hyperlink" Target="http://www.ladyada.net/wiki/tutorials/library/smt/syringe.html" TargetMode="External"/><Relationship Id="rId15" Type="http://schemas.openxmlformats.org/officeDocument/2006/relationships/image" Target="../media/image12.png"/><Relationship Id="rId23" Type="http://schemas.openxmlformats.org/officeDocument/2006/relationships/hyperlink" Target="http://commons.wikimedia.org/wiki/File:Chest_Xray_PA_3-8-2010_inverted.png" TargetMode="Externa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jp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makeitgo.wikispaces.com/gears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515246-AC89-4B09-AA19-190CF2C34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Algorithms &amp; Tools for Stochastic Models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7DA62D7-837E-44E5-ACFC-291512A1FD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Annual IDM Modeling Symposium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F7A30F-E20F-4401-A0E3-EED9DD88D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6833" y="5240664"/>
            <a:ext cx="8571441" cy="897925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Daniel J. Klein, Ph.D.</a:t>
            </a:r>
          </a:p>
          <a:p>
            <a:r>
              <a:rPr lang="en-US" dirty="0">
                <a:solidFill>
                  <a:schemeClr val="accent6"/>
                </a:solidFill>
                <a:hlinkClick r:id="rId2"/>
              </a:rPr>
              <a:t>Daniel.Klein@gatesfoundation.org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Senior Program Officer, Global Development, Strategy, Data, &amp; Analytics (SDA), BMGF</a:t>
            </a:r>
          </a:p>
          <a:p>
            <a:r>
              <a:rPr lang="en-US" dirty="0">
                <a:solidFill>
                  <a:schemeClr val="accent6"/>
                </a:solidFill>
              </a:rPr>
              <a:t>On sabbatical leave from IDM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D6156-8B7E-4CC7-ACCE-D1389B4B38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03AD3-186A-4124-9181-149882E577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39588" y="6527800"/>
            <a:ext cx="252412" cy="206375"/>
          </a:xfrm>
        </p:spPr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9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6E72C7-2F0D-4A0D-83C5-5BE0E30FD3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833" y="1718734"/>
            <a:ext cx="4779230" cy="4519085"/>
          </a:xfrm>
        </p:spPr>
        <p:txBody>
          <a:bodyPr/>
          <a:lstStyle/>
          <a:p>
            <a:r>
              <a:rPr lang="en-US" sz="2400" dirty="0"/>
              <a:t>EMOD-HIV, 46 parameters</a:t>
            </a:r>
          </a:p>
          <a:p>
            <a:r>
              <a:rPr lang="en-US" sz="2400" dirty="0"/>
              <a:t>Zimbabwe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DHS, ZIMPHIA,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Prevalence by age/gender/year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 on 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Waves </a:t>
            </a:r>
            <a:r>
              <a:rPr lang="en-US" sz="2400" dirty="0">
                <a:solidFill>
                  <a:srgbClr val="E41A1C"/>
                </a:solidFill>
              </a:rPr>
              <a:t>1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377EB8"/>
                </a:solidFill>
              </a:rPr>
              <a:t>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Simple </a:t>
            </a:r>
            <a:r>
              <a:rPr lang="en-US" sz="2400" dirty="0">
                <a:solidFill>
                  <a:srgbClr val="45A54E"/>
                </a:solidFill>
              </a:rPr>
              <a:t>trajectory</a:t>
            </a:r>
            <a:r>
              <a:rPr lang="en-US" sz="2400" dirty="0"/>
              <a:t> selection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C9A676-317F-47BF-810E-53C1D54BE1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0FF2B-8EB6-455C-96CD-4BBC7A1523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D770B9-A39F-4FDE-9A9F-00FEBF008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AAA7356-347A-4E9B-A794-026F1F1FC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49" y="243538"/>
            <a:ext cx="6750051" cy="617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8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6ECAA7-5182-498F-AA1F-21ED846F61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It’s not Bayesian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It remembers implausible regions forever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Emulators don’t need to fit perfectly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ym typeface="Wingdings" panose="05000000000000000000" pitchFamily="2" charset="2"/>
              </a:rPr>
              <a:t>Iterative: start simple with low-dimensional first-order trends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ym typeface="Wingdings" panose="05000000000000000000" pitchFamily="2" charset="2"/>
              </a:rPr>
              <a:t>Emulation gets easier as non-implausible volume shrinks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ym typeface="Wingdings" panose="05000000000000000000" pitchFamily="2" charset="2"/>
              </a:rPr>
              <a:t>Uncertain regions are retained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Clear stopping point when all of parameter space is implausible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80E79B-767C-42AF-8F61-A505A37BD7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7C127-A475-4661-9FDC-03B10F499E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029E1E-E3B7-4DF9-8216-1AEF6C6F2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HISTORY MATCHING WORK SO WELL?</a:t>
            </a:r>
          </a:p>
        </p:txBody>
      </p:sp>
    </p:spTree>
    <p:extLst>
      <p:ext uri="{BB962C8B-B14F-4D97-AF65-F5344CB8AC3E}">
        <p14:creationId xmlns:p14="http://schemas.microsoft.com/office/powerpoint/2010/main" val="52831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182ADC-9649-465D-AB08-F6A6C5383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4" name="Callout: Bent Line 3">
            <a:extLst>
              <a:ext uri="{FF2B5EF4-FFF2-40B4-BE49-F238E27FC236}">
                <a16:creationId xmlns:a16="http://schemas.microsoft.com/office/drawing/2014/main" id="{73414121-E242-475F-9D7B-5DC4AB88A11B}"/>
              </a:ext>
            </a:extLst>
          </p:cNvPr>
          <p:cNvSpPr/>
          <p:nvPr/>
        </p:nvSpPr>
        <p:spPr>
          <a:xfrm>
            <a:off x="7640048" y="97008"/>
            <a:ext cx="1426299" cy="541738"/>
          </a:xfrm>
          <a:prstGeom prst="borderCallout2">
            <a:avLst>
              <a:gd name="adj1" fmla="val 46410"/>
              <a:gd name="adj2" fmla="val -6816"/>
              <a:gd name="adj3" fmla="val 42285"/>
              <a:gd name="adj4" fmla="val -52180"/>
              <a:gd name="adj5" fmla="val 110517"/>
              <a:gd name="adj6" fmla="val -109689"/>
            </a:avLst>
          </a:prstGeom>
          <a:solidFill>
            <a:srgbClr val="FFFFFF">
              <a:alpha val="50196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14,411 </a:t>
            </a:r>
            <a:r>
              <a:rPr lang="en-US" sz="2400" dirty="0" err="1"/>
              <a:t>ft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140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A5A03A-CB8B-49E8-B384-64B1D939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45ADB7-D630-4CD7-A492-19EF021B3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684" y="651934"/>
            <a:ext cx="6718301" cy="55858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latin typeface="Bell MT" panose="02020503060305020303" pitchFamily="18" charset="0"/>
              </a:rPr>
              <a:t>x</a:t>
            </a:r>
            <a:r>
              <a:rPr lang="en-US" sz="2800" dirty="0"/>
              <a:t> is the model inputs (the parameters)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latin typeface="Bell MT" panose="02020503060305020303" pitchFamily="18" charset="0"/>
              </a:rPr>
              <a:t>X</a:t>
            </a:r>
            <a:r>
              <a:rPr lang="en-US" sz="2800" dirty="0"/>
              <a:t> is the domain (parameter ranges)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latin typeface="Bell MT" panose="02020503060305020303" pitchFamily="18" charset="0"/>
              </a:rPr>
              <a:t>f(x)</a:t>
            </a:r>
            <a:r>
              <a:rPr lang="en-US" sz="2800" dirty="0"/>
              <a:t> is the objective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86311" lvl="1" indent="-342900">
              <a:buFont typeface="Arial" panose="020B0604020202020204" pitchFamily="34" charset="0"/>
              <a:buChar char="›"/>
            </a:pPr>
            <a:r>
              <a:rPr lang="en-US" dirty="0"/>
              <a:t> </a:t>
            </a:r>
          </a:p>
          <a:p>
            <a:pPr marL="586311" lvl="1" indent="-342900">
              <a:buFont typeface="Arial" panose="020B0604020202020204" pitchFamily="34" charset="0"/>
              <a:buChar char="›"/>
            </a:pPr>
            <a:endParaRPr lang="en-US" dirty="0"/>
          </a:p>
          <a:p>
            <a:pPr marL="586311" lvl="1" indent="-342900">
              <a:buFont typeface="Arial" panose="020B0604020202020204" pitchFamily="34" charset="0"/>
              <a:buChar char="›"/>
            </a:pPr>
            <a:endParaRPr lang="en-US" dirty="0"/>
          </a:p>
          <a:p>
            <a:pPr marL="586311" lvl="1" indent="-342900">
              <a:buFont typeface="Arial" panose="020B0604020202020204" pitchFamily="34" charset="0"/>
              <a:buChar char="›"/>
            </a:pPr>
            <a:r>
              <a:rPr lang="en-US" dirty="0"/>
              <a:t> </a:t>
            </a:r>
          </a:p>
          <a:p>
            <a:pPr lvl="1" indent="0">
              <a:buNone/>
            </a:pPr>
            <a:endParaRPr lang="en-US" dirty="0"/>
          </a:p>
          <a:p>
            <a:pPr marL="586311" lvl="1" indent="-342900">
              <a:buFont typeface="Arial" panose="020B0604020202020204" pitchFamily="34" charset="0"/>
              <a:buChar char="›"/>
            </a:pPr>
            <a:endParaRPr lang="en-US" dirty="0"/>
          </a:p>
          <a:p>
            <a:pPr marL="586311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4582F23-210B-48C8-BDA7-FFD5215E8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748" y="3678608"/>
            <a:ext cx="6381763" cy="146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2E2A526-0835-4B79-B116-7B024F84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4" y="2532262"/>
            <a:ext cx="2980496" cy="114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A9D19A8C-6F51-4543-9572-489508ACB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748" y="2272145"/>
            <a:ext cx="4857760" cy="95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1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8FD1A1-68ED-4C22-BC5E-66D6A51A9C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5AB1EC-4E61-42BB-8B55-073419CB9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A842E-E954-4380-A39A-1DF527EC1D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C27F76-86E0-42B6-B26A-937FFDA45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Ascent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Optimtool</a:t>
            </a:r>
            <a:r>
              <a:rPr lang="en-US" dirty="0"/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1C680F-393E-4691-A2CB-075FB94E6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Direction from Numerical Derivative</a:t>
            </a:r>
          </a:p>
        </p:txBody>
      </p:sp>
      <p:sp>
        <p:nvSpPr>
          <p:cNvPr id="45" name="Content Placeholder 5">
            <a:extLst>
              <a:ext uri="{FF2B5EF4-FFF2-40B4-BE49-F238E27FC236}">
                <a16:creationId xmlns:a16="http://schemas.microsoft.com/office/drawing/2014/main" id="{5E35D617-14AC-491C-8F8D-176A50409E76}"/>
              </a:ext>
            </a:extLst>
          </p:cNvPr>
          <p:cNvSpPr>
            <a:spLocks noGrp="1"/>
          </p:cNvSpPr>
          <p:nvPr/>
        </p:nvSpPr>
        <p:spPr>
          <a:xfrm>
            <a:off x="5207453" y="1508450"/>
            <a:ext cx="5943600" cy="4314616"/>
          </a:xfrm>
          <a:prstGeom prst="rect">
            <a:avLst/>
          </a:prstGeom>
        </p:spPr>
        <p:txBody>
          <a:bodyPr vert="horz" lIns="81633" tIns="40817" rIns="81633" bIns="40817" rtlCol="0">
            <a:normAutofit/>
          </a:bodyPr>
          <a:lstStyle>
            <a:lvl1pPr marL="408156" indent="-408156" algn="l" defTabSz="1088418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4341" indent="-340131" algn="l" defTabSz="1088418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522" indent="-272105" algn="l" defTabSz="1088418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4731" indent="-272105" algn="l" defTabSz="1088418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8941" indent="-272105" algn="l" defTabSz="108841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151" indent="-272105" algn="l" defTabSz="1088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358" indent="-272105" algn="l" defTabSz="1088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569" indent="-272105" algn="l" defTabSz="1088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778" indent="-272105" algn="l" defTabSz="1088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41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92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FEE4BAB-F914-4ABE-8219-C3CA96BE92FB}"/>
              </a:ext>
            </a:extLst>
          </p:cNvPr>
          <p:cNvCxnSpPr/>
          <p:nvPr/>
        </p:nvCxnSpPr>
        <p:spPr>
          <a:xfrm flipV="1">
            <a:off x="5267890" y="6077333"/>
            <a:ext cx="6083309" cy="626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4EA57C7-7CA6-4E56-A4CF-1EEE94B9D64A}"/>
              </a:ext>
            </a:extLst>
          </p:cNvPr>
          <p:cNvCxnSpPr/>
          <p:nvPr/>
        </p:nvCxnSpPr>
        <p:spPr>
          <a:xfrm flipV="1">
            <a:off x="5264816" y="4247014"/>
            <a:ext cx="4761606" cy="189300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6E32177-1E64-438C-BB16-E6DB27515AE6}"/>
              </a:ext>
            </a:extLst>
          </p:cNvPr>
          <p:cNvCxnSpPr/>
          <p:nvPr/>
        </p:nvCxnSpPr>
        <p:spPr>
          <a:xfrm flipV="1">
            <a:off x="5267890" y="1927773"/>
            <a:ext cx="0" cy="421224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C6A33BB6-E8FE-41DB-BB56-4B1FA5984B31}"/>
              </a:ext>
            </a:extLst>
          </p:cNvPr>
          <p:cNvSpPr/>
          <p:nvPr/>
        </p:nvSpPr>
        <p:spPr>
          <a:xfrm rot="20856783">
            <a:off x="6858865" y="5017383"/>
            <a:ext cx="4131239" cy="776263"/>
          </a:xfrm>
          <a:prstGeom prst="ellips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ysDash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F830094-D6C3-436B-8B4F-A2DEE565E43F}"/>
              </a:ext>
            </a:extLst>
          </p:cNvPr>
          <p:cNvSpPr/>
          <p:nvPr/>
        </p:nvSpPr>
        <p:spPr>
          <a:xfrm rot="21385420">
            <a:off x="8721296" y="5293492"/>
            <a:ext cx="209860" cy="208961"/>
          </a:xfrm>
          <a:prstGeom prst="ellipse">
            <a:avLst/>
          </a:prstGeom>
          <a:solidFill>
            <a:srgbClr val="000000"/>
          </a:solidFill>
          <a:ln w="28575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66337AD-AB2F-4AE6-B642-CA8D1FC4A35B}"/>
              </a:ext>
            </a:extLst>
          </p:cNvPr>
          <p:cNvSpPr/>
          <p:nvPr/>
        </p:nvSpPr>
        <p:spPr>
          <a:xfrm rot="21385420">
            <a:off x="8105496" y="5119071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47414A8-3DEA-4DC2-857F-B7A53EEAF702}"/>
              </a:ext>
            </a:extLst>
          </p:cNvPr>
          <p:cNvSpPr/>
          <p:nvPr/>
        </p:nvSpPr>
        <p:spPr>
          <a:xfrm rot="21385420">
            <a:off x="7642941" y="5235413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0687EFF-57CB-4F30-926E-D0141B9B0309}"/>
              </a:ext>
            </a:extLst>
          </p:cNvPr>
          <p:cNvSpPr/>
          <p:nvPr/>
        </p:nvSpPr>
        <p:spPr>
          <a:xfrm rot="21385420">
            <a:off x="6838701" y="5801482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18CA05F-61EE-4EBE-AC35-DA3C4B74DE7A}"/>
              </a:ext>
            </a:extLst>
          </p:cNvPr>
          <p:cNvSpPr/>
          <p:nvPr/>
        </p:nvSpPr>
        <p:spPr>
          <a:xfrm rot="21385420">
            <a:off x="7133652" y="5912792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8141CD1-A3DB-408A-B245-0F6913028C4B}"/>
              </a:ext>
            </a:extLst>
          </p:cNvPr>
          <p:cNvSpPr/>
          <p:nvPr/>
        </p:nvSpPr>
        <p:spPr>
          <a:xfrm rot="21385420">
            <a:off x="7989510" y="5885329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92808BD-2D11-4F74-AAD7-7293068D7877}"/>
              </a:ext>
            </a:extLst>
          </p:cNvPr>
          <p:cNvSpPr/>
          <p:nvPr/>
        </p:nvSpPr>
        <p:spPr>
          <a:xfrm rot="21385420">
            <a:off x="9112252" y="5676676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FA8C728-8E70-48CD-9696-BB1585135BEA}"/>
              </a:ext>
            </a:extLst>
          </p:cNvPr>
          <p:cNvSpPr/>
          <p:nvPr/>
        </p:nvSpPr>
        <p:spPr>
          <a:xfrm rot="21385420">
            <a:off x="9518644" y="5580151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E174FAB-415C-4349-B160-F2A7152B99B6}"/>
              </a:ext>
            </a:extLst>
          </p:cNvPr>
          <p:cNvSpPr/>
          <p:nvPr/>
        </p:nvSpPr>
        <p:spPr>
          <a:xfrm rot="21385420">
            <a:off x="9786929" y="5486110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9A2A299-2AB6-41D7-8452-6A91FD50B738}"/>
              </a:ext>
            </a:extLst>
          </p:cNvPr>
          <p:cNvSpPr/>
          <p:nvPr/>
        </p:nvSpPr>
        <p:spPr>
          <a:xfrm rot="21385420">
            <a:off x="10467719" y="5233380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0E00346-5DEE-4E96-98A5-44B649299C1F}"/>
              </a:ext>
            </a:extLst>
          </p:cNvPr>
          <p:cNvSpPr/>
          <p:nvPr/>
        </p:nvSpPr>
        <p:spPr>
          <a:xfrm rot="21385420">
            <a:off x="10461663" y="4743926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8CCA08E-2A62-4500-911B-95F88165C65D}"/>
              </a:ext>
            </a:extLst>
          </p:cNvPr>
          <p:cNvSpPr/>
          <p:nvPr/>
        </p:nvSpPr>
        <p:spPr>
          <a:xfrm rot="21385420">
            <a:off x="9532708" y="4806474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40">
            <a:extLst>
              <a:ext uri="{FF2B5EF4-FFF2-40B4-BE49-F238E27FC236}">
                <a16:creationId xmlns:a16="http://schemas.microsoft.com/office/drawing/2014/main" id="{E9A41D26-6C24-4619-9795-FCDED8071F1E}"/>
              </a:ext>
            </a:extLst>
          </p:cNvPr>
          <p:cNvSpPr txBox="1"/>
          <p:nvPr/>
        </p:nvSpPr>
        <p:spPr>
          <a:xfrm>
            <a:off x="11243910" y="6042377"/>
            <a:ext cx="435755" cy="431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3" name="TextBox 41">
            <a:extLst>
              <a:ext uri="{FF2B5EF4-FFF2-40B4-BE49-F238E27FC236}">
                <a16:creationId xmlns:a16="http://schemas.microsoft.com/office/drawing/2014/main" id="{EC726312-C1A1-4E07-A5AE-A190E9D87740}"/>
              </a:ext>
            </a:extLst>
          </p:cNvPr>
          <p:cNvSpPr txBox="1"/>
          <p:nvPr/>
        </p:nvSpPr>
        <p:spPr>
          <a:xfrm>
            <a:off x="10008272" y="3947498"/>
            <a:ext cx="435755" cy="431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4" name="TextBox 42">
            <a:extLst>
              <a:ext uri="{FF2B5EF4-FFF2-40B4-BE49-F238E27FC236}">
                <a16:creationId xmlns:a16="http://schemas.microsoft.com/office/drawing/2014/main" id="{8A4F51CF-11C2-42CF-B56D-D20B32B0735F}"/>
              </a:ext>
            </a:extLst>
          </p:cNvPr>
          <p:cNvSpPr txBox="1"/>
          <p:nvPr/>
        </p:nvSpPr>
        <p:spPr>
          <a:xfrm>
            <a:off x="4934254" y="1582228"/>
            <a:ext cx="315167" cy="431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endParaRPr kumimoji="0" lang="en-US" sz="1600" b="0" i="1" u="none" strike="noStrike" kern="120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Box 47">
            <a:extLst>
              <a:ext uri="{FF2B5EF4-FFF2-40B4-BE49-F238E27FC236}">
                <a16:creationId xmlns:a16="http://schemas.microsoft.com/office/drawing/2014/main" id="{673AA971-D954-4C6E-B3CF-FA73C7488351}"/>
              </a:ext>
            </a:extLst>
          </p:cNvPr>
          <p:cNvSpPr txBox="1"/>
          <p:nvPr/>
        </p:nvSpPr>
        <p:spPr>
          <a:xfrm>
            <a:off x="10834656" y="4945868"/>
            <a:ext cx="813873" cy="431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-ball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184227B-75E9-40DC-B0AA-A0A1A06443EF}"/>
              </a:ext>
            </a:extLst>
          </p:cNvPr>
          <p:cNvSpPr/>
          <p:nvPr/>
        </p:nvSpPr>
        <p:spPr>
          <a:xfrm rot="21385420">
            <a:off x="7133649" y="2523366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58A0A74-B4A4-4F0C-95D4-C89F6075B6AE}"/>
              </a:ext>
            </a:extLst>
          </p:cNvPr>
          <p:cNvSpPr/>
          <p:nvPr/>
        </p:nvSpPr>
        <p:spPr>
          <a:xfrm rot="21385420">
            <a:off x="7989509" y="2673995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94EA694-AA4E-45CC-AFEC-B65299B25BBA}"/>
              </a:ext>
            </a:extLst>
          </p:cNvPr>
          <p:cNvSpPr/>
          <p:nvPr/>
        </p:nvSpPr>
        <p:spPr>
          <a:xfrm rot="21385420">
            <a:off x="6838701" y="2307952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3C0CB5C-FACF-4CF5-AEB3-C617E25DFDAB}"/>
              </a:ext>
            </a:extLst>
          </p:cNvPr>
          <p:cNvSpPr/>
          <p:nvPr/>
        </p:nvSpPr>
        <p:spPr>
          <a:xfrm rot="21385420">
            <a:off x="7642941" y="2387927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20E06D4-6969-49CA-ACF1-956D60CF2786}"/>
              </a:ext>
            </a:extLst>
          </p:cNvPr>
          <p:cNvSpPr/>
          <p:nvPr/>
        </p:nvSpPr>
        <p:spPr>
          <a:xfrm rot="21385420">
            <a:off x="8105496" y="2358777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081ABE5-91EE-49A9-869A-0D7DBC5CA92C}"/>
              </a:ext>
            </a:extLst>
          </p:cNvPr>
          <p:cNvSpPr/>
          <p:nvPr/>
        </p:nvSpPr>
        <p:spPr>
          <a:xfrm rot="21385420">
            <a:off x="9112252" y="3169021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2DC76C8-2C92-411F-B0BC-D0748B463898}"/>
              </a:ext>
            </a:extLst>
          </p:cNvPr>
          <p:cNvSpPr/>
          <p:nvPr/>
        </p:nvSpPr>
        <p:spPr>
          <a:xfrm rot="21385420">
            <a:off x="9518644" y="3148158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F0ED856-BD74-44B9-B368-BF66BA95A502}"/>
              </a:ext>
            </a:extLst>
          </p:cNvPr>
          <p:cNvSpPr/>
          <p:nvPr/>
        </p:nvSpPr>
        <p:spPr>
          <a:xfrm rot="21385420">
            <a:off x="9786929" y="3387480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84CBEDB-DBE4-42AD-9BE6-C171BA00197C}"/>
              </a:ext>
            </a:extLst>
          </p:cNvPr>
          <p:cNvSpPr/>
          <p:nvPr/>
        </p:nvSpPr>
        <p:spPr>
          <a:xfrm rot="21385420">
            <a:off x="10467719" y="3490000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F85C96C-BD02-411E-8CA3-DC9189B5FA65}"/>
              </a:ext>
            </a:extLst>
          </p:cNvPr>
          <p:cNvSpPr/>
          <p:nvPr/>
        </p:nvSpPr>
        <p:spPr>
          <a:xfrm rot="21385420">
            <a:off x="10461663" y="3189061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3936765-30A6-4754-BDE0-D53E56FA8F6C}"/>
              </a:ext>
            </a:extLst>
          </p:cNvPr>
          <p:cNvSpPr/>
          <p:nvPr/>
        </p:nvSpPr>
        <p:spPr>
          <a:xfrm rot="21385420">
            <a:off x="9532707" y="2754358"/>
            <a:ext cx="151566" cy="151566"/>
          </a:xfrm>
          <a:prstGeom prst="ellipse">
            <a:avLst/>
          </a:prstGeom>
          <a:solidFill>
            <a:srgbClr val="006692"/>
          </a:solidFill>
          <a:ln w="28575" cap="flat" cmpd="sng" algn="ctr">
            <a:solidFill>
              <a:srgbClr val="0066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75E6DFC-3334-4910-B0CB-5669AE7F0758}"/>
              </a:ext>
            </a:extLst>
          </p:cNvPr>
          <p:cNvSpPr/>
          <p:nvPr/>
        </p:nvSpPr>
        <p:spPr>
          <a:xfrm rot="21385420">
            <a:off x="8721296" y="2776392"/>
            <a:ext cx="209860" cy="208961"/>
          </a:xfrm>
          <a:prstGeom prst="ellipse">
            <a:avLst/>
          </a:prstGeom>
          <a:solidFill>
            <a:srgbClr val="000000"/>
          </a:solidFill>
          <a:ln w="28575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CDF32FFA-E176-4B15-8865-6A3BA2A391FB}"/>
              </a:ext>
            </a:extLst>
          </p:cNvPr>
          <p:cNvSpPr/>
          <p:nvPr/>
        </p:nvSpPr>
        <p:spPr>
          <a:xfrm rot="1053761">
            <a:off x="5861542" y="2362084"/>
            <a:ext cx="6001702" cy="1073338"/>
          </a:xfrm>
          <a:prstGeom prst="parallelogram">
            <a:avLst>
              <a:gd name="adj" fmla="val 78580"/>
            </a:avLst>
          </a:prstGeom>
          <a:solidFill>
            <a:srgbClr val="5B9BD5">
              <a:alpha val="10196"/>
            </a:srgbClr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1E0BD90-51D7-4C80-8CCA-50CF6BCFE3FE}"/>
              </a:ext>
            </a:extLst>
          </p:cNvPr>
          <p:cNvCxnSpPr/>
          <p:nvPr/>
        </p:nvCxnSpPr>
        <p:spPr>
          <a:xfrm flipH="1" flipV="1">
            <a:off x="7129071" y="2303374"/>
            <a:ext cx="1585914" cy="52677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80" name="TextBox 6">
            <a:extLst>
              <a:ext uri="{FF2B5EF4-FFF2-40B4-BE49-F238E27FC236}">
                <a16:creationId xmlns:a16="http://schemas.microsoft.com/office/drawing/2014/main" id="{2558FBF1-D17F-4945-9231-CDA0C1CCA6F4}"/>
              </a:ext>
            </a:extLst>
          </p:cNvPr>
          <p:cNvSpPr txBox="1"/>
          <p:nvPr/>
        </p:nvSpPr>
        <p:spPr>
          <a:xfrm>
            <a:off x="8888993" y="5067485"/>
            <a:ext cx="552391" cy="43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362F1EC-B22C-4671-AA78-A4002339D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2" y="2294330"/>
            <a:ext cx="3333758" cy="85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1AEFDE97-B73E-4F4B-8ECB-E688E258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96" y="3492518"/>
            <a:ext cx="3048005" cy="171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6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8FC405-E051-4E95-835A-A806480BCD8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E61A7D-B485-4849-B336-351E1CBAE9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6E567-D1A0-4FB7-8451-379EA3BE52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4AADD2-9189-4762-9F00-405DD009D3D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52C0A6-4941-4ED4-A98F-FAC8F8C9B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Smarter Optimization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F2441DB0-161B-4F26-93D4-551BD1F8127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l="3526" b="6403"/>
          <a:stretch/>
        </p:blipFill>
        <p:spPr>
          <a:xfrm>
            <a:off x="779013" y="2263145"/>
            <a:ext cx="5053169" cy="3950208"/>
          </a:xfrm>
          <a:prstGeom prst="rect">
            <a:avLst/>
          </a:prstGeom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67CA769D-42A7-412B-B5AE-BB433F8BEE8B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601" y="2263144"/>
            <a:ext cx="5111430" cy="39522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37B221F-1D3D-4B57-9A1D-59A303FF4CEF}"/>
              </a:ext>
            </a:extLst>
          </p:cNvPr>
          <p:cNvGrpSpPr/>
          <p:nvPr/>
        </p:nvGrpSpPr>
        <p:grpSpPr>
          <a:xfrm>
            <a:off x="10027104" y="115835"/>
            <a:ext cx="1058038" cy="1286833"/>
            <a:chOff x="9376999" y="475580"/>
            <a:chExt cx="1058038" cy="12868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75A95E-0513-4CB9-942A-308886C27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6999" y="475580"/>
              <a:ext cx="1002438" cy="1002438"/>
            </a:xfrm>
            <a:prstGeom prst="rect">
              <a:avLst/>
            </a:prstGeom>
          </p:spPr>
        </p:pic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54F48910-8639-47C9-9D78-8483514EBA9F}"/>
                </a:ext>
              </a:extLst>
            </p:cNvPr>
            <p:cNvSpPr txBox="1"/>
            <p:nvPr/>
          </p:nvSpPr>
          <p:spPr>
            <a:xfrm>
              <a:off x="9420529" y="1454636"/>
              <a:ext cx="10145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err="1">
                  <a:solidFill>
                    <a:schemeClr val="accent4"/>
                  </a:solidFill>
                </a:rPr>
                <a:t>TingYu</a:t>
              </a:r>
              <a:r>
                <a:rPr lang="en-US" sz="1400" dirty="0">
                  <a:solidFill>
                    <a:schemeClr val="accent4"/>
                  </a:solidFill>
                </a:rPr>
                <a:t> Ho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32D9C2-7315-4D01-8C1E-B6D2B611347A}"/>
              </a:ext>
            </a:extLst>
          </p:cNvPr>
          <p:cNvGrpSpPr/>
          <p:nvPr/>
        </p:nvGrpSpPr>
        <p:grpSpPr>
          <a:xfrm>
            <a:off x="11106561" y="101668"/>
            <a:ext cx="1059906" cy="1502276"/>
            <a:chOff x="10511831" y="475580"/>
            <a:chExt cx="1059906" cy="15022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CDC38F-964E-4F83-A000-83C8CB6A3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5870" y="475580"/>
              <a:ext cx="751829" cy="1002438"/>
            </a:xfrm>
            <a:prstGeom prst="rect">
              <a:avLst/>
            </a:prstGeom>
          </p:spPr>
        </p:pic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2F2BFE19-544A-4DEE-9D0D-E887E0CCD9B8}"/>
                </a:ext>
              </a:extLst>
            </p:cNvPr>
            <p:cNvSpPr txBox="1"/>
            <p:nvPr/>
          </p:nvSpPr>
          <p:spPr>
            <a:xfrm>
              <a:off x="10511831" y="1454636"/>
              <a:ext cx="10599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accent4"/>
                  </a:solidFill>
                </a:rPr>
                <a:t>Prof. Zelda</a:t>
              </a:r>
            </a:p>
            <a:p>
              <a:pPr algn="ctr"/>
              <a:r>
                <a:rPr lang="en-US" sz="1400" dirty="0" err="1">
                  <a:solidFill>
                    <a:schemeClr val="accent4"/>
                  </a:solidFill>
                </a:rPr>
                <a:t>Zabinsky</a:t>
              </a:r>
              <a:endParaRPr lang="en-US" sz="14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E6C2B8-7286-4AC0-8C67-DB564FFA54B9}"/>
              </a:ext>
            </a:extLst>
          </p:cNvPr>
          <p:cNvGrpSpPr/>
          <p:nvPr/>
        </p:nvGrpSpPr>
        <p:grpSpPr>
          <a:xfrm>
            <a:off x="8635494" y="158864"/>
            <a:ext cx="1361014" cy="1248115"/>
            <a:chOff x="7920688" y="514298"/>
            <a:chExt cx="1361014" cy="1248115"/>
          </a:xfrm>
        </p:grpSpPr>
        <p:pic>
          <p:nvPicPr>
            <p:cNvPr id="13" name="Picture 12" descr="Atiye Alaeddini">
              <a:extLst>
                <a:ext uri="{FF2B5EF4-FFF2-40B4-BE49-F238E27FC236}">
                  <a16:creationId xmlns:a16="http://schemas.microsoft.com/office/drawing/2014/main" id="{9DE7893C-AF88-4202-A78A-E904E3E2D7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275" y="514298"/>
              <a:ext cx="100584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C58E6DF-7F69-49A0-BF2F-89B4725BC919}"/>
                </a:ext>
              </a:extLst>
            </p:cNvPr>
            <p:cNvSpPr txBox="1"/>
            <p:nvPr/>
          </p:nvSpPr>
          <p:spPr>
            <a:xfrm>
              <a:off x="7920688" y="1454636"/>
              <a:ext cx="13610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accent4"/>
                  </a:solidFill>
                </a:rPr>
                <a:t>Atiye Alaeddini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87F25F-25A8-4C3A-8B74-2E1AB942F809}"/>
              </a:ext>
            </a:extLst>
          </p:cNvPr>
          <p:cNvSpPr txBox="1"/>
          <p:nvPr/>
        </p:nvSpPr>
        <p:spPr>
          <a:xfrm>
            <a:off x="28113" y="6475428"/>
            <a:ext cx="5572587" cy="362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dirty="0"/>
              <a:t>A. Alaeddini and D. J. Klein. “PSPO: Parallel Simultaneous Perturbation Optimization,” </a:t>
            </a:r>
            <a:r>
              <a:rPr lang="en-US" sz="1200" i="1" dirty="0"/>
              <a:t>Submitted to J. Optimization Theory and Applications</a:t>
            </a:r>
            <a:r>
              <a:rPr lang="en-US" sz="1200" dirty="0"/>
              <a:t>, 2018.</a:t>
            </a:r>
            <a:endParaRPr lang="en-US" sz="105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EA9BA8-BBC5-4D7D-809A-9BC724706718}"/>
              </a:ext>
            </a:extLst>
          </p:cNvPr>
          <p:cNvSpPr txBox="1"/>
          <p:nvPr/>
        </p:nvSpPr>
        <p:spPr>
          <a:xfrm>
            <a:off x="1171997" y="1656990"/>
            <a:ext cx="42672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Second-Order Optimization using</a:t>
            </a:r>
          </a:p>
          <a:p>
            <a:r>
              <a:rPr lang="en-US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Parallel Simultaneous Perturbation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36ED6B-056F-49E7-B053-346D4AE69466}"/>
              </a:ext>
            </a:extLst>
          </p:cNvPr>
          <p:cNvSpPr txBox="1"/>
          <p:nvPr/>
        </p:nvSpPr>
        <p:spPr>
          <a:xfrm>
            <a:off x="6762342" y="1656990"/>
            <a:ext cx="42672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Global Optimization using</a:t>
            </a:r>
          </a:p>
          <a:p>
            <a:r>
              <a:rPr lang="en-US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Probabilistic Branch and Bound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27F012-0598-410C-BC94-793680BC3DB6}"/>
              </a:ext>
            </a:extLst>
          </p:cNvPr>
          <p:cNvSpPr/>
          <p:nvPr/>
        </p:nvSpPr>
        <p:spPr>
          <a:xfrm>
            <a:off x="5916429" y="62174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H. Huang and Z. </a:t>
            </a:r>
            <a:r>
              <a:rPr lang="en-US" sz="1200" dirty="0" err="1"/>
              <a:t>Zabinsky</a:t>
            </a:r>
            <a:r>
              <a:rPr lang="en-US" sz="1200" dirty="0"/>
              <a:t>. “Multiple objective probabilistic branch and bound for Pareto optimal approximation,” In Proceedings of the 2014 Winter Simulation Conference, 2014.</a:t>
            </a:r>
          </a:p>
        </p:txBody>
      </p:sp>
    </p:spTree>
    <p:extLst>
      <p:ext uri="{BB962C8B-B14F-4D97-AF65-F5344CB8AC3E}">
        <p14:creationId xmlns:p14="http://schemas.microsoft.com/office/powerpoint/2010/main" val="10201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A1283D-9F1B-4746-A8BB-048B8D44E1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9149" y="1348038"/>
            <a:ext cx="5109736" cy="4519085"/>
          </a:xfrm>
        </p:spPr>
        <p:txBody>
          <a:bodyPr/>
          <a:lstStyle/>
          <a:p>
            <a:r>
              <a:rPr lang="en-US" sz="2800" b="1" u="sng" dirty="0"/>
              <a:t>History Matching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First software package for 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Python-based toolkit</a:t>
            </a:r>
          </a:p>
          <a:p>
            <a:pPr lvl="2"/>
            <a:r>
              <a:rPr lang="en-US" sz="2000" dirty="0"/>
              <a:t>CUDA-based linear algebra and kernel calculations on GPU</a:t>
            </a:r>
          </a:p>
          <a:p>
            <a:pPr lvl="2"/>
            <a:r>
              <a:rPr lang="en-US" sz="2000" dirty="0"/>
              <a:t>Leave-one-out cross-validation with closed-form gradient</a:t>
            </a:r>
          </a:p>
          <a:p>
            <a:pPr lvl="2"/>
            <a:r>
              <a:rPr lang="en-US" sz="2000" dirty="0"/>
              <a:t>Einstein-based variance calculations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Human intervention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Outside </a:t>
            </a:r>
            <a:r>
              <a:rPr lang="en-US" sz="2400" dirty="0" err="1"/>
              <a:t>dtk</a:t>
            </a:r>
            <a:r>
              <a:rPr lang="en-US" sz="2400" dirty="0"/>
              <a:t>-tools, model agnostic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Rollout to IDM, then external</a:t>
            </a:r>
          </a:p>
          <a:p>
            <a:endParaRPr lang="en-US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1198D9-571B-4570-B22B-3B44B9453D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4ED09-E399-40AE-8507-DE34A3DCF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6CA4B0-D97F-433C-9A17-83A3E634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Tools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B8CFE-C03B-4116-9624-552635ED7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21" y="1348038"/>
            <a:ext cx="5533708" cy="4519085"/>
          </a:xfrm>
        </p:spPr>
        <p:txBody>
          <a:bodyPr/>
          <a:lstStyle/>
          <a:p>
            <a:r>
              <a:rPr lang="en-US" sz="2800" b="1" u="sng" dirty="0"/>
              <a:t>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Available in </a:t>
            </a:r>
            <a:r>
              <a:rPr lang="en-US" sz="2400" dirty="0" err="1"/>
              <a:t>dtk</a:t>
            </a:r>
            <a:r>
              <a:rPr lang="en-US" sz="2400" dirty="0"/>
              <a:t>-tools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See the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Gradient ascent extensively tested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Other optimization algorithms implemented, need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21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81C98F2-AB8C-4A44-8ACD-5ABB2E242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835" y="443758"/>
            <a:ext cx="11129432" cy="949079"/>
          </a:xfrm>
        </p:spPr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94A123-831C-43A7-A8CE-72FECF53CD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6834" y="6112476"/>
            <a:ext cx="11106151" cy="315263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  <a:hlinkClick r:id="rId2"/>
              </a:rPr>
              <a:t>Daniel.Klein@gatesfoundation.org</a:t>
            </a:r>
            <a:endParaRPr lang="en-US" dirty="0">
              <a:solidFill>
                <a:schemeClr val="accent6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04295C-F0AC-4DD4-A2E9-080313DAF1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0A83A-DA06-4697-8FEF-E22402BD85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39588" y="6527800"/>
            <a:ext cx="252412" cy="206375"/>
          </a:xfrm>
        </p:spPr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E447AF-D076-41CF-8820-0D7FE3791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457" y="1853098"/>
            <a:ext cx="1428750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57B5E-BF1C-4CA9-B4AD-810E38D55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4" y="1853098"/>
            <a:ext cx="1428750" cy="19050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0960FAB4-EC70-496C-8B59-89CDD298B28C}"/>
              </a:ext>
            </a:extLst>
          </p:cNvPr>
          <p:cNvSpPr txBox="1"/>
          <p:nvPr/>
        </p:nvSpPr>
        <p:spPr>
          <a:xfrm>
            <a:off x="133817" y="3771999"/>
            <a:ext cx="2305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</a:rPr>
              <a:t>Prof. Michael Goldstein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1DE9195-4B0E-4696-96C4-3250E8486120}"/>
              </a:ext>
            </a:extLst>
          </p:cNvPr>
          <p:cNvSpPr txBox="1"/>
          <p:nvPr/>
        </p:nvSpPr>
        <p:spPr>
          <a:xfrm>
            <a:off x="2445778" y="3771999"/>
            <a:ext cx="1668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</a:rPr>
              <a:t>Prof. Ian Vernon</a:t>
            </a:r>
          </a:p>
        </p:txBody>
      </p:sp>
      <p:pic>
        <p:nvPicPr>
          <p:cNvPr id="15" name="Picture 2" descr="3FC66EDC-0D59-4593-A0A5-F9EF004793B0">
            <a:extLst>
              <a:ext uri="{FF2B5EF4-FFF2-40B4-BE49-F238E27FC236}">
                <a16:creationId xmlns:a16="http://schemas.microsoft.com/office/drawing/2014/main" id="{541D8FEE-EC36-44F5-A416-01AD92A5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88" y="4656247"/>
            <a:ext cx="5889157" cy="5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Durham University">
            <a:extLst>
              <a:ext uri="{FF2B5EF4-FFF2-40B4-BE49-F238E27FC236}">
                <a16:creationId xmlns:a16="http://schemas.microsoft.com/office/drawing/2014/main" id="{9601F49E-3D41-4129-B0D8-3795FF2B8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6" y="4476054"/>
            <a:ext cx="2107952" cy="91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80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502F20-39F9-442C-83E4-733CEDE0E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90474" y="4562241"/>
            <a:ext cx="2595670" cy="1542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83D8B0-D17B-4DBC-86B8-A3A658B56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16123" y="2639061"/>
            <a:ext cx="3159754" cy="1579878"/>
          </a:xfrm>
          <a:prstGeom prst="rect">
            <a:avLst/>
          </a:prstGeom>
        </p:spPr>
      </p:pic>
      <p:pic>
        <p:nvPicPr>
          <p:cNvPr id="3084" name="Picture 12" descr="_images/Malaria_Infection_immunity_adaptive_response_to_variable_epitopes.png">
            <a:extLst>
              <a:ext uri="{FF2B5EF4-FFF2-40B4-BE49-F238E27FC236}">
                <a16:creationId xmlns:a16="http://schemas.microsoft.com/office/drawing/2014/main" id="{66375F75-22C6-4BB0-94F3-CE46F2D43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47" y="4808536"/>
            <a:ext cx="2909084" cy="176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CDFAC8F-0E1D-49B2-94E6-F9DCD773423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3901" y="5127827"/>
            <a:ext cx="876128" cy="4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_images/Malaria_Infection_gametocyte_development.png">
            <a:extLst>
              <a:ext uri="{FF2B5EF4-FFF2-40B4-BE49-F238E27FC236}">
                <a16:creationId xmlns:a16="http://schemas.microsoft.com/office/drawing/2014/main" id="{18162C19-4770-46FB-AB6E-EEA412E97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62" y="3725828"/>
            <a:ext cx="484898" cy="32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_images/Malaria_Infection_parasite_strain_switching.png">
            <a:extLst>
              <a:ext uri="{FF2B5EF4-FFF2-40B4-BE49-F238E27FC236}">
                <a16:creationId xmlns:a16="http://schemas.microsoft.com/office/drawing/2014/main" id="{B3FBF6C6-AE55-488E-B226-682383999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60" y="4114422"/>
            <a:ext cx="1273989" cy="91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_images/Malaria_Infection_immunity_innate_immune_response.png">
            <a:extLst>
              <a:ext uri="{FF2B5EF4-FFF2-40B4-BE49-F238E27FC236}">
                <a16:creationId xmlns:a16="http://schemas.microsoft.com/office/drawing/2014/main" id="{8238B703-D579-4CD1-BB46-A688C45C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1" y="4646489"/>
            <a:ext cx="1568962" cy="11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_images/Malaria_Infection_immunity_effects_on_course_of_infection.png">
            <a:extLst>
              <a:ext uri="{FF2B5EF4-FFF2-40B4-BE49-F238E27FC236}">
                <a16:creationId xmlns:a16="http://schemas.microsoft.com/office/drawing/2014/main" id="{44A17E18-1A8C-417B-9B23-25841A36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911" y="200437"/>
            <a:ext cx="5334792" cy="176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B29109-5DEC-4B7B-B960-D50163BE0249}"/>
              </a:ext>
            </a:extLst>
          </p:cNvPr>
          <p:cNvSpPr/>
          <p:nvPr/>
        </p:nvSpPr>
        <p:spPr>
          <a:xfrm>
            <a:off x="-3665" y="6549852"/>
            <a:ext cx="38714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12"/>
              </a:rPr>
              <a:t>https://institutefordiseasemodeling.github.io/Documentation</a:t>
            </a:r>
            <a:r>
              <a:rPr lang="en-US" sz="1100" dirty="0"/>
              <a:t> </a:t>
            </a:r>
          </a:p>
        </p:txBody>
      </p:sp>
      <p:pic>
        <p:nvPicPr>
          <p:cNvPr id="3090" name="Picture 18" descr="_images/Malaria_Symptoms_fever_and_clinical_cases.png">
            <a:extLst>
              <a:ext uri="{FF2B5EF4-FFF2-40B4-BE49-F238E27FC236}">
                <a16:creationId xmlns:a16="http://schemas.microsoft.com/office/drawing/2014/main" id="{520849CB-37C0-4087-B83D-C09BBC002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47" y="5861575"/>
            <a:ext cx="897200" cy="59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_images/Malaria_Symptoms_anemia.png">
            <a:extLst>
              <a:ext uri="{FF2B5EF4-FFF2-40B4-BE49-F238E27FC236}">
                <a16:creationId xmlns:a16="http://schemas.microsoft.com/office/drawing/2014/main" id="{7B52A656-B067-49AC-9D63-C552C052C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16" y="4006066"/>
            <a:ext cx="891706" cy="4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_images/Malaria_Symptoms_severe_disease_and_mortality.png">
            <a:extLst>
              <a:ext uri="{FF2B5EF4-FFF2-40B4-BE49-F238E27FC236}">
                <a16:creationId xmlns:a16="http://schemas.microsoft.com/office/drawing/2014/main" id="{3D96BA0B-AA93-4D68-919D-E7DC60F3B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57" y="3040806"/>
            <a:ext cx="1427666" cy="93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_images/Malaria_Symptoms_diagnostics.png">
            <a:extLst>
              <a:ext uri="{FF2B5EF4-FFF2-40B4-BE49-F238E27FC236}">
                <a16:creationId xmlns:a16="http://schemas.microsoft.com/office/drawing/2014/main" id="{348D218A-B1C9-4EF8-92E8-528CDCBE8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75" y="3060514"/>
            <a:ext cx="1607344" cy="102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_images/Antimalarial_Drugs__Box_PK_profile.png">
            <a:extLst>
              <a:ext uri="{FF2B5EF4-FFF2-40B4-BE49-F238E27FC236}">
                <a16:creationId xmlns:a16="http://schemas.microsoft.com/office/drawing/2014/main" id="{861E41ED-7C47-4442-8672-1438D0947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57" y="3243293"/>
            <a:ext cx="627722" cy="36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7">
            <a:extLst>
              <a:ext uri="{FF2B5EF4-FFF2-40B4-BE49-F238E27FC236}">
                <a16:creationId xmlns:a16="http://schemas.microsoft.com/office/drawing/2014/main" id="{BE7E665F-13E8-4098-A7F4-C4A91D613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94" y="200438"/>
            <a:ext cx="3911370" cy="23698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{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Malaria_Drug_Params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{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Artemether_Lumefantrine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{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Drug_Cmax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1000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"Drug_Decay_T1"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"Drug_Decay_T2"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Drug_Dose_Interval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Drug_Fulltreatment_Doses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"Drug_Gametocyte02_Killrate"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2.3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"Drug_Gametocyte34_Killrate"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2.3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Drug_GametocyteM_Killrate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Drug_Hepatocyte_Killrate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"Drug_PKPD_C50"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Drug_Vd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Max_Drug_IRBC_Kill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4.61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Bodyweight_Exponent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 },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"Artemisinin"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{},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"Chloroquine"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{},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GenPreerythrocytic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{},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GenTransBlocking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{},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"Primaquine"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{},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"Quinine"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{},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"SP"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{},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nsolas" panose="020B0609020204030204" pitchFamily="49" charset="0"/>
              </a:rPr>
              <a:t>"Tafenoquine"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onsolas" panose="020B0609020204030204" pitchFamily="49" charset="0"/>
              </a:rPr>
              <a:t>: {} } }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03" name="Picture 31" descr="_images/Malaria-climate.png">
            <a:extLst>
              <a:ext uri="{FF2B5EF4-FFF2-40B4-BE49-F238E27FC236}">
                <a16:creationId xmlns:a16="http://schemas.microsoft.com/office/drawing/2014/main" id="{AE60087E-F491-4F58-BD12-8C244B45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148" y="1651632"/>
            <a:ext cx="1958109" cy="10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\begin{aligned}&#10;\frac{dS}{dt} &amp; = \mu N -\frac{\beta S I}{N} - \nu S\\&#10;\frac{dI}{dt} &amp; = \frac{\beta S I}{N} - \gamma I - \nu I\\&#10;\frac{dR}{dt} &amp; = \gamma I - \nu R&#10;\end{aligned}">
            <a:extLst>
              <a:ext uri="{FF2B5EF4-FFF2-40B4-BE49-F238E27FC236}">
                <a16:creationId xmlns:a16="http://schemas.microsoft.com/office/drawing/2014/main" id="{2859B503-30D3-4C0A-BD19-A34ECA165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4" y="6054260"/>
            <a:ext cx="498150" cy="3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 descr="\begin{aligned}&#10;S(t+\delta) &amp; = S(t) - \delta\frac{\beta S(t)I(t)}{N}\\&#10;I(t+\delta) &amp; = I(t) + \delta\frac{\beta S(t)I(t)}{N} - \delta\gamma I(t)\\&#10;R(t+\delta) &amp; = R(t) +\delta\gamma I(t)&#10;\end{aligned}">
            <a:extLst>
              <a:ext uri="{FF2B5EF4-FFF2-40B4-BE49-F238E27FC236}">
                <a16:creationId xmlns:a16="http://schemas.microsoft.com/office/drawing/2014/main" id="{F11FDAF6-B1D1-4E2E-911D-882656BC6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75" y="4701174"/>
            <a:ext cx="1006702" cy="37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9" name="Picture 37" descr="\Delta{N_i} &amp; \sim \text{Binomial}(S,p_i) \qquad [\text{Infection}] \\&#10;\Delta{N_r} &amp; \sim \text{Binomial}(I,p_r) \qquad [\text{Recovery}] \\&#10;\Delta{N_b} &amp; \sim \text{Binomial}(\mu N\delta) \qquad [\text{Birth}] \\&#10;\Delta{N_{X,d}} &amp; \sim \text{Binomial}(S,p_d) \qquad [\text{Death of susceptibles}] \\&#10;\Delta{N_{Y,d}} &amp; \sim \text{Binomial}(I,p_d) \qquad [\text{Death of infected}] \\&#10;\Delta{N_{Z,d}} &amp; \sim \text{Binomial}(R,p_d) \qquad [\text{Death of recovered}]">
            <a:extLst>
              <a:ext uri="{FF2B5EF4-FFF2-40B4-BE49-F238E27FC236}">
                <a16:creationId xmlns:a16="http://schemas.microsoft.com/office/drawing/2014/main" id="{3B8F75BB-50CE-49C7-A91B-799D7E274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1" y="4306426"/>
            <a:ext cx="744758" cy="27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7831DC-01B5-4BA7-8514-72FFC5A1CE2C}"/>
              </a:ext>
            </a:extLst>
          </p:cNvPr>
          <p:cNvSpPr txBox="1"/>
          <p:nvPr/>
        </p:nvSpPr>
        <p:spPr>
          <a:xfrm rot="2700000">
            <a:off x="1150135" y="4348426"/>
            <a:ext cx="1913197" cy="4902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The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E4BDBA-3BD8-4FF9-BF46-9144252FCA75}"/>
              </a:ext>
            </a:extLst>
          </p:cNvPr>
          <p:cNvSpPr txBox="1"/>
          <p:nvPr/>
        </p:nvSpPr>
        <p:spPr>
          <a:xfrm rot="18853117">
            <a:off x="1104313" y="1044092"/>
            <a:ext cx="1913197" cy="4902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Inputs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16294E-47BB-4FF5-B815-9DCFED3CBAF8}"/>
              </a:ext>
            </a:extLst>
          </p:cNvPr>
          <p:cNvSpPr txBox="1"/>
          <p:nvPr/>
        </p:nvSpPr>
        <p:spPr>
          <a:xfrm rot="2700000">
            <a:off x="8016272" y="931691"/>
            <a:ext cx="1604512" cy="4902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Outputs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99205E-1D33-4EC3-AA7E-49B2BC492F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5660352" y="4368060"/>
            <a:ext cx="2533814" cy="2054784"/>
          </a:xfrm>
          <a:prstGeom prst="rect">
            <a:avLst/>
          </a:prstGeom>
        </p:spPr>
      </p:pic>
      <p:pic>
        <p:nvPicPr>
          <p:cNvPr id="15" name="Picture 14" descr="Zimbabwe Demographic and Health Survey 2015 - Final Report [FR322] - Google Chrome">
            <a:extLst>
              <a:ext uri="{FF2B5EF4-FFF2-40B4-BE49-F238E27FC236}">
                <a16:creationId xmlns:a16="http://schemas.microsoft.com/office/drawing/2014/main" id="{2A8741A4-241E-423F-91A8-7B0FC0AE9E6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25670" r="17139" b="8522"/>
          <a:stretch/>
        </p:blipFill>
        <p:spPr>
          <a:xfrm>
            <a:off x="8247369" y="2278031"/>
            <a:ext cx="3423745" cy="2099092"/>
          </a:xfrm>
          <a:prstGeom prst="rect">
            <a:avLst/>
          </a:prstGeom>
        </p:spPr>
      </p:pic>
      <p:pic>
        <p:nvPicPr>
          <p:cNvPr id="17" name="Picture 16" descr="Zimbabwe Demographic and Health Survey 2015 - Final Report [FR322] - Google Chrome">
            <a:extLst>
              <a:ext uri="{FF2B5EF4-FFF2-40B4-BE49-F238E27FC236}">
                <a16:creationId xmlns:a16="http://schemas.microsoft.com/office/drawing/2014/main" id="{21BA4EC3-71F1-4B39-A7E5-C9850F63E93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5" t="36613" r="43277" b="23511"/>
          <a:stretch/>
        </p:blipFill>
        <p:spPr>
          <a:xfrm>
            <a:off x="8498709" y="4549926"/>
            <a:ext cx="3172405" cy="210192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1F88BFA-B0E6-4CB3-AFBB-5114CCCBCE82}"/>
              </a:ext>
            </a:extLst>
          </p:cNvPr>
          <p:cNvSpPr txBox="1"/>
          <p:nvPr/>
        </p:nvSpPr>
        <p:spPr>
          <a:xfrm rot="18900000">
            <a:off x="9422514" y="3853433"/>
            <a:ext cx="1913197" cy="10281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Historical</a:t>
            </a:r>
          </a:p>
          <a:p>
            <a:pPr algn="ctr"/>
            <a:r>
              <a:rPr lang="en-US" sz="32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98CF4F-CD52-4E15-BF3F-3919DC985C31}"/>
              </a:ext>
            </a:extLst>
          </p:cNvPr>
          <p:cNvSpPr txBox="1"/>
          <p:nvPr/>
        </p:nvSpPr>
        <p:spPr>
          <a:xfrm>
            <a:off x="5217312" y="2706187"/>
            <a:ext cx="1913197" cy="4902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Interventions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Past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(Future)</a:t>
            </a:r>
          </a:p>
        </p:txBody>
      </p:sp>
    </p:spTree>
    <p:extLst>
      <p:ext uri="{BB962C8B-B14F-4D97-AF65-F5344CB8AC3E}">
        <p14:creationId xmlns:p14="http://schemas.microsoft.com/office/powerpoint/2010/main" val="10111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omas Bayes.gif">
            <a:extLst>
              <a:ext uri="{FF2B5EF4-FFF2-40B4-BE49-F238E27FC236}">
                <a16:creationId xmlns:a16="http://schemas.microsoft.com/office/drawing/2014/main" id="{3621148F-5D87-4352-95EC-EF176204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83" y="1347963"/>
            <a:ext cx="3884026" cy="4160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97924E7-CE35-46A5-BD0C-6903BAB30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2939" y="1638467"/>
            <a:ext cx="4772295" cy="357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B026BDBB-ECF0-4892-8263-959F499F9279}"/>
              </a:ext>
            </a:extLst>
          </p:cNvPr>
          <p:cNvSpPr/>
          <p:nvPr/>
        </p:nvSpPr>
        <p:spPr>
          <a:xfrm>
            <a:off x="10139626" y="652744"/>
            <a:ext cx="1426299" cy="541738"/>
          </a:xfrm>
          <a:prstGeom prst="borderCallout2">
            <a:avLst>
              <a:gd name="adj1" fmla="val 46410"/>
              <a:gd name="adj2" fmla="val -6816"/>
              <a:gd name="adj3" fmla="val 48537"/>
              <a:gd name="adj4" fmla="val -32591"/>
              <a:gd name="adj5" fmla="val 248050"/>
              <a:gd name="adj6" fmla="val -65762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14,411 </a:t>
            </a:r>
            <a:r>
              <a:rPr lang="en-US" sz="2400" dirty="0" err="1"/>
              <a:t>ft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17648-B4CE-4619-A331-A0B0AF174A9F}"/>
              </a:ext>
            </a:extLst>
          </p:cNvPr>
          <p:cNvSpPr/>
          <p:nvPr/>
        </p:nvSpPr>
        <p:spPr>
          <a:xfrm>
            <a:off x="6087762" y="6675043"/>
            <a:ext cx="61743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Walter </a:t>
            </a:r>
            <a:r>
              <a:rPr lang="en-US" sz="900" dirty="0" err="1">
                <a:solidFill>
                  <a:schemeClr val="bg1">
                    <a:lumMod val="95000"/>
                  </a:schemeClr>
                </a:solidFill>
              </a:rPr>
              <a:t>Siegmund</a:t>
            </a:r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 - Own work, CC BY 2.5, https://commons.wikimedia.org/w/index.php?curid=574735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19B9C-C2FB-408D-BDCE-6B9C72F54D6D}"/>
              </a:ext>
            </a:extLst>
          </p:cNvPr>
          <p:cNvSpPr/>
          <p:nvPr/>
        </p:nvSpPr>
        <p:spPr>
          <a:xfrm>
            <a:off x="0" y="6675043"/>
            <a:ext cx="59491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Public Domain, https://commons.wikimedia.org/w/index.php?curid=14532025</a:t>
            </a:r>
          </a:p>
        </p:txBody>
      </p:sp>
    </p:spTree>
    <p:extLst>
      <p:ext uri="{BB962C8B-B14F-4D97-AF65-F5344CB8AC3E}">
        <p14:creationId xmlns:p14="http://schemas.microsoft.com/office/powerpoint/2010/main" val="54225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48B4F-E0B2-44F0-B52E-1527F321D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Bayesian History Matching</a:t>
            </a:r>
          </a:p>
        </p:txBody>
      </p:sp>
      <p:pic>
        <p:nvPicPr>
          <p:cNvPr id="4" name="Picture 2" descr="Thomas Bayes.gif">
            <a:extLst>
              <a:ext uri="{FF2B5EF4-FFF2-40B4-BE49-F238E27FC236}">
                <a16:creationId xmlns:a16="http://schemas.microsoft.com/office/drawing/2014/main" id="{04456AF8-E86B-48A8-94D2-FDD456EB8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987" y="1768093"/>
            <a:ext cx="3884026" cy="4160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2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2B929-8942-41E5-9E80-9D669B330A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i="1" dirty="0"/>
              <a:t>Model </a:t>
            </a:r>
            <a:r>
              <a:rPr lang="en-US" sz="2400" i="1" dirty="0">
                <a:solidFill>
                  <a:schemeClr val="accent4"/>
                </a:solidFill>
              </a:rPr>
              <a:t>calibration</a:t>
            </a:r>
            <a:r>
              <a:rPr lang="en-US" sz="2400" i="1" dirty="0"/>
              <a:t> done right!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987099-D3EF-459D-859D-6EA0AECB44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07D16-CCCE-413C-ADDF-ED1EA6EEE0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00A463-A1DD-469A-B539-088644530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History Matching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EB50C3-6993-4866-B550-8B1D57CB6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83" y="2152651"/>
            <a:ext cx="3697083" cy="4161368"/>
          </a:xfrm>
          <a:noFill/>
        </p:spPr>
        <p:txBody>
          <a:bodyPr lIns="182880" tIns="182880" rIns="182880" bIns="182880"/>
          <a:lstStyle/>
          <a:p>
            <a:r>
              <a:rPr lang="en-US" sz="3600" u="sng" dirty="0">
                <a:latin typeface="+mn-lt"/>
              </a:rPr>
              <a:t>Ingredients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800" dirty="0">
                <a:latin typeface="+mn-lt"/>
              </a:rPr>
              <a:t>It’s </a:t>
            </a:r>
            <a:r>
              <a:rPr lang="en-US" sz="2800" i="1" dirty="0">
                <a:latin typeface="+mn-lt"/>
              </a:rPr>
              <a:t>not</a:t>
            </a:r>
            <a:r>
              <a:rPr lang="en-US" sz="2800" dirty="0">
                <a:latin typeface="+mn-lt"/>
              </a:rPr>
              <a:t> Bayesian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800" dirty="0" err="1">
                <a:latin typeface="+mn-lt"/>
              </a:rPr>
              <a:t>Params</a:t>
            </a:r>
            <a:r>
              <a:rPr lang="en-US" sz="2800" dirty="0">
                <a:latin typeface="+mn-lt"/>
              </a:rPr>
              <a:t> from box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800" dirty="0"/>
              <a:t>Likelihood free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800" dirty="0">
                <a:latin typeface="+mn-lt"/>
              </a:rPr>
              <a:t>Emulation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800" dirty="0">
                <a:latin typeface="+mn-lt"/>
              </a:rPr>
              <a:t>Multi-scale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800" dirty="0">
                <a:latin typeface="+mn-lt"/>
              </a:rPr>
              <a:t>Discrepancy</a:t>
            </a:r>
            <a:endParaRPr lang="en-US" sz="20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3D61B4-B8DB-4362-949F-1D88659214CB}"/>
              </a:ext>
            </a:extLst>
          </p:cNvPr>
          <p:cNvSpPr/>
          <p:nvPr/>
        </p:nvSpPr>
        <p:spPr>
          <a:xfrm>
            <a:off x="4413803" y="5369733"/>
            <a:ext cx="76901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+mj-lt"/>
              <a:buAutoNum type="arabicPeriod"/>
            </a:pPr>
            <a:r>
              <a:rPr lang="en-US" sz="1100" dirty="0" err="1">
                <a:solidFill>
                  <a:schemeClr val="accent6"/>
                </a:solidFill>
              </a:rPr>
              <a:t>Gavalas</a:t>
            </a:r>
            <a:r>
              <a:rPr lang="en-US" sz="1100" dirty="0">
                <a:solidFill>
                  <a:schemeClr val="accent6"/>
                </a:solidFill>
              </a:rPr>
              <a:t>, G. R., P. C. Shah, and John H. Seinfeld. "Reservoir history matching by Bayesian estimation." </a:t>
            </a:r>
            <a:r>
              <a:rPr lang="en-US" sz="1100" i="1" dirty="0">
                <a:solidFill>
                  <a:schemeClr val="accent6"/>
                </a:solidFill>
              </a:rPr>
              <a:t>Society of Petroleum Engineers Journal</a:t>
            </a:r>
            <a:r>
              <a:rPr lang="en-US" sz="1100" dirty="0">
                <a:solidFill>
                  <a:schemeClr val="accent6"/>
                </a:solidFill>
              </a:rPr>
              <a:t> 16.06 (1976): 337-350.</a:t>
            </a:r>
          </a:p>
          <a:p>
            <a:pPr marL="285750" indent="-285750">
              <a:buFont typeface="+mj-lt"/>
              <a:buAutoNum type="arabicPeriod"/>
            </a:pPr>
            <a:r>
              <a:rPr lang="en-US" sz="1100" dirty="0">
                <a:solidFill>
                  <a:schemeClr val="accent6"/>
                </a:solidFill>
              </a:rPr>
              <a:t>Vernon, Ian, Michael Goldstein, and Richard Bower. "Galaxy formation: Bayesian history matching for the observable universe." </a:t>
            </a:r>
            <a:r>
              <a:rPr lang="en-US" sz="1100" i="1" dirty="0">
                <a:solidFill>
                  <a:schemeClr val="accent6"/>
                </a:solidFill>
              </a:rPr>
              <a:t>Statistical Science</a:t>
            </a:r>
            <a:r>
              <a:rPr lang="en-US" sz="1100" dirty="0">
                <a:solidFill>
                  <a:schemeClr val="accent6"/>
                </a:solidFill>
              </a:rPr>
              <a:t> 29.1 (2014): 81-90.</a:t>
            </a:r>
          </a:p>
          <a:p>
            <a:pPr marL="285750" indent="-285750">
              <a:buFont typeface="+mj-lt"/>
              <a:buAutoNum type="arabicPeriod"/>
            </a:pPr>
            <a:r>
              <a:rPr lang="en-US" sz="1100" dirty="0" err="1">
                <a:solidFill>
                  <a:schemeClr val="accent6"/>
                </a:solidFill>
              </a:rPr>
              <a:t>Andrianakis</a:t>
            </a:r>
            <a:r>
              <a:rPr lang="en-US" sz="1100" dirty="0">
                <a:solidFill>
                  <a:schemeClr val="accent6"/>
                </a:solidFill>
              </a:rPr>
              <a:t>, </a:t>
            </a:r>
            <a:r>
              <a:rPr lang="en-US" sz="1100" dirty="0" err="1">
                <a:solidFill>
                  <a:schemeClr val="accent6"/>
                </a:solidFill>
              </a:rPr>
              <a:t>Ioannis</a:t>
            </a:r>
            <a:r>
              <a:rPr lang="en-US" sz="1100" dirty="0">
                <a:solidFill>
                  <a:schemeClr val="accent6"/>
                </a:solidFill>
              </a:rPr>
              <a:t>, et al. "Bayesian history matching of complex infectious disease models using emulation: a tutorial and a case study on HIV in Uganda." </a:t>
            </a:r>
            <a:r>
              <a:rPr lang="en-US" sz="1100" i="1" dirty="0" err="1">
                <a:solidFill>
                  <a:schemeClr val="accent6"/>
                </a:solidFill>
              </a:rPr>
              <a:t>PLoS</a:t>
            </a:r>
            <a:r>
              <a:rPr lang="en-US" sz="1100" i="1" dirty="0">
                <a:solidFill>
                  <a:schemeClr val="accent6"/>
                </a:solidFill>
              </a:rPr>
              <a:t> computational biology</a:t>
            </a:r>
            <a:r>
              <a:rPr lang="en-US" sz="1100" dirty="0">
                <a:solidFill>
                  <a:schemeClr val="accent6"/>
                </a:solidFill>
              </a:rPr>
              <a:t> 11.1 (2015): e1003968.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C63433-59B6-4B65-AF37-A9A82E56C1B7}"/>
              </a:ext>
            </a:extLst>
          </p:cNvPr>
          <p:cNvSpPr/>
          <p:nvPr/>
        </p:nvSpPr>
        <p:spPr>
          <a:xfrm>
            <a:off x="5418028" y="160184"/>
            <a:ext cx="6006684" cy="458114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accent6"/>
                </a:solidFill>
                <a:latin typeface="Bell MT" panose="02020503060305020303" pitchFamily="18" charset="0"/>
              </a:rPr>
              <a:t>X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4A4AB6-1212-4F0E-A341-6DBD8AE80813}"/>
              </a:ext>
            </a:extLst>
          </p:cNvPr>
          <p:cNvSpPr/>
          <p:nvPr/>
        </p:nvSpPr>
        <p:spPr>
          <a:xfrm>
            <a:off x="5418028" y="170753"/>
            <a:ext cx="6006684" cy="458114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0000"/>
              </a:gs>
            </a:gsLst>
            <a:lin ang="18900000" scaled="1"/>
            <a:tileRect/>
          </a:gra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accent6"/>
                </a:solidFill>
                <a:latin typeface="Bell MT" panose="02020503060305020303" pitchFamily="18" charset="0"/>
              </a:rPr>
              <a:t>X</a:t>
            </a:r>
          </a:p>
        </p:txBody>
      </p:sp>
      <p:sp>
        <p:nvSpPr>
          <p:cNvPr id="1025" name="Freeform: Shape 1024">
            <a:extLst>
              <a:ext uri="{FF2B5EF4-FFF2-40B4-BE49-F238E27FC236}">
                <a16:creationId xmlns:a16="http://schemas.microsoft.com/office/drawing/2014/main" id="{84E5A214-09C5-45F6-BA8E-9B9B0445A865}"/>
              </a:ext>
            </a:extLst>
          </p:cNvPr>
          <p:cNvSpPr/>
          <p:nvPr/>
        </p:nvSpPr>
        <p:spPr>
          <a:xfrm>
            <a:off x="8218918" y="107718"/>
            <a:ext cx="3232624" cy="2631647"/>
          </a:xfrm>
          <a:custGeom>
            <a:avLst/>
            <a:gdLst>
              <a:gd name="connsiteX0" fmla="*/ 171049 w 3204040"/>
              <a:gd name="connsiteY0" fmla="*/ 88956 h 2569110"/>
              <a:gd name="connsiteX1" fmla="*/ 303251 w 3204040"/>
              <a:gd name="connsiteY1" fmla="*/ 1322845 h 2569110"/>
              <a:gd name="connsiteX2" fmla="*/ 1349854 w 3204040"/>
              <a:gd name="connsiteY2" fmla="*/ 2270296 h 2569110"/>
              <a:gd name="connsiteX3" fmla="*/ 2627810 w 3204040"/>
              <a:gd name="connsiteY3" fmla="*/ 2567751 h 2569110"/>
              <a:gd name="connsiteX4" fmla="*/ 3112552 w 3204040"/>
              <a:gd name="connsiteY4" fmla="*/ 2182161 h 2569110"/>
              <a:gd name="connsiteX5" fmla="*/ 3145603 w 3204040"/>
              <a:gd name="connsiteY5" fmla="*/ 430479 h 2569110"/>
              <a:gd name="connsiteX6" fmla="*/ 2484591 w 3204040"/>
              <a:gd name="connsiteY6" fmla="*/ 133023 h 2569110"/>
              <a:gd name="connsiteX7" fmla="*/ 171049 w 3204040"/>
              <a:gd name="connsiteY7" fmla="*/ 88956 h 2569110"/>
              <a:gd name="connsiteX0" fmla="*/ 171049 w 3228442"/>
              <a:gd name="connsiteY0" fmla="*/ 84683 h 2564837"/>
              <a:gd name="connsiteX1" fmla="*/ 303251 w 3228442"/>
              <a:gd name="connsiteY1" fmla="*/ 1318572 h 2564837"/>
              <a:gd name="connsiteX2" fmla="*/ 1349854 w 3228442"/>
              <a:gd name="connsiteY2" fmla="*/ 2266023 h 2564837"/>
              <a:gd name="connsiteX3" fmla="*/ 2627810 w 3228442"/>
              <a:gd name="connsiteY3" fmla="*/ 2563478 h 2564837"/>
              <a:gd name="connsiteX4" fmla="*/ 3112552 w 3228442"/>
              <a:gd name="connsiteY4" fmla="*/ 2177888 h 2564837"/>
              <a:gd name="connsiteX5" fmla="*/ 3178654 w 3228442"/>
              <a:gd name="connsiteY5" fmla="*/ 294003 h 2564837"/>
              <a:gd name="connsiteX6" fmla="*/ 2484591 w 3228442"/>
              <a:gd name="connsiteY6" fmla="*/ 128750 h 2564837"/>
              <a:gd name="connsiteX7" fmla="*/ 171049 w 3228442"/>
              <a:gd name="connsiteY7" fmla="*/ 84683 h 2564837"/>
              <a:gd name="connsiteX0" fmla="*/ 172680 w 3230073"/>
              <a:gd name="connsiteY0" fmla="*/ 91819 h 2571973"/>
              <a:gd name="connsiteX1" fmla="*/ 304882 w 3230073"/>
              <a:gd name="connsiteY1" fmla="*/ 1325708 h 2571973"/>
              <a:gd name="connsiteX2" fmla="*/ 1351485 w 3230073"/>
              <a:gd name="connsiteY2" fmla="*/ 2273159 h 2571973"/>
              <a:gd name="connsiteX3" fmla="*/ 2629441 w 3230073"/>
              <a:gd name="connsiteY3" fmla="*/ 2570614 h 2571973"/>
              <a:gd name="connsiteX4" fmla="*/ 3114183 w 3230073"/>
              <a:gd name="connsiteY4" fmla="*/ 2185024 h 2571973"/>
              <a:gd name="connsiteX5" fmla="*/ 3180285 w 3230073"/>
              <a:gd name="connsiteY5" fmla="*/ 301139 h 2571973"/>
              <a:gd name="connsiteX6" fmla="*/ 2508255 w 3230073"/>
              <a:gd name="connsiteY6" fmla="*/ 113853 h 2571973"/>
              <a:gd name="connsiteX7" fmla="*/ 172680 w 3230073"/>
              <a:gd name="connsiteY7" fmla="*/ 91819 h 2571973"/>
              <a:gd name="connsiteX0" fmla="*/ 172680 w 3265441"/>
              <a:gd name="connsiteY0" fmla="*/ 91819 h 2717903"/>
              <a:gd name="connsiteX1" fmla="*/ 304882 w 3265441"/>
              <a:gd name="connsiteY1" fmla="*/ 1325708 h 2717903"/>
              <a:gd name="connsiteX2" fmla="*/ 1351485 w 3265441"/>
              <a:gd name="connsiteY2" fmla="*/ 2273159 h 2717903"/>
              <a:gd name="connsiteX3" fmla="*/ 2629441 w 3265441"/>
              <a:gd name="connsiteY3" fmla="*/ 2570614 h 2717903"/>
              <a:gd name="connsiteX4" fmla="*/ 3202318 w 3265441"/>
              <a:gd name="connsiteY4" fmla="*/ 2526547 h 2717903"/>
              <a:gd name="connsiteX5" fmla="*/ 3180285 w 3265441"/>
              <a:gd name="connsiteY5" fmla="*/ 301139 h 2717903"/>
              <a:gd name="connsiteX6" fmla="*/ 2508255 w 3265441"/>
              <a:gd name="connsiteY6" fmla="*/ 113853 h 2717903"/>
              <a:gd name="connsiteX7" fmla="*/ 172680 w 3265441"/>
              <a:gd name="connsiteY7" fmla="*/ 91819 h 2717903"/>
              <a:gd name="connsiteX0" fmla="*/ 172680 w 3234317"/>
              <a:gd name="connsiteY0" fmla="*/ 91819 h 2632882"/>
              <a:gd name="connsiteX1" fmla="*/ 304882 w 3234317"/>
              <a:gd name="connsiteY1" fmla="*/ 1325708 h 2632882"/>
              <a:gd name="connsiteX2" fmla="*/ 1351485 w 3234317"/>
              <a:gd name="connsiteY2" fmla="*/ 2273159 h 2632882"/>
              <a:gd name="connsiteX3" fmla="*/ 2629441 w 3234317"/>
              <a:gd name="connsiteY3" fmla="*/ 2570614 h 2632882"/>
              <a:gd name="connsiteX4" fmla="*/ 3202318 w 3234317"/>
              <a:gd name="connsiteY4" fmla="*/ 2526547 h 2632882"/>
              <a:gd name="connsiteX5" fmla="*/ 3180285 w 3234317"/>
              <a:gd name="connsiteY5" fmla="*/ 301139 h 2632882"/>
              <a:gd name="connsiteX6" fmla="*/ 2508255 w 3234317"/>
              <a:gd name="connsiteY6" fmla="*/ 113853 h 2632882"/>
              <a:gd name="connsiteX7" fmla="*/ 172680 w 3234317"/>
              <a:gd name="connsiteY7" fmla="*/ 91819 h 2632882"/>
              <a:gd name="connsiteX0" fmla="*/ 197968 w 3259605"/>
              <a:gd name="connsiteY0" fmla="*/ 95645 h 2636708"/>
              <a:gd name="connsiteX1" fmla="*/ 330170 w 3259605"/>
              <a:gd name="connsiteY1" fmla="*/ 1329534 h 2636708"/>
              <a:gd name="connsiteX2" fmla="*/ 1376773 w 3259605"/>
              <a:gd name="connsiteY2" fmla="*/ 2276985 h 2636708"/>
              <a:gd name="connsiteX3" fmla="*/ 2654729 w 3259605"/>
              <a:gd name="connsiteY3" fmla="*/ 2574440 h 2636708"/>
              <a:gd name="connsiteX4" fmla="*/ 3227606 w 3259605"/>
              <a:gd name="connsiteY4" fmla="*/ 2530373 h 2636708"/>
              <a:gd name="connsiteX5" fmla="*/ 3205573 w 3259605"/>
              <a:gd name="connsiteY5" fmla="*/ 304965 h 2636708"/>
              <a:gd name="connsiteX6" fmla="*/ 2875066 w 3259605"/>
              <a:gd name="connsiteY6" fmla="*/ 106662 h 2636708"/>
              <a:gd name="connsiteX7" fmla="*/ 197968 w 3259605"/>
              <a:gd name="connsiteY7" fmla="*/ 95645 h 2636708"/>
              <a:gd name="connsiteX0" fmla="*/ 197968 w 3259605"/>
              <a:gd name="connsiteY0" fmla="*/ 88201 h 2629264"/>
              <a:gd name="connsiteX1" fmla="*/ 330170 w 3259605"/>
              <a:gd name="connsiteY1" fmla="*/ 1322090 h 2629264"/>
              <a:gd name="connsiteX2" fmla="*/ 1376773 w 3259605"/>
              <a:gd name="connsiteY2" fmla="*/ 2269541 h 2629264"/>
              <a:gd name="connsiteX3" fmla="*/ 2654729 w 3259605"/>
              <a:gd name="connsiteY3" fmla="*/ 2566996 h 2629264"/>
              <a:gd name="connsiteX4" fmla="*/ 3227606 w 3259605"/>
              <a:gd name="connsiteY4" fmla="*/ 2522929 h 2629264"/>
              <a:gd name="connsiteX5" fmla="*/ 3205573 w 3259605"/>
              <a:gd name="connsiteY5" fmla="*/ 297521 h 2629264"/>
              <a:gd name="connsiteX6" fmla="*/ 2875066 w 3259605"/>
              <a:gd name="connsiteY6" fmla="*/ 99218 h 2629264"/>
              <a:gd name="connsiteX7" fmla="*/ 197968 w 3259605"/>
              <a:gd name="connsiteY7" fmla="*/ 88201 h 2629264"/>
              <a:gd name="connsiteX0" fmla="*/ 197968 w 3259605"/>
              <a:gd name="connsiteY0" fmla="*/ 88201 h 2629264"/>
              <a:gd name="connsiteX1" fmla="*/ 330170 w 3259605"/>
              <a:gd name="connsiteY1" fmla="*/ 1322090 h 2629264"/>
              <a:gd name="connsiteX2" fmla="*/ 1376773 w 3259605"/>
              <a:gd name="connsiteY2" fmla="*/ 2269541 h 2629264"/>
              <a:gd name="connsiteX3" fmla="*/ 2654729 w 3259605"/>
              <a:gd name="connsiteY3" fmla="*/ 2566996 h 2629264"/>
              <a:gd name="connsiteX4" fmla="*/ 3227606 w 3259605"/>
              <a:gd name="connsiteY4" fmla="*/ 2522929 h 2629264"/>
              <a:gd name="connsiteX5" fmla="*/ 3205573 w 3259605"/>
              <a:gd name="connsiteY5" fmla="*/ 297521 h 2629264"/>
              <a:gd name="connsiteX6" fmla="*/ 2875066 w 3259605"/>
              <a:gd name="connsiteY6" fmla="*/ 99218 h 2629264"/>
              <a:gd name="connsiteX7" fmla="*/ 197968 w 3259605"/>
              <a:gd name="connsiteY7" fmla="*/ 88201 h 2629264"/>
              <a:gd name="connsiteX0" fmla="*/ 197968 w 3256168"/>
              <a:gd name="connsiteY0" fmla="*/ 88201 h 2629264"/>
              <a:gd name="connsiteX1" fmla="*/ 330170 w 3256168"/>
              <a:gd name="connsiteY1" fmla="*/ 1322090 h 2629264"/>
              <a:gd name="connsiteX2" fmla="*/ 1376773 w 3256168"/>
              <a:gd name="connsiteY2" fmla="*/ 2269541 h 2629264"/>
              <a:gd name="connsiteX3" fmla="*/ 2654729 w 3256168"/>
              <a:gd name="connsiteY3" fmla="*/ 2566996 h 2629264"/>
              <a:gd name="connsiteX4" fmla="*/ 3227606 w 3256168"/>
              <a:gd name="connsiteY4" fmla="*/ 2522929 h 2629264"/>
              <a:gd name="connsiteX5" fmla="*/ 3205573 w 3256168"/>
              <a:gd name="connsiteY5" fmla="*/ 297521 h 2629264"/>
              <a:gd name="connsiteX6" fmla="*/ 2875066 w 3256168"/>
              <a:gd name="connsiteY6" fmla="*/ 99218 h 2629264"/>
              <a:gd name="connsiteX7" fmla="*/ 197968 w 3256168"/>
              <a:gd name="connsiteY7" fmla="*/ 88201 h 2629264"/>
              <a:gd name="connsiteX0" fmla="*/ 197968 w 3260590"/>
              <a:gd name="connsiteY0" fmla="*/ 88201 h 2629264"/>
              <a:gd name="connsiteX1" fmla="*/ 330170 w 3260590"/>
              <a:gd name="connsiteY1" fmla="*/ 1322090 h 2629264"/>
              <a:gd name="connsiteX2" fmla="*/ 1376773 w 3260590"/>
              <a:gd name="connsiteY2" fmla="*/ 2269541 h 2629264"/>
              <a:gd name="connsiteX3" fmla="*/ 2654729 w 3260590"/>
              <a:gd name="connsiteY3" fmla="*/ 2566996 h 2629264"/>
              <a:gd name="connsiteX4" fmla="*/ 3227606 w 3260590"/>
              <a:gd name="connsiteY4" fmla="*/ 2522929 h 2629264"/>
              <a:gd name="connsiteX5" fmla="*/ 3205573 w 3260590"/>
              <a:gd name="connsiteY5" fmla="*/ 297521 h 2629264"/>
              <a:gd name="connsiteX6" fmla="*/ 2875066 w 3260590"/>
              <a:gd name="connsiteY6" fmla="*/ 99218 h 2629264"/>
              <a:gd name="connsiteX7" fmla="*/ 197968 w 3260590"/>
              <a:gd name="connsiteY7" fmla="*/ 88201 h 2629264"/>
              <a:gd name="connsiteX0" fmla="*/ 197968 w 3232624"/>
              <a:gd name="connsiteY0" fmla="*/ 90584 h 2631647"/>
              <a:gd name="connsiteX1" fmla="*/ 330170 w 3232624"/>
              <a:gd name="connsiteY1" fmla="*/ 1324473 h 2631647"/>
              <a:gd name="connsiteX2" fmla="*/ 1376773 w 3232624"/>
              <a:gd name="connsiteY2" fmla="*/ 2271924 h 2631647"/>
              <a:gd name="connsiteX3" fmla="*/ 2654729 w 3232624"/>
              <a:gd name="connsiteY3" fmla="*/ 2569379 h 2631647"/>
              <a:gd name="connsiteX4" fmla="*/ 3227606 w 3232624"/>
              <a:gd name="connsiteY4" fmla="*/ 2525312 h 2631647"/>
              <a:gd name="connsiteX5" fmla="*/ 3205573 w 3232624"/>
              <a:gd name="connsiteY5" fmla="*/ 299904 h 2631647"/>
              <a:gd name="connsiteX6" fmla="*/ 2875066 w 3232624"/>
              <a:gd name="connsiteY6" fmla="*/ 101601 h 2631647"/>
              <a:gd name="connsiteX7" fmla="*/ 197968 w 3232624"/>
              <a:gd name="connsiteY7" fmla="*/ 90584 h 263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2624" h="2631647">
                <a:moveTo>
                  <a:pt x="197968" y="90584"/>
                </a:moveTo>
                <a:cubicBezTo>
                  <a:pt x="-226181" y="294396"/>
                  <a:pt x="133702" y="960916"/>
                  <a:pt x="330170" y="1324473"/>
                </a:cubicBezTo>
                <a:cubicBezTo>
                  <a:pt x="526638" y="1688030"/>
                  <a:pt x="989347" y="2064440"/>
                  <a:pt x="1376773" y="2271924"/>
                </a:cubicBezTo>
                <a:cubicBezTo>
                  <a:pt x="1764199" y="2479408"/>
                  <a:pt x="2346257" y="2527148"/>
                  <a:pt x="2654729" y="2569379"/>
                </a:cubicBezTo>
                <a:cubicBezTo>
                  <a:pt x="2963201" y="2611610"/>
                  <a:pt x="3223934" y="2705254"/>
                  <a:pt x="3227606" y="2525312"/>
                </a:cubicBezTo>
                <a:cubicBezTo>
                  <a:pt x="3231278" y="2345370"/>
                  <a:pt x="3244132" y="905832"/>
                  <a:pt x="3205573" y="299904"/>
                </a:cubicBezTo>
                <a:cubicBezTo>
                  <a:pt x="3211082" y="57533"/>
                  <a:pt x="3233115" y="114454"/>
                  <a:pt x="2875066" y="101601"/>
                </a:cubicBezTo>
                <a:cubicBezTo>
                  <a:pt x="2517017" y="88748"/>
                  <a:pt x="622117" y="-113228"/>
                  <a:pt x="197968" y="90584"/>
                </a:cubicBezTo>
                <a:close/>
              </a:path>
            </a:pathLst>
          </a:custGeom>
          <a:pattFill prst="wdUpDiag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9A7731F-BB4F-4D61-A971-D96E39772074}"/>
              </a:ext>
            </a:extLst>
          </p:cNvPr>
          <p:cNvSpPr/>
          <p:nvPr/>
        </p:nvSpPr>
        <p:spPr>
          <a:xfrm rot="10800000">
            <a:off x="5380084" y="2828264"/>
            <a:ext cx="3256282" cy="1974742"/>
          </a:xfrm>
          <a:custGeom>
            <a:avLst/>
            <a:gdLst>
              <a:gd name="connsiteX0" fmla="*/ 171049 w 3204040"/>
              <a:gd name="connsiteY0" fmla="*/ 88956 h 2569110"/>
              <a:gd name="connsiteX1" fmla="*/ 303251 w 3204040"/>
              <a:gd name="connsiteY1" fmla="*/ 1322845 h 2569110"/>
              <a:gd name="connsiteX2" fmla="*/ 1349854 w 3204040"/>
              <a:gd name="connsiteY2" fmla="*/ 2270296 h 2569110"/>
              <a:gd name="connsiteX3" fmla="*/ 2627810 w 3204040"/>
              <a:gd name="connsiteY3" fmla="*/ 2567751 h 2569110"/>
              <a:gd name="connsiteX4" fmla="*/ 3112552 w 3204040"/>
              <a:gd name="connsiteY4" fmla="*/ 2182161 h 2569110"/>
              <a:gd name="connsiteX5" fmla="*/ 3145603 w 3204040"/>
              <a:gd name="connsiteY5" fmla="*/ 430479 h 2569110"/>
              <a:gd name="connsiteX6" fmla="*/ 2484591 w 3204040"/>
              <a:gd name="connsiteY6" fmla="*/ 133023 h 2569110"/>
              <a:gd name="connsiteX7" fmla="*/ 171049 w 3204040"/>
              <a:gd name="connsiteY7" fmla="*/ 88956 h 2569110"/>
              <a:gd name="connsiteX0" fmla="*/ 171049 w 3228442"/>
              <a:gd name="connsiteY0" fmla="*/ 84683 h 2564837"/>
              <a:gd name="connsiteX1" fmla="*/ 303251 w 3228442"/>
              <a:gd name="connsiteY1" fmla="*/ 1318572 h 2564837"/>
              <a:gd name="connsiteX2" fmla="*/ 1349854 w 3228442"/>
              <a:gd name="connsiteY2" fmla="*/ 2266023 h 2564837"/>
              <a:gd name="connsiteX3" fmla="*/ 2627810 w 3228442"/>
              <a:gd name="connsiteY3" fmla="*/ 2563478 h 2564837"/>
              <a:gd name="connsiteX4" fmla="*/ 3112552 w 3228442"/>
              <a:gd name="connsiteY4" fmla="*/ 2177888 h 2564837"/>
              <a:gd name="connsiteX5" fmla="*/ 3178654 w 3228442"/>
              <a:gd name="connsiteY5" fmla="*/ 294003 h 2564837"/>
              <a:gd name="connsiteX6" fmla="*/ 2484591 w 3228442"/>
              <a:gd name="connsiteY6" fmla="*/ 128750 h 2564837"/>
              <a:gd name="connsiteX7" fmla="*/ 171049 w 3228442"/>
              <a:gd name="connsiteY7" fmla="*/ 84683 h 2564837"/>
              <a:gd name="connsiteX0" fmla="*/ 172680 w 3230073"/>
              <a:gd name="connsiteY0" fmla="*/ 91819 h 2571973"/>
              <a:gd name="connsiteX1" fmla="*/ 304882 w 3230073"/>
              <a:gd name="connsiteY1" fmla="*/ 1325708 h 2571973"/>
              <a:gd name="connsiteX2" fmla="*/ 1351485 w 3230073"/>
              <a:gd name="connsiteY2" fmla="*/ 2273159 h 2571973"/>
              <a:gd name="connsiteX3" fmla="*/ 2629441 w 3230073"/>
              <a:gd name="connsiteY3" fmla="*/ 2570614 h 2571973"/>
              <a:gd name="connsiteX4" fmla="*/ 3114183 w 3230073"/>
              <a:gd name="connsiteY4" fmla="*/ 2185024 h 2571973"/>
              <a:gd name="connsiteX5" fmla="*/ 3180285 w 3230073"/>
              <a:gd name="connsiteY5" fmla="*/ 301139 h 2571973"/>
              <a:gd name="connsiteX6" fmla="*/ 2508255 w 3230073"/>
              <a:gd name="connsiteY6" fmla="*/ 113853 h 2571973"/>
              <a:gd name="connsiteX7" fmla="*/ 172680 w 3230073"/>
              <a:gd name="connsiteY7" fmla="*/ 91819 h 2571973"/>
              <a:gd name="connsiteX0" fmla="*/ 172680 w 3265441"/>
              <a:gd name="connsiteY0" fmla="*/ 91819 h 2717903"/>
              <a:gd name="connsiteX1" fmla="*/ 304882 w 3265441"/>
              <a:gd name="connsiteY1" fmla="*/ 1325708 h 2717903"/>
              <a:gd name="connsiteX2" fmla="*/ 1351485 w 3265441"/>
              <a:gd name="connsiteY2" fmla="*/ 2273159 h 2717903"/>
              <a:gd name="connsiteX3" fmla="*/ 2629441 w 3265441"/>
              <a:gd name="connsiteY3" fmla="*/ 2570614 h 2717903"/>
              <a:gd name="connsiteX4" fmla="*/ 3202318 w 3265441"/>
              <a:gd name="connsiteY4" fmla="*/ 2526547 h 2717903"/>
              <a:gd name="connsiteX5" fmla="*/ 3180285 w 3265441"/>
              <a:gd name="connsiteY5" fmla="*/ 301139 h 2717903"/>
              <a:gd name="connsiteX6" fmla="*/ 2508255 w 3265441"/>
              <a:gd name="connsiteY6" fmla="*/ 113853 h 2717903"/>
              <a:gd name="connsiteX7" fmla="*/ 172680 w 3265441"/>
              <a:gd name="connsiteY7" fmla="*/ 91819 h 2717903"/>
              <a:gd name="connsiteX0" fmla="*/ 172680 w 3234317"/>
              <a:gd name="connsiteY0" fmla="*/ 91819 h 2632882"/>
              <a:gd name="connsiteX1" fmla="*/ 304882 w 3234317"/>
              <a:gd name="connsiteY1" fmla="*/ 1325708 h 2632882"/>
              <a:gd name="connsiteX2" fmla="*/ 1351485 w 3234317"/>
              <a:gd name="connsiteY2" fmla="*/ 2273159 h 2632882"/>
              <a:gd name="connsiteX3" fmla="*/ 2629441 w 3234317"/>
              <a:gd name="connsiteY3" fmla="*/ 2570614 h 2632882"/>
              <a:gd name="connsiteX4" fmla="*/ 3202318 w 3234317"/>
              <a:gd name="connsiteY4" fmla="*/ 2526547 h 2632882"/>
              <a:gd name="connsiteX5" fmla="*/ 3180285 w 3234317"/>
              <a:gd name="connsiteY5" fmla="*/ 301139 h 2632882"/>
              <a:gd name="connsiteX6" fmla="*/ 2508255 w 3234317"/>
              <a:gd name="connsiteY6" fmla="*/ 113853 h 2632882"/>
              <a:gd name="connsiteX7" fmla="*/ 172680 w 3234317"/>
              <a:gd name="connsiteY7" fmla="*/ 91819 h 2632882"/>
              <a:gd name="connsiteX0" fmla="*/ 197968 w 3259605"/>
              <a:gd name="connsiteY0" fmla="*/ 95645 h 2636708"/>
              <a:gd name="connsiteX1" fmla="*/ 330170 w 3259605"/>
              <a:gd name="connsiteY1" fmla="*/ 1329534 h 2636708"/>
              <a:gd name="connsiteX2" fmla="*/ 1376773 w 3259605"/>
              <a:gd name="connsiteY2" fmla="*/ 2276985 h 2636708"/>
              <a:gd name="connsiteX3" fmla="*/ 2654729 w 3259605"/>
              <a:gd name="connsiteY3" fmla="*/ 2574440 h 2636708"/>
              <a:gd name="connsiteX4" fmla="*/ 3227606 w 3259605"/>
              <a:gd name="connsiteY4" fmla="*/ 2530373 h 2636708"/>
              <a:gd name="connsiteX5" fmla="*/ 3205573 w 3259605"/>
              <a:gd name="connsiteY5" fmla="*/ 304965 h 2636708"/>
              <a:gd name="connsiteX6" fmla="*/ 2875066 w 3259605"/>
              <a:gd name="connsiteY6" fmla="*/ 106662 h 2636708"/>
              <a:gd name="connsiteX7" fmla="*/ 197968 w 3259605"/>
              <a:gd name="connsiteY7" fmla="*/ 95645 h 2636708"/>
              <a:gd name="connsiteX0" fmla="*/ 197968 w 3259605"/>
              <a:gd name="connsiteY0" fmla="*/ 88201 h 2629264"/>
              <a:gd name="connsiteX1" fmla="*/ 330170 w 3259605"/>
              <a:gd name="connsiteY1" fmla="*/ 1322090 h 2629264"/>
              <a:gd name="connsiteX2" fmla="*/ 1376773 w 3259605"/>
              <a:gd name="connsiteY2" fmla="*/ 2269541 h 2629264"/>
              <a:gd name="connsiteX3" fmla="*/ 2654729 w 3259605"/>
              <a:gd name="connsiteY3" fmla="*/ 2566996 h 2629264"/>
              <a:gd name="connsiteX4" fmla="*/ 3227606 w 3259605"/>
              <a:gd name="connsiteY4" fmla="*/ 2522929 h 2629264"/>
              <a:gd name="connsiteX5" fmla="*/ 3205573 w 3259605"/>
              <a:gd name="connsiteY5" fmla="*/ 297521 h 2629264"/>
              <a:gd name="connsiteX6" fmla="*/ 2875066 w 3259605"/>
              <a:gd name="connsiteY6" fmla="*/ 99218 h 2629264"/>
              <a:gd name="connsiteX7" fmla="*/ 197968 w 3259605"/>
              <a:gd name="connsiteY7" fmla="*/ 88201 h 2629264"/>
              <a:gd name="connsiteX0" fmla="*/ 197968 w 3259605"/>
              <a:gd name="connsiteY0" fmla="*/ 88201 h 2629264"/>
              <a:gd name="connsiteX1" fmla="*/ 330170 w 3259605"/>
              <a:gd name="connsiteY1" fmla="*/ 1322090 h 2629264"/>
              <a:gd name="connsiteX2" fmla="*/ 1376773 w 3259605"/>
              <a:gd name="connsiteY2" fmla="*/ 2269541 h 2629264"/>
              <a:gd name="connsiteX3" fmla="*/ 2654729 w 3259605"/>
              <a:gd name="connsiteY3" fmla="*/ 2566996 h 2629264"/>
              <a:gd name="connsiteX4" fmla="*/ 3227606 w 3259605"/>
              <a:gd name="connsiteY4" fmla="*/ 2522929 h 2629264"/>
              <a:gd name="connsiteX5" fmla="*/ 3205573 w 3259605"/>
              <a:gd name="connsiteY5" fmla="*/ 297521 h 2629264"/>
              <a:gd name="connsiteX6" fmla="*/ 2875066 w 3259605"/>
              <a:gd name="connsiteY6" fmla="*/ 99218 h 2629264"/>
              <a:gd name="connsiteX7" fmla="*/ 197968 w 3259605"/>
              <a:gd name="connsiteY7" fmla="*/ 88201 h 2629264"/>
              <a:gd name="connsiteX0" fmla="*/ 197968 w 3256168"/>
              <a:gd name="connsiteY0" fmla="*/ 88201 h 2629264"/>
              <a:gd name="connsiteX1" fmla="*/ 330170 w 3256168"/>
              <a:gd name="connsiteY1" fmla="*/ 1322090 h 2629264"/>
              <a:gd name="connsiteX2" fmla="*/ 1376773 w 3256168"/>
              <a:gd name="connsiteY2" fmla="*/ 2269541 h 2629264"/>
              <a:gd name="connsiteX3" fmla="*/ 2654729 w 3256168"/>
              <a:gd name="connsiteY3" fmla="*/ 2566996 h 2629264"/>
              <a:gd name="connsiteX4" fmla="*/ 3227606 w 3256168"/>
              <a:gd name="connsiteY4" fmla="*/ 2522929 h 2629264"/>
              <a:gd name="connsiteX5" fmla="*/ 3205573 w 3256168"/>
              <a:gd name="connsiteY5" fmla="*/ 297521 h 2629264"/>
              <a:gd name="connsiteX6" fmla="*/ 2875066 w 3256168"/>
              <a:gd name="connsiteY6" fmla="*/ 99218 h 2629264"/>
              <a:gd name="connsiteX7" fmla="*/ 197968 w 3256168"/>
              <a:gd name="connsiteY7" fmla="*/ 88201 h 2629264"/>
              <a:gd name="connsiteX0" fmla="*/ 197968 w 3260590"/>
              <a:gd name="connsiteY0" fmla="*/ 88201 h 2629264"/>
              <a:gd name="connsiteX1" fmla="*/ 330170 w 3260590"/>
              <a:gd name="connsiteY1" fmla="*/ 1322090 h 2629264"/>
              <a:gd name="connsiteX2" fmla="*/ 1376773 w 3260590"/>
              <a:gd name="connsiteY2" fmla="*/ 2269541 h 2629264"/>
              <a:gd name="connsiteX3" fmla="*/ 2654729 w 3260590"/>
              <a:gd name="connsiteY3" fmla="*/ 2566996 h 2629264"/>
              <a:gd name="connsiteX4" fmla="*/ 3227606 w 3260590"/>
              <a:gd name="connsiteY4" fmla="*/ 2522929 h 2629264"/>
              <a:gd name="connsiteX5" fmla="*/ 3205573 w 3260590"/>
              <a:gd name="connsiteY5" fmla="*/ 297521 h 2629264"/>
              <a:gd name="connsiteX6" fmla="*/ 2875066 w 3260590"/>
              <a:gd name="connsiteY6" fmla="*/ 99218 h 2629264"/>
              <a:gd name="connsiteX7" fmla="*/ 197968 w 3260590"/>
              <a:gd name="connsiteY7" fmla="*/ 88201 h 2629264"/>
              <a:gd name="connsiteX0" fmla="*/ 197968 w 3232624"/>
              <a:gd name="connsiteY0" fmla="*/ 90584 h 2631647"/>
              <a:gd name="connsiteX1" fmla="*/ 330170 w 3232624"/>
              <a:gd name="connsiteY1" fmla="*/ 1324473 h 2631647"/>
              <a:gd name="connsiteX2" fmla="*/ 1376773 w 3232624"/>
              <a:gd name="connsiteY2" fmla="*/ 2271924 h 2631647"/>
              <a:gd name="connsiteX3" fmla="*/ 2654729 w 3232624"/>
              <a:gd name="connsiteY3" fmla="*/ 2569379 h 2631647"/>
              <a:gd name="connsiteX4" fmla="*/ 3227606 w 3232624"/>
              <a:gd name="connsiteY4" fmla="*/ 2525312 h 2631647"/>
              <a:gd name="connsiteX5" fmla="*/ 3205573 w 3232624"/>
              <a:gd name="connsiteY5" fmla="*/ 299904 h 2631647"/>
              <a:gd name="connsiteX6" fmla="*/ 2875066 w 3232624"/>
              <a:gd name="connsiteY6" fmla="*/ 101601 h 2631647"/>
              <a:gd name="connsiteX7" fmla="*/ 197968 w 3232624"/>
              <a:gd name="connsiteY7" fmla="*/ 90584 h 2631647"/>
              <a:gd name="connsiteX0" fmla="*/ 221543 w 3256199"/>
              <a:gd name="connsiteY0" fmla="*/ 90584 h 2675998"/>
              <a:gd name="connsiteX1" fmla="*/ 353745 w 3256199"/>
              <a:gd name="connsiteY1" fmla="*/ 1324473 h 2675998"/>
              <a:gd name="connsiteX2" fmla="*/ 1973225 w 3256199"/>
              <a:gd name="connsiteY2" fmla="*/ 1566845 h 2675998"/>
              <a:gd name="connsiteX3" fmla="*/ 2678304 w 3256199"/>
              <a:gd name="connsiteY3" fmla="*/ 2569379 h 2675998"/>
              <a:gd name="connsiteX4" fmla="*/ 3251181 w 3256199"/>
              <a:gd name="connsiteY4" fmla="*/ 2525312 h 2675998"/>
              <a:gd name="connsiteX5" fmla="*/ 3229148 w 3256199"/>
              <a:gd name="connsiteY5" fmla="*/ 299904 h 2675998"/>
              <a:gd name="connsiteX6" fmla="*/ 2898641 w 3256199"/>
              <a:gd name="connsiteY6" fmla="*/ 101601 h 2675998"/>
              <a:gd name="connsiteX7" fmla="*/ 221543 w 3256199"/>
              <a:gd name="connsiteY7" fmla="*/ 90584 h 2675998"/>
              <a:gd name="connsiteX0" fmla="*/ 182557 w 3217213"/>
              <a:gd name="connsiteY0" fmla="*/ 31830 h 2617244"/>
              <a:gd name="connsiteX1" fmla="*/ 424927 w 3217213"/>
              <a:gd name="connsiteY1" fmla="*/ 472504 h 2617244"/>
              <a:gd name="connsiteX2" fmla="*/ 1934239 w 3217213"/>
              <a:gd name="connsiteY2" fmla="*/ 1508091 h 2617244"/>
              <a:gd name="connsiteX3" fmla="*/ 2639318 w 3217213"/>
              <a:gd name="connsiteY3" fmla="*/ 2510625 h 2617244"/>
              <a:gd name="connsiteX4" fmla="*/ 3212195 w 3217213"/>
              <a:gd name="connsiteY4" fmla="*/ 2466558 h 2617244"/>
              <a:gd name="connsiteX5" fmla="*/ 3190162 w 3217213"/>
              <a:gd name="connsiteY5" fmla="*/ 241150 h 2617244"/>
              <a:gd name="connsiteX6" fmla="*/ 2859655 w 3217213"/>
              <a:gd name="connsiteY6" fmla="*/ 42847 h 2617244"/>
              <a:gd name="connsiteX7" fmla="*/ 182557 w 3217213"/>
              <a:gd name="connsiteY7" fmla="*/ 31830 h 2617244"/>
              <a:gd name="connsiteX0" fmla="*/ 182557 w 3211843"/>
              <a:gd name="connsiteY0" fmla="*/ 31830 h 2515883"/>
              <a:gd name="connsiteX1" fmla="*/ 424927 w 3211843"/>
              <a:gd name="connsiteY1" fmla="*/ 472504 h 2515883"/>
              <a:gd name="connsiteX2" fmla="*/ 1934239 w 3211843"/>
              <a:gd name="connsiteY2" fmla="*/ 1508091 h 2515883"/>
              <a:gd name="connsiteX3" fmla="*/ 2639318 w 3211843"/>
              <a:gd name="connsiteY3" fmla="*/ 2510625 h 2515883"/>
              <a:gd name="connsiteX4" fmla="*/ 3201178 w 3211843"/>
              <a:gd name="connsiteY4" fmla="*/ 1882664 h 2515883"/>
              <a:gd name="connsiteX5" fmla="*/ 3190162 w 3211843"/>
              <a:gd name="connsiteY5" fmla="*/ 241150 h 2515883"/>
              <a:gd name="connsiteX6" fmla="*/ 2859655 w 3211843"/>
              <a:gd name="connsiteY6" fmla="*/ 42847 h 2515883"/>
              <a:gd name="connsiteX7" fmla="*/ 182557 w 3211843"/>
              <a:gd name="connsiteY7" fmla="*/ 31830 h 2515883"/>
              <a:gd name="connsiteX0" fmla="*/ 182557 w 3256282"/>
              <a:gd name="connsiteY0" fmla="*/ 31830 h 1974742"/>
              <a:gd name="connsiteX1" fmla="*/ 424927 w 3256282"/>
              <a:gd name="connsiteY1" fmla="*/ 472504 h 1974742"/>
              <a:gd name="connsiteX2" fmla="*/ 1934239 w 3256282"/>
              <a:gd name="connsiteY2" fmla="*/ 1508091 h 1974742"/>
              <a:gd name="connsiteX3" fmla="*/ 2529149 w 3256282"/>
              <a:gd name="connsiteY3" fmla="*/ 1739444 h 1974742"/>
              <a:gd name="connsiteX4" fmla="*/ 3201178 w 3256282"/>
              <a:gd name="connsiteY4" fmla="*/ 1882664 h 1974742"/>
              <a:gd name="connsiteX5" fmla="*/ 3190162 w 3256282"/>
              <a:gd name="connsiteY5" fmla="*/ 241150 h 1974742"/>
              <a:gd name="connsiteX6" fmla="*/ 2859655 w 3256282"/>
              <a:gd name="connsiteY6" fmla="*/ 42847 h 1974742"/>
              <a:gd name="connsiteX7" fmla="*/ 182557 w 3256282"/>
              <a:gd name="connsiteY7" fmla="*/ 31830 h 1974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6282" h="1974742">
                <a:moveTo>
                  <a:pt x="182557" y="31830"/>
                </a:moveTo>
                <a:cubicBezTo>
                  <a:pt x="-223231" y="103439"/>
                  <a:pt x="132980" y="226461"/>
                  <a:pt x="424927" y="472504"/>
                </a:cubicBezTo>
                <a:cubicBezTo>
                  <a:pt x="716874" y="718548"/>
                  <a:pt x="1583535" y="1296934"/>
                  <a:pt x="1934239" y="1508091"/>
                </a:cubicBezTo>
                <a:cubicBezTo>
                  <a:pt x="2284943" y="1719248"/>
                  <a:pt x="2317993" y="1677015"/>
                  <a:pt x="2529149" y="1739444"/>
                </a:cubicBezTo>
                <a:cubicBezTo>
                  <a:pt x="2740306" y="1801873"/>
                  <a:pt x="3091009" y="2132380"/>
                  <a:pt x="3201178" y="1882664"/>
                </a:cubicBezTo>
                <a:cubicBezTo>
                  <a:pt x="3311347" y="1632948"/>
                  <a:pt x="3228721" y="847078"/>
                  <a:pt x="3190162" y="241150"/>
                </a:cubicBezTo>
                <a:cubicBezTo>
                  <a:pt x="3195671" y="-1221"/>
                  <a:pt x="3217704" y="55700"/>
                  <a:pt x="2859655" y="42847"/>
                </a:cubicBezTo>
                <a:cubicBezTo>
                  <a:pt x="2501606" y="29994"/>
                  <a:pt x="588345" y="-39779"/>
                  <a:pt x="182557" y="31830"/>
                </a:cubicBezTo>
                <a:close/>
              </a:path>
            </a:pathLst>
          </a:custGeom>
          <a:pattFill prst="wdUpDiag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70536E-DF9E-4ABB-894E-49C374EB797E}"/>
              </a:ext>
            </a:extLst>
          </p:cNvPr>
          <p:cNvSpPr/>
          <p:nvPr/>
        </p:nvSpPr>
        <p:spPr>
          <a:xfrm>
            <a:off x="5993176" y="434504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A8EABBE-C6D3-401E-A100-69E91BC8493D}"/>
              </a:ext>
            </a:extLst>
          </p:cNvPr>
          <p:cNvSpPr/>
          <p:nvPr/>
        </p:nvSpPr>
        <p:spPr>
          <a:xfrm>
            <a:off x="7563974" y="642191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AA5D0D-70BC-454F-B32B-137B7562607A}"/>
              </a:ext>
            </a:extLst>
          </p:cNvPr>
          <p:cNvSpPr/>
          <p:nvPr/>
        </p:nvSpPr>
        <p:spPr>
          <a:xfrm flipH="1">
            <a:off x="6263374" y="2200731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3AD2E4C-4F92-488A-A654-FB17BA9AC441}"/>
              </a:ext>
            </a:extLst>
          </p:cNvPr>
          <p:cNvSpPr/>
          <p:nvPr/>
        </p:nvSpPr>
        <p:spPr>
          <a:xfrm>
            <a:off x="9135707" y="454324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3EA093F-2E79-4695-8C10-0A89CEBB1670}"/>
              </a:ext>
            </a:extLst>
          </p:cNvPr>
          <p:cNvSpPr/>
          <p:nvPr/>
        </p:nvSpPr>
        <p:spPr>
          <a:xfrm>
            <a:off x="9505424" y="2888786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C7A7802-1C10-448B-ADBA-E7B25717EB2B}"/>
              </a:ext>
            </a:extLst>
          </p:cNvPr>
          <p:cNvSpPr/>
          <p:nvPr/>
        </p:nvSpPr>
        <p:spPr>
          <a:xfrm flipH="1">
            <a:off x="8164989" y="3800768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3FDDEF-8DB4-47EC-9C16-0C451BAC24E4}"/>
              </a:ext>
            </a:extLst>
          </p:cNvPr>
          <p:cNvSpPr/>
          <p:nvPr/>
        </p:nvSpPr>
        <p:spPr>
          <a:xfrm>
            <a:off x="10225638" y="3761362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FBD616F-6CF6-4FB5-A3E8-CAF9411D71E0}"/>
              </a:ext>
            </a:extLst>
          </p:cNvPr>
          <p:cNvSpPr/>
          <p:nvPr/>
        </p:nvSpPr>
        <p:spPr>
          <a:xfrm>
            <a:off x="10012033" y="1641866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79DBC25-B9CD-4F4B-AD0E-905CAF1C4324}"/>
              </a:ext>
            </a:extLst>
          </p:cNvPr>
          <p:cNvSpPr/>
          <p:nvPr/>
        </p:nvSpPr>
        <p:spPr>
          <a:xfrm flipH="1">
            <a:off x="7004470" y="2888786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F1BE7CF-1F0F-467E-9C06-BD93507D25CE}"/>
              </a:ext>
            </a:extLst>
          </p:cNvPr>
          <p:cNvSpPr/>
          <p:nvPr/>
        </p:nvSpPr>
        <p:spPr>
          <a:xfrm>
            <a:off x="6239079" y="3908887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01769B4-CAAB-4023-B0AB-F1CAE99A14E2}"/>
              </a:ext>
            </a:extLst>
          </p:cNvPr>
          <p:cNvSpPr/>
          <p:nvPr/>
        </p:nvSpPr>
        <p:spPr>
          <a:xfrm>
            <a:off x="10012033" y="967086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72856AB-584D-453F-8E83-10D86964B391}"/>
              </a:ext>
            </a:extLst>
          </p:cNvPr>
          <p:cNvSpPr/>
          <p:nvPr/>
        </p:nvSpPr>
        <p:spPr>
          <a:xfrm>
            <a:off x="5658564" y="400720"/>
            <a:ext cx="6006684" cy="458114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accent6"/>
                </a:solidFill>
                <a:latin typeface="Bell MT" panose="02020503060305020303" pitchFamily="18" charset="0"/>
              </a:rPr>
              <a:t>X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F3185D5-C9B8-46FD-B703-EFDDAA26C93B}"/>
              </a:ext>
            </a:extLst>
          </p:cNvPr>
          <p:cNvSpPr/>
          <p:nvPr/>
        </p:nvSpPr>
        <p:spPr>
          <a:xfrm>
            <a:off x="5658564" y="411289"/>
            <a:ext cx="6006684" cy="458114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0000"/>
              </a:gs>
            </a:gsLst>
            <a:lin ang="18900000" scaled="1"/>
            <a:tileRect/>
          </a:gra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accent6"/>
                </a:solidFill>
                <a:latin typeface="Bell MT" panose="02020503060305020303" pitchFamily="18" charset="0"/>
              </a:rPr>
              <a:t>X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EF6D5215-8518-4B94-AEE4-AF889B22E271}"/>
              </a:ext>
            </a:extLst>
          </p:cNvPr>
          <p:cNvSpPr/>
          <p:nvPr/>
        </p:nvSpPr>
        <p:spPr>
          <a:xfrm>
            <a:off x="8459454" y="348254"/>
            <a:ext cx="3232624" cy="2631647"/>
          </a:xfrm>
          <a:custGeom>
            <a:avLst/>
            <a:gdLst>
              <a:gd name="connsiteX0" fmla="*/ 171049 w 3204040"/>
              <a:gd name="connsiteY0" fmla="*/ 88956 h 2569110"/>
              <a:gd name="connsiteX1" fmla="*/ 303251 w 3204040"/>
              <a:gd name="connsiteY1" fmla="*/ 1322845 h 2569110"/>
              <a:gd name="connsiteX2" fmla="*/ 1349854 w 3204040"/>
              <a:gd name="connsiteY2" fmla="*/ 2270296 h 2569110"/>
              <a:gd name="connsiteX3" fmla="*/ 2627810 w 3204040"/>
              <a:gd name="connsiteY3" fmla="*/ 2567751 h 2569110"/>
              <a:gd name="connsiteX4" fmla="*/ 3112552 w 3204040"/>
              <a:gd name="connsiteY4" fmla="*/ 2182161 h 2569110"/>
              <a:gd name="connsiteX5" fmla="*/ 3145603 w 3204040"/>
              <a:gd name="connsiteY5" fmla="*/ 430479 h 2569110"/>
              <a:gd name="connsiteX6" fmla="*/ 2484591 w 3204040"/>
              <a:gd name="connsiteY6" fmla="*/ 133023 h 2569110"/>
              <a:gd name="connsiteX7" fmla="*/ 171049 w 3204040"/>
              <a:gd name="connsiteY7" fmla="*/ 88956 h 2569110"/>
              <a:gd name="connsiteX0" fmla="*/ 171049 w 3228442"/>
              <a:gd name="connsiteY0" fmla="*/ 84683 h 2564837"/>
              <a:gd name="connsiteX1" fmla="*/ 303251 w 3228442"/>
              <a:gd name="connsiteY1" fmla="*/ 1318572 h 2564837"/>
              <a:gd name="connsiteX2" fmla="*/ 1349854 w 3228442"/>
              <a:gd name="connsiteY2" fmla="*/ 2266023 h 2564837"/>
              <a:gd name="connsiteX3" fmla="*/ 2627810 w 3228442"/>
              <a:gd name="connsiteY3" fmla="*/ 2563478 h 2564837"/>
              <a:gd name="connsiteX4" fmla="*/ 3112552 w 3228442"/>
              <a:gd name="connsiteY4" fmla="*/ 2177888 h 2564837"/>
              <a:gd name="connsiteX5" fmla="*/ 3178654 w 3228442"/>
              <a:gd name="connsiteY5" fmla="*/ 294003 h 2564837"/>
              <a:gd name="connsiteX6" fmla="*/ 2484591 w 3228442"/>
              <a:gd name="connsiteY6" fmla="*/ 128750 h 2564837"/>
              <a:gd name="connsiteX7" fmla="*/ 171049 w 3228442"/>
              <a:gd name="connsiteY7" fmla="*/ 84683 h 2564837"/>
              <a:gd name="connsiteX0" fmla="*/ 172680 w 3230073"/>
              <a:gd name="connsiteY0" fmla="*/ 91819 h 2571973"/>
              <a:gd name="connsiteX1" fmla="*/ 304882 w 3230073"/>
              <a:gd name="connsiteY1" fmla="*/ 1325708 h 2571973"/>
              <a:gd name="connsiteX2" fmla="*/ 1351485 w 3230073"/>
              <a:gd name="connsiteY2" fmla="*/ 2273159 h 2571973"/>
              <a:gd name="connsiteX3" fmla="*/ 2629441 w 3230073"/>
              <a:gd name="connsiteY3" fmla="*/ 2570614 h 2571973"/>
              <a:gd name="connsiteX4" fmla="*/ 3114183 w 3230073"/>
              <a:gd name="connsiteY4" fmla="*/ 2185024 h 2571973"/>
              <a:gd name="connsiteX5" fmla="*/ 3180285 w 3230073"/>
              <a:gd name="connsiteY5" fmla="*/ 301139 h 2571973"/>
              <a:gd name="connsiteX6" fmla="*/ 2508255 w 3230073"/>
              <a:gd name="connsiteY6" fmla="*/ 113853 h 2571973"/>
              <a:gd name="connsiteX7" fmla="*/ 172680 w 3230073"/>
              <a:gd name="connsiteY7" fmla="*/ 91819 h 2571973"/>
              <a:gd name="connsiteX0" fmla="*/ 172680 w 3265441"/>
              <a:gd name="connsiteY0" fmla="*/ 91819 h 2717903"/>
              <a:gd name="connsiteX1" fmla="*/ 304882 w 3265441"/>
              <a:gd name="connsiteY1" fmla="*/ 1325708 h 2717903"/>
              <a:gd name="connsiteX2" fmla="*/ 1351485 w 3265441"/>
              <a:gd name="connsiteY2" fmla="*/ 2273159 h 2717903"/>
              <a:gd name="connsiteX3" fmla="*/ 2629441 w 3265441"/>
              <a:gd name="connsiteY3" fmla="*/ 2570614 h 2717903"/>
              <a:gd name="connsiteX4" fmla="*/ 3202318 w 3265441"/>
              <a:gd name="connsiteY4" fmla="*/ 2526547 h 2717903"/>
              <a:gd name="connsiteX5" fmla="*/ 3180285 w 3265441"/>
              <a:gd name="connsiteY5" fmla="*/ 301139 h 2717903"/>
              <a:gd name="connsiteX6" fmla="*/ 2508255 w 3265441"/>
              <a:gd name="connsiteY6" fmla="*/ 113853 h 2717903"/>
              <a:gd name="connsiteX7" fmla="*/ 172680 w 3265441"/>
              <a:gd name="connsiteY7" fmla="*/ 91819 h 2717903"/>
              <a:gd name="connsiteX0" fmla="*/ 172680 w 3234317"/>
              <a:gd name="connsiteY0" fmla="*/ 91819 h 2632882"/>
              <a:gd name="connsiteX1" fmla="*/ 304882 w 3234317"/>
              <a:gd name="connsiteY1" fmla="*/ 1325708 h 2632882"/>
              <a:gd name="connsiteX2" fmla="*/ 1351485 w 3234317"/>
              <a:gd name="connsiteY2" fmla="*/ 2273159 h 2632882"/>
              <a:gd name="connsiteX3" fmla="*/ 2629441 w 3234317"/>
              <a:gd name="connsiteY3" fmla="*/ 2570614 h 2632882"/>
              <a:gd name="connsiteX4" fmla="*/ 3202318 w 3234317"/>
              <a:gd name="connsiteY4" fmla="*/ 2526547 h 2632882"/>
              <a:gd name="connsiteX5" fmla="*/ 3180285 w 3234317"/>
              <a:gd name="connsiteY5" fmla="*/ 301139 h 2632882"/>
              <a:gd name="connsiteX6" fmla="*/ 2508255 w 3234317"/>
              <a:gd name="connsiteY6" fmla="*/ 113853 h 2632882"/>
              <a:gd name="connsiteX7" fmla="*/ 172680 w 3234317"/>
              <a:gd name="connsiteY7" fmla="*/ 91819 h 2632882"/>
              <a:gd name="connsiteX0" fmla="*/ 197968 w 3259605"/>
              <a:gd name="connsiteY0" fmla="*/ 95645 h 2636708"/>
              <a:gd name="connsiteX1" fmla="*/ 330170 w 3259605"/>
              <a:gd name="connsiteY1" fmla="*/ 1329534 h 2636708"/>
              <a:gd name="connsiteX2" fmla="*/ 1376773 w 3259605"/>
              <a:gd name="connsiteY2" fmla="*/ 2276985 h 2636708"/>
              <a:gd name="connsiteX3" fmla="*/ 2654729 w 3259605"/>
              <a:gd name="connsiteY3" fmla="*/ 2574440 h 2636708"/>
              <a:gd name="connsiteX4" fmla="*/ 3227606 w 3259605"/>
              <a:gd name="connsiteY4" fmla="*/ 2530373 h 2636708"/>
              <a:gd name="connsiteX5" fmla="*/ 3205573 w 3259605"/>
              <a:gd name="connsiteY5" fmla="*/ 304965 h 2636708"/>
              <a:gd name="connsiteX6" fmla="*/ 2875066 w 3259605"/>
              <a:gd name="connsiteY6" fmla="*/ 106662 h 2636708"/>
              <a:gd name="connsiteX7" fmla="*/ 197968 w 3259605"/>
              <a:gd name="connsiteY7" fmla="*/ 95645 h 2636708"/>
              <a:gd name="connsiteX0" fmla="*/ 197968 w 3259605"/>
              <a:gd name="connsiteY0" fmla="*/ 88201 h 2629264"/>
              <a:gd name="connsiteX1" fmla="*/ 330170 w 3259605"/>
              <a:gd name="connsiteY1" fmla="*/ 1322090 h 2629264"/>
              <a:gd name="connsiteX2" fmla="*/ 1376773 w 3259605"/>
              <a:gd name="connsiteY2" fmla="*/ 2269541 h 2629264"/>
              <a:gd name="connsiteX3" fmla="*/ 2654729 w 3259605"/>
              <a:gd name="connsiteY3" fmla="*/ 2566996 h 2629264"/>
              <a:gd name="connsiteX4" fmla="*/ 3227606 w 3259605"/>
              <a:gd name="connsiteY4" fmla="*/ 2522929 h 2629264"/>
              <a:gd name="connsiteX5" fmla="*/ 3205573 w 3259605"/>
              <a:gd name="connsiteY5" fmla="*/ 297521 h 2629264"/>
              <a:gd name="connsiteX6" fmla="*/ 2875066 w 3259605"/>
              <a:gd name="connsiteY6" fmla="*/ 99218 h 2629264"/>
              <a:gd name="connsiteX7" fmla="*/ 197968 w 3259605"/>
              <a:gd name="connsiteY7" fmla="*/ 88201 h 2629264"/>
              <a:gd name="connsiteX0" fmla="*/ 197968 w 3259605"/>
              <a:gd name="connsiteY0" fmla="*/ 88201 h 2629264"/>
              <a:gd name="connsiteX1" fmla="*/ 330170 w 3259605"/>
              <a:gd name="connsiteY1" fmla="*/ 1322090 h 2629264"/>
              <a:gd name="connsiteX2" fmla="*/ 1376773 w 3259605"/>
              <a:gd name="connsiteY2" fmla="*/ 2269541 h 2629264"/>
              <a:gd name="connsiteX3" fmla="*/ 2654729 w 3259605"/>
              <a:gd name="connsiteY3" fmla="*/ 2566996 h 2629264"/>
              <a:gd name="connsiteX4" fmla="*/ 3227606 w 3259605"/>
              <a:gd name="connsiteY4" fmla="*/ 2522929 h 2629264"/>
              <a:gd name="connsiteX5" fmla="*/ 3205573 w 3259605"/>
              <a:gd name="connsiteY5" fmla="*/ 297521 h 2629264"/>
              <a:gd name="connsiteX6" fmla="*/ 2875066 w 3259605"/>
              <a:gd name="connsiteY6" fmla="*/ 99218 h 2629264"/>
              <a:gd name="connsiteX7" fmla="*/ 197968 w 3259605"/>
              <a:gd name="connsiteY7" fmla="*/ 88201 h 2629264"/>
              <a:gd name="connsiteX0" fmla="*/ 197968 w 3256168"/>
              <a:gd name="connsiteY0" fmla="*/ 88201 h 2629264"/>
              <a:gd name="connsiteX1" fmla="*/ 330170 w 3256168"/>
              <a:gd name="connsiteY1" fmla="*/ 1322090 h 2629264"/>
              <a:gd name="connsiteX2" fmla="*/ 1376773 w 3256168"/>
              <a:gd name="connsiteY2" fmla="*/ 2269541 h 2629264"/>
              <a:gd name="connsiteX3" fmla="*/ 2654729 w 3256168"/>
              <a:gd name="connsiteY3" fmla="*/ 2566996 h 2629264"/>
              <a:gd name="connsiteX4" fmla="*/ 3227606 w 3256168"/>
              <a:gd name="connsiteY4" fmla="*/ 2522929 h 2629264"/>
              <a:gd name="connsiteX5" fmla="*/ 3205573 w 3256168"/>
              <a:gd name="connsiteY5" fmla="*/ 297521 h 2629264"/>
              <a:gd name="connsiteX6" fmla="*/ 2875066 w 3256168"/>
              <a:gd name="connsiteY6" fmla="*/ 99218 h 2629264"/>
              <a:gd name="connsiteX7" fmla="*/ 197968 w 3256168"/>
              <a:gd name="connsiteY7" fmla="*/ 88201 h 2629264"/>
              <a:gd name="connsiteX0" fmla="*/ 197968 w 3260590"/>
              <a:gd name="connsiteY0" fmla="*/ 88201 h 2629264"/>
              <a:gd name="connsiteX1" fmla="*/ 330170 w 3260590"/>
              <a:gd name="connsiteY1" fmla="*/ 1322090 h 2629264"/>
              <a:gd name="connsiteX2" fmla="*/ 1376773 w 3260590"/>
              <a:gd name="connsiteY2" fmla="*/ 2269541 h 2629264"/>
              <a:gd name="connsiteX3" fmla="*/ 2654729 w 3260590"/>
              <a:gd name="connsiteY3" fmla="*/ 2566996 h 2629264"/>
              <a:gd name="connsiteX4" fmla="*/ 3227606 w 3260590"/>
              <a:gd name="connsiteY4" fmla="*/ 2522929 h 2629264"/>
              <a:gd name="connsiteX5" fmla="*/ 3205573 w 3260590"/>
              <a:gd name="connsiteY5" fmla="*/ 297521 h 2629264"/>
              <a:gd name="connsiteX6" fmla="*/ 2875066 w 3260590"/>
              <a:gd name="connsiteY6" fmla="*/ 99218 h 2629264"/>
              <a:gd name="connsiteX7" fmla="*/ 197968 w 3260590"/>
              <a:gd name="connsiteY7" fmla="*/ 88201 h 2629264"/>
              <a:gd name="connsiteX0" fmla="*/ 197968 w 3232624"/>
              <a:gd name="connsiteY0" fmla="*/ 90584 h 2631647"/>
              <a:gd name="connsiteX1" fmla="*/ 330170 w 3232624"/>
              <a:gd name="connsiteY1" fmla="*/ 1324473 h 2631647"/>
              <a:gd name="connsiteX2" fmla="*/ 1376773 w 3232624"/>
              <a:gd name="connsiteY2" fmla="*/ 2271924 h 2631647"/>
              <a:gd name="connsiteX3" fmla="*/ 2654729 w 3232624"/>
              <a:gd name="connsiteY3" fmla="*/ 2569379 h 2631647"/>
              <a:gd name="connsiteX4" fmla="*/ 3227606 w 3232624"/>
              <a:gd name="connsiteY4" fmla="*/ 2525312 h 2631647"/>
              <a:gd name="connsiteX5" fmla="*/ 3205573 w 3232624"/>
              <a:gd name="connsiteY5" fmla="*/ 299904 h 2631647"/>
              <a:gd name="connsiteX6" fmla="*/ 2875066 w 3232624"/>
              <a:gd name="connsiteY6" fmla="*/ 101601 h 2631647"/>
              <a:gd name="connsiteX7" fmla="*/ 197968 w 3232624"/>
              <a:gd name="connsiteY7" fmla="*/ 90584 h 263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2624" h="2631647">
                <a:moveTo>
                  <a:pt x="197968" y="90584"/>
                </a:moveTo>
                <a:cubicBezTo>
                  <a:pt x="-226181" y="294396"/>
                  <a:pt x="133702" y="960916"/>
                  <a:pt x="330170" y="1324473"/>
                </a:cubicBezTo>
                <a:cubicBezTo>
                  <a:pt x="526638" y="1688030"/>
                  <a:pt x="989347" y="2064440"/>
                  <a:pt x="1376773" y="2271924"/>
                </a:cubicBezTo>
                <a:cubicBezTo>
                  <a:pt x="1764199" y="2479408"/>
                  <a:pt x="2346257" y="2527148"/>
                  <a:pt x="2654729" y="2569379"/>
                </a:cubicBezTo>
                <a:cubicBezTo>
                  <a:pt x="2963201" y="2611610"/>
                  <a:pt x="3223934" y="2705254"/>
                  <a:pt x="3227606" y="2525312"/>
                </a:cubicBezTo>
                <a:cubicBezTo>
                  <a:pt x="3231278" y="2345370"/>
                  <a:pt x="3244132" y="905832"/>
                  <a:pt x="3205573" y="299904"/>
                </a:cubicBezTo>
                <a:cubicBezTo>
                  <a:pt x="3211082" y="57533"/>
                  <a:pt x="3233115" y="114454"/>
                  <a:pt x="2875066" y="101601"/>
                </a:cubicBezTo>
                <a:cubicBezTo>
                  <a:pt x="2517017" y="88748"/>
                  <a:pt x="622117" y="-113228"/>
                  <a:pt x="197968" y="90584"/>
                </a:cubicBezTo>
                <a:close/>
              </a:path>
            </a:pathLst>
          </a:custGeom>
          <a:pattFill prst="wdUpDiag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FC1A68A-83C2-4F74-BA01-FCDF9311383A}"/>
              </a:ext>
            </a:extLst>
          </p:cNvPr>
          <p:cNvSpPr/>
          <p:nvPr/>
        </p:nvSpPr>
        <p:spPr>
          <a:xfrm rot="10800000">
            <a:off x="5620620" y="3068800"/>
            <a:ext cx="3256282" cy="1974742"/>
          </a:xfrm>
          <a:custGeom>
            <a:avLst/>
            <a:gdLst>
              <a:gd name="connsiteX0" fmla="*/ 171049 w 3204040"/>
              <a:gd name="connsiteY0" fmla="*/ 88956 h 2569110"/>
              <a:gd name="connsiteX1" fmla="*/ 303251 w 3204040"/>
              <a:gd name="connsiteY1" fmla="*/ 1322845 h 2569110"/>
              <a:gd name="connsiteX2" fmla="*/ 1349854 w 3204040"/>
              <a:gd name="connsiteY2" fmla="*/ 2270296 h 2569110"/>
              <a:gd name="connsiteX3" fmla="*/ 2627810 w 3204040"/>
              <a:gd name="connsiteY3" fmla="*/ 2567751 h 2569110"/>
              <a:gd name="connsiteX4" fmla="*/ 3112552 w 3204040"/>
              <a:gd name="connsiteY4" fmla="*/ 2182161 h 2569110"/>
              <a:gd name="connsiteX5" fmla="*/ 3145603 w 3204040"/>
              <a:gd name="connsiteY5" fmla="*/ 430479 h 2569110"/>
              <a:gd name="connsiteX6" fmla="*/ 2484591 w 3204040"/>
              <a:gd name="connsiteY6" fmla="*/ 133023 h 2569110"/>
              <a:gd name="connsiteX7" fmla="*/ 171049 w 3204040"/>
              <a:gd name="connsiteY7" fmla="*/ 88956 h 2569110"/>
              <a:gd name="connsiteX0" fmla="*/ 171049 w 3228442"/>
              <a:gd name="connsiteY0" fmla="*/ 84683 h 2564837"/>
              <a:gd name="connsiteX1" fmla="*/ 303251 w 3228442"/>
              <a:gd name="connsiteY1" fmla="*/ 1318572 h 2564837"/>
              <a:gd name="connsiteX2" fmla="*/ 1349854 w 3228442"/>
              <a:gd name="connsiteY2" fmla="*/ 2266023 h 2564837"/>
              <a:gd name="connsiteX3" fmla="*/ 2627810 w 3228442"/>
              <a:gd name="connsiteY3" fmla="*/ 2563478 h 2564837"/>
              <a:gd name="connsiteX4" fmla="*/ 3112552 w 3228442"/>
              <a:gd name="connsiteY4" fmla="*/ 2177888 h 2564837"/>
              <a:gd name="connsiteX5" fmla="*/ 3178654 w 3228442"/>
              <a:gd name="connsiteY5" fmla="*/ 294003 h 2564837"/>
              <a:gd name="connsiteX6" fmla="*/ 2484591 w 3228442"/>
              <a:gd name="connsiteY6" fmla="*/ 128750 h 2564837"/>
              <a:gd name="connsiteX7" fmla="*/ 171049 w 3228442"/>
              <a:gd name="connsiteY7" fmla="*/ 84683 h 2564837"/>
              <a:gd name="connsiteX0" fmla="*/ 172680 w 3230073"/>
              <a:gd name="connsiteY0" fmla="*/ 91819 h 2571973"/>
              <a:gd name="connsiteX1" fmla="*/ 304882 w 3230073"/>
              <a:gd name="connsiteY1" fmla="*/ 1325708 h 2571973"/>
              <a:gd name="connsiteX2" fmla="*/ 1351485 w 3230073"/>
              <a:gd name="connsiteY2" fmla="*/ 2273159 h 2571973"/>
              <a:gd name="connsiteX3" fmla="*/ 2629441 w 3230073"/>
              <a:gd name="connsiteY3" fmla="*/ 2570614 h 2571973"/>
              <a:gd name="connsiteX4" fmla="*/ 3114183 w 3230073"/>
              <a:gd name="connsiteY4" fmla="*/ 2185024 h 2571973"/>
              <a:gd name="connsiteX5" fmla="*/ 3180285 w 3230073"/>
              <a:gd name="connsiteY5" fmla="*/ 301139 h 2571973"/>
              <a:gd name="connsiteX6" fmla="*/ 2508255 w 3230073"/>
              <a:gd name="connsiteY6" fmla="*/ 113853 h 2571973"/>
              <a:gd name="connsiteX7" fmla="*/ 172680 w 3230073"/>
              <a:gd name="connsiteY7" fmla="*/ 91819 h 2571973"/>
              <a:gd name="connsiteX0" fmla="*/ 172680 w 3265441"/>
              <a:gd name="connsiteY0" fmla="*/ 91819 h 2717903"/>
              <a:gd name="connsiteX1" fmla="*/ 304882 w 3265441"/>
              <a:gd name="connsiteY1" fmla="*/ 1325708 h 2717903"/>
              <a:gd name="connsiteX2" fmla="*/ 1351485 w 3265441"/>
              <a:gd name="connsiteY2" fmla="*/ 2273159 h 2717903"/>
              <a:gd name="connsiteX3" fmla="*/ 2629441 w 3265441"/>
              <a:gd name="connsiteY3" fmla="*/ 2570614 h 2717903"/>
              <a:gd name="connsiteX4" fmla="*/ 3202318 w 3265441"/>
              <a:gd name="connsiteY4" fmla="*/ 2526547 h 2717903"/>
              <a:gd name="connsiteX5" fmla="*/ 3180285 w 3265441"/>
              <a:gd name="connsiteY5" fmla="*/ 301139 h 2717903"/>
              <a:gd name="connsiteX6" fmla="*/ 2508255 w 3265441"/>
              <a:gd name="connsiteY6" fmla="*/ 113853 h 2717903"/>
              <a:gd name="connsiteX7" fmla="*/ 172680 w 3265441"/>
              <a:gd name="connsiteY7" fmla="*/ 91819 h 2717903"/>
              <a:gd name="connsiteX0" fmla="*/ 172680 w 3234317"/>
              <a:gd name="connsiteY0" fmla="*/ 91819 h 2632882"/>
              <a:gd name="connsiteX1" fmla="*/ 304882 w 3234317"/>
              <a:gd name="connsiteY1" fmla="*/ 1325708 h 2632882"/>
              <a:gd name="connsiteX2" fmla="*/ 1351485 w 3234317"/>
              <a:gd name="connsiteY2" fmla="*/ 2273159 h 2632882"/>
              <a:gd name="connsiteX3" fmla="*/ 2629441 w 3234317"/>
              <a:gd name="connsiteY3" fmla="*/ 2570614 h 2632882"/>
              <a:gd name="connsiteX4" fmla="*/ 3202318 w 3234317"/>
              <a:gd name="connsiteY4" fmla="*/ 2526547 h 2632882"/>
              <a:gd name="connsiteX5" fmla="*/ 3180285 w 3234317"/>
              <a:gd name="connsiteY5" fmla="*/ 301139 h 2632882"/>
              <a:gd name="connsiteX6" fmla="*/ 2508255 w 3234317"/>
              <a:gd name="connsiteY6" fmla="*/ 113853 h 2632882"/>
              <a:gd name="connsiteX7" fmla="*/ 172680 w 3234317"/>
              <a:gd name="connsiteY7" fmla="*/ 91819 h 2632882"/>
              <a:gd name="connsiteX0" fmla="*/ 197968 w 3259605"/>
              <a:gd name="connsiteY0" fmla="*/ 95645 h 2636708"/>
              <a:gd name="connsiteX1" fmla="*/ 330170 w 3259605"/>
              <a:gd name="connsiteY1" fmla="*/ 1329534 h 2636708"/>
              <a:gd name="connsiteX2" fmla="*/ 1376773 w 3259605"/>
              <a:gd name="connsiteY2" fmla="*/ 2276985 h 2636708"/>
              <a:gd name="connsiteX3" fmla="*/ 2654729 w 3259605"/>
              <a:gd name="connsiteY3" fmla="*/ 2574440 h 2636708"/>
              <a:gd name="connsiteX4" fmla="*/ 3227606 w 3259605"/>
              <a:gd name="connsiteY4" fmla="*/ 2530373 h 2636708"/>
              <a:gd name="connsiteX5" fmla="*/ 3205573 w 3259605"/>
              <a:gd name="connsiteY5" fmla="*/ 304965 h 2636708"/>
              <a:gd name="connsiteX6" fmla="*/ 2875066 w 3259605"/>
              <a:gd name="connsiteY6" fmla="*/ 106662 h 2636708"/>
              <a:gd name="connsiteX7" fmla="*/ 197968 w 3259605"/>
              <a:gd name="connsiteY7" fmla="*/ 95645 h 2636708"/>
              <a:gd name="connsiteX0" fmla="*/ 197968 w 3259605"/>
              <a:gd name="connsiteY0" fmla="*/ 88201 h 2629264"/>
              <a:gd name="connsiteX1" fmla="*/ 330170 w 3259605"/>
              <a:gd name="connsiteY1" fmla="*/ 1322090 h 2629264"/>
              <a:gd name="connsiteX2" fmla="*/ 1376773 w 3259605"/>
              <a:gd name="connsiteY2" fmla="*/ 2269541 h 2629264"/>
              <a:gd name="connsiteX3" fmla="*/ 2654729 w 3259605"/>
              <a:gd name="connsiteY3" fmla="*/ 2566996 h 2629264"/>
              <a:gd name="connsiteX4" fmla="*/ 3227606 w 3259605"/>
              <a:gd name="connsiteY4" fmla="*/ 2522929 h 2629264"/>
              <a:gd name="connsiteX5" fmla="*/ 3205573 w 3259605"/>
              <a:gd name="connsiteY5" fmla="*/ 297521 h 2629264"/>
              <a:gd name="connsiteX6" fmla="*/ 2875066 w 3259605"/>
              <a:gd name="connsiteY6" fmla="*/ 99218 h 2629264"/>
              <a:gd name="connsiteX7" fmla="*/ 197968 w 3259605"/>
              <a:gd name="connsiteY7" fmla="*/ 88201 h 2629264"/>
              <a:gd name="connsiteX0" fmla="*/ 197968 w 3259605"/>
              <a:gd name="connsiteY0" fmla="*/ 88201 h 2629264"/>
              <a:gd name="connsiteX1" fmla="*/ 330170 w 3259605"/>
              <a:gd name="connsiteY1" fmla="*/ 1322090 h 2629264"/>
              <a:gd name="connsiteX2" fmla="*/ 1376773 w 3259605"/>
              <a:gd name="connsiteY2" fmla="*/ 2269541 h 2629264"/>
              <a:gd name="connsiteX3" fmla="*/ 2654729 w 3259605"/>
              <a:gd name="connsiteY3" fmla="*/ 2566996 h 2629264"/>
              <a:gd name="connsiteX4" fmla="*/ 3227606 w 3259605"/>
              <a:gd name="connsiteY4" fmla="*/ 2522929 h 2629264"/>
              <a:gd name="connsiteX5" fmla="*/ 3205573 w 3259605"/>
              <a:gd name="connsiteY5" fmla="*/ 297521 h 2629264"/>
              <a:gd name="connsiteX6" fmla="*/ 2875066 w 3259605"/>
              <a:gd name="connsiteY6" fmla="*/ 99218 h 2629264"/>
              <a:gd name="connsiteX7" fmla="*/ 197968 w 3259605"/>
              <a:gd name="connsiteY7" fmla="*/ 88201 h 2629264"/>
              <a:gd name="connsiteX0" fmla="*/ 197968 w 3256168"/>
              <a:gd name="connsiteY0" fmla="*/ 88201 h 2629264"/>
              <a:gd name="connsiteX1" fmla="*/ 330170 w 3256168"/>
              <a:gd name="connsiteY1" fmla="*/ 1322090 h 2629264"/>
              <a:gd name="connsiteX2" fmla="*/ 1376773 w 3256168"/>
              <a:gd name="connsiteY2" fmla="*/ 2269541 h 2629264"/>
              <a:gd name="connsiteX3" fmla="*/ 2654729 w 3256168"/>
              <a:gd name="connsiteY3" fmla="*/ 2566996 h 2629264"/>
              <a:gd name="connsiteX4" fmla="*/ 3227606 w 3256168"/>
              <a:gd name="connsiteY4" fmla="*/ 2522929 h 2629264"/>
              <a:gd name="connsiteX5" fmla="*/ 3205573 w 3256168"/>
              <a:gd name="connsiteY5" fmla="*/ 297521 h 2629264"/>
              <a:gd name="connsiteX6" fmla="*/ 2875066 w 3256168"/>
              <a:gd name="connsiteY6" fmla="*/ 99218 h 2629264"/>
              <a:gd name="connsiteX7" fmla="*/ 197968 w 3256168"/>
              <a:gd name="connsiteY7" fmla="*/ 88201 h 2629264"/>
              <a:gd name="connsiteX0" fmla="*/ 197968 w 3260590"/>
              <a:gd name="connsiteY0" fmla="*/ 88201 h 2629264"/>
              <a:gd name="connsiteX1" fmla="*/ 330170 w 3260590"/>
              <a:gd name="connsiteY1" fmla="*/ 1322090 h 2629264"/>
              <a:gd name="connsiteX2" fmla="*/ 1376773 w 3260590"/>
              <a:gd name="connsiteY2" fmla="*/ 2269541 h 2629264"/>
              <a:gd name="connsiteX3" fmla="*/ 2654729 w 3260590"/>
              <a:gd name="connsiteY3" fmla="*/ 2566996 h 2629264"/>
              <a:gd name="connsiteX4" fmla="*/ 3227606 w 3260590"/>
              <a:gd name="connsiteY4" fmla="*/ 2522929 h 2629264"/>
              <a:gd name="connsiteX5" fmla="*/ 3205573 w 3260590"/>
              <a:gd name="connsiteY5" fmla="*/ 297521 h 2629264"/>
              <a:gd name="connsiteX6" fmla="*/ 2875066 w 3260590"/>
              <a:gd name="connsiteY6" fmla="*/ 99218 h 2629264"/>
              <a:gd name="connsiteX7" fmla="*/ 197968 w 3260590"/>
              <a:gd name="connsiteY7" fmla="*/ 88201 h 2629264"/>
              <a:gd name="connsiteX0" fmla="*/ 197968 w 3232624"/>
              <a:gd name="connsiteY0" fmla="*/ 90584 h 2631647"/>
              <a:gd name="connsiteX1" fmla="*/ 330170 w 3232624"/>
              <a:gd name="connsiteY1" fmla="*/ 1324473 h 2631647"/>
              <a:gd name="connsiteX2" fmla="*/ 1376773 w 3232624"/>
              <a:gd name="connsiteY2" fmla="*/ 2271924 h 2631647"/>
              <a:gd name="connsiteX3" fmla="*/ 2654729 w 3232624"/>
              <a:gd name="connsiteY3" fmla="*/ 2569379 h 2631647"/>
              <a:gd name="connsiteX4" fmla="*/ 3227606 w 3232624"/>
              <a:gd name="connsiteY4" fmla="*/ 2525312 h 2631647"/>
              <a:gd name="connsiteX5" fmla="*/ 3205573 w 3232624"/>
              <a:gd name="connsiteY5" fmla="*/ 299904 h 2631647"/>
              <a:gd name="connsiteX6" fmla="*/ 2875066 w 3232624"/>
              <a:gd name="connsiteY6" fmla="*/ 101601 h 2631647"/>
              <a:gd name="connsiteX7" fmla="*/ 197968 w 3232624"/>
              <a:gd name="connsiteY7" fmla="*/ 90584 h 2631647"/>
              <a:gd name="connsiteX0" fmla="*/ 221543 w 3256199"/>
              <a:gd name="connsiteY0" fmla="*/ 90584 h 2675998"/>
              <a:gd name="connsiteX1" fmla="*/ 353745 w 3256199"/>
              <a:gd name="connsiteY1" fmla="*/ 1324473 h 2675998"/>
              <a:gd name="connsiteX2" fmla="*/ 1973225 w 3256199"/>
              <a:gd name="connsiteY2" fmla="*/ 1566845 h 2675998"/>
              <a:gd name="connsiteX3" fmla="*/ 2678304 w 3256199"/>
              <a:gd name="connsiteY3" fmla="*/ 2569379 h 2675998"/>
              <a:gd name="connsiteX4" fmla="*/ 3251181 w 3256199"/>
              <a:gd name="connsiteY4" fmla="*/ 2525312 h 2675998"/>
              <a:gd name="connsiteX5" fmla="*/ 3229148 w 3256199"/>
              <a:gd name="connsiteY5" fmla="*/ 299904 h 2675998"/>
              <a:gd name="connsiteX6" fmla="*/ 2898641 w 3256199"/>
              <a:gd name="connsiteY6" fmla="*/ 101601 h 2675998"/>
              <a:gd name="connsiteX7" fmla="*/ 221543 w 3256199"/>
              <a:gd name="connsiteY7" fmla="*/ 90584 h 2675998"/>
              <a:gd name="connsiteX0" fmla="*/ 182557 w 3217213"/>
              <a:gd name="connsiteY0" fmla="*/ 31830 h 2617244"/>
              <a:gd name="connsiteX1" fmla="*/ 424927 w 3217213"/>
              <a:gd name="connsiteY1" fmla="*/ 472504 h 2617244"/>
              <a:gd name="connsiteX2" fmla="*/ 1934239 w 3217213"/>
              <a:gd name="connsiteY2" fmla="*/ 1508091 h 2617244"/>
              <a:gd name="connsiteX3" fmla="*/ 2639318 w 3217213"/>
              <a:gd name="connsiteY3" fmla="*/ 2510625 h 2617244"/>
              <a:gd name="connsiteX4" fmla="*/ 3212195 w 3217213"/>
              <a:gd name="connsiteY4" fmla="*/ 2466558 h 2617244"/>
              <a:gd name="connsiteX5" fmla="*/ 3190162 w 3217213"/>
              <a:gd name="connsiteY5" fmla="*/ 241150 h 2617244"/>
              <a:gd name="connsiteX6" fmla="*/ 2859655 w 3217213"/>
              <a:gd name="connsiteY6" fmla="*/ 42847 h 2617244"/>
              <a:gd name="connsiteX7" fmla="*/ 182557 w 3217213"/>
              <a:gd name="connsiteY7" fmla="*/ 31830 h 2617244"/>
              <a:gd name="connsiteX0" fmla="*/ 182557 w 3211843"/>
              <a:gd name="connsiteY0" fmla="*/ 31830 h 2515883"/>
              <a:gd name="connsiteX1" fmla="*/ 424927 w 3211843"/>
              <a:gd name="connsiteY1" fmla="*/ 472504 h 2515883"/>
              <a:gd name="connsiteX2" fmla="*/ 1934239 w 3211843"/>
              <a:gd name="connsiteY2" fmla="*/ 1508091 h 2515883"/>
              <a:gd name="connsiteX3" fmla="*/ 2639318 w 3211843"/>
              <a:gd name="connsiteY3" fmla="*/ 2510625 h 2515883"/>
              <a:gd name="connsiteX4" fmla="*/ 3201178 w 3211843"/>
              <a:gd name="connsiteY4" fmla="*/ 1882664 h 2515883"/>
              <a:gd name="connsiteX5" fmla="*/ 3190162 w 3211843"/>
              <a:gd name="connsiteY5" fmla="*/ 241150 h 2515883"/>
              <a:gd name="connsiteX6" fmla="*/ 2859655 w 3211843"/>
              <a:gd name="connsiteY6" fmla="*/ 42847 h 2515883"/>
              <a:gd name="connsiteX7" fmla="*/ 182557 w 3211843"/>
              <a:gd name="connsiteY7" fmla="*/ 31830 h 2515883"/>
              <a:gd name="connsiteX0" fmla="*/ 182557 w 3256282"/>
              <a:gd name="connsiteY0" fmla="*/ 31830 h 1974742"/>
              <a:gd name="connsiteX1" fmla="*/ 424927 w 3256282"/>
              <a:gd name="connsiteY1" fmla="*/ 472504 h 1974742"/>
              <a:gd name="connsiteX2" fmla="*/ 1934239 w 3256282"/>
              <a:gd name="connsiteY2" fmla="*/ 1508091 h 1974742"/>
              <a:gd name="connsiteX3" fmla="*/ 2529149 w 3256282"/>
              <a:gd name="connsiteY3" fmla="*/ 1739444 h 1974742"/>
              <a:gd name="connsiteX4" fmla="*/ 3201178 w 3256282"/>
              <a:gd name="connsiteY4" fmla="*/ 1882664 h 1974742"/>
              <a:gd name="connsiteX5" fmla="*/ 3190162 w 3256282"/>
              <a:gd name="connsiteY5" fmla="*/ 241150 h 1974742"/>
              <a:gd name="connsiteX6" fmla="*/ 2859655 w 3256282"/>
              <a:gd name="connsiteY6" fmla="*/ 42847 h 1974742"/>
              <a:gd name="connsiteX7" fmla="*/ 182557 w 3256282"/>
              <a:gd name="connsiteY7" fmla="*/ 31830 h 1974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6282" h="1974742">
                <a:moveTo>
                  <a:pt x="182557" y="31830"/>
                </a:moveTo>
                <a:cubicBezTo>
                  <a:pt x="-223231" y="103439"/>
                  <a:pt x="132980" y="226461"/>
                  <a:pt x="424927" y="472504"/>
                </a:cubicBezTo>
                <a:cubicBezTo>
                  <a:pt x="716874" y="718548"/>
                  <a:pt x="1583535" y="1296934"/>
                  <a:pt x="1934239" y="1508091"/>
                </a:cubicBezTo>
                <a:cubicBezTo>
                  <a:pt x="2284943" y="1719248"/>
                  <a:pt x="2317993" y="1677015"/>
                  <a:pt x="2529149" y="1739444"/>
                </a:cubicBezTo>
                <a:cubicBezTo>
                  <a:pt x="2740306" y="1801873"/>
                  <a:pt x="3091009" y="2132380"/>
                  <a:pt x="3201178" y="1882664"/>
                </a:cubicBezTo>
                <a:cubicBezTo>
                  <a:pt x="3311347" y="1632948"/>
                  <a:pt x="3228721" y="847078"/>
                  <a:pt x="3190162" y="241150"/>
                </a:cubicBezTo>
                <a:cubicBezTo>
                  <a:pt x="3195671" y="-1221"/>
                  <a:pt x="3217704" y="55700"/>
                  <a:pt x="2859655" y="42847"/>
                </a:cubicBezTo>
                <a:cubicBezTo>
                  <a:pt x="2501606" y="29994"/>
                  <a:pt x="588345" y="-39779"/>
                  <a:pt x="182557" y="31830"/>
                </a:cubicBezTo>
                <a:close/>
              </a:path>
            </a:pathLst>
          </a:custGeom>
          <a:pattFill prst="wdUpDiag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930C79A-A232-432C-B24E-27626F7C67C1}"/>
              </a:ext>
            </a:extLst>
          </p:cNvPr>
          <p:cNvSpPr/>
          <p:nvPr/>
        </p:nvSpPr>
        <p:spPr>
          <a:xfrm>
            <a:off x="6233712" y="675040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E296190-5AAA-40FC-9AEB-956413B6856A}"/>
              </a:ext>
            </a:extLst>
          </p:cNvPr>
          <p:cNvSpPr/>
          <p:nvPr/>
        </p:nvSpPr>
        <p:spPr>
          <a:xfrm>
            <a:off x="7804510" y="882727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42A4CF6-BA7B-4DE7-AC32-469FB272F054}"/>
              </a:ext>
            </a:extLst>
          </p:cNvPr>
          <p:cNvSpPr/>
          <p:nvPr/>
        </p:nvSpPr>
        <p:spPr>
          <a:xfrm flipH="1">
            <a:off x="6503910" y="2441267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E2F6EA9-DEFC-4E6F-BA08-1280D9A84BB4}"/>
              </a:ext>
            </a:extLst>
          </p:cNvPr>
          <p:cNvSpPr/>
          <p:nvPr/>
        </p:nvSpPr>
        <p:spPr>
          <a:xfrm>
            <a:off x="9376243" y="694860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707A8FE-E08F-48FE-9722-A72BBDA00B71}"/>
              </a:ext>
            </a:extLst>
          </p:cNvPr>
          <p:cNvSpPr/>
          <p:nvPr/>
        </p:nvSpPr>
        <p:spPr>
          <a:xfrm>
            <a:off x="9745960" y="3129322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718D13D-B7D3-4496-8965-E6BB5A72501C}"/>
              </a:ext>
            </a:extLst>
          </p:cNvPr>
          <p:cNvSpPr/>
          <p:nvPr/>
        </p:nvSpPr>
        <p:spPr>
          <a:xfrm flipH="1">
            <a:off x="8405525" y="4041304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67841C5-A0B4-4F30-B187-C9AF26B95105}"/>
              </a:ext>
            </a:extLst>
          </p:cNvPr>
          <p:cNvSpPr/>
          <p:nvPr/>
        </p:nvSpPr>
        <p:spPr>
          <a:xfrm>
            <a:off x="10466174" y="4001898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72D2A2D-11E9-4CF0-A4DA-DACDB3113ED5}"/>
              </a:ext>
            </a:extLst>
          </p:cNvPr>
          <p:cNvSpPr/>
          <p:nvPr/>
        </p:nvSpPr>
        <p:spPr>
          <a:xfrm>
            <a:off x="10252569" y="1882402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0A47C14-7AC9-4C21-BFCE-DB500045A4F8}"/>
              </a:ext>
            </a:extLst>
          </p:cNvPr>
          <p:cNvSpPr/>
          <p:nvPr/>
        </p:nvSpPr>
        <p:spPr>
          <a:xfrm flipH="1">
            <a:off x="7245006" y="3129322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BDBCC05-1ED0-48EC-89CB-39EF21EA8F5D}"/>
              </a:ext>
            </a:extLst>
          </p:cNvPr>
          <p:cNvSpPr/>
          <p:nvPr/>
        </p:nvSpPr>
        <p:spPr>
          <a:xfrm>
            <a:off x="6479615" y="4149423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F1DE3CD-F50B-4F52-8A32-7251954EC05D}"/>
              </a:ext>
            </a:extLst>
          </p:cNvPr>
          <p:cNvSpPr/>
          <p:nvPr/>
        </p:nvSpPr>
        <p:spPr>
          <a:xfrm>
            <a:off x="10252569" y="1207622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C8B118B-F1E0-4593-9944-FBCC25342E0A}"/>
              </a:ext>
            </a:extLst>
          </p:cNvPr>
          <p:cNvSpPr/>
          <p:nvPr/>
        </p:nvSpPr>
        <p:spPr>
          <a:xfrm flipH="1">
            <a:off x="6334510" y="1604669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5770312-82D2-41C2-8062-75713A19C429}"/>
              </a:ext>
            </a:extLst>
          </p:cNvPr>
          <p:cNvSpPr/>
          <p:nvPr/>
        </p:nvSpPr>
        <p:spPr>
          <a:xfrm flipH="1">
            <a:off x="7514707" y="1745242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3E4D550-D520-4A7C-AB0D-91879DB7AD04}"/>
              </a:ext>
            </a:extLst>
          </p:cNvPr>
          <p:cNvSpPr/>
          <p:nvPr/>
        </p:nvSpPr>
        <p:spPr>
          <a:xfrm flipH="1">
            <a:off x="8016904" y="3266453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B28F28D-D568-473A-B060-93CAAF99C432}"/>
              </a:ext>
            </a:extLst>
          </p:cNvPr>
          <p:cNvSpPr/>
          <p:nvPr/>
        </p:nvSpPr>
        <p:spPr>
          <a:xfrm flipH="1">
            <a:off x="10775127" y="3526448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13216DE-BF9D-4265-A8EF-F9640917B0D6}"/>
              </a:ext>
            </a:extLst>
          </p:cNvPr>
          <p:cNvSpPr/>
          <p:nvPr/>
        </p:nvSpPr>
        <p:spPr>
          <a:xfrm flipH="1">
            <a:off x="9650563" y="4450703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287506F-C96F-469B-B715-0A22080A29EF}"/>
              </a:ext>
            </a:extLst>
          </p:cNvPr>
          <p:cNvSpPr/>
          <p:nvPr/>
        </p:nvSpPr>
        <p:spPr>
          <a:xfrm flipH="1">
            <a:off x="8989412" y="3449134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33AF249-4E2D-46A9-A59C-21C6246DDA0F}"/>
              </a:ext>
            </a:extLst>
          </p:cNvPr>
          <p:cNvSpPr/>
          <p:nvPr/>
        </p:nvSpPr>
        <p:spPr>
          <a:xfrm flipH="1">
            <a:off x="7397972" y="2433676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A3D34BA-5BC9-4E80-9EA7-1D132D71B406}"/>
              </a:ext>
            </a:extLst>
          </p:cNvPr>
          <p:cNvSpPr/>
          <p:nvPr/>
        </p:nvSpPr>
        <p:spPr>
          <a:xfrm flipH="1">
            <a:off x="6888656" y="779351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E511AA1-37CE-4BFE-A955-69C12665AC92}"/>
              </a:ext>
            </a:extLst>
          </p:cNvPr>
          <p:cNvSpPr/>
          <p:nvPr/>
        </p:nvSpPr>
        <p:spPr>
          <a:xfrm flipH="1">
            <a:off x="8131982" y="1827799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81130CB-370B-4A19-A070-18186517524D}"/>
              </a:ext>
            </a:extLst>
          </p:cNvPr>
          <p:cNvSpPr/>
          <p:nvPr/>
        </p:nvSpPr>
        <p:spPr>
          <a:xfrm flipH="1">
            <a:off x="10780258" y="4492563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D161260-B304-4121-95D5-65A7DFE5B458}"/>
              </a:ext>
            </a:extLst>
          </p:cNvPr>
          <p:cNvSpPr/>
          <p:nvPr/>
        </p:nvSpPr>
        <p:spPr>
          <a:xfrm flipH="1">
            <a:off x="9019522" y="3959015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729B156-6C49-492B-A52F-795DFDFEC8EA}"/>
              </a:ext>
            </a:extLst>
          </p:cNvPr>
          <p:cNvSpPr/>
          <p:nvPr/>
        </p:nvSpPr>
        <p:spPr>
          <a:xfrm flipH="1">
            <a:off x="10311016" y="3044393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42A25B9-49A9-4690-A704-A960F058558F}"/>
              </a:ext>
            </a:extLst>
          </p:cNvPr>
          <p:cNvSpPr/>
          <p:nvPr/>
        </p:nvSpPr>
        <p:spPr>
          <a:xfrm flipH="1">
            <a:off x="5773724" y="1019887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D5927E3-E820-438A-8384-4EFF9FAEFDF1}"/>
              </a:ext>
            </a:extLst>
          </p:cNvPr>
          <p:cNvSpPr/>
          <p:nvPr/>
        </p:nvSpPr>
        <p:spPr>
          <a:xfrm flipH="1">
            <a:off x="5852901" y="2387647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17F015A-AA89-4572-A12C-61D93D0568ED}"/>
              </a:ext>
            </a:extLst>
          </p:cNvPr>
          <p:cNvSpPr/>
          <p:nvPr/>
        </p:nvSpPr>
        <p:spPr>
          <a:xfrm flipH="1">
            <a:off x="8047457" y="2511301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B93DFB5-2096-4F98-9077-0CF685A30744}"/>
              </a:ext>
            </a:extLst>
          </p:cNvPr>
          <p:cNvSpPr/>
          <p:nvPr/>
        </p:nvSpPr>
        <p:spPr>
          <a:xfrm flipH="1">
            <a:off x="9147155" y="4507038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EEA9256-D7C5-4C0A-B7CE-CA2E0094CB81}"/>
              </a:ext>
            </a:extLst>
          </p:cNvPr>
          <p:cNvSpPr/>
          <p:nvPr/>
        </p:nvSpPr>
        <p:spPr>
          <a:xfrm flipH="1">
            <a:off x="11130165" y="3972908"/>
            <a:ext cx="274320" cy="27432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1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5" grpId="0" animBg="1"/>
      <p:bldP spid="31" grpId="0" animBg="1"/>
      <p:bldP spid="1025" grpId="0" animBg="1"/>
      <p:bldP spid="36" grpId="0" animBg="1"/>
      <p:bldP spid="8" grpId="0" animBg="1"/>
      <p:bldP spid="8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9" grpId="0" animBg="1"/>
      <p:bldP spid="29" grpId="1" animBg="1"/>
      <p:bldP spid="30" grpId="0" animBg="1"/>
      <p:bldP spid="30" grpId="1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378638-2ADF-4B0F-BD9A-268EA394A10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01E70-8049-43CF-B906-1CA3824CF6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AE532F-2B9E-47F1-A499-FBE20682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MATCHING PROCESS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0332E-2566-4475-BA26-5C0C1DAAA0E2}"/>
              </a:ext>
            </a:extLst>
          </p:cNvPr>
          <p:cNvSpPr/>
          <p:nvPr/>
        </p:nvSpPr>
        <p:spPr>
          <a:xfrm>
            <a:off x="212520" y="1263605"/>
            <a:ext cx="3292680" cy="1219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0" rtlCol="0" anchor="ctr"/>
          <a:lstStyle/>
          <a:p>
            <a:pPr algn="r"/>
            <a:r>
              <a:rPr lang="en-US" dirty="0"/>
              <a:t>Choose inputs uniformly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F8A66D-3EA6-4DD2-8FDE-5D08E17FBA92}"/>
              </a:ext>
            </a:extLst>
          </p:cNvPr>
          <p:cNvSpPr/>
          <p:nvPr/>
        </p:nvSpPr>
        <p:spPr>
          <a:xfrm>
            <a:off x="212520" y="3161675"/>
            <a:ext cx="3292680" cy="1219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0" rtlCol="0" anchor="ctr"/>
          <a:lstStyle/>
          <a:p>
            <a:pPr algn="r"/>
            <a:r>
              <a:rPr lang="en-US" dirty="0"/>
              <a:t>Run simulations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CE8654-EC00-40EB-82DA-79AECEFA6545}"/>
              </a:ext>
            </a:extLst>
          </p:cNvPr>
          <p:cNvSpPr/>
          <p:nvPr/>
        </p:nvSpPr>
        <p:spPr>
          <a:xfrm>
            <a:off x="4327320" y="3161675"/>
            <a:ext cx="3292680" cy="12195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0" rtlCol="0" anchor="ctr"/>
          <a:lstStyle/>
          <a:p>
            <a:pPr algn="r"/>
            <a:r>
              <a:rPr lang="en-US" dirty="0"/>
              <a:t>Choose an output to match to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07CFDA-0A00-4760-A4A7-479059A1440D}"/>
              </a:ext>
            </a:extLst>
          </p:cNvPr>
          <p:cNvSpPr/>
          <p:nvPr/>
        </p:nvSpPr>
        <p:spPr>
          <a:xfrm>
            <a:off x="6321013" y="1263605"/>
            <a:ext cx="3292680" cy="12195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0" rtlCol="0" anchor="ctr"/>
          <a:lstStyle/>
          <a:p>
            <a:pPr algn="r"/>
            <a:r>
              <a:rPr lang="en-US" dirty="0"/>
              <a:t>Choose subset of model inputs for emulator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29210-29FA-403A-B3B2-FDBF82C31C38}"/>
              </a:ext>
            </a:extLst>
          </p:cNvPr>
          <p:cNvSpPr/>
          <p:nvPr/>
        </p:nvSpPr>
        <p:spPr>
          <a:xfrm>
            <a:off x="8442120" y="3141218"/>
            <a:ext cx="3292680" cy="1219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0" rtlCol="0" anchor="ctr"/>
          <a:lstStyle/>
          <a:p>
            <a:pPr algn="r"/>
            <a:r>
              <a:rPr lang="en-US" dirty="0"/>
              <a:t>Fit &amp; test </a:t>
            </a:r>
            <a:r>
              <a:rPr lang="en-US" b="1" dirty="0">
                <a:solidFill>
                  <a:schemeClr val="accent3"/>
                </a:solidFill>
              </a:rPr>
              <a:t>emulator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55F2C3-A80D-4EC2-8F95-0A89BD64FF59}"/>
              </a:ext>
            </a:extLst>
          </p:cNvPr>
          <p:cNvSpPr/>
          <p:nvPr/>
        </p:nvSpPr>
        <p:spPr>
          <a:xfrm>
            <a:off x="6321013" y="4979517"/>
            <a:ext cx="3292680" cy="12195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22960" rIns="91440" rtlCol="0" anchor="ctr"/>
          <a:lstStyle/>
          <a:p>
            <a:pPr algn="r"/>
            <a:r>
              <a:rPr lang="en-US" dirty="0"/>
              <a:t>Compute </a:t>
            </a:r>
            <a:r>
              <a:rPr lang="en-US" b="1" dirty="0">
                <a:solidFill>
                  <a:schemeClr val="accent4"/>
                </a:solidFill>
              </a:rPr>
              <a:t>implausibility</a:t>
            </a:r>
            <a:r>
              <a:rPr lang="en-US" dirty="0"/>
              <a:t> &amp; volume reduction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9BA5C-49B6-4D60-B248-9DE25A1FB179}"/>
              </a:ext>
            </a:extLst>
          </p:cNvPr>
          <p:cNvSpPr/>
          <p:nvPr/>
        </p:nvSpPr>
        <p:spPr>
          <a:xfrm>
            <a:off x="1679370" y="4979517"/>
            <a:ext cx="3292680" cy="1219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80160" rtlCol="0" anchor="ctr"/>
          <a:lstStyle/>
          <a:p>
            <a:pPr algn="r"/>
            <a:r>
              <a:rPr lang="en-US" dirty="0"/>
              <a:t>Choose new inputs uniformly across non-implausible space</a:t>
            </a:r>
          </a:p>
        </p:txBody>
      </p:sp>
      <p:sp>
        <p:nvSpPr>
          <p:cNvPr id="19" name="Arrow: Striped Right 18">
            <a:extLst>
              <a:ext uri="{FF2B5EF4-FFF2-40B4-BE49-F238E27FC236}">
                <a16:creationId xmlns:a16="http://schemas.microsoft.com/office/drawing/2014/main" id="{1E1AEBC4-5280-40F4-BF18-EE8C8872F65E}"/>
              </a:ext>
            </a:extLst>
          </p:cNvPr>
          <p:cNvSpPr/>
          <p:nvPr/>
        </p:nvSpPr>
        <p:spPr>
          <a:xfrm rot="5400000">
            <a:off x="1597795" y="2683042"/>
            <a:ext cx="522127" cy="358980"/>
          </a:xfrm>
          <a:prstGeom prst="stripedRightArrow">
            <a:avLst/>
          </a:prstGeom>
          <a:solidFill>
            <a:schemeClr val="accent6">
              <a:lumMod val="50000"/>
              <a:lumOff val="5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4AFC6D-8858-4D02-9F26-FD3E72F0A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6833" y="3329872"/>
            <a:ext cx="825090" cy="900334"/>
          </a:xfrm>
          <a:prstGeom prst="rect">
            <a:avLst/>
          </a:prstGeom>
        </p:spPr>
      </p:pic>
      <p:sp>
        <p:nvSpPr>
          <p:cNvPr id="21" name="Arrow: Striped Right 20">
            <a:extLst>
              <a:ext uri="{FF2B5EF4-FFF2-40B4-BE49-F238E27FC236}">
                <a16:creationId xmlns:a16="http://schemas.microsoft.com/office/drawing/2014/main" id="{ABF4A26B-47C3-4BCA-A679-32CB0594565F}"/>
              </a:ext>
            </a:extLst>
          </p:cNvPr>
          <p:cNvSpPr/>
          <p:nvPr/>
        </p:nvSpPr>
        <p:spPr>
          <a:xfrm>
            <a:off x="3655196" y="3593144"/>
            <a:ext cx="522127" cy="356616"/>
          </a:xfrm>
          <a:prstGeom prst="stripedRightArrow">
            <a:avLst/>
          </a:prstGeom>
          <a:solidFill>
            <a:schemeClr val="accent6">
              <a:lumMod val="50000"/>
              <a:lumOff val="5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id="{2E937113-5129-4B1D-9AF2-857C0DCED6E1}"/>
              </a:ext>
            </a:extLst>
          </p:cNvPr>
          <p:cNvSpPr/>
          <p:nvPr/>
        </p:nvSpPr>
        <p:spPr>
          <a:xfrm rot="18900000">
            <a:off x="5578215" y="2442554"/>
            <a:ext cx="522127" cy="356616"/>
          </a:xfrm>
          <a:prstGeom prst="stripedRightArrow">
            <a:avLst/>
          </a:prstGeom>
          <a:solidFill>
            <a:schemeClr val="accent6">
              <a:lumMod val="50000"/>
              <a:lumOff val="5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Striped Right 22">
            <a:extLst>
              <a:ext uri="{FF2B5EF4-FFF2-40B4-BE49-F238E27FC236}">
                <a16:creationId xmlns:a16="http://schemas.microsoft.com/office/drawing/2014/main" id="{E1322EE9-FC22-4092-AC1F-1BA4D1B42AD4}"/>
              </a:ext>
            </a:extLst>
          </p:cNvPr>
          <p:cNvSpPr/>
          <p:nvPr/>
        </p:nvSpPr>
        <p:spPr>
          <a:xfrm rot="2700000">
            <a:off x="9961777" y="2442554"/>
            <a:ext cx="522127" cy="356616"/>
          </a:xfrm>
          <a:prstGeom prst="stripedRightArrow">
            <a:avLst/>
          </a:prstGeom>
          <a:solidFill>
            <a:schemeClr val="accent6">
              <a:lumMod val="50000"/>
              <a:lumOff val="5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Striped Right 23">
            <a:extLst>
              <a:ext uri="{FF2B5EF4-FFF2-40B4-BE49-F238E27FC236}">
                <a16:creationId xmlns:a16="http://schemas.microsoft.com/office/drawing/2014/main" id="{AC9DAFB8-42FD-46E8-8563-A48FAB6F657B}"/>
              </a:ext>
            </a:extLst>
          </p:cNvPr>
          <p:cNvSpPr/>
          <p:nvPr/>
        </p:nvSpPr>
        <p:spPr>
          <a:xfrm rot="13500000">
            <a:off x="5778844" y="4513603"/>
            <a:ext cx="522127" cy="356616"/>
          </a:xfrm>
          <a:prstGeom prst="stripedRightArrow">
            <a:avLst/>
          </a:prstGeom>
          <a:solidFill>
            <a:schemeClr val="accent6">
              <a:lumMod val="50000"/>
              <a:lumOff val="5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Striped Right 24">
            <a:extLst>
              <a:ext uri="{FF2B5EF4-FFF2-40B4-BE49-F238E27FC236}">
                <a16:creationId xmlns:a16="http://schemas.microsoft.com/office/drawing/2014/main" id="{0F08E5DD-4A85-43A7-9113-7730F30CA998}"/>
              </a:ext>
            </a:extLst>
          </p:cNvPr>
          <p:cNvSpPr/>
          <p:nvPr/>
        </p:nvSpPr>
        <p:spPr>
          <a:xfrm rot="8100000">
            <a:off x="9961777" y="4490526"/>
            <a:ext cx="522127" cy="356616"/>
          </a:xfrm>
          <a:prstGeom prst="stripedRightArrow">
            <a:avLst/>
          </a:prstGeom>
          <a:solidFill>
            <a:schemeClr val="accent6">
              <a:lumMod val="50000"/>
              <a:lumOff val="5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Striped Right 25">
            <a:extLst>
              <a:ext uri="{FF2B5EF4-FFF2-40B4-BE49-F238E27FC236}">
                <a16:creationId xmlns:a16="http://schemas.microsoft.com/office/drawing/2014/main" id="{68B44780-02F0-4471-B26A-5F083AF77C25}"/>
              </a:ext>
            </a:extLst>
          </p:cNvPr>
          <p:cNvSpPr/>
          <p:nvPr/>
        </p:nvSpPr>
        <p:spPr>
          <a:xfrm rot="10800000">
            <a:off x="5317151" y="5422524"/>
            <a:ext cx="522127" cy="356616"/>
          </a:xfrm>
          <a:prstGeom prst="stripedRightArrow">
            <a:avLst/>
          </a:prstGeom>
          <a:solidFill>
            <a:schemeClr val="accent6">
              <a:lumMod val="50000"/>
              <a:lumOff val="5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Striped Right 26">
            <a:extLst>
              <a:ext uri="{FF2B5EF4-FFF2-40B4-BE49-F238E27FC236}">
                <a16:creationId xmlns:a16="http://schemas.microsoft.com/office/drawing/2014/main" id="{510D2780-E08B-40CD-83FD-49FB82F8D845}"/>
              </a:ext>
            </a:extLst>
          </p:cNvPr>
          <p:cNvSpPr/>
          <p:nvPr/>
        </p:nvSpPr>
        <p:spPr>
          <a:xfrm rot="13500000">
            <a:off x="1535778" y="4482321"/>
            <a:ext cx="522127" cy="356616"/>
          </a:xfrm>
          <a:prstGeom prst="stripedRightArrow">
            <a:avLst/>
          </a:prstGeom>
          <a:solidFill>
            <a:schemeClr val="accent6">
              <a:lumMod val="50000"/>
              <a:lumOff val="5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520835-7C9C-4066-9479-67488B71D5CE}"/>
              </a:ext>
            </a:extLst>
          </p:cNvPr>
          <p:cNvSpPr/>
          <p:nvPr/>
        </p:nvSpPr>
        <p:spPr>
          <a:xfrm>
            <a:off x="371475" y="1419225"/>
            <a:ext cx="1119033" cy="89095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2B116FD-6590-46DA-A40F-4CD3AB7F7277}"/>
              </a:ext>
            </a:extLst>
          </p:cNvPr>
          <p:cNvSpPr/>
          <p:nvPr/>
        </p:nvSpPr>
        <p:spPr>
          <a:xfrm>
            <a:off x="411691" y="1515533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9D1FA62-4609-415C-961F-F142AB25AE88}"/>
              </a:ext>
            </a:extLst>
          </p:cNvPr>
          <p:cNvSpPr/>
          <p:nvPr/>
        </p:nvSpPr>
        <p:spPr>
          <a:xfrm>
            <a:off x="602191" y="1567835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31A29ED-6E17-4C6E-8730-8C648AD6D234}"/>
              </a:ext>
            </a:extLst>
          </p:cNvPr>
          <p:cNvSpPr/>
          <p:nvPr/>
        </p:nvSpPr>
        <p:spPr>
          <a:xfrm>
            <a:off x="487891" y="1798240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6500AE2-EDD1-43A9-A948-35A4007F798C}"/>
              </a:ext>
            </a:extLst>
          </p:cNvPr>
          <p:cNvSpPr/>
          <p:nvPr/>
        </p:nvSpPr>
        <p:spPr>
          <a:xfrm>
            <a:off x="1204109" y="1492693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7E9B52F-5B1B-415A-BD67-3ADC7E9DD87E}"/>
              </a:ext>
            </a:extLst>
          </p:cNvPr>
          <p:cNvSpPr/>
          <p:nvPr/>
        </p:nvSpPr>
        <p:spPr>
          <a:xfrm>
            <a:off x="855849" y="1963784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1DAA8A0-FF22-49FC-B0DB-242168500AFE}"/>
              </a:ext>
            </a:extLst>
          </p:cNvPr>
          <p:cNvSpPr/>
          <p:nvPr/>
        </p:nvSpPr>
        <p:spPr>
          <a:xfrm>
            <a:off x="1122309" y="1763212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B8F11F5-C4D3-45BC-A575-128273C4291C}"/>
              </a:ext>
            </a:extLst>
          </p:cNvPr>
          <p:cNvSpPr/>
          <p:nvPr/>
        </p:nvSpPr>
        <p:spPr>
          <a:xfrm>
            <a:off x="780707" y="1763212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AB84D96-C28F-4D6A-8ABA-A1E38B90861C}"/>
              </a:ext>
            </a:extLst>
          </p:cNvPr>
          <p:cNvSpPr/>
          <p:nvPr/>
        </p:nvSpPr>
        <p:spPr>
          <a:xfrm>
            <a:off x="615146" y="2104144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B76E8DD-5FB6-4685-8D17-7C68A9D19005}"/>
              </a:ext>
            </a:extLst>
          </p:cNvPr>
          <p:cNvSpPr/>
          <p:nvPr/>
        </p:nvSpPr>
        <p:spPr>
          <a:xfrm>
            <a:off x="1236781" y="2102470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4E9E29B-0730-4FAD-B9A8-CEF62402F69D}"/>
              </a:ext>
            </a:extLst>
          </p:cNvPr>
          <p:cNvSpPr/>
          <p:nvPr/>
        </p:nvSpPr>
        <p:spPr>
          <a:xfrm>
            <a:off x="890911" y="1512642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AD51400-B188-44AF-86FB-6320D666472C}"/>
              </a:ext>
            </a:extLst>
          </p:cNvPr>
          <p:cNvSpPr/>
          <p:nvPr/>
        </p:nvSpPr>
        <p:spPr>
          <a:xfrm>
            <a:off x="1813868" y="5160819"/>
            <a:ext cx="1119033" cy="89095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66172B0-02E1-446C-A7CA-009D719E5D38}"/>
              </a:ext>
            </a:extLst>
          </p:cNvPr>
          <p:cNvSpPr/>
          <p:nvPr/>
        </p:nvSpPr>
        <p:spPr>
          <a:xfrm>
            <a:off x="1854084" y="5257127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0CDC054-01A5-4925-83B0-93F6BC8544E0}"/>
              </a:ext>
            </a:extLst>
          </p:cNvPr>
          <p:cNvSpPr/>
          <p:nvPr/>
        </p:nvSpPr>
        <p:spPr>
          <a:xfrm>
            <a:off x="2044584" y="5309429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6D0E277-DF99-45AB-BF31-11ADBD958233}"/>
              </a:ext>
            </a:extLst>
          </p:cNvPr>
          <p:cNvSpPr/>
          <p:nvPr/>
        </p:nvSpPr>
        <p:spPr>
          <a:xfrm>
            <a:off x="1930284" y="5539834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9D73B3F-91A8-41F4-9ED3-1E2F37E316BA}"/>
              </a:ext>
            </a:extLst>
          </p:cNvPr>
          <p:cNvSpPr/>
          <p:nvPr/>
        </p:nvSpPr>
        <p:spPr>
          <a:xfrm>
            <a:off x="2396292" y="5412355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BC91AF6-33FD-4E0C-BE2E-24B07EEB424A}"/>
              </a:ext>
            </a:extLst>
          </p:cNvPr>
          <p:cNvSpPr/>
          <p:nvPr/>
        </p:nvSpPr>
        <p:spPr>
          <a:xfrm>
            <a:off x="2298242" y="5705378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A006A81-B3AA-4636-862E-FF7B0CC68824}"/>
              </a:ext>
            </a:extLst>
          </p:cNvPr>
          <p:cNvSpPr/>
          <p:nvPr/>
        </p:nvSpPr>
        <p:spPr>
          <a:xfrm>
            <a:off x="2564702" y="5504806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35F703A-0154-4F4B-8C8D-6B4317BAAFAC}"/>
              </a:ext>
            </a:extLst>
          </p:cNvPr>
          <p:cNvSpPr/>
          <p:nvPr/>
        </p:nvSpPr>
        <p:spPr>
          <a:xfrm>
            <a:off x="2223100" y="5504806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1EC8845-7654-479E-9357-4AAE2814AC4A}"/>
              </a:ext>
            </a:extLst>
          </p:cNvPr>
          <p:cNvSpPr/>
          <p:nvPr/>
        </p:nvSpPr>
        <p:spPr>
          <a:xfrm>
            <a:off x="2133414" y="5674591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1D69CB9-1DA5-4F67-A678-A5E88B9E6698}"/>
              </a:ext>
            </a:extLst>
          </p:cNvPr>
          <p:cNvSpPr/>
          <p:nvPr/>
        </p:nvSpPr>
        <p:spPr>
          <a:xfrm>
            <a:off x="2679174" y="5844064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8A6AB06-C07E-4B6D-A1E8-5D480E96A52D}"/>
              </a:ext>
            </a:extLst>
          </p:cNvPr>
          <p:cNvSpPr/>
          <p:nvPr/>
        </p:nvSpPr>
        <p:spPr>
          <a:xfrm>
            <a:off x="2333304" y="5254236"/>
            <a:ext cx="150284" cy="1502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BAB94045-98F7-46ED-9AB5-E13E612E5E9F}"/>
              </a:ext>
            </a:extLst>
          </p:cNvPr>
          <p:cNvSpPr/>
          <p:nvPr/>
        </p:nvSpPr>
        <p:spPr>
          <a:xfrm>
            <a:off x="1824856" y="5619953"/>
            <a:ext cx="582511" cy="418998"/>
          </a:xfrm>
          <a:prstGeom prst="triangle">
            <a:avLst>
              <a:gd name="adj" fmla="val 0"/>
            </a:avLst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91C54B1F-59AA-40D6-BE2F-EC96255D6BE3}"/>
              </a:ext>
            </a:extLst>
          </p:cNvPr>
          <p:cNvSpPr/>
          <p:nvPr/>
        </p:nvSpPr>
        <p:spPr>
          <a:xfrm rot="10800000">
            <a:off x="2412609" y="5179868"/>
            <a:ext cx="515051" cy="529299"/>
          </a:xfrm>
          <a:prstGeom prst="triangle">
            <a:avLst>
              <a:gd name="adj" fmla="val 0"/>
            </a:avLst>
          </a:prstGeom>
          <a:pattFill prst="wdUpDiag">
            <a:fgClr>
              <a:schemeClr val="accent3"/>
            </a:fgClr>
            <a:bgClr>
              <a:schemeClr val="bg1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35728A8-B81F-47B3-BEFF-871EFB76E0C8}"/>
              </a:ext>
            </a:extLst>
          </p:cNvPr>
          <p:cNvCxnSpPr>
            <a:cxnSpLocks/>
          </p:cNvCxnSpPr>
          <p:nvPr/>
        </p:nvCxnSpPr>
        <p:spPr>
          <a:xfrm>
            <a:off x="8650224" y="3329872"/>
            <a:ext cx="0" cy="900334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C9C8E8E-A7B8-4C69-A544-9CDB9428C927}"/>
              </a:ext>
            </a:extLst>
          </p:cNvPr>
          <p:cNvCxnSpPr>
            <a:cxnSpLocks/>
          </p:cNvCxnSpPr>
          <p:nvPr/>
        </p:nvCxnSpPr>
        <p:spPr>
          <a:xfrm flipH="1">
            <a:off x="8650224" y="4230206"/>
            <a:ext cx="963469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960E6C0F-4F1A-47C4-BE68-985E6B9E3F3A}"/>
              </a:ext>
            </a:extLst>
          </p:cNvPr>
          <p:cNvSpPr/>
          <p:nvPr/>
        </p:nvSpPr>
        <p:spPr>
          <a:xfrm>
            <a:off x="8803525" y="3987939"/>
            <a:ext cx="128016" cy="12801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F61AA3D-A0C4-4F05-AFA6-AB9631B05D3A}"/>
              </a:ext>
            </a:extLst>
          </p:cNvPr>
          <p:cNvSpPr/>
          <p:nvPr/>
        </p:nvSpPr>
        <p:spPr>
          <a:xfrm>
            <a:off x="8980190" y="3857110"/>
            <a:ext cx="128016" cy="12801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7012081-2030-426E-BB7F-2D7BBEFE57BF}"/>
              </a:ext>
            </a:extLst>
          </p:cNvPr>
          <p:cNvSpPr/>
          <p:nvPr/>
        </p:nvSpPr>
        <p:spPr>
          <a:xfrm>
            <a:off x="8806454" y="3811115"/>
            <a:ext cx="128016" cy="12801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E72B8C4-7A7A-4C6E-9B83-4066B5FA7838}"/>
              </a:ext>
            </a:extLst>
          </p:cNvPr>
          <p:cNvSpPr/>
          <p:nvPr/>
        </p:nvSpPr>
        <p:spPr>
          <a:xfrm>
            <a:off x="8986227" y="3712175"/>
            <a:ext cx="128016" cy="12801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30A799C-1356-42F8-AD70-B3A99719C202}"/>
              </a:ext>
            </a:extLst>
          </p:cNvPr>
          <p:cNvSpPr/>
          <p:nvPr/>
        </p:nvSpPr>
        <p:spPr>
          <a:xfrm>
            <a:off x="8931541" y="3491504"/>
            <a:ext cx="128016" cy="12801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BBFC974-E895-47B2-9646-6C6365675BB4}"/>
              </a:ext>
            </a:extLst>
          </p:cNvPr>
          <p:cNvSpPr/>
          <p:nvPr/>
        </p:nvSpPr>
        <p:spPr>
          <a:xfrm>
            <a:off x="9187573" y="3491504"/>
            <a:ext cx="128016" cy="12801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4B8A51C-01C7-4CA2-8237-66ADE49DB495}"/>
              </a:ext>
            </a:extLst>
          </p:cNvPr>
          <p:cNvCxnSpPr/>
          <p:nvPr/>
        </p:nvCxnSpPr>
        <p:spPr>
          <a:xfrm flipV="1">
            <a:off x="8714232" y="3329872"/>
            <a:ext cx="621792" cy="883112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59C624D8-4E8D-48DC-A9BB-AA037608470A}"/>
              </a:ext>
            </a:extLst>
          </p:cNvPr>
          <p:cNvSpPr/>
          <p:nvPr/>
        </p:nvSpPr>
        <p:spPr>
          <a:xfrm>
            <a:off x="6431067" y="5160820"/>
            <a:ext cx="1067018" cy="890954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8D60D72-2703-46C5-BB09-0298825EF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19" y="3141218"/>
            <a:ext cx="1251908" cy="125190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88E78B3-436F-4341-BE05-638464D5E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13" y="1229035"/>
            <a:ext cx="1251908" cy="125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4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37575-894A-486D-A96B-CE243B43635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6BC1E-B1F6-4AA7-AE0B-2C79EBBF6B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2F09D02-6F95-4260-93A7-4DEB825F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SIR EXAMPLE PROBLEM</a:t>
            </a:r>
          </a:p>
        </p:txBody>
      </p:sp>
      <p:pic>
        <p:nvPicPr>
          <p:cNvPr id="15" name="Content Placeholder 28">
            <a:extLst>
              <a:ext uri="{FF2B5EF4-FFF2-40B4-BE49-F238E27FC236}">
                <a16:creationId xmlns:a16="http://schemas.microsoft.com/office/drawing/2014/main" id="{B6A12DF0-406C-4CF7-82A9-6105B598332E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1476375"/>
            <a:ext cx="5878286" cy="4906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8C4375AB-EDD7-4627-B3B3-CA18BC9C39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41348" y="180975"/>
                <a:ext cx="2422478" cy="129540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>
                  <a:defRPr lang="en-US"/>
                </a:defPPr>
                <a:lvl1pPr marL="0" algn="l" defTabSz="816334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08167" algn="l" defTabSz="816334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6334" algn="l" defTabSz="816334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24501" algn="l" defTabSz="816334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32668" algn="l" defTabSz="816334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40835" algn="l" defTabSz="816334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49002" algn="l" defTabSz="816334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857169" algn="l" defTabSz="816334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65336" algn="l" defTabSz="816334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3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36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6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36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𝑆𝐼</m:t>
                      </m:r>
                    </m:oMath>
                  </m:oMathPara>
                </a14:m>
                <a:endParaRPr lang="en-US" sz="3600" i="1" dirty="0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acc>
                      <m:r>
                        <a:rPr lang="en-US" sz="36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36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𝑆𝐼</m:t>
                      </m:r>
                    </m:oMath>
                  </m:oMathPara>
                </a14:m>
                <a:endParaRPr lang="en-US" sz="3600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8C4375AB-EDD7-4627-B3B3-CA18BC9C3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348" y="180975"/>
                <a:ext cx="2422478" cy="1295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4">
            <a:extLst>
              <a:ext uri="{FF2B5EF4-FFF2-40B4-BE49-F238E27FC236}">
                <a16:creationId xmlns:a16="http://schemas.microsoft.com/office/drawing/2014/main" id="{9DCD2080-1044-485A-A5BE-A26055391ECE}"/>
              </a:ext>
            </a:extLst>
          </p:cNvPr>
          <p:cNvSpPr txBox="1"/>
          <p:nvPr/>
        </p:nvSpPr>
        <p:spPr>
          <a:xfrm>
            <a:off x="3581401" y="6352991"/>
            <a:ext cx="1751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Observation</a:t>
            </a:r>
          </a:p>
        </p:txBody>
      </p:sp>
      <p:pic>
        <p:nvPicPr>
          <p:cNvPr id="20" name="Content Placeholder 28">
            <a:extLst>
              <a:ext uri="{FF2B5EF4-FFF2-40B4-BE49-F238E27FC236}">
                <a16:creationId xmlns:a16="http://schemas.microsoft.com/office/drawing/2014/main" id="{D46B59E4-A94C-45DC-885D-FC4FBFE45FDD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45" y="1476375"/>
            <a:ext cx="5878285" cy="49061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CB8D0EF-3CA7-4C5A-9C53-C89BF57C11BC}"/>
              </a:ext>
            </a:extLst>
          </p:cNvPr>
          <p:cNvSpPr/>
          <p:nvPr/>
        </p:nvSpPr>
        <p:spPr>
          <a:xfrm>
            <a:off x="2690814" y="6034904"/>
            <a:ext cx="609600" cy="3066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816334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solidFill>
                  <a:sysClr val="window" lastClr="FFFFFF"/>
                </a:solidFill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1B4189F4-30C8-4FD2-B0A7-92F577D010E7}"/>
              </a:ext>
            </a:extLst>
          </p:cNvPr>
          <p:cNvCxnSpPr>
            <a:cxnSpLocks/>
          </p:cNvCxnSpPr>
          <p:nvPr/>
        </p:nvCxnSpPr>
        <p:spPr>
          <a:xfrm rot="10800000">
            <a:off x="3019428" y="6108972"/>
            <a:ext cx="561973" cy="463278"/>
          </a:xfrm>
          <a:prstGeom prst="bentConnector3">
            <a:avLst>
              <a:gd name="adj1" fmla="val 100848"/>
            </a:avLst>
          </a:prstGeom>
          <a:noFill/>
          <a:ln w="3810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33" name="TextBox 2">
            <a:extLst>
              <a:ext uri="{FF2B5EF4-FFF2-40B4-BE49-F238E27FC236}">
                <a16:creationId xmlns:a16="http://schemas.microsoft.com/office/drawing/2014/main" id="{33783D7A-1DB2-46D5-88E6-AB5411FEE59F}"/>
              </a:ext>
            </a:extLst>
          </p:cNvPr>
          <p:cNvSpPr txBox="1"/>
          <p:nvPr/>
        </p:nvSpPr>
        <p:spPr>
          <a:xfrm>
            <a:off x="10982887" y="3565951"/>
            <a:ext cx="1048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Survey</a:t>
            </a:r>
          </a:p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146AC64-F5B4-4C6C-945E-354D7EA50725}"/>
              </a:ext>
            </a:extLst>
          </p:cNvPr>
          <p:cNvCxnSpPr/>
          <p:nvPr/>
        </p:nvCxnSpPr>
        <p:spPr>
          <a:xfrm flipH="1">
            <a:off x="10982549" y="3971212"/>
            <a:ext cx="811091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BD0D564-5FB7-4365-8626-76A07468FFD7}"/>
              </a:ext>
            </a:extLst>
          </p:cNvPr>
          <p:cNvSpPr txBox="1"/>
          <p:nvPr/>
        </p:nvSpPr>
        <p:spPr>
          <a:xfrm>
            <a:off x="6991350" y="4633853"/>
            <a:ext cx="209550" cy="28104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A263F2-8605-4A96-A8DC-9D117649E9FD}"/>
              </a:ext>
            </a:extLst>
          </p:cNvPr>
          <p:cNvSpPr txBox="1"/>
          <p:nvPr/>
        </p:nvSpPr>
        <p:spPr>
          <a:xfrm>
            <a:off x="7200900" y="4747345"/>
            <a:ext cx="209550" cy="28104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D5F0DF-B91B-425B-9044-8C2D317F831F}"/>
              </a:ext>
            </a:extLst>
          </p:cNvPr>
          <p:cNvSpPr txBox="1"/>
          <p:nvPr/>
        </p:nvSpPr>
        <p:spPr>
          <a:xfrm>
            <a:off x="10417923" y="2088119"/>
            <a:ext cx="209550" cy="28104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45A4C3-60D0-47E6-93F9-82F944753130}"/>
              </a:ext>
            </a:extLst>
          </p:cNvPr>
          <p:cNvSpPr txBox="1"/>
          <p:nvPr/>
        </p:nvSpPr>
        <p:spPr>
          <a:xfrm>
            <a:off x="10217898" y="1972371"/>
            <a:ext cx="209550" cy="28104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20CB0A-D314-4B67-9371-FEC8496E947D}"/>
              </a:ext>
            </a:extLst>
          </p:cNvPr>
          <p:cNvSpPr txBox="1"/>
          <p:nvPr/>
        </p:nvSpPr>
        <p:spPr>
          <a:xfrm>
            <a:off x="10030288" y="2128841"/>
            <a:ext cx="209550" cy="28104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ADC795-84A1-4A61-B96E-B4A710DB8E75}"/>
              </a:ext>
            </a:extLst>
          </p:cNvPr>
          <p:cNvSpPr txBox="1"/>
          <p:nvPr/>
        </p:nvSpPr>
        <p:spPr>
          <a:xfrm>
            <a:off x="7364735" y="4234031"/>
            <a:ext cx="209550" cy="28104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5BB88C-B6E6-47C6-AA90-69AB60E8A094}"/>
              </a:ext>
            </a:extLst>
          </p:cNvPr>
          <p:cNvSpPr txBox="1"/>
          <p:nvPr/>
        </p:nvSpPr>
        <p:spPr>
          <a:xfrm rot="16200000">
            <a:off x="-332637" y="3772219"/>
            <a:ext cx="1413301" cy="26966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Infected (%)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34943E-4D90-4A88-89C6-C5F00C86517A}"/>
              </a:ext>
            </a:extLst>
          </p:cNvPr>
          <p:cNvSpPr txBox="1"/>
          <p:nvPr/>
        </p:nvSpPr>
        <p:spPr>
          <a:xfrm rot="16200000">
            <a:off x="4614059" y="3772218"/>
            <a:ext cx="2651549" cy="26966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Infected at time 25 (%)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CB5F88-D2F1-43A4-BE7B-D74780A2935B}"/>
              </a:ext>
            </a:extLst>
          </p:cNvPr>
          <p:cNvSpPr txBox="1"/>
          <p:nvPr/>
        </p:nvSpPr>
        <p:spPr>
          <a:xfrm>
            <a:off x="8370379" y="6126336"/>
            <a:ext cx="673236" cy="26966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Beta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E2A9245-D347-434E-A563-0DDD3E3B6A4D}"/>
              </a:ext>
            </a:extLst>
          </p:cNvPr>
          <p:cNvSpPr txBox="1"/>
          <p:nvPr/>
        </p:nvSpPr>
        <p:spPr>
          <a:xfrm>
            <a:off x="4929207" y="6126336"/>
            <a:ext cx="673236" cy="26966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Time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4550C6-BEE4-44DB-B955-95F691C43E61}"/>
              </a:ext>
            </a:extLst>
          </p:cNvPr>
          <p:cNvSpPr txBox="1"/>
          <p:nvPr/>
        </p:nvSpPr>
        <p:spPr>
          <a:xfrm>
            <a:off x="6447082" y="2173844"/>
            <a:ext cx="209550" cy="28104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8F1096-0F4C-45FC-A56E-87266F28A5D6}"/>
              </a:ext>
            </a:extLst>
          </p:cNvPr>
          <p:cNvSpPr txBox="1"/>
          <p:nvPr/>
        </p:nvSpPr>
        <p:spPr>
          <a:xfrm>
            <a:off x="6685207" y="222629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Noisy Simulation</a:t>
            </a:r>
          </a:p>
        </p:txBody>
      </p:sp>
    </p:spTree>
    <p:extLst>
      <p:ext uri="{BB962C8B-B14F-4D97-AF65-F5344CB8AC3E}">
        <p14:creationId xmlns:p14="http://schemas.microsoft.com/office/powerpoint/2010/main" val="115674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8DFBBF2-09B8-4682-87C8-9139DC5C08B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86833" y="1718734"/>
                <a:ext cx="5274989" cy="4519085"/>
              </a:xfrm>
            </p:spPr>
            <p:txBody>
              <a:bodyPr/>
              <a:lstStyle/>
              <a:p>
                <a:r>
                  <a:rPr lang="en-US" sz="2800" dirty="0"/>
                  <a:t>Emulation function:</a:t>
                </a:r>
              </a:p>
              <a:p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𝒖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pPr lvl="1"/>
                <a:endParaRPr lang="en-US" sz="1200" b="1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400" dirty="0"/>
                  <a:t> is data matrix from inputs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2400" dirty="0"/>
                  <a:t> is unknown vector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2400" dirty="0"/>
                  <a:t> is a stationary spatial process</a:t>
                </a:r>
              </a:p>
              <a:p>
                <a:pPr lvl="2"/>
                <a:r>
                  <a:rPr lang="en-US" sz="2400" dirty="0"/>
                  <a:t>Gaussian process regression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sz="2400" dirty="0"/>
                  <a:t> is “discrepancy”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8DFBBF2-09B8-4682-87C8-9139DC5C08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86833" y="1718734"/>
                <a:ext cx="5274989" cy="4519085"/>
              </a:xfrm>
              <a:blipFill>
                <a:blip r:embed="rId2"/>
                <a:stretch>
                  <a:fillRect l="-4162" t="-2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4907EA-E7D7-4C77-9F2D-6F9684C20A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C2BE2-3884-49AB-91E5-2309BF49A9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CBED3E-A6B3-48C0-A155-FA966B743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Emulation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11E37-8EE9-4B74-9607-5A39439DF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788" y="3840479"/>
            <a:ext cx="5093033" cy="3028275"/>
          </a:xfrm>
        </p:spPr>
        <p:txBody>
          <a:bodyPr/>
          <a:lstStyle/>
          <a:p>
            <a:r>
              <a:rPr lang="en-US" sz="2800" b="1" dirty="0"/>
              <a:t>Fitting is challenging</a:t>
            </a:r>
          </a:p>
          <a:p>
            <a:pPr lvl="1"/>
            <a:r>
              <a:rPr lang="en-US" sz="2400" dirty="0"/>
              <a:t>Test/train split</a:t>
            </a:r>
          </a:p>
          <a:p>
            <a:pPr lvl="1"/>
            <a:r>
              <a:rPr lang="en-US" sz="2400" dirty="0"/>
              <a:t>LOO cross-validation</a:t>
            </a:r>
          </a:p>
          <a:p>
            <a:pPr lvl="1"/>
            <a:r>
              <a:rPr lang="en-US" sz="2400" dirty="0"/>
              <a:t>GPU computing</a:t>
            </a:r>
          </a:p>
          <a:p>
            <a:pPr lvl="1"/>
            <a:r>
              <a:rPr lang="en-US" sz="2400" dirty="0" err="1"/>
              <a:t>pyCUDA</a:t>
            </a:r>
            <a:r>
              <a:rPr lang="en-US" sz="2400" dirty="0"/>
              <a:t>, </a:t>
            </a:r>
            <a:r>
              <a:rPr lang="en-US" sz="2400" dirty="0" err="1"/>
              <a:t>scikit.cuda</a:t>
            </a:r>
            <a:endParaRPr lang="en-US" sz="2400" dirty="0"/>
          </a:p>
          <a:p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D530E6-F8A0-405F-AC19-789EB0452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545" y="4398049"/>
            <a:ext cx="2374534" cy="1571150"/>
          </a:xfrm>
          <a:prstGeom prst="rect">
            <a:avLst/>
          </a:prstGeom>
        </p:spPr>
      </p:pic>
      <p:pic>
        <p:nvPicPr>
          <p:cNvPr id="11" name="Content Placeholder 28">
            <a:extLst>
              <a:ext uri="{FF2B5EF4-FFF2-40B4-BE49-F238E27FC236}">
                <a16:creationId xmlns:a16="http://schemas.microsoft.com/office/drawing/2014/main" id="{1BB0D2ED-02AB-4F6C-9251-36558F2C640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9073"/>
          <a:stretch/>
        </p:blipFill>
        <p:spPr>
          <a:xfrm>
            <a:off x="5609684" y="260658"/>
            <a:ext cx="6985930" cy="330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4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648BE4B9-57CF-4009-A4CC-F6B2ECDC5869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US" sz="2400" dirty="0"/>
                  <a:t>Implausibility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+…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Accounts for variance in</a:t>
                </a:r>
              </a:p>
              <a:p>
                <a:pPr lvl="1"/>
                <a:r>
                  <a:rPr lang="en-US" sz="2000" dirty="0"/>
                  <a:t>Emulator mean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pPr lvl="1"/>
                <a:r>
                  <a:rPr lang="en-US" sz="2000" dirty="0"/>
                  <a:t>Emulator variance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pPr lvl="1"/>
                <a:r>
                  <a:rPr lang="en-US" sz="2000" dirty="0"/>
                  <a:t>Observed Data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pPr lvl="1"/>
                <a:r>
                  <a:rPr lang="en-US" sz="2000" dirty="0"/>
                  <a:t>Discrepancy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400" dirty="0"/>
                  <a:t>Internal &amp; external discrepancy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648BE4B9-57CF-4009-A4CC-F6B2ECDC58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4473" t="-2024" r="-3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87ECF7-7522-4252-AECF-7E5B204F63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09D9D-8121-4926-9ECC-C3EA24E235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594910-09EB-42BB-88D2-7FA448B1F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Implausibility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F50EEC6-8C3E-4A3D-8B3A-6411B76B66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39939" y="651934"/>
                <a:ext cx="6718301" cy="5585885"/>
              </a:xfrm>
            </p:spPr>
            <p:txBody>
              <a:bodyPr/>
              <a:lstStyle/>
              <a:p>
                <a:r>
                  <a:rPr lang="en-US" dirty="0"/>
                  <a:t>Eliminate point if highly implausible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Typically,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or more (</a:t>
                </a:r>
                <a:r>
                  <a:rPr lang="en-US" dirty="0" err="1"/>
                  <a:t>Pukelsheim’s</a:t>
                </a:r>
                <a:r>
                  <a:rPr lang="en-US" dirty="0"/>
                  <a:t> theorem)</a:t>
                </a:r>
              </a:p>
              <a:p>
                <a:r>
                  <a:rPr lang="en-US" dirty="0"/>
                  <a:t>Combine many of </a:t>
                </a:r>
                <a:r>
                  <a:rPr lang="en-US" i="1" dirty="0"/>
                  <a:t>independent</a:t>
                </a:r>
                <a:r>
                  <a:rPr lang="en-US" dirty="0"/>
                  <a:t> “cuts”</a:t>
                </a:r>
              </a:p>
              <a:p>
                <a:r>
                  <a:rPr lang="en-US" i="1" dirty="0"/>
                  <a:t>N.B.</a:t>
                </a:r>
                <a:r>
                  <a:rPr lang="en-US" dirty="0"/>
                  <a:t> Model is </a:t>
                </a:r>
                <a:r>
                  <a:rPr lang="en-US" i="1" dirty="0"/>
                  <a:t>inconsistent </a:t>
                </a:r>
                <a:r>
                  <a:rPr lang="en-US" dirty="0"/>
                  <a:t>with data if all of parameter space is eliminated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F50EEC6-8C3E-4A3D-8B3A-6411B76B66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9939" y="651934"/>
                <a:ext cx="6718301" cy="5585885"/>
              </a:xfrm>
              <a:blipFill>
                <a:blip r:embed="rId3"/>
                <a:stretch>
                  <a:fillRect l="-2178" t="-1310" r="-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28">
            <a:extLst>
              <a:ext uri="{FF2B5EF4-FFF2-40B4-BE49-F238E27FC236}">
                <a16:creationId xmlns:a16="http://schemas.microsoft.com/office/drawing/2014/main" id="{0BFCEB8E-716A-4E2A-BBC9-1FABE9827AA1}"/>
              </a:ext>
            </a:extLst>
          </p:cNvPr>
          <p:cNvPicPr>
            <a:picLocks noGr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9003"/>
          <a:stretch/>
        </p:blipFill>
        <p:spPr>
          <a:xfrm>
            <a:off x="5212080" y="2793587"/>
            <a:ext cx="6509818" cy="307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oundation Master Slides">
  <a:themeElements>
    <a:clrScheme name="Bill &amp; Melinda Gates Foundation Colors Jan 2014">
      <a:dk1>
        <a:srgbClr val="59452A"/>
      </a:dk1>
      <a:lt1>
        <a:srgbClr val="FFFFFF"/>
      </a:lt1>
      <a:dk2>
        <a:srgbClr val="D5CB99"/>
      </a:dk2>
      <a:lt2>
        <a:srgbClr val="B6985E"/>
      </a:lt2>
      <a:accent1>
        <a:srgbClr val="977C00"/>
      </a:accent1>
      <a:accent2>
        <a:srgbClr val="CE6B29"/>
      </a:accent2>
      <a:accent3>
        <a:srgbClr val="8CB7C7"/>
      </a:accent3>
      <a:accent4>
        <a:srgbClr val="9B242D"/>
      </a:accent4>
      <a:accent5>
        <a:srgbClr val="AAA092"/>
      </a:accent5>
      <a:accent6>
        <a:srgbClr val="000000"/>
      </a:accent6>
      <a:hlink>
        <a:srgbClr val="3086AB"/>
      </a:hlink>
      <a:folHlink>
        <a:srgbClr val="3086AB"/>
      </a:folHlink>
    </a:clrScheme>
    <a:fontScheme name="Foundation PPT Fonts - Jan 20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400" smtClean="0">
            <a:solidFill>
              <a:schemeClr val="accent6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HET Presentation - PA Optimization Phase II - June 2015.potx" id="{21203B0E-7001-4C3E-89C5-69B946BCC35E}" vid="{2FCE66DD-00F1-4C98-B38D-3FA1F69AFC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6CA0B617D2DD498B639B5695A764B4" ma:contentTypeVersion="4" ma:contentTypeDescription="Create a new document." ma:contentTypeScope="" ma:versionID="4a8c512ff700f1370f24f1a0421ad245">
  <xsd:schema xmlns:xsd="http://www.w3.org/2001/XMLSchema" xmlns:xs="http://www.w3.org/2001/XMLSchema" xmlns:p="http://schemas.microsoft.com/office/2006/metadata/properties" xmlns:ns2="6d2bc46a-f014-48ed-be59-9d6cf5da36fb" xmlns:ns3="c17fc5fa-0ed1-405d-819e-6760170c3f5c" targetNamespace="http://schemas.microsoft.com/office/2006/metadata/properties" ma:root="true" ma:fieldsID="3fe2412516e8256566b42b6ddf83d34a" ns2:_="" ns3:_="">
    <xsd:import namespace="6d2bc46a-f014-48ed-be59-9d6cf5da36fb"/>
    <xsd:import namespace="c17fc5fa-0ed1-405d-819e-6760170c3f5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bc46a-f014-48ed-be59-9d6cf5da36f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fc5fa-0ed1-405d-819e-6760170c3f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2bc46a-f014-48ed-be59-9d6cf5da36fb">6FCQ3RPYFS27-334089976-569</_dlc_DocId>
    <_dlc_DocIdUrl xmlns="6d2bc46a-f014-48ed-be59-9d6cf5da36fb">
      <Url>https://idmod.sharepoint.com/symposium/_layouts/15/DocIdRedir.aspx?ID=6FCQ3RPYFS27-334089976-569</Url>
      <Description>6FCQ3RPYFS27-334089976-569</Description>
    </_dlc_DocIdUrl>
  </documentManagement>
</p:properties>
</file>

<file path=customXml/itemProps1.xml><?xml version="1.0" encoding="utf-8"?>
<ds:datastoreItem xmlns:ds="http://schemas.openxmlformats.org/officeDocument/2006/customXml" ds:itemID="{3F883496-4316-4E77-9BB1-A180C7EDB3BE}"/>
</file>

<file path=customXml/itemProps2.xml><?xml version="1.0" encoding="utf-8"?>
<ds:datastoreItem xmlns:ds="http://schemas.openxmlformats.org/officeDocument/2006/customXml" ds:itemID="{DE2FF976-BBA7-469D-8ECC-E800618E0B11}"/>
</file>

<file path=customXml/itemProps3.xml><?xml version="1.0" encoding="utf-8"?>
<ds:datastoreItem xmlns:ds="http://schemas.openxmlformats.org/officeDocument/2006/customXml" ds:itemID="{56CE22DE-4FF4-4E46-9328-52AB3481E4DE}"/>
</file>

<file path=customXml/itemProps4.xml><?xml version="1.0" encoding="utf-8"?>
<ds:datastoreItem xmlns:ds="http://schemas.openxmlformats.org/officeDocument/2006/customXml" ds:itemID="{8DBF589E-A9C8-4DC3-9320-B5A80428DC04}"/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986</Words>
  <Application>Microsoft Office PowerPoint</Application>
  <PresentationFormat>Widescreen</PresentationFormat>
  <Paragraphs>182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Bell MT</vt:lpstr>
      <vt:lpstr>Calibri</vt:lpstr>
      <vt:lpstr>Cambria Math</vt:lpstr>
      <vt:lpstr>Consolas</vt:lpstr>
      <vt:lpstr>Wingdings</vt:lpstr>
      <vt:lpstr>Foundation Master Slides</vt:lpstr>
      <vt:lpstr>Algorithms &amp; Tools for Stochastic Models</vt:lpstr>
      <vt:lpstr>PowerPoint Presentation</vt:lpstr>
      <vt:lpstr>PowerPoint Presentation</vt:lpstr>
      <vt:lpstr>PowerPoint Presentation</vt:lpstr>
      <vt:lpstr>Bayesian History Matching</vt:lpstr>
      <vt:lpstr>HISTORY MATCHING PROCESS</vt:lpstr>
      <vt:lpstr>SIR EXAMPLE PROBLEM</vt:lpstr>
      <vt:lpstr>Emulation</vt:lpstr>
      <vt:lpstr>Implausibility</vt:lpstr>
      <vt:lpstr>Example</vt:lpstr>
      <vt:lpstr>WHY DOES HISTORY MATCHING WORK SO WELL?</vt:lpstr>
      <vt:lpstr>PowerPoint Presentation</vt:lpstr>
      <vt:lpstr>Optimization</vt:lpstr>
      <vt:lpstr>Stochastic Gradient Ascent (Optimtool)</vt:lpstr>
      <vt:lpstr>Smarter Optimization</vt:lpstr>
      <vt:lpstr>Software Tools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Distribution analytics: Storage network optimization</dc:title>
  <dc:creator>Sophia Magalona</dc:creator>
  <cp:lastModifiedBy>Daniel Klein</cp:lastModifiedBy>
  <cp:revision>143</cp:revision>
  <dcterms:created xsi:type="dcterms:W3CDTF">2018-03-23T22:48:30Z</dcterms:created>
  <dcterms:modified xsi:type="dcterms:W3CDTF">2018-04-18T15:04:27Z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0x010100C76CA0B617D2DD498B639B5695A764B4</vt:lpwstr>
  </property>
  <property fmtid="{D5CDD505-2E9C-101B-9397-08002B2CF9AE}" pid="3" name="_dlc_DocIdItemGuid">
    <vt:lpwstr>34dedc56-36db-4822-aa6c-662c00f66bf9</vt:lpwstr>
  </property>
</Properties>
</file>