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5"/>
  </p:sldMasterIdLst>
  <p:notesMasterIdLst>
    <p:notesMasterId r:id="rId15"/>
  </p:notesMasterIdLst>
  <p:sldIdLst>
    <p:sldId id="519" r:id="rId6"/>
    <p:sldId id="527" r:id="rId7"/>
    <p:sldId id="520" r:id="rId8"/>
    <p:sldId id="526" r:id="rId9"/>
    <p:sldId id="521" r:id="rId10"/>
    <p:sldId id="522" r:id="rId11"/>
    <p:sldId id="523" r:id="rId12"/>
    <p:sldId id="524" r:id="rId13"/>
    <p:sldId id="525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pplied Math" id="{DF49B0BF-589F-43F2-84FD-A8085566A3A8}">
          <p14:sldIdLst>
            <p14:sldId id="519"/>
            <p14:sldId id="527"/>
            <p14:sldId id="520"/>
            <p14:sldId id="526"/>
            <p14:sldId id="521"/>
            <p14:sldId id="522"/>
            <p14:sldId id="523"/>
            <p14:sldId id="524"/>
            <p14:sldId id="52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vin McCarthy" initials="KM" lastIdx="1" clrIdx="0">
    <p:extLst>
      <p:ext uri="{19B8F6BF-5375-455C-9EA6-DF929625EA0E}">
        <p15:presenceInfo xmlns:p15="http://schemas.microsoft.com/office/powerpoint/2012/main" userId="S-1-5-21-2745946910-598402113-219853104-309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C7C8C"/>
    <a:srgbClr val="E30F11"/>
    <a:srgbClr val="47AC44"/>
    <a:srgbClr val="AE1A1A"/>
    <a:srgbClr val="00CCCF"/>
    <a:srgbClr val="6CE2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60" autoAdjust="0"/>
  </p:normalViewPr>
  <p:slideViewPr>
    <p:cSldViewPr snapToGrid="0">
      <p:cViewPr varScale="1">
        <p:scale>
          <a:sx n="108" d="100"/>
          <a:sy n="108" d="100"/>
        </p:scale>
        <p:origin x="4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5226103-FD7E-4C9C-9C7B-11FCAE193D24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B378397-0B39-496A-8B84-6016A9C1D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440628" y="5022596"/>
            <a:ext cx="11355448" cy="1422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 baseline="0"/>
            </a:lvl1pPr>
          </a:lstStyle>
          <a:p>
            <a:pPr lvl="0"/>
            <a:r>
              <a:rPr lang="en-US"/>
              <a:t>Client or presentation name</a:t>
            </a:r>
          </a:p>
          <a:p>
            <a:pPr lvl="0"/>
            <a:r>
              <a:rPr lang="en-US"/>
              <a:t>Date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331200" y="6275050"/>
            <a:ext cx="3657600" cy="415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418"/>
            <a:endParaRPr lang="en-US" sz="2133">
              <a:solidFill>
                <a:prstClr val="white"/>
              </a:solidFill>
            </a:endParaRPr>
          </a:p>
        </p:txBody>
      </p:sp>
      <p:pic>
        <p:nvPicPr>
          <p:cNvPr id="6" name="Picture 2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20" y="2595880"/>
            <a:ext cx="10875264" cy="1030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8331200" y="6275050"/>
            <a:ext cx="3657600" cy="415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418"/>
            <a:endParaRPr lang="en-US" sz="2133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248" y="6464912"/>
            <a:ext cx="3251200" cy="214297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8612248" y="6477001"/>
            <a:ext cx="1954152" cy="213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418"/>
            <a:endParaRPr lang="en-US" sz="2133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268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32759" y="177800"/>
            <a:ext cx="10972800" cy="8128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 userDrawn="1">
            <p:extLst/>
          </p:nvPr>
        </p:nvGraphicFramePr>
        <p:xfrm>
          <a:off x="240682" y="1295401"/>
          <a:ext cx="11138516" cy="4470396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7846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846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846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8462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38628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8628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8628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8628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38628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38628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38628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240681" y="6280547"/>
            <a:ext cx="507464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  <p:pic>
        <p:nvPicPr>
          <p:cNvPr id="11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1" y="6375249"/>
            <a:ext cx="3354183" cy="31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97837" y="6417468"/>
            <a:ext cx="3860820" cy="364331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rgbClr val="6A737B"/>
                </a:solidFill>
              </a:rPr>
              <a:t>Copyright © 2016 Intellectual Ventures Management, LLC (IVM). All rights reserved.</a:t>
            </a:r>
          </a:p>
          <a:p>
            <a:endParaRPr lang="en-US" sz="800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98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400"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867"/>
            </a:lvl1pPr>
            <a:lvl2pPr marL="544209" indent="0">
              <a:buNone/>
              <a:defRPr sz="3333"/>
            </a:lvl2pPr>
            <a:lvl3pPr marL="1088418" indent="0">
              <a:buNone/>
              <a:defRPr sz="2800"/>
            </a:lvl3pPr>
            <a:lvl4pPr marL="1632627" indent="0">
              <a:buNone/>
              <a:defRPr sz="2400"/>
            </a:lvl4pPr>
            <a:lvl5pPr marL="2176836" indent="0">
              <a:buNone/>
              <a:defRPr sz="2400"/>
            </a:lvl5pPr>
            <a:lvl6pPr marL="2721045" indent="0">
              <a:buNone/>
              <a:defRPr sz="2400"/>
            </a:lvl6pPr>
            <a:lvl7pPr marL="3265254" indent="0">
              <a:buNone/>
              <a:defRPr sz="2400"/>
            </a:lvl7pPr>
            <a:lvl8pPr marL="3809463" indent="0">
              <a:buNone/>
              <a:defRPr sz="2400"/>
            </a:lvl8pPr>
            <a:lvl9pPr marL="4353672" indent="0">
              <a:buNone/>
              <a:defRPr sz="24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1"/>
          </a:xfrm>
        </p:spPr>
        <p:txBody>
          <a:bodyPr/>
          <a:lstStyle>
            <a:lvl1pPr marL="0" indent="0">
              <a:buNone/>
              <a:defRPr sz="1600"/>
            </a:lvl1pPr>
            <a:lvl2pPr marL="544209" indent="0">
              <a:buNone/>
              <a:defRPr sz="1467"/>
            </a:lvl2pPr>
            <a:lvl3pPr marL="1088418" indent="0">
              <a:buNone/>
              <a:defRPr sz="1200"/>
            </a:lvl3pPr>
            <a:lvl4pPr marL="1632627" indent="0">
              <a:buNone/>
              <a:defRPr sz="1067"/>
            </a:lvl4pPr>
            <a:lvl5pPr marL="2176836" indent="0">
              <a:buNone/>
              <a:defRPr sz="1067"/>
            </a:lvl5pPr>
            <a:lvl6pPr marL="2721045" indent="0">
              <a:buNone/>
              <a:defRPr sz="1067"/>
            </a:lvl6pPr>
            <a:lvl7pPr marL="3265254" indent="0">
              <a:buNone/>
              <a:defRPr sz="1067"/>
            </a:lvl7pPr>
            <a:lvl8pPr marL="3809463" indent="0">
              <a:buNone/>
              <a:defRPr sz="1067"/>
            </a:lvl8pPr>
            <a:lvl9pPr marL="435367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240681" y="6280547"/>
            <a:ext cx="507464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  <p:pic>
        <p:nvPicPr>
          <p:cNvPr id="13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1" y="6375249"/>
            <a:ext cx="3354183" cy="31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97837" y="6417468"/>
            <a:ext cx="3860820" cy="364331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rgbClr val="6A737B"/>
                </a:solidFill>
              </a:rPr>
              <a:t>Copyright © 2016 Intellectual Ventures Management, LLC (IVM). All rights reserved.</a:t>
            </a:r>
          </a:p>
          <a:p>
            <a:endParaRPr lang="en-US" sz="800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980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81569" y="2130428"/>
            <a:ext cx="11004031" cy="14700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Plain Title Page 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240681" y="6280547"/>
            <a:ext cx="673719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  <p:pic>
        <p:nvPicPr>
          <p:cNvPr id="8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1" y="6375249"/>
            <a:ext cx="3354183" cy="31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812781" y="6417468"/>
            <a:ext cx="3860820" cy="364331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rgbClr val="6A737B"/>
                </a:solidFill>
              </a:rPr>
              <a:t>Copyright © 2016 Intellectual Ventures Management, LLC (IVM). All rights reserved.</a:t>
            </a:r>
          </a:p>
          <a:p>
            <a:endParaRPr lang="en-US" sz="800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283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406400" y="889000"/>
            <a:ext cx="130048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418"/>
            <a:endParaRPr lang="en-US" sz="2133">
              <a:solidFill>
                <a:prstClr val="white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1016000" y="990600"/>
            <a:ext cx="10160000" cy="7112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733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Thank You or similar text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3325752" y="2209800"/>
            <a:ext cx="5540496" cy="609600"/>
          </a:xfrm>
        </p:spPr>
        <p:txBody>
          <a:bodyPr/>
          <a:lstStyle>
            <a:lvl1pPr marL="0" indent="0" algn="ctr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Your Name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2657435" y="2795648"/>
            <a:ext cx="6877131" cy="32512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667"/>
            </a:lvl1pPr>
          </a:lstStyle>
          <a:p>
            <a:pPr lvl="0"/>
            <a:r>
              <a:rPr lang="en-US"/>
              <a:t>Your title</a:t>
            </a:r>
          </a:p>
          <a:p>
            <a:pPr lvl="0"/>
            <a:r>
              <a:rPr lang="en-US"/>
              <a:t>Your email</a:t>
            </a:r>
          </a:p>
          <a:p>
            <a:pPr lvl="0"/>
            <a:r>
              <a:rPr lang="en-US"/>
              <a:t>Your phone number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240681" y="6280547"/>
            <a:ext cx="507464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  <p:pic>
        <p:nvPicPr>
          <p:cNvPr id="14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1" y="6375249"/>
            <a:ext cx="3354183" cy="31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Footer Placeholder 4"/>
          <p:cNvSpPr txBox="1">
            <a:spLocks/>
          </p:cNvSpPr>
          <p:nvPr userDrawn="1"/>
        </p:nvSpPr>
        <p:spPr>
          <a:xfrm>
            <a:off x="697837" y="6417468"/>
            <a:ext cx="3860820" cy="364331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rgbClr val="6A737B"/>
                </a:solidFill>
              </a:rPr>
              <a:t>Copyright © 2016 Intellectual Ventures Management, LLC (IVM). All rights reserved.</a:t>
            </a:r>
          </a:p>
          <a:p>
            <a:endParaRPr lang="en-US" sz="800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140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l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81569" y="2130428"/>
            <a:ext cx="11004031" cy="14700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Plain Title Page 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40681" y="6280547"/>
            <a:ext cx="507464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6227207"/>
            <a:ext cx="1828800" cy="444947"/>
          </a:xfrm>
          <a:prstGeom prst="rect">
            <a:avLst/>
          </a:prstGeom>
        </p:spPr>
      </p:pic>
      <p:pic>
        <p:nvPicPr>
          <p:cNvPr id="5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1" y="6227207"/>
            <a:ext cx="3862183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780973" y="3886200"/>
            <a:ext cx="8172843" cy="1771651"/>
          </a:xfrm>
        </p:spPr>
        <p:txBody>
          <a:bodyPr/>
          <a:lstStyle>
            <a:lvl1pPr marL="0" indent="0">
              <a:buNone/>
              <a:defRPr sz="2667"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</a:lstStyle>
          <a:p>
            <a:pPr lvl="0"/>
            <a:r>
              <a:rPr lang="en-US" sz="2400" b="1">
                <a:solidFill>
                  <a:schemeClr val="accent1"/>
                </a:solidFill>
              </a:rPr>
              <a:t>Click to edit Master text styles</a:t>
            </a:r>
          </a:p>
          <a:p>
            <a:pPr lvl="1"/>
            <a:r>
              <a:rPr lang="en-US" sz="2400" b="1">
                <a:solidFill>
                  <a:schemeClr val="accent1"/>
                </a:solidFill>
              </a:rPr>
              <a:t>Second level</a:t>
            </a:r>
          </a:p>
          <a:p>
            <a:pPr lvl="2"/>
            <a:r>
              <a:rPr lang="en-US" sz="2400" b="1">
                <a:solidFill>
                  <a:schemeClr val="accent1"/>
                </a:solidFill>
              </a:rPr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970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240681" y="6280547"/>
            <a:ext cx="673719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  <p:pic>
        <p:nvPicPr>
          <p:cNvPr id="8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1" y="6375249"/>
            <a:ext cx="3354183" cy="31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812781" y="6417468"/>
            <a:ext cx="3860820" cy="364331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rgbClr val="6A737B"/>
                </a:solidFill>
              </a:rPr>
              <a:t>Copyright © 2016 Intellectual Ventures Management, LLC (IVM). All rights reserved.</a:t>
            </a:r>
          </a:p>
          <a:p>
            <a:endParaRPr lang="en-US" sz="800">
              <a:solidFill>
                <a:srgbClr val="6A737B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40147" y="177800"/>
            <a:ext cx="11647053" cy="671286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40682" y="1082352"/>
            <a:ext cx="11647053" cy="5043812"/>
          </a:xfrm>
        </p:spPr>
        <p:txBody>
          <a:bodyPr>
            <a:normAutofit/>
          </a:bodyPr>
          <a:lstStyle>
            <a:lvl1pPr marL="408156" indent="-408156">
              <a:buClr>
                <a:schemeClr val="accent2"/>
              </a:buClr>
              <a:buFont typeface="Calibri" panose="020F0502020204030204" pitchFamily="34" charset="0"/>
              <a:buChar char="̶"/>
              <a:defRPr sz="1800" baseline="0"/>
            </a:lvl1pPr>
            <a:lvl2pPr marL="884341" indent="-340131"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lvl2pPr>
            <a:lvl3pPr marL="1360522" indent="-272105">
              <a:buClr>
                <a:schemeClr val="accent3"/>
              </a:buClr>
              <a:buFont typeface="Calibri" panose="020F0502020204030204" pitchFamily="34" charset="0"/>
              <a:buChar char="̶"/>
              <a:defRPr sz="1800"/>
            </a:lvl3pPr>
            <a:lvl4pPr marL="1904731" indent="-272105">
              <a:buClr>
                <a:schemeClr val="accent5"/>
              </a:buClr>
              <a:buFont typeface="Arial" panose="020B0604020202020204" pitchFamily="34" charset="0"/>
              <a:buChar char="•"/>
              <a:defRPr sz="1600"/>
            </a:lvl4pPr>
            <a:lvl5pPr>
              <a:defRPr sz="1400"/>
            </a:lvl5pPr>
          </a:lstStyle>
          <a:p>
            <a:pPr lvl="0"/>
            <a:endParaRPr lang="en-US"/>
          </a:p>
          <a:p>
            <a:pPr lvl="0"/>
            <a:r>
              <a:rPr lang="en-US"/>
              <a:t>Bullets (Slide Content)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81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147" y="177800"/>
            <a:ext cx="11647053" cy="671286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682" y="1082352"/>
            <a:ext cx="11647053" cy="504381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800" baseline="0"/>
            </a:lvl1pPr>
            <a:lvl2pPr>
              <a:buClr>
                <a:schemeClr val="accent4"/>
              </a:buClr>
              <a:defRPr sz="1800"/>
            </a:lvl2pPr>
            <a:lvl3pPr>
              <a:defRPr sz="1800"/>
            </a:lvl3pPr>
            <a:lvl4pPr>
              <a:buClr>
                <a:schemeClr val="accent5"/>
              </a:buClr>
              <a:defRPr sz="1600"/>
            </a:lvl4pPr>
            <a:lvl5pPr>
              <a:defRPr sz="1400"/>
            </a:lvl5pPr>
          </a:lstStyle>
          <a:p>
            <a:pPr lvl="0"/>
            <a:endParaRPr lang="en-US"/>
          </a:p>
          <a:p>
            <a:pPr lvl="0"/>
            <a:r>
              <a:rPr lang="en-US"/>
              <a:t>Bullets (Slide Content)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240681" y="6280547"/>
            <a:ext cx="673719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99244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759" y="177800"/>
            <a:ext cx="10972800" cy="8128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200" y="1193800"/>
            <a:ext cx="5660043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4209" indent="0">
              <a:buNone/>
              <a:defRPr sz="2400" b="1"/>
            </a:lvl2pPr>
            <a:lvl3pPr marL="1088418" indent="0">
              <a:buNone/>
              <a:defRPr sz="2133" b="1"/>
            </a:lvl3pPr>
            <a:lvl4pPr marL="1632627" indent="0">
              <a:buNone/>
              <a:defRPr sz="1867" b="1"/>
            </a:lvl4pPr>
            <a:lvl5pPr marL="2176836" indent="0">
              <a:buNone/>
              <a:defRPr sz="1867" b="1"/>
            </a:lvl5pPr>
            <a:lvl6pPr marL="2721045" indent="0">
              <a:buNone/>
              <a:defRPr sz="1867" b="1"/>
            </a:lvl6pPr>
            <a:lvl7pPr marL="3265254" indent="0">
              <a:buNone/>
              <a:defRPr sz="1867" b="1"/>
            </a:lvl7pPr>
            <a:lvl8pPr marL="3809463" indent="0">
              <a:buNone/>
              <a:defRPr sz="1867" b="1"/>
            </a:lvl8pPr>
            <a:lvl9pPr marL="4353672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757" y="1905000"/>
            <a:ext cx="5660043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8408" y="1193800"/>
            <a:ext cx="5765875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4209" indent="0">
              <a:buNone/>
              <a:defRPr sz="2400" b="1"/>
            </a:lvl2pPr>
            <a:lvl3pPr marL="1088418" indent="0">
              <a:buNone/>
              <a:defRPr sz="2133" b="1"/>
            </a:lvl3pPr>
            <a:lvl4pPr marL="1632627" indent="0">
              <a:buNone/>
              <a:defRPr sz="1867" b="1"/>
            </a:lvl4pPr>
            <a:lvl5pPr marL="2176836" indent="0">
              <a:buNone/>
              <a:defRPr sz="1867" b="1"/>
            </a:lvl5pPr>
            <a:lvl6pPr marL="2721045" indent="0">
              <a:buNone/>
              <a:defRPr sz="1867" b="1"/>
            </a:lvl6pPr>
            <a:lvl7pPr marL="3265254" indent="0">
              <a:buNone/>
              <a:defRPr sz="1867" b="1"/>
            </a:lvl7pPr>
            <a:lvl8pPr marL="3809463" indent="0">
              <a:buNone/>
              <a:defRPr sz="1867" b="1"/>
            </a:lvl8pPr>
            <a:lvl9pPr marL="4353672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9725" y="1905000"/>
            <a:ext cx="5765875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Slide Number Placeholder 5"/>
          <p:cNvSpPr txBox="1">
            <a:spLocks/>
          </p:cNvSpPr>
          <p:nvPr userDrawn="1"/>
        </p:nvSpPr>
        <p:spPr>
          <a:xfrm>
            <a:off x="240680" y="6280547"/>
            <a:ext cx="673720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  <p:pic>
        <p:nvPicPr>
          <p:cNvPr id="19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1" y="6375249"/>
            <a:ext cx="3354183" cy="31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914401" y="6417468"/>
            <a:ext cx="3860820" cy="364331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rgbClr val="6A737B"/>
                </a:solidFill>
              </a:rPr>
              <a:t>Copyright © 2016 Intellectual Ventures Management, LLC (IVM). All rights reserved.</a:t>
            </a:r>
          </a:p>
          <a:p>
            <a:endParaRPr lang="en-US" sz="800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949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759" y="177800"/>
            <a:ext cx="10972800" cy="8128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200" y="1193800"/>
            <a:ext cx="5660043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4209" indent="0">
              <a:buNone/>
              <a:defRPr sz="2400" b="1"/>
            </a:lvl2pPr>
            <a:lvl3pPr marL="1088418" indent="0">
              <a:buNone/>
              <a:defRPr sz="2133" b="1"/>
            </a:lvl3pPr>
            <a:lvl4pPr marL="1632627" indent="0">
              <a:buNone/>
              <a:defRPr sz="1867" b="1"/>
            </a:lvl4pPr>
            <a:lvl5pPr marL="2176836" indent="0">
              <a:buNone/>
              <a:defRPr sz="1867" b="1"/>
            </a:lvl5pPr>
            <a:lvl6pPr marL="2721045" indent="0">
              <a:buNone/>
              <a:defRPr sz="1867" b="1"/>
            </a:lvl6pPr>
            <a:lvl7pPr marL="3265254" indent="0">
              <a:buNone/>
              <a:defRPr sz="1867" b="1"/>
            </a:lvl7pPr>
            <a:lvl8pPr marL="3809463" indent="0">
              <a:buNone/>
              <a:defRPr sz="1867" b="1"/>
            </a:lvl8pPr>
            <a:lvl9pPr marL="4353672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757" y="1905000"/>
            <a:ext cx="5660043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8408" y="1193800"/>
            <a:ext cx="5765875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4209" indent="0">
              <a:buNone/>
              <a:defRPr sz="2400" b="1"/>
            </a:lvl2pPr>
            <a:lvl3pPr marL="1088418" indent="0">
              <a:buNone/>
              <a:defRPr sz="2133" b="1"/>
            </a:lvl3pPr>
            <a:lvl4pPr marL="1632627" indent="0">
              <a:buNone/>
              <a:defRPr sz="1867" b="1"/>
            </a:lvl4pPr>
            <a:lvl5pPr marL="2176836" indent="0">
              <a:buNone/>
              <a:defRPr sz="1867" b="1"/>
            </a:lvl5pPr>
            <a:lvl6pPr marL="2721045" indent="0">
              <a:buNone/>
              <a:defRPr sz="1867" b="1"/>
            </a:lvl6pPr>
            <a:lvl7pPr marL="3265254" indent="0">
              <a:buNone/>
              <a:defRPr sz="1867" b="1"/>
            </a:lvl7pPr>
            <a:lvl8pPr marL="3809463" indent="0">
              <a:buNone/>
              <a:defRPr sz="1867" b="1"/>
            </a:lvl8pPr>
            <a:lvl9pPr marL="4353672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9725" y="1905000"/>
            <a:ext cx="5765875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Slide Number Placeholder 5"/>
          <p:cNvSpPr txBox="1">
            <a:spLocks/>
          </p:cNvSpPr>
          <p:nvPr userDrawn="1"/>
        </p:nvSpPr>
        <p:spPr>
          <a:xfrm>
            <a:off x="240680" y="6280547"/>
            <a:ext cx="673720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99189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759" y="177800"/>
            <a:ext cx="10972800" cy="8128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757" y="1092200"/>
            <a:ext cx="5660043" cy="503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9725" y="1092200"/>
            <a:ext cx="5765875" cy="503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240681" y="6280547"/>
            <a:ext cx="673719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  <p:pic>
        <p:nvPicPr>
          <p:cNvPr id="9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1" y="6375249"/>
            <a:ext cx="3354183" cy="31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812781" y="6417468"/>
            <a:ext cx="3860820" cy="364331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rgbClr val="6A737B"/>
                </a:solidFill>
              </a:rPr>
              <a:t>Copyright © 2016 Intellectual Ventures Management, LLC (IVM). All rights reserved.</a:t>
            </a:r>
          </a:p>
          <a:p>
            <a:endParaRPr lang="en-US" sz="800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98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759" y="177800"/>
            <a:ext cx="10972800" cy="8128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757" y="1092200"/>
            <a:ext cx="5660043" cy="503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9725" y="1092200"/>
            <a:ext cx="5765875" cy="503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240681" y="6280547"/>
            <a:ext cx="673719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157760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240681" y="6280547"/>
            <a:ext cx="673719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  <p:pic>
        <p:nvPicPr>
          <p:cNvPr id="9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1" y="6375249"/>
            <a:ext cx="3354183" cy="31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812781" y="6417468"/>
            <a:ext cx="3860820" cy="364331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rgbClr val="6A737B"/>
                </a:solidFill>
              </a:rPr>
              <a:t>Copyright © 2016 Intellectual Ventures Management, LLC (IVM). All rights reserved.</a:t>
            </a:r>
          </a:p>
          <a:p>
            <a:endParaRPr lang="en-US" sz="800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25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240681" y="6280547"/>
            <a:ext cx="673719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98509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0147" y="177800"/>
            <a:ext cx="11600453" cy="812800"/>
          </a:xfrm>
          <a:prstGeom prst="rect">
            <a:avLst/>
          </a:prstGeom>
        </p:spPr>
        <p:txBody>
          <a:bodyPr vert="horz" lIns="81633" tIns="40817" rIns="81633" bIns="40817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0147" y="1193801"/>
            <a:ext cx="11600453" cy="4932364"/>
          </a:xfrm>
          <a:prstGeom prst="rect">
            <a:avLst/>
          </a:prstGeom>
        </p:spPr>
        <p:txBody>
          <a:bodyPr vert="horz" lIns="81633" tIns="40817" rIns="81633" bIns="4081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0681" y="6280548"/>
            <a:ext cx="507464" cy="298053"/>
          </a:xfrm>
          <a:prstGeom prst="rect">
            <a:avLst/>
          </a:prstGeom>
        </p:spPr>
        <p:txBody>
          <a:bodyPr vert="horz" lIns="51426" tIns="25713" rIns="51426" bIns="25713" rtlCol="0" anchor="ctr"/>
          <a:lstStyle>
            <a:lvl1pPr algn="l">
              <a:defRPr sz="1200">
                <a:solidFill>
                  <a:schemeClr val="accent4"/>
                </a:solidFill>
              </a:defRPr>
            </a:lvl1pPr>
          </a:lstStyle>
          <a:p>
            <a:pPr defTabSz="1088418"/>
            <a:fld id="{5E7F5BFD-39EB-44C1-950F-7ADF7831458B}" type="slidenum">
              <a:rPr lang="en-US" smtClean="0">
                <a:solidFill>
                  <a:srgbClr val="6A737B"/>
                </a:solidFill>
              </a:rPr>
              <a:pPr defTabSz="1088418"/>
              <a:t>‹#›</a:t>
            </a:fld>
            <a:r>
              <a:rPr lang="en-US">
                <a:solidFill>
                  <a:srgbClr val="6A737B"/>
                </a:solidFill>
              </a:rPr>
              <a:t>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409811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</p:sldLayoutIdLst>
  <p:txStyles>
    <p:titleStyle>
      <a:lvl1pPr algn="l" defTabSz="1088418" rtl="0" eaLnBrk="1" latinLnBrk="0" hangingPunct="1">
        <a:spcBef>
          <a:spcPct val="0"/>
        </a:spcBef>
        <a:buNone/>
        <a:defRPr sz="4267" b="0" i="0" kern="1200">
          <a:solidFill>
            <a:schemeClr val="accent2"/>
          </a:solidFill>
          <a:latin typeface="+mn-lt"/>
          <a:ea typeface="+mj-ea"/>
          <a:cs typeface="+mj-cs"/>
        </a:defRPr>
      </a:lvl1pPr>
    </p:titleStyle>
    <p:bodyStyle>
      <a:lvl1pPr marL="408156" indent="-408156" algn="l" defTabSz="1088418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84341" indent="-340131" algn="l" defTabSz="1088418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2pPr>
      <a:lvl3pPr marL="1360522" indent="-272105" algn="l" defTabSz="1088418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731" indent="-272105" algn="l" defTabSz="1088418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448941" indent="-272105" algn="l" defTabSz="1088418" rtl="0" eaLnBrk="1" latinLnBrk="0" hangingPunct="1">
        <a:spcBef>
          <a:spcPct val="20000"/>
        </a:spcBef>
        <a:buFont typeface="Arial" pitchFamily="34" charset="0"/>
        <a:buChar char="»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993151" indent="-272105" algn="l" defTabSz="108841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58" indent="-272105" algn="l" defTabSz="108841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69" indent="-272105" algn="l" defTabSz="108841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78" indent="-272105" algn="l" defTabSz="108841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418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9" algn="l" defTabSz="1088418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18" algn="l" defTabSz="1088418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27" algn="l" defTabSz="1088418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36" algn="l" defTabSz="1088418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45" algn="l" defTabSz="1088418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54" algn="l" defTabSz="1088418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63" algn="l" defTabSz="1088418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72" algn="l" defTabSz="1088418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History matching @ IDM</a:t>
            </a:r>
          </a:p>
          <a:p>
            <a:pPr algn="ctr"/>
            <a:r>
              <a:rPr lang="en-US" sz="2000" dirty="0"/>
              <a:t>Dan Klein, IDM Symposium, </a:t>
            </a:r>
            <a:r>
              <a:rPr lang="en-US" sz="2000" dirty="0" smtClean="0"/>
              <a:t>4/18/2017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436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Matching Software!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About</a:t>
            </a:r>
          </a:p>
          <a:p>
            <a:pPr lvl="1"/>
            <a:r>
              <a:rPr lang="en-US" sz="2800" dirty="0" err="1" smtClean="0"/>
              <a:t>history_matching</a:t>
            </a:r>
            <a:r>
              <a:rPr lang="en-US" sz="2800" dirty="0" smtClean="0"/>
              <a:t> packing written in Python</a:t>
            </a:r>
          </a:p>
          <a:p>
            <a:pPr lvl="1"/>
            <a:r>
              <a:rPr lang="en-US" sz="2800" dirty="0" smtClean="0"/>
              <a:t>LASSO regression for variable selection</a:t>
            </a:r>
          </a:p>
          <a:p>
            <a:pPr lvl="1"/>
            <a:r>
              <a:rPr lang="en-US" sz="2800" dirty="0" smtClean="0"/>
              <a:t>Uses </a:t>
            </a:r>
            <a:r>
              <a:rPr lang="en-US" sz="2800" dirty="0" err="1" smtClean="0"/>
              <a:t>statsmodels</a:t>
            </a:r>
            <a:r>
              <a:rPr lang="en-US" sz="2800" dirty="0" smtClean="0"/>
              <a:t> for GLM</a:t>
            </a:r>
          </a:p>
          <a:p>
            <a:pPr lvl="1"/>
            <a:r>
              <a:rPr lang="en-US" sz="2800" dirty="0" smtClean="0"/>
              <a:t>Custom GPR with GPU acceleration and cross-validation (</a:t>
            </a:r>
            <a:r>
              <a:rPr lang="en-US" sz="2800" dirty="0" err="1" smtClean="0"/>
              <a:t>Nvidia</a:t>
            </a:r>
            <a:r>
              <a:rPr lang="en-US" sz="2800" dirty="0" smtClean="0"/>
              <a:t> CUDA)</a:t>
            </a:r>
          </a:p>
          <a:p>
            <a:pPr lvl="1"/>
            <a:r>
              <a:rPr lang="en-US" sz="2800" dirty="0" smtClean="0"/>
              <a:t>Compatible with EMOD, takes sim inputs/results from Excel files</a:t>
            </a:r>
          </a:p>
          <a:p>
            <a:endParaRPr lang="en-US" sz="2800" dirty="0" smtClean="0"/>
          </a:p>
          <a:p>
            <a:r>
              <a:rPr lang="en-US" sz="2800" dirty="0" smtClean="0"/>
              <a:t>Work in progress</a:t>
            </a:r>
          </a:p>
          <a:p>
            <a:pPr lvl="1"/>
            <a:r>
              <a:rPr lang="en-US" sz="2800" dirty="0" smtClean="0"/>
              <a:t>More efficient input selection</a:t>
            </a:r>
          </a:p>
          <a:p>
            <a:pPr lvl="1"/>
            <a:r>
              <a:rPr lang="en-US" sz="2800" dirty="0" smtClean="0"/>
              <a:t>Cross-validation gradient for faster optimization</a:t>
            </a:r>
          </a:p>
          <a:p>
            <a:pPr lvl="1"/>
            <a:r>
              <a:rPr lang="en-US" sz="2800" dirty="0" smtClean="0"/>
              <a:t>Documentation and usability improvements</a:t>
            </a:r>
          </a:p>
          <a:p>
            <a:pPr lvl="1"/>
            <a:r>
              <a:rPr lang="en-US" sz="2800" dirty="0" smtClean="0"/>
              <a:t>Use OpenCL instead of CUDA</a:t>
            </a:r>
          </a:p>
          <a:p>
            <a:endParaRPr lang="en-US" sz="2800" dirty="0" smtClean="0"/>
          </a:p>
          <a:p>
            <a:pPr marL="0" indent="0" algn="ctr">
              <a:buNone/>
            </a:pPr>
            <a:r>
              <a:rPr lang="en-US" sz="2800" b="1" dirty="0" smtClean="0"/>
              <a:t>Looking for a few dedicated early adopters, let me know if interested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6860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Matching: Process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24772" y="1136342"/>
            <a:ext cx="10350377" cy="48753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Select initial inputs (LHS), run sims, analyze results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For each “cut”:</a:t>
            </a:r>
          </a:p>
          <a:p>
            <a:pPr marL="990535" lvl="1" indent="-514350">
              <a:buFont typeface="+mj-lt"/>
              <a:buAutoNum type="alphaUcPeriod"/>
            </a:pPr>
            <a:r>
              <a:rPr lang="en-US" sz="3200" dirty="0" smtClean="0"/>
              <a:t>Select basis</a:t>
            </a:r>
          </a:p>
          <a:p>
            <a:pPr marL="990535" lvl="1" indent="-514350">
              <a:buFont typeface="+mj-lt"/>
              <a:buAutoNum type="alphaUcPeriod"/>
            </a:pPr>
            <a:r>
              <a:rPr lang="en-US" sz="3200" dirty="0" smtClean="0"/>
              <a:t>Generalized linear modeling for mean</a:t>
            </a:r>
          </a:p>
          <a:p>
            <a:pPr marL="990535" lvl="1" indent="-514350">
              <a:buFont typeface="+mj-lt"/>
              <a:buAutoNum type="alphaUcPeriod"/>
            </a:pPr>
            <a:r>
              <a:rPr lang="en-US" sz="3200" dirty="0" smtClean="0"/>
              <a:t>Gaussian process regression</a:t>
            </a:r>
          </a:p>
          <a:p>
            <a:pPr marL="990535" lvl="1" indent="-514350">
              <a:buFont typeface="+mj-lt"/>
              <a:buAutoNum type="alphaUcPeriod"/>
            </a:pPr>
            <a:r>
              <a:rPr lang="en-US" sz="3200" dirty="0" smtClean="0"/>
              <a:t>Evaluation and validation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Choose sims for next iteration, run, analyze, </a:t>
            </a:r>
            <a:r>
              <a:rPr lang="en-US" sz="3200" dirty="0" err="1" smtClean="0"/>
              <a:t>GoTo</a:t>
            </a:r>
            <a:r>
              <a:rPr lang="en-US" sz="3200" dirty="0" smtClean="0"/>
              <a:t> 2A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Finally, resample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369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524772" y="1136342"/>
                <a:ext cx="10350377" cy="4261284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3200" dirty="0" smtClean="0"/>
                  <a:t>Two parameters</a:t>
                </a:r>
              </a:p>
              <a:p>
                <a:pPr lvl="1">
                  <a:buFontTx/>
                  <a:buChar char="-"/>
                </a:pPr>
                <a:r>
                  <a:rPr lang="en-US" sz="2800" dirty="0" smtClean="0"/>
                  <a:t>First Parameter (x1, -50 to 50)</a:t>
                </a:r>
              </a:p>
              <a:p>
                <a:pPr lvl="1">
                  <a:buFontTx/>
                  <a:buChar char="-"/>
                </a:pPr>
                <a:r>
                  <a:rPr lang="en-US" sz="2800" dirty="0" smtClean="0"/>
                  <a:t>Second Parameter (x2, -100 to 100)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Y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~ </m:t>
                    </m:r>
                    <m:rad>
                      <m:radPr>
                        <m:degHide m:val="on"/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(0,1)</m:t>
                    </m:r>
                  </m:oMath>
                </a14:m>
                <a:endParaRPr lang="en-US" sz="320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3200" dirty="0" smtClean="0"/>
                  <a:t>Desired value: 15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3200" dirty="0" smtClean="0"/>
                  <a:t>Discrepancy </a:t>
                </a:r>
                <a:r>
                  <a:rPr lang="en-US" sz="3200" dirty="0" err="1" smtClean="0"/>
                  <a:t>stdev</a:t>
                </a:r>
                <a:r>
                  <a:rPr lang="en-US" sz="3200" dirty="0" smtClean="0"/>
                  <a:t>: 1.5</a:t>
                </a:r>
                <a:endParaRPr lang="en-US" sz="3200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4772" y="1136342"/>
                <a:ext cx="10350377" cy="4261284"/>
              </a:xfrm>
              <a:blipFill rotWithShape="0">
                <a:blip r:embed="rId2"/>
                <a:stretch>
                  <a:fillRect l="-1472" t="-18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7528264" y="648070"/>
            <a:ext cx="4270159" cy="47495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 rot="16200000">
            <a:off x="5806011" y="2487385"/>
            <a:ext cx="27887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First Parameter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68987" y="5392494"/>
            <a:ext cx="3286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Second Parameter</a:t>
            </a:r>
          </a:p>
        </p:txBody>
      </p:sp>
      <p:sp>
        <p:nvSpPr>
          <p:cNvPr id="7" name="Donut 6"/>
          <p:cNvSpPr/>
          <p:nvPr/>
        </p:nvSpPr>
        <p:spPr>
          <a:xfrm>
            <a:off x="8268987" y="994299"/>
            <a:ext cx="2757079" cy="4021586"/>
          </a:xfrm>
          <a:prstGeom prst="donut">
            <a:avLst>
              <a:gd name="adj" fmla="val 2763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69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Basis Selection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757" y="1092200"/>
            <a:ext cx="3739370" cy="5033963"/>
          </a:xfrm>
        </p:spPr>
        <p:txBody>
          <a:bodyPr/>
          <a:lstStyle/>
          <a:p>
            <a:r>
              <a:rPr lang="en-US" dirty="0" smtClean="0"/>
              <a:t>Manual selection</a:t>
            </a:r>
          </a:p>
          <a:p>
            <a:endParaRPr lang="en-US" dirty="0" smtClean="0"/>
          </a:p>
          <a:p>
            <a:r>
              <a:rPr lang="en-US" dirty="0" smtClean="0"/>
              <a:t>Start with large basis</a:t>
            </a:r>
          </a:p>
          <a:p>
            <a:pPr lvl="1"/>
            <a:r>
              <a:rPr lang="en-US" dirty="0" smtClean="0"/>
              <a:t>GLM: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order polynomial</a:t>
            </a:r>
            <a:endParaRPr lang="en-US" dirty="0" smtClean="0"/>
          </a:p>
          <a:p>
            <a:pPr lvl="1"/>
            <a:r>
              <a:rPr lang="en-US" dirty="0" smtClean="0"/>
              <a:t>GPR: 1</a:t>
            </a:r>
            <a:r>
              <a:rPr lang="en-US" baseline="30000" dirty="0" smtClean="0"/>
              <a:t>st</a:t>
            </a:r>
            <a:r>
              <a:rPr lang="en-US" dirty="0" smtClean="0"/>
              <a:t> order terms</a:t>
            </a:r>
          </a:p>
          <a:p>
            <a:r>
              <a:rPr lang="en-US" dirty="0" smtClean="0"/>
              <a:t>Penalized regression</a:t>
            </a:r>
          </a:p>
        </p:txBody>
      </p:sp>
      <p:pic>
        <p:nvPicPr>
          <p:cNvPr id="9" name="m_-2606996536717601535img156987" descr="0fdc834e-c4ba-41f9-8ec8-b847d8913f9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281" y="1019115"/>
            <a:ext cx="7657483" cy="5264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062954" y="5922553"/>
            <a:ext cx="1175322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Alpha</a:t>
            </a:r>
          </a:p>
        </p:txBody>
      </p:sp>
      <p:sp>
        <p:nvSpPr>
          <p:cNvPr id="6" name="TextBox 5"/>
          <p:cNvSpPr txBox="1"/>
          <p:nvPr/>
        </p:nvSpPr>
        <p:spPr>
          <a:xfrm rot="16200000">
            <a:off x="1901625" y="3170475"/>
            <a:ext cx="4725781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Bayesian Information (BIC)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10414785" y="2975167"/>
            <a:ext cx="2969659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00FF"/>
                </a:solidFill>
              </a:rPr>
              <a:t>Num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Params</a:t>
            </a:r>
            <a:r>
              <a:rPr lang="en-US" sz="3200" b="1" dirty="0" smtClean="0">
                <a:solidFill>
                  <a:srgbClr val="0000FF"/>
                </a:solidFill>
              </a:rPr>
              <a:t> (N)</a:t>
            </a:r>
          </a:p>
        </p:txBody>
      </p:sp>
    </p:spTree>
    <p:extLst>
      <p:ext uri="{BB962C8B-B14F-4D97-AF65-F5344CB8AC3E}">
        <p14:creationId xmlns:p14="http://schemas.microsoft.com/office/powerpoint/2010/main" val="90168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Generalized Linear Modeling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Standard GLM</a:t>
            </a:r>
          </a:p>
          <a:p>
            <a:pPr lvl="1"/>
            <a:r>
              <a:rPr lang="en-US" dirty="0" smtClean="0"/>
              <a:t>Poisson or Gaussian link family</a:t>
            </a:r>
          </a:p>
          <a:p>
            <a:pPr lvl="1"/>
            <a:r>
              <a:rPr lang="en-US" dirty="0" smtClean="0"/>
              <a:t>Using </a:t>
            </a:r>
            <a:r>
              <a:rPr lang="en-US" dirty="0" err="1" smtClean="0"/>
              <a:t>statsmodels</a:t>
            </a:r>
            <a:endParaRPr lang="en-US" dirty="0" smtClean="0"/>
          </a:p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75% training (cyan)</a:t>
            </a:r>
          </a:p>
          <a:p>
            <a:pPr lvl="1"/>
            <a:r>
              <a:rPr lang="en-US" dirty="0" smtClean="0"/>
              <a:t>25% test (magenta)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 rotWithShape="1">
          <a:blip r:embed="rId2"/>
          <a:srcRect l="4220" t="23899" r="54082" b="15814"/>
          <a:stretch/>
        </p:blipFill>
        <p:spPr>
          <a:xfrm>
            <a:off x="5719159" y="1092200"/>
            <a:ext cx="6099240" cy="496027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416031" y="6126163"/>
            <a:ext cx="340236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Predicted</a:t>
            </a:r>
          </a:p>
        </p:txBody>
      </p:sp>
      <p:sp>
        <p:nvSpPr>
          <p:cNvPr id="6" name="TextBox 5"/>
          <p:cNvSpPr txBox="1"/>
          <p:nvPr/>
        </p:nvSpPr>
        <p:spPr>
          <a:xfrm rot="16200000">
            <a:off x="4230542" y="3125511"/>
            <a:ext cx="2606804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Model Output</a:t>
            </a:r>
          </a:p>
        </p:txBody>
      </p:sp>
    </p:spTree>
    <p:extLst>
      <p:ext uri="{BB962C8B-B14F-4D97-AF65-F5344CB8AC3E}">
        <p14:creationId xmlns:p14="http://schemas.microsoft.com/office/powerpoint/2010/main" val="277691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Gaussian Process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Train GPR on residual error between GLM and data</a:t>
            </a:r>
          </a:p>
          <a:p>
            <a:r>
              <a:rPr lang="en-US" dirty="0" smtClean="0"/>
              <a:t>Not much signal left, but main purpose is to quantify uncertainty</a:t>
            </a:r>
          </a:p>
          <a:p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Use BFGS to maximize 5- or 10-fold cross validation likelihood</a:t>
            </a:r>
          </a:p>
          <a:p>
            <a:pPr lvl="1"/>
            <a:r>
              <a:rPr lang="en-US" dirty="0" smtClean="0"/>
              <a:t>GPU accelerated (</a:t>
            </a:r>
            <a:r>
              <a:rPr lang="en-US" dirty="0" err="1" smtClean="0"/>
              <a:t>Nvidia</a:t>
            </a:r>
            <a:r>
              <a:rPr lang="en-US" dirty="0" smtClean="0"/>
              <a:t> CUDA)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9044" y="688121"/>
            <a:ext cx="4685893" cy="543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90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D. Evaluation and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Check that the composite model fits the data</a:t>
            </a:r>
          </a:p>
          <a:p>
            <a:r>
              <a:rPr lang="en-US" dirty="0" smtClean="0"/>
              <a:t>Make sure no “good” points are begin marked incorrectly</a:t>
            </a:r>
          </a:p>
          <a:p>
            <a:pPr lvl="1"/>
            <a:r>
              <a:rPr lang="en-US" dirty="0" smtClean="0"/>
              <a:t>Black o (plausible)</a:t>
            </a:r>
          </a:p>
          <a:p>
            <a:pPr lvl="1"/>
            <a:r>
              <a:rPr lang="en-US" dirty="0" smtClean="0"/>
              <a:t>Red X (implausible)</a:t>
            </a:r>
          </a:p>
          <a:p>
            <a:pPr lvl="1"/>
            <a:r>
              <a:rPr lang="en-US" dirty="0" smtClean="0"/>
              <a:t>Yellow bar is target</a:t>
            </a:r>
          </a:p>
          <a:p>
            <a:r>
              <a:rPr lang="en-US" dirty="0" smtClean="0"/>
              <a:t>Update models or add new simulations to correct errors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8322" y="786319"/>
            <a:ext cx="6802541" cy="533984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861898" y="2986391"/>
            <a:ext cx="145915" cy="885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2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Plotting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26646" t="10269" r="30045"/>
          <a:stretch/>
        </p:blipFill>
        <p:spPr>
          <a:xfrm>
            <a:off x="554476" y="961085"/>
            <a:ext cx="4824920" cy="5623094"/>
          </a:xfrm>
          <a:prstGeom prst="rect">
            <a:avLst/>
          </a:prstGeom>
        </p:spPr>
      </p:pic>
      <p:pic>
        <p:nvPicPr>
          <p:cNvPr id="11" name="Content Placeholder 10"/>
          <p:cNvPicPr>
            <a:picLocks noGrp="1" noChangeAspect="1"/>
          </p:cNvPicPr>
          <p:nvPr>
            <p:ph sz="quarter" idx="4"/>
          </p:nvPr>
        </p:nvPicPr>
        <p:blipFill rotWithShape="1">
          <a:blip r:embed="rId3"/>
          <a:srcRect l="23817" t="14901" r="31137" b="8916"/>
          <a:stretch/>
        </p:blipFill>
        <p:spPr>
          <a:xfrm>
            <a:off x="5904690" y="990600"/>
            <a:ext cx="5535038" cy="526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8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IDM PPT w copyright">
  <a:themeElements>
    <a:clrScheme name="IDM 1_27">
      <a:dk1>
        <a:sysClr val="windowText" lastClr="000000"/>
      </a:dk1>
      <a:lt1>
        <a:sysClr val="window" lastClr="FFFFFF"/>
      </a:lt1>
      <a:dk2>
        <a:srgbClr val="006692"/>
      </a:dk2>
      <a:lt2>
        <a:srgbClr val="EEECE1"/>
      </a:lt2>
      <a:accent1>
        <a:srgbClr val="000000"/>
      </a:accent1>
      <a:accent2>
        <a:srgbClr val="006692"/>
      </a:accent2>
      <a:accent3>
        <a:srgbClr val="5D87A1"/>
      </a:accent3>
      <a:accent4>
        <a:srgbClr val="6A737B"/>
      </a:accent4>
      <a:accent5>
        <a:srgbClr val="006692"/>
      </a:accent5>
      <a:accent6>
        <a:srgbClr val="F89828"/>
      </a:accent6>
      <a:hlink>
        <a:srgbClr val="006692"/>
      </a:hlink>
      <a:folHlink>
        <a:srgbClr val="6A737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b="1" dirty="0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5 IDM Template" id="{15186EB5-548D-4BC2-A970-F8E9003A1E32}" vid="{A5A754B9-2771-44CF-A7BB-F68E6FD8B81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1FC585CFE014299F3070BD58FF3B6" ma:contentTypeVersion="2" ma:contentTypeDescription="Create a new document." ma:contentTypeScope="" ma:versionID="08cbfe0a6ec680d52493f28c4461c0ad">
  <xsd:schema xmlns:xsd="http://www.w3.org/2001/XMLSchema" xmlns:xs="http://www.w3.org/2001/XMLSchema" xmlns:p="http://schemas.microsoft.com/office/2006/metadata/properties" xmlns:ns2="6d2bc46a-f014-48ed-be59-9d6cf5da36fb" targetNamespace="http://schemas.microsoft.com/office/2006/metadata/properties" ma:root="true" ma:fieldsID="679a8e4ae1d572e94e67380fd784e4fb" ns2:_="">
    <xsd:import namespace="6d2bc46a-f014-48ed-be59-9d6cf5da36f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2bc46a-f014-48ed-be59-9d6cf5da36f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d2bc46a-f014-48ed-be59-9d6cf5da36fb">6FCQ3RPYFS27-342471493-456</_dlc_DocId>
    <_dlc_DocIdUrl xmlns="6d2bc46a-f014-48ed-be59-9d6cf5da36fb">
      <Url>https://idmod.sharepoint.com/reports/_layouts/15/DocIdRedir.aspx?ID=6FCQ3RPYFS27-342471493-456</Url>
      <Description>6FCQ3RPYFS27-342471493-456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1E6CE48-3C2A-434E-A0A3-B142E35FCD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2bc46a-f014-48ed-be59-9d6cf5da36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A4DF13-F44F-43B6-99C0-BBF5811900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1CEA60-A2EA-4B71-BF14-8A233BA6FAC5}">
  <ds:schemaRefs>
    <ds:schemaRef ds:uri="http://purl.org/dc/elements/1.1/"/>
    <ds:schemaRef ds:uri="http://purl.org/dc/dcmitype/"/>
    <ds:schemaRef ds:uri="http://schemas.microsoft.com/office/infopath/2007/PartnerControls"/>
    <ds:schemaRef ds:uri="http://purl.org/dc/terms/"/>
    <ds:schemaRef ds:uri="6d2bc46a-f014-48ed-be59-9d6cf5da36fb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9863C0C5-31E7-4F6F-B0B9-A4FBF6DF1760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19329</TotalTime>
  <Words>317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2_IDM PPT w copyright</vt:lpstr>
      <vt:lpstr>PowerPoint Presentation</vt:lpstr>
      <vt:lpstr>History Matching Software!</vt:lpstr>
      <vt:lpstr>History Matching: Process</vt:lpstr>
      <vt:lpstr>Example Problem</vt:lpstr>
      <vt:lpstr>A. Basis Selection</vt:lpstr>
      <vt:lpstr>B. Generalized Linear Modeling</vt:lpstr>
      <vt:lpstr>C. Gaussian Process Regression</vt:lpstr>
      <vt:lpstr>D. Evaluation and Validation</vt:lpstr>
      <vt:lpstr>Plotting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McCarthy</dc:creator>
  <cp:lastModifiedBy>Daniel Klein</cp:lastModifiedBy>
  <cp:revision>204</cp:revision>
  <dcterms:modified xsi:type="dcterms:W3CDTF">2017-04-21T00:44:52Z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4541c548-d5d1-44a0-8e28-3834518252ce</vt:lpwstr>
  </property>
  <property fmtid="{D5CDD505-2E9C-101B-9397-08002B2CF9AE}" pid="3" name="ContentTypeId">
    <vt:lpwstr>0x010100A851FC585CFE014299F3070BD58FF3B6</vt:lpwstr>
  </property>
</Properties>
</file>