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1" r:id="rId2"/>
    <p:sldId id="442" r:id="rId3"/>
    <p:sldId id="415" r:id="rId4"/>
    <p:sldId id="419" r:id="rId5"/>
    <p:sldId id="391" r:id="rId6"/>
    <p:sldId id="447" r:id="rId7"/>
    <p:sldId id="448" r:id="rId8"/>
    <p:sldId id="455" r:id="rId9"/>
    <p:sldId id="449" r:id="rId10"/>
    <p:sldId id="450" r:id="rId11"/>
    <p:sldId id="457" r:id="rId12"/>
    <p:sldId id="478" r:id="rId13"/>
    <p:sldId id="461" r:id="rId14"/>
    <p:sldId id="462" r:id="rId15"/>
    <p:sldId id="463" r:id="rId16"/>
    <p:sldId id="472" r:id="rId17"/>
    <p:sldId id="465" r:id="rId18"/>
    <p:sldId id="466" r:id="rId19"/>
    <p:sldId id="467" r:id="rId20"/>
    <p:sldId id="473" r:id="rId21"/>
    <p:sldId id="475" r:id="rId22"/>
    <p:sldId id="476" r:id="rId23"/>
    <p:sldId id="414" r:id="rId24"/>
    <p:sldId id="459" r:id="rId25"/>
    <p:sldId id="392" r:id="rId26"/>
    <p:sldId id="477" r:id="rId27"/>
    <p:sldId id="479" r:id="rId28"/>
    <p:sldId id="480" r:id="rId29"/>
    <p:sldId id="481" r:id="rId3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99C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4" autoAdjust="0"/>
    <p:restoredTop sz="65808" autoAdjust="0"/>
  </p:normalViewPr>
  <p:slideViewPr>
    <p:cSldViewPr>
      <p:cViewPr varScale="1">
        <p:scale>
          <a:sx n="49" d="100"/>
          <a:sy n="49" d="100"/>
        </p:scale>
        <p:origin x="93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ED8FBB7-5381-4020-8BF3-FBFC5C4BB390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93C70BF-9100-4ACD-92C1-D0C307D3C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3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E7C7A1-C7FB-4DB2-9FB7-66D0C8EFB65E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24845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12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02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37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38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8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04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3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ECEE-A4FC-4E4E-AB7C-6D7D5E3E664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367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ECEE-A4FC-4E4E-AB7C-6D7D5E3E664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777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E81BB3-2BE8-4B99-93E5-7A7FCB9DA50E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280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214634-3BEB-4996-AB85-50D09773FFC1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8239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7938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 sz="900" dirty="0">
              <a:latin typeface="arial" panose="020B0604020202020204" pitchFamily="34" charset="0"/>
              <a:ea typeface="IPAMincho" charset="0"/>
              <a:cs typeface="IPAMinch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20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EEA5A-1279-4090-BDE2-CDE0A6FFD13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4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45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39C49-D271-2749-9B39-A87BE6707DA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16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24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67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5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B7011F-29D9-4B7F-A6A2-605AB076E81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307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F2EAEA-250A-4B3C-A6E4-B3C2CC41E00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2691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2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70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6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1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70BF-9100-4ACD-92C1-D0C307D3C6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7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14400" y="215831"/>
            <a:ext cx="7315200" cy="169277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/>
                </a:solidFill>
                <a:latin typeface="Garamond" pitchFamily="18" charset="0"/>
              </a:rPr>
              <a:t> </a:t>
            </a:r>
            <a:r>
              <a:rPr lang="en-US" sz="3200" dirty="0"/>
              <a:t>Dengue evolution of </a:t>
            </a:r>
            <a:r>
              <a:rPr lang="en-US" sz="3200" dirty="0" smtClean="0"/>
              <a:t>virulence</a:t>
            </a:r>
          </a:p>
          <a:p>
            <a:pPr algn="ctr"/>
            <a:r>
              <a:rPr lang="en-US" sz="2000" dirty="0"/>
              <a:t>Should we expect dengue virulence evolution in response to </a:t>
            </a:r>
            <a:r>
              <a:rPr lang="en-US" sz="2000" dirty="0" err="1" smtClean="0"/>
              <a:t>Dengvaxia</a:t>
            </a:r>
            <a:r>
              <a:rPr lang="en-US" sz="2000" dirty="0" smtClean="0"/>
              <a:t>® </a:t>
            </a:r>
            <a:r>
              <a:rPr lang="en-US" sz="2000" dirty="0"/>
              <a:t>vaccination?</a:t>
            </a:r>
          </a:p>
          <a:p>
            <a:pPr algn="ctr"/>
            <a:endParaRPr lang="en-US" sz="3200" b="1" dirty="0">
              <a:solidFill>
                <a:schemeClr val="accent2"/>
              </a:solidFill>
              <a:latin typeface="Garamond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7200" y="3316069"/>
            <a:ext cx="8229600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dirty="0" smtClean="0">
                <a:latin typeface="Garamond" pitchFamily="18" charset="0"/>
              </a:rPr>
              <a:t>April 20, 2017</a:t>
            </a:r>
          </a:p>
          <a:p>
            <a:pPr algn="ctr"/>
            <a:r>
              <a:rPr lang="en-US" dirty="0" smtClean="0">
                <a:latin typeface="Garamond" pitchFamily="18" charset="0"/>
              </a:rPr>
              <a:t>IDM Symposium, Bellevue, WA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31983" y="1826530"/>
            <a:ext cx="3543300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aramond" pitchFamily="18" charset="0"/>
              </a:rPr>
              <a:t>Katia Koelle</a:t>
            </a:r>
            <a:endParaRPr lang="en-US" sz="1400" dirty="0" smtClean="0">
              <a:latin typeface="Garamond" pitchFamily="18" charset="0"/>
            </a:endParaRPr>
          </a:p>
          <a:p>
            <a:pPr algn="ctr"/>
            <a:r>
              <a:rPr lang="en-US" sz="1600" dirty="0" smtClean="0">
                <a:latin typeface="Garamond" pitchFamily="18" charset="0"/>
              </a:rPr>
              <a:t>Department </a:t>
            </a:r>
            <a:r>
              <a:rPr lang="en-US" sz="1600" dirty="0">
                <a:latin typeface="Garamond" pitchFamily="18" charset="0"/>
              </a:rPr>
              <a:t>of </a:t>
            </a:r>
            <a:r>
              <a:rPr lang="en-US" sz="1600" dirty="0" smtClean="0">
                <a:latin typeface="Garamond" pitchFamily="18" charset="0"/>
              </a:rPr>
              <a:t>Biology</a:t>
            </a:r>
          </a:p>
          <a:p>
            <a:pPr algn="ctr"/>
            <a:r>
              <a:rPr lang="en-US" sz="1600" dirty="0" smtClean="0">
                <a:latin typeface="Garamond" pitchFamily="18" charset="0"/>
              </a:rPr>
              <a:t>Duke University</a:t>
            </a:r>
            <a:endParaRPr lang="en-US" sz="1600" dirty="0">
              <a:latin typeface="Garamond" pitchFamily="18" charset="0"/>
            </a:endParaRPr>
          </a:p>
        </p:txBody>
      </p:sp>
      <p:pic>
        <p:nvPicPr>
          <p:cNvPr id="9" name="Picture 8" descr="CIDID_logo_alternativ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98" y="4386881"/>
            <a:ext cx="2414227" cy="2169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305952"/>
            <a:ext cx="1752600" cy="2331608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038600" y="1826530"/>
            <a:ext cx="3543300" cy="10464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Garamond" pitchFamily="18" charset="0"/>
              </a:rPr>
              <a:t>Rotem Ben-Shachar</a:t>
            </a:r>
            <a:endParaRPr lang="en-US" dirty="0">
              <a:latin typeface="Garamond" pitchFamily="18" charset="0"/>
            </a:endParaRPr>
          </a:p>
          <a:p>
            <a:pPr algn="ctr"/>
            <a:r>
              <a:rPr lang="en-US" sz="1400" dirty="0" smtClean="0">
                <a:latin typeface="Garamond" pitchFamily="18" charset="0"/>
              </a:rPr>
              <a:t>Department of Integrative Biology</a:t>
            </a:r>
          </a:p>
          <a:p>
            <a:pPr algn="ctr"/>
            <a:r>
              <a:rPr lang="en-US" sz="1400" dirty="0" smtClean="0">
                <a:latin typeface="Garamond" pitchFamily="18" charset="0"/>
              </a:rPr>
              <a:t>Division of Infectious Diseases</a:t>
            </a:r>
          </a:p>
          <a:p>
            <a:pPr algn="ctr"/>
            <a:r>
              <a:rPr lang="en-US" sz="1600" dirty="0" smtClean="0">
                <a:latin typeface="Garamond" pitchFamily="18" charset="0"/>
              </a:rPr>
              <a:t>UC Berkeley</a:t>
            </a:r>
            <a:endParaRPr lang="en-US" sz="1600" dirty="0">
              <a:latin typeface="Garamond" pitchFamily="18" charset="0"/>
            </a:endParaRPr>
          </a:p>
        </p:txBody>
      </p:sp>
      <p:pic>
        <p:nvPicPr>
          <p:cNvPr id="8" name="Picture 2" descr="C:\Users\kvk2\Desktop\Wordpress\rot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166" y="1551801"/>
            <a:ext cx="1250634" cy="190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48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Examining dengue virulence evolution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3" t="1" r="6856" b="25796"/>
          <a:stretch/>
        </p:blipFill>
        <p:spPr>
          <a:xfrm>
            <a:off x="4651718" y="1728736"/>
            <a:ext cx="4453042" cy="47870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3954" y="5742799"/>
            <a:ext cx="1821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Nguyen et al. (2013) </a:t>
            </a:r>
            <a:r>
              <a:rPr lang="en-US" sz="1200" i="1" dirty="0" smtClean="0"/>
              <a:t>PNAS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8627" y="1203227"/>
            <a:ext cx="767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 of </a:t>
            </a:r>
            <a:r>
              <a:rPr lang="en-US" i="1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: probability of transmission from infected human to mosquito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257" t="1241" r="45476" b="53309"/>
          <a:stretch/>
        </p:blipFill>
        <p:spPr>
          <a:xfrm>
            <a:off x="1078995" y="2194560"/>
            <a:ext cx="3108960" cy="28346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07226" y="5260406"/>
            <a:ext cx="170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Viral load (log</a:t>
            </a:r>
            <a:r>
              <a:rPr lang="en-US" baseline="-25000" dirty="0" smtClean="0"/>
              <a:t>10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-990600" y="3472933"/>
            <a:ext cx="3873048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of transmission to mosquito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8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76600" y="3657600"/>
            <a:ext cx="2895600" cy="26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15240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R</a:t>
            </a:r>
            <a:r>
              <a:rPr lang="en-US" sz="2400" baseline="-25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0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is maximized at intermediate virulence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5269" y="60050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00400" y="6043135"/>
            <a:ext cx="2895600" cy="433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00400" y="6001051"/>
            <a:ext cx="2895600" cy="26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" r="-4618" b="-1097"/>
          <a:stretch/>
        </p:blipFill>
        <p:spPr>
          <a:xfrm>
            <a:off x="123823" y="1145393"/>
            <a:ext cx="4607606" cy="55602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5580" y="2698950"/>
            <a:ext cx="1887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Primary </a:t>
            </a:r>
            <a:r>
              <a:rPr lang="en-US" dirty="0">
                <a:solidFill>
                  <a:srgbClr val="FF0000"/>
                </a:solidFill>
              </a:rPr>
              <a:t>infections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" t="1" r="-3706" b="1842"/>
          <a:stretch/>
        </p:blipFill>
        <p:spPr>
          <a:xfrm>
            <a:off x="4710343" y="1098450"/>
            <a:ext cx="4134932" cy="537535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251548" y="2704375"/>
            <a:ext cx="213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Secondary </a:t>
            </a:r>
            <a:r>
              <a:rPr lang="en-US" dirty="0">
                <a:solidFill>
                  <a:srgbClr val="FF0000"/>
                </a:solidFill>
              </a:rPr>
              <a:t>infections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92440" y="6512242"/>
            <a:ext cx="2600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Trebuchet MS"/>
              </a:rPr>
              <a:t>Ben-Shachar &amp; Koelle</a:t>
            </a:r>
            <a:r>
              <a:rPr lang="en-US" sz="1400" dirty="0">
                <a:cs typeface="Trebuchet MS"/>
              </a:rPr>
              <a:t> </a:t>
            </a:r>
            <a:r>
              <a:rPr lang="en-US" sz="1400" dirty="0" smtClean="0">
                <a:cs typeface="Trebuchet MS"/>
              </a:rPr>
              <a:t>(in review)</a:t>
            </a:r>
            <a:endParaRPr lang="en-US" sz="1400" i="1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936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76600" y="3657600"/>
            <a:ext cx="2895600" cy="26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15240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R</a:t>
            </a:r>
            <a:r>
              <a:rPr lang="en-US" sz="2400" baseline="-25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0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is maximized at intermediate virulence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5269" y="60050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00400" y="6043135"/>
            <a:ext cx="2895600" cy="433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00400" y="6001051"/>
            <a:ext cx="2895600" cy="26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00" y="1163066"/>
            <a:ext cx="4205400" cy="5313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1397" y="4364399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Primary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8125" y="1804452"/>
            <a:ext cx="11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Secondary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10475" y="4660028"/>
            <a:ext cx="161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Post-secondary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15240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Optimal virulence depends on epidemiological context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5269" y="60050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00400" y="6043135"/>
            <a:ext cx="2895600" cy="433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6551" t="1874" r="9484" b="4450"/>
          <a:stretch/>
        </p:blipFill>
        <p:spPr>
          <a:xfrm>
            <a:off x="3631885" y="1097124"/>
            <a:ext cx="38862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" y="1911459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= proportion of infected individuals experiencing a primary infection</a:t>
            </a:r>
          </a:p>
          <a:p>
            <a:endParaRPr lang="en-US" sz="1400" dirty="0" smtClean="0"/>
          </a:p>
          <a:p>
            <a:r>
              <a:rPr lang="en-US" sz="1400" i="1" dirty="0" smtClean="0"/>
              <a:t>p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= </a:t>
            </a:r>
            <a:r>
              <a:rPr lang="en-US" sz="1400" dirty="0"/>
              <a:t>proportion of infected individuals experiencing a </a:t>
            </a:r>
            <a:r>
              <a:rPr lang="en-US" sz="1400" dirty="0" smtClean="0"/>
              <a:t>secondary infection</a:t>
            </a:r>
          </a:p>
          <a:p>
            <a:endParaRPr lang="en-US" sz="1400" dirty="0" smtClean="0"/>
          </a:p>
          <a:p>
            <a:r>
              <a:rPr lang="en-US" sz="1400" dirty="0" smtClean="0"/>
              <a:t>1 - </a:t>
            </a:r>
            <a:r>
              <a:rPr lang="en-US" sz="1400" i="1" dirty="0"/>
              <a:t>p</a:t>
            </a:r>
            <a:r>
              <a:rPr lang="en-US" sz="1400" baseline="-25000" dirty="0"/>
              <a:t>1</a:t>
            </a:r>
            <a:r>
              <a:rPr lang="en-US" sz="1400" dirty="0" smtClean="0"/>
              <a:t>– </a:t>
            </a:r>
            <a:r>
              <a:rPr lang="en-US" sz="1400" i="1" dirty="0" smtClean="0"/>
              <a:t>p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= </a:t>
            </a:r>
            <a:r>
              <a:rPr lang="en-US" sz="1400" dirty="0"/>
              <a:t>proportion of infected individuals experiencing a </a:t>
            </a:r>
            <a:r>
              <a:rPr lang="en-US" sz="1400" dirty="0" smtClean="0"/>
              <a:t>post-secondary </a:t>
            </a:r>
            <a:r>
              <a:rPr lang="en-US" sz="1400" dirty="0"/>
              <a:t>infection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741" y="4831745"/>
            <a:ext cx="8760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virulence is higher in epidemiological contexts where either: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Only one serotype is circulating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Dengue is </a:t>
            </a:r>
            <a:r>
              <a:rPr lang="en-US" dirty="0" err="1" smtClean="0"/>
              <a:t>hyperendemic</a:t>
            </a:r>
            <a:r>
              <a:rPr lang="en-US" dirty="0" smtClean="0"/>
              <a:t> (4 serotypes circulating)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More generally, when there are higher proportions of primary and post-secondary cases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90166" t="-1" b="-3535"/>
          <a:stretch/>
        </p:blipFill>
        <p:spPr>
          <a:xfrm>
            <a:off x="7595231" y="1207532"/>
            <a:ext cx="802250" cy="3886200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7543800" y="2743200"/>
            <a:ext cx="23622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183935" y="2450890"/>
            <a:ext cx="243840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virulence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9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t="-713" r="4982"/>
          <a:stretch/>
        </p:blipFill>
        <p:spPr>
          <a:xfrm>
            <a:off x="533400" y="1905001"/>
            <a:ext cx="8229601" cy="3361094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Pairwise invasibility plots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1" y="137514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One circulating serotype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1" y="1367408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circulating serotypes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1" y="138289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Four circulating serotypes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91739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Transition from 2 circulating serotypes to </a:t>
            </a:r>
            <a:r>
              <a:rPr lang="en-US" sz="1600" dirty="0" err="1" smtClean="0"/>
              <a:t>hyperendemism</a:t>
            </a:r>
            <a:r>
              <a:rPr lang="en-US" sz="1600" dirty="0" smtClean="0"/>
              <a:t> selects for viral strains that are more virulent</a:t>
            </a:r>
            <a:endParaRPr lang="en-US" sz="1600" dirty="0"/>
          </a:p>
        </p:txBody>
      </p:sp>
      <p:sp>
        <p:nvSpPr>
          <p:cNvPr id="13" name="Right Arrow 12"/>
          <p:cNvSpPr/>
          <p:nvPr/>
        </p:nvSpPr>
        <p:spPr>
          <a:xfrm>
            <a:off x="1209368" y="5404889"/>
            <a:ext cx="1600200" cy="1524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27230" y="5542146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higher virulence</a:t>
            </a:r>
            <a:endParaRPr lang="en-US" sz="1400" dirty="0"/>
          </a:p>
        </p:txBody>
      </p:sp>
      <p:sp>
        <p:nvSpPr>
          <p:cNvPr id="15" name="Right Arrow 14"/>
          <p:cNvSpPr/>
          <p:nvPr/>
        </p:nvSpPr>
        <p:spPr>
          <a:xfrm>
            <a:off x="-495300" y="3509348"/>
            <a:ext cx="1600200" cy="1524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This may be relevant for understanding observed genotype replacement dynamics in areas with increasing dengue serotype circulation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Evolution of virulence in response to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Dengvaxia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®?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96668" y="4447401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Read et al. (2015) </a:t>
            </a:r>
            <a:r>
              <a:rPr lang="en-US" sz="1200" i="1" dirty="0" err="1" smtClean="0"/>
              <a:t>PLoS</a:t>
            </a:r>
            <a:r>
              <a:rPr lang="en-US" sz="1200" i="1" dirty="0" smtClean="0"/>
              <a:t> Biology</a:t>
            </a:r>
            <a:endParaRPr lang="en-US" sz="1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07" y="1564488"/>
            <a:ext cx="5762625" cy="50693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1195156"/>
            <a:ext cx="1671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Marek’s disease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3537081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Vaccines against Marek’s disease select for ‘hot’ viruses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86500" y="1744055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Existing examples of virulence </a:t>
            </a:r>
            <a:r>
              <a:rPr lang="en-US" dirty="0"/>
              <a:t>evolution as a consequence of vaccination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GB" sz="2400" dirty="0" smtClean="0"/>
              <a:t>Comparative </a:t>
            </a:r>
            <a:r>
              <a:rPr lang="en-GB" sz="2400" dirty="0"/>
              <a:t>modelling </a:t>
            </a:r>
            <a:r>
              <a:rPr lang="en-GB" sz="2400" dirty="0" smtClean="0"/>
              <a:t>exercise on impact of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Dengvaxia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®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1" y="3429000"/>
            <a:ext cx="5410200" cy="27423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2254" y="5984659"/>
            <a:ext cx="1768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PLOS Medicine </a:t>
            </a:r>
            <a:r>
              <a:rPr lang="en-US" sz="1400" dirty="0" smtClean="0"/>
              <a:t>(2016)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771154"/>
            <a:ext cx="3286278" cy="1871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" y="1148213"/>
            <a:ext cx="899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 smtClean="0"/>
              <a:t>Primary Aim: </a:t>
            </a:r>
            <a:r>
              <a:rPr lang="en-GB" dirty="0" smtClean="0"/>
              <a:t>To inform </a:t>
            </a:r>
            <a:r>
              <a:rPr lang="en-GB" dirty="0"/>
              <a:t>World Health Organization’s Strategic Advisory Group of Experts (SAGE) on immunization recommendations about dengue vaccination. Analyses: April 2015 – March 2016</a:t>
            </a:r>
            <a:endParaRPr lang="en-US" dirty="0"/>
          </a:p>
          <a:p>
            <a:r>
              <a:rPr lang="en-GB" b="1" dirty="0"/>
              <a:t> </a:t>
            </a:r>
            <a:endParaRPr lang="en-US" dirty="0"/>
          </a:p>
          <a:p>
            <a:pPr lvl="0"/>
            <a:r>
              <a:rPr lang="en-GB" b="1" dirty="0"/>
              <a:t>Objectives: </a:t>
            </a:r>
            <a:r>
              <a:rPr lang="en-GB" dirty="0"/>
              <a:t>To understand the potential long-term population impact of </a:t>
            </a:r>
            <a:r>
              <a:rPr lang="en-GB" dirty="0" err="1" smtClean="0"/>
              <a:t>Dengvaxia</a:t>
            </a:r>
            <a:r>
              <a:rPr lang="en-GB" dirty="0" smtClean="0"/>
              <a:t>® </a:t>
            </a:r>
            <a:r>
              <a:rPr lang="en-GB" dirty="0"/>
              <a:t>in order to inform global and national vaccine policy.</a:t>
            </a:r>
            <a:r>
              <a:rPr lang="en-US" dirty="0"/>
              <a:t> </a:t>
            </a:r>
            <a:r>
              <a:rPr lang="en-GB" dirty="0"/>
              <a:t>To identify areas of consensus and drivers of differences between predictions from different modelling approaches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152400" y="990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52400"/>
            <a:ext cx="5638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400" dirty="0" smtClean="0">
                <a:latin typeface="+mj-lt"/>
              </a:rPr>
              <a:t>Groups and models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99" y="2482033"/>
            <a:ext cx="8797801" cy="30043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1" y="6477000"/>
            <a:ext cx="2895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Flasche et al. (2016) </a:t>
            </a:r>
            <a:r>
              <a:rPr lang="en-US" sz="1400" i="1" dirty="0" smtClean="0"/>
              <a:t>PLOS Medicine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523647" y="1226863"/>
            <a:ext cx="3184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Significant model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511" y="1303867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i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Vaccination is thought to act like a silent natural infection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152400" y="990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2400" y="152400"/>
            <a:ext cx="70370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400" dirty="0" smtClean="0">
                <a:latin typeface="+mj-lt"/>
              </a:rPr>
              <a:t>Common assumption on mode of vaccine action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1" y="2441053"/>
            <a:ext cx="8772001" cy="3512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48401" y="6477000"/>
            <a:ext cx="2895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Flasche et al. (2016) </a:t>
            </a:r>
            <a:r>
              <a:rPr lang="en-US" sz="1400" i="1" dirty="0" smtClean="0"/>
              <a:t>PLOS Medicine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105400" y="1674912"/>
            <a:ext cx="2895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Ferguson et al. (2016) </a:t>
            </a:r>
            <a:r>
              <a:rPr lang="en-US" sz="1400" i="1" dirty="0" smtClean="0"/>
              <a:t>Science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42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99" y="1518466"/>
            <a:ext cx="8668801" cy="4348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81000" y="2061835"/>
            <a:ext cx="1413977" cy="64633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Symptomatic</a:t>
            </a:r>
          </a:p>
          <a:p>
            <a:pPr algn="ctr"/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338617" y="4073933"/>
            <a:ext cx="1329210" cy="64633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/>
              <a:t>Hospitalized</a:t>
            </a:r>
          </a:p>
          <a:p>
            <a:pPr algn="ctr"/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152400" y="990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2400" y="152400"/>
            <a:ext cx="70370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400" dirty="0" smtClean="0">
                <a:latin typeface="+mj-lt"/>
              </a:rPr>
              <a:t>Predicted epidemiological impacts of </a:t>
            </a:r>
            <a:r>
              <a:rPr lang="en-US" sz="2400" dirty="0" err="1" smtClean="0">
                <a:latin typeface="+mj-lt"/>
              </a:rPr>
              <a:t>Dengvaxia</a:t>
            </a:r>
            <a:r>
              <a:rPr lang="en-US" sz="2400" dirty="0" smtClean="0">
                <a:latin typeface="+mj-lt"/>
              </a:rPr>
              <a:t>®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867" y="5798089"/>
            <a:ext cx="88919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high transmission intensity regions, vaccination can reduce # of symptomatic cases and # hospitalized </a:t>
            </a:r>
            <a:r>
              <a:rPr lang="en-US" dirty="0" smtClean="0"/>
              <a:t>cases. </a:t>
            </a:r>
            <a:r>
              <a:rPr lang="en-US" dirty="0" smtClean="0">
                <a:solidFill>
                  <a:schemeClr val="tx2"/>
                </a:solidFill>
              </a:rPr>
              <a:t>But does the vaccine put selection pressure on dengue virus to evolve virulence?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flipV="1">
            <a:off x="5486400" y="0"/>
            <a:ext cx="228600" cy="2555511"/>
          </a:xfrm>
          <a:prstGeom prst="downArrow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14984" y="109308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transmission intensity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1" y="5116335"/>
            <a:ext cx="1823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Flasche et al. (2016) </a:t>
            </a:r>
            <a:r>
              <a:rPr lang="en-US" sz="1400" i="1" dirty="0" smtClean="0"/>
              <a:t>PLOS Medicine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07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129088" y="79375"/>
            <a:ext cx="884237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Figure 5 </a:t>
            </a:r>
          </a:p>
        </p:txBody>
      </p:sp>
      <p:sp>
        <p:nvSpPr>
          <p:cNvPr id="2" name="Rectangle 1"/>
          <p:cNvSpPr/>
          <p:nvPr/>
        </p:nvSpPr>
        <p:spPr>
          <a:xfrm>
            <a:off x="4495800" y="640584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2750"/>
              </a:spcAft>
            </a:pPr>
            <a:r>
              <a:rPr lang="en-US" altLang="en-US" sz="1200" dirty="0" smtClean="0"/>
              <a:t>Messina et al. (2014) </a:t>
            </a:r>
            <a:r>
              <a:rPr lang="en-US" altLang="en-US" sz="1200" i="1" dirty="0" smtClean="0"/>
              <a:t>Trends in Microbiology</a:t>
            </a:r>
            <a:endParaRPr lang="en-US" alt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76200" y="232569"/>
            <a:ext cx="4267200" cy="5101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hyloDyn_dengue_seroty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5" y="2783284"/>
            <a:ext cx="3135377" cy="39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s_mosquito-aedes-aegyp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37" y="263284"/>
            <a:ext cx="1837805" cy="12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4150" y="1600200"/>
            <a:ext cx="3590544" cy="1132225"/>
            <a:chOff x="1981200" y="3846567"/>
            <a:chExt cx="3590544" cy="1132225"/>
          </a:xfrm>
        </p:grpSpPr>
        <p:sp>
          <p:nvSpPr>
            <p:cNvPr id="4" name="Rectangle 3"/>
            <p:cNvSpPr/>
            <p:nvPr/>
          </p:nvSpPr>
          <p:spPr>
            <a:xfrm>
              <a:off x="1981200" y="3846567"/>
              <a:ext cx="3520579" cy="1132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1165" y="3947263"/>
              <a:ext cx="3520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Vectorborne</a:t>
              </a:r>
              <a:r>
                <a:rPr lang="en-US" dirty="0" smtClean="0"/>
                <a:t> viral infectious disease</a:t>
              </a:r>
              <a:endParaRPr lang="en-US" dirty="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217853" y="4342313"/>
              <a:ext cx="3200400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accent2"/>
                  </a:solidFill>
                  <a:latin typeface="Times New Roman" pitchFamily="18" charset="0"/>
                </a:rPr>
                <a:t>≥400 million infections annually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200" dirty="0">
                  <a:solidFill>
                    <a:schemeClr val="accent2"/>
                  </a:solidFill>
                  <a:latin typeface="Times New Roman" pitchFamily="18" charset="0"/>
                </a:rPr>
                <a:t>	</a:t>
              </a:r>
              <a:r>
                <a:rPr lang="en-US" sz="1200" dirty="0" smtClean="0">
                  <a:solidFill>
                    <a:schemeClr val="accent2"/>
                  </a:solidFill>
                  <a:latin typeface="Times New Roman" pitchFamily="18" charset="0"/>
                </a:rPr>
                <a:t>Bhatt et al. (2013) </a:t>
              </a:r>
              <a:r>
                <a:rPr lang="en-US" sz="1200" i="1" dirty="0" smtClean="0">
                  <a:solidFill>
                    <a:schemeClr val="accent2"/>
                  </a:solidFill>
                  <a:latin typeface="Times New Roman" pitchFamily="18" charset="0"/>
                </a:rPr>
                <a:t>Nature</a:t>
              </a:r>
              <a:endParaRPr lang="en-US" sz="1200" dirty="0" smtClean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1" t="1070" r="692" b="854"/>
          <a:stretch/>
        </p:blipFill>
        <p:spPr bwMode="auto">
          <a:xfrm>
            <a:off x="4114800" y="304800"/>
            <a:ext cx="4724401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7062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52400" y="990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70370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400" dirty="0" smtClean="0">
                <a:latin typeface="+mj-lt"/>
              </a:rPr>
              <a:t>Predicted epidemiological impacts of </a:t>
            </a:r>
            <a:r>
              <a:rPr lang="en-US" sz="2400" dirty="0" err="1" smtClean="0">
                <a:latin typeface="+mj-lt"/>
              </a:rPr>
              <a:t>Dengvaxia</a:t>
            </a:r>
            <a:r>
              <a:rPr lang="en-US" sz="2400" dirty="0" smtClean="0">
                <a:latin typeface="+mj-lt"/>
              </a:rPr>
              <a:t>®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2" r="4732"/>
          <a:stretch/>
        </p:blipFill>
        <p:spPr>
          <a:xfrm>
            <a:off x="381000" y="1828801"/>
            <a:ext cx="8686800" cy="2541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655" t="1745" r="19946" b="92864"/>
          <a:stretch/>
        </p:blipFill>
        <p:spPr>
          <a:xfrm>
            <a:off x="533400" y="1376316"/>
            <a:ext cx="8229600" cy="3117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990600" y="2914789"/>
            <a:ext cx="2501389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Proportion of infections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4397605"/>
            <a:ext cx="347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Years post </a:t>
            </a:r>
            <a:r>
              <a:rPr lang="en-US" dirty="0" err="1" smtClean="0"/>
              <a:t>Dengvaxia</a:t>
            </a:r>
            <a:r>
              <a:rPr lang="en-US" dirty="0" smtClean="0"/>
              <a:t>® introduction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2035" y="4885143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high transmission intensity settings, expect a decrease in the proportion of secondary/secondary-like infections (responsible for + epidemiological impact)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52400" y="990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70370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400" dirty="0" smtClean="0">
                <a:latin typeface="+mj-lt"/>
              </a:rPr>
              <a:t>Predicted evolutionary impact of </a:t>
            </a:r>
            <a:r>
              <a:rPr lang="en-US" sz="2400" dirty="0" err="1" smtClean="0">
                <a:latin typeface="+mj-lt"/>
              </a:rPr>
              <a:t>Dengvaxia</a:t>
            </a:r>
            <a:r>
              <a:rPr lang="en-US" sz="2400" dirty="0" smtClean="0">
                <a:latin typeface="+mj-lt"/>
              </a:rPr>
              <a:t>®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132"/>
          <a:stretch/>
        </p:blipFill>
        <p:spPr>
          <a:xfrm>
            <a:off x="4343400" y="1371600"/>
            <a:ext cx="4231250" cy="37535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7696200" y="2819400"/>
            <a:ext cx="23622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36335" y="2527090"/>
            <a:ext cx="243840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virulence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-2999" r="24236" b="1"/>
          <a:stretch/>
        </p:blipFill>
        <p:spPr>
          <a:xfrm>
            <a:off x="1170532" y="1371600"/>
            <a:ext cx="2106067" cy="3288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1627" t="1664" r="34490" b="92864"/>
          <a:stretch/>
        </p:blipFill>
        <p:spPr>
          <a:xfrm>
            <a:off x="1447800" y="1219200"/>
            <a:ext cx="1600200" cy="3164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228600" y="2914789"/>
            <a:ext cx="2501389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Proportion of infections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7529" y="4537421"/>
            <a:ext cx="347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Years post </a:t>
            </a:r>
            <a:r>
              <a:rPr lang="en-US" dirty="0" err="1" smtClean="0"/>
              <a:t>Dengvaxia</a:t>
            </a:r>
            <a:r>
              <a:rPr lang="en-US" dirty="0" smtClean="0"/>
              <a:t>® introduction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1" t="5996" r="4732" b="75300"/>
          <a:stretch/>
        </p:blipFill>
        <p:spPr>
          <a:xfrm>
            <a:off x="2272789" y="1747317"/>
            <a:ext cx="1257300" cy="475311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486400" y="3657600"/>
            <a:ext cx="76200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257800" y="3962400"/>
            <a:ext cx="76200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334000" y="3733800"/>
            <a:ext cx="152400" cy="2286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2295" y="5595772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expected to put selection pressure on dengue virus to increase virulence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2440" y="6512242"/>
            <a:ext cx="2461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Trebuchet MS"/>
              </a:rPr>
              <a:t>Ben-Shachar &amp; Koelle</a:t>
            </a:r>
            <a:r>
              <a:rPr lang="en-US" sz="1400" dirty="0">
                <a:cs typeface="Trebuchet MS"/>
              </a:rPr>
              <a:t> </a:t>
            </a:r>
            <a:r>
              <a:rPr lang="en-US" sz="1400" dirty="0" smtClean="0">
                <a:cs typeface="Trebuchet MS"/>
              </a:rPr>
              <a:t>(in prep.)</a:t>
            </a:r>
            <a:endParaRPr lang="en-US" sz="1400" i="1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99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52400" y="990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70370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400" dirty="0" smtClean="0">
                <a:latin typeface="+mj-lt"/>
              </a:rPr>
              <a:t>Conclusions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2134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 a joint analysis of within-host viral load data and data on transmission probability to mosquitoes, we have shown that </a:t>
            </a:r>
            <a:r>
              <a:rPr lang="en-US" i="1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 is maximized at intermediate virulence levels for dengue virus</a:t>
            </a:r>
          </a:p>
          <a:p>
            <a:endParaRPr lang="en-US" dirty="0"/>
          </a:p>
          <a:p>
            <a:r>
              <a:rPr lang="en-US" dirty="0" smtClean="0"/>
              <a:t>Secondary dengue infections are expected to select for lower virulence viral phenotypes than primary dengue infections or post-secondary dengue infections</a:t>
            </a:r>
          </a:p>
          <a:p>
            <a:endParaRPr lang="en-US" dirty="0"/>
          </a:p>
          <a:p>
            <a:r>
              <a:rPr lang="en-US" dirty="0" smtClean="0"/>
              <a:t>Given this, we expect transition from 2 circulating serotypes to </a:t>
            </a:r>
            <a:r>
              <a:rPr lang="en-US" dirty="0" err="1" smtClean="0"/>
              <a:t>hyperendemism</a:t>
            </a:r>
            <a:r>
              <a:rPr lang="en-US" dirty="0" smtClean="0"/>
              <a:t> to result in selection for dengue strains with higher virulence</a:t>
            </a:r>
          </a:p>
          <a:p>
            <a:endParaRPr lang="en-US" dirty="0"/>
          </a:p>
          <a:p>
            <a:r>
              <a:rPr lang="en-US" dirty="0" smtClean="0"/>
              <a:t>By reducing the number of secondary/secondary-like infections, </a:t>
            </a:r>
            <a:r>
              <a:rPr lang="en-US" dirty="0" err="1" smtClean="0"/>
              <a:t>Dengvaxia</a:t>
            </a:r>
            <a:r>
              <a:rPr lang="en-US" dirty="0" smtClean="0"/>
              <a:t>® may put evolutionary pressure on dengue virus to evolve higher virulence. 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8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4800" y="1524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400" dirty="0" smtClean="0">
                <a:latin typeface="Times New Roman" pitchFamily="18" charset="0"/>
              </a:rPr>
              <a:t>Acknowledgments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239000" y="4397514"/>
            <a:ext cx="16270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CC0000"/>
                </a:solidFill>
              </a:rPr>
              <a:t>Rotem </a:t>
            </a:r>
          </a:p>
          <a:p>
            <a:pPr algn="ctr"/>
            <a:r>
              <a:rPr lang="en-US" altLang="en-US" sz="2000" dirty="0" smtClean="0">
                <a:solidFill>
                  <a:srgbClr val="CC0000"/>
                </a:solidFill>
              </a:rPr>
              <a:t>Ben-Shachar</a:t>
            </a:r>
            <a:endParaRPr lang="en-US" altLang="en-US" sz="2000" dirty="0">
              <a:solidFill>
                <a:srgbClr val="CC0000"/>
              </a:solidFill>
            </a:endParaRPr>
          </a:p>
        </p:txBody>
      </p:sp>
      <p:pic>
        <p:nvPicPr>
          <p:cNvPr id="11" name="Picture 2" descr="C:\Users\kvk2\Desktop\Wordpress\ro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50" y="1806688"/>
            <a:ext cx="1640650" cy="249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IDID_logo_alternativ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79" y="1888861"/>
            <a:ext cx="3304097" cy="2969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55" y="1712655"/>
            <a:ext cx="2496987" cy="332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48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Examining dengue virulence evolution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3" t="1" r="6856" b="25796"/>
          <a:stretch/>
        </p:blipFill>
        <p:spPr>
          <a:xfrm>
            <a:off x="4651718" y="1728736"/>
            <a:ext cx="4453042" cy="4787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728736"/>
            <a:ext cx="4360201" cy="44840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29873" y="6158696"/>
            <a:ext cx="1821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Nguyen et al. (2013) </a:t>
            </a:r>
            <a:r>
              <a:rPr lang="en-US" sz="1200" i="1" dirty="0" smtClean="0"/>
              <a:t>PNAS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8627" y="1203227"/>
            <a:ext cx="7674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Component of </a:t>
            </a:r>
            <a:r>
              <a:rPr lang="en-US" i="1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: probability of transmission from infected human to mosquito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0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369" y="4919562"/>
            <a:ext cx="3108960" cy="20761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641819"/>
            <a:ext cx="5192530" cy="34337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5800" y="5495974"/>
                <a:ext cx="44097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Trebuchet MS"/>
                    <a:cs typeface="Trebuchet MS"/>
                  </a:rPr>
                  <a:t>v</a:t>
                </a:r>
                <a:r>
                  <a:rPr lang="en-US" sz="2400" b="1" dirty="0" smtClean="0">
                    <a:latin typeface="Trebuchet MS"/>
                    <a:cs typeface="Trebuchet MS"/>
                  </a:rPr>
                  <a:t>irulence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rebuchet MS"/>
                      </a:rPr>
                      <m:t>∝</m:t>
                    </m:r>
                  </m:oMath>
                </a14:m>
                <a:r>
                  <a:rPr lang="en-US" sz="2400" b="1" dirty="0" smtClean="0">
                    <a:latin typeface="Trebuchet MS"/>
                    <a:cs typeface="Trebuchet MS"/>
                  </a:rPr>
                  <a:t> peak viral load</a:t>
                </a: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495974"/>
                <a:ext cx="4409703" cy="461665"/>
              </a:xfrm>
              <a:prstGeom prst="rect">
                <a:avLst/>
              </a:prstGeom>
              <a:blipFill rotWithShape="0"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80636" y="2389208"/>
            <a:ext cx="30212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DHF arises by means of a cytokine storm, where cytokine release occurs by infected host cells (and T-cells)</a:t>
            </a:r>
          </a:p>
          <a:p>
            <a:endParaRPr lang="en-US" sz="2000" dirty="0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48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Development of severe dengue disease: immunopathology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8070" y="1160264"/>
            <a:ext cx="8198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Virulence </a:t>
            </a:r>
            <a:r>
              <a:rPr lang="en-US" dirty="0" smtClean="0"/>
              <a:t>evolution </a:t>
            </a:r>
            <a:r>
              <a:rPr lang="en-US" dirty="0"/>
              <a:t>can theoretically occur in diseases caused by immunopathology</a:t>
            </a:r>
          </a:p>
          <a:p>
            <a:r>
              <a:rPr lang="en-US" sz="1200" dirty="0"/>
              <a:t>	Day et al. (2007) </a:t>
            </a:r>
            <a:r>
              <a:rPr lang="en-US" sz="1200" i="1" dirty="0"/>
              <a:t>Proc B</a:t>
            </a:r>
          </a:p>
        </p:txBody>
      </p:sp>
    </p:spTree>
    <p:extLst>
      <p:ext uri="{BB962C8B-B14F-4D97-AF65-F5344CB8AC3E}">
        <p14:creationId xmlns:p14="http://schemas.microsoft.com/office/powerpoint/2010/main" val="39111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19200" y="3844872"/>
            <a:ext cx="1600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76600" y="3657600"/>
            <a:ext cx="2895600" cy="26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15240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R</a:t>
            </a:r>
            <a:r>
              <a:rPr lang="en-US" sz="2400" baseline="-25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0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is maximized at intermediate virulence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5269" y="60050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92440" y="6512242"/>
            <a:ext cx="2651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Trebuchet MS"/>
              </a:rPr>
              <a:t>Ben-Shachar &amp; Koelle</a:t>
            </a:r>
            <a:r>
              <a:rPr lang="en-US" sz="1400" dirty="0">
                <a:cs typeface="Trebuchet MS"/>
              </a:rPr>
              <a:t> </a:t>
            </a:r>
            <a:r>
              <a:rPr lang="en-US" sz="1400" dirty="0" smtClean="0">
                <a:cs typeface="Trebuchet MS"/>
              </a:rPr>
              <a:t>(in revision)</a:t>
            </a:r>
            <a:endParaRPr lang="en-US" sz="1400" i="1" dirty="0">
              <a:cs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6043135"/>
            <a:ext cx="2895600" cy="433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200400" y="6001051"/>
            <a:ext cx="2895600" cy="26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410200" y="1395253"/>
            <a:ext cx="2585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Post-secondary </a:t>
            </a:r>
            <a:r>
              <a:rPr lang="en-US" dirty="0">
                <a:solidFill>
                  <a:srgbClr val="FF0000"/>
                </a:solidFill>
              </a:rPr>
              <a:t>infections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0" y="1197788"/>
            <a:ext cx="4062876" cy="5314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4716" y="1914120"/>
            <a:ext cx="4626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Less likely to develop disease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Consistent with lower viral peak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Considered two different within-host scenarios. Primary regulation of viral dynamics by: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Antibodies</a:t>
            </a:r>
          </a:p>
          <a:p>
            <a:pPr marL="1200150" lvl="2" indent="-285750">
              <a:buFontTx/>
              <a:buChar char="-"/>
            </a:pPr>
            <a:r>
              <a:rPr lang="en-US" dirty="0" smtClean="0"/>
              <a:t>T-cells</a:t>
            </a:r>
          </a:p>
          <a:p>
            <a:pPr marL="1200150" lvl="2" indent="-285750">
              <a:buFontTx/>
              <a:buChar char="-"/>
            </a:pPr>
            <a:endParaRPr lang="en-US" dirty="0" smtClean="0"/>
          </a:p>
          <a:p>
            <a:pPr marL="1200150" lvl="2" indent="-285750">
              <a:buFontTx/>
              <a:buChar char="-"/>
            </a:pPr>
            <a:r>
              <a:rPr lang="en-US" i="1" dirty="0" smtClean="0"/>
              <a:t>R</a:t>
            </a:r>
            <a:r>
              <a:rPr lang="en-US" baseline="-25000" dirty="0" smtClean="0"/>
              <a:t>0</a:t>
            </a:r>
            <a:r>
              <a:rPr lang="en-US" dirty="0" smtClean="0"/>
              <a:t> peaks at viral production rates +/- optimal viral production rates in primary infections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9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15240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Optimal virulence depends on epidemiological context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5269" y="60050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200400" y="6043135"/>
            <a:ext cx="2895600" cy="433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50" y="1371600"/>
            <a:ext cx="8157700" cy="375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045" y="4724400"/>
            <a:ext cx="64040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p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= proportion of infected individuals experiencing a primary infection</a:t>
            </a:r>
          </a:p>
          <a:p>
            <a:r>
              <a:rPr lang="en-US" sz="1400" i="1" dirty="0" smtClean="0"/>
              <a:t>p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= </a:t>
            </a:r>
            <a:r>
              <a:rPr lang="en-US" sz="1400" dirty="0"/>
              <a:t>proportion of infected individuals experiencing a </a:t>
            </a:r>
            <a:r>
              <a:rPr lang="en-US" sz="1400" dirty="0" smtClean="0"/>
              <a:t>secondary infection</a:t>
            </a:r>
          </a:p>
          <a:p>
            <a:r>
              <a:rPr lang="en-US" sz="1400" dirty="0" smtClean="0"/>
              <a:t>1 - </a:t>
            </a:r>
            <a:r>
              <a:rPr lang="en-US" sz="1400" i="1" dirty="0"/>
              <a:t>p</a:t>
            </a:r>
            <a:r>
              <a:rPr lang="en-US" sz="1400" baseline="-25000" dirty="0"/>
              <a:t>1</a:t>
            </a:r>
            <a:r>
              <a:rPr lang="en-US" sz="1400" dirty="0" smtClean="0"/>
              <a:t>– </a:t>
            </a:r>
            <a:r>
              <a:rPr lang="en-US" sz="1400" i="1" dirty="0" smtClean="0"/>
              <a:t>p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= </a:t>
            </a:r>
            <a:r>
              <a:rPr lang="en-US" sz="1400" dirty="0"/>
              <a:t>proportion of infected individuals experiencing a </a:t>
            </a:r>
            <a:r>
              <a:rPr lang="en-US" sz="1400" dirty="0" smtClean="0"/>
              <a:t>post-secondary </a:t>
            </a:r>
            <a:r>
              <a:rPr lang="en-US" sz="1400" dirty="0"/>
              <a:t>infection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5045" y="1143000"/>
            <a:ext cx="350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Post-secondary infection scenario 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639559" y="1143000"/>
            <a:ext cx="3508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Post-secondary infection scenario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5581471"/>
            <a:ext cx="8760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Optimal virulence is higher in epidemiological contexts where either: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Only one serotype is circulating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Dengue is </a:t>
            </a:r>
            <a:r>
              <a:rPr lang="en-US" dirty="0" err="1" smtClean="0"/>
              <a:t>hyperendemic</a:t>
            </a:r>
            <a:r>
              <a:rPr lang="en-US" dirty="0" smtClean="0"/>
              <a:t> (4 serotypes circulating)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More generally, when there are higher proportions of primary and post-secondary cases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7696200" y="2819400"/>
            <a:ext cx="23622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36335" y="2527090"/>
            <a:ext cx="243840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virulence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t="4060" r="56538" b="6615"/>
          <a:stretch/>
        </p:blipFill>
        <p:spPr>
          <a:xfrm>
            <a:off x="4343400" y="1499627"/>
            <a:ext cx="3515264" cy="3324255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52400" y="990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703704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en-US" sz="2400" dirty="0" smtClean="0">
                <a:latin typeface="+mj-lt"/>
              </a:rPr>
              <a:t>Predicted evolutionary impact of </a:t>
            </a:r>
            <a:r>
              <a:rPr lang="en-US" sz="2400" dirty="0" err="1" smtClean="0">
                <a:latin typeface="+mj-lt"/>
              </a:rPr>
              <a:t>Dengvaxia</a:t>
            </a:r>
            <a:r>
              <a:rPr lang="en-US" sz="2400" dirty="0" smtClean="0">
                <a:latin typeface="+mj-lt"/>
              </a:rPr>
              <a:t>®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696200" y="2819400"/>
            <a:ext cx="2362200" cy="1524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36335" y="2527090"/>
            <a:ext cx="243840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virulence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-2999" r="24236" b="1"/>
          <a:stretch/>
        </p:blipFill>
        <p:spPr>
          <a:xfrm>
            <a:off x="1170532" y="1371600"/>
            <a:ext cx="2106067" cy="3288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1627" t="1664" r="34490" b="92864"/>
          <a:stretch/>
        </p:blipFill>
        <p:spPr>
          <a:xfrm>
            <a:off x="1447800" y="1219200"/>
            <a:ext cx="1600200" cy="3164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228600" y="2914789"/>
            <a:ext cx="2501389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Proportion of infections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87529" y="4537421"/>
            <a:ext cx="347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Years post </a:t>
            </a:r>
            <a:r>
              <a:rPr lang="en-US" dirty="0" err="1" smtClean="0"/>
              <a:t>Dengvaxia</a:t>
            </a:r>
            <a:r>
              <a:rPr lang="en-US" dirty="0" smtClean="0"/>
              <a:t>® introduction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1" t="5996" r="4732" b="75300"/>
          <a:stretch/>
        </p:blipFill>
        <p:spPr>
          <a:xfrm>
            <a:off x="2272789" y="1747317"/>
            <a:ext cx="1257300" cy="475311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486400" y="3657600"/>
            <a:ext cx="76200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81600" y="3886200"/>
            <a:ext cx="76200" cy="76200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257800" y="3713343"/>
            <a:ext cx="228601" cy="17285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91100" r="1428" b="10676"/>
          <a:stretch/>
        </p:blipFill>
        <p:spPr>
          <a:xfrm>
            <a:off x="7848600" y="1371600"/>
            <a:ext cx="609600" cy="3352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2295" y="6120373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Similar (but less significant) effect for second scenario for post-secondary dengue infections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96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Pairwise invasibility plots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3" t="-713" r="63270"/>
          <a:stretch/>
        </p:blipFill>
        <p:spPr>
          <a:xfrm>
            <a:off x="2219063" y="990600"/>
            <a:ext cx="4066018" cy="512421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95926" y="6267210"/>
            <a:ext cx="1600200" cy="1524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34251" y="6488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virulence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143000" y="3509262"/>
            <a:ext cx="1600200" cy="1524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3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10576"/>
            <a:ext cx="4155657" cy="3594643"/>
          </a:xfrm>
          <a:prstGeom prst="rect">
            <a:avLst/>
          </a:prstGeom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343797" y="1483895"/>
            <a:ext cx="4571603" cy="4535905"/>
          </a:xfrm>
          <a:prstGeom prst="rect">
            <a:avLst/>
          </a:prstGeom>
          <a:solidFill>
            <a:srgbClr val="FF6600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048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</a:rPr>
              <a:t>Genetic structure of dengue virus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9" name="Picture 8" descr="phyloDyn_dengue_seroty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686175" cy="467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42876" y="1371600"/>
            <a:ext cx="627434" cy="994611"/>
          </a:xfrm>
          <a:prstGeom prst="rect">
            <a:avLst/>
          </a:prstGeom>
          <a:solidFill>
            <a:srgbClr val="FF6600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993849" y="3236495"/>
            <a:ext cx="627434" cy="1864895"/>
          </a:xfrm>
          <a:prstGeom prst="rect">
            <a:avLst/>
          </a:prstGeom>
          <a:solidFill>
            <a:schemeClr val="accent1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91902" y="5181600"/>
            <a:ext cx="627434" cy="994611"/>
          </a:xfrm>
          <a:prstGeom prst="rect">
            <a:avLst/>
          </a:prstGeom>
          <a:solidFill>
            <a:srgbClr val="800080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19336" y="2241884"/>
            <a:ext cx="627434" cy="994611"/>
          </a:xfrm>
          <a:prstGeom prst="rect">
            <a:avLst/>
          </a:prstGeom>
          <a:solidFill>
            <a:srgbClr val="808000">
              <a:alpha val="3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66359" y="5684343"/>
            <a:ext cx="164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Tissera</a:t>
            </a:r>
            <a:r>
              <a:rPr lang="en-US" sz="1200" dirty="0" smtClean="0"/>
              <a:t> et al. (2011) </a:t>
            </a:r>
            <a:r>
              <a:rPr lang="en-US" sz="1200" i="1" dirty="0" smtClean="0"/>
              <a:t>EID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2716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600700" y="3826728"/>
            <a:ext cx="3314700" cy="150727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600700" y="1159729"/>
            <a:ext cx="3314700" cy="249787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ymptoms_pyramid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" y="838200"/>
            <a:ext cx="5687786" cy="5029200"/>
          </a:xfrm>
          <a:prstGeom prst="rect">
            <a:avLst/>
          </a:prstGeom>
        </p:spPr>
      </p:pic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48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Dengue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infections: spectrum of clinical manifestation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5725159" y="4350603"/>
            <a:ext cx="30276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dirty="0"/>
              <a:t>High </a:t>
            </a:r>
            <a:r>
              <a:rPr lang="en-US" sz="1600" dirty="0" smtClean="0"/>
              <a:t>fever, severe headache, muscle </a:t>
            </a:r>
            <a:r>
              <a:rPr lang="en-US" sz="1600" dirty="0"/>
              <a:t>and joint </a:t>
            </a:r>
            <a:r>
              <a:rPr lang="en-US" sz="1600" dirty="0" smtClean="0"/>
              <a:t>pains, retro-orbital </a:t>
            </a:r>
            <a:r>
              <a:rPr lang="en-US" sz="1600" dirty="0"/>
              <a:t>pain</a:t>
            </a:r>
          </a:p>
        </p:txBody>
      </p:sp>
      <p:pic>
        <p:nvPicPr>
          <p:cNvPr id="6149" name="Picture 8" descr="DengueVictim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" t="3137" r="1939" b="3137"/>
          <a:stretch>
            <a:fillRect/>
          </a:stretch>
        </p:blipFill>
        <p:spPr bwMode="auto">
          <a:xfrm>
            <a:off x="5757069" y="1597227"/>
            <a:ext cx="29638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5562600" y="3969817"/>
            <a:ext cx="3352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 dirty="0">
                <a:latin typeface="+mn-lt"/>
              </a:rPr>
              <a:t>Dengue (“</a:t>
            </a:r>
            <a:r>
              <a:rPr lang="en-US" sz="1600" b="1" dirty="0" err="1">
                <a:latin typeface="+mn-lt"/>
              </a:rPr>
              <a:t>breakbone</a:t>
            </a:r>
            <a:r>
              <a:rPr lang="en-US" sz="1600" b="1" dirty="0">
                <a:latin typeface="+mn-lt"/>
              </a:rPr>
              <a:t>”) </a:t>
            </a:r>
            <a:r>
              <a:rPr lang="en-US" sz="1600" b="1" dirty="0" smtClean="0">
                <a:latin typeface="+mn-lt"/>
              </a:rPr>
              <a:t>fever (DF)</a:t>
            </a:r>
            <a:endParaRPr lang="en-US" sz="1600" b="1" dirty="0">
              <a:latin typeface="+mn-lt"/>
            </a:endParaRPr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5600700" y="1202317"/>
            <a:ext cx="3276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 dirty="0" smtClean="0">
                <a:latin typeface="+mn-lt"/>
              </a:rPr>
              <a:t>Dengue </a:t>
            </a:r>
            <a:r>
              <a:rPr lang="en-US" sz="1600" b="1" dirty="0">
                <a:latin typeface="+mn-lt"/>
              </a:rPr>
              <a:t>hemorrhagic </a:t>
            </a:r>
            <a:r>
              <a:rPr lang="en-US" sz="1600" b="1" dirty="0" smtClean="0">
                <a:latin typeface="+mn-lt"/>
              </a:rPr>
              <a:t>fever (DHF)</a:t>
            </a:r>
            <a:endParaRPr lang="en-US" sz="1600" b="1" dirty="0">
              <a:latin typeface="+mn-lt"/>
            </a:endParaRPr>
          </a:p>
        </p:txBody>
      </p:sp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299224" y="1159729"/>
            <a:ext cx="21401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b="1" dirty="0">
                <a:latin typeface="+mn-lt"/>
              </a:rPr>
              <a:t>Dengue  shock syndrome </a:t>
            </a:r>
          </a:p>
        </p:txBody>
      </p: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1409053" y="5704582"/>
            <a:ext cx="75275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   Secondary infections more likely to result in </a:t>
            </a:r>
            <a:r>
              <a:rPr lang="en-US" sz="1600" dirty="0" smtClean="0">
                <a:solidFill>
                  <a:schemeClr val="accent2"/>
                </a:solidFill>
                <a:latin typeface="+mn-lt"/>
              </a:rPr>
              <a:t>severe dengue (DHF)</a:t>
            </a:r>
            <a:endParaRPr lang="en-US" sz="1600" dirty="0">
              <a:solidFill>
                <a:schemeClr val="accent2"/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en-US" sz="1600" dirty="0" smtClean="0">
                <a:solidFill>
                  <a:schemeClr val="accent2"/>
                </a:solidFill>
              </a:rPr>
              <a:t>   Serotype </a:t>
            </a:r>
            <a:r>
              <a:rPr lang="en-US" sz="1600" dirty="0">
                <a:solidFill>
                  <a:schemeClr val="accent2"/>
                </a:solidFill>
              </a:rPr>
              <a:t>and genotype differences in probability of developing severe </a:t>
            </a:r>
            <a:r>
              <a:rPr lang="en-US" sz="1600" dirty="0" smtClean="0">
                <a:solidFill>
                  <a:schemeClr val="accent2"/>
                </a:solidFill>
              </a:rPr>
              <a:t>disease</a:t>
            </a:r>
          </a:p>
          <a:p>
            <a:pPr marL="457200" lvl="1" indent="0"/>
            <a:r>
              <a:rPr lang="en-US" sz="1600" dirty="0" smtClean="0">
                <a:solidFill>
                  <a:schemeClr val="accent2"/>
                </a:solidFill>
              </a:rPr>
              <a:t>(strain differences in virulence)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buFontTx/>
              <a:buChar char="•"/>
            </a:pPr>
            <a:endParaRPr lang="en-US" sz="160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5963" y="5410200"/>
            <a:ext cx="3000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Kyle &amp; Harris (2008) </a:t>
            </a:r>
            <a:r>
              <a:rPr lang="en-US" sz="1200" i="1" dirty="0" err="1" smtClean="0"/>
              <a:t>Annu</a:t>
            </a:r>
            <a:r>
              <a:rPr lang="en-US" sz="1200" i="1" dirty="0" smtClean="0"/>
              <a:t>. Rev. Microbiology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2160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Dengue genotypes have been shown to differ in virulence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57600" y="3810000"/>
            <a:ext cx="5149923" cy="3684600"/>
            <a:chOff x="3886200" y="2895600"/>
            <a:chExt cx="5149923" cy="36846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207859"/>
              <a:ext cx="4997523" cy="28119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886200" y="2895600"/>
              <a:ext cx="1066800" cy="3684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38185" y="5393936"/>
              <a:ext cx="4343400" cy="625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0" t="-871" r="9802" b="72580"/>
          <a:stretch/>
        </p:blipFill>
        <p:spPr bwMode="auto">
          <a:xfrm>
            <a:off x="3826422" y="990600"/>
            <a:ext cx="5007429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295400"/>
            <a:ext cx="28433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DENV-2 Asian-1 genotype </a:t>
            </a:r>
            <a:r>
              <a:rPr lang="en-US" dirty="0" smtClean="0"/>
              <a:t>replaced resident </a:t>
            </a:r>
            <a:r>
              <a:rPr lang="en-US" dirty="0"/>
              <a:t>DENV-2 Asian-American </a:t>
            </a:r>
            <a:r>
              <a:rPr lang="en-US" dirty="0" smtClean="0"/>
              <a:t>genotype (here, in Viet Nam). Emergence </a:t>
            </a:r>
            <a:r>
              <a:rPr lang="en-US" dirty="0"/>
              <a:t>was associated with higher number of hospitalized dengue </a:t>
            </a:r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0307" y="4626085"/>
            <a:ext cx="3252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Infection with Asian-1 genotype results in higher peak </a:t>
            </a:r>
            <a:r>
              <a:rPr lang="en-US" dirty="0" smtClean="0"/>
              <a:t>viremia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17703" y="6581001"/>
            <a:ext cx="1926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Hang et al. (2010) </a:t>
            </a:r>
            <a:r>
              <a:rPr lang="en-US" sz="1200" i="1" dirty="0" err="1" smtClean="0"/>
              <a:t>PLoS</a:t>
            </a:r>
            <a:r>
              <a:rPr lang="en-US" sz="1200" i="1" dirty="0" smtClean="0"/>
              <a:t> NTD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553454" y="6272578"/>
            <a:ext cx="213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 of patient illness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1225" y="1181100"/>
            <a:ext cx="8573879" cy="5363802"/>
            <a:chOff x="171225" y="1181100"/>
            <a:chExt cx="8573879" cy="5363802"/>
          </a:xfrm>
        </p:grpSpPr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 rot="5400000" flipH="1">
              <a:off x="3971801" y="2876989"/>
              <a:ext cx="516314" cy="277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 rot="5400000">
              <a:off x="3969866" y="4765760"/>
              <a:ext cx="515560" cy="184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" name="TextBox 14"/>
            <p:cNvSpPr txBox="1"/>
            <p:nvPr/>
          </p:nvSpPr>
          <p:spPr bwMode="auto">
            <a:xfrm>
              <a:off x="1616539" y="2983994"/>
              <a:ext cx="2139188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Trebuchet MS"/>
                  <a:cs typeface="Trebuchet MS"/>
                </a:rPr>
                <a:t>viral infectivity </a:t>
              </a:r>
              <a:r>
                <a:rPr lang="en-US" sz="1400" dirty="0" smtClean="0">
                  <a:latin typeface="Trebuchet MS"/>
                  <a:cs typeface="Trebuchet MS"/>
                </a:rPr>
                <a:t>(</a:t>
              </a:r>
              <a:r>
                <a:rPr lang="en-US" sz="1400" b="1" dirty="0">
                  <a:latin typeface="Symbol" charset="2"/>
                  <a:cs typeface="Symbol" charset="2"/>
                </a:rPr>
                <a:t>b</a:t>
              </a:r>
              <a:r>
                <a:rPr lang="en-US" sz="1400" dirty="0">
                  <a:latin typeface="Trebuchet MS"/>
                  <a:cs typeface="Trebuchet MS"/>
                </a:rPr>
                <a:t>)</a:t>
              </a:r>
            </a:p>
          </p:txBody>
        </p:sp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 flipH="1">
              <a:off x="1540146" y="4311740"/>
              <a:ext cx="2079997" cy="24345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Straight Arrow Connector 16"/>
            <p:cNvCxnSpPr>
              <a:cxnSpLocks noChangeShapeType="1"/>
            </p:cNvCxnSpPr>
            <p:nvPr/>
          </p:nvCxnSpPr>
          <p:spPr bwMode="auto">
            <a:xfrm rot="5400000">
              <a:off x="654427" y="5667992"/>
              <a:ext cx="515560" cy="37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" name="TextBox 320"/>
            <p:cNvSpPr txBox="1">
              <a:spLocks noChangeArrowheads="1"/>
            </p:cNvSpPr>
            <p:nvPr/>
          </p:nvSpPr>
          <p:spPr bwMode="auto">
            <a:xfrm>
              <a:off x="4250688" y="2676217"/>
              <a:ext cx="20546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Trebuchet MS"/>
                  <a:cs typeface="Trebuchet MS"/>
                </a:rPr>
                <a:t>NK cell </a:t>
              </a:r>
              <a:r>
                <a:rPr lang="en-US" sz="1400" dirty="0" smtClean="0">
                  <a:latin typeface="Trebuchet MS"/>
                  <a:cs typeface="Trebuchet MS"/>
                </a:rPr>
                <a:t>activation (</a:t>
              </a:r>
              <a:r>
                <a:rPr lang="en-US" sz="1400" b="1" dirty="0">
                  <a:latin typeface="Trebuchet MS"/>
                  <a:cs typeface="Trebuchet MS"/>
                </a:rPr>
                <a:t>q</a:t>
              </a:r>
              <a:r>
                <a:rPr lang="en-US" sz="1400" dirty="0">
                  <a:latin typeface="Trebuchet MS"/>
                  <a:cs typeface="Trebuchet MS"/>
                </a:rPr>
                <a:t>)</a:t>
              </a:r>
            </a:p>
          </p:txBody>
        </p:sp>
        <p:sp>
          <p:nvSpPr>
            <p:cNvPr id="19" name="TextBox 321"/>
            <p:cNvSpPr txBox="1">
              <a:spLocks noChangeArrowheads="1"/>
            </p:cNvSpPr>
            <p:nvPr/>
          </p:nvSpPr>
          <p:spPr bwMode="auto">
            <a:xfrm>
              <a:off x="4261218" y="4593791"/>
              <a:ext cx="2009775" cy="49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Trebuchet MS"/>
                  <a:cs typeface="Trebuchet MS"/>
                </a:rPr>
                <a:t>T-cell </a:t>
              </a:r>
              <a:r>
                <a:rPr lang="en-US" sz="1400" dirty="0" smtClean="0">
                  <a:latin typeface="Trebuchet MS"/>
                  <a:cs typeface="Trebuchet MS"/>
                </a:rPr>
                <a:t>activation (</a:t>
              </a:r>
              <a:r>
                <a:rPr lang="en-US" sz="1400" b="1" dirty="0" err="1">
                  <a:latin typeface="Trebuchet MS"/>
                  <a:cs typeface="Trebuchet MS"/>
                </a:rPr>
                <a:t>q</a:t>
              </a:r>
              <a:r>
                <a:rPr lang="en-US" sz="1400" b="1" baseline="-25000" dirty="0" err="1">
                  <a:latin typeface="Trebuchet MS"/>
                  <a:cs typeface="Trebuchet MS"/>
                </a:rPr>
                <a:t>T</a:t>
              </a:r>
              <a:r>
                <a:rPr lang="en-US" sz="1400" dirty="0">
                  <a:latin typeface="Trebuchet MS"/>
                  <a:cs typeface="Trebuchet MS"/>
                </a:rPr>
                <a:t>)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027104" y="3633232"/>
              <a:ext cx="1653095" cy="875672"/>
              <a:chOff x="5742134" y="3660190"/>
              <a:chExt cx="1187378" cy="703995"/>
            </a:xfrm>
          </p:grpSpPr>
          <p:cxnSp>
            <p:nvCxnSpPr>
              <p:cNvPr id="66" name="Straight Arrow Connector 65"/>
              <p:cNvCxnSpPr>
                <a:cxnSpLocks noChangeShapeType="1"/>
              </p:cNvCxnSpPr>
              <p:nvPr/>
            </p:nvCxnSpPr>
            <p:spPr bwMode="auto">
              <a:xfrm>
                <a:off x="5742134" y="4037061"/>
                <a:ext cx="1181963" cy="327124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67" name="Straight Arrow Connector 66"/>
              <p:cNvCxnSpPr>
                <a:cxnSpLocks noChangeShapeType="1"/>
              </p:cNvCxnSpPr>
              <p:nvPr/>
            </p:nvCxnSpPr>
            <p:spPr bwMode="auto">
              <a:xfrm flipV="1">
                <a:off x="5747549" y="3660190"/>
                <a:ext cx="1181963" cy="37687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21" name="Straight Arrow Connector 20"/>
            <p:cNvCxnSpPr>
              <a:cxnSpLocks noChangeShapeType="1"/>
            </p:cNvCxnSpPr>
            <p:nvPr/>
          </p:nvCxnSpPr>
          <p:spPr bwMode="auto">
            <a:xfrm rot="5400000" flipH="1" flipV="1">
              <a:off x="3960187" y="1404122"/>
              <a:ext cx="446970" cy="92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Straight Arrow Connector 21"/>
            <p:cNvCxnSpPr>
              <a:cxnSpLocks noChangeShapeType="1"/>
            </p:cNvCxnSpPr>
            <p:nvPr/>
          </p:nvCxnSpPr>
          <p:spPr bwMode="auto">
            <a:xfrm rot="5400000">
              <a:off x="3975591" y="6314171"/>
              <a:ext cx="460536" cy="92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TextBox 22"/>
            <p:cNvSpPr txBox="1"/>
            <p:nvPr/>
          </p:nvSpPr>
          <p:spPr bwMode="auto">
            <a:xfrm>
              <a:off x="6825645" y="4168365"/>
              <a:ext cx="18896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Trebuchet MS"/>
                  <a:cs typeface="Trebuchet MS"/>
                </a:rPr>
                <a:t>T-cell killing</a:t>
              </a:r>
            </a:p>
            <a:p>
              <a:pPr>
                <a:defRPr/>
              </a:pPr>
              <a:r>
                <a:rPr lang="en-US" sz="1400" dirty="0">
                  <a:latin typeface="Trebuchet MS"/>
                  <a:cs typeface="Trebuchet MS"/>
                </a:rPr>
                <a:t>of infected </a:t>
              </a:r>
              <a:r>
                <a:rPr lang="en-US" sz="1400" dirty="0" smtClean="0">
                  <a:latin typeface="Trebuchet MS"/>
                  <a:cs typeface="Trebuchet MS"/>
                </a:rPr>
                <a:t>cells (</a:t>
              </a:r>
              <a:r>
                <a:rPr lang="en-US" sz="1400" dirty="0" err="1" smtClean="0">
                  <a:latin typeface="Symbol" charset="2"/>
                  <a:cs typeface="Symbol" charset="2"/>
                </a:rPr>
                <a:t>d</a:t>
              </a:r>
              <a:r>
                <a:rPr lang="en-US" sz="1400" baseline="-25000" dirty="0" err="1" smtClean="0">
                  <a:latin typeface="Trebuchet MS"/>
                  <a:cs typeface="Trebuchet MS"/>
                </a:rPr>
                <a:t>T</a:t>
              </a:r>
              <a:r>
                <a:rPr lang="en-US" sz="1400" dirty="0" smtClean="0">
                  <a:latin typeface="Trebuchet MS"/>
                  <a:cs typeface="Trebuchet MS"/>
                </a:rPr>
                <a:t>)</a:t>
              </a:r>
              <a:endParaRPr lang="en-US" sz="1400" dirty="0">
                <a:latin typeface="Trebuchet MS"/>
                <a:cs typeface="Trebuchet MS"/>
              </a:endParaRPr>
            </a:p>
          </p:txBody>
        </p:sp>
        <p:sp>
          <p:nvSpPr>
            <p:cNvPr id="24" name="TextBox 327"/>
            <p:cNvSpPr txBox="1">
              <a:spLocks noChangeArrowheads="1"/>
            </p:cNvSpPr>
            <p:nvPr/>
          </p:nvSpPr>
          <p:spPr bwMode="auto">
            <a:xfrm>
              <a:off x="6825645" y="3466751"/>
              <a:ext cx="19194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Trebuchet MS"/>
                  <a:cs typeface="Trebuchet MS"/>
                </a:rPr>
                <a:t>NK killing of</a:t>
              </a:r>
            </a:p>
            <a:p>
              <a:r>
                <a:rPr lang="en-US" sz="1400" dirty="0">
                  <a:latin typeface="Trebuchet MS"/>
                  <a:cs typeface="Trebuchet MS"/>
                </a:rPr>
                <a:t> infected </a:t>
              </a:r>
              <a:r>
                <a:rPr lang="en-US" sz="1400" dirty="0" smtClean="0">
                  <a:latin typeface="Trebuchet MS"/>
                  <a:cs typeface="Trebuchet MS"/>
                </a:rPr>
                <a:t>cells (</a:t>
              </a:r>
              <a:r>
                <a:rPr lang="en-US" sz="1400" dirty="0" smtClean="0">
                  <a:latin typeface="Symbol" charset="2"/>
                  <a:cs typeface="Symbol" charset="2"/>
                </a:rPr>
                <a:t>a</a:t>
              </a:r>
              <a:r>
                <a:rPr lang="en-US" sz="1400" dirty="0" smtClean="0">
                  <a:latin typeface="Trebuchet MS"/>
                  <a:cs typeface="Trebuchet MS"/>
                </a:rPr>
                <a:t>)</a:t>
              </a:r>
              <a:endParaRPr lang="en-US" sz="1400" dirty="0">
                <a:latin typeface="Trebuchet MS"/>
                <a:cs typeface="Trebuchet MS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948548" y="5471888"/>
              <a:ext cx="1855464" cy="3705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Trebuchet MS"/>
                  <a:cs typeface="Trebuchet MS"/>
                </a:rPr>
                <a:t>clearance</a:t>
              </a: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2058200" y="4537696"/>
              <a:ext cx="137418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Trebuchet MS"/>
                  <a:cs typeface="Trebuchet MS"/>
                </a:rPr>
                <a:t>p</a:t>
              </a:r>
              <a:r>
                <a:rPr lang="en-US" sz="1400" dirty="0" smtClean="0">
                  <a:latin typeface="Trebuchet MS"/>
                  <a:cs typeface="Trebuchet MS"/>
                </a:rPr>
                <a:t>roduction (</a:t>
              </a:r>
              <a:r>
                <a:rPr lang="en-US" sz="1400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w</a:t>
              </a:r>
              <a:r>
                <a:rPr lang="en-US" sz="1400" dirty="0" smtClean="0">
                  <a:latin typeface="Trebuchet MS"/>
                  <a:cs typeface="Trebuchet MS"/>
                </a:rPr>
                <a:t>)</a:t>
              </a:r>
              <a:endParaRPr lang="en-US" sz="1400" dirty="0">
                <a:latin typeface="Trebuchet MS"/>
                <a:cs typeface="Trebuchet MS"/>
              </a:endParaRPr>
            </a:p>
          </p:txBody>
        </p:sp>
        <p:sp>
          <p:nvSpPr>
            <p:cNvPr id="27" name="TextBox 330"/>
            <p:cNvSpPr txBox="1">
              <a:spLocks noChangeArrowheads="1"/>
            </p:cNvSpPr>
            <p:nvPr/>
          </p:nvSpPr>
          <p:spPr bwMode="auto">
            <a:xfrm>
              <a:off x="3412282" y="1235302"/>
              <a:ext cx="997051" cy="370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Trebuchet MS"/>
                  <a:cs typeface="Trebuchet MS"/>
                </a:rPr>
                <a:t>death</a:t>
              </a:r>
              <a:endParaRPr lang="en-US" sz="1400" baseline="-25000" dirty="0">
                <a:latin typeface="Trebuchet MS"/>
                <a:cs typeface="Trebuchet MS"/>
              </a:endParaRPr>
            </a:p>
          </p:txBody>
        </p:sp>
        <p:sp>
          <p:nvSpPr>
            <p:cNvPr id="28" name="TextBox 331"/>
            <p:cNvSpPr txBox="1">
              <a:spLocks noChangeArrowheads="1"/>
            </p:cNvSpPr>
            <p:nvPr/>
          </p:nvSpPr>
          <p:spPr bwMode="auto">
            <a:xfrm>
              <a:off x="4290294" y="6084365"/>
              <a:ext cx="997051" cy="370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Trebuchet MS"/>
                  <a:cs typeface="Trebuchet MS"/>
                </a:rPr>
                <a:t>death</a:t>
              </a:r>
              <a:endParaRPr lang="en-US" sz="1400" baseline="-25000" dirty="0">
                <a:latin typeface="Trebuchet MS"/>
                <a:cs typeface="Trebuchet MS"/>
              </a:endParaRPr>
            </a:p>
          </p:txBody>
        </p:sp>
        <p:grpSp>
          <p:nvGrpSpPr>
            <p:cNvPr id="29" name="Group 332"/>
            <p:cNvGrpSpPr>
              <a:grpSpLocks/>
            </p:cNvGrpSpPr>
            <p:nvPr/>
          </p:nvGrpSpPr>
          <p:grpSpPr bwMode="auto">
            <a:xfrm>
              <a:off x="410922" y="4356001"/>
              <a:ext cx="1047110" cy="616434"/>
              <a:chOff x="866906" y="3795358"/>
              <a:chExt cx="867754" cy="562536"/>
            </a:xfrm>
          </p:grpSpPr>
          <p:pic>
            <p:nvPicPr>
              <p:cNvPr id="61" name="Picture 36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6906" y="3896974"/>
                <a:ext cx="281477" cy="254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36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7644" y="4103878"/>
                <a:ext cx="281477" cy="254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36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3183" y="3795358"/>
                <a:ext cx="281477" cy="254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36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2444" y="4049374"/>
                <a:ext cx="281477" cy="254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36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8383" y="3795358"/>
                <a:ext cx="281477" cy="254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0" name="Shape 9"/>
            <p:cNvCxnSpPr>
              <a:cxnSpLocks noChangeShapeType="1"/>
            </p:cNvCxnSpPr>
            <p:nvPr/>
          </p:nvCxnSpPr>
          <p:spPr bwMode="auto">
            <a:xfrm rot="16200000" flipH="1">
              <a:off x="1881200" y="2294093"/>
              <a:ext cx="512545" cy="2118841"/>
            </a:xfrm>
            <a:prstGeom prst="curvedConnector2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1" name="Group 334"/>
            <p:cNvGrpSpPr>
              <a:grpSpLocks/>
            </p:cNvGrpSpPr>
            <p:nvPr/>
          </p:nvGrpSpPr>
          <p:grpSpPr bwMode="auto">
            <a:xfrm>
              <a:off x="3666502" y="3791208"/>
              <a:ext cx="1159748" cy="526256"/>
              <a:chOff x="1350949" y="4389428"/>
              <a:chExt cx="952004" cy="515518"/>
            </a:xfrm>
          </p:grpSpPr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1350861" y="4389130"/>
                <a:ext cx="258882" cy="2111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00">
                  <a:solidFill>
                    <a:schemeClr val="lt1"/>
                  </a:solidFill>
                  <a:latin typeface="Trebuchet MS"/>
                  <a:ea typeface="+mn-ea"/>
                  <a:cs typeface="Trebuchet MS"/>
                </a:endParaRPr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1715270" y="4389130"/>
                <a:ext cx="258882" cy="2111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00">
                  <a:solidFill>
                    <a:schemeClr val="lt1"/>
                  </a:solidFill>
                  <a:latin typeface="Trebuchet MS"/>
                  <a:ea typeface="+mn-ea"/>
                  <a:cs typeface="Trebuchet MS"/>
                </a:endParaRPr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1514845" y="4694073"/>
                <a:ext cx="259642" cy="2111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00">
                  <a:solidFill>
                    <a:schemeClr val="lt1"/>
                  </a:solidFill>
                  <a:latin typeface="Trebuchet MS"/>
                  <a:ea typeface="+mn-ea"/>
                  <a:cs typeface="Trebuchet MS"/>
                </a:endParaRPr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1876218" y="4688166"/>
                <a:ext cx="259642" cy="2111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00">
                  <a:solidFill>
                    <a:schemeClr val="lt1"/>
                  </a:solidFill>
                  <a:latin typeface="Trebuchet MS"/>
                  <a:ea typeface="+mn-ea"/>
                  <a:cs typeface="Trebuchet MS"/>
                </a:endParaRPr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2043998" y="4389130"/>
                <a:ext cx="258883" cy="2111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00">
                  <a:solidFill>
                    <a:schemeClr val="lt1"/>
                  </a:solidFill>
                  <a:latin typeface="Trebuchet MS"/>
                  <a:ea typeface="+mn-ea"/>
                  <a:cs typeface="Trebuchet MS"/>
                </a:endParaRPr>
              </a:p>
            </p:txBody>
          </p:sp>
        </p:grpSp>
        <p:sp>
          <p:nvSpPr>
            <p:cNvPr id="32" name="TextBox 336"/>
            <p:cNvSpPr txBox="1">
              <a:spLocks noChangeArrowheads="1"/>
            </p:cNvSpPr>
            <p:nvPr/>
          </p:nvSpPr>
          <p:spPr bwMode="auto">
            <a:xfrm>
              <a:off x="171225" y="1753160"/>
              <a:ext cx="23103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604A7B"/>
                  </a:solidFill>
                  <a:latin typeface="Trebuchet MS"/>
                  <a:cs typeface="Trebuchet MS"/>
                </a:rPr>
                <a:t>Uninfected </a:t>
              </a:r>
              <a:r>
                <a:rPr lang="en-US" sz="1800" b="1" dirty="0" smtClean="0">
                  <a:solidFill>
                    <a:srgbClr val="604A7B"/>
                  </a:solidFill>
                  <a:latin typeface="Trebuchet MS"/>
                  <a:cs typeface="Trebuchet MS"/>
                </a:rPr>
                <a:t>cells (X)</a:t>
              </a:r>
              <a:endParaRPr lang="en-US" sz="1800" b="1" dirty="0">
                <a:solidFill>
                  <a:srgbClr val="604A7B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3" name="TextBox 337"/>
            <p:cNvSpPr txBox="1">
              <a:spLocks noChangeArrowheads="1"/>
            </p:cNvSpPr>
            <p:nvPr/>
          </p:nvSpPr>
          <p:spPr bwMode="auto">
            <a:xfrm>
              <a:off x="3424054" y="3353515"/>
              <a:ext cx="20159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604A7B"/>
                  </a:solidFill>
                  <a:latin typeface="Trebuchet MS"/>
                  <a:cs typeface="Trebuchet MS"/>
                </a:rPr>
                <a:t>Infected </a:t>
              </a:r>
              <a:r>
                <a:rPr lang="en-US" sz="1800" b="1" dirty="0" smtClean="0">
                  <a:solidFill>
                    <a:srgbClr val="604A7B"/>
                  </a:solidFill>
                  <a:latin typeface="Trebuchet MS"/>
                  <a:cs typeface="Trebuchet MS"/>
                </a:rPr>
                <a:t>cells (Y)</a:t>
              </a:r>
              <a:endParaRPr lang="en-US" sz="1800" b="1" dirty="0">
                <a:solidFill>
                  <a:srgbClr val="604A7B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4" name="TextBox 338"/>
            <p:cNvSpPr txBox="1">
              <a:spLocks noChangeArrowheads="1"/>
            </p:cNvSpPr>
            <p:nvPr/>
          </p:nvSpPr>
          <p:spPr bwMode="auto">
            <a:xfrm>
              <a:off x="374099" y="5059562"/>
              <a:ext cx="110979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dirty="0" smtClean="0">
                  <a:solidFill>
                    <a:srgbClr val="604A7B"/>
                  </a:solidFill>
                  <a:latin typeface="Trebuchet MS"/>
                  <a:cs typeface="Trebuchet MS"/>
                </a:rPr>
                <a:t>Virus (V)</a:t>
              </a:r>
              <a:endParaRPr lang="en-US" sz="1800" b="1" dirty="0">
                <a:solidFill>
                  <a:srgbClr val="604A7B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5" name="TextBox 339"/>
            <p:cNvSpPr txBox="1">
              <a:spLocks noChangeArrowheads="1"/>
            </p:cNvSpPr>
            <p:nvPr/>
          </p:nvSpPr>
          <p:spPr bwMode="auto">
            <a:xfrm>
              <a:off x="4699916" y="2058005"/>
              <a:ext cx="14302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604A7B"/>
                  </a:solidFill>
                  <a:latin typeface="Trebuchet MS"/>
                  <a:cs typeface="Trebuchet MS"/>
                </a:rPr>
                <a:t>NK </a:t>
              </a:r>
              <a:r>
                <a:rPr lang="en-US" sz="1800" b="1" dirty="0" smtClean="0">
                  <a:solidFill>
                    <a:srgbClr val="604A7B"/>
                  </a:solidFill>
                  <a:latin typeface="Trebuchet MS"/>
                  <a:cs typeface="Trebuchet MS"/>
                </a:rPr>
                <a:t>cells (N)</a:t>
              </a:r>
              <a:endParaRPr lang="en-US" sz="1800" b="1" dirty="0">
                <a:solidFill>
                  <a:srgbClr val="604A7B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6" name="TextBox 340"/>
            <p:cNvSpPr txBox="1">
              <a:spLocks noChangeArrowheads="1"/>
            </p:cNvSpPr>
            <p:nvPr/>
          </p:nvSpPr>
          <p:spPr bwMode="auto">
            <a:xfrm>
              <a:off x="4942349" y="5304085"/>
              <a:ext cx="12579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chemeClr val="accent4">
                      <a:lumMod val="75000"/>
                    </a:schemeClr>
                  </a:solidFill>
                  <a:latin typeface="Trebuchet MS"/>
                  <a:cs typeface="Trebuchet MS"/>
                </a:rPr>
                <a:t>T </a:t>
              </a:r>
              <a:r>
                <a:rPr lang="en-US" sz="1800" b="1" dirty="0" smtClean="0">
                  <a:solidFill>
                    <a:schemeClr val="accent4">
                      <a:lumMod val="75000"/>
                    </a:schemeClr>
                  </a:solidFill>
                  <a:latin typeface="Trebuchet MS"/>
                  <a:cs typeface="Trebuchet MS"/>
                </a:rPr>
                <a:t>cells (T)</a:t>
              </a:r>
              <a:endParaRPr lang="en-US" sz="1800" b="1" dirty="0">
                <a:solidFill>
                  <a:schemeClr val="accent4">
                    <a:lumMod val="75000"/>
                  </a:schemeClr>
                </a:solidFill>
                <a:latin typeface="Trebuchet MS"/>
                <a:cs typeface="Trebuchet MS"/>
              </a:endParaRPr>
            </a:p>
          </p:txBody>
        </p:sp>
        <p:grpSp>
          <p:nvGrpSpPr>
            <p:cNvPr id="37" name="Group 341"/>
            <p:cNvGrpSpPr>
              <a:grpSpLocks/>
            </p:cNvGrpSpPr>
            <p:nvPr/>
          </p:nvGrpSpPr>
          <p:grpSpPr bwMode="auto">
            <a:xfrm>
              <a:off x="3648700" y="5150097"/>
              <a:ext cx="1156041" cy="733439"/>
              <a:chOff x="662009" y="4617137"/>
              <a:chExt cx="948961" cy="718473"/>
            </a:xfrm>
          </p:grpSpPr>
          <p:pic>
            <p:nvPicPr>
              <p:cNvPr id="51" name="Picture 34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009" y="4617137"/>
                <a:ext cx="350556" cy="208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35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810" y="4873757"/>
                <a:ext cx="350556" cy="208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35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0414" y="4918732"/>
                <a:ext cx="350556" cy="208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35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3931" y="5127171"/>
                <a:ext cx="350556" cy="208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35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7652" y="4665318"/>
                <a:ext cx="350556" cy="208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8" name="Group 342"/>
            <p:cNvGrpSpPr>
              <a:grpSpLocks/>
            </p:cNvGrpSpPr>
            <p:nvPr/>
          </p:nvGrpSpPr>
          <p:grpSpPr bwMode="auto">
            <a:xfrm>
              <a:off x="3666502" y="1846806"/>
              <a:ext cx="1033414" cy="688426"/>
              <a:chOff x="2807449" y="4815287"/>
              <a:chExt cx="848300" cy="674378"/>
            </a:xfrm>
          </p:grpSpPr>
          <p:pic>
            <p:nvPicPr>
              <p:cNvPr id="46" name="Picture 34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7449" y="4825576"/>
                <a:ext cx="347950" cy="206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34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7684" y="5046111"/>
                <a:ext cx="347950" cy="206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34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7799" y="5075887"/>
                <a:ext cx="347950" cy="206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34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2332" y="5282776"/>
                <a:ext cx="347950" cy="206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34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9974" y="4815287"/>
                <a:ext cx="347950" cy="206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9" name="Straight Arrow Connector 38"/>
            <p:cNvCxnSpPr/>
            <p:nvPr/>
          </p:nvCxnSpPr>
          <p:spPr>
            <a:xfrm flipV="1">
              <a:off x="1229432" y="3609786"/>
              <a:ext cx="753882" cy="7019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637645" y="2262519"/>
              <a:ext cx="1134937" cy="526111"/>
              <a:chOff x="828019" y="2310759"/>
              <a:chExt cx="1134937" cy="526111"/>
            </a:xfrm>
          </p:grpSpPr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1247119" y="2310759"/>
                <a:ext cx="315375" cy="214816"/>
              </a:xfrm>
              <a:prstGeom prst="ellipse">
                <a:avLst/>
              </a:prstGeom>
              <a:solidFill>
                <a:srgbClr val="558ED5"/>
              </a:solidFill>
              <a:ln w="9525">
                <a:solidFill>
                  <a:srgbClr val="558ED5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00">
                  <a:solidFill>
                    <a:schemeClr val="lt1"/>
                  </a:solidFill>
                  <a:latin typeface="Trebuchet MS"/>
                  <a:ea typeface="+mn-ea"/>
                  <a:cs typeface="Trebuchet MS"/>
                </a:endParaRPr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1002957" y="2622054"/>
                <a:ext cx="315375" cy="214816"/>
              </a:xfrm>
              <a:prstGeom prst="ellipse">
                <a:avLst/>
              </a:prstGeom>
              <a:solidFill>
                <a:srgbClr val="558ED5"/>
              </a:solidFill>
              <a:ln w="9525">
                <a:solidFill>
                  <a:srgbClr val="558ED5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00">
                  <a:solidFill>
                    <a:schemeClr val="lt1"/>
                  </a:solidFill>
                  <a:latin typeface="Trebuchet MS"/>
                  <a:ea typeface="+mn-ea"/>
                  <a:cs typeface="Trebuchet MS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1444112" y="2616024"/>
                <a:ext cx="315376" cy="214816"/>
              </a:xfrm>
              <a:prstGeom prst="ellipse">
                <a:avLst/>
              </a:prstGeom>
              <a:solidFill>
                <a:srgbClr val="558ED5"/>
              </a:solidFill>
              <a:ln w="9525">
                <a:solidFill>
                  <a:srgbClr val="558ED5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00">
                  <a:solidFill>
                    <a:schemeClr val="lt1"/>
                  </a:solidFill>
                  <a:latin typeface="Trebuchet MS"/>
                  <a:ea typeface="+mn-ea"/>
                  <a:cs typeface="Trebuchet MS"/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1647580" y="2310759"/>
                <a:ext cx="315376" cy="214816"/>
              </a:xfrm>
              <a:prstGeom prst="ellipse">
                <a:avLst/>
              </a:prstGeom>
              <a:solidFill>
                <a:srgbClr val="558ED5"/>
              </a:solidFill>
              <a:ln w="9525">
                <a:solidFill>
                  <a:srgbClr val="558ED5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00">
                  <a:solidFill>
                    <a:schemeClr val="lt1"/>
                  </a:solidFill>
                  <a:latin typeface="Trebuchet MS"/>
                  <a:ea typeface="+mn-ea"/>
                  <a:cs typeface="Trebuchet MS"/>
                </a:endParaRPr>
              </a:p>
            </p:txBody>
          </p:sp>
          <p:sp>
            <p:nvSpPr>
              <p:cNvPr id="45" name="Oval 44"/>
              <p:cNvSpPr>
                <a:spLocks noChangeArrowheads="1"/>
              </p:cNvSpPr>
              <p:nvPr/>
            </p:nvSpPr>
            <p:spPr bwMode="auto">
              <a:xfrm>
                <a:off x="828019" y="2323459"/>
                <a:ext cx="315375" cy="214816"/>
              </a:xfrm>
              <a:prstGeom prst="ellipse">
                <a:avLst/>
              </a:prstGeom>
              <a:solidFill>
                <a:srgbClr val="558ED5"/>
              </a:solidFill>
              <a:ln w="9525">
                <a:solidFill>
                  <a:srgbClr val="558ED5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sz="1400">
                  <a:solidFill>
                    <a:schemeClr val="lt1"/>
                  </a:solidFill>
                  <a:latin typeface="Trebuchet MS"/>
                  <a:ea typeface="+mn-ea"/>
                  <a:cs typeface="Trebuchet MS"/>
                </a:endParaRPr>
              </a:p>
            </p:txBody>
          </p:sp>
        </p:grpSp>
      </p:grp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Within-host dynamics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6162" y="6553200"/>
            <a:ext cx="4323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cs typeface="Trebuchet MS"/>
              </a:rPr>
              <a:t>Ben-Shachar &amp; Koelle</a:t>
            </a:r>
            <a:r>
              <a:rPr lang="en-US" sz="1200" dirty="0">
                <a:cs typeface="Trebuchet MS"/>
              </a:rPr>
              <a:t> </a:t>
            </a:r>
            <a:r>
              <a:rPr lang="en-US" sz="1200" dirty="0" smtClean="0">
                <a:cs typeface="Trebuchet MS"/>
              </a:rPr>
              <a:t>(2015) </a:t>
            </a:r>
            <a:r>
              <a:rPr lang="en-US" sz="1200" i="1" dirty="0" smtClean="0">
                <a:cs typeface="Trebuchet MS"/>
              </a:rPr>
              <a:t>Journal of the Royal Society, Interface</a:t>
            </a:r>
            <a:endParaRPr lang="en-US" sz="1200" i="1" dirty="0">
              <a:cs typeface="Trebuchet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4090" y="1181099"/>
            <a:ext cx="2633742" cy="149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Viral load data from infected individuals (</a:t>
            </a:r>
            <a:r>
              <a:rPr lang="en-US" sz="2400" i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n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= 228)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7374529" cy="53627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4102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88150" y="5347900"/>
            <a:ext cx="309700" cy="276999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1200" dirty="0" smtClean="0"/>
              <a:t>-3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941093" y="6530363"/>
            <a:ext cx="412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Trebuchet MS"/>
              </a:rPr>
              <a:t>Data made available in </a:t>
            </a:r>
            <a:r>
              <a:rPr lang="en-US" sz="1400" dirty="0" err="1" smtClean="0">
                <a:cs typeface="Trebuchet MS"/>
              </a:rPr>
              <a:t>Clapham</a:t>
            </a:r>
            <a:r>
              <a:rPr lang="en-US" sz="1400" dirty="0" smtClean="0">
                <a:cs typeface="Trebuchet MS"/>
              </a:rPr>
              <a:t> et al. (2014) </a:t>
            </a:r>
            <a:r>
              <a:rPr lang="en-US" sz="1400" i="1" dirty="0" smtClean="0">
                <a:cs typeface="Trebuchet MS"/>
              </a:rPr>
              <a:t>Interface</a:t>
            </a:r>
            <a:endParaRPr lang="en-US" sz="1400" i="1" dirty="0"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245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Fit of model to viral load data from infected individuals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353102"/>
            <a:ext cx="776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Bayesian MCMC approach, with random effect on individuals’ incubation periods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6261" y="6513534"/>
            <a:ext cx="5198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cs typeface="Trebuchet MS"/>
              </a:rPr>
              <a:t>Ben-Shachar, Schmidler, &amp; Koelle</a:t>
            </a:r>
            <a:r>
              <a:rPr lang="en-US" sz="1400" dirty="0">
                <a:cs typeface="Trebuchet MS"/>
              </a:rPr>
              <a:t> </a:t>
            </a:r>
            <a:r>
              <a:rPr lang="en-US" sz="1400" dirty="0" smtClean="0">
                <a:cs typeface="Trebuchet MS"/>
              </a:rPr>
              <a:t>(2016) </a:t>
            </a:r>
            <a:r>
              <a:rPr lang="en-US" sz="1400" i="1" dirty="0" smtClean="0">
                <a:cs typeface="Trebuchet MS"/>
              </a:rPr>
              <a:t>PLOS Computational Biology</a:t>
            </a:r>
            <a:endParaRPr lang="en-US" sz="1400" i="1" dirty="0"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040016"/>
            <a:ext cx="6192001" cy="4033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86600" y="21336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61" y="1676400"/>
            <a:ext cx="4215098" cy="2525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951" y="1187598"/>
            <a:ext cx="6762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within-host parameters, vary one of them (viral production rate </a:t>
            </a:r>
            <a:r>
              <a:rPr lang="en-US" i="1" dirty="0" smtClean="0">
                <a:latin typeface="Symbol" panose="05050102010706020507" pitchFamily="18" charset="2"/>
              </a:rPr>
              <a:t>w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304800" y="990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152400"/>
            <a:ext cx="7620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Examining virulence evolution in primary dengue infections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53520" y="4823935"/>
            <a:ext cx="2204680" cy="433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40553" y="3897383"/>
            <a:ext cx="2340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Viral production rate </a:t>
            </a:r>
            <a:r>
              <a:rPr lang="en-US" i="1" dirty="0" smtClean="0">
                <a:latin typeface="Symbol" panose="05050102010706020507" pitchFamily="18" charset="2"/>
              </a:rPr>
              <a:t>w</a:t>
            </a:r>
          </a:p>
          <a:p>
            <a:pPr algn="ctr"/>
            <a:r>
              <a:rPr lang="en-US" dirty="0" smtClean="0"/>
              <a:t>copies/cell/day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3" t="1" r="6856" b="25796"/>
          <a:stretch/>
        </p:blipFill>
        <p:spPr>
          <a:xfrm>
            <a:off x="353663" y="1520275"/>
            <a:ext cx="4453042" cy="47870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97114" y="6028468"/>
            <a:ext cx="396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is viral fitness (</a:t>
            </a:r>
            <a:r>
              <a:rPr lang="en-US" i="1" dirty="0"/>
              <a:t>R</a:t>
            </a:r>
            <a:r>
              <a:rPr lang="en-US" baseline="-25000" dirty="0"/>
              <a:t>0 </a:t>
            </a:r>
            <a:r>
              <a:rPr lang="en-US" dirty="0" smtClean="0"/>
              <a:t>) maximized?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1688" y="4823935"/>
            <a:ext cx="3299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Virulence depends on viral production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3715</TotalTime>
  <Words>1209</Words>
  <Application>Microsoft Office PowerPoint</Application>
  <PresentationFormat>On-screen Show (4:3)</PresentationFormat>
  <Paragraphs>210</Paragraphs>
  <Slides>29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ＭＳ Ｐゴシック</vt:lpstr>
      <vt:lpstr>arial</vt:lpstr>
      <vt:lpstr>arial</vt:lpstr>
      <vt:lpstr>Calibri</vt:lpstr>
      <vt:lpstr>Cambria Math</vt:lpstr>
      <vt:lpstr>Garamond</vt:lpstr>
      <vt:lpstr>IPAMincho</vt:lpstr>
      <vt:lpstr>Symbol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Katia Koelle</dc:creator>
  <cp:lastModifiedBy>Katia Koelle</cp:lastModifiedBy>
  <cp:revision>516</cp:revision>
  <cp:lastPrinted>2014-04-25T21:36:47Z</cp:lastPrinted>
  <dcterms:created xsi:type="dcterms:W3CDTF">2006-08-16T00:00:00Z</dcterms:created>
  <dcterms:modified xsi:type="dcterms:W3CDTF">2017-04-20T19:16:13Z</dcterms:modified>
</cp:coreProperties>
</file>