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1" r:id="rId2"/>
    <p:sldId id="324" r:id="rId3"/>
    <p:sldId id="290" r:id="rId4"/>
    <p:sldId id="422" r:id="rId5"/>
    <p:sldId id="491" r:id="rId6"/>
    <p:sldId id="492" r:id="rId7"/>
    <p:sldId id="493" r:id="rId8"/>
    <p:sldId id="494" r:id="rId9"/>
    <p:sldId id="495" r:id="rId10"/>
    <p:sldId id="496" r:id="rId11"/>
    <p:sldId id="497" r:id="rId12"/>
    <p:sldId id="498" r:id="rId13"/>
    <p:sldId id="499" r:id="rId14"/>
    <p:sldId id="440" r:id="rId15"/>
    <p:sldId id="441" r:id="rId16"/>
    <p:sldId id="443" r:id="rId17"/>
    <p:sldId id="484" r:id="rId18"/>
    <p:sldId id="485" r:id="rId19"/>
    <p:sldId id="479" r:id="rId20"/>
    <p:sldId id="472" r:id="rId21"/>
    <p:sldId id="483" r:id="rId22"/>
    <p:sldId id="488" r:id="rId23"/>
    <p:sldId id="489" r:id="rId24"/>
    <p:sldId id="490" r:id="rId25"/>
    <p:sldId id="500" r:id="rId26"/>
    <p:sldId id="501" r:id="rId27"/>
    <p:sldId id="502" r:id="rId28"/>
    <p:sldId id="503" r:id="rId29"/>
    <p:sldId id="504" r:id="rId30"/>
    <p:sldId id="505" r:id="rId31"/>
    <p:sldId id="506" r:id="rId32"/>
    <p:sldId id="507" r:id="rId33"/>
    <p:sldId id="509" r:id="rId34"/>
    <p:sldId id="510"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717" autoAdjust="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ED8FBB7-5381-4020-8BF3-FBFC5C4BB390}" type="datetimeFigureOut">
              <a:rPr lang="en-US" smtClean="0"/>
              <a:t>4/17/2018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93C70BF-9100-4ACD-92C1-D0C307D3C6EB}" type="slidenum">
              <a:rPr lang="en-US" smtClean="0"/>
              <a:t>‹#›</a:t>
            </a:fld>
            <a:endParaRPr lang="en-US"/>
          </a:p>
        </p:txBody>
      </p:sp>
    </p:spTree>
    <p:extLst>
      <p:ext uri="{BB962C8B-B14F-4D97-AF65-F5344CB8AC3E}">
        <p14:creationId xmlns:p14="http://schemas.microsoft.com/office/powerpoint/2010/main" val="299423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7C7A1-C7FB-4DB2-9FB7-66D0C8EFB65E}" type="slidenum">
              <a:rPr lang="en-US"/>
              <a:pPr/>
              <a:t>1</a:t>
            </a:fld>
            <a:endParaRPr lang="en-US"/>
          </a:p>
        </p:txBody>
      </p:sp>
      <p:sp>
        <p:nvSpPr>
          <p:cNvPr id="26626" name="Rectangle 2"/>
          <p:cNvSpPr>
            <a:spLocks noGrp="1" noRot="1" noChangeAspect="1" noChangeArrowheads="1" noTextEdit="1"/>
          </p:cNvSpPr>
          <p:nvPr>
            <p:ph type="sldImg"/>
          </p:nvPr>
        </p:nvSpPr>
        <p:spPr>
          <a:xfrm>
            <a:off x="1257300" y="720725"/>
            <a:ext cx="4802188" cy="3600450"/>
          </a:xfrm>
          <a:ln/>
        </p:spPr>
      </p:sp>
      <p:sp>
        <p:nvSpPr>
          <p:cNvPr id="26627" name="Rectangle 3"/>
          <p:cNvSpPr>
            <a:spLocks noGrp="1" noChangeArrowheads="1"/>
          </p:cNvSpPr>
          <p:nvPr>
            <p:ph type="body" idx="1"/>
          </p:nvPr>
        </p:nvSpPr>
        <p:spPr/>
        <p:txBody>
          <a:bodyPr/>
          <a:lstStyle/>
          <a:p>
            <a:endParaRPr lang="en-US" baseline="0" dirty="0" smtClean="0"/>
          </a:p>
        </p:txBody>
      </p:sp>
    </p:spTree>
    <p:extLst>
      <p:ext uri="{BB962C8B-B14F-4D97-AF65-F5344CB8AC3E}">
        <p14:creationId xmlns:p14="http://schemas.microsoft.com/office/powerpoint/2010/main" val="189955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661751" rtl="0" eaLnBrk="1" fontAlgn="auto" latinLnBrk="0" hangingPunct="1">
              <a:lnSpc>
                <a:spcPct val="100000"/>
              </a:lnSpc>
              <a:spcBef>
                <a:spcPts val="0"/>
              </a:spcBef>
              <a:spcAft>
                <a:spcPts val="0"/>
              </a:spcAft>
              <a:buClrTx/>
              <a:buSzTx/>
              <a:buFont typeface="Arial"/>
              <a:buChar char="•"/>
              <a:tabLst/>
              <a:defRPr/>
            </a:pPr>
            <a:r>
              <a:rPr lang="en-US" dirty="0" smtClean="0">
                <a:effectLst/>
              </a:rPr>
              <a:t>Somewhat</a:t>
            </a:r>
            <a:r>
              <a:rPr lang="en-US" baseline="0" dirty="0" smtClean="0">
                <a:effectLst/>
              </a:rPr>
              <a:t> surprisingly, we found evidence for very limited reassortment across all the subjects we looked at</a:t>
            </a:r>
            <a:endParaRPr lang="en-US" dirty="0" smtClean="0">
              <a:effectLst/>
            </a:endParaRPr>
          </a:p>
        </p:txBody>
      </p:sp>
      <p:sp>
        <p:nvSpPr>
          <p:cNvPr id="4" name="Slide Number Placeholder 3"/>
          <p:cNvSpPr>
            <a:spLocks noGrp="1"/>
          </p:cNvSpPr>
          <p:nvPr>
            <p:ph type="sldNum" sz="quarter" idx="10"/>
          </p:nvPr>
        </p:nvSpPr>
        <p:spPr/>
        <p:txBody>
          <a:bodyPr/>
          <a:lstStyle/>
          <a:p>
            <a:fld id="{4D811C88-A300-F240-B524-E31AE2AD9F55}" type="slidenum">
              <a:rPr lang="en-US" smtClean="0"/>
              <a:t>10</a:t>
            </a:fld>
            <a:endParaRPr lang="en-US"/>
          </a:p>
        </p:txBody>
      </p:sp>
    </p:spTree>
    <p:extLst>
      <p:ext uri="{BB962C8B-B14F-4D97-AF65-F5344CB8AC3E}">
        <p14:creationId xmlns:p14="http://schemas.microsoft.com/office/powerpoint/2010/main" val="3529679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661751" rtl="0" eaLnBrk="1" fontAlgn="auto" latinLnBrk="0" hangingPunct="1">
              <a:lnSpc>
                <a:spcPct val="100000"/>
              </a:lnSpc>
              <a:spcBef>
                <a:spcPts val="0"/>
              </a:spcBef>
              <a:spcAft>
                <a:spcPts val="0"/>
              </a:spcAft>
              <a:buClrTx/>
              <a:buSzTx/>
              <a:buFont typeface="Arial"/>
              <a:buChar char="•"/>
              <a:tabLst/>
              <a:defRPr/>
            </a:pPr>
            <a:r>
              <a:rPr lang="en-US" dirty="0" smtClean="0">
                <a:effectLst/>
              </a:rPr>
              <a:t>To see why the no</a:t>
            </a:r>
            <a:r>
              <a:rPr lang="en-US" baseline="0" dirty="0" smtClean="0">
                <a:effectLst/>
              </a:rPr>
              <a:t> – or low- reassortment model is doing much better than a model with rapid reassortment, we can look at a single subject, here #5001.You can see in blue that the no reassortment model can capture coordinated changes in allele frequencies across gene segments much more effectively than the rapid reassortment model.</a:t>
            </a:r>
            <a:endParaRPr lang="en-US" dirty="0" smtClean="0">
              <a:effectLst/>
            </a:endParaRPr>
          </a:p>
        </p:txBody>
      </p:sp>
      <p:sp>
        <p:nvSpPr>
          <p:cNvPr id="4" name="Slide Number Placeholder 3"/>
          <p:cNvSpPr>
            <a:spLocks noGrp="1"/>
          </p:cNvSpPr>
          <p:nvPr>
            <p:ph type="sldNum" sz="quarter" idx="10"/>
          </p:nvPr>
        </p:nvSpPr>
        <p:spPr/>
        <p:txBody>
          <a:bodyPr/>
          <a:lstStyle/>
          <a:p>
            <a:fld id="{4D811C88-A300-F240-B524-E31AE2AD9F55}" type="slidenum">
              <a:rPr lang="en-US" smtClean="0"/>
              <a:t>11</a:t>
            </a:fld>
            <a:endParaRPr lang="en-US"/>
          </a:p>
        </p:txBody>
      </p:sp>
    </p:spTree>
    <p:extLst>
      <p:ext uri="{BB962C8B-B14F-4D97-AF65-F5344CB8AC3E}">
        <p14:creationId xmlns:p14="http://schemas.microsoft.com/office/powerpoint/2010/main" val="991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661751" rtl="0" eaLnBrk="1" fontAlgn="auto" latinLnBrk="0" hangingPunct="1">
              <a:lnSpc>
                <a:spcPct val="100000"/>
              </a:lnSpc>
              <a:spcBef>
                <a:spcPts val="0"/>
              </a:spcBef>
              <a:spcAft>
                <a:spcPts val="0"/>
              </a:spcAft>
              <a:buClrTx/>
              <a:buSzTx/>
              <a:buFont typeface="Arial"/>
              <a:buChar char="•"/>
              <a:tabLst/>
              <a:defRPr/>
            </a:pPr>
            <a:endParaRPr lang="en-US" dirty="0" smtClean="0">
              <a:effectLst/>
            </a:endParaRPr>
          </a:p>
        </p:txBody>
      </p:sp>
      <p:sp>
        <p:nvSpPr>
          <p:cNvPr id="4" name="Slide Number Placeholder 3"/>
          <p:cNvSpPr>
            <a:spLocks noGrp="1"/>
          </p:cNvSpPr>
          <p:nvPr>
            <p:ph type="sldNum" sz="quarter" idx="10"/>
          </p:nvPr>
        </p:nvSpPr>
        <p:spPr/>
        <p:txBody>
          <a:bodyPr/>
          <a:lstStyle/>
          <a:p>
            <a:fld id="{4D811C88-A300-F240-B524-E31AE2AD9F55}" type="slidenum">
              <a:rPr lang="en-US" smtClean="0"/>
              <a:t>12</a:t>
            </a:fld>
            <a:endParaRPr lang="en-US"/>
          </a:p>
        </p:txBody>
      </p:sp>
    </p:spTree>
    <p:extLst>
      <p:ext uri="{BB962C8B-B14F-4D97-AF65-F5344CB8AC3E}">
        <p14:creationId xmlns:p14="http://schemas.microsoft.com/office/powerpoint/2010/main" val="126272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Here, present an individual level analysis</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smtClean="0"/>
              <a:t>Other pathways – purging of load through </a:t>
            </a:r>
            <a:r>
              <a:rPr lang="en-US" baseline="0" dirty="0" err="1" smtClean="0"/>
              <a:t>reassortment</a:t>
            </a:r>
            <a:endParaRPr lang="en-US" baseline="0" dirty="0" smtClean="0"/>
          </a:p>
          <a:p>
            <a:pPr marL="171450" indent="-171450">
              <a:buFontTx/>
              <a:buChar char="-"/>
            </a:pPr>
            <a:r>
              <a:rPr lang="en-US" baseline="0" dirty="0" smtClean="0"/>
              <a:t>Selection occurring on WHOLE genome, not just HA</a:t>
            </a:r>
          </a:p>
        </p:txBody>
      </p:sp>
      <p:sp>
        <p:nvSpPr>
          <p:cNvPr id="4" name="Slide Number Placeholder 3"/>
          <p:cNvSpPr>
            <a:spLocks noGrp="1"/>
          </p:cNvSpPr>
          <p:nvPr>
            <p:ph type="sldNum" sz="quarter" idx="10"/>
          </p:nvPr>
        </p:nvSpPr>
        <p:spPr/>
        <p:txBody>
          <a:bodyPr/>
          <a:lstStyle/>
          <a:p>
            <a:fld id="{38D0585E-BDC4-4E99-85BF-51A7C2C8B4BF}" type="slidenum">
              <a:rPr lang="en-US" smtClean="0"/>
              <a:t>13</a:t>
            </a:fld>
            <a:endParaRPr lang="en-US"/>
          </a:p>
        </p:txBody>
      </p:sp>
    </p:spTree>
    <p:extLst>
      <p:ext uri="{BB962C8B-B14F-4D97-AF65-F5344CB8AC3E}">
        <p14:creationId xmlns:p14="http://schemas.microsoft.com/office/powerpoint/2010/main" val="313012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sought to address this question by looking at whole genome viruses of H3N2, collected and made publicly available.  Inferred MCC phylogenies</a:t>
            </a:r>
          </a:p>
        </p:txBody>
      </p:sp>
      <p:sp>
        <p:nvSpPr>
          <p:cNvPr id="4" name="Slide Number Placeholder 3"/>
          <p:cNvSpPr>
            <a:spLocks noGrp="1"/>
          </p:cNvSpPr>
          <p:nvPr>
            <p:ph type="sldNum" sz="quarter" idx="10"/>
          </p:nvPr>
        </p:nvSpPr>
        <p:spPr/>
        <p:txBody>
          <a:bodyPr/>
          <a:lstStyle/>
          <a:p>
            <a:fld id="{38D0585E-BDC4-4E99-85BF-51A7C2C8B4BF}" type="slidenum">
              <a:rPr lang="en-US" smtClean="0"/>
              <a:t>14</a:t>
            </a:fld>
            <a:endParaRPr lang="en-US"/>
          </a:p>
        </p:txBody>
      </p:sp>
    </p:spTree>
    <p:extLst>
      <p:ext uri="{BB962C8B-B14F-4D97-AF65-F5344CB8AC3E}">
        <p14:creationId xmlns:p14="http://schemas.microsoft.com/office/powerpoint/2010/main" val="399761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then, using these phylogenies, determine the times to most recent common ancestor for strains circulating in a given year</a:t>
            </a:r>
          </a:p>
          <a:p>
            <a:r>
              <a:rPr lang="en-US" baseline="0" dirty="0" smtClean="0"/>
              <a:t>Mean = dashed black lines</a:t>
            </a:r>
          </a:p>
          <a:p>
            <a:r>
              <a:rPr lang="en-US" baseline="0" dirty="0" smtClean="0"/>
              <a:t>Gray dashed = HA mean</a:t>
            </a:r>
          </a:p>
          <a:p>
            <a:r>
              <a:rPr lang="en-US" baseline="0" dirty="0" smtClean="0"/>
              <a:t>See that the smallest TMRCA is HA across the 8 gene segments</a:t>
            </a:r>
          </a:p>
        </p:txBody>
      </p:sp>
      <p:sp>
        <p:nvSpPr>
          <p:cNvPr id="4" name="Slide Number Placeholder 3"/>
          <p:cNvSpPr>
            <a:spLocks noGrp="1"/>
          </p:cNvSpPr>
          <p:nvPr>
            <p:ph type="sldNum" sz="quarter" idx="10"/>
          </p:nvPr>
        </p:nvSpPr>
        <p:spPr/>
        <p:txBody>
          <a:bodyPr/>
          <a:lstStyle/>
          <a:p>
            <a:fld id="{38D0585E-BDC4-4E99-85BF-51A7C2C8B4BF}" type="slidenum">
              <a:rPr lang="en-US" smtClean="0"/>
              <a:t>15</a:t>
            </a:fld>
            <a:endParaRPr lang="en-US"/>
          </a:p>
        </p:txBody>
      </p:sp>
    </p:spTree>
    <p:extLst>
      <p:ext uri="{BB962C8B-B14F-4D97-AF65-F5344CB8AC3E}">
        <p14:creationId xmlns:p14="http://schemas.microsoft.com/office/powerpoint/2010/main" val="342312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gene segments. Birth/death – birth probability fitness related. Coinfection events where an infected individual could transmit their strain to an already infected individual (allowing up to two strains in a single individual). These </a:t>
            </a:r>
            <a:r>
              <a:rPr lang="en-US" baseline="0" dirty="0" err="1" smtClean="0"/>
              <a:t>coinfected</a:t>
            </a:r>
            <a:r>
              <a:rPr lang="en-US" baseline="0" dirty="0" smtClean="0"/>
              <a:t> individuals would freely </a:t>
            </a:r>
            <a:r>
              <a:rPr lang="en-US" baseline="0" dirty="0" err="1" smtClean="0"/>
              <a:t>reassort</a:t>
            </a:r>
            <a:r>
              <a:rPr lang="en-US" baseline="0" dirty="0" smtClean="0"/>
              <a:t> viral segments, so when they transmitted, yield any combination of gene segments with equal probabilities. De novo mutations</a:t>
            </a:r>
          </a:p>
          <a:p>
            <a:r>
              <a:rPr lang="en-US" baseline="0" dirty="0" smtClean="0"/>
              <a:t>So, we developed a simple Moran model to see what factors could reproduce these </a:t>
            </a:r>
            <a:r>
              <a:rPr lang="en-US" baseline="0" dirty="0" err="1" smtClean="0"/>
              <a:t>tmrca</a:t>
            </a:r>
            <a:r>
              <a:rPr lang="en-US" baseline="0" dirty="0" smtClean="0"/>
              <a:t> </a:t>
            </a:r>
            <a:r>
              <a:rPr lang="en-US" baseline="0" dirty="0" err="1" smtClean="0"/>
              <a:t>dyanmics</a:t>
            </a:r>
            <a:r>
              <a:rPr lang="en-US" baseline="0" dirty="0" smtClean="0"/>
              <a:t>. The </a:t>
            </a:r>
            <a:r>
              <a:rPr lang="en-US" baseline="0" dirty="0" err="1" smtClean="0"/>
              <a:t>moran</a:t>
            </a:r>
            <a:r>
              <a:rPr lang="en-US" baseline="0" dirty="0" smtClean="0"/>
              <a:t> model assumed only 2 gene segments (antigenic = HA, non-antigenic). We allowed for three different process – birth/death event – one randomly sampled individual recovered, and new one was born (w/probability proportional to fitness); coinfection event; one infected gave strain to another singly infected individual. When a </a:t>
            </a:r>
            <a:r>
              <a:rPr lang="en-US" baseline="0" dirty="0" err="1" smtClean="0"/>
              <a:t>coinfected</a:t>
            </a:r>
            <a:r>
              <a:rPr lang="en-US" baseline="0" dirty="0" smtClean="0"/>
              <a:t> individual happened to transmit a strain, the choice of which parental segment was passed on was random. Mutations also occurred at a certain rate.  - both </a:t>
            </a:r>
            <a:r>
              <a:rPr lang="en-US" baseline="0" dirty="0" err="1" smtClean="0"/>
              <a:t>benficial</a:t>
            </a:r>
            <a:r>
              <a:rPr lang="en-US" baseline="0" dirty="0" smtClean="0"/>
              <a:t> and deleterious on antigenic segment; only deleterious on non-antigenic gene segment</a:t>
            </a:r>
          </a:p>
        </p:txBody>
      </p:sp>
      <p:sp>
        <p:nvSpPr>
          <p:cNvPr id="4" name="Slide Number Placeholder 3"/>
          <p:cNvSpPr>
            <a:spLocks noGrp="1"/>
          </p:cNvSpPr>
          <p:nvPr>
            <p:ph type="sldNum" sz="quarter" idx="10"/>
          </p:nvPr>
        </p:nvSpPr>
        <p:spPr/>
        <p:txBody>
          <a:bodyPr/>
          <a:lstStyle/>
          <a:p>
            <a:fld id="{38D0585E-BDC4-4E99-85BF-51A7C2C8B4BF}" type="slidenum">
              <a:rPr lang="en-US" smtClean="0"/>
              <a:t>16</a:t>
            </a:fld>
            <a:endParaRPr lang="en-US"/>
          </a:p>
        </p:txBody>
      </p:sp>
    </p:spTree>
    <p:extLst>
      <p:ext uri="{BB962C8B-B14F-4D97-AF65-F5344CB8AC3E}">
        <p14:creationId xmlns:p14="http://schemas.microsoft.com/office/powerpoint/2010/main" val="3013921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 need to tell you is that the majority of mutations across the genome are deleterious – some lethal, and others </a:t>
            </a:r>
            <a:r>
              <a:rPr lang="en-US" baseline="0" dirty="0" err="1" smtClean="0"/>
              <a:t>sublethal</a:t>
            </a:r>
            <a:r>
              <a:rPr lang="en-US" baseline="0" dirty="0" smtClean="0"/>
              <a:t> deleterious.</a:t>
            </a:r>
          </a:p>
        </p:txBody>
      </p:sp>
      <p:sp>
        <p:nvSpPr>
          <p:cNvPr id="4" name="Slide Number Placeholder 3"/>
          <p:cNvSpPr>
            <a:spLocks noGrp="1"/>
          </p:cNvSpPr>
          <p:nvPr>
            <p:ph type="sldNum" sz="quarter" idx="10"/>
          </p:nvPr>
        </p:nvSpPr>
        <p:spPr/>
        <p:txBody>
          <a:bodyPr/>
          <a:lstStyle/>
          <a:p>
            <a:fld id="{38D0585E-BDC4-4E99-85BF-51A7C2C8B4BF}" type="slidenum">
              <a:rPr lang="en-US" smtClean="0"/>
              <a:t>17</a:t>
            </a:fld>
            <a:endParaRPr lang="en-US"/>
          </a:p>
        </p:txBody>
      </p:sp>
    </p:spTree>
    <p:extLst>
      <p:ext uri="{BB962C8B-B14F-4D97-AF65-F5344CB8AC3E}">
        <p14:creationId xmlns:p14="http://schemas.microsoft.com/office/powerpoint/2010/main" val="362222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 need to tell you is that the majority of mutations across the genome are deleterious – some lethal, and others </a:t>
            </a:r>
            <a:r>
              <a:rPr lang="en-US" baseline="0" dirty="0" err="1" smtClean="0"/>
              <a:t>sublethal</a:t>
            </a:r>
            <a:r>
              <a:rPr lang="en-US" baseline="0" dirty="0" smtClean="0"/>
              <a:t> deleterious.</a:t>
            </a:r>
          </a:p>
        </p:txBody>
      </p:sp>
      <p:sp>
        <p:nvSpPr>
          <p:cNvPr id="4" name="Slide Number Placeholder 3"/>
          <p:cNvSpPr>
            <a:spLocks noGrp="1"/>
          </p:cNvSpPr>
          <p:nvPr>
            <p:ph type="sldNum" sz="quarter" idx="10"/>
          </p:nvPr>
        </p:nvSpPr>
        <p:spPr/>
        <p:txBody>
          <a:bodyPr/>
          <a:lstStyle/>
          <a:p>
            <a:fld id="{38D0585E-BDC4-4E99-85BF-51A7C2C8B4BF}" type="slidenum">
              <a:rPr lang="en-US" smtClean="0"/>
              <a:t>18</a:t>
            </a:fld>
            <a:endParaRPr lang="en-US"/>
          </a:p>
        </p:txBody>
      </p:sp>
    </p:spTree>
    <p:extLst>
      <p:ext uri="{BB962C8B-B14F-4D97-AF65-F5344CB8AC3E}">
        <p14:creationId xmlns:p14="http://schemas.microsoft.com/office/powerpoint/2010/main" val="380041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the model that I just described does not have any interactions between the resident strain and the antigenic mutant, so here are some results that allow the number of susceptible hosts to change, and allows for strain competition explicitly. One caveat in these simulations is that since we are now considering finite population sizes, Muller’s ratchet will be acting, so we need a certain fraction of the mutations to be slightly beneficial rather than slightly deleterious. Based on recent work of Michael Desai’s we expect an epsilon critical – fraction of the mutations that are beneficial- to be 8%, which works out perfectly in simulations. So, what I have plotted here is the mutational background in which the antigenic mutant occurs (good background, average background), and over here, the size of the antigenic mutation. As most antigenic mutations are small in size, and they occur in an average genetic background, this scenario is the most common, and results in rapid loss. Less common is that a small sigma mutant occurs in a good genetic background. In this case, there will be transient circulation. Another scenario is that a large antigenic escape mutant occurs in an average genetic background, and transiently circulates. Finally, very rarely, a large antigenic mutation can occur in a good genetic background, and this jackpot scenario will lead to an antigenic cluster transition.</a:t>
            </a:r>
          </a:p>
        </p:txBody>
      </p:sp>
      <p:sp>
        <p:nvSpPr>
          <p:cNvPr id="4" name="Slide Number Placeholder 3"/>
          <p:cNvSpPr>
            <a:spLocks noGrp="1"/>
          </p:cNvSpPr>
          <p:nvPr>
            <p:ph type="sldNum" sz="quarter" idx="10"/>
          </p:nvPr>
        </p:nvSpPr>
        <p:spPr/>
        <p:txBody>
          <a:bodyPr/>
          <a:lstStyle/>
          <a:p>
            <a:fld id="{38D0585E-BDC4-4E99-85BF-51A7C2C8B4BF}" type="slidenum">
              <a:rPr lang="en-US" smtClean="0"/>
              <a:t>20</a:t>
            </a:fld>
            <a:endParaRPr lang="en-US"/>
          </a:p>
        </p:txBody>
      </p:sp>
    </p:spTree>
    <p:extLst>
      <p:ext uri="{BB962C8B-B14F-4D97-AF65-F5344CB8AC3E}">
        <p14:creationId xmlns:p14="http://schemas.microsoft.com/office/powerpoint/2010/main" val="296666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Segmented virus – 8 gene segments</a:t>
            </a:r>
          </a:p>
          <a:p>
            <a:pPr marL="171450" indent="-171450">
              <a:buFontTx/>
              <a:buChar char="-"/>
            </a:pPr>
            <a:r>
              <a:rPr lang="en-US" baseline="0" dirty="0" smtClean="0"/>
              <a:t>Mutation rate on the order of 10^-5 to 10^4 mutations per site per replication cycle - ~1 mutation per cycle</a:t>
            </a:r>
          </a:p>
          <a:p>
            <a:pPr marL="171450" indent="-171450">
              <a:buFontTx/>
              <a:buChar char="-"/>
            </a:pPr>
            <a:r>
              <a:rPr lang="en-US" baseline="0" dirty="0" smtClean="0"/>
              <a:t>Underscore the importance of HA</a:t>
            </a:r>
          </a:p>
        </p:txBody>
      </p:sp>
      <p:sp>
        <p:nvSpPr>
          <p:cNvPr id="4" name="Slide Number Placeholder 3"/>
          <p:cNvSpPr>
            <a:spLocks noGrp="1"/>
          </p:cNvSpPr>
          <p:nvPr>
            <p:ph type="sldNum" sz="quarter" idx="10"/>
          </p:nvPr>
        </p:nvSpPr>
        <p:spPr/>
        <p:txBody>
          <a:bodyPr/>
          <a:lstStyle/>
          <a:p>
            <a:fld id="{38D0585E-BDC4-4E99-85BF-51A7C2C8B4BF}" type="slidenum">
              <a:rPr lang="en-US" smtClean="0"/>
              <a:t>2</a:t>
            </a:fld>
            <a:endParaRPr lang="en-US"/>
          </a:p>
        </p:txBody>
      </p:sp>
    </p:spTree>
    <p:extLst>
      <p:ext uri="{BB962C8B-B14F-4D97-AF65-F5344CB8AC3E}">
        <p14:creationId xmlns:p14="http://schemas.microsoft.com/office/powerpoint/2010/main" val="1762817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6175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811C88-A300-F240-B524-E31AE2AD9F55}" type="slidenum">
              <a:rPr lang="en-US" smtClean="0"/>
              <a:t>21</a:t>
            </a:fld>
            <a:endParaRPr lang="en-US"/>
          </a:p>
        </p:txBody>
      </p:sp>
    </p:spTree>
    <p:extLst>
      <p:ext uri="{BB962C8B-B14F-4D97-AF65-F5344CB8AC3E}">
        <p14:creationId xmlns:p14="http://schemas.microsoft.com/office/powerpoint/2010/main" val="2913699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Long been appreciated</a:t>
            </a:r>
            <a:r>
              <a:rPr lang="en-US" baseline="0" dirty="0" smtClean="0"/>
              <a:t> that the </a:t>
            </a:r>
            <a:r>
              <a:rPr lang="en-US" baseline="0" dirty="0" err="1" smtClean="0"/>
              <a:t>evol</a:t>
            </a:r>
            <a:r>
              <a:rPr lang="en-US" baseline="0" dirty="0" smtClean="0"/>
              <a:t> dynamics of the HA occur at the same time scale as the virus’s epidemiological dynamics</a:t>
            </a:r>
          </a:p>
          <a:p>
            <a:pPr marL="171450" indent="-171450">
              <a:buFontTx/>
              <a:buChar char="-"/>
            </a:pPr>
            <a:r>
              <a:rPr lang="en-US" baseline="0" dirty="0" smtClean="0"/>
              <a:t>Immune escape – driver of the virus’s evolutionary dynamics (at least in the HA)</a:t>
            </a:r>
            <a:endParaRPr lang="en-US" dirty="0" smtClean="0"/>
          </a:p>
          <a:p>
            <a:endParaRPr lang="en-US" dirty="0" smtClean="0"/>
          </a:p>
          <a:p>
            <a:r>
              <a:rPr lang="en-US" dirty="0" smtClean="0"/>
              <a:t>Now, I would</a:t>
            </a:r>
            <a:r>
              <a:rPr lang="en-US" baseline="0" dirty="0" smtClean="0"/>
              <a:t> argue that some of the best, and data-rich examples or eco-evolutionary dynamics in nature are provided to us by </a:t>
            </a:r>
            <a:r>
              <a:rPr lang="en-US" dirty="0" smtClean="0"/>
              <a:t>RNA viruses that are extremely rapidly evolving pathogens.</a:t>
            </a:r>
            <a:r>
              <a:rPr lang="en-US" baseline="0" dirty="0" smtClean="0"/>
              <a:t> They have exceptionally high mutation rates and short generation times. This together with their large population sizes effectively ensures that they can adapt to their host population and the immune landscape presented by their hosts. This rapid evolution is known to affect the virus’s epidemiological dynamics, and in turn, these epidemiological dynamics create the host immune landscape that drives viral adaptive evolution. What I’d like to focus on today is the eco-evolutionary dynamic in influenza, or, what has been termed by Bryan Grenfell and colleagues this virus’s ‘</a:t>
            </a:r>
            <a:r>
              <a:rPr lang="en-US" baseline="0" dirty="0" err="1" smtClean="0"/>
              <a:t>phylodynamics</a:t>
            </a:r>
            <a:r>
              <a:rPr lang="en-US" baseline="0" dirty="0" smtClean="0"/>
              <a:t>’ – which means jointly understanding the ecological and the evolutionary dynamics of viruses, where evolution is through de novo mutation.</a:t>
            </a:r>
          </a:p>
          <a:p>
            <a:endParaRPr lang="en-US" baseline="0" dirty="0" smtClean="0"/>
          </a:p>
        </p:txBody>
      </p:sp>
      <p:sp>
        <p:nvSpPr>
          <p:cNvPr id="4" name="Slide Number Placeholder 3"/>
          <p:cNvSpPr>
            <a:spLocks noGrp="1"/>
          </p:cNvSpPr>
          <p:nvPr>
            <p:ph type="sldNum" sz="quarter" idx="10"/>
          </p:nvPr>
        </p:nvSpPr>
        <p:spPr/>
        <p:txBody>
          <a:bodyPr/>
          <a:lstStyle/>
          <a:p>
            <a:fld id="{AD9EEA5A-1279-4090-BDE2-CDE0A6FFD13A}" type="slidenum">
              <a:rPr lang="en-US" smtClean="0"/>
              <a:t>22</a:t>
            </a:fld>
            <a:endParaRPr lang="en-US"/>
          </a:p>
        </p:txBody>
      </p:sp>
    </p:spTree>
    <p:extLst>
      <p:ext uri="{BB962C8B-B14F-4D97-AF65-F5344CB8AC3E}">
        <p14:creationId xmlns:p14="http://schemas.microsoft.com/office/powerpoint/2010/main" val="2767402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third characteristic feature, recently identified, is that these cluster transitions are precipitated by very few amino acid changes, with 7 of the 10 cluster transitions due to a single amino acid change, with the remaining three transitions caused by more, by the majority of antigenic change comes from a single amino acid change.</a:t>
            </a:r>
          </a:p>
        </p:txBody>
      </p:sp>
      <p:sp>
        <p:nvSpPr>
          <p:cNvPr id="4" name="Slide Number Placeholder 3"/>
          <p:cNvSpPr>
            <a:spLocks noGrp="1"/>
          </p:cNvSpPr>
          <p:nvPr>
            <p:ph type="sldNum" sz="quarter" idx="10"/>
          </p:nvPr>
        </p:nvSpPr>
        <p:spPr/>
        <p:txBody>
          <a:bodyPr/>
          <a:lstStyle/>
          <a:p>
            <a:fld id="{38D0585E-BDC4-4E99-85BF-51A7C2C8B4BF}" type="slidenum">
              <a:rPr lang="en-US" smtClean="0"/>
              <a:t>23</a:t>
            </a:fld>
            <a:endParaRPr lang="en-US"/>
          </a:p>
        </p:txBody>
      </p:sp>
    </p:spTree>
    <p:extLst>
      <p:ext uri="{BB962C8B-B14F-4D97-AF65-F5344CB8AC3E}">
        <p14:creationId xmlns:p14="http://schemas.microsoft.com/office/powerpoint/2010/main" val="1597736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 need to tell you is that the majority of mutations across the genome are deleterious – some lethal, and others </a:t>
            </a:r>
            <a:r>
              <a:rPr lang="en-US" baseline="0" dirty="0" err="1" smtClean="0"/>
              <a:t>sublethal</a:t>
            </a:r>
            <a:r>
              <a:rPr lang="en-US" baseline="0" dirty="0" smtClean="0"/>
              <a:t> deleterious.</a:t>
            </a:r>
          </a:p>
        </p:txBody>
      </p:sp>
      <p:sp>
        <p:nvSpPr>
          <p:cNvPr id="4" name="Slide Number Placeholder 3"/>
          <p:cNvSpPr>
            <a:spLocks noGrp="1"/>
          </p:cNvSpPr>
          <p:nvPr>
            <p:ph type="sldNum" sz="quarter" idx="10"/>
          </p:nvPr>
        </p:nvSpPr>
        <p:spPr/>
        <p:txBody>
          <a:bodyPr/>
          <a:lstStyle/>
          <a:p>
            <a:fld id="{38D0585E-BDC4-4E99-85BF-51A7C2C8B4BF}" type="slidenum">
              <a:rPr lang="en-US" smtClean="0"/>
              <a:t>24</a:t>
            </a:fld>
            <a:endParaRPr lang="en-US"/>
          </a:p>
        </p:txBody>
      </p:sp>
    </p:spTree>
    <p:extLst>
      <p:ext uri="{BB962C8B-B14F-4D97-AF65-F5344CB8AC3E}">
        <p14:creationId xmlns:p14="http://schemas.microsoft.com/office/powerpoint/2010/main" val="2175517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Other pathways – purging of load through </a:t>
            </a:r>
            <a:r>
              <a:rPr lang="en-US" baseline="0" dirty="0" err="1" smtClean="0"/>
              <a:t>reassortment</a:t>
            </a:r>
            <a:endParaRPr lang="en-US" baseline="0" dirty="0" smtClean="0"/>
          </a:p>
          <a:p>
            <a:pPr marL="171450" indent="-171450">
              <a:buFontTx/>
              <a:buChar char="-"/>
            </a:pPr>
            <a:r>
              <a:rPr lang="en-US" baseline="0" dirty="0" smtClean="0"/>
              <a:t>Selection </a:t>
            </a:r>
            <a:r>
              <a:rPr lang="en-US" baseline="0" smtClean="0"/>
              <a:t>occurring on WHOLE </a:t>
            </a:r>
            <a:r>
              <a:rPr lang="en-US" baseline="0" dirty="0" smtClean="0"/>
              <a:t>genome, not just HA</a:t>
            </a:r>
          </a:p>
        </p:txBody>
      </p:sp>
      <p:sp>
        <p:nvSpPr>
          <p:cNvPr id="4" name="Slide Number Placeholder 3"/>
          <p:cNvSpPr>
            <a:spLocks noGrp="1"/>
          </p:cNvSpPr>
          <p:nvPr>
            <p:ph type="sldNum" sz="quarter" idx="10"/>
          </p:nvPr>
        </p:nvSpPr>
        <p:spPr/>
        <p:txBody>
          <a:bodyPr/>
          <a:lstStyle/>
          <a:p>
            <a:fld id="{38D0585E-BDC4-4E99-85BF-51A7C2C8B4BF}" type="slidenum">
              <a:rPr lang="en-US" smtClean="0"/>
              <a:t>25</a:t>
            </a:fld>
            <a:endParaRPr lang="en-US"/>
          </a:p>
        </p:txBody>
      </p:sp>
    </p:spTree>
    <p:extLst>
      <p:ext uri="{BB962C8B-B14F-4D97-AF65-F5344CB8AC3E}">
        <p14:creationId xmlns:p14="http://schemas.microsoft.com/office/powerpoint/2010/main" val="365527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do that, let me give you first a really short, 2 minute introduction to this virus.</a:t>
            </a:r>
          </a:p>
        </p:txBody>
      </p:sp>
      <p:sp>
        <p:nvSpPr>
          <p:cNvPr id="4" name="Slide Number Placeholder 3"/>
          <p:cNvSpPr>
            <a:spLocks noGrp="1"/>
          </p:cNvSpPr>
          <p:nvPr>
            <p:ph type="sldNum" sz="quarter" idx="10"/>
          </p:nvPr>
        </p:nvSpPr>
        <p:spPr/>
        <p:txBody>
          <a:bodyPr/>
          <a:lstStyle/>
          <a:p>
            <a:fld id="{38D0585E-BDC4-4E99-85BF-51A7C2C8B4BF}" type="slidenum">
              <a:rPr lang="en-US" smtClean="0"/>
              <a:t>26</a:t>
            </a:fld>
            <a:endParaRPr lang="en-US"/>
          </a:p>
        </p:txBody>
      </p:sp>
    </p:spTree>
    <p:extLst>
      <p:ext uri="{BB962C8B-B14F-4D97-AF65-F5344CB8AC3E}">
        <p14:creationId xmlns:p14="http://schemas.microsoft.com/office/powerpoint/2010/main" val="4096575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we can ask, what happens when an antigenic mutation occurs. That antigenic mutation will occur in a certain genetic background with </a:t>
            </a:r>
            <a:r>
              <a:rPr lang="en-US" baseline="0" dirty="0" err="1" smtClean="0"/>
              <a:t>i</a:t>
            </a:r>
            <a:r>
              <a:rPr lang="en-US" baseline="0" dirty="0" smtClean="0"/>
              <a:t> deleterious mutations, and it will be of a certain size, sigma, which quantifies the degree of immune escape. The mean reproductive rate of the resident strain is 1, it is endemic in the population, and we can also calculate the R of the invading strain at the time of its emergence t = 0 and at time t = </a:t>
            </a:r>
            <a:r>
              <a:rPr lang="en-US" baseline="0" dirty="0" err="1" smtClean="0"/>
              <a:t>Inf</a:t>
            </a:r>
            <a:r>
              <a:rPr lang="en-US" baseline="0" dirty="0" smtClean="0"/>
              <a:t>, which is to say, once it has reached its own mutation-selection balance. Here, calculation of R at t = </a:t>
            </a:r>
            <a:r>
              <a:rPr lang="en-US" baseline="0" dirty="0" err="1" smtClean="0"/>
              <a:t>Inf</a:t>
            </a:r>
            <a:r>
              <a:rPr lang="en-US" baseline="0" dirty="0" smtClean="0"/>
              <a:t> ignores any change to the susceptible population. These two reproductive rates depend on </a:t>
            </a:r>
            <a:r>
              <a:rPr lang="en-US" baseline="0" dirty="0" err="1" smtClean="0"/>
              <a:t>i</a:t>
            </a:r>
            <a:r>
              <a:rPr lang="en-US" baseline="0" dirty="0" smtClean="0"/>
              <a:t> and sigma. Now, there are three possible fates that this antigenic mutant is subject to. First, if its reproductive rate at t = 0 is less than 1, it will rapidly be lost from the population. If its reproductive rate at t = 0 is &gt; 1, but at time t = </a:t>
            </a:r>
            <a:r>
              <a:rPr lang="en-US" baseline="0" dirty="0" err="1" smtClean="0"/>
              <a:t>Inf</a:t>
            </a:r>
            <a:r>
              <a:rPr lang="en-US" baseline="0" dirty="0" smtClean="0"/>
              <a:t>, it is &lt; 1, if it doesn’t go stochastically extinct, it will first transiently rise and then decline deterministically as a result of the deleterious mutations it is accumulating. Finally, if both the initial and final reproductive rates are &gt; 1, if the mutant isn’t stochastically lost, it will rise and successfully establish in the population.</a:t>
            </a:r>
          </a:p>
        </p:txBody>
      </p:sp>
      <p:sp>
        <p:nvSpPr>
          <p:cNvPr id="4" name="Slide Number Placeholder 3"/>
          <p:cNvSpPr>
            <a:spLocks noGrp="1"/>
          </p:cNvSpPr>
          <p:nvPr>
            <p:ph type="sldNum" sz="quarter" idx="10"/>
          </p:nvPr>
        </p:nvSpPr>
        <p:spPr/>
        <p:txBody>
          <a:bodyPr/>
          <a:lstStyle/>
          <a:p>
            <a:fld id="{38D0585E-BDC4-4E99-85BF-51A7C2C8B4BF}" type="slidenum">
              <a:rPr lang="en-US" smtClean="0"/>
              <a:t>27</a:t>
            </a:fld>
            <a:endParaRPr lang="en-US"/>
          </a:p>
        </p:txBody>
      </p:sp>
    </p:spTree>
    <p:extLst>
      <p:ext uri="{BB962C8B-B14F-4D97-AF65-F5344CB8AC3E}">
        <p14:creationId xmlns:p14="http://schemas.microsoft.com/office/powerpoint/2010/main" val="3078728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which fate occurs depends on the antigenic mutant’s deleterious mutation load. Better genetic background leads to a higher initial and higher final reproductive rate. It also depends on the mutant’s degree of immune escape, sigma, with a higher sigma leading to higher R’s. So, while most small antigenic mutants are rapidly lost, some transiently circulate, and as sigma increases, transient circulation is replaced by successful establishment. Here in this figure, we are assuming that sigma is exponentially distributed, which one can argue from a theoretical basis.</a:t>
            </a:r>
          </a:p>
        </p:txBody>
      </p:sp>
      <p:sp>
        <p:nvSpPr>
          <p:cNvPr id="4" name="Slide Number Placeholder 3"/>
          <p:cNvSpPr>
            <a:spLocks noGrp="1"/>
          </p:cNvSpPr>
          <p:nvPr>
            <p:ph type="sldNum" sz="quarter" idx="10"/>
          </p:nvPr>
        </p:nvSpPr>
        <p:spPr/>
        <p:txBody>
          <a:bodyPr/>
          <a:lstStyle/>
          <a:p>
            <a:fld id="{38D0585E-BDC4-4E99-85BF-51A7C2C8B4BF}" type="slidenum">
              <a:rPr lang="en-US" smtClean="0"/>
              <a:t>28</a:t>
            </a:fld>
            <a:endParaRPr lang="en-US"/>
          </a:p>
        </p:txBody>
      </p:sp>
    </p:spTree>
    <p:extLst>
      <p:ext uri="{BB962C8B-B14F-4D97-AF65-F5344CB8AC3E}">
        <p14:creationId xmlns:p14="http://schemas.microsoft.com/office/powerpoint/2010/main" val="1998887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Toy model – most mutations are deleterious (constant fitness effect – </a:t>
            </a:r>
            <a:r>
              <a:rPr lang="en-US" baseline="0" dirty="0" err="1" smtClean="0"/>
              <a:t>sd</a:t>
            </a:r>
            <a:r>
              <a:rPr lang="en-US" baseline="0" dirty="0" smtClean="0"/>
              <a:t>). Occasionally, a rare beneficial one occurs.</a:t>
            </a:r>
            <a:endParaRPr lang="en-US" baseline="0" dirty="0"/>
          </a:p>
        </p:txBody>
      </p:sp>
      <p:sp>
        <p:nvSpPr>
          <p:cNvPr id="4" name="Slide Number Placeholder 3"/>
          <p:cNvSpPr>
            <a:spLocks noGrp="1"/>
          </p:cNvSpPr>
          <p:nvPr>
            <p:ph type="sldNum" sz="quarter" idx="10"/>
          </p:nvPr>
        </p:nvSpPr>
        <p:spPr/>
        <p:txBody>
          <a:bodyPr/>
          <a:lstStyle/>
          <a:p>
            <a:fld id="{38D0585E-BDC4-4E99-85BF-51A7C2C8B4BF}" type="slidenum">
              <a:rPr lang="en-US" smtClean="0"/>
              <a:t>29</a:t>
            </a:fld>
            <a:endParaRPr lang="en-US"/>
          </a:p>
        </p:txBody>
      </p:sp>
    </p:spTree>
    <p:extLst>
      <p:ext uri="{BB962C8B-B14F-4D97-AF65-F5344CB8AC3E}">
        <p14:creationId xmlns:p14="http://schemas.microsoft.com/office/powerpoint/2010/main" val="1784680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the model that I just described does not have any interactions between the resident strain and the antigenic mutant, so here are some results that allow the number of susceptible hosts to change, and allows for strain competition explicitly. One caveat in these simulations is that since we are now considering finite population sizes, Muller’s ratchet will be acting, so we need a certain fraction of the mutations to be slightly beneficial rather than slightly deleterious. Based on recent work of Michael Desai’s we expect an epsilon critical – fraction of the mutations that are beneficial- to be 8%, which works out perfectly in simulations. So, what I have plotted here is the mutational background in which the antigenic mutant occurs (good background, average background), and over here, the size of the antigenic mutation. As most antigenic mutations are small in size, and they occur in an average genetic background, this scenario is the most common, and results in rapid loss. Less common is that a small sigma mutant occurs in a good genetic background. In this case, there will be transient circulation. Another scenario is that a large antigenic escape mutant occurs in an average genetic background, and transiently circulates. Finally, very rarely, a large antigenic mutation can occur in a good genetic background, and this jackpot scenario will lead to an antigenic cluster transition.</a:t>
            </a:r>
          </a:p>
        </p:txBody>
      </p:sp>
      <p:sp>
        <p:nvSpPr>
          <p:cNvPr id="4" name="Slide Number Placeholder 3"/>
          <p:cNvSpPr>
            <a:spLocks noGrp="1"/>
          </p:cNvSpPr>
          <p:nvPr>
            <p:ph type="sldNum" sz="quarter" idx="10"/>
          </p:nvPr>
        </p:nvSpPr>
        <p:spPr/>
        <p:txBody>
          <a:bodyPr/>
          <a:lstStyle/>
          <a:p>
            <a:fld id="{38D0585E-BDC4-4E99-85BF-51A7C2C8B4BF}" type="slidenum">
              <a:rPr lang="en-US" smtClean="0"/>
              <a:t>30</a:t>
            </a:fld>
            <a:endParaRPr lang="en-US"/>
          </a:p>
        </p:txBody>
      </p:sp>
    </p:spTree>
    <p:extLst>
      <p:ext uri="{BB962C8B-B14F-4D97-AF65-F5344CB8AC3E}">
        <p14:creationId xmlns:p14="http://schemas.microsoft.com/office/powerpoint/2010/main" val="145569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D0585E-BDC4-4E99-85BF-51A7C2C8B4BF}" type="slidenum">
              <a:rPr lang="en-US" smtClean="0"/>
              <a:t>3</a:t>
            </a:fld>
            <a:endParaRPr lang="en-US"/>
          </a:p>
        </p:txBody>
      </p:sp>
    </p:spTree>
    <p:extLst>
      <p:ext uri="{BB962C8B-B14F-4D97-AF65-F5344CB8AC3E}">
        <p14:creationId xmlns:p14="http://schemas.microsoft.com/office/powerpoint/2010/main" val="1762817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possibility for hitting the jackpot is for a large antigenic mutation to occur first in an average genetic background, and transiently rise. A co-infection can then occur in the population, and even with both viruses have average mutation loads, their progeny can have low mutation loads because the deleterious mutations they carry need not be the same. Once the antigenic mutant has purged itself of its mutation load, it will sweep through the population.</a:t>
            </a:r>
          </a:p>
          <a:p>
            <a:r>
              <a:rPr lang="en-US" baseline="0" dirty="0" err="1" smtClean="0"/>
              <a:t>Eqn</a:t>
            </a:r>
            <a:r>
              <a:rPr lang="en-US" baseline="0" dirty="0" smtClean="0"/>
              <a:t> 14: </a:t>
            </a:r>
            <a:r>
              <a:rPr lang="en-US" baseline="0" dirty="0" err="1" smtClean="0"/>
              <a:t>walckak</a:t>
            </a:r>
            <a:endParaRPr lang="en-US" baseline="0" dirty="0" smtClean="0"/>
          </a:p>
        </p:txBody>
      </p:sp>
      <p:sp>
        <p:nvSpPr>
          <p:cNvPr id="4" name="Slide Number Placeholder 3"/>
          <p:cNvSpPr>
            <a:spLocks noGrp="1"/>
          </p:cNvSpPr>
          <p:nvPr>
            <p:ph type="sldNum" sz="quarter" idx="10"/>
          </p:nvPr>
        </p:nvSpPr>
        <p:spPr/>
        <p:txBody>
          <a:bodyPr/>
          <a:lstStyle/>
          <a:p>
            <a:fld id="{38D0585E-BDC4-4E99-85BF-51A7C2C8B4BF}" type="slidenum">
              <a:rPr lang="en-US" smtClean="0"/>
              <a:t>31</a:t>
            </a:fld>
            <a:endParaRPr lang="en-US"/>
          </a:p>
        </p:txBody>
      </p:sp>
    </p:spTree>
    <p:extLst>
      <p:ext uri="{BB962C8B-B14F-4D97-AF65-F5344CB8AC3E}">
        <p14:creationId xmlns:p14="http://schemas.microsoft.com/office/powerpoint/2010/main" val="157676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pPr lvl="0"/>
            <a:endParaRPr/>
          </a:p>
        </p:txBody>
      </p:sp>
      <p:sp>
        <p:nvSpPr>
          <p:cNvPr id="79" name="Shape 79"/>
          <p:cNvSpPr>
            <a:spLocks noGrp="1"/>
          </p:cNvSpPr>
          <p:nvPr>
            <p:ph type="body" sz="quarter" idx="1"/>
          </p:nvPr>
        </p:nvSpPr>
        <p:spPr>
          <a:prstGeom prst="rect">
            <a:avLst/>
          </a:prstGeom>
        </p:spPr>
        <p:txBody>
          <a:bodyPr/>
          <a:lstStyle/>
          <a:p>
            <a:pPr marL="342900" lvl="0" indent="-342900">
              <a:buFontTx/>
              <a:buChar char="-"/>
              <a:defRPr sz="1800"/>
            </a:pPr>
            <a:r>
              <a:rPr lang="en-US" sz="2200" dirty="0" smtClean="0"/>
              <a:t>IAV is an RNA virus, that like</a:t>
            </a:r>
            <a:r>
              <a:rPr lang="en-US" sz="2200" baseline="0" dirty="0" smtClean="0"/>
              <a:t> many other RNA viruses has the ability to rapidly adapt to new environments, including new hosts. The capacity of RNA viruses to rapidly adapt is in large part due to their extremely high mutation rates, that range from 10-6 to 10-4 per site per replication cycle, resulting in 1-2 mutations per genome per cycle (given their size). However, </a:t>
            </a:r>
          </a:p>
        </p:txBody>
      </p:sp>
    </p:spTree>
    <p:extLst>
      <p:ext uri="{BB962C8B-B14F-4D97-AF65-F5344CB8AC3E}">
        <p14:creationId xmlns:p14="http://schemas.microsoft.com/office/powerpoint/2010/main" val="2979103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Now, just a bit of background on the virus – now, probably don’t have to tell you what the symptoms of the flu – given that we’re coming out of the worst flu season since the 2009 pandemic, and that 1 out of 3 or 4 of you got the flu this winter. Let me tell you a bit about the genetics of the virus.</a:t>
            </a:r>
          </a:p>
          <a:p>
            <a:pPr marL="171450" indent="-171450">
              <a:buFontTx/>
              <a:buChar char="-"/>
            </a:pPr>
            <a:r>
              <a:rPr lang="en-US" baseline="0" dirty="0" smtClean="0"/>
              <a:t>Segmented genome</a:t>
            </a:r>
          </a:p>
          <a:p>
            <a:pPr marL="171450" indent="-171450">
              <a:buFontTx/>
              <a:buChar char="-"/>
            </a:pPr>
            <a:r>
              <a:rPr lang="en-US" baseline="0" dirty="0" smtClean="0"/>
              <a:t>Focus on HA evolution</a:t>
            </a:r>
          </a:p>
          <a:p>
            <a:pPr marL="171450" indent="-171450">
              <a:buFontTx/>
              <a:buChar char="-"/>
            </a:pPr>
            <a:endParaRPr lang="en-US" baseline="0" dirty="0" smtClean="0"/>
          </a:p>
          <a:p>
            <a:r>
              <a:rPr lang="en-US" baseline="0" dirty="0" smtClean="0"/>
              <a:t>Specifically, I’ll be focusing on Influenza A/H3N2, the dominant virus causing influenza in humans, and therefore the most intensively studied flu virus.</a:t>
            </a:r>
          </a:p>
          <a:p>
            <a:r>
              <a:rPr lang="en-US" baseline="0" dirty="0" smtClean="0"/>
              <a:t>H3N2 has been with us since 1968. It, like the other flu viruses, is a segmented RNA virus with a high mutation rate. The fourth gene segment codes for the hemagglutinin protein HA, depicted here, which gets the virus into host cells, but is also the major target of our neutralizing antibodies, such that changes in the HA enable antigenic drift. </a:t>
            </a:r>
          </a:p>
        </p:txBody>
      </p:sp>
      <p:sp>
        <p:nvSpPr>
          <p:cNvPr id="4" name="Slide Number Placeholder 3"/>
          <p:cNvSpPr>
            <a:spLocks noGrp="1"/>
          </p:cNvSpPr>
          <p:nvPr>
            <p:ph type="sldNum" sz="quarter" idx="10"/>
          </p:nvPr>
        </p:nvSpPr>
        <p:spPr/>
        <p:txBody>
          <a:bodyPr/>
          <a:lstStyle/>
          <a:p>
            <a:fld id="{38D0585E-BDC4-4E99-85BF-51A7C2C8B4BF}" type="slidenum">
              <a:rPr lang="en-US" smtClean="0"/>
              <a:t>33</a:t>
            </a:fld>
            <a:endParaRPr lang="en-US"/>
          </a:p>
        </p:txBody>
      </p:sp>
    </p:spTree>
    <p:extLst>
      <p:ext uri="{BB962C8B-B14F-4D97-AF65-F5344CB8AC3E}">
        <p14:creationId xmlns:p14="http://schemas.microsoft.com/office/powerpoint/2010/main" val="2380903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However, when we add in deleterious mutations, we find that we can easily reproduce a </a:t>
            </a:r>
            <a:r>
              <a:rPr lang="en-US" baseline="0" dirty="0" err="1"/>
              <a:t>ladderlike</a:t>
            </a:r>
            <a:r>
              <a:rPr lang="en-US" baseline="0" dirty="0"/>
              <a:t> phylogeny, with part of the variation in viral fitness explained by variation in antigenicity, but the other part being explained by mutation load variation across the viral population.</a:t>
            </a:r>
          </a:p>
        </p:txBody>
      </p:sp>
      <p:sp>
        <p:nvSpPr>
          <p:cNvPr id="4" name="Slide Number Placeholder 3"/>
          <p:cNvSpPr>
            <a:spLocks noGrp="1"/>
          </p:cNvSpPr>
          <p:nvPr>
            <p:ph type="sldNum" sz="quarter" idx="10"/>
          </p:nvPr>
        </p:nvSpPr>
        <p:spPr/>
        <p:txBody>
          <a:bodyPr/>
          <a:lstStyle/>
          <a:p>
            <a:fld id="{38D0585E-BDC4-4E99-85BF-51A7C2C8B4BF}" type="slidenum">
              <a:rPr lang="en-US" smtClean="0"/>
              <a:t>34</a:t>
            </a:fld>
            <a:endParaRPr lang="en-US"/>
          </a:p>
        </p:txBody>
      </p:sp>
    </p:spTree>
    <p:extLst>
      <p:ext uri="{BB962C8B-B14F-4D97-AF65-F5344CB8AC3E}">
        <p14:creationId xmlns:p14="http://schemas.microsoft.com/office/powerpoint/2010/main" val="2168787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Both of these methods implicitly incorporate the effects of linkage – that fitness of a strain is determined by multiple mutations that are linked across the HA (not necessarily epistasis…)</a:t>
            </a:r>
          </a:p>
        </p:txBody>
      </p:sp>
      <p:sp>
        <p:nvSpPr>
          <p:cNvPr id="4" name="Slide Number Placeholder 3"/>
          <p:cNvSpPr>
            <a:spLocks noGrp="1"/>
          </p:cNvSpPr>
          <p:nvPr>
            <p:ph type="sldNum" sz="quarter" idx="10"/>
          </p:nvPr>
        </p:nvSpPr>
        <p:spPr/>
        <p:txBody>
          <a:bodyPr/>
          <a:lstStyle/>
          <a:p>
            <a:fld id="{38D0585E-BDC4-4E99-85BF-51A7C2C8B4BF}" type="slidenum">
              <a:rPr lang="en-US" smtClean="0"/>
              <a:t>4</a:t>
            </a:fld>
            <a:endParaRPr lang="en-US"/>
          </a:p>
        </p:txBody>
      </p:sp>
    </p:spTree>
    <p:extLst>
      <p:ext uri="{BB962C8B-B14F-4D97-AF65-F5344CB8AC3E}">
        <p14:creationId xmlns:p14="http://schemas.microsoft.com/office/powerpoint/2010/main" val="4048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Here, present an individual level analysis</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38D0585E-BDC4-4E99-85BF-51A7C2C8B4BF}" type="slidenum">
              <a:rPr lang="en-US" smtClean="0"/>
              <a:t>5</a:t>
            </a:fld>
            <a:endParaRPr lang="en-US"/>
          </a:p>
        </p:txBody>
      </p:sp>
    </p:spTree>
    <p:extLst>
      <p:ext uri="{BB962C8B-B14F-4D97-AF65-F5344CB8AC3E}">
        <p14:creationId xmlns:p14="http://schemas.microsoft.com/office/powerpoint/2010/main" val="377544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Chris Woods and Micah McClain, two infectious disease clinicians at Duke who performed an influenza challenge study in humans about a decade ago (2009). In this challenge study, a naturally circulating H3N2 strain </a:t>
            </a:r>
          </a:p>
          <a:p>
            <a:pPr marL="0" indent="0">
              <a:buFont typeface="Arial"/>
              <a:buNone/>
            </a:pPr>
            <a:r>
              <a:rPr lang="en-US" baseline="0" dirty="0" smtClean="0"/>
              <a:t>was isolated and used as a reference strain. This strain was passaged in eggs and cell media to obtain the viral stock, which was in turn used to inoculate the subjects. Subjects were then followed over the course of a week. We had virus sequenced from different </a:t>
            </a:r>
            <a:r>
              <a:rPr lang="en-US" baseline="0" dirty="0" err="1" smtClean="0"/>
              <a:t>timepoints</a:t>
            </a:r>
            <a:r>
              <a:rPr lang="en-US" baseline="0" dirty="0" smtClean="0"/>
              <a:t> days post challenge, as well as from the viral stock.</a:t>
            </a:r>
            <a:endParaRPr lang="en-US" dirty="0"/>
          </a:p>
        </p:txBody>
      </p:sp>
      <p:sp>
        <p:nvSpPr>
          <p:cNvPr id="4" name="Slide Number Placeholder 3"/>
          <p:cNvSpPr>
            <a:spLocks noGrp="1"/>
          </p:cNvSpPr>
          <p:nvPr>
            <p:ph type="sldNum" sz="quarter" idx="10"/>
          </p:nvPr>
        </p:nvSpPr>
        <p:spPr/>
        <p:txBody>
          <a:bodyPr/>
          <a:lstStyle/>
          <a:p>
            <a:fld id="{4D811C88-A300-F240-B524-E31AE2AD9F55}" type="slidenum">
              <a:rPr lang="en-US" smtClean="0"/>
              <a:t>6</a:t>
            </a:fld>
            <a:endParaRPr lang="en-US"/>
          </a:p>
        </p:txBody>
      </p:sp>
    </p:spTree>
    <p:extLst>
      <p:ext uri="{BB962C8B-B14F-4D97-AF65-F5344CB8AC3E}">
        <p14:creationId xmlns:p14="http://schemas.microsoft.com/office/powerpoint/2010/main" val="123279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Previous</a:t>
            </a:r>
            <a:r>
              <a:rPr lang="en-US" baseline="0" dirty="0" smtClean="0"/>
              <a:t> work of ours found that the viral stock was genetically heterogeneous and that the high frequency variants identified on the HA of the virus were all adapted to their passaging environments.</a:t>
            </a:r>
            <a:endParaRPr lang="en-US" dirty="0"/>
          </a:p>
        </p:txBody>
      </p:sp>
      <p:sp>
        <p:nvSpPr>
          <p:cNvPr id="4" name="Slide Number Placeholder 3"/>
          <p:cNvSpPr>
            <a:spLocks noGrp="1"/>
          </p:cNvSpPr>
          <p:nvPr>
            <p:ph type="sldNum" sz="quarter" idx="10"/>
          </p:nvPr>
        </p:nvSpPr>
        <p:spPr/>
        <p:txBody>
          <a:bodyPr/>
          <a:lstStyle/>
          <a:p>
            <a:fld id="{4D811C88-A300-F240-B524-E31AE2AD9F55}" type="slidenum">
              <a:rPr lang="en-US" smtClean="0"/>
              <a:t>7</a:t>
            </a:fld>
            <a:endParaRPr lang="en-US"/>
          </a:p>
        </p:txBody>
      </p:sp>
    </p:spTree>
    <p:extLst>
      <p:ext uri="{BB962C8B-B14F-4D97-AF65-F5344CB8AC3E}">
        <p14:creationId xmlns:p14="http://schemas.microsoft.com/office/powerpoint/2010/main" val="105771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pPr lvl="0"/>
            <a:endParaRPr/>
          </a:p>
        </p:txBody>
      </p:sp>
      <p:sp>
        <p:nvSpPr>
          <p:cNvPr id="226" name="Shape 226"/>
          <p:cNvSpPr>
            <a:spLocks noGrp="1"/>
          </p:cNvSpPr>
          <p:nvPr>
            <p:ph type="body" sz="quarter" idx="1"/>
          </p:nvPr>
        </p:nvSpPr>
        <p:spPr>
          <a:prstGeom prst="rect">
            <a:avLst/>
          </a:prstGeom>
        </p:spPr>
        <p:txBody>
          <a:bodyPr/>
          <a:lstStyle/>
          <a:p>
            <a:pPr lvl="0">
              <a:defRPr sz="1800"/>
            </a:pPr>
            <a:r>
              <a:rPr lang="en-US" sz="2200" dirty="0" smtClean="0"/>
              <a:t>What we found by looking across individuals –</a:t>
            </a:r>
            <a:r>
              <a:rPr lang="en-US" sz="2200" baseline="0" dirty="0" smtClean="0"/>
              <a:t> a subset of whom are shown here – is that there was rapid reversion of the </a:t>
            </a:r>
            <a:r>
              <a:rPr lang="en-US" sz="2200" baseline="0" dirty="0" err="1" smtClean="0"/>
              <a:t>intrahost</a:t>
            </a:r>
            <a:r>
              <a:rPr lang="en-US" sz="2200" baseline="0" dirty="0" smtClean="0"/>
              <a:t> viral population to the H3N2 reference strain</a:t>
            </a:r>
            <a:endParaRPr sz="2200" dirty="0"/>
          </a:p>
        </p:txBody>
      </p:sp>
    </p:spTree>
    <p:extLst>
      <p:ext uri="{BB962C8B-B14F-4D97-AF65-F5344CB8AC3E}">
        <p14:creationId xmlns:p14="http://schemas.microsoft.com/office/powerpoint/2010/main" val="300684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aseline="0" dirty="0" smtClean="0"/>
              <a:t>Now, in a later study, one that focused on genetic linkage, we asked whether the changes in allele frequencies that we observed in this previous study provided support for a model in which reassortment between flu’s gene segments occurred rapidly. Shown here with each column being a different gene segment. Or were these data more supportive of a model with no reassortment- so genetic linkage across gene segments. Or something intermediate between these two?</a:t>
            </a:r>
          </a:p>
          <a:p>
            <a:pPr marL="0" indent="0">
              <a:buFont typeface="Arial"/>
              <a:buNone/>
            </a:pPr>
            <a:r>
              <a:rPr lang="en-US" baseline="0" dirty="0" smtClean="0"/>
              <a:t>Now, I won’t go into the details here for the sake of time, but it is clear that the rate of reassortment impacts changes in allele frequencies as you can see here for a scenario with the fitness effects of these colored alleles being the same across all simulations. So what we effectively did was to instead go from observed changes in allele frequencies back up to inferring fitness effects of alleles and also the extent of reassortment.</a:t>
            </a:r>
          </a:p>
          <a:p>
            <a:pPr marL="285750" indent="-2857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4D811C88-A300-F240-B524-E31AE2AD9F55}" type="slidenum">
              <a:rPr lang="en-US" smtClean="0"/>
              <a:t>9</a:t>
            </a:fld>
            <a:endParaRPr lang="en-US"/>
          </a:p>
        </p:txBody>
      </p:sp>
    </p:spTree>
    <p:extLst>
      <p:ext uri="{BB962C8B-B14F-4D97-AF65-F5344CB8AC3E}">
        <p14:creationId xmlns:p14="http://schemas.microsoft.com/office/powerpoint/2010/main" val="296093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25"/>
              <a:t>Title Text</a:t>
            </a:r>
          </a:p>
        </p:txBody>
      </p:sp>
    </p:spTree>
    <p:extLst>
      <p:ext uri="{BB962C8B-B14F-4D97-AF65-F5344CB8AC3E}">
        <p14:creationId xmlns:p14="http://schemas.microsoft.com/office/powerpoint/2010/main" val="27783243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6.jpg"/></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914400" y="1850649"/>
            <a:ext cx="7315200" cy="954107"/>
          </a:xfrm>
          <a:prstGeom prst="rect">
            <a:avLst/>
          </a:prstGeom>
          <a:noFill/>
          <a:ln w="9525">
            <a:solidFill>
              <a:schemeClr val="bg1"/>
            </a:solidFill>
            <a:miter lim="800000"/>
            <a:headEnd/>
            <a:tailEnd/>
          </a:ln>
          <a:effectLst/>
        </p:spPr>
        <p:txBody>
          <a:bodyPr wrap="square" anchor="ctr">
            <a:spAutoFit/>
          </a:bodyPr>
          <a:lstStyle/>
          <a:p>
            <a:pPr algn="ctr"/>
            <a:r>
              <a:rPr lang="en-US" sz="2800" b="1" dirty="0" smtClean="0"/>
              <a:t>The effect of genetic linkage on influenza virus adaptation</a:t>
            </a:r>
            <a:endParaRPr lang="en-US" sz="2800" b="1" dirty="0" smtClean="0">
              <a:solidFill>
                <a:schemeClr val="accent1"/>
              </a:solidFill>
              <a:latin typeface="Garamond" pitchFamily="18" charset="0"/>
            </a:endParaRPr>
          </a:p>
        </p:txBody>
      </p:sp>
      <p:sp>
        <p:nvSpPr>
          <p:cNvPr id="24579" name="Text Box 3"/>
          <p:cNvSpPr txBox="1">
            <a:spLocks noChangeArrowheads="1"/>
          </p:cNvSpPr>
          <p:nvPr/>
        </p:nvSpPr>
        <p:spPr bwMode="auto">
          <a:xfrm>
            <a:off x="647700" y="3100626"/>
            <a:ext cx="7848600" cy="86177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dirty="0" smtClean="0">
                <a:latin typeface="Garamond" pitchFamily="18" charset="0"/>
              </a:rPr>
              <a:t>Katia Koelle</a:t>
            </a:r>
            <a:endParaRPr lang="en-US" sz="1400" dirty="0" smtClean="0">
              <a:latin typeface="Garamond" pitchFamily="18" charset="0"/>
            </a:endParaRPr>
          </a:p>
          <a:p>
            <a:pPr algn="ctr"/>
            <a:r>
              <a:rPr lang="en-US" sz="1600" dirty="0" smtClean="0">
                <a:latin typeface="Garamond" pitchFamily="18" charset="0"/>
              </a:rPr>
              <a:t>Department </a:t>
            </a:r>
            <a:r>
              <a:rPr lang="en-US" sz="1600" dirty="0">
                <a:latin typeface="Garamond" pitchFamily="18" charset="0"/>
              </a:rPr>
              <a:t>of </a:t>
            </a:r>
            <a:r>
              <a:rPr lang="en-US" sz="1600" dirty="0" smtClean="0">
                <a:latin typeface="Garamond" pitchFamily="18" charset="0"/>
              </a:rPr>
              <a:t>Biology</a:t>
            </a:r>
          </a:p>
          <a:p>
            <a:pPr algn="ctr"/>
            <a:r>
              <a:rPr lang="en-US" sz="1600" dirty="0" smtClean="0">
                <a:latin typeface="Garamond" pitchFamily="18" charset="0"/>
              </a:rPr>
              <a:t>Emory University</a:t>
            </a:r>
            <a:endParaRPr lang="en-US" sz="1600" dirty="0">
              <a:latin typeface="Garamond" pitchFamily="18" charset="0"/>
            </a:endParaRPr>
          </a:p>
        </p:txBody>
      </p:sp>
      <p:pic>
        <p:nvPicPr>
          <p:cNvPr id="27" name="Picture 3" descr="70863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136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ChangeArrowheads="1"/>
          </p:cNvSpPr>
          <p:nvPr/>
        </p:nvSpPr>
        <p:spPr bwMode="auto">
          <a:xfrm>
            <a:off x="457200" y="4366974"/>
            <a:ext cx="8229600" cy="646331"/>
          </a:xfrm>
          <a:prstGeom prst="rect">
            <a:avLst/>
          </a:prstGeom>
          <a:noFill/>
          <a:ln w="9525">
            <a:solidFill>
              <a:schemeClr val="bg1"/>
            </a:solidFill>
            <a:miter lim="800000"/>
            <a:headEnd/>
            <a:tailEnd/>
          </a:ln>
          <a:effectLst/>
        </p:spPr>
        <p:txBody>
          <a:bodyPr wrap="square" anchor="ctr">
            <a:spAutoFit/>
          </a:bodyPr>
          <a:lstStyle/>
          <a:p>
            <a:pPr algn="ctr"/>
            <a:r>
              <a:rPr lang="en-US" dirty="0" smtClean="0">
                <a:solidFill>
                  <a:schemeClr val="accent2"/>
                </a:solidFill>
                <a:latin typeface="Garamond" pitchFamily="18" charset="0"/>
              </a:rPr>
              <a:t>April 17, 2018</a:t>
            </a:r>
          </a:p>
          <a:p>
            <a:pPr algn="ctr"/>
            <a:r>
              <a:rPr lang="en-US" dirty="0" smtClean="0">
                <a:solidFill>
                  <a:schemeClr val="accent2"/>
                </a:solidFill>
                <a:latin typeface="Garamond" pitchFamily="18" charset="0"/>
              </a:rPr>
              <a:t>Institute for Disease Modeling</a:t>
            </a:r>
            <a:endParaRPr lang="en-US" dirty="0">
              <a:solidFill>
                <a:schemeClr val="accent2"/>
              </a:solidFill>
              <a:latin typeface="Garamond" pitchFamily="18" charset="0"/>
            </a:endParaRPr>
          </a:p>
        </p:txBody>
      </p:sp>
      <p:pic>
        <p:nvPicPr>
          <p:cNvPr id="14" name="Picture 3" descr="70863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86400"/>
            <a:ext cx="9144000" cy="136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83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2"/>
          <p:cNvSpPr>
            <a:spLocks noChangeShapeType="1"/>
          </p:cNvSpPr>
          <p:nvPr/>
        </p:nvSpPr>
        <p:spPr bwMode="auto">
          <a:xfrm>
            <a:off x="304800" y="9906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3"/>
          <p:cNvSpPr>
            <a:spLocks noChangeArrowheads="1"/>
          </p:cNvSpPr>
          <p:nvPr/>
        </p:nvSpPr>
        <p:spPr bwMode="auto">
          <a:xfrm>
            <a:off x="304800" y="1524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dirty="0" smtClean="0">
                <a:solidFill>
                  <a:schemeClr val="bg2">
                    <a:lumMod val="25000"/>
                  </a:schemeClr>
                </a:solidFill>
              </a:rPr>
              <a:t>Effective rate of reassortment is limited during human infection</a:t>
            </a:r>
            <a:endParaRPr lang="en-US" sz="2400" dirty="0">
              <a:solidFill>
                <a:schemeClr val="bg2">
                  <a:lumMod val="25000"/>
                </a:schemeClr>
              </a:solidFill>
            </a:endParaRPr>
          </a:p>
        </p:txBody>
      </p:sp>
      <p:pic>
        <p:nvPicPr>
          <p:cNvPr id="3" name="Picture 2"/>
          <p:cNvPicPr>
            <a:picLocks noChangeAspect="1"/>
          </p:cNvPicPr>
          <p:nvPr/>
        </p:nvPicPr>
        <p:blipFill>
          <a:blip r:embed="rId3"/>
          <a:stretch>
            <a:fillRect/>
          </a:stretch>
        </p:blipFill>
        <p:spPr>
          <a:xfrm>
            <a:off x="695572" y="1276814"/>
            <a:ext cx="7476551" cy="4666785"/>
          </a:xfrm>
          <a:prstGeom prst="rect">
            <a:avLst/>
          </a:prstGeom>
        </p:spPr>
      </p:pic>
      <p:sp>
        <p:nvSpPr>
          <p:cNvPr id="2" name="Down Arrow 1"/>
          <p:cNvSpPr/>
          <p:nvPr/>
        </p:nvSpPr>
        <p:spPr>
          <a:xfrm flipV="1">
            <a:off x="2514600" y="5492132"/>
            <a:ext cx="152400" cy="527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6096000"/>
            <a:ext cx="1766509" cy="369332"/>
          </a:xfrm>
          <a:prstGeom prst="rect">
            <a:avLst/>
          </a:prstGeom>
          <a:noFill/>
        </p:spPr>
        <p:txBody>
          <a:bodyPr wrap="none" rtlCol="0">
            <a:spAutoFit/>
          </a:bodyPr>
          <a:lstStyle/>
          <a:p>
            <a:r>
              <a:rPr lang="en-US" dirty="0" smtClean="0"/>
              <a:t>No </a:t>
            </a:r>
            <a:r>
              <a:rPr lang="en-US" dirty="0" err="1" smtClean="0"/>
              <a:t>reassortment</a:t>
            </a:r>
            <a:endParaRPr lang="en-US" dirty="0"/>
          </a:p>
        </p:txBody>
      </p:sp>
      <p:sp>
        <p:nvSpPr>
          <p:cNvPr id="7" name="Down Arrow 6"/>
          <p:cNvSpPr/>
          <p:nvPr/>
        </p:nvSpPr>
        <p:spPr>
          <a:xfrm flipH="1" flipV="1">
            <a:off x="8610600" y="5451599"/>
            <a:ext cx="152399" cy="527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67600" y="6096000"/>
            <a:ext cx="1879109" cy="646331"/>
          </a:xfrm>
          <a:prstGeom prst="rect">
            <a:avLst/>
          </a:prstGeom>
          <a:noFill/>
        </p:spPr>
        <p:txBody>
          <a:bodyPr wrap="square" rtlCol="0">
            <a:spAutoFit/>
          </a:bodyPr>
          <a:lstStyle/>
          <a:p>
            <a:pPr algn="ctr"/>
            <a:r>
              <a:rPr lang="en-US" dirty="0" smtClean="0"/>
              <a:t>Rapid </a:t>
            </a:r>
            <a:r>
              <a:rPr lang="en-US" dirty="0" err="1" smtClean="0"/>
              <a:t>reassortment</a:t>
            </a:r>
            <a:endParaRPr lang="en-US" dirty="0"/>
          </a:p>
        </p:txBody>
      </p:sp>
      <p:sp>
        <p:nvSpPr>
          <p:cNvPr id="5" name="TextBox 4"/>
          <p:cNvSpPr txBox="1"/>
          <p:nvPr/>
        </p:nvSpPr>
        <p:spPr>
          <a:xfrm>
            <a:off x="8458200" y="5040868"/>
            <a:ext cx="474810"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99665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llele_frequenc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400"/>
            <a:ext cx="7030077" cy="4949856"/>
          </a:xfrm>
          <a:prstGeom prst="rect">
            <a:avLst/>
          </a:prstGeom>
        </p:spPr>
      </p:pic>
      <p:grpSp>
        <p:nvGrpSpPr>
          <p:cNvPr id="17" name="Group 16"/>
          <p:cNvGrpSpPr/>
          <p:nvPr/>
        </p:nvGrpSpPr>
        <p:grpSpPr>
          <a:xfrm>
            <a:off x="6970723" y="6019800"/>
            <a:ext cx="2020877" cy="661893"/>
            <a:chOff x="9399298" y="2609031"/>
            <a:chExt cx="2875072" cy="941665"/>
          </a:xfrm>
        </p:grpSpPr>
        <p:cxnSp>
          <p:nvCxnSpPr>
            <p:cNvPr id="6" name="Straight Connector 5"/>
            <p:cNvCxnSpPr/>
            <p:nvPr/>
          </p:nvCxnSpPr>
          <p:spPr>
            <a:xfrm>
              <a:off x="9399298" y="2793697"/>
              <a:ext cx="685800" cy="0"/>
            </a:xfrm>
            <a:prstGeom prst="line">
              <a:avLst/>
            </a:prstGeom>
            <a:ln w="38100" cmpd="sng">
              <a:solidFill>
                <a:srgbClr val="56568E"/>
              </a:solidFill>
              <a:prstDash val="dash"/>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0174057" y="2609031"/>
              <a:ext cx="1840327" cy="408313"/>
            </a:xfrm>
            <a:prstGeom prst="rect">
              <a:avLst/>
            </a:prstGeom>
          </p:spPr>
          <p:txBody>
            <a:bodyPr wrap="none">
              <a:spAutoFit/>
            </a:bodyPr>
            <a:lstStyle/>
            <a:p>
              <a:r>
                <a:rPr lang="en-US" sz="1265" dirty="0">
                  <a:cs typeface="Helvetica"/>
                </a:rPr>
                <a:t>No reassortment</a:t>
              </a:r>
            </a:p>
          </p:txBody>
        </p:sp>
        <p:cxnSp>
          <p:nvCxnSpPr>
            <p:cNvPr id="15" name="Straight Connector 14"/>
            <p:cNvCxnSpPr/>
            <p:nvPr/>
          </p:nvCxnSpPr>
          <p:spPr>
            <a:xfrm>
              <a:off x="9399298" y="3327049"/>
              <a:ext cx="685800" cy="0"/>
            </a:xfrm>
            <a:prstGeom prst="line">
              <a:avLst/>
            </a:prstGeom>
            <a:ln w="38100" cmpd="sng">
              <a:solidFill>
                <a:srgbClr val="874D5B"/>
              </a:solidFill>
              <a:prstDash val="dash"/>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0174057" y="3142383"/>
              <a:ext cx="2100313" cy="408313"/>
            </a:xfrm>
            <a:prstGeom prst="rect">
              <a:avLst/>
            </a:prstGeom>
          </p:spPr>
          <p:txBody>
            <a:bodyPr wrap="none">
              <a:spAutoFit/>
            </a:bodyPr>
            <a:lstStyle/>
            <a:p>
              <a:r>
                <a:rPr lang="en-US" sz="1265" dirty="0">
                  <a:cs typeface="Helvetica"/>
                </a:rPr>
                <a:t>Rapid reassortment</a:t>
              </a:r>
            </a:p>
          </p:txBody>
        </p:sp>
      </p:grpSp>
      <p:sp>
        <p:nvSpPr>
          <p:cNvPr id="13" name="Line 2"/>
          <p:cNvSpPr>
            <a:spLocks noChangeShapeType="1"/>
          </p:cNvSpPr>
          <p:nvPr/>
        </p:nvSpPr>
        <p:spPr bwMode="auto">
          <a:xfrm>
            <a:off x="304800" y="9906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3"/>
          <p:cNvSpPr>
            <a:spLocks noChangeArrowheads="1"/>
          </p:cNvSpPr>
          <p:nvPr/>
        </p:nvSpPr>
        <p:spPr bwMode="auto">
          <a:xfrm>
            <a:off x="304800" y="1524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dirty="0" smtClean="0">
                <a:solidFill>
                  <a:schemeClr val="bg2">
                    <a:lumMod val="25000"/>
                  </a:schemeClr>
                </a:solidFill>
              </a:rPr>
              <a:t>Variant frequency changes for </a:t>
            </a:r>
            <a:r>
              <a:rPr lang="en-US" sz="2400" dirty="0" smtClean="0">
                <a:solidFill>
                  <a:schemeClr val="bg2">
                    <a:lumMod val="25000"/>
                  </a:schemeClr>
                </a:solidFill>
              </a:rPr>
              <a:t>subject Flu5001</a:t>
            </a:r>
            <a:endParaRPr lang="en-US" sz="2400" dirty="0">
              <a:solidFill>
                <a:schemeClr val="bg2">
                  <a:lumMod val="25000"/>
                </a:schemeClr>
              </a:solidFill>
            </a:endParaRPr>
          </a:p>
        </p:txBody>
      </p:sp>
    </p:spTree>
    <p:extLst>
      <p:ext uri="{BB962C8B-B14F-4D97-AF65-F5344CB8AC3E}">
        <p14:creationId xmlns:p14="http://schemas.microsoft.com/office/powerpoint/2010/main" val="233273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2"/>
          <p:cNvSpPr>
            <a:spLocks noChangeShapeType="1"/>
          </p:cNvSpPr>
          <p:nvPr/>
        </p:nvSpPr>
        <p:spPr bwMode="auto">
          <a:xfrm>
            <a:off x="304800" y="9906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3"/>
          <p:cNvSpPr>
            <a:spLocks noChangeArrowheads="1"/>
          </p:cNvSpPr>
          <p:nvPr/>
        </p:nvSpPr>
        <p:spPr bwMode="auto">
          <a:xfrm>
            <a:off x="304800" y="1524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dirty="0" err="1" smtClean="0">
                <a:solidFill>
                  <a:schemeClr val="bg2">
                    <a:lumMod val="25000"/>
                  </a:schemeClr>
                </a:solidFill>
              </a:rPr>
              <a:t>Intrasubtypic</a:t>
            </a:r>
            <a:r>
              <a:rPr lang="en-US" sz="2400" dirty="0" smtClean="0">
                <a:solidFill>
                  <a:schemeClr val="bg2">
                    <a:lumMod val="25000"/>
                  </a:schemeClr>
                </a:solidFill>
              </a:rPr>
              <a:t> </a:t>
            </a:r>
            <a:r>
              <a:rPr lang="en-US" sz="2400" dirty="0" err="1" smtClean="0">
                <a:solidFill>
                  <a:schemeClr val="bg2">
                    <a:lumMod val="25000"/>
                  </a:schemeClr>
                </a:solidFill>
              </a:rPr>
              <a:t>reassortment</a:t>
            </a:r>
            <a:r>
              <a:rPr lang="en-US" sz="2400" dirty="0" smtClean="0">
                <a:solidFill>
                  <a:schemeClr val="bg2">
                    <a:lumMod val="25000"/>
                  </a:schemeClr>
                </a:solidFill>
              </a:rPr>
              <a:t> at the population level </a:t>
            </a:r>
            <a:endParaRPr lang="en-US" sz="2400" dirty="0">
              <a:solidFill>
                <a:schemeClr val="bg2">
                  <a:lumMod val="25000"/>
                </a:schemeClr>
              </a:solidFill>
            </a:endParaRPr>
          </a:p>
        </p:txBody>
      </p:sp>
      <p:sp>
        <p:nvSpPr>
          <p:cNvPr id="2" name="Rectangle 1"/>
          <p:cNvSpPr/>
          <p:nvPr/>
        </p:nvSpPr>
        <p:spPr>
          <a:xfrm>
            <a:off x="4267200" y="5884561"/>
            <a:ext cx="4117153" cy="738664"/>
          </a:xfrm>
          <a:prstGeom prst="rect">
            <a:avLst/>
          </a:prstGeom>
        </p:spPr>
        <p:txBody>
          <a:bodyPr wrap="none">
            <a:spAutoFit/>
          </a:bodyPr>
          <a:lstStyle/>
          <a:p>
            <a:r>
              <a:rPr lang="en-US" sz="1400" dirty="0" err="1"/>
              <a:t>Maljkovic</a:t>
            </a:r>
            <a:r>
              <a:rPr lang="en-US" sz="1400" dirty="0"/>
              <a:t> </a:t>
            </a:r>
            <a:r>
              <a:rPr lang="en-US" sz="1400" dirty="0" smtClean="0"/>
              <a:t>Berry et al. (2016) </a:t>
            </a:r>
            <a:r>
              <a:rPr lang="en-US" sz="1400" i="1" dirty="0" smtClean="0"/>
              <a:t>BMC Biology</a:t>
            </a:r>
          </a:p>
          <a:p>
            <a:endParaRPr lang="en-US" sz="1400" i="1" dirty="0"/>
          </a:p>
          <a:p>
            <a:r>
              <a:rPr lang="en-US" sz="1400" dirty="0" smtClean="0">
                <a:solidFill>
                  <a:srgbClr val="FF0000"/>
                </a:solidFill>
              </a:rPr>
              <a:t>It occurs, but not rampantly </a:t>
            </a:r>
            <a:r>
              <a:rPr lang="en-US" sz="1400" dirty="0" smtClean="0">
                <a:solidFill>
                  <a:srgbClr val="FF0000"/>
                </a:solidFill>
                <a:sym typeface="Wingdings" panose="05000000000000000000" pitchFamily="2" charset="2"/>
              </a:rPr>
              <a:t> linkage across genome</a:t>
            </a:r>
            <a:endParaRPr lang="en-US" sz="1400" dirty="0">
              <a:solidFill>
                <a:srgbClr val="FF0000"/>
              </a:solidFill>
            </a:endParaRPr>
          </a:p>
        </p:txBody>
      </p:sp>
      <p:pic>
        <p:nvPicPr>
          <p:cNvPr id="3" name="Picture 2"/>
          <p:cNvPicPr>
            <a:picLocks noChangeAspect="1"/>
          </p:cNvPicPr>
          <p:nvPr/>
        </p:nvPicPr>
        <p:blipFill>
          <a:blip r:embed="rId3"/>
          <a:stretch>
            <a:fillRect/>
          </a:stretch>
        </p:blipFill>
        <p:spPr>
          <a:xfrm>
            <a:off x="14513" y="1082823"/>
            <a:ext cx="4100287" cy="5775177"/>
          </a:xfrm>
          <a:prstGeom prst="rect">
            <a:avLst/>
          </a:prstGeom>
        </p:spPr>
      </p:pic>
      <p:sp>
        <p:nvSpPr>
          <p:cNvPr id="4" name="TextBox 3"/>
          <p:cNvSpPr txBox="1"/>
          <p:nvPr/>
        </p:nvSpPr>
        <p:spPr>
          <a:xfrm>
            <a:off x="914400" y="3785745"/>
            <a:ext cx="899798" cy="369332"/>
          </a:xfrm>
          <a:prstGeom prst="rect">
            <a:avLst/>
          </a:prstGeom>
          <a:noFill/>
        </p:spPr>
        <p:txBody>
          <a:bodyPr wrap="none" rtlCol="0">
            <a:spAutoFit/>
          </a:bodyPr>
          <a:lstStyle/>
          <a:p>
            <a:r>
              <a:rPr lang="en-US" dirty="0" smtClean="0"/>
              <a:t>HA tree</a:t>
            </a:r>
            <a:endParaRPr lang="en-US" dirty="0"/>
          </a:p>
        </p:txBody>
      </p:sp>
      <p:pic>
        <p:nvPicPr>
          <p:cNvPr id="5" name="Picture 4"/>
          <p:cNvPicPr>
            <a:picLocks noChangeAspect="1"/>
          </p:cNvPicPr>
          <p:nvPr/>
        </p:nvPicPr>
        <p:blipFill>
          <a:blip r:embed="rId4"/>
          <a:stretch>
            <a:fillRect/>
          </a:stretch>
        </p:blipFill>
        <p:spPr>
          <a:xfrm>
            <a:off x="3951827" y="1325418"/>
            <a:ext cx="5039773" cy="4509035"/>
          </a:xfrm>
          <a:prstGeom prst="rect">
            <a:avLst/>
          </a:prstGeom>
        </p:spPr>
      </p:pic>
    </p:spTree>
    <p:extLst>
      <p:ext uri="{BB962C8B-B14F-4D97-AF65-F5344CB8AC3E}">
        <p14:creationId xmlns:p14="http://schemas.microsoft.com/office/powerpoint/2010/main" val="1438643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429161"/>
            <a:ext cx="8686800" cy="4401205"/>
          </a:xfrm>
          <a:prstGeom prst="rect">
            <a:avLst/>
          </a:prstGeom>
        </p:spPr>
        <p:txBody>
          <a:bodyPr wrap="square">
            <a:spAutoFit/>
          </a:bodyPr>
          <a:lstStyle/>
          <a:p>
            <a:pPr algn="ctr"/>
            <a:endParaRPr lang="en-US" sz="4000" dirty="0">
              <a:solidFill>
                <a:schemeClr val="tx2"/>
              </a:solidFill>
              <a:latin typeface="Garamond" pitchFamily="18" charset="0"/>
            </a:endParaRPr>
          </a:p>
          <a:p>
            <a:pPr algn="ctr"/>
            <a:endParaRPr lang="en-US" sz="4000" dirty="0" smtClean="0">
              <a:solidFill>
                <a:srgbClr val="FF0000"/>
              </a:solidFill>
            </a:endParaRPr>
          </a:p>
          <a:p>
            <a:pPr algn="ctr"/>
            <a:r>
              <a:rPr lang="en-US" sz="4000" dirty="0" smtClean="0">
                <a:solidFill>
                  <a:srgbClr val="FF0000"/>
                </a:solidFill>
              </a:rPr>
              <a:t>A significant amount of linkage exists across the flu genome</a:t>
            </a:r>
          </a:p>
          <a:p>
            <a:pPr algn="ctr"/>
            <a:endParaRPr lang="en-US" sz="4000" dirty="0">
              <a:solidFill>
                <a:srgbClr val="FF0000"/>
              </a:solidFill>
            </a:endParaRPr>
          </a:p>
          <a:p>
            <a:pPr algn="ctr"/>
            <a:r>
              <a:rPr lang="en-US" sz="4000" dirty="0" smtClean="0">
                <a:solidFill>
                  <a:srgbClr val="FF0000"/>
                </a:solidFill>
              </a:rPr>
              <a:t>Is </a:t>
            </a:r>
            <a:r>
              <a:rPr lang="en-US" sz="4000" dirty="0">
                <a:solidFill>
                  <a:srgbClr val="FF0000"/>
                </a:solidFill>
              </a:rPr>
              <a:t>there evidence for selection on the other gene segments of flu?</a:t>
            </a:r>
          </a:p>
        </p:txBody>
      </p:sp>
    </p:spTree>
    <p:extLst>
      <p:ext uri="{BB962C8B-B14F-4D97-AF65-F5344CB8AC3E}">
        <p14:creationId xmlns:p14="http://schemas.microsoft.com/office/powerpoint/2010/main" val="184936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Influenza H3N2 gene segment phylogenies</a:t>
            </a:r>
            <a:endParaRPr lang="en-US" sz="2400" dirty="0">
              <a:solidFill>
                <a:schemeClr val="tx2"/>
              </a:solidFill>
              <a:latin typeface="Garamond" pitchFamily="18" charset="0"/>
            </a:endParaRPr>
          </a:p>
        </p:txBody>
      </p:sp>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pic>
        <p:nvPicPr>
          <p:cNvPr id="2" name="Picture 1"/>
          <p:cNvPicPr>
            <a:picLocks noChangeAspect="1"/>
          </p:cNvPicPr>
          <p:nvPr/>
        </p:nvPicPr>
        <p:blipFill>
          <a:blip r:embed="rId3"/>
          <a:stretch>
            <a:fillRect/>
          </a:stretch>
        </p:blipFill>
        <p:spPr>
          <a:xfrm>
            <a:off x="0" y="1333305"/>
            <a:ext cx="9144000" cy="4305495"/>
          </a:xfrm>
          <a:prstGeom prst="rect">
            <a:avLst/>
          </a:prstGeom>
        </p:spPr>
      </p:pic>
      <p:sp>
        <p:nvSpPr>
          <p:cNvPr id="4" name="TextBox 3"/>
          <p:cNvSpPr txBox="1"/>
          <p:nvPr/>
        </p:nvSpPr>
        <p:spPr>
          <a:xfrm>
            <a:off x="5624347" y="5867398"/>
            <a:ext cx="1826831" cy="738664"/>
          </a:xfrm>
          <a:prstGeom prst="rect">
            <a:avLst/>
          </a:prstGeom>
          <a:noFill/>
        </p:spPr>
        <p:txBody>
          <a:bodyPr wrap="square" rtlCol="0">
            <a:spAutoFit/>
          </a:bodyPr>
          <a:lstStyle/>
          <a:p>
            <a:r>
              <a:rPr lang="en-US" sz="1400" dirty="0" smtClean="0"/>
              <a:t>Raghwani, Thompson, Koelle (2017) </a:t>
            </a:r>
            <a:r>
              <a:rPr lang="en-US" sz="1400" i="1" dirty="0" smtClean="0"/>
              <a:t>Virus Evolution</a:t>
            </a:r>
            <a:endParaRPr lang="en-US" sz="1400" i="1" dirty="0"/>
          </a:p>
        </p:txBody>
      </p:sp>
      <p:sp>
        <p:nvSpPr>
          <p:cNvPr id="3" name="TextBox 2"/>
          <p:cNvSpPr txBox="1"/>
          <p:nvPr/>
        </p:nvSpPr>
        <p:spPr>
          <a:xfrm flipH="1">
            <a:off x="990600" y="5867398"/>
            <a:ext cx="2590800" cy="369332"/>
          </a:xfrm>
          <a:prstGeom prst="rect">
            <a:avLst/>
          </a:prstGeom>
          <a:noFill/>
        </p:spPr>
        <p:txBody>
          <a:bodyPr wrap="square" rtlCol="0">
            <a:spAutoFit/>
          </a:bodyPr>
          <a:lstStyle/>
          <a:p>
            <a:r>
              <a:rPr lang="en-US" i="1" dirty="0"/>
              <a:t>n</a:t>
            </a:r>
            <a:r>
              <a:rPr lang="en-US" dirty="0" smtClean="0"/>
              <a:t> = 676 full genomes</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5482040"/>
            <a:ext cx="1355178" cy="1355178"/>
          </a:xfrm>
          <a:prstGeom prst="rect">
            <a:avLst/>
          </a:prstGeom>
        </p:spPr>
      </p:pic>
    </p:spTree>
    <p:extLst>
      <p:ext uri="{BB962C8B-B14F-4D97-AF65-F5344CB8AC3E}">
        <p14:creationId xmlns:p14="http://schemas.microsoft.com/office/powerpoint/2010/main" val="4200258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Times to most recent common ancestor differ across segments</a:t>
            </a:r>
            <a:endParaRPr lang="en-US" sz="2400" dirty="0">
              <a:solidFill>
                <a:schemeClr val="tx2"/>
              </a:solidFill>
              <a:latin typeface="Garamond" pitchFamily="18" charset="0"/>
            </a:endParaRPr>
          </a:p>
        </p:txBody>
      </p:sp>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pic>
        <p:nvPicPr>
          <p:cNvPr id="3" name="Picture 2"/>
          <p:cNvPicPr>
            <a:picLocks noChangeAspect="1"/>
          </p:cNvPicPr>
          <p:nvPr/>
        </p:nvPicPr>
        <p:blipFill>
          <a:blip r:embed="rId3"/>
          <a:stretch>
            <a:fillRect/>
          </a:stretch>
        </p:blipFill>
        <p:spPr>
          <a:xfrm>
            <a:off x="0" y="1295400"/>
            <a:ext cx="9144000" cy="4311558"/>
          </a:xfrm>
          <a:prstGeom prst="rect">
            <a:avLst/>
          </a:prstGeom>
        </p:spPr>
      </p:pic>
      <p:sp>
        <p:nvSpPr>
          <p:cNvPr id="2" name="TextBox 1"/>
          <p:cNvSpPr txBox="1"/>
          <p:nvPr/>
        </p:nvSpPr>
        <p:spPr>
          <a:xfrm>
            <a:off x="3054025" y="6096000"/>
            <a:ext cx="3270575" cy="369332"/>
          </a:xfrm>
          <a:prstGeom prst="rect">
            <a:avLst/>
          </a:prstGeom>
          <a:noFill/>
        </p:spPr>
        <p:txBody>
          <a:bodyPr wrap="none" rtlCol="0">
            <a:spAutoFit/>
          </a:bodyPr>
          <a:lstStyle/>
          <a:p>
            <a:r>
              <a:rPr lang="en-US" dirty="0" smtClean="0"/>
              <a:t>Selection acts strongly on the HA</a:t>
            </a:r>
            <a:endParaRPr lang="en-US" dirty="0"/>
          </a:p>
        </p:txBody>
      </p:sp>
    </p:spTree>
    <p:extLst>
      <p:ext uri="{BB962C8B-B14F-4D97-AF65-F5344CB8AC3E}">
        <p14:creationId xmlns:p14="http://schemas.microsoft.com/office/powerpoint/2010/main" val="1064659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Model to gauge whether selection acts on internal gene segments</a:t>
            </a:r>
            <a:endParaRPr lang="en-US" sz="2400" dirty="0">
              <a:solidFill>
                <a:schemeClr val="tx2"/>
              </a:solidFill>
              <a:latin typeface="Garamond" pitchFamily="18" charset="0"/>
            </a:endParaRPr>
          </a:p>
        </p:txBody>
      </p:sp>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pic>
        <p:nvPicPr>
          <p:cNvPr id="2" name="Picture 1"/>
          <p:cNvPicPr>
            <a:picLocks noChangeAspect="1"/>
          </p:cNvPicPr>
          <p:nvPr/>
        </p:nvPicPr>
        <p:blipFill>
          <a:blip r:embed="rId3"/>
          <a:stretch>
            <a:fillRect/>
          </a:stretch>
        </p:blipFill>
        <p:spPr>
          <a:xfrm>
            <a:off x="0" y="990600"/>
            <a:ext cx="9144000" cy="4426777"/>
          </a:xfrm>
          <a:prstGeom prst="rect">
            <a:avLst/>
          </a:prstGeom>
        </p:spPr>
      </p:pic>
      <p:sp>
        <p:nvSpPr>
          <p:cNvPr id="3" name="TextBox 2"/>
          <p:cNvSpPr txBox="1"/>
          <p:nvPr/>
        </p:nvSpPr>
        <p:spPr>
          <a:xfrm>
            <a:off x="152400" y="5105400"/>
            <a:ext cx="7123360" cy="1754326"/>
          </a:xfrm>
          <a:prstGeom prst="rect">
            <a:avLst/>
          </a:prstGeom>
          <a:noFill/>
        </p:spPr>
        <p:txBody>
          <a:bodyPr wrap="none" rtlCol="0">
            <a:spAutoFit/>
          </a:bodyPr>
          <a:lstStyle/>
          <a:p>
            <a:r>
              <a:rPr lang="en-US" dirty="0" smtClean="0"/>
              <a:t>2 gene segments: </a:t>
            </a:r>
          </a:p>
          <a:p>
            <a:pPr marL="285750" indent="-285750">
              <a:buFont typeface="Arial" panose="020B0604020202020204" pitchFamily="34" charset="0"/>
              <a:buChar char="•"/>
            </a:pPr>
            <a:r>
              <a:rPr lang="en-US" dirty="0" smtClean="0"/>
              <a:t>1 antigenic (HA), 1 non-antigenic (one of the 6 internal gene segments)</a:t>
            </a:r>
          </a:p>
          <a:p>
            <a:pPr marL="285750" indent="-285750">
              <a:buFont typeface="Arial" panose="020B0604020202020204" pitchFamily="34" charset="0"/>
              <a:buChar char="•"/>
            </a:pPr>
            <a:r>
              <a:rPr lang="en-US" dirty="0" smtClean="0"/>
              <a:t>Mutations drawn from distribution of fitness effects: </a:t>
            </a:r>
          </a:p>
          <a:p>
            <a:pPr lvl="1"/>
            <a:r>
              <a:rPr lang="en-US" dirty="0" smtClean="0"/>
              <a:t>- antigenic </a:t>
            </a:r>
            <a:r>
              <a:rPr lang="en-US" dirty="0"/>
              <a:t>gene </a:t>
            </a:r>
            <a:r>
              <a:rPr lang="en-US" dirty="0" smtClean="0"/>
              <a:t>segment: split between beneficial and deleterious</a:t>
            </a:r>
            <a:endParaRPr lang="en-US" dirty="0"/>
          </a:p>
          <a:p>
            <a:pPr lvl="1"/>
            <a:r>
              <a:rPr lang="en-US" dirty="0" smtClean="0"/>
              <a:t>- non-antigenic gene segment: 100% neutral OR</a:t>
            </a:r>
          </a:p>
          <a:p>
            <a:pPr lvl="7"/>
            <a:r>
              <a:rPr lang="en-US" dirty="0" smtClean="0"/>
              <a:t>   mostly deleterious</a:t>
            </a:r>
          </a:p>
        </p:txBody>
      </p:sp>
      <p:sp>
        <p:nvSpPr>
          <p:cNvPr id="4" name="TextBox 3"/>
          <p:cNvSpPr txBox="1"/>
          <p:nvPr/>
        </p:nvSpPr>
        <p:spPr>
          <a:xfrm>
            <a:off x="152400" y="3276600"/>
            <a:ext cx="2802049" cy="369332"/>
          </a:xfrm>
          <a:prstGeom prst="rect">
            <a:avLst/>
          </a:prstGeom>
          <a:noFill/>
        </p:spPr>
        <p:txBody>
          <a:bodyPr wrap="none" rtlCol="0">
            <a:spAutoFit/>
          </a:bodyPr>
          <a:lstStyle/>
          <a:p>
            <a:r>
              <a:rPr lang="en-US" dirty="0" smtClean="0"/>
              <a:t>5% of individuals </a:t>
            </a:r>
            <a:r>
              <a:rPr lang="en-US" dirty="0" err="1" smtClean="0"/>
              <a:t>coinfected</a:t>
            </a:r>
            <a:endParaRPr lang="en-US" dirty="0"/>
          </a:p>
        </p:txBody>
      </p:sp>
    </p:spTree>
    <p:extLst>
      <p:ext uri="{BB962C8B-B14F-4D97-AF65-F5344CB8AC3E}">
        <p14:creationId xmlns:p14="http://schemas.microsoft.com/office/powerpoint/2010/main" val="2026605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5"/>
          <p:cNvSpPr>
            <a:spLocks noChangeShapeType="1"/>
          </p:cNvSpPr>
          <p:nvPr/>
        </p:nvSpPr>
        <p:spPr bwMode="auto">
          <a:xfrm>
            <a:off x="304800" y="10668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19" name="Rectangle 18"/>
          <p:cNvSpPr>
            <a:spLocks noChangeArrowheads="1"/>
          </p:cNvSpPr>
          <p:nvPr/>
        </p:nvSpPr>
        <p:spPr bwMode="auto">
          <a:xfrm>
            <a:off x="304800" y="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smtClean="0">
                <a:solidFill>
                  <a:schemeClr val="tx2"/>
                </a:solidFill>
                <a:latin typeface="Garamond" pitchFamily="18" charset="0"/>
              </a:rPr>
              <a:t>Models without selection on non-antigenic gene segment do not recover TMRCA patterns</a:t>
            </a:r>
            <a:endParaRPr lang="en-US" sz="2400" dirty="0">
              <a:solidFill>
                <a:schemeClr val="tx2"/>
              </a:solidFill>
              <a:latin typeface="Garamond" pitchFamily="18" charset="0"/>
            </a:endParaRPr>
          </a:p>
        </p:txBody>
      </p:sp>
      <p:pic>
        <p:nvPicPr>
          <p:cNvPr id="2" name="Picture 1"/>
          <p:cNvPicPr>
            <a:picLocks noChangeAspect="1"/>
          </p:cNvPicPr>
          <p:nvPr/>
        </p:nvPicPr>
        <p:blipFill rotWithShape="1">
          <a:blip r:embed="rId3"/>
          <a:srcRect t="4913" r="3143" b="1754"/>
          <a:stretch/>
        </p:blipFill>
        <p:spPr>
          <a:xfrm>
            <a:off x="0" y="1828799"/>
            <a:ext cx="8991600" cy="4343401"/>
          </a:xfrm>
          <a:prstGeom prst="rect">
            <a:avLst/>
          </a:prstGeom>
        </p:spPr>
      </p:pic>
      <p:sp>
        <p:nvSpPr>
          <p:cNvPr id="6" name="TextBox 5"/>
          <p:cNvSpPr txBox="1"/>
          <p:nvPr/>
        </p:nvSpPr>
        <p:spPr>
          <a:xfrm>
            <a:off x="3962400" y="1521691"/>
            <a:ext cx="1653851" cy="369332"/>
          </a:xfrm>
          <a:prstGeom prst="rect">
            <a:avLst/>
          </a:prstGeom>
          <a:noFill/>
        </p:spPr>
        <p:txBody>
          <a:bodyPr wrap="none" rtlCol="0">
            <a:spAutoFit/>
          </a:bodyPr>
          <a:lstStyle/>
          <a:p>
            <a:r>
              <a:rPr lang="en-US" dirty="0" smtClean="0"/>
              <a:t>w/out selection</a:t>
            </a:r>
            <a:endParaRPr lang="en-US" dirty="0"/>
          </a:p>
        </p:txBody>
      </p:sp>
    </p:spTree>
    <p:extLst>
      <p:ext uri="{BB962C8B-B14F-4D97-AF65-F5344CB8AC3E}">
        <p14:creationId xmlns:p14="http://schemas.microsoft.com/office/powerpoint/2010/main" val="3587601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3" y="1261723"/>
            <a:ext cx="9143767" cy="2379715"/>
          </a:xfrm>
          <a:prstGeom prst="rect">
            <a:avLst/>
          </a:prstGeom>
        </p:spPr>
      </p:pic>
      <p:sp>
        <p:nvSpPr>
          <p:cNvPr id="18" name="Line 5"/>
          <p:cNvSpPr>
            <a:spLocks noChangeShapeType="1"/>
          </p:cNvSpPr>
          <p:nvPr/>
        </p:nvSpPr>
        <p:spPr bwMode="auto">
          <a:xfrm>
            <a:off x="304800" y="10668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19" name="Rectangle 18"/>
          <p:cNvSpPr>
            <a:spLocks noChangeArrowheads="1"/>
          </p:cNvSpPr>
          <p:nvPr/>
        </p:nvSpPr>
        <p:spPr bwMode="auto">
          <a:xfrm>
            <a:off x="304800" y="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smtClean="0">
                <a:solidFill>
                  <a:schemeClr val="tx2"/>
                </a:solidFill>
                <a:latin typeface="Garamond" pitchFamily="18" charset="0"/>
              </a:rPr>
              <a:t>Models with selection on the non-antigenic gene segment were able to recover TMRCA patterns</a:t>
            </a:r>
            <a:endParaRPr lang="en-US" sz="2400" dirty="0">
              <a:solidFill>
                <a:schemeClr val="tx2"/>
              </a:solidFill>
              <a:latin typeface="Garamond" pitchFamily="18" charset="0"/>
            </a:endParaRPr>
          </a:p>
        </p:txBody>
      </p:sp>
      <p:pic>
        <p:nvPicPr>
          <p:cNvPr id="2" name="Picture 1"/>
          <p:cNvPicPr>
            <a:picLocks noChangeAspect="1"/>
          </p:cNvPicPr>
          <p:nvPr/>
        </p:nvPicPr>
        <p:blipFill rotWithShape="1">
          <a:blip r:embed="rId4"/>
          <a:srcRect t="50761" r="4784" b="1754"/>
          <a:stretch/>
        </p:blipFill>
        <p:spPr>
          <a:xfrm>
            <a:off x="0" y="3886200"/>
            <a:ext cx="8839200" cy="2209800"/>
          </a:xfrm>
          <a:prstGeom prst="rect">
            <a:avLst/>
          </a:prstGeom>
        </p:spPr>
      </p:pic>
      <p:sp>
        <p:nvSpPr>
          <p:cNvPr id="6" name="TextBox 5"/>
          <p:cNvSpPr txBox="1"/>
          <p:nvPr/>
        </p:nvSpPr>
        <p:spPr>
          <a:xfrm>
            <a:off x="3962400" y="1383268"/>
            <a:ext cx="1337226" cy="369332"/>
          </a:xfrm>
          <a:prstGeom prst="rect">
            <a:avLst/>
          </a:prstGeom>
          <a:noFill/>
        </p:spPr>
        <p:txBody>
          <a:bodyPr wrap="none" rtlCol="0">
            <a:spAutoFit/>
          </a:bodyPr>
          <a:lstStyle/>
          <a:p>
            <a:r>
              <a:rPr lang="en-US" dirty="0" smtClean="0"/>
              <a:t>w/ selection</a:t>
            </a:r>
            <a:endParaRPr lang="en-US" dirty="0"/>
          </a:p>
        </p:txBody>
      </p:sp>
    </p:spTree>
    <p:extLst>
      <p:ext uri="{BB962C8B-B14F-4D97-AF65-F5344CB8AC3E}">
        <p14:creationId xmlns:p14="http://schemas.microsoft.com/office/powerpoint/2010/main" val="3594030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971800"/>
            <a:ext cx="853439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Other gene segments have the potential to impact the evolutionary dynamics of influenza’s HA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This opens up alternative strategies for </a:t>
            </a:r>
            <a:r>
              <a:rPr lang="en-US" b="1" dirty="0" smtClean="0"/>
              <a:t>influenza virus </a:t>
            </a:r>
            <a:r>
              <a:rPr lang="en-US" b="1" dirty="0"/>
              <a:t>to </a:t>
            </a:r>
            <a:r>
              <a:rPr lang="en-US" b="1" dirty="0" smtClean="0"/>
              <a:t>adapt antigenically</a:t>
            </a:r>
            <a:endParaRPr lang="en-US" b="1" dirty="0"/>
          </a:p>
          <a:p>
            <a:pPr marL="285750" indent="-285750">
              <a:buFont typeface="Arial" panose="020B0604020202020204" pitchFamily="34" charset="0"/>
              <a:buChar char="•"/>
            </a:pPr>
            <a:endParaRPr lang="en-US" dirty="0"/>
          </a:p>
        </p:txBody>
      </p:sp>
      <p:sp>
        <p:nvSpPr>
          <p:cNvPr id="3" name="TextBox 2"/>
          <p:cNvSpPr txBox="1"/>
          <p:nvPr/>
        </p:nvSpPr>
        <p:spPr>
          <a:xfrm flipH="1">
            <a:off x="762000" y="228600"/>
            <a:ext cx="7315200" cy="2677656"/>
          </a:xfrm>
          <a:prstGeom prst="rect">
            <a:avLst/>
          </a:prstGeom>
          <a:noFill/>
        </p:spPr>
        <p:txBody>
          <a:bodyPr wrap="square" rtlCol="0">
            <a:spAutoFit/>
          </a:bodyPr>
          <a:lstStyle/>
          <a:p>
            <a:pPr algn="ctr"/>
            <a:endParaRPr lang="en-US" sz="2800" dirty="0" smtClean="0"/>
          </a:p>
          <a:p>
            <a:pPr algn="ctr"/>
            <a:r>
              <a:rPr lang="en-US" sz="2800" dirty="0"/>
              <a:t>L</a:t>
            </a:r>
            <a:r>
              <a:rPr lang="en-US" sz="2800" dirty="0" smtClean="0"/>
              <a:t>imited viral </a:t>
            </a:r>
            <a:r>
              <a:rPr lang="en-US" sz="2800" dirty="0" err="1" smtClean="0"/>
              <a:t>reassortment</a:t>
            </a:r>
            <a:endParaRPr lang="en-US" sz="2800" dirty="0" smtClean="0"/>
          </a:p>
          <a:p>
            <a:pPr algn="ctr"/>
            <a:endParaRPr lang="en-US" sz="2800" dirty="0"/>
          </a:p>
          <a:p>
            <a:pPr algn="ctr"/>
            <a:r>
              <a:rPr lang="en-US" sz="2800" dirty="0"/>
              <a:t>Selection of non-antigenic gene segments </a:t>
            </a:r>
            <a:endParaRPr lang="en-US" sz="2800" dirty="0" smtClean="0"/>
          </a:p>
          <a:p>
            <a:pPr algn="ctr"/>
            <a:r>
              <a:rPr lang="en-US" sz="2800" dirty="0" smtClean="0"/>
              <a:t>(most likely purifying</a:t>
            </a:r>
            <a:r>
              <a:rPr lang="en-US" sz="2800" dirty="0"/>
              <a:t>)</a:t>
            </a:r>
          </a:p>
          <a:p>
            <a:pPr algn="ctr"/>
            <a:endParaRPr lang="en-US" sz="2800" dirty="0"/>
          </a:p>
        </p:txBody>
      </p:sp>
    </p:spTree>
    <p:extLst>
      <p:ext uri="{BB962C8B-B14F-4D97-AF65-F5344CB8AC3E}">
        <p14:creationId xmlns:p14="http://schemas.microsoft.com/office/powerpoint/2010/main" val="180322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5105400" cy="471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Influenza A/H3N2</a:t>
            </a:r>
            <a:endParaRPr lang="en-US" sz="2400" dirty="0">
              <a:solidFill>
                <a:schemeClr val="tx2"/>
              </a:solidFill>
              <a:latin typeface="Garamond" pitchFamily="18" charset="0"/>
            </a:endParaRPr>
          </a:p>
        </p:txBody>
      </p:sp>
    </p:spTree>
    <p:extLst>
      <p:ext uri="{BB962C8B-B14F-4D97-AF65-F5344CB8AC3E}">
        <p14:creationId xmlns:p14="http://schemas.microsoft.com/office/powerpoint/2010/main" val="3169689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501" r="-627"/>
          <a:stretch/>
        </p:blipFill>
        <p:spPr bwMode="auto">
          <a:xfrm>
            <a:off x="76200" y="1066800"/>
            <a:ext cx="301752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304800" y="-762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smtClean="0">
                <a:solidFill>
                  <a:schemeClr val="tx2"/>
                </a:solidFill>
                <a:latin typeface="Garamond" pitchFamily="18" charset="0"/>
              </a:rPr>
              <a:t>Sweeps require big antigenic mutations in good genetic backgrounds</a:t>
            </a:r>
            <a:endParaRPr lang="en-US" sz="2400" dirty="0">
              <a:solidFill>
                <a:schemeClr val="tx2"/>
              </a:solidFill>
              <a:latin typeface="Garamond" pitchFamily="18" charset="0"/>
            </a:endParaRPr>
          </a:p>
        </p:txBody>
      </p:sp>
      <p:sp>
        <p:nvSpPr>
          <p:cNvPr id="16" name="Line 5"/>
          <p:cNvSpPr>
            <a:spLocks noChangeShapeType="1"/>
          </p:cNvSpPr>
          <p:nvPr/>
        </p:nvSpPr>
        <p:spPr bwMode="auto">
          <a:xfrm>
            <a:off x="304800" y="8382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23" name="Text Box 9"/>
          <p:cNvSpPr txBox="1">
            <a:spLocks noChangeArrowheads="1"/>
          </p:cNvSpPr>
          <p:nvPr/>
        </p:nvSpPr>
        <p:spPr bwMode="auto">
          <a:xfrm>
            <a:off x="1341120" y="6483350"/>
            <a:ext cx="18592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spcBef>
                <a:spcPct val="50000"/>
              </a:spcBef>
            </a:pPr>
            <a:r>
              <a:rPr lang="en-US" sz="1200" dirty="0" err="1" smtClean="0">
                <a:latin typeface="Garamond" pitchFamily="18" charset="0"/>
              </a:rPr>
              <a:t>Koel</a:t>
            </a:r>
            <a:r>
              <a:rPr lang="en-US" sz="1200" dirty="0" smtClean="0">
                <a:latin typeface="Garamond" pitchFamily="18" charset="0"/>
              </a:rPr>
              <a:t> et al. (2013) </a:t>
            </a:r>
            <a:r>
              <a:rPr lang="en-US" sz="1200" i="1" dirty="0" smtClean="0">
                <a:latin typeface="Garamond" pitchFamily="18" charset="0"/>
              </a:rPr>
              <a:t>Science</a:t>
            </a:r>
            <a:endParaRPr lang="en-US" sz="1200" dirty="0">
              <a:latin typeface="Garamond" pitchFamily="18" charset="0"/>
            </a:endParaRPr>
          </a:p>
        </p:txBody>
      </p:sp>
      <p:sp>
        <p:nvSpPr>
          <p:cNvPr id="17" name="Rectangle 16"/>
          <p:cNvSpPr/>
          <p:nvPr/>
        </p:nvSpPr>
        <p:spPr>
          <a:xfrm>
            <a:off x="3581400" y="903672"/>
            <a:ext cx="4602480" cy="113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2"/>
                </a:solidFill>
              </a:rPr>
              <a:t>Reassortment</a:t>
            </a:r>
            <a:r>
              <a:rPr lang="en-US" dirty="0" smtClean="0">
                <a:solidFill>
                  <a:schemeClr val="accent2"/>
                </a:solidFill>
              </a:rPr>
              <a:t> provides a means by which an antigenic mutant can to get into a better genetic background</a:t>
            </a:r>
            <a:endParaRPr lang="en-US" dirty="0">
              <a:solidFill>
                <a:schemeClr val="accent2"/>
              </a:solidFill>
            </a:endParaRPr>
          </a:p>
        </p:txBody>
      </p:sp>
      <p:sp>
        <p:nvSpPr>
          <p:cNvPr id="20" name="Oval 19"/>
          <p:cNvSpPr/>
          <p:nvPr/>
        </p:nvSpPr>
        <p:spPr>
          <a:xfrm>
            <a:off x="1143000" y="4800600"/>
            <a:ext cx="457200" cy="1007276"/>
          </a:xfrm>
          <a:prstGeom prst="ellipse">
            <a:avLst/>
          </a:prstGeom>
          <a:noFill/>
          <a:ln>
            <a:solidFill>
              <a:srgbClr val="0099CC"/>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38200" y="5562600"/>
            <a:ext cx="609600" cy="920750"/>
          </a:xfrm>
          <a:prstGeom prst="ellipse">
            <a:avLst/>
          </a:prstGeom>
          <a:no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20967"/>
            <a:ext cx="611822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38800" y="6058707"/>
            <a:ext cx="4572000" cy="523220"/>
          </a:xfrm>
          <a:prstGeom prst="rect">
            <a:avLst/>
          </a:prstGeom>
        </p:spPr>
        <p:txBody>
          <a:bodyPr>
            <a:spAutoFit/>
          </a:bodyPr>
          <a:lstStyle/>
          <a:p>
            <a:pPr algn="ctr"/>
            <a:r>
              <a:rPr lang="en-US" sz="1400" dirty="0"/>
              <a:t>Koelle &amp; Rasmussen</a:t>
            </a:r>
          </a:p>
          <a:p>
            <a:pPr algn="ctr"/>
            <a:r>
              <a:rPr lang="en-US" sz="1400" dirty="0"/>
              <a:t>(2015) </a:t>
            </a:r>
            <a:r>
              <a:rPr lang="en-US" sz="1400" i="1" dirty="0" err="1"/>
              <a:t>eLife</a:t>
            </a:r>
            <a:endParaRPr lang="en-US" sz="1400" i="1" dirty="0"/>
          </a:p>
        </p:txBody>
      </p:sp>
    </p:spTree>
    <p:extLst>
      <p:ext uri="{BB962C8B-B14F-4D97-AF65-F5344CB8AC3E}">
        <p14:creationId xmlns:p14="http://schemas.microsoft.com/office/powerpoint/2010/main" val="1509545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08" y="321365"/>
            <a:ext cx="8352785" cy="660475"/>
          </a:xfrm>
        </p:spPr>
        <p:txBody>
          <a:bodyPr anchor="ctr">
            <a:noAutofit/>
          </a:bodyPr>
          <a:lstStyle/>
          <a:p>
            <a:pPr algn="just">
              <a:spcBef>
                <a:spcPts val="2952"/>
              </a:spcBef>
              <a:defRPr sz="1800"/>
            </a:pPr>
            <a:r>
              <a:rPr lang="en-US" sz="3093" dirty="0">
                <a:latin typeface="+mn-lt"/>
              </a:rPr>
              <a:t>Acknowledgements</a:t>
            </a:r>
          </a:p>
        </p:txBody>
      </p:sp>
      <p:sp>
        <p:nvSpPr>
          <p:cNvPr id="11" name="Rectangle 10"/>
          <p:cNvSpPr/>
          <p:nvPr/>
        </p:nvSpPr>
        <p:spPr>
          <a:xfrm>
            <a:off x="507338" y="6248400"/>
            <a:ext cx="8278103" cy="525016"/>
          </a:xfrm>
          <a:prstGeom prst="rect">
            <a:avLst/>
          </a:prstGeom>
        </p:spPr>
        <p:txBody>
          <a:bodyPr wrap="square">
            <a:spAutoFit/>
          </a:bodyPr>
          <a:lstStyle/>
          <a:p>
            <a:pPr algn="just"/>
            <a:r>
              <a:rPr lang="en-US" sz="1406" dirty="0">
                <a:solidFill>
                  <a:schemeClr val="accent2"/>
                </a:solidFill>
                <a:cs typeface="Helvetica"/>
              </a:rPr>
              <a:t>Funding sources: RCN Infectious Disease Evolution Across Scales; Center for Inference and Dynamics of Infectious Diseases (U54GM111274-01); Medical Scientist Training Grant (T32 GM007171)</a:t>
            </a:r>
          </a:p>
        </p:txBody>
      </p:sp>
      <p:grpSp>
        <p:nvGrpSpPr>
          <p:cNvPr id="4" name="Group 3"/>
          <p:cNvGrpSpPr/>
          <p:nvPr/>
        </p:nvGrpSpPr>
        <p:grpSpPr>
          <a:xfrm>
            <a:off x="685800" y="1194465"/>
            <a:ext cx="3329635" cy="4374695"/>
            <a:chOff x="4953000" y="86287"/>
            <a:chExt cx="2534200" cy="3375774"/>
          </a:xfrm>
        </p:grpSpPr>
        <p:pic>
          <p:nvPicPr>
            <p:cNvPr id="14" name="Picture 13"/>
            <p:cNvPicPr>
              <a:picLocks noChangeAspect="1"/>
            </p:cNvPicPr>
            <p:nvPr/>
          </p:nvPicPr>
          <p:blipFill>
            <a:blip r:embed="rId3"/>
            <a:stretch>
              <a:fillRect/>
            </a:stretch>
          </p:blipFill>
          <p:spPr>
            <a:xfrm>
              <a:off x="4960032" y="1778256"/>
              <a:ext cx="1293083" cy="1650744"/>
            </a:xfrm>
            <a:prstGeom prst="rect">
              <a:avLst/>
            </a:prstGeom>
          </p:spPr>
        </p:pic>
        <p:pic>
          <p:nvPicPr>
            <p:cNvPr id="15" name="Picture 14"/>
            <p:cNvPicPr>
              <a:picLocks noChangeAspect="1"/>
            </p:cNvPicPr>
            <p:nvPr/>
          </p:nvPicPr>
          <p:blipFill>
            <a:blip r:embed="rId4"/>
            <a:stretch>
              <a:fillRect/>
            </a:stretch>
          </p:blipFill>
          <p:spPr>
            <a:xfrm>
              <a:off x="4953000" y="86287"/>
              <a:ext cx="1325375" cy="1691969"/>
            </a:xfrm>
            <a:prstGeom prst="rect">
              <a:avLst/>
            </a:prstGeom>
          </p:spPr>
        </p:pic>
        <p:pic>
          <p:nvPicPr>
            <p:cNvPr id="16" name="Picture 15"/>
            <p:cNvPicPr>
              <a:picLocks noChangeAspect="1"/>
            </p:cNvPicPr>
            <p:nvPr/>
          </p:nvPicPr>
          <p:blipFill>
            <a:blip r:embed="rId5"/>
            <a:stretch>
              <a:fillRect/>
            </a:stretch>
          </p:blipFill>
          <p:spPr>
            <a:xfrm>
              <a:off x="6234309" y="86287"/>
              <a:ext cx="1233291" cy="1818713"/>
            </a:xfrm>
            <a:prstGeom prst="rect">
              <a:avLst/>
            </a:prstGeom>
          </p:spPr>
        </p:pic>
        <p:pic>
          <p:nvPicPr>
            <p:cNvPr id="23" name="Picture 22"/>
            <p:cNvPicPr>
              <a:picLocks noChangeAspect="1"/>
            </p:cNvPicPr>
            <p:nvPr/>
          </p:nvPicPr>
          <p:blipFill>
            <a:blip r:embed="rId6"/>
            <a:stretch>
              <a:fillRect/>
            </a:stretch>
          </p:blipFill>
          <p:spPr>
            <a:xfrm>
              <a:off x="6229587" y="1778256"/>
              <a:ext cx="1257613" cy="1683805"/>
            </a:xfrm>
            <a:prstGeom prst="rect">
              <a:avLst/>
            </a:prstGeom>
          </p:spPr>
        </p:pic>
      </p:grpSp>
      <p:pic>
        <p:nvPicPr>
          <p:cNvPr id="24" name="Picture 23"/>
          <p:cNvPicPr>
            <a:picLocks noChangeAspect="1"/>
          </p:cNvPicPr>
          <p:nvPr/>
        </p:nvPicPr>
        <p:blipFill>
          <a:blip r:embed="rId7"/>
          <a:stretch>
            <a:fillRect/>
          </a:stretch>
        </p:blipFill>
        <p:spPr>
          <a:xfrm>
            <a:off x="4800600" y="321365"/>
            <a:ext cx="2039153" cy="2045046"/>
          </a:xfrm>
          <a:prstGeom prst="rect">
            <a:avLst/>
          </a:prstGeom>
        </p:spPr>
      </p:pic>
      <p:sp>
        <p:nvSpPr>
          <p:cNvPr id="25" name="Rectangle 24"/>
          <p:cNvSpPr/>
          <p:nvPr/>
        </p:nvSpPr>
        <p:spPr>
          <a:xfrm>
            <a:off x="6601334" y="510283"/>
            <a:ext cx="2888998" cy="738664"/>
          </a:xfrm>
          <a:prstGeom prst="rect">
            <a:avLst/>
          </a:prstGeom>
        </p:spPr>
        <p:txBody>
          <a:bodyPr wrap="square">
            <a:spAutoFit/>
          </a:bodyPr>
          <a:lstStyle/>
          <a:p>
            <a:pPr algn="ctr"/>
            <a:r>
              <a:rPr lang="en-US" sz="1400" dirty="0"/>
              <a:t>DELETERIOUS MUTATIONS</a:t>
            </a:r>
          </a:p>
          <a:p>
            <a:pPr algn="ctr"/>
            <a:r>
              <a:rPr lang="en-US" sz="1400" dirty="0"/>
              <a:t>Koelle &amp; Rasmussen</a:t>
            </a:r>
          </a:p>
          <a:p>
            <a:pPr algn="ctr"/>
            <a:r>
              <a:rPr lang="en-US" sz="1400" dirty="0"/>
              <a:t>(2015) </a:t>
            </a:r>
            <a:r>
              <a:rPr lang="en-US" sz="1400" i="1" dirty="0" err="1"/>
              <a:t>eLife</a:t>
            </a:r>
            <a:endParaRPr lang="en-US" sz="1400" i="1" dirty="0"/>
          </a:p>
        </p:txBody>
      </p:sp>
      <p:sp>
        <p:nvSpPr>
          <p:cNvPr id="26" name="Shape 74"/>
          <p:cNvSpPr/>
          <p:nvPr/>
        </p:nvSpPr>
        <p:spPr>
          <a:xfrm>
            <a:off x="853014" y="5617747"/>
            <a:ext cx="355719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defTabSz="457200">
              <a:defRPr sz="1800"/>
            </a:pPr>
            <a:r>
              <a:rPr lang="en-US" sz="1400" dirty="0">
                <a:ea typeface="Arial"/>
                <a:cs typeface="Helvetica"/>
                <a:sym typeface="Arial"/>
              </a:rPr>
              <a:t>LIMITED EFFECTIVE REASSORTMENT </a:t>
            </a:r>
          </a:p>
          <a:p>
            <a:pPr lvl="0" defTabSz="457200">
              <a:defRPr sz="1800"/>
            </a:pPr>
            <a:r>
              <a:rPr lang="en-US" sz="1400" dirty="0">
                <a:ea typeface="Arial"/>
                <a:cs typeface="Helvetica"/>
                <a:sym typeface="Arial"/>
              </a:rPr>
              <a:t>Sobel Leonard, et al. (2017) </a:t>
            </a:r>
            <a:r>
              <a:rPr lang="en-US" sz="1400" i="1" dirty="0" err="1">
                <a:ea typeface="Arial"/>
                <a:cs typeface="Helvetica"/>
                <a:sym typeface="Arial"/>
              </a:rPr>
              <a:t>PLoS</a:t>
            </a:r>
            <a:r>
              <a:rPr lang="en-US" sz="1400" i="1" dirty="0">
                <a:ea typeface="Arial"/>
                <a:cs typeface="Helvetica"/>
                <a:sym typeface="Arial"/>
              </a:rPr>
              <a:t> Pathogens</a:t>
            </a: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0200" y="3191745"/>
            <a:ext cx="1943854" cy="1943854"/>
          </a:xfrm>
          <a:prstGeom prst="rect">
            <a:avLst/>
          </a:prstGeom>
        </p:spPr>
      </p:pic>
      <p:sp>
        <p:nvSpPr>
          <p:cNvPr id="19" name="TextBox 18"/>
          <p:cNvSpPr txBox="1"/>
          <p:nvPr/>
        </p:nvSpPr>
        <p:spPr>
          <a:xfrm>
            <a:off x="5105400" y="5281136"/>
            <a:ext cx="2952924" cy="738664"/>
          </a:xfrm>
          <a:prstGeom prst="rect">
            <a:avLst/>
          </a:prstGeom>
          <a:noFill/>
        </p:spPr>
        <p:txBody>
          <a:bodyPr wrap="none" rtlCol="0">
            <a:spAutoFit/>
          </a:bodyPr>
          <a:lstStyle/>
          <a:p>
            <a:r>
              <a:rPr lang="en-US" sz="1400" dirty="0" smtClean="0"/>
              <a:t>SELECTION ACROSS THE FLU GENOME</a:t>
            </a:r>
          </a:p>
          <a:p>
            <a:r>
              <a:rPr lang="en-US" sz="1400" dirty="0" err="1" smtClean="0"/>
              <a:t>Raghwani</a:t>
            </a:r>
            <a:r>
              <a:rPr lang="en-US" sz="1400" dirty="0" smtClean="0"/>
              <a:t>, Thompson, Koelle</a:t>
            </a:r>
          </a:p>
          <a:p>
            <a:r>
              <a:rPr lang="en-US" sz="1400" dirty="0" smtClean="0"/>
              <a:t>(2017) </a:t>
            </a:r>
            <a:r>
              <a:rPr lang="en-US" sz="1400" i="1" dirty="0" smtClean="0"/>
              <a:t>Virus Evolution</a:t>
            </a:r>
            <a:endParaRPr lang="en-US" sz="1400" i="1" dirty="0"/>
          </a:p>
        </p:txBody>
      </p:sp>
    </p:spTree>
    <p:extLst>
      <p:ext uri="{BB962C8B-B14F-4D97-AF65-F5344CB8AC3E}">
        <p14:creationId xmlns:p14="http://schemas.microsoft.com/office/powerpoint/2010/main" val="2547030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5"/>
          <p:cNvSpPr>
            <a:spLocks noChangeShapeType="1"/>
          </p:cNvSpPr>
          <p:nvPr/>
        </p:nvSpPr>
        <p:spPr bwMode="auto">
          <a:xfrm>
            <a:off x="304800" y="9906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smtClean="0">
                <a:solidFill>
                  <a:schemeClr val="tx2"/>
                </a:solidFill>
                <a:latin typeface="Garamond" pitchFamily="18" charset="0"/>
              </a:rPr>
              <a:t>Genetic evolution of influenza A/H3N2’s HA</a:t>
            </a:r>
            <a:endParaRPr lang="en-US" sz="2400" dirty="0">
              <a:solidFill>
                <a:schemeClr val="tx2"/>
              </a:solidFill>
              <a:latin typeface="Garamond" pitchFamily="18" charset="0"/>
            </a:endParaRPr>
          </a:p>
        </p:txBody>
      </p:sp>
      <p:pic>
        <p:nvPicPr>
          <p:cNvPr id="11" name="Picture 10"/>
          <p:cNvPicPr>
            <a:picLocks noChangeAspect="1"/>
          </p:cNvPicPr>
          <p:nvPr/>
        </p:nvPicPr>
        <p:blipFill rotWithShape="1">
          <a:blip r:embed="rId3"/>
          <a:srcRect t="1" r="3279" b="1471"/>
          <a:stretch/>
        </p:blipFill>
        <p:spPr>
          <a:xfrm>
            <a:off x="457200" y="1828801"/>
            <a:ext cx="4495800" cy="3733799"/>
          </a:xfrm>
          <a:prstGeom prst="rect">
            <a:avLst/>
          </a:prstGeom>
        </p:spPr>
      </p:pic>
      <p:sp>
        <p:nvSpPr>
          <p:cNvPr id="12" name="Text Box 4"/>
          <p:cNvSpPr txBox="1">
            <a:spLocks noChangeArrowheads="1"/>
          </p:cNvSpPr>
          <p:nvPr/>
        </p:nvSpPr>
        <p:spPr bwMode="auto">
          <a:xfrm>
            <a:off x="3581400" y="5800475"/>
            <a:ext cx="1600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200" dirty="0" err="1" smtClean="0">
                <a:latin typeface="Garamond" pitchFamily="18" charset="0"/>
              </a:rPr>
              <a:t>Volz</a:t>
            </a:r>
            <a:r>
              <a:rPr lang="en-GB" sz="1200" dirty="0" smtClean="0">
                <a:latin typeface="Garamond" pitchFamily="18" charset="0"/>
              </a:rPr>
              <a:t>, Koelle, Bedford (2013) </a:t>
            </a:r>
            <a:r>
              <a:rPr lang="en-GB" sz="1200" i="1" dirty="0" smtClean="0">
                <a:latin typeface="Garamond" pitchFamily="18" charset="0"/>
              </a:rPr>
              <a:t>PLOS CB</a:t>
            </a:r>
            <a:endParaRPr lang="en-GB" sz="1200" i="1" dirty="0">
              <a:latin typeface="Garamond" pitchFamily="18" charset="0"/>
            </a:endParaRPr>
          </a:p>
        </p:txBody>
      </p:sp>
      <p:sp>
        <p:nvSpPr>
          <p:cNvPr id="13" name="TextBox 12"/>
          <p:cNvSpPr txBox="1"/>
          <p:nvPr/>
        </p:nvSpPr>
        <p:spPr>
          <a:xfrm>
            <a:off x="4800600" y="3352800"/>
            <a:ext cx="4157933" cy="1231106"/>
          </a:xfrm>
          <a:prstGeom prst="rect">
            <a:avLst/>
          </a:prstGeom>
          <a:noFill/>
        </p:spPr>
        <p:txBody>
          <a:bodyPr wrap="none" rtlCol="0">
            <a:spAutoFit/>
          </a:bodyPr>
          <a:lstStyle/>
          <a:p>
            <a:pPr marL="285750" indent="-285750">
              <a:spcBef>
                <a:spcPts val="600"/>
              </a:spcBef>
              <a:spcAft>
                <a:spcPts val="600"/>
              </a:spcAft>
              <a:buFont typeface="Arial" pitchFamily="34" charset="0"/>
              <a:buChar char="•"/>
            </a:pPr>
            <a:r>
              <a:rPr lang="en-US" dirty="0" smtClean="0">
                <a:latin typeface="Garamond" pitchFamily="18" charset="0"/>
              </a:rPr>
              <a:t>Rapid turnover of viral population</a:t>
            </a:r>
          </a:p>
          <a:p>
            <a:pPr marL="285750" indent="-285750">
              <a:spcBef>
                <a:spcPts val="600"/>
              </a:spcBef>
              <a:spcAft>
                <a:spcPts val="600"/>
              </a:spcAft>
              <a:buFont typeface="Arial" pitchFamily="34" charset="0"/>
              <a:buChar char="•"/>
            </a:pPr>
            <a:r>
              <a:rPr lang="en-US" dirty="0" smtClean="0">
                <a:latin typeface="Garamond" pitchFamily="18" charset="0"/>
              </a:rPr>
              <a:t>Low genetic diversity at any point in time</a:t>
            </a:r>
          </a:p>
          <a:p>
            <a:pPr marL="285750" indent="-285750">
              <a:spcBef>
                <a:spcPts val="600"/>
              </a:spcBef>
              <a:spcAft>
                <a:spcPts val="600"/>
              </a:spcAft>
              <a:buFont typeface="Arial" pitchFamily="34" charset="0"/>
              <a:buChar char="•"/>
            </a:pPr>
            <a:r>
              <a:rPr lang="en-US" dirty="0" smtClean="0">
                <a:latin typeface="Garamond" pitchFamily="18" charset="0"/>
              </a:rPr>
              <a:t>‘Spindly’/‘</a:t>
            </a:r>
            <a:r>
              <a:rPr lang="en-US" dirty="0" err="1" smtClean="0">
                <a:latin typeface="Garamond" pitchFamily="18" charset="0"/>
              </a:rPr>
              <a:t>ladderlike</a:t>
            </a:r>
            <a:r>
              <a:rPr lang="en-US" dirty="0" smtClean="0">
                <a:latin typeface="Garamond" pitchFamily="18" charset="0"/>
              </a:rPr>
              <a:t>’ phylogeny</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865" y="1524002"/>
            <a:ext cx="1326080" cy="165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62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501" r="-627"/>
          <a:stretch/>
        </p:blipFill>
        <p:spPr bwMode="auto">
          <a:xfrm>
            <a:off x="5380567" y="1124129"/>
            <a:ext cx="301752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smtClean="0">
                <a:solidFill>
                  <a:schemeClr val="tx2"/>
                </a:solidFill>
                <a:latin typeface="Garamond" pitchFamily="18" charset="0"/>
              </a:rPr>
              <a:t>Antigenic evolution of influenza A/H3N2</a:t>
            </a:r>
            <a:endParaRPr lang="en-US" sz="2400" dirty="0">
              <a:solidFill>
                <a:schemeClr val="tx2"/>
              </a:solidFill>
              <a:latin typeface="Garamond" pitchFamily="18" charset="0"/>
            </a:endParaRPr>
          </a:p>
        </p:txBody>
      </p:sp>
      <p:sp>
        <p:nvSpPr>
          <p:cNvPr id="15" name="Text Box 9"/>
          <p:cNvSpPr txBox="1">
            <a:spLocks noChangeArrowheads="1"/>
          </p:cNvSpPr>
          <p:nvPr/>
        </p:nvSpPr>
        <p:spPr bwMode="auto">
          <a:xfrm>
            <a:off x="6645487" y="6458129"/>
            <a:ext cx="18592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spcBef>
                <a:spcPct val="50000"/>
              </a:spcBef>
            </a:pPr>
            <a:r>
              <a:rPr lang="en-US" sz="1200" dirty="0" err="1" smtClean="0">
                <a:latin typeface="Garamond" pitchFamily="18" charset="0"/>
              </a:rPr>
              <a:t>Koel</a:t>
            </a:r>
            <a:r>
              <a:rPr lang="en-US" sz="1200" dirty="0" smtClean="0">
                <a:latin typeface="Garamond" pitchFamily="18" charset="0"/>
              </a:rPr>
              <a:t> et al. (2013) </a:t>
            </a:r>
            <a:r>
              <a:rPr lang="en-US" sz="1200" i="1" dirty="0" smtClean="0">
                <a:latin typeface="Garamond" pitchFamily="18" charset="0"/>
              </a:rPr>
              <a:t>Science</a:t>
            </a:r>
            <a:endParaRPr lang="en-US" sz="1200" dirty="0">
              <a:latin typeface="Garamond" pitchFamily="18" charset="0"/>
            </a:endParaRPr>
          </a:p>
        </p:txBody>
      </p:sp>
      <p:sp>
        <p:nvSpPr>
          <p:cNvPr id="16" name="Rectangle 15"/>
          <p:cNvSpPr/>
          <p:nvPr/>
        </p:nvSpPr>
        <p:spPr>
          <a:xfrm>
            <a:off x="533400" y="1211965"/>
            <a:ext cx="304800" cy="159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itchFamily="18" charset="0"/>
            </a:endParaRPr>
          </a:p>
        </p:txBody>
      </p:sp>
      <p:sp>
        <p:nvSpPr>
          <p:cNvPr id="3" name="TextBox 2"/>
          <p:cNvSpPr txBox="1"/>
          <p:nvPr/>
        </p:nvSpPr>
        <p:spPr>
          <a:xfrm>
            <a:off x="94672" y="6050697"/>
            <a:ext cx="5815853" cy="369332"/>
          </a:xfrm>
          <a:prstGeom prst="rect">
            <a:avLst/>
          </a:prstGeom>
          <a:noFill/>
        </p:spPr>
        <p:txBody>
          <a:bodyPr wrap="square" rtlCol="0">
            <a:spAutoFit/>
          </a:bodyPr>
          <a:lstStyle/>
          <a:p>
            <a:r>
              <a:rPr lang="en-US" b="1" dirty="0" smtClean="0">
                <a:solidFill>
                  <a:schemeClr val="accent2"/>
                </a:solidFill>
              </a:rPr>
              <a:t>Rare, punctuated antigenic change</a:t>
            </a:r>
            <a:endParaRPr lang="en-US" b="1" dirty="0">
              <a:solidFill>
                <a:schemeClr val="accent2"/>
              </a:solidFill>
            </a:endParaRPr>
          </a:p>
        </p:txBody>
      </p:sp>
      <p:sp>
        <p:nvSpPr>
          <p:cNvPr id="12" name="TextBox 11"/>
          <p:cNvSpPr txBox="1"/>
          <p:nvPr/>
        </p:nvSpPr>
        <p:spPr>
          <a:xfrm>
            <a:off x="76200" y="6443398"/>
            <a:ext cx="4434840" cy="369332"/>
          </a:xfrm>
          <a:prstGeom prst="rect">
            <a:avLst/>
          </a:prstGeom>
          <a:noFill/>
        </p:spPr>
        <p:txBody>
          <a:bodyPr wrap="square" rtlCol="0">
            <a:spAutoFit/>
          </a:bodyPr>
          <a:lstStyle/>
          <a:p>
            <a:r>
              <a:rPr lang="en-US" b="1" dirty="0" smtClean="0">
                <a:solidFill>
                  <a:schemeClr val="accent2"/>
                </a:solidFill>
              </a:rPr>
              <a:t>Antigenic variation within clusters</a:t>
            </a:r>
            <a:endParaRPr lang="en-US" b="1" dirty="0">
              <a:solidFill>
                <a:schemeClr val="accent2"/>
              </a:solidFill>
            </a:endParaRPr>
          </a:p>
        </p:txBody>
      </p:sp>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53" r="64098"/>
          <a:stretch/>
        </p:blipFill>
        <p:spPr bwMode="auto">
          <a:xfrm>
            <a:off x="867833" y="1282910"/>
            <a:ext cx="3134559" cy="440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9"/>
          <p:cNvSpPr txBox="1">
            <a:spLocks noChangeArrowheads="1"/>
          </p:cNvSpPr>
          <p:nvPr/>
        </p:nvSpPr>
        <p:spPr bwMode="auto">
          <a:xfrm>
            <a:off x="2293620" y="5699228"/>
            <a:ext cx="25158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spcBef>
                <a:spcPct val="50000"/>
              </a:spcBef>
            </a:pPr>
            <a:r>
              <a:rPr lang="en-US" sz="1200" dirty="0">
                <a:latin typeface="Garamond" pitchFamily="18" charset="0"/>
              </a:rPr>
              <a:t>Smith et </a:t>
            </a:r>
            <a:r>
              <a:rPr lang="en-US" sz="1200" dirty="0" smtClean="0">
                <a:latin typeface="Garamond" pitchFamily="18" charset="0"/>
              </a:rPr>
              <a:t>al. (2004) </a:t>
            </a:r>
            <a:r>
              <a:rPr lang="en-US" sz="1200" i="1" dirty="0" smtClean="0">
                <a:latin typeface="Garamond" pitchFamily="18" charset="0"/>
              </a:rPr>
              <a:t>Science</a:t>
            </a:r>
            <a:endParaRPr lang="en-US" sz="1200" dirty="0">
              <a:latin typeface="Garamond" pitchFamily="18" charset="0"/>
            </a:endParaRPr>
          </a:p>
        </p:txBody>
      </p:sp>
    </p:spTree>
    <p:extLst>
      <p:ext uri="{BB962C8B-B14F-4D97-AF65-F5344CB8AC3E}">
        <p14:creationId xmlns:p14="http://schemas.microsoft.com/office/powerpoint/2010/main" val="2854566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50547" b="-1261"/>
          <a:stretch/>
        </p:blipFill>
        <p:spPr>
          <a:xfrm>
            <a:off x="685800" y="1329537"/>
            <a:ext cx="4054501" cy="3637684"/>
          </a:xfrm>
          <a:prstGeom prst="rect">
            <a:avLst/>
          </a:prstGeom>
        </p:spPr>
      </p:pic>
      <p:sp>
        <p:nvSpPr>
          <p:cNvPr id="11" name="TextBox 10"/>
          <p:cNvSpPr txBox="1"/>
          <p:nvPr/>
        </p:nvSpPr>
        <p:spPr>
          <a:xfrm>
            <a:off x="1079763" y="1023625"/>
            <a:ext cx="7086600" cy="338554"/>
          </a:xfrm>
          <a:prstGeom prst="rect">
            <a:avLst/>
          </a:prstGeom>
          <a:noFill/>
        </p:spPr>
        <p:txBody>
          <a:bodyPr wrap="square" rtlCol="0">
            <a:spAutoFit/>
          </a:bodyPr>
          <a:lstStyle/>
          <a:p>
            <a:pPr algn="ctr"/>
            <a:r>
              <a:rPr lang="en-US" sz="1600" dirty="0"/>
              <a:t>S</a:t>
            </a:r>
            <a:r>
              <a:rPr lang="en-US" sz="1600" dirty="0" smtClean="0"/>
              <a:t>ite-directed mutagenesis study of influenza virus</a:t>
            </a:r>
            <a:endParaRPr lang="en-US" sz="1600" dirty="0"/>
          </a:p>
        </p:txBody>
      </p:sp>
      <p:sp>
        <p:nvSpPr>
          <p:cNvPr id="10" name="Rectangle 9"/>
          <p:cNvSpPr/>
          <p:nvPr/>
        </p:nvSpPr>
        <p:spPr>
          <a:xfrm>
            <a:off x="1219200" y="1765852"/>
            <a:ext cx="381000" cy="56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5"/>
          <p:cNvSpPr>
            <a:spLocks noChangeShapeType="1"/>
          </p:cNvSpPr>
          <p:nvPr/>
        </p:nvSpPr>
        <p:spPr bwMode="auto">
          <a:xfrm>
            <a:off x="304800" y="8382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19" name="Rectangle 18"/>
          <p:cNvSpPr>
            <a:spLocks noChangeArrowheads="1"/>
          </p:cNvSpPr>
          <p:nvPr/>
        </p:nvSpPr>
        <p:spPr bwMode="auto">
          <a:xfrm>
            <a:off x="304800" y="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smtClean="0">
                <a:solidFill>
                  <a:schemeClr val="tx2"/>
                </a:solidFill>
                <a:latin typeface="Garamond" pitchFamily="18" charset="0"/>
              </a:rPr>
              <a:t>Distribution of fitness effects on gene segments</a:t>
            </a:r>
            <a:endParaRPr lang="en-US" sz="2400" dirty="0">
              <a:solidFill>
                <a:schemeClr val="tx2"/>
              </a:solidFill>
              <a:latin typeface="Garamond" pitchFamily="18" charset="0"/>
            </a:endParaRPr>
          </a:p>
        </p:txBody>
      </p:sp>
      <p:sp>
        <p:nvSpPr>
          <p:cNvPr id="8" name="Rectangle 7"/>
          <p:cNvSpPr/>
          <p:nvPr/>
        </p:nvSpPr>
        <p:spPr>
          <a:xfrm>
            <a:off x="4343400" y="4296037"/>
            <a:ext cx="1905000" cy="523220"/>
          </a:xfrm>
          <a:prstGeom prst="rect">
            <a:avLst/>
          </a:prstGeom>
        </p:spPr>
        <p:txBody>
          <a:bodyPr wrap="square">
            <a:spAutoFit/>
          </a:bodyPr>
          <a:lstStyle/>
          <a:p>
            <a:r>
              <a:rPr lang="en-US" sz="1400" dirty="0"/>
              <a:t> </a:t>
            </a:r>
            <a:r>
              <a:rPr lang="en-US" sz="1400" dirty="0" err="1" smtClean="0"/>
              <a:t>Visher</a:t>
            </a:r>
            <a:r>
              <a:rPr lang="en-US" sz="1400" dirty="0" smtClean="0"/>
              <a:t> et al. (2016) </a:t>
            </a:r>
            <a:r>
              <a:rPr lang="en-US" sz="1400" i="1" dirty="0" err="1" smtClean="0"/>
              <a:t>PLoS</a:t>
            </a:r>
            <a:r>
              <a:rPr lang="en-US" sz="1400" i="1" dirty="0" smtClean="0"/>
              <a:t> Pathogens</a:t>
            </a:r>
          </a:p>
        </p:txBody>
      </p:sp>
      <p:sp>
        <p:nvSpPr>
          <p:cNvPr id="4" name="TextBox 3"/>
          <p:cNvSpPr txBox="1"/>
          <p:nvPr/>
        </p:nvSpPr>
        <p:spPr>
          <a:xfrm>
            <a:off x="4876800" y="2517052"/>
            <a:ext cx="3429000" cy="584775"/>
          </a:xfrm>
          <a:prstGeom prst="rect">
            <a:avLst/>
          </a:prstGeom>
          <a:noFill/>
        </p:spPr>
        <p:txBody>
          <a:bodyPr wrap="square" rtlCol="0">
            <a:spAutoFit/>
          </a:bodyPr>
          <a:lstStyle/>
          <a:p>
            <a:pPr algn="ctr"/>
            <a:r>
              <a:rPr lang="en-US" sz="1600" dirty="0" smtClean="0">
                <a:solidFill>
                  <a:srgbClr val="FF0000"/>
                </a:solidFill>
              </a:rPr>
              <a:t>Does not capture selective advantage of antigenic mutations</a:t>
            </a:r>
            <a:endParaRPr lang="en-US" sz="1600" dirty="0">
              <a:solidFill>
                <a:srgbClr val="FF0000"/>
              </a:solidFill>
            </a:endParaRPr>
          </a:p>
        </p:txBody>
      </p:sp>
      <p:sp>
        <p:nvSpPr>
          <p:cNvPr id="5" name="TextBox 4"/>
          <p:cNvSpPr txBox="1"/>
          <p:nvPr/>
        </p:nvSpPr>
        <p:spPr>
          <a:xfrm>
            <a:off x="279663" y="5029200"/>
            <a:ext cx="86868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We assumed that mutations were either beneficial (30%; exp. </a:t>
            </a:r>
            <a:r>
              <a:rPr lang="en-US" sz="1600" dirty="0" err="1" smtClean="0"/>
              <a:t>distn</a:t>
            </a:r>
            <a:r>
              <a:rPr lang="en-US" sz="1600" dirty="0" smtClean="0"/>
              <a:t> mean 0.03) or deleterious (70%; exp. </a:t>
            </a:r>
            <a:r>
              <a:rPr lang="en-US" sz="1600" dirty="0" err="1"/>
              <a:t>d</a:t>
            </a:r>
            <a:r>
              <a:rPr lang="en-US" sz="1600" dirty="0" err="1" smtClean="0"/>
              <a:t>istn</a:t>
            </a:r>
            <a:r>
              <a:rPr lang="en-US" sz="1600" dirty="0" smtClean="0"/>
              <a:t> mean 0.09) on the antigenic gene segment.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In models with selection on the non-antigenic gene segment, we assumed that only 5% of mutations were beneficial on the non-antigenic gene segment; 65% neutral; 30% deleterious.</a:t>
            </a:r>
          </a:p>
          <a:p>
            <a:pPr marL="285750" indent="-285750">
              <a:buFont typeface="Arial" panose="020B0604020202020204" pitchFamily="34" charset="0"/>
              <a:buChar char="•"/>
            </a:pPr>
            <a:r>
              <a:rPr lang="en-US" sz="1600" dirty="0" smtClean="0"/>
              <a:t>We also simulated models with 100% of mutations being neutral on the non-antigenic gene segment.</a:t>
            </a:r>
          </a:p>
        </p:txBody>
      </p:sp>
    </p:spTree>
    <p:extLst>
      <p:ext uri="{BB962C8B-B14F-4D97-AF65-F5344CB8AC3E}">
        <p14:creationId xmlns:p14="http://schemas.microsoft.com/office/powerpoint/2010/main" val="4193967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762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Take home messages</a:t>
            </a:r>
            <a:endParaRPr lang="en-US" sz="2400" dirty="0">
              <a:solidFill>
                <a:schemeClr val="tx2"/>
              </a:solidFill>
              <a:latin typeface="Garamond" pitchFamily="18" charset="0"/>
            </a:endParaRPr>
          </a:p>
        </p:txBody>
      </p:sp>
      <p:sp>
        <p:nvSpPr>
          <p:cNvPr id="6" name="Line 5"/>
          <p:cNvSpPr>
            <a:spLocks noChangeShapeType="1"/>
          </p:cNvSpPr>
          <p:nvPr/>
        </p:nvSpPr>
        <p:spPr bwMode="auto">
          <a:xfrm>
            <a:off x="304800" y="7620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2" name="TextBox 1"/>
          <p:cNvSpPr txBox="1"/>
          <p:nvPr/>
        </p:nvSpPr>
        <p:spPr>
          <a:xfrm>
            <a:off x="304800" y="1295400"/>
            <a:ext cx="9144000" cy="3046988"/>
          </a:xfrm>
          <a:prstGeom prst="rect">
            <a:avLst/>
          </a:prstGeom>
          <a:noFill/>
        </p:spPr>
        <p:txBody>
          <a:bodyPr wrap="square" rtlCol="0">
            <a:spAutoFit/>
          </a:bodyPr>
          <a:lstStyle/>
          <a:p>
            <a:r>
              <a:rPr lang="en-US" sz="2400" dirty="0" smtClean="0"/>
              <a:t>Predicting (and understanding) influenza HA evolution is:</a:t>
            </a:r>
          </a:p>
          <a:p>
            <a:endParaRPr lang="en-US" sz="2400" dirty="0"/>
          </a:p>
          <a:p>
            <a:r>
              <a:rPr lang="en-US" sz="2400" dirty="0" smtClean="0"/>
              <a:t>- Not only about beneficial mutations</a:t>
            </a:r>
          </a:p>
          <a:p>
            <a:r>
              <a:rPr lang="en-US" sz="2400" dirty="0" smtClean="0"/>
              <a:t>- Probably not only about the hemagglutinin (HA)</a:t>
            </a:r>
          </a:p>
          <a:p>
            <a:endParaRPr lang="en-US" sz="2400" dirty="0">
              <a:sym typeface="Wingdings" panose="05000000000000000000" pitchFamily="2" charset="2"/>
            </a:endParaRPr>
          </a:p>
          <a:p>
            <a:r>
              <a:rPr lang="en-US" sz="2400" dirty="0" smtClean="0">
                <a:sym typeface="Wingdings" panose="05000000000000000000" pitchFamily="2" charset="2"/>
              </a:rPr>
              <a:t> Mutations and their </a:t>
            </a:r>
            <a:r>
              <a:rPr lang="en-US" sz="2400" dirty="0" err="1" smtClean="0">
                <a:sym typeface="Wingdings" panose="05000000000000000000" pitchFamily="2" charset="2"/>
              </a:rPr>
              <a:t>d</a:t>
            </a:r>
            <a:r>
              <a:rPr lang="en-US" sz="2400" dirty="0" err="1" smtClean="0"/>
              <a:t>istn</a:t>
            </a:r>
            <a:r>
              <a:rPr lang="en-US" sz="2400" dirty="0" smtClean="0"/>
              <a:t> </a:t>
            </a:r>
            <a:r>
              <a:rPr lang="en-US" sz="2400" dirty="0"/>
              <a:t>of fitness </a:t>
            </a:r>
            <a:r>
              <a:rPr lang="en-US" sz="2400" dirty="0" smtClean="0"/>
              <a:t>effects across the flu genome</a:t>
            </a:r>
            <a:endParaRPr lang="en-US" sz="2400" dirty="0" smtClean="0">
              <a:sym typeface="Wingdings" panose="05000000000000000000" pitchFamily="2" charset="2"/>
            </a:endParaRPr>
          </a:p>
          <a:p>
            <a:pPr marL="285750" indent="-285750">
              <a:buFont typeface="Wingdings" panose="05000000000000000000" pitchFamily="2" charset="2"/>
              <a:buChar char="à"/>
            </a:pPr>
            <a:r>
              <a:rPr lang="en-US" sz="2400" dirty="0" smtClean="0">
                <a:sym typeface="Wingdings" panose="05000000000000000000" pitchFamily="2" charset="2"/>
              </a:rPr>
              <a:t> Partial linkage across loci on different segments</a:t>
            </a:r>
            <a:endParaRPr lang="en-US" sz="2400" dirty="0" smtClean="0"/>
          </a:p>
          <a:p>
            <a:endParaRPr lang="en-US" sz="2400" dirty="0" smtClean="0"/>
          </a:p>
        </p:txBody>
      </p:sp>
    </p:spTree>
    <p:extLst>
      <p:ext uri="{BB962C8B-B14F-4D97-AF65-F5344CB8AC3E}">
        <p14:creationId xmlns:p14="http://schemas.microsoft.com/office/powerpoint/2010/main" val="1286214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996" t="-1" r="63671" b="46569"/>
          <a:stretch/>
        </p:blipFill>
        <p:spPr>
          <a:xfrm>
            <a:off x="1201165" y="1143000"/>
            <a:ext cx="5919718" cy="5261972"/>
          </a:xfrm>
          <a:prstGeom prst="rect">
            <a:avLst/>
          </a:prstGeom>
        </p:spPr>
      </p:pic>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Toy model: Viral population subject to only deleterious mutations</a:t>
            </a:r>
            <a:endParaRPr lang="en-US" sz="2400" dirty="0">
              <a:solidFill>
                <a:schemeClr val="tx2"/>
              </a:solidFill>
              <a:latin typeface="Garamond" pitchFamily="18" charset="0"/>
            </a:endParaRPr>
          </a:p>
        </p:txBody>
      </p:sp>
      <p:sp>
        <p:nvSpPr>
          <p:cNvPr id="16" name="TextBox 15"/>
          <p:cNvSpPr txBox="1"/>
          <p:nvPr/>
        </p:nvSpPr>
        <p:spPr>
          <a:xfrm>
            <a:off x="5173793" y="2420983"/>
            <a:ext cx="309700" cy="369332"/>
          </a:xfrm>
          <a:prstGeom prst="rect">
            <a:avLst/>
          </a:prstGeom>
          <a:noFill/>
        </p:spPr>
        <p:txBody>
          <a:bodyPr wrap="none" rtlCol="0">
            <a:spAutoFit/>
          </a:bodyPr>
          <a:lstStyle/>
          <a:p>
            <a:r>
              <a:rPr lang="en-US" i="1" dirty="0" smtClean="0"/>
              <a:t>R</a:t>
            </a:r>
            <a:endParaRPr lang="en-US" i="1" dirty="0"/>
          </a:p>
        </p:txBody>
      </p:sp>
      <p:sp>
        <p:nvSpPr>
          <p:cNvPr id="20" name="TextBox 19"/>
          <p:cNvSpPr txBox="1"/>
          <p:nvPr/>
        </p:nvSpPr>
        <p:spPr>
          <a:xfrm>
            <a:off x="5631552" y="2362200"/>
            <a:ext cx="388248" cy="369332"/>
          </a:xfrm>
          <a:prstGeom prst="rect">
            <a:avLst/>
          </a:prstGeom>
          <a:noFill/>
        </p:spPr>
        <p:txBody>
          <a:bodyPr wrap="none" rtlCol="0">
            <a:spAutoFit/>
          </a:bodyPr>
          <a:lstStyle/>
          <a:p>
            <a:r>
              <a:rPr lang="en-US" i="1" dirty="0" smtClean="0">
                <a:solidFill>
                  <a:schemeClr val="accent1">
                    <a:lumMod val="75000"/>
                  </a:schemeClr>
                </a:solidFill>
              </a:rPr>
              <a:t>R</a:t>
            </a:r>
            <a:r>
              <a:rPr lang="en-US" baseline="-25000" dirty="0" smtClean="0">
                <a:solidFill>
                  <a:schemeClr val="accent1">
                    <a:lumMod val="75000"/>
                  </a:schemeClr>
                </a:solidFill>
              </a:rPr>
              <a:t>0</a:t>
            </a:r>
            <a:endParaRPr lang="en-US" baseline="-25000" dirty="0">
              <a:solidFill>
                <a:schemeClr val="accent1">
                  <a:lumMod val="75000"/>
                </a:schemeClr>
              </a:solidFill>
            </a:endParaRPr>
          </a:p>
        </p:txBody>
      </p:sp>
    </p:spTree>
    <p:extLst>
      <p:ext uri="{BB962C8B-B14F-4D97-AF65-F5344CB8AC3E}">
        <p14:creationId xmlns:p14="http://schemas.microsoft.com/office/powerpoint/2010/main" val="4099175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7656" t="1539" r="35378" b="49479"/>
          <a:stretch/>
        </p:blipFill>
        <p:spPr>
          <a:xfrm>
            <a:off x="4533900" y="3208921"/>
            <a:ext cx="3948840" cy="3619771"/>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996" t="-1" r="63671" b="46569"/>
          <a:stretch/>
        </p:blipFill>
        <p:spPr>
          <a:xfrm>
            <a:off x="152400" y="838200"/>
            <a:ext cx="2133600" cy="1896534"/>
          </a:xfrm>
          <a:prstGeom prst="rect">
            <a:avLst/>
          </a:prstGeom>
        </p:spPr>
      </p:pic>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Fates of antigenic mutants</a:t>
            </a:r>
            <a:endParaRPr lang="en-US" sz="2400" dirty="0">
              <a:solidFill>
                <a:schemeClr val="tx2"/>
              </a:solidFill>
              <a:latin typeface="Garamond" pitchFamily="18" charset="0"/>
            </a:endParaRPr>
          </a:p>
        </p:txBody>
      </p:sp>
      <p:sp>
        <p:nvSpPr>
          <p:cNvPr id="3" name="TextBox 2"/>
          <p:cNvSpPr txBox="1"/>
          <p:nvPr/>
        </p:nvSpPr>
        <p:spPr>
          <a:xfrm>
            <a:off x="2286000" y="1143000"/>
            <a:ext cx="6858000" cy="584775"/>
          </a:xfrm>
          <a:prstGeom prst="rect">
            <a:avLst/>
          </a:prstGeom>
          <a:noFill/>
        </p:spPr>
        <p:txBody>
          <a:bodyPr wrap="square" rtlCol="0">
            <a:spAutoFit/>
          </a:bodyPr>
          <a:lstStyle/>
          <a:p>
            <a:r>
              <a:rPr lang="en-US" sz="1600" dirty="0" smtClean="0">
                <a:latin typeface="Garamond" pitchFamily="18" charset="0"/>
              </a:rPr>
              <a:t>Antigenic mutations occur in a certain genetic background with </a:t>
            </a:r>
            <a:r>
              <a:rPr lang="en-US" sz="1600" i="1" dirty="0" smtClean="0">
                <a:latin typeface="Garamond" pitchFamily="18" charset="0"/>
              </a:rPr>
              <a:t>k </a:t>
            </a:r>
            <a:r>
              <a:rPr lang="en-US" sz="1600" dirty="0" smtClean="0">
                <a:latin typeface="Garamond" pitchFamily="18" charset="0"/>
              </a:rPr>
              <a:t>deleterious mutations</a:t>
            </a:r>
            <a:endParaRPr lang="en-US" sz="1600" dirty="0">
              <a:latin typeface="Garamond" pitchFamily="18" charset="0"/>
            </a:endParaRPr>
          </a:p>
        </p:txBody>
      </p:sp>
      <p:sp>
        <p:nvSpPr>
          <p:cNvPr id="4" name="TextBox 3"/>
          <p:cNvSpPr txBox="1"/>
          <p:nvPr/>
        </p:nvSpPr>
        <p:spPr>
          <a:xfrm>
            <a:off x="914400" y="2895600"/>
            <a:ext cx="7825625" cy="369332"/>
          </a:xfrm>
          <a:prstGeom prst="rect">
            <a:avLst/>
          </a:prstGeom>
          <a:noFill/>
        </p:spPr>
        <p:txBody>
          <a:bodyPr wrap="square" rtlCol="0">
            <a:spAutoFit/>
          </a:bodyPr>
          <a:lstStyle/>
          <a:p>
            <a:r>
              <a:rPr lang="en-US" dirty="0" smtClean="0">
                <a:latin typeface="Garamond" pitchFamily="18" charset="0"/>
              </a:rPr>
              <a:t>Calculate reproductive rates </a:t>
            </a:r>
            <a:r>
              <a:rPr lang="en-US" i="1" dirty="0" smtClean="0">
                <a:latin typeface="Garamond" pitchFamily="18" charset="0"/>
              </a:rPr>
              <a:t>R</a:t>
            </a:r>
            <a:r>
              <a:rPr lang="en-US" dirty="0" smtClean="0">
                <a:latin typeface="Garamond" pitchFamily="18" charset="0"/>
              </a:rPr>
              <a:t> of invading mutant strain:  </a:t>
            </a:r>
            <a:r>
              <a:rPr lang="en-US" i="1" dirty="0" err="1" smtClean="0">
                <a:latin typeface="Garamond" pitchFamily="18" charset="0"/>
              </a:rPr>
              <a:t>R</a:t>
            </a:r>
            <a:r>
              <a:rPr lang="en-US" baseline="-25000" dirty="0" err="1" smtClean="0">
                <a:latin typeface="Garamond" pitchFamily="18" charset="0"/>
              </a:rPr>
              <a:t>m</a:t>
            </a:r>
            <a:r>
              <a:rPr lang="en-US" dirty="0">
                <a:latin typeface="Garamond" pitchFamily="18" charset="0"/>
              </a:rPr>
              <a:t>(</a:t>
            </a:r>
            <a:r>
              <a:rPr lang="en-US" i="1" dirty="0" smtClean="0">
                <a:latin typeface="Garamond" pitchFamily="18" charset="0"/>
              </a:rPr>
              <a:t>t </a:t>
            </a:r>
            <a:r>
              <a:rPr lang="en-US" dirty="0" smtClean="0">
                <a:latin typeface="Garamond" pitchFamily="18" charset="0"/>
              </a:rPr>
              <a:t>= 0) and </a:t>
            </a:r>
            <a:r>
              <a:rPr lang="en-US" i="1" dirty="0" err="1" smtClean="0">
                <a:latin typeface="Garamond" pitchFamily="18" charset="0"/>
              </a:rPr>
              <a:t>R</a:t>
            </a:r>
            <a:r>
              <a:rPr lang="en-US" baseline="-25000" dirty="0" err="1" smtClean="0">
                <a:latin typeface="Garamond" pitchFamily="18" charset="0"/>
              </a:rPr>
              <a:t>m</a:t>
            </a:r>
            <a:r>
              <a:rPr lang="en-US" dirty="0" smtClean="0">
                <a:latin typeface="Garamond" pitchFamily="18" charset="0"/>
              </a:rPr>
              <a:t>(</a:t>
            </a:r>
            <a:r>
              <a:rPr lang="en-US" i="1" dirty="0" smtClean="0">
                <a:latin typeface="Garamond" pitchFamily="18" charset="0"/>
              </a:rPr>
              <a:t>t</a:t>
            </a:r>
            <a:r>
              <a:rPr lang="en-US" dirty="0" smtClean="0">
                <a:latin typeface="Garamond" pitchFamily="18" charset="0"/>
              </a:rPr>
              <a:t>  = ∞)</a:t>
            </a:r>
          </a:p>
        </p:txBody>
      </p:sp>
      <p:sp>
        <p:nvSpPr>
          <p:cNvPr id="5" name="TextBox 4"/>
          <p:cNvSpPr txBox="1"/>
          <p:nvPr/>
        </p:nvSpPr>
        <p:spPr>
          <a:xfrm>
            <a:off x="1066800" y="4181789"/>
            <a:ext cx="2133600" cy="861774"/>
          </a:xfrm>
          <a:prstGeom prst="rect">
            <a:avLst/>
          </a:prstGeom>
          <a:noFill/>
        </p:spPr>
        <p:txBody>
          <a:bodyPr wrap="square" rtlCol="0">
            <a:spAutoFit/>
          </a:bodyPr>
          <a:lstStyle/>
          <a:p>
            <a:pPr algn="ctr"/>
            <a:r>
              <a:rPr lang="en-US" b="1" dirty="0" smtClean="0">
                <a:solidFill>
                  <a:srgbClr val="C00000"/>
                </a:solidFill>
                <a:latin typeface="Garamond" pitchFamily="18" charset="0"/>
              </a:rPr>
              <a:t>THREE POSSIBLE FATES</a:t>
            </a:r>
            <a:r>
              <a:rPr lang="en-US" sz="1400" b="1" dirty="0" smtClean="0">
                <a:solidFill>
                  <a:srgbClr val="C00000"/>
                </a:solidFill>
                <a:latin typeface="Garamond" pitchFamily="18" charset="0"/>
              </a:rPr>
              <a:t> Peck (1994) </a:t>
            </a:r>
            <a:r>
              <a:rPr lang="en-US" sz="1400" b="1" i="1" dirty="0" smtClean="0">
                <a:solidFill>
                  <a:srgbClr val="C00000"/>
                </a:solidFill>
                <a:latin typeface="Garamond" pitchFamily="18" charset="0"/>
              </a:rPr>
              <a:t>Genetics</a:t>
            </a:r>
            <a:endParaRPr lang="en-US" sz="1400" b="1" dirty="0">
              <a:solidFill>
                <a:srgbClr val="C00000"/>
              </a:solidFill>
              <a:latin typeface="Garamond" pitchFamily="18" charset="0"/>
            </a:endParaRPr>
          </a:p>
        </p:txBody>
      </p:sp>
      <p:sp>
        <p:nvSpPr>
          <p:cNvPr id="19" name="TextBox 18"/>
          <p:cNvSpPr txBox="1"/>
          <p:nvPr/>
        </p:nvSpPr>
        <p:spPr>
          <a:xfrm>
            <a:off x="2286000" y="1742608"/>
            <a:ext cx="6858000" cy="584775"/>
          </a:xfrm>
          <a:prstGeom prst="rect">
            <a:avLst/>
          </a:prstGeom>
          <a:noFill/>
        </p:spPr>
        <p:txBody>
          <a:bodyPr wrap="square" rtlCol="0">
            <a:spAutoFit/>
          </a:bodyPr>
          <a:lstStyle/>
          <a:p>
            <a:r>
              <a:rPr lang="en-US" sz="1600" dirty="0" smtClean="0">
                <a:latin typeface="Garamond" pitchFamily="18" charset="0"/>
              </a:rPr>
              <a:t>Antigenic mutations are of a certain size </a:t>
            </a:r>
            <a:r>
              <a:rPr lang="en-US" sz="1600" i="1" dirty="0" smtClean="0">
                <a:latin typeface="Symbol" pitchFamily="18" charset="2"/>
              </a:rPr>
              <a:t>s</a:t>
            </a:r>
            <a:r>
              <a:rPr lang="en-US" sz="1600" dirty="0" smtClean="0">
                <a:latin typeface="Garamond" pitchFamily="18" charset="0"/>
              </a:rPr>
              <a:t>, which quantifies the degree of immune escape</a:t>
            </a:r>
            <a:endParaRPr lang="en-US" sz="1600" dirty="0">
              <a:latin typeface="Garamond" pitchFamily="18" charset="0"/>
            </a:endParaRPr>
          </a:p>
        </p:txBody>
      </p:sp>
    </p:spTree>
    <p:extLst>
      <p:ext uri="{BB962C8B-B14F-4D97-AF65-F5344CB8AC3E}">
        <p14:creationId xmlns:p14="http://schemas.microsoft.com/office/powerpoint/2010/main" val="721253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63694" t="1314" r="7099" b="49707"/>
          <a:stretch/>
        </p:blipFill>
        <p:spPr>
          <a:xfrm>
            <a:off x="2072223" y="3124200"/>
            <a:ext cx="4412674" cy="3733800"/>
          </a:xfrm>
          <a:prstGeom prst="rect">
            <a:avLst/>
          </a:prstGeom>
        </p:spPr>
      </p:pic>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Probabilities of fates</a:t>
            </a:r>
            <a:endParaRPr lang="en-US" sz="2400" dirty="0">
              <a:solidFill>
                <a:schemeClr val="tx2"/>
              </a:solidFill>
              <a:latin typeface="Garamond" pitchFamily="18" charset="0"/>
            </a:endParaRPr>
          </a:p>
        </p:txBody>
      </p:sp>
      <p:sp>
        <p:nvSpPr>
          <p:cNvPr id="2" name="TextBox 1"/>
          <p:cNvSpPr txBox="1"/>
          <p:nvPr/>
        </p:nvSpPr>
        <p:spPr>
          <a:xfrm>
            <a:off x="1324958" y="1752600"/>
            <a:ext cx="6215741" cy="1477328"/>
          </a:xfrm>
          <a:prstGeom prst="rect">
            <a:avLst/>
          </a:prstGeom>
          <a:noFill/>
        </p:spPr>
        <p:txBody>
          <a:bodyPr wrap="none" rtlCol="0">
            <a:spAutoFit/>
          </a:bodyPr>
          <a:lstStyle/>
          <a:p>
            <a:pPr marL="285750" indent="-285750">
              <a:buFont typeface="Arial" pitchFamily="34" charset="0"/>
              <a:buChar char="•"/>
            </a:pPr>
            <a:r>
              <a:rPr lang="en-US" dirty="0">
                <a:latin typeface="Garamond" pitchFamily="18" charset="0"/>
              </a:rPr>
              <a:t>t</a:t>
            </a:r>
            <a:r>
              <a:rPr lang="en-US" dirty="0" smtClean="0">
                <a:latin typeface="Garamond" pitchFamily="18" charset="0"/>
              </a:rPr>
              <a:t>he antigenic mutant’s initial deleterious mutation load: </a:t>
            </a:r>
          </a:p>
          <a:p>
            <a:pPr lvl="5"/>
            <a:r>
              <a:rPr lang="en-US" dirty="0" smtClean="0">
                <a:latin typeface="Garamond" pitchFamily="18" charset="0"/>
              </a:rPr>
              <a:t>lower load </a:t>
            </a:r>
            <a:r>
              <a:rPr lang="en-US" i="1" dirty="0" smtClean="0">
                <a:latin typeface="Garamond" pitchFamily="18" charset="0"/>
              </a:rPr>
              <a:t>k </a:t>
            </a:r>
            <a:r>
              <a:rPr lang="en-US" dirty="0" smtClean="0">
                <a:latin typeface="Garamond" pitchFamily="18" charset="0"/>
                <a:sym typeface="Wingdings" pitchFamily="2" charset="2"/>
              </a:rPr>
              <a:t> higher reproductive rates</a:t>
            </a:r>
            <a:r>
              <a:rPr lang="en-US" dirty="0" smtClean="0">
                <a:latin typeface="Garamond" pitchFamily="18" charset="0"/>
              </a:rPr>
              <a:t> </a:t>
            </a:r>
          </a:p>
          <a:p>
            <a:pPr lvl="5"/>
            <a:endParaRPr lang="en-US" dirty="0">
              <a:latin typeface="Garamond" pitchFamily="18" charset="0"/>
              <a:sym typeface="Wingdings" pitchFamily="2" charset="2"/>
            </a:endParaRPr>
          </a:p>
          <a:p>
            <a:pPr marL="285750" indent="-285750">
              <a:buFont typeface="Arial" pitchFamily="34" charset="0"/>
              <a:buChar char="•"/>
            </a:pPr>
            <a:r>
              <a:rPr lang="en-US" dirty="0" smtClean="0">
                <a:latin typeface="Garamond" pitchFamily="18" charset="0"/>
                <a:sym typeface="Wingdings" pitchFamily="2" charset="2"/>
              </a:rPr>
              <a:t>the antigenic mutant’s degree of immune escape </a:t>
            </a:r>
            <a:r>
              <a:rPr lang="en-US" i="1" dirty="0" smtClean="0">
                <a:latin typeface="Symbol" pitchFamily="18" charset="2"/>
                <a:sym typeface="Wingdings" pitchFamily="2" charset="2"/>
              </a:rPr>
              <a:t>s </a:t>
            </a:r>
            <a:r>
              <a:rPr lang="en-US" dirty="0" smtClean="0">
                <a:latin typeface="Garamond" pitchFamily="18" charset="0"/>
                <a:sym typeface="Wingdings" pitchFamily="2" charset="2"/>
              </a:rPr>
              <a:t>: </a:t>
            </a:r>
          </a:p>
          <a:p>
            <a:pPr lvl="5"/>
            <a:r>
              <a:rPr lang="en-US" dirty="0" smtClean="0">
                <a:latin typeface="Garamond" pitchFamily="18" charset="0"/>
                <a:sym typeface="Wingdings" pitchFamily="2" charset="2"/>
              </a:rPr>
              <a:t>higher</a:t>
            </a:r>
            <a:r>
              <a:rPr lang="en-US" dirty="0" smtClean="0">
                <a:latin typeface="Garamond" pitchFamily="18" charset="0"/>
              </a:rPr>
              <a:t> </a:t>
            </a:r>
            <a:r>
              <a:rPr lang="en-US" i="1" dirty="0" smtClean="0">
                <a:latin typeface="Symbol" pitchFamily="18" charset="2"/>
                <a:sym typeface="Wingdings" pitchFamily="2" charset="2"/>
              </a:rPr>
              <a:t>s</a:t>
            </a:r>
            <a:r>
              <a:rPr lang="en-US" i="1" dirty="0" smtClean="0">
                <a:latin typeface="Garamond" pitchFamily="18" charset="0"/>
              </a:rPr>
              <a:t> </a:t>
            </a:r>
            <a:r>
              <a:rPr lang="en-US" dirty="0">
                <a:latin typeface="Garamond" pitchFamily="18" charset="0"/>
                <a:sym typeface="Wingdings" pitchFamily="2" charset="2"/>
              </a:rPr>
              <a:t> </a:t>
            </a:r>
            <a:r>
              <a:rPr lang="en-US" dirty="0" smtClean="0">
                <a:latin typeface="Garamond" pitchFamily="18" charset="0"/>
                <a:sym typeface="Wingdings" pitchFamily="2" charset="2"/>
              </a:rPr>
              <a:t>higher reproductive rates</a:t>
            </a:r>
            <a:endParaRPr lang="en-US" dirty="0">
              <a:latin typeface="Garamond" pitchFamily="18" charset="0"/>
            </a:endParaRPr>
          </a:p>
        </p:txBody>
      </p:sp>
      <p:sp>
        <p:nvSpPr>
          <p:cNvPr id="5" name="TextBox 4"/>
          <p:cNvSpPr txBox="1"/>
          <p:nvPr/>
        </p:nvSpPr>
        <p:spPr>
          <a:xfrm>
            <a:off x="533400" y="1295400"/>
            <a:ext cx="2948692" cy="369332"/>
          </a:xfrm>
          <a:prstGeom prst="rect">
            <a:avLst/>
          </a:prstGeom>
          <a:noFill/>
        </p:spPr>
        <p:txBody>
          <a:bodyPr wrap="none" rtlCol="0">
            <a:spAutoFit/>
          </a:bodyPr>
          <a:lstStyle/>
          <a:p>
            <a:r>
              <a:rPr lang="en-US" dirty="0" smtClean="0">
                <a:latin typeface="Garamond" pitchFamily="18" charset="0"/>
              </a:rPr>
              <a:t>Which fate occurs depends on:</a:t>
            </a:r>
            <a:endParaRPr lang="en-US" dirty="0">
              <a:latin typeface="Garamond" pitchFamily="18" charset="0"/>
            </a:endParaRPr>
          </a:p>
        </p:txBody>
      </p:sp>
    </p:spTree>
    <p:extLst>
      <p:ext uri="{BB962C8B-B14F-4D97-AF65-F5344CB8AC3E}">
        <p14:creationId xmlns:p14="http://schemas.microsoft.com/office/powerpoint/2010/main" val="3375413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3" y="1512332"/>
            <a:ext cx="9144000" cy="5268397"/>
          </a:xfrm>
          <a:prstGeom prst="rect">
            <a:avLst/>
          </a:prstGeom>
        </p:spPr>
      </p:pic>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a:t>Cluster transitions require a jackpot combination</a:t>
            </a:r>
          </a:p>
        </p:txBody>
      </p:sp>
      <p:sp>
        <p:nvSpPr>
          <p:cNvPr id="11" name="TextBox 10"/>
          <p:cNvSpPr txBox="1"/>
          <p:nvPr/>
        </p:nvSpPr>
        <p:spPr>
          <a:xfrm>
            <a:off x="7086600" y="2735134"/>
            <a:ext cx="909998" cy="461665"/>
          </a:xfrm>
          <a:prstGeom prst="rect">
            <a:avLst/>
          </a:prstGeom>
          <a:noFill/>
        </p:spPr>
        <p:txBody>
          <a:bodyPr wrap="square" rtlCol="0">
            <a:spAutoFit/>
          </a:bodyPr>
          <a:lstStyle/>
          <a:p>
            <a:pPr algn="ctr"/>
            <a:r>
              <a:rPr lang="en-US" sz="1200" dirty="0">
                <a:solidFill>
                  <a:schemeClr val="tx1">
                    <a:lumMod val="65000"/>
                    <a:lumOff val="35000"/>
                  </a:schemeClr>
                </a:solidFill>
              </a:rPr>
              <a:t>VERY RARE</a:t>
            </a:r>
          </a:p>
          <a:p>
            <a:pPr algn="ctr"/>
            <a:r>
              <a:rPr lang="en-US" sz="1200" dirty="0">
                <a:solidFill>
                  <a:schemeClr val="tx1">
                    <a:lumMod val="65000"/>
                    <a:lumOff val="35000"/>
                  </a:schemeClr>
                </a:solidFill>
              </a:rPr>
              <a:t>“JACKPOT”</a:t>
            </a:r>
          </a:p>
        </p:txBody>
      </p:sp>
      <p:sp>
        <p:nvSpPr>
          <p:cNvPr id="10" name="TextBox 9"/>
          <p:cNvSpPr txBox="1"/>
          <p:nvPr/>
        </p:nvSpPr>
        <p:spPr>
          <a:xfrm>
            <a:off x="79839" y="2550468"/>
            <a:ext cx="834562" cy="646331"/>
          </a:xfrm>
          <a:prstGeom prst="rect">
            <a:avLst/>
          </a:prstGeom>
          <a:noFill/>
        </p:spPr>
        <p:txBody>
          <a:bodyPr wrap="square" rtlCol="0">
            <a:spAutoFit/>
          </a:bodyPr>
          <a:lstStyle/>
          <a:p>
            <a:pPr algn="ctr"/>
            <a:r>
              <a:rPr lang="en-US" dirty="0"/>
              <a:t>low load</a:t>
            </a:r>
            <a:endParaRPr lang="en-US" i="1" dirty="0"/>
          </a:p>
        </p:txBody>
      </p:sp>
      <p:sp>
        <p:nvSpPr>
          <p:cNvPr id="13" name="TextBox 12"/>
          <p:cNvSpPr txBox="1"/>
          <p:nvPr/>
        </p:nvSpPr>
        <p:spPr>
          <a:xfrm>
            <a:off x="152400" y="4855356"/>
            <a:ext cx="838201" cy="646331"/>
          </a:xfrm>
          <a:prstGeom prst="rect">
            <a:avLst/>
          </a:prstGeom>
          <a:noFill/>
        </p:spPr>
        <p:txBody>
          <a:bodyPr wrap="square" rtlCol="0">
            <a:spAutoFit/>
          </a:bodyPr>
          <a:lstStyle/>
          <a:p>
            <a:pPr algn="ctr"/>
            <a:r>
              <a:rPr lang="en-US" dirty="0" err="1"/>
              <a:t>avg</a:t>
            </a:r>
            <a:r>
              <a:rPr lang="en-US" dirty="0"/>
              <a:t> load</a:t>
            </a:r>
            <a:endParaRPr lang="en-US" i="1" dirty="0"/>
          </a:p>
        </p:txBody>
      </p:sp>
      <p:sp>
        <p:nvSpPr>
          <p:cNvPr id="14" name="TextBox 13"/>
          <p:cNvSpPr txBox="1"/>
          <p:nvPr/>
        </p:nvSpPr>
        <p:spPr>
          <a:xfrm>
            <a:off x="1295400" y="1316328"/>
            <a:ext cx="2974148" cy="369332"/>
          </a:xfrm>
          <a:prstGeom prst="rect">
            <a:avLst/>
          </a:prstGeom>
          <a:noFill/>
        </p:spPr>
        <p:txBody>
          <a:bodyPr wrap="none" rtlCol="0">
            <a:spAutoFit/>
          </a:bodyPr>
          <a:lstStyle/>
          <a:p>
            <a:r>
              <a:rPr lang="en-US" dirty="0"/>
              <a:t>low immune escape mutation</a:t>
            </a:r>
            <a:endParaRPr lang="en-US" i="1" dirty="0"/>
          </a:p>
        </p:txBody>
      </p:sp>
      <p:sp>
        <p:nvSpPr>
          <p:cNvPr id="15" name="TextBox 14"/>
          <p:cNvSpPr txBox="1"/>
          <p:nvPr/>
        </p:nvSpPr>
        <p:spPr>
          <a:xfrm>
            <a:off x="5167566" y="1316328"/>
            <a:ext cx="3040769" cy="369332"/>
          </a:xfrm>
          <a:prstGeom prst="rect">
            <a:avLst/>
          </a:prstGeom>
          <a:noFill/>
        </p:spPr>
        <p:txBody>
          <a:bodyPr wrap="none" rtlCol="0">
            <a:spAutoFit/>
          </a:bodyPr>
          <a:lstStyle/>
          <a:p>
            <a:r>
              <a:rPr lang="en-US" dirty="0"/>
              <a:t>high immune escape mutation</a:t>
            </a:r>
            <a:endParaRPr lang="en-US" i="1" dirty="0"/>
          </a:p>
        </p:txBody>
      </p:sp>
      <p:sp>
        <p:nvSpPr>
          <p:cNvPr id="17" name="TextBox 16"/>
          <p:cNvSpPr txBox="1"/>
          <p:nvPr/>
        </p:nvSpPr>
        <p:spPr>
          <a:xfrm>
            <a:off x="2590800" y="5564088"/>
            <a:ext cx="878317" cy="307777"/>
          </a:xfrm>
          <a:prstGeom prst="rect">
            <a:avLst/>
          </a:prstGeom>
          <a:noFill/>
        </p:spPr>
        <p:txBody>
          <a:bodyPr wrap="none" rtlCol="0">
            <a:spAutoFit/>
          </a:bodyPr>
          <a:lstStyle/>
          <a:p>
            <a:r>
              <a:rPr lang="en-US" sz="1400" dirty="0">
                <a:solidFill>
                  <a:schemeClr val="tx2"/>
                </a:solidFill>
              </a:rPr>
              <a:t>rapid loss</a:t>
            </a:r>
          </a:p>
        </p:txBody>
      </p:sp>
      <p:sp>
        <p:nvSpPr>
          <p:cNvPr id="18" name="TextBox 17"/>
          <p:cNvSpPr txBox="1"/>
          <p:nvPr/>
        </p:nvSpPr>
        <p:spPr>
          <a:xfrm>
            <a:off x="1402347" y="3233728"/>
            <a:ext cx="1646605" cy="307777"/>
          </a:xfrm>
          <a:prstGeom prst="rect">
            <a:avLst/>
          </a:prstGeom>
          <a:noFill/>
        </p:spPr>
        <p:txBody>
          <a:bodyPr wrap="none" rtlCol="0">
            <a:spAutoFit/>
          </a:bodyPr>
          <a:lstStyle/>
          <a:p>
            <a:r>
              <a:rPr lang="en-US" sz="1400" dirty="0">
                <a:solidFill>
                  <a:srgbClr val="00B050"/>
                </a:solidFill>
              </a:rPr>
              <a:t>transient circulation</a:t>
            </a:r>
          </a:p>
        </p:txBody>
      </p:sp>
      <p:sp>
        <p:nvSpPr>
          <p:cNvPr id="19" name="TextBox 18"/>
          <p:cNvSpPr txBox="1"/>
          <p:nvPr/>
        </p:nvSpPr>
        <p:spPr>
          <a:xfrm>
            <a:off x="6289143" y="5410200"/>
            <a:ext cx="1646605" cy="307777"/>
          </a:xfrm>
          <a:prstGeom prst="rect">
            <a:avLst/>
          </a:prstGeom>
          <a:noFill/>
        </p:spPr>
        <p:txBody>
          <a:bodyPr wrap="none" rtlCol="0">
            <a:spAutoFit/>
          </a:bodyPr>
          <a:lstStyle/>
          <a:p>
            <a:r>
              <a:rPr lang="en-US" sz="1400" dirty="0">
                <a:solidFill>
                  <a:srgbClr val="00B050"/>
                </a:solidFill>
              </a:rPr>
              <a:t>transient circulation</a:t>
            </a:r>
          </a:p>
        </p:txBody>
      </p:sp>
      <p:sp>
        <p:nvSpPr>
          <p:cNvPr id="20" name="TextBox 19"/>
          <p:cNvSpPr txBox="1"/>
          <p:nvPr/>
        </p:nvSpPr>
        <p:spPr>
          <a:xfrm>
            <a:off x="5562600" y="1981200"/>
            <a:ext cx="2667000" cy="307777"/>
          </a:xfrm>
          <a:prstGeom prst="rect">
            <a:avLst/>
          </a:prstGeom>
          <a:noFill/>
        </p:spPr>
        <p:txBody>
          <a:bodyPr wrap="square" rtlCol="0">
            <a:spAutoFit/>
          </a:bodyPr>
          <a:lstStyle/>
          <a:p>
            <a:r>
              <a:rPr lang="en-US" sz="1400" dirty="0">
                <a:solidFill>
                  <a:srgbClr val="FF0000"/>
                </a:solidFill>
              </a:rPr>
              <a:t>successful establishment</a:t>
            </a:r>
          </a:p>
        </p:txBody>
      </p:sp>
      <p:sp>
        <p:nvSpPr>
          <p:cNvPr id="2" name="TextBox 1"/>
          <p:cNvSpPr txBox="1"/>
          <p:nvPr/>
        </p:nvSpPr>
        <p:spPr>
          <a:xfrm>
            <a:off x="204707" y="6515197"/>
            <a:ext cx="8805809" cy="338554"/>
          </a:xfrm>
          <a:prstGeom prst="rect">
            <a:avLst/>
          </a:prstGeom>
          <a:noFill/>
        </p:spPr>
        <p:txBody>
          <a:bodyPr wrap="none" rtlCol="0">
            <a:spAutoFit/>
          </a:bodyPr>
          <a:lstStyle/>
          <a:p>
            <a:r>
              <a:rPr lang="en-US" sz="1600" dirty="0">
                <a:solidFill>
                  <a:schemeClr val="accent2"/>
                </a:solidFill>
              </a:rPr>
              <a:t>Slows adaptive evolution; makes </a:t>
            </a:r>
            <a:r>
              <a:rPr lang="en-US" sz="1600" dirty="0" smtClean="0">
                <a:solidFill>
                  <a:schemeClr val="accent2"/>
                </a:solidFill>
              </a:rPr>
              <a:t>adaptive evolution more </a:t>
            </a:r>
            <a:r>
              <a:rPr lang="en-US" sz="1600" dirty="0">
                <a:solidFill>
                  <a:schemeClr val="accent2"/>
                </a:solidFill>
              </a:rPr>
              <a:t>punctuated than would be the case otherwise</a:t>
            </a:r>
          </a:p>
        </p:txBody>
      </p:sp>
    </p:spTree>
    <p:extLst>
      <p:ext uri="{BB962C8B-B14F-4D97-AF65-F5344CB8AC3E}">
        <p14:creationId xmlns:p14="http://schemas.microsoft.com/office/powerpoint/2010/main" val="158463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7" name="Rectangle 6"/>
          <p:cNvSpPr>
            <a:spLocks noChangeArrowheads="1"/>
          </p:cNvSpPr>
          <p:nvPr/>
        </p:nvSpPr>
        <p:spPr bwMode="auto">
          <a:xfrm>
            <a:off x="304800" y="762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Prediction of HA evolution from influenza sequence data</a:t>
            </a:r>
            <a:endParaRPr lang="en-US" sz="2400" dirty="0">
              <a:solidFill>
                <a:schemeClr val="tx2"/>
              </a:solidFill>
              <a:latin typeface="Garamond" pitchFamily="18" charset="0"/>
            </a:endParaRPr>
          </a:p>
        </p:txBody>
      </p:sp>
      <p:sp>
        <p:nvSpPr>
          <p:cNvPr id="4" name="TextBox 3"/>
          <p:cNvSpPr txBox="1"/>
          <p:nvPr/>
        </p:nvSpPr>
        <p:spPr>
          <a:xfrm>
            <a:off x="381000" y="1143000"/>
            <a:ext cx="8699176" cy="646331"/>
          </a:xfrm>
          <a:prstGeom prst="rect">
            <a:avLst/>
          </a:prstGeom>
          <a:noFill/>
        </p:spPr>
        <p:txBody>
          <a:bodyPr wrap="none" rtlCol="0">
            <a:spAutoFit/>
          </a:bodyPr>
          <a:lstStyle/>
          <a:p>
            <a:r>
              <a:rPr lang="en-US" dirty="0" smtClean="0"/>
              <a:t>Long history: Bush et al. (1999) </a:t>
            </a:r>
            <a:r>
              <a:rPr lang="en-US" i="1" dirty="0" smtClean="0"/>
              <a:t>Science</a:t>
            </a:r>
            <a:r>
              <a:rPr lang="en-US" dirty="0" smtClean="0"/>
              <a:t>: Predicting the evolution of human influenza A’s HA</a:t>
            </a:r>
          </a:p>
          <a:p>
            <a:r>
              <a:rPr lang="en-US" dirty="0" smtClean="0"/>
              <a:t>(18 influential sites)</a:t>
            </a:r>
            <a:endParaRPr lang="en-US" dirty="0"/>
          </a:p>
        </p:txBody>
      </p:sp>
      <p:sp>
        <p:nvSpPr>
          <p:cNvPr id="5" name="TextBox 4"/>
          <p:cNvSpPr txBox="1"/>
          <p:nvPr/>
        </p:nvSpPr>
        <p:spPr>
          <a:xfrm>
            <a:off x="3733800" y="1840468"/>
            <a:ext cx="1571136" cy="369332"/>
          </a:xfrm>
          <a:prstGeom prst="rect">
            <a:avLst/>
          </a:prstGeom>
          <a:noFill/>
        </p:spPr>
        <p:txBody>
          <a:bodyPr wrap="none" rtlCol="0">
            <a:spAutoFit/>
          </a:bodyPr>
          <a:lstStyle/>
          <a:p>
            <a:r>
              <a:rPr lang="en-US" dirty="0" smtClean="0"/>
              <a:t>More recently:</a:t>
            </a:r>
            <a:endParaRPr lang="en-US" dirty="0"/>
          </a:p>
        </p:txBody>
      </p:sp>
      <p:sp>
        <p:nvSpPr>
          <p:cNvPr id="8" name="Rectangle 7"/>
          <p:cNvSpPr/>
          <p:nvPr/>
        </p:nvSpPr>
        <p:spPr>
          <a:xfrm>
            <a:off x="870707" y="6358823"/>
            <a:ext cx="2830711" cy="338554"/>
          </a:xfrm>
          <a:prstGeom prst="rect">
            <a:avLst/>
          </a:prstGeom>
        </p:spPr>
        <p:txBody>
          <a:bodyPr wrap="none">
            <a:spAutoFit/>
          </a:bodyPr>
          <a:lstStyle/>
          <a:p>
            <a:r>
              <a:rPr lang="en-US" sz="1600" dirty="0" err="1" smtClean="0"/>
              <a:t>Łuksza</a:t>
            </a:r>
            <a:r>
              <a:rPr lang="en-US" sz="1600" dirty="0" smtClean="0"/>
              <a:t> </a:t>
            </a:r>
            <a:r>
              <a:rPr lang="en-US" sz="1600" dirty="0"/>
              <a:t>and Lässig </a:t>
            </a:r>
            <a:r>
              <a:rPr lang="en-US" sz="1600" dirty="0" smtClean="0"/>
              <a:t>(2014) </a:t>
            </a:r>
            <a:r>
              <a:rPr lang="en-US" sz="1600" i="1" dirty="0" smtClean="0"/>
              <a:t>Nature</a:t>
            </a:r>
            <a:endParaRPr lang="en-US" sz="1600" i="1" dirty="0"/>
          </a:p>
        </p:txBody>
      </p:sp>
      <p:pic>
        <p:nvPicPr>
          <p:cNvPr id="10" name="Picture 9"/>
          <p:cNvPicPr>
            <a:picLocks noChangeAspect="1"/>
          </p:cNvPicPr>
          <p:nvPr/>
        </p:nvPicPr>
        <p:blipFill>
          <a:blip r:embed="rId3"/>
          <a:stretch>
            <a:fillRect/>
          </a:stretch>
        </p:blipFill>
        <p:spPr>
          <a:xfrm>
            <a:off x="354172" y="2798021"/>
            <a:ext cx="4200605" cy="3526579"/>
          </a:xfrm>
          <a:prstGeom prst="rect">
            <a:avLst/>
          </a:prstGeom>
        </p:spPr>
      </p:pic>
      <p:sp>
        <p:nvSpPr>
          <p:cNvPr id="11" name="Rectangle 10"/>
          <p:cNvSpPr/>
          <p:nvPr/>
        </p:nvSpPr>
        <p:spPr>
          <a:xfrm>
            <a:off x="5867400" y="6324600"/>
            <a:ext cx="2191818" cy="338554"/>
          </a:xfrm>
          <a:prstGeom prst="rect">
            <a:avLst/>
          </a:prstGeom>
        </p:spPr>
        <p:txBody>
          <a:bodyPr wrap="none">
            <a:spAutoFit/>
          </a:bodyPr>
          <a:lstStyle/>
          <a:p>
            <a:r>
              <a:rPr lang="en-US" sz="1600" dirty="0" smtClean="0"/>
              <a:t>Neher et al. (2014) </a:t>
            </a:r>
            <a:r>
              <a:rPr lang="en-US" sz="1600" i="1" dirty="0" err="1" smtClean="0"/>
              <a:t>eLife</a:t>
            </a:r>
            <a:endParaRPr lang="en-US" sz="1600" i="1" dirty="0"/>
          </a:p>
        </p:txBody>
      </p:sp>
      <p:sp>
        <p:nvSpPr>
          <p:cNvPr id="2" name="TextBox 1"/>
          <p:cNvSpPr txBox="1"/>
          <p:nvPr/>
        </p:nvSpPr>
        <p:spPr>
          <a:xfrm>
            <a:off x="609600" y="2249269"/>
            <a:ext cx="3505200" cy="646331"/>
          </a:xfrm>
          <a:prstGeom prst="rect">
            <a:avLst/>
          </a:prstGeom>
          <a:noFill/>
        </p:spPr>
        <p:txBody>
          <a:bodyPr wrap="square" rtlCol="0">
            <a:spAutoFit/>
          </a:bodyPr>
          <a:lstStyle/>
          <a:p>
            <a:pPr algn="ctr"/>
            <a:r>
              <a:rPr lang="en-US" dirty="0" smtClean="0">
                <a:solidFill>
                  <a:schemeClr val="tx2"/>
                </a:solidFill>
              </a:rPr>
              <a:t>Phylogenetic tree + mutations at antigenic + non-antigenic sites</a:t>
            </a:r>
            <a:endParaRPr lang="en-US" dirty="0">
              <a:solidFill>
                <a:schemeClr val="tx2"/>
              </a:solidFill>
            </a:endParaRPr>
          </a:p>
        </p:txBody>
      </p:sp>
      <p:sp>
        <p:nvSpPr>
          <p:cNvPr id="12" name="TextBox 11"/>
          <p:cNvSpPr txBox="1"/>
          <p:nvPr/>
        </p:nvSpPr>
        <p:spPr>
          <a:xfrm>
            <a:off x="5029200" y="2412359"/>
            <a:ext cx="3505200" cy="369332"/>
          </a:xfrm>
          <a:prstGeom prst="rect">
            <a:avLst/>
          </a:prstGeom>
          <a:noFill/>
        </p:spPr>
        <p:txBody>
          <a:bodyPr wrap="square" rtlCol="0">
            <a:spAutoFit/>
          </a:bodyPr>
          <a:lstStyle/>
          <a:p>
            <a:pPr algn="ctr"/>
            <a:r>
              <a:rPr lang="en-US" dirty="0" smtClean="0">
                <a:solidFill>
                  <a:schemeClr val="tx2"/>
                </a:solidFill>
              </a:rPr>
              <a:t>Only topology of phylogenetic tree</a:t>
            </a:r>
            <a:endParaRPr lang="en-US" dirty="0">
              <a:solidFill>
                <a:schemeClr val="tx2"/>
              </a:solidFill>
            </a:endParaRPr>
          </a:p>
        </p:txBody>
      </p:sp>
      <p:pic>
        <p:nvPicPr>
          <p:cNvPr id="3" name="Picture 2"/>
          <p:cNvPicPr>
            <a:picLocks noChangeAspect="1"/>
          </p:cNvPicPr>
          <p:nvPr/>
        </p:nvPicPr>
        <p:blipFill>
          <a:blip r:embed="rId4"/>
          <a:stretch>
            <a:fillRect/>
          </a:stretch>
        </p:blipFill>
        <p:spPr>
          <a:xfrm>
            <a:off x="5077200" y="2874723"/>
            <a:ext cx="3457200" cy="3233334"/>
          </a:xfrm>
          <a:prstGeom prst="rect">
            <a:avLst/>
          </a:prstGeom>
        </p:spPr>
      </p:pic>
      <p:sp>
        <p:nvSpPr>
          <p:cNvPr id="9" name="Rectangle 8"/>
          <p:cNvSpPr/>
          <p:nvPr/>
        </p:nvSpPr>
        <p:spPr>
          <a:xfrm>
            <a:off x="8153400" y="2781691"/>
            <a:ext cx="609600" cy="57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635" y="4929674"/>
            <a:ext cx="1231953" cy="154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828001" y="3605321"/>
            <a:ext cx="2210349" cy="369332"/>
          </a:xfrm>
          <a:prstGeom prst="rect">
            <a:avLst/>
          </a:prstGeom>
          <a:noFill/>
        </p:spPr>
        <p:txBody>
          <a:bodyPr wrap="none" rtlCol="0">
            <a:spAutoFit/>
          </a:bodyPr>
          <a:lstStyle/>
          <a:p>
            <a:r>
              <a:rPr lang="en-US" dirty="0" smtClean="0"/>
              <a:t>Local branching index</a:t>
            </a:r>
            <a:endParaRPr lang="en-US" dirty="0"/>
          </a:p>
        </p:txBody>
      </p:sp>
    </p:spTree>
    <p:extLst>
      <p:ext uri="{BB962C8B-B14F-4D97-AF65-F5344CB8AC3E}">
        <p14:creationId xmlns:p14="http://schemas.microsoft.com/office/powerpoint/2010/main" val="635059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0653" r="-905"/>
          <a:stretch/>
        </p:blipFill>
        <p:spPr bwMode="auto">
          <a:xfrm>
            <a:off x="3657598" y="1219200"/>
            <a:ext cx="5379719" cy="53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Cluster transition consistent with occurrence of the ‘jackpot’ strategy</a:t>
            </a:r>
            <a:endParaRPr lang="en-US" sz="2400" dirty="0">
              <a:solidFill>
                <a:schemeClr val="tx2"/>
              </a:solidFill>
              <a:latin typeface="Garamond" pitchFamily="18" charset="0"/>
            </a:endParaRPr>
          </a:p>
        </p:txBody>
      </p:sp>
      <p:sp>
        <p:nvSpPr>
          <p:cNvPr id="1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501" r="-627"/>
          <a:stretch/>
        </p:blipFill>
        <p:spPr bwMode="auto">
          <a:xfrm>
            <a:off x="533400" y="1066800"/>
            <a:ext cx="301752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9"/>
          <p:cNvSpPr txBox="1">
            <a:spLocks noChangeArrowheads="1"/>
          </p:cNvSpPr>
          <p:nvPr/>
        </p:nvSpPr>
        <p:spPr bwMode="auto">
          <a:xfrm>
            <a:off x="1798320" y="6483350"/>
            <a:ext cx="18592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spcBef>
                <a:spcPct val="50000"/>
              </a:spcBef>
            </a:pPr>
            <a:r>
              <a:rPr lang="en-US" sz="1200" dirty="0" err="1" smtClean="0">
                <a:latin typeface="Garamond" pitchFamily="18" charset="0"/>
              </a:rPr>
              <a:t>Koel</a:t>
            </a:r>
            <a:r>
              <a:rPr lang="en-US" sz="1200" dirty="0" smtClean="0">
                <a:latin typeface="Garamond" pitchFamily="18" charset="0"/>
              </a:rPr>
              <a:t> et al. (2013) </a:t>
            </a:r>
            <a:r>
              <a:rPr lang="en-US" sz="1200" i="1" dirty="0" smtClean="0">
                <a:latin typeface="Garamond" pitchFamily="18" charset="0"/>
              </a:rPr>
              <a:t>Science</a:t>
            </a:r>
            <a:endParaRPr lang="en-US" sz="1200" dirty="0">
              <a:latin typeface="Garamond" pitchFamily="18" charset="0"/>
            </a:endParaRPr>
          </a:p>
        </p:txBody>
      </p:sp>
      <p:sp>
        <p:nvSpPr>
          <p:cNvPr id="24" name="Rectangle 23"/>
          <p:cNvSpPr/>
          <p:nvPr/>
        </p:nvSpPr>
        <p:spPr>
          <a:xfrm>
            <a:off x="533400" y="1066799"/>
            <a:ext cx="304800" cy="159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itchFamily="18" charset="0"/>
            </a:endParaRPr>
          </a:p>
        </p:txBody>
      </p:sp>
      <p:cxnSp>
        <p:nvCxnSpPr>
          <p:cNvPr id="11" name="Straight Arrow Connector 10"/>
          <p:cNvCxnSpPr/>
          <p:nvPr/>
        </p:nvCxnSpPr>
        <p:spPr>
          <a:xfrm>
            <a:off x="6161645" y="2301120"/>
            <a:ext cx="390826" cy="571446"/>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9543" y="1448094"/>
            <a:ext cx="1952779" cy="707886"/>
          </a:xfrm>
          <a:prstGeom prst="rect">
            <a:avLst/>
          </a:prstGeom>
          <a:noFill/>
        </p:spPr>
        <p:txBody>
          <a:bodyPr wrap="none" rtlCol="0">
            <a:spAutoFit/>
          </a:bodyPr>
          <a:lstStyle/>
          <a:p>
            <a:r>
              <a:rPr lang="en-US" sz="2000" dirty="0" smtClean="0">
                <a:latin typeface="Times New Roman" pitchFamily="18" charset="0"/>
                <a:cs typeface="Times New Roman" pitchFamily="18" charset="0"/>
              </a:rPr>
              <a:t>Cluster transition</a:t>
            </a:r>
          </a:p>
          <a:p>
            <a:r>
              <a:rPr lang="en-US" sz="2000" dirty="0" smtClean="0">
                <a:solidFill>
                  <a:srgbClr val="0099CC"/>
                </a:solidFill>
                <a:latin typeface="Times New Roman" pitchFamily="18" charset="0"/>
                <a:cs typeface="Times New Roman" pitchFamily="18" charset="0"/>
              </a:rPr>
              <a:t>145N</a:t>
            </a:r>
            <a:r>
              <a:rPr lang="en-US" sz="2000" dirty="0" smtClean="0">
                <a:solidFill>
                  <a:srgbClr val="C0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sym typeface="Wingdings" pitchFamily="2" charset="2"/>
              </a:rPr>
              <a:t></a:t>
            </a:r>
            <a:r>
              <a:rPr lang="en-US" sz="2000" dirty="0" smtClean="0">
                <a:solidFill>
                  <a:srgbClr val="C00000"/>
                </a:solidFill>
                <a:latin typeface="Times New Roman" pitchFamily="18" charset="0"/>
                <a:cs typeface="Times New Roman" pitchFamily="18" charset="0"/>
                <a:sym typeface="Wingdings" pitchFamily="2" charset="2"/>
              </a:rPr>
              <a:t> 145K</a:t>
            </a:r>
            <a:endParaRPr lang="en-US" sz="2000" dirty="0">
              <a:solidFill>
                <a:srgbClr val="C00000"/>
              </a:solidFill>
              <a:latin typeface="Times New Roman" pitchFamily="18" charset="0"/>
              <a:cs typeface="Times New Roman" pitchFamily="18" charset="0"/>
            </a:endParaRPr>
          </a:p>
        </p:txBody>
      </p:sp>
      <p:cxnSp>
        <p:nvCxnSpPr>
          <p:cNvPr id="13" name="Straight Arrow Connector 12"/>
          <p:cNvCxnSpPr/>
          <p:nvPr/>
        </p:nvCxnSpPr>
        <p:spPr>
          <a:xfrm flipH="1" flipV="1">
            <a:off x="7301060" y="4235284"/>
            <a:ext cx="514642" cy="199436"/>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931054" y="4555324"/>
            <a:ext cx="884648" cy="762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24800" y="4038600"/>
            <a:ext cx="1138346" cy="1169551"/>
          </a:xfrm>
          <a:prstGeom prst="rect">
            <a:avLst/>
          </a:prstGeom>
          <a:noFill/>
        </p:spPr>
        <p:txBody>
          <a:bodyPr wrap="square" rtlCol="0">
            <a:spAutoFit/>
          </a:bodyPr>
          <a:lstStyle/>
          <a:p>
            <a:pPr algn="ctr"/>
            <a:r>
              <a:rPr lang="en-US" sz="1400" dirty="0" smtClean="0">
                <a:solidFill>
                  <a:srgbClr val="C00000"/>
                </a:solidFill>
                <a:latin typeface="Times New Roman" pitchFamily="18" charset="0"/>
                <a:cs typeface="Times New Roman" pitchFamily="18" charset="0"/>
              </a:rPr>
              <a:t>WU95-like mutants that only transiently circulated</a:t>
            </a:r>
          </a:p>
        </p:txBody>
      </p:sp>
      <p:sp>
        <p:nvSpPr>
          <p:cNvPr id="17" name="Rectangle 16"/>
          <p:cNvSpPr/>
          <p:nvPr/>
        </p:nvSpPr>
        <p:spPr>
          <a:xfrm>
            <a:off x="3550920" y="1219200"/>
            <a:ext cx="1107188" cy="113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438400" y="3962400"/>
            <a:ext cx="990600" cy="990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057400" y="4555324"/>
            <a:ext cx="609600" cy="1007276"/>
          </a:xfrm>
          <a:prstGeom prst="ellipse">
            <a:avLst/>
          </a:prstGeom>
          <a:noFill/>
          <a:ln>
            <a:solidFill>
              <a:schemeClr val="accent2"/>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76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0840" r="5161"/>
          <a:stretch/>
        </p:blipFill>
        <p:spPr>
          <a:xfrm>
            <a:off x="2583739" y="1295400"/>
            <a:ext cx="4023360" cy="5268397"/>
          </a:xfrm>
          <a:prstGeom prst="rect">
            <a:avLst/>
          </a:prstGeom>
        </p:spPr>
      </p:pic>
      <p:sp>
        <p:nvSpPr>
          <p:cNvPr id="6" name="Line 5"/>
          <p:cNvSpPr>
            <a:spLocks noChangeShapeType="1"/>
          </p:cNvSpPr>
          <p:nvPr/>
        </p:nvSpPr>
        <p:spPr bwMode="auto">
          <a:xfrm>
            <a:off x="304800" y="12192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Alternative strategy for hitting the jackpot – via purging of deleterious mutations through </a:t>
            </a:r>
            <a:r>
              <a:rPr lang="en-US" sz="2400" dirty="0" err="1" smtClean="0">
                <a:solidFill>
                  <a:schemeClr val="tx2"/>
                </a:solidFill>
                <a:latin typeface="Garamond" pitchFamily="18" charset="0"/>
              </a:rPr>
              <a:t>reassortment</a:t>
            </a:r>
            <a:endParaRPr lang="en-US" sz="2400" dirty="0">
              <a:solidFill>
                <a:schemeClr val="tx2"/>
              </a:solidFill>
              <a:latin typeface="Garamond" pitchFamily="18" charset="0"/>
            </a:endParaRPr>
          </a:p>
        </p:txBody>
      </p:sp>
      <p:sp>
        <p:nvSpPr>
          <p:cNvPr id="11" name="TextBox 10"/>
          <p:cNvSpPr txBox="1"/>
          <p:nvPr/>
        </p:nvSpPr>
        <p:spPr>
          <a:xfrm>
            <a:off x="1742872" y="2245668"/>
            <a:ext cx="1028551" cy="369332"/>
          </a:xfrm>
          <a:prstGeom prst="rect">
            <a:avLst/>
          </a:prstGeom>
          <a:noFill/>
        </p:spPr>
        <p:txBody>
          <a:bodyPr wrap="none" rtlCol="0">
            <a:spAutoFit/>
          </a:bodyPr>
          <a:lstStyle/>
          <a:p>
            <a:r>
              <a:rPr lang="en-US" dirty="0" smtClean="0"/>
              <a:t>Low load</a:t>
            </a:r>
            <a:endParaRPr lang="en-US" i="1" dirty="0"/>
          </a:p>
        </p:txBody>
      </p:sp>
      <p:sp>
        <p:nvSpPr>
          <p:cNvPr id="12" name="TextBox 11"/>
          <p:cNvSpPr txBox="1"/>
          <p:nvPr/>
        </p:nvSpPr>
        <p:spPr>
          <a:xfrm>
            <a:off x="1676400" y="4789205"/>
            <a:ext cx="983539" cy="369332"/>
          </a:xfrm>
          <a:prstGeom prst="rect">
            <a:avLst/>
          </a:prstGeom>
          <a:noFill/>
        </p:spPr>
        <p:txBody>
          <a:bodyPr wrap="none" rtlCol="0">
            <a:spAutoFit/>
          </a:bodyPr>
          <a:lstStyle/>
          <a:p>
            <a:r>
              <a:rPr lang="en-US" dirty="0" err="1" smtClean="0"/>
              <a:t>Avg</a:t>
            </a:r>
            <a:r>
              <a:rPr lang="en-US" dirty="0" smtClean="0"/>
              <a:t> load</a:t>
            </a:r>
            <a:endParaRPr lang="en-US" i="1" dirty="0"/>
          </a:p>
        </p:txBody>
      </p:sp>
      <p:sp>
        <p:nvSpPr>
          <p:cNvPr id="14" name="TextBox 13"/>
          <p:cNvSpPr txBox="1"/>
          <p:nvPr/>
        </p:nvSpPr>
        <p:spPr>
          <a:xfrm>
            <a:off x="4305859" y="1219200"/>
            <a:ext cx="782587" cy="369332"/>
          </a:xfrm>
          <a:prstGeom prst="rect">
            <a:avLst/>
          </a:prstGeom>
          <a:noFill/>
        </p:spPr>
        <p:txBody>
          <a:bodyPr wrap="none" rtlCol="0">
            <a:spAutoFit/>
          </a:bodyPr>
          <a:lstStyle/>
          <a:p>
            <a:r>
              <a:rPr lang="en-US" dirty="0" smtClean="0"/>
              <a:t>high </a:t>
            </a:r>
            <a:r>
              <a:rPr lang="en-US" i="1" dirty="0" smtClean="0">
                <a:latin typeface="Symbol" pitchFamily="18" charset="2"/>
              </a:rPr>
              <a:t>s</a:t>
            </a:r>
            <a:endParaRPr lang="en-US" i="1" dirty="0">
              <a:latin typeface="Symbol" pitchFamily="18" charset="2"/>
            </a:endParaRPr>
          </a:p>
        </p:txBody>
      </p:sp>
    </p:spTree>
    <p:extLst>
      <p:ext uri="{BB962C8B-B14F-4D97-AF65-F5344CB8AC3E}">
        <p14:creationId xmlns:p14="http://schemas.microsoft.com/office/powerpoint/2010/main" val="1199237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auto">
          <a:xfrm>
            <a:off x="304800" y="9906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3"/>
          <p:cNvSpPr>
            <a:spLocks noChangeArrowheads="1"/>
          </p:cNvSpPr>
          <p:nvPr/>
        </p:nvSpPr>
        <p:spPr bwMode="auto">
          <a:xfrm>
            <a:off x="304800" y="1524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dirty="0">
                <a:solidFill>
                  <a:schemeClr val="bg2">
                    <a:lumMod val="25000"/>
                  </a:schemeClr>
                </a:solidFill>
              </a:rPr>
              <a:t>RNA viruses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752600"/>
            <a:ext cx="7239000" cy="4841081"/>
          </a:xfrm>
          <a:prstGeom prst="rect">
            <a:avLst/>
          </a:prstGeom>
        </p:spPr>
      </p:pic>
      <p:sp>
        <p:nvSpPr>
          <p:cNvPr id="5" name="TextBox 4"/>
          <p:cNvSpPr txBox="1"/>
          <p:nvPr/>
        </p:nvSpPr>
        <p:spPr>
          <a:xfrm>
            <a:off x="6084522" y="1224358"/>
            <a:ext cx="1675972" cy="2308324"/>
          </a:xfrm>
          <a:prstGeom prst="rect">
            <a:avLst/>
          </a:prstGeom>
          <a:noFill/>
        </p:spPr>
        <p:txBody>
          <a:bodyPr wrap="none" rtlCol="0">
            <a:spAutoFit/>
          </a:bodyPr>
          <a:lstStyle/>
          <a:p>
            <a:r>
              <a:rPr lang="en-US" dirty="0"/>
              <a:t>-    Influenza </a:t>
            </a:r>
          </a:p>
          <a:p>
            <a:pPr marL="285750" indent="-285750">
              <a:buFontTx/>
              <a:buChar char="-"/>
            </a:pPr>
            <a:r>
              <a:rPr lang="en-US" dirty="0"/>
              <a:t>HIV</a:t>
            </a:r>
          </a:p>
          <a:p>
            <a:pPr marL="285750" indent="-285750">
              <a:buFontTx/>
              <a:buChar char="-"/>
            </a:pPr>
            <a:r>
              <a:rPr lang="en-US" dirty="0"/>
              <a:t>Dengue</a:t>
            </a:r>
          </a:p>
          <a:p>
            <a:pPr marL="285750" indent="-285750">
              <a:buFontTx/>
              <a:buChar char="-"/>
            </a:pPr>
            <a:r>
              <a:rPr lang="en-US" dirty="0"/>
              <a:t>Ebola</a:t>
            </a:r>
          </a:p>
          <a:p>
            <a:pPr marL="285750" indent="-285750">
              <a:buFontTx/>
              <a:buChar char="-"/>
            </a:pPr>
            <a:r>
              <a:rPr lang="en-US" dirty="0"/>
              <a:t>Chikungunya</a:t>
            </a:r>
          </a:p>
          <a:p>
            <a:pPr marL="285750" indent="-285750">
              <a:buFontTx/>
              <a:buChar char="-"/>
            </a:pPr>
            <a:r>
              <a:rPr lang="en-US" dirty="0" err="1"/>
              <a:t>Zika</a:t>
            </a:r>
            <a:endParaRPr lang="en-US" dirty="0"/>
          </a:p>
          <a:p>
            <a:endParaRPr lang="en-US" dirty="0"/>
          </a:p>
          <a:p>
            <a:endParaRPr lang="en-US" dirty="0"/>
          </a:p>
        </p:txBody>
      </p:sp>
      <p:sp>
        <p:nvSpPr>
          <p:cNvPr id="10" name="Rectangle 9"/>
          <p:cNvSpPr/>
          <p:nvPr/>
        </p:nvSpPr>
        <p:spPr>
          <a:xfrm>
            <a:off x="6553200" y="6477000"/>
            <a:ext cx="2286000" cy="307777"/>
          </a:xfrm>
          <a:prstGeom prst="rect">
            <a:avLst/>
          </a:prstGeom>
        </p:spPr>
        <p:txBody>
          <a:bodyPr wrap="square">
            <a:spAutoFit/>
          </a:bodyPr>
          <a:lstStyle/>
          <a:p>
            <a:r>
              <a:rPr lang="en-US" sz="1400" dirty="0" err="1"/>
              <a:t>Gago</a:t>
            </a:r>
            <a:r>
              <a:rPr lang="en-US" sz="1400" dirty="0"/>
              <a:t> et al. (2009) </a:t>
            </a:r>
            <a:r>
              <a:rPr lang="en-US" sz="1400" i="1" dirty="0"/>
              <a:t>Science</a:t>
            </a:r>
          </a:p>
        </p:txBody>
      </p:sp>
    </p:spTree>
    <p:extLst>
      <p:ext uri="{BB962C8B-B14F-4D97-AF65-F5344CB8AC3E}">
        <p14:creationId xmlns:p14="http://schemas.microsoft.com/office/powerpoint/2010/main" val="347115336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21" y="2971800"/>
            <a:ext cx="3505200" cy="323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Influenza A/H3N2</a:t>
            </a:r>
            <a:endParaRPr lang="en-US" sz="2400" dirty="0">
              <a:solidFill>
                <a:schemeClr val="tx2"/>
              </a:solidFill>
              <a:latin typeface="Garamond" pitchFamily="18" charset="0"/>
            </a:endParaRPr>
          </a:p>
        </p:txBody>
      </p:sp>
      <p:sp>
        <p:nvSpPr>
          <p:cNvPr id="2" name="TextBox 1"/>
          <p:cNvSpPr txBox="1"/>
          <p:nvPr/>
        </p:nvSpPr>
        <p:spPr>
          <a:xfrm>
            <a:off x="5029200" y="3466505"/>
            <a:ext cx="4152900" cy="2523768"/>
          </a:xfrm>
          <a:prstGeom prst="rect">
            <a:avLst/>
          </a:prstGeom>
          <a:noFill/>
        </p:spPr>
        <p:txBody>
          <a:bodyPr wrap="square" rtlCol="0">
            <a:spAutoFit/>
          </a:bodyPr>
          <a:lstStyle/>
          <a:p>
            <a:pPr lvl="1"/>
            <a:endParaRPr lang="en-US" sz="1600" dirty="0">
              <a:latin typeface="Garamond" pitchFamily="18" charset="0"/>
            </a:endParaRPr>
          </a:p>
          <a:p>
            <a:pPr marL="285750" indent="-285750">
              <a:spcBef>
                <a:spcPts val="600"/>
              </a:spcBef>
              <a:spcAft>
                <a:spcPts val="600"/>
              </a:spcAft>
              <a:buFont typeface="Arial" pitchFamily="34" charset="0"/>
              <a:buChar char="•"/>
            </a:pPr>
            <a:r>
              <a:rPr lang="en-US" sz="1600" dirty="0" smtClean="0">
                <a:latin typeface="Garamond" pitchFamily="18" charset="0"/>
              </a:rPr>
              <a:t>Segmented </a:t>
            </a:r>
            <a:r>
              <a:rPr lang="en-US" sz="1600" dirty="0">
                <a:latin typeface="Garamond" pitchFamily="18" charset="0"/>
              </a:rPr>
              <a:t>RNA virus (8 segments</a:t>
            </a:r>
            <a:r>
              <a:rPr lang="en-US" sz="1600" dirty="0" smtClean="0">
                <a:latin typeface="Garamond" pitchFamily="18" charset="0"/>
              </a:rPr>
              <a:t>)</a:t>
            </a:r>
          </a:p>
          <a:p>
            <a:pPr marL="285750" indent="-285750">
              <a:spcBef>
                <a:spcPts val="600"/>
              </a:spcBef>
              <a:spcAft>
                <a:spcPts val="600"/>
              </a:spcAft>
              <a:buFont typeface="Arial" pitchFamily="34" charset="0"/>
              <a:buChar char="•"/>
            </a:pPr>
            <a:r>
              <a:rPr lang="en-US" sz="1600" dirty="0">
                <a:latin typeface="Garamond" pitchFamily="18" charset="0"/>
              </a:rPr>
              <a:t>Mutation rate on the order of </a:t>
            </a:r>
            <a:r>
              <a:rPr lang="en-US" sz="1600" dirty="0" smtClean="0">
                <a:latin typeface="Garamond" pitchFamily="18" charset="0"/>
              </a:rPr>
              <a:t>10</a:t>
            </a:r>
            <a:r>
              <a:rPr lang="en-US" sz="1600" baseline="30000" dirty="0" smtClean="0">
                <a:latin typeface="Garamond" pitchFamily="18" charset="0"/>
              </a:rPr>
              <a:t>-5</a:t>
            </a:r>
            <a:r>
              <a:rPr lang="en-US" sz="1600" dirty="0" smtClean="0">
                <a:latin typeface="Garamond" pitchFamily="18" charset="0"/>
              </a:rPr>
              <a:t> </a:t>
            </a:r>
            <a:r>
              <a:rPr lang="en-US" sz="1600" dirty="0">
                <a:latin typeface="Garamond" pitchFamily="18" charset="0"/>
              </a:rPr>
              <a:t>to </a:t>
            </a:r>
            <a:r>
              <a:rPr lang="en-US" sz="1600" dirty="0" smtClean="0">
                <a:latin typeface="Garamond" pitchFamily="18" charset="0"/>
              </a:rPr>
              <a:t>10</a:t>
            </a:r>
            <a:r>
              <a:rPr lang="en-US" sz="1600" baseline="30000" dirty="0" smtClean="0">
                <a:latin typeface="Garamond" pitchFamily="18" charset="0"/>
              </a:rPr>
              <a:t>-4 </a:t>
            </a:r>
            <a:r>
              <a:rPr lang="en-US" sz="1600" dirty="0" smtClean="0">
                <a:latin typeface="Garamond" pitchFamily="18" charset="0"/>
              </a:rPr>
              <a:t>per </a:t>
            </a:r>
            <a:r>
              <a:rPr lang="en-US" sz="1600" dirty="0">
                <a:latin typeface="Garamond" pitchFamily="18" charset="0"/>
              </a:rPr>
              <a:t>site per replication cycle = </a:t>
            </a:r>
            <a:r>
              <a:rPr lang="en-US" sz="1600" dirty="0" smtClean="0">
                <a:latin typeface="Garamond" pitchFamily="18" charset="0"/>
              </a:rPr>
              <a:t>~1 mutation </a:t>
            </a:r>
            <a:r>
              <a:rPr lang="en-US" sz="1600" dirty="0">
                <a:latin typeface="Garamond" pitchFamily="18" charset="0"/>
              </a:rPr>
              <a:t>per </a:t>
            </a:r>
            <a:r>
              <a:rPr lang="en-US" sz="1600" dirty="0" smtClean="0">
                <a:latin typeface="Garamond" pitchFamily="18" charset="0"/>
              </a:rPr>
              <a:t>genome per replication cycle</a:t>
            </a:r>
            <a:endParaRPr lang="en-US" sz="1600" dirty="0">
              <a:latin typeface="Garamond" pitchFamily="18" charset="0"/>
            </a:endParaRPr>
          </a:p>
          <a:p>
            <a:pPr marL="285750" indent="-285750">
              <a:spcBef>
                <a:spcPts val="600"/>
              </a:spcBef>
              <a:spcAft>
                <a:spcPts val="600"/>
              </a:spcAft>
              <a:buFont typeface="Arial" pitchFamily="34" charset="0"/>
              <a:buChar char="•"/>
            </a:pPr>
            <a:r>
              <a:rPr lang="en-US" sz="1600" dirty="0" smtClean="0">
                <a:latin typeface="Garamond" pitchFamily="18" charset="0"/>
              </a:rPr>
              <a:t>Importance </a:t>
            </a:r>
            <a:r>
              <a:rPr lang="en-US" sz="1600" dirty="0">
                <a:latin typeface="Garamond" pitchFamily="18" charset="0"/>
              </a:rPr>
              <a:t>of HA for </a:t>
            </a:r>
            <a:r>
              <a:rPr lang="en-US" sz="1600" dirty="0" smtClean="0">
                <a:latin typeface="Garamond" pitchFamily="18" charset="0"/>
              </a:rPr>
              <a:t>adaptive antigenic evolution</a:t>
            </a:r>
          </a:p>
          <a:p>
            <a:pPr lvl="1"/>
            <a:endParaRPr lang="en-US" sz="1600" dirty="0" smtClean="0">
              <a:latin typeface="Garamond" pitchFamily="18" charset="0"/>
            </a:endParaRPr>
          </a:p>
        </p:txBody>
      </p:sp>
      <p:sp>
        <p:nvSpPr>
          <p:cNvPr id="8" name="Rectangle 7"/>
          <p:cNvSpPr/>
          <p:nvPr/>
        </p:nvSpPr>
        <p:spPr>
          <a:xfrm>
            <a:off x="609600" y="1219200"/>
            <a:ext cx="7010400" cy="1077218"/>
          </a:xfrm>
          <a:prstGeom prst="rect">
            <a:avLst/>
          </a:prstGeom>
        </p:spPr>
        <p:txBody>
          <a:bodyPr wrap="square">
            <a:spAutoFit/>
          </a:bodyPr>
          <a:lstStyle/>
          <a:p>
            <a:r>
              <a:rPr lang="en-US" sz="1600" dirty="0">
                <a:latin typeface="Garamond" pitchFamily="18" charset="0"/>
              </a:rPr>
              <a:t>Seasonal flu in humans caused </a:t>
            </a:r>
            <a:r>
              <a:rPr lang="en-US" sz="1600" dirty="0" smtClean="0">
                <a:latin typeface="Garamond" pitchFamily="18" charset="0"/>
              </a:rPr>
              <a:t>by:   </a:t>
            </a:r>
          </a:p>
          <a:p>
            <a:pPr marL="742950" lvl="1" indent="-285750">
              <a:buFont typeface="Arial" pitchFamily="34" charset="0"/>
              <a:buChar char="•"/>
            </a:pPr>
            <a:r>
              <a:rPr lang="en-US" sz="1600" b="1" dirty="0" smtClean="0">
                <a:latin typeface="Garamond" pitchFamily="18" charset="0"/>
              </a:rPr>
              <a:t>influenza A/H3N2</a:t>
            </a:r>
          </a:p>
          <a:p>
            <a:pPr marL="742950" lvl="1" indent="-285750">
              <a:buFont typeface="Arial" pitchFamily="34" charset="0"/>
              <a:buChar char="•"/>
            </a:pPr>
            <a:r>
              <a:rPr lang="en-US" sz="1600" dirty="0" smtClean="0">
                <a:latin typeface="Garamond" pitchFamily="18" charset="0"/>
              </a:rPr>
              <a:t>influenza A/H1N1</a:t>
            </a:r>
          </a:p>
          <a:p>
            <a:pPr marL="742950" lvl="1" indent="-285750">
              <a:buFont typeface="Arial" pitchFamily="34" charset="0"/>
              <a:buChar char="•"/>
            </a:pPr>
            <a:r>
              <a:rPr lang="en-US" sz="1600" dirty="0" smtClean="0">
                <a:latin typeface="Garamond" pitchFamily="18" charset="0"/>
              </a:rPr>
              <a:t>influenza B (Yamagata &amp; Victoria)</a:t>
            </a:r>
            <a:endParaRPr lang="en-US" sz="1600" dirty="0">
              <a:latin typeface="Garamond" pitchFamily="18" charset="0"/>
            </a:endParaRPr>
          </a:p>
        </p:txBody>
      </p:sp>
      <p:sp>
        <p:nvSpPr>
          <p:cNvPr id="9" name="Rectangle 8"/>
          <p:cNvSpPr/>
          <p:nvPr/>
        </p:nvSpPr>
        <p:spPr>
          <a:xfrm>
            <a:off x="5915810" y="3275205"/>
            <a:ext cx="1881092" cy="369332"/>
          </a:xfrm>
          <a:prstGeom prst="rect">
            <a:avLst/>
          </a:prstGeom>
        </p:spPr>
        <p:txBody>
          <a:bodyPr wrap="none">
            <a:spAutoFit/>
          </a:bodyPr>
          <a:lstStyle/>
          <a:p>
            <a:r>
              <a:rPr lang="en-US" b="1" dirty="0" smtClean="0">
                <a:solidFill>
                  <a:schemeClr val="accent2"/>
                </a:solidFill>
                <a:latin typeface="Garamond" pitchFamily="18" charset="0"/>
              </a:rPr>
              <a:t>Influenza A virus</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812" b="2703"/>
          <a:stretch/>
        </p:blipFill>
        <p:spPr>
          <a:xfrm>
            <a:off x="4608456" y="152400"/>
            <a:ext cx="4495800" cy="2667000"/>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835" y="4943683"/>
            <a:ext cx="1326080" cy="165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504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04800" y="-762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t>‘</a:t>
            </a:r>
            <a:r>
              <a:rPr lang="en-US" sz="2400" dirty="0" err="1" smtClean="0"/>
              <a:t>Phylodynamic</a:t>
            </a:r>
            <a:r>
              <a:rPr lang="en-US" sz="2400" dirty="0"/>
              <a:t>’ simulations</a:t>
            </a:r>
          </a:p>
        </p:txBody>
      </p:sp>
      <p:sp>
        <p:nvSpPr>
          <p:cNvPr id="6" name="Line 5"/>
          <p:cNvSpPr>
            <a:spLocks noChangeShapeType="1"/>
          </p:cNvSpPr>
          <p:nvPr/>
        </p:nvSpPr>
        <p:spPr bwMode="auto">
          <a:xfrm>
            <a:off x="304800" y="7620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 b="50000"/>
          <a:stretch/>
        </p:blipFill>
        <p:spPr bwMode="auto">
          <a:xfrm>
            <a:off x="533400" y="969962"/>
            <a:ext cx="7696200"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525" t="49049" r="-2" b="-2"/>
          <a:stretch/>
        </p:blipFill>
        <p:spPr bwMode="auto">
          <a:xfrm>
            <a:off x="2590801" y="3886200"/>
            <a:ext cx="4038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0" y="5372100"/>
            <a:ext cx="1015021" cy="369332"/>
          </a:xfrm>
          <a:prstGeom prst="rect">
            <a:avLst/>
          </a:prstGeom>
          <a:noFill/>
        </p:spPr>
        <p:txBody>
          <a:bodyPr wrap="none" rtlCol="0">
            <a:spAutoFit/>
          </a:bodyPr>
          <a:lstStyle/>
          <a:p>
            <a:r>
              <a:rPr lang="en-US" dirty="0"/>
              <a:t>Fitness </a:t>
            </a:r>
            <a:r>
              <a:rPr lang="en-US" i="1" dirty="0"/>
              <a:t>R</a:t>
            </a:r>
          </a:p>
        </p:txBody>
      </p:sp>
      <p:sp>
        <p:nvSpPr>
          <p:cNvPr id="9" name="TextBox 8"/>
          <p:cNvSpPr txBox="1"/>
          <p:nvPr/>
        </p:nvSpPr>
        <p:spPr>
          <a:xfrm>
            <a:off x="762000" y="2971800"/>
            <a:ext cx="1519840" cy="369332"/>
          </a:xfrm>
          <a:prstGeom prst="rect">
            <a:avLst/>
          </a:prstGeom>
          <a:noFill/>
        </p:spPr>
        <p:txBody>
          <a:bodyPr wrap="none" rtlCol="0">
            <a:spAutoFit/>
          </a:bodyPr>
          <a:lstStyle/>
          <a:p>
            <a:r>
              <a:rPr lang="en-US" dirty="0"/>
              <a:t>Mutation load</a:t>
            </a:r>
            <a:endParaRPr lang="en-US" i="1" dirty="0"/>
          </a:p>
        </p:txBody>
      </p:sp>
      <p:sp>
        <p:nvSpPr>
          <p:cNvPr id="10" name="TextBox 9"/>
          <p:cNvSpPr txBox="1"/>
          <p:nvPr/>
        </p:nvSpPr>
        <p:spPr>
          <a:xfrm>
            <a:off x="4610101" y="2971800"/>
            <a:ext cx="2056012" cy="369332"/>
          </a:xfrm>
          <a:prstGeom prst="rect">
            <a:avLst/>
          </a:prstGeom>
          <a:noFill/>
        </p:spPr>
        <p:txBody>
          <a:bodyPr wrap="none" rtlCol="0">
            <a:spAutoFit/>
          </a:bodyPr>
          <a:lstStyle/>
          <a:p>
            <a:r>
              <a:rPr lang="en-US" dirty="0"/>
              <a:t>Fraction susceptible</a:t>
            </a:r>
            <a:endParaRPr lang="en-US" i="1" dirty="0"/>
          </a:p>
        </p:txBody>
      </p:sp>
    </p:spTree>
    <p:extLst>
      <p:ext uri="{BB962C8B-B14F-4D97-AF65-F5344CB8AC3E}">
        <p14:creationId xmlns:p14="http://schemas.microsoft.com/office/powerpoint/2010/main" val="188667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5"/>
          <p:cNvSpPr>
            <a:spLocks noChangeShapeType="1"/>
          </p:cNvSpPr>
          <p:nvPr/>
        </p:nvSpPr>
        <p:spPr bwMode="auto">
          <a:xfrm>
            <a:off x="304800" y="990600"/>
            <a:ext cx="8382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Garamond" pitchFamily="18" charset="0"/>
            </a:endParaRPr>
          </a:p>
        </p:txBody>
      </p:sp>
      <p:sp>
        <p:nvSpPr>
          <p:cNvPr id="7" name="Rectangle 6"/>
          <p:cNvSpPr>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400" dirty="0" smtClean="0">
                <a:solidFill>
                  <a:schemeClr val="tx2"/>
                </a:solidFill>
                <a:latin typeface="Garamond" pitchFamily="18" charset="0"/>
              </a:rPr>
              <a:t>Assumptions of prediction models</a:t>
            </a:r>
            <a:endParaRPr lang="en-US" sz="2400" dirty="0">
              <a:solidFill>
                <a:schemeClr val="tx2"/>
              </a:solidFill>
              <a:latin typeface="Garamond" pitchFamily="18" charset="0"/>
            </a:endParaRPr>
          </a:p>
        </p:txBody>
      </p:sp>
      <p:sp>
        <p:nvSpPr>
          <p:cNvPr id="5" name="TextBox 4"/>
          <p:cNvSpPr txBox="1"/>
          <p:nvPr/>
        </p:nvSpPr>
        <p:spPr>
          <a:xfrm>
            <a:off x="254609" y="1344082"/>
            <a:ext cx="8482381"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Complete genetic linkage within the HA (no </a:t>
            </a:r>
            <a:r>
              <a:rPr lang="en-US" b="1" dirty="0" err="1" smtClean="0"/>
              <a:t>intrasegment</a:t>
            </a:r>
            <a:r>
              <a:rPr lang="en-US" b="1" dirty="0" smtClean="0"/>
              <a:t> recombination)</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The role of the rest of the flu genome on HA evolution is negligible</a:t>
            </a:r>
            <a:endParaRPr lang="en-US" b="1" dirty="0"/>
          </a:p>
        </p:txBody>
      </p:sp>
      <p:sp>
        <p:nvSpPr>
          <p:cNvPr id="2" name="TextBox 1"/>
          <p:cNvSpPr txBox="1"/>
          <p:nvPr/>
        </p:nvSpPr>
        <p:spPr>
          <a:xfrm>
            <a:off x="647700" y="2514600"/>
            <a:ext cx="7696200" cy="1077218"/>
          </a:xfrm>
          <a:prstGeom prst="rect">
            <a:avLst/>
          </a:prstGeom>
          <a:noFill/>
        </p:spPr>
        <p:txBody>
          <a:bodyPr wrap="square" rtlCol="0">
            <a:spAutoFit/>
          </a:bodyPr>
          <a:lstStyle/>
          <a:p>
            <a:pPr algn="ctr"/>
            <a:r>
              <a:rPr lang="en-US" sz="3200" dirty="0" smtClean="0"/>
              <a:t>Do the other gene segments matter to the evolutionary trajectory of the HA?</a:t>
            </a:r>
            <a:endParaRPr lang="en-US" sz="3200"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740331"/>
            <a:ext cx="2743200" cy="253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81401" y="3836075"/>
            <a:ext cx="5181600" cy="2031325"/>
          </a:xfrm>
          <a:prstGeom prst="rect">
            <a:avLst/>
          </a:prstGeom>
          <a:noFill/>
        </p:spPr>
        <p:txBody>
          <a:bodyPr wrap="square" rtlCol="0">
            <a:spAutoFit/>
          </a:bodyPr>
          <a:lstStyle/>
          <a:p>
            <a:endParaRPr lang="en-US" dirty="0">
              <a:solidFill>
                <a:srgbClr val="FF0000"/>
              </a:solidFill>
            </a:endParaRPr>
          </a:p>
          <a:p>
            <a:pPr marL="285750" indent="-285750">
              <a:buFont typeface="Arial" panose="020B0604020202020204" pitchFamily="34" charset="0"/>
              <a:buChar char="•"/>
            </a:pPr>
            <a:r>
              <a:rPr lang="en-US" dirty="0" smtClean="0">
                <a:solidFill>
                  <a:srgbClr val="FF0000"/>
                </a:solidFill>
              </a:rPr>
              <a:t>To what extent is there linkage between gene segments of flu?</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Is there evidence for </a:t>
            </a:r>
            <a:r>
              <a:rPr lang="en-US" dirty="0" smtClean="0">
                <a:solidFill>
                  <a:srgbClr val="FF0000"/>
                </a:solidFill>
              </a:rPr>
              <a:t>selection on </a:t>
            </a:r>
            <a:r>
              <a:rPr lang="en-US" dirty="0">
                <a:solidFill>
                  <a:srgbClr val="FF0000"/>
                </a:solidFill>
              </a:rPr>
              <a:t>the other gene segments of flu?</a:t>
            </a:r>
          </a:p>
          <a:p>
            <a:pPr marL="285750" indent="-285750">
              <a:buFont typeface="Arial" panose="020B0604020202020204" pitchFamily="34" charset="0"/>
              <a:buChar char="•"/>
            </a:pPr>
            <a:endParaRPr lang="en-US" dirty="0">
              <a:solidFill>
                <a:srgbClr val="FF0000"/>
              </a:solidFill>
            </a:endParaRPr>
          </a:p>
        </p:txBody>
      </p:sp>
      <p:sp>
        <p:nvSpPr>
          <p:cNvPr id="4" name="Rectangle 3"/>
          <p:cNvSpPr/>
          <p:nvPr/>
        </p:nvSpPr>
        <p:spPr>
          <a:xfrm>
            <a:off x="7696200" y="1344082"/>
            <a:ext cx="91440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14938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429161"/>
            <a:ext cx="8686800" cy="1938992"/>
          </a:xfrm>
          <a:prstGeom prst="rect">
            <a:avLst/>
          </a:prstGeom>
        </p:spPr>
        <p:txBody>
          <a:bodyPr wrap="square">
            <a:spAutoFit/>
          </a:bodyPr>
          <a:lstStyle/>
          <a:p>
            <a:pPr algn="ctr"/>
            <a:endParaRPr lang="en-US" sz="4000" dirty="0">
              <a:solidFill>
                <a:schemeClr val="tx2"/>
              </a:solidFill>
              <a:latin typeface="Garamond" pitchFamily="18" charset="0"/>
            </a:endParaRPr>
          </a:p>
          <a:p>
            <a:pPr algn="ctr"/>
            <a:r>
              <a:rPr lang="en-US" sz="4000" dirty="0" smtClean="0">
                <a:solidFill>
                  <a:srgbClr val="FF0000"/>
                </a:solidFill>
                <a:latin typeface="Garamond" pitchFamily="18" charset="0"/>
              </a:rPr>
              <a:t>To what extent is there linkage across influenza’s gene segments?</a:t>
            </a:r>
            <a:endParaRPr lang="en-US" sz="4000" dirty="0">
              <a:solidFill>
                <a:srgbClr val="FF0000"/>
              </a:solidFill>
              <a:latin typeface="Garamond" pitchFamily="18" charset="0"/>
            </a:endParaRPr>
          </a:p>
        </p:txBody>
      </p:sp>
    </p:spTree>
    <p:extLst>
      <p:ext uri="{BB962C8B-B14F-4D97-AF65-F5344CB8AC3E}">
        <p14:creationId xmlns:p14="http://schemas.microsoft.com/office/powerpoint/2010/main" val="661313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59" y="1522586"/>
            <a:ext cx="6519141" cy="5086685"/>
          </a:xfrm>
          <a:prstGeom prst="rect">
            <a:avLst/>
          </a:prstGeom>
        </p:spPr>
      </p:pic>
      <p:sp>
        <p:nvSpPr>
          <p:cNvPr id="3" name="Shape 171"/>
          <p:cNvSpPr/>
          <p:nvPr/>
        </p:nvSpPr>
        <p:spPr>
          <a:xfrm>
            <a:off x="5410201" y="6471958"/>
            <a:ext cx="3733800" cy="287555"/>
          </a:xfrm>
          <a:prstGeom prst="rect">
            <a:avLst/>
          </a:prstGeom>
          <a:ln w="12700">
            <a:miter lim="400000"/>
          </a:ln>
          <a:extLst>
            <a:ext uri="{C572A759-6A51-4108-AA02-DFA0A04FC94B}">
              <ma14:wrappingTextBoxFlag xmlns:ma14="http://schemas.microsoft.com/office/mac/drawingml/2011/main" xmlns="" val="1"/>
            </a:ext>
          </a:extLst>
        </p:spPr>
        <p:txBody>
          <a:bodyPr wrap="square" lIns="35707" tIns="35707" rIns="35707" bIns="35707" anchor="ctr">
            <a:spAutoFit/>
          </a:bodyPr>
          <a:lstStyle/>
          <a:p>
            <a:pPr defTabSz="321366">
              <a:defRPr sz="1800"/>
            </a:pPr>
            <a:r>
              <a:rPr sz="1400" dirty="0" smtClean="0">
                <a:ea typeface="Arial"/>
                <a:cs typeface="Helvetica"/>
                <a:sym typeface="Arial"/>
              </a:rPr>
              <a:t>Sobel </a:t>
            </a:r>
            <a:r>
              <a:rPr sz="1400" dirty="0">
                <a:ea typeface="Arial"/>
                <a:cs typeface="Helvetica"/>
                <a:sym typeface="Arial"/>
              </a:rPr>
              <a:t>Leonard, A</a:t>
            </a:r>
            <a:r>
              <a:rPr sz="1400" dirty="0" smtClean="0">
                <a:ea typeface="Arial"/>
                <a:cs typeface="Helvetica"/>
                <a:sym typeface="Arial"/>
              </a:rPr>
              <a:t>. </a:t>
            </a:r>
            <a:r>
              <a:rPr sz="1400" dirty="0">
                <a:ea typeface="Arial"/>
                <a:cs typeface="Helvetica"/>
                <a:sym typeface="Arial"/>
              </a:rPr>
              <a:t>et al</a:t>
            </a:r>
            <a:r>
              <a:rPr sz="1400" dirty="0" smtClean="0">
                <a:ea typeface="Arial"/>
                <a:cs typeface="Helvetica"/>
                <a:sym typeface="Arial"/>
              </a:rPr>
              <a:t>.</a:t>
            </a:r>
            <a:r>
              <a:rPr lang="en-US" sz="1400" dirty="0" smtClean="0">
                <a:ea typeface="Arial"/>
                <a:cs typeface="Helvetica"/>
                <a:sym typeface="Arial"/>
              </a:rPr>
              <a:t> (2016)</a:t>
            </a:r>
            <a:r>
              <a:rPr sz="1400" dirty="0" smtClean="0">
                <a:ea typeface="Arial"/>
                <a:cs typeface="Helvetica"/>
                <a:sym typeface="Arial"/>
              </a:rPr>
              <a:t> </a:t>
            </a:r>
            <a:r>
              <a:rPr sz="1400" i="1" dirty="0">
                <a:ea typeface="Arial"/>
                <a:cs typeface="Helvetica"/>
                <a:sym typeface="Arial"/>
              </a:rPr>
              <a:t>Journal of </a:t>
            </a:r>
            <a:r>
              <a:rPr sz="1400" i="1" dirty="0" smtClean="0">
                <a:ea typeface="Arial"/>
                <a:cs typeface="Helvetica"/>
                <a:sym typeface="Arial"/>
              </a:rPr>
              <a:t>Virology</a:t>
            </a:r>
            <a:endParaRPr sz="1400" i="1" dirty="0">
              <a:ea typeface="Arial"/>
              <a:cs typeface="Helvetica"/>
              <a:sym typeface="Arial"/>
            </a:endParaRPr>
          </a:p>
        </p:txBody>
      </p:sp>
      <p:sp>
        <p:nvSpPr>
          <p:cNvPr id="5" name="Line 2"/>
          <p:cNvSpPr>
            <a:spLocks noChangeShapeType="1"/>
          </p:cNvSpPr>
          <p:nvPr/>
        </p:nvSpPr>
        <p:spPr bwMode="auto">
          <a:xfrm>
            <a:off x="304800" y="9906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3"/>
          <p:cNvSpPr>
            <a:spLocks noChangeArrowheads="1"/>
          </p:cNvSpPr>
          <p:nvPr/>
        </p:nvSpPr>
        <p:spPr bwMode="auto">
          <a:xfrm>
            <a:off x="304800" y="1524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dirty="0" smtClean="0">
                <a:solidFill>
                  <a:schemeClr val="bg2">
                    <a:lumMod val="25000"/>
                  </a:schemeClr>
                </a:solidFill>
              </a:rPr>
              <a:t>Influenza human challenge study</a:t>
            </a:r>
            <a:endParaRPr lang="en-US" sz="2400" dirty="0">
              <a:solidFill>
                <a:schemeClr val="bg2">
                  <a:lumMod val="25000"/>
                </a:schemeClr>
              </a:solidFill>
            </a:endParaRPr>
          </a:p>
        </p:txBody>
      </p:sp>
      <p:pic>
        <p:nvPicPr>
          <p:cNvPr id="8" name="Picture 7"/>
          <p:cNvPicPr>
            <a:picLocks noChangeAspect="1"/>
          </p:cNvPicPr>
          <p:nvPr/>
        </p:nvPicPr>
        <p:blipFill>
          <a:blip r:embed="rId4"/>
          <a:stretch>
            <a:fillRect/>
          </a:stretch>
        </p:blipFill>
        <p:spPr>
          <a:xfrm>
            <a:off x="7259057" y="1313610"/>
            <a:ext cx="1808743" cy="2309035"/>
          </a:xfrm>
          <a:prstGeom prst="rect">
            <a:avLst/>
          </a:prstGeom>
        </p:spPr>
      </p:pic>
      <p:pic>
        <p:nvPicPr>
          <p:cNvPr id="9" name="Picture 8"/>
          <p:cNvPicPr>
            <a:picLocks noChangeAspect="1"/>
          </p:cNvPicPr>
          <p:nvPr/>
        </p:nvPicPr>
        <p:blipFill>
          <a:blip r:embed="rId5"/>
          <a:stretch>
            <a:fillRect/>
          </a:stretch>
        </p:blipFill>
        <p:spPr>
          <a:xfrm>
            <a:off x="5084987" y="1260579"/>
            <a:ext cx="1849213" cy="2360698"/>
          </a:xfrm>
          <a:prstGeom prst="rect">
            <a:avLst/>
          </a:prstGeom>
        </p:spPr>
      </p:pic>
      <p:sp>
        <p:nvSpPr>
          <p:cNvPr id="10" name="TextBox 9"/>
          <p:cNvSpPr txBox="1"/>
          <p:nvPr/>
        </p:nvSpPr>
        <p:spPr>
          <a:xfrm>
            <a:off x="5379937" y="3599670"/>
            <a:ext cx="1356397" cy="369332"/>
          </a:xfrm>
          <a:prstGeom prst="rect">
            <a:avLst/>
          </a:prstGeom>
          <a:solidFill>
            <a:schemeClr val="tx1">
              <a:lumMod val="65000"/>
              <a:lumOff val="35000"/>
            </a:schemeClr>
          </a:solidFill>
        </p:spPr>
        <p:txBody>
          <a:bodyPr wrap="none" rtlCol="0">
            <a:spAutoFit/>
          </a:bodyPr>
          <a:lstStyle/>
          <a:p>
            <a:r>
              <a:rPr lang="en-US" dirty="0" smtClean="0">
                <a:solidFill>
                  <a:schemeClr val="bg1"/>
                </a:solidFill>
              </a:rPr>
              <a:t>Chris Woods</a:t>
            </a:r>
            <a:endParaRPr lang="en-US" dirty="0">
              <a:solidFill>
                <a:schemeClr val="bg1"/>
              </a:solidFill>
            </a:endParaRPr>
          </a:p>
        </p:txBody>
      </p:sp>
      <p:sp>
        <p:nvSpPr>
          <p:cNvPr id="11" name="TextBox 10"/>
          <p:cNvSpPr txBox="1"/>
          <p:nvPr/>
        </p:nvSpPr>
        <p:spPr>
          <a:xfrm>
            <a:off x="7356921" y="3613690"/>
            <a:ext cx="1572546" cy="369332"/>
          </a:xfrm>
          <a:prstGeom prst="rect">
            <a:avLst/>
          </a:prstGeom>
          <a:solidFill>
            <a:schemeClr val="tx1">
              <a:lumMod val="65000"/>
              <a:lumOff val="35000"/>
            </a:schemeClr>
          </a:solidFill>
        </p:spPr>
        <p:txBody>
          <a:bodyPr wrap="none" rtlCol="0">
            <a:spAutoFit/>
          </a:bodyPr>
          <a:lstStyle/>
          <a:p>
            <a:r>
              <a:rPr lang="en-US" dirty="0" smtClean="0">
                <a:solidFill>
                  <a:schemeClr val="bg1"/>
                </a:solidFill>
              </a:rPr>
              <a:t>Micah McClain</a:t>
            </a:r>
            <a:endParaRPr lang="en-US" dirty="0">
              <a:solidFill>
                <a:schemeClr val="bg1"/>
              </a:solidFill>
            </a:endParaRPr>
          </a:p>
        </p:txBody>
      </p:sp>
      <p:sp>
        <p:nvSpPr>
          <p:cNvPr id="12" name="Line 2"/>
          <p:cNvSpPr>
            <a:spLocks noChangeShapeType="1"/>
          </p:cNvSpPr>
          <p:nvPr/>
        </p:nvSpPr>
        <p:spPr bwMode="auto">
          <a:xfrm>
            <a:off x="304800" y="9906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 name="Picture 12"/>
          <p:cNvPicPr>
            <a:picLocks noChangeAspect="1"/>
          </p:cNvPicPr>
          <p:nvPr/>
        </p:nvPicPr>
        <p:blipFill>
          <a:blip r:embed="rId6"/>
          <a:stretch>
            <a:fillRect/>
          </a:stretch>
        </p:blipFill>
        <p:spPr>
          <a:xfrm>
            <a:off x="3400842" y="1341319"/>
            <a:ext cx="1396738" cy="1844499"/>
          </a:xfrm>
          <a:prstGeom prst="rect">
            <a:avLst/>
          </a:prstGeom>
        </p:spPr>
      </p:pic>
      <p:sp>
        <p:nvSpPr>
          <p:cNvPr id="14" name="TextBox 13"/>
          <p:cNvSpPr txBox="1"/>
          <p:nvPr/>
        </p:nvSpPr>
        <p:spPr>
          <a:xfrm>
            <a:off x="3400693" y="3228337"/>
            <a:ext cx="1396887" cy="646331"/>
          </a:xfrm>
          <a:prstGeom prst="rect">
            <a:avLst/>
          </a:prstGeom>
          <a:solidFill>
            <a:schemeClr val="tx1">
              <a:lumMod val="65000"/>
              <a:lumOff val="35000"/>
            </a:schemeClr>
          </a:solidFill>
        </p:spPr>
        <p:txBody>
          <a:bodyPr wrap="square" rtlCol="0">
            <a:spAutoFit/>
          </a:bodyPr>
          <a:lstStyle/>
          <a:p>
            <a:pPr algn="ctr"/>
            <a:r>
              <a:rPr lang="en-US" dirty="0" smtClean="0">
                <a:solidFill>
                  <a:schemeClr val="bg1"/>
                </a:solidFill>
              </a:rPr>
              <a:t>Ashley Sobel Leonard</a:t>
            </a:r>
            <a:endParaRPr lang="en-US" dirty="0">
              <a:solidFill>
                <a:schemeClr val="bg1"/>
              </a:solidFill>
            </a:endParaRPr>
          </a:p>
        </p:txBody>
      </p:sp>
      <p:sp>
        <p:nvSpPr>
          <p:cNvPr id="2" name="TextBox 1"/>
          <p:cNvSpPr txBox="1"/>
          <p:nvPr/>
        </p:nvSpPr>
        <p:spPr>
          <a:xfrm>
            <a:off x="457200" y="4953000"/>
            <a:ext cx="876522" cy="369332"/>
          </a:xfrm>
          <a:prstGeom prst="rect">
            <a:avLst/>
          </a:prstGeom>
          <a:noFill/>
        </p:spPr>
        <p:txBody>
          <a:bodyPr wrap="none" rtlCol="0">
            <a:spAutoFit/>
          </a:bodyPr>
          <a:lstStyle/>
          <a:p>
            <a:r>
              <a:rPr lang="en-US" dirty="0" smtClean="0"/>
              <a:t>“naïve”</a:t>
            </a:r>
            <a:endParaRPr lang="en-US" dirty="0"/>
          </a:p>
        </p:txBody>
      </p:sp>
    </p:spTree>
    <p:extLst>
      <p:ext uri="{BB962C8B-B14F-4D97-AF65-F5344CB8AC3E}">
        <p14:creationId xmlns:p14="http://schemas.microsoft.com/office/powerpoint/2010/main" val="371301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pdf"/>
          <p:cNvPicPr/>
          <p:nvPr/>
        </p:nvPicPr>
        <p:blipFill>
          <a:blip r:embed="rId3">
            <a:extLst/>
          </a:blip>
          <a:stretch>
            <a:fillRect/>
          </a:stretch>
        </p:blipFill>
        <p:spPr>
          <a:xfrm>
            <a:off x="4683729" y="1791150"/>
            <a:ext cx="4034906" cy="4400904"/>
          </a:xfrm>
          <a:prstGeom prst="rect">
            <a:avLst/>
          </a:prstGeom>
          <a:ln w="12700">
            <a:miter lim="400000"/>
          </a:ln>
        </p:spPr>
      </p:pic>
      <p:sp>
        <p:nvSpPr>
          <p:cNvPr id="5" name="Content Placeholder 3"/>
          <p:cNvSpPr>
            <a:spLocks noGrp="1"/>
          </p:cNvSpPr>
          <p:nvPr>
            <p:ph sz="half" idx="1"/>
          </p:nvPr>
        </p:nvSpPr>
        <p:spPr>
          <a:xfrm>
            <a:off x="249547" y="1458927"/>
            <a:ext cx="4245209" cy="3088294"/>
          </a:xfrm>
        </p:spPr>
        <p:txBody>
          <a:bodyPr>
            <a:noAutofit/>
          </a:bodyPr>
          <a:lstStyle/>
          <a:p>
            <a:pPr>
              <a:spcAft>
                <a:spcPts val="843"/>
              </a:spcAft>
            </a:pPr>
            <a:r>
              <a:rPr lang="en-US" sz="2249" dirty="0"/>
              <a:t>8 variants distributed across 3 gene segments: PA, HA and NP</a:t>
            </a:r>
          </a:p>
          <a:p>
            <a:pPr>
              <a:spcAft>
                <a:spcPts val="843"/>
              </a:spcAft>
            </a:pPr>
            <a:r>
              <a:rPr lang="en-US" sz="2249" dirty="0" smtClean="0"/>
              <a:t>3 </a:t>
            </a:r>
            <a:r>
              <a:rPr lang="en-US" sz="2249" dirty="0"/>
              <a:t>non-synonymous variants on HA gene segment</a:t>
            </a:r>
          </a:p>
        </p:txBody>
      </p:sp>
      <p:sp>
        <p:nvSpPr>
          <p:cNvPr id="3" name="Rectangle 2"/>
          <p:cNvSpPr/>
          <p:nvPr/>
        </p:nvSpPr>
        <p:spPr>
          <a:xfrm>
            <a:off x="5878646" y="1266560"/>
            <a:ext cx="1293624" cy="395173"/>
          </a:xfrm>
          <a:prstGeom prst="rect">
            <a:avLst/>
          </a:prstGeom>
        </p:spPr>
        <p:txBody>
          <a:bodyPr wrap="none">
            <a:spAutoFit/>
          </a:bodyPr>
          <a:lstStyle/>
          <a:p>
            <a:pPr>
              <a:spcAft>
                <a:spcPts val="843"/>
              </a:spcAft>
            </a:pPr>
            <a:r>
              <a:rPr lang="en-US" sz="1968" dirty="0">
                <a:cs typeface="Helvetica"/>
              </a:rPr>
              <a:t>HA protein</a:t>
            </a:r>
          </a:p>
        </p:txBody>
      </p:sp>
      <p:sp>
        <p:nvSpPr>
          <p:cNvPr id="6" name="Shape 171"/>
          <p:cNvSpPr/>
          <p:nvPr/>
        </p:nvSpPr>
        <p:spPr>
          <a:xfrm>
            <a:off x="5410201" y="6471958"/>
            <a:ext cx="3733800" cy="287555"/>
          </a:xfrm>
          <a:prstGeom prst="rect">
            <a:avLst/>
          </a:prstGeom>
          <a:ln w="12700">
            <a:miter lim="400000"/>
          </a:ln>
          <a:extLst>
            <a:ext uri="{C572A759-6A51-4108-AA02-DFA0A04FC94B}">
              <ma14:wrappingTextBoxFlag xmlns:ma14="http://schemas.microsoft.com/office/mac/drawingml/2011/main" xmlns="" val="1"/>
            </a:ext>
          </a:extLst>
        </p:spPr>
        <p:txBody>
          <a:bodyPr wrap="square" lIns="35707" tIns="35707" rIns="35707" bIns="35707" anchor="ctr">
            <a:spAutoFit/>
          </a:bodyPr>
          <a:lstStyle/>
          <a:p>
            <a:pPr defTabSz="321366">
              <a:defRPr sz="1800"/>
            </a:pPr>
            <a:r>
              <a:rPr sz="1400" dirty="0" smtClean="0">
                <a:ea typeface="Arial"/>
                <a:cs typeface="Helvetica"/>
                <a:sym typeface="Arial"/>
              </a:rPr>
              <a:t>Sobel </a:t>
            </a:r>
            <a:r>
              <a:rPr sz="1400" dirty="0">
                <a:ea typeface="Arial"/>
                <a:cs typeface="Helvetica"/>
                <a:sym typeface="Arial"/>
              </a:rPr>
              <a:t>Leonard, A</a:t>
            </a:r>
            <a:r>
              <a:rPr sz="1400" dirty="0" smtClean="0">
                <a:ea typeface="Arial"/>
                <a:cs typeface="Helvetica"/>
                <a:sym typeface="Arial"/>
              </a:rPr>
              <a:t>. </a:t>
            </a:r>
            <a:r>
              <a:rPr sz="1400" dirty="0">
                <a:ea typeface="Arial"/>
                <a:cs typeface="Helvetica"/>
                <a:sym typeface="Arial"/>
              </a:rPr>
              <a:t>et al</a:t>
            </a:r>
            <a:r>
              <a:rPr sz="1400" dirty="0" smtClean="0">
                <a:ea typeface="Arial"/>
                <a:cs typeface="Helvetica"/>
                <a:sym typeface="Arial"/>
              </a:rPr>
              <a:t>.</a:t>
            </a:r>
            <a:r>
              <a:rPr lang="en-US" sz="1400" dirty="0" smtClean="0">
                <a:ea typeface="Arial"/>
                <a:cs typeface="Helvetica"/>
                <a:sym typeface="Arial"/>
              </a:rPr>
              <a:t> (2016)</a:t>
            </a:r>
            <a:r>
              <a:rPr sz="1400" dirty="0" smtClean="0">
                <a:ea typeface="Arial"/>
                <a:cs typeface="Helvetica"/>
                <a:sym typeface="Arial"/>
              </a:rPr>
              <a:t> </a:t>
            </a:r>
            <a:r>
              <a:rPr sz="1400" i="1" dirty="0">
                <a:ea typeface="Arial"/>
                <a:cs typeface="Helvetica"/>
                <a:sym typeface="Arial"/>
              </a:rPr>
              <a:t>Journal of </a:t>
            </a:r>
            <a:r>
              <a:rPr sz="1400" i="1" dirty="0" smtClean="0">
                <a:ea typeface="Arial"/>
                <a:cs typeface="Helvetica"/>
                <a:sym typeface="Arial"/>
              </a:rPr>
              <a:t>Virology</a:t>
            </a:r>
            <a:endParaRPr sz="1400" i="1" dirty="0">
              <a:ea typeface="Arial"/>
              <a:cs typeface="Helvetica"/>
              <a:sym typeface="Arial"/>
            </a:endParaRPr>
          </a:p>
        </p:txBody>
      </p:sp>
      <p:sp>
        <p:nvSpPr>
          <p:cNvPr id="7" name="Line 2"/>
          <p:cNvSpPr>
            <a:spLocks noChangeShapeType="1"/>
          </p:cNvSpPr>
          <p:nvPr/>
        </p:nvSpPr>
        <p:spPr bwMode="auto">
          <a:xfrm>
            <a:off x="304800" y="9906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3"/>
          <p:cNvSpPr>
            <a:spLocks noChangeArrowheads="1"/>
          </p:cNvSpPr>
          <p:nvPr/>
        </p:nvSpPr>
        <p:spPr bwMode="auto">
          <a:xfrm>
            <a:off x="304800" y="1524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dirty="0" smtClean="0">
                <a:solidFill>
                  <a:schemeClr val="bg2">
                    <a:lumMod val="25000"/>
                  </a:schemeClr>
                </a:solidFill>
              </a:rPr>
              <a:t>Viral stock adapted to passage environments</a:t>
            </a:r>
            <a:endParaRPr lang="en-US" sz="2400" dirty="0">
              <a:solidFill>
                <a:schemeClr val="bg2">
                  <a:lumMod val="25000"/>
                </a:schemeClr>
              </a:solidFill>
            </a:endParaRPr>
          </a:p>
        </p:txBody>
      </p:sp>
      <p:pic>
        <p:nvPicPr>
          <p:cNvPr id="9" name="pasted-image.pdf"/>
          <p:cNvPicPr/>
          <p:nvPr/>
        </p:nvPicPr>
        <p:blipFill>
          <a:blip r:embed="rId4">
            <a:extLst/>
          </a:blip>
          <a:stretch>
            <a:fillRect/>
          </a:stretch>
        </p:blipFill>
        <p:spPr>
          <a:xfrm>
            <a:off x="1000551" y="3710651"/>
            <a:ext cx="2743200" cy="2000193"/>
          </a:xfrm>
          <a:prstGeom prst="rect">
            <a:avLst/>
          </a:prstGeom>
          <a:ln w="12700">
            <a:miter lim="400000"/>
          </a:ln>
        </p:spPr>
      </p:pic>
    </p:spTree>
    <p:extLst>
      <p:ext uri="{BB962C8B-B14F-4D97-AF65-F5344CB8AC3E}">
        <p14:creationId xmlns:p14="http://schemas.microsoft.com/office/powerpoint/2010/main" val="3005484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Variant_frequencies_1pct.tiff"/>
          <p:cNvPicPr/>
          <p:nvPr/>
        </p:nvPicPr>
        <p:blipFill>
          <a:blip r:embed="rId3">
            <a:extLst/>
          </a:blip>
          <a:stretch>
            <a:fillRect/>
          </a:stretch>
        </p:blipFill>
        <p:spPr>
          <a:xfrm>
            <a:off x="380341" y="1168460"/>
            <a:ext cx="8230918" cy="5150203"/>
          </a:xfrm>
          <a:prstGeom prst="rect">
            <a:avLst/>
          </a:prstGeom>
          <a:ln w="12700">
            <a:miter lim="400000"/>
          </a:ln>
        </p:spPr>
      </p:pic>
      <p:sp>
        <p:nvSpPr>
          <p:cNvPr id="4" name="Line 2"/>
          <p:cNvSpPr>
            <a:spLocks noChangeShapeType="1"/>
          </p:cNvSpPr>
          <p:nvPr/>
        </p:nvSpPr>
        <p:spPr bwMode="auto">
          <a:xfrm>
            <a:off x="304800" y="9906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3"/>
          <p:cNvSpPr>
            <a:spLocks noChangeArrowheads="1"/>
          </p:cNvSpPr>
          <p:nvPr/>
        </p:nvSpPr>
        <p:spPr bwMode="auto">
          <a:xfrm>
            <a:off x="304800" y="1524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dirty="0" smtClean="0">
                <a:solidFill>
                  <a:schemeClr val="bg2">
                    <a:lumMod val="25000"/>
                  </a:schemeClr>
                </a:solidFill>
              </a:rPr>
              <a:t>Variant frequency changes during infection</a:t>
            </a:r>
            <a:endParaRPr lang="en-US" sz="2400" dirty="0">
              <a:solidFill>
                <a:schemeClr val="bg2">
                  <a:lumMod val="25000"/>
                </a:schemeClr>
              </a:solidFill>
            </a:endParaRPr>
          </a:p>
        </p:txBody>
      </p:sp>
      <p:sp>
        <p:nvSpPr>
          <p:cNvPr id="6" name="Content Placeholder 3"/>
          <p:cNvSpPr txBox="1">
            <a:spLocks/>
          </p:cNvSpPr>
          <p:nvPr/>
        </p:nvSpPr>
        <p:spPr>
          <a:xfrm>
            <a:off x="1021705" y="6290954"/>
            <a:ext cx="7252990" cy="56704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125"/>
              </a:spcBef>
              <a:buFont typeface="Arial" pitchFamily="34" charset="0"/>
              <a:buNone/>
              <a:defRPr sz="1800"/>
            </a:pPr>
            <a:r>
              <a:rPr lang="en-US" sz="2249" smtClean="0"/>
              <a:t>Reversion of intrahost viral population to reference strain</a:t>
            </a:r>
            <a:endParaRPr lang="en-US" sz="2249" dirty="0"/>
          </a:p>
        </p:txBody>
      </p:sp>
    </p:spTree>
    <p:extLst>
      <p:ext uri="{BB962C8B-B14F-4D97-AF65-F5344CB8AC3E}">
        <p14:creationId xmlns:p14="http://schemas.microsoft.com/office/powerpoint/2010/main" val="103273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2"/>
          <p:cNvSpPr>
            <a:spLocks noChangeShapeType="1"/>
          </p:cNvSpPr>
          <p:nvPr/>
        </p:nvSpPr>
        <p:spPr bwMode="auto">
          <a:xfrm>
            <a:off x="304800" y="990600"/>
            <a:ext cx="55113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3"/>
          <p:cNvSpPr>
            <a:spLocks noChangeArrowheads="1"/>
          </p:cNvSpPr>
          <p:nvPr/>
        </p:nvSpPr>
        <p:spPr bwMode="auto">
          <a:xfrm>
            <a:off x="304800" y="1524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dirty="0" smtClean="0">
                <a:solidFill>
                  <a:schemeClr val="bg2">
                    <a:lumMod val="25000"/>
                  </a:schemeClr>
                </a:solidFill>
              </a:rPr>
              <a:t>Reassortment models</a:t>
            </a:r>
            <a:endParaRPr lang="en-US" sz="2400" dirty="0">
              <a:solidFill>
                <a:schemeClr val="bg2">
                  <a:lumMod val="25000"/>
                </a:schemeClr>
              </a:solidFill>
            </a:endParaRPr>
          </a:p>
        </p:txBody>
      </p:sp>
      <p:pic>
        <p:nvPicPr>
          <p:cNvPr id="12" name="Picture 11"/>
          <p:cNvPicPr>
            <a:picLocks noChangeAspect="1"/>
          </p:cNvPicPr>
          <p:nvPr/>
        </p:nvPicPr>
        <p:blipFill>
          <a:blip r:embed="rId3"/>
          <a:stretch>
            <a:fillRect/>
          </a:stretch>
        </p:blipFill>
        <p:spPr>
          <a:xfrm>
            <a:off x="304800" y="1965660"/>
            <a:ext cx="8305800" cy="4001631"/>
          </a:xfrm>
          <a:prstGeom prst="rect">
            <a:avLst/>
          </a:prstGeom>
        </p:spPr>
      </p:pic>
      <p:sp>
        <p:nvSpPr>
          <p:cNvPr id="13" name="TextBox 12"/>
          <p:cNvSpPr txBox="1"/>
          <p:nvPr/>
        </p:nvSpPr>
        <p:spPr>
          <a:xfrm>
            <a:off x="4241291" y="6227979"/>
            <a:ext cx="603050" cy="369332"/>
          </a:xfrm>
          <a:prstGeom prst="rect">
            <a:avLst/>
          </a:prstGeom>
          <a:noFill/>
        </p:spPr>
        <p:txBody>
          <a:bodyPr wrap="none" rtlCol="0">
            <a:spAutoFit/>
          </a:bodyPr>
          <a:lstStyle/>
          <a:p>
            <a:r>
              <a:rPr lang="en-US" dirty="0" smtClean="0"/>
              <a:t>r = 0</a:t>
            </a:r>
            <a:endParaRPr lang="en-US" dirty="0"/>
          </a:p>
        </p:txBody>
      </p:sp>
      <p:sp>
        <p:nvSpPr>
          <p:cNvPr id="14" name="TextBox 13"/>
          <p:cNvSpPr txBox="1"/>
          <p:nvPr/>
        </p:nvSpPr>
        <p:spPr>
          <a:xfrm>
            <a:off x="1650491" y="6227979"/>
            <a:ext cx="603050" cy="369332"/>
          </a:xfrm>
          <a:prstGeom prst="rect">
            <a:avLst/>
          </a:prstGeom>
          <a:noFill/>
        </p:spPr>
        <p:txBody>
          <a:bodyPr wrap="none" rtlCol="0">
            <a:spAutoFit/>
          </a:bodyPr>
          <a:lstStyle/>
          <a:p>
            <a:r>
              <a:rPr lang="en-US" dirty="0" smtClean="0"/>
              <a:t>r = 1</a:t>
            </a:r>
            <a:endParaRPr lang="en-US" dirty="0"/>
          </a:p>
        </p:txBody>
      </p:sp>
      <p:pic>
        <p:nvPicPr>
          <p:cNvPr id="16" name="pasted-image.pdf"/>
          <p:cNvPicPr>
            <a:picLocks noChangeAspect="1"/>
          </p:cNvPicPr>
          <p:nvPr/>
        </p:nvPicPr>
        <p:blipFill>
          <a:blip r:embed="rId4">
            <a:extLst/>
          </a:blip>
          <a:srcRect b="15170"/>
          <a:stretch>
            <a:fillRect/>
          </a:stretch>
        </p:blipFill>
        <p:spPr>
          <a:xfrm>
            <a:off x="6705600" y="185854"/>
            <a:ext cx="1566949" cy="1644163"/>
          </a:xfrm>
          <a:prstGeom prst="rect">
            <a:avLst/>
          </a:prstGeom>
          <a:ln w="12700">
            <a:miter lim="400000"/>
          </a:ln>
        </p:spPr>
      </p:pic>
      <p:sp>
        <p:nvSpPr>
          <p:cNvPr id="18" name="Shape 74"/>
          <p:cNvSpPr/>
          <p:nvPr/>
        </p:nvSpPr>
        <p:spPr>
          <a:xfrm>
            <a:off x="6629400" y="6324521"/>
            <a:ext cx="2434683"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defTabSz="457200">
              <a:defRPr sz="1800"/>
            </a:pPr>
            <a:r>
              <a:rPr lang="en-US" sz="1400" dirty="0">
                <a:ea typeface="Arial"/>
                <a:cs typeface="Helvetica"/>
                <a:sym typeface="Arial"/>
              </a:rPr>
              <a:t>Sobel Leonard, </a:t>
            </a:r>
            <a:r>
              <a:rPr lang="en-US" sz="1400" dirty="0" smtClean="0">
                <a:ea typeface="Arial"/>
                <a:cs typeface="Helvetica"/>
                <a:sym typeface="Arial"/>
              </a:rPr>
              <a:t>… Illingworth (2017) </a:t>
            </a:r>
            <a:r>
              <a:rPr lang="en-US" sz="1400" i="1" dirty="0" err="1">
                <a:ea typeface="Arial"/>
                <a:cs typeface="Helvetica"/>
                <a:sym typeface="Arial"/>
              </a:rPr>
              <a:t>PLoS</a:t>
            </a:r>
            <a:r>
              <a:rPr lang="en-US" sz="1400" i="1" dirty="0">
                <a:ea typeface="Arial"/>
                <a:cs typeface="Helvetica"/>
                <a:sym typeface="Arial"/>
              </a:rPr>
              <a:t> </a:t>
            </a:r>
            <a:r>
              <a:rPr lang="en-US" sz="1400" i="1" dirty="0" smtClean="0">
                <a:ea typeface="Arial"/>
                <a:cs typeface="Helvetica"/>
                <a:sym typeface="Arial"/>
              </a:rPr>
              <a:t>Pathogens</a:t>
            </a:r>
            <a:endParaRPr lang="en-US" sz="1400" i="1" dirty="0">
              <a:ea typeface="Arial"/>
              <a:cs typeface="Helvetica"/>
              <a:sym typeface="Arial"/>
            </a:endParaRPr>
          </a:p>
        </p:txBody>
      </p:sp>
      <p:pic>
        <p:nvPicPr>
          <p:cNvPr id="17" name="Picture 16"/>
          <p:cNvPicPr>
            <a:picLocks noChangeAspect="1"/>
          </p:cNvPicPr>
          <p:nvPr/>
        </p:nvPicPr>
        <p:blipFill>
          <a:blip r:embed="rId5"/>
          <a:stretch>
            <a:fillRect/>
          </a:stretch>
        </p:blipFill>
        <p:spPr>
          <a:xfrm>
            <a:off x="3217628" y="185854"/>
            <a:ext cx="1240072" cy="1803699"/>
          </a:xfrm>
          <a:prstGeom prst="rect">
            <a:avLst/>
          </a:prstGeom>
        </p:spPr>
      </p:pic>
      <p:pic>
        <p:nvPicPr>
          <p:cNvPr id="19" name="Picture 18"/>
          <p:cNvPicPr>
            <a:picLocks noChangeAspect="1"/>
          </p:cNvPicPr>
          <p:nvPr/>
        </p:nvPicPr>
        <p:blipFill>
          <a:blip r:embed="rId6"/>
          <a:stretch>
            <a:fillRect/>
          </a:stretch>
        </p:blipFill>
        <p:spPr>
          <a:xfrm>
            <a:off x="4623062" y="121161"/>
            <a:ext cx="1396738" cy="1844499"/>
          </a:xfrm>
          <a:prstGeom prst="rect">
            <a:avLst/>
          </a:prstGeom>
        </p:spPr>
      </p:pic>
    </p:spTree>
    <p:extLst>
      <p:ext uri="{BB962C8B-B14F-4D97-AF65-F5344CB8AC3E}">
        <p14:creationId xmlns:p14="http://schemas.microsoft.com/office/powerpoint/2010/main" val="3240627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3156</TotalTime>
  <Words>3566</Words>
  <Application>Microsoft Office PowerPoint</Application>
  <PresentationFormat>On-screen Show (4:3)</PresentationFormat>
  <Paragraphs>268</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Garamond</vt:lpstr>
      <vt:lpstr>Helvetica</vt:lpstr>
      <vt:lpstr>msgothic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Katia Koelle</dc:creator>
  <cp:lastModifiedBy>Koelle, Katharina V.</cp:lastModifiedBy>
  <cp:revision>378</cp:revision>
  <cp:lastPrinted>2014-04-25T21:36:47Z</cp:lastPrinted>
  <dcterms:created xsi:type="dcterms:W3CDTF">2006-08-16T00:00:00Z</dcterms:created>
  <dcterms:modified xsi:type="dcterms:W3CDTF">2018-04-17T14:38:13Z</dcterms:modified>
</cp:coreProperties>
</file>