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18"/>
  </p:notesMasterIdLst>
  <p:sldIdLst>
    <p:sldId id="256" r:id="rId2"/>
    <p:sldId id="269" r:id="rId3"/>
    <p:sldId id="263" r:id="rId4"/>
    <p:sldId id="276" r:id="rId5"/>
    <p:sldId id="277" r:id="rId6"/>
    <p:sldId id="268" r:id="rId7"/>
    <p:sldId id="257" r:id="rId8"/>
    <p:sldId id="260" r:id="rId9"/>
    <p:sldId id="262" r:id="rId10"/>
    <p:sldId id="274" r:id="rId11"/>
    <p:sldId id="264" r:id="rId12"/>
    <p:sldId id="270" r:id="rId13"/>
    <p:sldId id="265" r:id="rId14"/>
    <p:sldId id="267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91"/>
    <a:srgbClr val="C24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93089"/>
  </p:normalViewPr>
  <p:slideViewPr>
    <p:cSldViewPr snapToGrid="0" snapToObjects="1">
      <p:cViewPr varScale="1">
        <p:scale>
          <a:sx n="119" d="100"/>
          <a:sy n="119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26" Type="http://schemas.openxmlformats.org/officeDocument/2006/relationships/customXml" Target="../customXml/item4.xml"/><Relationship Id="rId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3.xml"/><Relationship Id="rId20" Type="http://schemas.openxmlformats.org/officeDocument/2006/relationships/viewProps" Target="view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2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9" Type="http://schemas.openxmlformats.org/officeDocument/2006/relationships/slide" Target="slides/slide8.xml"/><Relationship Id="rId22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C:\Users\Alicia\Dropbox\MovementRo\RoRotavirus%20(Alicia's%20changes%202016-04-07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Children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Sheet1!$A$26:$A$28</c:f>
              <c:strCache>
                <c:ptCount val="3"/>
                <c:pt idx="0">
                  <c:v>None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Sheet1!$B$26:$B$28</c:f>
              <c:numCache>
                <c:formatCode>General</c:formatCode>
                <c:ptCount val="3"/>
                <c:pt idx="0">
                  <c:v>0.06</c:v>
                </c:pt>
                <c:pt idx="1">
                  <c:v>0.1</c:v>
                </c:pt>
                <c:pt idx="2">
                  <c:v>0.14</c:v>
                </c:pt>
              </c:numCache>
            </c:numRef>
          </c:val>
        </c:ser>
        <c:ser>
          <c:idx val="1"/>
          <c:order val="1"/>
          <c:tx>
            <c:v>Adults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Sheet1!$C$26:$C$28</c:f>
              <c:numCache>
                <c:formatCode>General</c:formatCode>
                <c:ptCount val="3"/>
                <c:pt idx="0">
                  <c:v>0.06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0542560"/>
        <c:axId val="-2100539296"/>
      </c:barChart>
      <c:catAx>
        <c:axId val="-210054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pPr>
            <a:endParaRPr lang="en-US"/>
          </a:p>
        </c:txPr>
        <c:crossAx val="-2100539296"/>
        <c:crosses val="autoZero"/>
        <c:auto val="1"/>
        <c:lblAlgn val="ctr"/>
        <c:lblOffset val="100"/>
        <c:noMultiLvlLbl val="0"/>
      </c:catAx>
      <c:valAx>
        <c:axId val="-2100539296"/>
        <c:scaling>
          <c:orientation val="minMax"/>
          <c:max val="0.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charset="0"/>
                    <a:ea typeface="Cambria" charset="0"/>
                    <a:cs typeface="Cambria" charset="0"/>
                  </a:defRPr>
                </a:pPr>
                <a:r>
                  <a:rPr lang="en-US" sz="1800" dirty="0">
                    <a:latin typeface="Cambria" charset="0"/>
                    <a:ea typeface="Cambria" charset="0"/>
                    <a:cs typeface="Cambria" charset="0"/>
                  </a:rPr>
                  <a:t>Proportion</a:t>
                </a:r>
                <a:r>
                  <a:rPr lang="en-US" sz="1800" baseline="0" dirty="0">
                    <a:latin typeface="Cambria" charset="0"/>
                    <a:ea typeface="Cambria" charset="0"/>
                    <a:cs typeface="Cambria" charset="0"/>
                  </a:rPr>
                  <a:t> Locally Acquired</a:t>
                </a:r>
                <a:endParaRPr lang="en-US" sz="1800" dirty="0">
                  <a:latin typeface="Cambria" charset="0"/>
                  <a:ea typeface="Cambria" charset="0"/>
                  <a:cs typeface="Cambria" charset="0"/>
                </a:endParaRPr>
              </a:p>
            </c:rich>
          </c:tx>
          <c:layout>
            <c:manualLayout>
              <c:xMode val="edge"/>
              <c:yMode val="edge"/>
              <c:x val="0.0153971318837786"/>
              <c:y val="0.1305801485122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charset="0"/>
                  <a:ea typeface="Cambria" charset="0"/>
                  <a:cs typeface="Cambria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054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Children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Sheet1!$E$26:$E$28</c:f>
              <c:strCache>
                <c:ptCount val="3"/>
                <c:pt idx="0">
                  <c:v>None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Sheet1!$F$26:$F$28</c:f>
              <c:numCache>
                <c:formatCode>General</c:formatCode>
                <c:ptCount val="3"/>
                <c:pt idx="0">
                  <c:v>0.12</c:v>
                </c:pt>
                <c:pt idx="1">
                  <c:v>0.18</c:v>
                </c:pt>
                <c:pt idx="2">
                  <c:v>0.24</c:v>
                </c:pt>
              </c:numCache>
            </c:numRef>
          </c:val>
        </c:ser>
        <c:ser>
          <c:idx val="1"/>
          <c:order val="1"/>
          <c:tx>
            <c:v>Adults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Sheet1!$G$26:$G$28</c:f>
              <c:numCache>
                <c:formatCode>General</c:formatCode>
                <c:ptCount val="3"/>
                <c:pt idx="0">
                  <c:v>0.12</c:v>
                </c:pt>
                <c:pt idx="1">
                  <c:v>0.1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0425616"/>
        <c:axId val="-2100422352"/>
      </c:barChart>
      <c:catAx>
        <c:axId val="-210042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pPr>
            <a:endParaRPr lang="en-US"/>
          </a:p>
        </c:txPr>
        <c:crossAx val="-2100422352"/>
        <c:crosses val="autoZero"/>
        <c:auto val="1"/>
        <c:lblAlgn val="ctr"/>
        <c:lblOffset val="100"/>
        <c:noMultiLvlLbl val="0"/>
      </c:catAx>
      <c:valAx>
        <c:axId val="-210042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042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Infectivity Ratio=3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'Relative Travel 2'!$A$37:$A$40</c:f>
              <c:numCache>
                <c:formatCode>General</c:formatCode>
                <c:ptCount val="4"/>
                <c:pt idx="0">
                  <c:v>0.5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</c:numCache>
            </c:numRef>
          </c:xVal>
          <c:yVal>
            <c:numRef>
              <c:f>'Relative Travel 2'!$I$37:$I$40</c:f>
              <c:numCache>
                <c:formatCode>General</c:formatCode>
                <c:ptCount val="4"/>
                <c:pt idx="0">
                  <c:v>5.3</c:v>
                </c:pt>
                <c:pt idx="1">
                  <c:v>2.93</c:v>
                </c:pt>
                <c:pt idx="2">
                  <c:v>1.66</c:v>
                </c:pt>
                <c:pt idx="3">
                  <c:v>1.22</c:v>
                </c:pt>
              </c:numCache>
            </c:numRef>
          </c:yVal>
          <c:smooth val="0"/>
        </c:ser>
        <c:ser>
          <c:idx val="1"/>
          <c:order val="1"/>
          <c:tx>
            <c:v>Infectivity Ratio=2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'Relative Travel 2'!$A$57:$A$60</c:f>
              <c:numCache>
                <c:formatCode>General</c:formatCode>
                <c:ptCount val="4"/>
                <c:pt idx="0">
                  <c:v>0.5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</c:numCache>
            </c:numRef>
          </c:xVal>
          <c:yVal>
            <c:numRef>
              <c:f>'Relative Travel 2'!$I$57:$I$60</c:f>
              <c:numCache>
                <c:formatCode>General</c:formatCode>
                <c:ptCount val="4"/>
                <c:pt idx="0">
                  <c:v>3.58</c:v>
                </c:pt>
                <c:pt idx="1">
                  <c:v>1.97</c:v>
                </c:pt>
                <c:pt idx="2">
                  <c:v>1.12</c:v>
                </c:pt>
                <c:pt idx="3">
                  <c:v>0.83</c:v>
                </c:pt>
              </c:numCache>
            </c:numRef>
          </c:yVal>
          <c:smooth val="0"/>
        </c:ser>
        <c:ser>
          <c:idx val="2"/>
          <c:order val="2"/>
          <c:tx>
            <c:v>Infectivity Ratio=1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'Relative Travel 2'!$A$52:$A$55</c:f>
              <c:numCache>
                <c:formatCode>General</c:formatCode>
                <c:ptCount val="4"/>
                <c:pt idx="0">
                  <c:v>0.5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</c:numCache>
            </c:numRef>
          </c:xVal>
          <c:yVal>
            <c:numRef>
              <c:f>'Relative Travel 2'!$I$52:$I$55</c:f>
              <c:numCache>
                <c:formatCode>General</c:formatCode>
                <c:ptCount val="4"/>
                <c:pt idx="0">
                  <c:v>1.83</c:v>
                </c:pt>
                <c:pt idx="1">
                  <c:v>1.0</c:v>
                </c:pt>
                <c:pt idx="2">
                  <c:v>0.57</c:v>
                </c:pt>
                <c:pt idx="3">
                  <c:v>0.43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0274800"/>
        <c:axId val="-2100268784"/>
      </c:scatterChart>
      <c:valAx>
        <c:axId val="-2100274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latin typeface="Cambria" panose="02040503050406030204" pitchFamily="18" charset="0"/>
                  </a:rPr>
                  <a:t>Travel Ratio (Adults vs. Children)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0268784"/>
        <c:crosses val="autoZero"/>
        <c:crossBetween val="midCat"/>
      </c:valAx>
      <c:valAx>
        <c:axId val="-210026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latin typeface="Cambria" panose="02040503050406030204" pitchFamily="18" charset="0"/>
                  </a:rPr>
                  <a:t>Relative Risk</a:t>
                </a:r>
              </a:p>
              <a:p>
                <a:pPr>
                  <a:defRPr sz="2000"/>
                </a:pPr>
                <a:r>
                  <a:rPr lang="en-US" sz="2000" dirty="0">
                    <a:latin typeface="Cambria" panose="02040503050406030204" pitchFamily="18" charset="0"/>
                  </a:rPr>
                  <a:t>(Children</a:t>
                </a:r>
                <a:r>
                  <a:rPr lang="en-US" sz="2000" baseline="0" dirty="0">
                    <a:latin typeface="Cambria" panose="02040503050406030204" pitchFamily="18" charset="0"/>
                  </a:rPr>
                  <a:t> vs. Adults)</a:t>
                </a:r>
                <a:endParaRPr lang="en-US" sz="2000" dirty="0"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0.0138888888888889"/>
              <c:y val="0.1479897333275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02748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49834-08CC-8043-91B0-9D1058E6586F}" type="datetimeFigureOut">
              <a:rPr lang="en-US" smtClean="0"/>
              <a:t>4/20/16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9FFC6-01FC-4642-B96A-F7D79C1E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9FFC6-01FC-4642-B96A-F7D79C1ECB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5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ABE84-886C-5145-8F12-2A1BB6B365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2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9FFC6-01FC-4642-B96A-F7D79C1ECB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7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Series of two</a:t>
            </a:r>
            <a:r>
              <a:rPr lang="en-US" baseline="0" dirty="0" smtClean="0"/>
              <a:t> village models for close, medium, and far villages paired with the city</a:t>
            </a:r>
            <a:endParaRPr lang="en-US" dirty="0" smtClean="0"/>
          </a:p>
          <a:p>
            <a:r>
              <a:rPr lang="en-US" dirty="0" smtClean="0"/>
              <a:t>Loosely </a:t>
            </a:r>
            <a:r>
              <a:rPr lang="en-US" dirty="0" smtClean="0"/>
              <a:t>parameterized based on rotavirus,</a:t>
            </a:r>
            <a:r>
              <a:rPr lang="en-US" baseline="0" dirty="0" smtClean="0"/>
              <a:t> not accounting for return to susceptibility (short time scale)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9FFC6-01FC-4642-B96A-F7D79C1ECB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8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Cumulative Incidence</a:t>
            </a:r>
          </a:p>
          <a:p>
            <a:r>
              <a:rPr lang="en-US" dirty="0" smtClean="0"/>
              <a:t>Increased</a:t>
            </a:r>
            <a:r>
              <a:rPr lang="en-US" baseline="0" dirty="0" smtClean="0"/>
              <a:t> community transmission alters the amount of amplification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9FFC6-01FC-4642-B96A-F7D79C1ECB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9FFC6-01FC-4642-B96A-F7D79C1ECB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Attributable fraction</a:t>
            </a:r>
          </a:p>
          <a:p>
            <a:r>
              <a:rPr lang="en-US" dirty="0" smtClean="0"/>
              <a:t>Also note that most cases still occur in the city, even when transmission and</a:t>
            </a:r>
            <a:r>
              <a:rPr lang="en-US" baseline="0" dirty="0" smtClean="0"/>
              <a:t> heterogeneity are high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9FFC6-01FC-4642-B96A-F7D79C1ECB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49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Village</a:t>
            </a:r>
            <a:r>
              <a:rPr lang="en-US" baseline="0" dirty="0" smtClean="0"/>
              <a:t> and City Ro are Equal for all simulations (Ro=1.63).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9FFC6-01FC-4642-B96A-F7D79C1ECB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8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E2B2-070B-5E4D-9FA7-13289A83FA92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59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DA67-BFBA-784B-AB09-AE28E23B5930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9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5AE3-2A9E-FC48-9096-8521D0E9AF24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1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238-C393-FE41-A12D-5E01B5D200F1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1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F6A3-AE5A-8945-B0BC-15CB4B4B9A05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8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4E51-1CB1-0D47-A0FF-45F7C8D1562C}" type="datetime1">
              <a:rPr lang="en-US" smtClean="0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DD78-8A8C-9F4F-8D0B-062B2BDBB455}" type="datetime1">
              <a:rPr lang="en-US" smtClean="0"/>
              <a:t>4/20/16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C0E2-0701-4B42-85DE-5723B3F2F8AC}" type="datetime1">
              <a:rPr lang="en-US" smtClean="0"/>
              <a:t>4/20/16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7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5994-6AC4-E043-8554-6EBA6EE520AD}" type="datetime1">
              <a:rPr lang="en-US" smtClean="0"/>
              <a:t>4/20/16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6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2CEA08E-E2D9-6B4E-B531-801F3D46F8A9}" type="datetime1">
              <a:rPr lang="en-US" smtClean="0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2EF288-265D-1B49-AAB6-C91440E8C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B3FF-3B9D-5344-9FF1-0231AFE1FE58}" type="datetime1">
              <a:rPr lang="en-US" smtClean="0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9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6CA359-F434-3749-8E7C-A8766D93EF62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2EF288-265D-1B49-AAB6-C91440E8CA3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6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Cambria" charset="0"/>
                <a:ea typeface="Cambria" charset="0"/>
                <a:cs typeface="Cambria" charset="0"/>
              </a:rPr>
              <a:t>Travel Patterns and </a:t>
            </a:r>
            <a:r>
              <a:rPr lang="en-US" sz="6000" dirty="0">
                <a:latin typeface="Cambria" charset="0"/>
                <a:ea typeface="Cambria" charset="0"/>
                <a:cs typeface="Cambria" charset="0"/>
              </a:rPr>
              <a:t>Disease Transmission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Alicia </a:t>
            </a:r>
            <a:r>
              <a:rPr lang="en-US" dirty="0" err="1" smtClean="0">
                <a:latin typeface="Cambria" charset="0"/>
                <a:ea typeface="Cambria" charset="0"/>
                <a:cs typeface="Cambria" charset="0"/>
              </a:rPr>
              <a:t>Kraay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Measuring Travel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𝐴𝑑𝑢𝑙𝑡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𝐶h𝑖𝑙𝑑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latin typeface="Cambria" charset="0"/>
                    <a:ea typeface="Cambria" charset="0"/>
                    <a:cs typeface="Cambria" charset="0"/>
                  </a:rPr>
                  <a:t>No Heterogeneity: c=1</a:t>
                </a:r>
              </a:p>
              <a:p>
                <a:r>
                  <a:rPr lang="en-US" dirty="0" smtClean="0">
                    <a:latin typeface="Cambria" charset="0"/>
                    <a:ea typeface="Cambria" charset="0"/>
                    <a:cs typeface="Cambria" charset="0"/>
                  </a:rPr>
                  <a:t>Medium Heterogeneity: c=2</a:t>
                </a:r>
              </a:p>
              <a:p>
                <a:r>
                  <a:rPr lang="en-US" dirty="0" smtClean="0">
                    <a:latin typeface="Cambria" charset="0"/>
                    <a:ea typeface="Cambria" charset="0"/>
                    <a:cs typeface="Cambria" charset="0"/>
                  </a:rPr>
                  <a:t>High Heterogeneity: c=3</a:t>
                </a:r>
                <a:endParaRPr lang="en-US" dirty="0"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238-C393-FE41-A12D-5E01B5D200F1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7" y="1845734"/>
            <a:ext cx="2859314" cy="2486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1088" y="4553873"/>
                <a:ext cx="3144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</m:e>
                      </m:acc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𝐶h𝑖𝑙𝑑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𝐶h𝑖𝑙𝑑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𝐴𝑑𝑢𝑙𝑡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𝐴𝑑𝑢𝑙𝑡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88" y="4553873"/>
                <a:ext cx="3144451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Travel Increases Risk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43354646"/>
                  </p:ext>
                </p:extLst>
              </p:nvPr>
            </p:nvGraphicFramePr>
            <p:xfrm>
              <a:off x="1097280" y="2631087"/>
              <a:ext cx="10115204" cy="2807370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3079851"/>
                    <a:gridCol w="2133367"/>
                    <a:gridCol w="2450993"/>
                    <a:gridCol w="2450993"/>
                  </a:tblGrid>
                  <a:tr h="65407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 </a:t>
                          </a:r>
                          <a:endParaRPr lang="en-US" sz="2800" dirty="0">
                            <a:effectLst/>
                            <a:latin typeface="Calibri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Low </a:t>
                          </a:r>
                          <a:r>
                            <a:rPr lang="en-US" sz="2800" dirty="0" smtClean="0">
                              <a:effectLst/>
                            </a:rPr>
                            <a:t>Travel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</m:oMath>
                          </a14:m>
                          <a:r>
                            <a:rPr lang="en-US" sz="2800" dirty="0" smtClean="0">
                              <a:effectLst/>
                            </a:rPr>
                            <a:t>=.013)</a:t>
                          </a:r>
                          <a:endParaRPr lang="en-US" sz="2800" dirty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Medium </a:t>
                          </a:r>
                          <a:r>
                            <a:rPr lang="en-US" sz="2800" dirty="0" smtClean="0">
                              <a:effectLst/>
                            </a:rPr>
                            <a:t>Travel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</m:oMath>
                          </a14:m>
                          <a:r>
                            <a:rPr lang="en-US" sz="2800" dirty="0" smtClean="0">
                              <a:effectLst/>
                            </a:rPr>
                            <a:t>=.024)</a:t>
                          </a:r>
                          <a:endParaRPr lang="en-US" sz="2800" dirty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High </a:t>
                          </a:r>
                          <a:r>
                            <a:rPr lang="en-US" sz="2800" dirty="0" smtClean="0">
                              <a:effectLst/>
                            </a:rPr>
                            <a:t>Travel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</m:oMath>
                          </a14:m>
                          <a:r>
                            <a:rPr lang="en-US" sz="2800" dirty="0" smtClean="0">
                              <a:effectLst/>
                            </a:rPr>
                            <a:t>=.027)</a:t>
                          </a:r>
                          <a:endParaRPr lang="en-US" sz="2800" dirty="0">
                            <a:effectLst/>
                          </a:endParaRPr>
                        </a:p>
                      </a:txBody>
                      <a:tcPr marL="68580" marR="68580" marT="0" marB="0"/>
                    </a:tc>
                  </a:tr>
                  <a:tr h="65407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Low Transmission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(Village Ro=.89)</a:t>
                          </a:r>
                          <a:endParaRPr lang="en-US" sz="2800" dirty="0">
                            <a:effectLst/>
                            <a:latin typeface="Calibri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.020</a:t>
                          </a:r>
                          <a:endParaRPr lang="en-US" sz="2800" dirty="0">
                            <a:effectLst/>
                            <a:latin typeface="Calibri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.027</a:t>
                          </a:r>
                          <a:endParaRPr lang="en-US" sz="2800" dirty="0">
                            <a:effectLst/>
                            <a:latin typeface="Calibri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.031</a:t>
                          </a:r>
                          <a:endParaRPr lang="en-US" sz="2800" dirty="0">
                            <a:effectLst/>
                            <a:latin typeface="Calibri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98111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High Transmission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(Village Ro=1.43)</a:t>
                          </a:r>
                          <a:endParaRPr lang="en-US" sz="2800" dirty="0">
                            <a:effectLst/>
                            <a:latin typeface="Calibri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.021</a:t>
                          </a:r>
                          <a:endParaRPr lang="en-US" sz="2800" dirty="0">
                            <a:effectLst/>
                            <a:latin typeface="Calibri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.029</a:t>
                          </a:r>
                          <a:endParaRPr lang="en-US" sz="2800" dirty="0">
                            <a:effectLst/>
                            <a:latin typeface="Calibri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.032</a:t>
                          </a:r>
                          <a:endParaRPr lang="en-US" sz="2800" dirty="0">
                            <a:effectLst/>
                            <a:latin typeface="Calibri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43354646"/>
                  </p:ext>
                </p:extLst>
              </p:nvPr>
            </p:nvGraphicFramePr>
            <p:xfrm>
              <a:off x="1097280" y="2631087"/>
              <a:ext cx="10115204" cy="2786034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3079851"/>
                    <a:gridCol w="2133367"/>
                    <a:gridCol w="2450993"/>
                    <a:gridCol w="2450993"/>
                  </a:tblGrid>
                  <a:tr h="89179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 </a:t>
                          </a:r>
                          <a:endParaRPr lang="en-US" sz="2800" dirty="0">
                            <a:effectLst/>
                            <a:latin typeface="Calibri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44444" t="-10204" r="-230199" b="-2258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13433" t="-10204" r="-100995" b="-2258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13433" t="-10204" r="-995" b="-225850"/>
                          </a:stretch>
                        </a:blipFill>
                      </a:tcPr>
                    </a:tc>
                  </a:tr>
                  <a:tr h="91313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Low Transmission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(Village Ro=.89)</a:t>
                          </a:r>
                          <a:endParaRPr lang="en-US" sz="2800" dirty="0">
                            <a:effectLst/>
                            <a:latin typeface="Calibri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.020</a:t>
                          </a:r>
                          <a:endParaRPr lang="en-US" sz="2800" dirty="0">
                            <a:effectLst/>
                            <a:latin typeface="Calibri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.027</a:t>
                          </a:r>
                          <a:endParaRPr lang="en-US" sz="2800" dirty="0">
                            <a:effectLst/>
                            <a:latin typeface="Calibri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.031</a:t>
                          </a:r>
                          <a:endParaRPr lang="en-US" sz="2800" dirty="0">
                            <a:effectLst/>
                            <a:latin typeface="Calibri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98111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High Transmission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(Village Ro=1.43)</a:t>
                          </a:r>
                          <a:endParaRPr lang="en-US" sz="2800" dirty="0">
                            <a:effectLst/>
                            <a:latin typeface="Calibri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.021</a:t>
                          </a:r>
                          <a:endParaRPr lang="en-US" sz="2800" dirty="0">
                            <a:effectLst/>
                            <a:latin typeface="Calibri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.029</a:t>
                          </a:r>
                          <a:endParaRPr lang="en-US" sz="2800" dirty="0">
                            <a:effectLst/>
                            <a:latin typeface="Calibri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.032</a:t>
                          </a:r>
                          <a:endParaRPr lang="en-US" sz="2800" dirty="0">
                            <a:effectLst/>
                            <a:latin typeface="Calibri" charset="0"/>
                            <a:ea typeface="Calibri" charset="0"/>
                            <a:cs typeface="Times New Roman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238-C393-FE41-A12D-5E01B5D200F1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charset="0"/>
                <a:ea typeface="Cambria" charset="0"/>
                <a:cs typeface="Cambria" charset="0"/>
              </a:rPr>
              <a:t>Increase in Direct Risk to Travelers Stronger than Indirect Risk to Non-Travelers</a:t>
            </a:r>
            <a:endParaRPr lang="en-US" sz="36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238-C393-FE41-A12D-5E01B5D200F1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Human TRAVEL and Disease Transmission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54290"/>
              </p:ext>
            </p:extLst>
          </p:nvPr>
        </p:nvGraphicFramePr>
        <p:xfrm>
          <a:off x="1458685" y="2500595"/>
          <a:ext cx="9879874" cy="339166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291528"/>
                <a:gridCol w="2181115"/>
                <a:gridCol w="2263173"/>
                <a:gridCol w="2144058"/>
              </a:tblGrid>
              <a:tr h="3763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Effect on Adults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(% Risk Difference)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Effect on Children (% Risk Difference)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Community Effect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(% Risk Difference)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63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Low Transmission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63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    Medium vs None</a:t>
                      </a:r>
                      <a:endParaRPr lang="en-US" sz="2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1.6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0.2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1.3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63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    High vs None</a:t>
                      </a:r>
                      <a:endParaRPr lang="en-US" sz="2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0.3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r>
                        <a:rPr lang="en-US" sz="2800" dirty="0" smtClean="0">
                          <a:effectLst/>
                        </a:rPr>
                        <a:t>.6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63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High Transmission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63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    Medium vs None</a:t>
                      </a:r>
                      <a:endParaRPr lang="en-US" sz="2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1.7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0.3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1.4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63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    High Vs None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0.6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2.8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Heterogeneity in Travel Changes Source of Cases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83176"/>
              </p:ext>
            </p:extLst>
          </p:nvPr>
        </p:nvGraphicFramePr>
        <p:xfrm>
          <a:off x="1096963" y="2582863"/>
          <a:ext cx="4938712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93331396"/>
              </p:ext>
            </p:extLst>
          </p:nvPr>
        </p:nvGraphicFramePr>
        <p:xfrm>
          <a:off x="6218238" y="2582863"/>
          <a:ext cx="4937125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238-C393-FE41-A12D-5E01B5D200F1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Human TRAVEL and Disease Transmission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13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11357" y="2067339"/>
            <a:ext cx="480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Village Ro=.89</a:t>
            </a:r>
            <a:endParaRPr lang="en-US" sz="24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8243" y="2067339"/>
            <a:ext cx="433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Village Ro=1.43</a:t>
            </a:r>
            <a:endParaRPr lang="en-US" sz="2400" dirty="0">
              <a:latin typeface="Cambria" charset="0"/>
              <a:ea typeface="Cambria" charset="0"/>
              <a:cs typeface="Cambria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782957" y="3796748"/>
            <a:ext cx="2425147" cy="9342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315200" y="3119801"/>
            <a:ext cx="2782957" cy="1014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82957" y="4731026"/>
            <a:ext cx="2782956" cy="1391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315200" y="4134678"/>
            <a:ext cx="3240157" cy="258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56932" y="5959869"/>
            <a:ext cx="215153" cy="187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04902" y="5868987"/>
            <a:ext cx="127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Children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7595" y="5959870"/>
            <a:ext cx="258184" cy="1875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88342" y="5868987"/>
            <a:ext cx="114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Adults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2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Heterogeneity in Travel </a:t>
            </a:r>
            <a:br>
              <a:rPr lang="en-US" dirty="0" smtClean="0">
                <a:latin typeface="Cambria" charset="0"/>
                <a:ea typeface="Cambria" charset="0"/>
                <a:cs typeface="Cambria" charset="0"/>
              </a:rPr>
            </a:b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Homogenizes Risk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238-C393-FE41-A12D-5E01B5D200F1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Human TRAVEL and Disease Transmission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791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6169572" y="3363310"/>
            <a:ext cx="0" cy="1376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74676" y="3363310"/>
            <a:ext cx="231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Travel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Conclusions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400" b="1" dirty="0" smtClean="0">
                <a:latin typeface="Cambria" charset="0"/>
                <a:ea typeface="Cambria" charset="0"/>
                <a:cs typeface="Cambria" charset="0"/>
              </a:rPr>
              <a:t>Increased travel increases risk of disease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, suggesting a mechanism by which road development affects risk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>
                <a:latin typeface="Cambria" charset="0"/>
                <a:ea typeface="Cambria" charset="0"/>
                <a:cs typeface="Cambria" charset="0"/>
              </a:rPr>
              <a:t>Adults are critical for disseminating </a:t>
            </a:r>
            <a:r>
              <a:rPr lang="en-US" sz="2400" b="1" dirty="0" smtClean="0">
                <a:latin typeface="Cambria" charset="0"/>
                <a:ea typeface="Cambria" charset="0"/>
                <a:cs typeface="Cambria" charset="0"/>
              </a:rPr>
              <a:t>disease 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to remote regions, despite their lower risk of infection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 smtClean="0">
                <a:latin typeface="Cambria" charset="0"/>
                <a:ea typeface="Cambria" charset="0"/>
                <a:cs typeface="Cambria" charset="0"/>
              </a:rPr>
              <a:t>Population centers drive infection risk 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for remote communities, regardless of local transmission parameters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>
                <a:latin typeface="Cambria" charset="0"/>
                <a:ea typeface="Cambria" charset="0"/>
                <a:cs typeface="Cambria" charset="0"/>
              </a:rPr>
              <a:t>Heterogeneity in travel homogenizes risk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, suggesting that the differential in transmissibility by age may be greater than previously thought</a:t>
            </a:r>
            <a:endParaRPr lang="en-US" sz="24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238-C393-FE41-A12D-5E01B5D200F1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Human TRAVEL and Disease Transmission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Acknowledgements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 Collaborators: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Andrew </a:t>
            </a:r>
            <a:r>
              <a:rPr lang="en-US" sz="2800" dirty="0" err="1">
                <a:latin typeface="Cambria" charset="0"/>
                <a:ea typeface="Cambria" charset="0"/>
                <a:cs typeface="Cambria" charset="0"/>
              </a:rPr>
              <a:t>Brouwer</a:t>
            </a:r>
            <a:endParaRPr lang="en-US" sz="2800" dirty="0">
              <a:latin typeface="Cambria" charset="0"/>
              <a:ea typeface="Cambria" charset="0"/>
              <a:cs typeface="Cambria" charset="0"/>
            </a:endParaRPr>
          </a:p>
          <a:p>
            <a:pPr lvl="1">
              <a:buFont typeface="Arial" charset="0"/>
              <a:buChar char="•"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Joseph Eisenberg 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sz="2800" dirty="0" err="1" smtClean="0">
                <a:latin typeface="Cambria" charset="0"/>
                <a:ea typeface="Cambria" charset="0"/>
                <a:cs typeface="Cambria" charset="0"/>
              </a:rPr>
              <a:t>EcoDess</a:t>
            </a:r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 Study Project Staff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Funding: MIDAS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238-C393-FE41-A12D-5E01B5D200F1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Human TRAVEL and Disease Transmission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Background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  </a:t>
            </a:r>
            <a:r>
              <a:rPr lang="en-US" sz="3200" dirty="0" smtClean="0">
                <a:latin typeface="Cambria" charset="0"/>
                <a:ea typeface="Cambria" charset="0"/>
                <a:cs typeface="Cambria" charset="0"/>
              </a:rPr>
              <a:t>Prior research focused on differences </a:t>
            </a:r>
            <a:r>
              <a:rPr lang="en-US" sz="3200" i="1" dirty="0" smtClean="0">
                <a:latin typeface="Cambria" charset="0"/>
                <a:ea typeface="Cambria" charset="0"/>
                <a:cs typeface="Cambria" charset="0"/>
              </a:rPr>
              <a:t>between </a:t>
            </a:r>
            <a:r>
              <a:rPr lang="en-US" sz="3200" dirty="0" smtClean="0">
                <a:latin typeface="Cambria" charset="0"/>
                <a:ea typeface="Cambria" charset="0"/>
                <a:cs typeface="Cambria" charset="0"/>
              </a:rPr>
              <a:t>communities in terms of travel (ex: gravity models)</a:t>
            </a:r>
          </a:p>
          <a:p>
            <a:pPr>
              <a:buFont typeface="Arial" charset="0"/>
              <a:buChar char="•"/>
            </a:pPr>
            <a:endParaRPr lang="en-US" sz="3200" dirty="0" smtClean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ambria" charset="0"/>
                <a:ea typeface="Cambria" charset="0"/>
                <a:cs typeface="Cambria" charset="0"/>
              </a:rPr>
              <a:t>  May be significant heterogeneity </a:t>
            </a:r>
            <a:r>
              <a:rPr lang="en-US" sz="3200" i="1" dirty="0" smtClean="0">
                <a:latin typeface="Cambria" charset="0"/>
                <a:ea typeface="Cambria" charset="0"/>
                <a:cs typeface="Cambria" charset="0"/>
              </a:rPr>
              <a:t>within </a:t>
            </a:r>
            <a:r>
              <a:rPr lang="en-US" sz="3200" dirty="0" smtClean="0">
                <a:latin typeface="Cambria" charset="0"/>
                <a:ea typeface="Cambria" charset="0"/>
                <a:cs typeface="Cambria" charset="0"/>
              </a:rPr>
              <a:t>communities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latin typeface="Cambria" charset="0"/>
                <a:ea typeface="Cambria" charset="0"/>
                <a:cs typeface="Cambria" charset="0"/>
              </a:rPr>
              <a:t>Ex: Adults are more likely to travel outside of the region than children </a:t>
            </a:r>
          </a:p>
          <a:p>
            <a:pPr>
              <a:buFont typeface="Arial" charset="0"/>
              <a:buChar char="•"/>
            </a:pPr>
            <a:endParaRPr lang="en-US" sz="3200" dirty="0" smtClean="0">
              <a:latin typeface="Cambria" charset="0"/>
              <a:ea typeface="Cambria" charset="0"/>
              <a:cs typeface="Cambria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ambria" charset="0"/>
                <a:ea typeface="Cambria" charset="0"/>
                <a:cs typeface="Cambria" charset="0"/>
              </a:rPr>
              <a:t>  Travel heterogeneity may also be relevant to </a:t>
            </a:r>
            <a:r>
              <a:rPr lang="en-US" sz="3200" i="1" dirty="0" smtClean="0">
                <a:latin typeface="Cambria" charset="0"/>
                <a:ea typeface="Cambria" charset="0"/>
                <a:cs typeface="Cambria" charset="0"/>
              </a:rPr>
              <a:t>disease risk</a:t>
            </a:r>
          </a:p>
          <a:p>
            <a:pPr>
              <a:buFont typeface="Arial" charset="0"/>
              <a:buChar char="•"/>
            </a:pPr>
            <a:endParaRPr lang="en-US" sz="3200" i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238-C393-FE41-A12D-5E01B5D200F1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Human TRAVEL and Disease Transmission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Background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238-C393-FE41-A12D-5E01B5D200F1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Human TRAVEL and Disease Transmission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3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97280" y="2438400"/>
            <a:ext cx="3061063" cy="2786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1415146" y="3439887"/>
            <a:ext cx="500742" cy="4572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1981201" y="2808519"/>
            <a:ext cx="500742" cy="4572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2808510" y="2852056"/>
            <a:ext cx="500742" cy="4572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3352800" y="3352807"/>
            <a:ext cx="500742" cy="4572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1698171" y="4136569"/>
            <a:ext cx="500742" cy="4572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2232007" y="3353239"/>
            <a:ext cx="500742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2669178" y="3823931"/>
            <a:ext cx="500742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2324314" y="4441368"/>
            <a:ext cx="500742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39640" y="2413467"/>
            <a:ext cx="3061063" cy="2786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5007433" y="3396347"/>
            <a:ext cx="500742" cy="4572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5573488" y="2764979"/>
            <a:ext cx="500742" cy="4572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6400797" y="2808516"/>
            <a:ext cx="500742" cy="457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6945087" y="3309267"/>
            <a:ext cx="500742" cy="4572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5290458" y="4093029"/>
            <a:ext cx="500742" cy="4572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5842582" y="3391995"/>
            <a:ext cx="500742" cy="457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6380337" y="3853543"/>
            <a:ext cx="500742" cy="4572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5889169" y="4397828"/>
            <a:ext cx="500742" cy="457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484320" y="2457012"/>
            <a:ext cx="3061063" cy="2786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iley Face 27"/>
          <p:cNvSpPr/>
          <p:nvPr/>
        </p:nvSpPr>
        <p:spPr>
          <a:xfrm>
            <a:off x="8752113" y="3439892"/>
            <a:ext cx="500742" cy="4572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iley Face 28"/>
          <p:cNvSpPr/>
          <p:nvPr/>
        </p:nvSpPr>
        <p:spPr>
          <a:xfrm>
            <a:off x="9318168" y="2808524"/>
            <a:ext cx="500742" cy="4572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29"/>
          <p:cNvSpPr/>
          <p:nvPr/>
        </p:nvSpPr>
        <p:spPr>
          <a:xfrm>
            <a:off x="10145477" y="2852061"/>
            <a:ext cx="500742" cy="4572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iley Face 30"/>
          <p:cNvSpPr/>
          <p:nvPr/>
        </p:nvSpPr>
        <p:spPr>
          <a:xfrm>
            <a:off x="10689767" y="3352812"/>
            <a:ext cx="500742" cy="4572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/>
          <p:cNvSpPr/>
          <p:nvPr/>
        </p:nvSpPr>
        <p:spPr>
          <a:xfrm>
            <a:off x="9035138" y="4136574"/>
            <a:ext cx="500742" cy="4572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/>
          <p:cNvSpPr/>
          <p:nvPr/>
        </p:nvSpPr>
        <p:spPr>
          <a:xfrm>
            <a:off x="9535880" y="3476034"/>
            <a:ext cx="500742" cy="457200"/>
          </a:xfrm>
          <a:prstGeom prst="smileyFace">
            <a:avLst>
              <a:gd name="adj" fmla="val -4653"/>
            </a:avLst>
          </a:prstGeom>
          <a:solidFill>
            <a:srgbClr val="FF859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33"/>
          <p:cNvSpPr/>
          <p:nvPr/>
        </p:nvSpPr>
        <p:spPr>
          <a:xfrm>
            <a:off x="10106729" y="3897088"/>
            <a:ext cx="500742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/>
          <p:cNvSpPr/>
          <p:nvPr/>
        </p:nvSpPr>
        <p:spPr>
          <a:xfrm>
            <a:off x="9591611" y="4427003"/>
            <a:ext cx="500742" cy="457200"/>
          </a:xfrm>
          <a:prstGeom prst="smileyFace">
            <a:avLst>
              <a:gd name="adj" fmla="val -4653"/>
            </a:avLst>
          </a:prstGeom>
          <a:solidFill>
            <a:srgbClr val="FF859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23557" y="1915886"/>
            <a:ext cx="303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Travel</a:t>
            </a:r>
            <a:endParaRPr lang="en-US" sz="28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41962" y="1894129"/>
            <a:ext cx="279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Risk</a:t>
            </a:r>
            <a:endParaRPr lang="en-US" sz="28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02484" y="1915886"/>
            <a:ext cx="220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charset="0"/>
                <a:ea typeface="Cambria" charset="0"/>
                <a:cs typeface="Cambria" charset="0"/>
              </a:rPr>
              <a:t>Travel + Risk</a:t>
            </a:r>
            <a:endParaRPr lang="en-US" sz="28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3537859" y="3969811"/>
            <a:ext cx="476358" cy="428018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iley Face 38"/>
          <p:cNvSpPr/>
          <p:nvPr/>
        </p:nvSpPr>
        <p:spPr>
          <a:xfrm>
            <a:off x="3054096" y="4354289"/>
            <a:ext cx="518161" cy="479404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iley Face 39"/>
          <p:cNvSpPr/>
          <p:nvPr/>
        </p:nvSpPr>
        <p:spPr>
          <a:xfrm>
            <a:off x="7090521" y="3923647"/>
            <a:ext cx="500742" cy="4572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40"/>
          <p:cNvSpPr/>
          <p:nvPr/>
        </p:nvSpPr>
        <p:spPr>
          <a:xfrm>
            <a:off x="6605889" y="4417423"/>
            <a:ext cx="500742" cy="4572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41"/>
          <p:cNvSpPr/>
          <p:nvPr/>
        </p:nvSpPr>
        <p:spPr>
          <a:xfrm>
            <a:off x="10815177" y="3963271"/>
            <a:ext cx="500742" cy="4572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/>
          <p:cNvSpPr/>
          <p:nvPr/>
        </p:nvSpPr>
        <p:spPr>
          <a:xfrm>
            <a:off x="10440273" y="4420471"/>
            <a:ext cx="500742" cy="4572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5994-6AC4-E043-8554-6EBA6EE520AD}" type="datetime1">
              <a:rPr lang="en-US" smtClean="0"/>
              <a:t>4/20/16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488159"/>
            <a:ext cx="6428232" cy="5013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690" y="5590124"/>
            <a:ext cx="885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Stoddard ST, Morrison AC, Vazquez-</a:t>
            </a:r>
            <a:r>
              <a:rPr lang="en-US" sz="1200" dirty="0" err="1"/>
              <a:t>Prokopec</a:t>
            </a:r>
            <a:r>
              <a:rPr lang="en-US" sz="1200" dirty="0"/>
              <a:t> GM, Paz </a:t>
            </a:r>
            <a:r>
              <a:rPr lang="en-US" sz="1200" dirty="0" err="1"/>
              <a:t>Soldan</a:t>
            </a:r>
            <a:r>
              <a:rPr lang="en-US" sz="1200" dirty="0"/>
              <a:t> V, </a:t>
            </a:r>
            <a:r>
              <a:rPr lang="en-US" sz="1200" dirty="0" err="1"/>
              <a:t>Kochel</a:t>
            </a:r>
            <a:r>
              <a:rPr lang="en-US" sz="1200" dirty="0"/>
              <a:t> TJ, </a:t>
            </a:r>
            <a:r>
              <a:rPr lang="en-US" sz="1200" dirty="0" err="1"/>
              <a:t>Kitron</a:t>
            </a:r>
            <a:r>
              <a:rPr lang="en-US" sz="1200" dirty="0"/>
              <a:t> U, et al. (2009) The Role of Human Movement in the Transmission of Vector-Borne Pathogens. </a:t>
            </a:r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Negl</a:t>
            </a:r>
            <a:r>
              <a:rPr lang="en-US" sz="1200" dirty="0"/>
              <a:t> Trop Dis 3(7): e481. doi:10.1371/journal.pntd.0000481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355080" y="2368296"/>
            <a:ext cx="2971800" cy="18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2243" y="2002536"/>
            <a:ext cx="192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Short term, long distance travel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Research Aims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  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1. Evaluate demographic change over time occurring in tandem with road construction    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   2. Identify time stable determinants of travel (GEE Regression Models)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  3. Investigate how accounting for these determinants in a disease transmission model affects risk and disease etiology (SIR Models)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238-C393-FE41-A12D-5E01B5D200F1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1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Cambria" charset="0"/>
                <a:ea typeface="Cambria" charset="0"/>
                <a:cs typeface="Cambria" charset="0"/>
              </a:rPr>
              <a:t>EcoDess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Study Region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9F1D-8F40-F444-B055-55488F65B3F8}" type="datetime1">
              <a:rPr lang="en-US" smtClean="0"/>
              <a:t>4/20/16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Human TRAVEL AND DISEASE </a:t>
            </a:r>
            <a:r>
              <a:rPr lang="en-US" dirty="0" err="1" smtClean="0"/>
              <a:t>TRansmission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61" y="1905639"/>
            <a:ext cx="2378888" cy="2381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922" y="2885662"/>
            <a:ext cx="2604170" cy="280265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49486" y="3218212"/>
            <a:ext cx="244521" cy="2968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239491" y="1905639"/>
            <a:ext cx="1983955" cy="1276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94007" y="3515095"/>
            <a:ext cx="1929439" cy="2341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13" name="Picture 2" descr="Figure 1.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69" y="1889805"/>
            <a:ext cx="359618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3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Development &amp; Demographic Change Over Time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89" y="1915886"/>
            <a:ext cx="3774197" cy="41940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238-C393-FE41-A12D-5E01B5D200F1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7</a:t>
            </a:fld>
            <a:endParaRPr lang="en-US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68" y="2004949"/>
            <a:ext cx="5426262" cy="381063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190488" y="3950208"/>
            <a:ext cx="201168" cy="192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570464" y="3877056"/>
            <a:ext cx="274320" cy="265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Consistent Determinants Over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T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ime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238-C393-FE41-A12D-5E01B5D200F1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3770618"/>
              </p:ext>
            </p:extLst>
          </p:nvPr>
        </p:nvGraphicFramePr>
        <p:xfrm>
          <a:off x="1998306" y="2313927"/>
          <a:ext cx="8060094" cy="35661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86698"/>
                <a:gridCol w="2686698"/>
                <a:gridCol w="2686698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Unadjusted OR</a:t>
                      </a:r>
                      <a:endParaRPr lang="en-US" sz="24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Adjusted OR</a:t>
                      </a:r>
                      <a:endParaRPr lang="en-US" sz="24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Remoteness</a:t>
                      </a:r>
                      <a:endParaRPr lang="en-US" sz="24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.69 (.59,</a:t>
                      </a:r>
                      <a:r>
                        <a:rPr lang="en-US" sz="2400" baseline="0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 .82)</a:t>
                      </a:r>
                      <a:endParaRPr lang="en-US" sz="24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.51 (.38, .67)</a:t>
                      </a:r>
                      <a:endParaRPr lang="en-US" sz="24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Age</a:t>
                      </a:r>
                      <a:endParaRPr lang="en-US" sz="24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        &lt;5</a:t>
                      </a:r>
                      <a:endParaRPr lang="en-US" sz="24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Ref</a:t>
                      </a:r>
                      <a:endParaRPr lang="en-US" sz="24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Ref</a:t>
                      </a:r>
                      <a:endParaRPr lang="en-US" sz="24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         5-13</a:t>
                      </a:r>
                      <a:endParaRPr lang="en-US" sz="24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.75(.59, .95)</a:t>
                      </a:r>
                      <a:endParaRPr lang="en-US" sz="24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.65 (.50, .85)</a:t>
                      </a:r>
                      <a:endParaRPr lang="en-US" sz="24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         </a:t>
                      </a:r>
                      <a:r>
                        <a:rPr lang="en-US" sz="2400" u="sng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&gt;</a:t>
                      </a:r>
                      <a:r>
                        <a:rPr lang="en-US" sz="2400" u="none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13</a:t>
                      </a:r>
                      <a:endParaRPr lang="en-US" sz="24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2.94(2.25, 3.85)</a:t>
                      </a:r>
                      <a:endParaRPr lang="en-US" sz="24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1.73 (1.30, 2.31)</a:t>
                      </a:r>
                      <a:endParaRPr lang="en-US" sz="24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Adjusted for duration of</a:t>
                      </a:r>
                      <a:r>
                        <a:rPr lang="en-US" sz="2400" baseline="0" dirty="0" smtClean="0">
                          <a:latin typeface="Cambria" charset="0"/>
                          <a:ea typeface="Cambria" charset="0"/>
                          <a:cs typeface="Cambria" charset="0"/>
                        </a:rPr>
                        <a:t> residence, secondary school availability, highest household education, and occupation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Transmission Model</a:t>
            </a:r>
            <a:br>
              <a:rPr lang="en-US" dirty="0" smtClean="0">
                <a:latin typeface="Cambria" charset="0"/>
                <a:ea typeface="Cambria" charset="0"/>
                <a:cs typeface="Cambria" charset="0"/>
              </a:rPr>
            </a:b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 Age and Travel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A238-C393-FE41-A12D-5E01B5D200F1}" type="datetime1">
              <a:rPr lang="en-US" smtClean="0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Movement and Disease Transmission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F288-265D-1B49-AAB6-C91440E8CA36}" type="slidenum">
              <a:rPr lang="en-US" smtClean="0"/>
              <a:t>9</a:t>
            </a:fld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790515" y="2183192"/>
            <a:ext cx="49007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City demographics and infectious risk similar to </a:t>
            </a:r>
            <a:r>
              <a:rPr lang="en-US" sz="2400" dirty="0" err="1" smtClean="0">
                <a:latin typeface="Cambria" charset="0"/>
                <a:ea typeface="Cambria" charset="0"/>
                <a:cs typeface="Cambria" charset="0"/>
              </a:rPr>
              <a:t>Borbon</a:t>
            </a:r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(Ro=1.89)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City residents do not travel to remote villages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Transmission beta to children is twice as high as for adults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Population structure and travel taken from 2013 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" y="1937657"/>
            <a:ext cx="4927600" cy="331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CA0B617D2DD498B639B5695A764B4" ma:contentTypeVersion="2" ma:contentTypeDescription="Create a new document." ma:contentTypeScope="" ma:versionID="12ce6ba286d8a722fbeda7b993b86f49">
  <xsd:schema xmlns:xsd="http://www.w3.org/2001/XMLSchema" xmlns:xs="http://www.w3.org/2001/XMLSchema" xmlns:p="http://schemas.microsoft.com/office/2006/metadata/properties" xmlns:ns2="6d2bc46a-f014-48ed-be59-9d6cf5da36fb" targetNamespace="http://schemas.microsoft.com/office/2006/metadata/properties" ma:root="true" ma:fieldsID="679a8e4ae1d572e94e67380fd784e4fb" ns2:_="">
    <xsd:import namespace="6d2bc46a-f014-48ed-be59-9d6cf5da36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6FCQ3RPYFS27-334089976-103</_dlc_DocId>
    <_dlc_DocIdUrl xmlns="6d2bc46a-f014-48ed-be59-9d6cf5da36fb">
      <Url>https://idmod.sharepoint.com/symposium/_layouts/15/DocIdRedir.aspx?ID=6FCQ3RPYFS27-334089976-103</Url>
      <Description>6FCQ3RPYFS27-334089976-103</Description>
    </_dlc_DocIdUrl>
  </documentManagement>
</p:properties>
</file>

<file path=customXml/itemProps1.xml><?xml version="1.0" encoding="utf-8"?>
<ds:datastoreItem xmlns:ds="http://schemas.openxmlformats.org/officeDocument/2006/customXml" ds:itemID="{45590822-596B-474D-B7F5-F4DCB87AE3CC}"/>
</file>

<file path=customXml/itemProps2.xml><?xml version="1.0" encoding="utf-8"?>
<ds:datastoreItem xmlns:ds="http://schemas.openxmlformats.org/officeDocument/2006/customXml" ds:itemID="{1BC9BDB1-1503-4BF0-BD11-CDD5FB4AEAF0}"/>
</file>

<file path=customXml/itemProps3.xml><?xml version="1.0" encoding="utf-8"?>
<ds:datastoreItem xmlns:ds="http://schemas.openxmlformats.org/officeDocument/2006/customXml" ds:itemID="{FA8FE04B-215B-4016-8C47-6527ECA8545F}"/>
</file>

<file path=customXml/itemProps4.xml><?xml version="1.0" encoding="utf-8"?>
<ds:datastoreItem xmlns:ds="http://schemas.openxmlformats.org/officeDocument/2006/customXml" ds:itemID="{0D729327-1AE4-4520-82EB-55388C974F32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440</TotalTime>
  <Words>725</Words>
  <Application>Microsoft Macintosh PowerPoint</Application>
  <PresentationFormat>Widescreen</PresentationFormat>
  <Paragraphs>181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Calibri Light</vt:lpstr>
      <vt:lpstr>Cambria</vt:lpstr>
      <vt:lpstr>Cambria Math</vt:lpstr>
      <vt:lpstr>Times New Roman</vt:lpstr>
      <vt:lpstr>Arial</vt:lpstr>
      <vt:lpstr>Retrospect</vt:lpstr>
      <vt:lpstr>Travel Patterns and Disease Transmission</vt:lpstr>
      <vt:lpstr>Background</vt:lpstr>
      <vt:lpstr>Background</vt:lpstr>
      <vt:lpstr>PowerPoint Presentation</vt:lpstr>
      <vt:lpstr>Research Aims</vt:lpstr>
      <vt:lpstr>EcoDess Study Region</vt:lpstr>
      <vt:lpstr>Development &amp; Demographic Change Over Time</vt:lpstr>
      <vt:lpstr>Consistent Determinants Over Time</vt:lpstr>
      <vt:lpstr>Transmission Model  Age and Travel</vt:lpstr>
      <vt:lpstr>Measuring Travel</vt:lpstr>
      <vt:lpstr>Travel Increases Risk</vt:lpstr>
      <vt:lpstr>Increase in Direct Risk to Travelers Stronger than Indirect Risk to Non-Travelers</vt:lpstr>
      <vt:lpstr>Heterogeneity in Travel Changes Source of Cases</vt:lpstr>
      <vt:lpstr>Heterogeneity in Travel  Homogenizes Risk</vt:lpstr>
      <vt:lpstr>Conclusions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Heterogeneity and Disease Transmission</dc:title>
  <dc:creator>Microsoft Office User</dc:creator>
  <cp:lastModifiedBy>Microsoft Office User</cp:lastModifiedBy>
  <cp:revision>35</cp:revision>
  <dcterms:created xsi:type="dcterms:W3CDTF">2016-04-11T17:14:27Z</dcterms:created>
  <dcterms:modified xsi:type="dcterms:W3CDTF">2016-04-20T14:23:45Z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0x010100C76CA0B617D2DD498B639B5695A764B4</vt:lpwstr>
  </property>
  <property fmtid="{D5CDD505-2E9C-101B-9397-08002B2CF9AE}" pid="3" name="_dlc_DocIdItemGuid">
    <vt:lpwstr>01c398a1-8cc4-4fa9-aecf-ecf9407a74ac</vt:lpwstr>
  </property>
</Properties>
</file>