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4" r:id="rId2"/>
    <p:sldId id="358" r:id="rId3"/>
    <p:sldId id="359" r:id="rId4"/>
    <p:sldId id="392" r:id="rId5"/>
    <p:sldId id="363" r:id="rId6"/>
    <p:sldId id="365" r:id="rId7"/>
    <p:sldId id="375" r:id="rId8"/>
    <p:sldId id="374" r:id="rId9"/>
    <p:sldId id="379" r:id="rId10"/>
    <p:sldId id="393" r:id="rId11"/>
    <p:sldId id="382" r:id="rId12"/>
    <p:sldId id="395" r:id="rId13"/>
    <p:sldId id="371" r:id="rId14"/>
    <p:sldId id="383" r:id="rId15"/>
    <p:sldId id="389" r:id="rId16"/>
    <p:sldId id="384" r:id="rId17"/>
    <p:sldId id="385" r:id="rId18"/>
    <p:sldId id="390" r:id="rId19"/>
    <p:sldId id="397" r:id="rId20"/>
    <p:sldId id="386" r:id="rId21"/>
    <p:sldId id="398" r:id="rId22"/>
    <p:sldId id="357" r:id="rId2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7">
          <p15:clr>
            <a:srgbClr val="A4A3A4"/>
          </p15:clr>
        </p15:guide>
        <p15:guide id="2" orient="horz" pos="110">
          <p15:clr>
            <a:srgbClr val="A4A3A4"/>
          </p15:clr>
        </p15:guide>
        <p15:guide id="3" pos="2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ly Biehl" initials="MB" lastIdx="2" clrIdx="0">
    <p:extLst>
      <p:ext uri="{19B8F6BF-5375-455C-9EA6-DF929625EA0E}">
        <p15:presenceInfo xmlns:p15="http://schemas.microsoft.com/office/powerpoint/2012/main" userId="S-1-5-21-1432448116-3596794978-2099202681-84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F3E"/>
    <a:srgbClr val="B3E08B"/>
    <a:srgbClr val="60C313"/>
    <a:srgbClr val="6EAE60"/>
    <a:srgbClr val="89B96C"/>
    <a:srgbClr val="A2C680"/>
    <a:srgbClr val="2B6380"/>
    <a:srgbClr val="B7781E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2" autoAdjust="0"/>
    <p:restoredTop sz="94664" autoAdjust="0"/>
  </p:normalViewPr>
  <p:slideViewPr>
    <p:cSldViewPr snapToGrid="0">
      <p:cViewPr varScale="1">
        <p:scale>
          <a:sx n="98" d="100"/>
          <a:sy n="98" d="100"/>
        </p:scale>
        <p:origin x="994" y="62"/>
      </p:cViewPr>
      <p:guideLst>
        <p:guide orient="horz" pos="1617"/>
        <p:guide orient="horz" pos="110"/>
        <p:guide pos="2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7F0950-DD71-48EC-948F-2D6829375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56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788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HAQI, Alcohol</a:t>
            </a:r>
            <a:r>
              <a:rPr lang="en-US" baseline="0" dirty="0" smtClean="0"/>
              <a:t> per capita, TB prevalence, adult underweight population, smoking prevalence, and TB infection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439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57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811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pitchFamily="34" charset="0"/>
              </a:rPr>
              <a:t>2,000 site years – 1,800 notifications &amp; 200 prevalence surveys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CC7DC11-E271-475F-8F05-50DF6EF9969A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25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Central African Republic, Burundi, Somalia</a:t>
            </a:r>
            <a:r>
              <a:rPr lang="en-US" baseline="0" dirty="0" smtClean="0"/>
              <a:t>, Zimbabwe, Lesotho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693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665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Central African Republic, Burundi,</a:t>
            </a:r>
            <a:r>
              <a:rPr lang="en-US" baseline="0" dirty="0" smtClean="0"/>
              <a:t> Lesotho, DRC, Zimbabwe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254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92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9AC32-2763-1741-A44A-2DF88F2664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33081" b="40596"/>
          <a:stretch/>
        </p:blipFill>
        <p:spPr>
          <a:xfrm>
            <a:off x="358775" y="247951"/>
            <a:ext cx="2919310" cy="894481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701496"/>
            <a:ext cx="7772400" cy="615553"/>
          </a:xfrm>
        </p:spPr>
        <p:txBody>
          <a:bodyPr anchor="b"/>
          <a:lstStyle>
            <a:lvl1pPr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3538" y="2736530"/>
            <a:ext cx="7789863" cy="323165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2520899"/>
            <a:ext cx="82296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4610765"/>
            <a:ext cx="9144000" cy="532735"/>
          </a:xfrm>
          <a:prstGeom prst="rect">
            <a:avLst/>
          </a:prstGeom>
          <a:solidFill>
            <a:srgbClr val="B3E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69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abl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538" y="177800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1438275"/>
            <a:ext cx="2531035" cy="2634961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64725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870334"/>
            <a:ext cx="2531035" cy="5658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60273" y="1438275"/>
            <a:ext cx="2531035" cy="2634961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60273" y="870334"/>
            <a:ext cx="2531035" cy="5658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176754" y="1438275"/>
            <a:ext cx="2531035" cy="2634961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76754" y="870334"/>
            <a:ext cx="2531035" cy="5658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1436224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864725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436224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 userDrawn="1"/>
        </p:nvCxnSpPr>
        <p:spPr>
          <a:xfrm>
            <a:off x="3076575" y="866776"/>
            <a:ext cx="0" cy="320646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 userDrawn="1"/>
        </p:nvCxnSpPr>
        <p:spPr>
          <a:xfrm>
            <a:off x="5984421" y="866776"/>
            <a:ext cx="0" cy="320646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582912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59159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4018" y="170815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937700"/>
            <a:ext cx="2336800" cy="3143849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00401" y="937699"/>
            <a:ext cx="5438775" cy="3143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582912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8392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4603" y="177011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3671393"/>
            <a:ext cx="8229600" cy="486725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4603" y="910829"/>
            <a:ext cx="8234362" cy="2660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582912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53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14211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3538" y="168552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8" y="1779413"/>
            <a:ext cx="4120953" cy="2362706"/>
          </a:xfrm>
        </p:spPr>
        <p:txBody>
          <a:bodyPr lIns="91440" rIns="9144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582912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2541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538" y="168552"/>
            <a:ext cx="8229600" cy="49244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778999"/>
            <a:ext cx="9144000" cy="368799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481349"/>
            <a:ext cx="8229600" cy="661968"/>
          </a:xfrm>
        </p:spPr>
        <p:txBody>
          <a:bodyPr bIns="13716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600" b="0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</p:spTree>
    <p:extLst>
      <p:ext uri="{BB962C8B-B14F-4D97-AF65-F5344CB8AC3E}">
        <p14:creationId xmlns:p14="http://schemas.microsoft.com/office/powerpoint/2010/main" val="8346704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538" y="170815"/>
            <a:ext cx="8229600" cy="49244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778999"/>
            <a:ext cx="9144000" cy="4364501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0116779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883796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600" b="1" dirty="0">
                <a:solidFill>
                  <a:srgbClr val="60C31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857250"/>
            <a:ext cx="8229600" cy="3318965"/>
          </a:xfrm>
        </p:spPr>
        <p:txBody>
          <a:bodyPr/>
          <a:lstStyle>
            <a:lvl1pPr>
              <a:buClr>
                <a:srgbClr val="2B6380"/>
              </a:buClr>
              <a:buSzPct val="120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582912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971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o fir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>
            <a:lvl1pPr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857250"/>
            <a:ext cx="8229600" cy="3339437"/>
          </a:xfrm>
        </p:spPr>
        <p:txBody>
          <a:bodyPr/>
          <a:lstStyle>
            <a:lvl1pPr marL="0" indent="0">
              <a:buClr>
                <a:schemeClr val="accent1"/>
              </a:buClr>
              <a:buSzPct val="12000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582912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413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857250"/>
            <a:ext cx="8229600" cy="3237078"/>
          </a:xfrm>
        </p:spPr>
        <p:txBody>
          <a:bodyPr/>
          <a:lstStyle>
            <a:lvl1pPr marL="344488" indent="-344488">
              <a:buClr>
                <a:srgbClr val="2B6380"/>
              </a:buClr>
              <a:buSzPct val="100000"/>
              <a:buFont typeface="+mj-lt"/>
              <a:buAutoNum type="arabicPeriod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7700" indent="-285750">
              <a:buSzPct val="90000"/>
              <a:buFont typeface="+mj-lt"/>
              <a:buAutoNum type="alphaLcPeriod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89000" indent="-198438">
              <a:buSzPct val="90000"/>
              <a:buFont typeface="+mj-lt"/>
              <a:buAutoNum type="romanLcPeriod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582912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334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582912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211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582912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686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2836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8" y="855023"/>
            <a:ext cx="4038600" cy="3193275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5023"/>
            <a:ext cx="4038600" cy="3193275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589685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16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38" y="748353"/>
            <a:ext cx="4040188" cy="623248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538" y="1371599"/>
            <a:ext cx="4040188" cy="2726576"/>
          </a:xfrm>
        </p:spPr>
        <p:txBody>
          <a:bodyPr/>
          <a:lstStyle>
            <a:lvl1pPr>
              <a:spcBef>
                <a:spcPts val="60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757260"/>
            <a:ext cx="4041775" cy="623248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80506"/>
            <a:ext cx="4041775" cy="2717669"/>
          </a:xfrm>
        </p:spPr>
        <p:txBody>
          <a:bodyPr/>
          <a:lstStyle>
            <a:lvl1pPr>
              <a:spcBef>
                <a:spcPts val="60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600"/>
              </a:spcBef>
              <a:buClr>
                <a:srgbClr val="2B6380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5539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84868" y="4582912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386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169300"/>
            <a:ext cx="81915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858441"/>
            <a:ext cx="8199438" cy="31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582912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905019"/>
            <a:ext cx="9144000" cy="238481"/>
          </a:xfrm>
          <a:prstGeom prst="rect">
            <a:avLst/>
          </a:prstGeom>
          <a:solidFill>
            <a:srgbClr val="B3E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20018-34A2-6C48-AAF1-813091A70F3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2" y="4321742"/>
            <a:ext cx="1161723" cy="4313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7" r:id="rId3"/>
    <p:sldLayoutId id="2147483686" r:id="rId4"/>
    <p:sldLayoutId id="2147483681" r:id="rId5"/>
    <p:sldLayoutId id="2147483682" r:id="rId6"/>
    <p:sldLayoutId id="2147483688" r:id="rId7"/>
    <p:sldLayoutId id="2147483679" r:id="rId8"/>
    <p:sldLayoutId id="2147483680" r:id="rId9"/>
    <p:sldLayoutId id="2147483689" r:id="rId10"/>
    <p:sldLayoutId id="2147483690" r:id="rId11"/>
    <p:sldLayoutId id="2147483691" r:id="rId12"/>
    <p:sldLayoutId id="2147483694" r:id="rId13"/>
    <p:sldLayoutId id="2147483695" r:id="rId14"/>
    <p:sldLayoutId id="2147483696" r:id="rId15"/>
    <p:sldLayoutId id="2147483697" r:id="rId16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C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ts val="600"/>
        </a:spcBef>
        <a:spcAft>
          <a:spcPct val="0"/>
        </a:spcAft>
        <a:buClr>
          <a:srgbClr val="2B6380"/>
        </a:buClr>
        <a:buSzPct val="12000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0663" algn="l" rtl="0" eaLnBrk="0" fontAlgn="base" hangingPunct="0">
        <a:spcBef>
          <a:spcPts val="600"/>
        </a:spcBef>
        <a:spcAft>
          <a:spcPct val="0"/>
        </a:spcAft>
        <a:buClr>
          <a:srgbClr val="2B6380"/>
        </a:buClr>
        <a:buSzPct val="90000"/>
        <a:buFont typeface="Courier New" pitchFamily="49" charset="0"/>
        <a:buChar char="o"/>
        <a:defRPr sz="1600">
          <a:solidFill>
            <a:schemeClr val="tx1"/>
          </a:solidFill>
          <a:latin typeface="+mn-lt"/>
        </a:defRPr>
      </a:lvl2pPr>
      <a:lvl3pPr marL="912813" indent="-231775" algn="l" rtl="0" eaLnBrk="0" fontAlgn="base" hangingPunct="0">
        <a:spcBef>
          <a:spcPts val="600"/>
        </a:spcBef>
        <a:spcAft>
          <a:spcPct val="0"/>
        </a:spcAft>
        <a:buClr>
          <a:srgbClr val="2B6380"/>
        </a:buClr>
        <a:buSzPct val="90000"/>
        <a:buFont typeface="Arial" pitchFamily="34" charset="0"/>
        <a:buChar char="─"/>
        <a:defRPr sz="1400">
          <a:solidFill>
            <a:schemeClr val="tx1"/>
          </a:solidFill>
          <a:latin typeface="+mn-lt"/>
        </a:defRPr>
      </a:lvl3pPr>
      <a:lvl4pPr marL="1258888" indent="-231775" algn="l" rtl="0" eaLnBrk="0" fontAlgn="base" hangingPunct="0">
        <a:spcBef>
          <a:spcPct val="45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600">
          <a:solidFill>
            <a:srgbClr val="404040"/>
          </a:solidFill>
          <a:latin typeface="+mn-lt"/>
        </a:defRPr>
      </a:lvl4pPr>
      <a:lvl5pPr marL="1597025" indent="-223838" algn="l" rtl="0" eaLnBrk="0" fontAlgn="base" hangingPunct="0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542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114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686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258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8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1152198"/>
            <a:ext cx="7772400" cy="1477328"/>
          </a:xfrm>
        </p:spPr>
        <p:txBody>
          <a:bodyPr/>
          <a:lstStyle/>
          <a:p>
            <a:r>
              <a:rPr lang="en-US" sz="3000" dirty="0" smtClean="0"/>
              <a:t>Global Burden of Tuberculosis from 1990 to 2017: Methods and findings from the 2017 Global Burden of Disease Study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775" y="2629526"/>
            <a:ext cx="7789863" cy="979259"/>
          </a:xfrm>
        </p:spPr>
        <p:txBody>
          <a:bodyPr/>
          <a:lstStyle/>
          <a:p>
            <a:r>
              <a:rPr lang="en-US" sz="1600" dirty="0" smtClean="0"/>
              <a:t>Jorge Ledesma (on behalf of the GBD TB team)</a:t>
            </a:r>
            <a:endParaRPr lang="en-US" sz="1600" dirty="0"/>
          </a:p>
          <a:p>
            <a:r>
              <a:rPr lang="en-US" sz="1600" dirty="0" smtClean="0"/>
              <a:t>April 15, 2019</a:t>
            </a:r>
          </a:p>
        </p:txBody>
      </p:sp>
    </p:spTree>
    <p:extLst>
      <p:ext uri="{BB962C8B-B14F-4D97-AF65-F5344CB8AC3E}">
        <p14:creationId xmlns:p14="http://schemas.microsoft.com/office/powerpoint/2010/main" val="1135158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5864" y="138758"/>
            <a:ext cx="8191500" cy="461665"/>
          </a:xfrm>
        </p:spPr>
        <p:txBody>
          <a:bodyPr/>
          <a:lstStyle/>
          <a:p>
            <a:r>
              <a:rPr lang="en-US" sz="2400" dirty="0" smtClean="0"/>
              <a:t>Nonfatal input data</a:t>
            </a:r>
            <a:endParaRPr lang="en-US" sz="2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>
          <a:xfrm>
            <a:off x="4629854" y="4571760"/>
            <a:ext cx="309700" cy="215444"/>
          </a:xfrm>
        </p:spPr>
        <p:txBody>
          <a:bodyPr/>
          <a:lstStyle/>
          <a:p>
            <a:fld id="{F1E776F5-9A26-455E-BF09-7D727D02200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9623" y="734883"/>
            <a:ext cx="6192020" cy="3917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9" y="1632635"/>
            <a:ext cx="1329779" cy="801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30082"/>
            <a:ext cx="1082410" cy="938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559" y="51344"/>
            <a:ext cx="2894743" cy="6586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236" y="1644696"/>
            <a:ext cx="1584001" cy="1024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959" y="2693814"/>
            <a:ext cx="647681" cy="52191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060112"/>
              </p:ext>
            </p:extLst>
          </p:nvPr>
        </p:nvGraphicFramePr>
        <p:xfrm>
          <a:off x="7221643" y="3468907"/>
          <a:ext cx="2072898" cy="1024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19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4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700" dirty="0" smtClean="0">
                          <a:latin typeface="Calibri" panose="020F0502020204030204" pitchFamily="34" charset="0"/>
                        </a:rPr>
                        <a:t>Input data</a:t>
                      </a:r>
                      <a:endParaRPr lang="en-US" sz="7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GBD 2017</a:t>
                      </a:r>
                      <a:endParaRPr lang="en-US" sz="7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5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700" b="1" dirty="0" smtClean="0">
                          <a:latin typeface="Calibri" panose="020F0502020204030204" pitchFamily="34" charset="0"/>
                        </a:rPr>
                        <a:t>Overall</a:t>
                      </a:r>
                      <a:r>
                        <a:rPr lang="en-US" sz="700" b="1" baseline="0" dirty="0" smtClean="0">
                          <a:latin typeface="Calibri" panose="020F0502020204030204" pitchFamily="34" charset="0"/>
                        </a:rPr>
                        <a:t> data sources</a:t>
                      </a:r>
                      <a:endParaRPr lang="en-US" sz="7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D158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latin typeface="Calibri" panose="020F0502020204030204" pitchFamily="34" charset="0"/>
                        </a:rPr>
                        <a:t>1,917 site-years</a:t>
                      </a:r>
                      <a:endParaRPr lang="en-US" sz="7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5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5888" indent="0" algn="l"/>
                      <a:r>
                        <a:rPr lang="en-US" sz="700" dirty="0" smtClean="0">
                          <a:latin typeface="Calibri" panose="020F0502020204030204" pitchFamily="34" charset="0"/>
                        </a:rPr>
                        <a:t>Case notifications</a:t>
                      </a:r>
                      <a:endParaRPr lang="en-US" sz="7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81D158"/>
                        </a:buClr>
                        <a:buFont typeface="Arial" charset="0"/>
                        <a:buNone/>
                      </a:pP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1,751 site-years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5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5888" indent="0" algn="l"/>
                      <a:r>
                        <a:rPr lang="en-US" sz="700" dirty="0" smtClean="0">
                          <a:latin typeface="Calibri" panose="020F0502020204030204" pitchFamily="34" charset="0"/>
                        </a:rPr>
                        <a:t>Prevalence survey data</a:t>
                      </a:r>
                      <a:endParaRPr lang="en-US" sz="7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D158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166 site-years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40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61665"/>
          </a:xfrm>
        </p:spPr>
        <p:txBody>
          <a:bodyPr/>
          <a:lstStyle/>
          <a:p>
            <a:r>
              <a:rPr lang="en-US" sz="2400" dirty="0" smtClean="0"/>
              <a:t>Key steps in modeling nonfatal TB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96" y="639094"/>
            <a:ext cx="8229600" cy="331896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400" dirty="0" smtClean="0"/>
              <a:t>(1)  Estimate prevalence </a:t>
            </a:r>
            <a:r>
              <a:rPr lang="en-US" sz="1400" dirty="0"/>
              <a:t>of LTBI </a:t>
            </a:r>
            <a:endParaRPr lang="en-US" sz="1400" dirty="0" smtClean="0"/>
          </a:p>
          <a:p>
            <a:pPr>
              <a:spcAft>
                <a:spcPts val="0"/>
              </a:spcAft>
            </a:pPr>
            <a:r>
              <a:rPr lang="en-US" sz="1400" dirty="0" smtClean="0"/>
              <a:t>(2</a:t>
            </a:r>
            <a:r>
              <a:rPr lang="en-US" sz="1400" dirty="0"/>
              <a:t>) </a:t>
            </a:r>
            <a:r>
              <a:rPr lang="en-US" sz="1400" dirty="0" smtClean="0"/>
              <a:t> Divide prevalence, incidence, </a:t>
            </a:r>
            <a:r>
              <a:rPr lang="en-US" sz="1400" dirty="0"/>
              <a:t>and CSMR by </a:t>
            </a:r>
            <a:r>
              <a:rPr lang="en-US" sz="1400" dirty="0" smtClean="0"/>
              <a:t>LTBI </a:t>
            </a:r>
            <a:r>
              <a:rPr lang="en-US" sz="1400" dirty="0"/>
              <a:t>prevalence </a:t>
            </a:r>
            <a:endParaRPr lang="en-US" sz="1400" dirty="0" smtClean="0"/>
          </a:p>
          <a:p>
            <a:pPr lvl="1">
              <a:spcAft>
                <a:spcPts val="0"/>
              </a:spcAft>
            </a:pPr>
            <a:r>
              <a:rPr lang="en-US" sz="1400" dirty="0" smtClean="0"/>
              <a:t>Incidence </a:t>
            </a:r>
            <a:r>
              <a:rPr lang="en-US" sz="1400" dirty="0"/>
              <a:t>from two sources</a:t>
            </a:r>
          </a:p>
          <a:p>
            <a:pPr lvl="2">
              <a:spcAft>
                <a:spcPts val="0"/>
              </a:spcAft>
            </a:pPr>
            <a:r>
              <a:rPr lang="en-US" dirty="0"/>
              <a:t>Notification data from countries with high quality VR data</a:t>
            </a:r>
          </a:p>
          <a:p>
            <a:pPr lvl="2">
              <a:spcAft>
                <a:spcPts val="0"/>
              </a:spcAft>
            </a:pPr>
            <a:r>
              <a:rPr lang="en-US" dirty="0"/>
              <a:t>Incidence estimated based on MI ratios for remaining </a:t>
            </a:r>
            <a:r>
              <a:rPr lang="en-US" dirty="0" smtClean="0"/>
              <a:t>countries</a:t>
            </a:r>
          </a:p>
          <a:p>
            <a:pPr lvl="3"/>
            <a:r>
              <a:rPr lang="en-US" sz="1200" dirty="0" smtClean="0"/>
              <a:t>Input </a:t>
            </a:r>
            <a:r>
              <a:rPr lang="en-US" sz="1200" dirty="0"/>
              <a:t>data from locations with high quality </a:t>
            </a:r>
            <a:r>
              <a:rPr lang="en-US" sz="1200" dirty="0" smtClean="0"/>
              <a:t>VR </a:t>
            </a:r>
            <a:r>
              <a:rPr lang="en-US" sz="1200" dirty="0"/>
              <a:t>data</a:t>
            </a:r>
          </a:p>
          <a:p>
            <a:pPr lvl="3"/>
            <a:r>
              <a:rPr lang="en-US" sz="1200" dirty="0" smtClean="0"/>
              <a:t>Healthcare access and quality </a:t>
            </a:r>
            <a:r>
              <a:rPr lang="en-US" sz="1200" dirty="0"/>
              <a:t>index </a:t>
            </a:r>
            <a:r>
              <a:rPr lang="en-US" sz="1200" dirty="0" smtClean="0"/>
              <a:t>(HAQI</a:t>
            </a:r>
            <a:r>
              <a:rPr lang="en-US" sz="1200" dirty="0"/>
              <a:t>) as a covariate  </a:t>
            </a:r>
          </a:p>
          <a:p>
            <a:pPr lvl="3"/>
            <a:r>
              <a:rPr lang="en-US" sz="1200" dirty="0"/>
              <a:t>Anchor the lower end of the </a:t>
            </a:r>
            <a:r>
              <a:rPr lang="en-US" sz="1200" dirty="0" smtClean="0"/>
              <a:t>HAQI </a:t>
            </a:r>
            <a:r>
              <a:rPr lang="en-US" sz="1200" dirty="0"/>
              <a:t>scale with data from an untreated cohort of pulmonary TB cases in the </a:t>
            </a:r>
            <a:r>
              <a:rPr lang="en-US" sz="1200" dirty="0" smtClean="0"/>
              <a:t>1960s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(3) Run through </a:t>
            </a:r>
            <a:r>
              <a:rPr lang="en-US" sz="1400" dirty="0" err="1"/>
              <a:t>DisMod</a:t>
            </a:r>
            <a:r>
              <a:rPr lang="en-US" sz="1400" dirty="0"/>
              <a:t>-MR 2.1 to ensure consistency of estimates </a:t>
            </a:r>
            <a:endParaRPr lang="en-US" sz="1400" dirty="0" smtClean="0"/>
          </a:p>
          <a:p>
            <a:pPr>
              <a:spcAft>
                <a:spcPts val="0"/>
              </a:spcAft>
            </a:pPr>
            <a:r>
              <a:rPr lang="en-US" sz="1400" dirty="0" smtClean="0"/>
              <a:t>(4) </a:t>
            </a:r>
            <a:r>
              <a:rPr lang="en-US" sz="1400" dirty="0"/>
              <a:t>Multiplied outputs by the risk-weighted LTBI prevalence to get population-level </a:t>
            </a:r>
            <a:r>
              <a:rPr lang="en-US" sz="1400" dirty="0" smtClean="0"/>
              <a:t>estimates</a:t>
            </a:r>
          </a:p>
          <a:p>
            <a:pPr>
              <a:spcAft>
                <a:spcPts val="0"/>
              </a:spcAft>
            </a:pPr>
            <a:r>
              <a:rPr lang="en-US" sz="1400" dirty="0" smtClean="0"/>
              <a:t>(5) </a:t>
            </a:r>
            <a:r>
              <a:rPr lang="en-US" sz="1400" dirty="0"/>
              <a:t>Split TB all-forms into HIV-TB and TB </a:t>
            </a:r>
            <a:r>
              <a:rPr lang="en-US" sz="1400" dirty="0" smtClean="0"/>
              <a:t>no-HIV</a:t>
            </a:r>
          </a:p>
          <a:p>
            <a:pPr>
              <a:spcAft>
                <a:spcPts val="0"/>
              </a:spcAft>
            </a:pPr>
            <a:r>
              <a:rPr lang="en-US" sz="1400" dirty="0" smtClean="0"/>
              <a:t>(6) Split </a:t>
            </a:r>
            <a:r>
              <a:rPr lang="en-US" sz="1400" dirty="0"/>
              <a:t>HIV-TB and TB no-HIV into MDR-TB, XDR-TB, and drug-susceptible TB</a:t>
            </a:r>
          </a:p>
          <a:p>
            <a:pPr>
              <a:spcAft>
                <a:spcPts val="1200"/>
              </a:spcAft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620" y="99786"/>
            <a:ext cx="2716089" cy="16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92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pPr>
              <a:spcBef>
                <a:spcPts val="200"/>
              </a:spcBef>
            </a:pPr>
            <a:endParaRPr lang="en-US" dirty="0"/>
          </a:p>
          <a:p>
            <a:pPr>
              <a:spcBef>
                <a:spcPts val="20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TB modeling strategy</a:t>
            </a:r>
          </a:p>
          <a:p>
            <a:pPr>
              <a:spcBef>
                <a:spcPts val="200"/>
              </a:spcBef>
            </a:pPr>
            <a:endParaRPr lang="en-US" dirty="0"/>
          </a:p>
          <a:p>
            <a:pPr>
              <a:spcBef>
                <a:spcPts val="200"/>
              </a:spcBef>
            </a:pPr>
            <a:r>
              <a:rPr lang="en-US" dirty="0" smtClean="0"/>
              <a:t>Findings</a:t>
            </a:r>
          </a:p>
          <a:p>
            <a:pPr>
              <a:spcBef>
                <a:spcPts val="200"/>
              </a:spcBef>
            </a:pPr>
            <a:endParaRPr lang="en-US" dirty="0"/>
          </a:p>
          <a:p>
            <a:pPr>
              <a:spcBef>
                <a:spcPts val="200"/>
              </a:spcBef>
            </a:pPr>
            <a:r>
              <a:rPr lang="en-US" dirty="0" smtClean="0"/>
              <a:t>Limitations and conclusions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58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60" y="67700"/>
            <a:ext cx="9144000" cy="892552"/>
          </a:xfrm>
        </p:spPr>
        <p:txBody>
          <a:bodyPr/>
          <a:lstStyle/>
          <a:p>
            <a:pPr algn="ctr"/>
            <a:r>
              <a:rPr lang="en-US" dirty="0"/>
              <a:t>Global TB deaths by drug-resistance type and HIV status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1481138" y="960252"/>
          <a:ext cx="2999815" cy="345567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61081">
                  <a:extLst>
                    <a:ext uri="{9D8B030D-6E8A-4147-A177-3AD203B41FA5}">
                      <a16:colId xmlns:a16="http://schemas.microsoft.com/office/drawing/2014/main" val="763881167"/>
                    </a:ext>
                  </a:extLst>
                </a:gridCol>
                <a:gridCol w="919367">
                  <a:extLst>
                    <a:ext uri="{9D8B030D-6E8A-4147-A177-3AD203B41FA5}">
                      <a16:colId xmlns:a16="http://schemas.microsoft.com/office/drawing/2014/main" val="3431907888"/>
                    </a:ext>
                  </a:extLst>
                </a:gridCol>
                <a:gridCol w="919367">
                  <a:extLst>
                    <a:ext uri="{9D8B030D-6E8A-4147-A177-3AD203B41FA5}">
                      <a16:colId xmlns:a16="http://schemas.microsoft.com/office/drawing/2014/main" val="1136810689"/>
                    </a:ext>
                  </a:extLst>
                </a:gridCol>
              </a:tblGrid>
              <a:tr h="251460">
                <a:tc gridSpan="3"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Number of deaths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32286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5BBB0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1990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5BBB0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2017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5BBB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02997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All TB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n-lt"/>
                        </a:rPr>
                        <a:t>1,712,812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n-lt"/>
                        </a:rPr>
                        <a:t>1,402,122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32776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Drug-susceptible</a:t>
                      </a:r>
                      <a:r>
                        <a:rPr lang="en-US" sz="1200" baseline="0" dirty="0" smtClean="0">
                          <a:latin typeface="+mn-lt"/>
                        </a:rPr>
                        <a:t> TB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1,590,152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1,044,149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149167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MDR-TB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17,557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126,886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3933381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XDR-TB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12,637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7368314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HIV-drug-susceptible-TB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104,270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194,617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5939878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HIV-MDR-TB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22,601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1089261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HIV-XDR-TB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1,232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576095218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14" y="541817"/>
            <a:ext cx="3053464" cy="4071285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7919744" y="3383744"/>
            <a:ext cx="34813" cy="59466"/>
          </a:xfrm>
          <a:custGeom>
            <a:avLst/>
            <a:gdLst>
              <a:gd name="connsiteX0" fmla="*/ 0 w 46417"/>
              <a:gd name="connsiteY0" fmla="*/ 0 h 79288"/>
              <a:gd name="connsiteX1" fmla="*/ 23208 w 46417"/>
              <a:gd name="connsiteY1" fmla="*/ 4642 h 79288"/>
              <a:gd name="connsiteX2" fmla="*/ 32492 w 46417"/>
              <a:gd name="connsiteY2" fmla="*/ 13925 h 79288"/>
              <a:gd name="connsiteX3" fmla="*/ 46417 w 46417"/>
              <a:gd name="connsiteY3" fmla="*/ 41775 h 79288"/>
              <a:gd name="connsiteX4" fmla="*/ 32492 w 46417"/>
              <a:gd name="connsiteY4" fmla="*/ 78908 h 79288"/>
              <a:gd name="connsiteX5" fmla="*/ 13925 w 46417"/>
              <a:gd name="connsiteY5" fmla="*/ 74266 h 7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17" h="79288">
                <a:moveTo>
                  <a:pt x="0" y="0"/>
                </a:moveTo>
                <a:cubicBezTo>
                  <a:pt x="7736" y="1547"/>
                  <a:pt x="15957" y="1534"/>
                  <a:pt x="23208" y="4642"/>
                </a:cubicBezTo>
                <a:cubicBezTo>
                  <a:pt x="27230" y="6366"/>
                  <a:pt x="29758" y="10508"/>
                  <a:pt x="32492" y="13925"/>
                </a:cubicBezTo>
                <a:cubicBezTo>
                  <a:pt x="42774" y="26777"/>
                  <a:pt x="41515" y="27069"/>
                  <a:pt x="46417" y="41775"/>
                </a:cubicBezTo>
                <a:cubicBezTo>
                  <a:pt x="45511" y="46306"/>
                  <a:pt x="42736" y="75494"/>
                  <a:pt x="32492" y="78908"/>
                </a:cubicBezTo>
                <a:cubicBezTo>
                  <a:pt x="26440" y="80925"/>
                  <a:pt x="13925" y="74266"/>
                  <a:pt x="13925" y="7426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7894796" y="3379681"/>
            <a:ext cx="172385" cy="635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7890738" y="3612343"/>
            <a:ext cx="176443" cy="634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2" idx="1"/>
            <a:endCxn id="31" idx="1"/>
          </p:cNvCxnSpPr>
          <p:nvPr/>
        </p:nvCxnSpPr>
        <p:spPr>
          <a:xfrm>
            <a:off x="8067181" y="3411446"/>
            <a:ext cx="0" cy="863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e 30"/>
          <p:cNvSpPr/>
          <p:nvPr/>
        </p:nvSpPr>
        <p:spPr>
          <a:xfrm>
            <a:off x="7907197" y="4046017"/>
            <a:ext cx="159984" cy="465641"/>
          </a:xfrm>
          <a:prstGeom prst="rightBrace">
            <a:avLst>
              <a:gd name="adj1" fmla="val 8333"/>
              <a:gd name="adj2" fmla="val 492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81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47" y="0"/>
            <a:ext cx="8915399" cy="892552"/>
          </a:xfrm>
        </p:spPr>
        <p:txBody>
          <a:bodyPr/>
          <a:lstStyle/>
          <a:p>
            <a:r>
              <a:rPr lang="en-US" dirty="0"/>
              <a:t>Age-standardized TB (HIV-negative) mortality </a:t>
            </a:r>
            <a:r>
              <a:rPr lang="en-US" dirty="0" smtClean="0"/>
              <a:t>rates,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both sexes, </a:t>
            </a:r>
            <a:r>
              <a:rPr lang="en-US" dirty="0"/>
              <a:t>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538" y="997976"/>
            <a:ext cx="8229600" cy="3038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47" y="4035987"/>
            <a:ext cx="8862263" cy="2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70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46311"/>
            <a:ext cx="8191500" cy="830997"/>
          </a:xfrm>
        </p:spPr>
        <p:txBody>
          <a:bodyPr/>
          <a:lstStyle/>
          <a:p>
            <a:r>
              <a:rPr lang="en-US" sz="2400" dirty="0" smtClean="0"/>
              <a:t>Annualized rate of change for age-standardized TB (HIV-negative) mortality rates, both sexes, 2007 – 2017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538" y="1030979"/>
            <a:ext cx="8229600" cy="30513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32" y="4114412"/>
            <a:ext cx="8934422" cy="2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18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120" y="114509"/>
            <a:ext cx="9265920" cy="477054"/>
          </a:xfrm>
        </p:spPr>
        <p:txBody>
          <a:bodyPr/>
          <a:lstStyle/>
          <a:p>
            <a:pPr algn="ctr"/>
            <a:r>
              <a:rPr lang="en-US" sz="2500" dirty="0"/>
              <a:t>Global TB incidence by drug-resistance type and HIV status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62495" y="962648"/>
          <a:ext cx="3002584" cy="34823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62154">
                  <a:extLst>
                    <a:ext uri="{9D8B030D-6E8A-4147-A177-3AD203B41FA5}">
                      <a16:colId xmlns:a16="http://schemas.microsoft.com/office/drawing/2014/main" val="763881167"/>
                    </a:ext>
                  </a:extLst>
                </a:gridCol>
                <a:gridCol w="920215">
                  <a:extLst>
                    <a:ext uri="{9D8B030D-6E8A-4147-A177-3AD203B41FA5}">
                      <a16:colId xmlns:a16="http://schemas.microsoft.com/office/drawing/2014/main" val="3431907888"/>
                    </a:ext>
                  </a:extLst>
                </a:gridCol>
                <a:gridCol w="920215">
                  <a:extLst>
                    <a:ext uri="{9D8B030D-6E8A-4147-A177-3AD203B41FA5}">
                      <a16:colId xmlns:a16="http://schemas.microsoft.com/office/drawing/2014/main" val="1136810689"/>
                    </a:ext>
                  </a:extLst>
                </a:gridCol>
              </a:tblGrid>
              <a:tr h="278130">
                <a:tc gridSpan="3"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Incident cases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32286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5BBB0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1990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5BBB0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2017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5BBB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02997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All TB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n-lt"/>
                        </a:rPr>
                        <a:t> 8,719,525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10,341,076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32776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Drug-susceptible</a:t>
                      </a:r>
                      <a:r>
                        <a:rPr lang="en-US" sz="1200" baseline="0" dirty="0" smtClean="0">
                          <a:latin typeface="+mn-lt"/>
                        </a:rPr>
                        <a:t> TB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8,135,756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8,508,571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149167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MDR-TB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58,277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432,772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3933381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XDR-TB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24,471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7368314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HIV-drug-susceptible-TB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523,669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1,321,568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5939878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HIV-MDR-TB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52,006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1089261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HIV-XDR-TB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1,689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57609521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/>
          <a:stretch/>
        </p:blipFill>
        <p:spPr>
          <a:xfrm>
            <a:off x="4943044" y="831827"/>
            <a:ext cx="2981757" cy="3786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5455" y="589575"/>
            <a:ext cx="14895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1"/>
              </a:spcBef>
              <a:buClr>
                <a:schemeClr val="accent1"/>
              </a:buClr>
              <a:buSzPct val="110000"/>
            </a:pPr>
            <a:r>
              <a:rPr lang="en-US" sz="1050" b="1" dirty="0"/>
              <a:t>Incidence 1990-2017</a:t>
            </a:r>
          </a:p>
        </p:txBody>
      </p:sp>
      <p:sp>
        <p:nvSpPr>
          <p:cNvPr id="6" name="Freeform 5"/>
          <p:cNvSpPr/>
          <p:nvPr/>
        </p:nvSpPr>
        <p:spPr>
          <a:xfrm>
            <a:off x="7919744" y="3383744"/>
            <a:ext cx="34813" cy="59466"/>
          </a:xfrm>
          <a:custGeom>
            <a:avLst/>
            <a:gdLst>
              <a:gd name="connsiteX0" fmla="*/ 0 w 46417"/>
              <a:gd name="connsiteY0" fmla="*/ 0 h 79288"/>
              <a:gd name="connsiteX1" fmla="*/ 23208 w 46417"/>
              <a:gd name="connsiteY1" fmla="*/ 4642 h 79288"/>
              <a:gd name="connsiteX2" fmla="*/ 32492 w 46417"/>
              <a:gd name="connsiteY2" fmla="*/ 13925 h 79288"/>
              <a:gd name="connsiteX3" fmla="*/ 46417 w 46417"/>
              <a:gd name="connsiteY3" fmla="*/ 41775 h 79288"/>
              <a:gd name="connsiteX4" fmla="*/ 32492 w 46417"/>
              <a:gd name="connsiteY4" fmla="*/ 78908 h 79288"/>
              <a:gd name="connsiteX5" fmla="*/ 13925 w 46417"/>
              <a:gd name="connsiteY5" fmla="*/ 74266 h 7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17" h="79288">
                <a:moveTo>
                  <a:pt x="0" y="0"/>
                </a:moveTo>
                <a:cubicBezTo>
                  <a:pt x="7736" y="1547"/>
                  <a:pt x="15957" y="1534"/>
                  <a:pt x="23208" y="4642"/>
                </a:cubicBezTo>
                <a:cubicBezTo>
                  <a:pt x="27230" y="6366"/>
                  <a:pt x="29758" y="10508"/>
                  <a:pt x="32492" y="13925"/>
                </a:cubicBezTo>
                <a:cubicBezTo>
                  <a:pt x="42774" y="26777"/>
                  <a:pt x="41515" y="27069"/>
                  <a:pt x="46417" y="41775"/>
                </a:cubicBezTo>
                <a:cubicBezTo>
                  <a:pt x="45511" y="46306"/>
                  <a:pt x="42736" y="75494"/>
                  <a:pt x="32492" y="78908"/>
                </a:cubicBezTo>
                <a:cubicBezTo>
                  <a:pt x="26440" y="80925"/>
                  <a:pt x="13925" y="74266"/>
                  <a:pt x="13925" y="7426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7906478" y="3637077"/>
            <a:ext cx="176974" cy="59498"/>
          </a:xfrm>
          <a:prstGeom prst="rightBrace">
            <a:avLst>
              <a:gd name="adj1" fmla="val 8333"/>
              <a:gd name="adj2" fmla="val 444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1" idx="1"/>
            <a:endCxn id="9" idx="1"/>
          </p:cNvCxnSpPr>
          <p:nvPr/>
        </p:nvCxnSpPr>
        <p:spPr>
          <a:xfrm>
            <a:off x="8083452" y="3375405"/>
            <a:ext cx="1" cy="829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7919743" y="3904192"/>
            <a:ext cx="163709" cy="607467"/>
          </a:xfrm>
          <a:prstGeom prst="rightBrace">
            <a:avLst>
              <a:gd name="adj1" fmla="val 8333"/>
              <a:gd name="adj2" fmla="val 495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7907009" y="3346830"/>
            <a:ext cx="176443" cy="571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33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4774"/>
            <a:ext cx="8191500" cy="892552"/>
          </a:xfrm>
        </p:spPr>
        <p:txBody>
          <a:bodyPr/>
          <a:lstStyle/>
          <a:p>
            <a:r>
              <a:rPr lang="en-US" dirty="0"/>
              <a:t>Age-standardized TB (HIV-negative) </a:t>
            </a:r>
            <a:r>
              <a:rPr lang="en-US" dirty="0" smtClean="0"/>
              <a:t>incidence rates, both sexes, </a:t>
            </a:r>
            <a:r>
              <a:rPr lang="en-US" dirty="0"/>
              <a:t>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538" y="1002258"/>
            <a:ext cx="8229600" cy="3029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38" y="4055767"/>
            <a:ext cx="8515057" cy="22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14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30269"/>
            <a:ext cx="8191500" cy="830997"/>
          </a:xfrm>
        </p:spPr>
        <p:txBody>
          <a:bodyPr/>
          <a:lstStyle/>
          <a:p>
            <a:r>
              <a:rPr lang="en-US" sz="2400" dirty="0"/>
              <a:t>Annualized rate of change for age-standardized TB (HIV-negative) </a:t>
            </a:r>
            <a:r>
              <a:rPr lang="en-US" sz="2400" dirty="0" smtClean="0"/>
              <a:t>incidence </a:t>
            </a:r>
            <a:r>
              <a:rPr lang="en-US" sz="2400" dirty="0"/>
              <a:t>rates, </a:t>
            </a:r>
            <a:r>
              <a:rPr lang="en-US" sz="2400" dirty="0" smtClean="0"/>
              <a:t>both sexes, 2007 </a:t>
            </a:r>
            <a:r>
              <a:rPr lang="en-US" sz="2400" dirty="0"/>
              <a:t>– 2017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38" y="894963"/>
            <a:ext cx="8229600" cy="30836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1" y="3998728"/>
            <a:ext cx="8809053" cy="2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39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pPr>
              <a:spcBef>
                <a:spcPts val="200"/>
              </a:spcBef>
            </a:pPr>
            <a:endParaRPr lang="en-US" dirty="0"/>
          </a:p>
          <a:p>
            <a:pPr>
              <a:spcBef>
                <a:spcPts val="20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TB modeling strategy</a:t>
            </a:r>
          </a:p>
          <a:p>
            <a:pPr>
              <a:spcBef>
                <a:spcPts val="200"/>
              </a:spcBef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Findings</a:t>
            </a:r>
          </a:p>
          <a:p>
            <a:pPr>
              <a:spcBef>
                <a:spcPts val="200"/>
              </a:spcBef>
            </a:pPr>
            <a:endParaRPr lang="en-US" dirty="0"/>
          </a:p>
          <a:p>
            <a:pPr>
              <a:spcBef>
                <a:spcPts val="200"/>
              </a:spcBef>
            </a:pPr>
            <a:r>
              <a:rPr lang="en-US" dirty="0" smtClean="0"/>
              <a:t>Limitations and conclusions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95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/>
              <a:t>Background</a:t>
            </a:r>
          </a:p>
          <a:p>
            <a:pPr>
              <a:spcBef>
                <a:spcPts val="200"/>
              </a:spcBef>
            </a:pPr>
            <a:endParaRPr lang="en-US" dirty="0"/>
          </a:p>
          <a:p>
            <a:pPr>
              <a:spcBef>
                <a:spcPts val="200"/>
              </a:spcBef>
            </a:pPr>
            <a:r>
              <a:rPr lang="en-US" dirty="0" smtClean="0"/>
              <a:t>TB modeling strategy</a:t>
            </a:r>
          </a:p>
          <a:p>
            <a:pPr>
              <a:spcBef>
                <a:spcPts val="200"/>
              </a:spcBef>
            </a:pPr>
            <a:endParaRPr lang="en-US" dirty="0"/>
          </a:p>
          <a:p>
            <a:pPr>
              <a:spcBef>
                <a:spcPts val="200"/>
              </a:spcBef>
            </a:pPr>
            <a:r>
              <a:rPr lang="en-US" dirty="0" smtClean="0"/>
              <a:t>Findings</a:t>
            </a:r>
          </a:p>
          <a:p>
            <a:pPr>
              <a:spcBef>
                <a:spcPts val="200"/>
              </a:spcBef>
            </a:pPr>
            <a:endParaRPr lang="en-US" dirty="0"/>
          </a:p>
          <a:p>
            <a:pPr>
              <a:spcBef>
                <a:spcPts val="200"/>
              </a:spcBef>
            </a:pPr>
            <a:r>
              <a:rPr lang="en-US" dirty="0" smtClean="0"/>
              <a:t>Limitations and conclusions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37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&amp;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805879"/>
            <a:ext cx="8229600" cy="33189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Limitations</a:t>
            </a:r>
          </a:p>
          <a:p>
            <a:r>
              <a:rPr lang="en-US" dirty="0" smtClean="0"/>
              <a:t>Lack of high quality data in high TB burden countries</a:t>
            </a:r>
          </a:p>
          <a:p>
            <a:r>
              <a:rPr lang="en-US" dirty="0" smtClean="0"/>
              <a:t>Rely on regional level patterns and covariates to help predict for locations without data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Conclusions</a:t>
            </a:r>
          </a:p>
          <a:p>
            <a:r>
              <a:rPr lang="en-US" dirty="0" smtClean="0"/>
              <a:t>Substantial variation in trends for incidence and mortality across countries</a:t>
            </a:r>
          </a:p>
          <a:p>
            <a:r>
              <a:rPr lang="en-US" dirty="0" smtClean="0"/>
              <a:t>Incidence is declining at a slower pace compared to mortality</a:t>
            </a:r>
          </a:p>
          <a:p>
            <a:r>
              <a:rPr lang="en-US" dirty="0" smtClean="0"/>
              <a:t>Need to improve case finding, early diagnosis, and treatment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61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Christopher Murray</a:t>
            </a:r>
          </a:p>
          <a:p>
            <a:r>
              <a:rPr lang="en-US" dirty="0" smtClean="0"/>
              <a:t>Theo Vos</a:t>
            </a:r>
          </a:p>
          <a:p>
            <a:r>
              <a:rPr lang="en-US" dirty="0" smtClean="0"/>
              <a:t>Simon Hay</a:t>
            </a:r>
          </a:p>
          <a:p>
            <a:r>
              <a:rPr lang="en-US" dirty="0" smtClean="0"/>
              <a:t>Mohsen Naghavi</a:t>
            </a:r>
          </a:p>
          <a:p>
            <a:r>
              <a:rPr lang="en-US" dirty="0" smtClean="0"/>
              <a:t>Bobby Reiner</a:t>
            </a:r>
          </a:p>
          <a:p>
            <a:r>
              <a:rPr lang="en-US" dirty="0" smtClean="0"/>
              <a:t>Kirsten Wiens</a:t>
            </a:r>
          </a:p>
          <a:p>
            <a:r>
              <a:rPr lang="en-US" dirty="0" smtClean="0"/>
              <a:t>Jennifer Ross</a:t>
            </a:r>
          </a:p>
          <a:p>
            <a:r>
              <a:rPr lang="en-US" dirty="0" smtClean="0"/>
              <a:t>Sarah Johnson</a:t>
            </a:r>
          </a:p>
          <a:p>
            <a:r>
              <a:rPr lang="en-US" dirty="0" smtClean="0"/>
              <a:t>Natalia </a:t>
            </a:r>
            <a:r>
              <a:rPr lang="en-US" dirty="0" err="1" smtClean="0"/>
              <a:t>Bhattacharjee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79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989351"/>
            <a:ext cx="8229600" cy="318686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Questions?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GBD 2019 TB Team: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627" y="2561336"/>
            <a:ext cx="1209095" cy="1204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12" y="2586391"/>
            <a:ext cx="1257649" cy="1179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840" y="2539613"/>
            <a:ext cx="1231078" cy="1226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5686" y="3806883"/>
            <a:ext cx="1382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/>
              <a:t>Hmwe Kyu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6473" y="3800318"/>
            <a:ext cx="1810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/>
              <a:t>Emilie Maddison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6798" y="3800318"/>
            <a:ext cx="1411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/>
              <a:t>Molly Biehl</a:t>
            </a:r>
          </a:p>
        </p:txBody>
      </p:sp>
    </p:spTree>
    <p:extLst>
      <p:ext uri="{BB962C8B-B14F-4D97-AF65-F5344CB8AC3E}">
        <p14:creationId xmlns:p14="http://schemas.microsoft.com/office/powerpoint/2010/main" val="1542456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Sustainable Development Goal to end the TB epidemic by 2030</a:t>
            </a:r>
          </a:p>
          <a:p>
            <a:pPr marL="346075" lvl="1" indent="0">
              <a:buNone/>
            </a:pPr>
            <a:endParaRPr lang="en-US" dirty="0" smtClean="0"/>
          </a:p>
          <a:p>
            <a:r>
              <a:rPr lang="en-US" dirty="0" smtClean="0"/>
              <a:t>Information on TB burden and trends are necessary for monitoring progress</a:t>
            </a:r>
          </a:p>
          <a:p>
            <a:endParaRPr lang="en-US" dirty="0"/>
          </a:p>
          <a:p>
            <a:r>
              <a:rPr lang="en-US" dirty="0" smtClean="0"/>
              <a:t>Global Burden of Disease (GBD) Study framework</a:t>
            </a:r>
          </a:p>
          <a:p>
            <a:pPr lvl="1"/>
            <a:r>
              <a:rPr lang="en-US" dirty="0" smtClean="0"/>
              <a:t>A systematic quantification of health loss due to diseases, injuries, and risk factors by age, sex, and geography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75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pPr>
              <a:spcBef>
                <a:spcPts val="200"/>
              </a:spcBef>
            </a:pPr>
            <a:endParaRPr lang="en-US" dirty="0"/>
          </a:p>
          <a:p>
            <a:pPr>
              <a:spcBef>
                <a:spcPts val="200"/>
              </a:spcBef>
            </a:pPr>
            <a:r>
              <a:rPr lang="en-US" dirty="0" smtClean="0"/>
              <a:t>TB modeling strategy</a:t>
            </a:r>
          </a:p>
          <a:p>
            <a:pPr>
              <a:spcBef>
                <a:spcPts val="200"/>
              </a:spcBef>
            </a:pPr>
            <a:endParaRPr lang="en-US" dirty="0"/>
          </a:p>
          <a:p>
            <a:pPr>
              <a:spcBef>
                <a:spcPts val="200"/>
              </a:spcBef>
            </a:pPr>
            <a:r>
              <a:rPr lang="en-US" dirty="0" smtClean="0"/>
              <a:t>Findings</a:t>
            </a:r>
          </a:p>
          <a:p>
            <a:pPr>
              <a:spcBef>
                <a:spcPts val="200"/>
              </a:spcBef>
            </a:pPr>
            <a:endParaRPr lang="en-US" dirty="0"/>
          </a:p>
          <a:p>
            <a:pPr>
              <a:spcBef>
                <a:spcPts val="200"/>
              </a:spcBef>
            </a:pPr>
            <a:r>
              <a:rPr lang="en-US" dirty="0" smtClean="0"/>
              <a:t>Limitations and conclusions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6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88" y="1083893"/>
            <a:ext cx="5927307" cy="3556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02" y="158530"/>
            <a:ext cx="8191500" cy="492443"/>
          </a:xfrm>
        </p:spPr>
        <p:txBody>
          <a:bodyPr/>
          <a:lstStyle/>
          <a:p>
            <a:r>
              <a:rPr lang="en-US" dirty="0" smtClean="0"/>
              <a:t>Mortality input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6" t="20828" r="13430" b="56806"/>
          <a:stretch/>
        </p:blipFill>
        <p:spPr>
          <a:xfrm>
            <a:off x="6763511" y="1720788"/>
            <a:ext cx="1302580" cy="860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7" t="38233" r="37765" b="54023"/>
          <a:stretch/>
        </p:blipFill>
        <p:spPr>
          <a:xfrm>
            <a:off x="4730973" y="2997456"/>
            <a:ext cx="358555" cy="358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6" t="10700" r="4453" b="73136"/>
          <a:stretch/>
        </p:blipFill>
        <p:spPr>
          <a:xfrm>
            <a:off x="5015494" y="418972"/>
            <a:ext cx="3050597" cy="597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7" t="42181" r="57945" b="40309"/>
          <a:stretch/>
        </p:blipFill>
        <p:spPr>
          <a:xfrm>
            <a:off x="270897" y="3085649"/>
            <a:ext cx="732927" cy="719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23408" r="64603" b="60933"/>
          <a:stretch/>
        </p:blipFill>
        <p:spPr>
          <a:xfrm>
            <a:off x="270897" y="1986284"/>
            <a:ext cx="1087733" cy="595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06842"/>
              </p:ext>
            </p:extLst>
          </p:nvPr>
        </p:nvGraphicFramePr>
        <p:xfrm>
          <a:off x="6670715" y="3271069"/>
          <a:ext cx="2325198" cy="14482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5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750" dirty="0" smtClean="0"/>
                        <a:t>Input data</a:t>
                      </a:r>
                      <a:endParaRPr lang="en-US" sz="7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750" dirty="0" smtClean="0"/>
                        <a:t>GBD 2017</a:t>
                      </a:r>
                      <a:endParaRPr lang="en-US" sz="75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750" b="1" baseline="0" dirty="0" smtClean="0">
                          <a:latin typeface="Calibri" panose="020F0502020204030204" pitchFamily="34" charset="0"/>
                        </a:rPr>
                        <a:t>Total data sources</a:t>
                      </a:r>
                      <a:endParaRPr lang="en-US" sz="75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Clr>
                          <a:srgbClr val="81D158"/>
                        </a:buClr>
                        <a:buFont typeface="Arial" charset="0"/>
                        <a:buNone/>
                      </a:pPr>
                      <a:r>
                        <a:rPr lang="en-US" sz="750" b="1" dirty="0" smtClean="0">
                          <a:latin typeface="Calibri" panose="020F0502020204030204" pitchFamily="34" charset="0"/>
                        </a:rPr>
                        <a:t>19,404 site-years</a:t>
                      </a:r>
                      <a:endParaRPr lang="en-US" sz="75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8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5888" indent="0" algn="l"/>
                      <a:r>
                        <a:rPr lang="en-US" sz="700" dirty="0" smtClean="0">
                          <a:latin typeface="Calibri" panose="020F0502020204030204" pitchFamily="34" charset="0"/>
                        </a:rPr>
                        <a:t>Vital</a:t>
                      </a:r>
                      <a:r>
                        <a:rPr lang="en-US" sz="700" baseline="0" dirty="0" smtClean="0">
                          <a:latin typeface="Calibri" panose="020F0502020204030204" pitchFamily="34" charset="0"/>
                        </a:rPr>
                        <a:t> registration data</a:t>
                      </a:r>
                      <a:endParaRPr lang="en-US" sz="7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Clr>
                          <a:srgbClr val="81D158"/>
                        </a:buClr>
                        <a:buFont typeface="Arial" charset="0"/>
                        <a:buNone/>
                      </a:pPr>
                      <a:r>
                        <a:rPr lang="en-US" sz="700" dirty="0" smtClean="0">
                          <a:latin typeface="Calibri" panose="020F0502020204030204" pitchFamily="34" charset="0"/>
                        </a:rPr>
                        <a:t>17,405 site-years</a:t>
                      </a:r>
                      <a:endParaRPr lang="en-US" sz="7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866">
                <a:tc>
                  <a:txBody>
                    <a:bodyPr/>
                    <a:lstStyle/>
                    <a:p>
                      <a:pPr marL="115888" indent="0" algn="l"/>
                      <a:r>
                        <a:rPr lang="en-US" sz="7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Vital registration</a:t>
                      </a:r>
                      <a:r>
                        <a:rPr lang="en-US" sz="7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data - Sample</a:t>
                      </a:r>
                      <a:endParaRPr lang="en-US" sz="7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81D158"/>
                        </a:buClr>
                        <a:buFont typeface="Arial" charset="0"/>
                        <a:buNone/>
                      </a:pP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740 site-years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570499"/>
                  </a:ext>
                </a:extLst>
              </a:tr>
              <a:tr h="2258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5888" indent="0" algn="l"/>
                      <a:r>
                        <a:rPr lang="en-US" sz="700" dirty="0" smtClean="0">
                          <a:latin typeface="Calibri" panose="020F0502020204030204" pitchFamily="34" charset="0"/>
                        </a:rPr>
                        <a:t>Verbal</a:t>
                      </a:r>
                      <a:r>
                        <a:rPr lang="en-US" sz="700" baseline="0" dirty="0" smtClean="0">
                          <a:latin typeface="Calibri" panose="020F0502020204030204" pitchFamily="34" charset="0"/>
                        </a:rPr>
                        <a:t> autopsy data</a:t>
                      </a:r>
                      <a:endParaRPr lang="en-US" sz="7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Clr>
                          <a:srgbClr val="81D158"/>
                        </a:buClr>
                        <a:buFont typeface="Arial" charset="0"/>
                        <a:buNone/>
                      </a:pPr>
                      <a:r>
                        <a:rPr lang="en-US" sz="700" baseline="0" dirty="0" smtClean="0">
                          <a:latin typeface="Calibri" panose="020F0502020204030204" pitchFamily="34" charset="0"/>
                        </a:rPr>
                        <a:t>898 </a:t>
                      </a:r>
                      <a:r>
                        <a:rPr lang="en-US" sz="700" dirty="0" smtClean="0">
                          <a:latin typeface="Calibri" panose="020F0502020204030204" pitchFamily="34" charset="0"/>
                        </a:rPr>
                        <a:t>site-years</a:t>
                      </a: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15888" indent="0" algn="l"/>
                      <a:r>
                        <a:rPr lang="en-US" sz="7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Surveillance</a:t>
                      </a:r>
                      <a:endParaRPr lang="en-US" sz="7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81D158"/>
                        </a:buClr>
                        <a:buFont typeface="Arial" charset="0"/>
                        <a:buNone/>
                      </a:pPr>
                      <a:r>
                        <a:rPr lang="en-US" sz="7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361 site-years</a:t>
                      </a:r>
                    </a:p>
                    <a:p>
                      <a:pPr marL="0" indent="0">
                        <a:buClr>
                          <a:srgbClr val="81D158"/>
                        </a:buClr>
                        <a:buFont typeface="Arial" charset="0"/>
                        <a:buNone/>
                      </a:pPr>
                      <a:endParaRPr lang="en-US" sz="7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959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473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TB (no-HIV) </a:t>
            </a:r>
            <a:r>
              <a:rPr lang="en-US" dirty="0" err="1" smtClean="0"/>
              <a:t>mortailty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17949"/>
              </p:ext>
            </p:extLst>
          </p:nvPr>
        </p:nvGraphicFramePr>
        <p:xfrm>
          <a:off x="3120510" y="988124"/>
          <a:ext cx="5713938" cy="364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953">
                  <a:extLst>
                    <a:ext uri="{9D8B030D-6E8A-4147-A177-3AD203B41FA5}">
                      <a16:colId xmlns:a16="http://schemas.microsoft.com/office/drawing/2014/main" val="2957947780"/>
                    </a:ext>
                  </a:extLst>
                </a:gridCol>
                <a:gridCol w="3444767">
                  <a:extLst>
                    <a:ext uri="{9D8B030D-6E8A-4147-A177-3AD203B41FA5}">
                      <a16:colId xmlns:a16="http://schemas.microsoft.com/office/drawing/2014/main" val="917728411"/>
                    </a:ext>
                  </a:extLst>
                </a:gridCol>
                <a:gridCol w="984218">
                  <a:extLst>
                    <a:ext uri="{9D8B030D-6E8A-4147-A177-3AD203B41FA5}">
                      <a16:colId xmlns:a16="http://schemas.microsoft.com/office/drawing/2014/main" val="1367194768"/>
                    </a:ext>
                  </a:extLst>
                </a:gridCol>
              </a:tblGrid>
              <a:tr h="339298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57" marR="681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Covariate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57" marR="681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Direction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57" marR="68157" marT="0" marB="0"/>
                </a:tc>
                <a:extLst>
                  <a:ext uri="{0D108BD9-81ED-4DB2-BD59-A6C34878D82A}">
                    <a16:rowId xmlns:a16="http://schemas.microsoft.com/office/drawing/2014/main" val="1071594024"/>
                  </a:ext>
                </a:extLst>
              </a:tr>
              <a:tr h="16551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Level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57" marR="681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TB prevalence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Latent TB infection prevalence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SEV scalar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Alcohol per capita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Smoking prevalence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Cigarettes per capita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Fasting plasma glucose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TB strain prevalence-weighted transmission </a:t>
                      </a:r>
                      <a:r>
                        <a:rPr lang="en-US" sz="1100" dirty="0" smtClean="0">
                          <a:effectLst/>
                        </a:rPr>
                        <a:t>risk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57" marR="681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57" marR="68157" marT="0" marB="0"/>
                </a:tc>
                <a:extLst>
                  <a:ext uri="{0D108BD9-81ED-4DB2-BD59-A6C34878D82A}">
                    <a16:rowId xmlns:a16="http://schemas.microsoft.com/office/drawing/2014/main" val="3144312747"/>
                  </a:ext>
                </a:extLst>
              </a:tr>
              <a:tr h="10367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Level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57" marR="681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Healthcare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Access and Quality Index (HAQI)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Adult underweight proportion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Indoor air pollution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Outdoor air pollution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Population density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57" marR="681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57" marR="68157" marT="0" marB="0"/>
                </a:tc>
                <a:extLst>
                  <a:ext uri="{0D108BD9-81ED-4DB2-BD59-A6C34878D82A}">
                    <a16:rowId xmlns:a16="http://schemas.microsoft.com/office/drawing/2014/main" val="3703173513"/>
                  </a:ext>
                </a:extLst>
              </a:tr>
              <a:tr h="6182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Level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57" marR="681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Log </a:t>
                      </a:r>
                      <a:r>
                        <a:rPr lang="en-US" sz="1100" dirty="0" smtClean="0">
                          <a:effectLst/>
                        </a:rPr>
                        <a:t>Lag-Distributed Income (LDI)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Education (years per capita)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Sociodemographic Index (SDI)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57" marR="681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57" marR="68157" marT="0" marB="0"/>
                </a:tc>
                <a:extLst>
                  <a:ext uri="{0D108BD9-81ED-4DB2-BD59-A6C34878D82A}">
                    <a16:rowId xmlns:a16="http://schemas.microsoft.com/office/drawing/2014/main" val="3094227991"/>
                  </a:ext>
                </a:extLst>
              </a:tr>
            </a:tbl>
          </a:graphicData>
        </a:graphic>
      </p:graphicFrame>
      <p:sp>
        <p:nvSpPr>
          <p:cNvPr id="5" name="Content Placeholder 6"/>
          <p:cNvSpPr txBox="1">
            <a:spLocks/>
          </p:cNvSpPr>
          <p:nvPr/>
        </p:nvSpPr>
        <p:spPr>
          <a:xfrm>
            <a:off x="369253" y="629110"/>
            <a:ext cx="8229600" cy="3318965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B6380"/>
              </a:buClr>
              <a:buSzPct val="12000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206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B6380"/>
              </a:buClr>
              <a:buSzPct val="9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2pPr>
            <a:lvl3pPr marL="912813" indent="-231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B6380"/>
              </a:buClr>
              <a:buSzPct val="90000"/>
              <a:buFont typeface="Arial" pitchFamily="34" charset="0"/>
              <a:buChar char="─"/>
              <a:defRPr sz="1400">
                <a:solidFill>
                  <a:schemeClr val="tx1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+mn-lt"/>
              </a:defRPr>
            </a:lvl4pPr>
            <a:lvl5pPr marL="1597025" indent="-223838" algn="l" rtl="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542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14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686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58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b="1" kern="0" dirty="0" smtClean="0"/>
              <a:t>Model: </a:t>
            </a:r>
            <a:r>
              <a:rPr lang="en-US" sz="1600" kern="0" dirty="0" smtClean="0"/>
              <a:t>Cause of Death Ensemble model (</a:t>
            </a:r>
            <a:r>
              <a:rPr lang="en-US" sz="1600" kern="0" dirty="0" err="1" smtClean="0"/>
              <a:t>CODEm</a:t>
            </a:r>
            <a:r>
              <a:rPr lang="en-US" sz="1600" kern="0" dirty="0" smtClean="0"/>
              <a:t>)</a:t>
            </a:r>
          </a:p>
          <a:p>
            <a:endParaRPr lang="en-US" sz="1600" kern="0" dirty="0" smtClean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12818" y="1121553"/>
            <a:ext cx="2521439" cy="3318965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B6380"/>
              </a:buClr>
              <a:buSzPct val="12000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206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B6380"/>
              </a:buClr>
              <a:buSzPct val="9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2pPr>
            <a:lvl3pPr marL="912813" indent="-231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B6380"/>
              </a:buClr>
              <a:buSzPct val="90000"/>
              <a:buFont typeface="Arial" pitchFamily="34" charset="0"/>
              <a:buChar char="─"/>
              <a:defRPr sz="1400">
                <a:solidFill>
                  <a:schemeClr val="tx1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+mn-lt"/>
              </a:defRPr>
            </a:lvl4pPr>
            <a:lvl5pPr marL="1597025" indent="-223838" algn="l" rtl="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542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14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686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58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00" kern="0" dirty="0" smtClean="0"/>
          </a:p>
          <a:p>
            <a:r>
              <a:rPr lang="en-US" sz="1300" kern="0" dirty="0" err="1" smtClean="0"/>
              <a:t>CODEm</a:t>
            </a:r>
            <a:r>
              <a:rPr lang="en-US" sz="1300" kern="0" dirty="0" smtClean="0"/>
              <a:t> evaluates a large number of potential models with varying combinations of predictive covariates</a:t>
            </a:r>
          </a:p>
          <a:p>
            <a:endParaRPr lang="en-US" sz="1300" kern="0" dirty="0"/>
          </a:p>
          <a:p>
            <a:r>
              <a:rPr lang="en-US" sz="1300" kern="0" dirty="0" smtClean="0"/>
              <a:t>Selected ensemble of </a:t>
            </a:r>
            <a:r>
              <a:rPr lang="en-US" sz="1300" kern="0" dirty="0" err="1" smtClean="0"/>
              <a:t>CODEm</a:t>
            </a:r>
            <a:r>
              <a:rPr lang="en-US" sz="1300" kern="0" dirty="0" smtClean="0"/>
              <a:t> models that performed best on out-of-sample predictive validity tests</a:t>
            </a:r>
          </a:p>
        </p:txBody>
      </p:sp>
    </p:spTree>
    <p:extLst>
      <p:ext uri="{BB962C8B-B14F-4D97-AF65-F5344CB8AC3E}">
        <p14:creationId xmlns:p14="http://schemas.microsoft.com/office/powerpoint/2010/main" val="1921365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98180"/>
            <a:ext cx="8191500" cy="492443"/>
          </a:xfrm>
        </p:spPr>
        <p:txBody>
          <a:bodyPr/>
          <a:lstStyle/>
          <a:p>
            <a:r>
              <a:rPr lang="en-US" dirty="0" smtClean="0"/>
              <a:t>Modeling HIV-TB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8" y="654050"/>
            <a:ext cx="8229600" cy="331896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Input data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Vital </a:t>
            </a:r>
            <a:r>
              <a:rPr lang="en-US" dirty="0"/>
              <a:t>registration data from countries with </a:t>
            </a:r>
            <a:r>
              <a:rPr lang="en-US" dirty="0" smtClean="0"/>
              <a:t>high quality VR data </a:t>
            </a:r>
            <a:r>
              <a:rPr lang="en-US" dirty="0"/>
              <a:t>where cause of death data for directly coded HIV-TB and </a:t>
            </a:r>
            <a:r>
              <a:rPr lang="en-US" dirty="0" smtClean="0"/>
              <a:t>TB </a:t>
            </a:r>
            <a:r>
              <a:rPr lang="en-US" dirty="0"/>
              <a:t>were </a:t>
            </a:r>
            <a:r>
              <a:rPr lang="en-US" dirty="0" smtClean="0"/>
              <a:t>available (</a:t>
            </a:r>
            <a:r>
              <a:rPr lang="en-US" dirty="0"/>
              <a:t>438 </a:t>
            </a:r>
            <a:r>
              <a:rPr lang="en-US" dirty="0" smtClean="0"/>
              <a:t>site-years)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Number </a:t>
            </a:r>
            <a:r>
              <a:rPr lang="en-US" dirty="0"/>
              <a:t>of TB cases (new and re-treatment) recorded as HIV-positive and </a:t>
            </a:r>
            <a:r>
              <a:rPr lang="en-US" dirty="0" smtClean="0"/>
              <a:t>number of TB </a:t>
            </a:r>
            <a:r>
              <a:rPr lang="en-US" dirty="0"/>
              <a:t>cases </a:t>
            </a:r>
            <a:r>
              <a:rPr lang="en-US" dirty="0" smtClean="0"/>
              <a:t>with </a:t>
            </a:r>
            <a:r>
              <a:rPr lang="en-US" dirty="0"/>
              <a:t>an HIV test result recorded in the TB register from </a:t>
            </a:r>
            <a:r>
              <a:rPr lang="en-US" dirty="0" smtClean="0"/>
              <a:t>WHO</a:t>
            </a:r>
          </a:p>
          <a:p>
            <a:pPr marL="34607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02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98180"/>
            <a:ext cx="8191500" cy="492443"/>
          </a:xfrm>
        </p:spPr>
        <p:txBody>
          <a:bodyPr/>
          <a:lstStyle/>
          <a:p>
            <a:r>
              <a:rPr lang="en-US" dirty="0" smtClean="0"/>
              <a:t>Modeling HIV-TB mortality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4018" y="654050"/>
                <a:ext cx="8229600" cy="3318965"/>
              </a:xfrm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(1) Mixed </a:t>
                </a:r>
                <a:r>
                  <a:rPr lang="en-US" dirty="0"/>
                  <a:t>effects </a:t>
                </a:r>
                <a:r>
                  <a:rPr lang="en-US" dirty="0" smtClean="0"/>
                  <a:t>regression to estimate proportions </a:t>
                </a:r>
                <a:r>
                  <a:rPr lang="en-US" dirty="0"/>
                  <a:t>of HIV-TB cases among all TB </a:t>
                </a:r>
                <a:r>
                  <a:rPr lang="en-US" dirty="0" smtClean="0"/>
                  <a:t>cases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(2) Estimate </a:t>
                </a:r>
                <a:r>
                  <a:rPr lang="en-US" dirty="0"/>
                  <a:t>the relative </a:t>
                </a:r>
                <a:r>
                  <a:rPr lang="en-US" dirty="0" smtClean="0"/>
                  <a:t>risk (RR) </a:t>
                </a:r>
                <a:r>
                  <a:rPr lang="en-US" dirty="0"/>
                  <a:t>of TB deaths in HIV positive </a:t>
                </a:r>
                <a:r>
                  <a:rPr lang="en-US" dirty="0" smtClean="0"/>
                  <a:t>individuals</a:t>
                </a:r>
              </a:p>
              <a:p>
                <a:pPr marL="346075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:r>
                  <a:rPr lang="en-US" dirty="0"/>
                  <a:t> fraction of HIV-TB deaths among all TB </a:t>
                </a:r>
                <a:r>
                  <a:rPr lang="en-US" dirty="0" smtClean="0"/>
                  <a:t>deaths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proportion </a:t>
                </a:r>
                <a:r>
                  <a:rPr lang="en-US" dirty="0"/>
                  <a:t>of HIV-TB cases among all TB cases</a:t>
                </a:r>
                <a:endParaRPr lang="en-US" dirty="0" smtClean="0"/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(3</a:t>
                </a:r>
                <a:r>
                  <a:rPr lang="en-US" dirty="0"/>
                  <a:t>) </a:t>
                </a:r>
                <a:r>
                  <a:rPr lang="en-US" dirty="0" smtClean="0"/>
                  <a:t>Estimate TB </a:t>
                </a:r>
                <a:r>
                  <a:rPr lang="en-US" dirty="0"/>
                  <a:t>deaths </a:t>
                </a:r>
                <a:r>
                  <a:rPr lang="en-US" dirty="0" smtClean="0"/>
                  <a:t>attributable to HIV using a population attributable fraction approach </a:t>
                </a:r>
              </a:p>
              <a:p>
                <a:pPr marL="346075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018" y="654050"/>
                <a:ext cx="8229600" cy="3318965"/>
              </a:xfrm>
              <a:blipFill>
                <a:blip r:embed="rId2"/>
                <a:stretch>
                  <a:fillRect l="-815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14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Nonfatal TB modeling approach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3538" y="857250"/>
            <a:ext cx="8229600" cy="3318965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B6380"/>
              </a:buClr>
              <a:buSzPct val="12000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206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B6380"/>
              </a:buClr>
              <a:buSzPct val="9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2pPr>
            <a:lvl3pPr marL="912813" indent="-231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B6380"/>
              </a:buClr>
              <a:buSzPct val="90000"/>
              <a:buFont typeface="Arial" pitchFamily="34" charset="0"/>
              <a:buChar char="─"/>
              <a:defRPr sz="1400">
                <a:solidFill>
                  <a:schemeClr val="tx1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600">
                <a:solidFill>
                  <a:srgbClr val="404040"/>
                </a:solidFill>
                <a:latin typeface="+mn-lt"/>
              </a:defRPr>
            </a:lvl4pPr>
            <a:lvl5pPr marL="1597025" indent="-223838" algn="l" rtl="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542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14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686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58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b="1" kern="0" dirty="0" smtClean="0"/>
              <a:t>Goal:</a:t>
            </a:r>
            <a:r>
              <a:rPr lang="en-US" sz="2000" kern="0" dirty="0" smtClean="0"/>
              <a:t> Use all available data to consistently estimate incidence, remission, excess mortality, prevalence and cause-specific mortality </a:t>
            </a:r>
          </a:p>
          <a:p>
            <a:pPr>
              <a:spcAft>
                <a:spcPts val="1200"/>
              </a:spcAft>
            </a:pPr>
            <a:r>
              <a:rPr lang="en-US" sz="2000" b="1" kern="0" dirty="0" smtClean="0"/>
              <a:t>Data:</a:t>
            </a:r>
            <a:r>
              <a:rPr lang="en-US" sz="2000" kern="0" dirty="0" smtClean="0"/>
              <a:t> Annual case notifications, prevalence surveys, cause of death data, latent TB infection (LTBI) prevalence data</a:t>
            </a:r>
          </a:p>
          <a:p>
            <a:pPr>
              <a:spcAft>
                <a:spcPts val="1200"/>
              </a:spcAft>
            </a:pPr>
            <a:r>
              <a:rPr lang="en-US" sz="2000" b="1" kern="0" dirty="0" smtClean="0"/>
              <a:t>Tool: </a:t>
            </a:r>
            <a:r>
              <a:rPr lang="en-US" sz="2000" kern="0" dirty="0" err="1" smtClean="0"/>
              <a:t>Dismod</a:t>
            </a:r>
            <a:r>
              <a:rPr lang="en-US" sz="2000" kern="0" dirty="0" smtClean="0"/>
              <a:t>-MR 2.1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895991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ME ppt template_1109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5BBB0E"/>
      </a:accent1>
      <a:accent2>
        <a:srgbClr val="308600"/>
      </a:accent2>
      <a:accent3>
        <a:srgbClr val="4B3892"/>
      </a:accent3>
      <a:accent4>
        <a:srgbClr val="A6A6A6"/>
      </a:accent4>
      <a:accent5>
        <a:srgbClr val="16540A"/>
      </a:accent5>
      <a:accent6>
        <a:srgbClr val="CD6F49"/>
      </a:accent6>
      <a:hlink>
        <a:srgbClr val="4D8540"/>
      </a:hlink>
      <a:folHlink>
        <a:srgbClr val="4D854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spcBef>
            <a:spcPts val="54"/>
          </a:spcBef>
          <a:buClr>
            <a:schemeClr val="accent1"/>
          </a:buClr>
          <a:buSzPct val="110000"/>
          <a:defRPr sz="180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4C5B52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404C45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4078</TotalTime>
  <Words>902</Words>
  <Application>Microsoft Office PowerPoint</Application>
  <PresentationFormat>On-screen Show (16:9)</PresentationFormat>
  <Paragraphs>257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Courier New</vt:lpstr>
      <vt:lpstr>IHME ppt template_1109</vt:lpstr>
      <vt:lpstr>Global Burden of Tuberculosis from 1990 to 2017: Methods and findings from the 2017 Global Burden of Disease Study</vt:lpstr>
      <vt:lpstr>Outline</vt:lpstr>
      <vt:lpstr>Background</vt:lpstr>
      <vt:lpstr>Outline</vt:lpstr>
      <vt:lpstr>Mortality input data</vt:lpstr>
      <vt:lpstr>Modeling TB (no-HIV) mortailty</vt:lpstr>
      <vt:lpstr>Modeling HIV-TB mortality</vt:lpstr>
      <vt:lpstr>Modeling HIV-TB mortality</vt:lpstr>
      <vt:lpstr>Nonfatal TB modeling approach</vt:lpstr>
      <vt:lpstr>Nonfatal input data</vt:lpstr>
      <vt:lpstr>Key steps in modeling nonfatal TB </vt:lpstr>
      <vt:lpstr>Outline</vt:lpstr>
      <vt:lpstr>Global TB deaths by drug-resistance type and HIV status</vt:lpstr>
      <vt:lpstr>Age-standardized TB (HIV-negative) mortality rates, both sexes, 2017</vt:lpstr>
      <vt:lpstr>Annualized rate of change for age-standardized TB (HIV-negative) mortality rates, both sexes, 2007 – 2017 </vt:lpstr>
      <vt:lpstr>Global TB incidence by drug-resistance type and HIV status</vt:lpstr>
      <vt:lpstr>Age-standardized TB (HIV-negative) incidence rates, both sexes, 2017</vt:lpstr>
      <vt:lpstr>Annualized rate of change for age-standardized TB (HIV-negative) incidence rates, both sexes, 2007 – 2017 </vt:lpstr>
      <vt:lpstr>Outline</vt:lpstr>
      <vt:lpstr>Limitations &amp; Conclusions</vt:lpstr>
      <vt:lpstr>Acknowledgements</vt:lpstr>
      <vt:lpstr>Thank you!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Information</dc:title>
  <dc:creator>Nebula</dc:creator>
  <cp:lastModifiedBy>Jorge Ledesma</cp:lastModifiedBy>
  <cp:revision>308</cp:revision>
  <dcterms:created xsi:type="dcterms:W3CDTF">2009-11-17T17:26:05Z</dcterms:created>
  <dcterms:modified xsi:type="dcterms:W3CDTF">2019-04-15T18:30:09Z</dcterms:modified>
</cp:coreProperties>
</file>