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sldIdLst>
    <p:sldId id="301" r:id="rId6"/>
    <p:sldId id="300" r:id="rId7"/>
    <p:sldId id="307" r:id="rId8"/>
    <p:sldId id="308" r:id="rId9"/>
    <p:sldId id="309" r:id="rId10"/>
    <p:sldId id="311" r:id="rId11"/>
    <p:sldId id="313" r:id="rId12"/>
    <p:sldId id="312" r:id="rId13"/>
    <p:sldId id="319" r:id="rId14"/>
    <p:sldId id="314" r:id="rId15"/>
    <p:sldId id="315" r:id="rId16"/>
    <p:sldId id="331" r:id="rId17"/>
    <p:sldId id="317" r:id="rId18"/>
    <p:sldId id="318" r:id="rId19"/>
    <p:sldId id="306" r:id="rId20"/>
    <p:sldId id="320" r:id="rId21"/>
    <p:sldId id="322" r:id="rId22"/>
    <p:sldId id="323" r:id="rId23"/>
    <p:sldId id="324" r:id="rId24"/>
    <p:sldId id="327" r:id="rId25"/>
    <p:sldId id="328" r:id="rId26"/>
    <p:sldId id="326" r:id="rId27"/>
    <p:sldId id="325" r:id="rId28"/>
    <p:sldId id="329" r:id="rId29"/>
    <p:sldId id="330" r:id="rId30"/>
    <p:sldId id="30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7B4C"/>
    <a:srgbClr val="E8D3A2"/>
    <a:srgbClr val="33006F"/>
    <a:srgbClr val="2B2660"/>
    <a:srgbClr val="D6B3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1" autoAdjust="0"/>
    <p:restoredTop sz="61989" autoAdjust="0"/>
  </p:normalViewPr>
  <p:slideViewPr>
    <p:cSldViewPr snapToGrid="0">
      <p:cViewPr>
        <p:scale>
          <a:sx n="90" d="100"/>
          <a:sy n="90" d="100"/>
        </p:scale>
        <p:origin x="-536"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2382" y="-96"/>
      </p:cViewPr>
      <p:guideLst>
        <p:guide orient="horz" pos="2880"/>
        <p:guide pos="2160"/>
      </p:guideLst>
    </p:cSldViewPr>
  </p:notesViewPr>
  <p:gridSpacing cx="1828800" cy="18288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036D1-67C5-5A4A-904F-911678BEC4BC}"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D5FDC19C-B7AA-DB46-8265-3EDD390412F0}">
      <dgm:prSet phldrT="[Text]"/>
      <dgm:spPr/>
      <dgm:t>
        <a:bodyPr/>
        <a:lstStyle/>
        <a:p>
          <a:r>
            <a:rPr lang="en-US" dirty="0" smtClean="0"/>
            <a:t>1</a:t>
          </a:r>
          <a:endParaRPr lang="en-US" dirty="0"/>
        </a:p>
      </dgm:t>
    </dgm:pt>
    <dgm:pt modelId="{050B1FB3-733C-3643-977B-779E91589DB0}" type="parTrans" cxnId="{A77F57A8-931A-444C-A62C-19B18760FCA0}">
      <dgm:prSet/>
      <dgm:spPr/>
      <dgm:t>
        <a:bodyPr/>
        <a:lstStyle/>
        <a:p>
          <a:endParaRPr lang="en-US"/>
        </a:p>
      </dgm:t>
    </dgm:pt>
    <dgm:pt modelId="{3797AD1A-C635-8447-9998-5D9758587D6F}" type="sibTrans" cxnId="{A77F57A8-931A-444C-A62C-19B18760FCA0}">
      <dgm:prSet/>
      <dgm:spPr/>
      <dgm:t>
        <a:bodyPr/>
        <a:lstStyle/>
        <a:p>
          <a:endParaRPr lang="en-US"/>
        </a:p>
      </dgm:t>
    </dgm:pt>
    <dgm:pt modelId="{B425E1A0-D8F9-9B41-8637-DD472A331185}">
      <dgm:prSet phldrT="[Text]"/>
      <dgm:spPr/>
      <dgm:t>
        <a:bodyPr/>
        <a:lstStyle/>
        <a:p>
          <a:r>
            <a:rPr lang="en-US" dirty="0" smtClean="0"/>
            <a:t>International Decision Support Initiative (iDSI) Reference Case for Economic Evaluation</a:t>
          </a:r>
          <a:endParaRPr lang="en-US" dirty="0"/>
        </a:p>
      </dgm:t>
    </dgm:pt>
    <dgm:pt modelId="{41A13C07-8131-7E4E-9FAF-9E20BE6DF472}" type="parTrans" cxnId="{AD6B5B35-1452-EA4C-ABB3-4FB420970540}">
      <dgm:prSet/>
      <dgm:spPr/>
      <dgm:t>
        <a:bodyPr/>
        <a:lstStyle/>
        <a:p>
          <a:endParaRPr lang="en-US"/>
        </a:p>
      </dgm:t>
    </dgm:pt>
    <dgm:pt modelId="{514A1F23-D4DB-784C-889B-3BBECC284AE7}" type="sibTrans" cxnId="{AD6B5B35-1452-EA4C-ABB3-4FB420970540}">
      <dgm:prSet/>
      <dgm:spPr/>
      <dgm:t>
        <a:bodyPr/>
        <a:lstStyle/>
        <a:p>
          <a:endParaRPr lang="en-US"/>
        </a:p>
      </dgm:t>
    </dgm:pt>
    <dgm:pt modelId="{27DB82C6-C6CE-B848-AAFF-C26BDF57CDDE}">
      <dgm:prSet phldrT="[Text]"/>
      <dgm:spPr/>
      <dgm:t>
        <a:bodyPr/>
        <a:lstStyle/>
        <a:p>
          <a:r>
            <a:rPr lang="en-US" dirty="0" smtClean="0"/>
            <a:t>2</a:t>
          </a:r>
          <a:endParaRPr lang="en-US" dirty="0"/>
        </a:p>
      </dgm:t>
    </dgm:pt>
    <dgm:pt modelId="{E6EEE71A-8780-5940-8CBC-DE1D7BB09917}" type="parTrans" cxnId="{895BE810-A006-DB4D-8736-0CB344AB1D81}">
      <dgm:prSet/>
      <dgm:spPr/>
      <dgm:t>
        <a:bodyPr/>
        <a:lstStyle/>
        <a:p>
          <a:endParaRPr lang="en-US"/>
        </a:p>
      </dgm:t>
    </dgm:pt>
    <dgm:pt modelId="{4E0D4A99-E57A-8847-83BA-F78D5D96329D}" type="sibTrans" cxnId="{895BE810-A006-DB4D-8736-0CB344AB1D81}">
      <dgm:prSet/>
      <dgm:spPr/>
      <dgm:t>
        <a:bodyPr/>
        <a:lstStyle/>
        <a:p>
          <a:endParaRPr lang="en-US"/>
        </a:p>
      </dgm:t>
    </dgm:pt>
    <dgm:pt modelId="{78B5D803-4D0F-7843-BF06-7E166C4A68D7}">
      <dgm:prSet phldrT="[Text]"/>
      <dgm:spPr/>
      <dgm:t>
        <a:bodyPr/>
        <a:lstStyle/>
        <a:p>
          <a:r>
            <a:rPr lang="en-US" dirty="0" smtClean="0"/>
            <a:t>Global health Cost Consortium (GHCC) Reference Case for Global Health Costing</a:t>
          </a:r>
          <a:endParaRPr lang="en-US" dirty="0"/>
        </a:p>
      </dgm:t>
    </dgm:pt>
    <dgm:pt modelId="{34B231C0-7BD7-104F-B974-2F9F6D20B57F}" type="parTrans" cxnId="{82CED22F-67E5-2041-8976-99F76C0D4D58}">
      <dgm:prSet/>
      <dgm:spPr/>
      <dgm:t>
        <a:bodyPr/>
        <a:lstStyle/>
        <a:p>
          <a:endParaRPr lang="en-US"/>
        </a:p>
      </dgm:t>
    </dgm:pt>
    <dgm:pt modelId="{0027200C-71F4-D741-BED8-1F5609D2BD7C}" type="sibTrans" cxnId="{82CED22F-67E5-2041-8976-99F76C0D4D58}">
      <dgm:prSet/>
      <dgm:spPr/>
      <dgm:t>
        <a:bodyPr/>
        <a:lstStyle/>
        <a:p>
          <a:endParaRPr lang="en-US"/>
        </a:p>
      </dgm:t>
    </dgm:pt>
    <dgm:pt modelId="{D4237D9B-3A3C-3045-A9A5-0C652A771CA5}">
      <dgm:prSet phldrT="[Text]"/>
      <dgm:spPr/>
      <dgm:t>
        <a:bodyPr/>
        <a:lstStyle/>
        <a:p>
          <a:r>
            <a:rPr lang="en-US" dirty="0" smtClean="0"/>
            <a:t>3</a:t>
          </a:r>
          <a:endParaRPr lang="en-US" dirty="0"/>
        </a:p>
      </dgm:t>
    </dgm:pt>
    <dgm:pt modelId="{24B30B58-01A8-7848-BB5E-7663EAF54959}" type="parTrans" cxnId="{03D4B702-B67F-A145-8631-4F6B1A2DE5DC}">
      <dgm:prSet/>
      <dgm:spPr/>
      <dgm:t>
        <a:bodyPr/>
        <a:lstStyle/>
        <a:p>
          <a:endParaRPr lang="en-US"/>
        </a:p>
      </dgm:t>
    </dgm:pt>
    <dgm:pt modelId="{A14C6C58-56C5-4B4A-B58B-F79B610E0F5C}" type="sibTrans" cxnId="{03D4B702-B67F-A145-8631-4F6B1A2DE5DC}">
      <dgm:prSet/>
      <dgm:spPr/>
      <dgm:t>
        <a:bodyPr/>
        <a:lstStyle/>
        <a:p>
          <a:endParaRPr lang="en-US"/>
        </a:p>
      </dgm:t>
    </dgm:pt>
    <dgm:pt modelId="{78AA2F9E-E742-6E4E-AD38-D2154DBFBA90}">
      <dgm:prSet phldrT="[Text]"/>
      <dgm:spPr/>
      <dgm:t>
        <a:bodyPr/>
        <a:lstStyle/>
        <a:p>
          <a:r>
            <a:rPr lang="en-US" dirty="0" smtClean="0"/>
            <a:t>Harvard T.H. Chan School of Public Health Benefit Cost Analysis Guidelines</a:t>
          </a:r>
          <a:endParaRPr lang="en-US" dirty="0"/>
        </a:p>
      </dgm:t>
    </dgm:pt>
    <dgm:pt modelId="{3EE33582-8148-F94B-BCE7-372FEF2722D2}" type="parTrans" cxnId="{C818EDC1-7B05-B84B-9B7D-BC23CDCB417E}">
      <dgm:prSet/>
      <dgm:spPr/>
      <dgm:t>
        <a:bodyPr/>
        <a:lstStyle/>
        <a:p>
          <a:endParaRPr lang="en-US"/>
        </a:p>
      </dgm:t>
    </dgm:pt>
    <dgm:pt modelId="{46617B04-9F3B-FB49-89F0-7095F344782B}" type="sibTrans" cxnId="{C818EDC1-7B05-B84B-9B7D-BC23CDCB417E}">
      <dgm:prSet/>
      <dgm:spPr/>
      <dgm:t>
        <a:bodyPr/>
        <a:lstStyle/>
        <a:p>
          <a:endParaRPr lang="en-US"/>
        </a:p>
      </dgm:t>
    </dgm:pt>
    <dgm:pt modelId="{5D55EE7F-FC94-D346-A50E-7F8D8B905813}" type="pres">
      <dgm:prSet presAssocID="{3F6036D1-67C5-5A4A-904F-911678BEC4BC}" presName="Name0" presStyleCnt="0">
        <dgm:presLayoutVars>
          <dgm:dir/>
          <dgm:animLvl val="lvl"/>
          <dgm:resizeHandles val="exact"/>
        </dgm:presLayoutVars>
      </dgm:prSet>
      <dgm:spPr/>
      <dgm:t>
        <a:bodyPr/>
        <a:lstStyle/>
        <a:p>
          <a:endParaRPr lang="en-US"/>
        </a:p>
      </dgm:t>
    </dgm:pt>
    <dgm:pt modelId="{9BA9D8DC-06EB-284E-890C-3704E8B8CE91}" type="pres">
      <dgm:prSet presAssocID="{D5FDC19C-B7AA-DB46-8265-3EDD390412F0}" presName="compositeNode" presStyleCnt="0">
        <dgm:presLayoutVars>
          <dgm:bulletEnabled val="1"/>
        </dgm:presLayoutVars>
      </dgm:prSet>
      <dgm:spPr/>
    </dgm:pt>
    <dgm:pt modelId="{20B5E128-0E07-F448-B6F8-9C757F11EA64}" type="pres">
      <dgm:prSet presAssocID="{D5FDC19C-B7AA-DB46-8265-3EDD390412F0}" presName="bgRect" presStyleLbl="node1" presStyleIdx="0" presStyleCnt="3"/>
      <dgm:spPr/>
      <dgm:t>
        <a:bodyPr/>
        <a:lstStyle/>
        <a:p>
          <a:endParaRPr lang="en-US"/>
        </a:p>
      </dgm:t>
    </dgm:pt>
    <dgm:pt modelId="{DA13543E-EE04-234A-8F42-3476B067C147}" type="pres">
      <dgm:prSet presAssocID="{D5FDC19C-B7AA-DB46-8265-3EDD390412F0}" presName="parentNode" presStyleLbl="node1" presStyleIdx="0" presStyleCnt="3">
        <dgm:presLayoutVars>
          <dgm:chMax val="0"/>
          <dgm:bulletEnabled val="1"/>
        </dgm:presLayoutVars>
      </dgm:prSet>
      <dgm:spPr/>
      <dgm:t>
        <a:bodyPr/>
        <a:lstStyle/>
        <a:p>
          <a:endParaRPr lang="en-US"/>
        </a:p>
      </dgm:t>
    </dgm:pt>
    <dgm:pt modelId="{C30B5AA5-840B-7A40-978D-9DBAD32AFB9F}" type="pres">
      <dgm:prSet presAssocID="{D5FDC19C-B7AA-DB46-8265-3EDD390412F0}" presName="childNode" presStyleLbl="node1" presStyleIdx="0" presStyleCnt="3">
        <dgm:presLayoutVars>
          <dgm:bulletEnabled val="1"/>
        </dgm:presLayoutVars>
      </dgm:prSet>
      <dgm:spPr/>
      <dgm:t>
        <a:bodyPr/>
        <a:lstStyle/>
        <a:p>
          <a:endParaRPr lang="en-US"/>
        </a:p>
      </dgm:t>
    </dgm:pt>
    <dgm:pt modelId="{67BE25EA-615C-1445-835D-413C22A00EE0}" type="pres">
      <dgm:prSet presAssocID="{3797AD1A-C635-8447-9998-5D9758587D6F}" presName="hSp" presStyleCnt="0"/>
      <dgm:spPr/>
    </dgm:pt>
    <dgm:pt modelId="{B5653E58-1FB3-8E4B-AAD2-B77E0E7F3983}" type="pres">
      <dgm:prSet presAssocID="{3797AD1A-C635-8447-9998-5D9758587D6F}" presName="vProcSp" presStyleCnt="0"/>
      <dgm:spPr/>
    </dgm:pt>
    <dgm:pt modelId="{229C602A-D1B5-154D-94BD-8FDB471676A9}" type="pres">
      <dgm:prSet presAssocID="{3797AD1A-C635-8447-9998-5D9758587D6F}" presName="vSp1" presStyleCnt="0"/>
      <dgm:spPr/>
    </dgm:pt>
    <dgm:pt modelId="{64A84B68-70DD-2F46-A939-03A77E870911}" type="pres">
      <dgm:prSet presAssocID="{3797AD1A-C635-8447-9998-5D9758587D6F}" presName="simulatedConn" presStyleLbl="solidFgAcc1" presStyleIdx="0" presStyleCnt="2"/>
      <dgm:spPr/>
    </dgm:pt>
    <dgm:pt modelId="{CB7506F5-BEF8-B84C-922B-74BB22220DCF}" type="pres">
      <dgm:prSet presAssocID="{3797AD1A-C635-8447-9998-5D9758587D6F}" presName="vSp2" presStyleCnt="0"/>
      <dgm:spPr/>
    </dgm:pt>
    <dgm:pt modelId="{D5FF6A69-8274-A241-8B8E-E489DFF613DE}" type="pres">
      <dgm:prSet presAssocID="{3797AD1A-C635-8447-9998-5D9758587D6F}" presName="sibTrans" presStyleCnt="0"/>
      <dgm:spPr/>
    </dgm:pt>
    <dgm:pt modelId="{5B5259C3-2AF5-A641-8B59-FC34A55C1244}" type="pres">
      <dgm:prSet presAssocID="{27DB82C6-C6CE-B848-AAFF-C26BDF57CDDE}" presName="compositeNode" presStyleCnt="0">
        <dgm:presLayoutVars>
          <dgm:bulletEnabled val="1"/>
        </dgm:presLayoutVars>
      </dgm:prSet>
      <dgm:spPr/>
    </dgm:pt>
    <dgm:pt modelId="{F795D117-C736-494F-AF86-CAF60B8CB1FC}" type="pres">
      <dgm:prSet presAssocID="{27DB82C6-C6CE-B848-AAFF-C26BDF57CDDE}" presName="bgRect" presStyleLbl="node1" presStyleIdx="1" presStyleCnt="3"/>
      <dgm:spPr/>
      <dgm:t>
        <a:bodyPr/>
        <a:lstStyle/>
        <a:p>
          <a:endParaRPr lang="en-US"/>
        </a:p>
      </dgm:t>
    </dgm:pt>
    <dgm:pt modelId="{7415D60B-D631-5040-BA17-722244D4B6EB}" type="pres">
      <dgm:prSet presAssocID="{27DB82C6-C6CE-B848-AAFF-C26BDF57CDDE}" presName="parentNode" presStyleLbl="node1" presStyleIdx="1" presStyleCnt="3">
        <dgm:presLayoutVars>
          <dgm:chMax val="0"/>
          <dgm:bulletEnabled val="1"/>
        </dgm:presLayoutVars>
      </dgm:prSet>
      <dgm:spPr/>
      <dgm:t>
        <a:bodyPr/>
        <a:lstStyle/>
        <a:p>
          <a:endParaRPr lang="en-US"/>
        </a:p>
      </dgm:t>
    </dgm:pt>
    <dgm:pt modelId="{A76204AB-DFC1-3845-B2D8-823789E6EDEA}" type="pres">
      <dgm:prSet presAssocID="{27DB82C6-C6CE-B848-AAFF-C26BDF57CDDE}" presName="childNode" presStyleLbl="node1" presStyleIdx="1" presStyleCnt="3">
        <dgm:presLayoutVars>
          <dgm:bulletEnabled val="1"/>
        </dgm:presLayoutVars>
      </dgm:prSet>
      <dgm:spPr/>
      <dgm:t>
        <a:bodyPr/>
        <a:lstStyle/>
        <a:p>
          <a:endParaRPr lang="en-US"/>
        </a:p>
      </dgm:t>
    </dgm:pt>
    <dgm:pt modelId="{8D7D3E27-273D-864D-9714-11966269A89E}" type="pres">
      <dgm:prSet presAssocID="{4E0D4A99-E57A-8847-83BA-F78D5D96329D}" presName="hSp" presStyleCnt="0"/>
      <dgm:spPr/>
    </dgm:pt>
    <dgm:pt modelId="{92DD21A4-A151-CF41-B0CF-1DE24704A2E0}" type="pres">
      <dgm:prSet presAssocID="{4E0D4A99-E57A-8847-83BA-F78D5D96329D}" presName="vProcSp" presStyleCnt="0"/>
      <dgm:spPr/>
    </dgm:pt>
    <dgm:pt modelId="{E849B2F6-73EA-9C46-B88B-9985CB646224}" type="pres">
      <dgm:prSet presAssocID="{4E0D4A99-E57A-8847-83BA-F78D5D96329D}" presName="vSp1" presStyleCnt="0"/>
      <dgm:spPr/>
    </dgm:pt>
    <dgm:pt modelId="{410C97B5-0995-C649-AC7A-C0176E8C74BD}" type="pres">
      <dgm:prSet presAssocID="{4E0D4A99-E57A-8847-83BA-F78D5D96329D}" presName="simulatedConn" presStyleLbl="solidFgAcc1" presStyleIdx="1" presStyleCnt="2"/>
      <dgm:spPr/>
    </dgm:pt>
    <dgm:pt modelId="{890035C0-B24E-884B-9B31-79E1ABC28BF8}" type="pres">
      <dgm:prSet presAssocID="{4E0D4A99-E57A-8847-83BA-F78D5D96329D}" presName="vSp2" presStyleCnt="0"/>
      <dgm:spPr/>
    </dgm:pt>
    <dgm:pt modelId="{880B99FF-FAAF-2C4D-8EA4-D7C09C0FD3FD}" type="pres">
      <dgm:prSet presAssocID="{4E0D4A99-E57A-8847-83BA-F78D5D96329D}" presName="sibTrans" presStyleCnt="0"/>
      <dgm:spPr/>
    </dgm:pt>
    <dgm:pt modelId="{FF7CF538-F05B-324D-B6C1-74F7A8FD0538}" type="pres">
      <dgm:prSet presAssocID="{D4237D9B-3A3C-3045-A9A5-0C652A771CA5}" presName="compositeNode" presStyleCnt="0">
        <dgm:presLayoutVars>
          <dgm:bulletEnabled val="1"/>
        </dgm:presLayoutVars>
      </dgm:prSet>
      <dgm:spPr/>
    </dgm:pt>
    <dgm:pt modelId="{346258F3-A868-2746-8086-DBF152A61245}" type="pres">
      <dgm:prSet presAssocID="{D4237D9B-3A3C-3045-A9A5-0C652A771CA5}" presName="bgRect" presStyleLbl="node1" presStyleIdx="2" presStyleCnt="3"/>
      <dgm:spPr/>
      <dgm:t>
        <a:bodyPr/>
        <a:lstStyle/>
        <a:p>
          <a:endParaRPr lang="en-US"/>
        </a:p>
      </dgm:t>
    </dgm:pt>
    <dgm:pt modelId="{3ABA5833-A34D-BB4C-8A9D-E7C8C603B570}" type="pres">
      <dgm:prSet presAssocID="{D4237D9B-3A3C-3045-A9A5-0C652A771CA5}" presName="parentNode" presStyleLbl="node1" presStyleIdx="2" presStyleCnt="3">
        <dgm:presLayoutVars>
          <dgm:chMax val="0"/>
          <dgm:bulletEnabled val="1"/>
        </dgm:presLayoutVars>
      </dgm:prSet>
      <dgm:spPr/>
      <dgm:t>
        <a:bodyPr/>
        <a:lstStyle/>
        <a:p>
          <a:endParaRPr lang="en-US"/>
        </a:p>
      </dgm:t>
    </dgm:pt>
    <dgm:pt modelId="{E6BFB6BA-0BF7-7D4D-8C58-002EF4D85E22}" type="pres">
      <dgm:prSet presAssocID="{D4237D9B-3A3C-3045-A9A5-0C652A771CA5}" presName="childNode" presStyleLbl="node1" presStyleIdx="2" presStyleCnt="3">
        <dgm:presLayoutVars>
          <dgm:bulletEnabled val="1"/>
        </dgm:presLayoutVars>
      </dgm:prSet>
      <dgm:spPr/>
      <dgm:t>
        <a:bodyPr/>
        <a:lstStyle/>
        <a:p>
          <a:endParaRPr lang="en-US"/>
        </a:p>
      </dgm:t>
    </dgm:pt>
  </dgm:ptLst>
  <dgm:cxnLst>
    <dgm:cxn modelId="{FBC82221-5739-8143-BCBE-26057DE541CD}" type="presOf" srcId="{B425E1A0-D8F9-9B41-8637-DD472A331185}" destId="{C30B5AA5-840B-7A40-978D-9DBAD32AFB9F}" srcOrd="0" destOrd="0" presId="urn:microsoft.com/office/officeart/2005/8/layout/hProcess7"/>
    <dgm:cxn modelId="{03D4B702-B67F-A145-8631-4F6B1A2DE5DC}" srcId="{3F6036D1-67C5-5A4A-904F-911678BEC4BC}" destId="{D4237D9B-3A3C-3045-A9A5-0C652A771CA5}" srcOrd="2" destOrd="0" parTransId="{24B30B58-01A8-7848-BB5E-7663EAF54959}" sibTransId="{A14C6C58-56C5-4B4A-B58B-F79B610E0F5C}"/>
    <dgm:cxn modelId="{48F2E737-404F-1549-BAFE-C5D2CDD433A4}" type="presOf" srcId="{D4237D9B-3A3C-3045-A9A5-0C652A771CA5}" destId="{3ABA5833-A34D-BB4C-8A9D-E7C8C603B570}" srcOrd="1" destOrd="0" presId="urn:microsoft.com/office/officeart/2005/8/layout/hProcess7"/>
    <dgm:cxn modelId="{82CED22F-67E5-2041-8976-99F76C0D4D58}" srcId="{27DB82C6-C6CE-B848-AAFF-C26BDF57CDDE}" destId="{78B5D803-4D0F-7843-BF06-7E166C4A68D7}" srcOrd="0" destOrd="0" parTransId="{34B231C0-7BD7-104F-B974-2F9F6D20B57F}" sibTransId="{0027200C-71F4-D741-BED8-1F5609D2BD7C}"/>
    <dgm:cxn modelId="{B26CE83C-DA65-214A-A987-78FE6F10D0ED}" type="presOf" srcId="{27DB82C6-C6CE-B848-AAFF-C26BDF57CDDE}" destId="{F795D117-C736-494F-AF86-CAF60B8CB1FC}" srcOrd="0" destOrd="0" presId="urn:microsoft.com/office/officeart/2005/8/layout/hProcess7"/>
    <dgm:cxn modelId="{895BE810-A006-DB4D-8736-0CB344AB1D81}" srcId="{3F6036D1-67C5-5A4A-904F-911678BEC4BC}" destId="{27DB82C6-C6CE-B848-AAFF-C26BDF57CDDE}" srcOrd="1" destOrd="0" parTransId="{E6EEE71A-8780-5940-8CBC-DE1D7BB09917}" sibTransId="{4E0D4A99-E57A-8847-83BA-F78D5D96329D}"/>
    <dgm:cxn modelId="{C818EDC1-7B05-B84B-9B7D-BC23CDCB417E}" srcId="{D4237D9B-3A3C-3045-A9A5-0C652A771CA5}" destId="{78AA2F9E-E742-6E4E-AD38-D2154DBFBA90}" srcOrd="0" destOrd="0" parTransId="{3EE33582-8148-F94B-BCE7-372FEF2722D2}" sibTransId="{46617B04-9F3B-FB49-89F0-7095F344782B}"/>
    <dgm:cxn modelId="{49971ABA-E5D0-014E-A90D-22FA237DD534}" type="presOf" srcId="{D5FDC19C-B7AA-DB46-8265-3EDD390412F0}" destId="{20B5E128-0E07-F448-B6F8-9C757F11EA64}" srcOrd="0" destOrd="0" presId="urn:microsoft.com/office/officeart/2005/8/layout/hProcess7"/>
    <dgm:cxn modelId="{FA3000D4-75D6-5741-8D29-623AF0D537A8}" type="presOf" srcId="{78AA2F9E-E742-6E4E-AD38-D2154DBFBA90}" destId="{E6BFB6BA-0BF7-7D4D-8C58-002EF4D85E22}" srcOrd="0" destOrd="0" presId="urn:microsoft.com/office/officeart/2005/8/layout/hProcess7"/>
    <dgm:cxn modelId="{A77F57A8-931A-444C-A62C-19B18760FCA0}" srcId="{3F6036D1-67C5-5A4A-904F-911678BEC4BC}" destId="{D5FDC19C-B7AA-DB46-8265-3EDD390412F0}" srcOrd="0" destOrd="0" parTransId="{050B1FB3-733C-3643-977B-779E91589DB0}" sibTransId="{3797AD1A-C635-8447-9998-5D9758587D6F}"/>
    <dgm:cxn modelId="{F4EE98E7-2773-E945-9D08-5B41637F391E}" type="presOf" srcId="{78B5D803-4D0F-7843-BF06-7E166C4A68D7}" destId="{A76204AB-DFC1-3845-B2D8-823789E6EDEA}" srcOrd="0" destOrd="0" presId="urn:microsoft.com/office/officeart/2005/8/layout/hProcess7"/>
    <dgm:cxn modelId="{96AEE1FC-9C7F-764C-891D-AA8BD2FC755C}" type="presOf" srcId="{3F6036D1-67C5-5A4A-904F-911678BEC4BC}" destId="{5D55EE7F-FC94-D346-A50E-7F8D8B905813}" srcOrd="0" destOrd="0" presId="urn:microsoft.com/office/officeart/2005/8/layout/hProcess7"/>
    <dgm:cxn modelId="{9B5C588A-7129-4C4F-ADF4-799DF07C3E7B}" type="presOf" srcId="{D5FDC19C-B7AA-DB46-8265-3EDD390412F0}" destId="{DA13543E-EE04-234A-8F42-3476B067C147}" srcOrd="1" destOrd="0" presId="urn:microsoft.com/office/officeart/2005/8/layout/hProcess7"/>
    <dgm:cxn modelId="{AD6B5B35-1452-EA4C-ABB3-4FB420970540}" srcId="{D5FDC19C-B7AA-DB46-8265-3EDD390412F0}" destId="{B425E1A0-D8F9-9B41-8637-DD472A331185}" srcOrd="0" destOrd="0" parTransId="{41A13C07-8131-7E4E-9FAF-9E20BE6DF472}" sibTransId="{514A1F23-D4DB-784C-889B-3BBECC284AE7}"/>
    <dgm:cxn modelId="{A195D02B-3268-714E-AAAD-AEC76E0FC689}" type="presOf" srcId="{D4237D9B-3A3C-3045-A9A5-0C652A771CA5}" destId="{346258F3-A868-2746-8086-DBF152A61245}" srcOrd="0" destOrd="0" presId="urn:microsoft.com/office/officeart/2005/8/layout/hProcess7"/>
    <dgm:cxn modelId="{98B84C41-AAE3-1E44-93E3-BE153D115F86}" type="presOf" srcId="{27DB82C6-C6CE-B848-AAFF-C26BDF57CDDE}" destId="{7415D60B-D631-5040-BA17-722244D4B6EB}" srcOrd="1" destOrd="0" presId="urn:microsoft.com/office/officeart/2005/8/layout/hProcess7"/>
    <dgm:cxn modelId="{091F274F-46C6-7143-9F89-DF46BF1EA229}" type="presParOf" srcId="{5D55EE7F-FC94-D346-A50E-7F8D8B905813}" destId="{9BA9D8DC-06EB-284E-890C-3704E8B8CE91}" srcOrd="0" destOrd="0" presId="urn:microsoft.com/office/officeart/2005/8/layout/hProcess7"/>
    <dgm:cxn modelId="{E6C4FD2C-0437-3A43-AD7E-74826152BA96}" type="presParOf" srcId="{9BA9D8DC-06EB-284E-890C-3704E8B8CE91}" destId="{20B5E128-0E07-F448-B6F8-9C757F11EA64}" srcOrd="0" destOrd="0" presId="urn:microsoft.com/office/officeart/2005/8/layout/hProcess7"/>
    <dgm:cxn modelId="{E454A951-1D10-854F-A549-6D0DB6BB9C1A}" type="presParOf" srcId="{9BA9D8DC-06EB-284E-890C-3704E8B8CE91}" destId="{DA13543E-EE04-234A-8F42-3476B067C147}" srcOrd="1" destOrd="0" presId="urn:microsoft.com/office/officeart/2005/8/layout/hProcess7"/>
    <dgm:cxn modelId="{5CE66766-624A-2F42-B989-AB1484EE5DF5}" type="presParOf" srcId="{9BA9D8DC-06EB-284E-890C-3704E8B8CE91}" destId="{C30B5AA5-840B-7A40-978D-9DBAD32AFB9F}" srcOrd="2" destOrd="0" presId="urn:microsoft.com/office/officeart/2005/8/layout/hProcess7"/>
    <dgm:cxn modelId="{AC5B5FF4-02A3-A444-BF37-3F9C51693A97}" type="presParOf" srcId="{5D55EE7F-FC94-D346-A50E-7F8D8B905813}" destId="{67BE25EA-615C-1445-835D-413C22A00EE0}" srcOrd="1" destOrd="0" presId="urn:microsoft.com/office/officeart/2005/8/layout/hProcess7"/>
    <dgm:cxn modelId="{1ED94F89-548F-794A-9333-09A6373553D7}" type="presParOf" srcId="{5D55EE7F-FC94-D346-A50E-7F8D8B905813}" destId="{B5653E58-1FB3-8E4B-AAD2-B77E0E7F3983}" srcOrd="2" destOrd="0" presId="urn:microsoft.com/office/officeart/2005/8/layout/hProcess7"/>
    <dgm:cxn modelId="{91F451F4-2D51-A340-B097-E58381ABCE0D}" type="presParOf" srcId="{B5653E58-1FB3-8E4B-AAD2-B77E0E7F3983}" destId="{229C602A-D1B5-154D-94BD-8FDB471676A9}" srcOrd="0" destOrd="0" presId="urn:microsoft.com/office/officeart/2005/8/layout/hProcess7"/>
    <dgm:cxn modelId="{23BB75B6-E8B4-E74E-9D72-DED89939BBED}" type="presParOf" srcId="{B5653E58-1FB3-8E4B-AAD2-B77E0E7F3983}" destId="{64A84B68-70DD-2F46-A939-03A77E870911}" srcOrd="1" destOrd="0" presId="urn:microsoft.com/office/officeart/2005/8/layout/hProcess7"/>
    <dgm:cxn modelId="{35EDBAE5-1851-724C-8165-0866F04AFF9E}" type="presParOf" srcId="{B5653E58-1FB3-8E4B-AAD2-B77E0E7F3983}" destId="{CB7506F5-BEF8-B84C-922B-74BB22220DCF}" srcOrd="2" destOrd="0" presId="urn:microsoft.com/office/officeart/2005/8/layout/hProcess7"/>
    <dgm:cxn modelId="{E2D5EE8B-6E9A-0743-9A7A-AE1C1FEEC66F}" type="presParOf" srcId="{5D55EE7F-FC94-D346-A50E-7F8D8B905813}" destId="{D5FF6A69-8274-A241-8B8E-E489DFF613DE}" srcOrd="3" destOrd="0" presId="urn:microsoft.com/office/officeart/2005/8/layout/hProcess7"/>
    <dgm:cxn modelId="{01ABE732-C794-9441-B942-7E04B7BCE818}" type="presParOf" srcId="{5D55EE7F-FC94-D346-A50E-7F8D8B905813}" destId="{5B5259C3-2AF5-A641-8B59-FC34A55C1244}" srcOrd="4" destOrd="0" presId="urn:microsoft.com/office/officeart/2005/8/layout/hProcess7"/>
    <dgm:cxn modelId="{90716CA7-85AF-114D-B46B-0F1FB2A171B0}" type="presParOf" srcId="{5B5259C3-2AF5-A641-8B59-FC34A55C1244}" destId="{F795D117-C736-494F-AF86-CAF60B8CB1FC}" srcOrd="0" destOrd="0" presId="urn:microsoft.com/office/officeart/2005/8/layout/hProcess7"/>
    <dgm:cxn modelId="{F3FB58B9-4A82-604D-A92E-3F77CB0D5352}" type="presParOf" srcId="{5B5259C3-2AF5-A641-8B59-FC34A55C1244}" destId="{7415D60B-D631-5040-BA17-722244D4B6EB}" srcOrd="1" destOrd="0" presId="urn:microsoft.com/office/officeart/2005/8/layout/hProcess7"/>
    <dgm:cxn modelId="{1EFB061C-D274-6B4F-9CE2-08C76AE1540E}" type="presParOf" srcId="{5B5259C3-2AF5-A641-8B59-FC34A55C1244}" destId="{A76204AB-DFC1-3845-B2D8-823789E6EDEA}" srcOrd="2" destOrd="0" presId="urn:microsoft.com/office/officeart/2005/8/layout/hProcess7"/>
    <dgm:cxn modelId="{FA831E99-1389-B244-BEF2-DE7E4A6AC76A}" type="presParOf" srcId="{5D55EE7F-FC94-D346-A50E-7F8D8B905813}" destId="{8D7D3E27-273D-864D-9714-11966269A89E}" srcOrd="5" destOrd="0" presId="urn:microsoft.com/office/officeart/2005/8/layout/hProcess7"/>
    <dgm:cxn modelId="{27C79850-0ACD-E847-9ACE-2ECBD0D8E7E0}" type="presParOf" srcId="{5D55EE7F-FC94-D346-A50E-7F8D8B905813}" destId="{92DD21A4-A151-CF41-B0CF-1DE24704A2E0}" srcOrd="6" destOrd="0" presId="urn:microsoft.com/office/officeart/2005/8/layout/hProcess7"/>
    <dgm:cxn modelId="{78BE2906-5515-2243-82EC-3DAA7F065029}" type="presParOf" srcId="{92DD21A4-A151-CF41-B0CF-1DE24704A2E0}" destId="{E849B2F6-73EA-9C46-B88B-9985CB646224}" srcOrd="0" destOrd="0" presId="urn:microsoft.com/office/officeart/2005/8/layout/hProcess7"/>
    <dgm:cxn modelId="{865A6F89-C357-CA4C-B77D-E502FA5D645E}" type="presParOf" srcId="{92DD21A4-A151-CF41-B0CF-1DE24704A2E0}" destId="{410C97B5-0995-C649-AC7A-C0176E8C74BD}" srcOrd="1" destOrd="0" presId="urn:microsoft.com/office/officeart/2005/8/layout/hProcess7"/>
    <dgm:cxn modelId="{9507EFD0-F0EC-E844-A00B-7FD98A0B7270}" type="presParOf" srcId="{92DD21A4-A151-CF41-B0CF-1DE24704A2E0}" destId="{890035C0-B24E-884B-9B31-79E1ABC28BF8}" srcOrd="2" destOrd="0" presId="urn:microsoft.com/office/officeart/2005/8/layout/hProcess7"/>
    <dgm:cxn modelId="{5E42579C-1CA1-5441-84BF-47B641BA3038}" type="presParOf" srcId="{5D55EE7F-FC94-D346-A50E-7F8D8B905813}" destId="{880B99FF-FAAF-2C4D-8EA4-D7C09C0FD3FD}" srcOrd="7" destOrd="0" presId="urn:microsoft.com/office/officeart/2005/8/layout/hProcess7"/>
    <dgm:cxn modelId="{96C9FA5D-58EA-A64C-983D-F96545E197DA}" type="presParOf" srcId="{5D55EE7F-FC94-D346-A50E-7F8D8B905813}" destId="{FF7CF538-F05B-324D-B6C1-74F7A8FD0538}" srcOrd="8" destOrd="0" presId="urn:microsoft.com/office/officeart/2005/8/layout/hProcess7"/>
    <dgm:cxn modelId="{9C466A43-598F-7740-9599-8954573FCEEA}" type="presParOf" srcId="{FF7CF538-F05B-324D-B6C1-74F7A8FD0538}" destId="{346258F3-A868-2746-8086-DBF152A61245}" srcOrd="0" destOrd="0" presId="urn:microsoft.com/office/officeart/2005/8/layout/hProcess7"/>
    <dgm:cxn modelId="{EB146CA1-0E01-5B47-BB91-AE09779332E7}" type="presParOf" srcId="{FF7CF538-F05B-324D-B6C1-74F7A8FD0538}" destId="{3ABA5833-A34D-BB4C-8A9D-E7C8C603B570}" srcOrd="1" destOrd="0" presId="urn:microsoft.com/office/officeart/2005/8/layout/hProcess7"/>
    <dgm:cxn modelId="{2E0D2E4F-9271-CB48-81E8-5C3312C38BEC}" type="presParOf" srcId="{FF7CF538-F05B-324D-B6C1-74F7A8FD0538}" destId="{E6BFB6BA-0BF7-7D4D-8C58-002EF4D85E22}" srcOrd="2" destOrd="0" presId="urn:microsoft.com/office/officeart/2005/8/layout/hProcess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5E128-0E07-F448-B6F8-9C757F11EA64}">
      <dsp:nvSpPr>
        <dsp:cNvPr id="0" name=""/>
        <dsp:cNvSpPr/>
      </dsp:nvSpPr>
      <dsp:spPr>
        <a:xfrm>
          <a:off x="591" y="303190"/>
          <a:ext cx="2544211" cy="3053053"/>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en-US" sz="2900" kern="1200" dirty="0" smtClean="0"/>
            <a:t>1</a:t>
          </a:r>
          <a:endParaRPr lang="en-US" sz="2900" kern="1200" dirty="0"/>
        </a:p>
      </dsp:txBody>
      <dsp:txXfrm rot="16200000">
        <a:off x="-996739" y="1300521"/>
        <a:ext cx="2503503" cy="508842"/>
      </dsp:txXfrm>
    </dsp:sp>
    <dsp:sp modelId="{C30B5AA5-840B-7A40-978D-9DBAD32AFB9F}">
      <dsp:nvSpPr>
        <dsp:cNvPr id="0" name=""/>
        <dsp:cNvSpPr/>
      </dsp:nvSpPr>
      <dsp:spPr>
        <a:xfrm>
          <a:off x="509433" y="303190"/>
          <a:ext cx="1895437" cy="305305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International Decision Support Initiative (iDSI) Reference Case for Economic Evaluation</a:t>
          </a:r>
          <a:endParaRPr lang="en-US" sz="2400" kern="1200" dirty="0"/>
        </a:p>
      </dsp:txBody>
      <dsp:txXfrm>
        <a:off x="509433" y="303190"/>
        <a:ext cx="1895437" cy="3053053"/>
      </dsp:txXfrm>
    </dsp:sp>
    <dsp:sp modelId="{F795D117-C736-494F-AF86-CAF60B8CB1FC}">
      <dsp:nvSpPr>
        <dsp:cNvPr id="0" name=""/>
        <dsp:cNvSpPr/>
      </dsp:nvSpPr>
      <dsp:spPr>
        <a:xfrm>
          <a:off x="2633849" y="303190"/>
          <a:ext cx="2544211" cy="3053053"/>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en-US" sz="2900" kern="1200" dirty="0" smtClean="0"/>
            <a:t>2</a:t>
          </a:r>
          <a:endParaRPr lang="en-US" sz="2900" kern="1200" dirty="0"/>
        </a:p>
      </dsp:txBody>
      <dsp:txXfrm rot="16200000">
        <a:off x="1636519" y="1300521"/>
        <a:ext cx="2503503" cy="508842"/>
      </dsp:txXfrm>
    </dsp:sp>
    <dsp:sp modelId="{64A84B68-70DD-2F46-A939-03A77E870911}">
      <dsp:nvSpPr>
        <dsp:cNvPr id="0" name=""/>
        <dsp:cNvSpPr/>
      </dsp:nvSpPr>
      <dsp:spPr>
        <a:xfrm rot="5400000">
          <a:off x="2422299" y="2728876"/>
          <a:ext cx="448543" cy="381631"/>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6204AB-DFC1-3845-B2D8-823789E6EDEA}">
      <dsp:nvSpPr>
        <dsp:cNvPr id="0" name=""/>
        <dsp:cNvSpPr/>
      </dsp:nvSpPr>
      <dsp:spPr>
        <a:xfrm>
          <a:off x="3142692" y="303190"/>
          <a:ext cx="1895437" cy="305305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Global health Cost Consortium (GHCC) Reference Case for Global Health Costing</a:t>
          </a:r>
          <a:endParaRPr lang="en-US" sz="2400" kern="1200" dirty="0"/>
        </a:p>
      </dsp:txBody>
      <dsp:txXfrm>
        <a:off x="3142692" y="303190"/>
        <a:ext cx="1895437" cy="3053053"/>
      </dsp:txXfrm>
    </dsp:sp>
    <dsp:sp modelId="{346258F3-A868-2746-8086-DBF152A61245}">
      <dsp:nvSpPr>
        <dsp:cNvPr id="0" name=""/>
        <dsp:cNvSpPr/>
      </dsp:nvSpPr>
      <dsp:spPr>
        <a:xfrm>
          <a:off x="5267108" y="303190"/>
          <a:ext cx="2544211" cy="3053053"/>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en-US" sz="2900" kern="1200" dirty="0" smtClean="0"/>
            <a:t>3</a:t>
          </a:r>
          <a:endParaRPr lang="en-US" sz="2900" kern="1200" dirty="0"/>
        </a:p>
      </dsp:txBody>
      <dsp:txXfrm rot="16200000">
        <a:off x="4269777" y="1300521"/>
        <a:ext cx="2503503" cy="508842"/>
      </dsp:txXfrm>
    </dsp:sp>
    <dsp:sp modelId="{410C97B5-0995-C649-AC7A-C0176E8C74BD}">
      <dsp:nvSpPr>
        <dsp:cNvPr id="0" name=""/>
        <dsp:cNvSpPr/>
      </dsp:nvSpPr>
      <dsp:spPr>
        <a:xfrm rot="5400000">
          <a:off x="5055557" y="2728876"/>
          <a:ext cx="448543" cy="381631"/>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BFB6BA-0BF7-7D4D-8C58-002EF4D85E22}">
      <dsp:nvSpPr>
        <dsp:cNvPr id="0" name=""/>
        <dsp:cNvSpPr/>
      </dsp:nvSpPr>
      <dsp:spPr>
        <a:xfrm>
          <a:off x="5775950" y="303190"/>
          <a:ext cx="1895437" cy="305305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Harvard T.H. Chan School of Public Health Benefit Cost Analysis Guidelines</a:t>
          </a:r>
          <a:endParaRPr lang="en-US" sz="2400" kern="1200" dirty="0"/>
        </a:p>
      </dsp:txBody>
      <dsp:txXfrm>
        <a:off x="5775950" y="303190"/>
        <a:ext cx="1895437" cy="30530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0B88A-DF10-4923-B03C-51E725C64575}" type="datetimeFigureOut">
              <a:rPr lang="en-US" smtClean="0"/>
              <a:t>4/16/19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7E7CC-B3E3-4315-8451-C5CD47555E08}" type="slidenum">
              <a:rPr lang="en-US" smtClean="0"/>
              <a:t>‹#›</a:t>
            </a:fld>
            <a:endParaRPr lang="en-US"/>
          </a:p>
        </p:txBody>
      </p:sp>
    </p:spTree>
    <p:extLst>
      <p:ext uri="{BB962C8B-B14F-4D97-AF65-F5344CB8AC3E}">
        <p14:creationId xmlns:p14="http://schemas.microsoft.com/office/powerpoint/2010/main" val="108700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will highlight the role of integration and health system strengthening for improving reach and quality of services in low-and middle-income settings. It will explore available evidence on costs, effectiveness, efficiency and cost-effectiveness of integrating health services (as well as integrating across sectors) to improve health outcomes in primary health care delivery.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1</a:t>
            </a:fld>
            <a:endParaRPr lang="en-US"/>
          </a:p>
        </p:txBody>
      </p:sp>
    </p:spTree>
    <p:extLst>
      <p:ext uri="{BB962C8B-B14F-4D97-AF65-F5344CB8AC3E}">
        <p14:creationId xmlns:p14="http://schemas.microsoft.com/office/powerpoint/2010/main" val="11231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dirty="0" smtClean="0"/>
              <a:t>Much of what we know comes from the HIV literature (with other services like SRH, TB and NCDs)</a:t>
            </a:r>
            <a:r>
              <a:rPr lang="en-US" sz="1000" baseline="0" dirty="0" smtClean="0"/>
              <a:t> and is focused at the service delivery level,</a:t>
            </a:r>
          </a:p>
          <a:p>
            <a:pPr marL="0" indent="0">
              <a:buNone/>
            </a:pPr>
            <a:endParaRPr lang="en-US" sz="1000" baseline="0" dirty="0" smtClean="0"/>
          </a:p>
          <a:p>
            <a:pPr marL="0" indent="0">
              <a:buNone/>
            </a:pPr>
            <a:r>
              <a:rPr lang="en-US" sz="1000" baseline="0" dirty="0" smtClean="0"/>
              <a:t>First, I’ll focus on what we know from HIV and service delivery, and then provide an example from above service delivery level integration, focusing on supply chain management from immunization programs.</a:t>
            </a:r>
          </a:p>
          <a:p>
            <a:pPr marL="0" indent="0">
              <a:buNone/>
            </a:pPr>
            <a:endParaRPr lang="en-US" sz="1000" dirty="0" smtClean="0"/>
          </a:p>
          <a:p>
            <a:r>
              <a:rPr lang="en-US" sz="1000" dirty="0" smtClean="0"/>
              <a:t>A wide range of integrated HIV services are cost-effective.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Integration </a:t>
            </a:r>
            <a:r>
              <a:rPr lang="en-US" sz="1000" i="1" dirty="0" smtClean="0"/>
              <a:t>may</a:t>
            </a:r>
            <a:r>
              <a:rPr lang="en-US" sz="1000" dirty="0" smtClean="0"/>
              <a:t> reduce the costs of delivering some key HIV services.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Limited cost-effectiveness data on integrated HIV services at scale.  Mostly pilot programs</a:t>
            </a:r>
          </a:p>
          <a:p>
            <a:endParaRPr lang="en-US" sz="1000" dirty="0" smtClean="0"/>
          </a:p>
          <a:p>
            <a:r>
              <a:rPr lang="en-US" sz="1000" dirty="0" smtClean="0"/>
              <a:t>Focus is on integrated clinical services:</a:t>
            </a:r>
          </a:p>
          <a:p>
            <a:pPr lvl="1"/>
            <a:r>
              <a:rPr lang="en-US" sz="1000" dirty="0" smtClean="0"/>
              <a:t>HIV counseling&amp; testing in antenatal care services.</a:t>
            </a:r>
          </a:p>
          <a:p>
            <a:pPr lvl="1"/>
            <a:r>
              <a:rPr lang="en-US" sz="1000" dirty="0" smtClean="0"/>
              <a:t>TB services for HIV positive clients (and HIV services for TB clients.</a:t>
            </a:r>
          </a:p>
          <a:p>
            <a:pPr lvl="1"/>
            <a:r>
              <a:rPr lang="en-US" sz="1000" dirty="0" smtClean="0"/>
              <a:t>FP services for HIV positive clients.</a:t>
            </a:r>
          </a:p>
          <a:p>
            <a:endParaRPr lang="en-US" sz="1000" dirty="0" smtClean="0"/>
          </a:p>
          <a:p>
            <a:r>
              <a:rPr lang="en-US" sz="1000" dirty="0" smtClean="0"/>
              <a:t>Lower unit costs were reported, mostly driven down by improved use of human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Lack of studies that identify efficiency gains from integration above the service delivery level and to HIV service users.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Lack of high quality studies comparing the costs of integrated services with those of stand-alone alternatives.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 more recent study by Siapka</a:t>
            </a:r>
            <a:r>
              <a:rPr lang="en-US" sz="1000" baseline="0" dirty="0" smtClean="0"/>
              <a:t> and others looked at scope for cost savings and efficiency gains in HIV services published in 2014.</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Economies of scale: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In reviewing 40 studies, they found that most studies were not large enough estimate relationship between costs and scale—only 9 studies had large enough samples for econometric analysis.  And they were not necessarily focused</a:t>
            </a:r>
            <a:r>
              <a:rPr lang="en-US" sz="1000" baseline="0" dirty="0" smtClean="0"/>
              <a:t> on integrated services, but rather on a range of HIV services offered (not clear if through integrated or stand alone programs).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Economies of scope: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The same study looked at 23 studies that reported findings from economies of scope (including the previous study by Sweeney et al 2012.</a:t>
            </a:r>
            <a:endParaRPr lang="en-US" sz="1000" dirty="0" smtClean="0"/>
          </a:p>
          <a:p>
            <a:r>
              <a:rPr lang="en-US" sz="1000" kern="1200" dirty="0" smtClean="0">
                <a:solidFill>
                  <a:schemeClr val="tx1"/>
                </a:solidFill>
                <a:effectLst/>
                <a:latin typeface="+mn-lt"/>
                <a:ea typeface="+mn-ea"/>
                <a:cs typeface="+mn-cs"/>
              </a:rPr>
              <a:t>The integration of voluntary HIV counseling and testing with other health services was found to improve quality, increase the utilization of services and reduce the cost per visit in some programmes, but  not others.  MIXED RESULTS</a:t>
            </a:r>
            <a:endParaRPr lang="en-US" sz="1000" dirty="0" smtClean="0"/>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Compared with the costs of stand-alone services, the integration of HIV counseling and testing with other health services has been reported to reduce unit costs – of the counseling and testing – by between 17% and 79%. </a:t>
            </a:r>
            <a:endParaRPr lang="en-US" sz="1000" b="1" dirty="0" smtClean="0"/>
          </a:p>
          <a:p>
            <a:endParaRPr lang="en-US" sz="1000" i="1" dirty="0" smtClean="0"/>
          </a:p>
          <a:p>
            <a:r>
              <a:rPr lang="en-US" sz="1000" i="1" dirty="0" smtClean="0"/>
              <a:t>Economies of scope may actually represent the indirect effects of economies of scale—that is integration may</a:t>
            </a:r>
            <a:r>
              <a:rPr lang="en-US" sz="1000" i="1" baseline="0" dirty="0" smtClean="0"/>
              <a:t> have brought HIV services to new clients rather than improved efficiency through the joint provision of services.</a:t>
            </a:r>
            <a:endParaRPr lang="en-US" sz="1000" i="1" dirty="0" smtClean="0"/>
          </a:p>
          <a:p>
            <a:endParaRPr lang="en-US" sz="1000" dirty="0"/>
          </a:p>
        </p:txBody>
      </p:sp>
      <p:sp>
        <p:nvSpPr>
          <p:cNvPr id="4" name="Slide Number Placeholder 3"/>
          <p:cNvSpPr>
            <a:spLocks noGrp="1"/>
          </p:cNvSpPr>
          <p:nvPr>
            <p:ph type="sldNum" sz="quarter" idx="10"/>
          </p:nvPr>
        </p:nvSpPr>
        <p:spPr/>
        <p:txBody>
          <a:bodyPr/>
          <a:lstStyle/>
          <a:p>
            <a:fld id="{3967E7CC-B3E3-4315-8451-C5CD47555E08}" type="slidenum">
              <a:rPr lang="en-US" smtClean="0"/>
              <a:t>10</a:t>
            </a:fld>
            <a:endParaRPr lang="en-US"/>
          </a:p>
        </p:txBody>
      </p:sp>
    </p:spTree>
    <p:extLst>
      <p:ext uri="{BB962C8B-B14F-4D97-AF65-F5344CB8AC3E}">
        <p14:creationId xmlns:p14="http://schemas.microsoft.com/office/powerpoint/2010/main" val="169226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Study by Carol </a:t>
            </a:r>
            <a:r>
              <a:rPr lang="en-US" sz="1200" b="1" kern="1200" dirty="0" err="1" smtClean="0">
                <a:solidFill>
                  <a:schemeClr val="tx1"/>
                </a:solidFill>
                <a:effectLst/>
                <a:latin typeface="+mn-lt"/>
                <a:ea typeface="+mn-ea"/>
                <a:cs typeface="+mn-cs"/>
              </a:rPr>
              <a:t>Dayo</a:t>
            </a:r>
            <a:r>
              <a:rPr lang="en-US" sz="1200" b="1" kern="1200" dirty="0" smtClean="0">
                <a:solidFill>
                  <a:schemeClr val="tx1"/>
                </a:solidFill>
                <a:effectLst/>
                <a:latin typeface="+mn-lt"/>
                <a:ea typeface="+mn-ea"/>
                <a:cs typeface="+mn-cs"/>
              </a:rPr>
              <a:t>-Obure in Kenya</a:t>
            </a:r>
            <a:r>
              <a:rPr lang="en-US" sz="1200" b="1" kern="1200" baseline="0" dirty="0" smtClean="0">
                <a:solidFill>
                  <a:schemeClr val="tx1"/>
                </a:solidFill>
                <a:effectLst/>
                <a:latin typeface="+mn-lt"/>
                <a:ea typeface="+mn-ea"/>
                <a:cs typeface="+mn-cs"/>
              </a:rPr>
              <a:t> and Swaziland.  </a:t>
            </a:r>
            <a:r>
              <a:rPr lang="en-US" sz="1200" b="1" kern="1200" dirty="0" smtClean="0">
                <a:solidFill>
                  <a:schemeClr val="tx1"/>
                </a:solidFill>
                <a:effectLst/>
                <a:latin typeface="+mn-lt"/>
                <a:ea typeface="+mn-ea"/>
                <a:cs typeface="+mn-cs"/>
              </a:rPr>
              <a:t>The Costs of Delivering Integrated HIV and Sexual Reproductive Health Services in Limited Resource Settings.  </a:t>
            </a:r>
            <a:r>
              <a:rPr lang="en-US" sz="1200" b="0" kern="1200" dirty="0" smtClean="0">
                <a:solidFill>
                  <a:schemeClr val="tx1"/>
                </a:solidFill>
                <a:effectLst/>
                <a:latin typeface="+mn-lt"/>
                <a:ea typeface="+mn-ea"/>
                <a:cs typeface="+mn-cs"/>
              </a:rPr>
              <a:t>The objective of their study was to generate evidence on the total and unit costs of delivering as part of the Integra initiative to evaluate three</a:t>
            </a:r>
            <a:r>
              <a:rPr lang="en-US" sz="1200" b="0" kern="1200" baseline="0" dirty="0" smtClean="0">
                <a:solidFill>
                  <a:schemeClr val="tx1"/>
                </a:solidFill>
                <a:effectLst/>
                <a:latin typeface="+mn-lt"/>
                <a:ea typeface="+mn-ea"/>
                <a:cs typeface="+mn-cs"/>
              </a:rPr>
              <a:t> different models of integrating HIV and SRH in the two countries.  They collected data from 30 health facilities in Kenya and 10 health facilities in Swaziland.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High variability in unit costs.  Used econometric analysis to explore efficiency in greater detail.  </a:t>
            </a:r>
            <a:endParaRPr lang="en-US" sz="1200" b="0" kern="120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3967E7CC-B3E3-4315-8451-C5CD47555E08}" type="slidenum">
              <a:rPr lang="en-US" smtClean="0"/>
              <a:t>11</a:t>
            </a:fld>
            <a:endParaRPr lang="en-US"/>
          </a:p>
        </p:txBody>
      </p:sp>
    </p:spTree>
    <p:extLst>
      <p:ext uri="{BB962C8B-B14F-4D97-AF65-F5344CB8AC3E}">
        <p14:creationId xmlns:p14="http://schemas.microsoft.com/office/powerpoint/2010/main" val="181173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12</a:t>
            </a:fld>
            <a:endParaRPr lang="en-US"/>
          </a:p>
        </p:txBody>
      </p:sp>
    </p:spTree>
    <p:extLst>
      <p:ext uri="{BB962C8B-B14F-4D97-AF65-F5344CB8AC3E}">
        <p14:creationId xmlns:p14="http://schemas.microsoft.com/office/powerpoint/2010/main" val="13330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Immunization is one of the most cost-effective</a:t>
            </a:r>
            <a:r>
              <a:rPr lang="en-US" baseline="0" dirty="0" smtClean="0"/>
              <a:t> public health interventions.  Lots of evidence on costs and cost-effectiveness.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Increasing cost per child fully vaccinated.  We don’t see cost per child vaccinated going down?  Why?  Is it inefficient?  No.  It is a successful program that has received consistent donor funding since around late 1990s.  </a:t>
            </a:r>
          </a:p>
          <a:p>
            <a:endParaRPr lang="en-US" sz="2400" dirty="0" smtClean="0"/>
          </a:p>
          <a:p>
            <a:r>
              <a:rPr lang="en-US" sz="2400" dirty="0" smtClean="0"/>
              <a:t>Most of this increase has come from a mix of expanding routine immunization and introducing new more expensive vaccines into an existing national immunization program. Increase in total and unit costs also reflect investments in health system strengthening.</a:t>
            </a:r>
            <a:r>
              <a:rPr lang="en-US" sz="2400" baseline="0" dirty="0" smtClean="0"/>
              <a:t>  </a:t>
            </a:r>
            <a:r>
              <a:rPr lang="en-US" sz="2400" dirty="0" smtClean="0"/>
              <a:t>Investing in supply chain systems to accommodate successful national immunization programs.</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Hard to look at economies of scale, because keep introducing new and more expensive vaccines into national immunization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i="1" baseline="0" dirty="0" smtClean="0"/>
              <a:t>(Some economies of scope demonstrated through implementation of child health days, where a package of child health interventions are offered during a campaign outreach for one week twice a year.  Typically this is a low cost per child reached when focusing on a single intervention out of the package b/c of shared cost.)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So, an increasing</a:t>
            </a:r>
            <a:r>
              <a:rPr lang="en-US" sz="2400" b="1" baseline="0" dirty="0" smtClean="0"/>
              <a:t> cost per beneficiary doesn’t necessarily imply program inefficiency.  This is not to say that there aren’t program inefficiencies within and across countries.  It is just hard to capture this in LMIC with heterogeneity in country context and health systems of varying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Immunization offers some interesting lessons for integration.  But not at the service delivery level per se.  It has always been a vertical program, with its own supply chain system that is often parallel to the national essential drugs and supply list. </a:t>
            </a:r>
            <a:r>
              <a:rPr lang="en-US" sz="2400" dirty="0" smtClean="0"/>
              <a:t>Interestingly, Immunization offers a glimpse of what might be possible when trying to integrate above the facility level—for example focusing</a:t>
            </a:r>
            <a:r>
              <a:rPr lang="en-US" sz="2400" baseline="0" dirty="0" smtClean="0"/>
              <a:t> on supply chains that integrate vaccines with other essential supplies. </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aseline="0" dirty="0" smtClean="0"/>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967E7CC-B3E3-4315-8451-C5CD47555E08}" type="slidenum">
              <a:rPr lang="en-US" smtClean="0"/>
              <a:t>13</a:t>
            </a:fld>
            <a:endParaRPr lang="en-US"/>
          </a:p>
        </p:txBody>
      </p:sp>
    </p:spTree>
    <p:extLst>
      <p:ext uri="{BB962C8B-B14F-4D97-AF65-F5344CB8AC3E}">
        <p14:creationId xmlns:p14="http://schemas.microsoft.com/office/powerpoint/2010/main" val="6243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r>
              <a:rPr lang="en-US" dirty="0" smtClean="0"/>
              <a:t>Senegal had two parallel supply chains from the national level to health posts.</a:t>
            </a:r>
          </a:p>
          <a:p>
            <a:pPr marL="628650" lvl="1" indent="-171450">
              <a:buFont typeface="Arial"/>
              <a:buChar char="•"/>
            </a:pPr>
            <a:endParaRPr lang="en-US" dirty="0" smtClean="0"/>
          </a:p>
          <a:p>
            <a:pPr marL="628650" lvl="1" indent="-171450">
              <a:buFont typeface="Arial"/>
              <a:buChar char="•"/>
            </a:pPr>
            <a:r>
              <a:rPr lang="en-US" dirty="0" smtClean="0"/>
              <a:t>One for vaccines and one for essential drugs and supplies.</a:t>
            </a:r>
          </a:p>
          <a:p>
            <a:pPr marL="628650" lvl="1" indent="-171450">
              <a:buFont typeface="Arial"/>
              <a:buChar char="•"/>
            </a:pPr>
            <a:endParaRPr lang="en-US" dirty="0" smtClean="0"/>
          </a:p>
          <a:p>
            <a:pPr marL="628650" lvl="1" indent="-171450">
              <a:buFont typeface="Arial"/>
              <a:buChar char="•"/>
            </a:pPr>
            <a:endParaRPr lang="en-US" baseline="0" dirty="0" smtClean="0"/>
          </a:p>
          <a:p>
            <a:pPr marL="628650" lvl="1" indent="-171450">
              <a:buFont typeface="Arial"/>
              <a:buChar char="•"/>
            </a:pPr>
            <a:r>
              <a:rPr lang="en-US" baseline="0" dirty="0" smtClean="0"/>
              <a:t>PATH introduced a moving warehouse into St. Louis region of Senegal, and conducted implementation research on acceptability, feasibility, and costs.</a:t>
            </a:r>
            <a:endParaRPr lang="en-US" dirty="0" smtClean="0"/>
          </a:p>
          <a:p>
            <a:pPr marL="628650" lvl="1" indent="-171450">
              <a:buFont typeface="Arial"/>
              <a:buChar char="•"/>
            </a:pPr>
            <a:endParaRPr lang="en-US" dirty="0" smtClean="0"/>
          </a:p>
          <a:p>
            <a:pPr marL="628650" lvl="1" indent="-171450">
              <a:buFont typeface="Arial"/>
              <a:buChar char="•"/>
            </a:pPr>
            <a:r>
              <a:rPr lang="en-US" dirty="0" smtClean="0"/>
              <a:t>The</a:t>
            </a:r>
            <a:r>
              <a:rPr lang="en-US" baseline="0" dirty="0" smtClean="0"/>
              <a:t> moving warehouse idea r</a:t>
            </a:r>
            <a:r>
              <a:rPr lang="en-US" dirty="0" smtClean="0"/>
              <a:t>equired integration of two parallel supply chains.  To</a:t>
            </a:r>
            <a:r>
              <a:rPr lang="en-US" baseline="0" dirty="0" smtClean="0"/>
              <a:t> do this required buy in from government agencies/departments that would see their resources changed, since one supply chain would reduce management positions at central and sub-national levels.  High transaction costs associated with change.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14</a:t>
            </a:fld>
            <a:endParaRPr lang="en-US"/>
          </a:p>
        </p:txBody>
      </p:sp>
    </p:spTree>
    <p:extLst>
      <p:ext uri="{BB962C8B-B14F-4D97-AF65-F5344CB8AC3E}">
        <p14:creationId xmlns:p14="http://schemas.microsoft.com/office/powerpoint/2010/main" val="224642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200" dirty="0" smtClean="0"/>
          </a:p>
          <a:p>
            <a:pPr marL="0" indent="0">
              <a:buFont typeface="Arial"/>
              <a:buNone/>
            </a:pPr>
            <a:r>
              <a:rPr lang="en-US" sz="1200" dirty="0" smtClean="0"/>
              <a:t>Estimate the baseline</a:t>
            </a:r>
            <a:r>
              <a:rPr lang="en-US" sz="1200" baseline="0" dirty="0" smtClean="0"/>
              <a:t> costs of vaccine supply chain—for the old system where vaccines are pushed from the central level and then districts and health centers pull vaccines from the vaccine stores at level above them).</a:t>
            </a:r>
          </a:p>
          <a:p>
            <a:pPr marL="0" indent="0">
              <a:buFont typeface="Arial"/>
              <a:buNone/>
            </a:pPr>
            <a:endParaRPr lang="en-US" sz="1200" baseline="0" dirty="0" smtClean="0"/>
          </a:p>
          <a:p>
            <a:pPr marL="0" indent="0">
              <a:buFont typeface="Arial"/>
              <a:buNone/>
            </a:pPr>
            <a:r>
              <a:rPr lang="en-US" sz="1200" baseline="0" dirty="0" smtClean="0"/>
              <a:t>Increased costs and outputs, no decrease in costs, but no increase.  </a:t>
            </a:r>
            <a:r>
              <a:rPr lang="en-US" sz="1200" dirty="0" smtClean="0"/>
              <a:t>Total costs are likely to increase in the short-term as we invest in health systems. </a:t>
            </a:r>
          </a:p>
          <a:p>
            <a:pPr marL="285750" indent="-285750">
              <a:buFont typeface="Arial"/>
              <a:buChar char="•"/>
            </a:pPr>
            <a:r>
              <a:rPr lang="en-US" sz="1200" dirty="0" smtClean="0"/>
              <a:t> Lower cost per dose depends on outputs and outcomes achieved over a longer period than a demonstration project.</a:t>
            </a:r>
          </a:p>
          <a:p>
            <a:pPr marL="285750" indent="-285750">
              <a:buFont typeface="Arial"/>
              <a:buChar char="•"/>
            </a:pPr>
            <a:r>
              <a:rPr lang="en-US" sz="1200" dirty="0" smtClean="0"/>
              <a:t>Integration helped offset and reduce costs of innovation.  Fixed costs were spread over a larger number of commodities</a:t>
            </a:r>
            <a:r>
              <a:rPr lang="en-US" sz="1200" baseline="0" dirty="0" smtClean="0"/>
              <a:t> moving through the system.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15</a:t>
            </a:fld>
            <a:endParaRPr lang="en-US"/>
          </a:p>
        </p:txBody>
      </p:sp>
    </p:spTree>
    <p:extLst>
      <p:ext uri="{BB962C8B-B14F-4D97-AF65-F5344CB8AC3E}">
        <p14:creationId xmlns:p14="http://schemas.microsoft.com/office/powerpoint/2010/main" val="346024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16</a:t>
            </a:fld>
            <a:endParaRPr lang="en-US"/>
          </a:p>
        </p:txBody>
      </p:sp>
    </p:spTree>
    <p:extLst>
      <p:ext uri="{BB962C8B-B14F-4D97-AF65-F5344CB8AC3E}">
        <p14:creationId xmlns:p14="http://schemas.microsoft.com/office/powerpoint/2010/main" val="2917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MS PGothic" charset="0"/>
              </a:rPr>
              <a:t>From 2009 to 2013, PATH and the International Potato</a:t>
            </a:r>
            <a:r>
              <a:rPr lang="en-US" baseline="0" dirty="0" smtClean="0">
                <a:latin typeface="Calibri" charset="0"/>
                <a:ea typeface="MS PGothic" charset="0"/>
              </a:rPr>
              <a:t> Center designed, introduced and evaluated an integrated agriculture, health and nutrition project, called, “MAMA SASHA’ in Western Kenya.</a:t>
            </a:r>
          </a:p>
          <a:p>
            <a:endParaRPr lang="en-US" baseline="0" dirty="0" smtClean="0">
              <a:latin typeface="Calibri" charset="0"/>
              <a:ea typeface="MS PGothic" charset="0"/>
            </a:endParaRPr>
          </a:p>
          <a:p>
            <a:r>
              <a:rPr lang="en-US" dirty="0" smtClean="0">
                <a:latin typeface="Calibri" charset="0"/>
                <a:ea typeface="MS PGothic" charset="0"/>
              </a:rPr>
              <a:t>An integrated program connects pregnant </a:t>
            </a:r>
            <a:r>
              <a:rPr lang="en-US" dirty="0">
                <a:latin typeface="Calibri" charset="0"/>
                <a:ea typeface="MS PGothic" charset="0"/>
              </a:rPr>
              <a:t>women from their communities to nearby ANC clinics. </a:t>
            </a:r>
            <a:r>
              <a:rPr lang="en-US" dirty="0" smtClean="0">
                <a:latin typeface="Calibri" charset="0"/>
                <a:ea typeface="MS PGothic" charset="0"/>
              </a:rPr>
              <a:t>Community Health workers raise awareness and increase</a:t>
            </a:r>
            <a:r>
              <a:rPr lang="en-US" baseline="0" dirty="0" smtClean="0">
                <a:latin typeface="Calibri" charset="0"/>
                <a:ea typeface="MS PGothic" charset="0"/>
              </a:rPr>
              <a:t> demand for services.  Nurses provide nutrition counseling and provide a mechanism for women to pick up vines for planting in their home gardens; They can participate in pregnant mother’s clubs, that reinforce a standard set of BCC messages for maternal and child nutrition.  They receive home visits by agriculture extension agents, that also provide the same BCC messages.</a:t>
            </a:r>
          </a:p>
          <a:p>
            <a:endParaRPr lang="en-US" baseline="0" dirty="0" smtClean="0">
              <a:latin typeface="Calibri" charset="0"/>
              <a:ea typeface="MS PGothic" charset="0"/>
            </a:endParaRPr>
          </a:p>
          <a:p>
            <a:r>
              <a:rPr lang="en-US" sz="1200" kern="1200" dirty="0" smtClean="0">
                <a:solidFill>
                  <a:schemeClr val="tx1"/>
                </a:solidFill>
                <a:effectLst/>
                <a:latin typeface="+mn-lt"/>
                <a:ea typeface="+mn-ea"/>
                <a:cs typeface="+mn-cs"/>
              </a:rPr>
              <a:t>Source: Cole, D. C., Levin, C., </a:t>
            </a:r>
            <a:r>
              <a:rPr lang="en-US" sz="1200" kern="1200" dirty="0" err="1" smtClean="0">
                <a:solidFill>
                  <a:schemeClr val="tx1"/>
                </a:solidFill>
                <a:effectLst/>
                <a:latin typeface="+mn-lt"/>
                <a:ea typeface="+mn-ea"/>
                <a:cs typeface="+mn-cs"/>
              </a:rPr>
              <a:t>Loechl</a:t>
            </a:r>
            <a:r>
              <a:rPr lang="en-US" sz="1200" kern="1200" dirty="0" smtClean="0">
                <a:solidFill>
                  <a:schemeClr val="tx1"/>
                </a:solidFill>
                <a:effectLst/>
                <a:latin typeface="+mn-lt"/>
                <a:ea typeface="+mn-ea"/>
                <a:cs typeface="+mn-cs"/>
              </a:rPr>
              <a:t>, C., Thiele, G., Grant, F., Girard, A. W., ... &amp; Low, J. (2016). Planning an integrated agriculture and health program and designing its evaluation: Experience from Western Kenya. </a:t>
            </a:r>
            <a:r>
              <a:rPr lang="en-US" sz="1200" i="1" kern="1200" dirty="0" smtClean="0">
                <a:solidFill>
                  <a:schemeClr val="tx1"/>
                </a:solidFill>
                <a:effectLst/>
                <a:latin typeface="+mn-lt"/>
                <a:ea typeface="+mn-ea"/>
                <a:cs typeface="+mn-cs"/>
              </a:rPr>
              <a:t>Evaluation and program planning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56</a:t>
            </a:r>
            <a:r>
              <a:rPr lang="en-US" sz="1200" kern="1200" dirty="0" smtClean="0">
                <a:solidFill>
                  <a:schemeClr val="tx1"/>
                </a:solidFill>
                <a:effectLst/>
                <a:latin typeface="+mn-lt"/>
                <a:ea typeface="+mn-ea"/>
                <a:cs typeface="+mn-cs"/>
              </a:rPr>
              <a:t>, 11-22.</a:t>
            </a:r>
          </a:p>
          <a:p>
            <a:r>
              <a:rPr lang="en-US" sz="1200" kern="1200" dirty="0" smtClean="0">
                <a:solidFill>
                  <a:schemeClr val="tx1"/>
                </a:solidFill>
                <a:effectLst/>
                <a:latin typeface="+mn-lt"/>
                <a:ea typeface="+mn-ea"/>
                <a:cs typeface="+mn-cs"/>
              </a:rPr>
              <a:t> </a:t>
            </a:r>
          </a:p>
          <a:p>
            <a:endParaRPr lang="en-US" dirty="0" smtClean="0">
              <a:latin typeface="Calibri" charset="0"/>
              <a:ea typeface="MS PGothic"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244694F-00BC-0D4C-8B01-F0C72D475069}" type="slidenum">
              <a:rPr lang="en-US" sz="1200">
                <a:ea typeface="ＭＳ Ｐゴシック" charset="0"/>
                <a:cs typeface="ＭＳ Ｐゴシック" charset="0"/>
              </a:rPr>
              <a:pPr/>
              <a:t>17</a:t>
            </a:fld>
            <a:endParaRPr lang="en-US" sz="120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18</a:t>
            </a:fld>
            <a:endParaRPr lang="en-US"/>
          </a:p>
        </p:txBody>
      </p:sp>
    </p:spTree>
    <p:extLst>
      <p:ext uri="{BB962C8B-B14F-4D97-AF65-F5344CB8AC3E}">
        <p14:creationId xmlns:p14="http://schemas.microsoft.com/office/powerpoint/2010/main" val="348798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7E7CC-B3E3-4315-8451-C5CD47555E08}" type="slidenum">
              <a:rPr lang="en-US" smtClean="0"/>
              <a:t>19</a:t>
            </a:fld>
            <a:endParaRPr lang="en-US"/>
          </a:p>
        </p:txBody>
      </p:sp>
    </p:spTree>
    <p:extLst>
      <p:ext uri="{BB962C8B-B14F-4D97-AF65-F5344CB8AC3E}">
        <p14:creationId xmlns:p14="http://schemas.microsoft.com/office/powerpoint/2010/main" val="262293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HIV (vertical) and HIV and other primary health care services</a:t>
            </a:r>
          </a:p>
          <a:p>
            <a:r>
              <a:rPr lang="en-US" dirty="0" smtClean="0"/>
              <a:t>Draw on</a:t>
            </a:r>
            <a:r>
              <a:rPr lang="en-US" baseline="0" dirty="0" smtClean="0"/>
              <a:t> immunization</a:t>
            </a:r>
          </a:p>
          <a:p>
            <a:r>
              <a:rPr lang="en-US" baseline="0" dirty="0" smtClean="0"/>
              <a:t>Draw on multisectoral approaches for nutrition.</a:t>
            </a:r>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2</a:t>
            </a:fld>
            <a:endParaRPr lang="en-US"/>
          </a:p>
        </p:txBody>
      </p:sp>
    </p:spTree>
    <p:extLst>
      <p:ext uri="{BB962C8B-B14F-4D97-AF65-F5344CB8AC3E}">
        <p14:creationId xmlns:p14="http://schemas.microsoft.com/office/powerpoint/2010/main" val="2598691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 and empirical evaluations may</a:t>
            </a:r>
            <a:r>
              <a:rPr lang="en-US" baseline="0" dirty="0" smtClean="0"/>
              <a:t> want to co</a:t>
            </a:r>
            <a:r>
              <a:rPr lang="en-US" dirty="0" smtClean="0"/>
              <a:t>mpare stand alone treatment or</a:t>
            </a:r>
            <a:r>
              <a:rPr lang="en-US" baseline="0" dirty="0" smtClean="0"/>
              <a:t> prevention </a:t>
            </a:r>
            <a:r>
              <a:rPr lang="en-US" dirty="0" smtClean="0"/>
              <a:t>programs with integrated programs.</a:t>
            </a:r>
          </a:p>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20</a:t>
            </a:fld>
            <a:endParaRPr lang="en-US"/>
          </a:p>
        </p:txBody>
      </p:sp>
    </p:spTree>
    <p:extLst>
      <p:ext uri="{BB962C8B-B14F-4D97-AF65-F5344CB8AC3E}">
        <p14:creationId xmlns:p14="http://schemas.microsoft.com/office/powerpoint/2010/main" val="1295282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21</a:t>
            </a:fld>
            <a:endParaRPr lang="en-US"/>
          </a:p>
        </p:txBody>
      </p:sp>
    </p:spTree>
    <p:extLst>
      <p:ext uri="{BB962C8B-B14F-4D97-AF65-F5344CB8AC3E}">
        <p14:creationId xmlns:p14="http://schemas.microsoft.com/office/powerpoint/2010/main" val="484733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6425C4-7C77-9540-980B-0D1E504F09BD}" type="slidenum">
              <a:rPr lang="en-US"/>
              <a:pPr/>
              <a:t>22</a:t>
            </a:fld>
            <a:endParaRPr lang="en-US"/>
          </a:p>
        </p:txBody>
      </p:sp>
      <p:sp>
        <p:nvSpPr>
          <p:cNvPr id="4097" name="Text Box 1"/>
          <p:cNvSpPr txBox="1">
            <a:spLocks noGrp="1" noRot="1" noChangeAspect="1" noChangeArrowheads="1"/>
          </p:cNvSpPr>
          <p:nvPr>
            <p:ph type="sldImg"/>
          </p:nvPr>
        </p:nvSpPr>
        <p:spPr bwMode="auto">
          <a:xfrm>
            <a:off x="1557338" y="860425"/>
            <a:ext cx="3933825" cy="2949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1075794" y="4094774"/>
            <a:ext cx="4905155" cy="46039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189280" indent="-187888">
              <a:lnSpc>
                <a:spcPct val="93000"/>
              </a:lnSpc>
              <a:spcBef>
                <a:spcPct val="0"/>
              </a:spcBef>
            </a:pPr>
            <a:r>
              <a:rPr lang="en-US" sz="1800" dirty="0" smtClean="0">
                <a:latin typeface="Arial" charset="0"/>
                <a:cs typeface="Baekmuk Gulim" charset="0"/>
              </a:rPr>
              <a:t>There are two new ways to think</a:t>
            </a:r>
            <a:r>
              <a:rPr lang="en-US" sz="1800" baseline="0" dirty="0" smtClean="0">
                <a:latin typeface="Arial" charset="0"/>
                <a:cs typeface="Baekmuk Gulim" charset="0"/>
              </a:rPr>
              <a:t> about economic evaluation that may help inform future economic evaluations, and could also inform infectious disease models that only focus on single technologies or solutions without considering health system constraints and factors hat affect supply.</a:t>
            </a:r>
          </a:p>
          <a:p>
            <a:pPr marL="189280" indent="-187888">
              <a:lnSpc>
                <a:spcPct val="93000"/>
              </a:lnSpc>
              <a:spcBef>
                <a:spcPct val="0"/>
              </a:spcBef>
            </a:pPr>
            <a:endParaRPr lang="en-US" sz="1800" baseline="0" dirty="0" smtClean="0">
              <a:latin typeface="Arial" charset="0"/>
              <a:cs typeface="Baekmuk Gulim" charset="0"/>
            </a:endParaRPr>
          </a:p>
          <a:p>
            <a:pPr marL="189280" indent="-187888">
              <a:lnSpc>
                <a:spcPct val="93000"/>
              </a:lnSpc>
              <a:spcBef>
                <a:spcPct val="0"/>
              </a:spcBef>
            </a:pPr>
            <a:r>
              <a:rPr lang="en-US" sz="1800" b="1" baseline="0" dirty="0" smtClean="0">
                <a:latin typeface="Arial" charset="0"/>
                <a:cs typeface="Baekmuk Gulim" charset="0"/>
              </a:rPr>
              <a:t>The first is a relatively new conceptual framework and approach recommended by by Anna Vassall and colleagues on how to incorporate supply and demand constraints into economic evaluations for LMIC.</a:t>
            </a:r>
          </a:p>
          <a:p>
            <a:pPr marL="189280" indent="-187888">
              <a:lnSpc>
                <a:spcPct val="93000"/>
              </a:lnSpc>
              <a:spcBef>
                <a:spcPct val="0"/>
              </a:spcBef>
            </a:pPr>
            <a:endParaRPr lang="en-US" sz="1800" b="1" baseline="0" dirty="0" smtClean="0">
              <a:latin typeface="Arial" charset="0"/>
              <a:cs typeface="Baekmuk Gulim" charset="0"/>
            </a:endParaRPr>
          </a:p>
          <a:p>
            <a:pPr marL="189280" indent="-187888">
              <a:lnSpc>
                <a:spcPct val="93000"/>
              </a:lnSpc>
              <a:spcBef>
                <a:spcPct val="0"/>
              </a:spcBef>
            </a:pPr>
            <a:r>
              <a:rPr lang="en-US" sz="1800" b="1" baseline="0" dirty="0" smtClean="0">
                <a:latin typeface="Arial" charset="0"/>
                <a:cs typeface="Baekmuk Gulim" charset="0"/>
              </a:rPr>
              <a:t>The second is a paper by Katharina Hauck and </a:t>
            </a:r>
            <a:r>
              <a:rPr lang="en-US" sz="1800" b="1" baseline="0" dirty="0" err="1" smtClean="0">
                <a:latin typeface="Arial" charset="0"/>
                <a:cs typeface="Baekmuk Gulim" charset="0"/>
              </a:rPr>
              <a:t>collegues</a:t>
            </a:r>
            <a:r>
              <a:rPr lang="en-US" sz="1800" b="1" baseline="0" dirty="0" smtClean="0">
                <a:latin typeface="Arial" charset="0"/>
                <a:cs typeface="Baekmuk Gulim" charset="0"/>
              </a:rPr>
              <a:t> that presents a new theory and numeric illustration of improving CEA to account for joint delivery of interventions.</a:t>
            </a:r>
          </a:p>
          <a:p>
            <a:pPr marL="189280" indent="-187888">
              <a:lnSpc>
                <a:spcPct val="93000"/>
              </a:lnSpc>
              <a:spcBef>
                <a:spcPct val="0"/>
              </a:spcBef>
            </a:pPr>
            <a:endParaRPr lang="en-US" sz="1800" baseline="0" dirty="0" smtClean="0">
              <a:latin typeface="Arial" charset="0"/>
              <a:cs typeface="Baekmuk Gulim" charset="0"/>
            </a:endParaRPr>
          </a:p>
          <a:p>
            <a:pPr marL="189280" indent="-187888">
              <a:lnSpc>
                <a:spcPct val="93000"/>
              </a:lnSpc>
              <a:spcBef>
                <a:spcPct val="0"/>
              </a:spcBef>
            </a:pPr>
            <a:r>
              <a:rPr lang="en-US" sz="1800" b="1" baseline="0" dirty="0" smtClean="0">
                <a:latin typeface="Arial" charset="0"/>
                <a:cs typeface="Baekmuk Gulim" charset="0"/>
              </a:rPr>
              <a:t>First, the conceptual model from Vassall et al.  Two options</a:t>
            </a:r>
            <a:r>
              <a:rPr lang="en-US" sz="1800" baseline="0" dirty="0" smtClean="0">
                <a:latin typeface="Arial" charset="0"/>
                <a:cs typeface="Baekmuk Gulim" charset="0"/>
              </a:rPr>
              <a:t>…</a:t>
            </a:r>
          </a:p>
          <a:p>
            <a:pPr marL="189280" indent="-187888">
              <a:lnSpc>
                <a:spcPct val="93000"/>
              </a:lnSpc>
              <a:spcBef>
                <a:spcPct val="0"/>
              </a:spcBef>
            </a:pPr>
            <a:endParaRPr lang="en-US" sz="1800" baseline="0" dirty="0" smtClean="0">
              <a:latin typeface="Arial" charset="0"/>
              <a:cs typeface="Baekmuk Gulim" charset="0"/>
            </a:endParaRPr>
          </a:p>
          <a:p>
            <a:pPr marL="344292" indent="-342900">
              <a:lnSpc>
                <a:spcPct val="93000"/>
              </a:lnSpc>
              <a:spcBef>
                <a:spcPct val="0"/>
              </a:spcBef>
              <a:buAutoNum type="arabicParenBoth"/>
            </a:pPr>
            <a:r>
              <a:rPr lang="en-US" sz="1800" baseline="0" dirty="0" smtClean="0">
                <a:latin typeface="Arial" charset="0"/>
                <a:cs typeface="Baekmuk Gulim" charset="0"/>
              </a:rPr>
              <a:t>Treat technologies and activities to overcome demand and supply constraints as distinct interventions and asses their cost-effectiveness as part of the service delivery activity, if possible</a:t>
            </a:r>
          </a:p>
          <a:p>
            <a:pPr marL="344292" indent="-342900">
              <a:lnSpc>
                <a:spcPct val="93000"/>
              </a:lnSpc>
              <a:spcBef>
                <a:spcPct val="0"/>
              </a:spcBef>
              <a:buAutoNum type="arabicParenBoth"/>
            </a:pPr>
            <a:endParaRPr lang="en-US" sz="1800" baseline="0" dirty="0" smtClean="0">
              <a:latin typeface="Arial" charset="0"/>
              <a:cs typeface="Baekmuk Gulim" charset="0"/>
            </a:endParaRPr>
          </a:p>
          <a:p>
            <a:pPr marL="344292" indent="-342900">
              <a:lnSpc>
                <a:spcPct val="93000"/>
              </a:lnSpc>
              <a:spcBef>
                <a:spcPct val="0"/>
              </a:spcBef>
              <a:buAutoNum type="arabicParenBoth"/>
            </a:pPr>
            <a:r>
              <a:rPr lang="en-US" sz="1800" baseline="0" dirty="0" smtClean="0">
                <a:latin typeface="Arial" charset="0"/>
                <a:cs typeface="Baekmuk Gulim" charset="0"/>
              </a:rPr>
              <a:t>Recognize that introducing new technologies or integrated service delivery models is like a complex intervention, with many components.  Must cost these and assess how these affect coverage, utilization of services and ultimately health impact.</a:t>
            </a:r>
          </a:p>
          <a:p>
            <a:pPr marL="189280" indent="-187888">
              <a:lnSpc>
                <a:spcPct val="93000"/>
              </a:lnSpc>
              <a:spcBef>
                <a:spcPct val="0"/>
              </a:spcBef>
            </a:pPr>
            <a:endParaRPr lang="en-US" sz="1800" baseline="0" dirty="0" smtClean="0">
              <a:latin typeface="Arial" charset="0"/>
              <a:cs typeface="Baekmuk Gulim" charset="0"/>
            </a:endParaRPr>
          </a:p>
          <a:p>
            <a:pPr marL="189280" marR="0" indent="-187888" algn="l" defTabSz="914400" rtl="0" eaLnBrk="1" fontAlgn="auto" latinLnBrk="0" hangingPunct="1">
              <a:lnSpc>
                <a:spcPct val="93000"/>
              </a:lnSpc>
              <a:spcBef>
                <a:spcPct val="0"/>
              </a:spcBef>
              <a:spcAft>
                <a:spcPts val="0"/>
              </a:spcAft>
              <a:buClrTx/>
              <a:buSzTx/>
              <a:buFontTx/>
              <a:buNone/>
              <a:tabLst>
                <a:tab pos="723900" algn="l"/>
                <a:tab pos="1447800" algn="l"/>
                <a:tab pos="2171700" algn="l"/>
                <a:tab pos="2895600" algn="l"/>
                <a:tab pos="3619500" algn="l"/>
                <a:tab pos="4343400" algn="l"/>
                <a:tab pos="5067300" algn="l"/>
              </a:tabLst>
              <a:defRPr/>
            </a:pPr>
            <a:r>
              <a:rPr lang="en-US" sz="1200" kern="1200" dirty="0" smtClean="0">
                <a:solidFill>
                  <a:srgbClr val="000000"/>
                </a:solidFill>
                <a:effectLst/>
                <a:latin typeface="Times New Roman" charset="0"/>
                <a:ea typeface="ＭＳ Ｐゴシック" charset="0"/>
                <a:cs typeface="+mn-cs"/>
              </a:rPr>
              <a:t>Vassall, A; Mangham-Jefferies, L; Gomez, GB; Pitt, C; Foster, N (2016) Incorporating Demand and Supply Constraints into Economic Evaluations in Low-Income and Middle-Income Countries. Health economics, 25 </a:t>
            </a:r>
            <a:r>
              <a:rPr lang="en-US" sz="1200" kern="1200" dirty="0" err="1" smtClean="0">
                <a:solidFill>
                  <a:srgbClr val="000000"/>
                </a:solidFill>
                <a:effectLst/>
                <a:latin typeface="Times New Roman" charset="0"/>
                <a:ea typeface="ＭＳ Ｐゴシック" charset="0"/>
                <a:cs typeface="+mn-cs"/>
              </a:rPr>
              <a:t>Suppl</a:t>
            </a:r>
            <a:r>
              <a:rPr lang="en-US" sz="1200" kern="1200" dirty="0" smtClean="0">
                <a:solidFill>
                  <a:srgbClr val="000000"/>
                </a:solidFill>
                <a:effectLst/>
                <a:latin typeface="Times New Roman" charset="0"/>
                <a:ea typeface="ＭＳ Ｐゴシック" charset="0"/>
                <a:cs typeface="+mn-cs"/>
              </a:rPr>
              <a:t> 1. pp. 95-115. ISSN 1057-9230 DOI: 10.1002/hec.3306 </a:t>
            </a:r>
            <a:endParaRPr lang="en-US" sz="1800" dirty="0" smtClean="0"/>
          </a:p>
          <a:p>
            <a:pPr marL="189280" indent="-187888">
              <a:lnSpc>
                <a:spcPct val="93000"/>
              </a:lnSpc>
              <a:spcBef>
                <a:spcPct val="0"/>
              </a:spcBef>
            </a:pPr>
            <a:endParaRPr lang="en-US" sz="1800" dirty="0">
              <a:latin typeface="Arial" charset="0"/>
              <a:cs typeface="Baekmuk Gulim"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Katharina Hauck et al has published</a:t>
            </a:r>
            <a:r>
              <a:rPr lang="en-US" b="1" baseline="0" dirty="0" smtClean="0"/>
              <a:t> ‘</a:t>
            </a:r>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can we evaluate the cost-effectiveness of health system strengthening? A typology and illustrations”</a:t>
            </a:r>
          </a:p>
          <a:p>
            <a:endParaRPr lang="en-US" dirty="0" smtClean="0"/>
          </a:p>
          <a:p>
            <a:pPr>
              <a:lnSpc>
                <a:spcPct val="150000"/>
              </a:lnSpc>
            </a:pPr>
            <a:r>
              <a:rPr lang="en-US" dirty="0" smtClean="0"/>
              <a:t>The</a:t>
            </a:r>
            <a:r>
              <a:rPr lang="en-US" baseline="0" dirty="0" smtClean="0"/>
              <a:t> crux of her paper focuses on looking at the critical role of the delivery platform and a typology of health system interventions that can be incorporated into CEA</a:t>
            </a:r>
            <a:r>
              <a:rPr lang="en-US" baseline="0" dirty="0" smtClean="0"/>
              <a:t>. </a:t>
            </a:r>
          </a:p>
          <a:p>
            <a:pPr>
              <a:lnSpc>
                <a:spcPct val="150000"/>
              </a:lnSpc>
            </a:pPr>
            <a:endParaRPr lang="en-US" baseline="0" dirty="0" smtClean="0">
              <a:solidFill>
                <a:srgbClr val="FF0000"/>
              </a:solidFill>
            </a:endParaRPr>
          </a:p>
          <a:p>
            <a:pPr>
              <a:lnSpc>
                <a:spcPct val="150000"/>
              </a:lnSpc>
            </a:pPr>
            <a:r>
              <a:rPr lang="en-GB" dirty="0" smtClean="0">
                <a:solidFill>
                  <a:srgbClr val="FF0000"/>
                </a:solidFill>
              </a:rPr>
              <a:t>Health System Strengthening </a:t>
            </a:r>
            <a:r>
              <a:rPr lang="en-GB" dirty="0" smtClean="0"/>
              <a:t>(HSS): investments in delivery platforms</a:t>
            </a:r>
            <a:r>
              <a:rPr lang="en-GB" baseline="0" dirty="0" smtClean="0"/>
              <a:t> include investments in </a:t>
            </a:r>
            <a:r>
              <a:rPr lang="en-GB" dirty="0" smtClean="0"/>
              <a:t>supply chains, clinical laboratories, physical buildings, diagnostic equipment, staff training, and data capture systems</a:t>
            </a:r>
          </a:p>
          <a:p>
            <a:pPr>
              <a:lnSpc>
                <a:spcPct val="150000"/>
              </a:lnSpc>
            </a:pPr>
            <a:r>
              <a:rPr lang="en-GB" b="1" dirty="0" smtClean="0"/>
              <a:t>Impacts on the benefits and costs of all interventions that rely on the platform</a:t>
            </a:r>
          </a:p>
          <a:p>
            <a:endParaRPr lang="en-US" dirty="0" smtClean="0"/>
          </a:p>
          <a:p>
            <a:r>
              <a:rPr lang="en-US" dirty="0" smtClean="0"/>
              <a:t>A</a:t>
            </a:r>
            <a:r>
              <a:rPr lang="en-US" baseline="0" dirty="0" smtClean="0"/>
              <a:t> health delivery platform is closely related to the notion of integration and economies of scope since the production of two interventions by the same entity may be more cost-effective than separate productions.  The presence of the shared platform may lead to a reduction in costs compared to separate delivery of the interventions.</a:t>
            </a:r>
          </a:p>
          <a:p>
            <a:endParaRPr lang="en-US" baseline="0" dirty="0" smtClean="0"/>
          </a:p>
          <a:p>
            <a:r>
              <a:rPr lang="en-US" baseline="0" dirty="0" smtClean="0"/>
              <a:t>Integration may be very intentional, especially when introducing a new service, like mental health or prevention of NCDS.  However, there may be more integration that is already occurring  through delivery platforms, where we can improve our estimates of efficiency.  We have seen how studies of integration show minor economics of scope, implying that joint implementation is less cost-effective than separate implementation.  Maybe the data is right, but perhaps the standard methods for assessing </a:t>
            </a:r>
            <a:r>
              <a:rPr lang="en-US" baseline="0" dirty="0" err="1" smtClean="0"/>
              <a:t>allocative</a:t>
            </a:r>
            <a:r>
              <a:rPr lang="en-US" baseline="0" dirty="0" smtClean="0"/>
              <a:t> efficiency, that is cost-effectiveness analysis, do not allow for platforms that deliver more than one service</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967E7CC-B3E3-4315-8451-C5CD47555E08}" type="slidenum">
              <a:rPr lang="en-US" smtClean="0"/>
              <a:t>23</a:t>
            </a:fld>
            <a:endParaRPr lang="en-US"/>
          </a:p>
        </p:txBody>
      </p:sp>
    </p:spTree>
    <p:extLst>
      <p:ext uri="{BB962C8B-B14F-4D97-AF65-F5344CB8AC3E}">
        <p14:creationId xmlns:p14="http://schemas.microsoft.com/office/powerpoint/2010/main" val="2959657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The costs and benefits of each intervention stay the same, regardless of other interventions.</a:t>
            </a:r>
          </a:p>
          <a:p>
            <a:pPr lvl="0"/>
            <a:r>
              <a:rPr lang="en-US" sz="1200" dirty="0" smtClean="0"/>
              <a:t>CEA minimizes costs subject to a budget constraint.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Yet if several interventions rely on a delivery platform, they are implicitly interdependent.  From a systems perspective, therefore, the costs and benefits of a specific intervention are often conditional on the other interventions chosen to share the common delivery platform. The existence of platforms introduces additional considerations into the standard CEA framework.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decision to implement a specific intervention may have positive or negative effects on the costs and benefits of other interventions depending on whether it helps share the costs of an underutilized existing platform, puts pressure on the capacity of an existing platform, or introduces a new platform.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Hauck</a:t>
            </a:r>
            <a:r>
              <a:rPr lang="en-US" sz="1200" kern="1200" baseline="0" dirty="0" smtClean="0">
                <a:solidFill>
                  <a:schemeClr val="tx1"/>
                </a:solidFill>
                <a:effectLst/>
                <a:latin typeface="+mn-lt"/>
                <a:ea typeface="+mn-ea"/>
                <a:cs typeface="+mn-cs"/>
              </a:rPr>
              <a:t> et al develop a theory, with mathematical formulations and numerical illustrations showing what happens when you allow for the interdependencies from multiple interventions for a given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24</a:t>
            </a:fld>
            <a:endParaRPr lang="en-US"/>
          </a:p>
        </p:txBody>
      </p:sp>
    </p:spTree>
    <p:extLst>
      <p:ext uri="{BB962C8B-B14F-4D97-AF65-F5344CB8AC3E}">
        <p14:creationId xmlns:p14="http://schemas.microsoft.com/office/powerpoint/2010/main" val="149924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25</a:t>
            </a:fld>
            <a:endParaRPr lang="en-US"/>
          </a:p>
        </p:txBody>
      </p:sp>
    </p:spTree>
    <p:extLst>
      <p:ext uri="{BB962C8B-B14F-4D97-AF65-F5344CB8AC3E}">
        <p14:creationId xmlns:p14="http://schemas.microsoft.com/office/powerpoint/2010/main" val="3318626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7E7CC-B3E3-4315-8451-C5CD47555E08}" type="slidenum">
              <a:rPr lang="en-US" smtClean="0"/>
              <a:t>26</a:t>
            </a:fld>
            <a:endParaRPr lang="en-US"/>
          </a:p>
        </p:txBody>
      </p:sp>
    </p:spTree>
    <p:extLst>
      <p:ext uri="{BB962C8B-B14F-4D97-AF65-F5344CB8AC3E}">
        <p14:creationId xmlns:p14="http://schemas.microsoft.com/office/powerpoint/2010/main" val="18838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 service integration—what it is, and whether it is beneficial— has been the subject of debate, with advocates</a:t>
            </a:r>
            <a:r>
              <a:rPr lang="en-US" sz="1200" kern="1200" baseline="0" dirty="0" smtClean="0">
                <a:solidFill>
                  <a:schemeClr val="tx1"/>
                </a:solidFill>
                <a:effectLst/>
                <a:latin typeface="+mn-lt"/>
                <a:ea typeface="+mn-ea"/>
                <a:cs typeface="+mn-cs"/>
              </a:rPr>
              <a:t> suggesting financial and logistical efficiencies that promote sustainability and improve access and equity, while others argue that integration my reduce access and quality of care through overloading service delivery platforms and overburdening already weak health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What is Integration?  Within the health sector…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Across the health sector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Definition depends on some degree on who is asking—still tends to be discussions about integration within diseases, like HIV, integration of HIV and PMTCT, or integration of HIV services and RH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More recently, integration of chronic diseases (prevention of CVD, diabetes, mental health) prevention and treatment with primary care (which to date has been focused on infectious diseases).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3</a:t>
            </a:fld>
            <a:endParaRPr lang="en-US"/>
          </a:p>
        </p:txBody>
      </p:sp>
    </p:spTree>
    <p:extLst>
      <p:ext uri="{BB962C8B-B14F-4D97-AF65-F5344CB8AC3E}">
        <p14:creationId xmlns:p14="http://schemas.microsoft.com/office/powerpoint/2010/main" val="338588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most restrictive definition of integration in that it aims to measure</a:t>
            </a:r>
            <a:r>
              <a:rPr lang="en-US" baseline="0" dirty="0" smtClean="0"/>
              <a:t> the extent, pattern and rate of assimilation into EACH of the critical functions of a health system.</a:t>
            </a:r>
          </a:p>
          <a:p>
            <a:endParaRPr lang="en-US" baseline="0" dirty="0" smtClean="0"/>
          </a:p>
          <a:p>
            <a:r>
              <a:rPr lang="en-US" baseline="0" dirty="0" smtClean="0"/>
              <a:t>Where the focus is on an intervention that refers to a combination of technologies (vaccines, drugs), inputs into service delivery, organizational changes and modifications in processes related to decision making, planning and service delivery.</a:t>
            </a:r>
          </a:p>
          <a:p>
            <a:endParaRPr lang="en-US" baseline="0" dirty="0" smtClean="0"/>
          </a:p>
          <a:p>
            <a:r>
              <a:rPr lang="en-US" baseline="0" dirty="0" smtClean="0"/>
              <a:t>Paper by Sweeny et al. (2012) describe the potential efficiency gains of integrating HIV counseling and testing into ANC services to prevent mother to child transmission of HIV.</a:t>
            </a:r>
          </a:p>
          <a:p>
            <a:r>
              <a:rPr lang="en-US" sz="1200" b="1" kern="1200" dirty="0" smtClean="0">
                <a:solidFill>
                  <a:schemeClr val="tx1"/>
                </a:solidFill>
                <a:effectLst/>
                <a:latin typeface="+mn-lt"/>
                <a:ea typeface="+mn-ea"/>
                <a:cs typeface="+mn-cs"/>
              </a:rPr>
              <a:t>Integration at the governance level </a:t>
            </a:r>
            <a:r>
              <a:rPr lang="en-US" sz="1200" kern="1200" dirty="0" smtClean="0">
                <a:solidFill>
                  <a:schemeClr val="tx1"/>
                </a:solidFill>
                <a:effectLst/>
                <a:latin typeface="+mn-lt"/>
                <a:ea typeface="+mn-ea"/>
                <a:cs typeface="+mn-cs"/>
              </a:rPr>
              <a:t>(such as co-ordination of strategic and operation planning and performance level) may improve technical efficiency by sharing scarce resources, such as skilled planners and managers. </a:t>
            </a:r>
          </a:p>
          <a:p>
            <a:r>
              <a:rPr lang="en-US" sz="1200" b="1" kern="1200" dirty="0" smtClean="0">
                <a:solidFill>
                  <a:schemeClr val="tx1"/>
                </a:solidFill>
                <a:effectLst/>
                <a:latin typeface="+mn-lt"/>
                <a:ea typeface="+mn-ea"/>
                <a:cs typeface="+mn-cs"/>
              </a:rPr>
              <a:t>At the financing level, </a:t>
            </a:r>
            <a:r>
              <a:rPr lang="en-US" sz="1200" kern="1200" dirty="0" smtClean="0">
                <a:solidFill>
                  <a:schemeClr val="tx1"/>
                </a:solidFill>
                <a:effectLst/>
                <a:latin typeface="+mn-lt"/>
                <a:ea typeface="+mn-ea"/>
                <a:cs typeface="+mn-cs"/>
              </a:rPr>
              <a:t>integration may improve technical efficiency by merging the costs of separate financing systems. Co-ordinated financing systems may also reduce perverse incentives that may be created by competing programmes and thus impact </a:t>
            </a:r>
            <a:r>
              <a:rPr lang="en-US" sz="1200" kern="1200" dirty="0" err="1" smtClean="0">
                <a:solidFill>
                  <a:schemeClr val="tx1"/>
                </a:solidFill>
                <a:effectLst/>
                <a:latin typeface="+mn-lt"/>
                <a:ea typeface="+mn-ea"/>
                <a:cs typeface="+mn-cs"/>
              </a:rPr>
              <a:t>allocative</a:t>
            </a:r>
            <a:r>
              <a:rPr lang="en-US" sz="1200" kern="1200" dirty="0" smtClean="0">
                <a:solidFill>
                  <a:schemeClr val="tx1"/>
                </a:solidFill>
                <a:effectLst/>
                <a:latin typeface="+mn-lt"/>
                <a:ea typeface="+mn-ea"/>
                <a:cs typeface="+mn-cs"/>
              </a:rPr>
              <a:t> efficiency. </a:t>
            </a:r>
          </a:p>
          <a:p>
            <a:r>
              <a:rPr lang="en-US" sz="1200" kern="1200" dirty="0" smtClean="0">
                <a:solidFill>
                  <a:schemeClr val="tx1"/>
                </a:solidFill>
                <a:effectLst/>
                <a:latin typeface="+mn-lt"/>
                <a:ea typeface="+mn-ea"/>
                <a:cs typeface="+mn-cs"/>
              </a:rPr>
              <a:t>At the </a:t>
            </a:r>
            <a:r>
              <a:rPr lang="en-US" sz="1200" b="1" kern="1200" dirty="0" smtClean="0">
                <a:solidFill>
                  <a:schemeClr val="tx1"/>
                </a:solidFill>
                <a:effectLst/>
                <a:latin typeface="+mn-lt"/>
                <a:ea typeface="+mn-ea"/>
                <a:cs typeface="+mn-cs"/>
              </a:rPr>
              <a:t>health management systems level</a:t>
            </a:r>
            <a:r>
              <a:rPr lang="en-US" sz="1200" kern="1200" dirty="0" smtClean="0">
                <a:solidFill>
                  <a:schemeClr val="tx1"/>
                </a:solidFill>
                <a:effectLst/>
                <a:latin typeface="+mn-lt"/>
                <a:ea typeface="+mn-ea"/>
                <a:cs typeface="+mn-cs"/>
              </a:rPr>
              <a:t>, integration can facilitate improvements in technical efficiency through reductions in management systems costs. This can include joint procurement, joint supply chain systems, sharing of middle managers, joint training and supervision, sharing of information, education and communication materials, and joint management information systems. </a:t>
            </a:r>
          </a:p>
          <a:p>
            <a:r>
              <a:rPr lang="en-US" sz="1200" b="1" kern="1200" dirty="0" smtClean="0">
                <a:solidFill>
                  <a:schemeClr val="tx1"/>
                </a:solidFill>
                <a:effectLst/>
                <a:latin typeface="+mn-lt"/>
                <a:ea typeface="+mn-ea"/>
                <a:cs typeface="+mn-cs"/>
              </a:rPr>
              <a:t>At the facility level</a:t>
            </a:r>
            <a:r>
              <a:rPr lang="en-US" sz="1200" kern="1200" dirty="0" smtClean="0">
                <a:solidFill>
                  <a:schemeClr val="tx1"/>
                </a:solidFill>
                <a:effectLst/>
                <a:latin typeface="+mn-lt"/>
                <a:ea typeface="+mn-ea"/>
                <a:cs typeface="+mn-cs"/>
              </a:rPr>
              <a:t>, integration can contribute to reductions in facility costs resulting from joint </a:t>
            </a:r>
            <a:r>
              <a:rPr lang="en-US" sz="1200" kern="1200" dirty="0" err="1" smtClean="0">
                <a:solidFill>
                  <a:schemeClr val="tx1"/>
                </a:solidFill>
                <a:effectLst/>
                <a:latin typeface="+mn-lt"/>
                <a:ea typeface="+mn-ea"/>
                <a:cs typeface="+mn-cs"/>
              </a:rPr>
              <a:t>yse</a:t>
            </a:r>
            <a:r>
              <a:rPr lang="en-US" sz="1200" kern="1200" dirty="0" smtClean="0">
                <a:solidFill>
                  <a:schemeClr val="tx1"/>
                </a:solidFill>
                <a:effectLst/>
                <a:latin typeface="+mn-lt"/>
                <a:ea typeface="+mn-ea"/>
                <a:cs typeface="+mn-cs"/>
              </a:rPr>
              <a:t> of fixed factors of production. </a:t>
            </a:r>
          </a:p>
          <a:p>
            <a:r>
              <a:rPr lang="en-US" sz="1200" b="1" kern="1200" dirty="0" smtClean="0">
                <a:solidFill>
                  <a:schemeClr val="tx1"/>
                </a:solidFill>
                <a:effectLst/>
                <a:latin typeface="+mn-lt"/>
                <a:ea typeface="+mn-ea"/>
                <a:cs typeface="+mn-cs"/>
              </a:rPr>
              <a:t>For patients</a:t>
            </a:r>
            <a:r>
              <a:rPr lang="en-US" sz="1200" kern="1200" dirty="0" smtClean="0">
                <a:solidFill>
                  <a:schemeClr val="tx1"/>
                </a:solidFill>
                <a:effectLst/>
                <a:latin typeface="+mn-lt"/>
                <a:ea typeface="+mn-ea"/>
                <a:cs typeface="+mn-cs"/>
              </a:rPr>
              <a:t>, integration may lead to less fragmented services, higher levels of continuity of care, better referral systems and possibly reductions in patient/community-level costs resulting from fewer visits to facilities, greater proximity of services and reduced delays in accessing treatment. </a:t>
            </a:r>
          </a:p>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4</a:t>
            </a:fld>
            <a:endParaRPr lang="en-US"/>
          </a:p>
        </p:txBody>
      </p:sp>
    </p:spTree>
    <p:extLst>
      <p:ext uri="{BB962C8B-B14F-4D97-AF65-F5344CB8AC3E}">
        <p14:creationId xmlns:p14="http://schemas.microsoft.com/office/powerpoint/2010/main" val="44302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dirty="0" smtClean="0"/>
              <a:t>Emergence of food systems</a:t>
            </a:r>
            <a:r>
              <a:rPr lang="en-US" baseline="0" dirty="0" smtClean="0"/>
              <a:t> and double burden of malnutrition—highlights the need for multisectoral solutions to improve health and nutrition</a:t>
            </a:r>
            <a:endParaRPr lang="en-US" dirty="0" smtClean="0"/>
          </a:p>
          <a:p>
            <a:pPr marL="171450" lvl="0" indent="-171450">
              <a:buFont typeface="Arial"/>
              <a:buChar char="•"/>
            </a:pPr>
            <a:r>
              <a:rPr lang="en-US" dirty="0" smtClean="0"/>
              <a:t>Integrate program components to increase the supply of nutritious foods alongside components to increase household demand for those foods.</a:t>
            </a:r>
          </a:p>
          <a:p>
            <a:pPr marL="171450" lvl="0" indent="-171450">
              <a:buFont typeface="Arial"/>
              <a:buChar char="•"/>
            </a:pPr>
            <a:r>
              <a:rPr lang="en-US" dirty="0" smtClean="0"/>
              <a:t>Nutrition sensitive value chains in the agriculture sector that have improved</a:t>
            </a:r>
            <a:r>
              <a:rPr lang="en-US" baseline="0" dirty="0" smtClean="0"/>
              <a:t> nutrition and economic well-being as their outcomes.</a:t>
            </a:r>
            <a:endParaRPr lang="en-US" sz="1200" dirty="0" smtClean="0"/>
          </a:p>
          <a:p>
            <a:pPr marL="171450" lvl="0" indent="-171450">
              <a:buFont typeface="Arial"/>
              <a:buChar char="•"/>
            </a:pPr>
            <a:r>
              <a:rPr lang="en-US" sz="1200" dirty="0" smtClean="0"/>
              <a:t>Integration of child nutrition and early childhood to improve cognitive development and contribute to SDGs.</a:t>
            </a:r>
            <a:endParaRPr lang="en-US" sz="1200" dirty="0"/>
          </a:p>
        </p:txBody>
      </p:sp>
      <p:sp>
        <p:nvSpPr>
          <p:cNvPr id="4" name="Slide Number Placeholder 3"/>
          <p:cNvSpPr>
            <a:spLocks noGrp="1"/>
          </p:cNvSpPr>
          <p:nvPr>
            <p:ph type="sldNum" sz="quarter" idx="10"/>
          </p:nvPr>
        </p:nvSpPr>
        <p:spPr/>
        <p:txBody>
          <a:bodyPr/>
          <a:lstStyle/>
          <a:p>
            <a:fld id="{3967E7CC-B3E3-4315-8451-C5CD47555E08}" type="slidenum">
              <a:rPr lang="en-US" smtClean="0"/>
              <a:t>5</a:t>
            </a:fld>
            <a:endParaRPr lang="en-US"/>
          </a:p>
        </p:txBody>
      </p:sp>
    </p:spTree>
    <p:extLst>
      <p:ext uri="{BB962C8B-B14F-4D97-AF65-F5344CB8AC3E}">
        <p14:creationId xmlns:p14="http://schemas.microsoft.com/office/powerpoint/2010/main" val="194773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Economists</a:t>
            </a:r>
            <a:r>
              <a:rPr lang="en-US" sz="1200" kern="1200" baseline="0" dirty="0" smtClean="0">
                <a:solidFill>
                  <a:schemeClr val="tx1"/>
                </a:solidFill>
                <a:effectLst/>
                <a:latin typeface="+mn-lt"/>
                <a:ea typeface="+mn-ea"/>
                <a:cs typeface="+mn-cs"/>
              </a:rPr>
              <a:t> care about efficiency!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cs typeface="+mn-cs"/>
              </a:rPr>
              <a:t>Efficiency</a:t>
            </a:r>
            <a:r>
              <a:rPr lang="en-US" dirty="0" smtClean="0">
                <a:cs typeface="+mn-cs"/>
              </a:rPr>
              <a:t> means getting the best possible outcomes for the available resources.  Most of us immediately</a:t>
            </a:r>
            <a:r>
              <a:rPr lang="en-US" baseline="0" dirty="0" smtClean="0">
                <a:cs typeface="+mn-cs"/>
              </a:rPr>
              <a:t> think of low cost per output.</a:t>
            </a:r>
            <a:endParaRPr lang="en-US"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Technical efficiency focuses on using the right mix of resources to produce health services and can be assessed by measuring the unit cost of health services.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Economies of scale, or reductions in service costs associated with increased scale of service provision, may be found where integration enables expansion of service coverage to clients who have not previously accessed them.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Economies</a:t>
            </a:r>
            <a:r>
              <a:rPr lang="en-US" sz="1200" kern="1200" baseline="0" dirty="0" smtClean="0">
                <a:solidFill>
                  <a:schemeClr val="tx1"/>
                </a:solidFill>
                <a:effectLst/>
                <a:latin typeface="+mn-lt"/>
                <a:ea typeface="+mn-ea"/>
                <a:cs typeface="+mn-cs"/>
              </a:rPr>
              <a:t> of scale takes </a:t>
            </a:r>
            <a:r>
              <a:rPr lang="en-GB" dirty="0" smtClean="0"/>
              <a:t>advantage of large scale production that result in lower unit (average) costs (cost per unit)</a:t>
            </a:r>
          </a:p>
          <a:p>
            <a:r>
              <a:rPr lang="en-GB" dirty="0" smtClean="0"/>
              <a:t>Where the average cost is equal to the total</a:t>
            </a:r>
            <a:r>
              <a:rPr lang="en-GB" baseline="0" dirty="0" smtClean="0"/>
              <a:t> cost of the intervention divided by the total quantity produced (or total number of beneficiaries reached).  </a:t>
            </a:r>
            <a:r>
              <a:rPr lang="en-GB" dirty="0" smtClean="0"/>
              <a:t>Economies of scale – spreads total costs over a greater range of output.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the number of beneficiaries</a:t>
            </a:r>
            <a:r>
              <a:rPr lang="en-GB" sz="1200" kern="1200" baseline="0" dirty="0" smtClean="0">
                <a:solidFill>
                  <a:schemeClr val="tx1"/>
                </a:solidFill>
                <a:effectLst/>
                <a:latin typeface="+mn-lt"/>
                <a:ea typeface="+mn-ea"/>
                <a:cs typeface="+mn-cs"/>
              </a:rPr>
              <a:t> are reached</a:t>
            </a:r>
            <a:r>
              <a:rPr lang="en-GB" sz="1200" kern="1200" dirty="0" smtClean="0">
                <a:solidFill>
                  <a:schemeClr val="tx1"/>
                </a:solidFill>
                <a:effectLst/>
                <a:latin typeface="+mn-lt"/>
                <a:ea typeface="+mn-ea"/>
                <a:cs typeface="+mn-cs"/>
              </a:rPr>
              <a:t>, the average unit cost (AC in the figure) decreases as production rises efficiency is reached with the given resources. As production rises past this point the average unit cost increases, providing diseconomies of scale. In global health settings, diseconomies of scale may occur as we extend services to more remote and hard to reach areas.  Or management problems, or motivation by health workers, etc.</a:t>
            </a:r>
            <a:endParaRPr lang="en-GB" dirty="0" smtClean="0"/>
          </a:p>
          <a:p>
            <a:endParaRPr lang="en-US" dirty="0" smtClean="0"/>
          </a:p>
          <a:p>
            <a:pPr lvl="0"/>
            <a:endParaRPr lang="en-US" dirty="0" smtClean="0"/>
          </a:p>
          <a:p>
            <a:pPr lvl="0"/>
            <a:endParaRPr lang="en-US" dirty="0" smtClean="0"/>
          </a:p>
          <a:p>
            <a:pPr marL="0" indent="0">
              <a:buNone/>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6</a:t>
            </a:fld>
            <a:endParaRPr lang="en-US"/>
          </a:p>
        </p:txBody>
      </p:sp>
    </p:spTree>
    <p:extLst>
      <p:ext uri="{BB962C8B-B14F-4D97-AF65-F5344CB8AC3E}">
        <p14:creationId xmlns:p14="http://schemas.microsoft.com/office/powerpoint/2010/main" val="51802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Economies of scope, or reductions in service costs from combining services, may be found through shared use of a common infrastructure, over- heads and certain ‘indivisible’ operational resources. </a:t>
            </a:r>
          </a:p>
          <a:p>
            <a:pPr marL="0" indent="0">
              <a:buNone/>
            </a:pPr>
            <a:endParaRPr lang="en-US" dirty="0" smtClean="0"/>
          </a:p>
          <a:p>
            <a:pPr marL="0" indent="0">
              <a:buNone/>
            </a:pPr>
            <a:r>
              <a:rPr lang="en-US" dirty="0" smtClean="0"/>
              <a:t>Total costs of providing intervention 1 and 2 jointly are less than providing them separately.</a:t>
            </a:r>
          </a:p>
          <a:p>
            <a:pPr marL="0" indent="0">
              <a:buNone/>
            </a:pPr>
            <a:endParaRPr lang="en-US" dirty="0" smtClean="0"/>
          </a:p>
          <a:p>
            <a:pPr marL="0" indent="0">
              <a:buNone/>
            </a:pPr>
            <a:r>
              <a:rPr lang="en-US" dirty="0" smtClean="0"/>
              <a:t>Total benefits of providing intervention 1 and 2 jointly</a:t>
            </a:r>
            <a:r>
              <a:rPr lang="en-US" baseline="0" dirty="0" smtClean="0"/>
              <a:t> are greater than providing them separately.</a:t>
            </a:r>
            <a:endParaRPr lang="en-US" dirty="0" smtClean="0"/>
          </a:p>
          <a:p>
            <a:endParaRPr lang="en-US" dirty="0" smtClean="0"/>
          </a:p>
          <a:p>
            <a:r>
              <a:rPr lang="en-US" sz="1200" kern="1200" dirty="0" smtClean="0">
                <a:solidFill>
                  <a:schemeClr val="tx1"/>
                </a:solidFill>
                <a:effectLst/>
                <a:latin typeface="+mn-lt"/>
                <a:ea typeface="+mn-ea"/>
                <a:cs typeface="+mn-cs"/>
              </a:rPr>
              <a:t>So for example, if the costs of providing intervention 1 are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1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1) = $1.5</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the costs of providing intervention 2 are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2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2) = $2.4</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and </a:t>
            </a:r>
            <a:endParaRPr lang="en-US" dirty="0" smtClean="0"/>
          </a:p>
          <a:p>
            <a:r>
              <a:rPr lang="en-US" sz="1200" kern="1200" dirty="0" smtClean="0">
                <a:solidFill>
                  <a:schemeClr val="tx1"/>
                </a:solidFill>
                <a:effectLst/>
                <a:latin typeface="+mn-lt"/>
                <a:ea typeface="+mn-ea"/>
                <a:cs typeface="+mn-cs"/>
              </a:rPr>
              <a:t>the costs of providing the two interventions together are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1+2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1 +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2) = $3</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then the value of the economies of scope are 0.9/0.3 =0.3…this measure indicates the savings or gains of joint compared to separate production as a percentage of joint production—shows that providing</a:t>
            </a:r>
            <a:r>
              <a:rPr lang="en-US" sz="1200" kern="1200" baseline="0" dirty="0" smtClean="0">
                <a:solidFill>
                  <a:schemeClr val="tx1"/>
                </a:solidFill>
                <a:effectLst/>
                <a:latin typeface="+mn-lt"/>
                <a:ea typeface="+mn-ea"/>
                <a:cs typeface="+mn-cs"/>
              </a:rPr>
              <a:t> the two interventions together results in costs savings of 30%.  IN THEORY!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Is there evidence of this?</a:t>
            </a:r>
            <a:endParaRPr lang="en-US" dirty="0" smtClean="0"/>
          </a:p>
          <a:p>
            <a:endParaRPr lang="en-US" dirty="0" smtClean="0"/>
          </a:p>
          <a:p>
            <a:pPr lvl="0"/>
            <a:endParaRPr lang="en-US" dirty="0" smtClean="0"/>
          </a:p>
          <a:p>
            <a:pPr lvl="0"/>
            <a:endParaRPr lang="en-US" dirty="0" smtClean="0"/>
          </a:p>
          <a:p>
            <a:pPr marL="0" indent="0">
              <a:buNone/>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7</a:t>
            </a:fld>
            <a:endParaRPr lang="en-US"/>
          </a:p>
        </p:txBody>
      </p:sp>
    </p:spTree>
    <p:extLst>
      <p:ext uri="{BB962C8B-B14F-4D97-AF65-F5344CB8AC3E}">
        <p14:creationId xmlns:p14="http://schemas.microsoft.com/office/powerpoint/2010/main" val="51802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Allocative</a:t>
            </a:r>
            <a:r>
              <a:rPr lang="en-US" sz="1200" kern="1200" dirty="0" smtClean="0">
                <a:solidFill>
                  <a:schemeClr val="tx1"/>
                </a:solidFill>
                <a:effectLst/>
                <a:latin typeface="+mn-lt"/>
                <a:ea typeface="+mn-ea"/>
                <a:cs typeface="+mn-cs"/>
              </a:rPr>
              <a:t> efficiency is concerned with whether the right mix of health services are provided and is commonly assessed using measures of cost-effectiveness</a:t>
            </a:r>
            <a:r>
              <a:rPr lang="en-US" sz="1200" kern="1200" baseline="0" dirty="0" smtClean="0">
                <a:solidFill>
                  <a:schemeClr val="tx1"/>
                </a:solidFill>
                <a:effectLst/>
                <a:latin typeface="+mn-lt"/>
                <a:ea typeface="+mn-ea"/>
                <a:cs typeface="+mn-cs"/>
              </a:rPr>
              <a:t> or cost benefit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a:defRPr/>
            </a:pPr>
            <a:r>
              <a:rPr lang="en-US" dirty="0" err="1" smtClean="0">
                <a:solidFill>
                  <a:srgbClr val="FF0000"/>
                </a:solidFill>
                <a:cs typeface="+mn-cs"/>
              </a:rPr>
              <a:t>Allocative</a:t>
            </a:r>
            <a:r>
              <a:rPr lang="en-US" dirty="0" smtClean="0">
                <a:solidFill>
                  <a:srgbClr val="FF0000"/>
                </a:solidFill>
                <a:cs typeface="+mn-cs"/>
              </a:rPr>
              <a:t> efficiency:</a:t>
            </a:r>
            <a:r>
              <a:rPr lang="en-US" dirty="0" smtClean="0">
                <a:cs typeface="+mn-cs"/>
              </a:rPr>
              <a:t> choosing the optimal mix of interventions to achieve the sector or health program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CEA and CUA focuses on the least cost way of producing a good (health technology, for example) or health service.  These techniques compute the ratio of input to output (or vice versa) with inputs valued in monetary terms and is therefore a measure of economic efficiency. CEA considers only one measure of effectiveness and as a result often omits important social costs and benefits.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CBA can be used to measure both economic and allocate efficiency questions. It can be measured either within the health care sector or across other sectors of the economy because in principle it assesses all relevant costs and benefits that result from an intervention. While in theory this provides the most comprehensive form of economic evaluation, its use in the health sector has been limited largely due to the practical problems of measuring and valuing these benefits.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67E7CC-B3E3-4315-8451-C5CD47555E08}" type="slidenum">
              <a:rPr lang="en-US" smtClean="0"/>
              <a:t>8</a:t>
            </a:fld>
            <a:endParaRPr lang="en-US"/>
          </a:p>
        </p:txBody>
      </p:sp>
    </p:spTree>
    <p:extLst>
      <p:ext uri="{BB962C8B-B14F-4D97-AF65-F5344CB8AC3E}">
        <p14:creationId xmlns:p14="http://schemas.microsoft.com/office/powerpoint/2010/main" val="145235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7E7CC-B3E3-4315-8451-C5CD47555E08}" type="slidenum">
              <a:rPr lang="en-US" smtClean="0"/>
              <a:t>9</a:t>
            </a:fld>
            <a:endParaRPr lang="en-US"/>
          </a:p>
        </p:txBody>
      </p:sp>
    </p:spTree>
    <p:extLst>
      <p:ext uri="{BB962C8B-B14F-4D97-AF65-F5344CB8AC3E}">
        <p14:creationId xmlns:p14="http://schemas.microsoft.com/office/powerpoint/2010/main" val="3544738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08375"/>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30" name="Picture 6" descr="I:\groups\gh\DGHCoreShare\Logo files\School of Public Health artpack\SPH Logo Stacked\PNG\uwsph_logo_vertical_400px.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9289" y="5832597"/>
            <a:ext cx="2069909" cy="900411"/>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8" descr="data:image/jpeg;base64,/9j/4AAQSkZJRgABAQAAAQABAAD/2wCEAAkGBxQSEhUUExQVFBQXFRkYGBcYFiMcGhkYGBkcIR0cHR4cICghHB8lHBoXITEkJyorLi4uHx8zODMsNygtLisBCgoKBQUFDgUFDisZExkrKysrKysrKysrKysrKysrKysrKysrKysrKysrKysrKysrKysrKysrKysrKysrKysrK//AABEIAGYBaAMBIgACEQEDEQH/xAAcAAACAwEBAQEAAAAAAAAAAAAABwQFBggDAgH/xABSEAACAQMBBAYEBwsJBgYDAAABAgMABBEFBhIhMQcTQVFhgRQiMnEIFlKRlKHTFSMzQmJjcnOCsbIkNUNTVJLBw9ElNnWTo9JEdIOEorMXJjT/xAAUAQEAAAAAAAAAAAAAAAAAAAAA/8QAFBEBAAAAAAAAAAAAAAAAAAAAAP/aAAwDAQACEQMRAD8AeNFBrDbZdID6bIetsZ2t+AFwjKVJPZjs7uJFBuaKVdp00R3Miw2dlcTzNyVmRB48QWxjvNNGBiVUsN0kAlc5wSOIz24oPuiisptbtTcWRLLYS3ECpvPLHIvq943D6xx30GropSw9NXWRyTRadO8EW71knWD1N7OMgKe49vCvmy6b1uJUht7GWSWRt1VaVVyffg0DcorygclVLLusQCVznBxxGe3FLvanpRk0+Upc6dMsZZhHKJVIkCnmMDAyOOCc0DJopZbK9LJ1G5WC3snPa7tMo3EyAWxunPPlmmbQFFZzbXaGaxh66K0a6UZMm7IFMage1xBLdvIdlY/Z/pckvn6u002WVwMt9+VVUd5YrQNOivmMkgEjBxxHPB7qqNp9ae0iMy28lwqgs4jZQyqO3DEZHPl3UFzRS52R6XbW/uUtliliZwd0uVwSBnHA88ZpjUBRRRQFFLDXumq0tbiWDqZpTE5QuhXdLDnjJzwOR5UwNGvZJow8kDW5PJHYFsY7d0kA+FBPooooCiiigKKKKAoqn2k2ntbBN+5lWPPsrzdsfJUcTX5sltAl/bLcxoyI5YKGxnCsRk44ccZoLmisPtH0pWVldi1l6wtw33VQUj3uW9xzyIPAGtxQFFFFAUUVhtoulKysrsWkvWFwQHdVBSMtxG9xzyIPAGg3NFFFAUUUUBRRRQFFFFAUUUUBWa6SIQ2l3gYZHUOfMDI+utLWe6Qv5tvP1D/uoEN0A/zsv6iX9wrpquZOgH+dl/US/uFdN0BX4ygjB4iv2igU3QhpirFqVsw3kW7eIg9qgFSPmpM39vLpGpkDi9tOGUn8dQcjP6S8/eae3RD+G1f/AIlL/E1ZH4Ruz+HgvVHBgYZD4jih8xvjyHfQPCxulmjSRDlHUMp8GGRVD0ibOi/sJoMZfd34/CReK/Py86zHQJr/AKRp/UsfXtm3MfkNkofqYfs1vNf1RbW2luH9mJGf34HAeZwKDmToc1j0bVYM8FlJhbP5fs//AC3R511XXHm0+mXNrNHNN6sk6LdKQMYLsW4dxBrrPZ/UxdW0M68pY1fzI4j580ELbjUhbWF1K34sLgDvLDAHzkVm+hHZ4Wmmo5GJLg9ax7d38QeS8fM1E6X5GupLLS4+d1KHlI5rFGQSfPiR+j40yYYgihVGFUAAdwAwB81B91VbVTBLO5Y9kEv8Bq1rLdKE+5pV4fzLAe88P8aDmD0Ka0js71Gx1jO8Z+S8D4IPf+Kfca622c1dLy2iuE9mVA2O4nmPI5FK5dlPS9mIUUZlSMzx8OO8CxI81JFRfg6bSZWaxc+z99i9x9tfI7p8zQO2s7t9tALCxmuM+uF3Yx3yNwX6+PlWhFKHpI/2pq1ppinMUR664x5cPAhOA/ToEzrekSWT2zyEl5YkuMHmN45APeeH112IpzxFc+/CQtwt1asBgGBl4fkv/owp57PT9Za27/Khjb50FBYUVVbSbQwWEJmuHCIOA72PYFHaawtjtvq18OssdORID7L3DkFx3gAr9WR40DPopWW/SrLbXAt9WtDaM3syod5CO/HHh4gnHaBTQjcMAQQQRkEcQQeRFB90VltuNurbTEHWkvK/sQpxdvH8keJ8s1mrfanXp16yLTIY4yMqs0h3yD+0uPMCgrfhA7PW/onpaxhZ+uQM45spBGG7+QrTdCn8z2/7f8ZpY9JvSBLc2j2V3Zva3KyI2M5UgZyeIBHhjeB76ZfQxIF0aBmICjrCSTgAB2yTQe+0PRfY3t2LuYSb/DfRWASTd5bwxnljkRW2pVbQ9MsCzx29kBOzyojStkRqGYA7o5uePgPfTVoCisHtf0kJbTi0tYXvbw84o+SfpEA8e3HZ2kVUXm12vQJ1sumQtGBlljclwPJm+oGgadYjX+i6xvLwXcok38gugYBJCowN4YzyAHAipGwvSBb6nFI6BomhCmVX5IG3sHe5Eeq3dy5Vmtf6ZIBPFb2QE7PKiNKeEahmAO6ObnBPcPfQNSiq/W9ags4jLcSLEg7WPM9wHMnwFLfT+mq3lunBURWkcTt1j/hJGBG6FUcs8eHEnwoGxRSevulDVJAZLTSJep7HkjkYsO/CAD5iR41K2G6ZEu51t7uIW8rHdRg3qF8+yQ3FCeQ58aBr0UGl5tB0nKlx6JYQNf3IJDBDhEI55bBzg8+QHfQMOilhqG1muWyGabTYJIgMsIpG31Hjxb6ga1Gw+3FvqkZaElXTHWRN7S55HxHiKDT0UUUBWe6Qf5tvP1D/ALq0NVe1NgbizuIV9qSF1HvKnH14oOd+gJsasv6mT9wrpyuSejHVBZ6pbvIdxes6t88N3fyvHPLDEZzy411rQftFFfMkgUEkgADJJ4AAcyaBcdEH4bV/+JS/xNWq250EX1jPb49ZkJTwdeK/WBWc6GIS1vdXWCBd3s0yZGDuE4H15phUHMXQdrnoupLE/BLgGJgeGH5rnzyPOm70kk3dxZ6YvszyddcY7IISDj9puGfCk10vaObHVXePKCQi4jI7GJyce5wTTb6Kpnv5rnVZV3etCQQr8lIx65B7i5+o0EH4Qez/AF1lHcqPWtmwcD+jkwD8zBT4DNffwfNd66xe2Y+vbPw8Y5MlfmIceQ76ZGtactzBLA/syoyH9oYz5c65W2X2jm0iW8j3fXeKSBh8mQHAbyOaB0bBuNR1W81H+ihxa25B4MBnfYd/DB9zUzqzPRzs/wCgafBCfb3d+TPy34keWceVaagKwHTlcbmkT/lNGvzuM/Vmt/Sr+EXcbunRL8u5UH3BHP7wKDcbD2/V6faL3W8f1qD/AI0gNprdtB1wSxKeq3xKqjkYnProOQ4esB3erXSWmwdXFGnyY1X+6oFLfp92a9IsluUH3y2JJ8YmxvfMQreR76BgahrEUVq90WBiWLrcjtXGRj38KXPQdp0koudTuOMt1IQvggOTjwLYA8EFLZNr5rzTLXSYwTM0/Vk9hiBHVgn9InPcE8a6S0XTEtoIoI/YiRUHjgc/PnQJ74S8Hq2MncZlPmIyP3NTJ6NZ9/S7Nu3qFHmOH+FY34RtvvafC/yLkfMyOP34q76ELnf0iDvVpF+Zzj6qBZ7f65De64sV3JuWVs+4eeDu8X5drMAp8BTSj6U9JAAFyoAGAAjYAHZypVbJBItpp47hVIknuFAcAjLsWXnw4jGPfT9+4tt/Z4f+Uv8ApQKLpe2u0y/sCkU6vPG6vF6pzzwwyR2rn6q0HQdrxk0lutbhbO6ZP9Wqhh8wJHlW9+4tt/Z4f+Uv+lV+0tiqWF2sKKhaCTgihcncPdz4UCl6Jozq+rXOoXI3uq3WRDxCFywQDPyVRvPjT5pG/Bouh/LYzjePUuO8gdYD8xK/PTyoFL8IrS0eyinwOsilC73aUcHK/wB4Kfn76v8AoVH+x7f9v+M1X/CA/mo/ro/8asehP+aLf3v/ABmgVfSxAqbQQ7qhcm2JwMZJfn76d23mu+g2E9wMbyJhM8t9uC/WRSV6Xv8AeCD/ANt/HTI6doydIlx2SRE+7fFBU/B+0MLayXr5ea4kYbzcTuoTnieOWfeJPbwprml30DX6yaUiAjeikdGHdk7w+phTFoKDZ3ZWKzlu5IuAuZFkK4wFwuMDwLFj50kelO3VNoYQihQWtmIAxklxk++ujM1zv0tf7wwe+1/joOg7m2SRSsiq6nmGAIPz1zP0NaJFPq27IodIlkdVbiCynC5HbjOa6ernPoL/AJ4m/Vy/xig6Lrnj4Q+mpDewTRjceWMliOGWRuDe/BHHwroikH8JX8PZ/qpP4loGD0m7TvaaSZUO7NMqRoeWGkXJI8QoY+VYjof2k0vTrQmWdVuZTmT1SSAPZTIHIDj7yasOnaBm0izYAkLJFveAMLAH58DzrS9FFtbT6Vat1MTMqbjExqTvKSDnIzmg9/8A8raV/al/ut/pSd0HWobbaISWTZtppwnAYG7NjIweQDnh3Yron7i239nh/wCUv+lA0i3ByIIQQcgiNcgjt5UE+iiigKKKp22lgBI+/cDj/wDmm+z40Cz6VOiRrmRrqxC9Y2TJCSAHb5SE8AT2g8M8a8NlOk65skFvqtrcAphVl6shio4esD7X6Q5/XTR+M9v+e+izfZ1+PtJbEYImI7jazH/LoM0vS/px9kzsfkiBs1C1C5v9aHUxQyWFi3CWWYYmlX5KIfZBHaeeR4g66PXrReKrIp8LSUf5devxnt/z30Wb7OgsdOsY4IkiiUJGihVUdgFSapfjPb/nvos32dHxnt/z30Wb7OgX3whtAM1rDcopLwybhA5lJcAcO0hwuP0jTE2T0cWdnBbj+jjUHxbHrH5815PtJbMMETEdxtZj/l19fGe3/PfRZvs6C6pIbVbD9btJD6v3mYC4fuPVY3x5kID+lTV+M9v+e+izfZ18naS2yDibIBAPos2QDzGer8BQXlFUvxnt/wA99Fm+zo+M9v8Anvos32dBc0iPhBbRwSva28ciS9W7vMEYNun1QFOOGcb/AA7OHfTe+M9v+e+izfZ1FOqWP9U30KT7Kgt9I1aG6jEsEiSxn8ZWBwe445HwPEVIurdZEZHG8jqVYHtBGCPmqmg1+0QYRZVB4kLaSjj5R16fGe3/AD30Wb7OgUvRHsI1vq100oJWzO5GxHBmkzusPHq+Jxy3hT0qkG0tsM467jz/AJLNx/6dfvxnt/z30Wb7OgwPwgNagFj6MZFM7SIwjBBZVByWYDkMcOPOoHwe9pYRbyWckiJKJi0ascF1dRwXPtEENwHYRTFl1iyY5aN2J5k2cpPzmKvxNWsgQREwI4giylyP+lQLHpw2Hm64ajaq7cF64JnfVl9mQY492T2YB5cpeyXTlCY1S/R1kUYMka7yv4lean6qZnxnt/z30Wb7OqK/s9ImbfltA7HtNjLn/wCqgor3pc9KPUaTbyXFw/AM64RM/jMO4eOBW82Z0lra2WKWVp5DlpZHOd53OWxnkueAHYKgaXqFhbLuwQtEvclnKv7oqm/Ge3/PfRZvs6BBa1pt1s5qXXwqWtyx3Cc7jxseMbHsYcB5A+FNCx6atMeMM7SRNjihjJIPcCOBrU3Gv2kilXWV1PNWtJSD5GOs+NI0Xe3vQlz/AORlx83V4oF/0g7R3etW0htLd0sLf75JI4wZSOW734HHA88cK0Pwfddd7RrZoXEcJZhP+J6xzuEn8YHPLPDnjt38e0Fqq7irKFxjdFpLjHdjq68rHV7KGMRRRyRxjgEWzlCgHnwEdAhelXXYJdaWeJ1lji6kFkOQTGctgjgfKug7tbfU7OREkSWGZCm+jBgMjw5EHHCon3Usf6pvoUn2Ve8G0FqgwiyqO5bSUD6o6DnzQtUvNm750ljLI3CReSyoud10bvGTj3kGmo/Tfp3V7wE5fH4Pq+Oe7OcfXWn1PUrG5XcnieVe57OVh9cdVun2WkQNvxWm445MLKXI92Y6A2ImvLt3v7wG3iKbtvbZI3UPFpJM4yxwMZ5DPfSa6Udfgl1tZ4nEkURgyyHeB6sgtukcD5V0E20tueB64g8/5LN9nUX7qWP9U30KT7KgsDtHa+j+k+kQ9R/Wb43fdnPteHOuduhnW4YNVMk7rEkiSAM5woZiCASeAp+fdiy3d3q33c53fQ5cZ78dVzr4+6lj/VN9Ck+yoNGrgjI4g8j31zv8IbVoZrqBIpEkMUbh91gQrMw9UkdvDlTvXaW2AwOuAHAD0Wb7Oo33Usf6pvoUn2VBAENtrGldSkqOHhQEqQTHIFGN4cwQw5GkxsttHebO3MkFzCxiZvXjPAHHDrImPA8Me/gDjHB9wa7aJncSRM892zlGcd+Iq8dS1OxuF3J4nlXuezlYfXHQZg9N+m7m99+3sex1fH3ZzipWyN7eapcLeTI9pZRZ6iHJDTMQRvycsqBnA5ZPbjNSbOw0eJt+OzCsORFjLw/6daBNpbfgB13cP5LMP8uguaKKKAqHqeqw26h55UiUnALsBknsHefAVMNKfpC2hOnavbXNxE0lr6OyIQM7js3rMM8N7AXxxyoGNp+v2s/4G4ikOcYVxvZxnG7zBxxxirFmxxNYKyaw1W5tb2zljM1uxMgxuyGJ0YbrLwPBiCDxHAjtqF0k37XF9ZaUrlIpyXuSpwzRrkhM9gO62fLxyGtk2zsFJBu4Bg4LdYN0HuLeyDnxq5iuUb2XVuAPAg8DnB4dhwfmNeUOnRJGIljRYgMBAo3QO7HKs3spsetheXbwALb3CRFUz7Do0m8qjsX18gdnKgsDtrp/L021znGOuXOe7Gc1ZajqkNugeaVIkJxvOwUfOeFKPa2WCDae1klMcSCIFnchVB3XAJJ4d3E0wNS2w01opFN7ZsCjDHXoc5B4YzxoLXTNobW5Yrb3EMzAZIjkV8DvO6TUy8vI4ULyukaDmzsFUe8ngKVnwcFH3PnPb6U3H/0o6l7O3Q1XWbtpfXgsCI4Yz7IkLMGkIPNvUYA+6g2UG2Ni7hBdw77eyC4G9+jnG95VeA1UbTbOQX0DwTIpDKQrY4oexlPYQawfQdtHNLDc2t0ctZsFDk5O4d8FSe3dKHj3Ed1AydR1OG3XfnljiXOMuwUE9wzzPhUGw2rspn6uO5iaTsTfAY+4HBPlWJ6K7j7qS3OpXADESmG3RhkQxgBjujlvNvLk/k1oekjZaK9s5cqBNGjSRSAYZXQZHEccHGKDT3t5HChkldY0XmzHAHvJqusdqrKZxHDd28rtyVJVZj5A5rPdD+0L3+mo0x35I2aJ2P426AQT47pGay/RJCq6xq4AAAkIAA5DrX5d1A4aKKKD8ZgBknA76oZdtdPU4N5AOOM9YN3Pdvez9dZTbq/N1qlnpeSIGBmuVBwZFGd1Cfknd4jtz4UwH06Jo+qMSGPGNwqN3HdjGKD2gnV1DIyspGQynII8COdU8+2Ngjsj3tsjqSGVplBBHMEE8KXmxG9pmtz6YrMbSVDLEjHO4cZGM/tDxwM8aj9NaxpqWku4RV67MjHAG4ssWSx7gCefjQMmPbTT2YKt7aszEAATKSSTgAYPPNX1YnUNR02/ljs45IZnbMoaEq3V9SVYEsuQCTwx7621BW6rr9rakC4uIYSwJUSSBd4DnjJ41PhlV1DKQysAQQcgg8iCOYrGdMNmsmlzAqC2UCZ7GLgA57OdVHQdrzyW0tlPwns3MZB57mSB/dYMvzd9AxNR1CK3QyTSJFGMAu7BVGTgcTw51FbaG1EPXm4iEGcdbvjcz+lnFJ/4QurySKsMf4CGRVmbPAzyIzInjuopY/pr4U6raJWiUbq7hRfVxwxjljlQVPx307+32n0hP+6p+la5bXIY288UwTG8Y3Dbuc4zg8M4PzUmehDU7O3F8LmW3hJmXcErqpKjf9nePEDwpn7Fi2m62+tQVW53VIwFU9Q0gDgAZBYNxz3DlQSDtrp3L061znGOvXOe7Gc1KstpLOZtyK6gd/kLKpb+7nNLHW7ZPjXbeqvGEE8OZ3X4++t5ttsdBqFu6MiiUAmKQDDI45HPdnGaDSSSBQWJwACSe4Dtqlj2z09mCre2zMTgKJlJJ7sA5zWS6DNppbyzkjnYvLbuE3m9oowyu93kYYeQqstrdBtY2FUfyYtwH426OPv8aBu5qkutrbKNij3UIZeDDfB3f0sZC+eKy3TDrskUdtZwOY5b2YRb45rHlQxB7CS6j3ZraaPosNrCsEMapGq4xjn4t3k8yaCRaX8UoVo5EkVhlSjBgw4cQQeI4j5xVbd7W2MTskl5bxupwyvKqsD7ic1U2Oxq22p+l2yqkUsMizIOAEhZCrKvL1sHe8QO+sT0/wAK+kaWd0ZaWQE44kb0HA9/M0DXuNbt44lneeJIWxiRnAQ55eseHGvrStXguVL280cyg7paNwwBxnBxyOCKkT26upR1DKRgqRkEd2K512fju9EittSh3prO4QekJj2Tk4Bxy7d1u/IPMZB/6prltbFRcTxQ72d3rJAmcc8bxFfPxgtep9I9Ii6jOOt3xuZzj2s451ndqtRt77RbmeIrLG1tIykjirBTwPyWB+atPpkC9RGu6N3q0G7jhjdHZQVo2207+32n0hP+6p2k67bXW96PPFNuY3urcNu72cZweGcH5jSa6G9Qs7a51QXEtvCOuQRiVlXIV5shd49nq5x4Uztjmtbhpb61BVZsRHAAVvR3kAcAd+8efZig1FFFFAGs1dajFLeSWF1HEyNCkkQcZ60Essi4PDKkL7w3hWlqq1vZy2u903EKuy+y/FXTPyXUhl8jQLfVtioNP1XT5bDeieWdleEMSDGFy7DPEKORB4ZK4xUbpiSWy1Gy1RELxphJMdmCeB7t5GYA94pnaRs1bWzF4ozvkYLvI8r47g0jMwHgDirG7tUlRo5EV0YYZWGQR4g86CJpOuW91Es0MqPGwyCGHDwI7CO415aTr8dzLIkOZEiwGlX8GXJPqKfxiMZOOA4DnVJH0XaUrFhagZ5gSybp967+6R4YxWrtLRIkWOJFjRRhVUAKB3ACgUm04RtqbNX3WHUjg2CM7r44Gmff6bB1Un3qL2G/EXuPhVNcdHOnSSNK9uWlZixczS72T3HfyPDGMVd3OjRSQejuHMW7ukdY+8QOwuG3z8/GgW3wb2/2fOM8fSjw7eMUf+hqHsZJ9y9evbef1EvCXhc8FY77MoB/bZfeKYuhbFWVlJ1ltCYmxg7ssmD71LlT5jhU/XNAtrxAlzCkqjiN4cVPerDip8QRQSdRvo4I3llYJGilmY8gBS26GNAk6q8u5lKG+kLKp5iPLnPmZD5Ad9a+HYeyUgmJ5MYIWWeWVQRyIWV2XI78VolGKBOdCNw1jPd6Xcjq5hJ1keeHWcN1iveMKhHfk91MjbPWI7WznlkYD72wUdrOwwqgdpJIr01zZm1vN03EKuy+y4JV19zoQw8jXhZ7HWcbiQRF3U5UyyyTFT3r1rtun3YoKfoe2fey02NJV3ZJGMrKeY3sYB8d0LWX6KGH3Z1jj/SH6pXptzxB1KnOGBBwSDg9xGCPeKysXRppqklbdlY82W4mVj72EmT5mgu59dhW4itt7emkDMFXiVVBxZvkjJA48yfA1Z1SaBsnaWTO1vCEd/acszufDedmbHhmrugTnSSW0/WrPUmDG3IEcjAZC4yDnHg28O/BxTfimVlDKwZSMhgcgjvB7q876yjmQxyosiMMMrDKkeINZ+Lo/sFG6sUgT5AuZur9251m7jwxigy2z9v6dtBcXsfG3t4hAsn4ryYwd09uPWz5d4qu6agp1LRw2N3r/WB5bplhznPZzpt2dnHCgjiRY0UYVVAAA8AKodZ2FsbuXrbiDrZOWTLJwx8kB8L5AUE59noOviuERY5Ig4BRQN5XGCpx2cj5Vbio2nWKQRrHHvbq8t52c/3nJY+ZqTQY3pXkA087xCg3FuCT3GZM/Vk1idu3fR9Ziv4Y2eO6VkkjX8eQADHvJ3CO/DeNM7aHZa1vt30qMyhc4UyOq8e3dVgCfEjIr1Gz1v1cUZj31hcSRb7s5R1zht5yWJGTzNAqOl/SGg0WESnM7XYlmb5U0iPv48BndHcAO6m/okm9bwsOOYkPzqKgbQ7J2l8VN1EZdzgoMjhRnt3VYAnxIzXpZbM28Nu1tGrrC2cqJpMgHsVi+8o4clIoFd0A2sUg1Aukb/fkxvKG4Hf7+ymJs69tayegW7bxAlnKrgiJXkyFOPZGWIUdy1Fh6M9NTPV27R557k8yZ9+7IM9vOrfZ/Zm1sQwtoRFvnLnJZmIzjeZiWPM8z2mgXGut/wDtdr+oH8L0zNodais4HnlYAKDgdrN2Ko5kk4GKqLro70+WUzPAzSkk9YZ5d7J7m6zK8+AGMVOsdkrSJw6xFnU5VpZHlZT+SZWbd8sUGX6FNmZbOzZ5wVmuJOsZSMFVx6oPjxY+dVMLD42tx/8ACkee6KbVZV+jzTzKZuobri291gnlD5P5QkyKDHdP+lzGO1vYQSbWRi2BndDFCr+4MnH31vtlNq7e/gWaGReIG+mfWRscVYf49tXJhXd3SMrjGDxyPHPPzrJSdGGlly/ooVjz3JZEH91HC48MUF1b7QRSXJt4vvrIpaVk4pF8lWb5TccKOOBk44Usun9vv+lfrpf4oKbGmaZDbRiOCNIkHJUUAfV21U67sTY3snWXMPWvjALSOAAO5QwA8hxoNAWxWO6Noo59Gto2CyRtCUdTxHMgg1eybPQNbm2IkMJ/FM0hbnnG/v7+PDNeWgbKWtkSbaMxAjBUSuV9+6zFQfEDNAlNr9HudA9JSHel068jdME/g3YYGT2MM8D+MOHMU/dO/BR/q1/hFfOqadFcRPDMgeNxhlPaP8D4iv2eyR4jEQdwrukKzKd3HYykMPeDmgUHQfaxyXWrb6I+JkxvKDwLz5xny+qmJoclraS+gQHLMZZ9xcERKz5wceyCzEKPA91RYOjTTUzuW7R55lJ5VJ95WQE1bbP7MWtjv+jQiMv7bZZmbHLLOSx5nhmguaKKKAooooCiiigKKKKAooooCiiigKKKKAooooCiiigKKKKAooooCiiigKKKKAooooCiiigKKKKAooooCiiigKKKKAooooCiiigKKKKAooooCiiig//Z"/>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0" descr="data:image/jpeg;base64,/9j/4AAQSkZJRgABAQAAAQABAAD/2wCEAAkGBxQSEhUUExQVFBQXFRkYGBcYFiMcGhkYGBkcIR0cHR4cICghHB8lHBoXITEkJyorLi4uHx8zODMsNygtLisBCgoKBQUFDgUFDisZExkrKysrKysrKysrKysrKysrKysrKysrKysrKysrKysrKysrKysrKysrKysrKysrKysrK//AABEIAGYBaAMBIgACEQEDEQH/xAAcAAACAwEBAQEAAAAAAAAAAAAABwQFBggDAgH/xABSEAACAQMBBAYEBwsJBgYDAAABAgMABBEFBhIhMQcTQVFhgRQiMnEIFlKRlKHTFSMzQmJjcnOCsbIkNUNTVJLBw9ElNnWTo9JEdIOEorMXJjT/xAAUAQEAAAAAAAAAAAAAAAAAAAAA/8QAFBEBAAAAAAAAAAAAAAAAAAAAAP/aAAwDAQACEQMRAD8AeNFBrDbZdID6bIetsZ2t+AFwjKVJPZjs7uJFBuaKVdp00R3Miw2dlcTzNyVmRB48QWxjvNNGBiVUsN0kAlc5wSOIz24oPuiisptbtTcWRLLYS3ECpvPLHIvq943D6xx30GropSw9NXWRyTRadO8EW71knWD1N7OMgKe49vCvmy6b1uJUht7GWSWRt1VaVVyffg0DcorygclVLLusQCVznBxxGe3FLvanpRk0+Upc6dMsZZhHKJVIkCnmMDAyOOCc0DJopZbK9LJ1G5WC3snPa7tMo3EyAWxunPPlmmbQFFZzbXaGaxh66K0a6UZMm7IFMage1xBLdvIdlY/Z/pckvn6u002WVwMt9+VVUd5YrQNOivmMkgEjBxxHPB7qqNp9ae0iMy28lwqgs4jZQyqO3DEZHPl3UFzRS52R6XbW/uUtliliZwd0uVwSBnHA88ZpjUBRRRQFFLDXumq0tbiWDqZpTE5QuhXdLDnjJzwOR5UwNGvZJow8kDW5PJHYFsY7d0kA+FBPooooCiiigKKKKAoqn2k2ntbBN+5lWPPsrzdsfJUcTX5sltAl/bLcxoyI5YKGxnCsRk44ccZoLmisPtH0pWVldi1l6wtw33VQUj3uW9xzyIPAGtxQFFFFAUUVhtoulKysrsWkvWFwQHdVBSMtxG9xzyIPAGg3NFFFAUUUUBRRRQFFFFAUUUUBWa6SIQ2l3gYZHUOfMDI+utLWe6Qv5tvP1D/uoEN0A/zsv6iX9wrpquZOgH+dl/US/uFdN0BX4ygjB4iv2igU3QhpirFqVsw3kW7eIg9qgFSPmpM39vLpGpkDi9tOGUn8dQcjP6S8/eae3RD+G1f/AIlL/E1ZH4Ruz+HgvVHBgYZD4jih8xvjyHfQPCxulmjSRDlHUMp8GGRVD0ibOi/sJoMZfd34/CReK/Py86zHQJr/AKRp/UsfXtm3MfkNkofqYfs1vNf1RbW2luH9mJGf34HAeZwKDmToc1j0bVYM8FlJhbP5fs//AC3R511XXHm0+mXNrNHNN6sk6LdKQMYLsW4dxBrrPZ/UxdW0M68pY1fzI4j580ELbjUhbWF1K34sLgDvLDAHzkVm+hHZ4Wmmo5GJLg9ax7d38QeS8fM1E6X5GupLLS4+d1KHlI5rFGQSfPiR+j40yYYgihVGFUAAdwAwB81B91VbVTBLO5Y9kEv8Bq1rLdKE+5pV4fzLAe88P8aDmD0Ka0js71Gx1jO8Z+S8D4IPf+Kfca622c1dLy2iuE9mVA2O4nmPI5FK5dlPS9mIUUZlSMzx8OO8CxI81JFRfg6bSZWaxc+z99i9x9tfI7p8zQO2s7t9tALCxmuM+uF3Yx3yNwX6+PlWhFKHpI/2pq1ppinMUR664x5cPAhOA/ToEzrekSWT2zyEl5YkuMHmN45APeeH112IpzxFc+/CQtwt1asBgGBl4fkv/owp57PT9Za27/Khjb50FBYUVVbSbQwWEJmuHCIOA72PYFHaawtjtvq18OssdORID7L3DkFx3gAr9WR40DPopWW/SrLbXAt9WtDaM3syod5CO/HHh4gnHaBTQjcMAQQQRkEcQQeRFB90VltuNurbTEHWkvK/sQpxdvH8keJ8s1mrfanXp16yLTIY4yMqs0h3yD+0uPMCgrfhA7PW/onpaxhZ+uQM45spBGG7+QrTdCn8z2/7f8ZpY9JvSBLc2j2V3Zva3KyI2M5UgZyeIBHhjeB76ZfQxIF0aBmICjrCSTgAB2yTQe+0PRfY3t2LuYSb/DfRWASTd5bwxnljkRW2pVbQ9MsCzx29kBOzyojStkRqGYA7o5uePgPfTVoCisHtf0kJbTi0tYXvbw84o+SfpEA8e3HZ2kVUXm12vQJ1sumQtGBlljclwPJm+oGgadYjX+i6xvLwXcok38gugYBJCowN4YzyAHAipGwvSBb6nFI6BomhCmVX5IG3sHe5Eeq3dy5Vmtf6ZIBPFb2QE7PKiNKeEahmAO6ObnBPcPfQNSiq/W9ags4jLcSLEg7WPM9wHMnwFLfT+mq3lunBURWkcTt1j/hJGBG6FUcs8eHEnwoGxRSevulDVJAZLTSJep7HkjkYsO/CAD5iR41K2G6ZEu51t7uIW8rHdRg3qF8+yQ3FCeQ58aBr0UGl5tB0nKlx6JYQNf3IJDBDhEI55bBzg8+QHfQMOilhqG1muWyGabTYJIgMsIpG31Hjxb6ga1Gw+3FvqkZaElXTHWRN7S55HxHiKDT0UUUBWe6Qf5tvP1D/ALq0NVe1NgbizuIV9qSF1HvKnH14oOd+gJsasv6mT9wrpyuSejHVBZ6pbvIdxes6t88N3fyvHPLDEZzy411rQftFFfMkgUEkgADJJ4AAcyaBcdEH4bV/+JS/xNWq250EX1jPb49ZkJTwdeK/WBWc6GIS1vdXWCBd3s0yZGDuE4H15phUHMXQdrnoupLE/BLgGJgeGH5rnzyPOm70kk3dxZ6YvszyddcY7IISDj9puGfCk10vaObHVXePKCQi4jI7GJyce5wTTb6Kpnv5rnVZV3etCQQr8lIx65B7i5+o0EH4Qez/AF1lHcqPWtmwcD+jkwD8zBT4DNffwfNd66xe2Y+vbPw8Y5MlfmIceQ76ZGtactzBLA/syoyH9oYz5c65W2X2jm0iW8j3fXeKSBh8mQHAbyOaB0bBuNR1W81H+ihxa25B4MBnfYd/DB9zUzqzPRzs/wCgafBCfb3d+TPy34keWceVaagKwHTlcbmkT/lNGvzuM/Vmt/Sr+EXcbunRL8u5UH3BHP7wKDcbD2/V6faL3W8f1qD/AI0gNprdtB1wSxKeq3xKqjkYnProOQ4esB3erXSWmwdXFGnyY1X+6oFLfp92a9IsluUH3y2JJ8YmxvfMQreR76BgahrEUVq90WBiWLrcjtXGRj38KXPQdp0koudTuOMt1IQvggOTjwLYA8EFLZNr5rzTLXSYwTM0/Vk9hiBHVgn9InPcE8a6S0XTEtoIoI/YiRUHjgc/PnQJ74S8Hq2MncZlPmIyP3NTJ6NZ9/S7Nu3qFHmOH+FY34RtvvafC/yLkfMyOP34q76ELnf0iDvVpF+Zzj6qBZ7f65De64sV3JuWVs+4eeDu8X5drMAp8BTSj6U9JAAFyoAGAAjYAHZypVbJBItpp47hVIknuFAcAjLsWXnw4jGPfT9+4tt/Z4f+Uv8ApQKLpe2u0y/sCkU6vPG6vF6pzzwwyR2rn6q0HQdrxk0lutbhbO6ZP9Wqhh8wJHlW9+4tt/Z4f+Uv+lV+0tiqWF2sKKhaCTgihcncPdz4UCl6Jozq+rXOoXI3uq3WRDxCFywQDPyVRvPjT5pG/Bouh/LYzjePUuO8gdYD8xK/PTyoFL8IrS0eyinwOsilC73aUcHK/wB4Kfn76v8AoVH+x7f9v+M1X/CA/mo/ro/8asehP+aLf3v/ABmgVfSxAqbQQ7qhcm2JwMZJfn76d23mu+g2E9wMbyJhM8t9uC/WRSV6Xv8AeCD/ANt/HTI6doydIlx2SRE+7fFBU/B+0MLayXr5ea4kYbzcTuoTnieOWfeJPbwprml30DX6yaUiAjeikdGHdk7w+phTFoKDZ3ZWKzlu5IuAuZFkK4wFwuMDwLFj50kelO3VNoYQihQWtmIAxklxk++ujM1zv0tf7wwe+1/joOg7m2SRSsiq6nmGAIPz1zP0NaJFPq27IodIlkdVbiCynC5HbjOa6ernPoL/AJ4m/Vy/xig6Lrnj4Q+mpDewTRjceWMliOGWRuDe/BHHwroikH8JX8PZ/qpP4loGD0m7TvaaSZUO7NMqRoeWGkXJI8QoY+VYjof2k0vTrQmWdVuZTmT1SSAPZTIHIDj7yasOnaBm0izYAkLJFveAMLAH58DzrS9FFtbT6Vat1MTMqbjExqTvKSDnIzmg9/8A8raV/al/ut/pSd0HWobbaISWTZtppwnAYG7NjIweQDnh3Yron7i239nh/wCUv+lA0i3ByIIQQcgiNcgjt5UE+iiigKKKp22lgBI+/cDj/wDmm+z40Cz6VOiRrmRrqxC9Y2TJCSAHb5SE8AT2g8M8a8NlOk65skFvqtrcAphVl6shio4esD7X6Q5/XTR+M9v+e+izfZ1+PtJbEYImI7jazH/LoM0vS/px9kzsfkiBs1C1C5v9aHUxQyWFi3CWWYYmlX5KIfZBHaeeR4g66PXrReKrIp8LSUf5devxnt/z30Wb7OgsdOsY4IkiiUJGihVUdgFSapfjPb/nvos32dHxnt/z30Wb7OgX3whtAM1rDcopLwybhA5lJcAcO0hwuP0jTE2T0cWdnBbj+jjUHxbHrH5815PtJbMMETEdxtZj/l19fGe3/PfRZvs6C6pIbVbD9btJD6v3mYC4fuPVY3x5kID+lTV+M9v+e+izfZ18naS2yDibIBAPos2QDzGer8BQXlFUvxnt/wA99Fm+zo+M9v8Anvos32dBc0iPhBbRwSva28ciS9W7vMEYNun1QFOOGcb/AA7OHfTe+M9v+e+izfZ1FOqWP9U30KT7Kgt9I1aG6jEsEiSxn8ZWBwe445HwPEVIurdZEZHG8jqVYHtBGCPmqmg1+0QYRZVB4kLaSjj5R16fGe3/AD30Wb7OgUvRHsI1vq100oJWzO5GxHBmkzusPHq+Jxy3hT0qkG0tsM467jz/AJLNx/6dfvxnt/z30Wb7OgwPwgNagFj6MZFM7SIwjBBZVByWYDkMcOPOoHwe9pYRbyWckiJKJi0ascF1dRwXPtEENwHYRTFl1iyY5aN2J5k2cpPzmKvxNWsgQREwI4giylyP+lQLHpw2Hm64ajaq7cF64JnfVl9mQY492T2YB5cpeyXTlCY1S/R1kUYMka7yv4lean6qZnxnt/z30Wb7OqK/s9ImbfltA7HtNjLn/wCqgor3pc9KPUaTbyXFw/AM64RM/jMO4eOBW82Z0lra2WKWVp5DlpZHOd53OWxnkueAHYKgaXqFhbLuwQtEvclnKv7oqm/Ge3/PfRZvs6BBa1pt1s5qXXwqWtyx3Cc7jxseMbHsYcB5A+FNCx6atMeMM7SRNjihjJIPcCOBrU3Gv2kilXWV1PNWtJSD5GOs+NI0Xe3vQlz/AORlx83V4oF/0g7R3etW0htLd0sLf75JI4wZSOW734HHA88cK0Pwfddd7RrZoXEcJZhP+J6xzuEn8YHPLPDnjt38e0Fqq7irKFxjdFpLjHdjq68rHV7KGMRRRyRxjgEWzlCgHnwEdAhelXXYJdaWeJ1lji6kFkOQTGctgjgfKug7tbfU7OREkSWGZCm+jBgMjw5EHHCon3Usf6pvoUn2Ve8G0FqgwiyqO5bSUD6o6DnzQtUvNm750ljLI3CReSyoud10bvGTj3kGmo/Tfp3V7wE5fH4Pq+Oe7OcfXWn1PUrG5XcnieVe57OVh9cdVun2WkQNvxWm445MLKXI92Y6A2ImvLt3v7wG3iKbtvbZI3UPFpJM4yxwMZ5DPfSa6Udfgl1tZ4nEkURgyyHeB6sgtukcD5V0E20tueB64g8/5LN9nUX7qWP9U30KT7KgsDtHa+j+k+kQ9R/Wb43fdnPteHOuduhnW4YNVMk7rEkiSAM5woZiCASeAp+fdiy3d3q33c53fQ5cZ78dVzr4+6lj/VN9Ck+yoNGrgjI4g8j31zv8IbVoZrqBIpEkMUbh91gQrMw9UkdvDlTvXaW2AwOuAHAD0Wb7Oo33Usf6pvoUn2VBAENtrGldSkqOHhQEqQTHIFGN4cwQw5GkxsttHebO3MkFzCxiZvXjPAHHDrImPA8Me/gDjHB9wa7aJncSRM892zlGcd+Iq8dS1OxuF3J4nlXuezlYfXHQZg9N+m7m99+3sex1fH3ZzipWyN7eapcLeTI9pZRZ6iHJDTMQRvycsqBnA5ZPbjNSbOw0eJt+OzCsORFjLw/6daBNpbfgB13cP5LMP8uguaKKKAqHqeqw26h55UiUnALsBknsHefAVMNKfpC2hOnavbXNxE0lr6OyIQM7js3rMM8N7AXxxyoGNp+v2s/4G4ikOcYVxvZxnG7zBxxxirFmxxNYKyaw1W5tb2zljM1uxMgxuyGJ0YbrLwPBiCDxHAjtqF0k37XF9ZaUrlIpyXuSpwzRrkhM9gO62fLxyGtk2zsFJBu4Bg4LdYN0HuLeyDnxq5iuUb2XVuAPAg8DnB4dhwfmNeUOnRJGIljRYgMBAo3QO7HKs3spsetheXbwALb3CRFUz7Do0m8qjsX18gdnKgsDtrp/L021znGOuXOe7Gc1ZajqkNugeaVIkJxvOwUfOeFKPa2WCDae1klMcSCIFnchVB3XAJJ4d3E0wNS2w01opFN7ZsCjDHXoc5B4YzxoLXTNobW5Yrb3EMzAZIjkV8DvO6TUy8vI4ULyukaDmzsFUe8ngKVnwcFH3PnPb6U3H/0o6l7O3Q1XWbtpfXgsCI4Yz7IkLMGkIPNvUYA+6g2UG2Ni7hBdw77eyC4G9+jnG95VeA1UbTbOQX0DwTIpDKQrY4oexlPYQawfQdtHNLDc2t0ctZsFDk5O4d8FSe3dKHj3Ed1AydR1OG3XfnljiXOMuwUE9wzzPhUGw2rspn6uO5iaTsTfAY+4HBPlWJ6K7j7qS3OpXADESmG3RhkQxgBjujlvNvLk/k1oekjZaK9s5cqBNGjSRSAYZXQZHEccHGKDT3t5HChkldY0XmzHAHvJqusdqrKZxHDd28rtyVJVZj5A5rPdD+0L3+mo0x35I2aJ2P426AQT47pGay/RJCq6xq4AAAkIAA5DrX5d1A4aKKKD8ZgBknA76oZdtdPU4N5AOOM9YN3Pdvez9dZTbq/N1qlnpeSIGBmuVBwZFGd1Cfknd4jtz4UwH06Jo+qMSGPGNwqN3HdjGKD2gnV1DIyspGQynII8COdU8+2Ngjsj3tsjqSGVplBBHMEE8KXmxG9pmtz6YrMbSVDLEjHO4cZGM/tDxwM8aj9NaxpqWku4RV67MjHAG4ssWSx7gCefjQMmPbTT2YKt7aszEAATKSSTgAYPPNX1YnUNR02/ljs45IZnbMoaEq3V9SVYEsuQCTwx7621BW6rr9rakC4uIYSwJUSSBd4DnjJ41PhlV1DKQysAQQcgg8iCOYrGdMNmsmlzAqC2UCZ7GLgA57OdVHQdrzyW0tlPwns3MZB57mSB/dYMvzd9AxNR1CK3QyTSJFGMAu7BVGTgcTw51FbaG1EPXm4iEGcdbvjcz+lnFJ/4QurySKsMf4CGRVmbPAzyIzInjuopY/pr4U6raJWiUbq7hRfVxwxjljlQVPx307+32n0hP+6p+la5bXIY288UwTG8Y3Dbuc4zg8M4PzUmehDU7O3F8LmW3hJmXcErqpKjf9nePEDwpn7Fi2m62+tQVW53VIwFU9Q0gDgAZBYNxz3DlQSDtrp3L061znGOvXOe7Gc1KstpLOZtyK6gd/kLKpb+7nNLHW7ZPjXbeqvGEE8OZ3X4++t5ttsdBqFu6MiiUAmKQDDI45HPdnGaDSSSBQWJwACSe4Dtqlj2z09mCre2zMTgKJlJJ7sA5zWS6DNppbyzkjnYvLbuE3m9oowyu93kYYeQqstrdBtY2FUfyYtwH426OPv8aBu5qkutrbKNij3UIZeDDfB3f0sZC+eKy3TDrskUdtZwOY5b2YRb45rHlQxB7CS6j3ZraaPosNrCsEMapGq4xjn4t3k8yaCRaX8UoVo5EkVhlSjBgw4cQQeI4j5xVbd7W2MTskl5bxupwyvKqsD7ic1U2Oxq22p+l2yqkUsMizIOAEhZCrKvL1sHe8QO+sT0/wAK+kaWd0ZaWQE44kb0HA9/M0DXuNbt44lneeJIWxiRnAQ55eseHGvrStXguVL280cyg7paNwwBxnBxyOCKkT26upR1DKRgqRkEd2K512fju9EittSh3prO4QekJj2Tk4Bxy7d1u/IPMZB/6prltbFRcTxQ72d3rJAmcc8bxFfPxgtep9I9Ii6jOOt3xuZzj2s451ndqtRt77RbmeIrLG1tIykjirBTwPyWB+atPpkC9RGu6N3q0G7jhjdHZQVo2207+32n0hP+6p2k67bXW96PPFNuY3urcNu72cZweGcH5jSa6G9Qs7a51QXEtvCOuQRiVlXIV5shd49nq5x4Uztjmtbhpb61BVZsRHAAVvR3kAcAd+8efZig1FFFFAGs1dajFLeSWF1HEyNCkkQcZ60Essi4PDKkL7w3hWlqq1vZy2u903EKuy+y/FXTPyXUhl8jQLfVtioNP1XT5bDeieWdleEMSDGFy7DPEKORB4ZK4xUbpiSWy1Gy1RELxphJMdmCeB7t5GYA94pnaRs1bWzF4ozvkYLvI8r47g0jMwHgDirG7tUlRo5EV0YYZWGQR4g86CJpOuW91Es0MqPGwyCGHDwI7CO415aTr8dzLIkOZEiwGlX8GXJPqKfxiMZOOA4DnVJH0XaUrFhagZ5gSybp967+6R4YxWrtLRIkWOJFjRRhVUAKB3ACgUm04RtqbNX3WHUjg2CM7r44Gmff6bB1Un3qL2G/EXuPhVNcdHOnSSNK9uWlZixczS72T3HfyPDGMVd3OjRSQejuHMW7ukdY+8QOwuG3z8/GgW3wb2/2fOM8fSjw7eMUf+hqHsZJ9y9evbef1EvCXhc8FY77MoB/bZfeKYuhbFWVlJ1ltCYmxg7ssmD71LlT5jhU/XNAtrxAlzCkqjiN4cVPerDip8QRQSdRvo4I3llYJGilmY8gBS26GNAk6q8u5lKG+kLKp5iPLnPmZD5Ad9a+HYeyUgmJ5MYIWWeWVQRyIWV2XI78VolGKBOdCNw1jPd6Xcjq5hJ1keeHWcN1iveMKhHfk91MjbPWI7WznlkYD72wUdrOwwqgdpJIr01zZm1vN03EKuy+y4JV19zoQw8jXhZ7HWcbiQRF3U5UyyyTFT3r1rtun3YoKfoe2fey02NJV3ZJGMrKeY3sYB8d0LWX6KGH3Z1jj/SH6pXptzxB1KnOGBBwSDg9xGCPeKysXRppqklbdlY82W4mVj72EmT5mgu59dhW4itt7emkDMFXiVVBxZvkjJA48yfA1Z1SaBsnaWTO1vCEd/acszufDedmbHhmrugTnSSW0/WrPUmDG3IEcjAZC4yDnHg28O/BxTfimVlDKwZSMhgcgjvB7q876yjmQxyosiMMMrDKkeINZ+Lo/sFG6sUgT5AuZur9251m7jwxigy2z9v6dtBcXsfG3t4hAsn4ryYwd09uPWz5d4qu6agp1LRw2N3r/WB5bplhznPZzpt2dnHCgjiRY0UYVVAAA8AKodZ2FsbuXrbiDrZOWTLJwx8kB8L5AUE59noOviuERY5Ig4BRQN5XGCpx2cj5Vbio2nWKQRrHHvbq8t52c/3nJY+ZqTQY3pXkA087xCg3FuCT3GZM/Vk1idu3fR9Ziv4Y2eO6VkkjX8eQADHvJ3CO/DeNM7aHZa1vt30qMyhc4UyOq8e3dVgCfEjIr1Gz1v1cUZj31hcSRb7s5R1zht5yWJGTzNAqOl/SGg0WESnM7XYlmb5U0iPv48BndHcAO6m/okm9bwsOOYkPzqKgbQ7J2l8VN1EZdzgoMjhRnt3VYAnxIzXpZbM28Nu1tGrrC2cqJpMgHsVi+8o4clIoFd0A2sUg1Aukb/fkxvKG4Hf7+ymJs69tayegW7bxAlnKrgiJXkyFOPZGWIUdy1Fh6M9NTPV27R557k8yZ9+7IM9vOrfZ/Zm1sQwtoRFvnLnJZmIzjeZiWPM8z2mgXGut/wDtdr+oH8L0zNodais4HnlYAKDgdrN2Ko5kk4GKqLro70+WUzPAzSkk9YZ5d7J7m6zK8+AGMVOsdkrSJw6xFnU5VpZHlZT+SZWbd8sUGX6FNmZbOzZ5wVmuJOsZSMFVx6oPjxY+dVMLD42tx/8ACkee6KbVZV+jzTzKZuobri291gnlD5P5QkyKDHdP+lzGO1vYQSbWRi2BndDFCr+4MnH31vtlNq7e/gWaGReIG+mfWRscVYf49tXJhXd3SMrjGDxyPHPPzrJSdGGlly/ooVjz3JZEH91HC48MUF1b7QRSXJt4vvrIpaVk4pF8lWb5TccKOOBk44Usun9vv+lfrpf4oKbGmaZDbRiOCNIkHJUUAfV21U67sTY3snWXMPWvjALSOAAO5QwA8hxoNAWxWO6Noo59Gto2CyRtCUdTxHMgg1eybPQNbm2IkMJ/FM0hbnnG/v7+PDNeWgbKWtkSbaMxAjBUSuV9+6zFQfEDNAlNr9HudA9JSHel068jdME/g3YYGT2MM8D+MOHMU/dO/BR/q1/hFfOqadFcRPDMgeNxhlPaP8D4iv2eyR4jEQdwrukKzKd3HYykMPeDmgUHQfaxyXWrb6I+JkxvKDwLz5xny+qmJoclraS+gQHLMZZ9xcERKz5wceyCzEKPA91RYOjTTUzuW7R55lJ5VJ95WQE1bbP7MWtjv+jQiMv7bZZmbHLLOSx5nhmguaKKKAooooCiiigKKKKAooooCiiigKKKKAooooCiiigKKKKAooooCiiigKKKKAooooCiiigKKKKAooooCiiigKKKKAooooCiiigKKKKAooooCiiig//Z"/>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906" y="6185518"/>
            <a:ext cx="2080383" cy="48592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396" r="4585"/>
          <a:stretch/>
        </p:blipFill>
        <p:spPr>
          <a:xfrm>
            <a:off x="1" y="1"/>
            <a:ext cx="9143999" cy="1653648"/>
          </a:xfrm>
          <a:prstGeom prst="rect">
            <a:avLst/>
          </a:prstGeom>
        </p:spPr>
      </p:pic>
      <p:pic>
        <p:nvPicPr>
          <p:cNvPr id="12" name="Picture 11"/>
          <p:cNvPicPr>
            <a:picLocks noChangeAspect="1"/>
          </p:cNvPicPr>
          <p:nvPr userDrawn="1"/>
        </p:nvPicPr>
        <p:blipFill>
          <a:blip r:embed="rId5"/>
          <a:stretch>
            <a:fillRect/>
          </a:stretch>
        </p:blipFill>
        <p:spPr>
          <a:xfrm>
            <a:off x="424906" y="433368"/>
            <a:ext cx="5785427" cy="786914"/>
          </a:xfrm>
          <a:prstGeom prst="rect">
            <a:avLst/>
          </a:prstGeom>
        </p:spPr>
      </p:pic>
      <p:pic>
        <p:nvPicPr>
          <p:cNvPr id="13" name="Picture 12"/>
          <p:cNvPicPr>
            <a:picLocks noChangeAspect="1"/>
          </p:cNvPicPr>
          <p:nvPr userDrawn="1"/>
        </p:nvPicPr>
        <p:blipFill>
          <a:blip r:embed="rId6"/>
          <a:stretch>
            <a:fillRect/>
          </a:stretch>
        </p:blipFill>
        <p:spPr>
          <a:xfrm>
            <a:off x="7534921" y="837458"/>
            <a:ext cx="1304278" cy="832621"/>
          </a:xfrm>
          <a:prstGeom prst="rect">
            <a:avLst/>
          </a:prstGeom>
        </p:spPr>
      </p:pic>
    </p:spTree>
    <p:extLst>
      <p:ext uri="{BB962C8B-B14F-4D97-AF65-F5344CB8AC3E}">
        <p14:creationId xmlns:p14="http://schemas.microsoft.com/office/powerpoint/2010/main" val="4198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1066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1"/>
            <a:ext cx="5111750"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2672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05D07C-5CD1-4B19-8611-DEAF8114E6AF}" type="datetime1">
              <a:rPr lang="en-US"/>
              <a:pPr>
                <a:defRPr/>
              </a:pPr>
              <a:t>4/16/19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43675" y="6096000"/>
            <a:ext cx="1519238" cy="365125"/>
          </a:xfrm>
        </p:spPr>
        <p:txBody>
          <a:bodyPr/>
          <a:lstStyle>
            <a:lvl1pPr>
              <a:defRPr/>
            </a:lvl1pPr>
          </a:lstStyle>
          <a:p>
            <a:pPr>
              <a:defRPr/>
            </a:pPr>
            <a:fld id="{D201FAC9-9E83-474C-BA4A-907603645EEA}" type="slidenum">
              <a:rPr lang="en-US"/>
              <a:pPr>
                <a:defRPr/>
              </a:pPr>
              <a:t>‹#›</a:t>
            </a:fld>
            <a:endParaRPr lang="en-US" dirty="0"/>
          </a:p>
        </p:txBody>
      </p:sp>
      <p:pic>
        <p:nvPicPr>
          <p:cNvPr id="13" name="Picture 12" descr="AngleBackground_gold_RGB.png"/>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val="0"/>
              </a:ext>
            </a:extLst>
          </a:blip>
          <a:srcRect l="21047" t="2783" r="20731" b="93348"/>
          <a:stretch/>
        </p:blipFill>
        <p:spPr>
          <a:xfrm>
            <a:off x="-71553" y="-190501"/>
            <a:ext cx="9342553" cy="468161"/>
          </a:xfrm>
          <a:prstGeom prst="rect">
            <a:avLst/>
          </a:prstGeom>
        </p:spPr>
      </p:pic>
      <p:pic>
        <p:nvPicPr>
          <p:cNvPr id="17" name="Picture 9" descr="UW.Wordmark_ct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I:\groups\gh\DGHCoreShare\Logo files\DGH logos\Color Center Global Health Logo.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72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5322629"/>
            <a:ext cx="6305266" cy="410926"/>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33014" y="709686"/>
            <a:ext cx="6305267" cy="46129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33015" y="5745710"/>
            <a:ext cx="6318913" cy="3275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C6CEBF-EDC5-4F99-89A2-EB047FB37C9C}" type="datetime1">
              <a:rPr lang="en-US"/>
              <a:pPr>
                <a:defRPr/>
              </a:pPr>
              <a:t>4/16/19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43675" y="6096000"/>
            <a:ext cx="1519238" cy="365125"/>
          </a:xfrm>
        </p:spPr>
        <p:txBody>
          <a:bodyPr/>
          <a:lstStyle>
            <a:lvl1pPr>
              <a:defRPr/>
            </a:lvl1pPr>
          </a:lstStyle>
          <a:p>
            <a:pPr>
              <a:defRPr/>
            </a:pPr>
            <a:fld id="{E22457A0-20AE-4468-95D3-7AD74C75BCC9}" type="slidenum">
              <a:rPr lang="en-US"/>
              <a:pPr>
                <a:defRPr/>
              </a:pPr>
              <a:t>‹#›</a:t>
            </a:fld>
            <a:endParaRPr lang="en-US"/>
          </a:p>
        </p:txBody>
      </p:sp>
      <p:pic>
        <p:nvPicPr>
          <p:cNvPr id="12" name="Picture 11" descr="AngleBackground_gold_RGB.png"/>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val="0"/>
              </a:ext>
            </a:extLst>
          </a:blip>
          <a:srcRect l="21047" t="2783" r="20731" b="93348"/>
          <a:stretch/>
        </p:blipFill>
        <p:spPr>
          <a:xfrm>
            <a:off x="-71553" y="-190501"/>
            <a:ext cx="9342553" cy="468161"/>
          </a:xfrm>
          <a:prstGeom prst="rect">
            <a:avLst/>
          </a:prstGeom>
        </p:spPr>
      </p:pic>
      <p:pic>
        <p:nvPicPr>
          <p:cNvPr id="15" name="Picture 9" descr="UW.Wordmark_ct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I:\groups\gh\DGHCoreShare\Logo files\DGH logos\Color Center Global Health Logo.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7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6662" y="4958812"/>
            <a:ext cx="5234750" cy="1583440"/>
          </a:xfrm>
          <a:prstGeom prst="rect">
            <a:avLst/>
          </a:prstGeom>
        </p:spPr>
      </p:pic>
      <p:sp>
        <p:nvSpPr>
          <p:cNvPr id="10" name="Text Placeholder 9"/>
          <p:cNvSpPr>
            <a:spLocks noGrp="1"/>
          </p:cNvSpPr>
          <p:nvPr>
            <p:ph type="body" sz="quarter" idx="10"/>
          </p:nvPr>
        </p:nvSpPr>
        <p:spPr>
          <a:xfrm>
            <a:off x="940723" y="900751"/>
            <a:ext cx="7273925" cy="1555845"/>
          </a:xfrm>
        </p:spPr>
        <p:txBody>
          <a:bodyPr/>
          <a:lstStyle>
            <a:lvl1pPr marL="0" indent="0" algn="ctr">
              <a:buNone/>
              <a:defRPr sz="4800"/>
            </a:lvl1pPr>
          </a:lstStyle>
          <a:p>
            <a:pPr lvl="0"/>
            <a:r>
              <a:rPr lang="en-US" dirty="0" smtClean="0"/>
              <a:t>Click to edit Master text styles</a:t>
            </a:r>
          </a:p>
        </p:txBody>
      </p:sp>
      <p:sp>
        <p:nvSpPr>
          <p:cNvPr id="3" name="Text Placeholder 2"/>
          <p:cNvSpPr>
            <a:spLocks noGrp="1"/>
          </p:cNvSpPr>
          <p:nvPr>
            <p:ph type="body" sz="quarter" idx="11"/>
          </p:nvPr>
        </p:nvSpPr>
        <p:spPr>
          <a:xfrm>
            <a:off x="967875" y="2647002"/>
            <a:ext cx="7192323" cy="2116066"/>
          </a:xfrm>
        </p:spPr>
        <p:txBody>
          <a:bodyPr/>
          <a:lstStyle>
            <a:lvl1pPr marL="0" indent="0" algn="ctr">
              <a:buNone/>
              <a:defRPr/>
            </a:lvl1pPr>
          </a:lstStyle>
          <a:p>
            <a:pPr lvl="0"/>
            <a:r>
              <a:rPr lang="en-US" dirty="0" smtClean="0"/>
              <a:t>Click to edit Master text styles</a:t>
            </a:r>
          </a:p>
        </p:txBody>
      </p:sp>
      <p:pic>
        <p:nvPicPr>
          <p:cNvPr id="6" name="Picture 5" descr="AngleBackground_gold_RGB.png"/>
          <p:cNvPicPr>
            <a:picLocks noChangeAspect="1"/>
          </p:cNvPicPr>
          <p:nvPr userDrawn="1"/>
        </p:nvPicPr>
        <p:blipFill rotWithShape="1">
          <a:blip r:embed="rId3" cstate="print">
            <a:duotone>
              <a:prstClr val="black"/>
              <a:srgbClr val="33006F">
                <a:tint val="45000"/>
                <a:satMod val="400000"/>
              </a:srgbClr>
            </a:duotone>
            <a:extLst>
              <a:ext uri="{28A0092B-C50C-407E-A947-70E740481C1C}">
                <a14:useLocalDpi xmlns:a14="http://schemas.microsoft.com/office/drawing/2010/main" val="0"/>
              </a:ext>
            </a:extLst>
          </a:blip>
          <a:srcRect l="21047" t="2783" r="20731" b="93348"/>
          <a:stretch/>
        </p:blipFill>
        <p:spPr>
          <a:xfrm>
            <a:off x="-71553" y="-190501"/>
            <a:ext cx="9342553" cy="468161"/>
          </a:xfrm>
          <a:prstGeom prst="rect">
            <a:avLst/>
          </a:prstGeom>
        </p:spPr>
      </p:pic>
    </p:spTree>
    <p:extLst>
      <p:ext uri="{BB962C8B-B14F-4D97-AF65-F5344CB8AC3E}">
        <p14:creationId xmlns:p14="http://schemas.microsoft.com/office/powerpoint/2010/main" val="109648374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978D87-3F48-4A7F-A25F-80B2F0889E32}" type="datetime1">
              <a:rPr lang="en-US"/>
              <a:pPr>
                <a:defRPr/>
              </a:pPr>
              <a:t>4/16/19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43675" y="6096000"/>
            <a:ext cx="1519238" cy="365125"/>
          </a:xfrm>
        </p:spPr>
        <p:txBody>
          <a:bodyPr/>
          <a:lstStyle>
            <a:lvl1pPr>
              <a:defRPr/>
            </a:lvl1pPr>
          </a:lstStyle>
          <a:p>
            <a:pPr>
              <a:defRPr/>
            </a:pPr>
            <a:fld id="{96A554FB-21BF-49ED-AAD7-E3060B8FCA13}" type="slidenum">
              <a:rPr lang="en-US"/>
              <a:pPr>
                <a:defRPr/>
              </a:pPr>
              <a:t>‹#›</a:t>
            </a:fld>
            <a:endParaRPr lang="en-US"/>
          </a:p>
        </p:txBody>
      </p:sp>
      <p:pic>
        <p:nvPicPr>
          <p:cNvPr id="11" name="Picture 10" descr="AngleBackground_gold_RGB.png"/>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val="0"/>
              </a:ext>
            </a:extLst>
          </a:blip>
          <a:srcRect l="21047" t="2783" r="20731" b="93348"/>
          <a:stretch/>
        </p:blipFill>
        <p:spPr>
          <a:xfrm>
            <a:off x="-71553" y="-190501"/>
            <a:ext cx="9342553" cy="468161"/>
          </a:xfrm>
          <a:prstGeom prst="rect">
            <a:avLst/>
          </a:prstGeom>
        </p:spPr>
      </p:pic>
      <p:pic>
        <p:nvPicPr>
          <p:cNvPr id="12" name="Picture 9" descr="UW.Wordmark_ct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720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4102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3B40ED-704E-4796-9DC1-637FDAB40C1C}" type="datetime1">
              <a:rPr lang="en-US"/>
              <a:pPr>
                <a:defRPr/>
              </a:pPr>
              <a:t>4/16/19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43675" y="6096000"/>
            <a:ext cx="1519238" cy="365125"/>
          </a:xfrm>
        </p:spPr>
        <p:txBody>
          <a:bodyPr/>
          <a:lstStyle>
            <a:lvl1pPr>
              <a:defRPr/>
            </a:lvl1pPr>
          </a:lstStyle>
          <a:p>
            <a:pPr>
              <a:defRPr/>
            </a:pPr>
            <a:fld id="{14CFCBCF-2AE8-4B32-B828-1FC0595851C4}" type="slidenum">
              <a:rPr lang="en-US"/>
              <a:pPr>
                <a:defRPr/>
              </a:pPr>
              <a:t>‹#›</a:t>
            </a:fld>
            <a:endParaRPr lang="en-US"/>
          </a:p>
        </p:txBody>
      </p:sp>
      <p:pic>
        <p:nvPicPr>
          <p:cNvPr id="9" name="Picture 9" descr="UW.Wordmark_ct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26670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68670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37233B-32BB-E346-89CC-08A0A1AC6360}" type="slidenum">
              <a:rPr lang="en-US"/>
              <a:pPr/>
              <a:t>‹#›</a:t>
            </a:fld>
            <a:endParaRPr lang="en-US"/>
          </a:p>
        </p:txBody>
      </p:sp>
    </p:spTree>
    <p:extLst>
      <p:ext uri="{BB962C8B-B14F-4D97-AF65-F5344CB8AC3E}">
        <p14:creationId xmlns:p14="http://schemas.microsoft.com/office/powerpoint/2010/main" val="258318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299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Map">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6" r="4585"/>
          <a:stretch/>
        </p:blipFill>
        <p:spPr>
          <a:xfrm>
            <a:off x="1" y="1"/>
            <a:ext cx="9143999" cy="1653648"/>
          </a:xfrm>
          <a:prstGeom prst="rect">
            <a:avLst/>
          </a:prstGeom>
        </p:spPr>
      </p:pic>
      <p:sp>
        <p:nvSpPr>
          <p:cNvPr id="3" name="Content Placeholder 2"/>
          <p:cNvSpPr>
            <a:spLocks noGrp="1"/>
          </p:cNvSpPr>
          <p:nvPr>
            <p:ph idx="1"/>
          </p:nvPr>
        </p:nvSpPr>
        <p:spPr>
          <a:xfrm>
            <a:off x="457200" y="1659446"/>
            <a:ext cx="8229600" cy="40602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03C4A4DA-4CD7-4D4B-A39E-C41006B1B7EC}" type="datetime1">
              <a:rPr lang="en-US"/>
              <a:pPr>
                <a:defRPr/>
              </a:pPr>
              <a:t>4/16/19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543675" y="6096000"/>
            <a:ext cx="1519238" cy="365125"/>
          </a:xfrm>
        </p:spPr>
        <p:txBody>
          <a:bodyPr/>
          <a:lstStyle>
            <a:lvl1pPr>
              <a:defRPr/>
            </a:lvl1pPr>
          </a:lstStyle>
          <a:p>
            <a:pPr>
              <a:defRPr/>
            </a:pPr>
            <a:fld id="{AF95F7D3-50CE-4B6B-BEBC-BF44D71F08BD}" type="slidenum">
              <a:rPr lang="en-US"/>
              <a:pPr>
                <a:defRPr/>
              </a:pPr>
              <a:t>‹#›</a:t>
            </a:fld>
            <a:endParaRPr lang="en-US"/>
          </a:p>
        </p:txBody>
      </p:sp>
      <p:sp>
        <p:nvSpPr>
          <p:cNvPr id="2" name="Title 1"/>
          <p:cNvSpPr>
            <a:spLocks noGrp="1"/>
          </p:cNvSpPr>
          <p:nvPr>
            <p:ph type="title"/>
          </p:nvPr>
        </p:nvSpPr>
        <p:spPr>
          <a:xfrm>
            <a:off x="457201" y="533399"/>
            <a:ext cx="6967182" cy="1120249"/>
          </a:xfrm>
        </p:spPr>
        <p:txBody>
          <a:bodyPr/>
          <a:lstStyle>
            <a:lvl1pPr algn="l">
              <a:defRPr>
                <a:solidFill>
                  <a:schemeClr val="bg1"/>
                </a:solidFill>
              </a:defRPr>
            </a:lvl1pPr>
          </a:lstStyle>
          <a:p>
            <a:r>
              <a:rPr lang="en-US" dirty="0" smtClean="0"/>
              <a:t>Click to edit Master title style</a:t>
            </a:r>
            <a:endParaRPr lang="en-US" dirty="0"/>
          </a:p>
        </p:txBody>
      </p:sp>
      <p:pic>
        <p:nvPicPr>
          <p:cNvPr id="16" name="Picture 15"/>
          <p:cNvPicPr>
            <a:picLocks noChangeAspect="1"/>
          </p:cNvPicPr>
          <p:nvPr userDrawn="1"/>
        </p:nvPicPr>
        <p:blipFill>
          <a:blip r:embed="rId3"/>
          <a:stretch>
            <a:fillRect/>
          </a:stretch>
        </p:blipFill>
        <p:spPr>
          <a:xfrm>
            <a:off x="7534921" y="837458"/>
            <a:ext cx="1304278" cy="832621"/>
          </a:xfrm>
          <a:prstGeom prst="rect">
            <a:avLst/>
          </a:prstGeom>
        </p:spPr>
      </p:pic>
      <p:pic>
        <p:nvPicPr>
          <p:cNvPr id="17" name="Picture 9" descr="UW.Wordmark_ct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groups\gh\DGHCoreShare\Logo files\DGH logos\Color Center Global Health 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5838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 Map">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6" r="4585"/>
          <a:stretch/>
        </p:blipFill>
        <p:spPr>
          <a:xfrm>
            <a:off x="1" y="1"/>
            <a:ext cx="9143999" cy="1653648"/>
          </a:xfrm>
          <a:prstGeom prst="rect">
            <a:avLst/>
          </a:prstGeom>
        </p:spPr>
      </p:pic>
      <p:sp>
        <p:nvSpPr>
          <p:cNvPr id="3" name="Content Placeholder 2"/>
          <p:cNvSpPr>
            <a:spLocks noGrp="1"/>
          </p:cNvSpPr>
          <p:nvPr>
            <p:ph sz="half" idx="1"/>
          </p:nvPr>
        </p:nvSpPr>
        <p:spPr>
          <a:xfrm>
            <a:off x="457200" y="1815152"/>
            <a:ext cx="3991970" cy="4311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15152"/>
            <a:ext cx="4038600" cy="4311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26ED213-81CF-4F34-B63F-B41333CCA6B7}" type="datetime1">
              <a:rPr lang="en-US"/>
              <a:pPr>
                <a:defRPr/>
              </a:pPr>
              <a:t>4/16/19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43675" y="6096000"/>
            <a:ext cx="1519238" cy="365125"/>
          </a:xfrm>
        </p:spPr>
        <p:txBody>
          <a:bodyPr/>
          <a:lstStyle>
            <a:lvl1pPr>
              <a:defRPr/>
            </a:lvl1pPr>
          </a:lstStyle>
          <a:p>
            <a:pPr>
              <a:defRPr/>
            </a:pPr>
            <a:fld id="{CB9CDDB7-7233-47D9-B6EC-B32499CC5002}" type="slidenum">
              <a:rPr lang="en-US"/>
              <a:pPr>
                <a:defRPr/>
              </a:pPr>
              <a:t>‹#›</a:t>
            </a:fld>
            <a:endParaRPr lang="en-US"/>
          </a:p>
        </p:txBody>
      </p:sp>
      <p:sp>
        <p:nvSpPr>
          <p:cNvPr id="2" name="Title 1"/>
          <p:cNvSpPr>
            <a:spLocks noGrp="1"/>
          </p:cNvSpPr>
          <p:nvPr>
            <p:ph type="title"/>
          </p:nvPr>
        </p:nvSpPr>
        <p:spPr>
          <a:xfrm>
            <a:off x="457200" y="533400"/>
            <a:ext cx="7171899" cy="1066800"/>
          </a:xfrm>
        </p:spPr>
        <p:txBody>
          <a:bodyPr/>
          <a:lstStyle>
            <a:lvl1pPr algn="l">
              <a:defRPr>
                <a:solidFill>
                  <a:schemeClr val="bg1"/>
                </a:solidFill>
              </a:defRPr>
            </a:lvl1pPr>
          </a:lstStyle>
          <a:p>
            <a:endParaRPr lang="en-US" dirty="0"/>
          </a:p>
        </p:txBody>
      </p:sp>
      <p:pic>
        <p:nvPicPr>
          <p:cNvPr id="17" name="Picture 16"/>
          <p:cNvPicPr>
            <a:picLocks noChangeAspect="1"/>
          </p:cNvPicPr>
          <p:nvPr userDrawn="1"/>
        </p:nvPicPr>
        <p:blipFill>
          <a:blip r:embed="rId3"/>
          <a:stretch>
            <a:fillRect/>
          </a:stretch>
        </p:blipFill>
        <p:spPr>
          <a:xfrm>
            <a:off x="7534921" y="837458"/>
            <a:ext cx="1304278" cy="832621"/>
          </a:xfrm>
          <a:prstGeom prst="rect">
            <a:avLst/>
          </a:prstGeom>
        </p:spPr>
      </p:pic>
      <p:pic>
        <p:nvPicPr>
          <p:cNvPr id="20" name="Picture 9" descr="UW.Wordmark_ct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I:\groups\gh\DGHCoreShare\Logo files\DGH logos\Color Center Global Health 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26156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228725" y="525572"/>
            <a:ext cx="6834188" cy="832243"/>
          </a:xfrm>
        </p:spPr>
        <p:txBody>
          <a:bodyPr/>
          <a:lstStyle>
            <a:lvl1pPr marL="0" indent="0" algn="ctr">
              <a:buNone/>
              <a:defRPr sz="4800">
                <a:solidFill>
                  <a:schemeClr val="bg1"/>
                </a:solidFill>
              </a:defRPr>
            </a:lvl1pPr>
          </a:lstStyle>
          <a:p>
            <a:pPr lvl="0"/>
            <a:endParaRPr lang="en-US" dirty="0" smtClean="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6" r="4585"/>
          <a:stretch/>
        </p:blipFill>
        <p:spPr>
          <a:xfrm>
            <a:off x="0" y="1"/>
            <a:ext cx="9143999" cy="1653648"/>
          </a:xfrm>
          <a:prstGeom prst="rect">
            <a:avLst/>
          </a:prstGeom>
        </p:spPr>
      </p:pic>
      <p:pic>
        <p:nvPicPr>
          <p:cNvPr id="10" name="Picture 9"/>
          <p:cNvPicPr>
            <a:picLocks noChangeAspect="1"/>
          </p:cNvPicPr>
          <p:nvPr userDrawn="1"/>
        </p:nvPicPr>
        <p:blipFill>
          <a:blip r:embed="rId3"/>
          <a:stretch>
            <a:fillRect/>
          </a:stretch>
        </p:blipFill>
        <p:spPr>
          <a:xfrm>
            <a:off x="7534921" y="837458"/>
            <a:ext cx="1304278" cy="832621"/>
          </a:xfrm>
          <a:prstGeom prst="rect">
            <a:avLst/>
          </a:prstGeom>
        </p:spPr>
      </p:pic>
      <p:pic>
        <p:nvPicPr>
          <p:cNvPr id="14" name="Picture 9" descr="UW.Wordmark_ct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I:\groups\gh\DGHCoreShare\Logo files\DGH logos\Color Center Global Health 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69044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 Map">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6" r="4585"/>
          <a:stretch/>
        </p:blipFill>
        <p:spPr>
          <a:xfrm>
            <a:off x="1" y="1"/>
            <a:ext cx="9143999" cy="1653648"/>
          </a:xfrm>
          <a:prstGeom prst="rect">
            <a:avLst/>
          </a:prstGeom>
        </p:spPr>
      </p:pic>
      <p:sp>
        <p:nvSpPr>
          <p:cNvPr id="2" name="Title 1"/>
          <p:cNvSpPr>
            <a:spLocks noGrp="1"/>
          </p:cNvSpPr>
          <p:nvPr>
            <p:ph type="title"/>
          </p:nvPr>
        </p:nvSpPr>
        <p:spPr>
          <a:xfrm>
            <a:off x="462888" y="1843868"/>
            <a:ext cx="3008313" cy="875447"/>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843869"/>
            <a:ext cx="5111750" cy="4099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797791"/>
            <a:ext cx="3008313" cy="31458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05D07C-5CD1-4B19-8611-DEAF8114E6AF}" type="datetime1">
              <a:rPr lang="en-US"/>
              <a:pPr>
                <a:defRPr/>
              </a:pPr>
              <a:t>4/16/19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43675" y="6096000"/>
            <a:ext cx="1519238" cy="365125"/>
          </a:xfrm>
        </p:spPr>
        <p:txBody>
          <a:bodyPr/>
          <a:lstStyle>
            <a:lvl1pPr>
              <a:defRPr/>
            </a:lvl1pPr>
          </a:lstStyle>
          <a:p>
            <a:pPr>
              <a:defRPr/>
            </a:pPr>
            <a:fld id="{D201FAC9-9E83-474C-BA4A-907603645EEA}" type="slidenum">
              <a:rPr lang="en-US"/>
              <a:pPr>
                <a:defRPr/>
              </a:pPr>
              <a:t>‹#›</a:t>
            </a:fld>
            <a:endParaRPr lang="en-US" dirty="0"/>
          </a:p>
        </p:txBody>
      </p:sp>
      <p:sp>
        <p:nvSpPr>
          <p:cNvPr id="14" name="Text Placeholder 13"/>
          <p:cNvSpPr>
            <a:spLocks noGrp="1"/>
          </p:cNvSpPr>
          <p:nvPr>
            <p:ph type="body" sz="quarter" idx="13"/>
          </p:nvPr>
        </p:nvSpPr>
        <p:spPr>
          <a:xfrm>
            <a:off x="491319" y="532262"/>
            <a:ext cx="6933064" cy="1119116"/>
          </a:xfrm>
        </p:spPr>
        <p:txBody>
          <a:bodyPr/>
          <a:lstStyle>
            <a:lvl1pPr marL="0" indent="0" algn="l">
              <a:buNone/>
              <a:defRPr sz="4800">
                <a:solidFill>
                  <a:schemeClr val="bg1"/>
                </a:solidFill>
              </a:defRPr>
            </a:lvl1pPr>
          </a:lstStyle>
          <a:p>
            <a:pPr lvl="0"/>
            <a:endParaRPr lang="en-US" dirty="0" smtClean="0"/>
          </a:p>
        </p:txBody>
      </p:sp>
      <p:pic>
        <p:nvPicPr>
          <p:cNvPr id="17" name="Picture 16"/>
          <p:cNvPicPr>
            <a:picLocks noChangeAspect="1"/>
          </p:cNvPicPr>
          <p:nvPr userDrawn="1"/>
        </p:nvPicPr>
        <p:blipFill>
          <a:blip r:embed="rId3"/>
          <a:stretch>
            <a:fillRect/>
          </a:stretch>
        </p:blipFill>
        <p:spPr>
          <a:xfrm>
            <a:off x="7534921" y="837458"/>
            <a:ext cx="1304278" cy="832621"/>
          </a:xfrm>
          <a:prstGeom prst="rect">
            <a:avLst/>
          </a:prstGeom>
        </p:spPr>
      </p:pic>
      <p:pic>
        <p:nvPicPr>
          <p:cNvPr id="20" name="Picture 9" descr="UW.Wordmark_ct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I:\groups\gh\DGHCoreShare\Logo files\DGH logos\Color Center Global Health 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1498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U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4923" y="2126776"/>
            <a:ext cx="8229600" cy="38645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3C4A4DA-4CD7-4D4B-A39E-C41006B1B7EC}" type="datetime1">
              <a:rPr lang="en-US"/>
              <a:pPr>
                <a:defRPr/>
              </a:pPr>
              <a:t>4/16/19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543675" y="6096000"/>
            <a:ext cx="1519238" cy="365125"/>
          </a:xfrm>
        </p:spPr>
        <p:txBody>
          <a:bodyPr/>
          <a:lstStyle>
            <a:lvl1pPr>
              <a:defRPr/>
            </a:lvl1pPr>
          </a:lstStyle>
          <a:p>
            <a:pPr>
              <a:defRPr/>
            </a:pPr>
            <a:fld id="{AF95F7D3-50CE-4B6B-BEBC-BF44D71F08BD}" type="slidenum">
              <a:rPr lang="en-US"/>
              <a:pPr>
                <a:defRPr/>
              </a:pPr>
              <a:t>‹#›</a:t>
            </a:fld>
            <a:endParaRPr lang="en-US"/>
          </a:p>
        </p:txBody>
      </p:sp>
      <p:pic>
        <p:nvPicPr>
          <p:cNvPr id="13" name="Picture 12" descr="AngleBackground_gold_RGB.png"/>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val="0"/>
              </a:ext>
            </a:extLst>
          </a:blip>
          <a:srcRect l="21047" t="2783" r="20731" b="93348"/>
          <a:stretch/>
        </p:blipFill>
        <p:spPr>
          <a:xfrm>
            <a:off x="-71553" y="-190501"/>
            <a:ext cx="9342553" cy="468161"/>
          </a:xfrm>
          <a:prstGeom prst="rect">
            <a:avLst/>
          </a:prstGeom>
        </p:spPr>
      </p:pic>
      <p:pic>
        <p:nvPicPr>
          <p:cNvPr id="14" name="Picture 13"/>
          <p:cNvPicPr>
            <a:picLocks noChangeAspect="1"/>
          </p:cNvPicPr>
          <p:nvPr userDrawn="1"/>
        </p:nvPicPr>
        <p:blipFill>
          <a:blip r:embed="rId3"/>
          <a:stretch>
            <a:fillRect/>
          </a:stretch>
        </p:blipFill>
        <p:spPr>
          <a:xfrm>
            <a:off x="547451" y="1617070"/>
            <a:ext cx="1600200" cy="139700"/>
          </a:xfrm>
          <a:prstGeom prst="rect">
            <a:avLst/>
          </a:prstGeom>
        </p:spPr>
      </p:pic>
      <p:pic>
        <p:nvPicPr>
          <p:cNvPr id="17" name="Picture 9" descr="UW.Wordmark_ct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I:\groups\gh\DGHCoreShare\Logo files\DGH logos\Color Center Global Health 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01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4CD3C6-FF64-4A65-8829-AA30ED6B2919}" type="datetime1">
              <a:rPr lang="en-US"/>
              <a:pPr>
                <a:defRPr/>
              </a:pPr>
              <a:t>4/16/19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43675" y="6096000"/>
            <a:ext cx="1519238" cy="365125"/>
          </a:xfrm>
        </p:spPr>
        <p:txBody>
          <a:bodyPr/>
          <a:lstStyle>
            <a:lvl1pPr>
              <a:defRPr/>
            </a:lvl1pPr>
          </a:lstStyle>
          <a:p>
            <a:pPr>
              <a:defRPr/>
            </a:pPr>
            <a:fld id="{13C5A08D-4622-4287-BF3A-EAE6D83D0AB7}" type="slidenum">
              <a:rPr lang="en-US"/>
              <a:pPr>
                <a:defRPr/>
              </a:pPr>
              <a:t>‹#›</a:t>
            </a:fld>
            <a:endParaRPr lang="en-US"/>
          </a:p>
        </p:txBody>
      </p:sp>
      <p:pic>
        <p:nvPicPr>
          <p:cNvPr id="12" name="Picture 11" descr="AngleBackground_gold_RGB.png"/>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val="0"/>
              </a:ext>
            </a:extLst>
          </a:blip>
          <a:srcRect l="21047" t="2783" r="20731" b="93348"/>
          <a:stretch/>
        </p:blipFill>
        <p:spPr>
          <a:xfrm>
            <a:off x="-71553" y="-190501"/>
            <a:ext cx="9342553" cy="468161"/>
          </a:xfrm>
          <a:prstGeom prst="rect">
            <a:avLst/>
          </a:prstGeom>
        </p:spPr>
      </p:pic>
      <p:pic>
        <p:nvPicPr>
          <p:cNvPr id="13" name="Picture 12"/>
          <p:cNvPicPr>
            <a:picLocks noChangeAspect="1"/>
          </p:cNvPicPr>
          <p:nvPr userDrawn="1"/>
        </p:nvPicPr>
        <p:blipFill>
          <a:blip r:embed="rId3"/>
          <a:stretch>
            <a:fillRect/>
          </a:stretch>
        </p:blipFill>
        <p:spPr>
          <a:xfrm>
            <a:off x="874997" y="5774235"/>
            <a:ext cx="1600200" cy="139700"/>
          </a:xfrm>
          <a:prstGeom prst="rect">
            <a:avLst/>
          </a:prstGeom>
        </p:spPr>
      </p:pic>
      <p:pic>
        <p:nvPicPr>
          <p:cNvPr id="19" name="Picture 9" descr="UW.Wordmark_ct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I:\groups\gh\DGHCoreShare\Logo files\DGH logos\Color Center Global Health 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8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endParaRPr lang="en-US" dirty="0"/>
          </a:p>
        </p:txBody>
      </p:sp>
      <p:sp>
        <p:nvSpPr>
          <p:cNvPr id="3" name="Content Placeholder 2"/>
          <p:cNvSpPr>
            <a:spLocks noGrp="1"/>
          </p:cNvSpPr>
          <p:nvPr>
            <p:ph sz="half" idx="1"/>
          </p:nvPr>
        </p:nvSpPr>
        <p:spPr>
          <a:xfrm>
            <a:off x="457200" y="1743122"/>
            <a:ext cx="4038600" cy="43830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43122"/>
            <a:ext cx="4038600" cy="43830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26ED213-81CF-4F34-B63F-B41333CCA6B7}" type="datetime1">
              <a:rPr lang="en-US"/>
              <a:pPr>
                <a:defRPr/>
              </a:pPr>
              <a:t>4/16/19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43675" y="6096000"/>
            <a:ext cx="1519238" cy="365125"/>
          </a:xfrm>
        </p:spPr>
        <p:txBody>
          <a:bodyPr/>
          <a:lstStyle>
            <a:lvl1pPr>
              <a:defRPr/>
            </a:lvl1pPr>
          </a:lstStyle>
          <a:p>
            <a:pPr>
              <a:defRPr/>
            </a:pPr>
            <a:fld id="{CB9CDDB7-7233-47D9-B6EC-B32499CC5002}" type="slidenum">
              <a:rPr lang="en-US"/>
              <a:pPr>
                <a:defRPr/>
              </a:pPr>
              <a:t>‹#›</a:t>
            </a:fld>
            <a:endParaRPr lang="en-US"/>
          </a:p>
        </p:txBody>
      </p:sp>
      <p:pic>
        <p:nvPicPr>
          <p:cNvPr id="13" name="Picture 12" descr="AngleBackground_gold_RGB.png"/>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val="0"/>
              </a:ext>
            </a:extLst>
          </a:blip>
          <a:srcRect l="21047" t="2783" r="20731" b="93348"/>
          <a:stretch/>
        </p:blipFill>
        <p:spPr>
          <a:xfrm>
            <a:off x="-71553" y="-190501"/>
            <a:ext cx="9342553" cy="468161"/>
          </a:xfrm>
          <a:prstGeom prst="rect">
            <a:avLst/>
          </a:prstGeom>
        </p:spPr>
      </p:pic>
      <p:pic>
        <p:nvPicPr>
          <p:cNvPr id="15" name="Picture 14"/>
          <p:cNvPicPr>
            <a:picLocks noChangeAspect="1"/>
          </p:cNvPicPr>
          <p:nvPr userDrawn="1"/>
        </p:nvPicPr>
        <p:blipFill>
          <a:blip r:embed="rId3"/>
          <a:stretch>
            <a:fillRect/>
          </a:stretch>
        </p:blipFill>
        <p:spPr>
          <a:xfrm>
            <a:off x="561099" y="1603422"/>
            <a:ext cx="1600200" cy="139700"/>
          </a:xfrm>
          <a:prstGeom prst="rect">
            <a:avLst/>
          </a:prstGeom>
        </p:spPr>
      </p:pic>
      <p:pic>
        <p:nvPicPr>
          <p:cNvPr id="18" name="Picture 9" descr="UW.Wordmark_ct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I:\groups\gh\DGHCoreShare\Logo files\DGH logos\Color Center Global Health 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6020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76536" y="173982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42950"/>
            <a:ext cx="4040188" cy="35757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99723" y="172618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29302"/>
            <a:ext cx="4041775" cy="3589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41F0EE6-174E-4F57-B16C-FB0B42E0A19B}" type="datetime1">
              <a:rPr lang="en-US"/>
              <a:pPr>
                <a:defRPr/>
              </a:pPr>
              <a:t>4/16/19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198767" y="6112726"/>
            <a:ext cx="1519238" cy="365125"/>
          </a:xfrm>
        </p:spPr>
        <p:txBody>
          <a:bodyPr/>
          <a:lstStyle>
            <a:lvl1pPr>
              <a:defRPr/>
            </a:lvl1pPr>
          </a:lstStyle>
          <a:p>
            <a:pPr>
              <a:defRPr/>
            </a:pPr>
            <a:fld id="{803D1D97-2497-4CBD-96D6-B709DE99CBA2}" type="slidenum">
              <a:rPr lang="en-US"/>
              <a:pPr>
                <a:defRPr/>
              </a:pPr>
              <a:t>‹#›</a:t>
            </a:fld>
            <a:endParaRPr lang="en-US"/>
          </a:p>
        </p:txBody>
      </p:sp>
      <p:pic>
        <p:nvPicPr>
          <p:cNvPr id="14" name="Picture 13" descr="AngleBackground_gold_RGB.png"/>
          <p:cNvPicPr>
            <a:picLocks noChangeAspect="1"/>
          </p:cNvPicPr>
          <p:nvPr userDrawn="1"/>
        </p:nvPicPr>
        <p:blipFill rotWithShape="1">
          <a:blip r:embed="rId2" cstate="print">
            <a:duotone>
              <a:prstClr val="black"/>
              <a:srgbClr val="33006F">
                <a:tint val="45000"/>
                <a:satMod val="400000"/>
              </a:srgbClr>
            </a:duotone>
            <a:extLst>
              <a:ext uri="{28A0092B-C50C-407E-A947-70E740481C1C}">
                <a14:useLocalDpi xmlns:a14="http://schemas.microsoft.com/office/drawing/2010/main" val="0"/>
              </a:ext>
            </a:extLst>
          </a:blip>
          <a:srcRect l="21047" t="2783" r="20731" b="93348"/>
          <a:stretch/>
        </p:blipFill>
        <p:spPr>
          <a:xfrm>
            <a:off x="-71553" y="-190501"/>
            <a:ext cx="9342553" cy="468161"/>
          </a:xfrm>
          <a:prstGeom prst="rect">
            <a:avLst/>
          </a:prstGeom>
        </p:spPr>
      </p:pic>
      <p:pic>
        <p:nvPicPr>
          <p:cNvPr id="15" name="Picture 9" descr="UW.Wordmark_ct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6536" y="6559739"/>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I:\groups\gh\DGHCoreShare\Logo files\DGH logos\Color Center Global Health Logo.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50000" b="24883"/>
          <a:stretch/>
        </p:blipFill>
        <p:spPr bwMode="auto">
          <a:xfrm>
            <a:off x="5770884" y="6537565"/>
            <a:ext cx="2961989" cy="2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4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764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47675" y="6096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BBA9571C-7664-40F1-A65E-7EF0914D018F}" type="datetime1">
              <a:rPr lang="en-US"/>
              <a:pPr defTabSz="457200" fontAlgn="base">
                <a:spcBef>
                  <a:spcPct val="0"/>
                </a:spcBef>
                <a:spcAft>
                  <a:spcPct val="0"/>
                </a:spcAft>
                <a:defRPr/>
              </a:pPr>
              <a:t>4/16/19</a:t>
            </a:fld>
            <a:endParaRPr lang="en-US"/>
          </a:p>
        </p:txBody>
      </p:sp>
      <p:sp>
        <p:nvSpPr>
          <p:cNvPr id="5" name="Footer Placeholder 4"/>
          <p:cNvSpPr>
            <a:spLocks noGrp="1"/>
          </p:cNvSpPr>
          <p:nvPr>
            <p:ph type="ftr" sz="quarter" idx="3"/>
          </p:nvPr>
        </p:nvSpPr>
        <p:spPr>
          <a:xfrm>
            <a:off x="3114675" y="60960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43675" y="6096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119B4D67-1F24-4F89-BE14-DF1A96E47214}"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433213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6" r:id="rId4"/>
    <p:sldLayoutId id="2147483668" r:id="rId5"/>
    <p:sldLayoutId id="2147483672" r:id="rId6"/>
    <p:sldLayoutId id="2147483663" r:id="rId7"/>
    <p:sldLayoutId id="2147483664" r:id="rId8"/>
    <p:sldLayoutId id="2147483665" r:id="rId9"/>
    <p:sldLayoutId id="2147483674" r:id="rId10"/>
    <p:sldLayoutId id="2147483669" r:id="rId11"/>
    <p:sldLayoutId id="2147483667" r:id="rId12"/>
    <p:sldLayoutId id="2147483670" r:id="rId13"/>
    <p:sldLayoutId id="2147483671" r:id="rId14"/>
    <p:sldLayoutId id="2147483675" r:id="rId15"/>
    <p:sldLayoutId id="2147483676" r:id="rId16"/>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idsihealth.org/resource-items/idsi-reference-case-for-economic-evaluation/" TargetMode="External"/><Relationship Id="rId4" Type="http://schemas.openxmlformats.org/officeDocument/2006/relationships/hyperlink" Target="https://ghcosting.org/pages/standards/reference_case" TargetMode="External"/><Relationship Id="rId5" Type="http://schemas.openxmlformats.org/officeDocument/2006/relationships/hyperlink" Target="https://sites.sph.harvard.edu/bcaguidelines/" TargetMode="External"/><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513" y="1905000"/>
            <a:ext cx="7772400" cy="1470025"/>
          </a:xfrm>
        </p:spPr>
        <p:txBody>
          <a:bodyPr/>
          <a:lstStyle/>
          <a:p>
            <a:r>
              <a:rPr lang="en-US" sz="2800" dirty="0"/>
              <a:t>What do we know about the economics of integration and health system strengthening for improving </a:t>
            </a:r>
            <a:r>
              <a:rPr lang="en-US" sz="2800" dirty="0" smtClean="0"/>
              <a:t>cost-effectiveness </a:t>
            </a:r>
            <a:r>
              <a:rPr lang="en-US" sz="2800" dirty="0"/>
              <a:t>and efficiency of health services in limited resource settings?</a:t>
            </a:r>
          </a:p>
        </p:txBody>
      </p:sp>
      <p:sp>
        <p:nvSpPr>
          <p:cNvPr id="3" name="Subtitle 2"/>
          <p:cNvSpPr>
            <a:spLocks noGrp="1"/>
          </p:cNvSpPr>
          <p:nvPr>
            <p:ph type="subTitle" idx="1"/>
          </p:nvPr>
        </p:nvSpPr>
        <p:spPr>
          <a:xfrm>
            <a:off x="1371600" y="3772959"/>
            <a:ext cx="6400800" cy="1752600"/>
          </a:xfrm>
        </p:spPr>
        <p:txBody>
          <a:bodyPr/>
          <a:lstStyle/>
          <a:p>
            <a:r>
              <a:rPr lang="en-US" dirty="0" smtClean="0"/>
              <a:t>Carol Levin</a:t>
            </a:r>
          </a:p>
          <a:p>
            <a:r>
              <a:rPr lang="en-US" dirty="0"/>
              <a:t>IDM's 7th Annual Modeling </a:t>
            </a:r>
            <a:r>
              <a:rPr lang="en-US" dirty="0" smtClean="0"/>
              <a:t>Symposium</a:t>
            </a:r>
          </a:p>
          <a:p>
            <a:r>
              <a:rPr lang="en-US" dirty="0" smtClean="0"/>
              <a:t>16 April 2019</a:t>
            </a:r>
            <a:endParaRPr lang="en-US" dirty="0"/>
          </a:p>
        </p:txBody>
      </p:sp>
    </p:spTree>
    <p:extLst>
      <p:ext uri="{BB962C8B-B14F-4D97-AF65-F5344CB8AC3E}">
        <p14:creationId xmlns:p14="http://schemas.microsoft.com/office/powerpoint/2010/main" val="12589871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Our most robust evidence comes from the HIV literature.</a:t>
            </a:r>
          </a:p>
          <a:p>
            <a:pPr lvl="1"/>
            <a:r>
              <a:rPr lang="en-US" dirty="0" smtClean="0"/>
              <a:t>Integrated HIV services are cost-effective.</a:t>
            </a:r>
          </a:p>
          <a:p>
            <a:pPr lvl="1"/>
            <a:r>
              <a:rPr lang="en-US" dirty="0" smtClean="0"/>
              <a:t>Evidence on economies of scale limited- comes mostly from pilot studies.</a:t>
            </a:r>
          </a:p>
          <a:p>
            <a:pPr lvl="1"/>
            <a:r>
              <a:rPr lang="en-US" dirty="0" smtClean="0"/>
              <a:t>Evidence on economies of scope is mixed.</a:t>
            </a:r>
          </a:p>
          <a:p>
            <a:pPr lvl="2"/>
            <a:r>
              <a:rPr lang="en-US" dirty="0" smtClean="0"/>
              <a:t>Integration of HIV counseling and testing with other services can reduce costs of counseling and testing by  17 to 80%</a:t>
            </a:r>
          </a:p>
          <a:p>
            <a:pPr lvl="2"/>
            <a:r>
              <a:rPr lang="en-US" dirty="0" smtClean="0"/>
              <a:t>Doesn’t always reduce the costs.</a:t>
            </a:r>
            <a:endParaRPr lang="en-US" dirty="0"/>
          </a:p>
        </p:txBody>
      </p:sp>
      <p:sp>
        <p:nvSpPr>
          <p:cNvPr id="3" name="Title 2"/>
          <p:cNvSpPr>
            <a:spLocks noGrp="1"/>
          </p:cNvSpPr>
          <p:nvPr>
            <p:ph type="title"/>
          </p:nvPr>
        </p:nvSpPr>
        <p:spPr>
          <a:xfrm>
            <a:off x="471312" y="261759"/>
            <a:ext cx="6967182" cy="1120249"/>
          </a:xfrm>
        </p:spPr>
        <p:txBody>
          <a:bodyPr/>
          <a:lstStyle/>
          <a:p>
            <a:r>
              <a:rPr lang="en-US" sz="3600" dirty="0" smtClean="0"/>
              <a:t>Integration at the service delivery level: HIV and primary health care</a:t>
            </a:r>
            <a:endParaRPr lang="en-US" sz="3600" dirty="0"/>
          </a:p>
        </p:txBody>
      </p:sp>
    </p:spTree>
    <p:extLst>
      <p:ext uri="{BB962C8B-B14F-4D97-AF65-F5344CB8AC3E}">
        <p14:creationId xmlns:p14="http://schemas.microsoft.com/office/powerpoint/2010/main" val="16698556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HIV and Sexual Reproductive Health (SRH) services</a:t>
            </a:r>
          </a:p>
          <a:p>
            <a:pPr lvl="1"/>
            <a:r>
              <a:rPr lang="en-US" sz="2400" dirty="0" smtClean="0"/>
              <a:t>Little or modest efficiency gains from integrating HIV and SRH.</a:t>
            </a:r>
          </a:p>
          <a:p>
            <a:pPr lvl="1"/>
            <a:r>
              <a:rPr lang="en-US" sz="2400" dirty="0" smtClean="0"/>
              <a:t>Efficiency gains more likely in settings that delivery HIV and SRH at low scale with high levels of fixed costs.</a:t>
            </a:r>
          </a:p>
          <a:p>
            <a:pPr lvl="1"/>
            <a:r>
              <a:rPr lang="en-US" sz="2400" dirty="0" smtClean="0"/>
              <a:t>Must have high complementarity of services—that is similar types of resources are needed.</a:t>
            </a:r>
          </a:p>
          <a:p>
            <a:pPr lvl="2"/>
            <a:r>
              <a:rPr lang="en-US" sz="2000" dirty="0" smtClean="0"/>
              <a:t>Distributing advice, pills or condoms doesn’t use the same level or type of resources that the HIV counseling, testing and treatment cascade.</a:t>
            </a:r>
          </a:p>
        </p:txBody>
      </p:sp>
      <p:sp>
        <p:nvSpPr>
          <p:cNvPr id="3" name="Title 2"/>
          <p:cNvSpPr>
            <a:spLocks noGrp="1"/>
          </p:cNvSpPr>
          <p:nvPr>
            <p:ph type="title"/>
          </p:nvPr>
        </p:nvSpPr>
        <p:spPr>
          <a:xfrm>
            <a:off x="404284" y="321732"/>
            <a:ext cx="6967182" cy="1120249"/>
          </a:xfrm>
        </p:spPr>
        <p:txBody>
          <a:bodyPr/>
          <a:lstStyle/>
          <a:p>
            <a:r>
              <a:rPr lang="en-US" sz="3600" dirty="0"/>
              <a:t>Integration at the service delivery </a:t>
            </a:r>
            <a:r>
              <a:rPr lang="en-US" sz="3600" dirty="0" smtClean="0"/>
              <a:t>level: HIV and SRH</a:t>
            </a:r>
            <a:endParaRPr lang="en-US" sz="3600" dirty="0"/>
          </a:p>
        </p:txBody>
      </p:sp>
    </p:spTree>
    <p:extLst>
      <p:ext uri="{BB962C8B-B14F-4D97-AF65-F5344CB8AC3E}">
        <p14:creationId xmlns:p14="http://schemas.microsoft.com/office/powerpoint/2010/main" val="7117960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smtClean="0"/>
              <a:t>Emerging focus on </a:t>
            </a:r>
            <a:r>
              <a:rPr lang="en-US" sz="2800" dirty="0" err="1" smtClean="0"/>
              <a:t>Noncommunicable</a:t>
            </a:r>
            <a:r>
              <a:rPr lang="en-US" sz="2800" dirty="0" smtClean="0"/>
              <a:t> diseases (NCDs)</a:t>
            </a:r>
          </a:p>
          <a:p>
            <a:r>
              <a:rPr lang="en-US" sz="2400" dirty="0" smtClean="0"/>
              <a:t>Limited quantitative evidence of the cost or cost-effectiveness of integration among NCD’s in HIV.</a:t>
            </a:r>
          </a:p>
          <a:p>
            <a:r>
              <a:rPr lang="en-US" sz="2400" dirty="0" smtClean="0"/>
              <a:t>Most studies were from community based HIV testing programs.</a:t>
            </a:r>
          </a:p>
          <a:p>
            <a:r>
              <a:rPr lang="en-US" sz="2400" dirty="0" smtClean="0"/>
              <a:t>The incremental cost of adding NCD screening to a non-facility program ranged from 6 to 30% of HIV testing and counseling in Kenya, Uganda, and South African settings.</a:t>
            </a:r>
            <a:endParaRPr lang="en-US" sz="2400" dirty="0"/>
          </a:p>
        </p:txBody>
      </p:sp>
      <p:sp>
        <p:nvSpPr>
          <p:cNvPr id="3" name="Title 2"/>
          <p:cNvSpPr>
            <a:spLocks noGrp="1"/>
          </p:cNvSpPr>
          <p:nvPr>
            <p:ph type="title"/>
          </p:nvPr>
        </p:nvSpPr>
        <p:spPr>
          <a:xfrm>
            <a:off x="400756" y="364066"/>
            <a:ext cx="6967182" cy="1120249"/>
          </a:xfrm>
        </p:spPr>
        <p:txBody>
          <a:bodyPr/>
          <a:lstStyle/>
          <a:p>
            <a:r>
              <a:rPr lang="en-US" sz="3600" dirty="0" smtClean="0"/>
              <a:t>Integration at the service delivery level: HIV and NCDs</a:t>
            </a:r>
            <a:endParaRPr lang="en-US" sz="3600" dirty="0"/>
          </a:p>
        </p:txBody>
      </p:sp>
      <p:sp>
        <p:nvSpPr>
          <p:cNvPr id="4" name="TextBox 3"/>
          <p:cNvSpPr txBox="1"/>
          <p:nvPr/>
        </p:nvSpPr>
        <p:spPr>
          <a:xfrm>
            <a:off x="409222" y="5842000"/>
            <a:ext cx="7083778" cy="523220"/>
          </a:xfrm>
          <a:prstGeom prst="rect">
            <a:avLst/>
          </a:prstGeom>
          <a:noFill/>
        </p:spPr>
        <p:txBody>
          <a:bodyPr wrap="square" rtlCol="0">
            <a:spAutoFit/>
          </a:bodyPr>
          <a:lstStyle/>
          <a:p>
            <a:r>
              <a:rPr lang="en-US" sz="1400" dirty="0"/>
              <a:t>Nugent, Rachel, et al. "Costs and cost-effectiveness of HIV/</a:t>
            </a:r>
            <a:r>
              <a:rPr lang="en-US" sz="1400" dirty="0" err="1"/>
              <a:t>noncommunicable</a:t>
            </a:r>
            <a:r>
              <a:rPr lang="en-US" sz="1400" dirty="0"/>
              <a:t> disease integration in Africa: from theory to practice." Aids 32 (</a:t>
            </a:r>
            <a:r>
              <a:rPr lang="en-US" sz="1400" b="1" dirty="0"/>
              <a:t>2018</a:t>
            </a:r>
            <a:r>
              <a:rPr lang="en-US" sz="1400" dirty="0"/>
              <a:t>): S83-S92.</a:t>
            </a:r>
          </a:p>
        </p:txBody>
      </p:sp>
    </p:spTree>
    <p:extLst>
      <p:ext uri="{BB962C8B-B14F-4D97-AF65-F5344CB8AC3E}">
        <p14:creationId xmlns:p14="http://schemas.microsoft.com/office/powerpoint/2010/main" val="346013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7501467" cy="1066800"/>
          </a:xfrm>
        </p:spPr>
        <p:txBody>
          <a:bodyPr/>
          <a:lstStyle/>
          <a:p>
            <a:r>
              <a:rPr lang="en-US" sz="2800" dirty="0" smtClean="0"/>
              <a:t>Integration above the service delivery level- example from immunization programs</a:t>
            </a:r>
            <a:endParaRPr lang="en-US" sz="2800" dirty="0"/>
          </a:p>
        </p:txBody>
      </p:sp>
      <p:sp>
        <p:nvSpPr>
          <p:cNvPr id="2" name="Content Placeholder 1"/>
          <p:cNvSpPr>
            <a:spLocks noGrp="1"/>
          </p:cNvSpPr>
          <p:nvPr>
            <p:ph idx="1"/>
          </p:nvPr>
        </p:nvSpPr>
        <p:spPr/>
        <p:txBody>
          <a:bodyPr/>
          <a:lstStyle/>
          <a:p>
            <a:endParaRPr lang="en-US" sz="2400" dirty="0"/>
          </a:p>
          <a:p>
            <a:endParaRPr lang="en-US" dirty="0" smtClean="0"/>
          </a:p>
          <a:p>
            <a:r>
              <a:rPr lang="en-US" sz="2400" dirty="0"/>
              <a:t>Immunization </a:t>
            </a:r>
            <a:r>
              <a:rPr lang="en-US" sz="2400" dirty="0" smtClean="0"/>
              <a:t>average cost </a:t>
            </a:r>
            <a:r>
              <a:rPr lang="en-US" sz="2400" dirty="0"/>
              <a:t>per child fully vaccinated has gone from $20 per fully immunized child to over $50 per fully immunized in </a:t>
            </a:r>
            <a:r>
              <a:rPr lang="en-US" sz="2400" dirty="0" smtClean="0"/>
              <a:t>past 20 </a:t>
            </a:r>
            <a:r>
              <a:rPr lang="en-US" sz="2400" dirty="0"/>
              <a:t>years</a:t>
            </a:r>
            <a:r>
              <a:rPr lang="en-US" sz="2400" dirty="0" smtClean="0"/>
              <a:t>.</a:t>
            </a:r>
          </a:p>
          <a:p>
            <a:endParaRPr lang="en-US" sz="2400" dirty="0"/>
          </a:p>
          <a:p>
            <a:r>
              <a:rPr lang="en-US" sz="2400" dirty="0" smtClean="0"/>
              <a:t>We don’t see the cost per child vaccinated going down.</a:t>
            </a:r>
          </a:p>
          <a:p>
            <a:endParaRPr lang="en-US" sz="2400" dirty="0" smtClean="0"/>
          </a:p>
          <a:p>
            <a:r>
              <a:rPr lang="en-US" sz="2400" dirty="0" smtClean="0"/>
              <a:t>Why?</a:t>
            </a:r>
            <a:endParaRPr lang="en-US" sz="2400" dirty="0"/>
          </a:p>
        </p:txBody>
      </p:sp>
      <p:sp>
        <p:nvSpPr>
          <p:cNvPr id="5" name="Text Placeholder 4"/>
          <p:cNvSpPr>
            <a:spLocks noGrp="1"/>
          </p:cNvSpPr>
          <p:nvPr>
            <p:ph type="body" sz="half" idx="2"/>
          </p:nvPr>
        </p:nvSpPr>
        <p:spPr/>
        <p:txBody>
          <a:bodyPr/>
          <a:lstStyle/>
          <a:p>
            <a:endParaRPr lang="en-US" dirty="0"/>
          </a:p>
        </p:txBody>
      </p:sp>
      <p:pic>
        <p:nvPicPr>
          <p:cNvPr id="8" name="Picture 7" descr="IMG_38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3" y="1651000"/>
            <a:ext cx="3245556" cy="2741392"/>
          </a:xfrm>
          <a:prstGeom prst="rect">
            <a:avLst/>
          </a:prstGeom>
        </p:spPr>
      </p:pic>
      <p:pic>
        <p:nvPicPr>
          <p:cNvPr id="9" name="Picture 8"/>
          <p:cNvPicPr>
            <a:picLocks noChangeAspect="1"/>
          </p:cNvPicPr>
          <p:nvPr/>
        </p:nvPicPr>
        <p:blipFill>
          <a:blip r:embed="rId4"/>
          <a:stretch>
            <a:fillRect/>
          </a:stretch>
        </p:blipFill>
        <p:spPr>
          <a:xfrm>
            <a:off x="314678" y="4459111"/>
            <a:ext cx="3029655" cy="2017003"/>
          </a:xfrm>
          <a:prstGeom prst="rect">
            <a:avLst/>
          </a:prstGeom>
        </p:spPr>
      </p:pic>
    </p:spTree>
    <p:extLst>
      <p:ext uri="{BB962C8B-B14F-4D97-AF65-F5344CB8AC3E}">
        <p14:creationId xmlns:p14="http://schemas.microsoft.com/office/powerpoint/2010/main" val="19311116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00756" y="1674041"/>
            <a:ext cx="3991970" cy="4311011"/>
          </a:xfrm>
        </p:spPr>
        <p:txBody>
          <a:bodyPr/>
          <a:lstStyle/>
          <a:p>
            <a:r>
              <a:rPr lang="en-US" sz="2400" dirty="0" smtClean="0"/>
              <a:t>Create a moving warehouse from the regional level to health posts to increase quality of vaccines and reduce stock outs.</a:t>
            </a:r>
          </a:p>
          <a:p>
            <a:r>
              <a:rPr lang="en-US" sz="2400" dirty="0" smtClean="0"/>
              <a:t>Deliver vaccines along with other essential public health commodities—reproductive health products.</a:t>
            </a:r>
          </a:p>
          <a:p>
            <a:pPr marL="0" indent="0">
              <a:buNone/>
            </a:pPr>
            <a:endParaRPr lang="en-US" sz="2400" dirty="0"/>
          </a:p>
        </p:txBody>
      </p:sp>
      <p:pic>
        <p:nvPicPr>
          <p:cNvPr id="6"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4861" r="14861"/>
          <a:stretch>
            <a:fillRect/>
          </a:stretch>
        </p:blipFill>
        <p:spPr>
          <a:xfrm>
            <a:off x="5125918" y="1815153"/>
            <a:ext cx="3560882" cy="3801070"/>
          </a:xfrm>
        </p:spPr>
      </p:pic>
      <p:sp>
        <p:nvSpPr>
          <p:cNvPr id="3" name="Title 2"/>
          <p:cNvSpPr>
            <a:spLocks noGrp="1"/>
          </p:cNvSpPr>
          <p:nvPr>
            <p:ph type="title"/>
          </p:nvPr>
        </p:nvSpPr>
        <p:spPr>
          <a:xfrm>
            <a:off x="457200" y="321734"/>
            <a:ext cx="7171899" cy="1066800"/>
          </a:xfrm>
        </p:spPr>
        <p:txBody>
          <a:bodyPr/>
          <a:lstStyle/>
          <a:p>
            <a:r>
              <a:rPr lang="en-US" sz="4000" dirty="0" smtClean="0"/>
              <a:t>Innovative supply chain idea in Senegal</a:t>
            </a:r>
            <a:endParaRPr lang="en-US" sz="4000" dirty="0"/>
          </a:p>
        </p:txBody>
      </p:sp>
    </p:spTree>
    <p:extLst>
      <p:ext uri="{BB962C8B-B14F-4D97-AF65-F5344CB8AC3E}">
        <p14:creationId xmlns:p14="http://schemas.microsoft.com/office/powerpoint/2010/main" val="8682168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9-04-15 at 3.28.37 PM.png"/>
          <p:cNvPicPr>
            <a:picLocks noGrp="1" noChangeAspect="1"/>
          </p:cNvPicPr>
          <p:nvPr>
            <p:ph idx="1"/>
          </p:nvPr>
        </p:nvPicPr>
        <p:blipFill>
          <a:blip r:embed="rId3">
            <a:extLst>
              <a:ext uri="{28A0092B-C50C-407E-A947-70E740481C1C}">
                <a14:useLocalDpi xmlns:a14="http://schemas.microsoft.com/office/drawing/2010/main" val="0"/>
              </a:ext>
            </a:extLst>
          </a:blip>
          <a:srcRect t="-18452" b="-18452"/>
          <a:stretch>
            <a:fillRect/>
          </a:stretch>
        </p:blipFill>
        <p:spPr>
          <a:xfrm>
            <a:off x="219540" y="1701778"/>
            <a:ext cx="8763594" cy="4323665"/>
          </a:xfrm>
        </p:spPr>
      </p:pic>
      <p:sp>
        <p:nvSpPr>
          <p:cNvPr id="4" name="Title 3"/>
          <p:cNvSpPr>
            <a:spLocks noGrp="1"/>
          </p:cNvSpPr>
          <p:nvPr>
            <p:ph type="title"/>
          </p:nvPr>
        </p:nvSpPr>
        <p:spPr>
          <a:xfrm>
            <a:off x="372535" y="349954"/>
            <a:ext cx="6967182" cy="1120249"/>
          </a:xfrm>
        </p:spPr>
        <p:txBody>
          <a:bodyPr/>
          <a:lstStyle/>
          <a:p>
            <a:r>
              <a:rPr lang="en-US" dirty="0" smtClean="0"/>
              <a:t>Costs of innovation and integration in Senegal</a:t>
            </a:r>
            <a:endParaRPr lang="en-US" dirty="0"/>
          </a:p>
        </p:txBody>
      </p:sp>
      <p:sp>
        <p:nvSpPr>
          <p:cNvPr id="7" name="Oval 6"/>
          <p:cNvSpPr/>
          <p:nvPr/>
        </p:nvSpPr>
        <p:spPr>
          <a:xfrm>
            <a:off x="6575778" y="4727223"/>
            <a:ext cx="776111" cy="43744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77334" y="1650999"/>
            <a:ext cx="8000999" cy="646331"/>
          </a:xfrm>
          <a:prstGeom prst="rect">
            <a:avLst/>
          </a:prstGeom>
          <a:noFill/>
        </p:spPr>
        <p:txBody>
          <a:bodyPr wrap="square" rtlCol="0">
            <a:spAutoFit/>
          </a:bodyPr>
          <a:lstStyle/>
          <a:p>
            <a:r>
              <a:rPr lang="en-US" b="1" dirty="0" smtClean="0">
                <a:latin typeface="Times New Roman"/>
                <a:cs typeface="Times New Roman"/>
              </a:rPr>
              <a:t>Costs of integrating vaccines and reproductive health supplies using the moving warehouse, Saint Louis Senegal</a:t>
            </a:r>
            <a:endParaRPr lang="en-US" b="1" dirty="0">
              <a:latin typeface="Times New Roman"/>
              <a:cs typeface="Times New Roman"/>
            </a:endParaRPr>
          </a:p>
        </p:txBody>
      </p:sp>
      <p:sp>
        <p:nvSpPr>
          <p:cNvPr id="10" name="TextBox 9"/>
          <p:cNvSpPr txBox="1"/>
          <p:nvPr/>
        </p:nvSpPr>
        <p:spPr>
          <a:xfrm>
            <a:off x="522111" y="5997222"/>
            <a:ext cx="7287722" cy="369332"/>
          </a:xfrm>
          <a:prstGeom prst="rect">
            <a:avLst/>
          </a:prstGeom>
          <a:noFill/>
        </p:spPr>
        <p:txBody>
          <a:bodyPr wrap="none" rtlCol="0">
            <a:spAutoFit/>
          </a:bodyPr>
          <a:lstStyle/>
          <a:p>
            <a:r>
              <a:rPr lang="en-US" dirty="0" smtClean="0"/>
              <a:t>Source: WHO, PATH. Optimize: Senegal Report, Seattle: PATH; 2013</a:t>
            </a:r>
            <a:endParaRPr lang="en-US" dirty="0"/>
          </a:p>
        </p:txBody>
      </p:sp>
    </p:spTree>
    <p:extLst>
      <p:ext uri="{BB962C8B-B14F-4D97-AF65-F5344CB8AC3E}">
        <p14:creationId xmlns:p14="http://schemas.microsoft.com/office/powerpoint/2010/main" val="35319045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9445"/>
            <a:ext cx="8229600" cy="4168443"/>
          </a:xfrm>
        </p:spPr>
        <p:txBody>
          <a:bodyPr/>
          <a:lstStyle/>
          <a:p>
            <a:r>
              <a:rPr lang="en-US" sz="2800" dirty="0" smtClean="0"/>
              <a:t>What exactly is a multisectoral integrated program?</a:t>
            </a:r>
          </a:p>
          <a:p>
            <a:pPr lvl="1"/>
            <a:r>
              <a:rPr lang="en-US" sz="2400" dirty="0" smtClean="0"/>
              <a:t>Occurs across more than one sector and government ministries, with multiple implementing partners, at all governing administrative levels.</a:t>
            </a:r>
          </a:p>
          <a:p>
            <a:pPr lvl="1"/>
            <a:r>
              <a:rPr lang="en-US" sz="2400" dirty="0" smtClean="0"/>
              <a:t>Different ministries, different budgets, different access to donor funds, different modes of decision making.</a:t>
            </a:r>
          </a:p>
          <a:p>
            <a:pPr lvl="1"/>
            <a:r>
              <a:rPr lang="en-US" sz="2400" dirty="0" smtClean="0"/>
              <a:t>Integrated programs require stakeholder engagement, regular and </a:t>
            </a:r>
            <a:r>
              <a:rPr lang="en-US" sz="2400" b="1" dirty="0" smtClean="0"/>
              <a:t>joint </a:t>
            </a:r>
            <a:r>
              <a:rPr lang="en-US" sz="2400" dirty="0" smtClean="0"/>
              <a:t>planning, implementation, and monitoring and evaluation.</a:t>
            </a:r>
          </a:p>
          <a:p>
            <a:pPr lvl="1"/>
            <a:r>
              <a:rPr lang="en-US" sz="2400" dirty="0" smtClean="0"/>
              <a:t>Coordination of program components at local level.</a:t>
            </a:r>
          </a:p>
          <a:p>
            <a:pPr marL="400050" lvl="1" indent="0">
              <a:buNone/>
            </a:pPr>
            <a:endParaRPr lang="en-US" dirty="0"/>
          </a:p>
        </p:txBody>
      </p:sp>
      <p:sp>
        <p:nvSpPr>
          <p:cNvPr id="3" name="Title 2"/>
          <p:cNvSpPr>
            <a:spLocks noGrp="1"/>
          </p:cNvSpPr>
          <p:nvPr>
            <p:ph type="title"/>
          </p:nvPr>
        </p:nvSpPr>
        <p:spPr>
          <a:xfrm>
            <a:off x="301978" y="237066"/>
            <a:ext cx="6967182" cy="1120249"/>
          </a:xfrm>
        </p:spPr>
        <p:txBody>
          <a:bodyPr/>
          <a:lstStyle/>
          <a:p>
            <a:r>
              <a:rPr lang="en-US" sz="3200" dirty="0" smtClean="0"/>
              <a:t>Integration as part of multisectoral strategies to improve child and maternal health</a:t>
            </a:r>
            <a:endParaRPr lang="en-US" sz="3200" dirty="0"/>
          </a:p>
        </p:txBody>
      </p:sp>
    </p:spTree>
    <p:extLst>
      <p:ext uri="{BB962C8B-B14F-4D97-AF65-F5344CB8AC3E}">
        <p14:creationId xmlns:p14="http://schemas.microsoft.com/office/powerpoint/2010/main" val="25270635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217311" y="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3200" dirty="0">
                <a:latin typeface="Arial" charset="0"/>
                <a:ea typeface="MS PGothic" charset="0"/>
              </a:rPr>
              <a:t>Implementation </a:t>
            </a:r>
            <a:r>
              <a:rPr lang="en-US" sz="3200" dirty="0" smtClean="0">
                <a:latin typeface="Arial" charset="0"/>
                <a:ea typeface="MS PGothic" charset="0"/>
              </a:rPr>
              <a:t>components of an integrated agriculture/health and nutrition project</a:t>
            </a:r>
            <a:endParaRPr lang="en-US" sz="3000" b="1" dirty="0">
              <a:latin typeface="Arial" charset="0"/>
              <a:ea typeface="MS PGothic" charset="0"/>
            </a:endParaRPr>
          </a:p>
        </p:txBody>
      </p:sp>
      <p:sp>
        <p:nvSpPr>
          <p:cNvPr id="4" name="Content Placeholder 3"/>
          <p:cNvSpPr>
            <a:spLocks noGrp="1"/>
          </p:cNvSpPr>
          <p:nvPr>
            <p:ph idx="1"/>
          </p:nvPr>
        </p:nvSpPr>
        <p:spPr/>
        <p:txBody>
          <a:bodyPr/>
          <a:lstStyle/>
          <a:p>
            <a:endParaRPr lang="en-US"/>
          </a:p>
        </p:txBody>
      </p:sp>
      <p:grpSp>
        <p:nvGrpSpPr>
          <p:cNvPr id="21506" name="Group 36"/>
          <p:cNvGrpSpPr>
            <a:grpSpLocks/>
          </p:cNvGrpSpPr>
          <p:nvPr/>
        </p:nvGrpSpPr>
        <p:grpSpPr bwMode="auto">
          <a:xfrm>
            <a:off x="152400" y="3844804"/>
            <a:ext cx="8763000" cy="2852004"/>
            <a:chOff x="467544" y="3645024"/>
            <a:chExt cx="8445365" cy="2854755"/>
          </a:xfrm>
        </p:grpSpPr>
        <p:sp>
          <p:nvSpPr>
            <p:cNvPr id="13" name="Rectangle 12"/>
            <p:cNvSpPr/>
            <p:nvPr/>
          </p:nvSpPr>
          <p:spPr>
            <a:xfrm>
              <a:off x="467544" y="3645024"/>
              <a:ext cx="8445365" cy="2854755"/>
            </a:xfrm>
            <a:prstGeom prst="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25" name="TextBox 24"/>
            <p:cNvSpPr txBox="1">
              <a:spLocks noChangeArrowheads="1"/>
            </p:cNvSpPr>
            <p:nvPr/>
          </p:nvSpPr>
          <p:spPr bwMode="auto">
            <a:xfrm>
              <a:off x="6195705" y="6147389"/>
              <a:ext cx="2529226" cy="33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CA" sz="1600" b="1">
                  <a:latin typeface="Calibri" charset="0"/>
                  <a:ea typeface="ＭＳ Ｐゴシック" charset="0"/>
                  <a:cs typeface="ＭＳ Ｐゴシック" charset="0"/>
                </a:rPr>
                <a:t> </a:t>
              </a:r>
              <a:r>
                <a:rPr lang="en-CA" sz="1600" b="1">
                  <a:solidFill>
                    <a:srgbClr val="FFFFFF"/>
                  </a:solidFill>
                  <a:latin typeface="Calibri" charset="0"/>
                  <a:ea typeface="ＭＳ Ｐゴシック" charset="0"/>
                  <a:cs typeface="ＭＳ Ｐゴシック" charset="0"/>
                </a:rPr>
                <a:t>4. VOUCHER REDEMPTION  </a:t>
              </a:r>
              <a:endParaRPr lang="en-GB" sz="1600" b="1">
                <a:solidFill>
                  <a:srgbClr val="FFFFFF"/>
                </a:solidFill>
                <a:latin typeface="Calibri" charset="0"/>
                <a:ea typeface="ＭＳ Ｐゴシック" charset="0"/>
                <a:cs typeface="ＭＳ Ｐゴシック" charset="0"/>
              </a:endParaRPr>
            </a:p>
          </p:txBody>
        </p:sp>
        <p:sp>
          <p:nvSpPr>
            <p:cNvPr id="21526" name="TextBox 25"/>
            <p:cNvSpPr txBox="1">
              <a:spLocks noChangeArrowheads="1"/>
            </p:cNvSpPr>
            <p:nvPr/>
          </p:nvSpPr>
          <p:spPr bwMode="auto">
            <a:xfrm>
              <a:off x="3258186" y="6132769"/>
              <a:ext cx="3083380" cy="33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CA" sz="1600" b="1">
                  <a:latin typeface="Calibri" charset="0"/>
                  <a:ea typeface="ＭＳ Ｐゴシック" charset="0"/>
                  <a:cs typeface="ＭＳ Ｐゴシック" charset="0"/>
                </a:rPr>
                <a:t>   </a:t>
              </a:r>
              <a:r>
                <a:rPr lang="en-CA" sz="1600" b="1">
                  <a:solidFill>
                    <a:schemeClr val="bg1"/>
                  </a:solidFill>
                  <a:latin typeface="Calibri" charset="0"/>
                  <a:ea typeface="ＭＳ Ｐゴシック" charset="0"/>
                  <a:cs typeface="ＭＳ Ｐゴシック" charset="0"/>
                </a:rPr>
                <a:t>5. PREGNANT MOTHER’S CLUBS </a:t>
              </a:r>
              <a:endParaRPr lang="en-GB" sz="1600" b="1">
                <a:solidFill>
                  <a:schemeClr val="bg1"/>
                </a:solidFill>
                <a:latin typeface="Calibri" charset="0"/>
                <a:ea typeface="ＭＳ Ｐゴシック" charset="0"/>
                <a:cs typeface="ＭＳ Ｐゴシック" charset="0"/>
              </a:endParaRPr>
            </a:p>
          </p:txBody>
        </p:sp>
      </p:grpSp>
      <p:pic>
        <p:nvPicPr>
          <p:cNvPr id="21507" name="Picture 2" descr="C:\Users\EKedera\Desktop\Pix rpt\various 26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44462"/>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CIMG143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5364" y="4044462"/>
            <a:ext cx="2611437" cy="237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52400" y="1011115"/>
            <a:ext cx="8763000" cy="2857500"/>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21510" name="Group 28"/>
          <p:cNvGrpSpPr>
            <a:grpSpLocks/>
          </p:cNvGrpSpPr>
          <p:nvPr/>
        </p:nvGrpSpPr>
        <p:grpSpPr bwMode="auto">
          <a:xfrm>
            <a:off x="457200" y="1230923"/>
            <a:ext cx="2668588" cy="2527566"/>
            <a:chOff x="395536" y="1003102"/>
            <a:chExt cx="2736304" cy="2592839"/>
          </a:xfrm>
        </p:grpSpPr>
        <p:pic>
          <p:nvPicPr>
            <p:cNvPr id="22" name="Content Placeholder 3" descr="a-gathering-of-african-women.jpg"/>
            <p:cNvPicPr>
              <a:picLocks noChangeAspect="1"/>
            </p:cNvPicPr>
            <p:nvPr/>
          </p:nvPicPr>
          <p:blipFill>
            <a:blip r:embed="rId5"/>
            <a:srcRect l="4446" r="17802"/>
            <a:stretch>
              <a:fillRect/>
            </a:stretch>
          </p:blipFill>
          <p:spPr>
            <a:xfrm>
              <a:off x="462276" y="1003102"/>
              <a:ext cx="2558875" cy="2027479"/>
            </a:xfrm>
            <a:prstGeom prst="rect">
              <a:avLst/>
            </a:prstGeom>
            <a:solidFill>
              <a:schemeClr val="accent1">
                <a:lumMod val="40000"/>
                <a:lumOff val="60000"/>
              </a:schemeClr>
            </a:solidFill>
          </p:spPr>
        </p:pic>
        <p:sp>
          <p:nvSpPr>
            <p:cNvPr id="21523" name="TextBox 4"/>
            <p:cNvSpPr txBox="1">
              <a:spLocks noChangeArrowheads="1"/>
            </p:cNvSpPr>
            <p:nvPr/>
          </p:nvSpPr>
          <p:spPr bwMode="auto">
            <a:xfrm>
              <a:off x="395536" y="2996063"/>
              <a:ext cx="2736304" cy="5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CA" sz="1600" b="1">
                  <a:solidFill>
                    <a:srgbClr val="FFFFFF"/>
                  </a:solidFill>
                  <a:latin typeface="Calibri" charset="0"/>
                  <a:ea typeface="ＭＳ Ｐゴシック" charset="0"/>
                  <a:cs typeface="ＭＳ Ｐゴシック" charset="0"/>
                </a:rPr>
                <a:t>1. COMMUNITY SENSITISATION</a:t>
              </a:r>
              <a:endParaRPr lang="en-GB" sz="1600" b="1">
                <a:solidFill>
                  <a:srgbClr val="FFFFFF"/>
                </a:solidFill>
                <a:latin typeface="Calibri" charset="0"/>
                <a:ea typeface="ＭＳ Ｐゴシック" charset="0"/>
                <a:cs typeface="ＭＳ Ｐゴシック" charset="0"/>
              </a:endParaRPr>
            </a:p>
          </p:txBody>
        </p:sp>
      </p:grpSp>
      <p:sp>
        <p:nvSpPr>
          <p:cNvPr id="21511" name="Rectangle 25"/>
          <p:cNvSpPr>
            <a:spLocks noChangeArrowheads="1"/>
          </p:cNvSpPr>
          <p:nvPr/>
        </p:nvSpPr>
        <p:spPr bwMode="auto">
          <a:xfrm>
            <a:off x="3217863" y="3216519"/>
            <a:ext cx="264768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600" b="1">
                <a:solidFill>
                  <a:srgbClr val="FFFFFF"/>
                </a:solidFill>
                <a:latin typeface="Calibri" charset="0"/>
              </a:rPr>
              <a:t>2. ANC CLINIC ATTENDANCE/ </a:t>
            </a:r>
          </a:p>
          <a:p>
            <a:r>
              <a:rPr lang="en-CA" sz="1600" b="1">
                <a:solidFill>
                  <a:srgbClr val="FFFFFF"/>
                </a:solidFill>
                <a:latin typeface="Calibri" charset="0"/>
              </a:rPr>
              <a:t>NUTRITIONAL COUNSELING  </a:t>
            </a:r>
            <a:endParaRPr lang="en-GB" sz="1600" b="1">
              <a:solidFill>
                <a:srgbClr val="FFFFFF"/>
              </a:solidFill>
              <a:latin typeface="Calibri" charset="0"/>
            </a:endParaRPr>
          </a:p>
        </p:txBody>
      </p:sp>
      <p:sp>
        <p:nvSpPr>
          <p:cNvPr id="21512" name="Rectangle 28"/>
          <p:cNvSpPr>
            <a:spLocks noChangeArrowheads="1"/>
          </p:cNvSpPr>
          <p:nvPr/>
        </p:nvSpPr>
        <p:spPr bwMode="auto">
          <a:xfrm>
            <a:off x="6172200" y="3216519"/>
            <a:ext cx="2286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CA" sz="1600" b="1">
                <a:solidFill>
                  <a:schemeClr val="bg1"/>
                </a:solidFill>
                <a:latin typeface="Calibri" charset="0"/>
              </a:rPr>
              <a:t>3. VOUCHER ISSUING AT ANC CLINIC</a:t>
            </a:r>
            <a:endParaRPr lang="en-GB" sz="1600" b="1">
              <a:solidFill>
                <a:schemeClr val="bg1"/>
              </a:solidFill>
              <a:latin typeface="Calibri" charset="0"/>
            </a:endParaRPr>
          </a:p>
        </p:txBody>
      </p:sp>
      <p:pic>
        <p:nvPicPr>
          <p:cNvPr id="21513" name="Picture 19" descr="C:\Users\EKedera\Desktop\New folder\100_107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055077"/>
            <a:ext cx="2514600" cy="219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4" descr="ANC nurse with vouc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055077"/>
            <a:ext cx="2565400" cy="222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Box 25"/>
          <p:cNvSpPr txBox="1">
            <a:spLocks noChangeArrowheads="1"/>
          </p:cNvSpPr>
          <p:nvPr/>
        </p:nvSpPr>
        <p:spPr bwMode="auto">
          <a:xfrm>
            <a:off x="228600" y="6330462"/>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CA" sz="1600" b="1">
                <a:latin typeface="Calibri" charset="0"/>
                <a:ea typeface="ＭＳ Ｐゴシック" charset="0"/>
                <a:cs typeface="ＭＳ Ｐゴシック" charset="0"/>
              </a:rPr>
              <a:t>   </a:t>
            </a:r>
            <a:r>
              <a:rPr lang="en-CA" sz="1600" b="1">
                <a:solidFill>
                  <a:schemeClr val="bg1"/>
                </a:solidFill>
                <a:latin typeface="Calibri" charset="0"/>
                <a:ea typeface="ＭＳ Ｐゴシック" charset="0"/>
                <a:cs typeface="ＭＳ Ｐゴシック" charset="0"/>
              </a:rPr>
              <a:t>6. AG EXTENSION ACTIVITIES</a:t>
            </a:r>
            <a:endParaRPr lang="en-GB" sz="1600" b="1">
              <a:solidFill>
                <a:schemeClr val="bg1"/>
              </a:solidFill>
              <a:latin typeface="Calibri" charset="0"/>
              <a:ea typeface="ＭＳ Ｐゴシック" charset="0"/>
              <a:cs typeface="ＭＳ Ｐゴシック" charset="0"/>
            </a:endParaRPr>
          </a:p>
        </p:txBody>
      </p:sp>
      <p:pic>
        <p:nvPicPr>
          <p:cNvPr id="21516" name="Picture 4" descr="IMG_0954 Jerry and Mary Makhwogo in Sikekersi village abou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400" y="4044462"/>
            <a:ext cx="2641600" cy="229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819400" y="2110154"/>
            <a:ext cx="749300" cy="382832"/>
          </a:xfrm>
          <a:prstGeom prst="rightArrow">
            <a:avLst/>
          </a:prstGeom>
          <a:solidFill>
            <a:srgbClr val="FFFFFF"/>
          </a:solidFill>
          <a:ln>
            <a:solidFill>
              <a:srgbClr val="8971A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ight Arrow 20"/>
          <p:cNvSpPr/>
          <p:nvPr/>
        </p:nvSpPr>
        <p:spPr>
          <a:xfrm>
            <a:off x="5410200" y="2110154"/>
            <a:ext cx="749300" cy="382832"/>
          </a:xfrm>
          <a:prstGeom prst="rightArrow">
            <a:avLst/>
          </a:prstGeom>
          <a:solidFill>
            <a:srgbClr val="FFFFFF"/>
          </a:solidFill>
          <a:ln>
            <a:solidFill>
              <a:srgbClr val="8971A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urved Left Arrow 2"/>
          <p:cNvSpPr/>
          <p:nvPr/>
        </p:nvSpPr>
        <p:spPr>
          <a:xfrm>
            <a:off x="8438091" y="2864555"/>
            <a:ext cx="705909" cy="1592385"/>
          </a:xfrm>
          <a:prstGeom prst="curvedLeftArrow">
            <a:avLst/>
          </a:prstGeom>
          <a:solidFill>
            <a:srgbClr val="FFFFFF"/>
          </a:solidFill>
          <a:ln>
            <a:solidFill>
              <a:srgbClr val="8971A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3" name="Right Arrow 22"/>
          <p:cNvSpPr/>
          <p:nvPr/>
        </p:nvSpPr>
        <p:spPr>
          <a:xfrm rot="10800000">
            <a:off x="5624688" y="5458829"/>
            <a:ext cx="749300" cy="382832"/>
          </a:xfrm>
          <a:prstGeom prst="rightArrow">
            <a:avLst/>
          </a:prstGeom>
          <a:solidFill>
            <a:srgbClr val="FFFFFF"/>
          </a:solidFill>
          <a:ln>
            <a:solidFill>
              <a:srgbClr val="8971A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ight Arrow 23"/>
          <p:cNvSpPr/>
          <p:nvPr/>
        </p:nvSpPr>
        <p:spPr>
          <a:xfrm rot="10800000">
            <a:off x="2923823" y="5472941"/>
            <a:ext cx="749300" cy="382832"/>
          </a:xfrm>
          <a:prstGeom prst="rightArrow">
            <a:avLst/>
          </a:prstGeom>
          <a:solidFill>
            <a:srgbClr val="FFFFFF"/>
          </a:solidFill>
          <a:ln>
            <a:solidFill>
              <a:srgbClr val="8971A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472923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a:xfrm>
            <a:off x="217312" y="265288"/>
            <a:ext cx="7543800" cy="1120249"/>
          </a:xfrm>
        </p:spPr>
        <p:txBody>
          <a:bodyPr/>
          <a:lstStyle/>
          <a:p>
            <a:r>
              <a:rPr lang="en-US" sz="3600" dirty="0" smtClean="0"/>
              <a:t>Average cost of integrated agriculture/health/nutrition program -USD 150 per beneficiary</a:t>
            </a:r>
            <a:endParaRPr lang="en-US" sz="3600"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530" y="1841677"/>
            <a:ext cx="8751470" cy="463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4769556" y="5263444"/>
            <a:ext cx="1552222" cy="254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1876778" y="5263444"/>
            <a:ext cx="2794000" cy="70556"/>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32222" y="5080000"/>
            <a:ext cx="2263285" cy="646331"/>
          </a:xfrm>
          <a:prstGeom prst="rect">
            <a:avLst/>
          </a:prstGeom>
          <a:noFill/>
          <a:ln>
            <a:solidFill>
              <a:srgbClr val="FF0000"/>
            </a:solidFill>
          </a:ln>
        </p:spPr>
        <p:txBody>
          <a:bodyPr wrap="none" rtlCol="0">
            <a:spAutoFit/>
          </a:bodyPr>
          <a:lstStyle/>
          <a:p>
            <a:r>
              <a:rPr lang="en-US" dirty="0" smtClean="0"/>
              <a:t>27% of total costs to </a:t>
            </a:r>
          </a:p>
          <a:p>
            <a:r>
              <a:rPr lang="en-US" dirty="0" smtClean="0"/>
              <a:t>support integration</a:t>
            </a:r>
            <a:endParaRPr lang="en-US" dirty="0"/>
          </a:p>
        </p:txBody>
      </p:sp>
      <p:sp>
        <p:nvSpPr>
          <p:cNvPr id="2" name="TextBox 1"/>
          <p:cNvSpPr txBox="1"/>
          <p:nvPr/>
        </p:nvSpPr>
        <p:spPr>
          <a:xfrm>
            <a:off x="366889" y="6119336"/>
            <a:ext cx="4953000" cy="738664"/>
          </a:xfrm>
          <a:prstGeom prst="rect">
            <a:avLst/>
          </a:prstGeom>
          <a:solidFill>
            <a:schemeClr val="bg1"/>
          </a:solidFill>
        </p:spPr>
        <p:txBody>
          <a:bodyPr wrap="square" rtlCol="0">
            <a:spAutoFit/>
          </a:bodyPr>
          <a:lstStyle/>
          <a:p>
            <a:r>
              <a:rPr lang="en-US" sz="1000" dirty="0" smtClean="0"/>
              <a:t>Levin et al</a:t>
            </a:r>
            <a:r>
              <a:rPr lang="en-US" sz="1200" dirty="0" smtClean="0"/>
              <a:t>. ‘</a:t>
            </a:r>
            <a:r>
              <a:rPr lang="en-US" sz="1000" dirty="0" smtClean="0"/>
              <a:t>What </a:t>
            </a:r>
            <a:r>
              <a:rPr lang="en-US" sz="1000" dirty="0"/>
              <a:t>is the cost of integration? Evidence from the Mama SASHA project to improve health and nutrition through an integrated orange flesh sweet potato production and health service delivery </a:t>
            </a:r>
            <a:r>
              <a:rPr lang="en-US" sz="1000" dirty="0" smtClean="0"/>
              <a:t>model.’ Manuscript under review, 2019.</a:t>
            </a:r>
            <a:endParaRPr lang="en-US" sz="1000" dirty="0"/>
          </a:p>
          <a:p>
            <a:r>
              <a:rPr lang="en-US" sz="1000" dirty="0" smtClean="0"/>
              <a:t> </a:t>
            </a:r>
            <a:endParaRPr lang="en-US" sz="1000" dirty="0"/>
          </a:p>
        </p:txBody>
      </p:sp>
    </p:spTree>
    <p:extLst>
      <p:ext uri="{BB962C8B-B14F-4D97-AF65-F5344CB8AC3E}">
        <p14:creationId xmlns:p14="http://schemas.microsoft.com/office/powerpoint/2010/main" val="14605982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202" y="3616677"/>
            <a:ext cx="7772400" cy="1362075"/>
          </a:xfrm>
        </p:spPr>
        <p:txBody>
          <a:bodyPr/>
          <a:lstStyle/>
          <a:p>
            <a:r>
              <a:rPr lang="en-US" dirty="0" smtClean="0"/>
              <a:t>Common sense and New </a:t>
            </a:r>
            <a:r>
              <a:rPr lang="en-US" dirty="0"/>
              <a:t>economic evaluation </a:t>
            </a:r>
            <a:r>
              <a:rPr lang="en-US" dirty="0" smtClean="0"/>
              <a:t>approaches</a:t>
            </a:r>
            <a:endParaRPr lang="en-US" dirty="0"/>
          </a:p>
        </p:txBody>
      </p:sp>
      <p:sp>
        <p:nvSpPr>
          <p:cNvPr id="5" name="Text Placeholder 4"/>
          <p:cNvSpPr>
            <a:spLocks noGrp="1"/>
          </p:cNvSpPr>
          <p:nvPr>
            <p:ph type="body" idx="1"/>
          </p:nvPr>
        </p:nvSpPr>
        <p:spPr>
          <a:xfrm>
            <a:off x="722313" y="2370490"/>
            <a:ext cx="7772400" cy="1500187"/>
          </a:xfrm>
        </p:spPr>
        <p:txBody>
          <a:bodyPr/>
          <a:lstStyle/>
          <a:p>
            <a:r>
              <a:rPr lang="en-US" dirty="0" smtClean="0"/>
              <a:t>Improving models of disease prevention and treatment by incorporating </a:t>
            </a:r>
            <a:r>
              <a:rPr lang="en-US" dirty="0"/>
              <a:t>integration and health system strengthening</a:t>
            </a:r>
            <a:br>
              <a:rPr lang="en-US" dirty="0"/>
            </a:br>
            <a:endParaRPr lang="en-US" dirty="0"/>
          </a:p>
        </p:txBody>
      </p:sp>
    </p:spTree>
    <p:extLst>
      <p:ext uri="{BB962C8B-B14F-4D97-AF65-F5344CB8AC3E}">
        <p14:creationId xmlns:p14="http://schemas.microsoft.com/office/powerpoint/2010/main" val="5361688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2889" y="1707444"/>
            <a:ext cx="4318000" cy="4826000"/>
          </a:xfrm>
        </p:spPr>
        <p:txBody>
          <a:bodyPr/>
          <a:lstStyle/>
          <a:p>
            <a:r>
              <a:rPr lang="en-US" sz="2400" dirty="0" smtClean="0"/>
              <a:t>Defining integration Economic aspirations of integration </a:t>
            </a:r>
          </a:p>
          <a:p>
            <a:r>
              <a:rPr lang="en-US" sz="2400" dirty="0" smtClean="0"/>
              <a:t>What do we know?</a:t>
            </a:r>
          </a:p>
          <a:p>
            <a:pPr lvl="1"/>
            <a:r>
              <a:rPr lang="en-US" sz="2000" dirty="0" smtClean="0"/>
              <a:t>Lessons from HIV integration</a:t>
            </a:r>
          </a:p>
          <a:p>
            <a:pPr lvl="1"/>
            <a:r>
              <a:rPr lang="en-US" sz="2000" dirty="0" smtClean="0"/>
              <a:t>Draw on some random work that I’ve done</a:t>
            </a:r>
          </a:p>
          <a:p>
            <a:r>
              <a:rPr lang="en-US" sz="2400" dirty="0" smtClean="0"/>
              <a:t>Learn from new approaches to broaden economic evaluations to account for health system strengthening/integration. </a:t>
            </a:r>
            <a:endParaRPr lang="en-US" sz="2400" dirty="0"/>
          </a:p>
        </p:txBody>
      </p:sp>
      <p:sp>
        <p:nvSpPr>
          <p:cNvPr id="2" name="Title 1"/>
          <p:cNvSpPr>
            <a:spLocks noGrp="1"/>
          </p:cNvSpPr>
          <p:nvPr>
            <p:ph type="title"/>
          </p:nvPr>
        </p:nvSpPr>
        <p:spPr/>
        <p:txBody>
          <a:bodyPr/>
          <a:lstStyle/>
          <a:p>
            <a:r>
              <a:rPr lang="en-US" dirty="0" smtClean="0"/>
              <a:t>Overview</a:t>
            </a:r>
            <a:endParaRPr lang="en-US" dirty="0"/>
          </a:p>
        </p:txBody>
      </p:sp>
      <p:pic>
        <p:nvPicPr>
          <p:cNvPr id="7" name="Picture 6" descr="IMG_009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779" y="2949222"/>
            <a:ext cx="2723443" cy="1788583"/>
          </a:xfrm>
          <a:prstGeom prst="rect">
            <a:avLst/>
          </a:prstGeom>
        </p:spPr>
      </p:pic>
      <p:pic>
        <p:nvPicPr>
          <p:cNvPr id="8" name="Picture 7" descr="IMG_002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630" y="4642556"/>
            <a:ext cx="2953925" cy="2215444"/>
          </a:xfrm>
          <a:prstGeom prst="rect">
            <a:avLst/>
          </a:prstGeom>
        </p:spPr>
      </p:pic>
      <p:pic>
        <p:nvPicPr>
          <p:cNvPr id="11" name="Content Placeholder 10" descr="IMG_0464.jpg"/>
          <p:cNvPicPr>
            <a:picLocks noGrp="1" noChangeAspect="1"/>
          </p:cNvPicPr>
          <p:nvPr>
            <p:ph sz="half" idx="2"/>
          </p:nvPr>
        </p:nvPicPr>
        <p:blipFill>
          <a:blip r:embed="rId5">
            <a:extLst>
              <a:ext uri="{28A0092B-C50C-407E-A947-70E740481C1C}">
                <a14:useLocalDpi xmlns:a14="http://schemas.microsoft.com/office/drawing/2010/main" val="0"/>
              </a:ext>
            </a:extLst>
          </a:blip>
          <a:srcRect l="14875" r="14875"/>
          <a:stretch>
            <a:fillRect/>
          </a:stretch>
        </p:blipFill>
        <p:spPr>
          <a:xfrm>
            <a:off x="4799741" y="1538110"/>
            <a:ext cx="2024392" cy="2160941"/>
          </a:xfrm>
        </p:spPr>
      </p:pic>
    </p:spTree>
    <p:extLst>
      <p:ext uri="{BB962C8B-B14F-4D97-AF65-F5344CB8AC3E}">
        <p14:creationId xmlns:p14="http://schemas.microsoft.com/office/powerpoint/2010/main" val="16256545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smtClean="0"/>
              <a:t>Collect information on costs of integrated programs, include service delivery, above site costs (related to governance, management, human resources and financing) and patient costs.</a:t>
            </a:r>
          </a:p>
          <a:p>
            <a:r>
              <a:rPr lang="en-US" sz="2400" dirty="0" smtClean="0"/>
              <a:t>Reluctantly recommend to collect data from large samples.  Better to build cost surveillance data system to help generate facility level data for econometric analyses on economies of scale and scope.</a:t>
            </a:r>
          </a:p>
          <a:p>
            <a:r>
              <a:rPr lang="en-US" sz="2400" dirty="0" smtClean="0"/>
              <a:t>Conduct economic evaluation as part of clinical trials, demonstration trials and impact evaluations</a:t>
            </a:r>
            <a:r>
              <a:rPr lang="en-US" sz="2400" dirty="0"/>
              <a:t> </a:t>
            </a:r>
            <a:r>
              <a:rPr lang="en-US" sz="2400" dirty="0" smtClean="0"/>
              <a:t>at scale.</a:t>
            </a:r>
          </a:p>
          <a:p>
            <a:r>
              <a:rPr lang="en-US" sz="2400" dirty="0" smtClean="0"/>
              <a:t>Modify mathematical models to allow for integration and health system impact and costs.</a:t>
            </a:r>
          </a:p>
          <a:p>
            <a:pPr lvl="1"/>
            <a:endParaRPr lang="en-US" dirty="0" smtClean="0"/>
          </a:p>
          <a:p>
            <a:pPr lvl="1"/>
            <a:endParaRPr lang="en-US" dirty="0" smtClean="0"/>
          </a:p>
          <a:p>
            <a:pPr marL="0" indent="0">
              <a:buNone/>
            </a:pPr>
            <a:endParaRPr lang="en-US" dirty="0"/>
          </a:p>
        </p:txBody>
      </p:sp>
      <p:sp>
        <p:nvSpPr>
          <p:cNvPr id="4" name="Title 3"/>
          <p:cNvSpPr>
            <a:spLocks noGrp="1"/>
          </p:cNvSpPr>
          <p:nvPr>
            <p:ph type="title"/>
          </p:nvPr>
        </p:nvSpPr>
        <p:spPr>
          <a:xfrm>
            <a:off x="414867" y="392288"/>
            <a:ext cx="6967182" cy="1120249"/>
          </a:xfrm>
        </p:spPr>
        <p:txBody>
          <a:bodyPr/>
          <a:lstStyle/>
          <a:p>
            <a:r>
              <a:rPr lang="en-US" dirty="0" smtClean="0"/>
              <a:t>Some practical ideas for improving evidence base</a:t>
            </a:r>
            <a:endParaRPr lang="en-US" dirty="0"/>
          </a:p>
        </p:txBody>
      </p:sp>
    </p:spTree>
    <p:extLst>
      <p:ext uri="{BB962C8B-B14F-4D97-AF65-F5344CB8AC3E}">
        <p14:creationId xmlns:p14="http://schemas.microsoft.com/office/powerpoint/2010/main" val="18159629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090" y="307621"/>
            <a:ext cx="6967182" cy="1120249"/>
          </a:xfrm>
        </p:spPr>
        <p:txBody>
          <a:bodyPr/>
          <a:lstStyle/>
          <a:p>
            <a:r>
              <a:rPr lang="en-US" sz="3600" dirty="0">
                <a:solidFill>
                  <a:srgbClr val="FFFFFF"/>
                </a:solidFill>
              </a:rPr>
              <a:t>Follow best </a:t>
            </a:r>
            <a:r>
              <a:rPr lang="en-US" sz="3600" dirty="0" smtClean="0">
                <a:solidFill>
                  <a:srgbClr val="FFFFFF"/>
                </a:solidFill>
              </a:rPr>
              <a:t>practices for generating improved evidence</a:t>
            </a:r>
            <a:endParaRPr lang="en-US" sz="3600" dirty="0">
              <a:solidFill>
                <a:srgbClr val="FFFFFF"/>
              </a:solidFill>
            </a:endParaRPr>
          </a:p>
        </p:txBody>
      </p:sp>
      <p:sp>
        <p:nvSpPr>
          <p:cNvPr id="4" name="TextBox 3"/>
          <p:cNvSpPr txBox="1"/>
          <p:nvPr/>
        </p:nvSpPr>
        <p:spPr>
          <a:xfrm>
            <a:off x="0" y="5094111"/>
            <a:ext cx="9319904" cy="1477328"/>
          </a:xfrm>
          <a:prstGeom prst="rect">
            <a:avLst/>
          </a:prstGeom>
          <a:noFill/>
        </p:spPr>
        <p:txBody>
          <a:bodyPr wrap="none" rtlCol="0">
            <a:spAutoFit/>
          </a:bodyPr>
          <a:lstStyle/>
          <a:p>
            <a:r>
              <a:rPr lang="en-US" b="1" dirty="0"/>
              <a:t>Sources</a:t>
            </a:r>
            <a:r>
              <a:rPr lang="en-US" dirty="0"/>
              <a:t>: </a:t>
            </a:r>
          </a:p>
          <a:p>
            <a:r>
              <a:rPr lang="en-US" dirty="0"/>
              <a:t>1 </a:t>
            </a:r>
            <a:r>
              <a:rPr lang="en-US" dirty="0">
                <a:hlinkClick r:id="rId3">
                  <a:extLst>
                    <a:ext uri="{A12FA001-AC4F-418D-AE19-62706E023703}">
                      <ahyp:hlinkClr xmlns:lc="http://schemas.openxmlformats.org/drawingml/2006/lockedCanvas" xmlns="" xmlns:ahyp="http://schemas.microsoft.com/office/drawing/2018/hyperlinkcolor" val="tx"/>
                    </a:ext>
                  </a:extLst>
                </a:hlinkClick>
              </a:rPr>
              <a:t>International Decision Support Initiative (</a:t>
            </a:r>
            <a:r>
              <a:rPr lang="en-US" dirty="0">
                <a:hlinkClick r:id="rId3">
                  <a:extLst>
                    <a:ext uri="{A12FA001-AC4F-418D-AE19-62706E023703}">
                      <ahyp:hlinkClr xmlns:lc="http://schemas.openxmlformats.org/drawingml/2006/lockedCanvas" xmlns="" xmlns:ahyp="http://schemas.microsoft.com/office/drawing/2018/hyperlinkcolor" val="tx"/>
                    </a:ext>
                  </a:extLst>
                </a:hlinkClick>
              </a:rPr>
              <a:t>iDSI</a:t>
            </a:r>
            <a:r>
              <a:rPr lang="en-US" dirty="0">
                <a:hlinkClick r:id="rId3">
                  <a:extLst>
                    <a:ext uri="{A12FA001-AC4F-418D-AE19-62706E023703}">
                      <ahyp:hlinkClr xmlns:lc="http://schemas.openxmlformats.org/drawingml/2006/lockedCanvas" xmlns="" xmlns:ahyp="http://schemas.microsoft.com/office/drawing/2018/hyperlinkcolor" val="tx"/>
                    </a:ext>
                  </a:extLst>
                </a:hlinkClick>
              </a:rPr>
              <a:t>) Reference Case for Economic Evaluation</a:t>
            </a:r>
            <a:endParaRPr lang="en-US" dirty="0"/>
          </a:p>
          <a:p>
            <a:r>
              <a:rPr lang="en-US" dirty="0"/>
              <a:t>2 </a:t>
            </a:r>
            <a:r>
              <a:rPr lang="en-US" dirty="0">
                <a:hlinkClick r:id="rId4">
                  <a:extLst>
                    <a:ext uri="{A12FA001-AC4F-418D-AE19-62706E023703}">
                      <ahyp:hlinkClr xmlns:lc="http://schemas.openxmlformats.org/drawingml/2006/lockedCanvas" xmlns="" xmlns:ahyp="http://schemas.microsoft.com/office/drawing/2018/hyperlinkcolor" val="tx"/>
                    </a:ext>
                  </a:extLst>
                </a:hlinkClick>
              </a:rPr>
              <a:t>Global Health Cost Consortium Reference Case on Global Health Costing (GHCC)</a:t>
            </a:r>
            <a:endParaRPr lang="en-US" dirty="0"/>
          </a:p>
          <a:p>
            <a:r>
              <a:rPr lang="en-US" dirty="0"/>
              <a:t>3 </a:t>
            </a:r>
            <a:r>
              <a:rPr lang="en-US" dirty="0">
                <a:hlinkClick r:id="rId5">
                  <a:extLst>
                    <a:ext uri="{A12FA001-AC4F-418D-AE19-62706E023703}">
                      <ahyp:hlinkClr xmlns:lc="http://schemas.openxmlformats.org/drawingml/2006/lockedCanvas" xmlns="" xmlns:ahyp="http://schemas.microsoft.com/office/drawing/2018/hyperlinkcolor" val="tx"/>
                    </a:ext>
                  </a:extLst>
                </a:hlinkClick>
              </a:rPr>
              <a:t>Harvard T.H. Chan School of Public Health Benefit-Cost Analysis guidelines</a:t>
            </a:r>
            <a:endParaRPr lang="en-US" dirty="0"/>
          </a:p>
          <a:p>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15499042"/>
              </p:ext>
            </p:extLst>
          </p:nvPr>
        </p:nvGraphicFramePr>
        <p:xfrm>
          <a:off x="485422" y="1721555"/>
          <a:ext cx="7811911" cy="36594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251141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71475" y="152400"/>
            <a:ext cx="71993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charset="0"/>
                <a:ea typeface="ＭＳ Ｐゴシック" charset="0"/>
                <a:cs typeface="ＭＳ Ｐゴシック" charset="0"/>
              </a:defRPr>
            </a:lvl9pPr>
          </a:lstStyle>
          <a:p>
            <a:r>
              <a:rPr lang="en-US" sz="2800" dirty="0" smtClean="0">
                <a:solidFill>
                  <a:srgbClr val="FFFFFF"/>
                </a:solidFill>
              </a:rPr>
              <a:t>Incorporate </a:t>
            </a:r>
            <a:r>
              <a:rPr lang="en-US" sz="2800" dirty="0">
                <a:solidFill>
                  <a:srgbClr val="FFFFFF"/>
                </a:solidFill>
              </a:rPr>
              <a:t>Demand and Supply Constraints into Economic Evaluations in Low‐Income and Middle‐Income Countries</a:t>
            </a:r>
          </a:p>
        </p:txBody>
      </p:sp>
      <p:sp>
        <p:nvSpPr>
          <p:cNvPr id="3074" name="AutoShape 2"/>
          <p:cNvSpPr>
            <a:spLocks noChangeAspect="1" noChangeArrowheads="1"/>
          </p:cNvSpPr>
          <p:nvPr/>
        </p:nvSpPr>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5" name="Text Box 3"/>
          <p:cNvSpPr txBox="1">
            <a:spLocks noChangeArrowheads="1"/>
          </p:cNvSpPr>
          <p:nvPr/>
        </p:nvSpPr>
        <p:spPr bwMode="auto">
          <a:xfrm>
            <a:off x="360363" y="5785202"/>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0"/>
                <a:cs typeface="ＭＳ Ｐゴシック" charset="0"/>
              </a:defRPr>
            </a:lvl9pPr>
          </a:lstStyle>
          <a:p>
            <a:r>
              <a:rPr lang="en-US" sz="800" b="1" dirty="0">
                <a:solidFill>
                  <a:srgbClr val="0054A6"/>
                </a:solidFill>
              </a:rPr>
              <a:t>Health Economics, Volume: 25, Issue: S1, Pages: 95-115, First published: 19 January 2016, DOI: (10.1002/hec.3306)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011" y="1665111"/>
            <a:ext cx="5737225"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82222" y="5968999"/>
            <a:ext cx="8567996" cy="1015663"/>
          </a:xfrm>
          <a:prstGeom prst="rect">
            <a:avLst/>
          </a:prstGeom>
          <a:noFill/>
        </p:spPr>
        <p:txBody>
          <a:bodyPr wrap="none" rtlCol="0">
            <a:spAutoFit/>
          </a:bodyPr>
          <a:lstStyle/>
          <a:p>
            <a:r>
              <a:rPr lang="en-US" sz="1400" dirty="0" smtClean="0"/>
              <a:t>Source: </a:t>
            </a:r>
            <a:r>
              <a:rPr lang="en-US" sz="1400" dirty="0"/>
              <a:t>Vassall, Anna, et al. "Incorporating demand and supply constraints into </a:t>
            </a:r>
            <a:endParaRPr lang="en-US" sz="1400" dirty="0" smtClean="0"/>
          </a:p>
          <a:p>
            <a:r>
              <a:rPr lang="en-US" sz="1400" dirty="0" smtClean="0"/>
              <a:t>economic </a:t>
            </a:r>
            <a:r>
              <a:rPr lang="en-US" sz="1400" dirty="0"/>
              <a:t>evaluations in low‐income and middle‐income countries." </a:t>
            </a:r>
            <a:r>
              <a:rPr lang="en-US" sz="1400" i="1" dirty="0"/>
              <a:t>Health economics</a:t>
            </a:r>
            <a:r>
              <a:rPr lang="en-US" sz="1400" dirty="0"/>
              <a:t> 25 (2016): 95-115.</a:t>
            </a:r>
          </a:p>
          <a:p>
            <a:r>
              <a:rPr lang="en-US" sz="1400" dirty="0"/>
              <a:t> </a:t>
            </a:r>
          </a:p>
          <a:p>
            <a:endParaRPr lang="en-US" dirty="0"/>
          </a:p>
        </p:txBody>
      </p:sp>
    </p:spTree>
    <p:extLst>
      <p:ext uri="{BB962C8B-B14F-4D97-AF65-F5344CB8AC3E}">
        <p14:creationId xmlns:p14="http://schemas.microsoft.com/office/powerpoint/2010/main" val="146181833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Health service delivery platforms are logistically related service delivery channels:</a:t>
            </a:r>
          </a:p>
          <a:p>
            <a:pPr lvl="1"/>
            <a:r>
              <a:rPr lang="en-US" dirty="0" smtClean="0"/>
              <a:t>Population based health interventions</a:t>
            </a:r>
          </a:p>
          <a:p>
            <a:pPr lvl="1"/>
            <a:r>
              <a:rPr lang="en-US" dirty="0" smtClean="0"/>
              <a:t>Community services</a:t>
            </a:r>
          </a:p>
          <a:p>
            <a:pPr lvl="1"/>
            <a:r>
              <a:rPr lang="en-US" dirty="0" smtClean="0"/>
              <a:t>Health centers/health posts</a:t>
            </a:r>
          </a:p>
          <a:p>
            <a:pPr lvl="1"/>
            <a:r>
              <a:rPr lang="en-US" dirty="0" smtClean="0"/>
              <a:t>First level hospitals</a:t>
            </a:r>
          </a:p>
          <a:p>
            <a:pPr lvl="1"/>
            <a:r>
              <a:rPr lang="en-US" dirty="0" smtClean="0"/>
              <a:t>Referral and specialized hospitals</a:t>
            </a:r>
            <a:endParaRPr lang="en-US" dirty="0"/>
          </a:p>
        </p:txBody>
      </p:sp>
      <p:sp>
        <p:nvSpPr>
          <p:cNvPr id="4" name="Title 3"/>
          <p:cNvSpPr>
            <a:spLocks noGrp="1"/>
          </p:cNvSpPr>
          <p:nvPr>
            <p:ph type="title"/>
          </p:nvPr>
        </p:nvSpPr>
        <p:spPr>
          <a:xfrm>
            <a:off x="457201" y="335844"/>
            <a:ext cx="6967182" cy="1120249"/>
          </a:xfrm>
        </p:spPr>
        <p:txBody>
          <a:bodyPr/>
          <a:lstStyle/>
          <a:p>
            <a:r>
              <a:rPr lang="en-US" sz="3600" dirty="0" smtClean="0"/>
              <a:t>Recognize the critical role of the delivery platform in CEA</a:t>
            </a:r>
            <a:endParaRPr lang="en-US" sz="3600" dirty="0"/>
          </a:p>
        </p:txBody>
      </p:sp>
      <p:sp>
        <p:nvSpPr>
          <p:cNvPr id="6" name="TextBox 5"/>
          <p:cNvSpPr txBox="1"/>
          <p:nvPr/>
        </p:nvSpPr>
        <p:spPr>
          <a:xfrm>
            <a:off x="324555" y="5771445"/>
            <a:ext cx="8595522" cy="584776"/>
          </a:xfrm>
          <a:prstGeom prst="rect">
            <a:avLst/>
          </a:prstGeom>
          <a:noFill/>
        </p:spPr>
        <p:txBody>
          <a:bodyPr wrap="none" rtlCol="0">
            <a:spAutoFit/>
          </a:bodyPr>
          <a:lstStyle/>
          <a:p>
            <a:r>
              <a:rPr lang="en-US" sz="1600" b="1" dirty="0" smtClean="0"/>
              <a:t>Source:  </a:t>
            </a:r>
            <a:r>
              <a:rPr lang="en-US" sz="1600" dirty="0" smtClean="0"/>
              <a:t>Hauck</a:t>
            </a:r>
            <a:r>
              <a:rPr lang="en-US" sz="1600" dirty="0"/>
              <a:t>, K., et al. "How can we evaluate the cost-effectiveness of health system </a:t>
            </a:r>
            <a:endParaRPr lang="en-US" sz="1600" dirty="0" smtClean="0"/>
          </a:p>
          <a:p>
            <a:r>
              <a:rPr lang="en-US" sz="1600" dirty="0" smtClean="0"/>
              <a:t>strengthening</a:t>
            </a:r>
            <a:r>
              <a:rPr lang="en-US" sz="1600" dirty="0"/>
              <a:t>? </a:t>
            </a:r>
            <a:r>
              <a:rPr lang="en-US" sz="1600" dirty="0" smtClean="0"/>
              <a:t>A </a:t>
            </a:r>
            <a:r>
              <a:rPr lang="en-US" sz="1600" dirty="0"/>
              <a:t>typology and illustrations." Social Science &amp; Medicine 220 (2019): 141-149.</a:t>
            </a:r>
          </a:p>
        </p:txBody>
      </p:sp>
    </p:spTree>
    <p:extLst>
      <p:ext uri="{BB962C8B-B14F-4D97-AF65-F5344CB8AC3E}">
        <p14:creationId xmlns:p14="http://schemas.microsoft.com/office/powerpoint/2010/main" val="36494356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Standard CEA assumes that interventions are independent. </a:t>
            </a:r>
          </a:p>
          <a:p>
            <a:r>
              <a:rPr lang="en-US" sz="2400" dirty="0" smtClean="0"/>
              <a:t>Hauck et al. provides 3 scenarios </a:t>
            </a:r>
            <a:r>
              <a:rPr lang="en-US" sz="2400" dirty="0"/>
              <a:t>with worked examples, supported by mathematical </a:t>
            </a:r>
            <a:r>
              <a:rPr lang="en-US" sz="2400" dirty="0" smtClean="0"/>
              <a:t>formulations</a:t>
            </a:r>
            <a:r>
              <a:rPr lang="en-US" sz="2400" dirty="0"/>
              <a:t> </a:t>
            </a:r>
            <a:r>
              <a:rPr lang="en-US" sz="2400" dirty="0" smtClean="0"/>
              <a:t>to show how to incorporate health system strengthening into CEA.</a:t>
            </a:r>
          </a:p>
          <a:p>
            <a:pPr lvl="1"/>
            <a:r>
              <a:rPr lang="en-US" sz="2000" dirty="0" smtClean="0"/>
              <a:t>Investing in platform efficiency (relax the capital constraints, such as information systems, training, laboratory facilities)</a:t>
            </a:r>
          </a:p>
          <a:p>
            <a:pPr lvl="1"/>
            <a:r>
              <a:rPr lang="en-US" sz="2000" dirty="0" smtClean="0"/>
              <a:t>Invest in platform capacity (relax human resource constraints to provide multiple interventions through a single platform)</a:t>
            </a:r>
          </a:p>
          <a:p>
            <a:pPr lvl="1"/>
            <a:r>
              <a:rPr lang="en-US" sz="2000" dirty="0" smtClean="0"/>
              <a:t>Invest in new platforms (a new integrated delivery platform, such as mobile HIV testing that allows for hypertension screening).</a:t>
            </a:r>
          </a:p>
        </p:txBody>
      </p:sp>
      <p:sp>
        <p:nvSpPr>
          <p:cNvPr id="3" name="Title 2"/>
          <p:cNvSpPr>
            <a:spLocks noGrp="1"/>
          </p:cNvSpPr>
          <p:nvPr>
            <p:ph type="title"/>
          </p:nvPr>
        </p:nvSpPr>
        <p:spPr/>
        <p:txBody>
          <a:bodyPr/>
          <a:lstStyle/>
          <a:p>
            <a:r>
              <a:rPr lang="en-US" dirty="0" smtClean="0"/>
              <a:t>A new approach to CEA </a:t>
            </a:r>
            <a:endParaRPr lang="en-US" dirty="0"/>
          </a:p>
        </p:txBody>
      </p:sp>
    </p:spTree>
    <p:extLst>
      <p:ext uri="{BB962C8B-B14F-4D97-AF65-F5344CB8AC3E}">
        <p14:creationId xmlns:p14="http://schemas.microsoft.com/office/powerpoint/2010/main" val="23612981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Integration comes in many sizes and shapes.</a:t>
            </a:r>
          </a:p>
          <a:p>
            <a:r>
              <a:rPr lang="en-US" sz="2800" dirty="0" smtClean="0"/>
              <a:t>Our evidence base on costs and CEA of integration is weak.</a:t>
            </a:r>
          </a:p>
          <a:p>
            <a:r>
              <a:rPr lang="en-US" sz="2800" dirty="0" smtClean="0"/>
              <a:t>Efforts to better model, design and evaluate integrated delivery of services’ impact, costs and CEA are needed to guide future investments in effective and efficient health systems.</a:t>
            </a:r>
          </a:p>
          <a:p>
            <a:r>
              <a:rPr lang="en-US" sz="2800" dirty="0" smtClean="0"/>
              <a:t>Economic evaluation methods are changing to accommodate integration of health system components at all levels.</a:t>
            </a:r>
            <a:endParaRPr lang="en-US" sz="2800"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18128882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lstStyle/>
          <a:p>
            <a:r>
              <a:rPr lang="en-US" dirty="0" smtClean="0"/>
              <a:t>Carol Levin, PhD</a:t>
            </a:r>
          </a:p>
          <a:p>
            <a:r>
              <a:rPr lang="en-US" dirty="0" smtClean="0"/>
              <a:t>clevin@uw.edu</a:t>
            </a:r>
            <a:endParaRPr lang="en-US" dirty="0"/>
          </a:p>
        </p:txBody>
      </p:sp>
    </p:spTree>
    <p:extLst>
      <p:ext uri="{BB962C8B-B14F-4D97-AF65-F5344CB8AC3E}">
        <p14:creationId xmlns:p14="http://schemas.microsoft.com/office/powerpoint/2010/main" val="13938885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sz="2400" b="1" dirty="0"/>
              <a:t>Health Service integration</a:t>
            </a:r>
          </a:p>
          <a:p>
            <a:endParaRPr lang="en-US" dirty="0" smtClean="0"/>
          </a:p>
        </p:txBody>
      </p:sp>
      <p:sp>
        <p:nvSpPr>
          <p:cNvPr id="4" name="Content Placeholder 3"/>
          <p:cNvSpPr>
            <a:spLocks noGrp="1"/>
          </p:cNvSpPr>
          <p:nvPr>
            <p:ph sz="half" idx="2"/>
          </p:nvPr>
        </p:nvSpPr>
        <p:spPr>
          <a:xfrm>
            <a:off x="4648199" y="1749778"/>
            <a:ext cx="4382911" cy="4376385"/>
          </a:xfrm>
        </p:spPr>
        <p:txBody>
          <a:bodyPr/>
          <a:lstStyle/>
          <a:p>
            <a:r>
              <a:rPr lang="en-US" sz="2400" dirty="0" smtClean="0"/>
              <a:t>Joining </a:t>
            </a:r>
            <a:r>
              <a:rPr lang="en-US" sz="2400" dirty="0"/>
              <a:t>together different kinds of services or operational programs to maximize outcomes </a:t>
            </a:r>
            <a:r>
              <a:rPr lang="en-US" sz="2000" dirty="0"/>
              <a:t>(UNAIDS).</a:t>
            </a:r>
          </a:p>
          <a:p>
            <a:r>
              <a:rPr lang="en-US" sz="2400" dirty="0"/>
              <a:t>The organization, coordination and management of multiple activities and resources to ensure delivery of more efficient and coherent services </a:t>
            </a:r>
            <a:r>
              <a:rPr lang="en-US" sz="2000" dirty="0"/>
              <a:t>(USAID/PEPFAR).</a:t>
            </a:r>
          </a:p>
          <a:p>
            <a:endParaRPr lang="en-US" dirty="0"/>
          </a:p>
        </p:txBody>
      </p:sp>
      <p:sp>
        <p:nvSpPr>
          <p:cNvPr id="3" name="Title 2"/>
          <p:cNvSpPr>
            <a:spLocks noGrp="1"/>
          </p:cNvSpPr>
          <p:nvPr>
            <p:ph type="title"/>
          </p:nvPr>
        </p:nvSpPr>
        <p:spPr/>
        <p:txBody>
          <a:bodyPr/>
          <a:lstStyle/>
          <a:p>
            <a:r>
              <a:rPr lang="en-US" sz="3600" dirty="0" smtClean="0"/>
              <a:t>Integration- multiple definitions- whose perspective?</a:t>
            </a:r>
            <a:endParaRPr lang="en-US" sz="3600" dirty="0"/>
          </a:p>
        </p:txBody>
      </p:sp>
      <p:pic>
        <p:nvPicPr>
          <p:cNvPr id="5" name="Picture 4" descr="malaria diagnostic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878" y="2701572"/>
            <a:ext cx="2463800" cy="3289300"/>
          </a:xfrm>
          <a:prstGeom prst="rect">
            <a:avLst/>
          </a:prstGeom>
        </p:spPr>
      </p:pic>
    </p:spTree>
    <p:extLst>
      <p:ext uri="{BB962C8B-B14F-4D97-AF65-F5344CB8AC3E}">
        <p14:creationId xmlns:p14="http://schemas.microsoft.com/office/powerpoint/2010/main" val="23728336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Assimilation of health interventions into each of the critical functions of the health system</a:t>
            </a:r>
          </a:p>
          <a:p>
            <a:endParaRPr lang="en-US" dirty="0"/>
          </a:p>
          <a:p>
            <a:endParaRPr lang="en-US" dirty="0" smtClean="0"/>
          </a:p>
          <a:p>
            <a:pPr marL="0" indent="0">
              <a:buNone/>
            </a:pPr>
            <a:endParaRPr lang="en-US" dirty="0" smtClean="0"/>
          </a:p>
          <a:p>
            <a:pPr marL="0" indent="0">
              <a:buNone/>
            </a:pPr>
            <a:r>
              <a:rPr lang="en-US" dirty="0" smtClean="0"/>
              <a:t>(Atun et al 2010)</a:t>
            </a:r>
            <a:endParaRPr lang="en-US" dirty="0"/>
          </a:p>
        </p:txBody>
      </p:sp>
      <p:sp>
        <p:nvSpPr>
          <p:cNvPr id="6" name="Content Placeholder 5"/>
          <p:cNvSpPr>
            <a:spLocks noGrp="1"/>
          </p:cNvSpPr>
          <p:nvPr>
            <p:ph sz="half" idx="2"/>
          </p:nvPr>
        </p:nvSpPr>
        <p:spPr/>
        <p:txBody>
          <a:bodyPr/>
          <a:lstStyle/>
          <a:p>
            <a:r>
              <a:rPr lang="en-US" dirty="0" smtClean="0"/>
              <a:t>Health system components:</a:t>
            </a:r>
          </a:p>
          <a:p>
            <a:pPr lvl="1"/>
            <a:r>
              <a:rPr lang="en-US" dirty="0" smtClean="0"/>
              <a:t>Governance</a:t>
            </a:r>
          </a:p>
          <a:p>
            <a:pPr lvl="1"/>
            <a:r>
              <a:rPr lang="en-US" dirty="0" smtClean="0"/>
              <a:t>Financing</a:t>
            </a:r>
          </a:p>
          <a:p>
            <a:pPr lvl="1"/>
            <a:r>
              <a:rPr lang="en-US" dirty="0" smtClean="0"/>
              <a:t>Management</a:t>
            </a:r>
          </a:p>
          <a:p>
            <a:pPr lvl="1"/>
            <a:r>
              <a:rPr lang="en-US" dirty="0" smtClean="0"/>
              <a:t>Service delivery</a:t>
            </a:r>
          </a:p>
          <a:p>
            <a:pPr lvl="1"/>
            <a:r>
              <a:rPr lang="en-US" dirty="0" smtClean="0"/>
              <a:t>Monitoring and evaluation</a:t>
            </a:r>
          </a:p>
          <a:p>
            <a:pPr lvl="1"/>
            <a:r>
              <a:rPr lang="en-US" dirty="0" smtClean="0"/>
              <a:t>Demand generation</a:t>
            </a:r>
            <a:endParaRPr lang="en-US" dirty="0"/>
          </a:p>
        </p:txBody>
      </p:sp>
      <p:sp>
        <p:nvSpPr>
          <p:cNvPr id="4" name="Title 3"/>
          <p:cNvSpPr>
            <a:spLocks noGrp="1"/>
          </p:cNvSpPr>
          <p:nvPr>
            <p:ph type="title"/>
          </p:nvPr>
        </p:nvSpPr>
        <p:spPr>
          <a:xfrm>
            <a:off x="337255" y="498123"/>
            <a:ext cx="7171899" cy="1066800"/>
          </a:xfrm>
        </p:spPr>
        <p:txBody>
          <a:bodyPr/>
          <a:lstStyle/>
          <a:p>
            <a:r>
              <a:rPr lang="en-US" sz="3600" dirty="0" smtClean="0"/>
              <a:t>Defining integration in relation to health systems</a:t>
            </a:r>
            <a:endParaRPr lang="en-US" sz="3600" dirty="0"/>
          </a:p>
        </p:txBody>
      </p:sp>
      <p:pic>
        <p:nvPicPr>
          <p:cNvPr id="2" name="Picture 1" descr="Screen Shot 2019-04-15 at 6.32.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22" y="4191000"/>
            <a:ext cx="4284373" cy="1321506"/>
          </a:xfrm>
          <a:prstGeom prst="rect">
            <a:avLst/>
          </a:prstGeom>
        </p:spPr>
      </p:pic>
      <p:pic>
        <p:nvPicPr>
          <p:cNvPr id="7" name="Picture 6" descr="down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807" y="777522"/>
            <a:ext cx="1333500" cy="1549400"/>
          </a:xfrm>
          <a:prstGeom prst="rect">
            <a:avLst/>
          </a:prstGeom>
          <a:ln>
            <a:solidFill>
              <a:srgbClr val="8971A9"/>
            </a:solidFill>
          </a:ln>
        </p:spPr>
      </p:pic>
    </p:spTree>
    <p:extLst>
      <p:ext uri="{BB962C8B-B14F-4D97-AF65-F5344CB8AC3E}">
        <p14:creationId xmlns:p14="http://schemas.microsoft.com/office/powerpoint/2010/main" val="34697247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72532" y="1778002"/>
            <a:ext cx="4255911" cy="4390496"/>
          </a:xfrm>
          <a:ln>
            <a:solidFill>
              <a:schemeClr val="tx1">
                <a:lumMod val="60000"/>
                <a:lumOff val="40000"/>
              </a:schemeClr>
            </a:solidFill>
          </a:ln>
        </p:spPr>
        <p:txBody>
          <a:bodyPr/>
          <a:lstStyle/>
          <a:p>
            <a:pPr marL="0" indent="0">
              <a:buNone/>
            </a:pPr>
            <a:r>
              <a:rPr lang="en-US" dirty="0" smtClean="0"/>
              <a:t>Multisectoral approaches that work across </a:t>
            </a:r>
            <a:r>
              <a:rPr lang="en-US" dirty="0"/>
              <a:t>sectors </a:t>
            </a:r>
            <a:r>
              <a:rPr lang="en-US" dirty="0" smtClean="0"/>
              <a:t>--agriculture</a:t>
            </a:r>
            <a:r>
              <a:rPr lang="en-US" dirty="0"/>
              <a:t>, health, </a:t>
            </a:r>
            <a:r>
              <a:rPr lang="en-US" dirty="0" smtClean="0"/>
              <a:t>water, sanitation, hygiene (WASH), </a:t>
            </a:r>
            <a:r>
              <a:rPr lang="en-US" dirty="0"/>
              <a:t>early childhood development, social </a:t>
            </a:r>
            <a:r>
              <a:rPr lang="en-US" dirty="0" smtClean="0"/>
              <a:t>transfers -- to reduce poverty, end hunger and improve health and well-being.</a:t>
            </a:r>
            <a:endParaRPr lang="en-US" dirty="0"/>
          </a:p>
          <a:p>
            <a:pPr marL="457200" lvl="1" indent="0">
              <a:buNone/>
            </a:pPr>
            <a:endParaRPr lang="en-US" sz="2000" dirty="0"/>
          </a:p>
          <a:p>
            <a:endParaRPr lang="en-US" dirty="0"/>
          </a:p>
        </p:txBody>
      </p:sp>
      <p:pic>
        <p:nvPicPr>
          <p:cNvPr id="3" name="Content Placeholder 2" descr="download.jpeg"/>
          <p:cNvPicPr>
            <a:picLocks noGrp="1" noChangeAspect="1"/>
          </p:cNvPicPr>
          <p:nvPr>
            <p:ph sz="half" idx="2"/>
          </p:nvPr>
        </p:nvPicPr>
        <p:blipFill>
          <a:blip r:embed="rId3">
            <a:extLst>
              <a:ext uri="{28A0092B-C50C-407E-A947-70E740481C1C}">
                <a14:useLocalDpi xmlns:a14="http://schemas.microsoft.com/office/drawing/2010/main" val="0"/>
              </a:ext>
            </a:extLst>
          </a:blip>
          <a:srcRect t="-31976" b="-31976"/>
          <a:stretch>
            <a:fillRect/>
          </a:stretch>
        </p:blipFill>
        <p:spPr/>
      </p:pic>
      <p:sp>
        <p:nvSpPr>
          <p:cNvPr id="5" name="Title 4"/>
          <p:cNvSpPr>
            <a:spLocks noGrp="1"/>
          </p:cNvSpPr>
          <p:nvPr>
            <p:ph type="title"/>
          </p:nvPr>
        </p:nvSpPr>
        <p:spPr>
          <a:xfrm>
            <a:off x="414867" y="420512"/>
            <a:ext cx="7171899" cy="1066800"/>
          </a:xfrm>
        </p:spPr>
        <p:txBody>
          <a:bodyPr/>
          <a:lstStyle/>
          <a:p>
            <a:r>
              <a:rPr lang="en-US" sz="3200" dirty="0" smtClean="0"/>
              <a:t>Defining integration as coordination or co-location of multisectoral program components</a:t>
            </a:r>
            <a:endParaRPr lang="en-US" sz="3200" dirty="0"/>
          </a:p>
        </p:txBody>
      </p:sp>
    </p:spTree>
    <p:extLst>
      <p:ext uri="{BB962C8B-B14F-4D97-AF65-F5344CB8AC3E}">
        <p14:creationId xmlns:p14="http://schemas.microsoft.com/office/powerpoint/2010/main" val="41425467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1"/>
          </p:nvPr>
        </p:nvSpPr>
        <p:spPr/>
        <p:txBody>
          <a:bodyPr/>
          <a:lstStyle/>
          <a:p>
            <a:r>
              <a:rPr lang="en-US" dirty="0" smtClean="0"/>
              <a:t>Economies of scale</a:t>
            </a:r>
            <a:endParaRPr lang="en-US" dirty="0"/>
          </a:p>
        </p:txBody>
      </p:sp>
      <p:sp>
        <p:nvSpPr>
          <p:cNvPr id="13" name="Content Placeholder 12"/>
          <p:cNvSpPr>
            <a:spLocks noGrp="1"/>
          </p:cNvSpPr>
          <p:nvPr>
            <p:ph sz="half" idx="2"/>
          </p:nvPr>
        </p:nvSpPr>
        <p:spPr/>
        <p:txBody>
          <a:bodyPr/>
          <a:lstStyle/>
          <a:p>
            <a:r>
              <a:rPr lang="en-US" sz="1800" b="1" dirty="0" smtClean="0"/>
              <a:t>Average cost = Total cost (TC)/Q</a:t>
            </a:r>
          </a:p>
          <a:p>
            <a:pPr marL="0" indent="0">
              <a:buNone/>
            </a:pPr>
            <a:endParaRPr lang="en-US" sz="1800" dirty="0" smtClean="0"/>
          </a:p>
          <a:p>
            <a:r>
              <a:rPr lang="en-US" sz="1800" dirty="0" smtClean="0"/>
              <a:t>Large scale production results in lower unit (average) costs</a:t>
            </a:r>
          </a:p>
          <a:p>
            <a:endParaRPr lang="en-US" sz="1800" dirty="0" smtClean="0"/>
          </a:p>
          <a:p>
            <a:r>
              <a:rPr lang="en-US" sz="1800" dirty="0" smtClean="0"/>
              <a:t>Cost per beneficiary, cost per patient on ART, cost per child vaccinated, cost per facility-based birth, etc.</a:t>
            </a:r>
          </a:p>
          <a:p>
            <a:pPr marL="0" indent="0">
              <a:buNone/>
            </a:pPr>
            <a:endParaRPr lang="en-US" sz="1800" dirty="0" smtClean="0"/>
          </a:p>
          <a:p>
            <a:r>
              <a:rPr lang="en-US" sz="1800" dirty="0" smtClean="0"/>
              <a:t>Diseconomies of scale occur because more expensive to reach hard to reach populations, poor management, poor health worker motivation, etc.</a:t>
            </a:r>
          </a:p>
          <a:p>
            <a:endParaRPr lang="en-US" sz="1800" dirty="0"/>
          </a:p>
        </p:txBody>
      </p:sp>
      <p:sp>
        <p:nvSpPr>
          <p:cNvPr id="3" name="Title 2"/>
          <p:cNvSpPr>
            <a:spLocks noGrp="1"/>
          </p:cNvSpPr>
          <p:nvPr>
            <p:ph type="title"/>
          </p:nvPr>
        </p:nvSpPr>
        <p:spPr>
          <a:xfrm>
            <a:off x="372533" y="364067"/>
            <a:ext cx="7171899" cy="1066800"/>
          </a:xfrm>
        </p:spPr>
        <p:txBody>
          <a:bodyPr/>
          <a:lstStyle/>
          <a:p>
            <a:r>
              <a:rPr lang="en-US" dirty="0" smtClean="0"/>
              <a:t>Integration may improve technical efficiency- Scale</a:t>
            </a:r>
            <a:endParaRPr lang="en-US" dirty="0"/>
          </a:p>
        </p:txBody>
      </p:sp>
      <p:pic>
        <p:nvPicPr>
          <p:cNvPr id="6" name="Picture 5" descr="fd5da4f3a6631b2d6512b2ab4d0ee6a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4" y="2762249"/>
            <a:ext cx="4577730" cy="3382434"/>
          </a:xfrm>
          <a:prstGeom prst="rect">
            <a:avLst/>
          </a:prstGeom>
        </p:spPr>
      </p:pic>
      <p:sp>
        <p:nvSpPr>
          <p:cNvPr id="7" name="TextBox 6"/>
          <p:cNvSpPr txBox="1"/>
          <p:nvPr/>
        </p:nvSpPr>
        <p:spPr>
          <a:xfrm>
            <a:off x="2571750" y="5640917"/>
            <a:ext cx="2211917"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317749" y="5841999"/>
            <a:ext cx="486834"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4128338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4365" y="1688153"/>
            <a:ext cx="4284133" cy="4386680"/>
          </a:xfrm>
          <a:ln>
            <a:solidFill>
              <a:srgbClr val="3F3151"/>
            </a:solidFill>
          </a:ln>
        </p:spPr>
        <p:txBody>
          <a:bodyPr/>
          <a:lstStyle/>
          <a:p>
            <a:pPr marL="0" indent="0">
              <a:buNone/>
            </a:pPr>
            <a:r>
              <a:rPr lang="en-US" dirty="0" smtClean="0"/>
              <a:t>Economies of Scope (</a:t>
            </a:r>
            <a:r>
              <a:rPr lang="en-US" dirty="0" err="1" smtClean="0"/>
              <a:t>EoS</a:t>
            </a:r>
            <a:r>
              <a:rPr lang="en-US" dirty="0" smtClean="0"/>
              <a:t>)</a:t>
            </a:r>
          </a:p>
          <a:p>
            <a:pPr marL="0" indent="0">
              <a:buNone/>
            </a:pPr>
            <a:endParaRPr lang="en-US" dirty="0"/>
          </a:p>
          <a:p>
            <a:pPr marL="0" indent="0">
              <a:buNone/>
            </a:pPr>
            <a:r>
              <a:rPr lang="en-US" sz="2000" dirty="0" smtClean="0"/>
              <a:t>Total Costs</a:t>
            </a:r>
            <a:endParaRPr lang="en-US" sz="2000" dirty="0"/>
          </a:p>
          <a:p>
            <a:pPr marL="0" indent="0">
              <a:buNone/>
            </a:pPr>
            <a:r>
              <a:rPr lang="en-US" sz="2000" dirty="0"/>
              <a:t>TC</a:t>
            </a:r>
            <a:r>
              <a:rPr lang="en-US" sz="2000" baseline="-25000" dirty="0"/>
              <a:t>1+2</a:t>
            </a:r>
            <a:r>
              <a:rPr lang="en-US" sz="2000" dirty="0"/>
              <a:t>(</a:t>
            </a:r>
            <a:r>
              <a:rPr lang="en-US" sz="2000" i="1" dirty="0"/>
              <a:t>x</a:t>
            </a:r>
            <a:r>
              <a:rPr lang="en-US" sz="2000" i="1" baseline="-25000" dirty="0"/>
              <a:t>1</a:t>
            </a:r>
            <a:r>
              <a:rPr lang="en-US" sz="2000" dirty="0"/>
              <a:t>+</a:t>
            </a:r>
            <a:r>
              <a:rPr lang="en-US" sz="2000" i="1" dirty="0"/>
              <a:t>x</a:t>
            </a:r>
            <a:r>
              <a:rPr lang="en-US" sz="2000" i="1" baseline="-25000" dirty="0"/>
              <a:t>2</a:t>
            </a:r>
            <a:r>
              <a:rPr lang="en-US" sz="2000" dirty="0"/>
              <a:t>) </a:t>
            </a:r>
            <a:r>
              <a:rPr lang="en-US" sz="2000" dirty="0" smtClean="0"/>
              <a:t>&lt; TC</a:t>
            </a:r>
            <a:r>
              <a:rPr lang="en-US" sz="2000" baseline="-25000" dirty="0" smtClean="0"/>
              <a:t>1</a:t>
            </a:r>
            <a:r>
              <a:rPr lang="en-US" sz="2000" dirty="0"/>
              <a:t>(</a:t>
            </a:r>
            <a:r>
              <a:rPr lang="en-US" sz="2000" i="1" dirty="0"/>
              <a:t>x</a:t>
            </a:r>
            <a:r>
              <a:rPr lang="en-US" sz="2000" i="1" baseline="-25000" dirty="0"/>
              <a:t>1</a:t>
            </a:r>
            <a:r>
              <a:rPr lang="en-US" sz="2000" dirty="0"/>
              <a:t>)+TC</a:t>
            </a:r>
            <a:r>
              <a:rPr lang="en-US" sz="2000" baseline="-25000" dirty="0"/>
              <a:t>2</a:t>
            </a:r>
            <a:r>
              <a:rPr lang="en-US" sz="2000" dirty="0"/>
              <a:t>(</a:t>
            </a:r>
            <a:r>
              <a:rPr lang="en-US" sz="2000" i="1" dirty="0"/>
              <a:t>x</a:t>
            </a:r>
            <a:r>
              <a:rPr lang="en-US" sz="2000" i="1" baseline="-25000" dirty="0"/>
              <a:t>2</a:t>
            </a:r>
            <a:r>
              <a:rPr lang="en-US" sz="2000" dirty="0"/>
              <a:t>)</a:t>
            </a:r>
            <a:endParaRPr lang="en-US" sz="2000" baseline="-25000" dirty="0"/>
          </a:p>
          <a:p>
            <a:pPr marL="0" indent="0">
              <a:buNone/>
            </a:pPr>
            <a:endParaRPr lang="en-US" sz="2000" dirty="0" smtClean="0"/>
          </a:p>
          <a:p>
            <a:pPr marL="0" indent="0">
              <a:buNone/>
            </a:pPr>
            <a:r>
              <a:rPr lang="en-US" sz="2000" dirty="0" smtClean="0"/>
              <a:t>Benefits</a:t>
            </a:r>
          </a:p>
          <a:p>
            <a:pPr marL="0" indent="0">
              <a:buNone/>
            </a:pPr>
            <a:endParaRPr lang="en-US" sz="2000" dirty="0" smtClean="0"/>
          </a:p>
          <a:p>
            <a:pPr marL="0" indent="0">
              <a:buNone/>
            </a:pPr>
            <a:endParaRPr lang="en-US" sz="2000" dirty="0" smtClean="0"/>
          </a:p>
          <a:p>
            <a:pPr marL="0" indent="0">
              <a:buNone/>
            </a:pPr>
            <a:r>
              <a:rPr lang="en-US" sz="2000" dirty="0" smtClean="0"/>
              <a:t>Estimate the savings or gains as</a:t>
            </a:r>
          </a:p>
          <a:p>
            <a:pPr marL="0" indent="0">
              <a:buNone/>
            </a:pPr>
            <a:r>
              <a:rPr lang="en-US" sz="2000" dirty="0" smtClean="0"/>
              <a:t> a percentage of joint production</a:t>
            </a:r>
            <a:endParaRPr lang="en-US" sz="2000" dirty="0"/>
          </a:p>
          <a:p>
            <a:pPr marL="0" indent="0">
              <a:buNone/>
            </a:pPr>
            <a:endParaRPr lang="en-US" sz="1200" dirty="0"/>
          </a:p>
        </p:txBody>
      </p:sp>
      <p:sp>
        <p:nvSpPr>
          <p:cNvPr id="4" name="Content Placeholder 3"/>
          <p:cNvSpPr>
            <a:spLocks noGrp="1"/>
          </p:cNvSpPr>
          <p:nvPr>
            <p:ph sz="half" idx="2"/>
          </p:nvPr>
        </p:nvSpPr>
        <p:spPr>
          <a:xfrm>
            <a:off x="4720166" y="1799167"/>
            <a:ext cx="4286251" cy="4316413"/>
          </a:xfrm>
          <a:ln>
            <a:solidFill>
              <a:srgbClr val="3F3151"/>
            </a:solidFill>
          </a:ln>
        </p:spPr>
        <p:txBody>
          <a:bodyPr/>
          <a:lstStyle/>
          <a:p>
            <a:pPr marL="0" indent="0">
              <a:buNone/>
            </a:pPr>
            <a:r>
              <a:rPr lang="en-US" dirty="0" smtClean="0"/>
              <a:t>Intervention TC1=$1.5m</a:t>
            </a:r>
          </a:p>
          <a:p>
            <a:pPr marL="0" indent="0">
              <a:buNone/>
            </a:pPr>
            <a:r>
              <a:rPr lang="en-US" dirty="0" smtClean="0"/>
              <a:t>Intervention TC2= $2.4m</a:t>
            </a:r>
          </a:p>
          <a:p>
            <a:pPr marL="0" indent="0">
              <a:buNone/>
            </a:pPr>
            <a:r>
              <a:rPr lang="en-US" dirty="0" smtClean="0"/>
              <a:t>Joint TC1+TC2 = $3m</a:t>
            </a:r>
          </a:p>
          <a:p>
            <a:pPr marL="0" indent="0">
              <a:buNone/>
            </a:pPr>
            <a:endParaRPr lang="en-US" dirty="0" smtClean="0"/>
          </a:p>
          <a:p>
            <a:pPr marL="0" indent="0">
              <a:buNone/>
            </a:pPr>
            <a:r>
              <a:rPr lang="en-US" dirty="0" err="1" smtClean="0"/>
              <a:t>EoS</a:t>
            </a:r>
            <a:r>
              <a:rPr lang="en-US" baseline="-25000" dirty="0" err="1" smtClean="0"/>
              <a:t>TC</a:t>
            </a:r>
            <a:r>
              <a:rPr lang="en-US" dirty="0" smtClean="0"/>
              <a:t> = (1.5+2.4-3)/3</a:t>
            </a:r>
          </a:p>
          <a:p>
            <a:pPr marL="0" indent="0">
              <a:buNone/>
            </a:pPr>
            <a:r>
              <a:rPr lang="en-US" dirty="0" smtClean="0"/>
              <a:t>=0.9/3</a:t>
            </a:r>
          </a:p>
          <a:p>
            <a:pPr marL="0" indent="0">
              <a:buNone/>
            </a:pPr>
            <a:r>
              <a:rPr lang="en-US" dirty="0" smtClean="0"/>
              <a:t>=0.3</a:t>
            </a:r>
          </a:p>
          <a:p>
            <a:pPr marL="0" indent="0">
              <a:buNone/>
            </a:pPr>
            <a:r>
              <a:rPr lang="en-US" dirty="0" smtClean="0"/>
              <a:t>30% total cost reduction</a:t>
            </a:r>
          </a:p>
          <a:p>
            <a:pPr marL="0" indent="0">
              <a:buNone/>
            </a:pPr>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309033" y="332317"/>
            <a:ext cx="7171899" cy="1066800"/>
          </a:xfrm>
        </p:spPr>
        <p:txBody>
          <a:bodyPr/>
          <a:lstStyle/>
          <a:p>
            <a:r>
              <a:rPr lang="en-US" dirty="0" smtClean="0"/>
              <a:t>Integration may improve technical efficiency- scope</a:t>
            </a:r>
            <a:endParaRPr lang="en-US" dirty="0"/>
          </a:p>
        </p:txBody>
      </p:sp>
      <p:sp>
        <p:nvSpPr>
          <p:cNvPr id="11" name="Rectangle 10"/>
          <p:cNvSpPr/>
          <p:nvPr/>
        </p:nvSpPr>
        <p:spPr>
          <a:xfrm>
            <a:off x="270817" y="4588417"/>
            <a:ext cx="3318285" cy="400110"/>
          </a:xfrm>
          <a:prstGeom prst="rect">
            <a:avLst/>
          </a:prstGeom>
        </p:spPr>
        <p:txBody>
          <a:bodyPr wrap="none">
            <a:spAutoFit/>
          </a:bodyPr>
          <a:lstStyle/>
          <a:p>
            <a:r>
              <a:rPr lang="en-US" sz="2000" dirty="0" smtClean="0"/>
              <a:t>B</a:t>
            </a:r>
            <a:r>
              <a:rPr lang="en-US" sz="2000" baseline="-25000" dirty="0" smtClean="0"/>
              <a:t>1</a:t>
            </a:r>
            <a:r>
              <a:rPr lang="en-US" sz="2000" baseline="-25000" dirty="0"/>
              <a:t>+2</a:t>
            </a:r>
            <a:r>
              <a:rPr lang="en-US" sz="2000" dirty="0"/>
              <a:t>(</a:t>
            </a:r>
            <a:r>
              <a:rPr lang="en-US" sz="2000" i="1" dirty="0"/>
              <a:t>x</a:t>
            </a:r>
            <a:r>
              <a:rPr lang="en-US" sz="2000" i="1" baseline="-25000" dirty="0"/>
              <a:t>1</a:t>
            </a:r>
            <a:r>
              <a:rPr lang="en-US" sz="2000" dirty="0"/>
              <a:t>+</a:t>
            </a:r>
            <a:r>
              <a:rPr lang="en-US" sz="2000" i="1" dirty="0"/>
              <a:t>x</a:t>
            </a:r>
            <a:r>
              <a:rPr lang="en-US" sz="2000" i="1" baseline="-25000" dirty="0"/>
              <a:t>2</a:t>
            </a:r>
            <a:r>
              <a:rPr lang="en-US" sz="2000" dirty="0"/>
              <a:t>) </a:t>
            </a:r>
            <a:r>
              <a:rPr lang="en-US" sz="2000" dirty="0" smtClean="0"/>
              <a:t> &gt;  B</a:t>
            </a:r>
            <a:r>
              <a:rPr lang="en-US" sz="2000" baseline="-25000" dirty="0" smtClean="0"/>
              <a:t>1</a:t>
            </a:r>
            <a:r>
              <a:rPr lang="en-US" sz="2000" dirty="0" smtClean="0"/>
              <a:t>(</a:t>
            </a:r>
            <a:r>
              <a:rPr lang="en-US" sz="2000" i="1" dirty="0"/>
              <a:t>x</a:t>
            </a:r>
            <a:r>
              <a:rPr lang="en-US" sz="2000" i="1" baseline="-25000" dirty="0"/>
              <a:t>1</a:t>
            </a:r>
            <a:r>
              <a:rPr lang="en-US" sz="2000" dirty="0"/>
              <a:t>)</a:t>
            </a:r>
            <a:r>
              <a:rPr lang="en-US" sz="2000" dirty="0" smtClean="0"/>
              <a:t>+B</a:t>
            </a:r>
            <a:r>
              <a:rPr lang="en-US" sz="2000" baseline="-25000" dirty="0" smtClean="0"/>
              <a:t>2</a:t>
            </a:r>
            <a:r>
              <a:rPr lang="en-US" sz="2000" dirty="0" smtClean="0"/>
              <a:t>(</a:t>
            </a:r>
            <a:r>
              <a:rPr lang="en-US" sz="2000" i="1" dirty="0"/>
              <a:t>x</a:t>
            </a:r>
            <a:r>
              <a:rPr lang="en-US" sz="2000" i="1" baseline="-25000" dirty="0"/>
              <a:t>2</a:t>
            </a:r>
            <a:r>
              <a:rPr lang="en-US" sz="2000" dirty="0"/>
              <a:t>)</a:t>
            </a:r>
            <a:endParaRPr lang="en-US" sz="2000" baseline="-25000" dirty="0"/>
          </a:p>
        </p:txBody>
      </p:sp>
      <p:sp>
        <p:nvSpPr>
          <p:cNvPr id="12" name="Curved Left Arrow 11"/>
          <p:cNvSpPr/>
          <p:nvPr/>
        </p:nvSpPr>
        <p:spPr>
          <a:xfrm rot="11316692">
            <a:off x="4021111" y="1974810"/>
            <a:ext cx="607435" cy="395537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5779" y="6119336"/>
            <a:ext cx="8621888" cy="738664"/>
          </a:xfrm>
          <a:prstGeom prst="rect">
            <a:avLst/>
          </a:prstGeom>
          <a:solidFill>
            <a:srgbClr val="FFFFFF"/>
          </a:solidFill>
        </p:spPr>
        <p:txBody>
          <a:bodyPr wrap="square" rtlCol="0">
            <a:spAutoFit/>
          </a:bodyPr>
          <a:lstStyle/>
          <a:p>
            <a:r>
              <a:rPr lang="en-US" sz="1400" b="1" dirty="0"/>
              <a:t>Source:  </a:t>
            </a:r>
            <a:r>
              <a:rPr lang="en-US" sz="1400" dirty="0"/>
              <a:t>Hauck, K., et al. "How can we evaluate the cost-effectiveness of health system </a:t>
            </a:r>
          </a:p>
          <a:p>
            <a:r>
              <a:rPr lang="en-US" sz="1400" dirty="0"/>
              <a:t>strengthening? A typology and illustrations." Social Science &amp; Medicine 220 (2019): 141-149.</a:t>
            </a:r>
          </a:p>
          <a:p>
            <a:endParaRPr lang="en-US" sz="1400" dirty="0"/>
          </a:p>
        </p:txBody>
      </p:sp>
    </p:spTree>
    <p:extLst>
      <p:ext uri="{BB962C8B-B14F-4D97-AF65-F5344CB8AC3E}">
        <p14:creationId xmlns:p14="http://schemas.microsoft.com/office/powerpoint/2010/main" val="86285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err="1"/>
              <a:t>Allocative</a:t>
            </a:r>
            <a:r>
              <a:rPr lang="en-US" dirty="0"/>
              <a:t> efficiency is </a:t>
            </a:r>
            <a:r>
              <a:rPr lang="en-US" dirty="0" smtClean="0"/>
              <a:t>concerned </a:t>
            </a:r>
            <a:r>
              <a:rPr lang="en-US" dirty="0"/>
              <a:t>with whether the right mix of health services are </a:t>
            </a:r>
            <a:r>
              <a:rPr lang="en-US" dirty="0" smtClean="0"/>
              <a:t>provided. </a:t>
            </a:r>
          </a:p>
          <a:p>
            <a:r>
              <a:rPr lang="en-US" dirty="0" smtClean="0"/>
              <a:t>Typically assessed </a:t>
            </a:r>
            <a:r>
              <a:rPr lang="en-US" dirty="0"/>
              <a:t>using measures of cost-effectiveness or cost benefit analysis.</a:t>
            </a:r>
          </a:p>
          <a:p>
            <a:endParaRPr lang="en-US" dirty="0"/>
          </a:p>
        </p:txBody>
      </p:sp>
      <p:sp>
        <p:nvSpPr>
          <p:cNvPr id="3" name="Title 2"/>
          <p:cNvSpPr>
            <a:spLocks noGrp="1"/>
          </p:cNvSpPr>
          <p:nvPr>
            <p:ph type="title"/>
          </p:nvPr>
        </p:nvSpPr>
        <p:spPr>
          <a:xfrm>
            <a:off x="457200" y="293511"/>
            <a:ext cx="7171899" cy="1066800"/>
          </a:xfrm>
        </p:spPr>
        <p:txBody>
          <a:bodyPr/>
          <a:lstStyle/>
          <a:p>
            <a:r>
              <a:rPr lang="en-US" dirty="0" smtClean="0"/>
              <a:t>Integration may improve </a:t>
            </a:r>
            <a:r>
              <a:rPr lang="en-US" dirty="0" err="1" smtClean="0"/>
              <a:t>allocative</a:t>
            </a:r>
            <a:r>
              <a:rPr lang="en-US" dirty="0" smtClean="0"/>
              <a:t> efficiency</a:t>
            </a:r>
            <a:endParaRPr lang="en-US" dirty="0"/>
          </a:p>
        </p:txBody>
      </p:sp>
      <p:pic>
        <p:nvPicPr>
          <p:cNvPr id="5" name="Picture 2"/>
          <p:cNvPicPr>
            <a:picLocks noGrp="1" noChangeAspect="1" noChangeArrowheads="1"/>
          </p:cNvPicPr>
          <p:nvPr>
            <p:ph sz="half" idx="2"/>
          </p:nvPr>
        </p:nvPicPr>
        <p:blipFill>
          <a:blip r:embed="rId3"/>
          <a:srcRect t="-22994" b="-22994"/>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6140262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Economics of </a:t>
            </a:r>
            <a:r>
              <a:rPr lang="en-US" dirty="0" smtClean="0"/>
              <a:t>integration</a:t>
            </a:r>
            <a:endParaRPr lang="en-US" dirty="0"/>
          </a:p>
        </p:txBody>
      </p:sp>
      <p:sp>
        <p:nvSpPr>
          <p:cNvPr id="5" name="Text Placeholder 4"/>
          <p:cNvSpPr>
            <a:spLocks noGrp="1"/>
          </p:cNvSpPr>
          <p:nvPr>
            <p:ph type="body" idx="1"/>
          </p:nvPr>
        </p:nvSpPr>
        <p:spPr/>
        <p:txBody>
          <a:bodyPr/>
          <a:lstStyle/>
          <a:p>
            <a:r>
              <a:rPr lang="en-US" dirty="0" smtClean="0"/>
              <a:t>What </a:t>
            </a:r>
            <a:r>
              <a:rPr lang="en-US" dirty="0"/>
              <a:t>do we </a:t>
            </a:r>
            <a:r>
              <a:rPr lang="en-US" dirty="0" smtClean="0"/>
              <a:t>know? </a:t>
            </a:r>
            <a:endParaRPr lang="en-US" dirty="0"/>
          </a:p>
        </p:txBody>
      </p:sp>
    </p:spTree>
    <p:extLst>
      <p:ext uri="{BB962C8B-B14F-4D97-AF65-F5344CB8AC3E}">
        <p14:creationId xmlns:p14="http://schemas.microsoft.com/office/powerpoint/2010/main" val="5467686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2">
      <a:dk1>
        <a:srgbClr val="3F315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W Branding">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3657584-ddce-4216-867a-ee5f5c786681">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3bc6abbe-9f6c-4de2-bd02-255773e08481</TermId>
        </TermInfo>
        <TermInfo xmlns="http://schemas.microsoft.com/office/infopath/2007/PartnerControls">
          <TermName xmlns="http://schemas.microsoft.com/office/infopath/2007/PartnerControls">templates</TermName>
          <TermId xmlns="http://schemas.microsoft.com/office/infopath/2007/PartnerControls">091cd53c-f5b4-4c47-89cc-ee7dc5de9a1f</TermId>
        </TermInfo>
      </Terms>
    </TaxKeywordTaxHTField>
    <TaxCatchAll xmlns="ab06a5aa-8e31-4bdb-9b13-38c58a92ec8a">
      <Value>12</Value>
      <Value>11</Value>
    </TaxCatchAll>
    <Area_x0020_of_x0020_Communications xmlns="d5bca4d0-bacc-4b46-a01a-5a64e9280071">Templates</Area_x0020_of_x0020_Communications>
    <_dlc_DocId xmlns="33657584-ddce-4216-867a-ee5f5c786681">RJ7MYTC7VNUF-20-21</_dlc_DocId>
    <_dlc_DocIdUrl xmlns="33657584-ddce-4216-867a-ee5f5c786681">
      <Url>https://uwnetid-my.sharepoint.com/personal/deptgh_uw_edu/intranet/_layouts/15/DocIdRedir.aspx?ID=RJ7MYTC7VNUF-20-21</Url>
      <Description>RJ7MYTC7VNUF-20-21</Description>
    </_dlc_DocIdUrl>
    <SharedWithUsers xmlns="33657584-ddce-4216-867a-ee5f5c786681">
      <UserInfo>
        <DisplayName>Aleta L. Elliott</DisplayName>
        <AccountId>85</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B9FC424677E7E4DB1DA7A9E389D382C" ma:contentTypeVersion="6" ma:contentTypeDescription="Create a new document." ma:contentTypeScope="" ma:versionID="be097a2eb721e81b8e11fab77e6f07a2">
  <xsd:schema xmlns:xsd="http://www.w3.org/2001/XMLSchema" xmlns:xs="http://www.w3.org/2001/XMLSchema" xmlns:p="http://schemas.microsoft.com/office/2006/metadata/properties" xmlns:ns2="33657584-ddce-4216-867a-ee5f5c786681" xmlns:ns3="ab06a5aa-8e31-4bdb-9b13-38c58a92ec8a" xmlns:ns4="d5bca4d0-bacc-4b46-a01a-5a64e9280071" targetNamespace="http://schemas.microsoft.com/office/2006/metadata/properties" ma:root="true" ma:fieldsID="1cc19fb12fae83e2d9fc3f575dc53fb9" ns2:_="" ns3:_="" ns4:_="">
    <xsd:import namespace="33657584-ddce-4216-867a-ee5f5c786681"/>
    <xsd:import namespace="ab06a5aa-8e31-4bdb-9b13-38c58a92ec8a"/>
    <xsd:import namespace="d5bca4d0-bacc-4b46-a01a-5a64e9280071"/>
    <xsd:element name="properties">
      <xsd:complexType>
        <xsd:sequence>
          <xsd:element name="documentManagement">
            <xsd:complexType>
              <xsd:all>
                <xsd:element ref="ns2:_dlc_DocId" minOccurs="0"/>
                <xsd:element ref="ns2:_dlc_DocIdUrl" minOccurs="0"/>
                <xsd:element ref="ns2:_dlc_DocIdPersistId" minOccurs="0"/>
                <xsd:element ref="ns2:TaxKeywordTaxHTField" minOccurs="0"/>
                <xsd:element ref="ns3:TaxCatchAll" minOccurs="0"/>
                <xsd:element ref="ns2:SharedWithUsers" minOccurs="0"/>
                <xsd:element ref="ns2:SharedWithDetails" minOccurs="0"/>
                <xsd:element ref="ns4:Area_x0020_of_x0020_Communic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57584-ddce-4216-867a-ee5f5c78668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2" nillable="true" ma:taxonomy="true" ma:internalName="TaxKeywordTaxHTField" ma:taxonomyFieldName="TaxKeyword" ma:displayName="Enterprise Keywords" ma:fieldId="{23f27201-bee3-471e-b2e7-b64fd8b7ca38}" ma:taxonomyMulti="true" ma:sspId="e20148b9-20a4-48a0-acba-ba52d68a37a3"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3" nillable="true" ma:displayName="Taxonomy Catch All Column" ma:description="" ma:hidden="true" ma:list="{444c7b16-8e94-4370-9368-233f76be2812}" ma:internalName="TaxCatchAll" ma:showField="CatchAllData" ma:web="33657584-ddce-4216-867a-ee5f5c7866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bca4d0-bacc-4b46-a01a-5a64e9280071" elementFormDefault="qualified">
    <xsd:import namespace="http://schemas.microsoft.com/office/2006/documentManagement/types"/>
    <xsd:import namespace="http://schemas.microsoft.com/office/infopath/2007/PartnerControls"/>
    <xsd:element name="Area_x0020_of_x0020_Communications" ma:index="16" nillable="true" ma:displayName="Area of Communications" ma:default="Logos" ma:description="The type of resource." ma:format="RadioButtons" ma:internalName="Area_x0020_of_x0020_Communications">
      <xsd:simpleType>
        <xsd:restriction base="dms:Choice">
          <xsd:enumeration value="Logos"/>
          <xsd:enumeration value="Print Materials"/>
          <xsd:enumeration value="Templates"/>
          <xsd:enumeration value="Guides and Resources"/>
          <xsd:enumeration value="Websi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351E0A-0AA6-41BF-AF4C-045887DC11CB}">
  <ds:schemaRefs>
    <ds:schemaRef ds:uri="http://schemas.microsoft.com/sharepoint/v3/contenttype/forms"/>
  </ds:schemaRefs>
</ds:datastoreItem>
</file>

<file path=customXml/itemProps2.xml><?xml version="1.0" encoding="utf-8"?>
<ds:datastoreItem xmlns:ds="http://schemas.openxmlformats.org/officeDocument/2006/customXml" ds:itemID="{56F0AF77-A8C9-429E-95E0-80B2F028F806}">
  <ds:schemaRefs>
    <ds:schemaRef ds:uri="http://schemas.microsoft.com/office/2006/metadata/properties"/>
    <ds:schemaRef ds:uri="http://schemas.microsoft.com/office/infopath/2007/PartnerControls"/>
    <ds:schemaRef ds:uri="33657584-ddce-4216-867a-ee5f5c786681"/>
    <ds:schemaRef ds:uri="ab06a5aa-8e31-4bdb-9b13-38c58a92ec8a"/>
    <ds:schemaRef ds:uri="d5bca4d0-bacc-4b46-a01a-5a64e9280071"/>
  </ds:schemaRefs>
</ds:datastoreItem>
</file>

<file path=customXml/itemProps3.xml><?xml version="1.0" encoding="utf-8"?>
<ds:datastoreItem xmlns:ds="http://schemas.openxmlformats.org/officeDocument/2006/customXml" ds:itemID="{C7EAE3BF-9EF6-4E65-A07B-CC1DAFFF3117}">
  <ds:schemaRefs>
    <ds:schemaRef ds:uri="http://schemas.microsoft.com/sharepoint/events"/>
  </ds:schemaRefs>
</ds:datastoreItem>
</file>

<file path=customXml/itemProps4.xml><?xml version="1.0" encoding="utf-8"?>
<ds:datastoreItem xmlns:ds="http://schemas.openxmlformats.org/officeDocument/2006/customXml" ds:itemID="{0D9908D4-9A8D-4B49-94B9-18751E0E7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57584-ddce-4216-867a-ee5f5c786681"/>
    <ds:schemaRef ds:uri="ab06a5aa-8e31-4bdb-9b13-38c58a92ec8a"/>
    <ds:schemaRef ds:uri="d5bca4d0-bacc-4b46-a01a-5a64e92800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1734</TotalTime>
  <Words>4562</Words>
  <Application>Microsoft Macintosh PowerPoint</Application>
  <PresentationFormat>On-screen Show (4:3)</PresentationFormat>
  <Paragraphs>363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What do we know about the economics of integration and health system strengthening for improving cost-effectiveness and efficiency of health services in limited resource settings?</vt:lpstr>
      <vt:lpstr>Overview</vt:lpstr>
      <vt:lpstr>Integration- multiple definitions- whose perspective?</vt:lpstr>
      <vt:lpstr>Defining integration in relation to health systems</vt:lpstr>
      <vt:lpstr>Defining integration as coordination or co-location of multisectoral program components</vt:lpstr>
      <vt:lpstr>Integration may improve technical efficiency- Scale</vt:lpstr>
      <vt:lpstr>Integration may improve technical efficiency- scope</vt:lpstr>
      <vt:lpstr>Integration may improve allocative efficiency</vt:lpstr>
      <vt:lpstr>Economics of integration</vt:lpstr>
      <vt:lpstr>Integration at the service delivery level: HIV and primary health care</vt:lpstr>
      <vt:lpstr>Integration at the service delivery level: HIV and SRH</vt:lpstr>
      <vt:lpstr>Integration at the service delivery level: HIV and NCDs</vt:lpstr>
      <vt:lpstr>Integration above the service delivery level- example from immunization programs</vt:lpstr>
      <vt:lpstr>Innovative supply chain idea in Senegal</vt:lpstr>
      <vt:lpstr>Costs of innovation and integration in Senegal</vt:lpstr>
      <vt:lpstr>Integration as part of multisectoral strategies to improve child and maternal health</vt:lpstr>
      <vt:lpstr>Implementation components of an integrated agriculture/health and nutrition project</vt:lpstr>
      <vt:lpstr>Average cost of integrated agriculture/health/nutrition program -USD 150 per beneficiary</vt:lpstr>
      <vt:lpstr>Common sense and New economic evaluation approaches</vt:lpstr>
      <vt:lpstr>Some practical ideas for improving evidence base</vt:lpstr>
      <vt:lpstr>Follow best practices for generating improved evidence</vt:lpstr>
      <vt:lpstr>PowerPoint Presentation</vt:lpstr>
      <vt:lpstr>Recognize the critical role of the delivery platform in CEA</vt:lpstr>
      <vt:lpstr>A new approach to CEA </vt:lpstr>
      <vt:lpstr>Conclusion</vt:lpstr>
      <vt:lpstr>PowerPoint Presentation</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DGH PowerPoint Template White Background</dc:title>
  <dc:creator>ccoster</dc:creator>
  <cp:keywords>templates; Powerpoint</cp:keywords>
  <cp:lastModifiedBy>Carol Levin</cp:lastModifiedBy>
  <cp:revision>141</cp:revision>
  <cp:lastPrinted>2019-04-16T02:55:25Z</cp:lastPrinted>
  <dcterms:created xsi:type="dcterms:W3CDTF">2013-11-22T20:32:42Z</dcterms:created>
  <dcterms:modified xsi:type="dcterms:W3CDTF">2019-04-16T14:59:10Z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0x0101002B9FC424677E7E4DB1DA7A9E389D382C</vt:lpwstr>
  </property>
  <property fmtid="{D5CDD505-2E9C-101B-9397-08002B2CF9AE}" pid="3" name="_dlc_DocIdItemGuid">
    <vt:lpwstr>64a611fb-a324-4020-a7c2-a356a6817ece</vt:lpwstr>
  </property>
  <property fmtid="{D5CDD505-2E9C-101B-9397-08002B2CF9AE}" pid="4" name="TaxKeyword">
    <vt:lpwstr>11;#Powerpoint|3bc6abbe-9f6c-4de2-bd02-255773e08481;#12;#templates|091cd53c-f5b4-4c47-89cc-ee7dc5de9a1f</vt:lpwstr>
  </property>
</Properties>
</file>