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6" r:id="rId2"/>
    <p:sldMasterId id="2147483692" r:id="rId3"/>
    <p:sldMasterId id="2147483704" r:id="rId4"/>
    <p:sldMasterId id="2147483734" r:id="rId5"/>
  </p:sldMasterIdLst>
  <p:notesMasterIdLst>
    <p:notesMasterId r:id="rId47"/>
  </p:notesMasterIdLst>
  <p:handoutMasterIdLst>
    <p:handoutMasterId r:id="rId48"/>
  </p:handoutMasterIdLst>
  <p:sldIdLst>
    <p:sldId id="694" r:id="rId6"/>
    <p:sldId id="806" r:id="rId7"/>
    <p:sldId id="807" r:id="rId8"/>
    <p:sldId id="812" r:id="rId9"/>
    <p:sldId id="813" r:id="rId10"/>
    <p:sldId id="818" r:id="rId11"/>
    <p:sldId id="855" r:id="rId12"/>
    <p:sldId id="856" r:id="rId13"/>
    <p:sldId id="858" r:id="rId14"/>
    <p:sldId id="847" r:id="rId15"/>
    <p:sldId id="848" r:id="rId16"/>
    <p:sldId id="854" r:id="rId17"/>
    <p:sldId id="845" r:id="rId18"/>
    <p:sldId id="844" r:id="rId19"/>
    <p:sldId id="853" r:id="rId20"/>
    <p:sldId id="820" r:id="rId21"/>
    <p:sldId id="821" r:id="rId22"/>
    <p:sldId id="822" r:id="rId23"/>
    <p:sldId id="860" r:id="rId24"/>
    <p:sldId id="861" r:id="rId25"/>
    <p:sldId id="825" r:id="rId26"/>
    <p:sldId id="826" r:id="rId27"/>
    <p:sldId id="830" r:id="rId28"/>
    <p:sldId id="862" r:id="rId29"/>
    <p:sldId id="859" r:id="rId30"/>
    <p:sldId id="863" r:id="rId31"/>
    <p:sldId id="837" r:id="rId32"/>
    <p:sldId id="838" r:id="rId33"/>
    <p:sldId id="865" r:id="rId34"/>
    <p:sldId id="866" r:id="rId35"/>
    <p:sldId id="867" r:id="rId36"/>
    <p:sldId id="773" r:id="rId37"/>
    <p:sldId id="774" r:id="rId38"/>
    <p:sldId id="798" r:id="rId39"/>
    <p:sldId id="794" r:id="rId40"/>
    <p:sldId id="780" r:id="rId41"/>
    <p:sldId id="782" r:id="rId42"/>
    <p:sldId id="868" r:id="rId43"/>
    <p:sldId id="870" r:id="rId44"/>
    <p:sldId id="872" r:id="rId45"/>
    <p:sldId id="869" r:id="rId46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P MathA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DC5"/>
    <a:srgbClr val="0065B0"/>
    <a:srgbClr val="0070C4"/>
    <a:srgbClr val="0075CC"/>
    <a:srgbClr val="53FF53"/>
    <a:srgbClr val="C2D3FE"/>
    <a:srgbClr val="7FA3FD"/>
    <a:srgbClr val="FFC5CF"/>
    <a:srgbClr val="BED0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074" autoAdjust="0"/>
    <p:restoredTop sz="87879" autoAdjust="0"/>
  </p:normalViewPr>
  <p:slideViewPr>
    <p:cSldViewPr snapToGrid="0">
      <p:cViewPr varScale="1">
        <p:scale>
          <a:sx n="67" d="100"/>
          <a:sy n="67" d="100"/>
        </p:scale>
        <p:origin x="600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41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312" y="-1541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026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312" y="8842026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1280B5D3-BFA7-4BE1-8CBB-B9BBF7FA1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702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541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312" y="-1541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026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312" y="8842026"/>
            <a:ext cx="3013527" cy="4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2E578856-2E13-42C0-8DF6-034277DDD4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784" y="4421014"/>
            <a:ext cx="5099270" cy="418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8" tIns="46035" rIns="92068" bIns="46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8500"/>
            <a:ext cx="4649788" cy="3487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16011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fld id="{D4BE2832-4DFE-49D2-B163-AC454CF0E1D5}" type="slidenum">
              <a:rPr lang="en-US" sz="1000" smtClean="0">
                <a:latin typeface="Times New Roman" pitchFamily="18" charset="0"/>
              </a:rPr>
              <a:pPr/>
              <a:t>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46612" cy="3484563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12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47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E9B69-D4CB-4958-897D-BB92825FC14F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19138"/>
            <a:ext cx="4789487" cy="3592512"/>
          </a:xfrm>
          <a:ln cap="flat"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71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25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19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EF3922-6836-43F7-A3BC-AE8B993248C5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19138"/>
            <a:ext cx="4791075" cy="3594100"/>
          </a:xfrm>
          <a:ln cap="flat"/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39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ABE34-6EC3-47CA-8AE7-B3C73459F0BC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6775" cy="3506787"/>
          </a:xfrm>
          <a:ln cap="flat"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E7FCF-BB49-4C7B-946F-8050324D7D19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5187" cy="3506787"/>
          </a:xfrm>
          <a:ln cap="flat"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4674" tIns="48139" rIns="94674" bIns="4813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32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ABE34-6EC3-47CA-8AE7-B3C73459F0BC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6775" cy="3506787"/>
          </a:xfrm>
          <a:ln cap="flat"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53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ABE34-6EC3-47CA-8AE7-B3C73459F0BC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6775" cy="3506787"/>
          </a:xfrm>
          <a:ln cap="flat"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4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E7FCF-BB49-4C7B-946F-8050324D7D19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7738"/>
          </a:xfrm>
          <a:ln cap="flat"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662" tIns="47625" rIns="93662" bIns="47625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874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ABE34-6EC3-47CA-8AE7-B3C73459F0BC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6775" cy="3506787"/>
          </a:xfrm>
          <a:ln cap="flat"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152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ABE34-6EC3-47CA-8AE7-B3C73459F0BC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6775" cy="3506787"/>
          </a:xfrm>
          <a:ln cap="flat"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79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59B70-F1C4-463E-A1E1-01F75921826A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7738"/>
          </a:xfrm>
          <a:ln cap="flat"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78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416820-26A8-401D-8546-3E57266ADF51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5187" cy="3506787"/>
          </a:xfrm>
          <a:ln cap="flat"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98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69177D-0801-4BB7-9A0A-44755BEFF8D5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7738"/>
          </a:xfrm>
          <a:ln cap="flat"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16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C80C6-5D20-4437-BCB9-13652DF8C311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7738"/>
          </a:xfrm>
          <a:ln cap="flat"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571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119C4-1752-4090-808E-C94831D098AF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5187" cy="3506787"/>
          </a:xfrm>
          <a:ln cap="flat"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4674" tIns="48139" rIns="94674" bIns="48139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7294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59B70-F1C4-463E-A1E1-01F75921826A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7738"/>
          </a:xfrm>
          <a:ln cap="flat"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23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ABE34-6EC3-47CA-8AE7-B3C73459F0BC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76775" cy="3506787"/>
          </a:xfrm>
          <a:ln cap="flat"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069" tIns="46535" rIns="93069" bIns="465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02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50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C22B4-11C8-4701-9232-D716067CFA42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1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7738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106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36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9C11-B804-4644-9582-F060FD8A516E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29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397D6-DB2C-40B8-AADA-4FBD1A887D7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7738"/>
          </a:xfrm>
          <a:ln cap="flat"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662" tIns="47625" rIns="93662" bIns="4762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fld id="{F5AB3E91-BF92-48BB-9864-DE9A768A6C26}" type="slidenum">
              <a:rPr lang="en-US" sz="1000">
                <a:latin typeface="Times New Roman" pitchFamily="18" charset="0"/>
              </a:rPr>
              <a:pPr/>
              <a:t>33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7738"/>
          </a:xfrm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917" tIns="48263" rIns="94917" bIns="4826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fld id="{9A6343F3-8BB7-414D-9895-08CC5BFA7FDA}" type="slidenum">
              <a:rPr lang="en-US" sz="1000">
                <a:latin typeface="Times New Roman" pitchFamily="18" charset="0"/>
              </a:rPr>
              <a:pPr/>
              <a:t>34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7738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fld id="{6A5619A7-041A-4EAD-842A-BEAD07BF3CF1}" type="slidenum">
              <a:rPr lang="en-US" sz="1000">
                <a:latin typeface="Times New Roman" pitchFamily="18" charset="0"/>
              </a:rPr>
              <a:pPr/>
              <a:t>35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649788" cy="3486150"/>
          </a:xfrm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fld id="{6A5619A7-041A-4EAD-842A-BEAD07BF3CF1}" type="slidenum">
              <a:rPr lang="en-US" sz="1000">
                <a:latin typeface="Times New Roman" pitchFamily="18" charset="0"/>
              </a:rPr>
              <a:pPr/>
              <a:t>36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649788" cy="3486150"/>
          </a:xfrm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0DF7B-75EF-458F-8861-D49EAC675B63}" type="slidenum">
              <a:rPr lang="en-US"/>
              <a:pPr/>
              <a:t>37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51375" cy="3489325"/>
          </a:xfrm>
          <a:ln cap="flat"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3309" tIns="46655" rIns="93309" bIns="4665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4BB2D-A818-4B2F-915E-2B476EABFD03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649788" cy="348615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2620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4BB2D-A818-4B2F-915E-2B476EABFD03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649788" cy="348615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768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37C5E-7F37-4BBF-8CB6-406C215728C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553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4BB2D-A818-4B2F-915E-2B476EABFD03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649788" cy="348615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2060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52906" indent="-289579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58316" indent="-231663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21643" indent="-231663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84969" indent="-231663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48296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3011622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74949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938275" indent="-231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4BB2D-A818-4B2F-915E-2B476EABFD03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1675"/>
            <a:ext cx="4649788" cy="348615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235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1304B-F153-4FB7-9228-F5418E21CF6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229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F255B-22FD-4F2A-8338-F16106F8D122}" type="slidenum">
              <a:rPr lang="en-US"/>
              <a:pPr/>
              <a:t>6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7738"/>
          </a:xfrm>
          <a:ln cap="flat"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29C11-B804-4644-9582-F060FD8A516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19138"/>
            <a:ext cx="4789488" cy="3592512"/>
          </a:xfrm>
          <a:ln cap="flat"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1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42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3119C4-1752-4090-808E-C94831D098AF}" type="slidenum"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42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5187" cy="3506787"/>
          </a:xfrm>
          <a:ln cap="flat"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4674" tIns="48139" rIns="94674" bIns="4813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1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24276">
              <a:defRPr/>
            </a:pPr>
            <a:fld id="{023119C4-1752-4090-808E-C94831D098AF}" type="slidenum">
              <a:rPr lang="en-US" altLang="en-US">
                <a:solidFill>
                  <a:srgbClr val="000000"/>
                </a:solidFill>
              </a:rPr>
              <a:pPr defTabSz="924276"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3263"/>
            <a:ext cx="4675187" cy="3506787"/>
          </a:xfrm>
          <a:ln cap="flat"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4674" tIns="48139" rIns="94674" bIns="4813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2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401C-A2AC-4968-AC9C-4418301A8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2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07A7-B4EE-47EE-8A95-A225CB58E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D29D-404C-44AD-8B87-CFAE8F304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7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1B4E-A9BD-404D-84D2-5D6116EAE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EDCB-44F7-446A-9899-087CA2E57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2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1C30-CC16-426A-A6C7-A8E007B04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8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E31B-B54C-4B84-A6E4-334A1744EB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36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D690-0FB7-409E-948E-9BC548432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4047-C3EC-4089-B8D9-3D8008D04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FD31-4EBA-483A-B889-AD79468D7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6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BFCA-56B4-4B22-9D16-40D4689C3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7A50-0DC2-4556-B2C3-0B5ED34AA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89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8F52-E506-4470-AAB5-6AF8B40C3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F59D-2D94-46F1-839C-B8937320C3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2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E7FF-81E1-4191-9BB6-37EF805BE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38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B5DE-9DC2-42DB-BD95-70F3B3AAA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4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3FCE96-FEB0-4FA3-8ECD-F36DBFF8F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83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5138" indent="-465138">
              <a:defRPr/>
            </a:lvl1pPr>
            <a:lvl2pPr marL="914400" indent="-457200">
              <a:defRPr/>
            </a:lvl2pPr>
            <a:lvl3pPr marL="1262063" indent="-347663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4A42-CC18-4AB0-AFCA-B76A84299C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0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E4D3A-6734-4D1E-B22A-CB3196ECFB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69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5785" indent="0" algn="ctr">
              <a:buNone/>
              <a:defRPr/>
            </a:lvl2pPr>
            <a:lvl3pPr marL="771571" indent="0" algn="ctr">
              <a:buNone/>
              <a:defRPr/>
            </a:lvl3pPr>
            <a:lvl4pPr marL="1157356" indent="0" algn="ctr">
              <a:buNone/>
              <a:defRPr/>
            </a:lvl4pPr>
            <a:lvl5pPr marL="1543141" indent="0" algn="ctr">
              <a:buNone/>
              <a:defRPr/>
            </a:lvl5pPr>
            <a:lvl6pPr marL="1928927" indent="0" algn="ctr">
              <a:buNone/>
              <a:defRPr/>
            </a:lvl6pPr>
            <a:lvl7pPr marL="2314712" indent="0" algn="ctr">
              <a:buNone/>
              <a:defRPr/>
            </a:lvl7pPr>
            <a:lvl8pPr marL="2700498" indent="0" algn="ctr">
              <a:buNone/>
              <a:defRPr/>
            </a:lvl8pPr>
            <a:lvl9pPr marL="30862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9401C-A2AC-4968-AC9C-4418301A8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08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7A50-0DC2-4556-B2C3-0B5ED34AA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0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85785" indent="0">
              <a:buNone/>
              <a:defRPr sz="1519"/>
            </a:lvl2pPr>
            <a:lvl3pPr marL="771571" indent="0">
              <a:buNone/>
              <a:defRPr sz="1350"/>
            </a:lvl3pPr>
            <a:lvl4pPr marL="1157356" indent="0">
              <a:buNone/>
              <a:defRPr sz="1181"/>
            </a:lvl4pPr>
            <a:lvl5pPr marL="1543141" indent="0">
              <a:buNone/>
              <a:defRPr sz="1181"/>
            </a:lvl5pPr>
            <a:lvl6pPr marL="1928927" indent="0">
              <a:buNone/>
              <a:defRPr sz="1181"/>
            </a:lvl6pPr>
            <a:lvl7pPr marL="2314712" indent="0">
              <a:buNone/>
              <a:defRPr sz="1181"/>
            </a:lvl7pPr>
            <a:lvl8pPr marL="2700498" indent="0">
              <a:buNone/>
              <a:defRPr sz="1181"/>
            </a:lvl8pPr>
            <a:lvl9pPr marL="3086283" indent="0">
              <a:buNone/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860C-60BE-4504-8016-53B6D3E0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39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860C-60BE-4504-8016-53B6D3E0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77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767BC-F258-46E7-BAB8-A1EE3D936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428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2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94E0-419D-415D-BD54-CD9A380A3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865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E842-BD38-4D67-9140-1664E6801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9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2387-DB26-4AA8-8E1D-79FE5DE7D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280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3"/>
            <a:ext cx="5111044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E710C-5AE6-4667-B61E-23F3E624F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870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181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3105-3F9A-4F77-833D-707DDF139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408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07A7-B4EE-47EE-8A95-A225CB58E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425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93834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D29D-404C-44AD-8B87-CFAE8F304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81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5785" indent="0" algn="ctr">
              <a:buNone/>
              <a:defRPr/>
            </a:lvl2pPr>
            <a:lvl3pPr marL="771571" indent="0" algn="ctr">
              <a:buNone/>
              <a:defRPr/>
            </a:lvl3pPr>
            <a:lvl4pPr marL="1157356" indent="0" algn="ctr">
              <a:buNone/>
              <a:defRPr/>
            </a:lvl4pPr>
            <a:lvl5pPr marL="1543141" indent="0" algn="ctr">
              <a:buNone/>
              <a:defRPr/>
            </a:lvl5pPr>
            <a:lvl6pPr marL="1928927" indent="0" algn="ctr">
              <a:buNone/>
              <a:defRPr/>
            </a:lvl6pPr>
            <a:lvl7pPr marL="2314712" indent="0" algn="ctr">
              <a:buNone/>
              <a:defRPr/>
            </a:lvl7pPr>
            <a:lvl8pPr marL="2700498" indent="0" algn="ctr">
              <a:buNone/>
              <a:defRPr/>
            </a:lvl8pPr>
            <a:lvl9pPr marL="30862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1B4E-A9BD-404D-84D2-5D6116EAE5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79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EDCB-44F7-446A-9899-087CA2E57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767BC-F258-46E7-BAB8-A1EE3D936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138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85785" indent="0">
              <a:buNone/>
              <a:defRPr sz="1519"/>
            </a:lvl2pPr>
            <a:lvl3pPr marL="771571" indent="0">
              <a:buNone/>
              <a:defRPr sz="1350"/>
            </a:lvl3pPr>
            <a:lvl4pPr marL="1157356" indent="0">
              <a:buNone/>
              <a:defRPr sz="1181"/>
            </a:lvl4pPr>
            <a:lvl5pPr marL="1543141" indent="0">
              <a:buNone/>
              <a:defRPr sz="1181"/>
            </a:lvl5pPr>
            <a:lvl6pPr marL="1928927" indent="0">
              <a:buNone/>
              <a:defRPr sz="1181"/>
            </a:lvl6pPr>
            <a:lvl7pPr marL="2314712" indent="0">
              <a:buNone/>
              <a:defRPr sz="1181"/>
            </a:lvl7pPr>
            <a:lvl8pPr marL="2700498" indent="0">
              <a:buNone/>
              <a:defRPr sz="1181"/>
            </a:lvl8pPr>
            <a:lvl9pPr marL="3086283" indent="0">
              <a:buNone/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1C30-CC16-426A-A6C7-A8E007B04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26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E31B-B54C-4B84-A6E4-334A1744EB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94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2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D690-0FB7-409E-948E-9BC548432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4047-C3EC-4089-B8D9-3D8008D04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3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FD31-4EBA-483A-B889-AD79468D7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2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3"/>
            <a:ext cx="5111044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BFCA-56B4-4B22-9D16-40D4689C3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9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181"/>
            </a:lvl1pPr>
            <a:lvl2pPr marL="385785" indent="0">
              <a:buNone/>
              <a:defRPr sz="1013"/>
            </a:lvl2pPr>
            <a:lvl3pPr marL="771571" indent="0">
              <a:buNone/>
              <a:defRPr sz="844"/>
            </a:lvl3pPr>
            <a:lvl4pPr marL="1157356" indent="0">
              <a:buNone/>
              <a:defRPr sz="759"/>
            </a:lvl4pPr>
            <a:lvl5pPr marL="1543141" indent="0">
              <a:buNone/>
              <a:defRPr sz="759"/>
            </a:lvl5pPr>
            <a:lvl6pPr marL="1928927" indent="0">
              <a:buNone/>
              <a:defRPr sz="759"/>
            </a:lvl6pPr>
            <a:lvl7pPr marL="2314712" indent="0">
              <a:buNone/>
              <a:defRPr sz="759"/>
            </a:lvl7pPr>
            <a:lvl8pPr marL="2700498" indent="0">
              <a:buNone/>
              <a:defRPr sz="759"/>
            </a:lvl8pPr>
            <a:lvl9pPr marL="3086283" indent="0">
              <a:buNone/>
              <a:defRPr sz="7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8F52-E506-4470-AAB5-6AF8B40C3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7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F59D-2D94-46F1-839C-B8937320C3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47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93834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E7FF-81E1-4191-9BB6-37EF805BE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79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B5DE-9DC2-42DB-BD95-70F3B3AAA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6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94E0-419D-415D-BD54-CD9A380A3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29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3FCE96-FEB0-4FA3-8ECD-F36DBFF8F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7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2483" indent="-392483">
              <a:defRPr/>
            </a:lvl1pPr>
            <a:lvl2pPr marL="771571" indent="-385785">
              <a:defRPr/>
            </a:lvl2pPr>
            <a:lvl3pPr marL="1064929" indent="-293358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4A42-CC18-4AB0-AFCA-B76A84299C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E4D3A-6734-4D1E-B22A-CB3196ECFB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27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9639D-C4EF-4946-8696-5143B98DBC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18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1874-7451-4503-A645-54F846758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7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AE142-F001-49DC-AB58-1F5D393022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48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470F8-3D07-4358-B164-BA3D99F6C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4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0FCEE-3843-4AA1-BB4A-D1C412ACF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45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F3B0-5FBA-49C6-9205-641B58236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6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62CA0-15EC-4F7A-9331-0146AD17A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E842-BD38-4D67-9140-1664E6801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656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1654A-AAB1-4D78-8776-DB12FADEEA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8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C7BDF-BF96-4EA1-857B-DAF653C2A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43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B2D1C-5CFF-41E2-A64D-03B2236E9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887B-2A74-47BD-9D1B-FA9B4ABBE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2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5138" indent="-465138">
              <a:defRPr/>
            </a:lvl1pPr>
            <a:lvl2pPr marL="914400" indent="-457200">
              <a:defRPr/>
            </a:lvl2pPr>
            <a:lvl3pPr marL="1262063" indent="-347663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84A42-CC18-4AB0-AFCA-B76A84299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E4D3A-6734-4D1E-B22A-CB3196ECF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5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72387-DB26-4AA8-8E1D-79FE5DE7D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5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E710C-5AE6-4667-B61E-23F3E624F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97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3105-3F9A-4F77-833D-707DDF139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5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D1575F41-8D28-4EDA-A4AB-CE7864DF2D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rgbClr val="FAFD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479" y="6545264"/>
            <a:ext cx="18203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F388EF4-C4AD-4BE9-91AC-2481CF839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rgbClr val="FAFD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479" y="6545264"/>
            <a:ext cx="18203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18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18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181">
                <a:latin typeface="Times New Roman" pitchFamily="18" charset="0"/>
              </a:defRPr>
            </a:lvl1pPr>
          </a:lstStyle>
          <a:p>
            <a:fld id="{D1575F41-8D28-4EDA-A4AB-CE7864DF2D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rgbClr val="FAFD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480" y="6545266"/>
            <a:ext cx="18203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42162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5pPr>
      <a:lvl6pPr marL="385785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6pPr>
      <a:lvl7pPr marL="771571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7pPr>
      <a:lvl8pPr marL="1157356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8pPr>
      <a:lvl9pPr marL="1543141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9pPr>
    </p:titleStyle>
    <p:bodyStyle>
      <a:lvl1pPr marL="289339" indent="-28933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6901" indent="-24111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363">
          <a:solidFill>
            <a:schemeClr val="tx1"/>
          </a:solidFill>
          <a:latin typeface="+mn-lt"/>
        </a:defRPr>
      </a:lvl2pPr>
      <a:lvl3pPr marL="964463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25">
          <a:solidFill>
            <a:schemeClr val="tx1"/>
          </a:solidFill>
          <a:latin typeface="+mn-lt"/>
        </a:defRPr>
      </a:lvl3pPr>
      <a:lvl4pPr marL="1350249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88">
          <a:solidFill>
            <a:schemeClr val="tx1"/>
          </a:solidFill>
          <a:latin typeface="+mn-lt"/>
        </a:defRPr>
      </a:lvl4pPr>
      <a:lvl5pPr marL="1736034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5pPr>
      <a:lvl6pPr marL="2121819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6pPr>
      <a:lvl7pPr marL="2507605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7pPr>
      <a:lvl8pPr marL="2893390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8pPr>
      <a:lvl9pPr marL="3279176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18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18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181">
                <a:latin typeface="Times New Roman" pitchFamily="18" charset="0"/>
              </a:defRPr>
            </a:lvl1pPr>
          </a:lstStyle>
          <a:p>
            <a:pPr>
              <a:defRPr/>
            </a:pPr>
            <a:fld id="{4F388EF4-C4AD-4BE9-91AC-2481CF839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rgbClr val="FAFD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480" y="6545266"/>
            <a:ext cx="18203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2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5pPr>
      <a:lvl6pPr marL="385785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6pPr>
      <a:lvl7pPr marL="771571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7pPr>
      <a:lvl8pPr marL="1157356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8pPr>
      <a:lvl9pPr marL="1543141" algn="ctr" rtl="0" eaLnBrk="0" fontAlgn="base" hangingPunct="0">
        <a:spcBef>
          <a:spcPct val="0"/>
        </a:spcBef>
        <a:spcAft>
          <a:spcPct val="0"/>
        </a:spcAft>
        <a:defRPr sz="3713">
          <a:solidFill>
            <a:schemeClr val="tx2"/>
          </a:solidFill>
          <a:latin typeface="Arial" charset="0"/>
        </a:defRPr>
      </a:lvl9pPr>
    </p:titleStyle>
    <p:bodyStyle>
      <a:lvl1pPr marL="289339" indent="-28933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6901" indent="-24111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363">
          <a:solidFill>
            <a:schemeClr val="tx1"/>
          </a:solidFill>
          <a:latin typeface="+mn-lt"/>
        </a:defRPr>
      </a:lvl2pPr>
      <a:lvl3pPr marL="964463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25">
          <a:solidFill>
            <a:schemeClr val="tx1"/>
          </a:solidFill>
          <a:latin typeface="+mn-lt"/>
        </a:defRPr>
      </a:lvl3pPr>
      <a:lvl4pPr marL="1350249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88">
          <a:solidFill>
            <a:schemeClr val="tx1"/>
          </a:solidFill>
          <a:latin typeface="+mn-lt"/>
        </a:defRPr>
      </a:lvl4pPr>
      <a:lvl5pPr marL="1736034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5pPr>
      <a:lvl6pPr marL="2121819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6pPr>
      <a:lvl7pPr marL="2507605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7pPr>
      <a:lvl8pPr marL="2893390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8pPr>
      <a:lvl9pPr marL="3279176" indent="-192893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E06DF93-6086-456F-8F56-6CAE92CC35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rgbClr val="FAFD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479" y="6545264"/>
            <a:ext cx="18203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2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" y="155575"/>
            <a:ext cx="8995410" cy="997783"/>
          </a:xfr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400" b="1" i="1" dirty="0" smtClean="0"/>
              <a:t>Tenacious endemic </a:t>
            </a:r>
            <a:r>
              <a:rPr lang="en-US" sz="3400" b="1" i="1" dirty="0"/>
              <a:t>typhoid fever in Oceania</a:t>
            </a:r>
            <a:endParaRPr lang="en-US" sz="3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0581" y="1153358"/>
            <a:ext cx="9819728" cy="5423289"/>
          </a:xfr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10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400" b="1" dirty="0"/>
              <a:t>Myron M. (Mike) Levine, M.D., D.T.P.H.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1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/>
              <a:t>Simon &amp; Bessie </a:t>
            </a:r>
            <a:r>
              <a:rPr lang="en-US" sz="2800" b="1" i="1" dirty="0" err="1"/>
              <a:t>Grollman</a:t>
            </a:r>
            <a:r>
              <a:rPr lang="en-US" sz="2800" b="1" i="1" dirty="0"/>
              <a:t> Distinguished Professor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/>
              <a:t>and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/>
              <a:t>Associate Dean for Global Health, Va</a:t>
            </a:r>
            <a:r>
              <a:rPr lang="en-US" sz="2800" b="1" i="1" dirty="0" smtClean="0"/>
              <a:t>ccinology and Infectious Diseases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/>
              <a:t>University of Maryland School of Medicine,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/>
              <a:t>Baltimore, MD, USA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0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000" b="1" dirty="0" smtClean="0"/>
              <a:t>Institute </a:t>
            </a:r>
            <a:r>
              <a:rPr lang="en-US" sz="3000" b="1" dirty="0"/>
              <a:t>for Disease Modeling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000" b="1" dirty="0"/>
              <a:t>Seattle, April 17, 2018</a:t>
            </a:r>
            <a:r>
              <a:rPr lang="en-US" b="1" dirty="0"/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44" y="5259982"/>
            <a:ext cx="7445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8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3721"/>
          <a:stretch/>
        </p:blipFill>
        <p:spPr>
          <a:xfrm>
            <a:off x="552447" y="237725"/>
            <a:ext cx="7477442" cy="1827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659" y="5188103"/>
            <a:ext cx="3765018" cy="1430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064" y="2170444"/>
            <a:ext cx="8846215" cy="3049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341" y="5955387"/>
            <a:ext cx="442390" cy="7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2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6" y="326627"/>
            <a:ext cx="9069748" cy="225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96" y="2713660"/>
            <a:ext cx="7951808" cy="389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061" y="6092547"/>
            <a:ext cx="442390" cy="71214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2783205" y="6389370"/>
            <a:ext cx="634365" cy="29146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37185" y="6389370"/>
            <a:ext cx="634365" cy="29146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12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85" y="185738"/>
            <a:ext cx="8749665" cy="1612900"/>
          </a:xfrm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yphoid incidence, U.S. Army,</a:t>
            </a:r>
            <a:br>
              <a:rPr lang="en-US" b="1" dirty="0" smtClean="0"/>
            </a:br>
            <a:r>
              <a:rPr lang="en-US" b="1" dirty="0" smtClean="0"/>
              <a:t>early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endParaRPr lang="en-US" b="1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973" y="2022476"/>
            <a:ext cx="6832917" cy="4168775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		</a:t>
            </a:r>
            <a:r>
              <a:rPr lang="en-US" sz="3600" b="1" dirty="0"/>
              <a:t>Mean Annual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/>
              <a:t>	</a:t>
            </a:r>
            <a:r>
              <a:rPr lang="en-US" sz="3600" b="1" u="sng" dirty="0"/>
              <a:t>Years	</a:t>
            </a:r>
            <a:r>
              <a:rPr lang="en-US" sz="3600" b="1" dirty="0"/>
              <a:t>		</a:t>
            </a:r>
            <a:r>
              <a:rPr lang="en-US" sz="3600" b="1" u="sng" dirty="0"/>
              <a:t>Incidence/10</a:t>
            </a:r>
            <a:r>
              <a:rPr lang="en-US" sz="3600" b="1" u="sng" baseline="30000" dirty="0"/>
              <a:t>5</a:t>
            </a:r>
            <a:r>
              <a:rPr lang="en-US" sz="3600" b="1" dirty="0"/>
              <a:t>	</a:t>
            </a:r>
            <a:r>
              <a:rPr lang="en-US" sz="36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3600" dirty="0"/>
              <a:t>1900-10			494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/>
              <a:t>Typhoid vaccination routine from 1911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3600" dirty="0"/>
              <a:t>1911-21			  55</a:t>
            </a:r>
            <a:endParaRPr lang="en-US" dirty="0"/>
          </a:p>
        </p:txBody>
      </p:sp>
      <p:pic>
        <p:nvPicPr>
          <p:cNvPr id="694279" name="Picture 7" descr="vial of typhoid WC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3400425"/>
            <a:ext cx="1357223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616" y="5886807"/>
            <a:ext cx="442390" cy="7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1928"/>
          <a:stretch/>
        </p:blipFill>
        <p:spPr>
          <a:xfrm>
            <a:off x="306080" y="295590"/>
            <a:ext cx="8652421" cy="1427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959" y="2163471"/>
            <a:ext cx="5452166" cy="800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09" y="2964045"/>
            <a:ext cx="7807618" cy="284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03" y="5771061"/>
            <a:ext cx="6468809" cy="92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292" t="88324" r="28705" b="-189"/>
          <a:stretch/>
        </p:blipFill>
        <p:spPr>
          <a:xfrm>
            <a:off x="1624065" y="1744577"/>
            <a:ext cx="5591909" cy="41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3131" y="6366511"/>
            <a:ext cx="5114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061" y="6092547"/>
            <a:ext cx="442390" cy="7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934"/>
          <a:stretch/>
        </p:blipFill>
        <p:spPr>
          <a:xfrm>
            <a:off x="51414" y="228600"/>
            <a:ext cx="9104016" cy="6252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442" y="6044729"/>
            <a:ext cx="488093" cy="792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3045" y="6351105"/>
            <a:ext cx="5102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Yugoslav Typhoid Commission, Bull WHO 1964</a:t>
            </a:r>
          </a:p>
        </p:txBody>
      </p:sp>
    </p:spTree>
    <p:extLst>
      <p:ext uri="{BB962C8B-B14F-4D97-AF65-F5344CB8AC3E}">
        <p14:creationId xmlns:p14="http://schemas.microsoft.com/office/powerpoint/2010/main" val="3887927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031" y="107950"/>
            <a:ext cx="8663940" cy="2400935"/>
          </a:xfrm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b="1" dirty="0" smtClean="0"/>
              <a:t>Efficacy </a:t>
            </a:r>
            <a:r>
              <a:rPr lang="en-US" sz="3600" b="1" dirty="0"/>
              <a:t>of acetone-inactivated, dried parenteral</a:t>
            </a:r>
            <a:r>
              <a:rPr lang="en-US" sz="2600" b="1" dirty="0"/>
              <a:t> </a:t>
            </a:r>
            <a:r>
              <a:rPr lang="en-US" sz="3600" b="1" dirty="0"/>
              <a:t>typhoid </a:t>
            </a:r>
            <a:r>
              <a:rPr lang="en-US" sz="3600" b="1" dirty="0" smtClean="0"/>
              <a:t>vaccine in the</a:t>
            </a:r>
            <a:br>
              <a:rPr lang="en-US" sz="3600" b="1" dirty="0" smtClean="0"/>
            </a:br>
            <a:r>
              <a:rPr lang="en-US" sz="3600" b="1" dirty="0" smtClean="0"/>
              <a:t>WHO-sponsored field trial in school children in Guyana</a:t>
            </a:r>
            <a:endParaRPr lang="en-US" sz="3600" b="1" dirty="0"/>
          </a:p>
        </p:txBody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" y="2744306"/>
            <a:ext cx="8881524" cy="391938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 dirty="0" smtClean="0"/>
              <a:t>	Field</a:t>
            </a:r>
            <a:r>
              <a:rPr lang="en-US" sz="3000" b="1" dirty="0"/>
              <a:t>					</a:t>
            </a:r>
            <a:r>
              <a:rPr lang="en-US" sz="3000" b="1" dirty="0" smtClean="0"/>
              <a:t>    Efficacy</a:t>
            </a:r>
            <a:endParaRPr lang="en-US" sz="3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 dirty="0" smtClean="0"/>
              <a:t>	</a:t>
            </a:r>
            <a:r>
              <a:rPr lang="en-US" sz="3000" b="1" u="sng" dirty="0" smtClean="0"/>
              <a:t>Site</a:t>
            </a:r>
            <a:r>
              <a:rPr lang="en-US" sz="3000" b="1" dirty="0"/>
              <a:t>	   </a:t>
            </a:r>
            <a:r>
              <a:rPr lang="en-US" sz="3000" b="1" u="sng" dirty="0"/>
              <a:t>Doses</a:t>
            </a:r>
            <a:r>
              <a:rPr lang="en-US" sz="3000" b="1" dirty="0"/>
              <a:t>	  </a:t>
            </a:r>
            <a:r>
              <a:rPr lang="en-US" sz="3000" b="1" u="sng" dirty="0"/>
              <a:t>Years</a:t>
            </a:r>
            <a:r>
              <a:rPr lang="en-US" sz="3000" b="1" dirty="0"/>
              <a:t>	 </a:t>
            </a:r>
            <a:r>
              <a:rPr lang="en-US" sz="3000" b="1" dirty="0" smtClean="0"/>
              <a:t>   </a:t>
            </a:r>
            <a:r>
              <a:rPr lang="en-US" sz="3000" b="1" u="sng" dirty="0" smtClean="0"/>
              <a:t>(</a:t>
            </a:r>
            <a:r>
              <a:rPr lang="en-US" sz="3000" b="1" u="sng" dirty="0"/>
              <a:t>95% CI)</a:t>
            </a:r>
            <a:endParaRPr lang="en-US" sz="3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8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8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dirty="0" smtClean="0"/>
              <a:t>	Guyana </a:t>
            </a:r>
            <a:r>
              <a:rPr lang="en-US" sz="3000" dirty="0"/>
              <a:t>		2	  1960-67	</a:t>
            </a:r>
            <a:r>
              <a:rPr lang="en-US" sz="3000" dirty="0" smtClean="0"/>
              <a:t>    89</a:t>
            </a:r>
            <a:r>
              <a:rPr lang="en-US" sz="3000" dirty="0"/>
              <a:t>% </a:t>
            </a:r>
            <a:r>
              <a:rPr lang="en-US" sz="2800" dirty="0"/>
              <a:t>(82-93)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sz="3000" dirty="0" smtClean="0"/>
              <a:t>	Guyana </a:t>
            </a:r>
            <a:r>
              <a:rPr lang="en-US" sz="3000" dirty="0"/>
              <a:t>		1	  1960-67	</a:t>
            </a:r>
            <a:r>
              <a:rPr lang="en-US" sz="3000" dirty="0" smtClean="0"/>
              <a:t>    95</a:t>
            </a:r>
            <a:r>
              <a:rPr lang="en-US" sz="3000" dirty="0"/>
              <a:t>% (64-99)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sz="3000" dirty="0" smtClean="0"/>
              <a:t>	</a:t>
            </a: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/>
              <a:t>		(</a:t>
            </a:r>
            <a:r>
              <a:rPr lang="en-US" sz="2000" dirty="0"/>
              <a:t>Yugoslav Typhoid Commission, Bull WHO 1964</a:t>
            </a:r>
            <a:r>
              <a:rPr lang="en-US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				Ashcroft </a:t>
            </a:r>
            <a:r>
              <a:rPr lang="en-US" sz="2000" dirty="0"/>
              <a:t>M et al, Lancet 1967)</a:t>
            </a:r>
            <a:r>
              <a:rPr lang="en-US" sz="1600" dirty="0"/>
              <a:t> </a:t>
            </a:r>
            <a:r>
              <a:rPr lang="en-US" sz="2800" dirty="0"/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590" y="5900114"/>
            <a:ext cx="488093" cy="7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 descr="TropMed6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" y="515690"/>
            <a:ext cx="8701088" cy="58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232172" y="513011"/>
            <a:ext cx="8679656" cy="528253"/>
          </a:xfrm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531" b="1" dirty="0"/>
              <a:t>Santiago, Chile 1978, an epidemiologic anomaly</a:t>
            </a:r>
          </a:p>
        </p:txBody>
      </p:sp>
    </p:spTree>
    <p:extLst>
      <p:ext uri="{BB962C8B-B14F-4D97-AF65-F5344CB8AC3E}">
        <p14:creationId xmlns:p14="http://schemas.microsoft.com/office/powerpoint/2010/main" val="179383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55" y="1726555"/>
            <a:ext cx="9067538" cy="4467076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High incidence of typhoid</a:t>
            </a:r>
          </a:p>
          <a:p>
            <a:r>
              <a:rPr lang="en-US" altLang="en-US" dirty="0"/>
              <a:t>2/3 of cases in school age children, age </a:t>
            </a:r>
            <a:r>
              <a:rPr lang="en-US" altLang="en-US" dirty="0" smtClean="0"/>
              <a:t>6-19 </a:t>
            </a:r>
            <a:r>
              <a:rPr lang="en-US" altLang="en-US" dirty="0" err="1"/>
              <a:t>yrs</a:t>
            </a:r>
            <a:endParaRPr lang="en-US" altLang="en-US" dirty="0"/>
          </a:p>
          <a:p>
            <a:r>
              <a:rPr lang="en-US" altLang="en-US" dirty="0"/>
              <a:t>Striking seasonality -- warm </a:t>
            </a:r>
            <a:r>
              <a:rPr lang="en-US" altLang="en-US" dirty="0" smtClean="0"/>
              <a:t>dry season </a:t>
            </a:r>
            <a:r>
              <a:rPr lang="en-US" altLang="en-US" dirty="0"/>
              <a:t>disease with summer peak (during school vacation)</a:t>
            </a:r>
          </a:p>
          <a:p>
            <a:r>
              <a:rPr lang="en-US" altLang="en-US" dirty="0"/>
              <a:t>Prevalent in all </a:t>
            </a:r>
            <a:r>
              <a:rPr lang="en-US" altLang="en-US" dirty="0" smtClean="0"/>
              <a:t>neighborhoods of </a:t>
            </a:r>
            <a:r>
              <a:rPr lang="en-US" altLang="en-US" dirty="0"/>
              <a:t>the city and </a:t>
            </a:r>
            <a:r>
              <a:rPr lang="en-US" altLang="en-US" dirty="0" smtClean="0"/>
              <a:t>in among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  socioeconomic levels</a:t>
            </a:r>
          </a:p>
          <a:p>
            <a:r>
              <a:rPr lang="en-US" altLang="en-US" b="1" dirty="0"/>
              <a:t>96% of case households had potable water supply</a:t>
            </a:r>
          </a:p>
          <a:p>
            <a:r>
              <a:rPr lang="en-US" altLang="en-US" b="1" dirty="0"/>
              <a:t>80% of case households connected to sewage</a:t>
            </a:r>
          </a:p>
          <a:p>
            <a:pPr>
              <a:buFontTx/>
              <a:buNone/>
            </a:pPr>
            <a:r>
              <a:rPr lang="en-US" altLang="en-US" dirty="0"/>
              <a:t>  </a:t>
            </a:r>
            <a:r>
              <a:rPr lang="en-US" altLang="en-US" b="1" dirty="0"/>
              <a:t>system</a:t>
            </a:r>
            <a:r>
              <a:rPr lang="en-US" altLang="en-US" dirty="0"/>
              <a:t>				</a:t>
            </a:r>
            <a:r>
              <a:rPr lang="en-US" altLang="en-US" sz="3038" b="1" dirty="0"/>
              <a:t>How can this be? 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6229" y="578644"/>
            <a:ext cx="8032700" cy="1074518"/>
          </a:xfrm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3122" b="1" dirty="0"/>
              <a:t>Epidemiology of endemic typhoid fever, Santiago, Chile, 1970s &amp; 80s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20" y="5652135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232172" y="663031"/>
            <a:ext cx="8679656" cy="448717"/>
          </a:xfrm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447" b="1" dirty="0"/>
              <a:t>Typhoid morbidity, Chile 1960-1978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1173" y="1122003"/>
            <a:ext cx="1564481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71571">
              <a:defRPr/>
            </a:pPr>
            <a:endParaRPr lang="en-US" sz="2025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011" y="1864521"/>
            <a:ext cx="963725" cy="4039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771571">
              <a:defRPr/>
            </a:pPr>
            <a:r>
              <a:rPr lang="en-US" sz="2025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47655"/>
          <a:stretch/>
        </p:blipFill>
        <p:spPr bwMode="auto">
          <a:xfrm>
            <a:off x="1278861" y="1240461"/>
            <a:ext cx="6181059" cy="499520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423" y="1608288"/>
            <a:ext cx="2903816" cy="11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en-US" sz="236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1977, the incidence</a:t>
            </a:r>
          </a:p>
          <a:p>
            <a:pPr defTabSz="771571"/>
            <a:r>
              <a:rPr lang="en-US" sz="236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typhoid fever doubled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57294" y="2175624"/>
            <a:ext cx="813926" cy="166036"/>
          </a:xfrm>
          <a:prstGeom prst="straightConnector1">
            <a:avLst/>
          </a:prstGeom>
          <a:ln>
            <a:headEnd type="none" w="sm" len="sm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30" y="5652135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98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" y="210855"/>
            <a:ext cx="9041130" cy="572917"/>
          </a:xfrm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500" b="1" dirty="0"/>
              <a:t>A Chilean Typhoid Fever Control Program was established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1173" y="1122003"/>
            <a:ext cx="1564481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P MathA" pitchFamily="2" charset="2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011" y="1864521"/>
            <a:ext cx="963725" cy="4039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P MathA" pitchFamily="2" charset="2"/>
                <a:ea typeface="+mn-ea"/>
                <a:cs typeface="+mn-cs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" y="908681"/>
            <a:ext cx="79397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670" marR="0" lvl="0" indent="-14467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1978 -  Dr. José Manuel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Borgoño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Head of the Epidemiology Unit of the Ministry of Health of Chile, invited two external consultants (Dr.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Branko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Cvjetanovic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WHO &amp; Dr. Myron M Levine of the Center for Vaccine Development,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University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Maryland) to Chile to evaluate 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endemicity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typhoid and make recommendations to control the disease</a:t>
            </a:r>
          </a:p>
          <a:p>
            <a:pPr marL="144670" marR="0" lvl="0" indent="-14467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recommendation -- Establish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Typhoid Fever Control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44" y="1122002"/>
            <a:ext cx="1016898" cy="10039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20" y="5652135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4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1179303"/>
            <a:ext cx="8431367" cy="4695717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 smtClean="0"/>
              <a:t>4 </a:t>
            </a:r>
            <a:r>
              <a:rPr lang="en-US" altLang="en-US" sz="3600" b="1" dirty="0"/>
              <a:t>key </a:t>
            </a:r>
            <a:r>
              <a:rPr lang="en-US" altLang="en-US" sz="3600" b="1" dirty="0" smtClean="0"/>
              <a:t>regions </a:t>
            </a:r>
            <a:r>
              <a:rPr lang="en-US" altLang="en-US" sz="3600" b="1" dirty="0"/>
              <a:t>of typhoid </a:t>
            </a:r>
            <a:r>
              <a:rPr lang="en-US" altLang="en-US" sz="3600" b="1" dirty="0" err="1"/>
              <a:t>endemicity</a:t>
            </a:r>
            <a:endParaRPr lang="en-US" altLang="en-US" sz="3600" b="1" dirty="0"/>
          </a:p>
          <a:p>
            <a:r>
              <a:rPr lang="en-US" altLang="en-US" sz="3600" dirty="0"/>
              <a:t>South </a:t>
            </a:r>
            <a:r>
              <a:rPr lang="en-US" altLang="en-US" sz="3600" dirty="0" smtClean="0"/>
              <a:t>Asia - </a:t>
            </a:r>
            <a:r>
              <a:rPr lang="en-US" altLang="en-US" sz="2600" dirty="0" smtClean="0"/>
              <a:t>India</a:t>
            </a:r>
            <a:r>
              <a:rPr lang="en-US" altLang="en-US" sz="2600" dirty="0"/>
              <a:t>, Pakistan, Nepal, Bangladesh</a:t>
            </a:r>
          </a:p>
          <a:p>
            <a:r>
              <a:rPr lang="en-US" altLang="en-US" sz="3600" dirty="0"/>
              <a:t>Southeast </a:t>
            </a:r>
            <a:r>
              <a:rPr lang="en-US" altLang="en-US" sz="3600" dirty="0" smtClean="0"/>
              <a:t>Asia - </a:t>
            </a:r>
            <a:r>
              <a:rPr lang="en-US" altLang="en-US" sz="2600" dirty="0" smtClean="0"/>
              <a:t>Indonesia</a:t>
            </a:r>
            <a:r>
              <a:rPr lang="en-US" altLang="en-US" sz="2600" dirty="0"/>
              <a:t>, Malaysia</a:t>
            </a:r>
          </a:p>
          <a:p>
            <a:r>
              <a:rPr lang="en-US" altLang="en-US" sz="3600" dirty="0"/>
              <a:t>Sub-Saharan </a:t>
            </a:r>
            <a:r>
              <a:rPr lang="en-US" altLang="en-US" sz="3600" dirty="0" smtClean="0"/>
              <a:t>Africa – </a:t>
            </a:r>
            <a:r>
              <a:rPr lang="en-US" altLang="en-US" sz="2600" dirty="0" smtClean="0"/>
              <a:t>Spotty in E, W, Central</a:t>
            </a:r>
            <a:endParaRPr lang="en-US" altLang="en-US" sz="2600" dirty="0"/>
          </a:p>
          <a:p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</a:rPr>
              <a:t>Oceania - 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>Samoa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>, Tonga, Fiji, 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>Vanuatu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 smtClean="0"/>
              <a:t>   </a:t>
            </a:r>
            <a:endParaRPr lang="en-US" altLang="en-US" sz="2400" dirty="0"/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" y="191770"/>
            <a:ext cx="8989696" cy="558800"/>
          </a:xfrm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3000" b="1" dirty="0"/>
              <a:t>WHO Typhoid fever update, </a:t>
            </a:r>
            <a:r>
              <a:rPr lang="en-US" altLang="en-US" sz="3000" b="1" dirty="0" err="1"/>
              <a:t>Wkly</a:t>
            </a:r>
            <a:r>
              <a:rPr lang="en-US" altLang="en-US" sz="3000" b="1" dirty="0"/>
              <a:t> Epi </a:t>
            </a:r>
            <a:r>
              <a:rPr lang="en-US" altLang="en-US" sz="3000" b="1" dirty="0" smtClean="0"/>
              <a:t>Rec, </a:t>
            </a:r>
            <a:r>
              <a:rPr lang="en-US" altLang="en-US" sz="3000" b="1" dirty="0"/>
              <a:t>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61" y="6092547"/>
            <a:ext cx="442390" cy="7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2895" y="210855"/>
            <a:ext cx="8605600" cy="572917"/>
          </a:xfrm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500" b="1" dirty="0"/>
              <a:t>A Chilean Typhoid Fever Control </a:t>
            </a:r>
            <a:r>
              <a:rPr lang="en-US" altLang="en-US" sz="2500" b="1" dirty="0" smtClean="0"/>
              <a:t>Program</a:t>
            </a:r>
            <a:endParaRPr lang="en-US" alt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61173" y="1122003"/>
            <a:ext cx="1564481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P MathA" pitchFamily="2" charset="2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011" y="1864521"/>
            <a:ext cx="963725" cy="4039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P MathA" pitchFamily="2" charset="2"/>
                <a:ea typeface="+mn-ea"/>
                <a:cs typeface="+mn-cs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890" y="908681"/>
            <a:ext cx="85324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1979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Typhoid Fever Control Program (TFCP) was established</a:t>
            </a:r>
          </a:p>
          <a:p>
            <a:pPr marL="228600" marR="0" lvl="0" indent="-22860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1970s,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Santiago was known to have one of the highest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prevalences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cholelithiasis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the world 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32DC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28600" marR="0" lvl="0" indent="-228600" algn="l" defTabSz="77157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1970s Chilean epidemiologists, microbiologists and clinicians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considered it indisputable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that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chronic typhoid carriers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households were responsible for maintaining the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endemicity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typhoid in Santiago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32DC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20" y="5652135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6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>
          <a:xfrm>
            <a:off x="232172" y="663031"/>
            <a:ext cx="8679656" cy="448717"/>
          </a:xfrm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447" b="1" dirty="0"/>
              <a:t>Typhoid morbidity, Chile 1960-2001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1173" y="1122003"/>
            <a:ext cx="1564481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71571">
              <a:defRPr/>
            </a:pPr>
            <a:endParaRPr lang="en-US" sz="2025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011" y="1864521"/>
            <a:ext cx="963725" cy="4039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771571">
              <a:defRPr/>
            </a:pPr>
            <a:r>
              <a:rPr lang="en-US" sz="2025" dirty="0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/>
          <a:stretch/>
        </p:blipFill>
        <p:spPr bwMode="auto">
          <a:xfrm>
            <a:off x="341021" y="1521786"/>
            <a:ext cx="8461961" cy="354687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6436519" y="3161110"/>
            <a:ext cx="10716" cy="4929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157914" y="2721771"/>
            <a:ext cx="26834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1571">
              <a:defRPr/>
            </a:pPr>
            <a:r>
              <a:rPr lang="en-US" sz="20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WASH intervention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47085" y="1601695"/>
            <a:ext cx="334044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en-US" sz="20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Ty21a live oral vaccine 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225654" y="2001479"/>
            <a:ext cx="525890" cy="6793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734590" y="2197530"/>
            <a:ext cx="3021595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en-US" sz="20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 for carriers &amp; Rx   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642503" y="2596009"/>
            <a:ext cx="295562" cy="3278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20" y="5657850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6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4" y="713930"/>
            <a:ext cx="8898255" cy="1343471"/>
          </a:xfrm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700" b="1" dirty="0"/>
              <a:t>Indirect protection (herd immunity) from widespread use of Ty21a live oral typhoid vaccine, Area Norte, Santiago, Chile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4" y="3544194"/>
            <a:ext cx="8898255" cy="2551659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363" dirty="0"/>
              <a:t>1 (1982)	227		</a:t>
            </a:r>
            <a:r>
              <a:rPr lang="en-US" altLang="en-US" sz="2363" dirty="0" smtClean="0"/>
              <a:t>	None</a:t>
            </a:r>
            <a:r>
              <a:rPr lang="en-US" altLang="en-US" sz="2363" dirty="0"/>
              <a:t>			 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63" dirty="0"/>
              <a:t>2 (1983)	139			</a:t>
            </a:r>
            <a:r>
              <a:rPr lang="en-US" altLang="en-US" sz="2363" dirty="0" err="1"/>
              <a:t>Occidente</a:t>
            </a:r>
            <a:r>
              <a:rPr lang="en-US" altLang="en-US" sz="2363" dirty="0"/>
              <a:t>		 </a:t>
            </a:r>
            <a:r>
              <a:rPr lang="en-US" altLang="en-US" sz="2363" dirty="0">
                <a:sym typeface="Symbol" pitchFamily="18" charset="2"/>
              </a:rPr>
              <a:t></a:t>
            </a:r>
            <a:r>
              <a:rPr lang="en-US" altLang="en-US" sz="2363" dirty="0"/>
              <a:t> 39%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63" dirty="0"/>
              <a:t>3 (1984)	70			Sur			 </a:t>
            </a:r>
            <a:r>
              <a:rPr lang="en-US" altLang="en-US" sz="2363" dirty="0">
                <a:sym typeface="Symbol" pitchFamily="18" charset="2"/>
              </a:rPr>
              <a:t> </a:t>
            </a:r>
            <a:r>
              <a:rPr lang="en-US" altLang="en-US" sz="2363" dirty="0"/>
              <a:t>49%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63" dirty="0"/>
              <a:t>4 (1985)	103			None			 </a:t>
            </a:r>
            <a:r>
              <a:rPr lang="en-US" altLang="en-US" sz="2363" dirty="0">
                <a:sym typeface="Symbol" pitchFamily="18" charset="2"/>
              </a:rPr>
              <a:t></a:t>
            </a:r>
            <a:r>
              <a:rPr lang="en-US" altLang="en-US" sz="2363" dirty="0"/>
              <a:t> 32%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363" dirty="0"/>
              <a:t>5 (1986)	62			</a:t>
            </a:r>
            <a:r>
              <a:rPr lang="en-US" altLang="en-US" sz="2363" dirty="0" err="1"/>
              <a:t>Suroriente</a:t>
            </a:r>
            <a:r>
              <a:rPr lang="en-US" altLang="en-US" sz="2363" dirty="0"/>
              <a:t>/Norte	 </a:t>
            </a:r>
            <a:r>
              <a:rPr lang="en-US" altLang="en-US" sz="2363" dirty="0">
                <a:sym typeface="Symbol" pitchFamily="18" charset="2"/>
              </a:rPr>
              <a:t> </a:t>
            </a:r>
            <a:r>
              <a:rPr lang="en-US" altLang="en-US" sz="2363" dirty="0"/>
              <a:t>40%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675" baseline="30000" dirty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519" baseline="30000" dirty="0"/>
              <a:t>			</a:t>
            </a:r>
            <a:r>
              <a:rPr lang="en-US" altLang="en-US" sz="1181" dirty="0"/>
              <a:t>	</a:t>
            </a:r>
            <a:r>
              <a:rPr lang="en-US" altLang="en-US" sz="1688" dirty="0"/>
              <a:t>(Levine et al 1989, Black et al 1990)	</a:t>
            </a:r>
            <a:r>
              <a:rPr lang="en-US" altLang="en-US" sz="2194" dirty="0"/>
              <a:t>					</a:t>
            </a:r>
          </a:p>
        </p:txBody>
      </p:sp>
      <p:sp>
        <p:nvSpPr>
          <p:cNvPr id="711687" name="Rectangle 7"/>
          <p:cNvSpPr>
            <a:spLocks noChangeArrowheads="1"/>
          </p:cNvSpPr>
          <p:nvPr/>
        </p:nvSpPr>
        <p:spPr bwMode="auto">
          <a:xfrm>
            <a:off x="-69081" y="2290466"/>
            <a:ext cx="9144502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688" tIns="38845" rIns="77688" bIns="38845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 Year  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of	</a:t>
            </a: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 Incidence/10</a:t>
            </a:r>
            <a:r>
              <a:rPr lang="en-US" altLang="en-US" sz="2194" b="1" baseline="30000" dirty="0" smtClean="0">
                <a:solidFill>
                  <a:srgbClr val="000000"/>
                </a:solidFill>
                <a:latin typeface="Arial" pitchFamily="34" charset="0"/>
              </a:rPr>
              <a:t>5</a:t>
            </a: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					Effect of new</a:t>
            </a:r>
          </a:p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 follow-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 controls 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in		Site of new		</a:t>
            </a: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trial 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on Norte</a:t>
            </a:r>
          </a:p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en-US" sz="2194" b="1" u="sng" dirty="0" smtClean="0">
                <a:solidFill>
                  <a:srgbClr val="000000"/>
                </a:solidFill>
                <a:latin typeface="Arial" pitchFamily="34" charset="0"/>
              </a:rPr>
              <a:t>up</a:t>
            </a:r>
            <a:r>
              <a:rPr lang="en-US" altLang="en-US" sz="2194" b="1" u="sng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194" b="1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en-US" sz="2194" b="1" u="sng" dirty="0" smtClean="0">
                <a:solidFill>
                  <a:srgbClr val="000000"/>
                </a:solidFill>
                <a:latin typeface="Arial" pitchFamily="34" charset="0"/>
              </a:rPr>
              <a:t>Area </a:t>
            </a:r>
            <a:r>
              <a:rPr lang="en-US" altLang="en-US" sz="2194" b="1" u="sng" dirty="0">
                <a:solidFill>
                  <a:srgbClr val="000000"/>
                </a:solidFill>
                <a:latin typeface="Arial" pitchFamily="34" charset="0"/>
              </a:rPr>
              <a:t>Norte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		</a:t>
            </a:r>
            <a:r>
              <a:rPr lang="en-US" altLang="en-US" sz="2194" b="1" u="sng" dirty="0">
                <a:solidFill>
                  <a:srgbClr val="000000"/>
                </a:solidFill>
                <a:latin typeface="Arial" pitchFamily="34" charset="0"/>
              </a:rPr>
              <a:t>field trial	</a:t>
            </a:r>
            <a:r>
              <a:rPr lang="en-US" altLang="en-US" sz="2194" b="1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194" b="1" u="sng" dirty="0" smtClean="0">
                <a:solidFill>
                  <a:srgbClr val="000000"/>
                </a:solidFill>
                <a:latin typeface="Arial" pitchFamily="34" charset="0"/>
              </a:rPr>
              <a:t>incidence</a:t>
            </a:r>
            <a:r>
              <a:rPr lang="en-US" altLang="en-US" sz="2025" b="1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en-US" altLang="en-US" sz="2025" b="1" dirty="0">
              <a:solidFill>
                <a:srgbClr val="000000"/>
              </a:solidFill>
              <a:latin typeface="Arial" pitchFamily="34" charset="0"/>
            </a:endParaRPr>
          </a:p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194" dirty="0">
                <a:solidFill>
                  <a:srgbClr val="000000"/>
                </a:solidFill>
                <a:latin typeface="Arial" pitchFamily="34" charset="0"/>
              </a:rPr>
              <a:t>	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5795815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0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  <p:bldP spid="7116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0074" y="715270"/>
            <a:ext cx="4714875" cy="2392263"/>
          </a:xfrm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3038" b="1" dirty="0"/>
              <a:t>Chronic typhoid &amp; paratyphoid carriers comprise the reservoir of endemic infection</a:t>
            </a:r>
            <a:endParaRPr lang="en-US" altLang="en-US" sz="3375" b="1" dirty="0"/>
          </a:p>
        </p:txBody>
      </p:sp>
      <p:pic>
        <p:nvPicPr>
          <p:cNvPr id="637955" name="Picture 3" descr="Typhi-2-7-27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4" y="511671"/>
            <a:ext cx="3893791" cy="58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4233121" y="3297734"/>
            <a:ext cx="4512617" cy="28966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71571">
              <a:buFontTx/>
              <a:buChar char="•"/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1-4% of typhoid &amp; paratyphoid </a:t>
            </a:r>
          </a:p>
          <a:p>
            <a:pPr defTabSz="771571"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  infections become chronic gall</a:t>
            </a:r>
          </a:p>
          <a:p>
            <a:pPr defTabSz="771571"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  bladder carriers</a:t>
            </a:r>
          </a:p>
          <a:p>
            <a:pPr defTabSz="771571">
              <a:buFontTx/>
              <a:buChar char="•"/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The propensity to become a</a:t>
            </a:r>
          </a:p>
          <a:p>
            <a:pPr defTabSz="771571"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  carrier depends on sex (F&gt;M) &amp;</a:t>
            </a:r>
          </a:p>
          <a:p>
            <a:pPr defTabSz="771571"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  age (increases with age)</a:t>
            </a:r>
          </a:p>
          <a:p>
            <a:pPr defTabSz="771571">
              <a:buFontTx/>
              <a:buChar char="•"/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Same epidemiology as</a:t>
            </a:r>
          </a:p>
          <a:p>
            <a:pPr defTabSz="771571">
              <a:defRPr/>
            </a:pPr>
            <a:r>
              <a:rPr lang="en-US" altLang="en-US" sz="2278">
                <a:solidFill>
                  <a:srgbClr val="000000"/>
                </a:solidFill>
                <a:latin typeface="Arial" charset="0"/>
              </a:rPr>
              <a:t>  cholelithiasis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5434" y="623956"/>
            <a:ext cx="3768603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71571"/>
            <a:r>
              <a:rPr lang="en-US" sz="2025" dirty="0" err="1">
                <a:solidFill>
                  <a:srgbClr val="000000"/>
                </a:solidFill>
                <a:latin typeface="Arial"/>
              </a:rPr>
              <a:t>Una</a:t>
            </a:r>
            <a:r>
              <a:rPr lang="en-US" sz="2025" dirty="0">
                <a:solidFill>
                  <a:srgbClr val="000000"/>
                </a:solidFill>
                <a:latin typeface="Arial"/>
              </a:rPr>
              <a:t> de las “</a:t>
            </a:r>
            <a:r>
              <a:rPr lang="en-US" sz="2025" dirty="0" err="1">
                <a:solidFill>
                  <a:srgbClr val="000000"/>
                </a:solidFill>
                <a:latin typeface="Arial"/>
              </a:rPr>
              <a:t>Marías</a:t>
            </a:r>
            <a:r>
              <a:rPr lang="en-US" sz="2025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25" dirty="0" err="1">
                <a:solidFill>
                  <a:srgbClr val="000000"/>
                </a:solidFill>
                <a:latin typeface="Arial"/>
              </a:rPr>
              <a:t>Tifoideas</a:t>
            </a:r>
            <a:r>
              <a:rPr lang="en-US" sz="2025" dirty="0">
                <a:solidFill>
                  <a:srgbClr val="000000"/>
                </a:solidFill>
                <a:latin typeface="Arial"/>
              </a:rPr>
              <a:t>” de Santiago, Chile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4" y="5230018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3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6" y="57150"/>
            <a:ext cx="8949690" cy="2165789"/>
          </a:xfrm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3400" b="1" dirty="0"/>
              <a:t>Age &amp; sex distribution &amp; frequency of isolation of </a:t>
            </a:r>
            <a:r>
              <a:rPr lang="en-US" altLang="en-US" sz="3400" b="1" i="1" dirty="0"/>
              <a:t>S</a:t>
            </a:r>
            <a:r>
              <a:rPr lang="en-US" altLang="en-US" sz="3400" b="1" dirty="0"/>
              <a:t>. </a:t>
            </a:r>
            <a:r>
              <a:rPr lang="en-US" altLang="en-US" sz="3400" b="1" dirty="0" err="1"/>
              <a:t>Typhi</a:t>
            </a:r>
            <a:r>
              <a:rPr lang="en-US" altLang="en-US" sz="3400" b="1" dirty="0"/>
              <a:t> &amp; </a:t>
            </a:r>
            <a:r>
              <a:rPr lang="en-US" altLang="en-US" sz="3400" b="1" i="1" dirty="0"/>
              <a:t>S</a:t>
            </a:r>
            <a:r>
              <a:rPr lang="en-US" altLang="en-US" sz="3400" b="1" dirty="0"/>
              <a:t>. </a:t>
            </a:r>
            <a:r>
              <a:rPr lang="en-US" altLang="en-US" sz="3400" b="1" dirty="0" err="1"/>
              <a:t>Paratyphi</a:t>
            </a:r>
            <a:r>
              <a:rPr lang="en-US" altLang="en-US" sz="3400" b="1" dirty="0"/>
              <a:t> in bile from 1000 consecutive cholecystectomies, Santiago, 1970s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" y="2411730"/>
            <a:ext cx="9077047" cy="4342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3955" y="2794636"/>
            <a:ext cx="222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70" y="5829300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4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50" name="Rectangle 6"/>
          <p:cNvSpPr>
            <a:spLocks noChangeArrowheads="1"/>
          </p:cNvSpPr>
          <p:nvPr/>
        </p:nvSpPr>
        <p:spPr bwMode="auto">
          <a:xfrm>
            <a:off x="97155" y="94099"/>
            <a:ext cx="8961120" cy="1088313"/>
          </a:xfrm>
          <a:prstGeom prst="rect">
            <a:avLst/>
          </a:prstGeom>
          <a:solidFill>
            <a:srgbClr val="FAFD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Estimated number of female chronic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Typhi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carriers in Santiago, Chile, 1980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(Levine MM et al.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JID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1982)</a:t>
            </a: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11" y="5607034"/>
            <a:ext cx="62088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09" y="1308735"/>
            <a:ext cx="8918966" cy="48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8300" y="1442678"/>
            <a:ext cx="8625670" cy="5243872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/>
              <a:t>Carriers among food handlers in case/control study</a:t>
            </a:r>
          </a:p>
          <a:p>
            <a:pPr lvl="1"/>
            <a:r>
              <a:rPr lang="en-US" altLang="en-US" dirty="0" smtClean="0"/>
              <a:t>2/78 case </a:t>
            </a:r>
            <a:r>
              <a:rPr lang="en-US" altLang="en-US" b="1" dirty="0" smtClean="0"/>
              <a:t>(2.6%)</a:t>
            </a:r>
            <a:r>
              <a:rPr lang="en-US" altLang="en-US" dirty="0" smtClean="0"/>
              <a:t> &amp; 1/81 control </a:t>
            </a:r>
            <a:r>
              <a:rPr lang="en-US" altLang="en-US" b="1" dirty="0" smtClean="0"/>
              <a:t>(1.2%) </a:t>
            </a:r>
            <a:r>
              <a:rPr lang="en-US" altLang="en-US" dirty="0" smtClean="0"/>
              <a:t>households </a:t>
            </a:r>
            <a:r>
              <a:rPr lang="en-US" altLang="en-US" sz="1400" dirty="0" smtClean="0"/>
              <a:t>(Black R et al Bull WHO 1985)  </a:t>
            </a:r>
            <a:r>
              <a:rPr lang="en-US" altLang="en-US" dirty="0" smtClean="0"/>
              <a:t> </a:t>
            </a:r>
          </a:p>
          <a:p>
            <a:pPr marL="341581" lvl="1" indent="-198251">
              <a:buFont typeface="Wingdings" panose="05000000000000000000" pitchFamily="2" charset="2"/>
              <a:buChar char="§"/>
            </a:pPr>
            <a:r>
              <a:rPr lang="en-US" altLang="en-US" dirty="0" smtClean="0"/>
              <a:t>137 </a:t>
            </a:r>
            <a:r>
              <a:rPr lang="en-US" altLang="en-US" b="1" dirty="0" smtClean="0"/>
              <a:t>♀</a:t>
            </a:r>
            <a:r>
              <a:rPr lang="en-US" altLang="en-US" dirty="0" smtClean="0"/>
              <a:t> food handlers in 77 schools had 2 stool cultures and Vi serology. 2 elevated Vi titers were identified, one was a chronic typhoid carrier </a:t>
            </a:r>
            <a:r>
              <a:rPr lang="en-US" altLang="en-US" b="1" dirty="0" smtClean="0"/>
              <a:t>(0.73%)</a:t>
            </a:r>
            <a:r>
              <a:rPr lang="en-US" altLang="en-US" dirty="0" smtClean="0"/>
              <a:t> </a:t>
            </a:r>
            <a:r>
              <a:rPr lang="en-US" altLang="en-US" sz="1350" dirty="0"/>
              <a:t>Ferreccio C et al. Rev Med Chile 1988;</a:t>
            </a:r>
          </a:p>
          <a:p>
            <a:pPr marL="385785" lvl="1" indent="-242456">
              <a:buFont typeface="Wingdings" panose="05000000000000000000" pitchFamily="2" charset="2"/>
              <a:buChar char="§"/>
            </a:pPr>
            <a:r>
              <a:rPr lang="en-US" altLang="en-US" dirty="0" smtClean="0"/>
              <a:t>1006 food handlers in 65 food service locations in Central Santiago were screened for Vi antibody titer. 10 had elevated titers and 2 proved to be chronic carriers when cultured </a:t>
            </a:r>
            <a:r>
              <a:rPr lang="en-US" altLang="en-US" b="1" dirty="0" smtClean="0"/>
              <a:t>(0.2%)</a:t>
            </a:r>
            <a:r>
              <a:rPr lang="en-US" altLang="en-US" dirty="0" smtClean="0"/>
              <a:t> </a:t>
            </a:r>
            <a:r>
              <a:rPr lang="en-US" altLang="en-US" sz="1350" dirty="0"/>
              <a:t>Ferreccio et al. Rev Med Chile 1990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Carriers treated with 4 </a:t>
            </a:r>
            <a:r>
              <a:rPr lang="en-US" altLang="en-US" dirty="0"/>
              <a:t>weeks of oral </a:t>
            </a:r>
            <a:r>
              <a:rPr lang="en-US" altLang="en-US" dirty="0" smtClean="0"/>
              <a:t>ciprofloxacin.</a:t>
            </a:r>
            <a:endParaRPr lang="en-US" altLang="en-US" sz="2363" dirty="0"/>
          </a:p>
          <a:p>
            <a:pPr indent="-146009">
              <a:buFont typeface="Wingdings" panose="05000000000000000000" pitchFamily="2" charset="2"/>
              <a:buChar char="§"/>
            </a:pPr>
            <a:r>
              <a:rPr lang="en-US" altLang="en-US" sz="2363" dirty="0"/>
              <a:t> 11 of 12 carriers successfully treated (92%). </a:t>
            </a:r>
            <a:r>
              <a:rPr lang="en-US" altLang="en-US" sz="1400" dirty="0" smtClean="0"/>
              <a:t>(</a:t>
            </a:r>
            <a:r>
              <a:rPr lang="en-US" altLang="en-US" sz="1350" dirty="0" smtClean="0"/>
              <a:t>Ferreccio </a:t>
            </a:r>
            <a:r>
              <a:rPr lang="en-US" altLang="en-US" sz="1350" dirty="0"/>
              <a:t>C, J </a:t>
            </a:r>
            <a:r>
              <a:rPr lang="en-US" altLang="en-US" sz="1350" dirty="0" smtClean="0"/>
              <a:t>I D 1988)</a:t>
            </a:r>
            <a:endParaRPr lang="en-US" altLang="en-US" sz="1350" dirty="0"/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278300" y="229023"/>
            <a:ext cx="8241656" cy="1003173"/>
          </a:xfr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785" b="1" dirty="0" smtClean="0"/>
              <a:t>Prevalence </a:t>
            </a:r>
            <a:r>
              <a:rPr lang="en-US" altLang="en-US" sz="2785" b="1" dirty="0"/>
              <a:t>of chronic </a:t>
            </a:r>
            <a:r>
              <a:rPr lang="en-US" altLang="en-US" sz="2785" b="1" dirty="0" smtClean="0"/>
              <a:t>typhoid carriers </a:t>
            </a:r>
            <a:r>
              <a:rPr lang="en-US" altLang="en-US" sz="2785" b="1" dirty="0"/>
              <a:t>of epidemiologic relevance in Santiago, Chile</a:t>
            </a:r>
          </a:p>
        </p:txBody>
      </p:sp>
    </p:spTree>
    <p:extLst>
      <p:ext uri="{BB962C8B-B14F-4D97-AF65-F5344CB8AC3E}">
        <p14:creationId xmlns:p14="http://schemas.microsoft.com/office/powerpoint/2010/main" val="13150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713930"/>
            <a:ext cx="8903970" cy="1343471"/>
          </a:xfrm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700" b="1" dirty="0"/>
              <a:t>Year 1 incidence of culture-confirmed typhoid fever in schoolchildren 6-18 years of age who received placebo in the Area Norte, Santiago field trial, 1982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76" y="3577635"/>
            <a:ext cx="7585323" cy="2551659"/>
          </a:xfrm>
          <a:noFill/>
          <a:ln/>
          <a:extLst>
            <a:ext uri="{91240B29-F687-4F45-9708-019B960494DF}">
              <a14:hiddenLine xmlns:a14="http://schemas.microsoft.com/office/drawing/2010/main" w="285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1 (1982)</a:t>
            </a:r>
            <a:r>
              <a:rPr lang="en-US" altLang="en-US" sz="2363" dirty="0"/>
              <a:t>			</a:t>
            </a:r>
            <a:r>
              <a:rPr lang="en-US" altLang="en-US" dirty="0" smtClean="0"/>
              <a:t>227</a:t>
            </a:r>
            <a:r>
              <a:rPr lang="en-US" altLang="en-US" dirty="0"/>
              <a:t>	</a:t>
            </a:r>
            <a:r>
              <a:rPr lang="en-US" altLang="en-US" sz="2363" dirty="0"/>
              <a:t>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675" baseline="30000" dirty="0"/>
              <a:t>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519" baseline="30000" dirty="0"/>
              <a:t>			</a:t>
            </a:r>
            <a:r>
              <a:rPr lang="en-US" altLang="en-US" sz="1181" dirty="0"/>
              <a:t>	</a:t>
            </a:r>
            <a:r>
              <a:rPr lang="en-US" altLang="en-US" sz="1688" dirty="0"/>
              <a:t>(Levine et al 1989, Black et al 1990)	</a:t>
            </a:r>
            <a:r>
              <a:rPr lang="en-US" altLang="en-US" sz="2194" dirty="0"/>
              <a:t>					</a:t>
            </a:r>
            <a:r>
              <a:rPr lang="en-US" altLang="en-US" sz="2194" dirty="0" smtClean="0"/>
              <a:t>                                 </a:t>
            </a:r>
            <a:endParaRPr lang="en-US" altLang="en-US" sz="2194" dirty="0"/>
          </a:p>
        </p:txBody>
      </p:sp>
      <p:sp>
        <p:nvSpPr>
          <p:cNvPr id="711687" name="Rectangle 7"/>
          <p:cNvSpPr>
            <a:spLocks noChangeArrowheads="1"/>
          </p:cNvSpPr>
          <p:nvPr/>
        </p:nvSpPr>
        <p:spPr bwMode="auto">
          <a:xfrm>
            <a:off x="453183" y="2633366"/>
            <a:ext cx="825772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688" tIns="38845" rIns="77688" bIns="38845"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700" b="1" dirty="0">
                <a:solidFill>
                  <a:srgbClr val="000000"/>
                </a:solidFill>
                <a:latin typeface="Arial" pitchFamily="34" charset="0"/>
              </a:rPr>
              <a:t>Year  of			Incidence/10</a:t>
            </a:r>
            <a:r>
              <a:rPr lang="en-US" altLang="en-US" sz="2700" b="1" baseline="30000" dirty="0">
                <a:solidFill>
                  <a:srgbClr val="000000"/>
                </a:solidFill>
                <a:latin typeface="Arial" pitchFamily="34" charset="0"/>
              </a:rPr>
              <a:t>5</a:t>
            </a:r>
            <a:r>
              <a:rPr lang="en-US" altLang="en-US" sz="2700" b="1" dirty="0">
                <a:solidFill>
                  <a:srgbClr val="000000"/>
                </a:solidFill>
                <a:latin typeface="Arial" pitchFamily="34" charset="0"/>
              </a:rPr>
              <a:t> 				</a:t>
            </a:r>
          </a:p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700" b="1" u="sng" dirty="0">
                <a:solidFill>
                  <a:srgbClr val="000000"/>
                </a:solidFill>
                <a:latin typeface="Arial" pitchFamily="34" charset="0"/>
              </a:rPr>
              <a:t>trial	</a:t>
            </a:r>
            <a:r>
              <a:rPr lang="en-US" altLang="en-US" sz="2700" b="1" dirty="0">
                <a:solidFill>
                  <a:srgbClr val="000000"/>
                </a:solidFill>
                <a:latin typeface="Arial" pitchFamily="34" charset="0"/>
              </a:rPr>
              <a:t>			</a:t>
            </a:r>
            <a:r>
              <a:rPr lang="en-US" altLang="en-US" sz="2700" b="1" u="sng" dirty="0">
                <a:solidFill>
                  <a:srgbClr val="000000"/>
                </a:solidFill>
                <a:latin typeface="Arial" pitchFamily="34" charset="0"/>
              </a:rPr>
              <a:t>Area Norte</a:t>
            </a:r>
            <a:r>
              <a:rPr lang="en-US" altLang="en-US" sz="2700" b="1" dirty="0">
                <a:solidFill>
                  <a:srgbClr val="000000"/>
                </a:solidFill>
                <a:latin typeface="Arial" pitchFamily="34" charset="0"/>
              </a:rPr>
              <a:t>			</a:t>
            </a:r>
          </a:p>
          <a:p>
            <a:pPr marL="289339" indent="-289339" defTabSz="771571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altLang="en-US" sz="2363" dirty="0">
                <a:solidFill>
                  <a:srgbClr val="000000"/>
                </a:solidFill>
                <a:latin typeface="Arial" pitchFamily="34" charset="0"/>
              </a:rPr>
              <a:t>		</a:t>
            </a:r>
            <a:endParaRPr lang="en-US" altLang="en-US" sz="2194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96" y="5303494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3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  <p:bldP spid="71168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173" y="1122003"/>
            <a:ext cx="1564481" cy="403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771571">
              <a:defRPr/>
            </a:pPr>
            <a:endParaRPr lang="en-US" sz="2025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7011" y="1864521"/>
            <a:ext cx="963725" cy="40395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771571">
              <a:defRPr/>
            </a:pPr>
            <a:r>
              <a:rPr lang="en-US" sz="2025" dirty="0">
                <a:solidFill>
                  <a:srgbClr val="000000"/>
                </a:solidFill>
              </a:rPr>
              <a:t> 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05057" y="701368"/>
          <a:ext cx="8380402" cy="5575179"/>
        </p:xfrm>
        <a:graphic>
          <a:graphicData uri="http://schemas.openxmlformats.org/drawingml/2006/table">
            <a:tbl>
              <a:tblPr firstRow="1" firstCol="1" bandRow="1"/>
              <a:tblGrid>
                <a:gridCol w="1316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061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Salmonella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Typhi &amp; </a:t>
                      </a:r>
                      <a:r>
                        <a:rPr lang="en-US" sz="27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</a:t>
                      </a: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Paratyphi</a:t>
                      </a: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isolates from pediatric enteric fever cases, Area Norte, Santiago,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2006-2015</a:t>
                      </a:r>
                      <a:endParaRPr lang="en-US" sz="2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8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Cases &lt;15 years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Annual mean </a:t>
                      </a:r>
                      <a:r>
                        <a:rPr lang="en-US" sz="25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pop’n</a:t>
                      </a: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, age 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&lt;15 </a:t>
                      </a:r>
                      <a:r>
                        <a:rPr lang="en-US" sz="25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yrs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Annual mean 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typhoid incidence</a:t>
                      </a: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, age 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&lt;15 </a:t>
                      </a:r>
                      <a:r>
                        <a:rPr lang="en-US" sz="25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yrs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/10</a:t>
                      </a:r>
                      <a:r>
                        <a:rPr lang="en-US" sz="2500" b="1" baseline="30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Annual mean 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paratyphoid B incidence</a:t>
                      </a: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,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age 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&lt;15 </a:t>
                      </a:r>
                      <a:r>
                        <a:rPr lang="en-US" sz="2500" b="1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yrs</a:t>
                      </a:r>
                      <a:r>
                        <a:rPr lang="en-US" sz="25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/10</a:t>
                      </a:r>
                      <a:r>
                        <a:rPr lang="en-US" sz="2500" b="1" baseline="30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2006-10</a:t>
                      </a:r>
                      <a:endParaRPr lang="en-US" sz="2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2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2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Calibri"/>
                          <a:ea typeface="Calibri"/>
                          <a:cs typeface="Arial"/>
                        </a:rPr>
                        <a:t>185,930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1.29*</a:t>
                      </a:r>
                      <a:endParaRPr lang="en-US" sz="2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0.64</a:t>
                      </a:r>
                      <a:endParaRPr lang="en-US" sz="2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i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2011-15</a:t>
                      </a:r>
                      <a:endParaRPr lang="en-US" sz="2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2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2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Calibri"/>
                          <a:ea typeface="Calibri"/>
                          <a:cs typeface="Arial"/>
                        </a:rPr>
                        <a:t>194,873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0.51*</a:t>
                      </a:r>
                      <a:endParaRPr lang="en-US" sz="2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57864" marR="57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33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There 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were no isolations of </a:t>
                      </a:r>
                      <a:r>
                        <a:rPr lang="en-US" sz="2200" i="1" dirty="0">
                          <a:effectLst/>
                          <a:latin typeface="Calibri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220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Paratyphi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 A.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Occurrence 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of 18 cases of enteric fever in years 2006-2010 was 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higher 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Arial"/>
                        </a:rPr>
                        <a:t>than the 5 cases in years 2011-2015 (p=0.0089, corrected Chi square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* Down from ~ 220 cases/10</a:t>
                      </a:r>
                      <a:r>
                        <a:rPr lang="en-US" sz="2200" b="1" baseline="30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/year in Norte in the period 1979-1982   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864" marR="57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013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16" y="390207"/>
            <a:ext cx="8160001" cy="2579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499" y="3145582"/>
            <a:ext cx="3931721" cy="704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900" y="5749290"/>
            <a:ext cx="498657" cy="809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05" y="4025910"/>
            <a:ext cx="8092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demographic and disease burden data from Samoa (1960s) for the model to predict the impact from use of vaccine and sanitation interventions.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Population ~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150,000; 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crude typhoid incidence 7.2/10,000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Predicted high coverage with an effective vaccine would have a strong impact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" y="124093"/>
            <a:ext cx="8781670" cy="723146"/>
          </a:xfr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Primer on the epidemiology of typhoid fever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55533" y="1223364"/>
            <a:ext cx="2558936" cy="1384995"/>
          </a:xfrm>
          <a:prstGeom prst="rect">
            <a:avLst/>
          </a:prstGeom>
          <a:solidFill>
            <a:srgbClr val="53FF53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RESERVOIR                                      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(chronic carriers)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        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612562" y="1203721"/>
            <a:ext cx="3138488" cy="1838325"/>
          </a:xfrm>
          <a:prstGeom prst="rect">
            <a:avLst/>
          </a:prstGeom>
          <a:solidFill>
            <a:srgbClr val="C2D3FE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VEHICLES OF TRANSMISSION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(contaminated food &amp; water)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         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853997" y="4541683"/>
            <a:ext cx="3095625" cy="1384995"/>
          </a:xfrm>
          <a:prstGeom prst="rect">
            <a:avLst/>
          </a:prstGeom>
          <a:solidFill>
            <a:srgbClr val="FFC5CF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SUSCEPTIBLES                          </a:t>
            </a: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 flipH="1" flipV="1">
            <a:off x="2161368" y="2676490"/>
            <a:ext cx="5167" cy="1740526"/>
          </a:xfrm>
          <a:prstGeom prst="line">
            <a:avLst/>
          </a:prstGeom>
          <a:noFill/>
          <a:ln w="1778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7663505" y="3042046"/>
            <a:ext cx="15258" cy="1499637"/>
          </a:xfrm>
          <a:prstGeom prst="line">
            <a:avLst/>
          </a:prstGeom>
          <a:noFill/>
          <a:ln w="1778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 flipH="1">
            <a:off x="3731863" y="5229224"/>
            <a:ext cx="2074577" cy="4955"/>
          </a:xfrm>
          <a:prstGeom prst="line">
            <a:avLst/>
          </a:prstGeom>
          <a:noFill/>
          <a:ln w="1778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52448" y="4467264"/>
            <a:ext cx="3017838" cy="1384995"/>
          </a:xfrm>
          <a:prstGeom prst="rect">
            <a:avLst/>
          </a:prstGeom>
          <a:solidFill>
            <a:srgbClr val="FFAC33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WP MathA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WP MathA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WP MathA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P MathA" pitchFamily="2" charset="2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CLINICAL AND SUB-CLINICAL INFECTIONS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3514470" y="2188899"/>
            <a:ext cx="2025529" cy="27359"/>
          </a:xfrm>
          <a:prstGeom prst="line">
            <a:avLst/>
          </a:prstGeom>
          <a:noFill/>
          <a:ln w="1778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4087" y="3132590"/>
            <a:ext cx="293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 many settings,</a:t>
            </a: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“amplification” of</a:t>
            </a:r>
          </a:p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transmission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maintains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endemicity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2" y="5970713"/>
            <a:ext cx="484496" cy="7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96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64" y="5315138"/>
            <a:ext cx="7445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4" y="227879"/>
            <a:ext cx="8434103" cy="1995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1419" y="1314450"/>
            <a:ext cx="4700345" cy="331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" y="2291715"/>
            <a:ext cx="8965517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8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74" y="474570"/>
            <a:ext cx="6492555" cy="6445182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165735" y="91440"/>
            <a:ext cx="8815860" cy="371052"/>
          </a:xfr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500" b="1" dirty="0" smtClean="0"/>
              <a:t>Field trial, of acetone-killed WC typhoid vaccine, Tonga </a:t>
            </a:r>
            <a:endParaRPr lang="en-US" altLang="en-US" sz="25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72" y="5840730"/>
            <a:ext cx="519785" cy="8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" y="496570"/>
            <a:ext cx="8743950" cy="6018924"/>
          </a:xfrm>
          <a:solidFill>
            <a:srgbClr val="7FA3F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6000" b="1" dirty="0"/>
              <a:t>Typhoid in paradise --  endemic typhoid on Western Samoa</a:t>
            </a:r>
            <a:br>
              <a:rPr lang="en-US" altLang="en-US" sz="6000" b="1" dirty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4000" b="1" dirty="0" smtClean="0"/>
              <a:t>WHO consultancy,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/>
              <a:t>M. M. Levine, </a:t>
            </a:r>
            <a:r>
              <a:rPr lang="en-US" altLang="en-US" sz="4000" b="1" dirty="0" smtClean="0"/>
              <a:t>2013</a:t>
            </a:r>
            <a:br>
              <a:rPr lang="en-US" altLang="en-US" sz="4000" b="1" dirty="0" smtClean="0"/>
            </a:br>
            <a:r>
              <a:rPr lang="en-US" altLang="en-US" sz="1000" b="1" dirty="0" smtClean="0"/>
              <a:t/>
            </a:r>
            <a:br>
              <a:rPr lang="en-US" altLang="en-US" sz="1000" b="1" dirty="0" smtClean="0"/>
            </a:br>
            <a:r>
              <a:rPr lang="en-US" altLang="en-US" sz="4000" b="1" dirty="0" smtClean="0"/>
              <a:t>Country consultant</a:t>
            </a:r>
            <a:br>
              <a:rPr lang="en-US" altLang="en-US" sz="4000" b="1" dirty="0" smtClean="0"/>
            </a:br>
            <a:r>
              <a:rPr lang="en-US" altLang="en-US" sz="4000" b="1" dirty="0"/>
              <a:t>M. M. Levine, </a:t>
            </a:r>
            <a:r>
              <a:rPr lang="en-US" altLang="en-US" sz="4000" b="1" dirty="0" smtClean="0"/>
              <a:t>2018</a:t>
            </a:r>
            <a:endParaRPr lang="en-US" altLang="en-US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26" y="5277049"/>
            <a:ext cx="62088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3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00" y="0"/>
            <a:ext cx="10285357" cy="622300"/>
          </a:xfr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b="1" dirty="0"/>
              <a:t>Western Samoa and Oceania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59" y="708339"/>
            <a:ext cx="10283717" cy="61496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254970" y="2522483"/>
            <a:ext cx="110359" cy="3310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989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" y="100013"/>
            <a:ext cx="8812530" cy="577905"/>
          </a:xfrm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500" b="1" dirty="0"/>
              <a:t>Samoa – typhoid consultancy - 1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" y="785858"/>
            <a:ext cx="8743950" cy="5772595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3600" dirty="0"/>
              <a:t>2 inhabited islands, Upolu (</a:t>
            </a:r>
            <a:r>
              <a:rPr lang="en-US" sz="3600" dirty="0" err="1"/>
              <a:t>pop’n</a:t>
            </a:r>
            <a:r>
              <a:rPr lang="en-US" sz="3600" dirty="0"/>
              <a:t> ~ 143,418) and Savaii (</a:t>
            </a:r>
            <a:r>
              <a:rPr lang="en-US" sz="3600" dirty="0" err="1"/>
              <a:t>pop’n</a:t>
            </a:r>
            <a:r>
              <a:rPr lang="en-US" sz="3600" dirty="0"/>
              <a:t> ~ 44,402)  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3600" dirty="0"/>
              <a:t>In 2012, the Samoan government became very concerned about endemic typhoid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/>
              <a:t>Tourism is a major industry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 smtClean="0"/>
              <a:t>Samoan </a:t>
            </a:r>
            <a:r>
              <a:rPr lang="en-US" dirty="0"/>
              <a:t>typhoid </a:t>
            </a:r>
            <a:r>
              <a:rPr lang="en-US" dirty="0" smtClean="0"/>
              <a:t>carriers </a:t>
            </a:r>
            <a:r>
              <a:rPr lang="en-US" dirty="0"/>
              <a:t>serving as </a:t>
            </a:r>
            <a:r>
              <a:rPr lang="en-US" dirty="0" smtClean="0"/>
              <a:t>seasonal workers </a:t>
            </a:r>
            <a:r>
              <a:rPr lang="en-US" dirty="0"/>
              <a:t>in New </a:t>
            </a:r>
            <a:r>
              <a:rPr lang="en-US" dirty="0" smtClean="0"/>
              <a:t>Zealand have </a:t>
            </a:r>
            <a:r>
              <a:rPr lang="en-US" dirty="0"/>
              <a:t>contaminated </a:t>
            </a:r>
            <a:r>
              <a:rPr lang="en-US" dirty="0" smtClean="0"/>
              <a:t>food sources. </a:t>
            </a:r>
            <a:r>
              <a:rPr lang="en-US" dirty="0" smtClean="0"/>
              <a:t>This has led </a:t>
            </a:r>
            <a:r>
              <a:rPr lang="en-US" dirty="0"/>
              <a:t>to destruction of </a:t>
            </a:r>
            <a:r>
              <a:rPr lang="en-US" dirty="0"/>
              <a:t>fruit </a:t>
            </a:r>
            <a:r>
              <a:rPr lang="en-US" dirty="0" smtClean="0"/>
              <a:t>exports </a:t>
            </a:r>
            <a:r>
              <a:rPr lang="en-US" dirty="0"/>
              <a:t>with </a:t>
            </a:r>
            <a:r>
              <a:rPr lang="en-US" dirty="0"/>
              <a:t>economic loss.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dirty="0"/>
              <a:t>Several US citizens who visited family in Samoa in 2013 developed typhoid fever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Tx/>
            </a:pPr>
            <a:r>
              <a:rPr lang="en-US" sz="2400" dirty="0" smtClean="0"/>
              <a:t>Samoa asked WHO to send a Consultant</a:t>
            </a:r>
          </a:p>
        </p:txBody>
      </p:sp>
    </p:spTree>
    <p:extLst>
      <p:ext uri="{BB962C8B-B14F-4D97-AF65-F5344CB8AC3E}">
        <p14:creationId xmlns:p14="http://schemas.microsoft.com/office/powerpoint/2010/main" val="291310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80987" y="114301"/>
            <a:ext cx="9748837" cy="625475"/>
          </a:xfrm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/>
              <a:t>Typhoid in</a:t>
            </a:r>
            <a:r>
              <a:rPr lang="en-US" sz="4000" b="1"/>
              <a:t> </a:t>
            </a:r>
            <a:r>
              <a:rPr lang="en-US" sz="3200" b="1"/>
              <a:t>Samoa</a:t>
            </a:r>
            <a:endParaRPr lang="en-US" sz="4000" b="1"/>
          </a:p>
        </p:txBody>
      </p:sp>
      <p:pic>
        <p:nvPicPr>
          <p:cNvPr id="77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234" y="941965"/>
            <a:ext cx="10158494" cy="553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0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56" y="240428"/>
            <a:ext cx="8832078" cy="1314052"/>
          </a:xfrm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dirty="0"/>
              <a:t>Blood cultures drawn and yield of </a:t>
            </a:r>
            <a:r>
              <a:rPr lang="en-US" sz="3200" b="1" i="1" dirty="0"/>
              <a:t>S</a:t>
            </a:r>
            <a:r>
              <a:rPr lang="en-US" sz="3200" b="1" dirty="0"/>
              <a:t>. </a:t>
            </a:r>
            <a:r>
              <a:rPr lang="en-US" sz="3200" b="1" dirty="0" err="1"/>
              <a:t>Typhi</a:t>
            </a:r>
            <a:r>
              <a:rPr lang="en-US" sz="3200" b="1" dirty="0"/>
              <a:t>, Samoa,  July 1, 2010 through June 30, 2011</a:t>
            </a:r>
            <a:endParaRPr lang="en-US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27" y="5471437"/>
            <a:ext cx="7445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2473945"/>
            <a:ext cx="8917803" cy="219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3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5437" y="100013"/>
            <a:ext cx="9656762" cy="1395301"/>
          </a:xfrm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200" b="1" dirty="0"/>
              <a:t>Where is typhoid transmission occurring in Samoa? </a:t>
            </a:r>
          </a:p>
        </p:txBody>
      </p:sp>
      <p:sp>
        <p:nvSpPr>
          <p:cNvPr id="857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730" y="1605916"/>
            <a:ext cx="8964295" cy="5160646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spcBef>
                <a:spcPct val="0"/>
              </a:spcBef>
              <a:buSzTx/>
              <a:buNone/>
            </a:pPr>
            <a:r>
              <a:rPr lang="en-US" sz="3600" dirty="0"/>
              <a:t>Cases cluster in Apia urban area and west along the Northern coast of </a:t>
            </a:r>
            <a:r>
              <a:rPr lang="en-US" sz="3600" dirty="0" err="1"/>
              <a:t>Upalu</a:t>
            </a:r>
            <a:r>
              <a:rPr lang="en-US" sz="3600" dirty="0"/>
              <a:t> towards </a:t>
            </a:r>
            <a:r>
              <a:rPr lang="en-US" sz="3600" dirty="0" err="1"/>
              <a:t>Nafoali</a:t>
            </a:r>
            <a:r>
              <a:rPr lang="en-US" sz="3600" dirty="0"/>
              <a:t>.  Is this because:</a:t>
            </a:r>
          </a:p>
          <a:p>
            <a:pPr marL="28575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3200" dirty="0"/>
              <a:t>Severe cases seek care at the main hospital?</a:t>
            </a:r>
          </a:p>
          <a:p>
            <a:pPr marL="28575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3200" dirty="0"/>
              <a:t>This is where the bacteriology lab is located?</a:t>
            </a:r>
          </a:p>
          <a:p>
            <a:pPr marL="28575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3200" dirty="0"/>
              <a:t>This is </a:t>
            </a:r>
            <a:r>
              <a:rPr lang="en-US" sz="3200" dirty="0" smtClean="0"/>
              <a:t>Samoa’s highest </a:t>
            </a:r>
            <a:r>
              <a:rPr lang="en-US" sz="3200" dirty="0"/>
              <a:t>population </a:t>
            </a:r>
            <a:r>
              <a:rPr lang="en-US" sz="3200" dirty="0" smtClean="0"/>
              <a:t>density?</a:t>
            </a:r>
            <a:endParaRPr lang="en-US" sz="3200" dirty="0"/>
          </a:p>
          <a:p>
            <a:pPr marL="28575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3200" dirty="0"/>
              <a:t>There is an inordinate number of carriers?</a:t>
            </a:r>
          </a:p>
          <a:p>
            <a:pPr marL="285750"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3200" dirty="0"/>
              <a:t>Or is </a:t>
            </a:r>
            <a:r>
              <a:rPr lang="en-US" sz="3200" dirty="0" smtClean="0"/>
              <a:t>amplified </a:t>
            </a:r>
            <a:r>
              <a:rPr lang="en-US" sz="3200" dirty="0"/>
              <a:t>transmission is </a:t>
            </a:r>
            <a:r>
              <a:rPr lang="en-US" sz="3200" dirty="0" smtClean="0"/>
              <a:t>occurring there?</a:t>
            </a:r>
            <a:endParaRPr lang="en-US" sz="3200" dirty="0"/>
          </a:p>
          <a:p>
            <a:pPr lvl="1">
              <a:spcBef>
                <a:spcPct val="0"/>
              </a:spcBef>
              <a:buSzTx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984" y="6128716"/>
            <a:ext cx="393016" cy="6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1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88901"/>
            <a:ext cx="8978265" cy="492013"/>
          </a:xfr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 dirty="0" smtClean="0"/>
              <a:t>Typhoid by month, Samoa</a:t>
            </a:r>
            <a:r>
              <a:rPr lang="en-US" sz="2800" b="1" dirty="0"/>
              <a:t>, </a:t>
            </a:r>
            <a:r>
              <a:rPr lang="en-US" sz="2800" b="1" dirty="0" smtClean="0"/>
              <a:t>2009-2016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914"/>
            <a:ext cx="9012606" cy="38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9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2" y="783643"/>
            <a:ext cx="8571463" cy="603654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88901"/>
            <a:ext cx="8818245" cy="796924"/>
          </a:xfr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 dirty="0" smtClean="0"/>
              <a:t>Spot map of typhoid cases, Upolu, Samoa,</a:t>
            </a:r>
            <a:br>
              <a:rPr lang="en-US" sz="2800" b="1" dirty="0" smtClean="0"/>
            </a:br>
            <a:r>
              <a:rPr lang="en-US" sz="2800" b="1" dirty="0" smtClean="0"/>
              <a:t>2008-2012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1822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TropMed3_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2362" r="2161" b="6405"/>
          <a:stretch/>
        </p:blipFill>
        <p:spPr bwMode="auto">
          <a:xfrm>
            <a:off x="57150" y="0"/>
            <a:ext cx="9166860" cy="59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185" y="5987096"/>
            <a:ext cx="8161020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Industrial Revolution </a:t>
            </a:r>
            <a:endParaRPr lang="en-US" sz="36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061" y="6092547"/>
            <a:ext cx="442390" cy="7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88901"/>
            <a:ext cx="8818245" cy="796924"/>
          </a:xfr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 dirty="0" smtClean="0"/>
              <a:t>Spot map of typhoid cases, Upolu, Samoa,</a:t>
            </a:r>
            <a:br>
              <a:rPr lang="en-US" sz="2800" b="1" dirty="0" smtClean="0"/>
            </a:br>
            <a:r>
              <a:rPr lang="en-US" sz="2800" b="1" dirty="0" smtClean="0"/>
              <a:t>2008-2012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9" y="962711"/>
            <a:ext cx="8100166" cy="57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805" y="920115"/>
            <a:ext cx="7732395" cy="4160520"/>
          </a:xfrm>
          <a:solidFill>
            <a:srgbClr val="00B0F0"/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3328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125729" y="980008"/>
            <a:ext cx="5458836" cy="48320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 “Epidemiologic Amplification”</a:t>
            </a:r>
            <a:r>
              <a:rPr lang="en-US" altLang="en-US" sz="2800" dirty="0">
                <a:latin typeface="Arial" panose="020B0604020202020204" pitchFamily="34" charset="0"/>
              </a:rPr>
              <a:t> sustains the hyper-</a:t>
            </a:r>
            <a:r>
              <a:rPr lang="en-US" altLang="en-US" sz="2800" dirty="0" err="1">
                <a:latin typeface="Arial" panose="020B0604020202020204" pitchFamily="34" charset="0"/>
              </a:rPr>
              <a:t>endemicity</a:t>
            </a:r>
            <a:r>
              <a:rPr lang="en-US" altLang="en-US" sz="2800" dirty="0">
                <a:latin typeface="Arial" panose="020B0604020202020204" pitchFamily="34" charset="0"/>
              </a:rPr>
              <a:t> of typhoid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 The industrial revolution fostered large population centers along rivers (~1800 - 1850)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 Reservoir of infection (carriers)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 Sewage (human waste) discharged into rivers</a:t>
            </a:r>
          </a:p>
          <a:p>
            <a:pPr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 Municipal water supply derived from river</a:t>
            </a:r>
          </a:p>
        </p:txBody>
      </p:sp>
      <p:pic>
        <p:nvPicPr>
          <p:cNvPr id="615428" name="Picture 4" descr="Exeter latr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11" y="1588770"/>
            <a:ext cx="3336607" cy="35814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5704359" y="5347971"/>
            <a:ext cx="3138488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Latrines fouling waterway,</a:t>
            </a:r>
          </a:p>
          <a:p>
            <a:r>
              <a:rPr lang="en-US" altLang="en-US" sz="2000" dirty="0">
                <a:latin typeface="Arial" panose="020B0604020202020204" pitchFamily="34" charset="0"/>
              </a:rPr>
              <a:t>Exeter, England, 1883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68" y="5892165"/>
            <a:ext cx="488543" cy="78643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" y="124093"/>
            <a:ext cx="8781670" cy="723146"/>
          </a:xfr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chemeClr val="tx1"/>
                </a:solidFill>
              </a:rPr>
              <a:t>epidemiology of typhoid fever</a:t>
            </a:r>
          </a:p>
        </p:txBody>
      </p:sp>
    </p:spTree>
    <p:extLst>
      <p:ext uri="{BB962C8B-B14F-4D97-AF65-F5344CB8AC3E}">
        <p14:creationId xmlns:p14="http://schemas.microsoft.com/office/powerpoint/2010/main" val="122186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5" name="Picture 3" descr="TyphiGraph-7-27_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3376" r="24497" b="21335"/>
          <a:stretch/>
        </p:blipFill>
        <p:spPr bwMode="auto">
          <a:xfrm>
            <a:off x="1542415" y="49642"/>
            <a:ext cx="6441440" cy="50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5325110"/>
            <a:ext cx="7943850" cy="990600"/>
          </a:xfr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dirty="0"/>
              <a:t>Impact of water treatment on typhoid fever mortality, Detroit, 1900-1933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221" y="6138545"/>
            <a:ext cx="303759" cy="4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21" name="Picture 5" descr="typhoid death rate,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" y="79375"/>
            <a:ext cx="8561387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5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5" y="145937"/>
            <a:ext cx="8989695" cy="1421606"/>
          </a:xfrm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600" b="1" dirty="0"/>
              <a:t>Percent of typhoid patients excreting typhoid bacilli in </a:t>
            </a:r>
            <a:r>
              <a:rPr lang="en-US" altLang="en-US" sz="2600" b="1" dirty="0" err="1"/>
              <a:t>coprocultures</a:t>
            </a:r>
            <a:r>
              <a:rPr lang="en-US" altLang="en-US" sz="2600" b="1" dirty="0"/>
              <a:t>, by age group and by week after onset of illness. (Based on 374 cases, New York State, 1938-39)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1" y="1658911"/>
            <a:ext cx="8910439" cy="48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200025" y="548285"/>
            <a:ext cx="8869680" cy="1672816"/>
          </a:xfrm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3038" b="1" dirty="0"/>
              <a:t>Die-off over time of chronic typhoid carriers in New York State (except NYC) as amplified transmission progressively disappeared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0" y="5814803"/>
            <a:ext cx="523875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2669022"/>
            <a:ext cx="8812530" cy="30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.pp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P MathA" pitchFamily="2" charset="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6FCQ3RPYFS27-334089976-516</_dlc_DocId>
    <_dlc_DocIdUrl xmlns="6d2bc46a-f014-48ed-be59-9d6cf5da36fb">
      <Url>https://idmod.sharepoint.com/symposium/_layouts/15/DocIdRedir.aspx?ID=6FCQ3RPYFS27-334089976-516</Url>
      <Description>6FCQ3RPYFS27-334089976-516</Description>
    </_dlc_DocIdUrl>
  </documentManagement>
</p:properties>
</file>

<file path=customXml/itemProps1.xml><?xml version="1.0" encoding="utf-8"?>
<ds:datastoreItem xmlns:ds="http://schemas.openxmlformats.org/officeDocument/2006/customXml" ds:itemID="{3250D336-C159-46D9-A1A1-54FF50556782}"/>
</file>

<file path=customXml/itemProps2.xml><?xml version="1.0" encoding="utf-8"?>
<ds:datastoreItem xmlns:ds="http://schemas.openxmlformats.org/officeDocument/2006/customXml" ds:itemID="{18DACFD5-F0A0-45D8-9D81-BFEA91DA8F6A}"/>
</file>

<file path=customXml/itemProps3.xml><?xml version="1.0" encoding="utf-8"?>
<ds:datastoreItem xmlns:ds="http://schemas.openxmlformats.org/officeDocument/2006/customXml" ds:itemID="{97FB6B3D-0F6E-464F-B9D6-ECDACD133165}"/>
</file>

<file path=customXml/itemProps4.xml><?xml version="1.0" encoding="utf-8"?>
<ds:datastoreItem xmlns:ds="http://schemas.openxmlformats.org/officeDocument/2006/customXml" ds:itemID="{85CF20CF-AAD2-47C6-895B-2B165DFA1FE7}"/>
</file>

<file path=docProps/app.xml><?xml version="1.0" encoding="utf-8"?>
<Properties xmlns="http://schemas.openxmlformats.org/officeDocument/2006/extended-properties" xmlns:vt="http://schemas.openxmlformats.org/officeDocument/2006/docPropsVTypes">
  <Template>c:\powerpnt\default.ppt</Template>
  <TotalTime>2181</TotalTime>
  <Pages>19</Pages>
  <Words>1319</Words>
  <Application>Microsoft Office PowerPoint</Application>
  <PresentationFormat>On-screen Show (4:3)</PresentationFormat>
  <Paragraphs>221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Wingdings</vt:lpstr>
      <vt:lpstr>WP MathA</vt:lpstr>
      <vt:lpstr>default.ppt</vt:lpstr>
      <vt:lpstr>1_default</vt:lpstr>
      <vt:lpstr>default</vt:lpstr>
      <vt:lpstr>2_default</vt:lpstr>
      <vt:lpstr>4_default</vt:lpstr>
      <vt:lpstr>Tenacious endemic typhoid fever in Oceania</vt:lpstr>
      <vt:lpstr>WHO Typhoid fever update, Wkly Epi Rec, 2018</vt:lpstr>
      <vt:lpstr>Primer on the epidemiology of typhoid fever</vt:lpstr>
      <vt:lpstr>PowerPoint Presentation</vt:lpstr>
      <vt:lpstr>The epidemiology of typhoid fever</vt:lpstr>
      <vt:lpstr>Impact of water treatment on typhoid fever mortality, Detroit, 1900-1933</vt:lpstr>
      <vt:lpstr>PowerPoint Presentation</vt:lpstr>
      <vt:lpstr>Percent of typhoid patients excreting typhoid bacilli in coprocultures, by age group and by week after onset of illness. (Based on 374 cases, New York State, 1938-39)</vt:lpstr>
      <vt:lpstr>Die-off over time of chronic typhoid carriers in New York State (except NYC) as amplified transmission progressively disappeared</vt:lpstr>
      <vt:lpstr>PowerPoint Presentation</vt:lpstr>
      <vt:lpstr>PowerPoint Presentation</vt:lpstr>
      <vt:lpstr>Typhoid incidence, U.S. Army, early 20th century</vt:lpstr>
      <vt:lpstr>PowerPoint Presentation</vt:lpstr>
      <vt:lpstr>PowerPoint Presentation</vt:lpstr>
      <vt:lpstr>Efficacy of acetone-inactivated, dried parenteral typhoid vaccine in the WHO-sponsored field trial in school children in Guyana</vt:lpstr>
      <vt:lpstr>Santiago, Chile 1978, an epidemiologic anomaly</vt:lpstr>
      <vt:lpstr>Epidemiology of endemic typhoid fever, Santiago, Chile, 1970s &amp; 80s</vt:lpstr>
      <vt:lpstr>Typhoid morbidity, Chile 1960-1978</vt:lpstr>
      <vt:lpstr>A Chilean Typhoid Fever Control Program was established</vt:lpstr>
      <vt:lpstr>A Chilean Typhoid Fever Control Program</vt:lpstr>
      <vt:lpstr>Typhoid morbidity, Chile 1960-2001</vt:lpstr>
      <vt:lpstr>Indirect protection (herd immunity) from widespread use of Ty21a live oral typhoid vaccine, Area Norte, Santiago, Chile</vt:lpstr>
      <vt:lpstr>Chronic typhoid &amp; paratyphoid carriers comprise the reservoir of endemic infection</vt:lpstr>
      <vt:lpstr>Age &amp; sex distribution &amp; frequency of isolation of S. Typhi &amp; S. Paratyphi in bile from 1000 consecutive cholecystectomies, Santiago, 1970s  </vt:lpstr>
      <vt:lpstr>PowerPoint Presentation</vt:lpstr>
      <vt:lpstr>Prevalence of chronic typhoid carriers of epidemiologic relevance in Santiago, Chile</vt:lpstr>
      <vt:lpstr>Year 1 incidence of culture-confirmed typhoid fever in schoolchildren 6-18 years of age who received placebo in the Area Norte, Santiago field trial, 1982</vt:lpstr>
      <vt:lpstr>PowerPoint Presentation</vt:lpstr>
      <vt:lpstr>PowerPoint Presentation</vt:lpstr>
      <vt:lpstr>PowerPoint Presentation</vt:lpstr>
      <vt:lpstr>Field trial, of acetone-killed WC typhoid vaccine, Tonga </vt:lpstr>
      <vt:lpstr>Typhoid in paradise --  endemic typhoid on Western Samoa  WHO consultancy, M. M. Levine, 2013  Country consultant M. M. Levine, 2018</vt:lpstr>
      <vt:lpstr>Western Samoa and Oceania</vt:lpstr>
      <vt:lpstr>Samoa – typhoid consultancy - 1</vt:lpstr>
      <vt:lpstr>Typhoid in Samoa</vt:lpstr>
      <vt:lpstr>Blood cultures drawn and yield of S. Typhi, Samoa,  July 1, 2010 through June 30, 2011</vt:lpstr>
      <vt:lpstr>Where is typhoid transmission occurring in Samoa? </vt:lpstr>
      <vt:lpstr>Typhoid by month, Samoa, 2009-2016</vt:lpstr>
      <vt:lpstr>Spot map of typhoid cases, Upolu, Samoa, 2008-2012</vt:lpstr>
      <vt:lpstr>Spot map of typhoid cases, Upolu, Samoa, 2008-2012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CVD 103-HgR TRIAL IN MALI</dc:title>
  <dc:creator>Authorized Gateway Customer</dc:creator>
  <cp:lastModifiedBy>Levine, Myron</cp:lastModifiedBy>
  <cp:revision>406</cp:revision>
  <cp:lastPrinted>2015-07-27T13:43:38Z</cp:lastPrinted>
  <dcterms:created xsi:type="dcterms:W3CDTF">1996-10-01T16:32:30Z</dcterms:created>
  <dcterms:modified xsi:type="dcterms:W3CDTF">2018-04-16T17:31:54Z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4e1db295-3171-4a5c-9ed0-befce51b826c</vt:lpwstr>
  </property>
</Properties>
</file>