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18" r:id="rId2"/>
  </p:sldMasterIdLst>
  <p:notesMasterIdLst>
    <p:notesMasterId r:id="rId35"/>
  </p:notesMasterIdLst>
  <p:handoutMasterIdLst>
    <p:handoutMasterId r:id="rId36"/>
  </p:handoutMasterIdLst>
  <p:sldIdLst>
    <p:sldId id="664" r:id="rId3"/>
    <p:sldId id="815" r:id="rId4"/>
    <p:sldId id="824" r:id="rId5"/>
    <p:sldId id="791" r:id="rId6"/>
    <p:sldId id="808" r:id="rId7"/>
    <p:sldId id="753" r:id="rId8"/>
    <p:sldId id="728" r:id="rId9"/>
    <p:sldId id="678" r:id="rId10"/>
    <p:sldId id="786" r:id="rId11"/>
    <p:sldId id="785" r:id="rId12"/>
    <p:sldId id="787" r:id="rId13"/>
    <p:sldId id="788" r:id="rId14"/>
    <p:sldId id="764" r:id="rId15"/>
    <p:sldId id="638" r:id="rId16"/>
    <p:sldId id="769" r:id="rId17"/>
    <p:sldId id="639" r:id="rId18"/>
    <p:sldId id="771" r:id="rId19"/>
    <p:sldId id="641" r:id="rId20"/>
    <p:sldId id="812" r:id="rId21"/>
    <p:sldId id="737" r:id="rId22"/>
    <p:sldId id="738" r:id="rId23"/>
    <p:sldId id="743" r:id="rId24"/>
    <p:sldId id="825" r:id="rId25"/>
    <p:sldId id="817" r:id="rId26"/>
    <p:sldId id="818" r:id="rId27"/>
    <p:sldId id="819" r:id="rId28"/>
    <p:sldId id="807" r:id="rId29"/>
    <p:sldId id="821" r:id="rId30"/>
    <p:sldId id="822" r:id="rId31"/>
    <p:sldId id="828" r:id="rId32"/>
    <p:sldId id="714" r:id="rId33"/>
    <p:sldId id="813" r:id="rId34"/>
  </p:sldIdLst>
  <p:sldSz cx="10287000" cy="6858000" type="35mm"/>
  <p:notesSz cx="6858000" cy="9180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WP MathA" pitchFamily="2" charset="2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0000"/>
    <a:srgbClr val="FF9900"/>
    <a:srgbClr val="FFCC00"/>
    <a:srgbClr val="0EE5F0"/>
    <a:srgbClr val="11FF11"/>
    <a:srgbClr val="90AFFE"/>
    <a:srgbClr val="FFE1E6"/>
    <a:srgbClr val="BED0FE"/>
    <a:srgbClr val="FCFEB9"/>
    <a:srgbClr val="FA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1" autoAdjust="0"/>
    <p:restoredTop sz="94677" autoAdjust="0"/>
  </p:normalViewPr>
  <p:slideViewPr>
    <p:cSldViewPr>
      <p:cViewPr varScale="1">
        <p:scale>
          <a:sx n="60" d="100"/>
          <a:sy n="60" d="100"/>
        </p:scale>
        <p:origin x="900" y="4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504"/>
    </p:cViewPr>
  </p:sorterViewPr>
  <p:notesViewPr>
    <p:cSldViewPr>
      <p:cViewPr varScale="1">
        <p:scale>
          <a:sx n="38" d="100"/>
          <a:sy n="38" d="100"/>
        </p:scale>
        <p:origin x="-1608" y="-96"/>
      </p:cViewPr>
      <p:guideLst>
        <p:guide orient="horz" pos="289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0" dirty="0" smtClean="0"/>
              <a:t>Time</a:t>
            </a:r>
            <a:r>
              <a:rPr lang="en-US" sz="1600" b="0" baseline="0" dirty="0" smtClean="0"/>
              <a:t> Course Plot of </a:t>
            </a:r>
            <a:r>
              <a:rPr lang="en-US" sz="1600" b="0" baseline="0" dirty="0" err="1" smtClean="0"/>
              <a:t>vibriocidal</a:t>
            </a:r>
            <a:r>
              <a:rPr lang="en-US" sz="1600" b="0" baseline="0" dirty="0" smtClean="0"/>
              <a:t> GMT against</a:t>
            </a:r>
          </a:p>
          <a:p>
            <a:pPr>
              <a:defRPr/>
            </a:pPr>
            <a:r>
              <a:rPr lang="en-US" sz="1600" b="0" baseline="0" dirty="0" smtClean="0"/>
              <a:t> Classical </a:t>
            </a:r>
            <a:r>
              <a:rPr lang="en-US" sz="1600" b="0" baseline="0" dirty="0" err="1" smtClean="0"/>
              <a:t>Inaba</a:t>
            </a:r>
            <a:r>
              <a:rPr lang="en-US" sz="1600" b="0" baseline="0" dirty="0" smtClean="0"/>
              <a:t> </a:t>
            </a:r>
            <a:r>
              <a:rPr lang="en-US" sz="1600" b="0" i="1" baseline="0" dirty="0" smtClean="0"/>
              <a:t>V. </a:t>
            </a:r>
            <a:r>
              <a:rPr lang="en-US" sz="1600" b="0" i="1" baseline="0" dirty="0" err="1" smtClean="0"/>
              <a:t>cholerae</a:t>
            </a:r>
            <a:r>
              <a:rPr lang="en-US" sz="1600" b="0" i="1" baseline="0" dirty="0" smtClean="0"/>
              <a:t> </a:t>
            </a:r>
            <a:r>
              <a:rPr lang="en-US" sz="1600" b="0" i="0" baseline="0" dirty="0" smtClean="0"/>
              <a:t>O1</a:t>
            </a:r>
          </a:p>
          <a:p>
            <a:pPr>
              <a:defRPr/>
            </a:pPr>
            <a:endParaRPr lang="en-US" sz="1400" dirty="0"/>
          </a:p>
        </c:rich>
      </c:tx>
      <c:layout>
        <c:manualLayout>
          <c:xMode val="edge"/>
          <c:yMode val="edge"/>
          <c:x val="0.34617248601500578"/>
          <c:y val="1.538461538461538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824624194702893E-2"/>
          <c:y val="0.22910902483343401"/>
          <c:w val="0.66894595561918402"/>
          <c:h val="0.628358368665455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Challenge</c:v>
                </c:pt>
              </c:strCache>
            </c:strRef>
          </c:tx>
          <c:spPr>
            <a:ln w="25400"/>
          </c:spPr>
          <c:cat>
            <c:numRef>
              <c:f>Sheet1!$A$5:$A$188</c:f>
              <c:numCache>
                <c:formatCode>General</c:formatCode>
                <c:ptCount val="184"/>
                <c:pt idx="0" formatCode="0">
                  <c:v>1</c:v>
                </c:pt>
                <c:pt idx="10" formatCode="0">
                  <c:v>11</c:v>
                </c:pt>
                <c:pt idx="28" formatCode="0">
                  <c:v>29</c:v>
                </c:pt>
                <c:pt idx="90" formatCode="0">
                  <c:v>91</c:v>
                </c:pt>
                <c:pt idx="179" formatCode="0">
                  <c:v>181</c:v>
                </c:pt>
              </c:numCache>
            </c:numRef>
          </c:cat>
          <c:val>
            <c:numRef>
              <c:f>Sheet1!$B$5:$B$188</c:f>
              <c:numCache>
                <c:formatCode>General</c:formatCode>
                <c:ptCount val="184"/>
                <c:pt idx="0">
                  <c:v>1.5910646070264991</c:v>
                </c:pt>
                <c:pt idx="10">
                  <c:v>3.550839605065784</c:v>
                </c:pt>
                <c:pt idx="28">
                  <c:v>3.1442627737619908</c:v>
                </c:pt>
                <c:pt idx="90">
                  <c:v>2.4329692908744041</c:v>
                </c:pt>
                <c:pt idx="179">
                  <c:v>2.1903316981702918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53-4F68-BB35-1DED33D570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Lot</c:v>
                </c:pt>
              </c:strCache>
            </c:strRef>
          </c:tx>
          <c:spPr>
            <a:ln w="25400"/>
          </c:spPr>
          <c:cat>
            <c:numRef>
              <c:f>Sheet1!$A$5:$A$188</c:f>
              <c:numCache>
                <c:formatCode>General</c:formatCode>
                <c:ptCount val="184"/>
                <c:pt idx="0" formatCode="0">
                  <c:v>1</c:v>
                </c:pt>
                <c:pt idx="10" formatCode="0">
                  <c:v>11</c:v>
                </c:pt>
                <c:pt idx="28" formatCode="0">
                  <c:v>29</c:v>
                </c:pt>
                <c:pt idx="90" formatCode="0">
                  <c:v>91</c:v>
                </c:pt>
                <c:pt idx="179" formatCode="0">
                  <c:v>181</c:v>
                </c:pt>
              </c:numCache>
            </c:numRef>
          </c:cat>
          <c:val>
            <c:numRef>
              <c:f>Sheet1!$C$5:$C$188</c:f>
              <c:numCache>
                <c:formatCode>General</c:formatCode>
                <c:ptCount val="184"/>
                <c:pt idx="0">
                  <c:v>1.959041392321093</c:v>
                </c:pt>
                <c:pt idx="10">
                  <c:v>3.996599222700167</c:v>
                </c:pt>
                <c:pt idx="28">
                  <c:v>3.790285164033238</c:v>
                </c:pt>
                <c:pt idx="90">
                  <c:v>2.7481880270061998</c:v>
                </c:pt>
                <c:pt idx="179">
                  <c:v>2.5865873046717551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53-4F68-BB35-1DED33D570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Older</c:v>
                </c:pt>
              </c:strCache>
            </c:strRef>
          </c:tx>
          <c:spPr>
            <a:ln w="25400"/>
          </c:spPr>
          <c:cat>
            <c:numRef>
              <c:f>Sheet1!$A$5:$A$188</c:f>
              <c:numCache>
                <c:formatCode>General</c:formatCode>
                <c:ptCount val="184"/>
                <c:pt idx="0" formatCode="0">
                  <c:v>1</c:v>
                </c:pt>
                <c:pt idx="10" formatCode="0">
                  <c:v>11</c:v>
                </c:pt>
                <c:pt idx="28" formatCode="0">
                  <c:v>29</c:v>
                </c:pt>
                <c:pt idx="90" formatCode="0">
                  <c:v>91</c:v>
                </c:pt>
                <c:pt idx="179" formatCode="0">
                  <c:v>181</c:v>
                </c:pt>
              </c:numCache>
            </c:numRef>
          </c:cat>
          <c:val>
            <c:numRef>
              <c:f>Sheet1!$D$5:$D$188</c:f>
              <c:numCache>
                <c:formatCode>General</c:formatCode>
                <c:ptCount val="184"/>
                <c:pt idx="0">
                  <c:v>1.5910646070264991</c:v>
                </c:pt>
                <c:pt idx="10">
                  <c:v>3.6757783416740848</c:v>
                </c:pt>
                <c:pt idx="28">
                  <c:v>3.3823773034681142</c:v>
                </c:pt>
                <c:pt idx="90">
                  <c:v>2.2479732663618068</c:v>
                </c:pt>
                <c:pt idx="179">
                  <c:v>2.0934216851622351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53-4F68-BB35-1DED33D570D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 Placebo</c:v>
                </c:pt>
              </c:strCache>
            </c:strRef>
          </c:tx>
          <c:spPr>
            <a:ln w="25400"/>
          </c:spPr>
          <c:cat>
            <c:numRef>
              <c:f>Sheet1!$A$5:$A$188</c:f>
              <c:numCache>
                <c:formatCode>General</c:formatCode>
                <c:ptCount val="184"/>
                <c:pt idx="0" formatCode="0">
                  <c:v>1</c:v>
                </c:pt>
                <c:pt idx="10" formatCode="0">
                  <c:v>11</c:v>
                </c:pt>
                <c:pt idx="28" formatCode="0">
                  <c:v>29</c:v>
                </c:pt>
                <c:pt idx="90" formatCode="0">
                  <c:v>91</c:v>
                </c:pt>
                <c:pt idx="179" formatCode="0">
                  <c:v>181</c:v>
                </c:pt>
              </c:numCache>
            </c:numRef>
          </c:cat>
          <c:val>
            <c:numRef>
              <c:f>Sheet1!$E$5:$E$188</c:f>
              <c:numCache>
                <c:formatCode>General</c:formatCode>
                <c:ptCount val="184"/>
                <c:pt idx="0">
                  <c:v>1.7634279935629369</c:v>
                </c:pt>
                <c:pt idx="10">
                  <c:v>1.7781512503836441</c:v>
                </c:pt>
                <c:pt idx="28">
                  <c:v>1.7323937598229691</c:v>
                </c:pt>
                <c:pt idx="90">
                  <c:v>1.7160033436347999</c:v>
                </c:pt>
                <c:pt idx="179">
                  <c:v>1.7403626894942441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53-4F68-BB35-1DED33D57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286272"/>
        <c:axId val="105296640"/>
      </c:lineChart>
      <c:catAx>
        <c:axId val="10528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dirty="0" smtClean="0"/>
                  <a:t>Visit Day</a:t>
                </a:r>
                <a:endParaRPr lang="en-US" sz="1400" dirty="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txPr>
          <a:bodyPr rot="60000" anchor="ctr" anchorCtr="0"/>
          <a:lstStyle/>
          <a:p>
            <a:pPr>
              <a:defRPr sz="1200" b="1"/>
            </a:pPr>
            <a:endParaRPr lang="en-US"/>
          </a:p>
        </c:txPr>
        <c:crossAx val="105296640"/>
        <c:crosses val="autoZero"/>
        <c:auto val="0"/>
        <c:lblAlgn val="ctr"/>
        <c:lblOffset val="100"/>
        <c:noMultiLvlLbl val="0"/>
      </c:catAx>
      <c:valAx>
        <c:axId val="105296640"/>
        <c:scaling>
          <c:orientation val="minMax"/>
          <c:max val="4.5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Log</a:t>
                </a:r>
                <a:r>
                  <a:rPr lang="en-US" sz="1600" baseline="0" dirty="0" smtClean="0"/>
                  <a:t> 10 Titer SVA GMT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5286272"/>
        <c:crossesAt val="1"/>
        <c:crossBetween val="midCat"/>
        <c:min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147673586256196"/>
          <c:y val="0.53883141530385603"/>
          <c:w val="0.16670508231925599"/>
          <c:h val="0.20963214213607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span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0.38263</cdr:x>
      <cdr:y>0.15145</cdr:y>
    </cdr:from>
    <cdr:to>
      <cdr:x>0.67071</cdr:x>
      <cdr:y>0.24952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3608105" y="750132"/>
          <a:ext cx="2716495" cy="485741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tx1"/>
              </a:solidFill>
            </a:rPr>
            <a:t>80% efficacy after day 91 challenge</a:t>
          </a:r>
          <a:endParaRPr lang="en-US" sz="14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0.02519</cdr:x>
      <cdr:y>0.10906</cdr:y>
    </cdr:from>
    <cdr:to>
      <cdr:x>0.36269</cdr:x>
      <cdr:y>0.1706</cdr:y>
    </cdr:to>
    <cdr:sp macro="" textlink="">
      <cdr:nvSpPr>
        <cdr:cNvPr id="3" name="Rounded Rectangle 2"/>
        <cdr:cNvSpPr/>
      </cdr:nvSpPr>
      <cdr:spPr>
        <a:xfrm xmlns:a="http://schemas.openxmlformats.org/drawingml/2006/main">
          <a:off x="211138" y="540192"/>
          <a:ext cx="2828925" cy="30480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 smtClean="0"/>
            <a:t> </a:t>
          </a:r>
          <a:r>
            <a:rPr lang="en-US" sz="1200" dirty="0" smtClean="0">
              <a:solidFill>
                <a:schemeClr val="tx1"/>
              </a:solidFill>
            </a:rPr>
            <a:t>90% efficacy after day 11 challenge</a:t>
          </a:r>
          <a:endParaRPr lang="en-US" sz="14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0.13523</cdr:x>
      <cdr:y>0.1744</cdr:y>
    </cdr:from>
    <cdr:to>
      <cdr:x>0.13636</cdr:x>
      <cdr:y>0.25709</cdr:y>
    </cdr:to>
    <cdr:cxnSp macro="">
      <cdr:nvCxnSpPr>
        <cdr:cNvPr id="5" name="Straight Arrow Connector 4"/>
        <cdr:cNvCxnSpPr/>
      </cdr:nvCxnSpPr>
      <cdr:spPr>
        <a:xfrm xmlns:a="http://schemas.openxmlformats.org/drawingml/2006/main">
          <a:off x="1133498" y="863825"/>
          <a:ext cx="9472" cy="40956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0.42273</cdr:x>
      <cdr:y>0.24808</cdr:y>
    </cdr:from>
    <cdr:to>
      <cdr:x>0.42386</cdr:x>
      <cdr:y>0.34423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3543300" y="1228725"/>
          <a:ext cx="9525" cy="47625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71800" cy="4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1800" cy="4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217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 smtClean="0"/>
            </a:lvl1pPr>
          </a:lstStyle>
          <a:p>
            <a:pPr>
              <a:defRPr/>
            </a:pPr>
            <a:fld id="{3F8284EE-EA5F-4BFB-9185-F7992ACEF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7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71800" cy="4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-1588"/>
            <a:ext cx="2971800" cy="4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217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CB500A62-2F44-4D87-B12E-90B17077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0863"/>
            <a:ext cx="5029200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690563"/>
            <a:ext cx="5156200" cy="3438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919668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81811B-A9AD-4740-B889-7D12CEEC756C}" type="slidenum">
              <a:rPr lang="en-US"/>
              <a:pPr/>
              <a:t>1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0900" y="687388"/>
            <a:ext cx="5157788" cy="343852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59876"/>
            <a:ext cx="5028579" cy="41326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887" tIns="45444" rIns="90887" bIns="454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solidFill>
                  <a:prstClr val="black"/>
                </a:solidFill>
                <a:latin typeface="Times New Roman" pitchFamily="18" charset="0"/>
              </a:rPr>
              <a:pPr/>
              <a:t>12</a:t>
            </a:fld>
            <a:endParaRPr lang="en-US" sz="1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94590-2B04-45BB-9A85-01B1449DC5D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7788" cy="3438525"/>
          </a:xfrm>
          <a:ln cap="flat"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61371"/>
            <a:ext cx="5028579" cy="4130918"/>
          </a:xfrm>
          <a:ln/>
        </p:spPr>
        <p:txBody>
          <a:bodyPr lIns="92068" tIns="46035" rIns="92068" bIns="460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94590-2B04-45BB-9A85-01B1449DC5D9}" type="slidenum">
              <a:rPr lang="en-US"/>
              <a:pPr/>
              <a:t>14</a:t>
            </a:fld>
            <a:endParaRPr lang="en-US"/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7788" cy="3438525"/>
          </a:xfrm>
          <a:ln cap="flat"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61371"/>
            <a:ext cx="5028579" cy="4130918"/>
          </a:xfrm>
          <a:ln/>
        </p:spPr>
        <p:txBody>
          <a:bodyPr lIns="92068" tIns="46035" rIns="92068" bIns="460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D645F-F698-4AD7-8B61-DFF9142FDE57}" type="slidenum">
              <a:rPr lang="en-US"/>
              <a:pPr/>
              <a:t>15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6200" cy="3438525"/>
          </a:xfrm>
          <a:ln cap="flat"/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264" y="4361371"/>
            <a:ext cx="5025473" cy="4130918"/>
          </a:xfrm>
          <a:ln/>
        </p:spPr>
        <p:txBody>
          <a:bodyPr lIns="91199" tIns="45600" rIns="91199" bIns="4560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986DD8-5809-448A-9ECE-AE80273DCD5C}" type="slidenum">
              <a:rPr lang="en-US"/>
              <a:pPr/>
              <a:t>16</a:t>
            </a:fld>
            <a:endParaRPr lang="en-US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7788" cy="3438525"/>
          </a:xfrm>
          <a:ln cap="flat"/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61371"/>
            <a:ext cx="5028579" cy="4130918"/>
          </a:xfrm>
          <a:ln/>
        </p:spPr>
        <p:txBody>
          <a:bodyPr lIns="92068" tIns="46035" rIns="92068" bIns="460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CE375-9475-4E98-8E1E-9F899AA9CC9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7788" cy="3438525"/>
          </a:xfrm>
          <a:ln cap="flat"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61371"/>
            <a:ext cx="5028579" cy="4130918"/>
          </a:xfrm>
          <a:ln/>
        </p:spPr>
        <p:txBody>
          <a:bodyPr lIns="92068" tIns="46035" rIns="92068" bIns="460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DF04BE31-F010-46FC-965B-A71273478835}" type="slidenum">
              <a:rPr lang="en-US" sz="1000">
                <a:latin typeface="Times New Roman" pitchFamily="18" charset="0"/>
              </a:rPr>
              <a:pPr/>
              <a:t>18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7788" cy="3440112"/>
          </a:xfrm>
          <a:ln cap="flat"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latin typeface="Times New Roman" pitchFamily="18" charset="0"/>
              </a:rPr>
              <a:pPr/>
              <a:t>19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latin typeface="Times New Roman" pitchFamily="18" charset="0"/>
              </a:rPr>
              <a:pPr/>
              <a:t>20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latin typeface="Times New Roman" pitchFamily="18" charset="0"/>
              </a:rPr>
              <a:pPr/>
              <a:t>21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latin typeface="Times New Roman" pitchFamily="18" charset="0"/>
              </a:rPr>
              <a:pPr/>
              <a:t>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88975"/>
            <a:ext cx="5156200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2188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latin typeface="Times New Roman" pitchFamily="18" charset="0"/>
              </a:rPr>
              <a:pPr/>
              <a:t>22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52EEB6FE-B74C-4EA7-BEB9-19AFE601F25C}" type="slidenum">
              <a:rPr lang="en-US" sz="1000">
                <a:latin typeface="Times New Roman" pitchFamily="18" charset="0"/>
              </a:rPr>
              <a:pPr/>
              <a:t>23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88975"/>
            <a:ext cx="5156200" cy="3438525"/>
          </a:xfrm>
          <a:ln cap="flat"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26025" cy="4129087"/>
          </a:xfrm>
          <a:noFill/>
        </p:spPr>
        <p:txBody>
          <a:bodyPr lIns="92729" tIns="46365" rIns="92729" bIns="46365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6044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A8FF5FF5-0FC0-46B2-AC2F-D99C11BE050F}" type="slidenum">
              <a:rPr lang="en-US" sz="1000">
                <a:latin typeface="Times New Roman" pitchFamily="18" charset="0"/>
              </a:rPr>
              <a:pPr/>
              <a:t>24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20725"/>
            <a:ext cx="5386388" cy="3592513"/>
          </a:xfrm>
          <a:ln cap="flat"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0686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7725" y="688975"/>
            <a:ext cx="5162550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D0CAFF-BB6B-DB47-A58B-164C8896178C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26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537B5-9CCA-4904-B7C5-DAF7621390A1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5045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537B5-9CCA-4904-B7C5-DAF7621390A1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7978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F6CAF2-B6F4-427D-B55D-65CE86DEBCFD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210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7725" y="688975"/>
            <a:ext cx="5162550" cy="3441700"/>
          </a:xfrm>
          <a:ln/>
        </p:spPr>
      </p:sp>
      <p:sp>
        <p:nvSpPr>
          <p:cNvPr id="1210371" name="Notes Placeholder 2"/>
          <p:cNvSpPr>
            <a:spLocks noGrp="1"/>
          </p:cNvSpPr>
          <p:nvPr>
            <p:ph type="body" idx="1"/>
          </p:nvPr>
        </p:nvSpPr>
        <p:spPr>
          <a:xfrm>
            <a:off x="686421" y="4361371"/>
            <a:ext cx="5485158" cy="4130918"/>
          </a:xfrm>
        </p:spPr>
        <p:txBody>
          <a:bodyPr lIns="91640" tIns="45820" rIns="91640" bIns="45820"/>
          <a:lstStyle/>
          <a:p>
            <a:endParaRPr lang="en-US" altLang="en-US"/>
          </a:p>
        </p:txBody>
      </p:sp>
      <p:sp>
        <p:nvSpPr>
          <p:cNvPr id="1210372" name="Slide Number Placeholder 3"/>
          <p:cNvSpPr txBox="1">
            <a:spLocks noGrp="1"/>
          </p:cNvSpPr>
          <p:nvPr/>
        </p:nvSpPr>
        <p:spPr bwMode="auto">
          <a:xfrm>
            <a:off x="3884027" y="8719606"/>
            <a:ext cx="2972421" cy="4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40" tIns="45820" rIns="91640" bIns="45820" anchor="b"/>
          <a:lstStyle>
            <a:lvl1pPr defTabSz="9318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238" indent="-292100" defTabSz="9318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5225" indent="-233363" defTabSz="9318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3363" defTabSz="9318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7088" indent="-233363" defTabSz="9318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54288" indent="-233363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11488" indent="-233363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688" indent="-233363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5888" indent="-233363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51A651F-1F81-4E7B-AC50-C95587FC591F}" type="slidenum">
              <a:rPr lang="en-US" altLang="en-US" sz="1200">
                <a:latin typeface="Arial" charset="0"/>
              </a:rPr>
              <a:pPr algn="r" eaLnBrk="1" hangingPunct="1"/>
              <a:t>31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latin typeface="Times New Roman" pitchFamily="18" charset="0"/>
              </a:rPr>
              <a:pPr/>
              <a:t>32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88975"/>
            <a:ext cx="5156200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065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CC4383B-8904-4BDF-9FB6-28ACF8024509}" type="slidenum">
              <a:rPr lang="en-US" sz="1000">
                <a:latin typeface="Times New Roman" pitchFamily="18" charset="0"/>
              </a:rPr>
              <a:pPr/>
              <a:t>3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88975"/>
            <a:ext cx="5159375" cy="3440113"/>
          </a:xfrm>
          <a:noFill/>
          <a:ln cap="flat"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8680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73D3B125-9A9C-4DED-950B-7E29C4323649}" type="slidenum">
              <a:rPr lang="en-US" sz="1000">
                <a:latin typeface="Times New Roman" pitchFamily="18" charset="0"/>
              </a:rPr>
              <a:pPr/>
              <a:t>4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88975"/>
            <a:ext cx="5159375" cy="3440113"/>
          </a:xfrm>
          <a:noFill/>
          <a:ln cap="flat"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351B7E-1A1D-421C-AC13-70C860128734}" type="slidenum">
              <a:rPr lang="en-US"/>
              <a:pPr/>
              <a:t>5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88975"/>
            <a:ext cx="5159375" cy="3440113"/>
          </a:xfrm>
          <a:ln cap="flat"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269AE-7D8A-464B-B99A-7D8FF078C69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6200" cy="3438525"/>
          </a:xfrm>
          <a:ln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94590-2B04-45BB-9A85-01B1449DC5D9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90563"/>
            <a:ext cx="5157788" cy="3438525"/>
          </a:xfrm>
          <a:ln cap="flat"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61371"/>
            <a:ext cx="5028579" cy="4130918"/>
          </a:xfrm>
          <a:ln/>
        </p:spPr>
        <p:txBody>
          <a:bodyPr lIns="92068" tIns="46035" rIns="92068" bIns="460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E89537B5-9CCA-4904-B7C5-DAF7621390A1}" type="slidenum">
              <a:rPr lang="en-US" sz="1000">
                <a:latin typeface="Times New Roman" pitchFamily="18" charset="0"/>
              </a:rPr>
              <a:pPr/>
              <a:t>10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688975"/>
            <a:ext cx="5153025" cy="3436938"/>
          </a:xfrm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29200" cy="4132263"/>
          </a:xfrm>
          <a:noFill/>
        </p:spPr>
        <p:txBody>
          <a:bodyPr lIns="90556" tIns="45278" rIns="90556" bIns="4527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894" indent="-285728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2914" indent="-228583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079" indent="-228583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245" indent="-228583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410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575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8741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5907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fld id="{73D3B125-9A9C-4DED-950B-7E29C4323649}" type="slidenum">
              <a:rPr lang="en-US" sz="1000">
                <a:latin typeface="Times New Roman" pitchFamily="18" charset="0"/>
              </a:rPr>
              <a:pPr/>
              <a:t>11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88975"/>
            <a:ext cx="5159375" cy="3440113"/>
          </a:xfrm>
          <a:noFill/>
          <a:ln cap="flat"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6"/>
            <a:ext cx="5029200" cy="413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3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4975-CDE1-42A9-8802-64AA00849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6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F1777-4627-4DBC-9392-E806427C0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C61F8-60E4-463A-A106-2D7F460A7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25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3048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703A-B5E5-4AF1-97FA-AA7882B3D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49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axvax_ppt_background-5.png"/>
          <p:cNvPicPr>
            <a:picLocks noChangeAspect="1"/>
          </p:cNvPicPr>
          <p:nvPr userDrawn="1"/>
        </p:nvPicPr>
        <p:blipFill>
          <a:blip r:embed="rId2"/>
          <a:srcRect t="30926"/>
          <a:stretch>
            <a:fillRect/>
          </a:stretch>
        </p:blipFill>
        <p:spPr>
          <a:xfrm>
            <a:off x="0" y="1219200"/>
            <a:ext cx="10287000" cy="47371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324080" y="3301850"/>
            <a:ext cx="7619895" cy="12001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7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24080" y="4641700"/>
            <a:ext cx="7619895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team member names</a:t>
            </a:r>
          </a:p>
          <a:p>
            <a:r>
              <a:rPr lang="en-US" dirty="0" smtClean="0"/>
              <a:t>Click to edit Master team member names</a:t>
            </a:r>
          </a:p>
          <a:p>
            <a:endParaRPr lang="en-US" dirty="0"/>
          </a:p>
        </p:txBody>
      </p:sp>
      <p:pic>
        <p:nvPicPr>
          <p:cNvPr id="10" name="Picture 9" descr="0613_PaxVax_logo_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831" y="1782142"/>
            <a:ext cx="2934882" cy="6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4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12900"/>
            <a:ext cx="9258300" cy="472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Paxvaxbackground2.png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" y="0"/>
            <a:ext cx="10287002" cy="1051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2" y="114300"/>
            <a:ext cx="7529513" cy="8128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aseline="0"/>
            </a:lvl1pPr>
          </a:lstStyle>
          <a:p>
            <a:r>
              <a:rPr lang="en-US" dirty="0" smtClean="0"/>
              <a:t>This is the Title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pic>
        <p:nvPicPr>
          <p:cNvPr id="9" name="Picture 8" descr="0613_PaxVax_logo_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2461" y="436150"/>
            <a:ext cx="1541480" cy="318546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496061"/>
            <a:ext cx="1457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1" y="6496061"/>
            <a:ext cx="6100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Verdana"/>
              </a:rPr>
              <a:t>PaxVax Presentation - ACIP 24 Feb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9637" y="6496061"/>
            <a:ext cx="124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B0F4FA5-5E3A-2044-A616-3853D794CA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6371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574800"/>
            <a:ext cx="4543425" cy="474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574800"/>
            <a:ext cx="4543425" cy="474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Paxvaxbackground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0287002" cy="11557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4352" y="177800"/>
            <a:ext cx="7529513" cy="8128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pic>
        <p:nvPicPr>
          <p:cNvPr id="14" name="Picture 13" descr="0613_PaxVax_logo_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2461" y="436150"/>
            <a:ext cx="1541480" cy="318546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496061"/>
            <a:ext cx="1457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1" y="6496061"/>
            <a:ext cx="6100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Verdana"/>
              </a:rPr>
              <a:t>PaxVax Presentation - ACIP 24 Feb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9637" y="6496061"/>
            <a:ext cx="124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B0F4FA5-5E3A-2044-A616-3853D794CA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0724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304800"/>
            <a:ext cx="87439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5AA23-B61F-4EBB-B25A-635784F4C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1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691A5-BA5A-406E-8BB8-68279E526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8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E1812-EEB5-41D2-B70A-B770475D0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8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11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06D3-A608-44BB-A640-E54366676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2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908FE-F1FE-44EB-BEE4-EC061722D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6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5AA23-B61F-4EBB-B25A-635784F4C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93143-06E5-4934-9E7A-1AE44A9B0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5E7C7-263A-4394-AE03-0F953DB75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2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094E5-10AC-42D2-8D9C-EB4FF912A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8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56C2556-EDA8-49F8-BFEF-256A59314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solidFill>
            <a:srgbClr val="FAFD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11167" y="6545281"/>
            <a:ext cx="206375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2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399"/>
            <a:ext cx="9982200" cy="2362201"/>
          </a:xfrm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3600" b="1" dirty="0" smtClean="0"/>
              <a:t>Experimental cholera studies in adult community volunteers – insights for epidemiology, immunity, vaccine development and disease control</a:t>
            </a:r>
            <a:endParaRPr lang="en-US" sz="3600" dirty="0"/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7" y="2667000"/>
            <a:ext cx="9644063" cy="40386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b="1" i="1" dirty="0"/>
              <a:t>Myron M. </a:t>
            </a:r>
            <a:r>
              <a:rPr lang="en-US" b="1" i="1" dirty="0" smtClean="0"/>
              <a:t>(Mike) Levine</a:t>
            </a:r>
            <a:r>
              <a:rPr lang="en-US" b="1" i="1" dirty="0"/>
              <a:t>, </a:t>
            </a:r>
            <a:r>
              <a:rPr lang="en-US" b="1" i="1" dirty="0" smtClean="0"/>
              <a:t>MD, DTPH</a:t>
            </a:r>
            <a:endParaRPr lang="en-US" b="1" i="1" dirty="0"/>
          </a:p>
          <a:p>
            <a:pPr algn="ctr">
              <a:buFontTx/>
              <a:buNone/>
            </a:pPr>
            <a:r>
              <a:rPr lang="en-US" sz="2800" dirty="0" smtClean="0"/>
              <a:t>Simon &amp; Bessie </a:t>
            </a:r>
            <a:r>
              <a:rPr lang="en-US" sz="2800" dirty="0" err="1" smtClean="0"/>
              <a:t>Grollman</a:t>
            </a:r>
            <a:r>
              <a:rPr lang="en-US" sz="2800" dirty="0" smtClean="0"/>
              <a:t> Distinguished Professor; </a:t>
            </a:r>
          </a:p>
          <a:p>
            <a:pPr algn="ctr">
              <a:buFontTx/>
              <a:buNone/>
            </a:pPr>
            <a:r>
              <a:rPr lang="en-US" sz="2800" dirty="0" smtClean="0"/>
              <a:t>Associate Dean for Global Health, Vaccinology and Infectious Diseases,</a:t>
            </a:r>
          </a:p>
          <a:p>
            <a:pPr algn="ctr">
              <a:buFontTx/>
              <a:buNone/>
            </a:pPr>
            <a:r>
              <a:rPr lang="en-US" sz="2800" dirty="0" smtClean="0"/>
              <a:t>Center </a:t>
            </a:r>
            <a:r>
              <a:rPr lang="en-US" sz="2800" dirty="0"/>
              <a:t>for Vaccine </a:t>
            </a:r>
            <a:r>
              <a:rPr lang="en-US" sz="2800" dirty="0" smtClean="0"/>
              <a:t>Development,</a:t>
            </a:r>
            <a:endParaRPr lang="en-US" sz="2800" dirty="0"/>
          </a:p>
          <a:p>
            <a:pPr algn="ctr">
              <a:buFontTx/>
              <a:buNone/>
            </a:pPr>
            <a:r>
              <a:rPr lang="en-US" sz="2800" dirty="0"/>
              <a:t>University of Maryland School of </a:t>
            </a:r>
            <a:r>
              <a:rPr lang="en-US" sz="2800" dirty="0" smtClean="0"/>
              <a:t>Medicine</a:t>
            </a:r>
          </a:p>
          <a:p>
            <a:pPr algn="ctr">
              <a:buFontTx/>
              <a:buNone/>
            </a:pPr>
            <a:r>
              <a:rPr lang="en-US" sz="2800" dirty="0" smtClean="0"/>
              <a:t>Baltimore, MD</a:t>
            </a:r>
          </a:p>
          <a:p>
            <a:pPr algn="ctr">
              <a:buFontTx/>
              <a:buNone/>
            </a:pPr>
            <a:r>
              <a:rPr lang="en-US" sz="2800" dirty="0" smtClean="0"/>
              <a:t>Bellevue, WA, April 18, 2017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48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382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3889" r="3650"/>
          <a:stretch/>
        </p:blipFill>
        <p:spPr bwMode="auto">
          <a:xfrm>
            <a:off x="419100" y="1384300"/>
            <a:ext cx="96774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8360" y="2654637"/>
            <a:ext cx="7078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INFECTIOUS DISEASES</a:t>
            </a:r>
          </a:p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1971; 123:61-65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1" y="3673257"/>
            <a:ext cx="944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“The duration </a:t>
            </a:r>
            <a:r>
              <a:rPr lang="en-US" sz="2800" dirty="0">
                <a:latin typeface="Calibri" panose="020F0502020204030204" pitchFamily="34" charset="0"/>
              </a:rPr>
              <a:t>of immunity derived from cholera </a:t>
            </a:r>
            <a:r>
              <a:rPr lang="en-US" sz="2800" dirty="0" smtClean="0">
                <a:latin typeface="Calibri" panose="020F0502020204030204" pitchFamily="34" charset="0"/>
              </a:rPr>
              <a:t>infection is </a:t>
            </a:r>
            <a:r>
              <a:rPr lang="en-US" sz="2800" dirty="0">
                <a:latin typeface="Calibri" panose="020F0502020204030204" pitchFamily="34" charset="0"/>
              </a:rPr>
              <a:t>short, especially in persons whose </a:t>
            </a:r>
            <a:r>
              <a:rPr lang="en-US" sz="2800" dirty="0" smtClean="0">
                <a:latin typeface="Calibri" panose="020F0502020204030204" pitchFamily="34" charset="0"/>
              </a:rPr>
              <a:t>subsequent reinfection </a:t>
            </a:r>
            <a:r>
              <a:rPr lang="en-US" sz="2800" dirty="0">
                <a:latin typeface="Calibri" panose="020F0502020204030204" pitchFamily="34" charset="0"/>
              </a:rPr>
              <a:t>is due to heterologous organisms</a:t>
            </a:r>
            <a:r>
              <a:rPr lang="en-US" sz="2800" dirty="0" smtClean="0">
                <a:latin typeface="Calibri" panose="020F0502020204030204" pitchFamily="34" charset="0"/>
              </a:rPr>
              <a:t>.  The </a:t>
            </a:r>
            <a:r>
              <a:rPr lang="en-US" sz="2800" dirty="0">
                <a:latin typeface="Calibri" panose="020F0502020204030204" pitchFamily="34" charset="0"/>
              </a:rPr>
              <a:t>risk of reinfection with </a:t>
            </a:r>
            <a:r>
              <a:rPr lang="en-US" sz="2800" i="1" dirty="0">
                <a:latin typeface="Calibri" panose="020F0502020204030204" pitchFamily="34" charset="0"/>
              </a:rPr>
              <a:t>V. </a:t>
            </a:r>
            <a:r>
              <a:rPr lang="en-US" sz="2800" i="1" dirty="0" err="1">
                <a:latin typeface="Calibri" panose="020F0502020204030204" pitchFamily="34" charset="0"/>
              </a:rPr>
              <a:t>cholerae</a:t>
            </a:r>
            <a:r>
              <a:rPr lang="en-US" sz="2800" i="1" dirty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</a:rPr>
              <a:t>is </a:t>
            </a:r>
            <a:r>
              <a:rPr lang="en-US" sz="2800" dirty="0" smtClean="0">
                <a:latin typeface="Calibri" panose="020F0502020204030204" pitchFamily="34" charset="0"/>
              </a:rPr>
              <a:t>probably only </a:t>
            </a:r>
            <a:r>
              <a:rPr lang="en-US" sz="2800" dirty="0">
                <a:latin typeface="Calibri" panose="020F0502020204030204" pitchFamily="34" charset="0"/>
              </a:rPr>
              <a:t>slightly less than the risk of initial infection</a:t>
            </a:r>
            <a:r>
              <a:rPr lang="en-US" sz="2800" dirty="0" smtClean="0">
                <a:latin typeface="Calibri" panose="020F0502020204030204" pitchFamily="34" charset="0"/>
              </a:rPr>
              <a:t>. The </a:t>
            </a:r>
            <a:r>
              <a:rPr lang="en-US" sz="2800" dirty="0">
                <a:latin typeface="Calibri" panose="020F0502020204030204" pitchFamily="34" charset="0"/>
              </a:rPr>
              <a:t>relatively high frequency of </a:t>
            </a:r>
            <a:r>
              <a:rPr lang="en-US" sz="2800" dirty="0" smtClean="0">
                <a:latin typeface="Calibri" panose="020F0502020204030204" pitchFamily="34" charset="0"/>
              </a:rPr>
              <a:t>reinfection indicates </a:t>
            </a:r>
            <a:r>
              <a:rPr lang="en-US" sz="2800" dirty="0">
                <a:latin typeface="Calibri" panose="020F0502020204030204" pitchFamily="34" charset="0"/>
              </a:rPr>
              <a:t>that an effective cholera vaccine </a:t>
            </a:r>
            <a:r>
              <a:rPr lang="en-US" sz="2800" dirty="0" smtClean="0">
                <a:latin typeface="Calibri" panose="020F0502020204030204" pitchFamily="34" charset="0"/>
              </a:rPr>
              <a:t>will need </a:t>
            </a:r>
            <a:r>
              <a:rPr lang="en-US" sz="2800" dirty="0">
                <a:latin typeface="Calibri" panose="020F0502020204030204" pitchFamily="34" charset="0"/>
              </a:rPr>
              <a:t>to stimulate greater immunity than does </a:t>
            </a:r>
            <a:r>
              <a:rPr lang="en-US" sz="2800" dirty="0" smtClean="0">
                <a:latin typeface="Calibri" panose="020F0502020204030204" pitchFamily="34" charset="0"/>
              </a:rPr>
              <a:t>the natural </a:t>
            </a:r>
            <a:r>
              <a:rPr lang="en-US" sz="2800" dirty="0">
                <a:latin typeface="Calibri" panose="020F0502020204030204" pitchFamily="34" charset="0"/>
              </a:rPr>
              <a:t>disease</a:t>
            </a:r>
            <a:r>
              <a:rPr lang="en-US" sz="2800" dirty="0" smtClean="0">
                <a:latin typeface="Calibri" panose="020F0502020204030204" pitchFamily="34" charset="0"/>
              </a:rPr>
              <a:t>.”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" y="152400"/>
            <a:ext cx="9372600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latin typeface="+mj-lt"/>
              </a:rPr>
              <a:t>Dogma on disease-derived immunity</a:t>
            </a:r>
          </a:p>
          <a:p>
            <a:pPr algn="ctr"/>
            <a:r>
              <a:rPr lang="en-US" sz="3400" b="1" dirty="0" smtClean="0">
                <a:latin typeface="+mj-lt"/>
              </a:rPr>
              <a:t>to cholera, circa 1970</a:t>
            </a:r>
            <a:r>
              <a:rPr lang="en-US" sz="3200" b="1" dirty="0" smtClean="0">
                <a:latin typeface="+mj-lt"/>
              </a:rPr>
              <a:t>  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2546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914904" y="457200"/>
            <a:ext cx="4953000" cy="4724400"/>
          </a:xfrm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3600" b="1" dirty="0" smtClean="0"/>
              <a:t>Relationship between serum reciprocal </a:t>
            </a:r>
            <a:r>
              <a:rPr lang="en-US" sz="3600" b="1" dirty="0" err="1" smtClean="0"/>
              <a:t>vibriocidal</a:t>
            </a:r>
            <a:r>
              <a:rPr lang="en-US" sz="3600" b="1" dirty="0" smtClean="0"/>
              <a:t> antibody titer and cholera case rate per 10</a:t>
            </a:r>
            <a:r>
              <a:rPr lang="en-US" sz="3600" b="1" baseline="30000" dirty="0" smtClean="0"/>
              <a:t>3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Matlab</a:t>
            </a:r>
            <a:r>
              <a:rPr lang="en-US" sz="3600" b="1" dirty="0" smtClean="0"/>
              <a:t> Bazar</a:t>
            </a:r>
            <a:br>
              <a:rPr lang="en-US" sz="36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800" b="1" dirty="0" smtClean="0"/>
              <a:t>(Mosley WH et al, Bull WHO 1968; 38:327-334)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3" y="5638800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2630" b="1139"/>
          <a:stretch/>
        </p:blipFill>
        <p:spPr bwMode="auto">
          <a:xfrm>
            <a:off x="571503" y="89552"/>
            <a:ext cx="4152900" cy="661604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250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5976" y="2590800"/>
            <a:ext cx="460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 WHO 1968; 38:777-785 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8" y="165100"/>
            <a:ext cx="947315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939674"/>
              </p:ext>
            </p:extLst>
          </p:nvPr>
        </p:nvGraphicFramePr>
        <p:xfrm>
          <a:off x="419104" y="3200400"/>
          <a:ext cx="9372599" cy="3435096"/>
        </p:xfrm>
        <a:graphic>
          <a:graphicData uri="http://schemas.openxmlformats.org/drawingml/2006/table">
            <a:tbl>
              <a:tblPr firstRow="1" firstCol="1" bandRow="1"/>
              <a:tblGrid>
                <a:gridCol w="2514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Baseline </a:t>
                      </a:r>
                      <a:r>
                        <a:rPr lang="en-US" sz="2800" b="1" dirty="0" err="1">
                          <a:effectLst/>
                          <a:latin typeface="Calibri"/>
                          <a:ea typeface="Calibri"/>
                          <a:cs typeface="Arial"/>
                        </a:rPr>
                        <a:t>vibriocidal</a:t>
                      </a:r>
                      <a:r>
                        <a:rPr lang="en-US" sz="28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 titer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Total no. of family contacts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No. of contacts with culture-confirmed cholera diarrhea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&lt;20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190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28 (14.7</a:t>
                      </a:r>
                      <a:r>
                        <a:rPr lang="en-US" sz="2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%)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Arial"/>
                        </a:rPr>
                        <a:t>20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65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4 (6.2%)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Arial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Arial"/>
                        </a:rPr>
                        <a:t>65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4 </a:t>
                      </a:r>
                      <a:r>
                        <a:rPr lang="en-US" sz="2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(6.2%)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80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/>
                          <a:ea typeface="Calibri"/>
                          <a:cs typeface="Arial"/>
                        </a:rPr>
                        <a:t>42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1 (2.4%)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sng">
                          <a:effectLst/>
                          <a:latin typeface="Calibri"/>
                          <a:ea typeface="Calibri"/>
                          <a:cs typeface="Arial"/>
                        </a:rPr>
                        <a:t>&gt;</a:t>
                      </a:r>
                      <a:r>
                        <a:rPr lang="en-US" sz="2800">
                          <a:effectLst/>
                          <a:latin typeface="Calibri"/>
                          <a:ea typeface="Calibri"/>
                          <a:cs typeface="Arial"/>
                        </a:rPr>
                        <a:t> 160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59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Arial"/>
                        </a:rPr>
                        <a:t>1 (1.7%)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08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699" y="152400"/>
            <a:ext cx="9710093" cy="1905000"/>
          </a:xfrm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 b="1" dirty="0" smtClean="0"/>
              <a:t>Protective immunity conferred by clinical classical Ogawa cholera upon subsequent homologous challenge of US volunteers with </a:t>
            </a:r>
            <a:r>
              <a:rPr lang="en-US" sz="2800" b="1" i="1" dirty="0" smtClean="0"/>
              <a:t>V. </a:t>
            </a:r>
            <a:r>
              <a:rPr lang="en-US" sz="2800" b="1" i="1" dirty="0" err="1" smtClean="0"/>
              <a:t>cholerae</a:t>
            </a:r>
            <a:r>
              <a:rPr lang="en-US" sz="2800" b="1" dirty="0" smtClean="0"/>
              <a:t> </a:t>
            </a:r>
            <a:r>
              <a:rPr lang="en-US" sz="2800" b="1" dirty="0"/>
              <a:t>O1 classical </a:t>
            </a:r>
            <a:r>
              <a:rPr lang="en-US" sz="2800" b="1" dirty="0" smtClean="0"/>
              <a:t>biotype serotype Ogawa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33500" y="6167753"/>
            <a:ext cx="662940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Levine MM et al, Trans Roy </a:t>
            </a:r>
            <a:r>
              <a:rPr lang="en-US" dirty="0" err="1" smtClean="0">
                <a:latin typeface="Calibri" panose="020F0502020204030204" pitchFamily="34" charset="0"/>
              </a:rPr>
              <a:t>Soc</a:t>
            </a:r>
            <a:r>
              <a:rPr lang="en-US" dirty="0" smtClean="0">
                <a:latin typeface="Calibri" panose="020F0502020204030204" pitchFamily="34" charset="0"/>
              </a:rPr>
              <a:t> Trop Med </a:t>
            </a:r>
            <a:r>
              <a:rPr lang="en-US" dirty="0" err="1" smtClean="0">
                <a:latin typeface="Calibri" panose="020F0502020204030204" pitchFamily="34" charset="0"/>
              </a:rPr>
              <a:t>Hyg</a:t>
            </a:r>
            <a:r>
              <a:rPr lang="en-US" dirty="0" smtClean="0">
                <a:latin typeface="Calibri" panose="020F0502020204030204" pitchFamily="34" charset="0"/>
              </a:rPr>
              <a:t> 1979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500" y="2133600"/>
            <a:ext cx="9874432" cy="3922712"/>
            <a:chOff x="628912" y="2197100"/>
            <a:chExt cx="7252383" cy="20701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716" b="17259"/>
            <a:stretch/>
          </p:blipFill>
          <p:spPr bwMode="auto">
            <a:xfrm>
              <a:off x="628912" y="2197100"/>
              <a:ext cx="2117725" cy="2070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7" r="4083" b="17259"/>
            <a:stretch/>
          </p:blipFill>
          <p:spPr bwMode="auto">
            <a:xfrm>
              <a:off x="2628900" y="2197100"/>
              <a:ext cx="5252395" cy="2070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876" y="6132512"/>
            <a:ext cx="44413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344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152403"/>
            <a:ext cx="8743950" cy="1319213"/>
          </a:xfrm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000" b="1" dirty="0" smtClean="0"/>
              <a:t>Immunity following clinical cholera in </a:t>
            </a:r>
            <a:r>
              <a:rPr lang="en-US" sz="4000" b="1" dirty="0"/>
              <a:t>U.S. </a:t>
            </a:r>
            <a:r>
              <a:rPr lang="en-US" sz="4000" b="1" dirty="0" smtClean="0"/>
              <a:t>volunteers</a:t>
            </a:r>
            <a:endParaRPr lang="en-US" sz="4000" b="1" dirty="0"/>
          </a:p>
        </p:txBody>
      </p:sp>
      <p:sp>
        <p:nvSpPr>
          <p:cNvPr id="114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1616075"/>
            <a:ext cx="9672638" cy="47085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							  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/>
              <a:t>		         			       	 		     </a:t>
            </a:r>
            <a:r>
              <a:rPr lang="en-US" sz="3000" b="1" dirty="0"/>
              <a:t>Positive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000" b="1" dirty="0"/>
              <a:t> 		 	  Attack Rate 			    </a:t>
            </a:r>
            <a:r>
              <a:rPr lang="en-US" sz="3000" b="1" dirty="0" err="1"/>
              <a:t>Coprocultures</a:t>
            </a:r>
            <a:endParaRPr lang="en-US" sz="3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3000" b="1" u="sng" dirty="0"/>
              <a:t>Biotype</a:t>
            </a:r>
            <a:r>
              <a:rPr lang="en-US" sz="3000" b="1" dirty="0"/>
              <a:t>      </a:t>
            </a:r>
            <a:r>
              <a:rPr lang="en-US" sz="3000" b="1" u="sng" dirty="0" err="1"/>
              <a:t>Ctrls</a:t>
            </a:r>
            <a:r>
              <a:rPr lang="en-US" sz="3000" b="1" dirty="0"/>
              <a:t>     </a:t>
            </a:r>
            <a:r>
              <a:rPr lang="en-US" sz="3000" b="1" u="sng" dirty="0"/>
              <a:t>Vets</a:t>
            </a:r>
            <a:r>
              <a:rPr lang="en-US" sz="3000" b="1" dirty="0"/>
              <a:t>     </a:t>
            </a:r>
            <a:r>
              <a:rPr lang="en-US" sz="3000" b="1" u="sng" dirty="0"/>
              <a:t>Efficacy</a:t>
            </a:r>
            <a:r>
              <a:rPr lang="en-US" sz="3000" b="1" dirty="0"/>
              <a:t>      </a:t>
            </a:r>
            <a:r>
              <a:rPr lang="en-US" sz="3000" b="1" u="sng" dirty="0" err="1"/>
              <a:t>Ctrls</a:t>
            </a:r>
            <a:r>
              <a:rPr lang="en-US" sz="3000" b="1" dirty="0"/>
              <a:t>      </a:t>
            </a:r>
            <a:r>
              <a:rPr lang="en-US" sz="3000" b="1" u="sng" dirty="0"/>
              <a:t>Vets</a:t>
            </a:r>
            <a:endParaRPr lang="en-US" sz="3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400" dirty="0"/>
              <a:t>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000" dirty="0"/>
              <a:t>Classical     24/27     0/16	    100%	    26/27	  0/16</a:t>
            </a:r>
            <a:r>
              <a:rPr lang="en-US" sz="1200" dirty="0"/>
              <a:t>	</a:t>
            </a:r>
            <a:r>
              <a:rPr lang="en-US" sz="1000" dirty="0"/>
              <a:t>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								       	      	 p = 0.012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000" dirty="0"/>
              <a:t>    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000" dirty="0"/>
              <a:t>El Tor	  32/37     2/22	      90%	    34/37	  8/22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200" dirty="0"/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</a:t>
            </a:r>
            <a:r>
              <a:rPr lang="en-US" sz="2800" dirty="0"/>
              <a:t>                 </a:t>
            </a:r>
            <a:r>
              <a:rPr lang="en-US" sz="2400" baseline="30000" dirty="0"/>
              <a:t>*</a:t>
            </a:r>
            <a:r>
              <a:rPr lang="en-US" sz="2400" dirty="0"/>
              <a:t>   Levine et al, 1978, 1981, 1983</a:t>
            </a:r>
          </a:p>
        </p:txBody>
      </p:sp>
      <p:sp>
        <p:nvSpPr>
          <p:cNvPr id="1141764" name="Line 4"/>
          <p:cNvSpPr>
            <a:spLocks noChangeShapeType="1"/>
          </p:cNvSpPr>
          <p:nvPr/>
        </p:nvSpPr>
        <p:spPr bwMode="auto">
          <a:xfrm flipV="1">
            <a:off x="2452691" y="2974975"/>
            <a:ext cx="2100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1765" name="Line 5"/>
          <p:cNvSpPr>
            <a:spLocks noChangeShapeType="1"/>
          </p:cNvSpPr>
          <p:nvPr/>
        </p:nvSpPr>
        <p:spPr bwMode="auto">
          <a:xfrm>
            <a:off x="7305676" y="299085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48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754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76201"/>
            <a:ext cx="9707562" cy="533399"/>
          </a:xfrm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2800" b="1" dirty="0"/>
              <a:t>Serum </a:t>
            </a:r>
            <a:r>
              <a:rPr lang="en-GB" sz="2800" b="1" dirty="0" err="1"/>
              <a:t>vibriocidal</a:t>
            </a:r>
            <a:r>
              <a:rPr lang="en-GB" sz="2800" b="1" dirty="0"/>
              <a:t> </a:t>
            </a:r>
            <a:r>
              <a:rPr lang="en-GB" sz="2800" b="1" dirty="0" smtClean="0"/>
              <a:t>antibody </a:t>
            </a:r>
            <a:r>
              <a:rPr lang="en-GB" sz="2400" b="1" dirty="0" smtClean="0"/>
              <a:t>(Clements ML et al, J Infect Dis) </a:t>
            </a:r>
            <a:endParaRPr lang="en-GB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4" y="685803"/>
            <a:ext cx="8649729" cy="613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1" y="3962400"/>
            <a:ext cx="2819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184" y="5893594"/>
            <a:ext cx="537433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626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4" y="152400"/>
            <a:ext cx="9288462" cy="1295400"/>
          </a:xfrm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b="1" dirty="0"/>
              <a:t> </a:t>
            </a:r>
            <a:r>
              <a:rPr lang="en-US" sz="3600" b="1" dirty="0" smtClean="0"/>
              <a:t>Long-term immunity in North Americans elicited by prior clinical cholera</a:t>
            </a:r>
            <a:endParaRPr lang="en-US" sz="3600" b="1" dirty="0"/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4" y="1600200"/>
            <a:ext cx="9448800" cy="5029200"/>
          </a:xfr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						  </a:t>
            </a:r>
            <a:r>
              <a:rPr lang="en-US" sz="3600" b="1" u="sng" dirty="0"/>
              <a:t>Attack Rate</a:t>
            </a:r>
            <a:r>
              <a:rPr lang="en-US" sz="3600" b="1" baseline="30000" dirty="0"/>
              <a:t>*</a:t>
            </a:r>
            <a:r>
              <a:rPr lang="en-US" sz="3600" dirty="0"/>
              <a:t>	</a:t>
            </a:r>
            <a:r>
              <a:rPr lang="en-US" sz="800" dirty="0"/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dirty="0"/>
              <a:t>Controls					  4/5</a:t>
            </a:r>
            <a:r>
              <a:rPr lang="en-US" dirty="0"/>
              <a:t>	</a:t>
            </a:r>
            <a:r>
              <a:rPr lang="en-US" sz="2800" dirty="0"/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							</a:t>
            </a:r>
            <a:r>
              <a:rPr lang="en-US" sz="2400" dirty="0"/>
              <a:t>p=0.04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dirty="0"/>
              <a:t>Re-challenge veterans</a:t>
            </a:r>
            <a:r>
              <a:rPr lang="en-US" sz="3600" baseline="30000" dirty="0"/>
              <a:t>**	</a:t>
            </a:r>
            <a:r>
              <a:rPr lang="en-US" sz="3600" baseline="30000" dirty="0" smtClean="0"/>
              <a:t>   </a:t>
            </a:r>
            <a:r>
              <a:rPr lang="en-US" sz="3600" dirty="0"/>
              <a:t>0/4</a:t>
            </a:r>
            <a:r>
              <a:rPr lang="en-US" dirty="0"/>
              <a:t> 	</a:t>
            </a:r>
            <a:r>
              <a:rPr lang="en-US" sz="2800" dirty="0"/>
              <a:t>								</a:t>
            </a:r>
            <a:r>
              <a:rPr lang="en-US" sz="2400" dirty="0"/>
              <a:t>p&lt;0.001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dirty="0"/>
              <a:t>Cumulative controls		</a:t>
            </a:r>
            <a:r>
              <a:rPr lang="en-US" sz="3600" dirty="0" smtClean="0"/>
              <a:t>26/28</a:t>
            </a:r>
            <a:r>
              <a:rPr lang="en-US" dirty="0"/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050" dirty="0"/>
              <a:t>     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	</a:t>
            </a:r>
            <a:r>
              <a:rPr lang="en-US" sz="2400" baseline="30000" dirty="0"/>
              <a:t>*</a:t>
            </a:r>
            <a:r>
              <a:rPr lang="en-US" sz="2400" dirty="0"/>
              <a:t>    Attack rate following challenge with 10</a:t>
            </a:r>
            <a:r>
              <a:rPr lang="en-US" sz="2400" baseline="30000" dirty="0"/>
              <a:t>6</a:t>
            </a:r>
            <a:r>
              <a:rPr lang="en-US" sz="2400" dirty="0"/>
              <a:t> classical Ogawa 395.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</a:t>
            </a:r>
            <a:r>
              <a:rPr lang="en-US" sz="2400" baseline="30000" dirty="0"/>
              <a:t>**</a:t>
            </a:r>
            <a:r>
              <a:rPr lang="en-US" sz="2400" dirty="0"/>
              <a:t>  These four subjects experienced classical biotype cholera </a:t>
            </a:r>
            <a:r>
              <a:rPr lang="en-US" sz="2400" dirty="0" smtClean="0"/>
              <a:t>33-36 months </a:t>
            </a:r>
            <a:r>
              <a:rPr lang="en-US" sz="2400" dirty="0"/>
              <a:t>earlier following experimental challenge (3 had Ogawa </a:t>
            </a:r>
            <a:r>
              <a:rPr lang="en-US" sz="2400" dirty="0" smtClean="0"/>
              <a:t>and 1 </a:t>
            </a:r>
            <a:r>
              <a:rPr lang="en-US" sz="2400" dirty="0" err="1"/>
              <a:t>Inaba</a:t>
            </a:r>
            <a:r>
              <a:rPr lang="en-US" sz="2400" dirty="0"/>
              <a:t>).</a:t>
            </a:r>
            <a:r>
              <a:rPr lang="en-US" sz="1800" dirty="0"/>
              <a:t>  	</a:t>
            </a:r>
            <a:r>
              <a:rPr lang="en-US" sz="2400" dirty="0" smtClean="0"/>
              <a:t>(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Levine et al, J Infect Dis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en-US" sz="2400" dirty="0" smtClean="0"/>
              <a:t>)</a:t>
            </a:r>
            <a:r>
              <a:rPr lang="en-US" sz="2400" dirty="0"/>
              <a:t>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99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10" y="50801"/>
            <a:ext cx="10018713" cy="1019175"/>
          </a:xfrm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 b="1" dirty="0" smtClean="0"/>
              <a:t>Immunologic responses of cholera “veterans” </a:t>
            </a:r>
            <a:r>
              <a:rPr lang="en-US" sz="2800" b="1" dirty="0"/>
              <a:t>&amp; </a:t>
            </a:r>
            <a:r>
              <a:rPr lang="en-US" sz="2800" b="1" dirty="0" smtClean="0"/>
              <a:t>controls </a:t>
            </a:r>
            <a:r>
              <a:rPr lang="en-US" sz="2800" b="1" dirty="0"/>
              <a:t>to </a:t>
            </a:r>
            <a:r>
              <a:rPr lang="en-US" sz="2800" b="1" dirty="0" smtClean="0"/>
              <a:t>challenge with 10</a:t>
            </a:r>
            <a:r>
              <a:rPr lang="en-US" sz="2800" b="1" baseline="30000" dirty="0" smtClean="0"/>
              <a:t>6</a:t>
            </a:r>
            <a:r>
              <a:rPr lang="en-US" sz="2800" b="1" dirty="0" smtClean="0"/>
              <a:t> </a:t>
            </a:r>
            <a:r>
              <a:rPr lang="en-US" sz="2800" b="1" i="1" dirty="0"/>
              <a:t>V. </a:t>
            </a:r>
            <a:r>
              <a:rPr lang="en-US" sz="2800" b="1" i="1" dirty="0" err="1"/>
              <a:t>cholerae</a:t>
            </a:r>
            <a:r>
              <a:rPr lang="en-US" sz="2800" b="1" dirty="0"/>
              <a:t> O1 </a:t>
            </a:r>
            <a:r>
              <a:rPr lang="en-US" sz="2800" b="1" dirty="0" smtClean="0"/>
              <a:t>classical Ogawa</a:t>
            </a:r>
            <a:endParaRPr lang="en-US" sz="2800" b="1" dirty="0"/>
          </a:p>
        </p:txBody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1154113"/>
            <a:ext cx="9672638" cy="56610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					</a:t>
            </a:r>
            <a:r>
              <a:rPr lang="en-US" sz="2400" b="1"/>
              <a:t>Serum	Serum	    Intestinal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		</a:t>
            </a:r>
            <a:r>
              <a:rPr lang="en-US" sz="2400" b="1"/>
              <a:t>Diarrhea  Excret.	</a:t>
            </a:r>
            <a:r>
              <a:rPr lang="en-US" sz="2400" b="1" u="sng"/>
              <a:t>V’dal Titer</a:t>
            </a:r>
            <a:r>
              <a:rPr lang="en-US" sz="2400" b="1"/>
              <a:t>	</a:t>
            </a:r>
            <a:r>
              <a:rPr lang="en-US" sz="2400" b="1" u="sng"/>
              <a:t>IgG anti-CT</a:t>
            </a:r>
            <a:r>
              <a:rPr lang="en-US" sz="2400" b="1"/>
              <a:t>	    </a:t>
            </a:r>
            <a:r>
              <a:rPr lang="en-US" sz="2400" b="1" u="sng"/>
              <a:t>SIgA anti-CT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u="sng"/>
              <a:t>Subj.</a:t>
            </a:r>
            <a:r>
              <a:rPr lang="en-US" sz="2400" b="1"/>
              <a:t>	</a:t>
            </a:r>
            <a:r>
              <a:rPr lang="en-US" sz="2400" b="1" u="sng"/>
              <a:t>Volume</a:t>
            </a:r>
            <a:r>
              <a:rPr lang="en-US" sz="2400" b="1"/>
              <a:t>   </a:t>
            </a:r>
            <a:r>
              <a:rPr lang="en-US" sz="2400" b="1" u="sng"/>
              <a:t>of V. ch.</a:t>
            </a:r>
            <a:r>
              <a:rPr lang="en-US" sz="2400" b="1"/>
              <a:t>	</a:t>
            </a:r>
            <a:r>
              <a:rPr lang="en-US" sz="2400" b="1" u="sng"/>
              <a:t>Pre</a:t>
            </a:r>
            <a:r>
              <a:rPr lang="en-US" sz="2400" b="1"/>
              <a:t>     </a:t>
            </a:r>
            <a:r>
              <a:rPr lang="en-US" sz="2400" b="1" u="sng"/>
              <a:t>Peak</a:t>
            </a:r>
            <a:r>
              <a:rPr lang="en-US" sz="2400" b="1"/>
              <a:t>	</a:t>
            </a:r>
            <a:r>
              <a:rPr lang="en-US" sz="2400" b="1" u="sng"/>
              <a:t>Pre</a:t>
            </a:r>
            <a:r>
              <a:rPr lang="en-US" sz="2400" b="1"/>
              <a:t>    </a:t>
            </a:r>
            <a:r>
              <a:rPr lang="en-US" sz="2400" b="1" u="sng"/>
              <a:t>Peak</a:t>
            </a:r>
            <a:r>
              <a:rPr lang="en-US" sz="2400" b="1"/>
              <a:t>        </a:t>
            </a:r>
            <a:r>
              <a:rPr lang="en-US" sz="2400" b="1" u="sng"/>
              <a:t>Pre</a:t>
            </a:r>
            <a:r>
              <a:rPr lang="en-US" sz="2400" b="1"/>
              <a:t>    </a:t>
            </a:r>
            <a:r>
              <a:rPr lang="en-US" sz="2400" b="1" u="sng"/>
              <a:t>Peak</a:t>
            </a:r>
            <a:endParaRPr lang="en-US" sz="2400" b="1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Veterans  		</a:t>
            </a:r>
            <a:r>
              <a:rPr lang="en-US" sz="2000"/>
              <a:t>(Levine et al, J Infect Dis 1981)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-5		 0	       0		  80	    80	  0.36   0.39	     &lt;8	    &lt;8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-14	 0	       0 		  20	    20	  1.06   1.00	     &lt;8	     &lt;8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-10	 0	       0 		  80	  320	  0.18   0.89	     &lt;8	      32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-9		 0	       10</a:t>
            </a:r>
            <a:r>
              <a:rPr lang="en-US" sz="2400" baseline="30000"/>
              <a:t>4</a:t>
            </a:r>
            <a:r>
              <a:rPr lang="en-US" sz="2400"/>
              <a:t> 	160	5120	  0.68   1.18	     &lt;8	    &gt;64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Controls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-1	  	 7.1 liters  10</a:t>
            </a:r>
            <a:r>
              <a:rPr lang="en-US" sz="2400" baseline="30000"/>
              <a:t>7</a:t>
            </a:r>
            <a:r>
              <a:rPr lang="en-US" sz="2400"/>
              <a:t> 	 &lt;20	1280	  0.06   1.35	     &lt;8	     &lt;8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-7		 2.1 ”         10</a:t>
            </a:r>
            <a:r>
              <a:rPr lang="en-US" sz="2400" baseline="30000"/>
              <a:t>8</a:t>
            </a:r>
            <a:r>
              <a:rPr lang="en-US" sz="2400"/>
              <a:t> 	 &lt;20	1280	  0.07   0.51	     &lt;8	     &lt;8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-8		 7.2 ”         10</a:t>
            </a:r>
            <a:r>
              <a:rPr lang="en-US" sz="2400" baseline="30000"/>
              <a:t>7</a:t>
            </a:r>
            <a:r>
              <a:rPr lang="en-US" sz="2400"/>
              <a:t> 	 &lt;20	  320	  0.09   1.23	     &lt;8	     &lt;8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-13     	</a:t>
            </a:r>
            <a:r>
              <a:rPr lang="en-US" sz="2000"/>
              <a:t> </a:t>
            </a:r>
            <a:r>
              <a:rPr lang="en-US" sz="2400"/>
              <a:t>5.3 ”         10</a:t>
            </a:r>
            <a:r>
              <a:rPr lang="en-US" sz="2400" baseline="30000"/>
              <a:t>6</a:t>
            </a:r>
            <a:r>
              <a:rPr lang="en-US" sz="2400"/>
              <a:t> 	   20	10240   0.12   1.13	     &lt;8	     &lt;8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-6		 0	      10</a:t>
            </a:r>
            <a:r>
              <a:rPr lang="en-US" sz="2400" baseline="30000"/>
              <a:t>5</a:t>
            </a:r>
            <a:r>
              <a:rPr lang="en-US" sz="2400"/>
              <a:t> 	 160	5120     0.40	 1.34  	     &lt;8 	     16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72" y="6030912"/>
            <a:ext cx="490784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917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9372600" cy="2209800"/>
          </a:xfrm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3200" b="1" dirty="0" smtClean="0"/>
              <a:t>Natural infection-derived immunity in Bangladesh following clinical cholera caused by different biotypes:</a:t>
            </a:r>
            <a:br>
              <a:rPr lang="en-GB" sz="3200" b="1" dirty="0" smtClean="0"/>
            </a:br>
            <a:r>
              <a:rPr lang="en-GB" sz="3200" b="1" dirty="0" smtClean="0"/>
              <a:t>field studies corroborated volunteer data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14600"/>
            <a:ext cx="9182100" cy="4191000"/>
          </a:xfr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2200" b="1" smtClean="0"/>
              <a:t>	    		</a:t>
            </a:r>
            <a:r>
              <a:rPr lang="en-GB" sz="2800" b="1" smtClean="0"/>
              <a:t>Initial	    Subsequent	  Protective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u="sng" smtClean="0"/>
              <a:t>Study</a:t>
            </a:r>
            <a:r>
              <a:rPr lang="en-GB" sz="2800" b="1" smtClean="0"/>
              <a:t>      	</a:t>
            </a:r>
            <a:r>
              <a:rPr lang="en-GB" sz="2800" b="1" u="sng" smtClean="0"/>
              <a:t>Infection</a:t>
            </a:r>
            <a:r>
              <a:rPr lang="en-GB" sz="2800" b="1" smtClean="0"/>
              <a:t>   	     </a:t>
            </a:r>
            <a:r>
              <a:rPr lang="en-GB" sz="2800" b="1" u="sng" smtClean="0"/>
              <a:t>Infection</a:t>
            </a:r>
            <a:r>
              <a:rPr lang="en-GB" sz="2800" b="1" smtClean="0"/>
              <a:t>   	  </a:t>
            </a:r>
            <a:r>
              <a:rPr lang="en-GB" sz="2800" b="1" u="sng" smtClean="0"/>
              <a:t>Efficacy</a:t>
            </a:r>
            <a:endParaRPr lang="en-GB" sz="2800" b="1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800" smtClean="0"/>
              <a:t>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smtClean="0"/>
              <a:t>Glass       	Mostly     	     Mostly	 	    90%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smtClean="0"/>
              <a:t>1982		Classical	     Classical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1000" smtClean="0"/>
              <a:t>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smtClean="0"/>
              <a:t>Clemens	Classical	    Classical		  100%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smtClean="0"/>
              <a:t>1991		Classical	    El Tor 		  100%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smtClean="0"/>
              <a:t>			El Tor 	    El Tor 		    29%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smtClean="0"/>
              <a:t>			El Tor 	    Classical		      0%</a:t>
            </a:r>
            <a:r>
              <a:rPr lang="en-GB" sz="2400" smtClean="0"/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8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800" smtClean="0"/>
              <a:t>		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48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27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/>
          <a:stretch/>
        </p:blipFill>
        <p:spPr bwMode="auto">
          <a:xfrm>
            <a:off x="114299" y="1011585"/>
            <a:ext cx="10112051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300" y="2133600"/>
            <a:ext cx="6858000" cy="15696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Response of healthy adult volunteers after ingesting various doses of cholera toxin 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99" y="42208"/>
            <a:ext cx="10112051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Cholera </a:t>
            </a:r>
            <a:r>
              <a:rPr lang="en-US" sz="3200" b="1" dirty="0">
                <a:latin typeface="Calibri" panose="020F0502020204030204" pitchFamily="34" charset="0"/>
              </a:rPr>
              <a:t>enterotoxin alone can cause cholera </a:t>
            </a:r>
            <a:r>
              <a:rPr lang="en-US" sz="3200" b="1" dirty="0" smtClean="0">
                <a:latin typeface="Calibri" panose="020F0502020204030204" pitchFamily="34" charset="0"/>
              </a:rPr>
              <a:t>gravis</a:t>
            </a:r>
          </a:p>
          <a:p>
            <a:pPr algn="ctr"/>
            <a:r>
              <a:rPr lang="en-US" b="1" dirty="0" smtClean="0">
                <a:latin typeface="Calibri" panose="020F0502020204030204" pitchFamily="34" charset="0"/>
              </a:rPr>
              <a:t>MM Levine et al.  Enteric infections and vaccine development. Micro Rev 1983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" y="1075492"/>
            <a:ext cx="10086650" cy="6771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Calibri" panose="020F0502020204030204" pitchFamily="34" charset="0"/>
              </a:rPr>
              <a:t>Volunteer         Cholera toxin           Incubation              Total diarrheal         No diarrheal        Duration</a:t>
            </a:r>
          </a:p>
          <a:p>
            <a:r>
              <a:rPr lang="en-US" sz="1900" b="1" dirty="0" smtClean="0">
                <a:latin typeface="Calibri" panose="020F0502020204030204" pitchFamily="34" charset="0"/>
              </a:rPr>
              <a:t>                              dose (mcg)                 (hours)                   purge </a:t>
            </a:r>
            <a:r>
              <a:rPr lang="en-US" sz="1900" b="1" dirty="0">
                <a:latin typeface="Calibri" panose="020F0502020204030204" pitchFamily="34" charset="0"/>
              </a:rPr>
              <a:t>(ml</a:t>
            </a:r>
            <a:r>
              <a:rPr lang="en-US" sz="1900" b="1" dirty="0" smtClean="0">
                <a:latin typeface="Calibri" panose="020F0502020204030204" pitchFamily="34" charset="0"/>
              </a:rPr>
              <a:t>)                  stools               (hours</a:t>
            </a:r>
            <a:r>
              <a:rPr lang="en-US" sz="1800" b="1" dirty="0" smtClean="0">
                <a:latin typeface="Calibri" panose="020F0502020204030204" pitchFamily="34" charset="0"/>
              </a:rPr>
              <a:t>) </a:t>
            </a:r>
            <a:endParaRPr lang="en-US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71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27000"/>
            <a:ext cx="9486900" cy="596900"/>
          </a:xfrm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600" b="1" dirty="0" smtClean="0"/>
              <a:t>Cholera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14300" y="762000"/>
            <a:ext cx="5257800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lIns="92075" tIns="46038" rIns="92075" bIns="46038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Severe diarrheal </a:t>
            </a:r>
            <a:r>
              <a:rPr lang="en-US" sz="3200" dirty="0">
                <a:latin typeface="Arial" pitchFamily="34" charset="0"/>
              </a:rPr>
              <a:t>disease (</a:t>
            </a:r>
            <a:r>
              <a:rPr lang="en-US" sz="3200" b="1" dirty="0">
                <a:latin typeface="Arial" pitchFamily="34" charset="0"/>
              </a:rPr>
              <a:t>cholera gravis</a:t>
            </a:r>
            <a:r>
              <a:rPr lang="en-US" sz="3200" dirty="0">
                <a:latin typeface="Arial" pitchFamily="34" charset="0"/>
              </a:rPr>
              <a:t>) that </a:t>
            </a:r>
            <a:r>
              <a:rPr lang="en-US" sz="3200" dirty="0" smtClean="0">
                <a:latin typeface="Arial" pitchFamily="34" charset="0"/>
              </a:rPr>
              <a:t>leads to dehydration, hypovolemic shock, renal failure and death if appropriate rehydration therapy is not promptly instituted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3200" dirty="0" smtClean="0">
                <a:latin typeface="Arial" pitchFamily="34" charset="0"/>
              </a:rPr>
              <a:t>Rice water stools of cholera contain body water and concentrations of electrolytes resembling serum levels</a:t>
            </a:r>
            <a:endParaRPr lang="en-US" sz="3200" dirty="0">
              <a:latin typeface="Arial" pitchFamily="34" charset="0"/>
            </a:endParaRPr>
          </a:p>
        </p:txBody>
      </p:sp>
      <p:pic>
        <p:nvPicPr>
          <p:cNvPr id="6" name="Picture 4" descr="I:\MML\Slides\906-cholera-Bangladesh_00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t="9068" r="8196"/>
          <a:stretch/>
        </p:blipFill>
        <p:spPr bwMode="auto">
          <a:xfrm>
            <a:off x="6318042" y="838200"/>
            <a:ext cx="1509760" cy="125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:\MML\Slides\906-sunken-eyes_001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5837" r="21914"/>
          <a:stretch/>
        </p:blipFill>
        <p:spPr bwMode="auto">
          <a:xfrm>
            <a:off x="8250566" y="865700"/>
            <a:ext cx="1617334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_DSC0007.JPG                                                   00376068Macintosh HD                   C5934508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75501" y="2246203"/>
            <a:ext cx="2057401" cy="122259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1" t="17653" r="39511" b="23388"/>
          <a:stretch/>
        </p:blipFill>
        <p:spPr bwMode="auto">
          <a:xfrm>
            <a:off x="6515100" y="2209800"/>
            <a:ext cx="105577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759920"/>
            <a:ext cx="4919662" cy="294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67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1" y="1066800"/>
            <a:ext cx="8839200" cy="3048000"/>
          </a:xfrm>
          <a:solidFill>
            <a:schemeClr val="accent5">
              <a:lumMod val="9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4800" b="1" dirty="0" smtClean="0"/>
              <a:t>Insights on mechanisms of immunity against cholera:</a:t>
            </a:r>
            <a:br>
              <a:rPr lang="en-US" sz="4800" b="1" dirty="0" smtClean="0"/>
            </a:br>
            <a:r>
              <a:rPr lang="en-US" sz="4800" b="1" dirty="0" smtClean="0"/>
              <a:t>anti-bacterial immunity is key</a:t>
            </a:r>
          </a:p>
        </p:txBody>
      </p:sp>
    </p:spTree>
    <p:extLst>
      <p:ext uri="{BB962C8B-B14F-4D97-AF65-F5344CB8AC3E}">
        <p14:creationId xmlns:p14="http://schemas.microsoft.com/office/powerpoint/2010/main" val="1715358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68172"/>
              </p:ext>
            </p:extLst>
          </p:nvPr>
        </p:nvGraphicFramePr>
        <p:xfrm>
          <a:off x="419100" y="152400"/>
          <a:ext cx="9525000" cy="6690360"/>
        </p:xfrm>
        <a:graphic>
          <a:graphicData uri="http://schemas.openxmlformats.org/drawingml/2006/table">
            <a:tbl>
              <a:tblPr firstRow="1" firstCol="1" bandRow="1"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89% vaccine efficacy </a:t>
                      </a: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2600" b="1" i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V. </a:t>
                      </a:r>
                      <a:r>
                        <a:rPr lang="en-US" sz="2600" b="1" i="1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cholerae</a:t>
                      </a: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O1 El Tor </a:t>
                      </a:r>
                      <a:r>
                        <a:rPr lang="en-US" sz="2600" b="1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Inaba</a:t>
                      </a: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vaccine strain JBK 70 (</a:t>
                      </a:r>
                      <a:r>
                        <a:rPr lang="en-US" sz="2600" b="1" i="1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ctx</a:t>
                      </a: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deletion) </a:t>
                      </a: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in protecting </a:t>
                      </a: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against challenge with virulent El Tor </a:t>
                      </a:r>
                      <a:r>
                        <a:rPr lang="en-US" sz="2600" b="1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Inaba</a:t>
                      </a: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N16961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91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Group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Diarrhea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Attack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rate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Mean diarrheal stool volume per ill volunteer (range)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No. with positive direct stool cultures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Geometric mean excretion (</a:t>
                      </a:r>
                      <a:r>
                        <a:rPr lang="en-US" sz="2600" b="1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vibrios</a:t>
                      </a: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per g stool)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Controls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7/8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4.5 liters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(1.1-7.9 l)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 sz="2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Arial"/>
                          <a:ea typeface="Calibri"/>
                          <a:cs typeface="Times New Roman"/>
                        </a:rPr>
                        <a:t>4x10</a:t>
                      </a:r>
                      <a:r>
                        <a:rPr lang="en-US" sz="2600" baseline="3000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2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P&lt;0.003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P&lt;0.001</a:t>
                      </a:r>
                      <a:r>
                        <a:rPr lang="en-US" sz="2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Vaccinees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1/10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1.6 liters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4x10</a:t>
                      </a:r>
                      <a:r>
                        <a:rPr lang="en-US" sz="2600" baseline="30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Challenge with 10</a:t>
                      </a:r>
                      <a:r>
                        <a:rPr lang="en-US" sz="2000" baseline="30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cfu</a:t>
                      </a:r>
                      <a:r>
                        <a:rPr lang="en-U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of </a:t>
                      </a:r>
                      <a:r>
                        <a:rPr lang="en-US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virulent </a:t>
                      </a:r>
                      <a:r>
                        <a:rPr lang="en-U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El Tor </a:t>
                      </a:r>
                      <a:r>
                        <a:rPr lang="en-US" sz="20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Inaba</a:t>
                      </a:r>
                      <a:r>
                        <a:rPr lang="en-U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N16961 one month after ingestion of  a single oral dose of vaccine         Levine et al. Infect </a:t>
                      </a:r>
                      <a:r>
                        <a:rPr lang="en-US" sz="20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Immun</a:t>
                      </a:r>
                      <a:r>
                        <a:rPr lang="en-U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1988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358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1" y="1600200"/>
            <a:ext cx="8839200" cy="3505200"/>
          </a:xfrm>
          <a:solidFill>
            <a:schemeClr val="accent5">
              <a:lumMod val="9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4800" b="1" dirty="0" smtClean="0"/>
              <a:t>Cholera challenges in volunteers to assess efficacy of candidate vaccines in preventing cholera</a:t>
            </a:r>
          </a:p>
        </p:txBody>
      </p:sp>
    </p:spTree>
    <p:extLst>
      <p:ext uri="{BB962C8B-B14F-4D97-AF65-F5344CB8AC3E}">
        <p14:creationId xmlns:p14="http://schemas.microsoft.com/office/powerpoint/2010/main" val="3443906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37275" y="177800"/>
            <a:ext cx="4035425" cy="1498600"/>
          </a:xfrm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b="1" smtClean="0"/>
              <a:t>CVD 103-HgR live oral cholera vaccine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66705" y="611188"/>
            <a:ext cx="5624513" cy="5103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3600" i="1" dirty="0">
                <a:latin typeface="Arial" pitchFamily="34" charset="0"/>
              </a:rPr>
              <a:t>Vibrio </a:t>
            </a:r>
            <a:r>
              <a:rPr lang="en-US" sz="3600" i="1" dirty="0" err="1">
                <a:latin typeface="Arial" pitchFamily="34" charset="0"/>
              </a:rPr>
              <a:t>cholerae</a:t>
            </a:r>
            <a:r>
              <a:rPr lang="en-US" sz="3600" dirty="0">
                <a:latin typeface="Arial" pitchFamily="34" charset="0"/>
              </a:rPr>
              <a:t> O1</a:t>
            </a:r>
          </a:p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3600" dirty="0">
                <a:latin typeface="Arial" pitchFamily="34" charset="0"/>
              </a:rPr>
              <a:t>Classical biotype, </a:t>
            </a:r>
            <a:r>
              <a:rPr lang="en-US" sz="3600" dirty="0" err="1">
                <a:latin typeface="Arial" pitchFamily="34" charset="0"/>
              </a:rPr>
              <a:t>Inaba</a:t>
            </a:r>
            <a:r>
              <a:rPr lang="en-US" sz="3600" dirty="0">
                <a:latin typeface="Arial" pitchFamily="34" charset="0"/>
              </a:rPr>
              <a:t> serotype</a:t>
            </a:r>
          </a:p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3600" i="1" dirty="0" err="1">
                <a:latin typeface="Arial" pitchFamily="34" charset="0"/>
              </a:rPr>
              <a:t>ctxA</a:t>
            </a:r>
            <a:r>
              <a:rPr lang="en-US" sz="3600" dirty="0">
                <a:latin typeface="Arial" pitchFamily="34" charset="0"/>
              </a:rPr>
              <a:t> deleted, </a:t>
            </a:r>
            <a:r>
              <a:rPr lang="en-US" sz="3600" i="1" dirty="0" err="1">
                <a:latin typeface="Arial" pitchFamily="34" charset="0"/>
              </a:rPr>
              <a:t>ctxB</a:t>
            </a:r>
            <a:r>
              <a:rPr lang="en-US" sz="3600" dirty="0">
                <a:latin typeface="Arial" pitchFamily="34" charset="0"/>
              </a:rPr>
              <a:t> intact</a:t>
            </a:r>
          </a:p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3600" dirty="0">
                <a:latin typeface="Arial" pitchFamily="34" charset="0"/>
              </a:rPr>
              <a:t>Hg++ resistance gene inserted into </a:t>
            </a:r>
            <a:r>
              <a:rPr lang="en-US" sz="3600" i="1" dirty="0" err="1">
                <a:latin typeface="Arial" pitchFamily="34" charset="0"/>
              </a:rPr>
              <a:t>hlyA</a:t>
            </a:r>
            <a:r>
              <a:rPr lang="en-US" sz="3600" dirty="0">
                <a:latin typeface="Arial" pitchFamily="34" charset="0"/>
              </a:rPr>
              <a:t> locus</a:t>
            </a:r>
          </a:p>
          <a:p>
            <a:pPr marL="342900" indent="-342900">
              <a:spcBef>
                <a:spcPct val="20000"/>
              </a:spcBef>
              <a:buSzPct val="100000"/>
              <a:buFontTx/>
              <a:buChar char="•"/>
            </a:pPr>
            <a:r>
              <a:rPr lang="en-US" sz="3600" dirty="0">
                <a:latin typeface="Arial" pitchFamily="34" charset="0"/>
              </a:rPr>
              <a:t>Makes toxin co-regulated pili (TCP)</a:t>
            </a:r>
          </a:p>
          <a:p>
            <a:pPr marL="342900" indent="-342900">
              <a:spcBef>
                <a:spcPct val="20000"/>
              </a:spcBef>
              <a:buSzPct val="100000"/>
            </a:pPr>
            <a:r>
              <a:rPr lang="en-US" sz="3600" dirty="0">
                <a:latin typeface="Arial" pitchFamily="34" charset="0"/>
              </a:rPr>
              <a:t>	</a:t>
            </a:r>
          </a:p>
        </p:txBody>
      </p:sp>
      <p:pic>
        <p:nvPicPr>
          <p:cNvPr id="22532" name="Picture 5" descr="cvd 103-Hg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752600"/>
            <a:ext cx="306026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7811"/>
          <a:stretch/>
        </p:blipFill>
        <p:spPr bwMode="auto">
          <a:xfrm>
            <a:off x="6935636" y="5346864"/>
            <a:ext cx="2792130" cy="138102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44" y="4756011"/>
            <a:ext cx="2775222" cy="6414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Right Arrow 1"/>
          <p:cNvSpPr/>
          <p:nvPr/>
        </p:nvSpPr>
        <p:spPr bwMode="auto">
          <a:xfrm>
            <a:off x="2945892" y="5929884"/>
            <a:ext cx="3797808" cy="484632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rgbClr val="A4F6FA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FDA licensure, June 2016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4128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76200"/>
            <a:ext cx="9906000" cy="1295400"/>
          </a:xfrm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600" b="1" dirty="0" smtClean="0"/>
              <a:t>Efficacy of single-dose Orochol/Mutacol CVD 103-HgR in preventing cholera</a:t>
            </a:r>
            <a:endParaRPr lang="en-US" sz="2600" b="1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600200"/>
            <a:ext cx="9601200" cy="5008563"/>
          </a:xfrm>
          <a:noFill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u="sng" dirty="0" smtClean="0"/>
              <a:t>Severity</a:t>
            </a:r>
            <a:r>
              <a:rPr lang="en-US" dirty="0" smtClean="0"/>
              <a:t>	        </a:t>
            </a:r>
            <a:r>
              <a:rPr lang="en-US" b="1" u="sng" dirty="0" err="1" smtClean="0"/>
              <a:t>Vacc</a:t>
            </a:r>
            <a:r>
              <a:rPr lang="en-US" b="1" u="sng" dirty="0" smtClean="0"/>
              <a:t> </a:t>
            </a:r>
            <a:r>
              <a:rPr lang="en-US" b="1" dirty="0" smtClean="0"/>
              <a:t>	</a:t>
            </a:r>
            <a:r>
              <a:rPr lang="en-US" b="1" u="sng" dirty="0" err="1" smtClean="0"/>
              <a:t>Ctrls</a:t>
            </a:r>
            <a:r>
              <a:rPr lang="en-US" dirty="0" smtClean="0"/>
              <a:t> 	</a:t>
            </a:r>
            <a:r>
              <a:rPr lang="en-US" b="1" u="sng" dirty="0" smtClean="0"/>
              <a:t>Efficacy</a:t>
            </a:r>
            <a:r>
              <a:rPr lang="en-US" b="1" dirty="0" smtClean="0"/>
              <a:t>	 </a:t>
            </a:r>
            <a:r>
              <a:rPr lang="en-US" b="1" u="sng" dirty="0" smtClean="0"/>
              <a:t> p</a:t>
            </a:r>
            <a:r>
              <a:rPr lang="en-US" sz="2800" b="1" u="sng" dirty="0" smtClean="0"/>
              <a:t> </a:t>
            </a:r>
            <a:endParaRPr lang="en-US" sz="2800" u="sng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000" dirty="0" smtClean="0"/>
              <a:t>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u="sng" dirty="0" smtClean="0"/>
              <a:t>&gt;</a:t>
            </a:r>
            <a:r>
              <a:rPr lang="en-US" dirty="0" smtClean="0"/>
              <a:t> 5.0 liters	1/103	10/86 	  92%	&lt;.002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u="sng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u="sng" dirty="0" smtClean="0"/>
              <a:t>&gt;</a:t>
            </a:r>
            <a:r>
              <a:rPr lang="en-US" dirty="0" smtClean="0"/>
              <a:t> 3.0 liters	1/103	16/86 	  95%	&lt;.001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 smtClean="0"/>
              <a:t>----------------------------------------------------------------------------------------------------------------------------------------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400" u="sng" dirty="0" smtClean="0"/>
              <a:t>&gt;</a:t>
            </a:r>
            <a:r>
              <a:rPr lang="en-US" sz="2400" dirty="0" smtClean="0"/>
              <a:t> 1.0 liter	  	7/103		41/86	  	  86%		&lt;.001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  Any</a:t>
            </a:r>
            <a:r>
              <a:rPr lang="en-US" sz="2400" dirty="0"/>
              <a:t>		</a:t>
            </a:r>
            <a:r>
              <a:rPr lang="en-US" sz="2400" dirty="0" smtClean="0"/>
              <a:t>	19/103</a:t>
            </a:r>
            <a:r>
              <a:rPr lang="en-US" sz="2400" dirty="0"/>
              <a:t>	54/86 	  </a:t>
            </a:r>
            <a:r>
              <a:rPr lang="en-US" sz="2400" dirty="0" smtClean="0"/>
              <a:t>	  76</a:t>
            </a:r>
            <a:r>
              <a:rPr lang="en-US" sz="2400" dirty="0"/>
              <a:t>%	</a:t>
            </a:r>
            <a:r>
              <a:rPr lang="en-US" sz="2400" dirty="0" smtClean="0"/>
              <a:t>	&lt;.</a:t>
            </a:r>
            <a:r>
              <a:rPr lang="en-US" sz="2400" dirty="0"/>
              <a:t>001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000" dirty="0" smtClean="0"/>
              <a:t>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	Composite of 8 separate challenges with El Tor </a:t>
            </a:r>
            <a:r>
              <a:rPr lang="en-US" sz="2000" dirty="0" err="1" smtClean="0"/>
              <a:t>Inaba</a:t>
            </a:r>
            <a:r>
              <a:rPr lang="en-US" sz="2000" dirty="0" smtClean="0"/>
              <a:t>, El Tor Ogawa, classical </a:t>
            </a:r>
            <a:r>
              <a:rPr lang="en-US" sz="2000" dirty="0" err="1" smtClean="0"/>
              <a:t>Inaba</a:t>
            </a:r>
            <a:r>
              <a:rPr lang="en-US" sz="2000" dirty="0" smtClean="0"/>
              <a:t> and classical Ogawa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dirty="0" smtClean="0"/>
              <a:t>	</a:t>
            </a:r>
            <a:r>
              <a:rPr lang="en-US" sz="2000" dirty="0" smtClean="0"/>
              <a:t>Significant protection is already present 8 days after ingesting the single dose </a:t>
            </a:r>
            <a:endParaRPr lang="en-US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617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9982200" cy="1143000"/>
          </a:xfrm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GB" sz="3100" b="1" dirty="0" smtClean="0"/>
              <a:t>PaxVax </a:t>
            </a:r>
            <a:r>
              <a:rPr lang="en-GB" sz="3100" b="1" dirty="0" err="1" smtClean="0">
                <a:solidFill>
                  <a:srgbClr val="002060"/>
                </a:solidFill>
              </a:rPr>
              <a:t>Vaxchora</a:t>
            </a:r>
            <a:r>
              <a:rPr lang="en-GB" sz="3100" b="1" dirty="0" smtClean="0">
                <a:solidFill>
                  <a:srgbClr val="002060"/>
                </a:solidFill>
              </a:rPr>
              <a:t>™</a:t>
            </a:r>
            <a:r>
              <a:rPr lang="en-GB" sz="3100" b="1" dirty="0" smtClean="0"/>
              <a:t> (CVD 103-HgR) protects against experimental challenge with </a:t>
            </a:r>
            <a:r>
              <a:rPr lang="en-GB" sz="3100" b="1" i="1" dirty="0" smtClean="0"/>
              <a:t>V. </a:t>
            </a:r>
            <a:r>
              <a:rPr lang="en-GB" sz="3100" b="1" i="1" dirty="0" err="1" smtClean="0"/>
              <a:t>cholerae</a:t>
            </a:r>
            <a:r>
              <a:rPr lang="en-GB" sz="3100" b="1" dirty="0" smtClean="0"/>
              <a:t> O1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0500" y="1371600"/>
          <a:ext cx="9829800" cy="4298492"/>
        </p:xfrm>
        <a:graphic>
          <a:graphicData uri="http://schemas.openxmlformats.org/drawingml/2006/table">
            <a:tbl>
              <a:tblPr firstRow="1" bandRow="1"/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1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Parameter measured</a:t>
                      </a: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endParaRPr lang="en-US" sz="28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after challenge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Vaccine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10-Day post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N=35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Vaccine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3-Month post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N=33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Placebo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N=66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102870" marR="0" indent="-10287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22555" algn="l"/>
                        </a:tabLst>
                      </a:pPr>
                      <a:r>
                        <a:rPr lang="en-US" sz="2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Attack </a:t>
                      </a: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Rate</a:t>
                      </a:r>
                      <a:r>
                        <a:rPr lang="en-US" sz="2800" b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≥ 3 Liter liquid</a:t>
                      </a:r>
                      <a:r>
                        <a:rPr lang="en-US" sz="2800" b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stool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2/35 (6%)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4/33 (12%)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39/66 (59%)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102870" marR="0" indent="-10287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22555" algn="l"/>
                        </a:tabLst>
                      </a:pP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Vaccine </a:t>
                      </a:r>
                      <a:r>
                        <a:rPr lang="en-US" sz="2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Efficacy 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90%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80%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5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102870" marR="0" indent="-10287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22555" algn="l"/>
                        </a:tabLst>
                      </a:pP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Lower Bound</a:t>
                      </a:r>
                      <a:r>
                        <a:rPr lang="en-US" sz="2800" b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95% CI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63%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56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524" y="5903912"/>
            <a:ext cx="58408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7" y="5633068"/>
            <a:ext cx="86106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latin typeface="Calibri" panose="020F0502020204030204" pitchFamily="34" charset="0"/>
              </a:rPr>
              <a:t>Challenge with 10</a:t>
            </a:r>
            <a:r>
              <a:rPr lang="en-US" baseline="30000" dirty="0">
                <a:latin typeface="Calibri" panose="020F050202020403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</a:rPr>
              <a:t> CFU of NIH El Tor </a:t>
            </a:r>
            <a:r>
              <a:rPr lang="en-US" dirty="0" err="1">
                <a:latin typeface="Calibri" panose="020F0502020204030204" pitchFamily="34" charset="0"/>
              </a:rPr>
              <a:t>Inaba</a:t>
            </a:r>
            <a:r>
              <a:rPr lang="en-US" dirty="0">
                <a:latin typeface="Calibri" panose="020F0502020204030204" pitchFamily="34" charset="0"/>
              </a:rPr>
              <a:t> N16961 frozen </a:t>
            </a:r>
            <a:r>
              <a:rPr lang="en-US" dirty="0" smtClean="0">
                <a:latin typeface="Calibri" panose="020F0502020204030204" pitchFamily="34" charset="0"/>
              </a:rPr>
              <a:t>inoculum     </a:t>
            </a: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latin typeface="Calibri" panose="020F0502020204030204" pitchFamily="34" charset="0"/>
              </a:rPr>
              <a:t>This study </a:t>
            </a:r>
            <a:r>
              <a:rPr lang="en-US" dirty="0" smtClean="0">
                <a:latin typeface="Calibri" panose="020F0502020204030204" pitchFamily="34" charset="0"/>
              </a:rPr>
              <a:t>was designed in conjunction with the </a:t>
            </a:r>
            <a:r>
              <a:rPr lang="en-US" dirty="0">
                <a:latin typeface="Calibri" panose="020F0502020204030204" pitchFamily="34" charset="0"/>
              </a:rPr>
              <a:t>FDA</a:t>
            </a:r>
            <a:endParaRPr lang="en-US" sz="2800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Chen WH et al, </a:t>
            </a:r>
            <a:r>
              <a:rPr lang="en-US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Clin</a:t>
            </a:r>
            <a:r>
              <a:rPr 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 Infect Dis 2016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28393"/>
              </p:ext>
            </p:extLst>
          </p:nvPr>
        </p:nvGraphicFramePr>
        <p:xfrm>
          <a:off x="342900" y="1219200"/>
          <a:ext cx="942975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66700" y="6188075"/>
            <a:ext cx="9753600" cy="517525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Levine MM et al. PaxVax CVD 103-HgR single-dose live oral cholera vaccine.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Expert Review of Vaccines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2017; 16:197-213.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0F4FA5-5E3A-2044-A616-3853D794C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P MathA" pitchFamily="2" charset="2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WP MathA" pitchFamily="2" charset="2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190500" y="152400"/>
            <a:ext cx="9982200" cy="1066800"/>
          </a:xfrm>
          <a:prstGeom prst="rect">
            <a:avLst/>
          </a:prstGeom>
          <a:solidFill>
            <a:srgbClr val="FAFD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100" b="1" dirty="0" err="1" smtClean="0">
                <a:solidFill>
                  <a:srgbClr val="002060"/>
                </a:solidFill>
              </a:rPr>
              <a:t>Vaxchora</a:t>
            </a:r>
            <a:r>
              <a:rPr lang="en-GB" sz="3100" b="1" dirty="0" smtClean="0">
                <a:solidFill>
                  <a:srgbClr val="002060"/>
                </a:solidFill>
              </a:rPr>
              <a:t>™</a:t>
            </a:r>
            <a:r>
              <a:rPr lang="en-GB" sz="3100" b="1" dirty="0" smtClean="0"/>
              <a:t> efficacy in human challenge correlates with vibriocidal antibody response</a:t>
            </a:r>
          </a:p>
        </p:txBody>
      </p:sp>
    </p:spTree>
    <p:extLst>
      <p:ext uri="{BB962C8B-B14F-4D97-AF65-F5344CB8AC3E}">
        <p14:creationId xmlns:p14="http://schemas.microsoft.com/office/powerpoint/2010/main" val="64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9906000" cy="1752600"/>
          </a:xfr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GB" sz="3600" b="1" dirty="0" smtClean="0"/>
              <a:t>Situations where single-dose live oral cholera vaccine CVD 103-HgR fills a void in cholera control </a:t>
            </a:r>
          </a:p>
        </p:txBody>
      </p:sp>
      <p:sp>
        <p:nvSpPr>
          <p:cNvPr id="12291" name="Rectangle 1027"/>
          <p:cNvSpPr>
            <a:spLocks noChangeArrowheads="1"/>
          </p:cNvSpPr>
          <p:nvPr/>
        </p:nvSpPr>
        <p:spPr bwMode="auto">
          <a:xfrm>
            <a:off x="495300" y="1952042"/>
            <a:ext cx="9372600" cy="452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en-GB" sz="3200" dirty="0" smtClean="0">
                <a:solidFill>
                  <a:srgbClr val="000000"/>
                </a:solidFill>
                <a:latin typeface="Arial" pitchFamily="34" charset="0"/>
              </a:rPr>
              <a:t> The single-dose live oral vaccine shows strong efficacy as early as 8-10 days after immunization</a:t>
            </a:r>
          </a:p>
          <a:p>
            <a:pPr>
              <a:buFontTx/>
              <a:buChar char="•"/>
            </a:pPr>
            <a:r>
              <a:rPr lang="en-GB" sz="3200" dirty="0" smtClean="0">
                <a:solidFill>
                  <a:srgbClr val="000000"/>
                </a:solidFill>
                <a:latin typeface="Arial" pitchFamily="34" charset="0"/>
              </a:rPr>
              <a:t> Useful for </a:t>
            </a:r>
            <a:r>
              <a:rPr lang="en-GB" sz="3200" b="1" dirty="0" err="1" smtClean="0">
                <a:solidFill>
                  <a:srgbClr val="000000"/>
                </a:solidFill>
                <a:latin typeface="Arial" pitchFamily="34" charset="0"/>
              </a:rPr>
              <a:t>travelers</a:t>
            </a:r>
            <a:endParaRPr lang="en-GB" sz="32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GB" sz="3200" dirty="0" smtClean="0">
                <a:solidFill>
                  <a:srgbClr val="000000"/>
                </a:solidFill>
                <a:latin typeface="Arial" pitchFamily="34" charset="0"/>
              </a:rPr>
              <a:t> Also potentially as an adjunct tool to help control explosive </a:t>
            </a:r>
            <a:r>
              <a:rPr lang="en-GB" sz="3200" b="1" dirty="0" smtClean="0">
                <a:solidFill>
                  <a:srgbClr val="000000"/>
                </a:solidFill>
                <a:latin typeface="Arial" pitchFamily="34" charset="0"/>
              </a:rPr>
              <a:t>“virgin soil” outbreaks of cholera</a:t>
            </a:r>
          </a:p>
          <a:p>
            <a:pPr>
              <a:buFontTx/>
              <a:buChar char="•"/>
            </a:pPr>
            <a:r>
              <a:rPr lang="en-GB" sz="3200" dirty="0" smtClean="0">
                <a:solidFill>
                  <a:srgbClr val="000000"/>
                </a:solidFill>
                <a:latin typeface="Arial" pitchFamily="34" charset="0"/>
              </a:rPr>
              <a:t> Use of CVD 103-HgR in developing country populations requires a 1-log higher dosage level of vaccine organisms (10</a:t>
            </a:r>
            <a:r>
              <a:rPr lang="en-GB" sz="3200" baseline="30000" dirty="0" smtClean="0">
                <a:solidFill>
                  <a:srgbClr val="000000"/>
                </a:solidFill>
                <a:latin typeface="Arial" pitchFamily="34" charset="0"/>
              </a:rPr>
              <a:t>9</a:t>
            </a:r>
            <a:r>
              <a:rPr lang="en-GB" sz="3200" dirty="0" smtClean="0">
                <a:solidFill>
                  <a:srgbClr val="000000"/>
                </a:solidFill>
                <a:latin typeface="Arial" pitchFamily="34" charset="0"/>
              </a:rPr>
              <a:t> CFU) than is used in industrialized country </a:t>
            </a:r>
            <a:r>
              <a:rPr lang="en-GB" sz="3200" dirty="0" err="1" smtClean="0">
                <a:solidFill>
                  <a:srgbClr val="000000"/>
                </a:solidFill>
                <a:latin typeface="Arial" pitchFamily="34" charset="0"/>
              </a:rPr>
              <a:t>travelers</a:t>
            </a:r>
            <a:r>
              <a:rPr lang="en-GB" sz="3200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GB" sz="32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524" y="5903912"/>
            <a:ext cx="58408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2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1" y="228600"/>
            <a:ext cx="8839200" cy="5943600"/>
          </a:xfrm>
          <a:solidFill>
            <a:schemeClr val="accent5">
              <a:lumMod val="9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4800" b="1" dirty="0" smtClean="0"/>
              <a:t>Human host factors that determine severity of cholera illness:</a:t>
            </a:r>
            <a:br>
              <a:rPr lang="en-US" sz="4800" b="1" dirty="0" smtClean="0"/>
            </a:br>
            <a:r>
              <a:rPr lang="en-US" sz="4800" b="1" dirty="0" smtClean="0"/>
              <a:t>1) O blood group</a:t>
            </a:r>
            <a:br>
              <a:rPr lang="en-US" sz="4800" b="1" dirty="0" smtClean="0"/>
            </a:br>
            <a:r>
              <a:rPr lang="en-US" sz="4800" b="1" dirty="0" smtClean="0"/>
              <a:t>2) </a:t>
            </a:r>
            <a:r>
              <a:rPr lang="en-US" sz="4800" b="1" dirty="0" err="1" smtClean="0"/>
              <a:t>Hypochlorhydria</a:t>
            </a:r>
            <a:endParaRPr lang="en-US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848217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239010"/>
              </p:ext>
            </p:extLst>
          </p:nvPr>
        </p:nvGraphicFramePr>
        <p:xfrm>
          <a:off x="419100" y="152400"/>
          <a:ext cx="9525000" cy="6776085"/>
        </p:xfrm>
        <a:graphic>
          <a:graphicData uri="http://schemas.openxmlformats.org/drawingml/2006/table">
            <a:tbl>
              <a:tblPr firstRow="1" firstCol="1" bandRow="1"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4780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Clinical response of volunteers who ingest 10</a:t>
                      </a:r>
                      <a:r>
                        <a:rPr lang="en-US" sz="2600" b="1" baseline="30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cfu</a:t>
                      </a: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of virulent </a:t>
                      </a:r>
                      <a:r>
                        <a:rPr lang="en-US" sz="2600" b="1" i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US" sz="2600" b="1" i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. cholerae</a:t>
                      </a:r>
                      <a:r>
                        <a:rPr lang="en-US" sz="2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O1 El Tor Inaba </a:t>
                      </a: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strain N16961 with NaHCO</a:t>
                      </a:r>
                      <a:r>
                        <a:rPr lang="en-US" sz="2600" b="1" baseline="-25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2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, food or water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130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Vehicle</a:t>
                      </a:r>
                      <a:endParaRPr lang="en-US" sz="2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Diarrhea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Attack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rate</a:t>
                      </a:r>
                      <a:endParaRPr lang="en-US" sz="2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Mean diarrheal stool volume per ill volunteer (range)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Mean no. of diarrheal stools per ill subject</a:t>
                      </a:r>
                      <a:endParaRPr lang="en-US" sz="2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No. with positive direct stool cultures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NaHCO</a:t>
                      </a:r>
                      <a:r>
                        <a:rPr lang="en-US" sz="2600" b="1" baseline="-25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US" sz="2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9/10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3.2 </a:t>
                      </a:r>
                      <a:r>
                        <a:rPr lang="en-US" sz="2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liters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(0.4-13.1)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12.9</a:t>
                      </a:r>
                    </a:p>
                    <a:p>
                      <a:pPr algn="ctr"/>
                      <a:r>
                        <a:rPr lang="en-US" sz="2600" dirty="0" smtClean="0"/>
                        <a:t>(2-39)</a:t>
                      </a:r>
                      <a:endParaRPr lang="en-US" sz="2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10/10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600" b="1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Food</a:t>
                      </a:r>
                      <a:r>
                        <a:rPr lang="en-US" sz="2600" b="1" baseline="300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en-US" sz="2600" b="1" baseline="30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6/6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3.5 liters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(0.2-9.1) 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13.8</a:t>
                      </a:r>
                    </a:p>
                    <a:p>
                      <a:pPr algn="ctr"/>
                      <a:r>
                        <a:rPr lang="en-US" sz="2600" dirty="0" smtClean="0"/>
                        <a:t>(2-31)</a:t>
                      </a:r>
                      <a:endParaRPr lang="en-US" sz="2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6/6</a:t>
                      </a:r>
                      <a:r>
                        <a:rPr lang="en-US" sz="2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Water</a:t>
                      </a:r>
                      <a:endParaRPr lang="en-US" sz="2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0/7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-</a:t>
                      </a:r>
                      <a:endParaRPr lang="en-US" sz="2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0/7</a:t>
                      </a:r>
                      <a:endParaRPr lang="en-US" sz="2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30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2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Standard meal: 4 oz. of fish, 4 oz. of rice, 4 oz. of custard, 8 oz. of skim milk. </a:t>
                      </a:r>
                      <a:r>
                        <a:rPr lang="en-U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  (MM Levine et al. 1981)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001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94" y="45159"/>
            <a:ext cx="10012362" cy="587680"/>
          </a:xfrm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3200" b="1" dirty="0" smtClean="0"/>
              <a:t>Epidemiologic behavior of cholera</a:t>
            </a:r>
          </a:p>
        </p:txBody>
      </p:sp>
      <p:pic>
        <p:nvPicPr>
          <p:cNvPr id="6148" name="Picture 5" descr="I:\MML\Slides\906-tents_00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35889" r="14918" b="12816"/>
          <a:stretch/>
        </p:blipFill>
        <p:spPr bwMode="auto">
          <a:xfrm>
            <a:off x="190500" y="789588"/>
            <a:ext cx="2470150" cy="13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114300" y="2209800"/>
            <a:ext cx="2743199" cy="80021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pPr algn="ctr"/>
            <a:r>
              <a:rPr lang="en-US" sz="2300" dirty="0" smtClean="0">
                <a:latin typeface="Arial" pitchFamily="34" charset="0"/>
              </a:rPr>
              <a:t>Rwandan refugees, </a:t>
            </a:r>
          </a:p>
          <a:p>
            <a:pPr algn="ctr"/>
            <a:r>
              <a:rPr lang="en-US" sz="2300" dirty="0" smtClean="0">
                <a:latin typeface="Arial" pitchFamily="34" charset="0"/>
              </a:rPr>
              <a:t>Goma, Zaire, 1994</a:t>
            </a:r>
            <a:endParaRPr lang="en-US" sz="2300" dirty="0">
              <a:latin typeface="Arial" pitchFamily="34" charset="0"/>
            </a:endParaRP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90500" y="5562600"/>
            <a:ext cx="2666999" cy="11541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WP MathA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WP MathA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WP MathA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P MathA" pitchFamily="2" charset="2"/>
              </a:defRPr>
            </a:lvl9pPr>
          </a:lstStyle>
          <a:p>
            <a:pPr algn="ctr"/>
            <a:r>
              <a:rPr lang="en-US" sz="2300" dirty="0" smtClean="0">
                <a:latin typeface="Arial" pitchFamily="34" charset="0"/>
              </a:rPr>
              <a:t>Bangladeshi refugees</a:t>
            </a:r>
            <a:r>
              <a:rPr lang="en-US" sz="2300" dirty="0">
                <a:latin typeface="Arial" pitchFamily="34" charset="0"/>
              </a:rPr>
              <a:t>, </a:t>
            </a:r>
            <a:endParaRPr lang="en-US" sz="2300" dirty="0" smtClean="0">
              <a:latin typeface="Arial" pitchFamily="34" charset="0"/>
            </a:endParaRPr>
          </a:p>
          <a:p>
            <a:pPr algn="ctr"/>
            <a:r>
              <a:rPr lang="en-US" sz="2300" dirty="0" smtClean="0">
                <a:latin typeface="Arial" pitchFamily="34" charset="0"/>
              </a:rPr>
              <a:t>India, 1971</a:t>
            </a:r>
            <a:endParaRPr lang="en-US" sz="2300" dirty="0">
              <a:latin typeface="Arial" pitchFamily="34" charset="0"/>
            </a:endParaRPr>
          </a:p>
        </p:txBody>
      </p:sp>
      <p:pic>
        <p:nvPicPr>
          <p:cNvPr id="9" name="Picture 3" descr="I:\MML\Slides\906-crowd_001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/>
          <a:stretch/>
        </p:blipFill>
        <p:spPr bwMode="auto">
          <a:xfrm>
            <a:off x="358740" y="3160314"/>
            <a:ext cx="2270160" cy="2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500" y="783134"/>
            <a:ext cx="7315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Environmental reservoir </a:t>
            </a:r>
            <a:r>
              <a:rPr lang="en-US" sz="2800" dirty="0" smtClean="0">
                <a:latin typeface="+mn-lt"/>
              </a:rPr>
              <a:t>(brackish water)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Transmitted by </a:t>
            </a:r>
            <a:r>
              <a:rPr lang="en-US" sz="2800" b="1" dirty="0" smtClean="0">
                <a:latin typeface="+mn-lt"/>
              </a:rPr>
              <a:t>contaminated water &amp; 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Exhibits </a:t>
            </a:r>
            <a:r>
              <a:rPr lang="en-US" sz="2800" b="1" dirty="0" smtClean="0">
                <a:latin typeface="+mn-lt"/>
              </a:rPr>
              <a:t>true pandemic behavior </a:t>
            </a:r>
            <a:r>
              <a:rPr lang="en-US" sz="2800" dirty="0" smtClean="0">
                <a:latin typeface="+mn-lt"/>
              </a:rPr>
              <a:t>(El Tor is the 7</a:t>
            </a:r>
            <a:r>
              <a:rPr lang="en-US" sz="2800" baseline="30000" dirty="0" smtClean="0">
                <a:latin typeface="+mn-lt"/>
              </a:rPr>
              <a:t>th</a:t>
            </a:r>
            <a:r>
              <a:rPr lang="en-US" sz="2800" dirty="0" smtClean="0">
                <a:latin typeface="+mn-lt"/>
              </a:rPr>
              <a:t> pandemic)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Causes </a:t>
            </a:r>
            <a:r>
              <a:rPr lang="en-US" sz="2800" b="1" dirty="0" smtClean="0">
                <a:latin typeface="+mn-lt"/>
              </a:rPr>
              <a:t>explosive epidemics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Highly </a:t>
            </a:r>
            <a:r>
              <a:rPr lang="en-US" sz="2800" b="1" dirty="0" smtClean="0">
                <a:latin typeface="+mn-lt"/>
              </a:rPr>
              <a:t>seasonal</a:t>
            </a:r>
            <a:r>
              <a:rPr lang="en-US" sz="2800" dirty="0" smtClean="0">
                <a:latin typeface="+mn-lt"/>
              </a:rPr>
              <a:t> in endemic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“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Virgin soil epidemics</a:t>
            </a:r>
            <a:r>
              <a:rPr lang="en-US" sz="2800" b="1" dirty="0" smtClean="0">
                <a:latin typeface="+mn-lt"/>
              </a:rPr>
              <a:t>”</a:t>
            </a:r>
            <a:r>
              <a:rPr lang="en-US" sz="2800" dirty="0" smtClean="0">
                <a:latin typeface="+mn-lt"/>
              </a:rPr>
              <a:t> – Enormous disease burdens and high case when cholera first invades previously unaffected, immunologically-naïve, populations where the health infrastructure is unfamiliar with the treatment of cholera      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0670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892961"/>
              </p:ext>
            </p:extLst>
          </p:nvPr>
        </p:nvGraphicFramePr>
        <p:xfrm>
          <a:off x="266700" y="430085"/>
          <a:ext cx="9677400" cy="5998147"/>
        </p:xfrm>
        <a:graphic>
          <a:graphicData uri="http://schemas.openxmlformats.org/drawingml/2006/table">
            <a:tbl>
              <a:tblPr firstRow="1" firstCol="1" bandRow="1"/>
              <a:tblGrid>
                <a:gridCol w="1625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0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899"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 smtClean="0"/>
                        <a:t>Dose-response with wild type </a:t>
                      </a:r>
                      <a:r>
                        <a:rPr lang="en-GB" sz="2800" b="1" i="1" dirty="0" smtClean="0"/>
                        <a:t>V. cholerae </a:t>
                      </a:r>
                      <a:r>
                        <a:rPr lang="en-GB" sz="2800" b="1" dirty="0" smtClean="0"/>
                        <a:t>O1 El Tor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Strain &amp; inoculum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(CFU)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Diarrhea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Attack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rate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Mean diarrheal stool volume per ill volunteer (range)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Mean no. of diarrheal stools per ill subject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Positive stool 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cultures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N16961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2933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400" b="1" baseline="30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en-US" sz="2400" b="1" baseline="30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9/10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3.2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liters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(0.4-13.1)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10/10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73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400" b="1" baseline="30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3/5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3.1 liters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(0.2-9.1) 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4/5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400" b="1" baseline="30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4/5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(0.6-1.5)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4/5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400" b="1" baseline="30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300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4/6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(0.4-1.9)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6/6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529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4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139700"/>
            <a:ext cx="9258300" cy="546100"/>
          </a:xfr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r>
              <a:rPr lang="en-US" altLang="en-US" sz="3200" b="1"/>
              <a:t>Acknowledgements</a:t>
            </a:r>
          </a:p>
        </p:txBody>
      </p:sp>
      <p:sp>
        <p:nvSpPr>
          <p:cNvPr id="120934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4015" y="685800"/>
            <a:ext cx="5322885" cy="6019800"/>
          </a:xfrm>
        </p:spPr>
        <p:txBody>
          <a:bodyPr lIns="91440" tIns="45720" rIns="91440" bIns="45720"/>
          <a:lstStyle/>
          <a:p>
            <a:pPr>
              <a:buFontTx/>
              <a:buNone/>
            </a:pPr>
            <a:r>
              <a:rPr lang="en-US" altLang="en-US" sz="2000" b="1" u="sng" dirty="0"/>
              <a:t>CVD</a:t>
            </a:r>
          </a:p>
          <a:p>
            <a:pPr>
              <a:buFontTx/>
              <a:buNone/>
            </a:pPr>
            <a:r>
              <a:rPr lang="en-US" altLang="en-US" sz="2000" dirty="0" smtClean="0"/>
              <a:t>Wilbur Chen, James </a:t>
            </a:r>
            <a:r>
              <a:rPr lang="en-US" altLang="en-US" sz="2000" dirty="0" err="1" smtClean="0"/>
              <a:t>Kaper</a:t>
            </a:r>
            <a:r>
              <a:rPr lang="en-US" altLang="en-US" sz="2000" dirty="0" smtClean="0"/>
              <a:t>, Karen </a:t>
            </a:r>
            <a:r>
              <a:rPr lang="en-US" altLang="en-US" sz="2000" dirty="0" err="1" smtClean="0"/>
              <a:t>Kotloff</a:t>
            </a:r>
            <a:endParaRPr lang="en-US" altLang="en-US" sz="2000" dirty="0" smtClean="0"/>
          </a:p>
          <a:p>
            <a:pPr>
              <a:buNone/>
            </a:pPr>
            <a:r>
              <a:rPr lang="en-US" altLang="en-US" sz="2000" dirty="0"/>
              <a:t>Carol </a:t>
            </a:r>
            <a:r>
              <a:rPr lang="en-US" altLang="en-US" sz="2000" dirty="0" err="1" smtClean="0"/>
              <a:t>Tacket</a:t>
            </a:r>
            <a:r>
              <a:rPr lang="en-US" altLang="en-US" sz="2000" dirty="0" smtClean="0"/>
              <a:t>, Marcela </a:t>
            </a:r>
            <a:r>
              <a:rPr lang="en-US" altLang="en-US" sz="2000" dirty="0" err="1" smtClean="0"/>
              <a:t>Pasetti</a:t>
            </a:r>
            <a:r>
              <a:rPr lang="en-US" altLang="en-US" sz="2000" dirty="0" smtClean="0"/>
              <a:t>, Lisa </a:t>
            </a:r>
            <a:r>
              <a:rPr lang="en-US" altLang="en-US" sz="2000" dirty="0" err="1" smtClean="0"/>
              <a:t>Chrisley</a:t>
            </a:r>
            <a:endParaRPr lang="en-US" altLang="en-US" sz="2000" dirty="0" smtClean="0"/>
          </a:p>
          <a:p>
            <a:pPr marL="0" indent="0">
              <a:buFontTx/>
              <a:buNone/>
            </a:pPr>
            <a:r>
              <a:rPr lang="en-US" altLang="en-US" sz="2000" dirty="0" smtClean="0"/>
              <a:t>Genevieve </a:t>
            </a:r>
            <a:r>
              <a:rPr lang="en-US" altLang="en-US" sz="2000" dirty="0" err="1" smtClean="0"/>
              <a:t>Losonsky</a:t>
            </a:r>
            <a:r>
              <a:rPr lang="en-US" altLang="en-US" sz="2000" dirty="0" smtClean="0"/>
              <a:t> David </a:t>
            </a:r>
            <a:r>
              <a:rPr lang="en-US" altLang="en-US" sz="2000" dirty="0" err="1" smtClean="0"/>
              <a:t>Nalin</a:t>
            </a:r>
            <a:r>
              <a:rPr lang="en-US" altLang="en-US" sz="2000" dirty="0" smtClean="0"/>
              <a:t>, Charles Young, Mardi </a:t>
            </a:r>
            <a:r>
              <a:rPr lang="en-US" altLang="en-US" sz="2000" dirty="0" err="1" smtClean="0"/>
              <a:t>Reymann</a:t>
            </a:r>
            <a:r>
              <a:rPr lang="en-US" altLang="en-US" sz="2000" dirty="0" smtClean="0"/>
              <a:t>, Mary Lou Clements,</a:t>
            </a:r>
          </a:p>
          <a:p>
            <a:pPr>
              <a:buFontTx/>
              <a:buNone/>
            </a:pPr>
            <a:r>
              <a:rPr lang="en-US" altLang="en-US" sz="2000" dirty="0" smtClean="0"/>
              <a:t>Robert Black, Marcelo Sztein,</a:t>
            </a:r>
          </a:p>
          <a:p>
            <a:pPr>
              <a:buFontTx/>
              <a:buNone/>
            </a:pPr>
            <a:r>
              <a:rPr lang="en-US" altLang="en-US" sz="2000" dirty="0" smtClean="0"/>
              <a:t>Milagritos Tapia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b="1" u="sng" dirty="0" smtClean="0"/>
              <a:t>CVD-Mali</a:t>
            </a:r>
          </a:p>
          <a:p>
            <a:pPr>
              <a:buFontTx/>
              <a:buNone/>
            </a:pPr>
            <a:r>
              <a:rPr lang="en-US" altLang="en-US" sz="2000" dirty="0" smtClean="0"/>
              <a:t>Samba Sow</a:t>
            </a:r>
          </a:p>
          <a:p>
            <a:pPr>
              <a:buFontTx/>
              <a:buNone/>
            </a:pPr>
            <a:r>
              <a:rPr lang="en-US" altLang="en-US" sz="2000" dirty="0" smtClean="0"/>
              <a:t> 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120934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208202" y="838200"/>
            <a:ext cx="2768596" cy="5716587"/>
          </a:xfrm>
        </p:spPr>
        <p:txBody>
          <a:bodyPr lIns="91440" tIns="45720" rIns="91440" bIns="45720"/>
          <a:lstStyle/>
          <a:p>
            <a:pPr>
              <a:buFontTx/>
              <a:buNone/>
            </a:pPr>
            <a:r>
              <a:rPr lang="en-US" altLang="en-US" sz="2000" b="1" u="sng" dirty="0" smtClean="0"/>
              <a:t>U. Cincinnati</a:t>
            </a:r>
            <a:endParaRPr lang="en-US" altLang="en-US" sz="2000" b="1" u="sng" dirty="0"/>
          </a:p>
          <a:p>
            <a:pPr>
              <a:buFontTx/>
              <a:buNone/>
            </a:pPr>
            <a:r>
              <a:rPr lang="en-US" altLang="en-US" sz="2000" dirty="0" smtClean="0"/>
              <a:t>Mitchell Cohen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dirty="0" smtClean="0"/>
              <a:t>David Galloway</a:t>
            </a:r>
          </a:p>
          <a:p>
            <a:pPr>
              <a:buNone/>
            </a:pPr>
            <a:r>
              <a:rPr lang="en-US" altLang="en-US" sz="2000" dirty="0"/>
              <a:t>Rebecca Brady</a:t>
            </a:r>
          </a:p>
          <a:p>
            <a:pPr>
              <a:buFontTx/>
              <a:buNone/>
            </a:pPr>
            <a:r>
              <a:rPr lang="en-US" altLang="en-US" sz="2000" b="1" u="sng" dirty="0" smtClean="0"/>
              <a:t>U </a:t>
            </a:r>
            <a:r>
              <a:rPr lang="en-US" altLang="en-US" sz="2000" b="1" u="sng" dirty="0"/>
              <a:t>of </a:t>
            </a:r>
            <a:r>
              <a:rPr lang="en-US" altLang="en-US" sz="2000" b="1" u="sng" dirty="0" smtClean="0"/>
              <a:t>Vermont</a:t>
            </a:r>
            <a:endParaRPr lang="en-US" altLang="en-US" sz="2000" b="1" u="sng" dirty="0"/>
          </a:p>
          <a:p>
            <a:pPr>
              <a:buFontTx/>
              <a:buNone/>
            </a:pPr>
            <a:r>
              <a:rPr lang="en-US" altLang="en-US" sz="2000" dirty="0" smtClean="0"/>
              <a:t>Beth Kirkpatrick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dirty="0" smtClean="0"/>
              <a:t>Caroline Brady</a:t>
            </a:r>
          </a:p>
          <a:p>
            <a:pPr>
              <a:buFontTx/>
              <a:buNone/>
            </a:pPr>
            <a:r>
              <a:rPr lang="en-US" altLang="en-US" sz="2000" dirty="0" smtClean="0"/>
              <a:t>Flora Szabo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b="1" u="sng" dirty="0" smtClean="0"/>
              <a:t>PaxVax</a:t>
            </a:r>
            <a:endParaRPr lang="en-US" altLang="en-US" sz="2000" b="1" u="sng" dirty="0"/>
          </a:p>
          <a:p>
            <a:pPr>
              <a:buFontTx/>
              <a:buNone/>
            </a:pPr>
            <a:r>
              <a:rPr lang="en-US" altLang="en-US" sz="2000" dirty="0" smtClean="0"/>
              <a:t>Marc </a:t>
            </a:r>
            <a:r>
              <a:rPr lang="en-US" altLang="en-US" sz="2000" dirty="0" err="1" smtClean="0"/>
              <a:t>Gurwith</a:t>
            </a:r>
            <a:endParaRPr lang="en-US" altLang="en-US" sz="2000" dirty="0" smtClean="0"/>
          </a:p>
          <a:p>
            <a:pPr>
              <a:buNone/>
            </a:pPr>
            <a:r>
              <a:rPr lang="en-US" altLang="en-US" sz="2000" dirty="0"/>
              <a:t>Jakub Simon</a:t>
            </a:r>
          </a:p>
          <a:p>
            <a:pPr>
              <a:buFontTx/>
              <a:buNone/>
            </a:pPr>
            <a:r>
              <a:rPr lang="en-US" altLang="en-US" sz="2000" dirty="0" smtClean="0"/>
              <a:t>Lisa Danzig</a:t>
            </a:r>
          </a:p>
          <a:p>
            <a:pPr>
              <a:buFontTx/>
              <a:buNone/>
            </a:pPr>
            <a:r>
              <a:rPr lang="en-US" altLang="en-US" sz="2000" dirty="0" smtClean="0"/>
              <a:t>Michael Lock</a:t>
            </a:r>
          </a:p>
          <a:p>
            <a:pPr>
              <a:buFontTx/>
              <a:buNone/>
            </a:pPr>
            <a:endParaRPr lang="en-US" altLang="en-US" sz="2000" dirty="0" smtClean="0"/>
          </a:p>
          <a:p>
            <a:pPr>
              <a:buFontTx/>
              <a:buNone/>
            </a:pPr>
            <a:r>
              <a:rPr lang="en-US" altLang="en-US" sz="2000" b="1" u="sng" dirty="0"/>
              <a:t>NIAID</a:t>
            </a:r>
          </a:p>
          <a:p>
            <a:pPr>
              <a:buFontTx/>
              <a:buNone/>
              <a:tabLst>
                <a:tab pos="863600" algn="l"/>
              </a:tabLst>
            </a:pPr>
            <a:r>
              <a:rPr lang="en-US" altLang="en-US" sz="2000" dirty="0"/>
              <a:t>Robert </a:t>
            </a:r>
            <a:r>
              <a:rPr lang="en-US" altLang="en-US" sz="2000" dirty="0" smtClean="0"/>
              <a:t>Hall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48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39700"/>
            <a:ext cx="9906000" cy="457200"/>
          </a:xfrm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b="1" dirty="0" smtClean="0"/>
              <a:t>Licensed cholera vaccines, old and new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90500" y="685800"/>
            <a:ext cx="9906001" cy="613463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900" b="1" i="1" dirty="0" smtClean="0">
                <a:latin typeface="Arial" pitchFamily="34" charset="0"/>
              </a:rPr>
              <a:t>Old parenteral </a:t>
            </a:r>
            <a:r>
              <a:rPr lang="en-US" sz="2900" b="1" i="1" dirty="0" smtClean="0">
                <a:latin typeface="+mn-lt"/>
              </a:rPr>
              <a:t>vaccines                           Dosing </a:t>
            </a:r>
            <a:r>
              <a:rPr lang="en-US" sz="2900" b="1" i="1" dirty="0">
                <a:latin typeface="+mn-lt"/>
              </a:rPr>
              <a:t>regimen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900" dirty="0" smtClean="0">
                <a:latin typeface="Arial" pitchFamily="34" charset="0"/>
              </a:rPr>
              <a:t>Inactivated </a:t>
            </a:r>
            <a:r>
              <a:rPr lang="en-US" sz="2900" i="1" dirty="0" smtClean="0">
                <a:latin typeface="Arial" pitchFamily="34" charset="0"/>
              </a:rPr>
              <a:t>V. </a:t>
            </a:r>
            <a:r>
              <a:rPr lang="en-US" sz="2900" i="1" dirty="0" err="1" smtClean="0">
                <a:latin typeface="Arial" pitchFamily="34" charset="0"/>
              </a:rPr>
              <a:t>cholerae</a:t>
            </a:r>
            <a:r>
              <a:rPr lang="en-US" sz="2900" i="1" dirty="0" smtClean="0">
                <a:latin typeface="Arial" pitchFamily="34" charset="0"/>
              </a:rPr>
              <a:t> </a:t>
            </a:r>
            <a:r>
              <a:rPr lang="en-US" sz="2900" dirty="0" smtClean="0">
                <a:latin typeface="Arial" pitchFamily="34" charset="0"/>
              </a:rPr>
              <a:t>O1	</a:t>
            </a:r>
            <a:r>
              <a:rPr lang="en-US" sz="2900" dirty="0" smtClean="0">
                <a:latin typeface="+mn-lt"/>
              </a:rPr>
              <a:t>	         1-2 </a:t>
            </a:r>
            <a:r>
              <a:rPr lang="en-US" sz="2900" dirty="0">
                <a:latin typeface="+mn-lt"/>
              </a:rPr>
              <a:t>doses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endParaRPr lang="en-US" sz="1200" b="1" i="1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900" b="1" i="1" dirty="0" smtClean="0">
                <a:latin typeface="Arial" pitchFamily="34" charset="0"/>
              </a:rPr>
              <a:t>Modern </a:t>
            </a:r>
            <a:r>
              <a:rPr lang="en-US" sz="2900" b="1" i="1" u="sng" dirty="0" smtClean="0">
                <a:latin typeface="Arial" pitchFamily="34" charset="0"/>
              </a:rPr>
              <a:t>oral</a:t>
            </a:r>
            <a:r>
              <a:rPr lang="en-US" sz="2900" b="1" i="1" dirty="0" smtClean="0">
                <a:latin typeface="Arial" pitchFamily="34" charset="0"/>
              </a:rPr>
              <a:t> vaccines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900" dirty="0">
                <a:latin typeface="Arial" pitchFamily="34" charset="0"/>
              </a:rPr>
              <a:t>Inactivated </a:t>
            </a:r>
            <a:r>
              <a:rPr lang="en-US" sz="2900" dirty="0" smtClean="0">
                <a:latin typeface="Arial" pitchFamily="34" charset="0"/>
              </a:rPr>
              <a:t>whole </a:t>
            </a:r>
            <a:r>
              <a:rPr lang="en-US" sz="2900" i="1" dirty="0" smtClean="0">
                <a:latin typeface="Arial" pitchFamily="34" charset="0"/>
              </a:rPr>
              <a:t>V. </a:t>
            </a:r>
            <a:r>
              <a:rPr lang="en-US" sz="2900" i="1" dirty="0" err="1" smtClean="0">
                <a:latin typeface="Arial" pitchFamily="34" charset="0"/>
              </a:rPr>
              <a:t>cholerae</a:t>
            </a:r>
            <a:r>
              <a:rPr lang="en-US" sz="2900" i="1" dirty="0" smtClean="0">
                <a:latin typeface="Arial" pitchFamily="34" charset="0"/>
              </a:rPr>
              <a:t> </a:t>
            </a:r>
            <a:r>
              <a:rPr lang="en-US" sz="2900" dirty="0">
                <a:latin typeface="Arial" pitchFamily="34" charset="0"/>
              </a:rPr>
              <a:t>O1        </a:t>
            </a:r>
            <a:r>
              <a:rPr lang="en-US" sz="2900" dirty="0" smtClean="0">
                <a:latin typeface="Arial" pitchFamily="34" charset="0"/>
              </a:rPr>
              <a:t>        2 </a:t>
            </a:r>
            <a:r>
              <a:rPr lang="en-US" sz="2900" dirty="0">
                <a:latin typeface="Arial" pitchFamily="34" charset="0"/>
              </a:rPr>
              <a:t>doses,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900" dirty="0" smtClean="0">
                <a:latin typeface="Arial" pitchFamily="34" charset="0"/>
              </a:rPr>
              <a:t>   plus B subunit (</a:t>
            </a:r>
            <a:r>
              <a:rPr lang="en-US" sz="2900" dirty="0" err="1" smtClean="0">
                <a:latin typeface="Arial" pitchFamily="34" charset="0"/>
              </a:rPr>
              <a:t>Dukoral</a:t>
            </a:r>
            <a:r>
              <a:rPr lang="en-US" sz="2900" baseline="30000" dirty="0" smtClean="0">
                <a:latin typeface="Arial" pitchFamily="34" charset="0"/>
              </a:rPr>
              <a:t>®</a:t>
            </a:r>
            <a:r>
              <a:rPr lang="en-US" sz="2900" dirty="0" smtClean="0">
                <a:latin typeface="Arial" pitchFamily="34" charset="0"/>
              </a:rPr>
              <a:t>)                             2 weeks apart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1200" dirty="0" smtClean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900" dirty="0" smtClean="0">
                <a:latin typeface="Arial" pitchFamily="34" charset="0"/>
              </a:rPr>
              <a:t>Inactivated </a:t>
            </a:r>
            <a:r>
              <a:rPr lang="en-US" sz="2900" dirty="0">
                <a:latin typeface="Arial" pitchFamily="34" charset="0"/>
              </a:rPr>
              <a:t>whole </a:t>
            </a:r>
            <a:r>
              <a:rPr lang="en-US" sz="2900" i="1" dirty="0">
                <a:latin typeface="Arial" pitchFamily="34" charset="0"/>
              </a:rPr>
              <a:t>V. </a:t>
            </a:r>
            <a:r>
              <a:rPr lang="en-US" sz="2900" i="1" dirty="0" err="1">
                <a:latin typeface="Arial" pitchFamily="34" charset="0"/>
              </a:rPr>
              <a:t>cholerae</a:t>
            </a:r>
            <a:r>
              <a:rPr lang="en-US" sz="2900" i="1" dirty="0">
                <a:latin typeface="Arial" pitchFamily="34" charset="0"/>
              </a:rPr>
              <a:t> </a:t>
            </a:r>
            <a:r>
              <a:rPr lang="en-US" sz="2900" dirty="0" smtClean="0">
                <a:latin typeface="Arial" pitchFamily="34" charset="0"/>
              </a:rPr>
              <a:t>O1                2 </a:t>
            </a:r>
            <a:r>
              <a:rPr lang="en-US" sz="2900" dirty="0">
                <a:latin typeface="Arial" pitchFamily="34" charset="0"/>
              </a:rPr>
              <a:t>doses</a:t>
            </a:r>
            <a:r>
              <a:rPr lang="en-US" sz="2900" dirty="0" smtClean="0">
                <a:latin typeface="Arial" pitchFamily="34" charset="0"/>
              </a:rPr>
              <a:t>,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900" i="1" dirty="0" smtClean="0">
                <a:latin typeface="Arial" pitchFamily="34" charset="0"/>
              </a:rPr>
              <a:t>   &amp; </a:t>
            </a:r>
            <a:r>
              <a:rPr lang="en-US" sz="2900" dirty="0" smtClean="0">
                <a:latin typeface="Arial" pitchFamily="34" charset="0"/>
              </a:rPr>
              <a:t>O139 without B </a:t>
            </a:r>
            <a:r>
              <a:rPr lang="en-US" sz="2900" dirty="0">
                <a:latin typeface="Arial" pitchFamily="34" charset="0"/>
              </a:rPr>
              <a:t>subunit                        </a:t>
            </a:r>
            <a:r>
              <a:rPr lang="en-US" sz="2900" dirty="0" smtClean="0">
                <a:latin typeface="Arial" pitchFamily="34" charset="0"/>
              </a:rPr>
              <a:t>    2 </a:t>
            </a:r>
            <a:r>
              <a:rPr lang="en-US" sz="2900" dirty="0">
                <a:latin typeface="Arial" pitchFamily="34" charset="0"/>
              </a:rPr>
              <a:t>weeks apart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900" dirty="0" smtClean="0">
                <a:latin typeface="Arial" pitchFamily="34" charset="0"/>
              </a:rPr>
              <a:t>   (</a:t>
            </a:r>
            <a:r>
              <a:rPr lang="en-US" sz="2900" dirty="0" err="1" smtClean="0">
                <a:latin typeface="Arial" pitchFamily="34" charset="0"/>
              </a:rPr>
              <a:t>Shanchol</a:t>
            </a:r>
            <a:r>
              <a:rPr lang="en-US" sz="2900" baseline="30000" dirty="0" smtClean="0">
                <a:latin typeface="Arial" pitchFamily="34" charset="0"/>
              </a:rPr>
              <a:t>™</a:t>
            </a:r>
            <a:r>
              <a:rPr lang="en-US" sz="2900" dirty="0" smtClean="0">
                <a:latin typeface="Arial" pitchFamily="34" charset="0"/>
              </a:rPr>
              <a:t> &amp; </a:t>
            </a:r>
            <a:r>
              <a:rPr lang="en-US" sz="2900" dirty="0" err="1" smtClean="0">
                <a:latin typeface="Arial" pitchFamily="34" charset="0"/>
              </a:rPr>
              <a:t>Euvichol</a:t>
            </a:r>
            <a:r>
              <a:rPr lang="en-US" sz="2900" baseline="30000" dirty="0" smtClean="0">
                <a:latin typeface="Arial" pitchFamily="34" charset="0"/>
              </a:rPr>
              <a:t>®</a:t>
            </a:r>
            <a:r>
              <a:rPr lang="en-US" sz="2900" dirty="0" smtClean="0">
                <a:latin typeface="Arial" pitchFamily="34" charset="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1200" dirty="0" smtClean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900" dirty="0" smtClean="0">
                <a:latin typeface="Arial" pitchFamily="34" charset="0"/>
              </a:rPr>
              <a:t>Engineered attenuated </a:t>
            </a:r>
            <a:r>
              <a:rPr lang="en-US" sz="2900" i="1" dirty="0">
                <a:latin typeface="Arial" pitchFamily="34" charset="0"/>
              </a:rPr>
              <a:t>V. </a:t>
            </a:r>
            <a:r>
              <a:rPr lang="en-US" sz="2900" i="1" dirty="0" err="1">
                <a:latin typeface="Arial" pitchFamily="34" charset="0"/>
              </a:rPr>
              <a:t>cholerae</a:t>
            </a:r>
            <a:r>
              <a:rPr lang="en-US" sz="2900" i="1" dirty="0">
                <a:latin typeface="Arial" pitchFamily="34" charset="0"/>
              </a:rPr>
              <a:t> </a:t>
            </a:r>
            <a:r>
              <a:rPr lang="en-US" sz="2900" dirty="0" smtClean="0">
                <a:latin typeface="Arial" pitchFamily="34" charset="0"/>
              </a:rPr>
              <a:t>O1        Single-dose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900" dirty="0" smtClean="0">
                <a:latin typeface="Arial" pitchFamily="34" charset="0"/>
              </a:rPr>
              <a:t>   strain CVD 103-HgR (</a:t>
            </a:r>
            <a:r>
              <a:rPr lang="en-US" sz="2900" dirty="0" err="1" smtClean="0">
                <a:latin typeface="Arial" pitchFamily="34" charset="0"/>
              </a:rPr>
              <a:t>Vaxchora</a:t>
            </a:r>
            <a:r>
              <a:rPr lang="en-US" sz="2900" baseline="30000" dirty="0" smtClean="0">
                <a:latin typeface="Arial" pitchFamily="34" charset="0"/>
              </a:rPr>
              <a:t>®</a:t>
            </a:r>
            <a:r>
              <a:rPr lang="en-US" sz="2900" dirty="0" smtClean="0">
                <a:latin typeface="Arial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900" dirty="0">
                <a:latin typeface="Arial" pitchFamily="34" charset="0"/>
              </a:rPr>
              <a:t> </a:t>
            </a:r>
            <a:r>
              <a:rPr lang="en-US" sz="2900" dirty="0" smtClean="0">
                <a:latin typeface="Arial" pitchFamily="34" charset="0"/>
              </a:rPr>
              <a:t> (previously </a:t>
            </a:r>
            <a:r>
              <a:rPr lang="en-US" sz="2900" dirty="0" err="1" smtClean="0">
                <a:latin typeface="Arial" pitchFamily="34" charset="0"/>
              </a:rPr>
              <a:t>Orochol</a:t>
            </a:r>
            <a:r>
              <a:rPr lang="en-US" sz="2900" baseline="30000" dirty="0" smtClean="0">
                <a:latin typeface="Arial" pitchFamily="34" charset="0"/>
              </a:rPr>
              <a:t>®</a:t>
            </a:r>
            <a:r>
              <a:rPr lang="en-US" sz="2900" dirty="0" smtClean="0">
                <a:latin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</a:rPr>
              <a:t>Mutacol</a:t>
            </a:r>
            <a:r>
              <a:rPr lang="en-US" sz="2900" baseline="30000" dirty="0" smtClean="0">
                <a:latin typeface="Arial" pitchFamily="34" charset="0"/>
              </a:rPr>
              <a:t>®</a:t>
            </a:r>
            <a:r>
              <a:rPr lang="en-US" sz="2900" dirty="0" smtClean="0">
                <a:latin typeface="Arial" pitchFamily="34" charset="0"/>
              </a:rPr>
              <a:t>, &amp; </a:t>
            </a:r>
            <a:r>
              <a:rPr lang="en-US" sz="2900" dirty="0" err="1" smtClean="0">
                <a:latin typeface="Arial" pitchFamily="34" charset="0"/>
              </a:rPr>
              <a:t>OrocholE</a:t>
            </a:r>
            <a:r>
              <a:rPr lang="en-US" sz="2900" baseline="30000" dirty="0" smtClean="0">
                <a:latin typeface="Arial" pitchFamily="34" charset="0"/>
              </a:rPr>
              <a:t>®</a:t>
            </a:r>
            <a:r>
              <a:rPr lang="en-US" sz="2900" dirty="0" smtClean="0">
                <a:latin typeface="Arial" pitchFamily="34" charset="0"/>
              </a:rPr>
              <a:t>)</a:t>
            </a:r>
            <a:endParaRPr lang="en-US" sz="3800" dirty="0">
              <a:latin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209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685800"/>
          </a:xfrm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4000" b="1" i="1" smtClean="0"/>
              <a:t>Vibrio cholerae</a:t>
            </a:r>
            <a:endParaRPr lang="en-US" sz="3600" b="1" i="1" smtClean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" y="1066800"/>
            <a:ext cx="9975850" cy="5791200"/>
          </a:xfrm>
          <a:ln w="1270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600" b="1" dirty="0" smtClean="0"/>
              <a:t>   Autochthonous flora of brackish aquatic environments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&gt; 200 O </a:t>
            </a:r>
            <a:r>
              <a:rPr lang="en-US" sz="3600" dirty="0" err="1" smtClean="0"/>
              <a:t>serogroups</a:t>
            </a:r>
            <a:endParaRPr lang="en-US" sz="3600" dirty="0" smtClean="0"/>
          </a:p>
          <a:p>
            <a:pPr>
              <a:lnSpc>
                <a:spcPct val="90000"/>
              </a:lnSpc>
            </a:pPr>
            <a:r>
              <a:rPr lang="en-US" sz="3600" dirty="0" smtClean="0"/>
              <a:t>Two </a:t>
            </a:r>
            <a:r>
              <a:rPr lang="en-US" sz="3600" dirty="0" err="1" smtClean="0"/>
              <a:t>serogroups</a:t>
            </a:r>
            <a:r>
              <a:rPr lang="en-US" sz="3600" dirty="0" smtClean="0"/>
              <a:t> cause epidemic cholera: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 O1 &gt; 99% of all cases globally</a:t>
            </a:r>
          </a:p>
          <a:p>
            <a:pPr lvl="2">
              <a:lnSpc>
                <a:spcPct val="90000"/>
              </a:lnSpc>
            </a:pPr>
            <a:r>
              <a:rPr lang="en-US" sz="3000" dirty="0" smtClean="0"/>
              <a:t>Biotypes</a:t>
            </a:r>
          </a:p>
          <a:p>
            <a:pPr lvl="3">
              <a:lnSpc>
                <a:spcPct val="90000"/>
              </a:lnSpc>
            </a:pPr>
            <a:r>
              <a:rPr lang="en-US" sz="2800" dirty="0" smtClean="0"/>
              <a:t> El Tor &amp; Classical</a:t>
            </a:r>
          </a:p>
          <a:p>
            <a:pPr lvl="3">
              <a:lnSpc>
                <a:spcPct val="90000"/>
              </a:lnSpc>
            </a:pPr>
            <a:r>
              <a:rPr lang="en-US" sz="2800" dirty="0" smtClean="0"/>
              <a:t> Hybrid – El Tor expressing Classical cholera toxin</a:t>
            </a:r>
          </a:p>
          <a:p>
            <a:pPr lvl="2">
              <a:lnSpc>
                <a:spcPct val="90000"/>
              </a:lnSpc>
            </a:pPr>
            <a:r>
              <a:rPr lang="en-US" sz="3000" dirty="0" smtClean="0"/>
              <a:t>Serotypes – </a:t>
            </a:r>
            <a:r>
              <a:rPr lang="en-US" sz="3000" dirty="0" err="1" smtClean="0"/>
              <a:t>Inaba</a:t>
            </a:r>
            <a:r>
              <a:rPr lang="en-US" sz="3000" dirty="0" smtClean="0"/>
              <a:t>, Ogawa (and, rarely, </a:t>
            </a:r>
            <a:r>
              <a:rPr lang="en-US" sz="3000" dirty="0" err="1" smtClean="0"/>
              <a:t>Hikojima</a:t>
            </a:r>
            <a:r>
              <a:rPr lang="en-US" sz="30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 O139 (rare) </a:t>
            </a:r>
            <a:endParaRPr lang="en-US" sz="36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715000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9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299" y="139998"/>
            <a:ext cx="8229601" cy="654070"/>
          </a:xfrm>
          <a:ln w="19050">
            <a:solidFill>
              <a:schemeClr val="tx1"/>
            </a:solidFill>
          </a:ln>
          <a:effectLst/>
        </p:spPr>
        <p:txBody>
          <a:bodyPr/>
          <a:lstStyle/>
          <a:p>
            <a:r>
              <a:rPr lang="en-US" sz="3600" b="1" dirty="0" smtClean="0"/>
              <a:t>Pathogenesis of cholera</a:t>
            </a:r>
            <a:endParaRPr lang="en-US" sz="3600" b="1" dirty="0"/>
          </a:p>
        </p:txBody>
      </p:sp>
      <p:pic>
        <p:nvPicPr>
          <p:cNvPr id="266245" name="Picture 5" descr="I:\MML\Slides\906-slide2_00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6038" r="4026" b="2100"/>
          <a:stretch/>
        </p:blipFill>
        <p:spPr bwMode="auto">
          <a:xfrm>
            <a:off x="6743699" y="4724400"/>
            <a:ext cx="2867025" cy="19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5" y="5692507"/>
            <a:ext cx="7016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" y="806470"/>
            <a:ext cx="639444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Passage through the gastric acid barrier to reach the proximal small intestine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Directed motility of </a:t>
            </a:r>
            <a:r>
              <a:rPr lang="en-US" sz="3200" dirty="0" err="1" smtClean="0">
                <a:latin typeface="+mj-lt"/>
              </a:rPr>
              <a:t>vibrios</a:t>
            </a:r>
            <a:r>
              <a:rPr lang="en-US" sz="3200" dirty="0" smtClean="0">
                <a:latin typeface="+mj-lt"/>
              </a:rPr>
              <a:t> (involves chemotaxis)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Attachment to enterocytes by means of Toxin Co-Regulated Pili (TCP)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Export of cholera enterotoxin (</a:t>
            </a:r>
            <a:r>
              <a:rPr lang="en-US" sz="3200" dirty="0" err="1" smtClean="0">
                <a:latin typeface="+mj-lt"/>
              </a:rPr>
              <a:t>ctx</a:t>
            </a:r>
            <a:r>
              <a:rPr lang="en-US" sz="3200" dirty="0" smtClean="0">
                <a:latin typeface="+mj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Tight regulation of expression of TCP and CTX by </a:t>
            </a:r>
            <a:r>
              <a:rPr lang="en-US" sz="3200" i="1" dirty="0" err="1" smtClean="0">
                <a:latin typeface="+mj-lt"/>
              </a:rPr>
              <a:t>toxR</a:t>
            </a:r>
            <a:r>
              <a:rPr lang="en-US" sz="3200" dirty="0" smtClean="0">
                <a:latin typeface="+mj-lt"/>
              </a:rPr>
              <a:t>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838200"/>
            <a:ext cx="2578100" cy="173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705100"/>
            <a:ext cx="2362200" cy="188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8600" y="3299936"/>
            <a:ext cx="105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SJ Krebs</a:t>
            </a:r>
          </a:p>
          <a:p>
            <a:r>
              <a:rPr lang="en-US" sz="1200" dirty="0" smtClean="0">
                <a:latin typeface="+mn-lt"/>
              </a:rPr>
              <a:t> &amp;</a:t>
            </a:r>
          </a:p>
          <a:p>
            <a:r>
              <a:rPr lang="en-US" sz="1200" dirty="0" smtClean="0">
                <a:latin typeface="+mn-lt"/>
              </a:rPr>
              <a:t> RK Taylor</a:t>
            </a:r>
          </a:p>
          <a:p>
            <a:r>
              <a:rPr lang="en-US" sz="1200" dirty="0" smtClean="0">
                <a:latin typeface="+mn-lt"/>
              </a:rPr>
              <a:t>2011</a:t>
            </a:r>
            <a:endParaRPr lang="en-US" sz="1200" dirty="0"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134100" y="3517900"/>
            <a:ext cx="990600" cy="44133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0314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100884"/>
            <a:ext cx="9525000" cy="609600"/>
          </a:xfrm>
          <a:ln w="19050">
            <a:solidFill>
              <a:schemeClr val="tx1"/>
            </a:solidFill>
          </a:ln>
          <a:effectLst/>
        </p:spPr>
        <p:txBody>
          <a:bodyPr/>
          <a:lstStyle/>
          <a:p>
            <a:r>
              <a:rPr lang="en-US" altLang="en-US" sz="3200" b="1" dirty="0"/>
              <a:t>CVD </a:t>
            </a:r>
            <a:r>
              <a:rPr lang="en-US" altLang="en-US" sz="3200" b="1" dirty="0" smtClean="0"/>
              <a:t>volunteer model of experimental cholera</a:t>
            </a:r>
            <a:endParaRPr lang="en-US" altLang="en-US" sz="3200" b="1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62000"/>
            <a:ext cx="9829800" cy="5867400"/>
          </a:xfrm>
          <a:noFill/>
          <a:ln/>
        </p:spPr>
        <p:txBody>
          <a:bodyPr/>
          <a:lstStyle/>
          <a:p>
            <a:r>
              <a:rPr lang="en-US" altLang="en-US" sz="2400" b="1" dirty="0"/>
              <a:t>Established in 1976 </a:t>
            </a:r>
            <a:r>
              <a:rPr lang="en-US" altLang="en-US" sz="2400" dirty="0"/>
              <a:t>at the behest of the US Cholera Panel of NIH to test a toxoid vaccine.</a:t>
            </a:r>
          </a:p>
          <a:p>
            <a:r>
              <a:rPr lang="en-US" altLang="en-US" sz="2400" dirty="0"/>
              <a:t>Healthy adult </a:t>
            </a:r>
            <a:r>
              <a:rPr lang="en-US" altLang="en-US" sz="2400" b="1" dirty="0"/>
              <a:t>community</a:t>
            </a:r>
            <a:r>
              <a:rPr lang="en-US" altLang="en-US" sz="2400" dirty="0"/>
              <a:t> </a:t>
            </a:r>
            <a:r>
              <a:rPr lang="en-US" altLang="en-US" sz="2400" b="1" dirty="0"/>
              <a:t>volunteers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Performed on CVD Research Isolation Ward under </a:t>
            </a:r>
            <a:r>
              <a:rPr lang="en-US" altLang="en-US" sz="2400" b="1" dirty="0"/>
              <a:t>QUARANTINE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High attack rate of diarrhea.</a:t>
            </a:r>
          </a:p>
          <a:p>
            <a:r>
              <a:rPr lang="en-US" altLang="en-US" sz="2400" b="1" dirty="0"/>
              <a:t>Objective outcomes </a:t>
            </a:r>
            <a:r>
              <a:rPr lang="en-US" altLang="en-US" sz="2400" dirty="0"/>
              <a:t>measured (diarrheal volume, </a:t>
            </a:r>
            <a:r>
              <a:rPr lang="en-US" altLang="en-US" sz="2400" dirty="0" smtClean="0"/>
              <a:t>vomiting, fever).</a:t>
            </a:r>
            <a:endParaRPr lang="en-US" altLang="en-US" sz="2400" dirty="0"/>
          </a:p>
          <a:p>
            <a:r>
              <a:rPr lang="en-US" altLang="en-US" sz="2400" dirty="0"/>
              <a:t>Precise </a:t>
            </a:r>
            <a:r>
              <a:rPr lang="en-US" altLang="en-US" sz="2400" b="1" dirty="0"/>
              <a:t>quantitation of diarrheal stool volumes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A proportion of subjects develop copious purging (0.5 - 1.1 liters per hour). (</a:t>
            </a:r>
            <a:r>
              <a:rPr lang="en-US" altLang="en-US" sz="2400" u="sng" dirty="0">
                <a:solidFill>
                  <a:srgbClr val="BC0000"/>
                </a:solidFill>
              </a:rPr>
              <a:t>&gt;</a:t>
            </a:r>
            <a:r>
              <a:rPr lang="en-US" altLang="en-US" sz="2400" dirty="0">
                <a:solidFill>
                  <a:srgbClr val="BC0000"/>
                </a:solidFill>
              </a:rPr>
              <a:t> 5 liter purge = “severe” cholera</a:t>
            </a:r>
            <a:r>
              <a:rPr lang="en-US" altLang="en-US" sz="2400" dirty="0"/>
              <a:t>; </a:t>
            </a:r>
            <a:r>
              <a:rPr lang="en-US" altLang="en-US" sz="2400" u="sng" dirty="0">
                <a:solidFill>
                  <a:srgbClr val="002060"/>
                </a:solidFill>
              </a:rPr>
              <a:t>&gt;</a:t>
            </a:r>
            <a:r>
              <a:rPr lang="en-US" altLang="en-US" sz="2400" dirty="0">
                <a:solidFill>
                  <a:srgbClr val="002060"/>
                </a:solidFill>
              </a:rPr>
              <a:t> 3 liter purge = “moderate” cholera</a:t>
            </a:r>
            <a:r>
              <a:rPr lang="en-US" altLang="en-US" sz="2400" dirty="0"/>
              <a:t>).</a:t>
            </a:r>
          </a:p>
          <a:p>
            <a:r>
              <a:rPr lang="en-US" altLang="en-US" sz="2400" dirty="0"/>
              <a:t>Aggressive </a:t>
            </a:r>
            <a:r>
              <a:rPr lang="en-US" altLang="en-US" sz="2400" dirty="0" smtClean="0"/>
              <a:t>oral &amp; IV rehydration </a:t>
            </a:r>
            <a:r>
              <a:rPr lang="en-US" altLang="en-US" sz="2400" dirty="0"/>
              <a:t>&amp; early antibiotic therapy.</a:t>
            </a:r>
          </a:p>
          <a:p>
            <a:r>
              <a:rPr lang="en-US" altLang="en-US" sz="2400" dirty="0"/>
              <a:t>Prior cholera &amp; some vaccines are highly protective in this model.</a:t>
            </a:r>
          </a:p>
          <a:p>
            <a:r>
              <a:rPr lang="en-US" altLang="en-US" sz="2400" dirty="0"/>
              <a:t>This model has proved invaluable for studying pathogenesis of and immunity to cholera, relevant to vaccine development.</a:t>
            </a:r>
            <a:r>
              <a:rPr lang="en-US" altLang="en-US" dirty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6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009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517681"/>
              </p:ext>
            </p:extLst>
          </p:nvPr>
        </p:nvGraphicFramePr>
        <p:xfrm>
          <a:off x="1028703" y="152402"/>
          <a:ext cx="8177808" cy="479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Photo Editor Photo" r:id="rId3" imgW="8745171" imgH="5772956" progId="MSPhotoEd.3">
                  <p:embed/>
                </p:oleObj>
              </mc:Choice>
              <mc:Fallback>
                <p:oleObj name="Photo Editor Photo" r:id="rId3" imgW="8745171" imgH="577295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3" y="152402"/>
                        <a:ext cx="8177808" cy="479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723900" y="5247382"/>
            <a:ext cx="9296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+mn-lt"/>
              </a:rPr>
              <a:t>A cholera challenge study is underway at the CVD Research Isolation Ward 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5748992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8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_DSC0309.JPG                                                   003CFD33Macintosh HD                   C593450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1" y="853702"/>
            <a:ext cx="3687870" cy="218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00" y="123825"/>
            <a:ext cx="9829800" cy="485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dirty="0" smtClean="0"/>
              <a:t>Original CVD Research Isolation Ward (1970s)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2"/>
          <a:stretch/>
        </p:blipFill>
        <p:spPr bwMode="auto">
          <a:xfrm>
            <a:off x="5105400" y="914400"/>
            <a:ext cx="4614863" cy="212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7" y="3200400"/>
            <a:ext cx="512879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3280164"/>
            <a:ext cx="2378075" cy="342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9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48" y="5677437"/>
            <a:ext cx="69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042" y="6243953"/>
            <a:ext cx="6543458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Levine MM et al, Trans Roy </a:t>
            </a:r>
            <a:r>
              <a:rPr lang="en-US" dirty="0" err="1" smtClean="0">
                <a:latin typeface="Calibri" panose="020F0502020204030204" pitchFamily="34" charset="0"/>
              </a:rPr>
              <a:t>Soc</a:t>
            </a:r>
            <a:r>
              <a:rPr lang="en-US" dirty="0" smtClean="0">
                <a:latin typeface="Calibri" panose="020F0502020204030204" pitchFamily="34" charset="0"/>
              </a:rPr>
              <a:t> Trop Med </a:t>
            </a:r>
            <a:r>
              <a:rPr lang="en-US" dirty="0" err="1" smtClean="0">
                <a:latin typeface="Calibri" panose="020F0502020204030204" pitchFamily="34" charset="0"/>
              </a:rPr>
              <a:t>Hyg</a:t>
            </a:r>
            <a:r>
              <a:rPr lang="en-US" dirty="0" smtClean="0">
                <a:latin typeface="Calibri" panose="020F0502020204030204" pitchFamily="34" charset="0"/>
              </a:rPr>
              <a:t> 1979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76400"/>
            <a:ext cx="9190964" cy="434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66699" y="152400"/>
            <a:ext cx="9710093" cy="1676400"/>
          </a:xfrm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b="1" dirty="0" smtClean="0"/>
              <a:t>Experimental cholera challenge of US volunteers immunized with 3 monthly 8 mg enteral doses of purified glutaraldehyde-treated cholera toxoid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25175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WP MathA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WP MathA" pitchFamily="2" charset="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axVax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8856A2"/>
      </a:accent1>
      <a:accent2>
        <a:srgbClr val="557392"/>
      </a:accent2>
      <a:accent3>
        <a:srgbClr val="A9A58C"/>
      </a:accent3>
      <a:accent4>
        <a:srgbClr val="85A55C"/>
      </a:accent4>
      <a:accent5>
        <a:srgbClr val="816C5B"/>
      </a:accent5>
      <a:accent6>
        <a:srgbClr val="F7D75E"/>
      </a:accent6>
      <a:hlink>
        <a:srgbClr val="1563D1"/>
      </a:hlink>
      <a:folHlink>
        <a:srgbClr val="8E8E8E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c:\powerpnt\default.ppt</Template>
  <TotalTime>4332</TotalTime>
  <Pages>19</Pages>
  <Words>1494</Words>
  <Application>Microsoft Office PowerPoint</Application>
  <PresentationFormat>35mm Slides</PresentationFormat>
  <Paragraphs>369</Paragraphs>
  <Slides>32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Times New Roman</vt:lpstr>
      <vt:lpstr>Verdana</vt:lpstr>
      <vt:lpstr>WP MathA</vt:lpstr>
      <vt:lpstr>default</vt:lpstr>
      <vt:lpstr>2_PaxVax</vt:lpstr>
      <vt:lpstr>Photo Editor Photo</vt:lpstr>
      <vt:lpstr>Experimental cholera studies in adult community volunteers – insights for epidemiology, immunity, vaccine development and disease control</vt:lpstr>
      <vt:lpstr>Cholera</vt:lpstr>
      <vt:lpstr>Epidemiologic behavior of cholera</vt:lpstr>
      <vt:lpstr>Vibrio cholerae</vt:lpstr>
      <vt:lpstr>Pathogenesis of cholera</vt:lpstr>
      <vt:lpstr>CVD volunteer model of experimental cholera</vt:lpstr>
      <vt:lpstr>PowerPoint Presentation</vt:lpstr>
      <vt:lpstr>PowerPoint Presentation</vt:lpstr>
      <vt:lpstr>Experimental cholera challenge of US volunteers immunized with 3 monthly 8 mg enteral doses of purified glutaraldehyde-treated cholera toxoid</vt:lpstr>
      <vt:lpstr>PowerPoint Presentation</vt:lpstr>
      <vt:lpstr>Relationship between serum reciprocal vibriocidal antibody titer and cholera case rate per 103, Matlab Bazar  (Mosley WH et al, Bull WHO 1968; 38:327-334)  </vt:lpstr>
      <vt:lpstr>PowerPoint Presentation</vt:lpstr>
      <vt:lpstr>Protective immunity conferred by clinical classical Ogawa cholera upon subsequent homologous challenge of US volunteers with V. cholerae O1 classical biotype serotype Ogawa</vt:lpstr>
      <vt:lpstr>Immunity following clinical cholera in U.S. volunteers</vt:lpstr>
      <vt:lpstr>Serum vibriocidal antibody (Clements ML et al, J Infect Dis) </vt:lpstr>
      <vt:lpstr> Long-term immunity in North Americans elicited by prior clinical cholera</vt:lpstr>
      <vt:lpstr>Immunologic responses of cholera “veterans” &amp; controls to challenge with 106 V. cholerae O1 classical Ogawa</vt:lpstr>
      <vt:lpstr>Natural infection-derived immunity in Bangladesh following clinical cholera caused by different biotypes: field studies corroborated volunteer data</vt:lpstr>
      <vt:lpstr>PowerPoint Presentation</vt:lpstr>
      <vt:lpstr>Insights on mechanisms of immunity against cholera: anti-bacterial immunity is key</vt:lpstr>
      <vt:lpstr>PowerPoint Presentation</vt:lpstr>
      <vt:lpstr>Cholera challenges in volunteers to assess efficacy of candidate vaccines in preventing cholera</vt:lpstr>
      <vt:lpstr>CVD 103-HgR live oral cholera vaccine</vt:lpstr>
      <vt:lpstr>Efficacy of single-dose Orochol/Mutacol CVD 103-HgR in preventing cholera</vt:lpstr>
      <vt:lpstr>PaxVax Vaxchora™ (CVD 103-HgR) protects against experimental challenge with V. cholerae O1</vt:lpstr>
      <vt:lpstr>PowerPoint Presentation</vt:lpstr>
      <vt:lpstr>Situations where single-dose live oral cholera vaccine CVD 103-HgR fills a void in cholera control </vt:lpstr>
      <vt:lpstr>Human host factors that determine severity of cholera illness: 1) O blood group 2) Hypochlorhydria</vt:lpstr>
      <vt:lpstr>PowerPoint Presentation</vt:lpstr>
      <vt:lpstr>PowerPoint Presentation</vt:lpstr>
      <vt:lpstr>Acknowledgements</vt:lpstr>
      <vt:lpstr>Licensed cholera vaccines, old and new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CVD 103-HgR TRIAL IN MALI</dc:title>
  <dc:creator>Authorized Gateway Customer</dc:creator>
  <cp:lastModifiedBy>Levine, Myron</cp:lastModifiedBy>
  <cp:revision>446</cp:revision>
  <cp:lastPrinted>1999-11-08T16:11:20Z</cp:lastPrinted>
  <dcterms:created xsi:type="dcterms:W3CDTF">1996-10-01T16:32:30Z</dcterms:created>
  <dcterms:modified xsi:type="dcterms:W3CDTF">2017-04-18T19:55:02Z</dcterms:modified>
</cp:coreProperties>
</file>