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8.xml" ContentType="application/vnd.openxmlformats-officedocument.presentationml.notesSlid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20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3.xml" ContentType="application/vnd.openxmlformats-officedocument.presentationml.slideLayout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4"/>
  </p:sldMasterIdLst>
  <p:notesMasterIdLst>
    <p:notesMasterId r:id="rId19"/>
  </p:notesMasterIdLst>
  <p:handoutMasterIdLst>
    <p:handoutMasterId r:id="rId20"/>
  </p:handoutMasterIdLst>
  <p:sldIdLst>
    <p:sldId id="266" r:id="rId5"/>
    <p:sldId id="294" r:id="rId6"/>
    <p:sldId id="286" r:id="rId7"/>
    <p:sldId id="291" r:id="rId8"/>
    <p:sldId id="292" r:id="rId9"/>
    <p:sldId id="295" r:id="rId10"/>
    <p:sldId id="296" r:id="rId11"/>
    <p:sldId id="289" r:id="rId12"/>
    <p:sldId id="293" r:id="rId13"/>
    <p:sldId id="288" r:id="rId14"/>
    <p:sldId id="290" r:id="rId15"/>
    <p:sldId id="297" r:id="rId16"/>
    <p:sldId id="298" r:id="rId17"/>
    <p:sldId id="299" r:id="rId18"/>
  </p:sldIdLst>
  <p:sldSz cx="9144000" cy="5143500" type="screen16x9"/>
  <p:notesSz cx="9309100" cy="7023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6">
          <p15:clr>
            <a:srgbClr val="A4A3A4"/>
          </p15:clr>
        </p15:guide>
        <p15:guide id="2" orient="horz" pos="449">
          <p15:clr>
            <a:srgbClr val="A4A3A4"/>
          </p15:clr>
        </p15:guide>
        <p15:guide id="3" orient="horz" pos="2952">
          <p15:clr>
            <a:srgbClr val="A4A3A4"/>
          </p15:clr>
        </p15:guide>
        <p15:guide id="4" orient="horz" pos="308">
          <p15:clr>
            <a:srgbClr val="A4A3A4"/>
          </p15:clr>
        </p15:guide>
        <p15:guide id="5" orient="horz" pos="3178">
          <p15:clr>
            <a:srgbClr val="A4A3A4"/>
          </p15:clr>
        </p15:guide>
        <p15:guide id="6" orient="horz" pos="936">
          <p15:clr>
            <a:srgbClr val="A4A3A4"/>
          </p15:clr>
        </p15:guide>
        <p15:guide id="7" orient="horz" pos="2830">
          <p15:clr>
            <a:srgbClr val="A4A3A4"/>
          </p15:clr>
        </p15:guide>
        <p15:guide id="8" orient="horz" pos="755">
          <p15:clr>
            <a:srgbClr val="A4A3A4"/>
          </p15:clr>
        </p15:guide>
        <p15:guide id="9" pos="2220">
          <p15:clr>
            <a:srgbClr val="A4A3A4"/>
          </p15:clr>
        </p15:guide>
        <p15:guide id="10" pos="219">
          <p15:clr>
            <a:srgbClr val="A4A3A4"/>
          </p15:clr>
        </p15:guide>
        <p15:guide id="11" pos="5488">
          <p15:clr>
            <a:srgbClr val="A4A3A4"/>
          </p15:clr>
        </p15:guide>
        <p15:guide id="12" pos="2309">
          <p15:clr>
            <a:srgbClr val="A4A3A4"/>
          </p15:clr>
        </p15:guide>
        <p15:guide id="13" pos="388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17">
          <p15:clr>
            <a:srgbClr val="A4A3A4"/>
          </p15:clr>
        </p15:guide>
        <p15:guide id="2" pos="293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erri Sharp" initials="TS" lastIdx="17" clrIdx="0"/>
  <p:cmAuthor id="1" name="Sherwin Tolentino" initials="ST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251"/>
    <a:srgbClr val="C1FFE0"/>
    <a:srgbClr val="F6E1D3"/>
    <a:srgbClr val="FFFFFF"/>
    <a:srgbClr val="EFEDEE"/>
    <a:srgbClr val="3086AB"/>
    <a:srgbClr val="F2EDDE"/>
    <a:srgbClr val="F7F5F4"/>
    <a:srgbClr val="EAE2CD"/>
    <a:srgbClr val="F1EF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6588" autoAdjust="0"/>
  </p:normalViewPr>
  <p:slideViewPr>
    <p:cSldViewPr snapToGrid="0" showGuides="1">
      <p:cViewPr varScale="1">
        <p:scale>
          <a:sx n="87" d="100"/>
          <a:sy n="87" d="100"/>
        </p:scale>
        <p:origin x="1358" y="72"/>
      </p:cViewPr>
      <p:guideLst>
        <p:guide orient="horz" pos="626"/>
        <p:guide orient="horz" pos="449"/>
        <p:guide orient="horz" pos="2952"/>
        <p:guide orient="horz" pos="308"/>
        <p:guide orient="horz" pos="3178"/>
        <p:guide orient="horz" pos="936"/>
        <p:guide orient="horz" pos="2830"/>
        <p:guide orient="horz" pos="755"/>
        <p:guide pos="2220"/>
        <p:guide pos="219"/>
        <p:guide pos="5488"/>
        <p:guide pos="2309"/>
        <p:guide pos="3887"/>
      </p:guideLst>
    </p:cSldViewPr>
  </p:slideViewPr>
  <p:outlineViewPr>
    <p:cViewPr>
      <p:scale>
        <a:sx n="33" d="100"/>
        <a:sy n="33" d="100"/>
      </p:scale>
      <p:origin x="0" y="-111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30" d="100"/>
        <a:sy n="30" d="100"/>
      </p:scale>
      <p:origin x="0" y="0"/>
    </p:cViewPr>
  </p:sorterViewPr>
  <p:notesViewPr>
    <p:cSldViewPr snapToGrid="0" showGuides="1">
      <p:cViewPr varScale="1">
        <p:scale>
          <a:sx n="83" d="100"/>
          <a:sy n="83" d="100"/>
        </p:scale>
        <p:origin x="-1109" y="-67"/>
      </p:cViewPr>
      <p:guideLst>
        <p:guide orient="horz" pos="2217"/>
        <p:guide pos="29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openxmlformats.org/officeDocument/2006/relationships/customXml" Target="../customXml/item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84815" y="6519123"/>
            <a:ext cx="3407311" cy="3511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© Bill &amp; Melinda Gates Foundation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3003" y="6519123"/>
            <a:ext cx="3475743" cy="3511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D56DA0AC-102B-4398-8E7E-B2C936C1DD76}" type="slidenum">
              <a:rPr lang="en-US" sz="9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Header Placeholder 16"/>
          <p:cNvSpPr>
            <a:spLocks noGrp="1"/>
          </p:cNvSpPr>
          <p:nvPr>
            <p:ph type="hdr" sz="quarter"/>
          </p:nvPr>
        </p:nvSpPr>
        <p:spPr>
          <a:xfrm>
            <a:off x="642379" y="262145"/>
            <a:ext cx="3391425" cy="3509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Date Placeholder 17"/>
          <p:cNvSpPr>
            <a:spLocks noGrp="1"/>
          </p:cNvSpPr>
          <p:nvPr>
            <p:ph type="dt" sz="quarter" idx="1"/>
          </p:nvPr>
        </p:nvSpPr>
        <p:spPr>
          <a:xfrm>
            <a:off x="5309554" y="262145"/>
            <a:ext cx="3391425" cy="3509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049F91-F630-4ED4-8671-44E613DA70EF}" type="datetimeFigureOut">
              <a:rPr lang="en-US" sz="900" smtClean="0">
                <a:latin typeface="Arial" panose="020B0604020202020204" pitchFamily="34" charset="0"/>
                <a:cs typeface="Arial" panose="020B0604020202020204" pitchFamily="34" charset="0"/>
              </a:rPr>
              <a:t>2018-04-18</a:t>
            </a:fld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95799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12988" y="527050"/>
            <a:ext cx="4683125" cy="26336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542278" y="3335973"/>
            <a:ext cx="8278772" cy="3160395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82026" y="6520713"/>
            <a:ext cx="3551918" cy="3511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© Bill &amp; Melinda Gates Foundation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3003" y="6520713"/>
            <a:ext cx="3680605" cy="3511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fld id="{9BFEC94F-12C8-4E9F-9CD8-BA76233A02B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Header Placeholder 16"/>
          <p:cNvSpPr>
            <a:spLocks noGrp="1"/>
          </p:cNvSpPr>
          <p:nvPr>
            <p:ph type="hdr" sz="quarter"/>
          </p:nvPr>
        </p:nvSpPr>
        <p:spPr>
          <a:xfrm>
            <a:off x="642379" y="137971"/>
            <a:ext cx="3391425" cy="3509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Date Placeholder 17"/>
          <p:cNvSpPr>
            <a:spLocks noGrp="1"/>
          </p:cNvSpPr>
          <p:nvPr>
            <p:ph type="dt" sz="quarter" idx="1"/>
          </p:nvPr>
        </p:nvSpPr>
        <p:spPr>
          <a:xfrm>
            <a:off x="5309554" y="137971"/>
            <a:ext cx="3391425" cy="3509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049F91-F630-4ED4-8671-44E613DA70EF}" type="datetimeFigureOut">
              <a:rPr lang="en-US" sz="900" smtClean="0">
                <a:latin typeface="Arial" panose="020B0604020202020204" pitchFamily="34" charset="0"/>
                <a:cs typeface="Arial" panose="020B0604020202020204" pitchFamily="34" charset="0"/>
              </a:rPr>
              <a:t>2018-04-18</a:t>
            </a:fld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59508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indent="0" algn="l" defTabSz="914400" rtl="0" eaLnBrk="1" latinLnBrk="0" hangingPunct="1">
      <a:spcAft>
        <a:spcPts val="600"/>
      </a:spcAft>
      <a:defRPr sz="9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914400" rtl="0" eaLnBrk="1" latinLnBrk="0" hangingPunct="1">
      <a:spcAft>
        <a:spcPts val="600"/>
      </a:spcAft>
      <a:defRPr sz="9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914400" rtl="0" eaLnBrk="1" latinLnBrk="0" hangingPunct="1">
      <a:spcAft>
        <a:spcPts val="600"/>
      </a:spcAft>
      <a:defRPr sz="9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914400" rtl="0" eaLnBrk="1" latinLnBrk="0" hangingPunct="1">
      <a:spcAft>
        <a:spcPts val="600"/>
      </a:spcAft>
      <a:defRPr sz="9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914400" rtl="0" eaLnBrk="1" latinLnBrk="0" hangingPunct="1">
      <a:spcAft>
        <a:spcPts val="600"/>
      </a:spcAft>
      <a:defRPr sz="9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© Bill &amp; Melinda Gates Foundation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FEC94F-12C8-4E9F-9CD8-BA76233A02B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466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© Bill &amp; Melinda Gates Foundation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FEC94F-12C8-4E9F-9CD8-BA76233A02B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3159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2D4AE5-E8C1-49D1-BDF0-7E92B8D2B9B6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81168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2D4AE5-E8C1-49D1-BDF0-7E92B8D2B9B6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81467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2D4AE5-E8C1-49D1-BDF0-7E92B8D2B9B6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24468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854CE59B-E108-4DBF-A23F-03A85C25A7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© Bill &amp; Melinda Gates Foundation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FEC94F-12C8-4E9F-9CD8-BA76233A02B3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2813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© Bill &amp; Melinda Gates Foundation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FEC94F-12C8-4E9F-9CD8-BA76233A02B3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894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Customiz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1" y="0"/>
            <a:ext cx="9144000" cy="5143500"/>
          </a:xfrm>
        </p:spPr>
        <p:txBody>
          <a:bodyPr lIns="4754880" tIns="1920240" rIns="0" bIns="0">
            <a:normAutofit/>
          </a:bodyPr>
          <a:lstStyle>
            <a:lvl1pPr marL="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on the icon to insert a </a:t>
            </a:r>
            <a:br>
              <a:rPr lang="en-US" dirty="0"/>
            </a:br>
            <a:r>
              <a:rPr lang="en-US" dirty="0"/>
              <a:t>new photo. Detailed instructions </a:t>
            </a:r>
            <a:br>
              <a:rPr lang="en-US" dirty="0"/>
            </a:br>
            <a:r>
              <a:rPr lang="en-US" dirty="0"/>
              <a:t>can be found on the slide titled</a:t>
            </a:r>
            <a:br>
              <a:rPr lang="en-US" dirty="0"/>
            </a:br>
            <a:r>
              <a:rPr lang="en-US" dirty="0"/>
              <a:t>“CHANGING THE PHOTO ON </a:t>
            </a:r>
            <a:br>
              <a:rPr lang="en-US" dirty="0"/>
            </a:br>
            <a:r>
              <a:rPr lang="en-US" dirty="0"/>
              <a:t>YOUR TITLE SLIDE.”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5126" y="1844776"/>
            <a:ext cx="4140200" cy="847549"/>
          </a:xfrm>
        </p:spPr>
        <p:txBody>
          <a:bodyPr/>
          <a:lstStyle>
            <a:lvl1pPr>
              <a:defRPr b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MAIN TITLE HERE – UP TO 2 LINES (ALL CAPS)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5126" y="2722335"/>
            <a:ext cx="4140200" cy="522515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4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Sub-Title Here – Up To 2 Lines (Initial Caps)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365126" y="4056062"/>
            <a:ext cx="4140200" cy="760868"/>
          </a:xfrm>
        </p:spPr>
        <p:txBody>
          <a:bodyPr/>
          <a:lstStyle>
            <a:lvl1pPr marL="1588" indent="0">
              <a:lnSpc>
                <a:spcPts val="1700"/>
              </a:lnSpc>
              <a:spcBef>
                <a:spcPts val="0"/>
              </a:spcBef>
              <a:buNone/>
              <a:defRPr sz="1200">
                <a:solidFill>
                  <a:schemeClr val="bg1"/>
                </a:solidFill>
              </a:defRPr>
            </a:lvl1pPr>
            <a:lvl2pPr marL="1588" indent="0">
              <a:lnSpc>
                <a:spcPts val="1700"/>
              </a:lnSpc>
              <a:spcBef>
                <a:spcPts val="0"/>
              </a:spcBef>
              <a:buFont typeface="Arial" panose="020B0604020202020204" pitchFamily="34" charset="0"/>
              <a:buNone/>
              <a:defRPr sz="1200">
                <a:solidFill>
                  <a:schemeClr val="bg1"/>
                </a:solidFill>
              </a:defRPr>
            </a:lvl2pPr>
            <a:lvl3pPr marL="1588" indent="0">
              <a:lnSpc>
                <a:spcPts val="1700"/>
              </a:lnSpc>
              <a:spcBef>
                <a:spcPts val="0"/>
              </a:spcBef>
              <a:buNone/>
              <a:defRPr sz="1200">
                <a:solidFill>
                  <a:schemeClr val="bg1"/>
                </a:solidFill>
              </a:defRPr>
            </a:lvl3pPr>
            <a:lvl4pPr marL="1588" indent="0">
              <a:lnSpc>
                <a:spcPts val="1700"/>
              </a:lnSpc>
              <a:spcBef>
                <a:spcPts val="0"/>
              </a:spcBef>
              <a:buNone/>
              <a:defRPr sz="1200">
                <a:solidFill>
                  <a:schemeClr val="bg1"/>
                </a:solidFill>
              </a:defRPr>
            </a:lvl4pPr>
            <a:lvl5pPr marL="1588" indent="0">
              <a:lnSpc>
                <a:spcPts val="1700"/>
              </a:lnSpc>
              <a:spcBef>
                <a:spcPts val="0"/>
              </a:spcBef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 1</a:t>
            </a:r>
          </a:p>
          <a:p>
            <a:pPr lvl="2"/>
            <a:r>
              <a:rPr lang="en-US"/>
              <a:t>Presenter Name 2</a:t>
            </a:r>
          </a:p>
          <a:p>
            <a:pPr lvl="4"/>
            <a:r>
              <a:rPr lang="en-US"/>
              <a:t>Presenter Name 3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365124" y="3493008"/>
            <a:ext cx="4140201" cy="27463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5"/>
          </p:nvPr>
        </p:nvSpPr>
        <p:spPr>
          <a:xfrm>
            <a:off x="5816600" y="4895959"/>
            <a:ext cx="2895600" cy="155598"/>
          </a:xfrm>
        </p:spPr>
        <p:txBody>
          <a:bodyPr/>
          <a:lstStyle>
            <a:lvl1pPr>
              <a:defRPr sz="500">
                <a:solidFill>
                  <a:schemeClr val="bg1"/>
                </a:solidFill>
              </a:defRPr>
            </a:lvl1pPr>
          </a:lstStyle>
          <a:p>
            <a:pPr algn="r"/>
            <a:r>
              <a:rPr lang="en-US"/>
              <a:t>© 2014 Bill &amp; Melinda Gates Foundation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606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/3 Width Head + Copy w/Full Blee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65125" y="1289050"/>
            <a:ext cx="3170238" cy="3389314"/>
          </a:xfrm>
        </p:spPr>
        <p:txBody>
          <a:bodyPr/>
          <a:lstStyle>
            <a:lvl1pPr>
              <a:spcBef>
                <a:spcPts val="600"/>
              </a:spcBef>
              <a:spcAft>
                <a:spcPts val="0"/>
              </a:spcAft>
              <a:buClr>
                <a:srgbClr val="2F85AA"/>
              </a:buClr>
              <a:defRPr sz="1400" b="0" baseline="0"/>
            </a:lvl1pPr>
            <a:lvl2pPr>
              <a:spcBef>
                <a:spcPts val="600"/>
              </a:spcBef>
              <a:spcAft>
                <a:spcPts val="0"/>
              </a:spcAft>
              <a:defRPr sz="1300" baseline="0"/>
            </a:lvl2pPr>
            <a:lvl3pPr>
              <a:spcBef>
                <a:spcPts val="600"/>
              </a:spcBef>
              <a:spcAft>
                <a:spcPts val="0"/>
              </a:spcAft>
              <a:buClr>
                <a:srgbClr val="3086AB"/>
              </a:buClr>
              <a:defRPr baseline="0"/>
            </a:lvl3pPr>
            <a:lvl4pPr marL="515937" indent="-1714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-"/>
              <a:defRPr baseline="0"/>
            </a:lvl4pPr>
            <a:lvl5pPr marL="685800" indent="-1714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◦"/>
              <a:defRPr baseline="0"/>
            </a:lvl5pPr>
          </a:lstStyle>
          <a:p>
            <a:pPr lvl="0"/>
            <a:r>
              <a:rPr lang="en-US" dirty="0"/>
              <a:t>Insert bullet list at 1/3 width of slide</a:t>
            </a:r>
          </a:p>
          <a:p>
            <a:pPr lvl="1"/>
            <a:r>
              <a:rPr lang="en-US" dirty="0"/>
              <a:t>Bullet list level two</a:t>
            </a:r>
          </a:p>
          <a:p>
            <a:pPr lvl="2"/>
            <a:r>
              <a:rPr lang="en-US" dirty="0"/>
              <a:t>Bullet list level three</a:t>
            </a:r>
          </a:p>
          <a:p>
            <a:pPr lvl="3"/>
            <a:r>
              <a:rPr lang="en-US" dirty="0"/>
              <a:t>Bullet list level four</a:t>
            </a:r>
          </a:p>
          <a:p>
            <a:pPr lvl="4"/>
            <a:r>
              <a:rPr lang="en-US" dirty="0"/>
              <a:t>Bullet list level five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3656013" y="0"/>
            <a:ext cx="5487987" cy="5143500"/>
          </a:xfrm>
        </p:spPr>
        <p:txBody>
          <a:bodyPr tIns="822960"/>
          <a:lstStyle>
            <a:lvl1pPr marL="0" indent="0" algn="ctr">
              <a:buNone/>
              <a:defRPr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501982"/>
            <a:ext cx="201168" cy="20132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365125" y="484632"/>
            <a:ext cx="3170238" cy="646646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INSERT HEADLINE – TWO LINES ALL CAPS</a:t>
            </a:r>
          </a:p>
        </p:txBody>
      </p:sp>
    </p:spTree>
    <p:extLst>
      <p:ext uri="{BB962C8B-B14F-4D97-AF65-F5344CB8AC3E}">
        <p14:creationId xmlns:p14="http://schemas.microsoft.com/office/powerpoint/2010/main" val="638424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/3 Width Head + Copy w/3 Image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3665539" y="2635250"/>
            <a:ext cx="1825832" cy="2508250"/>
          </a:xfrm>
        </p:spPr>
        <p:txBody>
          <a:bodyPr tIns="822960"/>
          <a:lstStyle>
            <a:lvl1pPr marL="0" indent="0" algn="ctr">
              <a:buNone/>
              <a:defRPr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5558829" y="2635250"/>
            <a:ext cx="3585172" cy="2508250"/>
          </a:xfrm>
        </p:spPr>
        <p:txBody>
          <a:bodyPr tIns="822960"/>
          <a:lstStyle>
            <a:lvl1pPr marL="0" indent="0" algn="ctr">
              <a:buNone/>
              <a:defRPr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65125" y="1289050"/>
            <a:ext cx="3170238" cy="3389314"/>
          </a:xfrm>
        </p:spPr>
        <p:txBody>
          <a:bodyPr/>
          <a:lstStyle>
            <a:lvl1pPr>
              <a:spcBef>
                <a:spcPts val="600"/>
              </a:spcBef>
              <a:spcAft>
                <a:spcPts val="0"/>
              </a:spcAft>
              <a:buClr>
                <a:srgbClr val="2F85AA"/>
              </a:buClr>
              <a:defRPr sz="1400" b="0" baseline="0"/>
            </a:lvl1pPr>
            <a:lvl2pPr>
              <a:spcBef>
                <a:spcPts val="600"/>
              </a:spcBef>
              <a:spcAft>
                <a:spcPts val="0"/>
              </a:spcAft>
              <a:defRPr sz="1300" baseline="0"/>
            </a:lvl2pPr>
            <a:lvl3pPr>
              <a:spcBef>
                <a:spcPts val="600"/>
              </a:spcBef>
              <a:spcAft>
                <a:spcPts val="0"/>
              </a:spcAft>
              <a:buClr>
                <a:srgbClr val="3086AB"/>
              </a:buClr>
              <a:defRPr baseline="0"/>
            </a:lvl3pPr>
            <a:lvl4pPr marL="515937" indent="-1714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-"/>
              <a:defRPr baseline="0"/>
            </a:lvl4pPr>
            <a:lvl5pPr marL="685800" indent="-171450">
              <a:spcBef>
                <a:spcPts val="600"/>
              </a:spcBef>
              <a:buFont typeface="Arial" panose="020B0604020202020204" pitchFamily="34" charset="0"/>
              <a:buChar char="◦"/>
              <a:defRPr baseline="0"/>
            </a:lvl5pPr>
          </a:lstStyle>
          <a:p>
            <a:pPr lvl="0"/>
            <a:r>
              <a:rPr lang="en-US" dirty="0"/>
              <a:t>Insert bullet list at 1/3 width of slide</a:t>
            </a:r>
          </a:p>
          <a:p>
            <a:pPr lvl="1"/>
            <a:r>
              <a:rPr lang="en-US" dirty="0"/>
              <a:t>Bullet list level two</a:t>
            </a:r>
          </a:p>
          <a:p>
            <a:pPr lvl="2"/>
            <a:r>
              <a:rPr lang="en-US" dirty="0"/>
              <a:t>Bullet list level three</a:t>
            </a:r>
          </a:p>
          <a:p>
            <a:pPr lvl="3"/>
            <a:r>
              <a:rPr lang="en-US" dirty="0"/>
              <a:t>Bullet list level four</a:t>
            </a:r>
          </a:p>
          <a:p>
            <a:pPr lvl="4"/>
            <a:r>
              <a:rPr lang="en-US" dirty="0"/>
              <a:t>Bullet list level five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3665538" y="0"/>
            <a:ext cx="5478462" cy="2542032"/>
          </a:xfrm>
        </p:spPr>
        <p:txBody>
          <a:bodyPr tIns="822960"/>
          <a:lstStyle>
            <a:lvl1pPr marL="0" indent="0" algn="ctr">
              <a:buNone/>
              <a:defRPr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501982"/>
            <a:ext cx="201168" cy="20132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365125" y="484632"/>
            <a:ext cx="3170238" cy="646646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INSERT HEADLINE – TWO LINES ALL CAPS</a:t>
            </a:r>
          </a:p>
        </p:txBody>
      </p:sp>
    </p:spTree>
    <p:extLst>
      <p:ext uri="{BB962C8B-B14F-4D97-AF65-F5344CB8AC3E}">
        <p14:creationId xmlns:p14="http://schemas.microsoft.com/office/powerpoint/2010/main" val="34141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/3 Width Head + Copy w/4 Image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7325138" y="0"/>
            <a:ext cx="1818861" cy="2542032"/>
          </a:xfrm>
        </p:spPr>
        <p:txBody>
          <a:bodyPr tIns="822960"/>
          <a:lstStyle>
            <a:lvl1pPr marL="0" indent="0" algn="ctr">
              <a:buNone/>
              <a:defRPr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6"/>
          <p:cNvSpPr>
            <a:spLocks noGrp="1"/>
          </p:cNvSpPr>
          <p:nvPr>
            <p:ph type="pic" sz="quarter" idx="18"/>
          </p:nvPr>
        </p:nvSpPr>
        <p:spPr>
          <a:xfrm>
            <a:off x="3665538" y="0"/>
            <a:ext cx="3599965" cy="2542032"/>
          </a:xfrm>
        </p:spPr>
        <p:txBody>
          <a:bodyPr tIns="822960"/>
          <a:lstStyle>
            <a:lvl1pPr marL="0" indent="0" algn="ctr">
              <a:buNone/>
              <a:defRPr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3665539" y="2601468"/>
            <a:ext cx="1825832" cy="2542032"/>
          </a:xfrm>
        </p:spPr>
        <p:txBody>
          <a:bodyPr tIns="822960"/>
          <a:lstStyle>
            <a:lvl1pPr marL="0" indent="0" algn="ctr">
              <a:buNone/>
              <a:defRPr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5560943" y="2601468"/>
            <a:ext cx="3583057" cy="2542032"/>
          </a:xfrm>
        </p:spPr>
        <p:txBody>
          <a:bodyPr tIns="822960"/>
          <a:lstStyle>
            <a:lvl1pPr marL="0" indent="0" algn="ctr">
              <a:buNone/>
              <a:defRPr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65125" y="1289050"/>
            <a:ext cx="3170238" cy="3389314"/>
          </a:xfrm>
        </p:spPr>
        <p:txBody>
          <a:bodyPr/>
          <a:lstStyle>
            <a:lvl1pPr>
              <a:spcBef>
                <a:spcPts val="600"/>
              </a:spcBef>
              <a:spcAft>
                <a:spcPts val="0"/>
              </a:spcAft>
              <a:buClr>
                <a:srgbClr val="2F85AA"/>
              </a:buClr>
              <a:defRPr sz="1400" b="0" baseline="0"/>
            </a:lvl1pPr>
            <a:lvl2pPr>
              <a:spcBef>
                <a:spcPts val="600"/>
              </a:spcBef>
              <a:spcAft>
                <a:spcPts val="0"/>
              </a:spcAft>
              <a:defRPr sz="1300" baseline="0"/>
            </a:lvl2pPr>
            <a:lvl3pPr>
              <a:spcBef>
                <a:spcPts val="600"/>
              </a:spcBef>
              <a:spcAft>
                <a:spcPts val="0"/>
              </a:spcAft>
              <a:buClr>
                <a:srgbClr val="3086AB"/>
              </a:buClr>
              <a:defRPr baseline="0"/>
            </a:lvl3pPr>
            <a:lvl4pPr marL="515937" indent="-1714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-"/>
              <a:defRPr baseline="0"/>
            </a:lvl4pPr>
            <a:lvl5pPr marL="685800" indent="-171450">
              <a:spcBef>
                <a:spcPts val="600"/>
              </a:spcBef>
              <a:buFont typeface="Arial" panose="020B0604020202020204" pitchFamily="34" charset="0"/>
              <a:buChar char="◦"/>
              <a:defRPr baseline="0"/>
            </a:lvl5pPr>
          </a:lstStyle>
          <a:p>
            <a:pPr lvl="0"/>
            <a:r>
              <a:rPr lang="en-US" dirty="0"/>
              <a:t>Insert bullet list at 1/3 width of slide</a:t>
            </a:r>
          </a:p>
          <a:p>
            <a:pPr lvl="1"/>
            <a:r>
              <a:rPr lang="en-US" dirty="0"/>
              <a:t>Bullet list level two</a:t>
            </a:r>
          </a:p>
          <a:p>
            <a:pPr lvl="2"/>
            <a:r>
              <a:rPr lang="en-US" dirty="0"/>
              <a:t>Bullet list level three</a:t>
            </a:r>
          </a:p>
          <a:p>
            <a:pPr lvl="3"/>
            <a:r>
              <a:rPr lang="en-US" dirty="0"/>
              <a:t>Bullet list level four</a:t>
            </a:r>
          </a:p>
          <a:p>
            <a:pPr lvl="4"/>
            <a:r>
              <a:rPr lang="en-US" dirty="0"/>
              <a:t>Bullet list level five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501982"/>
            <a:ext cx="201168" cy="20132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365125" y="484632"/>
            <a:ext cx="3170238" cy="646646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INSERT HEADLINE – TWO LINES ALL CAPS</a:t>
            </a:r>
          </a:p>
        </p:txBody>
      </p:sp>
    </p:spTree>
    <p:extLst>
      <p:ext uri="{BB962C8B-B14F-4D97-AF65-F5344CB8AC3E}">
        <p14:creationId xmlns:p14="http://schemas.microsoft.com/office/powerpoint/2010/main" val="3629668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/3 Width Head + Copy w/5 Image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65125" y="1289050"/>
            <a:ext cx="3170238" cy="3389314"/>
          </a:xfrm>
        </p:spPr>
        <p:txBody>
          <a:bodyPr/>
          <a:lstStyle>
            <a:lvl1pPr>
              <a:spcBef>
                <a:spcPts val="600"/>
              </a:spcBef>
              <a:spcAft>
                <a:spcPts val="0"/>
              </a:spcAft>
              <a:buClr>
                <a:srgbClr val="2F85AA"/>
              </a:buClr>
              <a:defRPr sz="1400" b="0" baseline="0"/>
            </a:lvl1pPr>
            <a:lvl2pPr>
              <a:spcBef>
                <a:spcPts val="600"/>
              </a:spcBef>
              <a:spcAft>
                <a:spcPts val="0"/>
              </a:spcAft>
              <a:defRPr sz="1300" baseline="0"/>
            </a:lvl2pPr>
            <a:lvl3pPr>
              <a:spcBef>
                <a:spcPts val="600"/>
              </a:spcBef>
              <a:spcAft>
                <a:spcPts val="0"/>
              </a:spcAft>
              <a:buClr>
                <a:srgbClr val="3086AB"/>
              </a:buClr>
              <a:defRPr baseline="0"/>
            </a:lvl3pPr>
            <a:lvl4pPr marL="515937" indent="-1714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-"/>
              <a:defRPr baseline="0"/>
            </a:lvl4pPr>
            <a:lvl5pPr marL="685800" indent="-1714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◦"/>
              <a:defRPr baseline="0"/>
            </a:lvl5pPr>
          </a:lstStyle>
          <a:p>
            <a:pPr lvl="0"/>
            <a:r>
              <a:rPr lang="en-US" dirty="0"/>
              <a:t>Insert bullet list at 1/3 width of slide</a:t>
            </a:r>
          </a:p>
          <a:p>
            <a:pPr lvl="1"/>
            <a:r>
              <a:rPr lang="en-US" dirty="0"/>
              <a:t>Bullet list level two</a:t>
            </a:r>
          </a:p>
          <a:p>
            <a:pPr lvl="2"/>
            <a:r>
              <a:rPr lang="en-US" dirty="0"/>
              <a:t>Bullet list level three</a:t>
            </a:r>
          </a:p>
          <a:p>
            <a:pPr lvl="3"/>
            <a:r>
              <a:rPr lang="en-US" dirty="0"/>
              <a:t>Bullet list level four</a:t>
            </a:r>
          </a:p>
          <a:p>
            <a:pPr lvl="4"/>
            <a:r>
              <a:rPr lang="en-US" dirty="0"/>
              <a:t>Bullet list level five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501982"/>
            <a:ext cx="201168" cy="20132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365125" y="484632"/>
            <a:ext cx="3170238" cy="646646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INSERT HEADLINE – TWO LINES ALL CAPS</a:t>
            </a:r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9"/>
          </p:nvPr>
        </p:nvSpPr>
        <p:spPr>
          <a:xfrm>
            <a:off x="7360920" y="0"/>
            <a:ext cx="1783080" cy="2551113"/>
          </a:xfrm>
        </p:spPr>
        <p:txBody>
          <a:bodyPr tIns="822960"/>
          <a:lstStyle>
            <a:lvl1pPr marL="0" indent="0" algn="ctr">
              <a:buNone/>
              <a:defRPr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Picture Placeholder 6"/>
          <p:cNvSpPr>
            <a:spLocks noGrp="1"/>
          </p:cNvSpPr>
          <p:nvPr>
            <p:ph type="pic" sz="quarter" idx="20"/>
          </p:nvPr>
        </p:nvSpPr>
        <p:spPr>
          <a:xfrm>
            <a:off x="3665537" y="0"/>
            <a:ext cx="3629785" cy="2551113"/>
          </a:xfrm>
        </p:spPr>
        <p:txBody>
          <a:bodyPr tIns="822960"/>
          <a:lstStyle>
            <a:lvl1pPr marL="0" indent="0" algn="ctr">
              <a:buNone/>
              <a:defRPr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5513229" y="2611438"/>
            <a:ext cx="1783080" cy="2534247"/>
          </a:xfrm>
        </p:spPr>
        <p:txBody>
          <a:bodyPr tIns="822960"/>
          <a:lstStyle>
            <a:lvl1pPr marL="0" indent="0" algn="ctr">
              <a:buNone/>
              <a:defRPr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3665538" y="2611439"/>
            <a:ext cx="1783080" cy="2534247"/>
          </a:xfrm>
        </p:spPr>
        <p:txBody>
          <a:bodyPr tIns="822960"/>
          <a:lstStyle>
            <a:lvl1pPr marL="0" indent="0" algn="ctr">
              <a:buNone/>
              <a:defRPr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7360920" y="2609253"/>
            <a:ext cx="1783080" cy="2534247"/>
          </a:xfrm>
        </p:spPr>
        <p:txBody>
          <a:bodyPr tIns="822960"/>
          <a:lstStyle>
            <a:lvl1pPr marL="0" indent="0" algn="ctr">
              <a:buNone/>
              <a:defRPr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047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/3 Width Head + Copy w/6 Image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6"/>
          <p:cNvSpPr>
            <a:spLocks noGrp="1"/>
          </p:cNvSpPr>
          <p:nvPr>
            <p:ph type="pic" sz="quarter" idx="19"/>
          </p:nvPr>
        </p:nvSpPr>
        <p:spPr>
          <a:xfrm>
            <a:off x="7360920" y="0"/>
            <a:ext cx="1783080" cy="1704561"/>
          </a:xfrm>
        </p:spPr>
        <p:txBody>
          <a:bodyPr tIns="822960"/>
          <a:lstStyle>
            <a:lvl1pPr marL="0" indent="0" algn="ctr">
              <a:buNone/>
              <a:defRPr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Picture Placeholder 6"/>
          <p:cNvSpPr>
            <a:spLocks noGrp="1"/>
          </p:cNvSpPr>
          <p:nvPr>
            <p:ph type="pic" sz="quarter" idx="20"/>
          </p:nvPr>
        </p:nvSpPr>
        <p:spPr>
          <a:xfrm>
            <a:off x="3665537" y="0"/>
            <a:ext cx="3629785" cy="3096039"/>
          </a:xfrm>
        </p:spPr>
        <p:txBody>
          <a:bodyPr tIns="822960"/>
          <a:lstStyle>
            <a:lvl1pPr marL="0" indent="0" algn="ctr">
              <a:buNone/>
              <a:defRPr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Picture Placeholder 6"/>
          <p:cNvSpPr>
            <a:spLocks noGrp="1"/>
          </p:cNvSpPr>
          <p:nvPr>
            <p:ph type="pic" sz="quarter" idx="21" hasCustomPrompt="1"/>
          </p:nvPr>
        </p:nvSpPr>
        <p:spPr>
          <a:xfrm>
            <a:off x="7360920" y="1764194"/>
            <a:ext cx="1783080" cy="1331845"/>
          </a:xfrm>
        </p:spPr>
        <p:txBody>
          <a:bodyPr tIns="822960"/>
          <a:lstStyle>
            <a:lvl1pPr marL="0" indent="0" algn="ctr">
              <a:buNone/>
              <a:defRPr baseline="0"/>
            </a:lvl1pPr>
          </a:lstStyle>
          <a:p>
            <a:r>
              <a:rPr lang="en-US"/>
              <a:t>Click </a:t>
            </a:r>
            <a:r>
              <a:rPr lang="en-US" dirty="0"/>
              <a:t>on the icon to insert a new photo</a:t>
            </a:r>
          </a:p>
        </p:txBody>
      </p:sp>
      <p:sp>
        <p:nvSpPr>
          <p:cNvPr id="9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5513229" y="3155673"/>
            <a:ext cx="1783080" cy="1990012"/>
          </a:xfrm>
        </p:spPr>
        <p:txBody>
          <a:bodyPr tIns="822960"/>
          <a:lstStyle>
            <a:lvl1pPr marL="0" indent="0" algn="ctr">
              <a:buNone/>
              <a:defRPr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3665538" y="3155674"/>
            <a:ext cx="1783080" cy="1990012"/>
          </a:xfrm>
        </p:spPr>
        <p:txBody>
          <a:bodyPr tIns="822960"/>
          <a:lstStyle>
            <a:lvl1pPr marL="0" indent="0" algn="ctr">
              <a:buNone/>
              <a:defRPr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7360920" y="3153488"/>
            <a:ext cx="1783080" cy="1990012"/>
          </a:xfrm>
        </p:spPr>
        <p:txBody>
          <a:bodyPr tIns="822960"/>
          <a:lstStyle>
            <a:lvl1pPr marL="0" indent="0" algn="ctr">
              <a:buNone/>
              <a:defRPr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65125" y="1289050"/>
            <a:ext cx="3170238" cy="3389314"/>
          </a:xfrm>
        </p:spPr>
        <p:txBody>
          <a:bodyPr/>
          <a:lstStyle>
            <a:lvl1pPr>
              <a:spcBef>
                <a:spcPts val="600"/>
              </a:spcBef>
              <a:spcAft>
                <a:spcPts val="0"/>
              </a:spcAft>
              <a:buClr>
                <a:srgbClr val="2F85AA"/>
              </a:buClr>
              <a:defRPr sz="1400" b="0" baseline="0"/>
            </a:lvl1pPr>
            <a:lvl2pPr>
              <a:spcBef>
                <a:spcPts val="600"/>
              </a:spcBef>
              <a:spcAft>
                <a:spcPts val="0"/>
              </a:spcAft>
              <a:defRPr sz="1300" baseline="0"/>
            </a:lvl2pPr>
            <a:lvl3pPr>
              <a:spcBef>
                <a:spcPts val="600"/>
              </a:spcBef>
              <a:spcAft>
                <a:spcPts val="0"/>
              </a:spcAft>
              <a:buClr>
                <a:srgbClr val="3086AB"/>
              </a:buClr>
              <a:defRPr baseline="0"/>
            </a:lvl3pPr>
            <a:lvl4pPr marL="515937" indent="-1714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-"/>
              <a:defRPr baseline="0"/>
            </a:lvl4pPr>
            <a:lvl5pPr marL="685800" indent="-1714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◦"/>
              <a:defRPr baseline="0"/>
            </a:lvl5pPr>
          </a:lstStyle>
          <a:p>
            <a:pPr lvl="0"/>
            <a:r>
              <a:rPr lang="en-US" dirty="0"/>
              <a:t>Insert bullet list at 1/3 width of slide</a:t>
            </a:r>
          </a:p>
          <a:p>
            <a:pPr lvl="1"/>
            <a:r>
              <a:rPr lang="en-US" dirty="0"/>
              <a:t>Bullet list level two</a:t>
            </a:r>
          </a:p>
          <a:p>
            <a:pPr lvl="2"/>
            <a:r>
              <a:rPr lang="en-US" dirty="0"/>
              <a:t>Bullet list level three</a:t>
            </a:r>
          </a:p>
          <a:p>
            <a:pPr lvl="3"/>
            <a:r>
              <a:rPr lang="en-US" dirty="0"/>
              <a:t>Bullet list level four</a:t>
            </a:r>
          </a:p>
          <a:p>
            <a:pPr lvl="4"/>
            <a:r>
              <a:rPr lang="en-US" dirty="0"/>
              <a:t>Bullet list level five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501982"/>
            <a:ext cx="201168" cy="20132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365125" y="484632"/>
            <a:ext cx="3170238" cy="646646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INSERT HEADLINE – TWO LINES ALL CAPS</a:t>
            </a:r>
          </a:p>
        </p:txBody>
      </p:sp>
    </p:spTree>
    <p:extLst>
      <p:ext uri="{BB962C8B-B14F-4D97-AF65-F5344CB8AC3E}">
        <p14:creationId xmlns:p14="http://schemas.microsoft.com/office/powerpoint/2010/main" val="1008537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/3 Width Head + Copy w/6 Image Grid-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65125" y="1289050"/>
            <a:ext cx="3170238" cy="3389314"/>
          </a:xfrm>
        </p:spPr>
        <p:txBody>
          <a:bodyPr/>
          <a:lstStyle>
            <a:lvl1pPr>
              <a:spcBef>
                <a:spcPts val="600"/>
              </a:spcBef>
              <a:spcAft>
                <a:spcPts val="0"/>
              </a:spcAft>
              <a:buClr>
                <a:srgbClr val="2F85AA"/>
              </a:buClr>
              <a:defRPr sz="1400" b="0" baseline="0"/>
            </a:lvl1pPr>
            <a:lvl2pPr>
              <a:spcBef>
                <a:spcPts val="600"/>
              </a:spcBef>
              <a:spcAft>
                <a:spcPts val="0"/>
              </a:spcAft>
              <a:defRPr sz="1300" baseline="0"/>
            </a:lvl2pPr>
            <a:lvl3pPr>
              <a:spcBef>
                <a:spcPts val="600"/>
              </a:spcBef>
              <a:spcAft>
                <a:spcPts val="0"/>
              </a:spcAft>
              <a:buClr>
                <a:srgbClr val="3086AB"/>
              </a:buClr>
              <a:defRPr baseline="0"/>
            </a:lvl3pPr>
            <a:lvl4pPr marL="515937" indent="-1714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-"/>
              <a:defRPr baseline="0"/>
            </a:lvl4pPr>
            <a:lvl5pPr marL="685800" indent="-1714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◦"/>
              <a:defRPr baseline="0"/>
            </a:lvl5pPr>
          </a:lstStyle>
          <a:p>
            <a:pPr lvl="0"/>
            <a:r>
              <a:rPr lang="en-US" dirty="0"/>
              <a:t>Insert bullet list at 1/3 width of slide</a:t>
            </a:r>
          </a:p>
          <a:p>
            <a:pPr lvl="1"/>
            <a:r>
              <a:rPr lang="en-US" dirty="0"/>
              <a:t>Bullet list level two</a:t>
            </a:r>
          </a:p>
          <a:p>
            <a:pPr lvl="2"/>
            <a:r>
              <a:rPr lang="en-US" dirty="0"/>
              <a:t>Bullet list level three</a:t>
            </a:r>
          </a:p>
          <a:p>
            <a:pPr lvl="3"/>
            <a:r>
              <a:rPr lang="en-US" dirty="0"/>
              <a:t>Bullet list level four</a:t>
            </a:r>
          </a:p>
          <a:p>
            <a:pPr lvl="4"/>
            <a:r>
              <a:rPr lang="en-US" dirty="0"/>
              <a:t>Bullet list level five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501982"/>
            <a:ext cx="201168" cy="20132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365125" y="484632"/>
            <a:ext cx="3170238" cy="646646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INSERT HEADLINE – TWO LINES ALL CAPS</a:t>
            </a:r>
          </a:p>
        </p:txBody>
      </p:sp>
      <p:sp>
        <p:nvSpPr>
          <p:cNvPr id="11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5513229" y="2611438"/>
            <a:ext cx="1783080" cy="2534247"/>
          </a:xfrm>
        </p:spPr>
        <p:txBody>
          <a:bodyPr tIns="822960"/>
          <a:lstStyle>
            <a:lvl1pPr marL="0" indent="0" algn="ctr">
              <a:buNone/>
              <a:defRPr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3665538" y="2611439"/>
            <a:ext cx="1783080" cy="2534247"/>
          </a:xfrm>
        </p:spPr>
        <p:txBody>
          <a:bodyPr tIns="822960"/>
          <a:lstStyle>
            <a:lvl1pPr marL="0" indent="0" algn="ctr">
              <a:buNone/>
              <a:defRPr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7360920" y="2609253"/>
            <a:ext cx="1783080" cy="2534247"/>
          </a:xfrm>
        </p:spPr>
        <p:txBody>
          <a:bodyPr tIns="822960"/>
          <a:lstStyle>
            <a:lvl1pPr marL="0" indent="0" algn="ctr">
              <a:buNone/>
              <a:defRPr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Picture Placeholder 6"/>
          <p:cNvSpPr>
            <a:spLocks noGrp="1"/>
          </p:cNvSpPr>
          <p:nvPr>
            <p:ph type="pic" sz="quarter" idx="18"/>
          </p:nvPr>
        </p:nvSpPr>
        <p:spPr>
          <a:xfrm>
            <a:off x="5513229" y="2185"/>
            <a:ext cx="1783080" cy="2534247"/>
          </a:xfrm>
        </p:spPr>
        <p:txBody>
          <a:bodyPr tIns="822960"/>
          <a:lstStyle>
            <a:lvl1pPr marL="0" indent="0" algn="ctr">
              <a:buNone/>
              <a:defRPr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Picture Placeholder 6"/>
          <p:cNvSpPr>
            <a:spLocks noGrp="1"/>
          </p:cNvSpPr>
          <p:nvPr>
            <p:ph type="pic" sz="quarter" idx="19"/>
          </p:nvPr>
        </p:nvSpPr>
        <p:spPr>
          <a:xfrm>
            <a:off x="3665538" y="2186"/>
            <a:ext cx="1783080" cy="2534247"/>
          </a:xfrm>
        </p:spPr>
        <p:txBody>
          <a:bodyPr tIns="822960"/>
          <a:lstStyle>
            <a:lvl1pPr marL="0" indent="0" algn="ctr">
              <a:buNone/>
              <a:defRPr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Picture Placeholder 6"/>
          <p:cNvSpPr>
            <a:spLocks noGrp="1"/>
          </p:cNvSpPr>
          <p:nvPr>
            <p:ph type="pic" sz="quarter" idx="20"/>
          </p:nvPr>
        </p:nvSpPr>
        <p:spPr>
          <a:xfrm>
            <a:off x="7360920" y="0"/>
            <a:ext cx="1783080" cy="2534247"/>
          </a:xfrm>
        </p:spPr>
        <p:txBody>
          <a:bodyPr tIns="822960"/>
          <a:lstStyle>
            <a:lvl1pPr marL="0" indent="0" algn="ctr">
              <a:buNone/>
              <a:defRPr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019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Width Head + Copy +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65124" y="3687417"/>
            <a:ext cx="8329613" cy="1005233"/>
          </a:xfrm>
        </p:spPr>
        <p:txBody>
          <a:bodyPr/>
          <a:lstStyle>
            <a:lvl1pPr>
              <a:spcBef>
                <a:spcPts val="600"/>
              </a:spcBef>
              <a:spcAft>
                <a:spcPts val="0"/>
              </a:spcAft>
              <a:defRPr sz="1400" b="0" baseline="0"/>
            </a:lvl1pPr>
            <a:lvl2pPr marL="171450" indent="-171450">
              <a:spcBef>
                <a:spcPts val="600"/>
              </a:spcBef>
              <a:spcAft>
                <a:spcPts val="0"/>
              </a:spcAft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§"/>
              <a:defRPr sz="1300"/>
            </a:lvl2pPr>
            <a:lvl3pPr marL="342900" indent="-171450">
              <a:spcBef>
                <a:spcPts val="600"/>
              </a:spcBef>
              <a:spcAft>
                <a:spcPts val="0"/>
              </a:spcAft>
              <a:buClr>
                <a:srgbClr val="3086AB"/>
              </a:buClr>
              <a:buFont typeface="Arial" panose="020B0604020202020204" pitchFamily="34" charset="0"/>
              <a:buChar char="•"/>
              <a:tabLst/>
              <a:defRPr baseline="0"/>
            </a:lvl3pPr>
            <a:lvl4pPr marL="515938" indent="-173038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-"/>
              <a:tabLst/>
              <a:defRPr baseline="0"/>
            </a:lvl4pPr>
            <a:lvl5pPr marL="687388" indent="-171450">
              <a:spcBef>
                <a:spcPts val="600"/>
              </a:spcBef>
              <a:spcAft>
                <a:spcPts val="0"/>
              </a:spcAft>
              <a:defRPr baseline="0"/>
            </a:lvl5pPr>
          </a:lstStyle>
          <a:p>
            <a:pPr lvl="0"/>
            <a:r>
              <a:rPr lang="en-US" dirty="0"/>
              <a:t>Insert bullet list at full-width of slide</a:t>
            </a:r>
          </a:p>
          <a:p>
            <a:pPr lvl="1"/>
            <a:r>
              <a:rPr lang="en-US" dirty="0"/>
              <a:t>Bullet list level two</a:t>
            </a:r>
          </a:p>
          <a:p>
            <a:pPr lvl="2"/>
            <a:r>
              <a:rPr lang="en-US" dirty="0"/>
              <a:t>Bullet list level three</a:t>
            </a:r>
          </a:p>
          <a:p>
            <a:pPr lvl="3"/>
            <a:r>
              <a:rPr lang="en-US" dirty="0"/>
              <a:t>Bullet list level four</a:t>
            </a:r>
          </a:p>
          <a:p>
            <a:pPr lvl="4"/>
            <a:r>
              <a:rPr lang="en-US" dirty="0"/>
              <a:t>Bullet list level five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algn="r"/>
            <a:r>
              <a:rPr lang="en-US">
                <a:solidFill>
                  <a:srgbClr val="000000"/>
                </a:solidFill>
              </a:rPr>
              <a:t>© Bill &amp; Melinda Gates Foundation      |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F7C509-FEEF-45D3-B896-7C07814C0C1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124" y="484632"/>
            <a:ext cx="8329613" cy="523183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INSERT HEADLINE HERE – UP TO 2 FULL WIDTH LINES (ALL CAPS)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357188" y="1198563"/>
            <a:ext cx="8355012" cy="2369585"/>
          </a:xfrm>
        </p:spPr>
        <p:txBody>
          <a:bodyPr tIns="822960"/>
          <a:lstStyle>
            <a:lvl1pPr marL="0" indent="0" algn="ctr">
              <a:buNone/>
              <a:defRPr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48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izeable Photo Slide (Full Fram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4000" cy="5143500"/>
          </a:xfrm>
        </p:spPr>
        <p:txBody>
          <a:bodyPr lIns="182880" tIns="1828800"/>
          <a:lstStyle>
            <a:lvl1pPr marL="0" indent="0" algn="ctr">
              <a:buFontTx/>
              <a:buNone/>
              <a:defRPr baseline="0"/>
            </a:lvl1pPr>
          </a:lstStyle>
          <a:p>
            <a:r>
              <a:rPr lang="en-US" dirty="0"/>
              <a:t>Click on the icon to insert </a:t>
            </a:r>
            <a:br>
              <a:rPr lang="en-US" dirty="0"/>
            </a:br>
            <a:r>
              <a:rPr lang="en-US" dirty="0"/>
              <a:t>a new full-frame photo.</a:t>
            </a:r>
          </a:p>
        </p:txBody>
      </p:sp>
    </p:spTree>
    <p:extLst>
      <p:ext uri="{BB962C8B-B14F-4D97-AF65-F5344CB8AC3E}">
        <p14:creationId xmlns:p14="http://schemas.microsoft.com/office/powerpoint/2010/main" val="3750398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shots (Max of 20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65124" y="1128091"/>
            <a:ext cx="8329613" cy="383742"/>
          </a:xfrm>
        </p:spPr>
        <p:txBody>
          <a:bodyPr/>
          <a:lstStyle>
            <a:lvl1pPr>
              <a:spcBef>
                <a:spcPts val="600"/>
              </a:spcBef>
              <a:defRPr sz="1400" b="0" baseline="0"/>
            </a:lvl1pPr>
            <a:lvl2pPr marL="171450" indent="-171450">
              <a:spcBef>
                <a:spcPts val="336"/>
              </a:spcBef>
              <a:spcAft>
                <a:spcPts val="0"/>
              </a:spcAft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§"/>
              <a:defRPr sz="1300"/>
            </a:lvl2pPr>
            <a:lvl3pPr marL="342900" indent="-171450">
              <a:spcBef>
                <a:spcPts val="336"/>
              </a:spcBef>
              <a:buClr>
                <a:srgbClr val="3086AB"/>
              </a:buClr>
              <a:buFont typeface="Arial" panose="020B0604020202020204" pitchFamily="34" charset="0"/>
              <a:buChar char="•"/>
              <a:tabLst/>
              <a:defRPr baseline="0"/>
            </a:lvl3pPr>
            <a:lvl4pPr marL="515938" indent="-173038">
              <a:spcBef>
                <a:spcPts val="336"/>
              </a:spcBef>
              <a:spcAft>
                <a:spcPts val="0"/>
              </a:spcAft>
              <a:buFont typeface="Arial" panose="020B0604020202020204" pitchFamily="34" charset="0"/>
              <a:buChar char="-"/>
              <a:tabLst/>
              <a:defRPr baseline="0"/>
            </a:lvl4pPr>
            <a:lvl5pPr marL="687388" indent="-171450">
              <a:spcBef>
                <a:spcPts val="336"/>
              </a:spcBef>
              <a:defRPr baseline="0"/>
            </a:lvl5pPr>
          </a:lstStyle>
          <a:p>
            <a:pPr lvl="0"/>
            <a:r>
              <a:rPr lang="en-US"/>
              <a:t>Explanatory text goes here, up to 2 lines. This slide accommodates 21 headshots.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algn="r"/>
            <a:r>
              <a:rPr lang="en-US">
                <a:solidFill>
                  <a:srgbClr val="000000"/>
                </a:solidFill>
              </a:rPr>
              <a:t>© Bill &amp; Melinda Gates Foundation      |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F7C509-FEEF-45D3-B896-7C07814C0C1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357188" y="1575139"/>
            <a:ext cx="908565" cy="908565"/>
          </a:xfrm>
          <a:noFill/>
        </p:spPr>
        <p:txBody>
          <a:bodyPr/>
          <a:lstStyle>
            <a:lvl1pPr algn="l">
              <a:defRPr sz="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839338" y="1575139"/>
            <a:ext cx="908565" cy="908565"/>
          </a:xfrm>
          <a:noFill/>
        </p:spPr>
        <p:txBody>
          <a:bodyPr/>
          <a:lstStyle>
            <a:lvl1pPr algn="l">
              <a:defRPr sz="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321488" y="1575139"/>
            <a:ext cx="908565" cy="908565"/>
          </a:xfrm>
          <a:noFill/>
        </p:spPr>
        <p:txBody>
          <a:bodyPr/>
          <a:lstStyle>
            <a:lvl1pPr algn="l">
              <a:defRPr sz="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803635" y="1575139"/>
            <a:ext cx="908565" cy="908565"/>
          </a:xfrm>
          <a:noFill/>
        </p:spPr>
        <p:txBody>
          <a:bodyPr/>
          <a:lstStyle>
            <a:lvl1pPr algn="l">
              <a:defRPr sz="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124" y="484632"/>
            <a:ext cx="8347075" cy="646646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HEADSHOT SLIDE (MAX OF 21)</a:t>
            </a:r>
          </a:p>
        </p:txBody>
      </p:sp>
      <p:sp>
        <p:nvSpPr>
          <p:cNvPr id="4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598263" y="1575139"/>
            <a:ext cx="908565" cy="908565"/>
          </a:xfrm>
          <a:noFill/>
        </p:spPr>
        <p:txBody>
          <a:bodyPr/>
          <a:lstStyle>
            <a:lvl1pPr algn="l">
              <a:defRPr sz="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0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080413" y="1575139"/>
            <a:ext cx="908565" cy="908565"/>
          </a:xfrm>
          <a:noFill/>
        </p:spPr>
        <p:txBody>
          <a:bodyPr/>
          <a:lstStyle>
            <a:lvl1pPr algn="l">
              <a:defRPr sz="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562563" y="1575139"/>
            <a:ext cx="908565" cy="908565"/>
          </a:xfrm>
          <a:noFill/>
        </p:spPr>
        <p:txBody>
          <a:bodyPr/>
          <a:lstStyle>
            <a:lvl1pPr algn="l">
              <a:defRPr sz="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2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57188" y="2674748"/>
            <a:ext cx="908565" cy="908565"/>
          </a:xfrm>
          <a:noFill/>
        </p:spPr>
        <p:txBody>
          <a:bodyPr/>
          <a:lstStyle>
            <a:lvl1pPr algn="l">
              <a:defRPr sz="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839338" y="2674748"/>
            <a:ext cx="908565" cy="908565"/>
          </a:xfrm>
          <a:noFill/>
        </p:spPr>
        <p:txBody>
          <a:bodyPr/>
          <a:lstStyle>
            <a:lvl1pPr algn="l">
              <a:defRPr sz="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4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5321488" y="2674748"/>
            <a:ext cx="908565" cy="908565"/>
          </a:xfrm>
          <a:noFill/>
        </p:spPr>
        <p:txBody>
          <a:bodyPr/>
          <a:lstStyle>
            <a:lvl1pPr algn="l">
              <a:defRPr sz="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7803635" y="2674748"/>
            <a:ext cx="908565" cy="908565"/>
          </a:xfrm>
          <a:noFill/>
        </p:spPr>
        <p:txBody>
          <a:bodyPr/>
          <a:lstStyle>
            <a:lvl1pPr algn="l">
              <a:defRPr sz="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1598263" y="2674748"/>
            <a:ext cx="908565" cy="908565"/>
          </a:xfrm>
          <a:noFill/>
        </p:spPr>
        <p:txBody>
          <a:bodyPr/>
          <a:lstStyle>
            <a:lvl1pPr algn="l">
              <a:defRPr sz="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8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4080413" y="2674748"/>
            <a:ext cx="908565" cy="908565"/>
          </a:xfrm>
          <a:noFill/>
        </p:spPr>
        <p:txBody>
          <a:bodyPr/>
          <a:lstStyle>
            <a:lvl1pPr algn="l">
              <a:defRPr sz="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562563" y="2674748"/>
            <a:ext cx="908565" cy="908565"/>
          </a:xfrm>
          <a:noFill/>
        </p:spPr>
        <p:txBody>
          <a:bodyPr/>
          <a:lstStyle>
            <a:lvl1pPr algn="l">
              <a:defRPr sz="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357188" y="3774357"/>
            <a:ext cx="908565" cy="908565"/>
          </a:xfrm>
          <a:noFill/>
        </p:spPr>
        <p:txBody>
          <a:bodyPr/>
          <a:lstStyle>
            <a:lvl1pPr algn="l">
              <a:defRPr sz="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839338" y="3774357"/>
            <a:ext cx="908565" cy="908565"/>
          </a:xfrm>
          <a:noFill/>
        </p:spPr>
        <p:txBody>
          <a:bodyPr/>
          <a:lstStyle>
            <a:lvl1pPr algn="l">
              <a:defRPr sz="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5321488" y="3774357"/>
            <a:ext cx="908565" cy="908565"/>
          </a:xfrm>
          <a:noFill/>
        </p:spPr>
        <p:txBody>
          <a:bodyPr/>
          <a:lstStyle>
            <a:lvl1pPr algn="l">
              <a:defRPr sz="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7803635" y="3774357"/>
            <a:ext cx="908565" cy="908565"/>
          </a:xfrm>
          <a:noFill/>
        </p:spPr>
        <p:txBody>
          <a:bodyPr/>
          <a:lstStyle>
            <a:lvl1pPr algn="l">
              <a:defRPr sz="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1598263" y="3774357"/>
            <a:ext cx="908565" cy="908565"/>
          </a:xfrm>
          <a:noFill/>
        </p:spPr>
        <p:txBody>
          <a:bodyPr/>
          <a:lstStyle>
            <a:lvl1pPr algn="l">
              <a:defRPr sz="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4080413" y="3774357"/>
            <a:ext cx="908565" cy="908565"/>
          </a:xfrm>
          <a:noFill/>
        </p:spPr>
        <p:txBody>
          <a:bodyPr/>
          <a:lstStyle>
            <a:lvl1pPr algn="l">
              <a:defRPr sz="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562563" y="3774357"/>
            <a:ext cx="908565" cy="908565"/>
          </a:xfrm>
          <a:noFill/>
        </p:spPr>
        <p:txBody>
          <a:bodyPr/>
          <a:lstStyle>
            <a:lvl1pPr algn="l">
              <a:defRPr sz="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853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shots (Max of 6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algn="r"/>
            <a:r>
              <a:rPr lang="en-US"/>
              <a:t>© Bill &amp; Melinda Gates Foundation      |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6" hasCustomPrompt="1"/>
          </p:nvPr>
        </p:nvSpPr>
        <p:spPr>
          <a:xfrm>
            <a:off x="357188" y="1214438"/>
            <a:ext cx="1371600" cy="1371600"/>
          </a:xfrm>
          <a:noFill/>
        </p:spPr>
        <p:txBody>
          <a:bodyPr tIns="91440"/>
          <a:lstStyle>
            <a:lvl1pPr marL="0" indent="0" algn="ctr">
              <a:buNone/>
              <a:defRPr sz="900" baseline="0"/>
            </a:lvl1pPr>
          </a:lstStyle>
          <a:p>
            <a:r>
              <a:rPr lang="en-US" dirty="0"/>
              <a:t>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7" hasCustomPrompt="1"/>
          </p:nvPr>
        </p:nvSpPr>
        <p:spPr>
          <a:xfrm>
            <a:off x="1788238" y="1945525"/>
            <a:ext cx="1305254" cy="64181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000" b="1">
                <a:solidFill>
                  <a:schemeClr val="accent3">
                    <a:lumMod val="75000"/>
                  </a:schemeClr>
                </a:solidFill>
              </a:defRPr>
            </a:lvl1pPr>
            <a:lvl2pPr marL="0" indent="0">
              <a:spcBef>
                <a:spcPts val="0"/>
              </a:spcBef>
              <a:buFont typeface="Arial" pitchFamily="34" charset="0"/>
              <a:buNone/>
              <a:defRPr sz="800"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First Last</a:t>
            </a:r>
          </a:p>
          <a:p>
            <a:pPr lvl="1"/>
            <a:r>
              <a:rPr lang="en-US"/>
              <a:t>Title of individual </a:t>
            </a:r>
            <a:br>
              <a:rPr lang="en-US"/>
            </a:br>
            <a:r>
              <a:rPr lang="en-US"/>
              <a:t>or short description of presentation</a:t>
            </a:r>
          </a:p>
        </p:txBody>
      </p:sp>
      <p:sp>
        <p:nvSpPr>
          <p:cNvPr id="18" name="Picture Placeholder 20"/>
          <p:cNvSpPr>
            <a:spLocks noGrp="1"/>
          </p:cNvSpPr>
          <p:nvPr>
            <p:ph type="pic" sz="quarter" idx="18" hasCustomPrompt="1"/>
          </p:nvPr>
        </p:nvSpPr>
        <p:spPr>
          <a:xfrm>
            <a:off x="357188" y="2782888"/>
            <a:ext cx="1371600" cy="1371600"/>
          </a:xfrm>
          <a:noFill/>
        </p:spPr>
        <p:txBody>
          <a:bodyPr tIns="91440"/>
          <a:lstStyle>
            <a:lvl1pPr marL="0" indent="0" algn="ctr">
              <a:buNone/>
              <a:defRPr sz="900" baseline="0"/>
            </a:lvl1pPr>
          </a:lstStyle>
          <a:p>
            <a:r>
              <a:rPr lang="en-US" dirty="0"/>
              <a:t>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19" name="Text Placeholder 22"/>
          <p:cNvSpPr>
            <a:spLocks noGrp="1"/>
          </p:cNvSpPr>
          <p:nvPr>
            <p:ph type="body" sz="quarter" idx="19" hasCustomPrompt="1"/>
          </p:nvPr>
        </p:nvSpPr>
        <p:spPr>
          <a:xfrm>
            <a:off x="1788238" y="3513975"/>
            <a:ext cx="1305254" cy="64181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000" b="1">
                <a:solidFill>
                  <a:schemeClr val="accent3">
                    <a:lumMod val="75000"/>
                  </a:schemeClr>
                </a:solidFill>
              </a:defRPr>
            </a:lvl1pPr>
            <a:lvl2pPr marL="0" indent="0">
              <a:spcBef>
                <a:spcPts val="0"/>
              </a:spcBef>
              <a:buFont typeface="Arial" pitchFamily="34" charset="0"/>
              <a:buNone/>
              <a:defRPr sz="800"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First Last</a:t>
            </a:r>
          </a:p>
          <a:p>
            <a:pPr lvl="1"/>
            <a:r>
              <a:rPr lang="en-US"/>
              <a:t>Title of individual </a:t>
            </a:r>
            <a:br>
              <a:rPr lang="en-US"/>
            </a:br>
            <a:r>
              <a:rPr lang="en-US"/>
              <a:t>or short description of presentation</a:t>
            </a:r>
          </a:p>
        </p:txBody>
      </p:sp>
      <p:sp>
        <p:nvSpPr>
          <p:cNvPr id="20" name="Picture Placeholder 20"/>
          <p:cNvSpPr>
            <a:spLocks noGrp="1"/>
          </p:cNvSpPr>
          <p:nvPr>
            <p:ph type="pic" sz="quarter" idx="20" hasCustomPrompt="1"/>
          </p:nvPr>
        </p:nvSpPr>
        <p:spPr>
          <a:xfrm>
            <a:off x="3193271" y="1214438"/>
            <a:ext cx="1371600" cy="1371600"/>
          </a:xfrm>
          <a:noFill/>
        </p:spPr>
        <p:txBody>
          <a:bodyPr tIns="91440"/>
          <a:lstStyle>
            <a:lvl1pPr marL="0" indent="0" algn="ctr">
              <a:buNone/>
              <a:defRPr sz="900" baseline="0"/>
            </a:lvl1pPr>
          </a:lstStyle>
          <a:p>
            <a:r>
              <a:rPr lang="en-US" dirty="0"/>
              <a:t>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22" name="Text Placeholder 22"/>
          <p:cNvSpPr>
            <a:spLocks noGrp="1"/>
          </p:cNvSpPr>
          <p:nvPr>
            <p:ph type="body" sz="quarter" idx="21" hasCustomPrompt="1"/>
          </p:nvPr>
        </p:nvSpPr>
        <p:spPr>
          <a:xfrm>
            <a:off x="4624321" y="1945525"/>
            <a:ext cx="1305254" cy="64181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000" b="1">
                <a:solidFill>
                  <a:schemeClr val="accent3">
                    <a:lumMod val="75000"/>
                  </a:schemeClr>
                </a:solidFill>
              </a:defRPr>
            </a:lvl1pPr>
            <a:lvl2pPr marL="0" indent="0">
              <a:spcBef>
                <a:spcPts val="0"/>
              </a:spcBef>
              <a:buFont typeface="Arial" pitchFamily="34" charset="0"/>
              <a:buNone/>
              <a:defRPr sz="800"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First Last</a:t>
            </a:r>
          </a:p>
          <a:p>
            <a:pPr lvl="1"/>
            <a:r>
              <a:rPr lang="en-US"/>
              <a:t>Title of individual </a:t>
            </a:r>
            <a:br>
              <a:rPr lang="en-US"/>
            </a:br>
            <a:r>
              <a:rPr lang="en-US"/>
              <a:t>or short description of presentation</a:t>
            </a:r>
          </a:p>
        </p:txBody>
      </p:sp>
      <p:sp>
        <p:nvSpPr>
          <p:cNvPr id="30" name="Picture Placeholder 20"/>
          <p:cNvSpPr>
            <a:spLocks noGrp="1"/>
          </p:cNvSpPr>
          <p:nvPr>
            <p:ph type="pic" sz="quarter" idx="22" hasCustomPrompt="1"/>
          </p:nvPr>
        </p:nvSpPr>
        <p:spPr>
          <a:xfrm>
            <a:off x="3193271" y="2782888"/>
            <a:ext cx="1371600" cy="1371600"/>
          </a:xfrm>
          <a:noFill/>
        </p:spPr>
        <p:txBody>
          <a:bodyPr tIns="91440"/>
          <a:lstStyle>
            <a:lvl1pPr marL="0" indent="0" algn="ctr">
              <a:buNone/>
              <a:defRPr sz="900" baseline="0"/>
            </a:lvl1pPr>
          </a:lstStyle>
          <a:p>
            <a:r>
              <a:rPr lang="en-US" dirty="0"/>
              <a:t>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31" name="Text Placeholder 22"/>
          <p:cNvSpPr>
            <a:spLocks noGrp="1"/>
          </p:cNvSpPr>
          <p:nvPr>
            <p:ph type="body" sz="quarter" idx="23" hasCustomPrompt="1"/>
          </p:nvPr>
        </p:nvSpPr>
        <p:spPr>
          <a:xfrm>
            <a:off x="4624321" y="3513975"/>
            <a:ext cx="1305254" cy="64181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000" b="1">
                <a:solidFill>
                  <a:schemeClr val="accent3">
                    <a:lumMod val="75000"/>
                  </a:schemeClr>
                </a:solidFill>
              </a:defRPr>
            </a:lvl1pPr>
            <a:lvl2pPr marL="0" indent="0">
              <a:spcBef>
                <a:spcPts val="0"/>
              </a:spcBef>
              <a:buFont typeface="Arial" pitchFamily="34" charset="0"/>
              <a:buNone/>
              <a:defRPr sz="800"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First Last</a:t>
            </a:r>
          </a:p>
          <a:p>
            <a:pPr lvl="1"/>
            <a:r>
              <a:rPr lang="en-US"/>
              <a:t>Title of individual </a:t>
            </a:r>
            <a:br>
              <a:rPr lang="en-US"/>
            </a:br>
            <a:r>
              <a:rPr lang="en-US"/>
              <a:t>or short description of presentation</a:t>
            </a:r>
          </a:p>
        </p:txBody>
      </p:sp>
      <p:sp>
        <p:nvSpPr>
          <p:cNvPr id="32" name="Picture Placeholder 20"/>
          <p:cNvSpPr>
            <a:spLocks noGrp="1"/>
          </p:cNvSpPr>
          <p:nvPr>
            <p:ph type="pic" sz="quarter" idx="24" hasCustomPrompt="1"/>
          </p:nvPr>
        </p:nvSpPr>
        <p:spPr>
          <a:xfrm>
            <a:off x="6015759" y="1214438"/>
            <a:ext cx="1371600" cy="1371600"/>
          </a:xfrm>
          <a:noFill/>
        </p:spPr>
        <p:txBody>
          <a:bodyPr tIns="91440"/>
          <a:lstStyle>
            <a:lvl1pPr marL="0" indent="0" algn="ctr">
              <a:buNone/>
              <a:defRPr sz="900" baseline="0"/>
            </a:lvl1pPr>
          </a:lstStyle>
          <a:p>
            <a:r>
              <a:rPr lang="en-US" dirty="0"/>
              <a:t>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33" name="Text Placeholder 22"/>
          <p:cNvSpPr>
            <a:spLocks noGrp="1"/>
          </p:cNvSpPr>
          <p:nvPr>
            <p:ph type="body" sz="quarter" idx="25" hasCustomPrompt="1"/>
          </p:nvPr>
        </p:nvSpPr>
        <p:spPr>
          <a:xfrm>
            <a:off x="7446809" y="1945525"/>
            <a:ext cx="1305254" cy="64181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000" b="1">
                <a:solidFill>
                  <a:schemeClr val="accent3">
                    <a:lumMod val="75000"/>
                  </a:schemeClr>
                </a:solidFill>
              </a:defRPr>
            </a:lvl1pPr>
            <a:lvl2pPr marL="0" indent="0">
              <a:spcBef>
                <a:spcPts val="0"/>
              </a:spcBef>
              <a:buFont typeface="Arial" pitchFamily="34" charset="0"/>
              <a:buNone/>
              <a:defRPr sz="800"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First Last</a:t>
            </a:r>
          </a:p>
          <a:p>
            <a:pPr lvl="1"/>
            <a:r>
              <a:rPr lang="en-US"/>
              <a:t>Title of individual </a:t>
            </a:r>
            <a:br>
              <a:rPr lang="en-US"/>
            </a:br>
            <a:r>
              <a:rPr lang="en-US"/>
              <a:t>or short description of presentation</a:t>
            </a:r>
          </a:p>
        </p:txBody>
      </p:sp>
      <p:sp>
        <p:nvSpPr>
          <p:cNvPr id="34" name="Picture Placeholder 20"/>
          <p:cNvSpPr>
            <a:spLocks noGrp="1"/>
          </p:cNvSpPr>
          <p:nvPr>
            <p:ph type="pic" sz="quarter" idx="26" hasCustomPrompt="1"/>
          </p:nvPr>
        </p:nvSpPr>
        <p:spPr>
          <a:xfrm>
            <a:off x="6015759" y="2782888"/>
            <a:ext cx="1371600" cy="1371600"/>
          </a:xfrm>
          <a:noFill/>
        </p:spPr>
        <p:txBody>
          <a:bodyPr tIns="91440"/>
          <a:lstStyle>
            <a:lvl1pPr marL="0" indent="0" algn="ctr">
              <a:buNone/>
              <a:defRPr sz="900" baseline="0"/>
            </a:lvl1pPr>
          </a:lstStyle>
          <a:p>
            <a:r>
              <a:rPr lang="en-US" dirty="0"/>
              <a:t>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35" name="Text Placeholder 22"/>
          <p:cNvSpPr>
            <a:spLocks noGrp="1"/>
          </p:cNvSpPr>
          <p:nvPr>
            <p:ph type="body" sz="quarter" idx="27" hasCustomPrompt="1"/>
          </p:nvPr>
        </p:nvSpPr>
        <p:spPr>
          <a:xfrm>
            <a:off x="7446809" y="3513975"/>
            <a:ext cx="1305254" cy="64181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000" b="1">
                <a:solidFill>
                  <a:schemeClr val="accent3">
                    <a:lumMod val="75000"/>
                  </a:schemeClr>
                </a:solidFill>
              </a:defRPr>
            </a:lvl1pPr>
            <a:lvl2pPr marL="0" indent="0">
              <a:spcBef>
                <a:spcPts val="0"/>
              </a:spcBef>
              <a:buFont typeface="Arial" pitchFamily="34" charset="0"/>
              <a:buNone/>
              <a:defRPr sz="800"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First Last</a:t>
            </a:r>
          </a:p>
          <a:p>
            <a:pPr lvl="1"/>
            <a:r>
              <a:rPr lang="en-US"/>
              <a:t>Title of individual </a:t>
            </a:r>
            <a:br>
              <a:rPr lang="en-US"/>
            </a:br>
            <a:r>
              <a:rPr lang="en-US"/>
              <a:t>or short description of presentation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365124" y="484632"/>
            <a:ext cx="8347075" cy="646646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HEADSHOT SLIDE (MAX OF 5 – SPEAKER OR TEAM LAYOUT</a:t>
            </a:r>
          </a:p>
        </p:txBody>
      </p:sp>
    </p:spTree>
    <p:extLst>
      <p:ext uri="{BB962C8B-B14F-4D97-AF65-F5344CB8AC3E}">
        <p14:creationId xmlns:p14="http://schemas.microsoft.com/office/powerpoint/2010/main" val="1432621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5126" y="1864704"/>
            <a:ext cx="8347074" cy="711809"/>
          </a:xfrm>
          <a:prstGeom prst="rect">
            <a:avLst/>
          </a:prstGeom>
        </p:spPr>
        <p:txBody>
          <a:bodyPr anchor="ctr"/>
          <a:lstStyle>
            <a:lvl1pPr>
              <a:lnSpc>
                <a:spcPts val="2300"/>
              </a:lnSpc>
              <a:defRPr sz="2300" b="0" baseline="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MAIN TITLE HERE – UP TO 2 FULL-WIDTH LINES (ALL CAPS)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5125" y="2626207"/>
            <a:ext cx="8347075" cy="440164"/>
          </a:xfrm>
        </p:spPr>
        <p:txBody>
          <a:bodyPr anchor="ctr"/>
          <a:lstStyle>
            <a:lvl1pPr marL="0" indent="0" algn="l">
              <a:spcBef>
                <a:spcPts val="0"/>
              </a:spcBef>
              <a:buNone/>
              <a:defRPr sz="1400" b="0">
                <a:solidFill>
                  <a:schemeClr val="accent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Sub-Title Here – Up To 2 Lines (Initial Caps)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365125" y="4059936"/>
            <a:ext cx="8329613" cy="760868"/>
          </a:xfrm>
        </p:spPr>
        <p:txBody>
          <a:bodyPr/>
          <a:lstStyle>
            <a:lvl1pPr marL="1588" indent="0">
              <a:lnSpc>
                <a:spcPts val="1700"/>
              </a:lnSpc>
              <a:spcBef>
                <a:spcPts val="0"/>
              </a:spcBef>
              <a:buNone/>
              <a:defRPr sz="1200">
                <a:solidFill>
                  <a:schemeClr val="accent6">
                    <a:lumMod val="50000"/>
                    <a:lumOff val="50000"/>
                  </a:schemeClr>
                </a:solidFill>
              </a:defRPr>
            </a:lvl1pPr>
            <a:lvl2pPr marL="1588" indent="0">
              <a:lnSpc>
                <a:spcPts val="1700"/>
              </a:lnSpc>
              <a:spcBef>
                <a:spcPts val="0"/>
              </a:spcBef>
              <a:buFont typeface="Arial" panose="020B0604020202020204" pitchFamily="34" charset="0"/>
              <a:buNone/>
              <a:defRPr sz="1200">
                <a:solidFill>
                  <a:schemeClr val="bg1"/>
                </a:solidFill>
              </a:defRPr>
            </a:lvl2pPr>
            <a:lvl3pPr marL="1588" indent="0">
              <a:lnSpc>
                <a:spcPts val="1700"/>
              </a:lnSpc>
              <a:spcBef>
                <a:spcPts val="0"/>
              </a:spcBef>
              <a:buNone/>
              <a:defRPr sz="1200">
                <a:solidFill>
                  <a:schemeClr val="accent6">
                    <a:lumMod val="50000"/>
                    <a:lumOff val="50000"/>
                  </a:schemeClr>
                </a:solidFill>
              </a:defRPr>
            </a:lvl3pPr>
            <a:lvl4pPr marL="1588" indent="0">
              <a:lnSpc>
                <a:spcPts val="1700"/>
              </a:lnSpc>
              <a:spcBef>
                <a:spcPts val="0"/>
              </a:spcBef>
              <a:buNone/>
              <a:defRPr sz="1200">
                <a:solidFill>
                  <a:schemeClr val="bg1"/>
                </a:solidFill>
              </a:defRPr>
            </a:lvl4pPr>
            <a:lvl5pPr marL="1588" indent="0">
              <a:lnSpc>
                <a:spcPts val="1700"/>
              </a:lnSpc>
              <a:spcBef>
                <a:spcPts val="0"/>
              </a:spcBef>
              <a:buNone/>
              <a:defRPr sz="1200">
                <a:solidFill>
                  <a:schemeClr val="accent6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/>
              <a:t>Presenter Name 1</a:t>
            </a:r>
          </a:p>
          <a:p>
            <a:pPr lvl="2"/>
            <a:r>
              <a:rPr lang="en-US"/>
              <a:t>Presenter Name 2</a:t>
            </a:r>
          </a:p>
          <a:p>
            <a:pPr lvl="4"/>
            <a:r>
              <a:rPr lang="en-US"/>
              <a:t>Presenter Name 3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365125" y="3493008"/>
            <a:ext cx="8347075" cy="27463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accent6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65125" y="3220289"/>
            <a:ext cx="8347075" cy="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6" descr="C:\Users\TERESA~1\AppData\Local\Temp\vmware-Teresa Sharp\VMwareDnD\99bbe9a7\BMGF_red_box_2in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6280" y="1"/>
            <a:ext cx="1645920" cy="164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Footer Placeholder 3"/>
          <p:cNvSpPr>
            <a:spLocks noGrp="1"/>
          </p:cNvSpPr>
          <p:nvPr>
            <p:ph type="ftr" sz="quarter" idx="15"/>
          </p:nvPr>
        </p:nvSpPr>
        <p:spPr>
          <a:xfrm>
            <a:off x="5816600" y="4895959"/>
            <a:ext cx="2895600" cy="155598"/>
          </a:xfrm>
        </p:spPr>
        <p:txBody>
          <a:bodyPr/>
          <a:lstStyle>
            <a:lvl1pPr>
              <a:defRPr sz="500"/>
            </a:lvl1pPr>
          </a:lstStyle>
          <a:p>
            <a:pPr algn="r"/>
            <a:r>
              <a:rPr lang="en-US" dirty="0"/>
              <a:t>© Bill &amp; Melinda Gates Foundation</a:t>
            </a:r>
          </a:p>
        </p:txBody>
      </p:sp>
    </p:spTree>
    <p:extLst>
      <p:ext uri="{BB962C8B-B14F-4D97-AF65-F5344CB8AC3E}">
        <p14:creationId xmlns:p14="http://schemas.microsoft.com/office/powerpoint/2010/main" val="465242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hotos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2"/>
          <p:cNvSpPr>
            <a:spLocks noGrp="1"/>
          </p:cNvSpPr>
          <p:nvPr>
            <p:ph type="body" sz="quarter" idx="20" hasCustomPrompt="1"/>
          </p:nvPr>
        </p:nvSpPr>
        <p:spPr>
          <a:xfrm>
            <a:off x="357188" y="3299828"/>
            <a:ext cx="8355012" cy="1464260"/>
          </a:xfrm>
        </p:spPr>
        <p:txBody>
          <a:bodyPr anchor="t"/>
          <a:lstStyle>
            <a:lvl1pPr marL="0" indent="0">
              <a:spcBef>
                <a:spcPts val="600"/>
              </a:spcBef>
              <a:buNone/>
              <a:defRPr sz="1400" b="0" baseline="0">
                <a:solidFill>
                  <a:schemeClr val="accent6"/>
                </a:solidFill>
              </a:defRPr>
            </a:lvl1pPr>
            <a:lvl2pPr marL="0" indent="0">
              <a:spcBef>
                <a:spcPts val="0"/>
              </a:spcBef>
              <a:buFont typeface="Arial" pitchFamily="34" charset="0"/>
              <a:buNone/>
              <a:defRPr sz="800"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Insert explanatory copy here.</a:t>
            </a:r>
          </a:p>
        </p:txBody>
      </p:sp>
      <p:sp>
        <p:nvSpPr>
          <p:cNvPr id="21" name="Text Placeholder 22"/>
          <p:cNvSpPr>
            <a:spLocks noGrp="1"/>
          </p:cNvSpPr>
          <p:nvPr>
            <p:ph type="body" sz="quarter" idx="19" hasCustomPrompt="1"/>
          </p:nvPr>
        </p:nvSpPr>
        <p:spPr>
          <a:xfrm>
            <a:off x="357188" y="2946461"/>
            <a:ext cx="8355012" cy="349398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300" b="1">
                <a:solidFill>
                  <a:schemeClr val="accent6"/>
                </a:solidFill>
              </a:defRPr>
            </a:lvl1pPr>
            <a:lvl2pPr marL="0" indent="0">
              <a:spcBef>
                <a:spcPts val="0"/>
              </a:spcBef>
              <a:buFont typeface="Arial" pitchFamily="34" charset="0"/>
              <a:buNone/>
              <a:defRPr sz="800"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Insert subtitle here – recommend a limit of 1 line.</a:t>
            </a:r>
          </a:p>
        </p:txBody>
      </p:sp>
      <p:sp>
        <p:nvSpPr>
          <p:cNvPr id="19" name="Picture Placeholder 20"/>
          <p:cNvSpPr>
            <a:spLocks noGrp="1"/>
          </p:cNvSpPr>
          <p:nvPr>
            <p:ph type="pic" sz="quarter" idx="18" hasCustomPrompt="1"/>
          </p:nvPr>
        </p:nvSpPr>
        <p:spPr>
          <a:xfrm>
            <a:off x="5967779" y="1287587"/>
            <a:ext cx="2742652" cy="1563563"/>
          </a:xfrm>
          <a:noFill/>
        </p:spPr>
        <p:txBody>
          <a:bodyPr tIns="91440"/>
          <a:lstStyle>
            <a:lvl1pPr marL="0" indent="0" algn="ctr">
              <a:buNone/>
              <a:defRPr sz="900" baseline="0"/>
            </a:lvl1pPr>
          </a:lstStyle>
          <a:p>
            <a:r>
              <a:rPr lang="en-US" dirty="0"/>
              <a:t>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17" name="Picture Placeholder 20"/>
          <p:cNvSpPr>
            <a:spLocks noGrp="1"/>
          </p:cNvSpPr>
          <p:nvPr>
            <p:ph type="pic" sz="quarter" idx="17" hasCustomPrompt="1"/>
          </p:nvPr>
        </p:nvSpPr>
        <p:spPr>
          <a:xfrm>
            <a:off x="3166345" y="1292809"/>
            <a:ext cx="2739888" cy="1558341"/>
          </a:xfrm>
          <a:noFill/>
        </p:spPr>
        <p:txBody>
          <a:bodyPr tIns="91440"/>
          <a:lstStyle>
            <a:lvl1pPr marL="0" indent="0" algn="ctr">
              <a:buNone/>
              <a:defRPr sz="900" baseline="0"/>
            </a:lvl1pPr>
          </a:lstStyle>
          <a:p>
            <a:r>
              <a:rPr lang="en-US" dirty="0"/>
              <a:t>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16" name="Picture Placeholder 20"/>
          <p:cNvSpPr>
            <a:spLocks noGrp="1"/>
          </p:cNvSpPr>
          <p:nvPr>
            <p:ph type="pic" sz="quarter" idx="16" hasCustomPrompt="1"/>
          </p:nvPr>
        </p:nvSpPr>
        <p:spPr>
          <a:xfrm>
            <a:off x="365408" y="1290434"/>
            <a:ext cx="2740475" cy="1560716"/>
          </a:xfrm>
          <a:noFill/>
        </p:spPr>
        <p:txBody>
          <a:bodyPr tIns="91440"/>
          <a:lstStyle>
            <a:lvl1pPr marL="0" indent="0" algn="ctr">
              <a:buNone/>
              <a:defRPr sz="900" baseline="0"/>
            </a:lvl1pPr>
          </a:lstStyle>
          <a:p>
            <a:r>
              <a:rPr lang="en-US" dirty="0"/>
              <a:t>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algn="r"/>
            <a:r>
              <a:rPr lang="en-US">
                <a:solidFill>
                  <a:srgbClr val="000000"/>
                </a:solidFill>
              </a:rPr>
              <a:t>© Bill &amp; Melinda Gates Foundation      |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F7C509-FEEF-45D3-B896-7C07814C0C1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124" y="484632"/>
            <a:ext cx="8329613" cy="523183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INSERT HEADLINE HERE – UP TO 2 FULL WIDTH LINES (ALL CAPS)</a:t>
            </a:r>
          </a:p>
        </p:txBody>
      </p:sp>
    </p:spTree>
    <p:extLst>
      <p:ext uri="{BB962C8B-B14F-4D97-AF65-F5344CB8AC3E}">
        <p14:creationId xmlns:p14="http://schemas.microsoft.com/office/powerpoint/2010/main" val="40768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hotos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2"/>
          <p:cNvSpPr>
            <a:spLocks noGrp="1"/>
          </p:cNvSpPr>
          <p:nvPr>
            <p:ph type="body" sz="quarter" idx="20" hasCustomPrompt="1"/>
          </p:nvPr>
        </p:nvSpPr>
        <p:spPr>
          <a:xfrm>
            <a:off x="357188" y="3378252"/>
            <a:ext cx="1856232" cy="1302930"/>
          </a:xfrm>
        </p:spPr>
        <p:txBody>
          <a:bodyPr anchor="t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1" baseline="0">
                <a:solidFill>
                  <a:schemeClr val="accent3">
                    <a:lumMod val="75000"/>
                  </a:schemeClr>
                </a:solidFill>
              </a:defRPr>
            </a:lvl1pPr>
            <a:lvl2pPr marL="171450" indent="-17145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 sz="1000" baseline="0"/>
            </a:lvl2pPr>
            <a:lvl3pPr marL="341313" indent="-1714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00050" algn="l"/>
              </a:tabLst>
              <a:defRPr sz="1000" baseline="0"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Key word</a:t>
            </a:r>
          </a:p>
          <a:p>
            <a:pPr lvl="1"/>
            <a:r>
              <a:rPr lang="en-US"/>
              <a:t>Insert descriptive text here</a:t>
            </a:r>
          </a:p>
          <a:p>
            <a:pPr lvl="2"/>
            <a:r>
              <a:rPr lang="en-US"/>
              <a:t>Level 2</a:t>
            </a:r>
          </a:p>
        </p:txBody>
      </p:sp>
      <p:sp>
        <p:nvSpPr>
          <p:cNvPr id="21" name="Text Placeholder 22"/>
          <p:cNvSpPr>
            <a:spLocks noGrp="1"/>
          </p:cNvSpPr>
          <p:nvPr>
            <p:ph type="body" sz="quarter" idx="19" hasCustomPrompt="1"/>
          </p:nvPr>
        </p:nvSpPr>
        <p:spPr>
          <a:xfrm>
            <a:off x="363814" y="1142093"/>
            <a:ext cx="8355012" cy="468046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 b="0">
                <a:solidFill>
                  <a:schemeClr val="accent6"/>
                </a:solidFill>
              </a:defRPr>
            </a:lvl1pPr>
            <a:lvl2pPr marL="0" indent="0">
              <a:spcBef>
                <a:spcPts val="0"/>
              </a:spcBef>
              <a:buFont typeface="Arial" pitchFamily="34" charset="0"/>
              <a:buNone/>
              <a:defRPr sz="800"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Insert explanatory copy here.</a:t>
            </a:r>
          </a:p>
        </p:txBody>
      </p:sp>
      <p:sp>
        <p:nvSpPr>
          <p:cNvPr id="19" name="Picture Placeholder 20"/>
          <p:cNvSpPr>
            <a:spLocks noGrp="1"/>
          </p:cNvSpPr>
          <p:nvPr>
            <p:ph type="pic" sz="quarter" idx="18" hasCustomPrompt="1"/>
          </p:nvPr>
        </p:nvSpPr>
        <p:spPr>
          <a:xfrm>
            <a:off x="4663194" y="1754074"/>
            <a:ext cx="1865376" cy="1490472"/>
          </a:xfrm>
          <a:noFill/>
        </p:spPr>
        <p:txBody>
          <a:bodyPr tIns="91440"/>
          <a:lstStyle>
            <a:lvl1pPr marL="0" indent="0" algn="ctr">
              <a:buNone/>
              <a:defRPr sz="900" baseline="0"/>
            </a:lvl1pPr>
          </a:lstStyle>
          <a:p>
            <a:r>
              <a:rPr lang="en-US" dirty="0"/>
              <a:t>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17" name="Picture Placeholder 20"/>
          <p:cNvSpPr>
            <a:spLocks noGrp="1"/>
          </p:cNvSpPr>
          <p:nvPr>
            <p:ph type="pic" sz="quarter" idx="17" hasCustomPrompt="1"/>
          </p:nvPr>
        </p:nvSpPr>
        <p:spPr>
          <a:xfrm>
            <a:off x="2510191" y="1754074"/>
            <a:ext cx="1865376" cy="1490472"/>
          </a:xfrm>
          <a:noFill/>
        </p:spPr>
        <p:txBody>
          <a:bodyPr tIns="91440"/>
          <a:lstStyle>
            <a:lvl1pPr marL="0" indent="0" algn="ctr">
              <a:buNone/>
              <a:defRPr sz="900" baseline="0"/>
            </a:lvl1pPr>
          </a:lstStyle>
          <a:p>
            <a:r>
              <a:rPr lang="en-US" dirty="0"/>
              <a:t>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16" name="Picture Placeholder 20"/>
          <p:cNvSpPr>
            <a:spLocks noGrp="1"/>
          </p:cNvSpPr>
          <p:nvPr>
            <p:ph type="pic" sz="quarter" idx="16" hasCustomPrompt="1"/>
          </p:nvPr>
        </p:nvSpPr>
        <p:spPr>
          <a:xfrm>
            <a:off x="357188" y="1754074"/>
            <a:ext cx="1865376" cy="1490472"/>
          </a:xfrm>
          <a:noFill/>
        </p:spPr>
        <p:txBody>
          <a:bodyPr tIns="91440"/>
          <a:lstStyle>
            <a:lvl1pPr marL="0" indent="0" algn="ctr">
              <a:buNone/>
              <a:defRPr sz="900" baseline="0"/>
            </a:lvl1pPr>
          </a:lstStyle>
          <a:p>
            <a:r>
              <a:rPr lang="en-US" dirty="0"/>
              <a:t>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algn="r"/>
            <a:r>
              <a:rPr lang="en-US">
                <a:solidFill>
                  <a:srgbClr val="000000"/>
                </a:solidFill>
              </a:rPr>
              <a:t>© Bill &amp; Melinda Gates Foundation      |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F7C509-FEEF-45D3-B896-7C07814C0C1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124" y="484632"/>
            <a:ext cx="8329613" cy="523183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INSERT HEADLINE HERE – UP TO 2 FULL WIDTH LINES (ALL CAPS)</a:t>
            </a:r>
          </a:p>
        </p:txBody>
      </p:sp>
      <p:sp>
        <p:nvSpPr>
          <p:cNvPr id="33" name="Picture Placeholder 20"/>
          <p:cNvSpPr>
            <a:spLocks noGrp="1"/>
          </p:cNvSpPr>
          <p:nvPr>
            <p:ph type="pic" sz="quarter" idx="21" hasCustomPrompt="1"/>
          </p:nvPr>
        </p:nvSpPr>
        <p:spPr>
          <a:xfrm>
            <a:off x="6832537" y="1754074"/>
            <a:ext cx="1865376" cy="1490472"/>
          </a:xfrm>
          <a:noFill/>
        </p:spPr>
        <p:txBody>
          <a:bodyPr tIns="91440"/>
          <a:lstStyle>
            <a:lvl1pPr marL="0" indent="0" algn="ctr">
              <a:buNone/>
              <a:defRPr sz="900" baseline="0"/>
            </a:lvl1pPr>
          </a:lstStyle>
          <a:p>
            <a:r>
              <a:rPr lang="en-US" dirty="0"/>
              <a:t>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34" name="Text Placeholder 22"/>
          <p:cNvSpPr>
            <a:spLocks noGrp="1"/>
          </p:cNvSpPr>
          <p:nvPr>
            <p:ph type="body" sz="quarter" idx="22" hasCustomPrompt="1"/>
          </p:nvPr>
        </p:nvSpPr>
        <p:spPr>
          <a:xfrm>
            <a:off x="2510191" y="3378252"/>
            <a:ext cx="1856232" cy="1302930"/>
          </a:xfrm>
        </p:spPr>
        <p:txBody>
          <a:bodyPr anchor="t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1" baseline="0">
                <a:solidFill>
                  <a:schemeClr val="accent3">
                    <a:lumMod val="75000"/>
                  </a:schemeClr>
                </a:solidFill>
              </a:defRPr>
            </a:lvl1pPr>
            <a:lvl2pPr marL="171450" indent="-171450">
              <a:spcBef>
                <a:spcPts val="600"/>
              </a:spcBef>
              <a:buFont typeface="Wingdings" panose="05000000000000000000" pitchFamily="2" charset="2"/>
              <a:buChar char="§"/>
              <a:defRPr sz="1000" baseline="0"/>
            </a:lvl2pPr>
            <a:lvl3pPr marL="341313" indent="-171450">
              <a:spcBef>
                <a:spcPts val="600"/>
              </a:spcBef>
              <a:buFont typeface="Arial" panose="020B0604020202020204" pitchFamily="34" charset="0"/>
              <a:buChar char="•"/>
              <a:tabLst/>
              <a:defRPr sz="1000" baseline="0"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Key word</a:t>
            </a:r>
          </a:p>
          <a:p>
            <a:pPr lvl="1"/>
            <a:r>
              <a:rPr lang="en-US"/>
              <a:t>Insert descriptive text here</a:t>
            </a:r>
          </a:p>
          <a:p>
            <a:pPr lvl="2"/>
            <a:r>
              <a:rPr lang="en-US"/>
              <a:t>Level 2</a:t>
            </a:r>
          </a:p>
        </p:txBody>
      </p:sp>
      <p:sp>
        <p:nvSpPr>
          <p:cNvPr id="35" name="Text Placeholder 22"/>
          <p:cNvSpPr>
            <a:spLocks noGrp="1"/>
          </p:cNvSpPr>
          <p:nvPr>
            <p:ph type="body" sz="quarter" idx="23" hasCustomPrompt="1"/>
          </p:nvPr>
        </p:nvSpPr>
        <p:spPr>
          <a:xfrm>
            <a:off x="4663194" y="3378252"/>
            <a:ext cx="1856232" cy="1302930"/>
          </a:xfrm>
        </p:spPr>
        <p:txBody>
          <a:bodyPr anchor="t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1" baseline="0">
                <a:solidFill>
                  <a:schemeClr val="accent3">
                    <a:lumMod val="75000"/>
                  </a:schemeClr>
                </a:solidFill>
              </a:defRPr>
            </a:lvl1pPr>
            <a:lvl2pPr marL="171450" indent="-171450">
              <a:spcBef>
                <a:spcPts val="600"/>
              </a:spcBef>
              <a:buFont typeface="Wingdings" panose="05000000000000000000" pitchFamily="2" charset="2"/>
              <a:buChar char="§"/>
              <a:defRPr sz="1000" baseline="0"/>
            </a:lvl2pPr>
            <a:lvl3pPr marL="341313" indent="-171450">
              <a:spcBef>
                <a:spcPts val="600"/>
              </a:spcBef>
              <a:buFont typeface="Arial" panose="020B0604020202020204" pitchFamily="34" charset="0"/>
              <a:buChar char="•"/>
              <a:tabLst/>
              <a:defRPr sz="1000" baseline="0"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Key word</a:t>
            </a:r>
          </a:p>
          <a:p>
            <a:pPr lvl="1"/>
            <a:r>
              <a:rPr lang="en-US"/>
              <a:t>Insert descriptive text here</a:t>
            </a:r>
          </a:p>
          <a:p>
            <a:pPr lvl="2"/>
            <a:r>
              <a:rPr lang="en-US"/>
              <a:t>Level 2</a:t>
            </a:r>
          </a:p>
        </p:txBody>
      </p:sp>
      <p:sp>
        <p:nvSpPr>
          <p:cNvPr id="36" name="Text Placeholder 22"/>
          <p:cNvSpPr>
            <a:spLocks noGrp="1"/>
          </p:cNvSpPr>
          <p:nvPr>
            <p:ph type="body" sz="quarter" idx="24" hasCustomPrompt="1"/>
          </p:nvPr>
        </p:nvSpPr>
        <p:spPr>
          <a:xfrm>
            <a:off x="6841681" y="3378252"/>
            <a:ext cx="1856232" cy="1302930"/>
          </a:xfrm>
        </p:spPr>
        <p:txBody>
          <a:bodyPr anchor="t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1" baseline="0">
                <a:solidFill>
                  <a:schemeClr val="accent3">
                    <a:lumMod val="75000"/>
                  </a:schemeClr>
                </a:solidFill>
              </a:defRPr>
            </a:lvl1pPr>
            <a:lvl2pPr marL="171450" indent="-171450">
              <a:spcBef>
                <a:spcPts val="600"/>
              </a:spcBef>
              <a:buFont typeface="Wingdings" panose="05000000000000000000" pitchFamily="2" charset="2"/>
              <a:buChar char="§"/>
              <a:defRPr sz="1000" baseline="0"/>
            </a:lvl2pPr>
            <a:lvl3pPr marL="341313" indent="-171450">
              <a:spcBef>
                <a:spcPts val="600"/>
              </a:spcBef>
              <a:buFont typeface="Arial" panose="020B0604020202020204" pitchFamily="34" charset="0"/>
              <a:buChar char="•"/>
              <a:tabLst/>
              <a:defRPr sz="1000" baseline="0"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Key word</a:t>
            </a:r>
          </a:p>
          <a:p>
            <a:pPr lvl="1"/>
            <a:r>
              <a:rPr lang="en-US"/>
              <a:t>Insert descriptive text here</a:t>
            </a:r>
          </a:p>
          <a:p>
            <a:pPr lvl="2"/>
            <a:r>
              <a:rPr lang="en-US"/>
              <a:t>Level 2</a:t>
            </a:r>
          </a:p>
        </p:txBody>
      </p:sp>
    </p:spTree>
    <p:extLst>
      <p:ext uri="{BB962C8B-B14F-4D97-AF65-F5344CB8AC3E}">
        <p14:creationId xmlns:p14="http://schemas.microsoft.com/office/powerpoint/2010/main" val="4250643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7317B78-B8A8-4A1E-BF55-50AD2F3EDDC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en-US"/>
              <a:t>© Bill &amp; Melinda Gates Foundation      |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F882C2-CD1A-4D71-AAC2-BB9A79700A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424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5" hasCustomPrompt="1"/>
          </p:nvPr>
        </p:nvSpPr>
        <p:spPr>
          <a:xfrm>
            <a:off x="237600" y="1180274"/>
            <a:ext cx="7056000" cy="1620000"/>
          </a:xfrm>
          <a:prstGeom prst="rect">
            <a:avLst/>
          </a:prstGeom>
        </p:spPr>
        <p:txBody>
          <a:bodyPr/>
          <a:lstStyle>
            <a:lvl1pPr marL="135000" indent="-135000">
              <a:lnSpc>
                <a:spcPct val="150000"/>
              </a:lnSpc>
              <a:spcBef>
                <a:spcPts val="0"/>
              </a:spcBef>
              <a:buClr>
                <a:srgbClr val="830051"/>
              </a:buClr>
              <a:buFont typeface="Arial" pitchFamily="34" charset="0"/>
              <a:buChar char="•"/>
              <a:defRPr sz="13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05000" indent="-135000">
              <a:lnSpc>
                <a:spcPct val="150000"/>
              </a:lnSpc>
              <a:spcBef>
                <a:spcPts val="0"/>
              </a:spcBef>
              <a:defRPr sz="135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050" baseline="0">
                <a:latin typeface="Arial" pitchFamily="34" charset="0"/>
                <a:cs typeface="Arial" pitchFamily="34" charset="0"/>
              </a:defRPr>
            </a:lvl3pPr>
            <a:lvl4pPr marL="467100" indent="-135000">
              <a:defRPr sz="1050">
                <a:latin typeface="Arial" pitchFamily="34" charset="0"/>
                <a:cs typeface="Arial" pitchFamily="34" charset="0"/>
              </a:defRPr>
            </a:lvl4pPr>
            <a:lvl5pPr marL="467100">
              <a:defRPr sz="1050">
                <a:latin typeface="Arial" pitchFamily="34" charset="0"/>
                <a:cs typeface="Arial" pitchFamily="34" charset="0"/>
              </a:defRPr>
            </a:lvl5pPr>
            <a:lvl6pPr>
              <a:defRPr>
                <a:latin typeface="Arial" pitchFamily="34" charset="0"/>
                <a:cs typeface="Arial" pitchFamily="34" charset="0"/>
              </a:defRPr>
            </a:lvl6pPr>
          </a:lstStyle>
          <a:p>
            <a:r>
              <a:rPr lang="en-GB" noProof="0" dirty="0"/>
              <a:t>First level</a:t>
            </a:r>
          </a:p>
          <a:p>
            <a:pPr lvl="1"/>
            <a:r>
              <a:rPr lang="en-GB" noProof="0" dirty="0"/>
              <a:t>Second level</a:t>
            </a:r>
          </a:p>
          <a:p>
            <a:pPr lvl="1"/>
            <a:r>
              <a:rPr lang="en-GB" noProof="0" dirty="0"/>
              <a:t>Third level</a:t>
            </a:r>
          </a:p>
          <a:p>
            <a:pPr lvl="1"/>
            <a:r>
              <a:rPr lang="en-GB" noProof="0" dirty="0"/>
              <a:t>Fourth level</a:t>
            </a:r>
          </a:p>
        </p:txBody>
      </p:sp>
      <p:sp>
        <p:nvSpPr>
          <p:cNvPr id="5" name="Title 8"/>
          <p:cNvSpPr>
            <a:spLocks noGrp="1"/>
          </p:cNvSpPr>
          <p:nvPr>
            <p:ph type="title" hasCustomPrompt="1"/>
          </p:nvPr>
        </p:nvSpPr>
        <p:spPr>
          <a:xfrm>
            <a:off x="237062" y="145800"/>
            <a:ext cx="8765651" cy="310500"/>
          </a:xfrm>
          <a:prstGeom prst="rect">
            <a:avLst/>
          </a:prstGeom>
        </p:spPr>
        <p:txBody>
          <a:bodyPr vert="horz"/>
          <a:lstStyle>
            <a:lvl1pPr algn="l">
              <a:lnSpc>
                <a:spcPct val="100000"/>
              </a:lnSpc>
              <a:defRPr sz="1800" b="1" baseline="0">
                <a:solidFill>
                  <a:srgbClr val="83005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noProof="0" dirty="0"/>
              <a:t>Click to add title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37425" y="4923658"/>
            <a:ext cx="396000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C4F54F3-C349-4609-AFEE-01462D5C794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66262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37425" y="4923658"/>
            <a:ext cx="396000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C4F54F3-C349-4609-AFEE-01462D5C794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itle 8"/>
          <p:cNvSpPr>
            <a:spLocks noGrp="1"/>
          </p:cNvSpPr>
          <p:nvPr>
            <p:ph type="title" hasCustomPrompt="1"/>
          </p:nvPr>
        </p:nvSpPr>
        <p:spPr>
          <a:xfrm>
            <a:off x="237062" y="145800"/>
            <a:ext cx="8765651" cy="310500"/>
          </a:xfrm>
          <a:prstGeom prst="rect">
            <a:avLst/>
          </a:prstGeom>
        </p:spPr>
        <p:txBody>
          <a:bodyPr vert="horz"/>
          <a:lstStyle>
            <a:lvl1pPr algn="l">
              <a:lnSpc>
                <a:spcPct val="100000"/>
              </a:lnSpc>
              <a:defRPr sz="1800" b="1" baseline="0">
                <a:solidFill>
                  <a:srgbClr val="83005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noProof="0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94547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-Only 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5143500"/>
          </a:xfrm>
          <a:solidFill>
            <a:schemeClr val="accent3"/>
          </a:solidFill>
        </p:spPr>
        <p:txBody>
          <a:bodyPr lIns="365760" tIns="685800" rIns="365760" bIns="1828800"/>
          <a:lstStyle>
            <a:lvl1pPr marL="0" indent="0">
              <a:lnSpc>
                <a:spcPts val="3400"/>
              </a:lnSpc>
              <a:spcBef>
                <a:spcPts val="1200"/>
              </a:spcBef>
              <a:buNone/>
              <a:defRPr lang="en-US" sz="3000" kern="1200" cap="all" baseline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>
              <a:buFont typeface="Arial" pitchFamily="34" charset="0"/>
              <a:buNone/>
              <a:defRPr lang="en-US" sz="3600" kern="120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0" indent="0">
              <a:buNone/>
              <a:defRPr lang="en-US" sz="3600" kern="120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0" indent="0">
              <a:buNone/>
              <a:defRPr lang="en-US" sz="3600" kern="120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0" indent="0">
              <a:buNone/>
              <a:defRPr lang="en-US" sz="3600" kern="120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1039514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Width Head + Copy -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65124" y="1289050"/>
            <a:ext cx="8329613" cy="3389313"/>
          </a:xfrm>
        </p:spPr>
        <p:txBody>
          <a:bodyPr/>
          <a:lstStyle>
            <a:lvl1pPr>
              <a:spcBef>
                <a:spcPts val="600"/>
              </a:spcBef>
              <a:spcAft>
                <a:spcPts val="0"/>
              </a:spcAft>
              <a:defRPr sz="1400" b="0" baseline="0"/>
            </a:lvl1pPr>
            <a:lvl2pPr marL="171450" indent="-171450">
              <a:spcBef>
                <a:spcPts val="600"/>
              </a:spcBef>
              <a:spcAft>
                <a:spcPts val="0"/>
              </a:spcAft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§"/>
              <a:defRPr sz="1300"/>
            </a:lvl2pPr>
            <a:lvl3pPr marL="342900" indent="-171450">
              <a:spcBef>
                <a:spcPts val="600"/>
              </a:spcBef>
              <a:spcAft>
                <a:spcPts val="0"/>
              </a:spcAft>
              <a:buClr>
                <a:srgbClr val="3086AB"/>
              </a:buClr>
              <a:buFont typeface="Arial" panose="020B0604020202020204" pitchFamily="34" charset="0"/>
              <a:buChar char="•"/>
              <a:tabLst/>
              <a:defRPr baseline="0"/>
            </a:lvl3pPr>
            <a:lvl4pPr marL="515938" indent="-173038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-"/>
              <a:tabLst/>
              <a:defRPr baseline="0"/>
            </a:lvl4pPr>
            <a:lvl5pPr marL="687388" indent="-171450">
              <a:spcBef>
                <a:spcPts val="600"/>
              </a:spcBef>
              <a:spcAft>
                <a:spcPts val="0"/>
              </a:spcAft>
              <a:defRPr baseline="0"/>
            </a:lvl5pPr>
          </a:lstStyle>
          <a:p>
            <a:pPr lvl="0"/>
            <a:r>
              <a:rPr lang="en-US" dirty="0"/>
              <a:t>Insert bullet list at full-width of slide</a:t>
            </a:r>
          </a:p>
          <a:p>
            <a:pPr lvl="1"/>
            <a:r>
              <a:rPr lang="en-US" dirty="0"/>
              <a:t>Bullet list level two</a:t>
            </a:r>
          </a:p>
          <a:p>
            <a:pPr lvl="2"/>
            <a:r>
              <a:rPr lang="en-US" dirty="0"/>
              <a:t>Bullet list level three</a:t>
            </a:r>
          </a:p>
          <a:p>
            <a:pPr lvl="3"/>
            <a:r>
              <a:rPr lang="en-US" dirty="0"/>
              <a:t>Bullet list level four</a:t>
            </a:r>
          </a:p>
          <a:p>
            <a:pPr lvl="4"/>
            <a:r>
              <a:rPr lang="en-US" dirty="0"/>
              <a:t>Bullet list level five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algn="r"/>
            <a:r>
              <a:rPr lang="en-US">
                <a:solidFill>
                  <a:srgbClr val="000000"/>
                </a:solidFill>
              </a:rPr>
              <a:t>© Bill &amp; Melinda Gates Foundation      |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F7C509-FEEF-45D3-B896-7C07814C0C1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124" y="484632"/>
            <a:ext cx="8329613" cy="523183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INSERT HEADLINE HERE – UP TO 2 FULL WIDTH LINES (ALL CAPS)</a:t>
            </a:r>
          </a:p>
        </p:txBody>
      </p:sp>
    </p:spTree>
    <p:extLst>
      <p:ext uri="{BB962C8B-B14F-4D97-AF65-F5344CB8AC3E}">
        <p14:creationId xmlns:p14="http://schemas.microsoft.com/office/powerpoint/2010/main" val="2754049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Width Head + Bold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65124" y="1139720"/>
            <a:ext cx="8329613" cy="298660"/>
          </a:xfrm>
        </p:spPr>
        <p:txBody>
          <a:bodyPr/>
          <a:lstStyle>
            <a:lvl1pPr>
              <a:lnSpc>
                <a:spcPts val="1600"/>
              </a:lnSpc>
              <a:spcBef>
                <a:spcPts val="0"/>
              </a:spcBef>
              <a:defRPr sz="1400" b="1" baseline="0"/>
            </a:lvl1pPr>
            <a:lvl2pPr marL="171450" indent="-171450">
              <a:spcBef>
                <a:spcPts val="336"/>
              </a:spcBef>
              <a:spcAft>
                <a:spcPts val="0"/>
              </a:spcAft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§"/>
              <a:defRPr sz="1300"/>
            </a:lvl2pPr>
            <a:lvl3pPr marL="342900" indent="-171450">
              <a:spcBef>
                <a:spcPts val="336"/>
              </a:spcBef>
              <a:buClr>
                <a:srgbClr val="3086AB"/>
              </a:buClr>
              <a:buFont typeface="Arial" panose="020B0604020202020204" pitchFamily="34" charset="0"/>
              <a:buChar char="•"/>
              <a:tabLst/>
              <a:defRPr baseline="0"/>
            </a:lvl3pPr>
            <a:lvl4pPr marL="515938" indent="-173038">
              <a:spcBef>
                <a:spcPts val="336"/>
              </a:spcBef>
              <a:spcAft>
                <a:spcPts val="0"/>
              </a:spcAft>
              <a:buFont typeface="Arial" panose="020B0604020202020204" pitchFamily="34" charset="0"/>
              <a:buChar char="-"/>
              <a:tabLst/>
              <a:defRPr baseline="0"/>
            </a:lvl4pPr>
            <a:lvl5pPr marL="687388" indent="-171450">
              <a:spcBef>
                <a:spcPts val="336"/>
              </a:spcBef>
              <a:defRPr baseline="0"/>
            </a:lvl5pPr>
          </a:lstStyle>
          <a:p>
            <a:pPr lvl="0"/>
            <a:r>
              <a:rPr lang="en-US" dirty="0"/>
              <a:t>Insert bullet list at full-width </a:t>
            </a:r>
            <a:r>
              <a:rPr lang="en-US"/>
              <a:t>of slide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algn="r"/>
            <a:r>
              <a:rPr lang="en-US">
                <a:solidFill>
                  <a:srgbClr val="000000"/>
                </a:solidFill>
              </a:rPr>
              <a:t>© Bill &amp; Melinda Gates Foundation      |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F7C509-FEEF-45D3-B896-7C07814C0C1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365125" y="1528723"/>
            <a:ext cx="8347075" cy="3166203"/>
          </a:xfrm>
        </p:spPr>
        <p:txBody>
          <a:bodyPr/>
          <a:lstStyle>
            <a:lvl1pPr>
              <a:spcBef>
                <a:spcPts val="600"/>
              </a:spcBef>
              <a:defRPr sz="1300"/>
            </a:lvl1pPr>
            <a:lvl2pPr>
              <a:spcBef>
                <a:spcPts val="600"/>
              </a:spcBef>
              <a:defRPr sz="1300"/>
            </a:lvl2pPr>
            <a:lvl3pPr>
              <a:spcBef>
                <a:spcPts val="600"/>
              </a:spcBef>
              <a:defRPr sz="1200"/>
            </a:lvl3pPr>
            <a:lvl4pPr>
              <a:spcBef>
                <a:spcPts val="600"/>
              </a:spcBef>
              <a:defRPr sz="1100"/>
            </a:lvl4pPr>
            <a:lvl5pPr>
              <a:spcBef>
                <a:spcPts val="600"/>
              </a:spcBef>
              <a:defRPr sz="1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124" y="484632"/>
            <a:ext cx="8329613" cy="523183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INSERT HEADLINE HERE – UP TO 2 FULL WIDTH LINES (ALL CAPS)</a:t>
            </a:r>
          </a:p>
        </p:txBody>
      </p:sp>
    </p:spTree>
    <p:extLst>
      <p:ext uri="{BB962C8B-B14F-4D97-AF65-F5344CB8AC3E}">
        <p14:creationId xmlns:p14="http://schemas.microsoft.com/office/powerpoint/2010/main" val="2138992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3 Width Head + 2/3 Copy -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algn="r"/>
            <a:r>
              <a:rPr lang="en-US">
                <a:solidFill>
                  <a:srgbClr val="000000"/>
                </a:solidFill>
              </a:rPr>
              <a:t>© Bill &amp; Melinda Gates Foundation      |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F7C509-FEEF-45D3-B896-7C07814C0C1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3665538" y="534708"/>
            <a:ext cx="5046662" cy="4151592"/>
          </a:xfrm>
        </p:spPr>
        <p:txBody>
          <a:bodyPr/>
          <a:lstStyle>
            <a:lvl1pPr>
              <a:spcBef>
                <a:spcPts val="6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dirty="0"/>
              <a:t>Insert bullet list at 2/3 width of slide</a:t>
            </a:r>
          </a:p>
          <a:p>
            <a:pPr lvl="1"/>
            <a:r>
              <a:rPr lang="en-US" dirty="0"/>
              <a:t>Bullet list level two</a:t>
            </a:r>
          </a:p>
          <a:p>
            <a:pPr lvl="2"/>
            <a:r>
              <a:rPr lang="en-US" dirty="0"/>
              <a:t>Bullet list level three</a:t>
            </a:r>
          </a:p>
          <a:p>
            <a:pPr lvl="3"/>
            <a:r>
              <a:rPr lang="en-US" dirty="0"/>
              <a:t>Bullet list level four</a:t>
            </a:r>
          </a:p>
          <a:p>
            <a:pPr lvl="4"/>
            <a:r>
              <a:rPr lang="en-US" dirty="0"/>
              <a:t>Bullet list level five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365125" y="484632"/>
            <a:ext cx="3170238" cy="646646"/>
          </a:xfrm>
          <a:prstGeom prst="rect">
            <a:avLst/>
          </a:prstGeom>
        </p:spPr>
        <p:txBody>
          <a:bodyPr anchor="t"/>
          <a:lstStyle>
            <a:lvl1pPr>
              <a:defRPr baseline="0"/>
            </a:lvl1pPr>
          </a:lstStyle>
          <a:p>
            <a:r>
              <a:rPr lang="en-US"/>
              <a:t>INSERT HEADLINE – TWO LINES ALL CAPS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610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Width Head, Copy + Visu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algn="r"/>
            <a:r>
              <a:rPr lang="en-US">
                <a:solidFill>
                  <a:srgbClr val="000000"/>
                </a:solidFill>
              </a:rPr>
              <a:t>© Bill &amp; Melinda Gates Foundation      |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F7C509-FEEF-45D3-B896-7C07814C0C1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365125" y="871710"/>
            <a:ext cx="8329613" cy="450099"/>
          </a:xfrm>
        </p:spPr>
        <p:txBody>
          <a:bodyPr/>
          <a:lstStyle>
            <a:lvl1pPr marL="0" indent="0">
              <a:buNone/>
              <a:defRPr sz="1250" baseline="0"/>
            </a:lvl1pPr>
            <a:lvl2pPr marL="0" indent="0">
              <a:buFont typeface="Arial" panose="020B0604020202020204" pitchFamily="34" charset="0"/>
              <a:buNone/>
              <a:defRPr sz="1250"/>
            </a:lvl2pPr>
            <a:lvl3pPr marL="0" indent="0">
              <a:buNone/>
              <a:defRPr sz="1250"/>
            </a:lvl3pPr>
            <a:lvl4pPr marL="0" indent="0">
              <a:buNone/>
              <a:defRPr sz="1250"/>
            </a:lvl4pPr>
            <a:lvl5pPr marL="0" indent="0">
              <a:buNone/>
              <a:defRPr sz="1250"/>
            </a:lvl5pPr>
          </a:lstStyle>
          <a:p>
            <a:pPr lvl="0"/>
            <a:r>
              <a:rPr lang="en-US" dirty="0"/>
              <a:t>Insert sub-headline or explanatory copy here – up to 2 full-width lines.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7" hasCustomPrompt="1"/>
          </p:nvPr>
        </p:nvSpPr>
        <p:spPr>
          <a:xfrm>
            <a:off x="365124" y="1462088"/>
            <a:ext cx="8329613" cy="3216275"/>
          </a:xfrm>
        </p:spPr>
        <p:txBody>
          <a:bodyPr tIns="1097280"/>
          <a:lstStyle>
            <a:lvl1pPr marL="0" indent="0" algn="ctr">
              <a:buNone/>
              <a:defRPr sz="1200" baseline="0"/>
            </a:lvl1pPr>
            <a:lvl2pPr marL="0" indent="0">
              <a:buFont typeface="Arial" panose="020B0604020202020204" pitchFamily="34" charset="0"/>
              <a:buNone/>
              <a:defRPr sz="1200"/>
            </a:lvl2pPr>
            <a:lvl3pPr marL="0" indent="0">
              <a:buNone/>
              <a:defRPr sz="1200"/>
            </a:lvl3pPr>
            <a:lvl4pPr marL="0" indent="0">
              <a:buNone/>
              <a:defRPr sz="1200"/>
            </a:lvl4pPr>
            <a:lvl5pPr marL="0" indent="0">
              <a:buNone/>
              <a:defRPr sz="1200"/>
            </a:lvl5pPr>
          </a:lstStyle>
          <a:p>
            <a:pPr lvl="0"/>
            <a:r>
              <a:rPr lang="en-US" dirty="0"/>
              <a:t>Click icon to insert visual element here at full-width of slide.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365124" y="484632"/>
            <a:ext cx="8329613" cy="38193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INSERT HEADLINE HERE – UP TO 1 FULL-WIDTH LINE</a:t>
            </a:r>
          </a:p>
        </p:txBody>
      </p:sp>
    </p:spTree>
    <p:extLst>
      <p:ext uri="{BB962C8B-B14F-4D97-AF65-F5344CB8AC3E}">
        <p14:creationId xmlns:p14="http://schemas.microsoft.com/office/powerpoint/2010/main" val="1621670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Width Head, 1/3 Copy + 2/3 Visu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656013" y="1289050"/>
            <a:ext cx="5038726" cy="3389313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/>
              <a:t>Click an icon to insert a visual here at 2/3 width of slide</a:t>
            </a:r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65125" y="1289050"/>
            <a:ext cx="3170238" cy="3389313"/>
          </a:xfrm>
        </p:spPr>
        <p:txBody>
          <a:bodyPr/>
          <a:lstStyle>
            <a:lvl1pPr>
              <a:spcBef>
                <a:spcPts val="600"/>
              </a:spcBef>
              <a:spcAft>
                <a:spcPts val="0"/>
              </a:spcAft>
              <a:defRPr sz="1400" b="0"/>
            </a:lvl1pPr>
            <a:lvl2pPr>
              <a:spcBef>
                <a:spcPts val="600"/>
              </a:spcBef>
              <a:spcAft>
                <a:spcPts val="0"/>
              </a:spcAft>
              <a:defRPr sz="1300" baseline="0"/>
            </a:lvl2pPr>
            <a:lvl3pPr>
              <a:spcBef>
                <a:spcPts val="600"/>
              </a:spcBef>
              <a:spcAft>
                <a:spcPts val="0"/>
              </a:spcAft>
              <a:buClr>
                <a:srgbClr val="3086AB"/>
              </a:buClr>
              <a:defRPr sz="1200"/>
            </a:lvl3pPr>
            <a:lvl4pPr marL="515937" indent="-1714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-"/>
              <a:defRPr baseline="0"/>
            </a:lvl4pPr>
            <a:lvl5pPr>
              <a:spcBef>
                <a:spcPts val="600"/>
              </a:spcBef>
              <a:spcAft>
                <a:spcPts val="0"/>
              </a:spcAft>
              <a:defRPr/>
            </a:lvl5pPr>
          </a:lstStyle>
          <a:p>
            <a:pPr lvl="0"/>
            <a:r>
              <a:rPr lang="en-US" dirty="0"/>
              <a:t>Insert bullet list at 1/3 width of slide</a:t>
            </a:r>
          </a:p>
          <a:p>
            <a:pPr lvl="1"/>
            <a:r>
              <a:rPr lang="en-US" dirty="0"/>
              <a:t>Bullet list level two</a:t>
            </a:r>
          </a:p>
          <a:p>
            <a:pPr lvl="2"/>
            <a:r>
              <a:rPr lang="en-US" dirty="0"/>
              <a:t>Bullet list level three</a:t>
            </a:r>
          </a:p>
          <a:p>
            <a:pPr lvl="3"/>
            <a:r>
              <a:rPr lang="en-US" dirty="0"/>
              <a:t>Bullet list level four</a:t>
            </a:r>
          </a:p>
          <a:p>
            <a:pPr lvl="4"/>
            <a:r>
              <a:rPr lang="en-US" dirty="0"/>
              <a:t>Bullet list level five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algn="r"/>
            <a:r>
              <a:rPr lang="en-US">
                <a:solidFill>
                  <a:srgbClr val="000000"/>
                </a:solidFill>
              </a:rPr>
              <a:t>© Bill &amp; Melinda Gates Foundation      |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F7C509-FEEF-45D3-B896-7C07814C0C1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124" y="484632"/>
            <a:ext cx="8329613" cy="523183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INSERT HEADLINE HERE – UP TO 2 FULL WIDTH LINES (ALL CAPS)</a:t>
            </a:r>
          </a:p>
        </p:txBody>
      </p:sp>
    </p:spTree>
    <p:extLst>
      <p:ext uri="{BB962C8B-B14F-4D97-AF65-F5344CB8AC3E}">
        <p14:creationId xmlns:p14="http://schemas.microsoft.com/office/powerpoint/2010/main" val="1808429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3 Width Head + Copy w/ 2/3 Visu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65125" y="1289050"/>
            <a:ext cx="3170238" cy="3389314"/>
          </a:xfrm>
        </p:spPr>
        <p:txBody>
          <a:bodyPr/>
          <a:lstStyle>
            <a:lvl1pPr>
              <a:spcBef>
                <a:spcPts val="600"/>
              </a:spcBef>
              <a:spcAft>
                <a:spcPts val="0"/>
              </a:spcAft>
              <a:buClr>
                <a:srgbClr val="2F85AA"/>
              </a:buClr>
              <a:defRPr sz="1400" b="0" baseline="0"/>
            </a:lvl1pPr>
            <a:lvl2pPr>
              <a:spcBef>
                <a:spcPts val="600"/>
              </a:spcBef>
              <a:spcAft>
                <a:spcPts val="0"/>
              </a:spcAft>
              <a:defRPr sz="1300" baseline="0"/>
            </a:lvl2pPr>
            <a:lvl3pPr>
              <a:spcBef>
                <a:spcPts val="600"/>
              </a:spcBef>
              <a:spcAft>
                <a:spcPts val="0"/>
              </a:spcAft>
              <a:buClr>
                <a:srgbClr val="3086AB"/>
              </a:buClr>
              <a:defRPr baseline="0"/>
            </a:lvl3pPr>
            <a:lvl4pPr marL="515937" indent="-1714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-"/>
              <a:defRPr baseline="0"/>
            </a:lvl4pPr>
            <a:lvl5pPr marL="685800" indent="-171450">
              <a:spcBef>
                <a:spcPts val="600"/>
              </a:spcBef>
              <a:buFont typeface="Arial" panose="020B0604020202020204" pitchFamily="34" charset="0"/>
              <a:buChar char="◦"/>
              <a:defRPr baseline="0"/>
            </a:lvl5pPr>
          </a:lstStyle>
          <a:p>
            <a:pPr lvl="0"/>
            <a:r>
              <a:rPr lang="en-US" dirty="0"/>
              <a:t>Insert bullet list at 1/3 width of slide</a:t>
            </a:r>
          </a:p>
          <a:p>
            <a:pPr lvl="1"/>
            <a:r>
              <a:rPr lang="en-US" dirty="0"/>
              <a:t>Bullet list level two</a:t>
            </a:r>
          </a:p>
          <a:p>
            <a:pPr lvl="2"/>
            <a:r>
              <a:rPr lang="en-US" dirty="0"/>
              <a:t>Bullet list level three</a:t>
            </a:r>
          </a:p>
          <a:p>
            <a:pPr lvl="3"/>
            <a:r>
              <a:rPr lang="en-US" dirty="0"/>
              <a:t>Bullet list level four</a:t>
            </a:r>
          </a:p>
          <a:p>
            <a:pPr lvl="4"/>
            <a:r>
              <a:rPr lang="en-US" dirty="0"/>
              <a:t>Bullet list level five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501982"/>
            <a:ext cx="201168" cy="20132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r"/>
            <a:r>
              <a:rPr lang="en-US"/>
              <a:t>© Bill &amp; Melinda Gates Foundation      |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365125" y="484632"/>
            <a:ext cx="3170238" cy="646646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INSERT HEADLINE – TWO LINES ALL CAPS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 hasCustomPrompt="1"/>
          </p:nvPr>
        </p:nvSpPr>
        <p:spPr>
          <a:xfrm>
            <a:off x="3656013" y="488950"/>
            <a:ext cx="5038726" cy="4189414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/>
              <a:t>Click an icon to insert a visual here at 2/3 width of slide</a:t>
            </a:r>
          </a:p>
        </p:txBody>
      </p:sp>
    </p:spTree>
    <p:extLst>
      <p:ext uri="{BB962C8B-B14F-4D97-AF65-F5344CB8AC3E}">
        <p14:creationId xmlns:p14="http://schemas.microsoft.com/office/powerpoint/2010/main" val="2706060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6013" y="530452"/>
            <a:ext cx="5049836" cy="415584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501982"/>
            <a:ext cx="201168" cy="20132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23564" y="4895959"/>
            <a:ext cx="2895600" cy="155598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600" spc="20" baseline="0">
                <a:solidFill>
                  <a:schemeClr val="accent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r"/>
            <a:r>
              <a:rPr lang="en-US"/>
              <a:t>© Bill &amp; Melinda Gates Foundation      |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9726" y="4895518"/>
            <a:ext cx="190083" cy="15559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600">
                <a:solidFill>
                  <a:schemeClr val="accent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365125" y="4848932"/>
            <a:ext cx="8340725" cy="0"/>
          </a:xfrm>
          <a:prstGeom prst="line">
            <a:avLst/>
          </a:prstGeom>
          <a:ln w="63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365125" y="480724"/>
            <a:ext cx="3170238" cy="64664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775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47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8" r:id="rId11"/>
    <p:sldLayoutId id="2147483849" r:id="rId12"/>
    <p:sldLayoutId id="2147483850" r:id="rId13"/>
    <p:sldLayoutId id="2147483851" r:id="rId14"/>
    <p:sldLayoutId id="2147483852" r:id="rId15"/>
    <p:sldLayoutId id="2147483853" r:id="rId16"/>
    <p:sldLayoutId id="2147483842" r:id="rId17"/>
    <p:sldLayoutId id="2147483824" r:id="rId18"/>
    <p:sldLayoutId id="2147483825" r:id="rId19"/>
    <p:sldLayoutId id="2147483843" r:id="rId20"/>
    <p:sldLayoutId id="2147483844" r:id="rId21"/>
    <p:sldLayoutId id="2147483854" r:id="rId22"/>
    <p:sldLayoutId id="2147483876" r:id="rId23"/>
    <p:sldLayoutId id="2147483877" r:id="rId2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914400" rtl="0" eaLnBrk="1" latinLnBrk="0" hangingPunct="1">
        <a:lnSpc>
          <a:spcPts val="2300"/>
        </a:lnSpc>
        <a:spcBef>
          <a:spcPct val="0"/>
        </a:spcBef>
        <a:buNone/>
        <a:defRPr sz="2300" kern="1200" cap="all" baseline="0">
          <a:solidFill>
            <a:schemeClr val="accent6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spcBef>
          <a:spcPts val="600"/>
        </a:spcBef>
        <a:buClr>
          <a:srgbClr val="2F85AA"/>
        </a:buClr>
        <a:buFont typeface="Wingdings" pitchFamily="2" charset="2"/>
        <a:buNone/>
        <a:defRPr sz="1400" kern="1200">
          <a:solidFill>
            <a:schemeClr val="accent6"/>
          </a:solidFill>
          <a:latin typeface="Arial" pitchFamily="34" charset="0"/>
          <a:ea typeface="+mn-ea"/>
          <a:cs typeface="Arial" pitchFamily="34" charset="0"/>
        </a:defRPr>
      </a:lvl1pPr>
      <a:lvl2pPr marL="182563" indent="-182563" algn="l" defTabSz="914400" rtl="0" eaLnBrk="1" latinLnBrk="0" hangingPunct="1">
        <a:spcBef>
          <a:spcPts val="600"/>
        </a:spcBef>
        <a:buClr>
          <a:schemeClr val="accent3">
            <a:lumMod val="75000"/>
          </a:schemeClr>
        </a:buClr>
        <a:buFont typeface="Wingdings" panose="05000000000000000000" pitchFamily="2" charset="2"/>
        <a:buChar char="§"/>
        <a:defRPr sz="1300" kern="1200">
          <a:solidFill>
            <a:schemeClr val="accent6"/>
          </a:solidFill>
          <a:latin typeface="Arial" pitchFamily="34" charset="0"/>
          <a:ea typeface="+mn-ea"/>
          <a:cs typeface="Arial" pitchFamily="34" charset="0"/>
        </a:defRPr>
      </a:lvl2pPr>
      <a:lvl3pPr marL="344488" indent="-149225" algn="l" defTabSz="914400" rtl="0" eaLnBrk="1" latinLnBrk="0" hangingPunct="1">
        <a:spcBef>
          <a:spcPts val="600"/>
        </a:spcBef>
        <a:buClr>
          <a:schemeClr val="accent3">
            <a:lumMod val="75000"/>
          </a:schemeClr>
        </a:buClr>
        <a:buFont typeface="Arial" pitchFamily="34" charset="0"/>
        <a:buChar char="•"/>
        <a:tabLst>
          <a:tab pos="400050" algn="l"/>
        </a:tabLst>
        <a:defRPr sz="1200" kern="1200">
          <a:solidFill>
            <a:schemeClr val="accent6"/>
          </a:solidFill>
          <a:latin typeface="Arial" pitchFamily="34" charset="0"/>
          <a:ea typeface="+mn-ea"/>
          <a:cs typeface="Arial" pitchFamily="34" charset="0"/>
        </a:defRPr>
      </a:lvl3pPr>
      <a:lvl4pPr marL="514350" indent="-171450" algn="l" defTabSz="914400" rtl="0" eaLnBrk="1" latinLnBrk="0" hangingPunct="1">
        <a:spcBef>
          <a:spcPts val="600"/>
        </a:spcBef>
        <a:buClr>
          <a:schemeClr val="accent3">
            <a:lumMod val="75000"/>
          </a:schemeClr>
        </a:buClr>
        <a:buFont typeface="Arial" panose="020B0604020202020204" pitchFamily="34" charset="0"/>
        <a:buChar char="-"/>
        <a:defRPr sz="1100" kern="1200">
          <a:solidFill>
            <a:schemeClr val="accent6"/>
          </a:solidFill>
          <a:latin typeface="Arial" pitchFamily="34" charset="0"/>
          <a:ea typeface="+mn-ea"/>
          <a:cs typeface="Arial" pitchFamily="34" charset="0"/>
        </a:defRPr>
      </a:lvl4pPr>
      <a:lvl5pPr marL="685800" indent="-171450" algn="l" defTabSz="914400" rtl="0" eaLnBrk="1" latinLnBrk="0" hangingPunct="1">
        <a:spcBef>
          <a:spcPts val="600"/>
        </a:spcBef>
        <a:buClr>
          <a:schemeClr val="accent3">
            <a:lumMod val="75000"/>
          </a:schemeClr>
        </a:buClr>
        <a:buSzPct val="100000"/>
        <a:buFont typeface="Arial" panose="020B0604020202020204" pitchFamily="34" charset="0"/>
        <a:buChar char="◦"/>
        <a:defRPr sz="1100" kern="1200">
          <a:solidFill>
            <a:schemeClr val="accent6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6479A-23BA-4DA6-B135-469D222828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0" dirty="0"/>
              <a:t>Optimizing a portfolio of tuberculosis investments to reach strategic goals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FB958F-0B61-43F7-BC77-A7B8DEE298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noProof="0" dirty="0"/>
              <a:t>A ongoing BMGF collaboration with Cliff Kern and Romesh Abeysuriya, Burnet Institute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AA8ED6-395F-4204-9466-E674FB5A684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noProof="0" dirty="0"/>
              <a:t>Per Liljenberg, Bill &amp; Melinda Gates Foundation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EDCBE-D009-48E1-8D2E-42B7ACA05F6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r"/>
            <a:r>
              <a:rPr lang="en-US" sz="600" dirty="0"/>
              <a:t>© Bill &amp; Melinda Gates Foundation</a:t>
            </a:r>
          </a:p>
        </p:txBody>
      </p:sp>
    </p:spTree>
    <p:extLst>
      <p:ext uri="{BB962C8B-B14F-4D97-AF65-F5344CB8AC3E}">
        <p14:creationId xmlns:p14="http://schemas.microsoft.com/office/powerpoint/2010/main" val="482220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EC07454-2221-4806-9081-3CE261ECB34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5125" y="1289050"/>
            <a:ext cx="3894988" cy="3389313"/>
          </a:xfrm>
        </p:spPr>
        <p:txBody>
          <a:bodyPr/>
          <a:lstStyle/>
          <a:p>
            <a:pPr marL="342900" indent="-342900">
              <a:buClr>
                <a:schemeClr val="accent4"/>
              </a:buClr>
              <a:buFont typeface="+mj-lt"/>
              <a:buAutoNum type="arabicPeriod" startAt="4"/>
            </a:pPr>
            <a:r>
              <a:rPr lang="en-US" dirty="0"/>
              <a:t>For each outcome/branch in outcome tree, run the health impact model (customized Optima TB model)</a:t>
            </a:r>
          </a:p>
          <a:p>
            <a:pPr marL="571500" lvl="2" indent="-228600">
              <a:buClr>
                <a:schemeClr val="accent4"/>
              </a:buClr>
            </a:pPr>
            <a:r>
              <a:rPr lang="en-US" dirty="0"/>
              <a:t>Compute health impact</a:t>
            </a:r>
          </a:p>
          <a:p>
            <a:pPr marL="571500" lvl="2" indent="-228600">
              <a:buClr>
                <a:schemeClr val="accent4"/>
              </a:buClr>
            </a:pPr>
            <a:r>
              <a:rPr lang="en-US" dirty="0"/>
              <a:t>Compute cost. If cost of any branch &gt; budget -&gt; discard entire portfolio / outcome tree</a:t>
            </a:r>
          </a:p>
          <a:p>
            <a:pPr marL="571500" lvl="2" indent="-228600">
              <a:buClr>
                <a:schemeClr val="accent4"/>
              </a:buClr>
            </a:pPr>
            <a:r>
              <a:rPr lang="en-US" dirty="0"/>
              <a:t>Compute probability</a:t>
            </a:r>
          </a:p>
          <a:p>
            <a:pPr>
              <a:buClr>
                <a:schemeClr val="accent4"/>
              </a:buClr>
            </a:pPr>
            <a:endParaRPr lang="en-US" dirty="0"/>
          </a:p>
          <a:p>
            <a:pPr marL="342900" indent="-342900">
              <a:buClr>
                <a:schemeClr val="accent4"/>
              </a:buClr>
              <a:buFont typeface="+mj-lt"/>
              <a:buAutoNum type="arabicPeriod" startAt="4"/>
            </a:pPr>
            <a:r>
              <a:rPr lang="en-US" dirty="0"/>
              <a:t>Portfolio Value </a:t>
            </a:r>
          </a:p>
          <a:p>
            <a:pPr marL="342900" indent="-342900">
              <a:buClr>
                <a:schemeClr val="accent4"/>
              </a:buClr>
              <a:buFont typeface="+mj-lt"/>
              <a:buAutoNum type="arabicPeriod" startAt="4"/>
            </a:pPr>
            <a:endParaRPr lang="en-US" dirty="0"/>
          </a:p>
          <a:p>
            <a:pPr marL="342900" indent="-342900">
              <a:buClr>
                <a:schemeClr val="accent4"/>
              </a:buClr>
              <a:buFont typeface="+mj-lt"/>
              <a:buAutoNum type="arabicPeriod" startAt="4"/>
            </a:pPr>
            <a:r>
              <a:rPr lang="en-US" dirty="0"/>
              <a:t>Portfolio Risk </a:t>
            </a:r>
          </a:p>
          <a:p>
            <a:pPr marL="571500" lvl="2" indent="-228600">
              <a:buClr>
                <a:schemeClr val="accent4"/>
              </a:buClr>
            </a:pPr>
            <a:r>
              <a:rPr lang="en-US" dirty="0"/>
              <a:t>Value at risk (</a:t>
            </a:r>
            <a:r>
              <a:rPr lang="en-US" dirty="0" err="1"/>
              <a:t>VaR</a:t>
            </a:r>
            <a:r>
              <a:rPr lang="en-US" dirty="0"/>
              <a:t> 50%). </a:t>
            </a:r>
          </a:p>
          <a:p>
            <a:pPr marL="571500" lvl="2" indent="-228600">
              <a:buClr>
                <a:schemeClr val="accent4"/>
              </a:buClr>
            </a:pPr>
            <a:r>
              <a:rPr lang="en-US" dirty="0"/>
              <a:t>Downside variance of health impact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BBDB5A-6F1B-40B7-9D20-28768E7FF53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algn="r"/>
            <a:r>
              <a:rPr lang="en-US">
                <a:solidFill>
                  <a:srgbClr val="000000"/>
                </a:solidFill>
              </a:rPr>
              <a:t>© Bill &amp; Melinda Gates Foundation      |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DA5367-1D0A-4DDE-B767-6E069CA1954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F7C509-FEEF-45D3-B896-7C07814C0C13}" type="slidenum">
              <a:rPr lang="en-US" smtClean="0">
                <a:solidFill>
                  <a:srgbClr val="000000"/>
                </a:solidFill>
              </a:rPr>
              <a:pPr/>
              <a:t>10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D849CC5-A2A1-4C65-907D-F2E582538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Generating </a:t>
            </a:r>
            <a:r>
              <a:rPr lang="en-US" dirty="0" err="1"/>
              <a:t>portfolioS</a:t>
            </a:r>
            <a:r>
              <a:rPr lang="en-US" dirty="0"/>
              <a:t>: Value AND RISK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FBD46A7-7420-4A26-8241-DFFF1D6A14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566841"/>
              </p:ext>
            </p:extLst>
          </p:nvPr>
        </p:nvGraphicFramePr>
        <p:xfrm>
          <a:off x="4352906" y="1549419"/>
          <a:ext cx="4356903" cy="1554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89227">
                  <a:extLst>
                    <a:ext uri="{9D8B030D-6E8A-4147-A177-3AD203B41FA5}">
                      <a16:colId xmlns:a16="http://schemas.microsoft.com/office/drawing/2014/main" val="2757701213"/>
                    </a:ext>
                  </a:extLst>
                </a:gridCol>
                <a:gridCol w="1352562">
                  <a:extLst>
                    <a:ext uri="{9D8B030D-6E8A-4147-A177-3AD203B41FA5}">
                      <a16:colId xmlns:a16="http://schemas.microsoft.com/office/drawing/2014/main" val="322094773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3478944450"/>
                    </a:ext>
                  </a:extLst>
                </a:gridCol>
                <a:gridCol w="1183594">
                  <a:extLst>
                    <a:ext uri="{9D8B030D-6E8A-4147-A177-3AD203B41FA5}">
                      <a16:colId xmlns:a16="http://schemas.microsoft.com/office/drawing/2014/main" val="3203577487"/>
                    </a:ext>
                  </a:extLst>
                </a:gridCol>
              </a:tblGrid>
              <a:tr h="356199">
                <a:tc>
                  <a:txBody>
                    <a:bodyPr/>
                    <a:lstStyle/>
                    <a:p>
                      <a:r>
                        <a:rPr lang="en-US" sz="1200" dirty="0"/>
                        <a:t>Outcome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PTRS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Health Impact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Cost</a:t>
                      </a:r>
                    </a:p>
                    <a:p>
                      <a:r>
                        <a:rPr lang="en-US" sz="1200" dirty="0"/>
                        <a:t>(R&amp;D + Del)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05931"/>
                  </a:ext>
                </a:extLst>
              </a:tr>
              <a:tr h="213720">
                <a:tc>
                  <a:txBody>
                    <a:bodyPr/>
                    <a:lstStyle/>
                    <a:p>
                      <a:r>
                        <a:rPr lang="en-US" sz="1200" dirty="0"/>
                        <a:t>SOC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(1-50%)*(1-10%)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200+0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254011"/>
                  </a:ext>
                </a:extLst>
              </a:tr>
              <a:tr h="213720">
                <a:tc>
                  <a:txBody>
                    <a:bodyPr/>
                    <a:lstStyle/>
                    <a:p>
                      <a:r>
                        <a:rPr lang="en-US" sz="1200" dirty="0" err="1"/>
                        <a:t>Dx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50%*(1-10%)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200+400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8594704"/>
                  </a:ext>
                </a:extLst>
              </a:tr>
              <a:tr h="213720">
                <a:tc>
                  <a:txBody>
                    <a:bodyPr/>
                    <a:lstStyle/>
                    <a:p>
                      <a:r>
                        <a:rPr lang="en-US" sz="1200" dirty="0"/>
                        <a:t>Rx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(1-50%)*10%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200+900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266769"/>
                  </a:ext>
                </a:extLst>
              </a:tr>
              <a:tr h="213720">
                <a:tc>
                  <a:txBody>
                    <a:bodyPr/>
                    <a:lstStyle/>
                    <a:p>
                      <a:r>
                        <a:rPr lang="en-US" sz="1200" dirty="0" err="1"/>
                        <a:t>Dx</a:t>
                      </a:r>
                      <a:r>
                        <a:rPr lang="en-US" sz="1200" dirty="0"/>
                        <a:t> + Rx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50% * 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200+1300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940819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7AA36C6-4A2F-4062-B82D-07EFA529C2FB}"/>
              </a:ext>
            </a:extLst>
          </p:cNvPr>
          <p:cNvSpPr txBox="1"/>
          <p:nvPr/>
        </p:nvSpPr>
        <p:spPr>
          <a:xfrm>
            <a:off x="4316492" y="1289050"/>
            <a:ext cx="3541031" cy="25580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400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Example: Value and Risk per outcome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E79FA98-6C4F-4513-9365-69CF38A443A0}"/>
              </a:ext>
            </a:extLst>
          </p:cNvPr>
          <p:cNvSpPr txBox="1"/>
          <p:nvPr/>
        </p:nvSpPr>
        <p:spPr>
          <a:xfrm>
            <a:off x="5379521" y="3542729"/>
            <a:ext cx="914400" cy="914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US" sz="14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94D5B07-8102-4AD1-B729-E219AE9378F5}"/>
              </a:ext>
            </a:extLst>
          </p:cNvPr>
          <p:cNvSpPr txBox="1"/>
          <p:nvPr/>
        </p:nvSpPr>
        <p:spPr>
          <a:xfrm>
            <a:off x="4403188" y="3404382"/>
            <a:ext cx="2180492" cy="59554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400" dirty="0" err="1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Exp</a:t>
            </a:r>
            <a:r>
              <a:rPr lang="en-US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[ Health Impact ] = 7.5</a:t>
            </a:r>
          </a:p>
          <a:p>
            <a:endParaRPr lang="en-US" sz="14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  <a:p>
            <a:endParaRPr lang="en-US" sz="14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  <a:p>
            <a:endParaRPr lang="en-US" sz="14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400" dirty="0" err="1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VaR</a:t>
            </a:r>
            <a:r>
              <a:rPr lang="en-US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(50%) = 10 </a:t>
            </a:r>
          </a:p>
          <a:p>
            <a:endParaRPr lang="en-US" sz="14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400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BBDB5A-6F1B-40B7-9D20-28768E7FF53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algn="r"/>
            <a:r>
              <a:rPr lang="en-US">
                <a:solidFill>
                  <a:srgbClr val="000000"/>
                </a:solidFill>
              </a:rPr>
              <a:t>© Bill &amp; Melinda Gates Foundation      |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DA5367-1D0A-4DDE-B767-6E069CA1954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F7C509-FEEF-45D3-B896-7C07814C0C13}" type="slidenum">
              <a:rPr lang="en-US" smtClean="0">
                <a:solidFill>
                  <a:srgbClr val="000000"/>
                </a:solidFill>
              </a:rPr>
              <a:pPr/>
              <a:t>11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D849CC5-A2A1-4C65-907D-F2E582538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Generating </a:t>
            </a:r>
            <a:r>
              <a:rPr lang="en-US" dirty="0" err="1"/>
              <a:t>PortfolioS</a:t>
            </a:r>
            <a:r>
              <a:rPr lang="en-US" dirty="0"/>
              <a:t>: PLOT </a:t>
            </a:r>
            <a:r>
              <a:rPr lang="en-US" dirty="0" err="1"/>
              <a:t>REsults</a:t>
            </a:r>
            <a:endParaRPr lang="en-US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2C38D26-6617-4240-A231-529CA94F6F74}"/>
              </a:ext>
            </a:extLst>
          </p:cNvPr>
          <p:cNvCxnSpPr/>
          <p:nvPr/>
        </p:nvCxnSpPr>
        <p:spPr>
          <a:xfrm>
            <a:off x="3937191" y="4234375"/>
            <a:ext cx="42484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767FE70-472B-4056-8A33-DC35AC000D57}"/>
              </a:ext>
            </a:extLst>
          </p:cNvPr>
          <p:cNvCxnSpPr/>
          <p:nvPr/>
        </p:nvCxnSpPr>
        <p:spPr>
          <a:xfrm flipV="1">
            <a:off x="3930157" y="1315329"/>
            <a:ext cx="0" cy="29120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E95AC0EB-8637-4FF4-B9B9-2E8C0E5FDF7C}"/>
              </a:ext>
            </a:extLst>
          </p:cNvPr>
          <p:cNvSpPr/>
          <p:nvPr/>
        </p:nvSpPr>
        <p:spPr>
          <a:xfrm>
            <a:off x="4858625" y="3559126"/>
            <a:ext cx="133643" cy="13364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BDC36E4-B0EF-4BB5-B344-6CFB9632E86D}"/>
              </a:ext>
            </a:extLst>
          </p:cNvPr>
          <p:cNvSpPr txBox="1"/>
          <p:nvPr/>
        </p:nvSpPr>
        <p:spPr>
          <a:xfrm>
            <a:off x="5037987" y="3467083"/>
            <a:ext cx="2217420" cy="21141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(10, 7.5) - Portfolio Example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3CCDB37-C9C6-4F31-848E-6F6095ABE16B}"/>
              </a:ext>
            </a:extLst>
          </p:cNvPr>
          <p:cNvCxnSpPr/>
          <p:nvPr/>
        </p:nvCxnSpPr>
        <p:spPr>
          <a:xfrm>
            <a:off x="4900828" y="4178105"/>
            <a:ext cx="0" cy="1336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D8BFDA1B-E560-4D6E-80E1-9A3D453B8E3E}"/>
              </a:ext>
            </a:extLst>
          </p:cNvPr>
          <p:cNvSpPr txBox="1"/>
          <p:nvPr/>
        </p:nvSpPr>
        <p:spPr>
          <a:xfrm>
            <a:off x="4763668" y="4440701"/>
            <a:ext cx="274319" cy="23211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10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3A3FE28-BED5-4119-989F-E4F89A1F163B}"/>
              </a:ext>
            </a:extLst>
          </p:cNvPr>
          <p:cNvCxnSpPr>
            <a:cxnSpLocks/>
          </p:cNvCxnSpPr>
          <p:nvPr/>
        </p:nvCxnSpPr>
        <p:spPr>
          <a:xfrm flipH="1">
            <a:off x="3843406" y="3370383"/>
            <a:ext cx="1570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846C2FE7-7794-4A84-B33B-8AB636579502}"/>
              </a:ext>
            </a:extLst>
          </p:cNvPr>
          <p:cNvSpPr txBox="1"/>
          <p:nvPr/>
        </p:nvSpPr>
        <p:spPr>
          <a:xfrm>
            <a:off x="3506953" y="3284806"/>
            <a:ext cx="414997" cy="23211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10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CA6FA31-8C1D-4364-B10D-3CFFDC3AACD4}"/>
              </a:ext>
            </a:extLst>
          </p:cNvPr>
          <p:cNvSpPr txBox="1"/>
          <p:nvPr/>
        </p:nvSpPr>
        <p:spPr>
          <a:xfrm>
            <a:off x="7689752" y="4360985"/>
            <a:ext cx="1037488" cy="24618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Risk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0E594F3-DC63-4055-8D8C-224EA071DF1F}"/>
              </a:ext>
            </a:extLst>
          </p:cNvPr>
          <p:cNvSpPr txBox="1"/>
          <p:nvPr/>
        </p:nvSpPr>
        <p:spPr>
          <a:xfrm>
            <a:off x="3195707" y="1241656"/>
            <a:ext cx="1037488" cy="24618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Value</a:t>
            </a:r>
          </a:p>
        </p:txBody>
      </p:sp>
      <p:sp>
        <p:nvSpPr>
          <p:cNvPr id="18" name="Text Placeholder 1">
            <a:extLst>
              <a:ext uri="{FF2B5EF4-FFF2-40B4-BE49-F238E27FC236}">
                <a16:creationId xmlns:a16="http://schemas.microsoft.com/office/drawing/2014/main" id="{1A11A1EB-0E03-46AF-BB82-C4D855FABE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5125" y="1289050"/>
            <a:ext cx="2171158" cy="3389313"/>
          </a:xfrm>
        </p:spPr>
        <p:txBody>
          <a:bodyPr/>
          <a:lstStyle/>
          <a:p>
            <a:pPr marL="342900" indent="-342900">
              <a:buClr>
                <a:schemeClr val="accent4"/>
              </a:buClr>
              <a:buFont typeface="+mj-lt"/>
              <a:buAutoNum type="arabicPeriod" startAt="6"/>
            </a:pPr>
            <a:r>
              <a:rPr lang="en-US" dirty="0"/>
              <a:t>Plot portfolio in diagram</a:t>
            </a:r>
          </a:p>
          <a:p>
            <a:pPr marL="342900" indent="-342900">
              <a:buClr>
                <a:schemeClr val="accent4"/>
              </a:buClr>
              <a:buFont typeface="+mj-lt"/>
              <a:buAutoNum type="arabicPeriod" startAt="6"/>
            </a:pPr>
            <a:endParaRPr lang="en-US" dirty="0"/>
          </a:p>
          <a:p>
            <a:pPr marL="342900" indent="-342900">
              <a:buClr>
                <a:schemeClr val="accent4"/>
              </a:buClr>
              <a:buFont typeface="+mj-lt"/>
              <a:buAutoNum type="arabicPeriod" startAt="6"/>
            </a:pPr>
            <a:r>
              <a:rPr lang="en-US" dirty="0"/>
              <a:t>Repeat for other portfolios</a:t>
            </a:r>
          </a:p>
        </p:txBody>
      </p:sp>
    </p:spTree>
    <p:extLst>
      <p:ext uri="{BB962C8B-B14F-4D97-AF65-F5344CB8AC3E}">
        <p14:creationId xmlns:p14="http://schemas.microsoft.com/office/powerpoint/2010/main" val="2605733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BBDB5A-6F1B-40B7-9D20-28768E7FF53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algn="r"/>
            <a:r>
              <a:rPr lang="en-US">
                <a:solidFill>
                  <a:srgbClr val="000000"/>
                </a:solidFill>
              </a:rPr>
              <a:t>© Bill &amp; Melinda Gates Foundation      |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DA5367-1D0A-4DDE-B767-6E069CA1954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F7C509-FEEF-45D3-B896-7C07814C0C13}" type="slidenum">
              <a:rPr lang="en-US" smtClean="0">
                <a:solidFill>
                  <a:srgbClr val="000000"/>
                </a:solidFill>
              </a:rPr>
              <a:pPr/>
              <a:t>12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D849CC5-A2A1-4C65-907D-F2E582538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196" y="502638"/>
            <a:ext cx="8329613" cy="523183"/>
          </a:xfrm>
        </p:spPr>
        <p:txBody>
          <a:bodyPr/>
          <a:lstStyle/>
          <a:p>
            <a:r>
              <a:rPr lang="en-US" dirty="0"/>
              <a:t>Generating portfolios: Efficient Frontier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2C38D26-6617-4240-A231-529CA94F6F74}"/>
              </a:ext>
            </a:extLst>
          </p:cNvPr>
          <p:cNvCxnSpPr/>
          <p:nvPr/>
        </p:nvCxnSpPr>
        <p:spPr>
          <a:xfrm>
            <a:off x="3945987" y="4234375"/>
            <a:ext cx="42484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767FE70-472B-4056-8A33-DC35AC000D57}"/>
              </a:ext>
            </a:extLst>
          </p:cNvPr>
          <p:cNvCxnSpPr/>
          <p:nvPr/>
        </p:nvCxnSpPr>
        <p:spPr>
          <a:xfrm flipV="1">
            <a:off x="3938953" y="1315329"/>
            <a:ext cx="0" cy="29120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E95AC0EB-8637-4FF4-B9B9-2E8C0E5FDF7C}"/>
              </a:ext>
            </a:extLst>
          </p:cNvPr>
          <p:cNvSpPr/>
          <p:nvPr/>
        </p:nvSpPr>
        <p:spPr>
          <a:xfrm>
            <a:off x="4867421" y="3559126"/>
            <a:ext cx="133643" cy="13364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3CCDB37-C9C6-4F31-848E-6F6095ABE16B}"/>
              </a:ext>
            </a:extLst>
          </p:cNvPr>
          <p:cNvCxnSpPr/>
          <p:nvPr/>
        </p:nvCxnSpPr>
        <p:spPr>
          <a:xfrm>
            <a:off x="4909624" y="4178105"/>
            <a:ext cx="0" cy="1336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D8BFDA1B-E560-4D6E-80E1-9A3D453B8E3E}"/>
              </a:ext>
            </a:extLst>
          </p:cNvPr>
          <p:cNvSpPr txBox="1"/>
          <p:nvPr/>
        </p:nvSpPr>
        <p:spPr>
          <a:xfrm>
            <a:off x="4772464" y="4440701"/>
            <a:ext cx="274319" cy="23211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10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3A3FE28-BED5-4119-989F-E4F89A1F163B}"/>
              </a:ext>
            </a:extLst>
          </p:cNvPr>
          <p:cNvCxnSpPr>
            <a:cxnSpLocks/>
          </p:cNvCxnSpPr>
          <p:nvPr/>
        </p:nvCxnSpPr>
        <p:spPr>
          <a:xfrm flipH="1">
            <a:off x="3852202" y="3370383"/>
            <a:ext cx="1570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846C2FE7-7794-4A84-B33B-8AB636579502}"/>
              </a:ext>
            </a:extLst>
          </p:cNvPr>
          <p:cNvSpPr txBox="1"/>
          <p:nvPr/>
        </p:nvSpPr>
        <p:spPr>
          <a:xfrm>
            <a:off x="3515749" y="3284806"/>
            <a:ext cx="414997" cy="23211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10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CA6FA31-8C1D-4364-B10D-3CFFDC3AACD4}"/>
              </a:ext>
            </a:extLst>
          </p:cNvPr>
          <p:cNvSpPr txBox="1"/>
          <p:nvPr/>
        </p:nvSpPr>
        <p:spPr>
          <a:xfrm>
            <a:off x="7698548" y="4360985"/>
            <a:ext cx="1037488" cy="24618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Risk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0E594F3-DC63-4055-8D8C-224EA071DF1F}"/>
              </a:ext>
            </a:extLst>
          </p:cNvPr>
          <p:cNvSpPr txBox="1"/>
          <p:nvPr/>
        </p:nvSpPr>
        <p:spPr>
          <a:xfrm>
            <a:off x="3204503" y="1241656"/>
            <a:ext cx="1037488" cy="24618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Value</a:t>
            </a: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AA6600B5-D896-422A-A025-43CC474B4030}"/>
              </a:ext>
            </a:extLst>
          </p:cNvPr>
          <p:cNvSpPr/>
          <p:nvPr/>
        </p:nvSpPr>
        <p:spPr>
          <a:xfrm>
            <a:off x="3966356" y="1736344"/>
            <a:ext cx="4255853" cy="2434727"/>
          </a:xfrm>
          <a:custGeom>
            <a:avLst/>
            <a:gdLst>
              <a:gd name="connsiteX0" fmla="*/ 733 w 4255853"/>
              <a:gd name="connsiteY0" fmla="*/ 2434727 h 2434727"/>
              <a:gd name="connsiteX1" fmla="*/ 35902 w 4255853"/>
              <a:gd name="connsiteY1" fmla="*/ 2223711 h 2434727"/>
              <a:gd name="connsiteX2" fmla="*/ 232850 w 4255853"/>
              <a:gd name="connsiteY2" fmla="*/ 1850918 h 2434727"/>
              <a:gd name="connsiteX3" fmla="*/ 422763 w 4255853"/>
              <a:gd name="connsiteY3" fmla="*/ 1393718 h 2434727"/>
              <a:gd name="connsiteX4" fmla="*/ 760388 w 4255853"/>
              <a:gd name="connsiteY4" fmla="*/ 1154567 h 2434727"/>
              <a:gd name="connsiteX5" fmla="*/ 1147250 w 4255853"/>
              <a:gd name="connsiteY5" fmla="*/ 859145 h 2434727"/>
              <a:gd name="connsiteX6" fmla="*/ 1400468 w 4255853"/>
              <a:gd name="connsiteY6" fmla="*/ 648130 h 2434727"/>
              <a:gd name="connsiteX7" fmla="*/ 1857668 w 4255853"/>
              <a:gd name="connsiteY7" fmla="*/ 444148 h 2434727"/>
              <a:gd name="connsiteX8" fmla="*/ 2455545 w 4255853"/>
              <a:gd name="connsiteY8" fmla="*/ 254234 h 2434727"/>
              <a:gd name="connsiteX9" fmla="*/ 2983083 w 4255853"/>
              <a:gd name="connsiteY9" fmla="*/ 134659 h 2434727"/>
              <a:gd name="connsiteX10" fmla="*/ 3855280 w 4255853"/>
              <a:gd name="connsiteY10" fmla="*/ 71354 h 2434727"/>
              <a:gd name="connsiteX11" fmla="*/ 4228074 w 4255853"/>
              <a:gd name="connsiteY11" fmla="*/ 1016 h 2434727"/>
              <a:gd name="connsiteX12" fmla="*/ 4199939 w 4255853"/>
              <a:gd name="connsiteY12" fmla="*/ 36185 h 2434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255853" h="2434727">
                <a:moveTo>
                  <a:pt x="733" y="2434727"/>
                </a:moveTo>
                <a:cubicBezTo>
                  <a:pt x="-1026" y="2377870"/>
                  <a:pt x="-2784" y="2321013"/>
                  <a:pt x="35902" y="2223711"/>
                </a:cubicBezTo>
                <a:cubicBezTo>
                  <a:pt x="74588" y="2126409"/>
                  <a:pt x="168373" y="1989250"/>
                  <a:pt x="232850" y="1850918"/>
                </a:cubicBezTo>
                <a:cubicBezTo>
                  <a:pt x="297327" y="1712586"/>
                  <a:pt x="334840" y="1509776"/>
                  <a:pt x="422763" y="1393718"/>
                </a:cubicBezTo>
                <a:cubicBezTo>
                  <a:pt x="510686" y="1277660"/>
                  <a:pt x="639640" y="1243662"/>
                  <a:pt x="760388" y="1154567"/>
                </a:cubicBezTo>
                <a:cubicBezTo>
                  <a:pt x="881136" y="1065472"/>
                  <a:pt x="1040570" y="943551"/>
                  <a:pt x="1147250" y="859145"/>
                </a:cubicBezTo>
                <a:cubicBezTo>
                  <a:pt x="1253930" y="774739"/>
                  <a:pt x="1282065" y="717296"/>
                  <a:pt x="1400468" y="648130"/>
                </a:cubicBezTo>
                <a:cubicBezTo>
                  <a:pt x="1518871" y="578964"/>
                  <a:pt x="1681822" y="509797"/>
                  <a:pt x="1857668" y="444148"/>
                </a:cubicBezTo>
                <a:cubicBezTo>
                  <a:pt x="2033514" y="378499"/>
                  <a:pt x="2267976" y="305815"/>
                  <a:pt x="2455545" y="254234"/>
                </a:cubicBezTo>
                <a:cubicBezTo>
                  <a:pt x="2643114" y="202652"/>
                  <a:pt x="2749794" y="165139"/>
                  <a:pt x="2983083" y="134659"/>
                </a:cubicBezTo>
                <a:cubicBezTo>
                  <a:pt x="3216372" y="104179"/>
                  <a:pt x="3647782" y="93628"/>
                  <a:pt x="3855280" y="71354"/>
                </a:cubicBezTo>
                <a:cubicBezTo>
                  <a:pt x="4062779" y="49080"/>
                  <a:pt x="4170631" y="6877"/>
                  <a:pt x="4228074" y="1016"/>
                </a:cubicBezTo>
                <a:cubicBezTo>
                  <a:pt x="4285517" y="-4845"/>
                  <a:pt x="4242728" y="15670"/>
                  <a:pt x="4199939" y="36185"/>
                </a:cubicBezTo>
              </a:path>
            </a:pathLst>
          </a:cu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C2791C2-F9E2-4543-9BF9-1868680D88E2}"/>
              </a:ext>
            </a:extLst>
          </p:cNvPr>
          <p:cNvSpPr/>
          <p:nvPr/>
        </p:nvSpPr>
        <p:spPr>
          <a:xfrm>
            <a:off x="4539761" y="3193366"/>
            <a:ext cx="133643" cy="13364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B2D3268-A620-4244-A406-86D19519E27C}"/>
              </a:ext>
            </a:extLst>
          </p:cNvPr>
          <p:cNvSpPr/>
          <p:nvPr/>
        </p:nvSpPr>
        <p:spPr>
          <a:xfrm>
            <a:off x="4692161" y="3345766"/>
            <a:ext cx="133643" cy="13364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68F23CCC-ACAF-4657-BA9F-36B688B06A5F}"/>
              </a:ext>
            </a:extLst>
          </p:cNvPr>
          <p:cNvSpPr/>
          <p:nvPr/>
        </p:nvSpPr>
        <p:spPr>
          <a:xfrm>
            <a:off x="5046783" y="2884845"/>
            <a:ext cx="133643" cy="13364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5CF99617-8CB4-4029-A868-DEB45058CE22}"/>
              </a:ext>
            </a:extLst>
          </p:cNvPr>
          <p:cNvSpPr/>
          <p:nvPr/>
        </p:nvSpPr>
        <p:spPr>
          <a:xfrm>
            <a:off x="4290645" y="3527473"/>
            <a:ext cx="133643" cy="133643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198F1611-73B5-40FB-A020-D1615BED4373}"/>
              </a:ext>
            </a:extLst>
          </p:cNvPr>
          <p:cNvSpPr/>
          <p:nvPr/>
        </p:nvSpPr>
        <p:spPr>
          <a:xfrm>
            <a:off x="5273039" y="2550756"/>
            <a:ext cx="133643" cy="13364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D8D77200-1105-4C18-9FDC-21154D5B7738}"/>
              </a:ext>
            </a:extLst>
          </p:cNvPr>
          <p:cNvSpPr/>
          <p:nvPr/>
        </p:nvSpPr>
        <p:spPr>
          <a:xfrm>
            <a:off x="5425439" y="2703156"/>
            <a:ext cx="133643" cy="13364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F05CB6C-D195-46BF-9E84-11F24E023BC9}"/>
              </a:ext>
            </a:extLst>
          </p:cNvPr>
          <p:cNvSpPr/>
          <p:nvPr/>
        </p:nvSpPr>
        <p:spPr>
          <a:xfrm>
            <a:off x="5113604" y="3350456"/>
            <a:ext cx="133643" cy="13364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AEFC070D-05C2-49E1-8D00-8EF93BBB0E60}"/>
              </a:ext>
            </a:extLst>
          </p:cNvPr>
          <p:cNvSpPr/>
          <p:nvPr/>
        </p:nvSpPr>
        <p:spPr>
          <a:xfrm>
            <a:off x="4539760" y="3735558"/>
            <a:ext cx="133643" cy="13364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71401FA4-54C9-433E-B8E1-170A1CAD2D6F}"/>
              </a:ext>
            </a:extLst>
          </p:cNvPr>
          <p:cNvSpPr/>
          <p:nvPr/>
        </p:nvSpPr>
        <p:spPr>
          <a:xfrm>
            <a:off x="4175169" y="3925086"/>
            <a:ext cx="133643" cy="13364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4F302679-8DC4-448A-BC5F-9B18617F4F02}"/>
              </a:ext>
            </a:extLst>
          </p:cNvPr>
          <p:cNvSpPr/>
          <p:nvPr/>
        </p:nvSpPr>
        <p:spPr>
          <a:xfrm>
            <a:off x="5674670" y="3869201"/>
            <a:ext cx="133643" cy="13364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A2458155-89FE-4B39-B4C7-F14094A4F48C}"/>
              </a:ext>
            </a:extLst>
          </p:cNvPr>
          <p:cNvSpPr/>
          <p:nvPr/>
        </p:nvSpPr>
        <p:spPr>
          <a:xfrm>
            <a:off x="6027460" y="3961228"/>
            <a:ext cx="133643" cy="13364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A27DCFFA-BEE3-4BF7-9BA9-D0F9D7683F60}"/>
              </a:ext>
            </a:extLst>
          </p:cNvPr>
          <p:cNvSpPr/>
          <p:nvPr/>
        </p:nvSpPr>
        <p:spPr>
          <a:xfrm>
            <a:off x="6270673" y="3386797"/>
            <a:ext cx="133643" cy="13364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E2CC3627-C01E-4BDE-8C53-E05E60D7629B}"/>
              </a:ext>
            </a:extLst>
          </p:cNvPr>
          <p:cNvSpPr/>
          <p:nvPr/>
        </p:nvSpPr>
        <p:spPr>
          <a:xfrm>
            <a:off x="6027460" y="2225685"/>
            <a:ext cx="133643" cy="13364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3EB7C37A-8A1A-478D-BC22-E4B4CCB434A2}"/>
              </a:ext>
            </a:extLst>
          </p:cNvPr>
          <p:cNvSpPr/>
          <p:nvPr/>
        </p:nvSpPr>
        <p:spPr>
          <a:xfrm>
            <a:off x="4539759" y="2951666"/>
            <a:ext cx="133643" cy="133643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92258040-8E2A-4A91-905D-0A7439F7F638}"/>
              </a:ext>
            </a:extLst>
          </p:cNvPr>
          <p:cNvSpPr/>
          <p:nvPr/>
        </p:nvSpPr>
        <p:spPr>
          <a:xfrm>
            <a:off x="4692159" y="3104066"/>
            <a:ext cx="133643" cy="13364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9B099B64-25A1-4ED8-8A66-A7BAFCA2141C}"/>
              </a:ext>
            </a:extLst>
          </p:cNvPr>
          <p:cNvSpPr/>
          <p:nvPr/>
        </p:nvSpPr>
        <p:spPr>
          <a:xfrm>
            <a:off x="5001064" y="2636334"/>
            <a:ext cx="133643" cy="133643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BB8FEE9D-7C73-4830-8D09-C7373A7526BA}"/>
              </a:ext>
            </a:extLst>
          </p:cNvPr>
          <p:cNvSpPr/>
          <p:nvPr/>
        </p:nvSpPr>
        <p:spPr>
          <a:xfrm>
            <a:off x="5802452" y="2226653"/>
            <a:ext cx="133643" cy="133643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9B508393-BB28-4E07-8CDA-3139A1746536}"/>
              </a:ext>
            </a:extLst>
          </p:cNvPr>
          <p:cNvSpPr/>
          <p:nvPr/>
        </p:nvSpPr>
        <p:spPr>
          <a:xfrm>
            <a:off x="5247247" y="1381916"/>
            <a:ext cx="133643" cy="133643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AF94232-565D-45D7-9374-905E9003C61B}"/>
              </a:ext>
            </a:extLst>
          </p:cNvPr>
          <p:cNvSpPr txBox="1"/>
          <p:nvPr/>
        </p:nvSpPr>
        <p:spPr>
          <a:xfrm>
            <a:off x="5467024" y="1338480"/>
            <a:ext cx="1607298" cy="1654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Optimal portfolios</a:t>
            </a:r>
          </a:p>
        </p:txBody>
      </p:sp>
      <p:sp>
        <p:nvSpPr>
          <p:cNvPr id="39" name="Text Placeholder 1">
            <a:extLst>
              <a:ext uri="{FF2B5EF4-FFF2-40B4-BE49-F238E27FC236}">
                <a16:creationId xmlns:a16="http://schemas.microsoft.com/office/drawing/2014/main" id="{A19850DF-5891-4333-ADB7-5BC8704EB28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5125" y="1289050"/>
            <a:ext cx="2018531" cy="3389313"/>
          </a:xfrm>
        </p:spPr>
        <p:txBody>
          <a:bodyPr/>
          <a:lstStyle/>
          <a:p>
            <a:pPr marL="342900" indent="-342900">
              <a:buClr>
                <a:schemeClr val="accent4"/>
              </a:buClr>
              <a:buFont typeface="+mj-lt"/>
              <a:buAutoNum type="arabicPeriod" startAt="8"/>
            </a:pPr>
            <a:r>
              <a:rPr lang="en-US" dirty="0"/>
              <a:t>Identify optimal portfolios</a:t>
            </a:r>
          </a:p>
        </p:txBody>
      </p:sp>
    </p:spTree>
    <p:extLst>
      <p:ext uri="{BB962C8B-B14F-4D97-AF65-F5344CB8AC3E}">
        <p14:creationId xmlns:p14="http://schemas.microsoft.com/office/powerpoint/2010/main" val="3609872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EFD84C4-7AAE-4CAD-8604-266F87E476D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5125" y="1289050"/>
            <a:ext cx="5147652" cy="3389313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Should BMGF invest in a TB vaccine project?</a:t>
            </a:r>
          </a:p>
          <a:p>
            <a:pPr marL="801688" lvl="3" indent="-285750"/>
            <a:r>
              <a:rPr lang="en-US" dirty="0"/>
              <a:t>If not, at what level of PTRS should BMGF invest in a TB vaccine?</a:t>
            </a:r>
          </a:p>
          <a:p>
            <a:pPr marL="801688" lvl="3" indent="-285750"/>
            <a:r>
              <a:rPr lang="en-US" dirty="0"/>
              <a:t>Does the optimal portfolio ever contain both POI and POD vaccines?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For a reasonable range of portfolio risk what does the optimal portfolio look like?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How does the optimal portfolio vary with budget constraint?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If there were additional funds, what should one invest in?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Which intervention did not make it into the optimal portfolio?</a:t>
            </a:r>
          </a:p>
          <a:p>
            <a:pPr marL="801688" lvl="3" indent="-285750"/>
            <a:r>
              <a:rPr lang="en-US" dirty="0"/>
              <a:t>What would the TPP need to look like to make it part of the optimal portfolio again?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Investigate other budget constraints:</a:t>
            </a:r>
          </a:p>
          <a:p>
            <a:pPr marL="801688" lvl="3" indent="-285750"/>
            <a:r>
              <a:rPr lang="en-US" dirty="0"/>
              <a:t>Fixed BMGF TB budget = Fixed R&amp;D budget</a:t>
            </a:r>
          </a:p>
          <a:p>
            <a:pPr marL="801688" lvl="3" indent="-285750"/>
            <a:r>
              <a:rPr lang="en-US" dirty="0"/>
              <a:t>Fixed Country level budgets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93FD19-EA9B-4C6A-B1E7-920D3178918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algn="r"/>
            <a:r>
              <a:rPr lang="en-US">
                <a:solidFill>
                  <a:srgbClr val="000000"/>
                </a:solidFill>
              </a:rPr>
              <a:t>© Bill &amp; Melinda Gates Foundation      |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60CA0-8018-478C-A016-B8090C4E61B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F7C509-FEEF-45D3-B896-7C07814C0C13}" type="slidenum">
              <a:rPr lang="en-US" smtClean="0">
                <a:solidFill>
                  <a:srgbClr val="000000"/>
                </a:solidFill>
              </a:rPr>
              <a:pPr/>
              <a:t>13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D9FC93D-5116-40C8-85D8-C9839068D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Questions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FA698FB4-233C-432D-B6B8-6CB121D404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96524" y="746223"/>
            <a:ext cx="3200400" cy="3407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2AAC445-B584-4E1D-B893-F195E7966EE9}"/>
              </a:ext>
            </a:extLst>
          </p:cNvPr>
          <p:cNvSpPr/>
          <p:nvPr/>
        </p:nvSpPr>
        <p:spPr>
          <a:xfrm>
            <a:off x="6713806" y="2447160"/>
            <a:ext cx="133643" cy="13364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336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255BAF5-2AAF-4538-B70E-00F8DEECBF3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Cliff Kerr (Burnet)</a:t>
            </a:r>
          </a:p>
          <a:p>
            <a:r>
              <a:rPr lang="en-US" dirty="0"/>
              <a:t>Romesh Abeysuriya (Burnet)</a:t>
            </a:r>
          </a:p>
          <a:p>
            <a:r>
              <a:rPr lang="en-US" dirty="0"/>
              <a:t>Sarah Metzger (BMGF)</a:t>
            </a:r>
          </a:p>
          <a:p>
            <a:r>
              <a:rPr lang="en-US" dirty="0"/>
              <a:t>Geoff Garnett (BMGF)</a:t>
            </a:r>
          </a:p>
          <a:p>
            <a:r>
              <a:rPr lang="en-US" dirty="0"/>
              <a:t>David P. Wilson (BMGF)</a:t>
            </a:r>
          </a:p>
          <a:p>
            <a:r>
              <a:rPr lang="en-US" dirty="0"/>
              <a:t>Kathryn Heyert (Logic 20/20)</a:t>
            </a:r>
          </a:p>
          <a:p>
            <a:r>
              <a:rPr lang="en-US" dirty="0"/>
              <a:t>Alex Johnson (Logic 20/20)</a:t>
            </a:r>
          </a:p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DC892D-4323-4266-9969-42E90A9AE93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algn="r"/>
            <a:r>
              <a:rPr lang="en-US">
                <a:solidFill>
                  <a:srgbClr val="000000"/>
                </a:solidFill>
              </a:rPr>
              <a:t>© Bill &amp; Melinda Gates Foundation      |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01FE73-A4E2-41C2-934C-62606554DCE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F7C509-FEEF-45D3-B896-7C07814C0C13}" type="slidenum">
              <a:rPr lang="en-US" smtClean="0">
                <a:solidFill>
                  <a:srgbClr val="000000"/>
                </a:solidFill>
              </a:rPr>
              <a:pPr/>
              <a:t>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2FE2222-01CA-41FD-AB09-173B1622D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Acknowledgements</a:t>
            </a:r>
          </a:p>
        </p:txBody>
      </p:sp>
    </p:spTree>
    <p:extLst>
      <p:ext uri="{BB962C8B-B14F-4D97-AF65-F5344CB8AC3E}">
        <p14:creationId xmlns:p14="http://schemas.microsoft.com/office/powerpoint/2010/main" val="3161328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8B0E726-068E-4BD6-8949-40C16B438A6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noProof="0" dirty="0"/>
              <a:t>The TB team at BMGF can invest in 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noProof="0" dirty="0"/>
              <a:t>Risky projects – R&amp;D interventions (new better interventions)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noProof="0" dirty="0"/>
              <a:t>Risk-free projects – Delivery interventions (improving coverage and/or effectiveness of already launched interventions)</a:t>
            </a:r>
          </a:p>
          <a:p>
            <a:endParaRPr lang="en-US" noProof="0" dirty="0"/>
          </a:p>
          <a:p>
            <a:r>
              <a:rPr lang="en-US" noProof="0" dirty="0"/>
              <a:t>What does </a:t>
            </a:r>
            <a:r>
              <a:rPr lang="en-US" b="1" u="sng" noProof="0" dirty="0"/>
              <a:t>optimal</a:t>
            </a:r>
            <a:r>
              <a:rPr lang="en-US" noProof="0" dirty="0"/>
              <a:t> mean for a portfolio of mainly R&amp;D and some Delivery interventions? 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662ADF-399B-49E7-B126-316DE2769E19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algn="r"/>
            <a:r>
              <a:rPr lang="en-US" dirty="0">
                <a:solidFill>
                  <a:srgbClr val="000000"/>
                </a:solidFill>
              </a:rPr>
              <a:t>© Bill &amp; Melinda Gates Foundation      |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80F3-3BF9-45C3-8807-397C6CA8144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F7C509-FEEF-45D3-B896-7C07814C0C13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4F47994-252C-4C27-B639-A310A890F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1470706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472715" y="1500196"/>
            <a:ext cx="3780308" cy="2970877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noProof="0" dirty="0"/>
              <a:t>The problem of portfolio management is to move the existing portfolio of interventions to an </a:t>
            </a:r>
            <a:r>
              <a:rPr lang="en-US" b="1" noProof="0" dirty="0"/>
              <a:t>optimal</a:t>
            </a:r>
            <a:r>
              <a:rPr lang="en-US" noProof="0" dirty="0"/>
              <a:t> portfolio (on the efficient frontier) consistent with the strategic direction of the organization</a:t>
            </a:r>
          </a:p>
          <a:p>
            <a:pPr>
              <a:lnSpc>
                <a:spcPct val="100000"/>
              </a:lnSpc>
            </a:pPr>
            <a:endParaRPr lang="en-US" noProof="0" dirty="0"/>
          </a:p>
          <a:p>
            <a:pPr>
              <a:lnSpc>
                <a:spcPct val="100000"/>
              </a:lnSpc>
            </a:pPr>
            <a:r>
              <a:rPr lang="en-US" noProof="0" dirty="0"/>
              <a:t>The TB team seeks to invest in a portfolio of interventions that maximizes the chances of reaching the strategic goal (reducing TB incidence) consistent with BMGF risk taking, budget constraints and other strategic considerations</a:t>
            </a:r>
          </a:p>
          <a:p>
            <a:pPr>
              <a:lnSpc>
                <a:spcPct val="100000"/>
              </a:lnSpc>
            </a:pP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77825" y="493523"/>
            <a:ext cx="8766175" cy="309563"/>
          </a:xfrm>
          <a:noFill/>
          <a:ln>
            <a:noFill/>
          </a:ln>
        </p:spPr>
        <p:txBody>
          <a:bodyPr vert="horz" lIns="68580" tIns="34290" rIns="68580" bIns="34290" rtlCol="0" anchor="ctr" anchorCtr="0">
            <a:normAutofit fontScale="90000"/>
          </a:bodyPr>
          <a:lstStyle/>
          <a:p>
            <a:r>
              <a:rPr lang="en-US" sz="2325" noProof="0" dirty="0"/>
              <a:t>Optimizing A portfolio</a:t>
            </a:r>
          </a:p>
        </p:txBody>
      </p:sp>
      <p:pic>
        <p:nvPicPr>
          <p:cNvPr id="10240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25024" y="1063504"/>
            <a:ext cx="3200400" cy="3407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>
            <a:spLocks noGrp="1" noChangeArrowheads="1"/>
          </p:cNvSpPr>
          <p:nvPr/>
        </p:nvSpPr>
        <p:spPr bwMode="auto">
          <a:xfrm>
            <a:off x="1493658" y="1821656"/>
            <a:ext cx="3028950" cy="2956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sz="1350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7CB35F5E-4F44-4585-8C13-FCE73E77EDD8}"/>
              </a:ext>
            </a:extLst>
          </p:cNvPr>
          <p:cNvSpPr/>
          <p:nvPr/>
        </p:nvSpPr>
        <p:spPr>
          <a:xfrm>
            <a:off x="6152707" y="2783914"/>
            <a:ext cx="120502" cy="120502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6504CCC6-C5FF-4D6A-9707-5371C2F88166}"/>
              </a:ext>
            </a:extLst>
          </p:cNvPr>
          <p:cNvSpPr txBox="1">
            <a:spLocks/>
          </p:cNvSpPr>
          <p:nvPr/>
        </p:nvSpPr>
        <p:spPr>
          <a:xfrm>
            <a:off x="5623564" y="4895959"/>
            <a:ext cx="2895600" cy="15559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700" dirty="0">
                <a:solidFill>
                  <a:srgbClr val="000000"/>
                </a:solidFill>
              </a:rPr>
              <a:t>© Bill &amp; Melinda Gates Foundation      |</a:t>
            </a:r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9D1D3C2D-412F-459C-84D4-08E3A73B3D01}"/>
              </a:ext>
            </a:extLst>
          </p:cNvPr>
          <p:cNvSpPr txBox="1">
            <a:spLocks/>
          </p:cNvSpPr>
          <p:nvPr/>
        </p:nvSpPr>
        <p:spPr>
          <a:xfrm>
            <a:off x="8519726" y="4895518"/>
            <a:ext cx="190083" cy="15559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3F7C509-FEEF-45D3-B896-7C07814C0C13}" type="slidenum">
              <a:rPr lang="en-US" sz="700" smtClean="0">
                <a:solidFill>
                  <a:srgbClr val="000000"/>
                </a:solidFill>
              </a:rPr>
              <a:pPr/>
              <a:t>3</a:t>
            </a:fld>
            <a:endParaRPr lang="en-US" sz="7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091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 vert="horz" lIns="68580" tIns="34290" rIns="68580" bIns="34290" rtlCol="0" anchor="t" anchorCtr="0">
            <a:normAutofit/>
          </a:bodyPr>
          <a:lstStyle/>
          <a:p>
            <a:r>
              <a:rPr lang="en-US" sz="2325" noProof="0" dirty="0"/>
              <a:t>Representing projects – outcome trees</a:t>
            </a:r>
          </a:p>
        </p:txBody>
      </p: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1002323" y="3121653"/>
            <a:ext cx="1247419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249742" y="3121653"/>
            <a:ext cx="54006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cxnSpLocks/>
            <a:stCxn id="39" idx="3"/>
            <a:endCxn id="37" idx="0"/>
          </p:cNvCxnSpPr>
          <p:nvPr/>
        </p:nvCxnSpPr>
        <p:spPr>
          <a:xfrm>
            <a:off x="2816805" y="3151804"/>
            <a:ext cx="564348" cy="921538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  <a:stCxn id="39" idx="5"/>
          </p:cNvCxnSpPr>
          <p:nvPr/>
        </p:nvCxnSpPr>
        <p:spPr>
          <a:xfrm flipV="1">
            <a:off x="2857310" y="2641955"/>
            <a:ext cx="2083967" cy="455843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085477" y="4073342"/>
            <a:ext cx="5913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accent6"/>
                </a:solidFill>
              </a:rPr>
              <a:t>Failure in R&amp;D</a:t>
            </a:r>
          </a:p>
        </p:txBody>
      </p:sp>
      <p:sp>
        <p:nvSpPr>
          <p:cNvPr id="39" name="Isosceles Triangle 38"/>
          <p:cNvSpPr/>
          <p:nvPr/>
        </p:nvSpPr>
        <p:spPr>
          <a:xfrm>
            <a:off x="2735796" y="3043792"/>
            <a:ext cx="162018" cy="108012"/>
          </a:xfrm>
          <a:prstGeom prst="triangl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400">
              <a:solidFill>
                <a:schemeClr val="accent6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841934" y="1094974"/>
            <a:ext cx="52385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6"/>
                </a:solidFill>
              </a:rPr>
              <a:t>Nodes : Events</a:t>
            </a:r>
          </a:p>
          <a:p>
            <a:r>
              <a:rPr lang="en-US" sz="1400" dirty="0">
                <a:solidFill>
                  <a:schemeClr val="accent6"/>
                </a:solidFill>
              </a:rPr>
              <a:t>Edges:  Outcome of event  w probability</a:t>
            </a:r>
          </a:p>
          <a:p>
            <a:r>
              <a:rPr lang="en-US" sz="1400" dirty="0">
                <a:solidFill>
                  <a:schemeClr val="accent6"/>
                </a:solidFill>
              </a:rPr>
              <a:t>PTRS:   Probability of Technical and Regulatory Success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4BAF374-F029-4086-AF28-D8DE4F768CA0}"/>
              </a:ext>
            </a:extLst>
          </p:cNvPr>
          <p:cNvSpPr txBox="1"/>
          <p:nvPr/>
        </p:nvSpPr>
        <p:spPr>
          <a:xfrm>
            <a:off x="3361390" y="2968922"/>
            <a:ext cx="7638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dirty="0">
                <a:solidFill>
                  <a:schemeClr val="accent6"/>
                </a:solidFill>
              </a:rPr>
              <a:t>PTRS (%)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584476B-0E0F-4DB3-8A37-4DE7FA1CBBDB}"/>
              </a:ext>
            </a:extLst>
          </p:cNvPr>
          <p:cNvSpPr txBox="1"/>
          <p:nvPr/>
        </p:nvSpPr>
        <p:spPr>
          <a:xfrm>
            <a:off x="3118417" y="3511274"/>
            <a:ext cx="9863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dirty="0">
                <a:solidFill>
                  <a:schemeClr val="accent6"/>
                </a:solidFill>
              </a:rPr>
              <a:t>1 – PTRS (%)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0A0C3B4-88EF-4835-892D-95152360980C}"/>
              </a:ext>
            </a:extLst>
          </p:cNvPr>
          <p:cNvSpPr txBox="1"/>
          <p:nvPr/>
        </p:nvSpPr>
        <p:spPr>
          <a:xfrm>
            <a:off x="3461225" y="2126402"/>
            <a:ext cx="163896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accent6"/>
                </a:solidFill>
              </a:rPr>
              <a:t>Success in R&amp;D leading to Health Impact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5F83323-0132-4BA8-B7AA-8CD8F576DFD1}"/>
              </a:ext>
            </a:extLst>
          </p:cNvPr>
          <p:cNvSpPr/>
          <p:nvPr/>
        </p:nvSpPr>
        <p:spPr>
          <a:xfrm>
            <a:off x="5053636" y="2150968"/>
            <a:ext cx="714118" cy="71411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HI</a:t>
            </a:r>
            <a:endParaRPr lang="en-US" sz="900" dirty="0"/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04A0D210-BA75-4595-97B3-B68511F9650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5623564" y="4895959"/>
            <a:ext cx="2895600" cy="155598"/>
          </a:xfrm>
        </p:spPr>
        <p:txBody>
          <a:bodyPr/>
          <a:lstStyle/>
          <a:p>
            <a:pPr algn="r"/>
            <a:r>
              <a:rPr lang="en-US" dirty="0">
                <a:solidFill>
                  <a:srgbClr val="000000"/>
                </a:solidFill>
              </a:rPr>
              <a:t>© Bill &amp; Melinda Gates Foundation      |</a:t>
            </a:r>
          </a:p>
        </p:txBody>
      </p:sp>
      <p:sp>
        <p:nvSpPr>
          <p:cNvPr id="18" name="Slide Number Placeholder 3">
            <a:extLst>
              <a:ext uri="{FF2B5EF4-FFF2-40B4-BE49-F238E27FC236}">
                <a16:creationId xmlns:a16="http://schemas.microsoft.com/office/drawing/2014/main" id="{3D83BD1E-906F-44D5-B797-5EE7BA0BA3D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8519726" y="4895518"/>
            <a:ext cx="190083" cy="155598"/>
          </a:xfrm>
        </p:spPr>
        <p:txBody>
          <a:bodyPr/>
          <a:lstStyle/>
          <a:p>
            <a:fld id="{D3F7C509-FEEF-45D3-B896-7C07814C0C13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024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 vert="horz" lIns="68580" tIns="34290" rIns="68580" bIns="34290" rtlCol="0" anchor="ctr" anchorCtr="0">
            <a:normAutofit/>
          </a:bodyPr>
          <a:lstStyle/>
          <a:p>
            <a:r>
              <a:rPr lang="en-US" sz="2325" noProof="0" dirty="0"/>
              <a:t>Representing portfolios – outcome networks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507981" y="2686705"/>
            <a:ext cx="3940446" cy="1592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Health impact can be hard to compute</a:t>
            </a:r>
          </a:p>
          <a:p>
            <a:pPr marL="285750" indent="-285750"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Dependencies between products</a:t>
            </a:r>
          </a:p>
          <a:p>
            <a:pPr marL="285750" indent="-285750"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External events can prevent impact from being realized</a:t>
            </a:r>
          </a:p>
          <a:p>
            <a:pPr marL="285750" indent="-285750"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Resource constraints may prevent impact from being realized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243CB4D7-ABAF-493C-9B8B-6D16595486ED}"/>
              </a:ext>
            </a:extLst>
          </p:cNvPr>
          <p:cNvGrpSpPr/>
          <p:nvPr/>
        </p:nvGrpSpPr>
        <p:grpSpPr>
          <a:xfrm>
            <a:off x="482138" y="1163781"/>
            <a:ext cx="1604357" cy="734996"/>
            <a:chOff x="1662545" y="2460567"/>
            <a:chExt cx="1604357" cy="734996"/>
          </a:xfrm>
          <a:solidFill>
            <a:schemeClr val="accent4"/>
          </a:solidFill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F8CB572-2440-4CF4-8486-8CB4DCA514EB}"/>
                </a:ext>
              </a:extLst>
            </p:cNvPr>
            <p:cNvCxnSpPr/>
            <p:nvPr/>
          </p:nvCxnSpPr>
          <p:spPr>
            <a:xfrm>
              <a:off x="1662545" y="2867891"/>
              <a:ext cx="847899" cy="0"/>
            </a:xfrm>
            <a:prstGeom prst="line">
              <a:avLst/>
            </a:prstGeom>
            <a:grpFill/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0EC173E8-50F0-4458-82CD-5C5C97A11FE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10444" y="2460567"/>
              <a:ext cx="756458" cy="407324"/>
            </a:xfrm>
            <a:prstGeom prst="line">
              <a:avLst/>
            </a:prstGeom>
            <a:grpFill/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FA96A0F3-A334-45F6-AB7C-B599574E4690}"/>
                </a:ext>
              </a:extLst>
            </p:cNvPr>
            <p:cNvCxnSpPr>
              <a:cxnSpLocks/>
            </p:cNvCxnSpPr>
            <p:nvPr/>
          </p:nvCxnSpPr>
          <p:spPr>
            <a:xfrm>
              <a:off x="2510444" y="2867891"/>
              <a:ext cx="673331" cy="327672"/>
            </a:xfrm>
            <a:prstGeom prst="line">
              <a:avLst/>
            </a:prstGeom>
            <a:grpFill/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89F5DA28-8D00-45B5-9D95-17A36326D60E}"/>
              </a:ext>
            </a:extLst>
          </p:cNvPr>
          <p:cNvGrpSpPr/>
          <p:nvPr/>
        </p:nvGrpSpPr>
        <p:grpSpPr>
          <a:xfrm>
            <a:off x="1994840" y="1490749"/>
            <a:ext cx="1604357" cy="734996"/>
            <a:chOff x="1662545" y="2460567"/>
            <a:chExt cx="1604357" cy="734996"/>
          </a:xfrm>
          <a:solidFill>
            <a:schemeClr val="accent4"/>
          </a:solidFill>
        </p:grpSpPr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3551BF42-2014-46A7-85D4-7A13A0959208}"/>
                </a:ext>
              </a:extLst>
            </p:cNvPr>
            <p:cNvCxnSpPr/>
            <p:nvPr/>
          </p:nvCxnSpPr>
          <p:spPr>
            <a:xfrm>
              <a:off x="1662545" y="2867891"/>
              <a:ext cx="847899" cy="0"/>
            </a:xfrm>
            <a:prstGeom prst="line">
              <a:avLst/>
            </a:prstGeom>
            <a:grpFill/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E8849959-AC89-4482-AB88-7341B9CE7F0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10444" y="2460567"/>
              <a:ext cx="756458" cy="407324"/>
            </a:xfrm>
            <a:prstGeom prst="line">
              <a:avLst/>
            </a:prstGeom>
            <a:grpFill/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FDF67A0F-10C0-4A8B-893D-457FD6BF5ECF}"/>
                </a:ext>
              </a:extLst>
            </p:cNvPr>
            <p:cNvCxnSpPr>
              <a:cxnSpLocks/>
            </p:cNvCxnSpPr>
            <p:nvPr/>
          </p:nvCxnSpPr>
          <p:spPr>
            <a:xfrm>
              <a:off x="2510444" y="2867891"/>
              <a:ext cx="673331" cy="327672"/>
            </a:xfrm>
            <a:prstGeom prst="line">
              <a:avLst/>
            </a:prstGeom>
            <a:grpFill/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5D402C69-D2A7-4B23-8490-D9E1563DF00B}"/>
              </a:ext>
            </a:extLst>
          </p:cNvPr>
          <p:cNvGrpSpPr/>
          <p:nvPr/>
        </p:nvGrpSpPr>
        <p:grpSpPr>
          <a:xfrm>
            <a:off x="3599197" y="1077884"/>
            <a:ext cx="1604357" cy="734996"/>
            <a:chOff x="1662545" y="2460567"/>
            <a:chExt cx="1604357" cy="734996"/>
          </a:xfrm>
          <a:solidFill>
            <a:schemeClr val="accent4"/>
          </a:solidFill>
        </p:grpSpPr>
        <p:cxnSp>
          <p:nvCxnSpPr>
            <p:cNvPr id="151" name="Straight Connector 150">
              <a:extLst>
                <a:ext uri="{FF2B5EF4-FFF2-40B4-BE49-F238E27FC236}">
                  <a16:creationId xmlns:a16="http://schemas.microsoft.com/office/drawing/2014/main" id="{F23432AD-15F3-4833-A3FE-F02F6021E892}"/>
                </a:ext>
              </a:extLst>
            </p:cNvPr>
            <p:cNvCxnSpPr/>
            <p:nvPr/>
          </p:nvCxnSpPr>
          <p:spPr>
            <a:xfrm>
              <a:off x="1662545" y="2867891"/>
              <a:ext cx="847899" cy="0"/>
            </a:xfrm>
            <a:prstGeom prst="line">
              <a:avLst/>
            </a:prstGeom>
            <a:grpFill/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id="{56F783D7-6F18-45B9-85EB-2D075102EEA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10444" y="2460567"/>
              <a:ext cx="756458" cy="407324"/>
            </a:xfrm>
            <a:prstGeom prst="line">
              <a:avLst/>
            </a:prstGeom>
            <a:grpFill/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>
              <a:extLst>
                <a:ext uri="{FF2B5EF4-FFF2-40B4-BE49-F238E27FC236}">
                  <a16:creationId xmlns:a16="http://schemas.microsoft.com/office/drawing/2014/main" id="{116AA821-46F9-4318-BFC7-77B7FCB7B3EA}"/>
                </a:ext>
              </a:extLst>
            </p:cNvPr>
            <p:cNvCxnSpPr>
              <a:cxnSpLocks/>
            </p:cNvCxnSpPr>
            <p:nvPr/>
          </p:nvCxnSpPr>
          <p:spPr>
            <a:xfrm>
              <a:off x="2510444" y="2867891"/>
              <a:ext cx="673331" cy="327672"/>
            </a:xfrm>
            <a:prstGeom prst="line">
              <a:avLst/>
            </a:prstGeom>
            <a:grpFill/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8A84BBAD-0840-42DF-BC02-5574ABAE722B}"/>
              </a:ext>
            </a:extLst>
          </p:cNvPr>
          <p:cNvCxnSpPr/>
          <p:nvPr/>
        </p:nvCxnSpPr>
        <p:spPr>
          <a:xfrm>
            <a:off x="3516070" y="2225745"/>
            <a:ext cx="3533123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30B651BC-ABE5-43C6-A79F-976A1EF0AAE3}"/>
              </a:ext>
            </a:extLst>
          </p:cNvPr>
          <p:cNvCxnSpPr/>
          <p:nvPr/>
        </p:nvCxnSpPr>
        <p:spPr>
          <a:xfrm>
            <a:off x="5120427" y="1812880"/>
            <a:ext cx="1928766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3C4183EB-B969-4391-9F75-118439026DBA}"/>
              </a:ext>
            </a:extLst>
          </p:cNvPr>
          <p:cNvCxnSpPr/>
          <p:nvPr/>
        </p:nvCxnSpPr>
        <p:spPr>
          <a:xfrm>
            <a:off x="5203554" y="1077884"/>
            <a:ext cx="1845639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DAD2E54A-104F-4A8B-9BEF-6931114F2CF5}"/>
              </a:ext>
            </a:extLst>
          </p:cNvPr>
          <p:cNvCxnSpPr>
            <a:cxnSpLocks/>
          </p:cNvCxnSpPr>
          <p:nvPr/>
        </p:nvCxnSpPr>
        <p:spPr>
          <a:xfrm>
            <a:off x="2065500" y="1175939"/>
            <a:ext cx="5008632" cy="40064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Oval 83">
            <a:extLst>
              <a:ext uri="{FF2B5EF4-FFF2-40B4-BE49-F238E27FC236}">
                <a16:creationId xmlns:a16="http://schemas.microsoft.com/office/drawing/2014/main" id="{CA4BDEE0-BDFF-4D63-B74A-C6F598885557}"/>
              </a:ext>
            </a:extLst>
          </p:cNvPr>
          <p:cNvSpPr/>
          <p:nvPr/>
        </p:nvSpPr>
        <p:spPr>
          <a:xfrm>
            <a:off x="7074132" y="840039"/>
            <a:ext cx="166254" cy="166254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val 153">
            <a:extLst>
              <a:ext uri="{FF2B5EF4-FFF2-40B4-BE49-F238E27FC236}">
                <a16:creationId xmlns:a16="http://schemas.microsoft.com/office/drawing/2014/main" id="{AB7A660E-DB86-4841-B46C-E381AAEE5989}"/>
              </a:ext>
            </a:extLst>
          </p:cNvPr>
          <p:cNvSpPr/>
          <p:nvPr/>
        </p:nvSpPr>
        <p:spPr>
          <a:xfrm>
            <a:off x="7214700" y="1494226"/>
            <a:ext cx="390484" cy="390484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Oval 154">
            <a:extLst>
              <a:ext uri="{FF2B5EF4-FFF2-40B4-BE49-F238E27FC236}">
                <a16:creationId xmlns:a16="http://schemas.microsoft.com/office/drawing/2014/main" id="{DFBC19F4-59E7-4057-8E37-0F23EA9EFDDA}"/>
              </a:ext>
            </a:extLst>
          </p:cNvPr>
          <p:cNvSpPr/>
          <p:nvPr/>
        </p:nvSpPr>
        <p:spPr>
          <a:xfrm>
            <a:off x="7163026" y="1072777"/>
            <a:ext cx="336559" cy="336559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45E4F4CC-6B40-417A-B8AF-BA112C99108E}"/>
              </a:ext>
            </a:extLst>
          </p:cNvPr>
          <p:cNvSpPr/>
          <p:nvPr/>
        </p:nvSpPr>
        <p:spPr>
          <a:xfrm>
            <a:off x="7214700" y="1922116"/>
            <a:ext cx="710953" cy="710953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HI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9A1246E0-04E3-4E20-B693-CD70D3FE84B0}"/>
              </a:ext>
            </a:extLst>
          </p:cNvPr>
          <p:cNvSpPr txBox="1"/>
          <p:nvPr/>
        </p:nvSpPr>
        <p:spPr>
          <a:xfrm>
            <a:off x="5045826" y="2686705"/>
            <a:ext cx="4056612" cy="2023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A portfolio can have several outcomes each characterized by </a:t>
            </a:r>
          </a:p>
          <a:p>
            <a:pPr marL="285750" indent="-285750"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Probability</a:t>
            </a:r>
          </a:p>
          <a:p>
            <a:pPr marL="285750" indent="-285750"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Health impact</a:t>
            </a:r>
          </a:p>
          <a:p>
            <a:pPr marL="285750" indent="-285750">
              <a:buClr>
                <a:schemeClr val="accent4"/>
              </a:buClr>
              <a:buFont typeface="Wingdings" panose="05000000000000000000" pitchFamily="2" charset="2"/>
              <a:buChar char="§"/>
            </a:pPr>
            <a:endParaRPr lang="en-US" sz="14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Clr>
                <a:schemeClr val="accent4"/>
              </a:buClr>
              <a:buFont typeface="Wingdings" panose="05000000000000000000" pitchFamily="2" charset="2"/>
              <a:buChar char="§"/>
            </a:pPr>
            <a:endParaRPr lang="en-US" sz="14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Clr>
                <a:schemeClr val="accent4"/>
              </a:buClr>
              <a:buFont typeface="Wingdings" panose="05000000000000000000" pitchFamily="2" charset="2"/>
              <a:buChar char="§"/>
            </a:pPr>
            <a:endParaRPr lang="en-US" sz="14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Health impact distribution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7BE6ACBF-B459-481D-A553-D85886866BF3}"/>
              </a:ext>
            </a:extLst>
          </p:cNvPr>
          <p:cNvSpPr txBox="1"/>
          <p:nvPr/>
        </p:nvSpPr>
        <p:spPr>
          <a:xfrm>
            <a:off x="6392488" y="1579680"/>
            <a:ext cx="573578" cy="19396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P=0.3</a:t>
            </a:r>
          </a:p>
        </p:txBody>
      </p:sp>
      <p:sp>
        <p:nvSpPr>
          <p:cNvPr id="161" name="Arrow: Down 160">
            <a:extLst>
              <a:ext uri="{FF2B5EF4-FFF2-40B4-BE49-F238E27FC236}">
                <a16:creationId xmlns:a16="http://schemas.microsoft.com/office/drawing/2014/main" id="{D6515994-13E6-4F77-B98D-977B61188110}"/>
              </a:ext>
            </a:extLst>
          </p:cNvPr>
          <p:cNvSpPr/>
          <p:nvPr/>
        </p:nvSpPr>
        <p:spPr>
          <a:xfrm>
            <a:off x="5282631" y="3731591"/>
            <a:ext cx="1429790" cy="349134"/>
          </a:xfrm>
          <a:prstGeom prst="down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F053A9ED-B5D0-4F87-BE9D-05930C1D4383}"/>
              </a:ext>
            </a:extLst>
          </p:cNvPr>
          <p:cNvGrpSpPr/>
          <p:nvPr/>
        </p:nvGrpSpPr>
        <p:grpSpPr>
          <a:xfrm>
            <a:off x="8063988" y="933849"/>
            <a:ext cx="583856" cy="1487925"/>
            <a:chOff x="8063988" y="933849"/>
            <a:chExt cx="583856" cy="1487925"/>
          </a:xfrm>
        </p:grpSpPr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851BF4A8-CAC3-4A7C-9DE4-CD67873D36E2}"/>
                </a:ext>
              </a:extLst>
            </p:cNvPr>
            <p:cNvCxnSpPr/>
            <p:nvPr/>
          </p:nvCxnSpPr>
          <p:spPr>
            <a:xfrm>
              <a:off x="8063988" y="933849"/>
              <a:ext cx="0" cy="1487925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B34E320D-DA4A-4544-AD95-87419FD3029F}"/>
                </a:ext>
              </a:extLst>
            </p:cNvPr>
            <p:cNvSpPr/>
            <p:nvPr/>
          </p:nvSpPr>
          <p:spPr>
            <a:xfrm rot="177636">
              <a:off x="8071658" y="1014153"/>
              <a:ext cx="576186" cy="1260645"/>
            </a:xfrm>
            <a:custGeom>
              <a:avLst/>
              <a:gdLst>
                <a:gd name="connsiteX0" fmla="*/ 0 w 576186"/>
                <a:gd name="connsiteY0" fmla="*/ 0 h 1762298"/>
                <a:gd name="connsiteX1" fmla="*/ 83127 w 576186"/>
                <a:gd name="connsiteY1" fmla="*/ 232756 h 1762298"/>
                <a:gd name="connsiteX2" fmla="*/ 365760 w 576186"/>
                <a:gd name="connsiteY2" fmla="*/ 415636 h 1762298"/>
                <a:gd name="connsiteX3" fmla="*/ 548640 w 576186"/>
                <a:gd name="connsiteY3" fmla="*/ 573578 h 1762298"/>
                <a:gd name="connsiteX4" fmla="*/ 565266 w 576186"/>
                <a:gd name="connsiteY4" fmla="*/ 839585 h 1762298"/>
                <a:gd name="connsiteX5" fmla="*/ 448887 w 576186"/>
                <a:gd name="connsiteY5" fmla="*/ 980902 h 1762298"/>
                <a:gd name="connsiteX6" fmla="*/ 349135 w 576186"/>
                <a:gd name="connsiteY6" fmla="*/ 1113905 h 1762298"/>
                <a:gd name="connsiteX7" fmla="*/ 299258 w 576186"/>
                <a:gd name="connsiteY7" fmla="*/ 1221971 h 1762298"/>
                <a:gd name="connsiteX8" fmla="*/ 149629 w 576186"/>
                <a:gd name="connsiteY8" fmla="*/ 1562792 h 1762298"/>
                <a:gd name="connsiteX9" fmla="*/ 108066 w 576186"/>
                <a:gd name="connsiteY9" fmla="*/ 1762298 h 1762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76186" h="1762298">
                  <a:moveTo>
                    <a:pt x="0" y="0"/>
                  </a:moveTo>
                  <a:cubicBezTo>
                    <a:pt x="11083" y="81741"/>
                    <a:pt x="22167" y="163483"/>
                    <a:pt x="83127" y="232756"/>
                  </a:cubicBezTo>
                  <a:cubicBezTo>
                    <a:pt x="144087" y="302029"/>
                    <a:pt x="288175" y="358832"/>
                    <a:pt x="365760" y="415636"/>
                  </a:cubicBezTo>
                  <a:cubicBezTo>
                    <a:pt x="443345" y="472440"/>
                    <a:pt x="515389" y="502920"/>
                    <a:pt x="548640" y="573578"/>
                  </a:cubicBezTo>
                  <a:cubicBezTo>
                    <a:pt x="581891" y="644236"/>
                    <a:pt x="581892" y="771698"/>
                    <a:pt x="565266" y="839585"/>
                  </a:cubicBezTo>
                  <a:cubicBezTo>
                    <a:pt x="548640" y="907472"/>
                    <a:pt x="484909" y="935182"/>
                    <a:pt x="448887" y="980902"/>
                  </a:cubicBezTo>
                  <a:cubicBezTo>
                    <a:pt x="412865" y="1026622"/>
                    <a:pt x="374073" y="1073727"/>
                    <a:pt x="349135" y="1113905"/>
                  </a:cubicBezTo>
                  <a:cubicBezTo>
                    <a:pt x="324197" y="1154083"/>
                    <a:pt x="332509" y="1147157"/>
                    <a:pt x="299258" y="1221971"/>
                  </a:cubicBezTo>
                  <a:cubicBezTo>
                    <a:pt x="266007" y="1296785"/>
                    <a:pt x="181494" y="1472738"/>
                    <a:pt x="149629" y="1562792"/>
                  </a:cubicBezTo>
                  <a:cubicBezTo>
                    <a:pt x="117764" y="1652846"/>
                    <a:pt x="112915" y="1707572"/>
                    <a:pt x="108066" y="1762298"/>
                  </a:cubicBezTo>
                </a:path>
              </a:pathLst>
            </a:cu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ooter Placeholder 2">
            <a:extLst>
              <a:ext uri="{FF2B5EF4-FFF2-40B4-BE49-F238E27FC236}">
                <a16:creationId xmlns:a16="http://schemas.microsoft.com/office/drawing/2014/main" id="{DE586329-3C33-419F-A95B-6C2A3E990A2C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5623564" y="4895959"/>
            <a:ext cx="2895600" cy="155598"/>
          </a:xfrm>
        </p:spPr>
        <p:txBody>
          <a:bodyPr/>
          <a:lstStyle/>
          <a:p>
            <a:pPr algn="r"/>
            <a:r>
              <a:rPr lang="en-US" dirty="0">
                <a:solidFill>
                  <a:srgbClr val="000000"/>
                </a:solidFill>
              </a:rPr>
              <a:t>© Bill &amp; Melinda Gates Foundation      |</a:t>
            </a:r>
          </a:p>
        </p:txBody>
      </p:sp>
      <p:sp>
        <p:nvSpPr>
          <p:cNvPr id="32" name="Slide Number Placeholder 3">
            <a:extLst>
              <a:ext uri="{FF2B5EF4-FFF2-40B4-BE49-F238E27FC236}">
                <a16:creationId xmlns:a16="http://schemas.microsoft.com/office/drawing/2014/main" id="{D7208BAE-3F97-485E-9F2C-001C6435461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8519726" y="4895518"/>
            <a:ext cx="190083" cy="155598"/>
          </a:xfrm>
        </p:spPr>
        <p:txBody>
          <a:bodyPr/>
          <a:lstStyle/>
          <a:p>
            <a:fld id="{D3F7C509-FEEF-45D3-B896-7C07814C0C13}" type="slidenum">
              <a:rPr lang="en-US" smtClean="0">
                <a:solidFill>
                  <a:srgbClr val="000000"/>
                </a:solidFill>
              </a:rPr>
              <a:pPr/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526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285" y="387825"/>
            <a:ext cx="8329613" cy="523183"/>
          </a:xfrm>
          <a:noFill/>
        </p:spPr>
        <p:txBody>
          <a:bodyPr vert="horz" lIns="68580" tIns="34290" rIns="68580" bIns="34290" rtlCol="0" anchor="ctr" anchorCtr="0">
            <a:normAutofit/>
          </a:bodyPr>
          <a:lstStyle/>
          <a:p>
            <a:r>
              <a:rPr lang="en-US" sz="2325" dirty="0"/>
              <a:t>Portfolio Risk and Value</a:t>
            </a:r>
            <a:endParaRPr lang="en-US" sz="2325" noProof="0" dirty="0"/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243CB4D7-ABAF-493C-9B8B-6D16595486ED}"/>
              </a:ext>
            </a:extLst>
          </p:cNvPr>
          <p:cNvGrpSpPr/>
          <p:nvPr/>
        </p:nvGrpSpPr>
        <p:grpSpPr>
          <a:xfrm>
            <a:off x="482138" y="1163781"/>
            <a:ext cx="1604357" cy="734996"/>
            <a:chOff x="1662545" y="2460567"/>
            <a:chExt cx="1604357" cy="734996"/>
          </a:xfrm>
          <a:solidFill>
            <a:schemeClr val="accent4"/>
          </a:solidFill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F8CB572-2440-4CF4-8486-8CB4DCA514EB}"/>
                </a:ext>
              </a:extLst>
            </p:cNvPr>
            <p:cNvCxnSpPr/>
            <p:nvPr/>
          </p:nvCxnSpPr>
          <p:spPr>
            <a:xfrm>
              <a:off x="1662545" y="2867891"/>
              <a:ext cx="847899" cy="0"/>
            </a:xfrm>
            <a:prstGeom prst="line">
              <a:avLst/>
            </a:prstGeom>
            <a:grpFill/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0EC173E8-50F0-4458-82CD-5C5C97A11FE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10444" y="2460567"/>
              <a:ext cx="756458" cy="407324"/>
            </a:xfrm>
            <a:prstGeom prst="line">
              <a:avLst/>
            </a:prstGeom>
            <a:grpFill/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FA96A0F3-A334-45F6-AB7C-B599574E4690}"/>
                </a:ext>
              </a:extLst>
            </p:cNvPr>
            <p:cNvCxnSpPr>
              <a:cxnSpLocks/>
            </p:cNvCxnSpPr>
            <p:nvPr/>
          </p:nvCxnSpPr>
          <p:spPr>
            <a:xfrm>
              <a:off x="2510444" y="2867891"/>
              <a:ext cx="673331" cy="327672"/>
            </a:xfrm>
            <a:prstGeom prst="line">
              <a:avLst/>
            </a:prstGeom>
            <a:grpFill/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89F5DA28-8D00-45B5-9D95-17A36326D60E}"/>
              </a:ext>
            </a:extLst>
          </p:cNvPr>
          <p:cNvGrpSpPr/>
          <p:nvPr/>
        </p:nvGrpSpPr>
        <p:grpSpPr>
          <a:xfrm>
            <a:off x="1994840" y="1490749"/>
            <a:ext cx="1604357" cy="734996"/>
            <a:chOff x="1662545" y="2460567"/>
            <a:chExt cx="1604357" cy="734996"/>
          </a:xfrm>
          <a:solidFill>
            <a:schemeClr val="accent4"/>
          </a:solidFill>
        </p:grpSpPr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3551BF42-2014-46A7-85D4-7A13A0959208}"/>
                </a:ext>
              </a:extLst>
            </p:cNvPr>
            <p:cNvCxnSpPr/>
            <p:nvPr/>
          </p:nvCxnSpPr>
          <p:spPr>
            <a:xfrm>
              <a:off x="1662545" y="2867891"/>
              <a:ext cx="847899" cy="0"/>
            </a:xfrm>
            <a:prstGeom prst="line">
              <a:avLst/>
            </a:prstGeom>
            <a:grpFill/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E8849959-AC89-4482-AB88-7341B9CE7F0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10444" y="2460567"/>
              <a:ext cx="756458" cy="407324"/>
            </a:xfrm>
            <a:prstGeom prst="line">
              <a:avLst/>
            </a:prstGeom>
            <a:grpFill/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FDF67A0F-10C0-4A8B-893D-457FD6BF5ECF}"/>
                </a:ext>
              </a:extLst>
            </p:cNvPr>
            <p:cNvCxnSpPr>
              <a:cxnSpLocks/>
            </p:cNvCxnSpPr>
            <p:nvPr/>
          </p:nvCxnSpPr>
          <p:spPr>
            <a:xfrm>
              <a:off x="2510444" y="2867891"/>
              <a:ext cx="673331" cy="327672"/>
            </a:xfrm>
            <a:prstGeom prst="line">
              <a:avLst/>
            </a:prstGeom>
            <a:grpFill/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5D402C69-D2A7-4B23-8490-D9E1563DF00B}"/>
              </a:ext>
            </a:extLst>
          </p:cNvPr>
          <p:cNvGrpSpPr/>
          <p:nvPr/>
        </p:nvGrpSpPr>
        <p:grpSpPr>
          <a:xfrm>
            <a:off x="3599197" y="1077884"/>
            <a:ext cx="1604357" cy="734996"/>
            <a:chOff x="1662545" y="2460567"/>
            <a:chExt cx="1604357" cy="734996"/>
          </a:xfrm>
          <a:solidFill>
            <a:schemeClr val="accent4"/>
          </a:solidFill>
        </p:grpSpPr>
        <p:cxnSp>
          <p:nvCxnSpPr>
            <p:cNvPr id="151" name="Straight Connector 150">
              <a:extLst>
                <a:ext uri="{FF2B5EF4-FFF2-40B4-BE49-F238E27FC236}">
                  <a16:creationId xmlns:a16="http://schemas.microsoft.com/office/drawing/2014/main" id="{F23432AD-15F3-4833-A3FE-F02F6021E892}"/>
                </a:ext>
              </a:extLst>
            </p:cNvPr>
            <p:cNvCxnSpPr/>
            <p:nvPr/>
          </p:nvCxnSpPr>
          <p:spPr>
            <a:xfrm>
              <a:off x="1662545" y="2867891"/>
              <a:ext cx="847899" cy="0"/>
            </a:xfrm>
            <a:prstGeom prst="line">
              <a:avLst/>
            </a:prstGeom>
            <a:grpFill/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id="{56F783D7-6F18-45B9-85EB-2D075102EEA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10444" y="2460567"/>
              <a:ext cx="756458" cy="407324"/>
            </a:xfrm>
            <a:prstGeom prst="line">
              <a:avLst/>
            </a:prstGeom>
            <a:grpFill/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>
              <a:extLst>
                <a:ext uri="{FF2B5EF4-FFF2-40B4-BE49-F238E27FC236}">
                  <a16:creationId xmlns:a16="http://schemas.microsoft.com/office/drawing/2014/main" id="{116AA821-46F9-4318-BFC7-77B7FCB7B3EA}"/>
                </a:ext>
              </a:extLst>
            </p:cNvPr>
            <p:cNvCxnSpPr>
              <a:cxnSpLocks/>
            </p:cNvCxnSpPr>
            <p:nvPr/>
          </p:nvCxnSpPr>
          <p:spPr>
            <a:xfrm>
              <a:off x="2510444" y="2867891"/>
              <a:ext cx="673331" cy="327672"/>
            </a:xfrm>
            <a:prstGeom prst="line">
              <a:avLst/>
            </a:prstGeom>
            <a:grpFill/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8A84BBAD-0840-42DF-BC02-5574ABAE722B}"/>
              </a:ext>
            </a:extLst>
          </p:cNvPr>
          <p:cNvCxnSpPr/>
          <p:nvPr/>
        </p:nvCxnSpPr>
        <p:spPr>
          <a:xfrm>
            <a:off x="3516070" y="2225745"/>
            <a:ext cx="3533123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30B651BC-ABE5-43C6-A79F-976A1EF0AAE3}"/>
              </a:ext>
            </a:extLst>
          </p:cNvPr>
          <p:cNvCxnSpPr/>
          <p:nvPr/>
        </p:nvCxnSpPr>
        <p:spPr>
          <a:xfrm>
            <a:off x="5120427" y="1812880"/>
            <a:ext cx="1928766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3C4183EB-B969-4391-9F75-118439026DBA}"/>
              </a:ext>
            </a:extLst>
          </p:cNvPr>
          <p:cNvCxnSpPr/>
          <p:nvPr/>
        </p:nvCxnSpPr>
        <p:spPr>
          <a:xfrm>
            <a:off x="5203554" y="1077884"/>
            <a:ext cx="1845639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DAD2E54A-104F-4A8B-9BEF-6931114F2CF5}"/>
              </a:ext>
            </a:extLst>
          </p:cNvPr>
          <p:cNvCxnSpPr>
            <a:cxnSpLocks/>
          </p:cNvCxnSpPr>
          <p:nvPr/>
        </p:nvCxnSpPr>
        <p:spPr>
          <a:xfrm>
            <a:off x="2065500" y="1175939"/>
            <a:ext cx="5008632" cy="40064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Oval 83">
            <a:extLst>
              <a:ext uri="{FF2B5EF4-FFF2-40B4-BE49-F238E27FC236}">
                <a16:creationId xmlns:a16="http://schemas.microsoft.com/office/drawing/2014/main" id="{CA4BDEE0-BDFF-4D63-B74A-C6F598885557}"/>
              </a:ext>
            </a:extLst>
          </p:cNvPr>
          <p:cNvSpPr/>
          <p:nvPr/>
        </p:nvSpPr>
        <p:spPr>
          <a:xfrm>
            <a:off x="6997616" y="902401"/>
            <a:ext cx="166254" cy="166254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val 153">
            <a:extLst>
              <a:ext uri="{FF2B5EF4-FFF2-40B4-BE49-F238E27FC236}">
                <a16:creationId xmlns:a16="http://schemas.microsoft.com/office/drawing/2014/main" id="{AB7A660E-DB86-4841-B46C-E381AAEE5989}"/>
              </a:ext>
            </a:extLst>
          </p:cNvPr>
          <p:cNvSpPr/>
          <p:nvPr/>
        </p:nvSpPr>
        <p:spPr>
          <a:xfrm>
            <a:off x="7105093" y="1530626"/>
            <a:ext cx="390484" cy="390484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Oval 154">
            <a:extLst>
              <a:ext uri="{FF2B5EF4-FFF2-40B4-BE49-F238E27FC236}">
                <a16:creationId xmlns:a16="http://schemas.microsoft.com/office/drawing/2014/main" id="{DFBC19F4-59E7-4057-8E37-0F23EA9EFDDA}"/>
              </a:ext>
            </a:extLst>
          </p:cNvPr>
          <p:cNvSpPr/>
          <p:nvPr/>
        </p:nvSpPr>
        <p:spPr>
          <a:xfrm>
            <a:off x="7101172" y="1079731"/>
            <a:ext cx="336559" cy="336559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45E4F4CC-6B40-417A-B8AF-BA112C99108E}"/>
              </a:ext>
            </a:extLst>
          </p:cNvPr>
          <p:cNvSpPr/>
          <p:nvPr/>
        </p:nvSpPr>
        <p:spPr>
          <a:xfrm>
            <a:off x="7140101" y="1961388"/>
            <a:ext cx="710953" cy="710953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HI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F818DE3A-0793-4E44-829D-9DCF94BF774D}"/>
              </a:ext>
            </a:extLst>
          </p:cNvPr>
          <p:cNvSpPr txBox="1"/>
          <p:nvPr/>
        </p:nvSpPr>
        <p:spPr>
          <a:xfrm>
            <a:off x="1951252" y="2799860"/>
            <a:ext cx="3898884" cy="32366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en-US" sz="14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9A1246E0-04E3-4E20-B693-CD70D3FE84B0}"/>
              </a:ext>
            </a:extLst>
          </p:cNvPr>
          <p:cNvSpPr txBox="1"/>
          <p:nvPr/>
        </p:nvSpPr>
        <p:spPr>
          <a:xfrm>
            <a:off x="1330037" y="2589413"/>
            <a:ext cx="5833833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A portfolio value measure</a:t>
            </a:r>
          </a:p>
          <a:p>
            <a:pPr marL="285750" indent="-285750"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en-US" sz="1400" dirty="0" err="1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Exp</a:t>
            </a:r>
            <a:r>
              <a:rPr lang="en-US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[ Health Impact 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7BE6ACBF-B459-481D-A553-D85886866BF3}"/>
              </a:ext>
            </a:extLst>
          </p:cNvPr>
          <p:cNvSpPr txBox="1"/>
          <p:nvPr/>
        </p:nvSpPr>
        <p:spPr>
          <a:xfrm>
            <a:off x="6465546" y="1579670"/>
            <a:ext cx="573578" cy="19396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P=0.3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4E58130-2B2E-44DD-936B-C56350E6C6A2}"/>
              </a:ext>
            </a:extLst>
          </p:cNvPr>
          <p:cNvSpPr txBox="1"/>
          <p:nvPr/>
        </p:nvSpPr>
        <p:spPr>
          <a:xfrm>
            <a:off x="1306268" y="3381938"/>
            <a:ext cx="58338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Several portfolio risk measures</a:t>
            </a:r>
          </a:p>
          <a:p>
            <a:pPr marL="285750" indent="-285750"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Var[ Health Impact ]</a:t>
            </a:r>
          </a:p>
          <a:p>
            <a:pPr marL="285750" indent="-285750"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en-US" sz="1400" dirty="0" err="1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SemiVar</a:t>
            </a:r>
            <a:r>
              <a:rPr lang="en-US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[ Health impact ]</a:t>
            </a:r>
          </a:p>
          <a:p>
            <a:pPr marL="285750" indent="-285750"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en-US" sz="1400" dirty="0" err="1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VaR</a:t>
            </a:r>
            <a:r>
              <a:rPr lang="en-US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(x%)*</a:t>
            </a:r>
            <a:endParaRPr lang="en-US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44C1A0-09A6-401F-9223-768F08ACD7EC}"/>
              </a:ext>
            </a:extLst>
          </p:cNvPr>
          <p:cNvSpPr txBox="1"/>
          <p:nvPr/>
        </p:nvSpPr>
        <p:spPr>
          <a:xfrm>
            <a:off x="324199" y="4934352"/>
            <a:ext cx="6714925" cy="33250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buClr>
                <a:schemeClr val="accent4"/>
              </a:buClr>
            </a:pPr>
            <a:r>
              <a:rPr lang="en-US" sz="1000" i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* </a:t>
            </a:r>
            <a:r>
              <a:rPr lang="en-US" sz="1000" i="1" dirty="0" err="1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VaR</a:t>
            </a:r>
            <a:r>
              <a:rPr lang="en-US" sz="1000" i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(50%) = Y means that there is a 50% chance that the Health impact is less than Y</a:t>
            </a:r>
          </a:p>
          <a:p>
            <a:pPr marL="285750" indent="-285750">
              <a:buClr>
                <a:schemeClr val="accent4"/>
              </a:buClr>
              <a:buFont typeface="Wingdings" panose="05000000000000000000" pitchFamily="2" charset="2"/>
              <a:buChar char="§"/>
            </a:pPr>
            <a:endParaRPr lang="en-US" sz="1000" i="1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  <a:p>
            <a:endParaRPr lang="en-US" sz="1000" i="1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AE82F96F-7BFC-49BD-924F-AF93C866DDAB}"/>
              </a:ext>
            </a:extLst>
          </p:cNvPr>
          <p:cNvGrpSpPr/>
          <p:nvPr/>
        </p:nvGrpSpPr>
        <p:grpSpPr>
          <a:xfrm>
            <a:off x="8063988" y="933849"/>
            <a:ext cx="583856" cy="1487925"/>
            <a:chOff x="8063988" y="933849"/>
            <a:chExt cx="583856" cy="1487925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41D64E0E-9FEB-4D6F-9621-537CAB53D331}"/>
                </a:ext>
              </a:extLst>
            </p:cNvPr>
            <p:cNvCxnSpPr/>
            <p:nvPr/>
          </p:nvCxnSpPr>
          <p:spPr>
            <a:xfrm>
              <a:off x="8063988" y="933849"/>
              <a:ext cx="0" cy="1487925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CF8FE04A-070D-4ECF-98A5-4113DC901A14}"/>
                </a:ext>
              </a:extLst>
            </p:cNvPr>
            <p:cNvSpPr/>
            <p:nvPr/>
          </p:nvSpPr>
          <p:spPr>
            <a:xfrm rot="177636">
              <a:off x="8071658" y="1014153"/>
              <a:ext cx="576186" cy="1260645"/>
            </a:xfrm>
            <a:custGeom>
              <a:avLst/>
              <a:gdLst>
                <a:gd name="connsiteX0" fmla="*/ 0 w 576186"/>
                <a:gd name="connsiteY0" fmla="*/ 0 h 1762298"/>
                <a:gd name="connsiteX1" fmla="*/ 83127 w 576186"/>
                <a:gd name="connsiteY1" fmla="*/ 232756 h 1762298"/>
                <a:gd name="connsiteX2" fmla="*/ 365760 w 576186"/>
                <a:gd name="connsiteY2" fmla="*/ 415636 h 1762298"/>
                <a:gd name="connsiteX3" fmla="*/ 548640 w 576186"/>
                <a:gd name="connsiteY3" fmla="*/ 573578 h 1762298"/>
                <a:gd name="connsiteX4" fmla="*/ 565266 w 576186"/>
                <a:gd name="connsiteY4" fmla="*/ 839585 h 1762298"/>
                <a:gd name="connsiteX5" fmla="*/ 448887 w 576186"/>
                <a:gd name="connsiteY5" fmla="*/ 980902 h 1762298"/>
                <a:gd name="connsiteX6" fmla="*/ 349135 w 576186"/>
                <a:gd name="connsiteY6" fmla="*/ 1113905 h 1762298"/>
                <a:gd name="connsiteX7" fmla="*/ 299258 w 576186"/>
                <a:gd name="connsiteY7" fmla="*/ 1221971 h 1762298"/>
                <a:gd name="connsiteX8" fmla="*/ 149629 w 576186"/>
                <a:gd name="connsiteY8" fmla="*/ 1562792 h 1762298"/>
                <a:gd name="connsiteX9" fmla="*/ 108066 w 576186"/>
                <a:gd name="connsiteY9" fmla="*/ 1762298 h 1762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76186" h="1762298">
                  <a:moveTo>
                    <a:pt x="0" y="0"/>
                  </a:moveTo>
                  <a:cubicBezTo>
                    <a:pt x="11083" y="81741"/>
                    <a:pt x="22167" y="163483"/>
                    <a:pt x="83127" y="232756"/>
                  </a:cubicBezTo>
                  <a:cubicBezTo>
                    <a:pt x="144087" y="302029"/>
                    <a:pt x="288175" y="358832"/>
                    <a:pt x="365760" y="415636"/>
                  </a:cubicBezTo>
                  <a:cubicBezTo>
                    <a:pt x="443345" y="472440"/>
                    <a:pt x="515389" y="502920"/>
                    <a:pt x="548640" y="573578"/>
                  </a:cubicBezTo>
                  <a:cubicBezTo>
                    <a:pt x="581891" y="644236"/>
                    <a:pt x="581892" y="771698"/>
                    <a:pt x="565266" y="839585"/>
                  </a:cubicBezTo>
                  <a:cubicBezTo>
                    <a:pt x="548640" y="907472"/>
                    <a:pt x="484909" y="935182"/>
                    <a:pt x="448887" y="980902"/>
                  </a:cubicBezTo>
                  <a:cubicBezTo>
                    <a:pt x="412865" y="1026622"/>
                    <a:pt x="374073" y="1073727"/>
                    <a:pt x="349135" y="1113905"/>
                  </a:cubicBezTo>
                  <a:cubicBezTo>
                    <a:pt x="324197" y="1154083"/>
                    <a:pt x="332509" y="1147157"/>
                    <a:pt x="299258" y="1221971"/>
                  </a:cubicBezTo>
                  <a:cubicBezTo>
                    <a:pt x="266007" y="1296785"/>
                    <a:pt x="181494" y="1472738"/>
                    <a:pt x="149629" y="1562792"/>
                  </a:cubicBezTo>
                  <a:cubicBezTo>
                    <a:pt x="117764" y="1652846"/>
                    <a:pt x="112915" y="1707572"/>
                    <a:pt x="108066" y="1762298"/>
                  </a:cubicBezTo>
                </a:path>
              </a:pathLst>
            </a:cu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Footer Placeholder 2">
            <a:extLst>
              <a:ext uri="{FF2B5EF4-FFF2-40B4-BE49-F238E27FC236}">
                <a16:creationId xmlns:a16="http://schemas.microsoft.com/office/drawing/2014/main" id="{66014FB3-1E35-429A-AF2B-AE0AD116C742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5623564" y="4895959"/>
            <a:ext cx="2895600" cy="155598"/>
          </a:xfrm>
        </p:spPr>
        <p:txBody>
          <a:bodyPr/>
          <a:lstStyle/>
          <a:p>
            <a:pPr algn="r"/>
            <a:r>
              <a:rPr lang="en-US" dirty="0">
                <a:solidFill>
                  <a:srgbClr val="000000"/>
                </a:solidFill>
              </a:rPr>
              <a:t>© Bill &amp; Melinda Gates Foundation      |</a:t>
            </a:r>
          </a:p>
        </p:txBody>
      </p:sp>
      <p:sp>
        <p:nvSpPr>
          <p:cNvPr id="33" name="Slide Number Placeholder 3">
            <a:extLst>
              <a:ext uri="{FF2B5EF4-FFF2-40B4-BE49-F238E27FC236}">
                <a16:creationId xmlns:a16="http://schemas.microsoft.com/office/drawing/2014/main" id="{B4B03240-1626-4683-96C6-743E0D64357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8519726" y="4895518"/>
            <a:ext cx="190083" cy="155598"/>
          </a:xfrm>
        </p:spPr>
        <p:txBody>
          <a:bodyPr/>
          <a:lstStyle/>
          <a:p>
            <a:fld id="{D3F7C509-FEEF-45D3-B896-7C07814C0C13}" type="slidenum">
              <a:rPr lang="en-US" smtClean="0">
                <a:solidFill>
                  <a:srgbClr val="000000"/>
                </a:solidFill>
              </a:rPr>
              <a:pPr/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80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BB8934-D30A-405D-BB50-FD69C5563CC5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algn="r"/>
            <a:r>
              <a:rPr lang="en-US" dirty="0">
                <a:solidFill>
                  <a:srgbClr val="000000"/>
                </a:solidFill>
              </a:rPr>
              <a:t>© Bill &amp; Melinda Gates Foundation      |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562C7-3098-4934-A11E-8BA81AAE2C0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F7C509-FEEF-45D3-B896-7C07814C0C13}" type="slidenum">
              <a:rPr lang="en-US" smtClean="0">
                <a:solidFill>
                  <a:srgbClr val="000000"/>
                </a:solidFill>
              </a:rPr>
              <a:pPr/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C0705EF-FDC3-4F72-9108-56DD6B703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err="1"/>
              <a:t>Generatin</a:t>
            </a:r>
            <a:r>
              <a:rPr lang="en-US" dirty="0"/>
              <a:t>g TB portfolios</a:t>
            </a:r>
            <a:endParaRPr lang="en-US" noProof="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D16B13B-8B2C-40BE-A5CF-ECE78272CA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905876"/>
              </p:ext>
            </p:extLst>
          </p:nvPr>
        </p:nvGraphicFramePr>
        <p:xfrm>
          <a:off x="473824" y="1084390"/>
          <a:ext cx="2019994" cy="2773953"/>
        </p:xfrm>
        <a:graphic>
          <a:graphicData uri="http://schemas.openxmlformats.org/drawingml/2006/table">
            <a:tbl>
              <a:tblPr firstRow="1">
                <a:tableStyleId>{00A15C55-8517-42AA-B614-E9B94910E393}</a:tableStyleId>
              </a:tblPr>
              <a:tblGrid>
                <a:gridCol w="2019994">
                  <a:extLst>
                    <a:ext uri="{9D8B030D-6E8A-4147-A177-3AD203B41FA5}">
                      <a16:colId xmlns:a16="http://schemas.microsoft.com/office/drawing/2014/main" val="1412692072"/>
                    </a:ext>
                  </a:extLst>
                </a:gridCol>
              </a:tblGrid>
              <a:tr h="320313">
                <a:tc>
                  <a:txBody>
                    <a:bodyPr/>
                    <a:lstStyle/>
                    <a:p>
                      <a:r>
                        <a:rPr lang="en-US" sz="1100" dirty="0"/>
                        <a:t>Interventions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5230615"/>
                  </a:ext>
                </a:extLst>
              </a:tr>
              <a:tr h="194475">
                <a:tc>
                  <a:txBody>
                    <a:bodyPr/>
                    <a:lstStyle/>
                    <a:p>
                      <a:r>
                        <a:rPr lang="en-US" sz="1100" dirty="0" err="1"/>
                        <a:t>StandardOfCare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503900"/>
                  </a:ext>
                </a:extLst>
              </a:tr>
              <a:tr h="194475">
                <a:tc>
                  <a:txBody>
                    <a:bodyPr/>
                    <a:lstStyle/>
                    <a:p>
                      <a:r>
                        <a:rPr lang="en-US" sz="1100" dirty="0" err="1"/>
                        <a:t>DeliveryIntervention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0321411"/>
                  </a:ext>
                </a:extLst>
              </a:tr>
              <a:tr h="194475">
                <a:tc>
                  <a:txBody>
                    <a:bodyPr/>
                    <a:lstStyle/>
                    <a:p>
                      <a:r>
                        <a:rPr lang="en-US" sz="1100" dirty="0" err="1"/>
                        <a:t>Rx_UniversalRegimen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4283429"/>
                  </a:ext>
                </a:extLst>
              </a:tr>
              <a:tr h="194475">
                <a:tc>
                  <a:txBody>
                    <a:bodyPr/>
                    <a:lstStyle/>
                    <a:p>
                      <a:r>
                        <a:rPr lang="en-US" sz="1100" dirty="0" err="1"/>
                        <a:t>Dx_CaseDetectionTest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204674"/>
                  </a:ext>
                </a:extLst>
              </a:tr>
              <a:tr h="1944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Dx_TriageTest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181152"/>
                  </a:ext>
                </a:extLst>
              </a:tr>
              <a:tr h="1944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Vx_PreventionOfInfection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2134273"/>
                  </a:ext>
                </a:extLst>
              </a:tr>
              <a:tr h="1944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Vx_PreventionOfDisease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8387543"/>
                  </a:ext>
                </a:extLst>
              </a:tr>
              <a:tr h="1944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i="1" dirty="0"/>
                        <a:t>All interventions have PTRS, Launch Year, Baseline R&amp;D Costs, Baseline Coverage, Baseline Cascade Parameters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1724674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937A0AE-D919-43B9-BFF9-05BC1C5F27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185849"/>
              </p:ext>
            </p:extLst>
          </p:nvPr>
        </p:nvGraphicFramePr>
        <p:xfrm>
          <a:off x="3851328" y="1084387"/>
          <a:ext cx="955964" cy="1890033"/>
        </p:xfrm>
        <a:graphic>
          <a:graphicData uri="http://schemas.openxmlformats.org/drawingml/2006/table">
            <a:tbl>
              <a:tblPr firstRow="1">
                <a:tableStyleId>{00A15C55-8517-42AA-B614-E9B94910E393}</a:tableStyleId>
              </a:tblPr>
              <a:tblGrid>
                <a:gridCol w="955964">
                  <a:extLst>
                    <a:ext uri="{9D8B030D-6E8A-4147-A177-3AD203B41FA5}">
                      <a16:colId xmlns:a16="http://schemas.microsoft.com/office/drawing/2014/main" val="625748694"/>
                    </a:ext>
                  </a:extLst>
                </a:gridCol>
              </a:tblGrid>
              <a:tr h="320313">
                <a:tc>
                  <a:txBody>
                    <a:bodyPr/>
                    <a:lstStyle/>
                    <a:p>
                      <a:r>
                        <a:rPr lang="en-US" sz="1100" dirty="0"/>
                        <a:t>Countries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3185230615"/>
                  </a:ext>
                </a:extLst>
              </a:tr>
              <a:tr h="194475">
                <a:tc>
                  <a:txBody>
                    <a:bodyPr/>
                    <a:lstStyle/>
                    <a:p>
                      <a:r>
                        <a:rPr lang="en-US" sz="1100" dirty="0"/>
                        <a:t>India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503900"/>
                  </a:ext>
                </a:extLst>
              </a:tr>
              <a:tr h="194475">
                <a:tc>
                  <a:txBody>
                    <a:bodyPr/>
                    <a:lstStyle/>
                    <a:p>
                      <a:r>
                        <a:rPr lang="en-US" sz="1100" dirty="0"/>
                        <a:t>South Africa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0321411"/>
                  </a:ext>
                </a:extLst>
              </a:tr>
              <a:tr h="194475">
                <a:tc>
                  <a:txBody>
                    <a:bodyPr/>
                    <a:lstStyle/>
                    <a:p>
                      <a:r>
                        <a:rPr lang="en-US" sz="900" i="1" dirty="0"/>
                        <a:t>Will assume that burden, coverage, cascade parameters, </a:t>
                      </a:r>
                      <a:r>
                        <a:rPr lang="en-US" sz="900" i="1" dirty="0" err="1"/>
                        <a:t>etc</a:t>
                      </a:r>
                      <a:r>
                        <a:rPr lang="en-US" sz="900" i="1" dirty="0"/>
                        <a:t>, vary by country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047605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673C812C-CF1E-4868-A26B-D36C3AEF34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6895326"/>
              </p:ext>
            </p:extLst>
          </p:nvPr>
        </p:nvGraphicFramePr>
        <p:xfrm>
          <a:off x="2781875" y="1084388"/>
          <a:ext cx="781396" cy="1204233"/>
        </p:xfrm>
        <a:graphic>
          <a:graphicData uri="http://schemas.openxmlformats.org/drawingml/2006/table">
            <a:tbl>
              <a:tblPr firstRow="1">
                <a:tableStyleId>{00A15C55-8517-42AA-B614-E9B94910E393}</a:tableStyleId>
              </a:tblPr>
              <a:tblGrid>
                <a:gridCol w="781396">
                  <a:extLst>
                    <a:ext uri="{9D8B030D-6E8A-4147-A177-3AD203B41FA5}">
                      <a16:colId xmlns:a16="http://schemas.microsoft.com/office/drawing/2014/main" val="1873622884"/>
                    </a:ext>
                  </a:extLst>
                </a:gridCol>
              </a:tblGrid>
              <a:tr h="320313">
                <a:tc>
                  <a:txBody>
                    <a:bodyPr/>
                    <a:lstStyle/>
                    <a:p>
                      <a:r>
                        <a:rPr lang="en-US" sz="1100" dirty="0"/>
                        <a:t>TPPs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3185230615"/>
                  </a:ext>
                </a:extLst>
              </a:tr>
              <a:tr h="194475">
                <a:tc>
                  <a:txBody>
                    <a:bodyPr/>
                    <a:lstStyle/>
                    <a:p>
                      <a:r>
                        <a:rPr lang="en-US" sz="1100" dirty="0"/>
                        <a:t>Minimal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503900"/>
                  </a:ext>
                </a:extLst>
              </a:tr>
              <a:tr h="194475">
                <a:tc>
                  <a:txBody>
                    <a:bodyPr/>
                    <a:lstStyle/>
                    <a:p>
                      <a:r>
                        <a:rPr lang="en-US" sz="1100" dirty="0"/>
                        <a:t>Optimal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0321411"/>
                  </a:ext>
                </a:extLst>
              </a:tr>
              <a:tr h="194475">
                <a:tc>
                  <a:txBody>
                    <a:bodyPr/>
                    <a:lstStyle/>
                    <a:p>
                      <a:r>
                        <a:rPr lang="en-US" sz="900" i="1" dirty="0"/>
                        <a:t>Rx, </a:t>
                      </a:r>
                      <a:r>
                        <a:rPr lang="en-US" sz="900" i="1" dirty="0" err="1"/>
                        <a:t>Dx</a:t>
                      </a:r>
                      <a:r>
                        <a:rPr lang="en-US" sz="900" i="1" dirty="0"/>
                        <a:t>, </a:t>
                      </a:r>
                      <a:r>
                        <a:rPr lang="en-US" sz="900" i="1" dirty="0" err="1"/>
                        <a:t>Vx</a:t>
                      </a:r>
                      <a:r>
                        <a:rPr lang="en-US" sz="900" i="1" dirty="0"/>
                        <a:t> only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277542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7F62DB5-72CE-49FF-BD27-935A156706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419284"/>
              </p:ext>
            </p:extLst>
          </p:nvPr>
        </p:nvGraphicFramePr>
        <p:xfrm>
          <a:off x="5061152" y="1084388"/>
          <a:ext cx="1659995" cy="1402080"/>
        </p:xfrm>
        <a:graphic>
          <a:graphicData uri="http://schemas.openxmlformats.org/drawingml/2006/table">
            <a:tbl>
              <a:tblPr firstRow="1">
                <a:tableStyleId>{00A15C55-8517-42AA-B614-E9B94910E393}</a:tableStyleId>
              </a:tblPr>
              <a:tblGrid>
                <a:gridCol w="1659995">
                  <a:extLst>
                    <a:ext uri="{9D8B030D-6E8A-4147-A177-3AD203B41FA5}">
                      <a16:colId xmlns:a16="http://schemas.microsoft.com/office/drawing/2014/main" val="2438474957"/>
                    </a:ext>
                  </a:extLst>
                </a:gridCol>
              </a:tblGrid>
              <a:tr h="320313">
                <a:tc>
                  <a:txBody>
                    <a:bodyPr/>
                    <a:lstStyle/>
                    <a:p>
                      <a:r>
                        <a:rPr lang="en-US" sz="1100" dirty="0"/>
                        <a:t>R&amp;D Cost</a:t>
                      </a:r>
                    </a:p>
                    <a:p>
                      <a:r>
                        <a:rPr lang="en-US" sz="1100" dirty="0"/>
                        <a:t>(change from baseline)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3185230615"/>
                  </a:ext>
                </a:extLst>
              </a:tr>
              <a:tr h="194475">
                <a:tc>
                  <a:txBody>
                    <a:bodyPr/>
                    <a:lstStyle/>
                    <a:p>
                      <a:r>
                        <a:rPr lang="en-US" sz="1100" dirty="0"/>
                        <a:t>Min: -10%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503900"/>
                  </a:ext>
                </a:extLst>
              </a:tr>
              <a:tr h="194475">
                <a:tc>
                  <a:txBody>
                    <a:bodyPr/>
                    <a:lstStyle/>
                    <a:p>
                      <a:r>
                        <a:rPr lang="en-US" sz="1100" dirty="0"/>
                        <a:t>Max: +50%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0321411"/>
                  </a:ext>
                </a:extLst>
              </a:tr>
              <a:tr h="194475">
                <a:tc>
                  <a:txBody>
                    <a:bodyPr/>
                    <a:lstStyle/>
                    <a:p>
                      <a:r>
                        <a:rPr lang="en-US" sz="900" i="1" dirty="0"/>
                        <a:t>Rx, </a:t>
                      </a:r>
                      <a:r>
                        <a:rPr lang="en-US" sz="900" i="1" dirty="0" err="1"/>
                        <a:t>Dx</a:t>
                      </a:r>
                      <a:r>
                        <a:rPr lang="en-US" sz="900" i="1" dirty="0"/>
                        <a:t>, </a:t>
                      </a:r>
                      <a:r>
                        <a:rPr lang="en-US" sz="900" i="1" dirty="0" err="1"/>
                        <a:t>Vx</a:t>
                      </a:r>
                      <a:r>
                        <a:rPr lang="en-US" sz="900" i="1" dirty="0"/>
                        <a:t> only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2110787"/>
                  </a:ext>
                </a:extLst>
              </a:tr>
              <a:tr h="194475">
                <a:tc>
                  <a:txBody>
                    <a:bodyPr/>
                    <a:lstStyle/>
                    <a:p>
                      <a:r>
                        <a:rPr lang="en-US" sz="900" i="1" dirty="0"/>
                        <a:t>Affects launch year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0541433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DC418A1-E21C-4A44-8A42-CD491BB93D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642421"/>
              </p:ext>
            </p:extLst>
          </p:nvPr>
        </p:nvGraphicFramePr>
        <p:xfrm>
          <a:off x="6945628" y="1084388"/>
          <a:ext cx="1835832" cy="1173480"/>
        </p:xfrm>
        <a:graphic>
          <a:graphicData uri="http://schemas.openxmlformats.org/drawingml/2006/table">
            <a:tbl>
              <a:tblPr firstRow="1">
                <a:tableStyleId>{00A15C55-8517-42AA-B614-E9B94910E393}</a:tableStyleId>
              </a:tblPr>
              <a:tblGrid>
                <a:gridCol w="1835832">
                  <a:extLst>
                    <a:ext uri="{9D8B030D-6E8A-4147-A177-3AD203B41FA5}">
                      <a16:colId xmlns:a16="http://schemas.microsoft.com/office/drawing/2014/main" val="2438474957"/>
                    </a:ext>
                  </a:extLst>
                </a:gridCol>
              </a:tblGrid>
              <a:tr h="320313">
                <a:tc>
                  <a:txBody>
                    <a:bodyPr/>
                    <a:lstStyle/>
                    <a:p>
                      <a:r>
                        <a:rPr lang="en-US" sz="1100" dirty="0"/>
                        <a:t>Coverage </a:t>
                      </a:r>
                    </a:p>
                    <a:p>
                      <a:r>
                        <a:rPr lang="en-US" sz="1100" dirty="0"/>
                        <a:t>(change from baseline)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3185230615"/>
                  </a:ext>
                </a:extLst>
              </a:tr>
              <a:tr h="194475">
                <a:tc>
                  <a:txBody>
                    <a:bodyPr/>
                    <a:lstStyle/>
                    <a:p>
                      <a:r>
                        <a:rPr lang="en-US" sz="1100" dirty="0"/>
                        <a:t>Min: -10%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503900"/>
                  </a:ext>
                </a:extLst>
              </a:tr>
              <a:tr h="194475">
                <a:tc>
                  <a:txBody>
                    <a:bodyPr/>
                    <a:lstStyle/>
                    <a:p>
                      <a:r>
                        <a:rPr lang="en-US" sz="1100" dirty="0"/>
                        <a:t>Max: +50%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0321411"/>
                  </a:ext>
                </a:extLst>
              </a:tr>
              <a:tr h="194475">
                <a:tc>
                  <a:txBody>
                    <a:bodyPr/>
                    <a:lstStyle/>
                    <a:p>
                      <a:r>
                        <a:rPr lang="en-US" sz="900" i="1" dirty="0"/>
                        <a:t>Rx, </a:t>
                      </a:r>
                      <a:r>
                        <a:rPr lang="en-US" sz="900" i="1" dirty="0" err="1"/>
                        <a:t>Dx</a:t>
                      </a:r>
                      <a:r>
                        <a:rPr lang="en-US" sz="900" i="1" dirty="0"/>
                        <a:t>, </a:t>
                      </a:r>
                      <a:r>
                        <a:rPr lang="en-US" sz="900" i="1" dirty="0" err="1"/>
                        <a:t>Vx</a:t>
                      </a:r>
                      <a:r>
                        <a:rPr lang="en-US" sz="900" i="1" dirty="0"/>
                        <a:t> only. Drives cost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964524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7A14CC33-D8FA-4465-92E7-1D8EF3CACCF5}"/>
              </a:ext>
            </a:extLst>
          </p:cNvPr>
          <p:cNvSpPr txBox="1"/>
          <p:nvPr/>
        </p:nvSpPr>
        <p:spPr>
          <a:xfrm>
            <a:off x="2565752" y="1580860"/>
            <a:ext cx="144189" cy="21101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86E902-1A29-412C-A370-A14A55D66700}"/>
              </a:ext>
            </a:extLst>
          </p:cNvPr>
          <p:cNvSpPr txBox="1"/>
          <p:nvPr/>
        </p:nvSpPr>
        <p:spPr>
          <a:xfrm>
            <a:off x="3667023" y="1580860"/>
            <a:ext cx="144189" cy="21101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37E9F71-7C09-4B5D-BEB9-C6C78D148976}"/>
              </a:ext>
            </a:extLst>
          </p:cNvPr>
          <p:cNvSpPr txBox="1"/>
          <p:nvPr/>
        </p:nvSpPr>
        <p:spPr>
          <a:xfrm>
            <a:off x="6761293" y="1580859"/>
            <a:ext cx="144189" cy="21101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D3216CB-25CF-4A24-BC3E-C342304B7BB3}"/>
              </a:ext>
            </a:extLst>
          </p:cNvPr>
          <p:cNvSpPr txBox="1"/>
          <p:nvPr/>
        </p:nvSpPr>
        <p:spPr>
          <a:xfrm>
            <a:off x="4862127" y="1580859"/>
            <a:ext cx="144189" cy="21101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15" name="Left Brace 14">
            <a:extLst>
              <a:ext uri="{FF2B5EF4-FFF2-40B4-BE49-F238E27FC236}">
                <a16:creationId xmlns:a16="http://schemas.microsoft.com/office/drawing/2014/main" id="{383BA372-056D-4BA3-846E-577B0D7B2415}"/>
              </a:ext>
            </a:extLst>
          </p:cNvPr>
          <p:cNvSpPr/>
          <p:nvPr/>
        </p:nvSpPr>
        <p:spPr>
          <a:xfrm rot="16200000">
            <a:off x="2506916" y="1867178"/>
            <a:ext cx="267286" cy="4333470"/>
          </a:xfrm>
          <a:prstGeom prst="leftBrac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B43A5C4-D8E8-4AC4-B0BE-708D38DCF905}"/>
              </a:ext>
            </a:extLst>
          </p:cNvPr>
          <p:cNvSpPr txBox="1"/>
          <p:nvPr/>
        </p:nvSpPr>
        <p:spPr>
          <a:xfrm>
            <a:off x="2236763" y="4346918"/>
            <a:ext cx="1326508" cy="23211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Discrete choices</a:t>
            </a:r>
          </a:p>
        </p:txBody>
      </p:sp>
      <p:sp>
        <p:nvSpPr>
          <p:cNvPr id="17" name="Left Brace 16">
            <a:extLst>
              <a:ext uri="{FF2B5EF4-FFF2-40B4-BE49-F238E27FC236}">
                <a16:creationId xmlns:a16="http://schemas.microsoft.com/office/drawing/2014/main" id="{163CD192-E2C9-4A22-884B-8C18081D7C83}"/>
              </a:ext>
            </a:extLst>
          </p:cNvPr>
          <p:cNvSpPr/>
          <p:nvPr/>
        </p:nvSpPr>
        <p:spPr>
          <a:xfrm rot="16200000">
            <a:off x="6787663" y="2173759"/>
            <a:ext cx="267286" cy="3720308"/>
          </a:xfrm>
          <a:prstGeom prst="leftBrac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7684216-91B7-4600-B6CC-6897E80CE517}"/>
              </a:ext>
            </a:extLst>
          </p:cNvPr>
          <p:cNvSpPr txBox="1"/>
          <p:nvPr/>
        </p:nvSpPr>
        <p:spPr>
          <a:xfrm>
            <a:off x="6282373" y="4280684"/>
            <a:ext cx="1708075" cy="23211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Continuous choices</a:t>
            </a: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906C138A-5909-4E14-B1C8-B5444079CD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348340"/>
              </p:ext>
            </p:extLst>
          </p:nvPr>
        </p:nvGraphicFramePr>
        <p:xfrm>
          <a:off x="6945628" y="2433217"/>
          <a:ext cx="1835832" cy="1478280"/>
        </p:xfrm>
        <a:graphic>
          <a:graphicData uri="http://schemas.openxmlformats.org/drawingml/2006/table">
            <a:tbl>
              <a:tblPr firstRow="1">
                <a:tableStyleId>{00A15C55-8517-42AA-B614-E9B94910E393}</a:tableStyleId>
              </a:tblPr>
              <a:tblGrid>
                <a:gridCol w="1835832">
                  <a:extLst>
                    <a:ext uri="{9D8B030D-6E8A-4147-A177-3AD203B41FA5}">
                      <a16:colId xmlns:a16="http://schemas.microsoft.com/office/drawing/2014/main" val="2438474957"/>
                    </a:ext>
                  </a:extLst>
                </a:gridCol>
              </a:tblGrid>
              <a:tr h="320313">
                <a:tc>
                  <a:txBody>
                    <a:bodyPr/>
                    <a:lstStyle/>
                    <a:p>
                      <a:r>
                        <a:rPr lang="en-US" sz="1100" dirty="0"/>
                        <a:t>Cascade parameters* </a:t>
                      </a:r>
                    </a:p>
                    <a:p>
                      <a:r>
                        <a:rPr lang="en-US" sz="1100" dirty="0"/>
                        <a:t>(change from baseline)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3185230615"/>
                  </a:ext>
                </a:extLst>
              </a:tr>
              <a:tr h="194475">
                <a:tc>
                  <a:txBody>
                    <a:bodyPr/>
                    <a:lstStyle/>
                    <a:p>
                      <a:r>
                        <a:rPr lang="en-US" sz="1100" dirty="0"/>
                        <a:t>Min: 0 %units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503900"/>
                  </a:ext>
                </a:extLst>
              </a:tr>
              <a:tr h="194475">
                <a:tc>
                  <a:txBody>
                    <a:bodyPr/>
                    <a:lstStyle/>
                    <a:p>
                      <a:r>
                        <a:rPr lang="en-US" sz="1100" dirty="0"/>
                        <a:t>Max: +10 %units</a:t>
                      </a:r>
                    </a:p>
                    <a:p>
                      <a:r>
                        <a:rPr lang="en-US" sz="1100" dirty="0"/>
                        <a:t>(all parameters &lt; 100%)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0321411"/>
                  </a:ext>
                </a:extLst>
              </a:tr>
              <a:tr h="194475">
                <a:tc>
                  <a:txBody>
                    <a:bodyPr/>
                    <a:lstStyle/>
                    <a:p>
                      <a:r>
                        <a:rPr lang="en-US" sz="900" i="1" dirty="0"/>
                        <a:t>Delivery intervention only. Drives cost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964524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118E3A9D-9C2D-4A74-9E01-0D03A7CE57EC}"/>
              </a:ext>
            </a:extLst>
          </p:cNvPr>
          <p:cNvSpPr txBox="1"/>
          <p:nvPr/>
        </p:nvSpPr>
        <p:spPr>
          <a:xfrm>
            <a:off x="473824" y="4895519"/>
            <a:ext cx="5350201" cy="24798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000" i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*Cascade parameters are, e.g.  %with access to care, %diagnosed, %treated, %recovered</a:t>
            </a:r>
          </a:p>
        </p:txBody>
      </p:sp>
    </p:spTree>
    <p:extLst>
      <p:ext uri="{BB962C8B-B14F-4D97-AF65-F5344CB8AC3E}">
        <p14:creationId xmlns:p14="http://schemas.microsoft.com/office/powerpoint/2010/main" val="2782133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EC07454-2221-4806-9081-3CE261ECB34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5125" y="1289050"/>
            <a:ext cx="4525852" cy="3389313"/>
          </a:xfrm>
        </p:spPr>
        <p:txBody>
          <a:bodyPr/>
          <a:lstStyle/>
          <a:p>
            <a:pPr marL="342900" indent="-342900">
              <a:buClr>
                <a:schemeClr val="accent4"/>
              </a:buClr>
              <a:buFont typeface="+mj-lt"/>
              <a:buAutoNum type="arabicPeriod"/>
            </a:pPr>
            <a:r>
              <a:rPr lang="en-US" dirty="0"/>
              <a:t>Set a budget constraint</a:t>
            </a:r>
          </a:p>
          <a:p>
            <a:pPr marL="342900" indent="-342900">
              <a:buClr>
                <a:schemeClr val="accent4"/>
              </a:buClr>
              <a:buFont typeface="+mj-lt"/>
              <a:buAutoNum type="arabicPeriod"/>
            </a:pPr>
            <a:endParaRPr lang="en-US" dirty="0"/>
          </a:p>
          <a:p>
            <a:pPr marL="342900" indent="-342900">
              <a:buClr>
                <a:schemeClr val="accent4"/>
              </a:buClr>
              <a:buFont typeface="+mj-lt"/>
              <a:buAutoNum type="arabicPeriod"/>
            </a:pPr>
            <a:endParaRPr lang="en-US" dirty="0"/>
          </a:p>
          <a:p>
            <a:pPr marL="342900" indent="-342900">
              <a:buClr>
                <a:schemeClr val="accent4"/>
              </a:buClr>
              <a:buFont typeface="+mj-lt"/>
              <a:buAutoNum type="arabicPeriod"/>
            </a:pPr>
            <a:r>
              <a:rPr lang="en-US" dirty="0"/>
              <a:t>Make discrete and continuous choices to generate a portfolio that will likely fit within budget</a:t>
            </a:r>
            <a:endParaRPr lang="en-US" noProof="0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noProof="0" dirty="0"/>
          </a:p>
          <a:p>
            <a:pPr marL="342900" indent="-342900">
              <a:buFont typeface="+mj-lt"/>
              <a:buAutoNum type="arabicPeriod"/>
            </a:pPr>
            <a:endParaRPr lang="en-US" noProof="0" dirty="0"/>
          </a:p>
          <a:p>
            <a:pPr marL="342900" indent="-342900">
              <a:buClr>
                <a:schemeClr val="accent4"/>
              </a:buClr>
              <a:buFont typeface="+mj-lt"/>
              <a:buAutoNum type="arabicPeriod"/>
            </a:pPr>
            <a:r>
              <a:rPr lang="en-US" noProof="0" dirty="0"/>
              <a:t>Generate the portfolio outcomes tree</a:t>
            </a:r>
          </a:p>
          <a:p>
            <a:pPr marL="744538" lvl="3" indent="-228600">
              <a:buClr>
                <a:srgbClr val="C00000"/>
              </a:buClr>
            </a:pPr>
            <a:r>
              <a:rPr lang="en-US" noProof="0" dirty="0"/>
              <a:t>Four outcomes/branches</a:t>
            </a:r>
          </a:p>
          <a:p>
            <a:endParaRPr lang="en-US" noProof="0" dirty="0"/>
          </a:p>
          <a:p>
            <a:pPr marL="342900" indent="-342900">
              <a:buFont typeface="+mj-lt"/>
              <a:buAutoNum type="arabicPeriod"/>
            </a:pPr>
            <a:endParaRPr lang="en-US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BBDB5A-6F1B-40B7-9D20-28768E7FF53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algn="r"/>
            <a:r>
              <a:rPr lang="en-US">
                <a:solidFill>
                  <a:srgbClr val="000000"/>
                </a:solidFill>
              </a:rPr>
              <a:t>© Bill &amp; Melinda Gates Foundation      |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DA5367-1D0A-4DDE-B767-6E069CA1954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F7C509-FEEF-45D3-B896-7C07814C0C13}" type="slidenum">
              <a:rPr lang="en-US" smtClean="0">
                <a:solidFill>
                  <a:srgbClr val="000000"/>
                </a:solidFill>
              </a:rPr>
              <a:pPr/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D849CC5-A2A1-4C65-907D-F2E582538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Generating </a:t>
            </a:r>
            <a:r>
              <a:rPr lang="en-US" noProof="0" dirty="0" err="1"/>
              <a:t>portfolioS</a:t>
            </a:r>
            <a:r>
              <a:rPr lang="en-US" noProof="0" dirty="0"/>
              <a:t>: Example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3FABF5-4D69-4BAC-B17A-9FA295A27190}"/>
              </a:ext>
            </a:extLst>
          </p:cNvPr>
          <p:cNvSpPr txBox="1"/>
          <p:nvPr/>
        </p:nvSpPr>
        <p:spPr>
          <a:xfrm>
            <a:off x="5124894" y="2177072"/>
            <a:ext cx="4019106" cy="102332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400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Example: Portfolio </a:t>
            </a:r>
          </a:p>
          <a:p>
            <a:r>
              <a:rPr lang="en-US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SOC</a:t>
            </a:r>
          </a:p>
          <a:p>
            <a:r>
              <a:rPr lang="en-US" sz="1400" dirty="0" err="1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Dx_CDT_MIN</a:t>
            </a:r>
            <a:r>
              <a:rPr lang="en-US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 (+20% R&amp;D cost, +15% coverage)</a:t>
            </a:r>
          </a:p>
          <a:p>
            <a:r>
              <a:rPr lang="en-US" sz="1400" dirty="0" err="1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Rx_UR_MIN</a:t>
            </a:r>
            <a:r>
              <a:rPr lang="en-US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 (+0% R&amp;D cost, +0% coverage)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986AADB-9A87-4AE9-9BED-4300BD2E42B8}"/>
              </a:ext>
            </a:extLst>
          </p:cNvPr>
          <p:cNvSpPr txBox="1"/>
          <p:nvPr/>
        </p:nvSpPr>
        <p:spPr>
          <a:xfrm>
            <a:off x="5095639" y="3591398"/>
            <a:ext cx="3209234" cy="121022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400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Example: Outcomes/branches</a:t>
            </a:r>
          </a:p>
          <a:p>
            <a:r>
              <a:rPr lang="en-US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1. SOC</a:t>
            </a:r>
          </a:p>
          <a:p>
            <a:r>
              <a:rPr lang="en-US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en-US" sz="1400" dirty="0" err="1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Dx_CDT_MIN</a:t>
            </a:r>
            <a:endParaRPr lang="en-US" sz="14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en-US" sz="1400" dirty="0" err="1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Rx_UR_MIN</a:t>
            </a:r>
            <a:endParaRPr lang="en-US" sz="14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en-US" sz="1400" dirty="0" err="1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Dx_CDT_MIN</a:t>
            </a:r>
            <a:r>
              <a:rPr lang="en-US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 + </a:t>
            </a:r>
            <a:r>
              <a:rPr lang="en-US" sz="1400" dirty="0" err="1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Rx_UR_MIN</a:t>
            </a:r>
            <a:endParaRPr lang="en-US" sz="14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  <a:p>
            <a:endParaRPr lang="en-US" sz="14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6744FC8-77CD-4E49-9DA6-E8DFB8299330}"/>
              </a:ext>
            </a:extLst>
          </p:cNvPr>
          <p:cNvSpPr txBox="1"/>
          <p:nvPr/>
        </p:nvSpPr>
        <p:spPr>
          <a:xfrm>
            <a:off x="5124894" y="1289050"/>
            <a:ext cx="4019106" cy="102332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400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Example: Budget</a:t>
            </a:r>
          </a:p>
          <a:p>
            <a:r>
              <a:rPr lang="en-US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Total cost to the world &lt; 1500</a:t>
            </a:r>
          </a:p>
        </p:txBody>
      </p:sp>
    </p:spTree>
    <p:extLst>
      <p:ext uri="{BB962C8B-B14F-4D97-AF65-F5344CB8AC3E}">
        <p14:creationId xmlns:p14="http://schemas.microsoft.com/office/powerpoint/2010/main" val="1293827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EC07454-2221-4806-9081-3CE261ECB34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5125" y="1289050"/>
            <a:ext cx="3859545" cy="3389313"/>
          </a:xfrm>
          <a:ln>
            <a:noFill/>
          </a:ln>
        </p:spPr>
        <p:txBody>
          <a:bodyPr/>
          <a:lstStyle/>
          <a:p>
            <a:pPr marL="342900" indent="-342900">
              <a:buClr>
                <a:schemeClr val="accent4"/>
              </a:buClr>
              <a:buFont typeface="+mj-lt"/>
              <a:buAutoNum type="arabicPeriod" startAt="3"/>
            </a:pPr>
            <a:r>
              <a:rPr lang="en-US" noProof="0" dirty="0"/>
              <a:t>For each outcome/branch, understand dependencies and compute resulting model input parameters from portfolio interventions</a:t>
            </a:r>
          </a:p>
          <a:p>
            <a:pPr marL="744538" lvl="3" indent="-228600">
              <a:buClr>
                <a:schemeClr val="accent4"/>
              </a:buClr>
            </a:pPr>
            <a:r>
              <a:rPr lang="en-US" noProof="0" dirty="0"/>
              <a:t>New interventions lead to change over time in demand for Standard of Care</a:t>
            </a:r>
          </a:p>
          <a:p>
            <a:pPr marL="744538" lvl="3" indent="-228600">
              <a:buClr>
                <a:schemeClr val="accent4"/>
              </a:buClr>
            </a:pPr>
            <a:r>
              <a:rPr lang="en-US" noProof="0" dirty="0"/>
              <a:t>Delivery interventions assumed to affect </a:t>
            </a:r>
            <a:r>
              <a:rPr lang="en-US" u="sng" noProof="0" dirty="0"/>
              <a:t>all</a:t>
            </a:r>
            <a:r>
              <a:rPr lang="en-US" noProof="0" dirty="0"/>
              <a:t> cascade parameters</a:t>
            </a:r>
          </a:p>
          <a:p>
            <a:pPr marL="744538" lvl="3" indent="-228600">
              <a:buClr>
                <a:schemeClr val="accent4"/>
              </a:buClr>
            </a:pPr>
            <a:r>
              <a:rPr lang="en-US" noProof="0" dirty="0" err="1"/>
              <a:t>Dx</a:t>
            </a:r>
            <a:r>
              <a:rPr lang="en-US" noProof="0" dirty="0"/>
              <a:t> affect %diagnosed</a:t>
            </a:r>
          </a:p>
          <a:p>
            <a:pPr marL="744538" lvl="3" indent="-228600">
              <a:buClr>
                <a:schemeClr val="accent4"/>
              </a:buClr>
            </a:pPr>
            <a:r>
              <a:rPr lang="en-US" noProof="0" dirty="0"/>
              <a:t>Rx affect %recovered</a:t>
            </a:r>
          </a:p>
          <a:p>
            <a:pPr marL="744538" lvl="3" indent="-228600">
              <a:buClr>
                <a:schemeClr val="accent4"/>
              </a:buClr>
            </a:pPr>
            <a:r>
              <a:rPr lang="en-US" noProof="0" dirty="0" err="1"/>
              <a:t>Vx</a:t>
            </a:r>
            <a:r>
              <a:rPr lang="en-US" noProof="0" dirty="0"/>
              <a:t> POI affects number of susceptible that get infected</a:t>
            </a:r>
          </a:p>
          <a:p>
            <a:pPr marL="744538" lvl="3" indent="-228600">
              <a:buClr>
                <a:schemeClr val="accent4"/>
              </a:buClr>
            </a:pPr>
            <a:r>
              <a:rPr lang="en-US" dirty="0" err="1"/>
              <a:t>Vx</a:t>
            </a:r>
            <a:r>
              <a:rPr lang="en-US" dirty="0"/>
              <a:t> POD affects number of latent that get active disease</a:t>
            </a:r>
            <a:endParaRPr lang="en-US" noProof="0" dirty="0"/>
          </a:p>
          <a:p>
            <a:endParaRPr lang="en-US" noProof="0" dirty="0"/>
          </a:p>
          <a:p>
            <a:pPr marL="342900" indent="-342900">
              <a:buFont typeface="+mj-lt"/>
              <a:buAutoNum type="arabicPeriod"/>
            </a:pPr>
            <a:endParaRPr lang="en-US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BBDB5A-6F1B-40B7-9D20-28768E7FF53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algn="r"/>
            <a:r>
              <a:rPr lang="en-US">
                <a:solidFill>
                  <a:srgbClr val="000000"/>
                </a:solidFill>
              </a:rPr>
              <a:t>© Bill &amp; Melinda Gates Foundation      |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DA5367-1D0A-4DDE-B767-6E069CA1954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F7C509-FEEF-45D3-B896-7C07814C0C13}" type="slidenum">
              <a:rPr lang="en-US" smtClean="0">
                <a:solidFill>
                  <a:srgbClr val="000000"/>
                </a:solidFill>
              </a:rPr>
              <a:pPr/>
              <a:t>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D849CC5-A2A1-4C65-907D-F2E582538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Generating </a:t>
            </a:r>
            <a:r>
              <a:rPr lang="en-US" noProof="0" dirty="0" err="1"/>
              <a:t>portfolioS</a:t>
            </a:r>
            <a:r>
              <a:rPr lang="en-US" noProof="0" dirty="0"/>
              <a:t>: Model input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A8BE237-A6EE-4828-96DE-1D98485D613A}"/>
              </a:ext>
            </a:extLst>
          </p:cNvPr>
          <p:cNvSpPr txBox="1"/>
          <p:nvPr/>
        </p:nvSpPr>
        <p:spPr>
          <a:xfrm>
            <a:off x="5153520" y="1326811"/>
            <a:ext cx="3717918" cy="222270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400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Example: Cascade parameters by outcome</a:t>
            </a:r>
          </a:p>
          <a:p>
            <a:r>
              <a:rPr lang="en-US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1. SOC   Cascade  = (60%, 60%, 60%)</a:t>
            </a:r>
          </a:p>
          <a:p>
            <a:r>
              <a:rPr lang="en-US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en-US" sz="1400" dirty="0" err="1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Dx</a:t>
            </a:r>
            <a:r>
              <a:rPr lang="en-US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       Cascade  = (</a:t>
            </a:r>
            <a:r>
              <a:rPr lang="en-US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70%</a:t>
            </a:r>
            <a:r>
              <a:rPr lang="en-US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, 60%, 60%)</a:t>
            </a:r>
          </a:p>
          <a:p>
            <a:r>
              <a:rPr lang="en-US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3. Rx       Cascade  = (60%, 60%, </a:t>
            </a:r>
            <a:r>
              <a:rPr lang="en-US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70%</a:t>
            </a:r>
            <a:r>
              <a:rPr lang="en-US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)  </a:t>
            </a:r>
          </a:p>
          <a:p>
            <a:r>
              <a:rPr lang="en-US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en-US" sz="1400" dirty="0" err="1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Dx+Rx</a:t>
            </a:r>
            <a:r>
              <a:rPr lang="en-US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 Cascade = (</a:t>
            </a:r>
            <a:r>
              <a:rPr lang="en-US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70%</a:t>
            </a:r>
            <a:r>
              <a:rPr lang="en-US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, 60%, </a:t>
            </a:r>
            <a:r>
              <a:rPr lang="en-US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70%</a:t>
            </a:r>
            <a:r>
              <a:rPr lang="en-US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) </a:t>
            </a:r>
          </a:p>
          <a:p>
            <a:endParaRPr lang="en-US" sz="14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2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(% diagnosed, % treated, % recovered)</a:t>
            </a:r>
          </a:p>
          <a:p>
            <a:endParaRPr lang="en-US" sz="14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536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Foundation Master Slides">
  <a:themeElements>
    <a:clrScheme name="Foundation PPT Color Palette - Jan 2014">
      <a:dk1>
        <a:srgbClr val="59452A"/>
      </a:dk1>
      <a:lt1>
        <a:srgbClr val="FFFFFF"/>
      </a:lt1>
      <a:dk2>
        <a:srgbClr val="D5CB99"/>
      </a:dk2>
      <a:lt2>
        <a:srgbClr val="B6985E"/>
      </a:lt2>
      <a:accent1>
        <a:srgbClr val="977C00"/>
      </a:accent1>
      <a:accent2>
        <a:srgbClr val="CE6B29"/>
      </a:accent2>
      <a:accent3>
        <a:srgbClr val="8CB7C7"/>
      </a:accent3>
      <a:accent4>
        <a:srgbClr val="9B242D"/>
      </a:accent4>
      <a:accent5>
        <a:srgbClr val="AAA092"/>
      </a:accent5>
      <a:accent6>
        <a:srgbClr val="000000"/>
      </a:accent6>
      <a:hlink>
        <a:srgbClr val="3086AB"/>
      </a:hlink>
      <a:folHlink>
        <a:srgbClr val="3086AB"/>
      </a:folHlink>
    </a:clrScheme>
    <a:fontScheme name="Foundation PPT Fonts - Jan 2014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>
          <a:defRPr sz="1400" smtClean="0">
            <a:solidFill>
              <a:schemeClr val="accent6"/>
            </a:solidFill>
            <a:latin typeface="Arial" pitchFamily="34" charset="0"/>
            <a:cs typeface="Arial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 Expanded Template_Jul 22 2016.potx" id="{7395C30C-5D7B-4C50-AF31-E34CF8EA3B3F}" vid="{15F95E72-CEE6-411D-90E9-20F23A09BF8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CA0B617D2DD498B639B5695A764B4" ma:contentTypeVersion="4" ma:contentTypeDescription="Create a new document." ma:contentTypeScope="" ma:versionID="4a8c512ff700f1370f24f1a0421ad245">
  <xsd:schema xmlns:xsd="http://www.w3.org/2001/XMLSchema" xmlns:xs="http://www.w3.org/2001/XMLSchema" xmlns:p="http://schemas.microsoft.com/office/2006/metadata/properties" xmlns:ns2="6d2bc46a-f014-48ed-be59-9d6cf5da36fb" xmlns:ns3="c17fc5fa-0ed1-405d-819e-6760170c3f5c" targetNamespace="http://schemas.microsoft.com/office/2006/metadata/properties" ma:root="true" ma:fieldsID="3fe2412516e8256566b42b6ddf83d34a" ns2:_="" ns3:_="">
    <xsd:import namespace="6d2bc46a-f014-48ed-be59-9d6cf5da36fb"/>
    <xsd:import namespace="c17fc5fa-0ed1-405d-819e-6760170c3f5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2bc46a-f014-48ed-be59-9d6cf5da36f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7fc5fa-0ed1-405d-819e-6760170c3f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d2bc46a-f014-48ed-be59-9d6cf5da36fb">6FCQ3RPYFS27-334089976-553</_dlc_DocId>
    <_dlc_DocIdUrl xmlns="6d2bc46a-f014-48ed-be59-9d6cf5da36fb">
      <Url>https://idmod.sharepoint.com/symposium/_layouts/15/DocIdRedir.aspx?ID=6FCQ3RPYFS27-334089976-553</Url>
      <Description>6FCQ3RPYFS27-334089976-553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8367752B-71B5-46AA-B2C8-4C1B5BD3102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A560365-143B-4794-8074-8423D29CCE92}"/>
</file>

<file path=customXml/itemProps3.xml><?xml version="1.0" encoding="utf-8"?>
<ds:datastoreItem xmlns:ds="http://schemas.openxmlformats.org/officeDocument/2006/customXml" ds:itemID="{0B0028F7-DF0F-41FC-A311-53C3755DF694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7E957970-5345-4028-81FE-711D1485C4DB}"/>
</file>

<file path=docProps/app.xml><?xml version="1.0" encoding="utf-8"?>
<Properties xmlns="http://schemas.openxmlformats.org/officeDocument/2006/extended-properties" xmlns:vt="http://schemas.openxmlformats.org/officeDocument/2006/docPropsVTypes">
  <Template>PPT Expanded Template_Jul 22 2016</Template>
  <TotalTime>1566</TotalTime>
  <Words>1218</Words>
  <Application>Microsoft Office PowerPoint</Application>
  <PresentationFormat>On-screen Show (16:9)</PresentationFormat>
  <Paragraphs>236</Paragraphs>
  <Slides>14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Wingdings</vt:lpstr>
      <vt:lpstr>Foundation Master Slides</vt:lpstr>
      <vt:lpstr>Optimizing a portfolio of tuberculosis investments to reach strategic goals </vt:lpstr>
      <vt:lpstr>Introduction</vt:lpstr>
      <vt:lpstr>Optimizing A portfolio</vt:lpstr>
      <vt:lpstr>Representing projects – outcome trees</vt:lpstr>
      <vt:lpstr>Representing portfolios – outcome networks</vt:lpstr>
      <vt:lpstr>Portfolio Risk and Value</vt:lpstr>
      <vt:lpstr>Generating TB portfolios</vt:lpstr>
      <vt:lpstr>Generating portfolioS: Example</vt:lpstr>
      <vt:lpstr>Generating portfolioS: Model input</vt:lpstr>
      <vt:lpstr>Generating portfolioS: Value AND RISK </vt:lpstr>
      <vt:lpstr>Generating PortfolioS: PLOT REsults</vt:lpstr>
      <vt:lpstr>Generating portfolios: Efficient Frontier</vt:lpstr>
      <vt:lpstr>Analysis Questions</vt:lpstr>
      <vt:lpstr>Acknowledgements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Qureshi</dc:creator>
  <cp:lastModifiedBy>Per Liljenberg</cp:lastModifiedBy>
  <cp:revision>108</cp:revision>
  <cp:lastPrinted>2013-06-19T22:36:09Z</cp:lastPrinted>
  <dcterms:created xsi:type="dcterms:W3CDTF">2017-11-28T20:50:46Z</dcterms:created>
  <dcterms:modified xsi:type="dcterms:W3CDTF">2018-04-18T14:34:19Z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0x010100C76CA0B617D2DD498B639B5695A764B4</vt:lpwstr>
  </property>
  <property fmtid="{D5CDD505-2E9C-101B-9397-08002B2CF9AE}" pid="3" name="_dlc_DocIdItemGuid">
    <vt:lpwstr>bc5c780a-2f9d-41b7-85a1-29345a5cfe23</vt:lpwstr>
  </property>
</Properties>
</file>