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0"/>
  </p:notesMasterIdLst>
  <p:sldIdLst>
    <p:sldId id="256" r:id="rId2"/>
    <p:sldId id="257" r:id="rId3"/>
    <p:sldId id="258" r:id="rId4"/>
    <p:sldId id="259" r:id="rId5"/>
    <p:sldId id="263" r:id="rId6"/>
    <p:sldId id="260" r:id="rId7"/>
    <p:sldId id="278" r:id="rId8"/>
    <p:sldId id="267" r:id="rId9"/>
    <p:sldId id="269" r:id="rId10"/>
    <p:sldId id="280" r:id="rId11"/>
    <p:sldId id="268" r:id="rId12"/>
    <p:sldId id="279" r:id="rId13"/>
    <p:sldId id="270" r:id="rId14"/>
    <p:sldId id="271" r:id="rId15"/>
    <p:sldId id="281" r:id="rId16"/>
    <p:sldId id="276" r:id="rId17"/>
    <p:sldId id="274"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F5F"/>
    <a:srgbClr val="6AC488"/>
    <a:srgbClr val="FF4747"/>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137" autoAdjust="0"/>
  </p:normalViewPr>
  <p:slideViewPr>
    <p:cSldViewPr snapToGrid="0">
      <p:cViewPr varScale="1">
        <p:scale>
          <a:sx n="59" d="100"/>
          <a:sy n="59" d="100"/>
        </p:scale>
        <p:origin x="-1840"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D01C2-02BE-4703-AD07-01010A64E004}" type="datetimeFigureOut">
              <a:rPr lang="en-US" smtClean="0"/>
              <a:t>4/15/19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1BA87-54C1-4509-BD30-72E304EC3787}" type="slidenum">
              <a:rPr lang="en-US" smtClean="0"/>
              <a:t>‹#›</a:t>
            </a:fld>
            <a:endParaRPr lang="en-US"/>
          </a:p>
        </p:txBody>
      </p:sp>
    </p:spTree>
    <p:extLst>
      <p:ext uri="{BB962C8B-B14F-4D97-AF65-F5344CB8AC3E}">
        <p14:creationId xmlns:p14="http://schemas.microsoft.com/office/powerpoint/2010/main" val="138732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Welcome and thank you for coming to my talk on Typhoid in Kibera, an urban slum in Kenya.  The work I am presenting today is the result of a collaboration between IDM (for which I work a consultant while pursuing my PhD in epidemiology at the UW) and CDC Kenya. </a:t>
            </a:r>
          </a:p>
        </p:txBody>
      </p:sp>
      <p:sp>
        <p:nvSpPr>
          <p:cNvPr id="4" name="Slide Number Placeholder 3"/>
          <p:cNvSpPr>
            <a:spLocks noGrp="1"/>
          </p:cNvSpPr>
          <p:nvPr>
            <p:ph type="sldNum" sz="quarter" idx="10"/>
          </p:nvPr>
        </p:nvSpPr>
        <p:spPr/>
        <p:txBody>
          <a:bodyPr/>
          <a:lstStyle/>
          <a:p>
            <a:fld id="{F741BA87-54C1-4509-BD30-72E304EC3787}" type="slidenum">
              <a:rPr lang="en-US" smtClean="0"/>
              <a:t>1</a:t>
            </a:fld>
            <a:endParaRPr lang="en-US"/>
          </a:p>
        </p:txBody>
      </p:sp>
    </p:spTree>
    <p:extLst>
      <p:ext uri="{BB962C8B-B14F-4D97-AF65-F5344CB8AC3E}">
        <p14:creationId xmlns:p14="http://schemas.microsoft.com/office/powerpoint/2010/main" val="3759946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results: here</a:t>
            </a:r>
            <a:r>
              <a:rPr lang="en-US" baseline="0" dirty="0" smtClean="0"/>
              <a:t> you can see the crude point estimates for typhoid in black (dots).</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10</a:t>
            </a:fld>
            <a:endParaRPr lang="en-US"/>
          </a:p>
        </p:txBody>
      </p:sp>
    </p:spTree>
    <p:extLst>
      <p:ext uri="{BB962C8B-B14F-4D97-AF65-F5344CB8AC3E}">
        <p14:creationId xmlns:p14="http://schemas.microsoft.com/office/powerpoint/2010/main" val="244802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this figure, it is clear that there is a large decline in incidence between 2012 and 2013 and that this low level of incidence holds relatively consistently for the next 4 years.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11</a:t>
            </a:fld>
            <a:endParaRPr lang="en-US"/>
          </a:p>
        </p:txBody>
      </p:sp>
    </p:spTree>
    <p:extLst>
      <p:ext uri="{BB962C8B-B14F-4D97-AF65-F5344CB8AC3E}">
        <p14:creationId xmlns:p14="http://schemas.microsoft.com/office/powerpoint/2010/main" val="244802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see a slight bump in 2015 which is an artifact of the issues with the change in household data collection systems and the linking issues with unique ID I mentioned before.  However, despite this small bump, the decline is quick clear.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12</a:t>
            </a:fld>
            <a:endParaRPr lang="en-US"/>
          </a:p>
        </p:txBody>
      </p:sp>
    </p:spTree>
    <p:extLst>
      <p:ext uri="{BB962C8B-B14F-4D97-AF65-F5344CB8AC3E}">
        <p14:creationId xmlns:p14="http://schemas.microsoft.com/office/powerpoint/2010/main" val="2448028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a:t>
            </a:r>
            <a:r>
              <a:rPr lang="en-US" baseline="0" dirty="0" smtClean="0"/>
              <a:t> will look at the unadjusted </a:t>
            </a:r>
            <a:r>
              <a:rPr lang="en-US" baseline="0" dirty="0" err="1" smtClean="0"/>
              <a:t>vs</a:t>
            </a:r>
            <a:r>
              <a:rPr lang="en-US" baseline="0" dirty="0" smtClean="0"/>
              <a:t> adjusted estimates.  In the figure you will see the crude estimates in blue (with crude estimates over the time smoothed ribbon), the estimates from first weight (blood culture collection weight) in red and the fully weighted estimate in green. We see that for specific years (2007 and 2012) the weights have a large impact on the estimated burden of typhoid in </a:t>
            </a:r>
            <a:r>
              <a:rPr lang="en-US" baseline="0" dirty="0" err="1" smtClean="0"/>
              <a:t>Kibera</a:t>
            </a:r>
            <a:r>
              <a:rPr lang="en-US" baseline="0" dirty="0" smtClean="0"/>
              <a:t>.  We can also see that the first applied weight is the primary driver of the increase.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13</a:t>
            </a:fld>
            <a:endParaRPr lang="en-US"/>
          </a:p>
        </p:txBody>
      </p:sp>
    </p:spTree>
    <p:extLst>
      <p:ext uri="{BB962C8B-B14F-4D97-AF65-F5344CB8AC3E}">
        <p14:creationId xmlns:p14="http://schemas.microsoft.com/office/powerpoint/2010/main" val="1524804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age distribution for typhoid in </a:t>
            </a:r>
            <a:r>
              <a:rPr lang="en-US" baseline="0" dirty="0" err="1" smtClean="0"/>
              <a:t>kibera</a:t>
            </a:r>
            <a:r>
              <a:rPr lang="en-US" baseline="0" dirty="0" smtClean="0"/>
              <a:t> for the years 2007-2017.  From the estimates we see that the age distribution for </a:t>
            </a:r>
            <a:r>
              <a:rPr lang="en-US" baseline="0" dirty="0" err="1" smtClean="0"/>
              <a:t>typohid</a:t>
            </a:r>
            <a:r>
              <a:rPr lang="en-US" baseline="0" dirty="0" smtClean="0"/>
              <a:t> in </a:t>
            </a:r>
            <a:r>
              <a:rPr lang="en-US" baseline="0" dirty="0" err="1" smtClean="0"/>
              <a:t>kibera</a:t>
            </a:r>
            <a:r>
              <a:rPr lang="en-US" baseline="0" dirty="0" smtClean="0"/>
              <a:t> follows the expected distribution.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14</a:t>
            </a:fld>
            <a:endParaRPr lang="en-US"/>
          </a:p>
        </p:txBody>
      </p:sp>
    </p:spTree>
    <p:extLst>
      <p:ext uri="{BB962C8B-B14F-4D97-AF65-F5344CB8AC3E}">
        <p14:creationId xmlns:p14="http://schemas.microsoft.com/office/powerpoint/2010/main" val="51410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also see that while similar the weights do lead to a slight change in the distribution pattern </a:t>
            </a:r>
            <a:r>
              <a:rPr lang="mr-IN" baseline="0" dirty="0" smtClean="0"/>
              <a:t>–</a:t>
            </a:r>
            <a:r>
              <a:rPr lang="en-US" baseline="0" dirty="0" smtClean="0"/>
              <a:t> driving the 2-4 year olds up in relation to the 5-9 year olds.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15</a:t>
            </a:fld>
            <a:endParaRPr lang="en-US"/>
          </a:p>
        </p:txBody>
      </p:sp>
    </p:spTree>
    <p:extLst>
      <p:ext uri="{BB962C8B-B14F-4D97-AF65-F5344CB8AC3E}">
        <p14:creationId xmlns:p14="http://schemas.microsoft.com/office/powerpoint/2010/main" val="514107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would like to talk about the weights. </a:t>
            </a:r>
            <a:r>
              <a:rPr lang="en-US" baseline="0" dirty="0" smtClean="0"/>
              <a:t> The </a:t>
            </a:r>
            <a:r>
              <a:rPr lang="en-US" baseline="0" dirty="0" err="1" smtClean="0"/>
              <a:t>ewight</a:t>
            </a:r>
            <a:r>
              <a:rPr lang="en-US" baseline="0" dirty="0" smtClean="0"/>
              <a:t> have a much larger effect in 2007 than in other years.  This is driving the number of blood cultures collected in people who met SRAI or AFI </a:t>
            </a:r>
            <a:r>
              <a:rPr lang="en-US" baseline="0" dirty="0" err="1" smtClean="0"/>
              <a:t>defintions</a:t>
            </a:r>
            <a:r>
              <a:rPr lang="en-US" baseline="0" dirty="0" smtClean="0"/>
              <a:t>.  In other words, your probability of being tested given you met criteria to be tested was low.  Given the large number of cases and the low blood culture rate, I speculate that the assumption that tested and non-tested individuals are the same is broken and future work should look into the health profiles of individuals who were tested in 2007 </a:t>
            </a:r>
            <a:r>
              <a:rPr lang="en-US" baseline="0" dirty="0" err="1" smtClean="0"/>
              <a:t>vs</a:t>
            </a:r>
            <a:r>
              <a:rPr lang="en-US" baseline="0" dirty="0" smtClean="0"/>
              <a:t> those who did not to determine if there are quantifiable differences in qualifying patients. As we move forward in time, we speculate that clinicians had better training and were more sensitive to the AFI and sari criteria and for that reason tested people more frequently.  </a:t>
            </a:r>
          </a:p>
          <a:p>
            <a:endParaRPr lang="en-US" baseline="0" dirty="0" smtClean="0"/>
          </a:p>
          <a:p>
            <a:r>
              <a:rPr lang="en-US" baseline="0" dirty="0" smtClean="0"/>
              <a:t>From these results it is hard to say which estimate (the unadjusted) or adjusted estimate is better. Both have their limitations and rely on assumption we know or suspect to not hold. Moving forward, we think it is important to present both sets of results and state the limitations of each.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16</a:t>
            </a:fld>
            <a:endParaRPr lang="en-US"/>
          </a:p>
        </p:txBody>
      </p:sp>
    </p:spTree>
    <p:extLst>
      <p:ext uri="{BB962C8B-B14F-4D97-AF65-F5344CB8AC3E}">
        <p14:creationId xmlns:p14="http://schemas.microsoft.com/office/powerpoint/2010/main" val="1410994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a:t>
            </a:r>
            <a:r>
              <a:rPr lang="mr-IN" dirty="0" smtClean="0"/>
              <a:t>–</a:t>
            </a:r>
            <a:r>
              <a:rPr lang="en-US" dirty="0" smtClean="0"/>
              <a:t> we see that typhoid incidence did decline in </a:t>
            </a:r>
            <a:r>
              <a:rPr lang="en-US" dirty="0" err="1" smtClean="0"/>
              <a:t>Kibera</a:t>
            </a:r>
            <a:r>
              <a:rPr lang="en-US" dirty="0" smtClean="0"/>
              <a:t> over the 11 years of follow-up</a:t>
            </a:r>
            <a:r>
              <a:rPr lang="en-US" baseline="0" dirty="0" smtClean="0"/>
              <a:t> and this conclusion is not sensitive to which estimates we select (unadjusted </a:t>
            </a:r>
            <a:r>
              <a:rPr lang="en-US" baseline="0" dirty="0" err="1" smtClean="0"/>
              <a:t>vs</a:t>
            </a:r>
            <a:r>
              <a:rPr lang="en-US" baseline="0" dirty="0" smtClean="0"/>
              <a:t> adjusted). </a:t>
            </a:r>
          </a:p>
          <a:p>
            <a:endParaRPr lang="en-US" baseline="0" dirty="0" smtClean="0"/>
          </a:p>
          <a:p>
            <a:r>
              <a:rPr lang="en-US" baseline="0" dirty="0" smtClean="0"/>
              <a:t>Further, we have concluded that working with rich data can be quite challenging and may require the development and implementation of numerous assumptions each of which has the potential to impact final results. </a:t>
            </a:r>
          </a:p>
        </p:txBody>
      </p:sp>
      <p:sp>
        <p:nvSpPr>
          <p:cNvPr id="4" name="Slide Number Placeholder 3"/>
          <p:cNvSpPr>
            <a:spLocks noGrp="1"/>
          </p:cNvSpPr>
          <p:nvPr>
            <p:ph type="sldNum" sz="quarter" idx="10"/>
          </p:nvPr>
        </p:nvSpPr>
        <p:spPr/>
        <p:txBody>
          <a:bodyPr/>
          <a:lstStyle/>
          <a:p>
            <a:fld id="{F741BA87-54C1-4509-BD30-72E304EC3787}" type="slidenum">
              <a:rPr lang="en-US" smtClean="0"/>
              <a:t>17</a:t>
            </a:fld>
            <a:endParaRPr lang="en-US"/>
          </a:p>
        </p:txBody>
      </p:sp>
    </p:spTree>
    <p:extLst>
      <p:ext uri="{BB962C8B-B14F-4D97-AF65-F5344CB8AC3E}">
        <p14:creationId xmlns:p14="http://schemas.microsoft.com/office/powerpoint/2010/main" val="4262922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not bin time prior to model for smoothing</a:t>
            </a:r>
          </a:p>
          <a:p>
            <a:r>
              <a:rPr lang="en-US" dirty="0" smtClean="0"/>
              <a:t>Should have a continuous age model (year) and smooth on that as well </a:t>
            </a:r>
          </a:p>
          <a:p>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18</a:t>
            </a:fld>
            <a:endParaRPr lang="en-US"/>
          </a:p>
        </p:txBody>
      </p:sp>
    </p:spTree>
    <p:extLst>
      <p:ext uri="{BB962C8B-B14F-4D97-AF65-F5344CB8AC3E}">
        <p14:creationId xmlns:p14="http://schemas.microsoft.com/office/powerpoint/2010/main" val="2977587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briefly walk through the disease profile and basic pathology of typhoid fever.  Typhoid fever is a potentially deadly enteric fever caused by salmonella enterica serotype typhi, a gram negative, rod shaped bacteria. There are two main routes of typhoid transmission: short or direct human to human, fecal to oral transmission, and long or environmental transmission through contaminated water supply. Untreated individuals can shed bacteria through waste for more than a year and approximately 25% of untreated cases become chronic carries.  Of this 25% up to a quarter may be asymptotic (think typhoid </a:t>
            </a:r>
            <a:r>
              <a:rPr lang="en-US" dirty="0" err="1"/>
              <a:t>mary</a:t>
            </a:r>
            <a:r>
              <a:rPr lang="en-US" dirty="0"/>
              <a:t>). </a:t>
            </a:r>
          </a:p>
          <a:p>
            <a:endParaRPr lang="en-US" dirty="0"/>
          </a:p>
          <a:p>
            <a:r>
              <a:rPr lang="en-US" dirty="0"/>
              <a:t>Typhoid can be effectively treated with antibiotics (including fluoroquinolones, cephalosporins, and azithromycin) and the estimated case fatality in properly treated individuals is less than 1%.  However, resistance strains of s. typhi are becoming more prevalent and are of a large concern in current and recently high burden areas.  Thankfully, there are multiple vaccines for typhi including a new conjugate vaccine which has been shown to be safe in children as young as 6 months old and  for which effectiveness studies are promising. </a:t>
            </a:r>
          </a:p>
          <a:p>
            <a:endParaRPr lang="en-US" dirty="0"/>
          </a:p>
          <a:p>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2</a:t>
            </a:fld>
            <a:endParaRPr lang="en-US"/>
          </a:p>
        </p:txBody>
      </p:sp>
    </p:spTree>
    <p:extLst>
      <p:ext uri="{BB962C8B-B14F-4D97-AF65-F5344CB8AC3E}">
        <p14:creationId xmlns:p14="http://schemas.microsoft.com/office/powerpoint/2010/main" val="184556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Typhoid is estimated to affect between 11 and 21 million individuals and lead to around 150,000 deaths around the world annually.  From the GBD estimates shown in this </a:t>
            </a:r>
            <a:r>
              <a:rPr lang="en-US" dirty="0" smtClean="0"/>
              <a:t>Map </a:t>
            </a:r>
            <a:r>
              <a:rPr lang="en-US" dirty="0"/>
              <a:t>you will see that typhoid burden is low in the majority of the world and high risk areas include southern </a:t>
            </a:r>
            <a:r>
              <a:rPr lang="en-US" dirty="0"/>
              <a:t>A</a:t>
            </a:r>
            <a:r>
              <a:rPr lang="en-US" dirty="0" smtClean="0"/>
              <a:t>sia </a:t>
            </a:r>
            <a:r>
              <a:rPr lang="en-US" dirty="0"/>
              <a:t>and sub-Saharan </a:t>
            </a:r>
            <a:r>
              <a:rPr lang="en-US" dirty="0" smtClean="0"/>
              <a:t>Africa.</a:t>
            </a:r>
            <a:r>
              <a:rPr lang="en-US" baseline="0" dirty="0" smtClean="0"/>
              <a:t> To the right of the map we have the GBD estimated global age distribution of typhoid for 2017. From this plot you can see that the typhoid has a strong age pattern and children 5 and under are are the highest risk for typhoid. Along with age, risk factors for typhoid include poverty, crowding, inadequate sanitation, and lack of clean water.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3</a:t>
            </a:fld>
            <a:endParaRPr lang="en-US"/>
          </a:p>
        </p:txBody>
      </p:sp>
    </p:spTree>
    <p:extLst>
      <p:ext uri="{BB962C8B-B14F-4D97-AF65-F5344CB8AC3E}">
        <p14:creationId xmlns:p14="http://schemas.microsoft.com/office/powerpoint/2010/main" val="129672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these risk factors are</a:t>
            </a:r>
            <a:r>
              <a:rPr lang="en-US" baseline="0" dirty="0" smtClean="0"/>
              <a:t> present in </a:t>
            </a:r>
            <a:r>
              <a:rPr lang="en-US" baseline="0" dirty="0" err="1" smtClean="0"/>
              <a:t>Kibera</a:t>
            </a:r>
            <a:r>
              <a:rPr lang="en-US" baseline="0" dirty="0" smtClean="0"/>
              <a:t>, a large urban slum located in Nairobi Kenya. </a:t>
            </a:r>
            <a:r>
              <a:rPr lang="en-US" baseline="0" dirty="0" err="1" smtClean="0"/>
              <a:t>Kibera</a:t>
            </a:r>
            <a:r>
              <a:rPr lang="en-US" baseline="0" dirty="0" smtClean="0"/>
              <a:t> is densely populated informal settlement of just over 170,000 individuals. </a:t>
            </a:r>
            <a:r>
              <a:rPr lang="en-US" baseline="0" dirty="0" err="1" smtClean="0"/>
              <a:t>Kibera</a:t>
            </a:r>
            <a:r>
              <a:rPr lang="en-US" baseline="0" dirty="0" smtClean="0"/>
              <a:t> has poor sanitation, and limited access to clean water. Unlike much of Nairobi, </a:t>
            </a:r>
            <a:r>
              <a:rPr lang="en-US" baseline="0" dirty="0" err="1" smtClean="0"/>
              <a:t>Kibera</a:t>
            </a:r>
            <a:r>
              <a:rPr lang="en-US" baseline="0" dirty="0" smtClean="0"/>
              <a:t> does not have legal access to municipal water and recent sanitation innovation led community toilets to drain into the adjacent river (see in the photo on the far right) instead of the streets. In 2012 </a:t>
            </a:r>
            <a:r>
              <a:rPr lang="en-US" baseline="0" dirty="0" err="1" smtClean="0"/>
              <a:t>Breiman</a:t>
            </a:r>
            <a:r>
              <a:rPr lang="en-US" baseline="0" dirty="0" smtClean="0"/>
              <a:t> et al published typhoid incidence estimates for mid 2007 through the beginning of 2009. They estimated a high crude burden at 250 cases per 100,000 </a:t>
            </a:r>
            <a:r>
              <a:rPr lang="en-US" baseline="0" dirty="0" err="1" smtClean="0"/>
              <a:t>py</a:t>
            </a:r>
            <a:r>
              <a:rPr lang="en-US" baseline="0" dirty="0" smtClean="0"/>
              <a:t> and an adjusted estimate of over 800 cases per 100,000 </a:t>
            </a:r>
            <a:r>
              <a:rPr lang="en-US" baseline="0" dirty="0" err="1" smtClean="0"/>
              <a:t>py</a:t>
            </a:r>
            <a:r>
              <a:rPr lang="en-US" baseline="0" dirty="0" smtClean="0"/>
              <a:t>.  As a reference the GBD estimated global incidence of typhoid for 2017 was between 172 and 226 cases per 100,000 </a:t>
            </a:r>
            <a:r>
              <a:rPr lang="en-US" baseline="0" dirty="0" err="1" smtClean="0"/>
              <a:t>py</a:t>
            </a:r>
            <a:r>
              <a:rPr lang="en-US" baseline="0" dirty="0" smtClean="0"/>
              <a:t>. In agreement with the typical age </a:t>
            </a:r>
            <a:r>
              <a:rPr lang="en-US" baseline="0" dirty="0" err="1" smtClean="0"/>
              <a:t>distributoin</a:t>
            </a:r>
            <a:r>
              <a:rPr lang="en-US" baseline="0" dirty="0" smtClean="0"/>
              <a:t> of typhoid, children aged 5 and under had the highest burden followed by children aged 5  to 9. </a:t>
            </a:r>
            <a:r>
              <a:rPr lang="en-US" dirty="0" smtClean="0"/>
              <a:t>Since 2012</a:t>
            </a:r>
            <a:r>
              <a:rPr lang="en-US" baseline="0" dirty="0" smtClean="0"/>
              <a:t> and </a:t>
            </a:r>
            <a:r>
              <a:rPr lang="en-US" baseline="0" dirty="0" err="1" smtClean="0"/>
              <a:t>Breiman</a:t>
            </a:r>
            <a:r>
              <a:rPr lang="en-US" baseline="0" dirty="0" smtClean="0"/>
              <a:t> et al.’s typhoid incidence estimates for </a:t>
            </a:r>
            <a:r>
              <a:rPr lang="en-US" baseline="0" dirty="0" err="1" smtClean="0"/>
              <a:t>Kibera</a:t>
            </a:r>
            <a:r>
              <a:rPr lang="en-US" baseline="0" dirty="0" smtClean="0"/>
              <a:t>, there has been a reported reduction in cases.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4</a:t>
            </a:fld>
            <a:endParaRPr lang="en-US"/>
          </a:p>
        </p:txBody>
      </p:sp>
    </p:spTree>
    <p:extLst>
      <p:ext uri="{BB962C8B-B14F-4D97-AF65-F5344CB8AC3E}">
        <p14:creationId xmlns:p14="http://schemas.microsoft.com/office/powerpoint/2010/main" val="224921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following work, we updated the incidence over time estimates for this population and worked to confirm that the decline seen in cases is a true decline in typhoid burden.</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5</a:t>
            </a:fld>
            <a:endParaRPr lang="en-US"/>
          </a:p>
        </p:txBody>
      </p:sp>
    </p:spTree>
    <p:extLst>
      <p:ext uri="{BB962C8B-B14F-4D97-AF65-F5344CB8AC3E}">
        <p14:creationId xmlns:p14="http://schemas.microsoft.com/office/powerpoint/2010/main" val="3261184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was conducting using</a:t>
            </a:r>
            <a:r>
              <a:rPr lang="en-US" baseline="0" dirty="0" smtClean="0"/>
              <a:t> PBIDs data or the population-based infectious disease surveillance data from 2007 through July of 2017. This </a:t>
            </a:r>
            <a:r>
              <a:rPr lang="en-US" baseline="0" dirty="0" err="1" smtClean="0"/>
              <a:t>surveillence</a:t>
            </a:r>
            <a:r>
              <a:rPr lang="en-US" baseline="0" dirty="0" smtClean="0"/>
              <a:t> system includes approximately 20,000 to 25,000 </a:t>
            </a:r>
            <a:r>
              <a:rPr lang="en-US" baseline="0" dirty="0" err="1" smtClean="0"/>
              <a:t>enumated</a:t>
            </a:r>
            <a:r>
              <a:rPr lang="en-US" baseline="0" dirty="0" smtClean="0"/>
              <a:t> individuals at any given time. You can see you surveyed area in the light yellowish/brown.  There are two forms of </a:t>
            </a:r>
            <a:r>
              <a:rPr lang="en-US" baseline="0" dirty="0" err="1" smtClean="0"/>
              <a:t>surveillence</a:t>
            </a:r>
            <a:r>
              <a:rPr lang="en-US" baseline="0" dirty="0" smtClean="0"/>
              <a:t> within PBIDs, Household and clinic.  For the household </a:t>
            </a:r>
            <a:r>
              <a:rPr lang="en-US" baseline="0" dirty="0" err="1" smtClean="0"/>
              <a:t>survel</a:t>
            </a:r>
            <a:r>
              <a:rPr lang="en-US" baseline="0" dirty="0" smtClean="0"/>
              <a:t>, residences are visited on what started as a biweekly bases and has shifted to a biannual bases and are asked about items such as demographic </a:t>
            </a:r>
            <a:r>
              <a:rPr lang="en-US" baseline="0" dirty="0" err="1" smtClean="0"/>
              <a:t>chnages</a:t>
            </a:r>
            <a:r>
              <a:rPr lang="en-US" baseline="0" dirty="0" smtClean="0"/>
              <a:t> (such as births and deaths) and recent illness and care seeking behaviors.  For the clinic surveillance, there is a free centrally located clinic (</a:t>
            </a:r>
            <a:r>
              <a:rPr lang="en-US" baseline="0" dirty="0" err="1" smtClean="0"/>
              <a:t>tabitha</a:t>
            </a:r>
            <a:r>
              <a:rPr lang="en-US" baseline="0" dirty="0" smtClean="0"/>
              <a:t> clinic) with clinicians who are trained to screen for acute febrile illness (AFI) and sever acute respiratory infection (SARI) and take blood tests in their presence. </a:t>
            </a:r>
          </a:p>
          <a:p>
            <a:endParaRPr lang="en-US" baseline="0" dirty="0" smtClean="0"/>
          </a:p>
          <a:p>
            <a:pPr>
              <a:spcBef>
                <a:spcPts val="0"/>
              </a:spcBef>
            </a:pPr>
            <a:r>
              <a:rPr lang="en-US" sz="2300" dirty="0" smtClean="0">
                <a:latin typeface="Arial" panose="020B0604020202020204" pitchFamily="34" charset="0"/>
                <a:cs typeface="Arial" panose="020B0604020202020204" pitchFamily="34" charset="0"/>
              </a:rPr>
              <a:t>Blood culture for patients with</a:t>
            </a:r>
          </a:p>
          <a:p>
            <a:pPr>
              <a:spcBef>
                <a:spcPts val="0"/>
              </a:spcBef>
            </a:pPr>
            <a:endParaRPr lang="en-US" sz="1400" dirty="0" smtClean="0">
              <a:latin typeface="Arial" panose="020B0604020202020204" pitchFamily="34" charset="0"/>
              <a:cs typeface="Arial" panose="020B0604020202020204" pitchFamily="34" charset="0"/>
            </a:endParaRPr>
          </a:p>
          <a:p>
            <a:pPr lvl="1">
              <a:spcBef>
                <a:spcPts val="0"/>
              </a:spcBef>
              <a:buFont typeface="Wingdings" panose="05000000000000000000" pitchFamily="2" charset="2"/>
              <a:buChar char="§"/>
            </a:pPr>
            <a:r>
              <a:rPr lang="en-US" sz="2000" dirty="0" smtClean="0">
                <a:latin typeface="Arial "/>
              </a:rPr>
              <a:t>Acute febrile illness (AFI)</a:t>
            </a:r>
          </a:p>
          <a:p>
            <a:pPr lvl="2">
              <a:spcBef>
                <a:spcPts val="0"/>
              </a:spcBef>
            </a:pPr>
            <a:r>
              <a:rPr lang="en-US" sz="1800" dirty="0" smtClean="0">
                <a:latin typeface="Arial "/>
              </a:rPr>
              <a:t>Documented fever </a:t>
            </a:r>
          </a:p>
          <a:p>
            <a:pPr lvl="2">
              <a:spcBef>
                <a:spcPts val="0"/>
              </a:spcBef>
            </a:pPr>
            <a:r>
              <a:rPr lang="en-US" sz="1800" dirty="0" smtClean="0">
                <a:latin typeface="Arial "/>
              </a:rPr>
              <a:t>Onset &lt;14 days prior </a:t>
            </a:r>
          </a:p>
          <a:p>
            <a:pPr lvl="2">
              <a:spcBef>
                <a:spcPts val="0"/>
              </a:spcBef>
            </a:pPr>
            <a:endParaRPr lang="en-US" sz="1400" dirty="0" smtClean="0">
              <a:latin typeface="Arial "/>
            </a:endParaRPr>
          </a:p>
          <a:p>
            <a:pPr lvl="1">
              <a:spcBef>
                <a:spcPts val="0"/>
              </a:spcBef>
              <a:buFont typeface="Wingdings" panose="05000000000000000000" pitchFamily="2" charset="2"/>
              <a:buChar char="§"/>
            </a:pPr>
            <a:r>
              <a:rPr lang="en-US" sz="2000" dirty="0" smtClean="0">
                <a:latin typeface="Arial "/>
              </a:rPr>
              <a:t>Severe acute respiratory infection (SARI) </a:t>
            </a:r>
          </a:p>
          <a:p>
            <a:pPr lvl="2">
              <a:spcBef>
                <a:spcPts val="0"/>
              </a:spcBef>
            </a:pPr>
            <a:r>
              <a:rPr lang="en-US" sz="2000" dirty="0" smtClean="0">
                <a:latin typeface="Arial "/>
              </a:rPr>
              <a:t>Cough or difficulty breathing, plus</a:t>
            </a:r>
          </a:p>
          <a:p>
            <a:pPr lvl="3">
              <a:spcBef>
                <a:spcPts val="0"/>
              </a:spcBef>
              <a:buFont typeface="Courier New" panose="02070309020205020404" pitchFamily="49" charset="0"/>
              <a:buChar char="o"/>
            </a:pPr>
            <a:r>
              <a:rPr lang="en-US" sz="1800" dirty="0" smtClean="0">
                <a:latin typeface="Arial "/>
              </a:rPr>
              <a:t>&lt; 5 years: </a:t>
            </a:r>
            <a:r>
              <a:rPr lang="en-US" sz="1800" dirty="0" err="1" smtClean="0">
                <a:latin typeface="Arial "/>
              </a:rPr>
              <a:t>indrawing</a:t>
            </a:r>
            <a:r>
              <a:rPr lang="en-US" sz="1800" dirty="0" smtClean="0">
                <a:latin typeface="Arial "/>
              </a:rPr>
              <a:t> or O2 saturation &lt;90%  or  danger sign</a:t>
            </a:r>
          </a:p>
          <a:p>
            <a:pPr lvl="3">
              <a:spcBef>
                <a:spcPts val="0"/>
              </a:spcBef>
              <a:buFont typeface="Courier New" panose="02070309020205020404" pitchFamily="49" charset="0"/>
              <a:buChar char="o"/>
            </a:pPr>
            <a:r>
              <a:rPr lang="en-US" sz="1800" dirty="0" smtClean="0">
                <a:latin typeface="Arial "/>
              </a:rPr>
              <a:t>≥ 5 years: documented fever or O2 saturation &lt;90%</a:t>
            </a:r>
          </a:p>
          <a:p>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6</a:t>
            </a:fld>
            <a:endParaRPr lang="en-US"/>
          </a:p>
        </p:txBody>
      </p:sp>
    </p:spTree>
    <p:extLst>
      <p:ext uri="{BB962C8B-B14F-4D97-AF65-F5344CB8AC3E}">
        <p14:creationId xmlns:p14="http://schemas.microsoft.com/office/powerpoint/2010/main" val="428446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blood samples are collected and incubated</a:t>
            </a:r>
            <a:r>
              <a:rPr lang="en-US" baseline="0" dirty="0" smtClean="0"/>
              <a:t> in a BACTEC system and salmonella are identified through microbial techniques.  All of the salmonella isolated are then serotyped prior to inclusion in final analyses.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7</a:t>
            </a:fld>
            <a:endParaRPr lang="en-US"/>
          </a:p>
        </p:txBody>
      </p:sp>
    </p:spTree>
    <p:extLst>
      <p:ext uri="{BB962C8B-B14F-4D97-AF65-F5344CB8AC3E}">
        <p14:creationId xmlns:p14="http://schemas.microsoft.com/office/powerpoint/2010/main" val="405377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outlined, the PBIDs data are quite amazing.  There is individual level household</a:t>
            </a:r>
            <a:r>
              <a:rPr lang="en-US" baseline="0" dirty="0" smtClean="0"/>
              <a:t> and clinic data collected at a semi consistent bases for the last 12 years and counting. However, as one would expect, with all these data and with data collection happening for this long, there are many data issues that may impact final estimates.  There were three major changes to the data collection process. Two major changes in record collection and storage structures during data collection. The first, which occurred in 2010, was in the hospital data collection and differences included how laboratory records were recorded and how individual unique identified were entered. This change lead to much better data collection.  The other data collection change was in the household </a:t>
            </a:r>
            <a:r>
              <a:rPr lang="en-US" baseline="0" dirty="0" err="1" smtClean="0"/>
              <a:t>survellence</a:t>
            </a:r>
            <a:r>
              <a:rPr lang="en-US" baseline="0" dirty="0" smtClean="0"/>
              <a:t> and occurred in 2015. </a:t>
            </a:r>
            <a:r>
              <a:rPr lang="en-US" baseline="0" dirty="0" err="1" smtClean="0"/>
              <a:t>Similary</a:t>
            </a:r>
            <a:r>
              <a:rPr lang="en-US" baseline="0" dirty="0" smtClean="0"/>
              <a:t> to the hospital records, the new system is cleaner and easier to work with. However, when re-enrolling individuals into the new system unique identified were not protected and individuals were provided new ones if not easy found in the system and ids that were previously owed by someone else would be given away if that individual was not at the house for enrollment that day. As you can image, linking individuals with non-unique identifiers can be a bit of a nightmare. The final change is one I have already mentioned but is the change in frequency of household visits. From a purely data cleaning perspective, we have had to develop unique assumptions for data inclusion for the different frequency periods. The development of these assumptions comes into play mainly in the development of the PBIDs person time database.  For analyses done using PBIDs data, specific and consistent assumptions around a persons enrollment, birth/death dates, and numerous other components were developed and then implemented by myself along with Allan Audi at the Kenya Medical Research Institute. As an example of the type of assumptions implemented, I will quickly walk you through our migration assumptions for the 2007 </a:t>
            </a:r>
            <a:r>
              <a:rPr lang="mr-IN" baseline="0" dirty="0" smtClean="0"/>
              <a:t>–</a:t>
            </a:r>
            <a:r>
              <a:rPr lang="en-US" baseline="0" dirty="0" smtClean="0"/>
              <a:t> </a:t>
            </a:r>
            <a:r>
              <a:rPr lang="en-US" baseline="0" dirty="0" err="1" smtClean="0"/>
              <a:t>april</a:t>
            </a:r>
            <a:r>
              <a:rPr lang="en-US" baseline="0" dirty="0" smtClean="0"/>
              <a:t> 2015 period (household </a:t>
            </a:r>
            <a:r>
              <a:rPr lang="en-US" baseline="0" dirty="0" err="1" smtClean="0"/>
              <a:t>vsits</a:t>
            </a:r>
            <a:r>
              <a:rPr lang="en-US" baseline="0" dirty="0" smtClean="0"/>
              <a:t> on a biweekly/weekly schedule).  A person living in the catchment area who was recorded to have been there for 120 plus days were able to enroll. If that person moved away and was away for more than 120 days then we considered that person to have </a:t>
            </a:r>
            <a:r>
              <a:rPr lang="en-US" baseline="0" dirty="0" err="1" smtClean="0"/>
              <a:t>outmigrated</a:t>
            </a:r>
            <a:r>
              <a:rPr lang="en-US" baseline="0" dirty="0" smtClean="0"/>
              <a:t>.  This person is then required to stay within the catchment area for a minimum of 120s in order to be re-enrolled. Given that no household record was provided if no one was home, visits more than 120 days </a:t>
            </a:r>
            <a:r>
              <a:rPr lang="en-US" baseline="0" dirty="0" err="1" smtClean="0"/>
              <a:t>appart</a:t>
            </a:r>
            <a:r>
              <a:rPr lang="en-US" baseline="0" dirty="0" smtClean="0"/>
              <a:t> were considered periods of outmigration as well. </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8</a:t>
            </a:fld>
            <a:endParaRPr lang="en-US"/>
          </a:p>
        </p:txBody>
      </p:sp>
    </p:spTree>
    <p:extLst>
      <p:ext uri="{BB962C8B-B14F-4D97-AF65-F5344CB8AC3E}">
        <p14:creationId xmlns:p14="http://schemas.microsoft.com/office/powerpoint/2010/main" val="8624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Once clean, we were able to move</a:t>
            </a:r>
            <a:r>
              <a:rPr lang="en-US" sz="1200" b="0" i="0" kern="1200" baseline="0" dirty="0" smtClean="0">
                <a:solidFill>
                  <a:schemeClr val="tx1"/>
                </a:solidFill>
                <a:effectLst/>
                <a:latin typeface="+mn-lt"/>
                <a:ea typeface="+mn-ea"/>
                <a:cs typeface="+mn-cs"/>
              </a:rPr>
              <a:t> forward with estimating the unadjusted and adjusted incidence estimates for typhoid from the PBIDs data.  The crude estimates were estimated as serotype confirmed typhoid count / person time and modeled unadjusted estimates for for typhoid over time were estimated using a </a:t>
            </a:r>
            <a:r>
              <a:rPr lang="en-US" sz="1200" b="0" i="0" kern="1200" baseline="0" dirty="0" err="1" smtClean="0">
                <a:solidFill>
                  <a:schemeClr val="tx1"/>
                </a:solidFill>
                <a:effectLst/>
                <a:latin typeface="+mn-lt"/>
                <a:ea typeface="+mn-ea"/>
                <a:cs typeface="+mn-cs"/>
              </a:rPr>
              <a:t>poisson</a:t>
            </a:r>
            <a:r>
              <a:rPr lang="en-US" sz="1200" b="0" i="0" kern="1200" baseline="0" dirty="0" smtClean="0">
                <a:solidFill>
                  <a:schemeClr val="tx1"/>
                </a:solidFill>
                <a:effectLst/>
                <a:latin typeface="+mn-lt"/>
                <a:ea typeface="+mn-ea"/>
                <a:cs typeface="+mn-cs"/>
              </a:rPr>
              <a:t> regression with a thin plate penalized smoothing spline and for the age distribution we used a </a:t>
            </a:r>
            <a:r>
              <a:rPr lang="en-US" sz="1200" b="0" i="0" kern="1200" baseline="0" dirty="0" err="1" smtClean="0">
                <a:solidFill>
                  <a:schemeClr val="tx1"/>
                </a:solidFill>
                <a:effectLst/>
                <a:latin typeface="+mn-lt"/>
                <a:ea typeface="+mn-ea"/>
                <a:cs typeface="+mn-cs"/>
              </a:rPr>
              <a:t>poisson</a:t>
            </a:r>
            <a:r>
              <a:rPr lang="en-US" sz="1200" b="0" i="0" kern="1200" baseline="0" dirty="0" smtClean="0">
                <a:solidFill>
                  <a:schemeClr val="tx1"/>
                </a:solidFill>
                <a:effectLst/>
                <a:latin typeface="+mn-lt"/>
                <a:ea typeface="+mn-ea"/>
                <a:cs typeface="+mn-cs"/>
              </a:rPr>
              <a:t> distribution with age group indicators to estimate the modeled </a:t>
            </a:r>
            <a:r>
              <a:rPr lang="en-US" sz="1200" b="0" i="0" kern="1200" baseline="0" dirty="0" err="1" smtClean="0">
                <a:solidFill>
                  <a:schemeClr val="tx1"/>
                </a:solidFill>
                <a:effectLst/>
                <a:latin typeface="+mn-lt"/>
                <a:ea typeface="+mn-ea"/>
                <a:cs typeface="+mn-cs"/>
              </a:rPr>
              <a:t>indicence</a:t>
            </a:r>
            <a:r>
              <a:rPr lang="en-US" sz="1200" b="0" i="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From the  unadjusted modeled estimates we developed an adjusted incidence using a two-level weighting system. First we divided the crude incidence by a </a:t>
            </a:r>
            <a:r>
              <a:rPr lang="en-US" sz="1200" b="0" i="0" kern="1200" baseline="0" dirty="0" err="1" smtClean="0">
                <a:solidFill>
                  <a:schemeClr val="tx1"/>
                </a:solidFill>
                <a:effectLst/>
                <a:latin typeface="+mn-lt"/>
                <a:ea typeface="+mn-ea"/>
                <a:cs typeface="+mn-cs"/>
              </a:rPr>
              <a:t>clinicial</a:t>
            </a:r>
            <a:r>
              <a:rPr lang="en-US" sz="1200" b="0" i="0" kern="1200" baseline="0" dirty="0" smtClean="0">
                <a:solidFill>
                  <a:schemeClr val="tx1"/>
                </a:solidFill>
                <a:effectLst/>
                <a:latin typeface="+mn-lt"/>
                <a:ea typeface="+mn-ea"/>
                <a:cs typeface="+mn-cs"/>
              </a:rPr>
              <a:t> practice weight.  THIs weight was calculated as the number of patients with blood cultures performed / total eligible for blood cultures.  Then we take this number and divide by a care seeking weight defined as the number of people who met SARI and AFI definitions during household visits and went to the </a:t>
            </a:r>
            <a:r>
              <a:rPr lang="en-US" sz="1200" b="0" i="0" kern="1200" baseline="0" dirty="0" err="1" smtClean="0">
                <a:solidFill>
                  <a:schemeClr val="tx1"/>
                </a:solidFill>
                <a:effectLst/>
                <a:latin typeface="+mn-lt"/>
                <a:ea typeface="+mn-ea"/>
                <a:cs typeface="+mn-cs"/>
              </a:rPr>
              <a:t>tabitha</a:t>
            </a:r>
            <a:r>
              <a:rPr lang="en-US" sz="1200" b="0" i="0" kern="1200" baseline="0" dirty="0" smtClean="0">
                <a:solidFill>
                  <a:schemeClr val="tx1"/>
                </a:solidFill>
                <a:effectLst/>
                <a:latin typeface="+mn-lt"/>
                <a:ea typeface="+mn-ea"/>
                <a:cs typeface="+mn-cs"/>
              </a:rPr>
              <a:t> clinic (</a:t>
            </a:r>
            <a:r>
              <a:rPr lang="en-US" sz="1200" b="0" i="0" kern="1200" baseline="0" dirty="0" err="1" smtClean="0">
                <a:solidFill>
                  <a:schemeClr val="tx1"/>
                </a:solidFill>
                <a:effectLst/>
                <a:latin typeface="+mn-lt"/>
                <a:ea typeface="+mn-ea"/>
                <a:cs typeface="+mn-cs"/>
              </a:rPr>
              <a:t>survellence</a:t>
            </a:r>
            <a:r>
              <a:rPr lang="en-US" sz="1200" b="0" i="0" kern="1200" baseline="0" dirty="0" smtClean="0">
                <a:solidFill>
                  <a:schemeClr val="tx1"/>
                </a:solidFill>
                <a:effectLst/>
                <a:latin typeface="+mn-lt"/>
                <a:ea typeface="+mn-ea"/>
                <a:cs typeface="+mn-cs"/>
              </a:rPr>
              <a:t> clinic) / the full number of people who met this illness definitions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We estimated uncertainty using posterior simulation in which we simulated the crude (unadjusted estimated) and weights 1000 times and applied the previously stated two-level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In the event of a question!!!!! </a:t>
            </a:r>
            <a:r>
              <a:rPr lang="mr-IN" sz="1200" b="0" i="0" kern="1200" baseline="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INITIALLY WE Set out to do the spline because of data scarcity within our model but are now happy that while our data is aggregated to the year level time is still continuous and non-linear and size of our bins is consistent. due to data scarcity at different time points, the smoothing spline allowed us to barrow data from across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DO NOT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Allows</a:t>
            </a:r>
            <a:r>
              <a:rPr lang="en-US" sz="1200" b="0" i="0" kern="1200" baseline="0" dirty="0" smtClean="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for: </a:t>
            </a:r>
            <a:r>
              <a:rPr lang="en-US" sz="1200" dirty="0"/>
              <a:t>Time as a non-linear continuous predictor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use the thin plate spline penalty – default in the gam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They are the default smooth for </a:t>
            </a:r>
            <a:r>
              <a:rPr lang="en-US" dirty="0"/>
              <a:t>s</a:t>
            </a:r>
            <a:r>
              <a:rPr lang="en-US" sz="1200" b="0" i="0" kern="1200" dirty="0">
                <a:solidFill>
                  <a:schemeClr val="tx1"/>
                </a:solidFill>
                <a:effectLst/>
                <a:latin typeface="+mn-lt"/>
                <a:ea typeface="+mn-ea"/>
                <a:cs typeface="+mn-cs"/>
              </a:rPr>
              <a:t> terms because there is a defined sense in which they are the optimal smoother of any given basis dimension/rank --Thin plate regression splines do not have ‘knots’ (at least not in any conventional sense): a truncated </a:t>
            </a:r>
            <a:r>
              <a:rPr lang="en-US" sz="1200" b="0" i="0" kern="1200" dirty="0" err="1">
                <a:solidFill>
                  <a:schemeClr val="tx1"/>
                </a:solidFill>
                <a:effectLst/>
                <a:latin typeface="+mn-lt"/>
                <a:ea typeface="+mn-ea"/>
                <a:cs typeface="+mn-cs"/>
              </a:rPr>
              <a:t>eigen</a:t>
            </a:r>
            <a:r>
              <a:rPr lang="en-US" sz="1200" b="0" i="0" kern="1200" dirty="0">
                <a:solidFill>
                  <a:schemeClr val="tx1"/>
                </a:solidFill>
                <a:effectLst/>
                <a:latin typeface="+mn-lt"/>
                <a:ea typeface="+mn-ea"/>
                <a:cs typeface="+mn-cs"/>
              </a:rPr>
              <a:t>-decomposition is used to achieve the rank reduction</a:t>
            </a:r>
            <a:endParaRPr lang="en-US" dirty="0"/>
          </a:p>
        </p:txBody>
      </p:sp>
      <p:sp>
        <p:nvSpPr>
          <p:cNvPr id="4" name="Slide Number Placeholder 3"/>
          <p:cNvSpPr>
            <a:spLocks noGrp="1"/>
          </p:cNvSpPr>
          <p:nvPr>
            <p:ph type="sldNum" sz="quarter" idx="10"/>
          </p:nvPr>
        </p:nvSpPr>
        <p:spPr/>
        <p:txBody>
          <a:bodyPr/>
          <a:lstStyle/>
          <a:p>
            <a:fld id="{F741BA87-54C1-4509-BD30-72E304EC3787}" type="slidenum">
              <a:rPr lang="en-US" smtClean="0"/>
              <a:t>9</a:t>
            </a:fld>
            <a:endParaRPr lang="en-US"/>
          </a:p>
        </p:txBody>
      </p:sp>
    </p:spTree>
    <p:extLst>
      <p:ext uri="{BB962C8B-B14F-4D97-AF65-F5344CB8AC3E}">
        <p14:creationId xmlns:p14="http://schemas.microsoft.com/office/powerpoint/2010/main" val="182649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96D07D-5169-4843-8F99-28E31896AC93}" type="datetimeFigureOut">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8684F-855B-4BAE-91E3-9321023B3ED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08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6D07D-5169-4843-8F99-28E31896AC93}" type="datetimeFigureOut">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146433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6D07D-5169-4843-8F99-28E31896AC93}" type="datetimeFigureOut">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222822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96D07D-5169-4843-8F99-28E31896AC93}" type="datetimeFigureOut">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189216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96D07D-5169-4843-8F99-28E31896AC93}" type="datetimeFigureOut">
              <a:rPr lang="en-US" smtClean="0"/>
              <a:t>4/15/19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8684F-855B-4BAE-91E3-9321023B3ED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1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684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438275"/>
            <a:ext cx="4937760" cy="44308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438275"/>
            <a:ext cx="4937760" cy="44308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96D07D-5169-4843-8F99-28E31896AC93}" type="datetimeFigureOut">
              <a:rPr lang="en-US" smtClean="0"/>
              <a:t>4/15/19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269024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98974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477911"/>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214193"/>
            <a:ext cx="4937760" cy="3746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477911"/>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920" y="2214193"/>
            <a:ext cx="4937760" cy="3746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96D07D-5169-4843-8F99-28E31896AC93}" type="datetimeFigureOut">
              <a:rPr lang="en-US" smtClean="0"/>
              <a:t>4/15/19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211615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96D07D-5169-4843-8F99-28E31896AC93}" type="datetimeFigureOut">
              <a:rPr lang="en-US" smtClean="0"/>
              <a:t>4/15/19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266401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796D07D-5169-4843-8F99-28E31896AC93}" type="datetimeFigureOut">
              <a:rPr lang="en-US" smtClean="0"/>
              <a:t>4/15/19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261846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96D07D-5169-4843-8F99-28E31896AC93}" type="datetimeFigureOut">
              <a:rPr lang="en-US" smtClean="0"/>
              <a:t>4/15/19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A88684F-855B-4BAE-91E3-9321023B3EDF}" type="slidenum">
              <a:rPr lang="en-US" smtClean="0"/>
              <a:t>‹#›</a:t>
            </a:fld>
            <a:endParaRPr lang="en-US"/>
          </a:p>
        </p:txBody>
      </p:sp>
    </p:spTree>
    <p:extLst>
      <p:ext uri="{BB962C8B-B14F-4D97-AF65-F5344CB8AC3E}">
        <p14:creationId xmlns:p14="http://schemas.microsoft.com/office/powerpoint/2010/main" val="2605148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96D07D-5169-4843-8F99-28E31896AC93}" type="datetimeFigureOut">
              <a:rPr lang="en-US" smtClean="0"/>
              <a:t>4/15/19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8684F-855B-4BAE-91E3-9321023B3EDF}" type="slidenum">
              <a:rPr lang="en-US" smtClean="0"/>
              <a:t>‹#›</a:t>
            </a:fld>
            <a:endParaRPr lang="en-US"/>
          </a:p>
        </p:txBody>
      </p:sp>
    </p:spTree>
    <p:extLst>
      <p:ext uri="{BB962C8B-B14F-4D97-AF65-F5344CB8AC3E}">
        <p14:creationId xmlns:p14="http://schemas.microsoft.com/office/powerpoint/2010/main" val="29217963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9860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438275"/>
            <a:ext cx="10058400" cy="4430819"/>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796D07D-5169-4843-8F99-28E31896AC93}" type="datetimeFigureOut">
              <a:rPr lang="en-US" smtClean="0"/>
              <a:t>4/15/19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A88684F-855B-4BAE-91E3-9321023B3EDF}" type="slidenum">
              <a:rPr lang="en-US" smtClean="0"/>
              <a:t>‹#›</a:t>
            </a:fld>
            <a:endParaRPr lang="en-US"/>
          </a:p>
        </p:txBody>
      </p:sp>
      <p:cxnSp>
        <p:nvCxnSpPr>
          <p:cNvPr id="10" name="Straight Connector 9"/>
          <p:cNvCxnSpPr/>
          <p:nvPr/>
        </p:nvCxnSpPr>
        <p:spPr>
          <a:xfrm>
            <a:off x="1193532" y="12806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4202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Recent Typhoid Incidence Decline in a Large Urban Slum |</a:t>
            </a:r>
            <a:br>
              <a:rPr lang="en-US" sz="4800" dirty="0"/>
            </a:br>
            <a:r>
              <a:rPr lang="en-US" sz="3600" dirty="0"/>
              <a:t>A look the typhoid burden in </a:t>
            </a:r>
            <a:r>
              <a:rPr lang="en-US" sz="3600" dirty="0" err="1"/>
              <a:t>Kibera</a:t>
            </a:r>
            <a:r>
              <a:rPr lang="en-US" sz="3600" dirty="0"/>
              <a:t>, Kenya</a:t>
            </a:r>
          </a:p>
        </p:txBody>
      </p:sp>
      <p:sp>
        <p:nvSpPr>
          <p:cNvPr id="3" name="Subtitle 2"/>
          <p:cNvSpPr>
            <a:spLocks noGrp="1"/>
          </p:cNvSpPr>
          <p:nvPr>
            <p:ph type="subTitle" idx="1"/>
          </p:nvPr>
        </p:nvSpPr>
        <p:spPr/>
        <p:txBody>
          <a:bodyPr>
            <a:normAutofit fontScale="77500" lnSpcReduction="20000"/>
          </a:bodyPr>
          <a:lstStyle/>
          <a:p>
            <a:pPr>
              <a:spcBef>
                <a:spcPts val="0"/>
              </a:spcBef>
            </a:pPr>
            <a:r>
              <a:rPr lang="en-US" dirty="0">
                <a:solidFill>
                  <a:schemeClr val="tx2">
                    <a:lumMod val="60000"/>
                    <a:lumOff val="40000"/>
                  </a:schemeClr>
                </a:solidFill>
                <a:latin typeface="Arial" panose="020B0604020202020204" pitchFamily="34" charset="0"/>
                <a:cs typeface="Arial" panose="020B0604020202020204" pitchFamily="34" charset="0"/>
              </a:rPr>
              <a:t>MARGARET LIND, ERIC NG’ENO, Jillian </a:t>
            </a:r>
            <a:r>
              <a:rPr lang="en-US" dirty="0" err="1">
                <a:solidFill>
                  <a:schemeClr val="tx2">
                    <a:lumMod val="60000"/>
                    <a:lumOff val="40000"/>
                  </a:schemeClr>
                </a:solidFill>
                <a:latin typeface="Arial" panose="020B0604020202020204" pitchFamily="34" charset="0"/>
                <a:cs typeface="Arial" panose="020B0604020202020204" pitchFamily="34" charset="0"/>
              </a:rPr>
              <a:t>Gauld</a:t>
            </a:r>
            <a:r>
              <a:rPr lang="en-US" dirty="0">
                <a:solidFill>
                  <a:schemeClr val="tx2">
                    <a:lumMod val="60000"/>
                    <a:lumOff val="40000"/>
                  </a:schemeClr>
                </a:solidFill>
                <a:latin typeface="Arial" panose="020B0604020202020204" pitchFamily="34" charset="0"/>
                <a:cs typeface="Arial" panose="020B0604020202020204" pitchFamily="34" charset="0"/>
              </a:rPr>
              <a:t>, Adam </a:t>
            </a:r>
            <a:r>
              <a:rPr lang="en-US" dirty="0" err="1">
                <a:solidFill>
                  <a:schemeClr val="tx2">
                    <a:lumMod val="60000"/>
                    <a:lumOff val="40000"/>
                  </a:schemeClr>
                </a:solidFill>
                <a:latin typeface="Arial" panose="020B0604020202020204" pitchFamily="34" charset="0"/>
                <a:cs typeface="Arial" panose="020B0604020202020204" pitchFamily="34" charset="0"/>
              </a:rPr>
              <a:t>akullian</a:t>
            </a:r>
            <a:r>
              <a:rPr lang="en-US" dirty="0">
                <a:solidFill>
                  <a:schemeClr val="tx2">
                    <a:lumMod val="60000"/>
                    <a:lumOff val="40000"/>
                  </a:schemeClr>
                </a:solidFill>
                <a:latin typeface="Arial" panose="020B0604020202020204" pitchFamily="34" charset="0"/>
                <a:cs typeface="Arial" panose="020B0604020202020204" pitchFamily="34" charset="0"/>
              </a:rPr>
              <a:t>, ALLAN AUDI, SAMUEL KIPLANGAT, CLIFFORD ODUOR,ALICE OUMA, GEOFFREY MASYONGO, NEWTON WAMOLA, CAROLINE OCHIENG, VICTOR OMBALLA, ELIZABETH HUNSPERGER, BONVENTURE JUMA, ERIC MINTZ, JENNIFER R VERANI</a:t>
            </a:r>
            <a:endParaRPr lang="en-US" sz="1800" baseline="30000" dirty="0">
              <a:solidFill>
                <a:schemeClr val="tx2">
                  <a:lumMod val="60000"/>
                  <a:lumOff val="4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626700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 </a:t>
            </a:r>
            <a:r>
              <a:rPr lang="en-US" sz="3600" dirty="0"/>
              <a:t>Un-Adjustment Incidence Over Time</a:t>
            </a:r>
            <a:endParaRPr lang="en-US" dirty="0"/>
          </a:p>
        </p:txBody>
      </p:sp>
      <p:pic>
        <p:nvPicPr>
          <p:cNvPr id="8" name="Picture 7" descr="crude_TimeTrend (1).tiff"/>
          <p:cNvPicPr>
            <a:picLocks noChangeAspect="1"/>
          </p:cNvPicPr>
          <p:nvPr/>
        </p:nvPicPr>
        <p:blipFill rotWithShape="1">
          <a:blip r:embed="rId3" cstate="print">
            <a:extLst>
              <a:ext uri="{28A0092B-C50C-407E-A947-70E740481C1C}">
                <a14:useLocalDpi xmlns:a14="http://schemas.microsoft.com/office/drawing/2010/main" val="0"/>
              </a:ext>
            </a:extLst>
          </a:blip>
          <a:srcRect t="8326"/>
          <a:stretch/>
        </p:blipFill>
        <p:spPr>
          <a:xfrm>
            <a:off x="2185839" y="1716832"/>
            <a:ext cx="7900227" cy="4138534"/>
          </a:xfrm>
          <a:prstGeom prst="rect">
            <a:avLst/>
          </a:prstGeom>
        </p:spPr>
      </p:pic>
    </p:spTree>
    <p:extLst>
      <p:ext uri="{BB962C8B-B14F-4D97-AF65-F5344CB8AC3E}">
        <p14:creationId xmlns:p14="http://schemas.microsoft.com/office/powerpoint/2010/main" val="4550532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crude_TimeTrend (1).tiff"/>
          <p:cNvPicPr>
            <a:picLocks noChangeAspect="1"/>
          </p:cNvPicPr>
          <p:nvPr/>
        </p:nvPicPr>
        <p:blipFill rotWithShape="1">
          <a:blip r:embed="rId3" cstate="print">
            <a:extLst>
              <a:ext uri="{28A0092B-C50C-407E-A947-70E740481C1C}">
                <a14:useLocalDpi xmlns:a14="http://schemas.microsoft.com/office/drawing/2010/main" val="0"/>
              </a:ext>
            </a:extLst>
          </a:blip>
          <a:srcRect t="8326"/>
          <a:stretch/>
        </p:blipFill>
        <p:spPr>
          <a:xfrm>
            <a:off x="2185839" y="1716832"/>
            <a:ext cx="7900227" cy="4138534"/>
          </a:xfrm>
          <a:prstGeom prst="rect">
            <a:avLst/>
          </a:prstGeom>
        </p:spPr>
      </p:pic>
      <p:sp>
        <p:nvSpPr>
          <p:cNvPr id="2" name="Title 1"/>
          <p:cNvSpPr>
            <a:spLocks noGrp="1"/>
          </p:cNvSpPr>
          <p:nvPr>
            <p:ph type="title"/>
          </p:nvPr>
        </p:nvSpPr>
        <p:spPr/>
        <p:txBody>
          <a:bodyPr/>
          <a:lstStyle/>
          <a:p>
            <a:r>
              <a:rPr lang="en-US" dirty="0"/>
              <a:t>Results | </a:t>
            </a:r>
            <a:r>
              <a:rPr lang="en-US" sz="3600" dirty="0"/>
              <a:t>Un-Adjustment Incidence Over Time</a:t>
            </a:r>
            <a:endParaRPr lang="en-US" dirty="0"/>
          </a:p>
        </p:txBody>
      </p:sp>
      <p:cxnSp>
        <p:nvCxnSpPr>
          <p:cNvPr id="4" name="Straight Arrow Connector 3"/>
          <p:cNvCxnSpPr/>
          <p:nvPr/>
        </p:nvCxnSpPr>
        <p:spPr>
          <a:xfrm flipH="1">
            <a:off x="7143233" y="2434480"/>
            <a:ext cx="1446285" cy="88205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1234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crude_TimeTrend (1).tiff"/>
          <p:cNvPicPr>
            <a:picLocks noChangeAspect="1"/>
          </p:cNvPicPr>
          <p:nvPr/>
        </p:nvPicPr>
        <p:blipFill rotWithShape="1">
          <a:blip r:embed="rId3" cstate="print">
            <a:extLst>
              <a:ext uri="{28A0092B-C50C-407E-A947-70E740481C1C}">
                <a14:useLocalDpi xmlns:a14="http://schemas.microsoft.com/office/drawing/2010/main" val="0"/>
              </a:ext>
            </a:extLst>
          </a:blip>
          <a:srcRect t="8326"/>
          <a:stretch/>
        </p:blipFill>
        <p:spPr>
          <a:xfrm>
            <a:off x="2185839" y="1716832"/>
            <a:ext cx="7900227" cy="4138534"/>
          </a:xfrm>
          <a:prstGeom prst="rect">
            <a:avLst/>
          </a:prstGeom>
        </p:spPr>
      </p:pic>
      <p:sp>
        <p:nvSpPr>
          <p:cNvPr id="2" name="Title 1"/>
          <p:cNvSpPr>
            <a:spLocks noGrp="1"/>
          </p:cNvSpPr>
          <p:nvPr>
            <p:ph type="title"/>
          </p:nvPr>
        </p:nvSpPr>
        <p:spPr/>
        <p:txBody>
          <a:bodyPr/>
          <a:lstStyle/>
          <a:p>
            <a:r>
              <a:rPr lang="en-US" dirty="0"/>
              <a:t>Results | </a:t>
            </a:r>
            <a:r>
              <a:rPr lang="en-US" sz="3600" dirty="0"/>
              <a:t>Un-Adjustment Incidence Over Time</a:t>
            </a:r>
            <a:endParaRPr lang="en-US" dirty="0"/>
          </a:p>
        </p:txBody>
      </p:sp>
      <p:cxnSp>
        <p:nvCxnSpPr>
          <p:cNvPr id="4" name="Straight Arrow Connector 3"/>
          <p:cNvCxnSpPr/>
          <p:nvPr/>
        </p:nvCxnSpPr>
        <p:spPr>
          <a:xfrm flipH="1">
            <a:off x="8619097" y="3688434"/>
            <a:ext cx="634954" cy="688005"/>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2066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 </a:t>
            </a:r>
            <a:r>
              <a:rPr lang="en-US" sz="3600" dirty="0"/>
              <a:t>Unadjusted and Adjustment </a:t>
            </a:r>
          </a:p>
        </p:txBody>
      </p:sp>
      <p:pic>
        <p:nvPicPr>
          <p:cNvPr id="7" name="Picture 6" descr="crd_weighted_TimeTrend_spline (3).tiff"/>
          <p:cNvPicPr>
            <a:picLocks noChangeAspect="1"/>
          </p:cNvPicPr>
          <p:nvPr/>
        </p:nvPicPr>
        <p:blipFill rotWithShape="1">
          <a:blip r:embed="rId3" cstate="print">
            <a:extLst>
              <a:ext uri="{28A0092B-C50C-407E-A947-70E740481C1C}">
                <a14:useLocalDpi xmlns:a14="http://schemas.microsoft.com/office/drawing/2010/main" val="0"/>
              </a:ext>
            </a:extLst>
          </a:blip>
          <a:srcRect t="7393"/>
          <a:stretch/>
        </p:blipFill>
        <p:spPr>
          <a:xfrm>
            <a:off x="1816674" y="1587706"/>
            <a:ext cx="8573258" cy="4536828"/>
          </a:xfrm>
          <a:prstGeom prst="rect">
            <a:avLst/>
          </a:prstGeom>
        </p:spPr>
      </p:pic>
    </p:spTree>
    <p:extLst>
      <p:ext uri="{BB962C8B-B14F-4D97-AF65-F5344CB8AC3E}">
        <p14:creationId xmlns:p14="http://schemas.microsoft.com/office/powerpoint/2010/main" val="38285718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300" dirty="0"/>
              <a:t>Results </a:t>
            </a:r>
            <a:r>
              <a:rPr lang="en-US" dirty="0"/>
              <a:t>| </a:t>
            </a:r>
            <a:r>
              <a:rPr lang="en-US" sz="4000" dirty="0"/>
              <a:t>Age-Distribution of Incidence </a:t>
            </a:r>
            <a:endParaRPr lang="en-US" sz="3600" dirty="0"/>
          </a:p>
        </p:txBody>
      </p:sp>
      <p:pic>
        <p:nvPicPr>
          <p:cNvPr id="3" name="Picture 2" descr="crd_weighted_AgeDistribution.tiff"/>
          <p:cNvPicPr>
            <a:picLocks noChangeAspect="1"/>
          </p:cNvPicPr>
          <p:nvPr/>
        </p:nvPicPr>
        <p:blipFill rotWithShape="1">
          <a:blip r:embed="rId3" cstate="print">
            <a:extLst>
              <a:ext uri="{28A0092B-C50C-407E-A947-70E740481C1C}">
                <a14:useLocalDpi xmlns:a14="http://schemas.microsoft.com/office/drawing/2010/main" val="0"/>
              </a:ext>
            </a:extLst>
          </a:blip>
          <a:srcRect t="6893"/>
          <a:stretch/>
        </p:blipFill>
        <p:spPr>
          <a:xfrm>
            <a:off x="1640298" y="1658267"/>
            <a:ext cx="8273419" cy="4401785"/>
          </a:xfrm>
          <a:prstGeom prst="rect">
            <a:avLst/>
          </a:prstGeom>
        </p:spPr>
      </p:pic>
    </p:spTree>
    <p:extLst>
      <p:ext uri="{BB962C8B-B14F-4D97-AF65-F5344CB8AC3E}">
        <p14:creationId xmlns:p14="http://schemas.microsoft.com/office/powerpoint/2010/main" val="10155363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rd_weighted_AgeDistribution.tiff"/>
          <p:cNvPicPr>
            <a:picLocks noChangeAspect="1"/>
          </p:cNvPicPr>
          <p:nvPr/>
        </p:nvPicPr>
        <p:blipFill rotWithShape="1">
          <a:blip r:embed="rId3" cstate="print">
            <a:extLst>
              <a:ext uri="{28A0092B-C50C-407E-A947-70E740481C1C}">
                <a14:useLocalDpi xmlns:a14="http://schemas.microsoft.com/office/drawing/2010/main" val="0"/>
              </a:ext>
            </a:extLst>
          </a:blip>
          <a:srcRect t="6893"/>
          <a:stretch/>
        </p:blipFill>
        <p:spPr>
          <a:xfrm>
            <a:off x="1904862" y="1658266"/>
            <a:ext cx="8273419" cy="4401785"/>
          </a:xfrm>
          <a:prstGeom prst="rect">
            <a:avLst/>
          </a:prstGeom>
        </p:spPr>
      </p:pic>
      <p:sp>
        <p:nvSpPr>
          <p:cNvPr id="2" name="Title 1"/>
          <p:cNvSpPr>
            <a:spLocks noGrp="1"/>
          </p:cNvSpPr>
          <p:nvPr>
            <p:ph type="title"/>
          </p:nvPr>
        </p:nvSpPr>
        <p:spPr/>
        <p:txBody>
          <a:bodyPr>
            <a:normAutofit/>
          </a:bodyPr>
          <a:lstStyle/>
          <a:p>
            <a:r>
              <a:rPr lang="en-US" sz="5300" dirty="0"/>
              <a:t>Results </a:t>
            </a:r>
            <a:r>
              <a:rPr lang="en-US" dirty="0"/>
              <a:t>| </a:t>
            </a:r>
            <a:r>
              <a:rPr lang="en-US" sz="4000" dirty="0"/>
              <a:t>Age-Distribution of Incidence </a:t>
            </a:r>
            <a:endParaRPr lang="en-US" sz="3600" dirty="0"/>
          </a:p>
        </p:txBody>
      </p:sp>
      <p:cxnSp>
        <p:nvCxnSpPr>
          <p:cNvPr id="4" name="Straight Arrow Connector 3"/>
          <p:cNvCxnSpPr/>
          <p:nvPr/>
        </p:nvCxnSpPr>
        <p:spPr>
          <a:xfrm flipH="1">
            <a:off x="4603417" y="1993451"/>
            <a:ext cx="423303" cy="405747"/>
          </a:xfrm>
          <a:prstGeom prst="straightConnector1">
            <a:avLst/>
          </a:prstGeom>
          <a:ln>
            <a:solidFill>
              <a:srgbClr val="355D7E"/>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4444678" y="3051920"/>
            <a:ext cx="970069" cy="776211"/>
          </a:xfrm>
          <a:prstGeom prst="straightConnector1">
            <a:avLst/>
          </a:prstGeom>
          <a:ln>
            <a:solidFill>
              <a:srgbClr val="355D7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08489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rd_weighted_TimeTrend_spline (3).tiff"/>
          <p:cNvPicPr>
            <a:picLocks noChangeAspect="1"/>
          </p:cNvPicPr>
          <p:nvPr/>
        </p:nvPicPr>
        <p:blipFill rotWithShape="1">
          <a:blip r:embed="rId3" cstate="print">
            <a:extLst>
              <a:ext uri="{28A0092B-C50C-407E-A947-70E740481C1C}">
                <a14:useLocalDpi xmlns:a14="http://schemas.microsoft.com/office/drawing/2010/main" val="0"/>
              </a:ext>
            </a:extLst>
          </a:blip>
          <a:srcRect t="7393" r="27172"/>
          <a:stretch/>
        </p:blipFill>
        <p:spPr>
          <a:xfrm>
            <a:off x="6755209" y="1852320"/>
            <a:ext cx="4641351" cy="3372513"/>
          </a:xfrm>
          <a:prstGeom prst="rect">
            <a:avLst/>
          </a:prstGeom>
        </p:spPr>
      </p:pic>
      <p:sp>
        <p:nvSpPr>
          <p:cNvPr id="2" name="Title 1"/>
          <p:cNvSpPr>
            <a:spLocks noGrp="1"/>
          </p:cNvSpPr>
          <p:nvPr>
            <p:ph type="title"/>
          </p:nvPr>
        </p:nvSpPr>
        <p:spPr/>
        <p:txBody>
          <a:bodyPr/>
          <a:lstStyle/>
          <a:p>
            <a:r>
              <a:rPr lang="en-US" dirty="0"/>
              <a:t>Discussion | </a:t>
            </a:r>
            <a:r>
              <a:rPr lang="en-US" sz="3600" dirty="0"/>
              <a:t>Weights</a:t>
            </a:r>
            <a:endParaRPr lang="en-US" dirty="0"/>
          </a:p>
        </p:txBody>
      </p:sp>
      <p:sp>
        <p:nvSpPr>
          <p:cNvPr id="3" name="Content Placeholder 2"/>
          <p:cNvSpPr>
            <a:spLocks noGrp="1"/>
          </p:cNvSpPr>
          <p:nvPr>
            <p:ph idx="1"/>
          </p:nvPr>
        </p:nvSpPr>
        <p:spPr>
          <a:xfrm>
            <a:off x="1097280" y="1438275"/>
            <a:ext cx="5303520" cy="4430819"/>
          </a:xfrm>
        </p:spPr>
        <p:txBody>
          <a:bodyPr>
            <a:normAutofit lnSpcReduction="10000"/>
          </a:bodyPr>
          <a:lstStyle/>
          <a:p>
            <a:pPr marL="201168" lvl="1" indent="0">
              <a:buNone/>
            </a:pPr>
            <a:r>
              <a:rPr lang="en-US" sz="2400" dirty="0"/>
              <a:t>Impact of the Weights</a:t>
            </a:r>
          </a:p>
          <a:p>
            <a:pPr marL="506095" lvl="1" indent="-182563"/>
            <a:r>
              <a:rPr lang="en-US" sz="2000" dirty="0"/>
              <a:t>Why is the crude estimate in 2007 so much higher than in later years?</a:t>
            </a:r>
          </a:p>
          <a:p>
            <a:pPr marL="688975" lvl="2" indent="-182563"/>
            <a:r>
              <a:rPr lang="en-US" sz="1600" dirty="0"/>
              <a:t>Very few cultures collection events recorded </a:t>
            </a:r>
          </a:p>
          <a:p>
            <a:pPr marL="506095" lvl="1" indent="-182563"/>
            <a:r>
              <a:rPr lang="en-US" sz="2000" dirty="0"/>
              <a:t>Limitations with the weights</a:t>
            </a:r>
          </a:p>
          <a:p>
            <a:pPr marL="688975" lvl="2" indent="-182563"/>
            <a:r>
              <a:rPr lang="en-US" sz="1600" dirty="0"/>
              <a:t>Assumes</a:t>
            </a:r>
          </a:p>
          <a:p>
            <a:pPr marL="871855" lvl="3" indent="-182563"/>
            <a:r>
              <a:rPr lang="en-US" sz="1600" dirty="0"/>
              <a:t>People who are not cultured are the same as those cultured </a:t>
            </a:r>
          </a:p>
          <a:p>
            <a:pPr marL="871855" lvl="3" indent="-182563"/>
            <a:r>
              <a:rPr lang="en-US" sz="1600" dirty="0"/>
              <a:t>People who go to other clinic are the same as those who go to surveillance clinic </a:t>
            </a:r>
          </a:p>
          <a:p>
            <a:pPr marL="688975" lvl="2" indent="-182563"/>
            <a:r>
              <a:rPr lang="en-US" sz="1600" dirty="0"/>
              <a:t>Blood culture collection and clinical care seeking vary by time, age, and illness but data is very sparse when fully </a:t>
            </a:r>
            <a:r>
              <a:rPr lang="en-US" sz="1600" dirty="0" smtClean="0"/>
              <a:t>stratified</a:t>
            </a:r>
          </a:p>
          <a:p>
            <a:pPr marL="506095" lvl="1" indent="-182563"/>
            <a:r>
              <a:rPr lang="en-US" sz="2000" dirty="0" smtClean="0"/>
              <a:t>Future work </a:t>
            </a:r>
          </a:p>
          <a:p>
            <a:pPr marL="688975" lvl="2" indent="-182563"/>
            <a:r>
              <a:rPr lang="en-US" sz="1600" dirty="0" smtClean="0"/>
              <a:t>Using the baseline weighting system has some issues </a:t>
            </a:r>
            <a:endParaRPr lang="en-US" sz="1600" dirty="0"/>
          </a:p>
          <a:p>
            <a:pPr marL="726948" lvl="2" indent="-342900">
              <a:buFont typeface="+mj-lt"/>
              <a:buAutoNum type="arabicPeriod"/>
            </a:pPr>
            <a:endParaRPr lang="en-US" dirty="0"/>
          </a:p>
          <a:p>
            <a:pPr marL="201168" lvl="1" indent="0">
              <a:buNone/>
            </a:pPr>
            <a:endParaRPr lang="en-US" dirty="0"/>
          </a:p>
          <a:p>
            <a:pPr marL="0" indent="0">
              <a:buNone/>
            </a:pPr>
            <a:endParaRPr lang="en-US" dirty="0"/>
          </a:p>
        </p:txBody>
      </p:sp>
      <p:cxnSp>
        <p:nvCxnSpPr>
          <p:cNvPr id="5" name="Straight Arrow Connector 4"/>
          <p:cNvCxnSpPr/>
          <p:nvPr/>
        </p:nvCxnSpPr>
        <p:spPr>
          <a:xfrm flipH="1">
            <a:off x="7410834" y="3364856"/>
            <a:ext cx="12622" cy="94655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52292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sz="2800" dirty="0"/>
              <a:t>Typhoid incidence declined over the 11 years of follow-up </a:t>
            </a:r>
          </a:p>
          <a:p>
            <a:pPr lvl="1"/>
            <a:r>
              <a:rPr lang="en-US" sz="2400" dirty="0"/>
              <a:t>This is not sensitivity to the adjustment</a:t>
            </a:r>
          </a:p>
          <a:p>
            <a:pPr marL="201168" lvl="1" indent="0">
              <a:buNone/>
            </a:pPr>
            <a:endParaRPr lang="en-US" sz="2400" dirty="0"/>
          </a:p>
          <a:p>
            <a:r>
              <a:rPr lang="en-US" sz="2800" dirty="0"/>
              <a:t>Rich data can lead to many assumptions</a:t>
            </a:r>
          </a:p>
          <a:p>
            <a:pPr marL="0" indent="0">
              <a:buNone/>
            </a:pPr>
            <a:endParaRPr lang="en-US" dirty="0"/>
          </a:p>
        </p:txBody>
      </p:sp>
    </p:spTree>
    <p:extLst>
      <p:ext uri="{BB962C8B-B14F-4D97-AF65-F5344CB8AC3E}">
        <p14:creationId xmlns:p14="http://schemas.microsoft.com/office/powerpoint/2010/main" val="9251751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Eric </a:t>
            </a:r>
            <a:r>
              <a:rPr lang="en-US" dirty="0" err="1" smtClean="0"/>
              <a:t>Ng’eno</a:t>
            </a:r>
            <a:r>
              <a:rPr lang="en-US" dirty="0" smtClean="0"/>
              <a:t> from WSU and Kenya Medical Research Institute</a:t>
            </a:r>
          </a:p>
          <a:p>
            <a:r>
              <a:rPr lang="en-US" dirty="0"/>
              <a:t>I</a:t>
            </a:r>
            <a:r>
              <a:rPr lang="en-US" dirty="0" smtClean="0"/>
              <a:t>DM</a:t>
            </a:r>
          </a:p>
          <a:p>
            <a:pPr lvl="1"/>
            <a:r>
              <a:rPr lang="en-US" dirty="0" smtClean="0"/>
              <a:t>Jillian </a:t>
            </a:r>
            <a:r>
              <a:rPr lang="en-US" dirty="0" err="1" smtClean="0"/>
              <a:t>Gauld</a:t>
            </a:r>
            <a:endParaRPr lang="en-US" dirty="0" smtClean="0"/>
          </a:p>
          <a:p>
            <a:pPr lvl="1"/>
            <a:r>
              <a:rPr lang="en-US" dirty="0" smtClean="0"/>
              <a:t>Adam </a:t>
            </a:r>
            <a:r>
              <a:rPr lang="en-US" dirty="0" err="1" smtClean="0"/>
              <a:t>Akullian</a:t>
            </a:r>
            <a:endParaRPr lang="en-US" dirty="0" smtClean="0"/>
          </a:p>
          <a:p>
            <a:pPr lvl="1"/>
            <a:r>
              <a:rPr lang="en-US" dirty="0" smtClean="0"/>
              <a:t>Dennis </a:t>
            </a:r>
            <a:r>
              <a:rPr lang="en-US" dirty="0" err="1" smtClean="0"/>
              <a:t>Choa</a:t>
            </a:r>
            <a:endParaRPr lang="en-US" dirty="0" smtClean="0"/>
          </a:p>
          <a:p>
            <a:pPr lvl="1"/>
            <a:r>
              <a:rPr lang="en-US" dirty="0" err="1" smtClean="0"/>
              <a:t>Hao</a:t>
            </a:r>
            <a:r>
              <a:rPr lang="en-US" dirty="0" smtClean="0"/>
              <a:t> Hu (former)</a:t>
            </a:r>
          </a:p>
          <a:p>
            <a:r>
              <a:rPr lang="en-US" dirty="0" smtClean="0"/>
              <a:t>CDC Kenya and Kenya Medical Research Institute </a:t>
            </a:r>
          </a:p>
          <a:p>
            <a:pPr lvl="1"/>
            <a:r>
              <a:rPr lang="en-US" dirty="0" smtClean="0"/>
              <a:t>Jennifer </a:t>
            </a:r>
            <a:r>
              <a:rPr lang="en-US" dirty="0" err="1" smtClean="0"/>
              <a:t>Verani</a:t>
            </a:r>
            <a:endParaRPr lang="en-US" dirty="0" smtClean="0"/>
          </a:p>
          <a:p>
            <a:pPr lvl="1"/>
            <a:r>
              <a:rPr lang="en-US" dirty="0" smtClean="0"/>
              <a:t>Allan Audi </a:t>
            </a:r>
          </a:p>
          <a:p>
            <a:pPr lvl="1"/>
            <a:endParaRPr lang="en-US" dirty="0" smtClean="0"/>
          </a:p>
          <a:p>
            <a:pPr marL="201168" lvl="1" indent="0">
              <a:buNone/>
            </a:pPr>
            <a:endParaRPr lang="en-US" dirty="0"/>
          </a:p>
        </p:txBody>
      </p:sp>
    </p:spTree>
    <p:extLst>
      <p:ext uri="{BB962C8B-B14F-4D97-AF65-F5344CB8AC3E}">
        <p14:creationId xmlns:p14="http://schemas.microsoft.com/office/powerpoint/2010/main" val="5367212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Typhoid | </a:t>
            </a:r>
            <a:r>
              <a:rPr lang="en-US" sz="3600" dirty="0"/>
              <a:t>Quick Overview</a:t>
            </a:r>
          </a:p>
        </p:txBody>
      </p:sp>
      <p:sp>
        <p:nvSpPr>
          <p:cNvPr id="3" name="Content Placeholder 2"/>
          <p:cNvSpPr>
            <a:spLocks noGrp="1"/>
          </p:cNvSpPr>
          <p:nvPr>
            <p:ph idx="1"/>
          </p:nvPr>
        </p:nvSpPr>
        <p:spPr/>
        <p:txBody>
          <a:bodyPr>
            <a:normAutofit/>
          </a:bodyPr>
          <a:lstStyle/>
          <a:p>
            <a:r>
              <a:rPr lang="en-US" dirty="0"/>
              <a:t>Enteric fever caused by </a:t>
            </a:r>
            <a:r>
              <a:rPr lang="en-US" i="1" dirty="0"/>
              <a:t>Salmonella </a:t>
            </a:r>
            <a:r>
              <a:rPr lang="en-US" i="1" dirty="0" err="1"/>
              <a:t>enterica</a:t>
            </a:r>
            <a:r>
              <a:rPr lang="en-US" i="1" dirty="0"/>
              <a:t> </a:t>
            </a:r>
            <a:r>
              <a:rPr lang="en-US" dirty="0"/>
              <a:t>serotype </a:t>
            </a:r>
            <a:r>
              <a:rPr lang="en-US" dirty="0" err="1"/>
              <a:t>typhi</a:t>
            </a:r>
            <a:endParaRPr lang="en-US" dirty="0"/>
          </a:p>
          <a:p>
            <a:r>
              <a:rPr lang="en-US" dirty="0"/>
              <a:t>Two main transmission routes</a:t>
            </a:r>
          </a:p>
          <a:p>
            <a:pPr lvl="1"/>
            <a:r>
              <a:rPr lang="en-US" dirty="0"/>
              <a:t>Short: Person – Person (direct fecal to oral)</a:t>
            </a:r>
          </a:p>
          <a:p>
            <a:pPr lvl="1"/>
            <a:r>
              <a:rPr lang="en-US" dirty="0"/>
              <a:t>Long: Environmental (contaminated water)</a:t>
            </a:r>
          </a:p>
          <a:p>
            <a:r>
              <a:rPr lang="en-US" dirty="0"/>
              <a:t>Carriers are common in untreated populations (Typhoid Mary) </a:t>
            </a:r>
          </a:p>
          <a:p>
            <a:pPr lvl="1"/>
            <a:r>
              <a:rPr lang="en-US" dirty="0"/>
              <a:t>About 25% are asymptomatic </a:t>
            </a:r>
          </a:p>
          <a:p>
            <a:r>
              <a:rPr lang="en-US" dirty="0"/>
              <a:t>Effectively treated with antibiotics but resistant cases are commonly reported </a:t>
            </a:r>
          </a:p>
          <a:p>
            <a:pPr lvl="1"/>
            <a:r>
              <a:rPr lang="en-US" dirty="0"/>
              <a:t>Case fatality &lt; 1% if treated properly  </a:t>
            </a:r>
          </a:p>
          <a:p>
            <a:r>
              <a:rPr lang="en-US" dirty="0"/>
              <a:t>Vaccines available (new conjugate vaccines are safe in children and efficacy studies are positive) </a:t>
            </a:r>
          </a:p>
        </p:txBody>
      </p:sp>
    </p:spTree>
    <p:extLst>
      <p:ext uri="{BB962C8B-B14F-4D97-AF65-F5344CB8AC3E}">
        <p14:creationId xmlns:p14="http://schemas.microsoft.com/office/powerpoint/2010/main" val="28121237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Typhoid | </a:t>
            </a:r>
            <a:r>
              <a:rPr lang="en-US" sz="3600" dirty="0"/>
              <a:t>Burden</a:t>
            </a:r>
          </a:p>
        </p:txBody>
      </p:sp>
      <p:sp>
        <p:nvSpPr>
          <p:cNvPr id="3" name="Content Placeholder 2"/>
          <p:cNvSpPr>
            <a:spLocks noGrp="1"/>
          </p:cNvSpPr>
          <p:nvPr>
            <p:ph idx="1"/>
          </p:nvPr>
        </p:nvSpPr>
        <p:spPr>
          <a:xfrm>
            <a:off x="1097280" y="1438276"/>
            <a:ext cx="10058400" cy="1784790"/>
          </a:xfrm>
        </p:spPr>
        <p:txBody>
          <a:bodyPr>
            <a:normAutofit fontScale="85000" lnSpcReduction="20000"/>
          </a:bodyPr>
          <a:lstStyle/>
          <a:p>
            <a:r>
              <a:rPr lang="en-US" dirty="0"/>
              <a:t>Affects for 11-21 million people annually </a:t>
            </a:r>
          </a:p>
          <a:p>
            <a:r>
              <a:rPr lang="en-US" dirty="0"/>
              <a:t>Causes an estimated 128,000 to 161,000 deaths annually </a:t>
            </a:r>
            <a:endParaRPr lang="en-US" dirty="0" smtClean="0"/>
          </a:p>
          <a:p>
            <a:r>
              <a:rPr lang="en-US" dirty="0" smtClean="0"/>
              <a:t>Burden </a:t>
            </a:r>
            <a:r>
              <a:rPr lang="en-US" dirty="0"/>
              <a:t>is highest in Southern Asia and Sub-Saharan Africa</a:t>
            </a:r>
          </a:p>
          <a:p>
            <a:r>
              <a:rPr lang="en-US" dirty="0"/>
              <a:t>Most cases in children (almost a third of cases in children under five</a:t>
            </a:r>
            <a:r>
              <a:rPr lang="en-US" dirty="0" smtClean="0"/>
              <a:t>)</a:t>
            </a:r>
          </a:p>
          <a:p>
            <a:r>
              <a:rPr lang="en-US" dirty="0"/>
              <a:t>Risk factors include poverty, crowding, inadequate sanitation, and lack of clean water </a:t>
            </a:r>
          </a:p>
          <a:p>
            <a:endParaRPr lang="en-US" dirty="0"/>
          </a:p>
        </p:txBody>
      </p:sp>
      <p:pic>
        <p:nvPicPr>
          <p:cNvPr id="5" name="Picture 4"/>
          <p:cNvPicPr>
            <a:picLocks noChangeAspect="1"/>
          </p:cNvPicPr>
          <p:nvPr/>
        </p:nvPicPr>
        <p:blipFill>
          <a:blip r:embed="rId3"/>
          <a:stretch>
            <a:fillRect/>
          </a:stretch>
        </p:blipFill>
        <p:spPr>
          <a:xfrm>
            <a:off x="6301920" y="3270992"/>
            <a:ext cx="5307512" cy="2875597"/>
          </a:xfrm>
          <a:prstGeom prst="rect">
            <a:avLst/>
          </a:prstGeom>
          <a:solidFill>
            <a:schemeClr val="accent1">
              <a:lumMod val="75000"/>
            </a:schemeClr>
          </a:solidFill>
          <a:ln w="19050" cmpd="sng">
            <a:solidFill>
              <a:schemeClr val="accent1">
                <a:lumMod val="75000"/>
              </a:schemeClr>
            </a:solidFill>
          </a:ln>
        </p:spPr>
      </p:pic>
      <p:sp>
        <p:nvSpPr>
          <p:cNvPr id="9" name="TextBox 8"/>
          <p:cNvSpPr txBox="1"/>
          <p:nvPr/>
        </p:nvSpPr>
        <p:spPr>
          <a:xfrm>
            <a:off x="6206073" y="6098664"/>
            <a:ext cx="1653355" cy="400110"/>
          </a:xfrm>
          <a:prstGeom prst="rect">
            <a:avLst/>
          </a:prstGeom>
          <a:noFill/>
        </p:spPr>
        <p:txBody>
          <a:bodyPr wrap="square" rtlCol="0">
            <a:spAutoFit/>
          </a:bodyPr>
          <a:lstStyle/>
          <a:p>
            <a:r>
              <a:rPr lang="en-US" sz="1000" dirty="0" smtClean="0"/>
              <a:t>GBD Estimates</a:t>
            </a:r>
          </a:p>
          <a:p>
            <a:r>
              <a:rPr lang="en-US" sz="1000" dirty="0"/>
              <a:t/>
            </a:r>
          </a:p>
        </p:txBody>
      </p:sp>
      <p:sp>
        <p:nvSpPr>
          <p:cNvPr id="10" name="TextBox 9"/>
          <p:cNvSpPr txBox="1"/>
          <p:nvPr/>
        </p:nvSpPr>
        <p:spPr>
          <a:xfrm>
            <a:off x="475881" y="6095303"/>
            <a:ext cx="1653355" cy="400110"/>
          </a:xfrm>
          <a:prstGeom prst="rect">
            <a:avLst/>
          </a:prstGeom>
          <a:noFill/>
        </p:spPr>
        <p:txBody>
          <a:bodyPr wrap="square" rtlCol="0">
            <a:spAutoFit/>
          </a:bodyPr>
          <a:lstStyle/>
          <a:p>
            <a:r>
              <a:rPr lang="en-US" sz="1000" dirty="0" smtClean="0"/>
              <a:t>GBD Estimates</a:t>
            </a:r>
          </a:p>
          <a:p>
            <a:r>
              <a:rPr lang="en-US" sz="1000" dirty="0"/>
              <a:t/>
            </a:r>
          </a:p>
        </p:txBody>
      </p:sp>
      <p:pic>
        <p:nvPicPr>
          <p:cNvPr id="11" name="Picture 10"/>
          <p:cNvPicPr>
            <a:picLocks noChangeAspect="1"/>
          </p:cNvPicPr>
          <p:nvPr/>
        </p:nvPicPr>
        <p:blipFill>
          <a:blip r:embed="rId4"/>
          <a:stretch>
            <a:fillRect/>
          </a:stretch>
        </p:blipFill>
        <p:spPr>
          <a:xfrm>
            <a:off x="557582" y="3260718"/>
            <a:ext cx="5049440" cy="2895719"/>
          </a:xfrm>
          <a:prstGeom prst="rect">
            <a:avLst/>
          </a:prstGeom>
          <a:ln>
            <a:solidFill>
              <a:srgbClr val="558BB8"/>
            </a:solidFill>
          </a:ln>
        </p:spPr>
      </p:pic>
    </p:spTree>
    <p:extLst>
      <p:ext uri="{BB962C8B-B14F-4D97-AF65-F5344CB8AC3E}">
        <p14:creationId xmlns:p14="http://schemas.microsoft.com/office/powerpoint/2010/main" val="31667522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Typhoid Fever in </a:t>
            </a:r>
            <a:r>
              <a:rPr lang="en-US" dirty="0" err="1"/>
              <a:t>Kibera</a:t>
            </a:r>
            <a:endParaRPr lang="en-US" dirty="0"/>
          </a:p>
        </p:txBody>
      </p:sp>
      <p:sp>
        <p:nvSpPr>
          <p:cNvPr id="3" name="Content Placeholder 2"/>
          <p:cNvSpPr>
            <a:spLocks noGrp="1"/>
          </p:cNvSpPr>
          <p:nvPr>
            <p:ph idx="1"/>
          </p:nvPr>
        </p:nvSpPr>
        <p:spPr>
          <a:xfrm>
            <a:off x="1097280" y="1438275"/>
            <a:ext cx="10058400" cy="2925907"/>
          </a:xfrm>
        </p:spPr>
        <p:txBody>
          <a:bodyPr>
            <a:normAutofit fontScale="92500" lnSpcReduction="10000"/>
          </a:bodyPr>
          <a:lstStyle/>
          <a:p>
            <a:pPr>
              <a:spcBef>
                <a:spcPts val="600"/>
              </a:spcBef>
              <a:spcAft>
                <a:spcPts val="600"/>
              </a:spcAft>
            </a:pPr>
            <a:r>
              <a:rPr lang="en-US" sz="2400" dirty="0">
                <a:latin typeface="Arial" panose="020B0604020202020204" pitchFamily="34" charset="0"/>
                <a:cs typeface="Arial" panose="020B0604020202020204" pitchFamily="34" charset="0"/>
              </a:rPr>
              <a:t>Large informal settlement in Nairobi, Kenya</a:t>
            </a:r>
          </a:p>
          <a:p>
            <a:pPr lvl="1">
              <a:spcBef>
                <a:spcPts val="600"/>
              </a:spcBef>
              <a:spcAft>
                <a:spcPts val="600"/>
              </a:spcAft>
            </a:pPr>
            <a:r>
              <a:rPr lang="en-US" sz="2000" dirty="0">
                <a:latin typeface="Arial" panose="020B0604020202020204" pitchFamily="34" charset="0"/>
                <a:cs typeface="Arial" panose="020B0604020202020204" pitchFamily="34" charset="0"/>
              </a:rPr>
              <a:t>Densely populated, poor sanitation, limited access to clean water</a:t>
            </a:r>
          </a:p>
          <a:p>
            <a:pPr>
              <a:spcBef>
                <a:spcPts val="600"/>
              </a:spcBef>
              <a:spcAft>
                <a:spcPts val="600"/>
              </a:spcAft>
            </a:pPr>
            <a:r>
              <a:rPr lang="en-US" sz="2400" dirty="0">
                <a:latin typeface="Arial" panose="020B0604020202020204" pitchFamily="34" charset="0"/>
                <a:cs typeface="Arial" panose="020B0604020202020204" pitchFamily="34" charset="0"/>
              </a:rPr>
              <a:t>High burden of typhoid fever observed 03/2007-02/2009 </a:t>
            </a:r>
          </a:p>
          <a:p>
            <a:pPr lvl="1">
              <a:spcBef>
                <a:spcPts val="600"/>
              </a:spcBef>
              <a:spcAft>
                <a:spcPts val="600"/>
              </a:spcAft>
            </a:pPr>
            <a:r>
              <a:rPr lang="en-US" sz="2000" dirty="0" smtClean="0">
                <a:latin typeface="Arial" panose="020B0604020202020204" pitchFamily="34" charset="0"/>
                <a:cs typeface="Arial" panose="020B0604020202020204" pitchFamily="34" charset="0"/>
              </a:rPr>
              <a:t>Un-adjusted </a:t>
            </a:r>
            <a:r>
              <a:rPr lang="en-US" sz="2000" dirty="0">
                <a:latin typeface="Arial" panose="020B0604020202020204" pitchFamily="34" charset="0"/>
                <a:cs typeface="Arial" panose="020B0604020202020204" pitchFamily="34" charset="0"/>
              </a:rPr>
              <a:t>incidence 247/100,000 person-years; adjusted 822/100,000</a:t>
            </a:r>
          </a:p>
          <a:p>
            <a:pPr>
              <a:spcBef>
                <a:spcPts val="600"/>
              </a:spcBef>
              <a:spcAft>
                <a:spcPts val="600"/>
              </a:spcAft>
            </a:pPr>
            <a:r>
              <a:rPr lang="en-US" sz="2400" dirty="0">
                <a:latin typeface="Arial" panose="020B0604020202020204" pitchFamily="34" charset="0"/>
                <a:cs typeface="Arial" panose="020B0604020202020204" pitchFamily="34" charset="0"/>
              </a:rPr>
              <a:t>Children at highest risk</a:t>
            </a:r>
          </a:p>
          <a:p>
            <a:pPr lvl="1">
              <a:spcBef>
                <a:spcPts val="600"/>
              </a:spcBef>
              <a:spcAft>
                <a:spcPts val="600"/>
              </a:spcAft>
            </a:pPr>
            <a:r>
              <a:rPr lang="en-US" sz="2000" dirty="0">
                <a:latin typeface="Arial" panose="020B0604020202020204" pitchFamily="34" charset="0"/>
                <a:cs typeface="Arial" panose="020B0604020202020204" pitchFamily="34" charset="0"/>
              </a:rPr>
              <a:t>2-4 years 2,242/100,000; 5-9 years 1,788/100/000</a:t>
            </a:r>
          </a:p>
          <a:p>
            <a:pPr>
              <a:spcBef>
                <a:spcPts val="600"/>
              </a:spcBef>
              <a:spcAft>
                <a:spcPts val="600"/>
              </a:spcAft>
            </a:pPr>
            <a:r>
              <a:rPr lang="en-US" sz="2400" dirty="0" smtClean="0"/>
              <a:t>There </a:t>
            </a:r>
            <a:r>
              <a:rPr lang="en-US" sz="2400" dirty="0"/>
              <a:t>has been an observed decline in reported cases since the last estimates</a:t>
            </a:r>
            <a:endParaRPr lang="en-US" sz="2400" dirty="0">
              <a:latin typeface="Arial" panose="020B0604020202020204" pitchFamily="34" charset="0"/>
              <a:cs typeface="Arial" panose="020B0604020202020204" pitchFamily="34" charset="0"/>
            </a:endParaRPr>
          </a:p>
          <a:p>
            <a:endParaRPr lang="en-US" dirty="0"/>
          </a:p>
        </p:txBody>
      </p:sp>
      <p:pic>
        <p:nvPicPr>
          <p:cNvPr id="6" name="Shape 245"/>
          <p:cNvPicPr preferRelativeResize="0"/>
          <p:nvPr/>
        </p:nvPicPr>
        <p:blipFill rotWithShape="1">
          <a:blip r:embed="rId3">
            <a:alphaModFix/>
          </a:blip>
          <a:srcRect t="46720"/>
          <a:stretch/>
        </p:blipFill>
        <p:spPr>
          <a:xfrm>
            <a:off x="8650975" y="4316257"/>
            <a:ext cx="2371400" cy="1578718"/>
          </a:xfrm>
          <a:prstGeom prst="rect">
            <a:avLst/>
          </a:prstGeom>
          <a:ln w="19050">
            <a:solidFill>
              <a:srgbClr val="558BB8"/>
            </a:solidFill>
          </a:ln>
        </p:spPr>
        <p:style>
          <a:lnRef idx="2">
            <a:schemeClr val="accent2"/>
          </a:lnRef>
          <a:fillRef idx="1">
            <a:schemeClr val="lt1"/>
          </a:fillRef>
          <a:effectRef idx="0">
            <a:schemeClr val="accent2"/>
          </a:effectRef>
          <a:fontRef idx="minor">
            <a:schemeClr val="dk1"/>
          </a:fontRef>
        </p:style>
      </p:pic>
      <p:sp>
        <p:nvSpPr>
          <p:cNvPr id="7" name="Shape 249"/>
          <p:cNvSpPr txBox="1"/>
          <p:nvPr/>
        </p:nvSpPr>
        <p:spPr>
          <a:xfrm>
            <a:off x="0" y="6001431"/>
            <a:ext cx="3809906" cy="288937"/>
          </a:xfrm>
          <a:prstGeom prst="rect">
            <a:avLst/>
          </a:prstGeom>
          <a:noFill/>
          <a:ln>
            <a:noFill/>
          </a:ln>
        </p:spPr>
        <p:txBody>
          <a:bodyPr wrap="square" lIns="91425" tIns="91425" rIns="91425" bIns="91425" anchor="t" anchorCtr="0">
            <a:noAutofit/>
          </a:bodyPr>
          <a:lstStyle/>
          <a:p>
            <a:pPr marL="0" lvl="0" indent="0">
              <a:spcBef>
                <a:spcPts val="0"/>
              </a:spcBef>
              <a:buNone/>
            </a:pPr>
            <a:r>
              <a:rPr lang="en" sz="1000" i="1" dirty="0"/>
              <a:t>Photo Credit: Adam </a:t>
            </a:r>
            <a:r>
              <a:rPr lang="en" sz="1000" i="1" dirty="0" smtClean="0"/>
              <a:t>Akullian</a:t>
            </a:r>
            <a:r>
              <a:rPr lang="en-US" sz="1000" i="1" dirty="0" smtClean="0"/>
              <a:t> </a:t>
            </a:r>
            <a:r>
              <a:rPr lang="en" sz="1000" i="1" dirty="0" smtClean="0"/>
              <a:t> </a:t>
            </a:r>
            <a:r>
              <a:rPr lang="en-US" sz="1000" i="1" dirty="0" smtClean="0"/>
              <a:t>and Wikimedia commons</a:t>
            </a:r>
            <a:endParaRPr lang="en" sz="1000" i="1" dirty="0"/>
          </a:p>
        </p:txBody>
      </p:sp>
      <p:pic>
        <p:nvPicPr>
          <p:cNvPr id="8" name="Picture 7">
            <a:extLst>
              <a:ext uri="{FF2B5EF4-FFF2-40B4-BE49-F238E27FC236}">
                <a16:creationId xmlns:a16="http://schemas.microsoft.com/office/drawing/2014/main" xmlns="" id="{8BA4F01E-18DC-4B08-BC18-B716C1963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500" y="4344219"/>
            <a:ext cx="2595888" cy="1550755"/>
          </a:xfrm>
          <a:prstGeom prst="rect">
            <a:avLst/>
          </a:prstGeom>
          <a:ln w="19050" cmpd="sng">
            <a:solidFill>
              <a:srgbClr val="558BB8"/>
            </a:solidFill>
          </a:ln>
        </p:spPr>
      </p:pic>
      <p:pic>
        <p:nvPicPr>
          <p:cNvPr id="9" name="Picture 2" descr="C:\Users\John\Desktop\1280px-Nairobi_Kibera_04.JPG">
            <a:extLst>
              <a:ext uri="{FF2B5EF4-FFF2-40B4-BE49-F238E27FC236}">
                <a16:creationId xmlns:a16="http://schemas.microsoft.com/office/drawing/2014/main" xmlns="" id="{E0F3C7D4-B77C-4320-B896-51DEEAB981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1576" y="4337922"/>
            <a:ext cx="2626486" cy="1569034"/>
          </a:xfrm>
          <a:prstGeom prst="rect">
            <a:avLst/>
          </a:prstGeom>
          <a:ln>
            <a:solidFill>
              <a:srgbClr val="558BB8"/>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883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Aims</a:t>
            </a:r>
          </a:p>
        </p:txBody>
      </p:sp>
      <p:sp>
        <p:nvSpPr>
          <p:cNvPr id="3" name="Content Placeholder 2"/>
          <p:cNvSpPr>
            <a:spLocks noGrp="1"/>
          </p:cNvSpPr>
          <p:nvPr>
            <p:ph idx="1"/>
          </p:nvPr>
        </p:nvSpPr>
        <p:spPr>
          <a:xfrm>
            <a:off x="1097280" y="1592132"/>
            <a:ext cx="10058400" cy="4276962"/>
          </a:xfrm>
        </p:spPr>
        <p:txBody>
          <a:bodyPr>
            <a:normAutofit/>
          </a:bodyPr>
          <a:lstStyle/>
          <a:p>
            <a:pPr marL="201168" lvl="1" indent="0">
              <a:buNone/>
            </a:pPr>
            <a:r>
              <a:rPr lang="en-US" sz="2600" dirty="0"/>
              <a:t>Update incidence estimates of typhoid in Kibera </a:t>
            </a:r>
          </a:p>
          <a:p>
            <a:pPr lvl="1"/>
            <a:r>
              <a:rPr lang="en-US" sz="2600" dirty="0"/>
              <a:t>Incidence over time and age distribution</a:t>
            </a:r>
          </a:p>
          <a:p>
            <a:pPr lvl="1"/>
            <a:r>
              <a:rPr lang="en-US" sz="2600" dirty="0"/>
              <a:t>Confirm </a:t>
            </a:r>
            <a:r>
              <a:rPr lang="en-US" sz="2600" dirty="0" smtClean="0"/>
              <a:t>that the decline seen in reported cases is a true decline in typhoid burden</a:t>
            </a:r>
            <a:endParaRPr lang="en-US" sz="2200" dirty="0"/>
          </a:p>
          <a:p>
            <a:pPr lvl="2"/>
            <a:r>
              <a:rPr lang="en-US" sz="2200" dirty="0"/>
              <a:t>If so, what does the decline look like?</a:t>
            </a:r>
          </a:p>
          <a:p>
            <a:pPr marL="0" indent="0">
              <a:buNone/>
            </a:pPr>
            <a:endParaRPr lang="en-US" sz="2800" dirty="0"/>
          </a:p>
        </p:txBody>
      </p:sp>
    </p:spTree>
    <p:extLst>
      <p:ext uri="{BB962C8B-B14F-4D97-AF65-F5344CB8AC3E}">
        <p14:creationId xmlns:p14="http://schemas.microsoft.com/office/powerpoint/2010/main" val="3157989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Overview and Population</a:t>
            </a:r>
          </a:p>
        </p:txBody>
      </p:sp>
      <p:sp>
        <p:nvSpPr>
          <p:cNvPr id="3" name="Content Placeholder 2"/>
          <p:cNvSpPr>
            <a:spLocks noGrp="1"/>
          </p:cNvSpPr>
          <p:nvPr>
            <p:ph idx="1"/>
          </p:nvPr>
        </p:nvSpPr>
        <p:spPr/>
        <p:txBody>
          <a:bodyPr>
            <a:normAutofit/>
          </a:bodyPr>
          <a:lstStyle/>
          <a:p>
            <a:r>
              <a:rPr lang="en-US" dirty="0">
                <a:cs typeface="Arial" panose="020B0604020202020204" pitchFamily="34" charset="0"/>
              </a:rPr>
              <a:t>Population-based infectious disease surveillance (PBIDS)</a:t>
            </a:r>
          </a:p>
          <a:p>
            <a:pPr lvl="1"/>
            <a:r>
              <a:rPr lang="en-US" dirty="0">
                <a:cs typeface="Arial" panose="020B0604020202020204" pitchFamily="34" charset="0"/>
              </a:rPr>
              <a:t>Analyzed data 2007 to 2017</a:t>
            </a:r>
            <a:endParaRPr lang="en-US" dirty="0"/>
          </a:p>
          <a:p>
            <a:r>
              <a:rPr lang="en-US" dirty="0">
                <a:cs typeface="Arial" panose="020B0604020202020204" pitchFamily="34" charset="0"/>
              </a:rPr>
              <a:t>Enumerated population ~20,000-25,000 </a:t>
            </a:r>
            <a:r>
              <a:rPr lang="en-US" dirty="0" err="1">
                <a:cs typeface="Arial" panose="020B0604020202020204" pitchFamily="34" charset="0"/>
              </a:rPr>
              <a:t>Kibera</a:t>
            </a:r>
            <a:r>
              <a:rPr lang="en-US" dirty="0">
                <a:cs typeface="Arial" panose="020B0604020202020204" pitchFamily="34" charset="0"/>
              </a:rPr>
              <a:t> residents</a:t>
            </a:r>
          </a:p>
          <a:p>
            <a:pPr lvl="1"/>
            <a:r>
              <a:rPr lang="en-US" dirty="0">
                <a:cs typeface="Arial" panose="020B0604020202020204" pitchFamily="34" charset="0"/>
              </a:rPr>
              <a:t>Household- and clinic-based surveillance </a:t>
            </a:r>
          </a:p>
          <a:p>
            <a:r>
              <a:rPr lang="en-US" dirty="0">
                <a:cs typeface="Arial" panose="020B0604020202020204" pitchFamily="34" charset="0"/>
              </a:rPr>
              <a:t>Household surveillance (Biweekly to Biannually)</a:t>
            </a:r>
          </a:p>
          <a:p>
            <a:pPr lvl="1"/>
            <a:r>
              <a:rPr lang="en-US" dirty="0">
                <a:cs typeface="Arial" panose="020B0604020202020204" pitchFamily="34" charset="0"/>
              </a:rPr>
              <a:t>Covers: Demographics and recent illness</a:t>
            </a:r>
          </a:p>
          <a:p>
            <a:r>
              <a:rPr lang="en-US" dirty="0">
                <a:cs typeface="Arial" panose="020B0604020202020204" pitchFamily="34" charset="0"/>
              </a:rPr>
              <a:t>Clinic surveillance</a:t>
            </a:r>
          </a:p>
          <a:p>
            <a:pPr lvl="1"/>
            <a:r>
              <a:rPr lang="en-US" dirty="0">
                <a:cs typeface="Arial" panose="020B0604020202020204" pitchFamily="34" charset="0"/>
              </a:rPr>
              <a:t>Free care provided at centrally located clinic</a:t>
            </a:r>
          </a:p>
          <a:p>
            <a:pPr lvl="1"/>
            <a:r>
              <a:rPr lang="en-US" dirty="0">
                <a:cs typeface="Arial" panose="020B0604020202020204" pitchFamily="34" charset="0"/>
              </a:rPr>
              <a:t>Clinicians instructed to collect blood in patients with</a:t>
            </a:r>
          </a:p>
          <a:p>
            <a:pPr lvl="2"/>
            <a:r>
              <a:rPr lang="en-US" sz="1600" dirty="0">
                <a:cs typeface="Arial" panose="020B0604020202020204" pitchFamily="34" charset="0"/>
              </a:rPr>
              <a:t>Acute febrile illness (AFI)</a:t>
            </a:r>
          </a:p>
          <a:p>
            <a:pPr lvl="2"/>
            <a:r>
              <a:rPr lang="en-US" sz="1600" dirty="0">
                <a:cs typeface="Arial" panose="020B0604020202020204" pitchFamily="34" charset="0"/>
              </a:rPr>
              <a:t>Severe acute respiratory infection (SARI)</a:t>
            </a:r>
          </a:p>
          <a:p>
            <a:endParaRPr lang="en-US" dirty="0"/>
          </a:p>
        </p:txBody>
      </p:sp>
      <p:grpSp>
        <p:nvGrpSpPr>
          <p:cNvPr id="4" name="Group 3"/>
          <p:cNvGrpSpPr/>
          <p:nvPr/>
        </p:nvGrpSpPr>
        <p:grpSpPr>
          <a:xfrm>
            <a:off x="7130328" y="3456459"/>
            <a:ext cx="4025352" cy="2578286"/>
            <a:chOff x="1910359" y="2899847"/>
            <a:chExt cx="5425265" cy="3577153"/>
          </a:xfrm>
        </p:grpSpPr>
        <p:pic>
          <p:nvPicPr>
            <p:cNvPr id="5" name="Picture 4">
              <a:extLst>
                <a:ext uri="{FF2B5EF4-FFF2-40B4-BE49-F238E27FC236}">
                  <a16:creationId xmlns:a16="http://schemas.microsoft.com/office/drawing/2014/main" xmlns="" id="{97114049-CB67-4E48-A091-8A44BD1843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36" t="32888" r="8207" b="30884"/>
            <a:stretch/>
          </p:blipFill>
          <p:spPr bwMode="auto">
            <a:xfrm>
              <a:off x="1910359" y="2899847"/>
              <a:ext cx="5425265" cy="3577153"/>
            </a:xfrm>
            <a:prstGeom prst="rect">
              <a:avLst/>
            </a:prstGeom>
            <a:ln w="19050">
              <a:solidFill>
                <a:schemeClr val="accent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1"/>
            <p:cNvSpPr txBox="1"/>
            <p:nvPr/>
          </p:nvSpPr>
          <p:spPr>
            <a:xfrm>
              <a:off x="6324599" y="3495675"/>
              <a:ext cx="685800" cy="256208"/>
            </a:xfrm>
            <a:prstGeom prst="rect">
              <a:avLst/>
            </a:prstGeom>
            <a:solidFill>
              <a:schemeClr val="bg1"/>
            </a:solidFill>
            <a:ln w="19050">
              <a:solidFill>
                <a:schemeClr val="bg1"/>
              </a:solidFill>
            </a:ln>
          </p:spPr>
          <p:txBody>
            <a:bodyPr wrap="square" lIns="45720" rIns="4572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rgbClr val="0B0A09"/>
                  </a:solidFill>
                  <a:latin typeface="Arial "/>
                </a:rPr>
                <a:t>PBIDS area</a:t>
              </a:r>
              <a:endParaRPr lang="en-US" sz="800" dirty="0">
                <a:solidFill>
                  <a:srgbClr val="0B0A09"/>
                </a:solidFill>
                <a:latin typeface="Arial "/>
              </a:endParaRPr>
            </a:p>
          </p:txBody>
        </p:sp>
      </p:grpSp>
    </p:spTree>
    <p:extLst>
      <p:ext uri="{BB962C8B-B14F-4D97-AF65-F5344CB8AC3E}">
        <p14:creationId xmlns:p14="http://schemas.microsoft.com/office/powerpoint/2010/main" val="25798834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Methods</a:t>
            </a:r>
          </a:p>
        </p:txBody>
      </p:sp>
      <p:sp>
        <p:nvSpPr>
          <p:cNvPr id="3" name="Content Placeholder 2"/>
          <p:cNvSpPr>
            <a:spLocks noGrp="1"/>
          </p:cNvSpPr>
          <p:nvPr>
            <p:ph idx="1"/>
          </p:nvPr>
        </p:nvSpPr>
        <p:spPr/>
        <p:txBody>
          <a:bodyPr/>
          <a:lstStyle/>
          <a:p>
            <a:pPr>
              <a:spcAft>
                <a:spcPts val="1200"/>
              </a:spcAft>
            </a:pPr>
            <a:r>
              <a:rPr lang="en-US" sz="2400" dirty="0">
                <a:cs typeface="Arial" panose="020B0604020202020204" pitchFamily="34" charset="0"/>
              </a:rPr>
              <a:t>Collected samples incubated in BACTEC System</a:t>
            </a:r>
          </a:p>
          <a:p>
            <a:pPr>
              <a:spcAft>
                <a:spcPts val="1200"/>
              </a:spcAft>
            </a:pPr>
            <a:r>
              <a:rPr lang="en-US" sz="2400" i="1" dirty="0">
                <a:cs typeface="Arial" panose="020B0604020202020204" pitchFamily="34" charset="0"/>
              </a:rPr>
              <a:t>Salmonella </a:t>
            </a:r>
            <a:r>
              <a:rPr lang="en-US" sz="2400" dirty="0">
                <a:cs typeface="Arial" panose="020B0604020202020204" pitchFamily="34" charset="0"/>
              </a:rPr>
              <a:t>isolation and identification through standard microbiology techniques </a:t>
            </a:r>
          </a:p>
          <a:p>
            <a:pPr>
              <a:spcAft>
                <a:spcPts val="1200"/>
              </a:spcAft>
            </a:pPr>
            <a:r>
              <a:rPr lang="en-US" sz="2400" dirty="0">
                <a:cs typeface="Arial" panose="020B0604020202020204" pitchFamily="34" charset="0"/>
              </a:rPr>
              <a:t>Serotyping by </a:t>
            </a:r>
            <a:r>
              <a:rPr lang="en-US" sz="2400" i="1" dirty="0">
                <a:cs typeface="Arial" panose="020B0604020202020204" pitchFamily="34" charset="0"/>
              </a:rPr>
              <a:t>Salmonella</a:t>
            </a:r>
            <a:r>
              <a:rPr lang="en-US" sz="2400" dirty="0">
                <a:cs typeface="Arial" panose="020B0604020202020204" pitchFamily="34" charset="0"/>
              </a:rPr>
              <a:t> antisera and/or genomic sequencing</a:t>
            </a:r>
          </a:p>
          <a:p>
            <a:endParaRPr lang="en-US" dirty="0"/>
          </a:p>
        </p:txBody>
      </p:sp>
    </p:spTree>
    <p:extLst>
      <p:ext uri="{BB962C8B-B14F-4D97-AF65-F5344CB8AC3E}">
        <p14:creationId xmlns:p14="http://schemas.microsoft.com/office/powerpoint/2010/main" val="32678265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 </a:t>
            </a:r>
            <a:r>
              <a:rPr lang="en-US" sz="3600" dirty="0"/>
              <a:t>Data Cleaning and Inclusion</a:t>
            </a:r>
            <a:endParaRPr lang="en-US" dirty="0"/>
          </a:p>
        </p:txBody>
      </p:sp>
      <p:sp>
        <p:nvSpPr>
          <p:cNvPr id="3" name="Content Placeholder 2"/>
          <p:cNvSpPr>
            <a:spLocks noGrp="1"/>
          </p:cNvSpPr>
          <p:nvPr>
            <p:ph idx="1"/>
          </p:nvPr>
        </p:nvSpPr>
        <p:spPr>
          <a:xfrm>
            <a:off x="1097280" y="1438275"/>
            <a:ext cx="10058400" cy="2958993"/>
          </a:xfrm>
        </p:spPr>
        <p:txBody>
          <a:bodyPr>
            <a:normAutofit fontScale="85000" lnSpcReduction="10000"/>
          </a:bodyPr>
          <a:lstStyle/>
          <a:p>
            <a:r>
              <a:rPr lang="en-US" dirty="0"/>
              <a:t>Data issues</a:t>
            </a:r>
          </a:p>
          <a:p>
            <a:pPr lvl="1"/>
            <a:r>
              <a:rPr lang="en-US" dirty="0" smtClean="0"/>
              <a:t>Data </a:t>
            </a:r>
            <a:r>
              <a:rPr lang="en-US" dirty="0"/>
              <a:t>linking issues between new and old data collection/storage systems </a:t>
            </a:r>
          </a:p>
          <a:p>
            <a:pPr lvl="1"/>
            <a:r>
              <a:rPr lang="en-US" dirty="0"/>
              <a:t>Data collection changes over time </a:t>
            </a:r>
            <a:endParaRPr lang="en-US" dirty="0" smtClean="0"/>
          </a:p>
          <a:p>
            <a:pPr lvl="1"/>
            <a:r>
              <a:rPr lang="en-US" dirty="0"/>
              <a:t>Changes in frequency of household surveillance (biweekly – weekly – biweekly – biannually) </a:t>
            </a:r>
            <a:endParaRPr lang="en-US" dirty="0"/>
          </a:p>
          <a:p>
            <a:r>
              <a:rPr lang="en-US" dirty="0"/>
              <a:t>Person time database for PBIDs – a lot of our work! </a:t>
            </a:r>
          </a:p>
          <a:p>
            <a:pPr lvl="1"/>
            <a:r>
              <a:rPr lang="en-US" dirty="0"/>
              <a:t>Wanted a person level estimate of person time for the length of data collection to account for large amount of migration </a:t>
            </a:r>
          </a:p>
          <a:p>
            <a:pPr lvl="1"/>
            <a:r>
              <a:rPr lang="en-US" dirty="0"/>
              <a:t>Residency was defined as a person having consistently lived in the residential area for 120+ days </a:t>
            </a:r>
          </a:p>
          <a:p>
            <a:pPr lvl="1"/>
            <a:r>
              <a:rPr lang="en-US" dirty="0"/>
              <a:t>Out migration was defined as a resident having been gone (not living in) surveillance area for 120+ days</a:t>
            </a:r>
          </a:p>
          <a:p>
            <a:pPr lvl="1"/>
            <a:r>
              <a:rPr lang="en-US" dirty="0"/>
              <a:t>Over 11 years of follow-up individuals moved in and out many times </a:t>
            </a:r>
          </a:p>
          <a:p>
            <a:r>
              <a:rPr lang="en-US" dirty="0"/>
              <a:t>Typhoid cases were limited to periods of residency</a:t>
            </a:r>
          </a:p>
        </p:txBody>
      </p:sp>
      <p:pic>
        <p:nvPicPr>
          <p:cNvPr id="5" name="Picture 4"/>
          <p:cNvPicPr>
            <a:picLocks noChangeAspect="1"/>
          </p:cNvPicPr>
          <p:nvPr/>
        </p:nvPicPr>
        <p:blipFill>
          <a:blip r:embed="rId3"/>
          <a:stretch>
            <a:fillRect/>
          </a:stretch>
        </p:blipFill>
        <p:spPr>
          <a:xfrm>
            <a:off x="3043133" y="4352495"/>
            <a:ext cx="5997906" cy="1930235"/>
          </a:xfrm>
          <a:prstGeom prst="rect">
            <a:avLst/>
          </a:prstGeom>
          <a:ln w="19050" cmpd="sng">
            <a:solidFill>
              <a:schemeClr val="accent1">
                <a:lumMod val="75000"/>
              </a:schemeClr>
            </a:solidFill>
          </a:ln>
        </p:spPr>
      </p:pic>
    </p:spTree>
    <p:extLst>
      <p:ext uri="{BB962C8B-B14F-4D97-AF65-F5344CB8AC3E}">
        <p14:creationId xmlns:p14="http://schemas.microsoft.com/office/powerpoint/2010/main" val="33384543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Methods| </a:t>
            </a:r>
            <a:r>
              <a:rPr lang="en-US" sz="3600" dirty="0" smtClean="0"/>
              <a:t>Unadjusted</a:t>
            </a:r>
            <a:r>
              <a:rPr lang="en-US" sz="3600" dirty="0" smtClean="0"/>
              <a:t> </a:t>
            </a:r>
            <a:r>
              <a:rPr lang="en-US" sz="3600" dirty="0"/>
              <a:t>and Adjusted Incidence Estimation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Unadjusted:  </a:t>
            </a:r>
          </a:p>
          <a:p>
            <a:pPr lvl="1"/>
            <a:r>
              <a:rPr lang="en-US" dirty="0" smtClean="0"/>
              <a:t>Crude: </a:t>
            </a:r>
            <a:r>
              <a:rPr lang="en-US" dirty="0" smtClean="0"/>
              <a:t>Serotype </a:t>
            </a:r>
            <a:r>
              <a:rPr lang="en-US" dirty="0"/>
              <a:t>confirmed typhi count / Person Time </a:t>
            </a:r>
          </a:p>
          <a:p>
            <a:pPr lvl="1"/>
            <a:r>
              <a:rPr lang="en-US" dirty="0" smtClean="0"/>
              <a:t>Modeled Estimates with Confidence </a:t>
            </a:r>
            <a:r>
              <a:rPr lang="en-US" dirty="0"/>
              <a:t>Intervals: </a:t>
            </a:r>
            <a:endParaRPr lang="en-US" dirty="0" smtClean="0"/>
          </a:p>
          <a:p>
            <a:pPr lvl="2"/>
            <a:r>
              <a:rPr lang="en-US" dirty="0" smtClean="0"/>
              <a:t>Time: </a:t>
            </a:r>
            <a:r>
              <a:rPr lang="en-US" dirty="0" smtClean="0"/>
              <a:t>Poisson </a:t>
            </a:r>
            <a:r>
              <a:rPr lang="en-US" dirty="0"/>
              <a:t>regression with thin plate penalized smoothing spline for time </a:t>
            </a:r>
            <a:endParaRPr lang="en-US" dirty="0" smtClean="0"/>
          </a:p>
          <a:p>
            <a:pPr lvl="2"/>
            <a:r>
              <a:rPr lang="en-US" dirty="0" smtClean="0"/>
              <a:t>Age: Poisson regression with age group indicator variables </a:t>
            </a:r>
            <a:endParaRPr lang="en-US" dirty="0"/>
          </a:p>
          <a:p>
            <a:pPr marL="0" indent="0">
              <a:buNone/>
            </a:pPr>
            <a:r>
              <a:rPr lang="en-US" dirty="0"/>
              <a:t>Adjusted (weighted): Two-level post estimation adjustment </a:t>
            </a:r>
            <a:r>
              <a:rPr lang="mr-IN" dirty="0" smtClean="0"/>
              <a:t>–</a:t>
            </a:r>
            <a:r>
              <a:rPr lang="en-US" dirty="0" smtClean="0"/>
              <a:t> (</a:t>
            </a:r>
            <a:r>
              <a:rPr lang="en-US" dirty="0" err="1" smtClean="0"/>
              <a:t>Breiman</a:t>
            </a:r>
            <a:r>
              <a:rPr lang="en-US" dirty="0" smtClean="0"/>
              <a:t> Weighting System)</a:t>
            </a:r>
            <a:endParaRPr lang="en-US" dirty="0"/>
          </a:p>
          <a:p>
            <a:pPr marL="623888" lvl="1" indent="-182563"/>
            <a:r>
              <a:rPr lang="en-US" dirty="0"/>
              <a:t>Adjusted Estimate = </a:t>
            </a:r>
            <a:r>
              <a:rPr lang="en-US" dirty="0" smtClean="0"/>
              <a:t>(Unadjusted Modeled Estimates </a:t>
            </a:r>
            <a:r>
              <a:rPr lang="en-US" dirty="0"/>
              <a:t>/ Weight 1) / Weight 2</a:t>
            </a:r>
          </a:p>
          <a:p>
            <a:pPr marL="623888" lvl="1" indent="-182563"/>
            <a:r>
              <a:rPr lang="en-US" dirty="0"/>
              <a:t>Weight 1 (Clinical practice weight): Year specific</a:t>
            </a:r>
          </a:p>
          <a:p>
            <a:pPr marL="623888" lvl="1" indent="-182563">
              <a:buNone/>
            </a:pPr>
            <a:endParaRPr lang="en-US" dirty="0"/>
          </a:p>
          <a:p>
            <a:pPr marL="623888" lvl="1" indent="-182563">
              <a:buNone/>
            </a:pPr>
            <a:endParaRPr lang="en-US" dirty="0"/>
          </a:p>
          <a:p>
            <a:pPr marL="623888" lvl="1" indent="-182563">
              <a:buNone/>
            </a:pPr>
            <a:endParaRPr lang="en-US" dirty="0"/>
          </a:p>
          <a:p>
            <a:pPr marL="623888" lvl="1" indent="-182563"/>
            <a:r>
              <a:rPr lang="en-US" dirty="0"/>
              <a:t>Weight 2 (Care seeking behavior): Year specific</a:t>
            </a:r>
          </a:p>
          <a:p>
            <a:pPr marL="201168" lvl="1" indent="0">
              <a:buNone/>
            </a:pPr>
            <a:endParaRPr lang="en-US" dirty="0"/>
          </a:p>
          <a:p>
            <a:pPr marL="201168" lvl="1" indent="0">
              <a:buNone/>
            </a:pPr>
            <a:endParaRPr lang="en-US" dirty="0"/>
          </a:p>
          <a:p>
            <a:pPr marL="201168" lvl="1" indent="0">
              <a:buNone/>
            </a:pPr>
            <a:endParaRPr lang="en-US" dirty="0"/>
          </a:p>
          <a:p>
            <a:pPr marL="623888" lvl="1" indent="-182563">
              <a:tabLst>
                <a:tab pos="623888" algn="l"/>
              </a:tabLst>
            </a:pPr>
            <a:r>
              <a:rPr lang="en-US" dirty="0"/>
              <a:t>Uncertainty estimated using 1,000 draw posterior simulation </a:t>
            </a:r>
          </a:p>
          <a:p>
            <a:pPr lvl="2"/>
            <a:endParaRPr lang="en-US" sz="1600" dirty="0"/>
          </a:p>
          <a:p>
            <a:pPr lvl="2"/>
            <a:endParaRPr lang="en-US" dirty="0"/>
          </a:p>
        </p:txBody>
      </p:sp>
      <p:sp>
        <p:nvSpPr>
          <p:cNvPr id="4" name="TextBox 3"/>
          <p:cNvSpPr txBox="1"/>
          <p:nvPr/>
        </p:nvSpPr>
        <p:spPr>
          <a:xfrm>
            <a:off x="1538210" y="3506929"/>
            <a:ext cx="4769427" cy="646331"/>
          </a:xfrm>
          <a:prstGeom prst="rect">
            <a:avLst/>
          </a:prstGeom>
          <a:noFill/>
        </p:spPr>
        <p:txBody>
          <a:bodyPr wrap="square" rtlCol="0">
            <a:spAutoFit/>
          </a:bodyPr>
          <a:lstStyle/>
          <a:p>
            <a:pPr algn="ctr"/>
            <a:r>
              <a:rPr lang="en-US" i="1" u="sng" dirty="0"/>
              <a:t>Number patients with blood cultures performed</a:t>
            </a:r>
          </a:p>
          <a:p>
            <a:pPr algn="ctr"/>
            <a:r>
              <a:rPr lang="en-US" i="1" dirty="0"/>
              <a:t>Total eligible for blood culture</a:t>
            </a:r>
          </a:p>
        </p:txBody>
      </p:sp>
      <p:sp>
        <p:nvSpPr>
          <p:cNvPr id="5" name="TextBox 4"/>
          <p:cNvSpPr txBox="1"/>
          <p:nvPr/>
        </p:nvSpPr>
        <p:spPr>
          <a:xfrm>
            <a:off x="1311207" y="4627612"/>
            <a:ext cx="8728364" cy="646331"/>
          </a:xfrm>
          <a:prstGeom prst="rect">
            <a:avLst/>
          </a:prstGeom>
          <a:noFill/>
        </p:spPr>
        <p:txBody>
          <a:bodyPr wrap="square" rtlCol="0">
            <a:spAutoFit/>
          </a:bodyPr>
          <a:lstStyle/>
          <a:p>
            <a:pPr algn="ctr"/>
            <a:r>
              <a:rPr lang="en-US" i="1" u="sng" dirty="0"/>
              <a:t>Number people with AFI/SARI at household visit who sought care at surveillance clinic</a:t>
            </a:r>
          </a:p>
          <a:p>
            <a:pPr algn="ctr"/>
            <a:r>
              <a:rPr lang="en-US" i="1" dirty="0"/>
              <a:t>Total people with AFI/SARI at household visit who sought care (anywhere)</a:t>
            </a:r>
          </a:p>
        </p:txBody>
      </p:sp>
    </p:spTree>
    <p:extLst>
      <p:ext uri="{BB962C8B-B14F-4D97-AF65-F5344CB8AC3E}">
        <p14:creationId xmlns:p14="http://schemas.microsoft.com/office/powerpoint/2010/main" val="31030048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trospec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2633</TotalTime>
  <Words>3165</Words>
  <Application>Microsoft Macintosh PowerPoint</Application>
  <PresentationFormat>Custom</PresentationFormat>
  <Paragraphs>185</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Retrospect</vt:lpstr>
      <vt:lpstr>Recent Typhoid Incidence Decline in a Large Urban Slum | A look the typhoid burden in Kibera, Kenya</vt:lpstr>
      <vt:lpstr>Typhoid | Quick Overview</vt:lpstr>
      <vt:lpstr>Typhoid | Burden</vt:lpstr>
      <vt:lpstr>Typhoid Fever in Kibera</vt:lpstr>
      <vt:lpstr>Study Aims</vt:lpstr>
      <vt:lpstr>Study Overview and Population</vt:lpstr>
      <vt:lpstr>Laboratory Methods</vt:lpstr>
      <vt:lpstr>Methods | Data Cleaning and Inclusion</vt:lpstr>
      <vt:lpstr>Methods| Unadjusted and Adjusted Incidence Estimation</vt:lpstr>
      <vt:lpstr>Results | Un-Adjustment Incidence Over Time</vt:lpstr>
      <vt:lpstr>Results | Un-Adjustment Incidence Over Time</vt:lpstr>
      <vt:lpstr>Results | Un-Adjustment Incidence Over Time</vt:lpstr>
      <vt:lpstr>Results | Unadjusted and Adjustment </vt:lpstr>
      <vt:lpstr>Results | Age-Distribution of Incidence </vt:lpstr>
      <vt:lpstr>Results | Age-Distribution of Incidence </vt:lpstr>
      <vt:lpstr>Discussion | Weights</vt:lpstr>
      <vt:lpstr>Conclusion</vt:lpstr>
      <vt:lpstr>Acknowledgments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Typhoid Incidence Decline in a Large Urban Slum | A look the typhoid burden in Kibera, Kenya</dc:title>
  <dc:creator>Maggie Lind</dc:creator>
  <cp:lastModifiedBy>Margaret Lind</cp:lastModifiedBy>
  <cp:revision>134</cp:revision>
  <dcterms:created xsi:type="dcterms:W3CDTF">2019-04-14T23:41:34Z</dcterms:created>
  <dcterms:modified xsi:type="dcterms:W3CDTF">2019-04-16T20:20:56Z</dcterms:modified>
</cp:coreProperties>
</file>