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86" r:id="rId5"/>
    <p:sldId id="260" r:id="rId6"/>
    <p:sldId id="261" r:id="rId7"/>
    <p:sldId id="262" r:id="rId8"/>
    <p:sldId id="287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8" r:id="rId20"/>
    <p:sldId id="289" r:id="rId21"/>
    <p:sldId id="284" r:id="rId22"/>
    <p:sldId id="285" r:id="rId23"/>
    <p:sldId id="265" r:id="rId24"/>
  </p:sldIdLst>
  <p:sldSz cx="9144000" cy="6858000" type="screen4x3"/>
  <p:notesSz cx="9872663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150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77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DD74F-1C69-44A0-A260-5D01836FFD63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24"/>
            <a:ext cx="427713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77" y="6456324"/>
            <a:ext cx="427713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93BD-F012-43D7-B1EE-5FECB54CE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8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1F95A2-C145-417D-B1EA-0B3D69C94896}" type="datetimeFigureOut">
              <a:rPr lang="en-GB"/>
              <a:pPr>
                <a:defRPr/>
              </a:pPr>
              <a:t>20/04/2016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6DDB15-D50C-4A29-9EDC-C5BE539204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340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9A1C671-05C1-48E4-92F6-2C64F5F9791A}" type="slidenum">
              <a:rPr lang="en-GB" altLang="de-DE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de-DE" smtClean="0"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F678C1-D294-4A00-919F-5E015A35EDEA}" type="slidenum">
              <a:rPr lang="en-GB" altLang="de-DE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de-DE" smtClean="0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134E07-B079-4656-A50F-D89566808629}" type="slidenum">
              <a:rPr lang="en-GB" altLang="de-DE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de-DE" smtClean="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B96330C-A473-48A5-B843-E1A19D83C1C0}" type="slidenum">
              <a:rPr lang="en-GB" altLang="de-DE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de-DE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9BE402-359A-4786-8994-2DC806CA0D5F}" type="slidenum">
              <a:rPr lang="en-GB" altLang="de-DE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de-DE" smtClean="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2627313" cy="16652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22600" y="0"/>
            <a:ext cx="6121400" cy="1665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2700338" cy="16652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00338" y="0"/>
            <a:ext cx="6443662" cy="1665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180975"/>
            <a:ext cx="2070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683568" y="2349500"/>
            <a:ext cx="8066087" cy="37798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10"/>
              </a:spcAft>
              <a:buNone/>
              <a:defRPr sz="1800" b="1"/>
            </a:lvl1pPr>
            <a:lvl2pPr marL="0" indent="0">
              <a:spcBef>
                <a:spcPts val="0"/>
              </a:spcBef>
              <a:spcAft>
                <a:spcPts val="2285"/>
              </a:spcAft>
              <a:buNone/>
              <a:defRPr sz="3400"/>
            </a:lvl2pPr>
            <a:lvl3pPr marL="0" indent="0">
              <a:spcBef>
                <a:spcPts val="0"/>
              </a:spcBef>
              <a:spcAft>
                <a:spcPts val="121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121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1210"/>
              </a:spcAft>
              <a:buNone/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27363" y="274638"/>
            <a:ext cx="5757861" cy="1211262"/>
          </a:xfrm>
        </p:spPr>
        <p:txBody>
          <a:bodyPr anchor="b">
            <a:normAutofit/>
          </a:bodyPr>
          <a:lstStyle>
            <a:lvl1pPr algn="l">
              <a:defRPr lang="en-GB" sz="1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5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6" name="Picture 9" descr="thp_logo_power2oh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107950"/>
            <a:ext cx="167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8" name="Picture 9" descr="thp_logo_power2oh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107950"/>
            <a:ext cx="167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3568" y="1124420"/>
            <a:ext cx="8066087" cy="360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683568" y="1701254"/>
            <a:ext cx="8066087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719138" y="6546850"/>
            <a:ext cx="1512887" cy="2301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FCA94EC-42A6-4A4A-BF54-A05FE562FE50}" type="datetime4">
              <a:rPr lang="en-GB"/>
              <a:pPr>
                <a:defRPr/>
              </a:pPr>
              <a:t>20 April 2016</a:t>
            </a:fld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411413" y="6545263"/>
            <a:ext cx="4356100" cy="231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GB"/>
              <a:t>Short Title of Presentation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7273925" y="6545263"/>
            <a:ext cx="1511300" cy="231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452B3CB-4C66-45DA-BA96-03A7808132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56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771775" y="0"/>
            <a:ext cx="6372225" cy="16652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0"/>
            <a:ext cx="2771775" cy="16652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180975"/>
            <a:ext cx="2070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3568" y="2349500"/>
            <a:ext cx="8066087" cy="3779838"/>
          </a:xfrm>
        </p:spPr>
        <p:txBody>
          <a:bodyPr/>
          <a:lstStyle>
            <a:lvl1pPr>
              <a:defRPr sz="2400" b="1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85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704429"/>
            <a:ext cx="3888432" cy="4460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2577" y="1704429"/>
            <a:ext cx="3925887" cy="44608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83568" y="1124420"/>
            <a:ext cx="8066087" cy="36036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055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01292"/>
            <a:ext cx="3931606" cy="647588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334" y="1701292"/>
            <a:ext cx="3925130" cy="647588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3568" y="1124421"/>
            <a:ext cx="8066087" cy="3603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83568" y="2388641"/>
            <a:ext cx="3924300" cy="37766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822577" y="2388641"/>
            <a:ext cx="3925887" cy="37766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20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1124420"/>
            <a:ext cx="8066087" cy="36036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591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704429"/>
            <a:ext cx="2016125" cy="4460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568" y="1124420"/>
            <a:ext cx="8066087" cy="36036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701254"/>
            <a:ext cx="5797550" cy="44640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40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701253"/>
            <a:ext cx="5797078" cy="44640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513" y="1694948"/>
            <a:ext cx="2017712" cy="44703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568" y="1124420"/>
            <a:ext cx="8066087" cy="36036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4406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3950"/>
            <a:ext cx="80660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  <a:endParaRPr lang="en-GB" alt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704975"/>
            <a:ext cx="8066087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  <a:endParaRPr lang="en-GB" altLang="de-DE" smtClean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1030" name="Picture 9" descr="thp_logo_power2ohn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107950"/>
            <a:ext cx="167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719138" y="6453188"/>
            <a:ext cx="10445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05204-D62C-43D5-B42C-4C742BCED98C}" type="datetime3">
              <a:rPr lang="en-GB"/>
              <a:pPr>
                <a:defRPr/>
              </a:pPr>
              <a:t>20 April, 2016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1871663" y="6453188"/>
            <a:ext cx="56673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Title of Presentation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704138" y="6453188"/>
            <a:ext cx="10810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32B195-4A45-4C37-9971-76AB9DF63C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 sz="1000"/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0"/>
            <a:ext cx="9144000" cy="727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1036" name="Picture 13" descr="C:\Users\blackwel\Desktop\tph_logo_o_office_web_color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325" y="127000"/>
            <a:ext cx="16414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719138" y="6546850"/>
            <a:ext cx="151288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CA94EC-42A6-4A4A-BF54-A05FE562FE50}" type="datetime4">
              <a:rPr lang="en-GB" smtClean="0"/>
              <a:pPr>
                <a:defRPr/>
              </a:pPr>
              <a:t>20 April 2016</a:t>
            </a:fld>
            <a:endParaRPr lang="en-GB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2411413" y="6545263"/>
            <a:ext cx="43561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mtClean="0"/>
              <a:t>Short Title of Presentation</a:t>
            </a:r>
            <a:endParaRPr lang="en-GB"/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7273925" y="6545263"/>
            <a:ext cx="15113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BEC299E-E4E3-47C4-8AFC-96A950D8F8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41313" algn="l" defTabSz="341313" rtl="0" eaLnBrk="1" fontAlgn="base" hangingPunct="1">
        <a:spcBef>
          <a:spcPct val="0"/>
        </a:spcBef>
        <a:spcAft>
          <a:spcPts val="863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41313" indent="573088" algn="l" defTabSz="341313" rtl="0" eaLnBrk="1" fontAlgn="base" hangingPunct="1">
        <a:spcBef>
          <a:spcPct val="0"/>
        </a:spcBef>
        <a:spcAft>
          <a:spcPts val="675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341313" algn="l" defTabSz="341313" rtl="0" eaLnBrk="1" fontAlgn="base" hangingPunct="1">
        <a:spcBef>
          <a:spcPct val="0"/>
        </a:spcBef>
        <a:spcAft>
          <a:spcPts val="675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2625" indent="484188" algn="l" defTabSz="341313" rtl="0" eaLnBrk="1" fontAlgn="base" hangingPunct="1">
        <a:spcBef>
          <a:spcPct val="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987675" y="850702"/>
            <a:ext cx="5797550" cy="27404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Department of Epidemiology </a:t>
            </a:r>
            <a:r>
              <a:rPr lang="en-US" sz="2400" b="1" dirty="0"/>
              <a:t>and Public </a:t>
            </a:r>
            <a:r>
              <a:rPr lang="en-US" sz="2400" b="1" dirty="0" smtClean="0"/>
              <a:t>Health</a:t>
            </a:r>
            <a:endParaRPr altLang="de-DE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520" y="177281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Causal models of the epidemiology of enteric pathogen </a:t>
            </a:r>
            <a:r>
              <a:rPr lang="en-US" sz="2400" dirty="0" smtClean="0"/>
              <a:t>co-infections </a:t>
            </a:r>
            <a:r>
              <a:rPr lang="en-US" sz="2400" dirty="0"/>
              <a:t>among children </a:t>
            </a:r>
            <a:r>
              <a:rPr lang="en-US" sz="2400" u="sng" dirty="0"/>
              <a:t>&lt;</a:t>
            </a:r>
            <a:r>
              <a:rPr lang="en-US" sz="2400" dirty="0"/>
              <a:t> 59 months in </a:t>
            </a:r>
            <a:r>
              <a:rPr lang="en-US" sz="2400" dirty="0" err="1"/>
              <a:t>Mirzapur</a:t>
            </a:r>
            <a:r>
              <a:rPr lang="en-US" sz="2400" dirty="0"/>
              <a:t>, Bangladesh   </a:t>
            </a:r>
            <a:endParaRPr lang="de-CH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2636912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Kurt Z </a:t>
            </a:r>
            <a:r>
              <a:rPr lang="en-US" sz="2200" dirty="0" smtClean="0"/>
              <a:t>Long, </a:t>
            </a:r>
            <a:r>
              <a:rPr lang="en-US" sz="2200" dirty="0" err="1"/>
              <a:t>Abu.S.G</a:t>
            </a:r>
            <a:r>
              <a:rPr lang="en-US" sz="2200" dirty="0"/>
              <a:t> </a:t>
            </a:r>
            <a:r>
              <a:rPr lang="en-US" sz="2200" dirty="0" err="1" smtClean="0"/>
              <a:t>Faruque</a:t>
            </a:r>
            <a:r>
              <a:rPr lang="en-US" sz="2200" dirty="0" smtClean="0"/>
              <a:t>, </a:t>
            </a:r>
            <a:r>
              <a:rPr lang="en-US" sz="2200" dirty="0" err="1"/>
              <a:t>Tahmeed</a:t>
            </a:r>
            <a:r>
              <a:rPr lang="en-US" sz="2200" dirty="0"/>
              <a:t> </a:t>
            </a:r>
            <a:r>
              <a:rPr lang="en-US" sz="2200" dirty="0" smtClean="0"/>
              <a:t>Ahmed, </a:t>
            </a:r>
            <a:r>
              <a:rPr lang="en-US" sz="2200" dirty="0" err="1"/>
              <a:t>Inong</a:t>
            </a:r>
            <a:r>
              <a:rPr lang="en-US" sz="2200" dirty="0"/>
              <a:t> R </a:t>
            </a:r>
            <a:r>
              <a:rPr lang="en-US" sz="2200" dirty="0" err="1" smtClean="0"/>
              <a:t>Gunanti</a:t>
            </a:r>
            <a:r>
              <a:rPr lang="en-US" sz="2200" dirty="0" smtClean="0"/>
              <a:t>, </a:t>
            </a:r>
            <a:r>
              <a:rPr lang="en-US" sz="2200" dirty="0"/>
              <a:t>James P </a:t>
            </a:r>
            <a:r>
              <a:rPr lang="en-US" sz="2200" dirty="0" err="1" smtClean="0"/>
              <a:t>Nataro</a:t>
            </a:r>
            <a:r>
              <a:rPr lang="en-US" sz="2200" dirty="0" smtClean="0"/>
              <a:t>, </a:t>
            </a:r>
            <a:r>
              <a:rPr lang="en-US" sz="2200" dirty="0" err="1"/>
              <a:t>Dilruba</a:t>
            </a:r>
            <a:r>
              <a:rPr lang="en-US" sz="2200" dirty="0"/>
              <a:t> </a:t>
            </a:r>
            <a:r>
              <a:rPr lang="en-US" sz="2200" dirty="0" err="1" smtClean="0"/>
              <a:t>Nasrin</a:t>
            </a:r>
            <a:r>
              <a:rPr lang="en-US" sz="2200" dirty="0" smtClean="0"/>
              <a:t>, </a:t>
            </a:r>
            <a:r>
              <a:rPr lang="en-US" sz="2200" dirty="0"/>
              <a:t>Karen </a:t>
            </a:r>
            <a:r>
              <a:rPr lang="en-US" sz="2200" dirty="0" err="1" smtClean="0"/>
              <a:t>Kotloff</a:t>
            </a:r>
            <a:r>
              <a:rPr lang="en-US" sz="2200" dirty="0" smtClean="0"/>
              <a:t>, </a:t>
            </a:r>
            <a:r>
              <a:rPr lang="en-US" sz="2200" dirty="0"/>
              <a:t>Myron M Levine</a:t>
            </a:r>
            <a:endParaRPr lang="de-CH" sz="2200" dirty="0"/>
          </a:p>
        </p:txBody>
      </p:sp>
      <p:sp>
        <p:nvSpPr>
          <p:cNvPr id="7" name="Rectangle 6"/>
          <p:cNvSpPr/>
          <p:nvPr/>
        </p:nvSpPr>
        <p:spPr>
          <a:xfrm>
            <a:off x="539552" y="3975154"/>
            <a:ext cx="835292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Department </a:t>
            </a:r>
            <a:r>
              <a:rPr lang="en-US" dirty="0"/>
              <a:t>of Epidemiology and Public Health, Swiss Tropical and Public Health Institute, Basel, Switzerland; 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en-US" dirty="0" smtClean="0"/>
              <a:t>International Centre for </a:t>
            </a:r>
            <a:r>
              <a:rPr lang="en-US" dirty="0" err="1" smtClean="0"/>
              <a:t>Diarrhoeal</a:t>
            </a:r>
            <a:r>
              <a:rPr lang="en-US" dirty="0" smtClean="0"/>
              <a:t> Disease Research, Dhaka, Bangladesh; </a:t>
            </a:r>
            <a:endParaRPr lang="de-CH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Departments </a:t>
            </a:r>
            <a:r>
              <a:rPr lang="en-US" dirty="0"/>
              <a:t>of Medicine and </a:t>
            </a:r>
            <a:r>
              <a:rPr lang="en-US" dirty="0" smtClean="0"/>
              <a:t>Pediatrics</a:t>
            </a:r>
            <a:r>
              <a:rPr lang="en-US" dirty="0"/>
              <a:t>, Center for Vaccine Development, University of Maryland School of Medicine, Baltimore, USA;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en-US" dirty="0" smtClean="0"/>
              <a:t>Department </a:t>
            </a:r>
            <a:r>
              <a:rPr lang="en-US" dirty="0"/>
              <a:t>of Pediatrics, School of Medicine, University of Virginia, Charlottesville, USA. </a:t>
            </a:r>
            <a:endParaRPr lang="de-CH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252536" y="6546850"/>
            <a:ext cx="1512888" cy="2301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20 April 2016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040436" y="6545263"/>
            <a:ext cx="4356100" cy="2317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GB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mtClean="0">
                <a:solidFill>
                  <a:schemeClr val="tx1"/>
                </a:solidFill>
              </a:rPr>
              <a:t>Short Title of Presentation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 smtClean="0"/>
              <a:t>Number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pathogen </a:t>
            </a:r>
            <a:r>
              <a:rPr lang="de-CH" sz="2800" dirty="0" err="1" smtClean="0"/>
              <a:t>isolates</a:t>
            </a:r>
            <a:r>
              <a:rPr lang="de-CH" sz="2800" dirty="0" smtClean="0"/>
              <a:t>/</a:t>
            </a:r>
            <a:r>
              <a:rPr lang="de-CH" sz="2800" dirty="0" err="1" smtClean="0"/>
              <a:t>stool</a:t>
            </a:r>
            <a:r>
              <a:rPr lang="de-CH" sz="2800" dirty="0" smtClean="0"/>
              <a:t> </a:t>
            </a:r>
            <a:r>
              <a:rPr lang="de-CH" sz="2800" dirty="0" err="1" smtClean="0"/>
              <a:t>among</a:t>
            </a:r>
            <a:r>
              <a:rPr lang="de-CH" sz="2800" dirty="0" smtClean="0"/>
              <a:t> </a:t>
            </a:r>
            <a:r>
              <a:rPr lang="de-CH" sz="2800" dirty="0" err="1" smtClean="0"/>
              <a:t>children</a:t>
            </a:r>
            <a:r>
              <a:rPr lang="de-CH" sz="2800" dirty="0" smtClean="0"/>
              <a:t> in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case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control</a:t>
            </a:r>
            <a:r>
              <a:rPr lang="de-CH" sz="2800" dirty="0" smtClean="0"/>
              <a:t> </a:t>
            </a:r>
            <a:r>
              <a:rPr lang="de-CH" sz="2800" dirty="0" err="1" smtClean="0"/>
              <a:t>groups</a:t>
            </a:r>
            <a:endParaRPr lang="de-CH" sz="2800" dirty="0"/>
          </a:p>
        </p:txBody>
      </p:sp>
      <p:pic>
        <p:nvPicPr>
          <p:cNvPr id="3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50" y="2276872"/>
            <a:ext cx="5975670" cy="36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 smtClean="0"/>
              <a:t>Associations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coinfections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asymptomatic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symptomatic</a:t>
            </a:r>
            <a:r>
              <a:rPr lang="de-CH" sz="2400" dirty="0" smtClean="0"/>
              <a:t> </a:t>
            </a:r>
            <a:r>
              <a:rPr lang="de-CH" sz="2400" i="1" dirty="0" smtClean="0"/>
              <a:t>S. </a:t>
            </a:r>
            <a:r>
              <a:rPr lang="de-CH" sz="2400" i="1" dirty="0" err="1" smtClean="0"/>
              <a:t>flexeri</a:t>
            </a:r>
            <a:r>
              <a:rPr lang="de-CH" sz="2400" i="1" dirty="0" smtClean="0"/>
              <a:t> </a:t>
            </a:r>
            <a:r>
              <a:rPr lang="de-CH" sz="2400" dirty="0" err="1" smtClean="0"/>
              <a:t>infections</a:t>
            </a:r>
            <a:r>
              <a:rPr lang="de-CH" sz="2400" dirty="0" smtClean="0"/>
              <a:t>  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20808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6"/>
          <p:cNvSpPr>
            <a:spLocks noChangeArrowheads="1"/>
          </p:cNvSpPr>
          <p:nvPr/>
        </p:nvSpPr>
        <p:spPr bwMode="auto">
          <a:xfrm>
            <a:off x="2020987" y="3914824"/>
            <a:ext cx="830263" cy="522288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4" name="Rectangle 117"/>
          <p:cNvSpPr>
            <a:spLocks noChangeArrowheads="1"/>
          </p:cNvSpPr>
          <p:nvPr/>
        </p:nvSpPr>
        <p:spPr bwMode="auto">
          <a:xfrm>
            <a:off x="2045787" y="3933056"/>
            <a:ext cx="7806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Caretaker</a:t>
            </a: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education</a:t>
            </a:r>
            <a:endParaRPr kumimoji="0" lang="de-DE" altLang="de-DE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31"/>
          <p:cNvSpPr>
            <a:spLocks noChangeArrowheads="1"/>
          </p:cNvSpPr>
          <p:nvPr/>
        </p:nvSpPr>
        <p:spPr bwMode="auto">
          <a:xfrm>
            <a:off x="3548318" y="5112122"/>
            <a:ext cx="831850" cy="525463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9" name="Rectangle 132"/>
          <p:cNvSpPr>
            <a:spLocks noChangeArrowheads="1"/>
          </p:cNvSpPr>
          <p:nvPr/>
        </p:nvSpPr>
        <p:spPr bwMode="auto">
          <a:xfrm>
            <a:off x="3592820" y="5189130"/>
            <a:ext cx="835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Handwash</a:t>
            </a: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cook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40"/>
          <p:cNvSpPr>
            <a:spLocks noChangeArrowheads="1"/>
          </p:cNvSpPr>
          <p:nvPr/>
        </p:nvSpPr>
        <p:spPr bwMode="auto">
          <a:xfrm>
            <a:off x="2481869" y="1943993"/>
            <a:ext cx="825500" cy="522288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8" name="Rectangle 141"/>
          <p:cNvSpPr>
            <a:spLocks noChangeArrowheads="1"/>
          </p:cNvSpPr>
          <p:nvPr/>
        </p:nvSpPr>
        <p:spPr bwMode="auto">
          <a:xfrm>
            <a:off x="2555776" y="2005082"/>
            <a:ext cx="743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Improved</a:t>
            </a: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latrine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42"/>
          <p:cNvSpPr>
            <a:spLocks noChangeArrowheads="1"/>
          </p:cNvSpPr>
          <p:nvPr/>
        </p:nvSpPr>
        <p:spPr bwMode="auto">
          <a:xfrm>
            <a:off x="4425354" y="5115297"/>
            <a:ext cx="827088" cy="52705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0" name="Rectangle 143"/>
          <p:cNvSpPr>
            <a:spLocks noChangeArrowheads="1"/>
          </p:cNvSpPr>
          <p:nvPr/>
        </p:nvSpPr>
        <p:spPr bwMode="auto">
          <a:xfrm>
            <a:off x="4427984" y="5282282"/>
            <a:ext cx="85440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Aeromonas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44"/>
          <p:cNvSpPr>
            <a:spLocks noChangeArrowheads="1"/>
          </p:cNvSpPr>
          <p:nvPr/>
        </p:nvSpPr>
        <p:spPr bwMode="auto">
          <a:xfrm>
            <a:off x="5349279" y="5112122"/>
            <a:ext cx="827088" cy="525463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2" name="Rectangle 145"/>
          <p:cNvSpPr>
            <a:spLocks noChangeArrowheads="1"/>
          </p:cNvSpPr>
          <p:nvPr/>
        </p:nvSpPr>
        <p:spPr bwMode="auto">
          <a:xfrm>
            <a:off x="5349279" y="5257378"/>
            <a:ext cx="8243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HW X </a:t>
            </a: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Aero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6"/>
          <p:cNvSpPr>
            <a:spLocks noChangeArrowheads="1"/>
          </p:cNvSpPr>
          <p:nvPr/>
        </p:nvSpPr>
        <p:spPr bwMode="auto">
          <a:xfrm>
            <a:off x="2481869" y="2710582"/>
            <a:ext cx="827088" cy="52070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4" name="Rectangle 147"/>
          <p:cNvSpPr>
            <a:spLocks noChangeArrowheads="1"/>
          </p:cNvSpPr>
          <p:nvPr/>
        </p:nvSpPr>
        <p:spPr bwMode="auto">
          <a:xfrm>
            <a:off x="2630100" y="2780928"/>
            <a:ext cx="464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HW</a:t>
            </a:r>
            <a:r>
              <a:rPr kumimoji="0" lang="de-DE" altLang="de-DE" sz="1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baseline="0" dirty="0" err="1" smtClean="0">
                <a:solidFill>
                  <a:srgbClr val="000000"/>
                </a:solidFill>
              </a:rPr>
              <a:t>Iatrine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0"/>
          <p:cNvSpPr>
            <a:spLocks noChangeArrowheads="1"/>
          </p:cNvSpPr>
          <p:nvPr/>
        </p:nvSpPr>
        <p:spPr bwMode="auto">
          <a:xfrm>
            <a:off x="4071948" y="2503265"/>
            <a:ext cx="971377" cy="611187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5" name="Line 188"/>
          <p:cNvSpPr>
            <a:spLocks noChangeShapeType="1"/>
          </p:cNvSpPr>
          <p:nvPr/>
        </p:nvSpPr>
        <p:spPr bwMode="auto">
          <a:xfrm flipV="1">
            <a:off x="3890366" y="4077072"/>
            <a:ext cx="503238" cy="10255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6" name="Freeform 189"/>
          <p:cNvSpPr>
            <a:spLocks/>
          </p:cNvSpPr>
          <p:nvPr/>
        </p:nvSpPr>
        <p:spPr bwMode="auto">
          <a:xfrm>
            <a:off x="4311054" y="4077072"/>
            <a:ext cx="82550" cy="120650"/>
          </a:xfrm>
          <a:custGeom>
            <a:avLst/>
            <a:gdLst>
              <a:gd name="T0" fmla="*/ 18 w 18"/>
              <a:gd name="T1" fmla="*/ 0 h 26"/>
              <a:gd name="T2" fmla="*/ 15 w 18"/>
              <a:gd name="T3" fmla="*/ 26 h 26"/>
              <a:gd name="T4" fmla="*/ 7 w 18"/>
              <a:gd name="T5" fmla="*/ 23 h 26"/>
              <a:gd name="T6" fmla="*/ 0 w 18"/>
              <a:gd name="T7" fmla="*/ 19 h 26"/>
              <a:gd name="T8" fmla="*/ 18 w 18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6">
                <a:moveTo>
                  <a:pt x="18" y="0"/>
                </a:moveTo>
                <a:lnTo>
                  <a:pt x="15" y="26"/>
                </a:lnTo>
                <a:lnTo>
                  <a:pt x="7" y="23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7" name="Rectangle 190"/>
          <p:cNvSpPr>
            <a:spLocks noChangeArrowheads="1"/>
          </p:cNvSpPr>
          <p:nvPr/>
        </p:nvSpPr>
        <p:spPr bwMode="auto">
          <a:xfrm>
            <a:off x="4195166" y="4543797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-0.25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194"/>
          <p:cNvSpPr>
            <a:spLocks noChangeShapeType="1"/>
          </p:cNvSpPr>
          <p:nvPr/>
        </p:nvSpPr>
        <p:spPr bwMode="auto">
          <a:xfrm flipH="1" flipV="1">
            <a:off x="4606329" y="4077072"/>
            <a:ext cx="263525" cy="10302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2" name="Freeform 195"/>
          <p:cNvSpPr>
            <a:spLocks/>
          </p:cNvSpPr>
          <p:nvPr/>
        </p:nvSpPr>
        <p:spPr bwMode="auto">
          <a:xfrm>
            <a:off x="4596804" y="4077072"/>
            <a:ext cx="74613" cy="125413"/>
          </a:xfrm>
          <a:custGeom>
            <a:avLst/>
            <a:gdLst>
              <a:gd name="T0" fmla="*/ 2 w 16"/>
              <a:gd name="T1" fmla="*/ 0 h 27"/>
              <a:gd name="T2" fmla="*/ 16 w 16"/>
              <a:gd name="T3" fmla="*/ 23 h 27"/>
              <a:gd name="T4" fmla="*/ 8 w 16"/>
              <a:gd name="T5" fmla="*/ 25 h 27"/>
              <a:gd name="T6" fmla="*/ 0 w 16"/>
              <a:gd name="T7" fmla="*/ 27 h 27"/>
              <a:gd name="T8" fmla="*/ 2 w 16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7">
                <a:moveTo>
                  <a:pt x="2" y="0"/>
                </a:moveTo>
                <a:lnTo>
                  <a:pt x="16" y="23"/>
                </a:lnTo>
                <a:lnTo>
                  <a:pt x="8" y="25"/>
                </a:lnTo>
                <a:lnTo>
                  <a:pt x="0" y="27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3" name="Rectangle 196"/>
          <p:cNvSpPr>
            <a:spLocks noChangeArrowheads="1"/>
          </p:cNvSpPr>
          <p:nvPr/>
        </p:nvSpPr>
        <p:spPr bwMode="auto">
          <a:xfrm>
            <a:off x="4780954" y="4512047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-0.55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4698404" y="4077072"/>
            <a:ext cx="1038225" cy="10255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5" name="Freeform 198"/>
          <p:cNvSpPr>
            <a:spLocks/>
          </p:cNvSpPr>
          <p:nvPr/>
        </p:nvSpPr>
        <p:spPr bwMode="auto">
          <a:xfrm>
            <a:off x="4698404" y="4077072"/>
            <a:ext cx="106363" cy="111125"/>
          </a:xfrm>
          <a:custGeom>
            <a:avLst/>
            <a:gdLst>
              <a:gd name="T0" fmla="*/ 0 w 23"/>
              <a:gd name="T1" fmla="*/ 0 h 24"/>
              <a:gd name="T2" fmla="*/ 23 w 23"/>
              <a:gd name="T3" fmla="*/ 12 h 24"/>
              <a:gd name="T4" fmla="*/ 18 w 23"/>
              <a:gd name="T5" fmla="*/ 18 h 24"/>
              <a:gd name="T6" fmla="*/ 12 w 23"/>
              <a:gd name="T7" fmla="*/ 24 h 24"/>
              <a:gd name="T8" fmla="*/ 0 w 2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4">
                <a:moveTo>
                  <a:pt x="0" y="0"/>
                </a:moveTo>
                <a:lnTo>
                  <a:pt x="23" y="12"/>
                </a:lnTo>
                <a:lnTo>
                  <a:pt x="18" y="18"/>
                </a:lnTo>
                <a:lnTo>
                  <a:pt x="12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3" name="Rectangle 150"/>
          <p:cNvSpPr>
            <a:spLocks noChangeArrowheads="1"/>
          </p:cNvSpPr>
          <p:nvPr/>
        </p:nvSpPr>
        <p:spPr bwMode="auto">
          <a:xfrm>
            <a:off x="4071948" y="3494584"/>
            <a:ext cx="971377" cy="589038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04" name="TextBox 103"/>
          <p:cNvSpPr txBox="1"/>
          <p:nvPr/>
        </p:nvSpPr>
        <p:spPr>
          <a:xfrm>
            <a:off x="3989211" y="2596842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1" dirty="0" smtClean="0"/>
              <a:t> </a:t>
            </a:r>
            <a:r>
              <a:rPr lang="de-CH" sz="1000" b="1" dirty="0" err="1" smtClean="0"/>
              <a:t>Asymptomatic</a:t>
            </a:r>
            <a:r>
              <a:rPr lang="de-CH" sz="1000" b="1" dirty="0" smtClean="0"/>
              <a:t> </a:t>
            </a:r>
          </a:p>
          <a:p>
            <a:r>
              <a:rPr lang="de-CH" sz="1000" b="1" dirty="0" smtClean="0"/>
              <a:t>     </a:t>
            </a:r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4010852" y="3604954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b="1" dirty="0" smtClean="0"/>
              <a:t>  </a:t>
            </a:r>
            <a:r>
              <a:rPr lang="de-CH" sz="1000" b="1" dirty="0" err="1" smtClean="0"/>
              <a:t>Symptomatic</a:t>
            </a:r>
            <a:r>
              <a:rPr lang="de-CH" sz="1000" b="1" dirty="0" smtClean="0"/>
              <a:t> </a:t>
            </a:r>
          </a:p>
          <a:p>
            <a:pPr algn="ctr"/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114" name="Rectangle 140"/>
          <p:cNvSpPr>
            <a:spLocks noChangeArrowheads="1"/>
          </p:cNvSpPr>
          <p:nvPr/>
        </p:nvSpPr>
        <p:spPr bwMode="auto">
          <a:xfrm>
            <a:off x="5652120" y="1943993"/>
            <a:ext cx="825500" cy="522288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5" name="Rectangle 140"/>
          <p:cNvSpPr>
            <a:spLocks noChangeArrowheads="1"/>
          </p:cNvSpPr>
          <p:nvPr/>
        </p:nvSpPr>
        <p:spPr bwMode="auto">
          <a:xfrm>
            <a:off x="5652045" y="2799830"/>
            <a:ext cx="825500" cy="522288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16" name="TextBox 115"/>
          <p:cNvSpPr txBox="1"/>
          <p:nvPr/>
        </p:nvSpPr>
        <p:spPr>
          <a:xfrm>
            <a:off x="5682461" y="2066638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Giardia</a:t>
            </a:r>
            <a:endParaRPr lang="de-CH" sz="1200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5632641" y="285293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200" dirty="0" err="1" smtClean="0"/>
              <a:t>Norovirus</a:t>
            </a:r>
            <a:r>
              <a:rPr lang="de-CH" sz="1200" dirty="0" smtClean="0"/>
              <a:t> </a:t>
            </a:r>
          </a:p>
          <a:p>
            <a:pPr algn="ctr"/>
            <a:r>
              <a:rPr lang="de-CH" sz="1200" dirty="0" smtClean="0"/>
              <a:t>GII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5030193" y="2277765"/>
            <a:ext cx="602448" cy="4328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5030193" y="2951659"/>
            <a:ext cx="602448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7" idx="1"/>
          </p:cNvCxnSpPr>
          <p:nvPr/>
        </p:nvCxnSpPr>
        <p:spPr>
          <a:xfrm flipH="1">
            <a:off x="5030192" y="3083769"/>
            <a:ext cx="602449" cy="70533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37" idx="3"/>
          </p:cNvCxnSpPr>
          <p:nvPr/>
        </p:nvCxnSpPr>
        <p:spPr>
          <a:xfrm>
            <a:off x="3307369" y="2205137"/>
            <a:ext cx="834616" cy="128944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43" idx="3"/>
          </p:cNvCxnSpPr>
          <p:nvPr/>
        </p:nvCxnSpPr>
        <p:spPr>
          <a:xfrm>
            <a:off x="3308957" y="2970932"/>
            <a:ext cx="762991" cy="7461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endCxn id="114" idx="1"/>
          </p:cNvCxnSpPr>
          <p:nvPr/>
        </p:nvCxnSpPr>
        <p:spPr>
          <a:xfrm>
            <a:off x="3308957" y="2166239"/>
            <a:ext cx="2343163" cy="3889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" idx="3"/>
          </p:cNvCxnSpPr>
          <p:nvPr/>
        </p:nvCxnSpPr>
        <p:spPr>
          <a:xfrm>
            <a:off x="2851250" y="4175968"/>
            <a:ext cx="654941" cy="93932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3" idx="3"/>
          </p:cNvCxnSpPr>
          <p:nvPr/>
        </p:nvCxnSpPr>
        <p:spPr>
          <a:xfrm flipV="1">
            <a:off x="2851250" y="3914824"/>
            <a:ext cx="1220698" cy="2611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96"/>
          <p:cNvSpPr>
            <a:spLocks noChangeArrowheads="1"/>
          </p:cNvSpPr>
          <p:nvPr/>
        </p:nvSpPr>
        <p:spPr bwMode="auto">
          <a:xfrm>
            <a:off x="3256953" y="4485059"/>
            <a:ext cx="2741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0.11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96"/>
          <p:cNvSpPr>
            <a:spLocks noChangeArrowheads="1"/>
          </p:cNvSpPr>
          <p:nvPr/>
        </p:nvSpPr>
        <p:spPr bwMode="auto">
          <a:xfrm>
            <a:off x="5378006" y="4509120"/>
            <a:ext cx="2741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0.85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79512" y="692696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err="1" smtClean="0"/>
              <a:t>Causal</a:t>
            </a:r>
            <a:r>
              <a:rPr lang="de-CH" sz="2000" dirty="0" smtClean="0"/>
              <a:t> </a:t>
            </a:r>
            <a:r>
              <a:rPr lang="de-CH" sz="2000" dirty="0" err="1" smtClean="0"/>
              <a:t>pathways</a:t>
            </a:r>
            <a:r>
              <a:rPr lang="de-CH" sz="2000" dirty="0" smtClean="0"/>
              <a:t> </a:t>
            </a:r>
            <a:r>
              <a:rPr lang="de-CH" sz="2000" dirty="0" err="1" smtClean="0"/>
              <a:t>linking</a:t>
            </a:r>
            <a:r>
              <a:rPr lang="de-CH" sz="2000" dirty="0" smtClean="0"/>
              <a:t> pathogen </a:t>
            </a:r>
            <a:r>
              <a:rPr lang="de-CH" sz="2000" dirty="0" err="1" smtClean="0"/>
              <a:t>reservoirs</a:t>
            </a:r>
            <a:r>
              <a:rPr lang="de-CH" sz="2000" dirty="0" smtClean="0"/>
              <a:t>, </a:t>
            </a:r>
            <a:r>
              <a:rPr lang="de-CH" sz="2000" dirty="0" err="1" smtClean="0"/>
              <a:t>hygiene</a:t>
            </a:r>
            <a:r>
              <a:rPr lang="de-CH" sz="2000" dirty="0" smtClean="0"/>
              <a:t> </a:t>
            </a:r>
            <a:r>
              <a:rPr lang="de-CH" sz="2000" dirty="0" err="1" smtClean="0"/>
              <a:t>behaviors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coinfections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asymptomatic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symptomatic</a:t>
            </a:r>
            <a:r>
              <a:rPr lang="de-CH" sz="2000" dirty="0" smtClean="0"/>
              <a:t> </a:t>
            </a:r>
            <a:r>
              <a:rPr lang="de-CH" sz="2000" i="1" dirty="0" err="1" smtClean="0"/>
              <a:t>Shigella</a:t>
            </a:r>
            <a:r>
              <a:rPr lang="de-CH" sz="2000" i="1" dirty="0" smtClean="0"/>
              <a:t> </a:t>
            </a:r>
            <a:r>
              <a:rPr lang="de-CH" sz="2000" i="1" dirty="0" err="1"/>
              <a:t>f</a:t>
            </a:r>
            <a:r>
              <a:rPr lang="de-CH" sz="2000" i="1" dirty="0" err="1" smtClean="0"/>
              <a:t>lexneri</a:t>
            </a:r>
            <a:r>
              <a:rPr lang="de-CH" sz="2000" i="1" dirty="0" smtClean="0"/>
              <a:t> </a:t>
            </a:r>
            <a:r>
              <a:rPr lang="de-CH" sz="2000" dirty="0" err="1" smtClean="0"/>
              <a:t>infections</a:t>
            </a:r>
            <a:endParaRPr lang="de-CH" sz="2000" dirty="0"/>
          </a:p>
        </p:txBody>
      </p:sp>
      <p:sp>
        <p:nvSpPr>
          <p:cNvPr id="156" name="Rectangle 196"/>
          <p:cNvSpPr>
            <a:spLocks noChangeArrowheads="1"/>
          </p:cNvSpPr>
          <p:nvPr/>
        </p:nvSpPr>
        <p:spPr bwMode="auto">
          <a:xfrm>
            <a:off x="3450535" y="3325307"/>
            <a:ext cx="195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0.8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96"/>
          <p:cNvSpPr>
            <a:spLocks noChangeArrowheads="1"/>
          </p:cNvSpPr>
          <p:nvPr/>
        </p:nvSpPr>
        <p:spPr bwMode="auto">
          <a:xfrm>
            <a:off x="5282385" y="2756516"/>
            <a:ext cx="2741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0.40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96"/>
          <p:cNvSpPr>
            <a:spLocks noChangeArrowheads="1"/>
          </p:cNvSpPr>
          <p:nvPr/>
        </p:nvSpPr>
        <p:spPr bwMode="auto">
          <a:xfrm>
            <a:off x="5358527" y="3494584"/>
            <a:ext cx="2741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0.23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96"/>
          <p:cNvSpPr>
            <a:spLocks noChangeArrowheads="1"/>
          </p:cNvSpPr>
          <p:nvPr/>
        </p:nvSpPr>
        <p:spPr bwMode="auto">
          <a:xfrm>
            <a:off x="5094331" y="2313095"/>
            <a:ext cx="2741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0.57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96"/>
          <p:cNvSpPr>
            <a:spLocks noChangeArrowheads="1"/>
          </p:cNvSpPr>
          <p:nvPr/>
        </p:nvSpPr>
        <p:spPr bwMode="auto">
          <a:xfrm>
            <a:off x="4364221" y="1954312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-0.45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96"/>
          <p:cNvSpPr>
            <a:spLocks noChangeArrowheads="1"/>
          </p:cNvSpPr>
          <p:nvPr/>
        </p:nvSpPr>
        <p:spPr bwMode="auto">
          <a:xfrm>
            <a:off x="3646101" y="2512203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-0.36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90"/>
          <p:cNvSpPr>
            <a:spLocks noChangeArrowheads="1"/>
          </p:cNvSpPr>
          <p:nvPr/>
        </p:nvSpPr>
        <p:spPr bwMode="auto">
          <a:xfrm>
            <a:off x="3272219" y="3808993"/>
            <a:ext cx="32060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-0.30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4181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 smtClean="0"/>
              <a:t>Associations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coinfections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asymptomatic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symptomatic</a:t>
            </a:r>
            <a:r>
              <a:rPr lang="de-CH" sz="2400" dirty="0" smtClean="0"/>
              <a:t> </a:t>
            </a:r>
            <a:r>
              <a:rPr lang="de-CH" sz="2400" i="1" dirty="0" err="1" smtClean="0"/>
              <a:t>Cryptospoidium</a:t>
            </a:r>
            <a:r>
              <a:rPr lang="de-CH" sz="2400" i="1" dirty="0" smtClean="0"/>
              <a:t> </a:t>
            </a:r>
            <a:r>
              <a:rPr lang="de-CH" sz="2400" dirty="0" err="1" smtClean="0"/>
              <a:t>infections</a:t>
            </a:r>
            <a:r>
              <a:rPr lang="de-CH" sz="2400" dirty="0" smtClean="0"/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80388"/>
            <a:ext cx="6880936" cy="39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6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342450" y="3490677"/>
            <a:ext cx="1037862" cy="660872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300192" y="3638781"/>
            <a:ext cx="112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Asymptomatic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infection</a:t>
            </a: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342450" y="5287827"/>
            <a:ext cx="1059006" cy="697049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547664" y="3955290"/>
            <a:ext cx="963300" cy="65487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1200">
              <a:latin typeface="Calibri" panose="020F0502020204030204" pitchFamily="34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692577" y="4078813"/>
            <a:ext cx="716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Improve</a:t>
            </a:r>
            <a:r>
              <a:rPr lang="de-DE" altLang="de-D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endParaRPr lang="de-DE" altLang="de-D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latrine</a:t>
            </a:r>
            <a:endParaRPr lang="de-DE" altLang="de-DE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1549056" y="4769080"/>
            <a:ext cx="960516" cy="65487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1400">
              <a:latin typeface="Calibri" panose="020F0502020204030204" pitchFamily="34" charset="0"/>
            </a:endParaRP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1619672" y="4869160"/>
            <a:ext cx="879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Handwash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de-DE" altLang="de-D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efore</a:t>
            </a:r>
            <a:r>
              <a:rPr lang="de-DE" altLang="de-D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cook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5152480" y="2060848"/>
            <a:ext cx="963300" cy="65487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1200">
              <a:latin typeface="Calibri" panose="020F0502020204030204" pitchFamily="34" charset="0"/>
            </a:endParaRP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5271376" y="2284182"/>
            <a:ext cx="7284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S.flexneri</a:t>
            </a: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1547664" y="5660432"/>
            <a:ext cx="963300" cy="648888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1200">
              <a:latin typeface="Calibri" panose="020F0502020204030204" pitchFamily="34" charset="0"/>
            </a:endParaRPr>
          </a:p>
        </p:txBody>
      </p:sp>
      <p:sp>
        <p:nvSpPr>
          <p:cNvPr id="14" name="Rectangle 52"/>
          <p:cNvSpPr>
            <a:spLocks noChangeArrowheads="1"/>
          </p:cNvSpPr>
          <p:nvPr/>
        </p:nvSpPr>
        <p:spPr bwMode="auto">
          <a:xfrm>
            <a:off x="1676963" y="5733256"/>
            <a:ext cx="764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Latrine 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handwash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53"/>
          <p:cNvSpPr>
            <a:spLocks noChangeArrowheads="1"/>
          </p:cNvSpPr>
          <p:nvPr/>
        </p:nvSpPr>
        <p:spPr bwMode="auto">
          <a:xfrm>
            <a:off x="3668405" y="2060848"/>
            <a:ext cx="960516" cy="65487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1200">
              <a:latin typeface="Calibri" panose="020F0502020204030204" pitchFamily="34" charset="0"/>
            </a:endParaRPr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3826619" y="2284182"/>
            <a:ext cx="7026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Rotavirus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2164339" y="2060848"/>
            <a:ext cx="963300" cy="654870"/>
          </a:xfrm>
          <a:prstGeom prst="rect">
            <a:avLst/>
          </a:prstGeom>
          <a:noFill/>
          <a:ln w="1905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1200">
              <a:latin typeface="Calibri" panose="020F0502020204030204" pitchFamily="34" charset="0"/>
            </a:endParaRPr>
          </a:p>
        </p:txBody>
      </p:sp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2275116" y="2284182"/>
            <a:ext cx="8025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G. </a:t>
            </a:r>
            <a:r>
              <a:rPr kumimoji="0" lang="de-DE" altLang="de-DE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intenst</a:t>
            </a: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de-DE" altLang="de-DE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ectangle 64"/>
          <p:cNvSpPr>
            <a:spLocks noChangeArrowheads="1"/>
          </p:cNvSpPr>
          <p:nvPr/>
        </p:nvSpPr>
        <p:spPr bwMode="auto">
          <a:xfrm>
            <a:off x="2568467" y="2286829"/>
            <a:ext cx="384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Rectangle 88"/>
          <p:cNvSpPr>
            <a:spLocks noChangeArrowheads="1"/>
          </p:cNvSpPr>
          <p:nvPr/>
        </p:nvSpPr>
        <p:spPr bwMode="auto">
          <a:xfrm>
            <a:off x="3505798" y="2924944"/>
            <a:ext cx="2741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0.76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Rectangle 94"/>
          <p:cNvSpPr>
            <a:spLocks noChangeArrowheads="1"/>
          </p:cNvSpPr>
          <p:nvPr/>
        </p:nvSpPr>
        <p:spPr bwMode="auto">
          <a:xfrm>
            <a:off x="3970085" y="5471437"/>
            <a:ext cx="2420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-2.2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Rectangle 97"/>
          <p:cNvSpPr>
            <a:spLocks noChangeArrowheads="1"/>
          </p:cNvSpPr>
          <p:nvPr/>
        </p:nvSpPr>
        <p:spPr bwMode="auto">
          <a:xfrm>
            <a:off x="4064160" y="4848667"/>
            <a:ext cx="32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-0.58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5917932" y="3201639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1.3</a:t>
            </a:r>
            <a:endParaRPr kumimoji="0" lang="de-DE" alt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Rectangle 103"/>
          <p:cNvSpPr>
            <a:spLocks noChangeArrowheads="1"/>
          </p:cNvSpPr>
          <p:nvPr/>
        </p:nvSpPr>
        <p:spPr bwMode="auto">
          <a:xfrm>
            <a:off x="4005413" y="6121818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2.1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Rectangle 106"/>
          <p:cNvSpPr>
            <a:spLocks noChangeArrowheads="1"/>
          </p:cNvSpPr>
          <p:nvPr/>
        </p:nvSpPr>
        <p:spPr bwMode="auto">
          <a:xfrm>
            <a:off x="5440572" y="4016673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2.0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3919107" y="4040210"/>
            <a:ext cx="2741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0.06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ectangle 115"/>
          <p:cNvSpPr>
            <a:spLocks noChangeArrowheads="1"/>
          </p:cNvSpPr>
          <p:nvPr/>
        </p:nvSpPr>
        <p:spPr bwMode="auto">
          <a:xfrm>
            <a:off x="3373989" y="3767267"/>
            <a:ext cx="2741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0.06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ectangle 118"/>
          <p:cNvSpPr>
            <a:spLocks noChangeArrowheads="1"/>
          </p:cNvSpPr>
          <p:nvPr/>
        </p:nvSpPr>
        <p:spPr bwMode="auto">
          <a:xfrm>
            <a:off x="4601547" y="4130143"/>
            <a:ext cx="32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-0.08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0" name="Rectangle 127"/>
          <p:cNvSpPr>
            <a:spLocks noChangeArrowheads="1"/>
          </p:cNvSpPr>
          <p:nvPr/>
        </p:nvSpPr>
        <p:spPr bwMode="auto">
          <a:xfrm>
            <a:off x="2646638" y="3301319"/>
            <a:ext cx="3206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-0.06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27639" y="2601106"/>
            <a:ext cx="3238019" cy="122870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3"/>
          </p:cNvCxnSpPr>
          <p:nvPr/>
        </p:nvCxnSpPr>
        <p:spPr>
          <a:xfrm>
            <a:off x="2509572" y="5096515"/>
            <a:ext cx="3832878" cy="4791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</p:cNvCxnSpPr>
          <p:nvPr/>
        </p:nvCxnSpPr>
        <p:spPr>
          <a:xfrm flipV="1">
            <a:off x="2510964" y="2715719"/>
            <a:ext cx="3477325" cy="32691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3"/>
          </p:cNvCxnSpPr>
          <p:nvPr/>
        </p:nvCxnSpPr>
        <p:spPr>
          <a:xfrm flipV="1">
            <a:off x="2510964" y="2715718"/>
            <a:ext cx="2641515" cy="156700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</p:cNvCxnSpPr>
          <p:nvPr/>
        </p:nvCxnSpPr>
        <p:spPr>
          <a:xfrm>
            <a:off x="2510964" y="4282725"/>
            <a:ext cx="3831486" cy="11801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 flipV="1">
            <a:off x="2510964" y="5926703"/>
            <a:ext cx="3831485" cy="5817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3"/>
            <a:endCxn id="11" idx="2"/>
          </p:cNvCxnSpPr>
          <p:nvPr/>
        </p:nvCxnSpPr>
        <p:spPr>
          <a:xfrm flipV="1">
            <a:off x="2509572" y="2715718"/>
            <a:ext cx="3124558" cy="23807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2"/>
          </p:cNvCxnSpPr>
          <p:nvPr/>
        </p:nvCxnSpPr>
        <p:spPr>
          <a:xfrm>
            <a:off x="4148663" y="2715718"/>
            <a:ext cx="2224804" cy="25822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</p:cNvCxnSpPr>
          <p:nvPr/>
        </p:nvCxnSpPr>
        <p:spPr>
          <a:xfrm>
            <a:off x="5634130" y="2715718"/>
            <a:ext cx="876455" cy="25721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275116" y="2715718"/>
            <a:ext cx="563060" cy="119039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6357593" y="5435932"/>
            <a:ext cx="100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b="1" dirty="0" err="1" smtClean="0">
                <a:solidFill>
                  <a:srgbClr val="000000"/>
                </a:solidFill>
              </a:rPr>
              <a:t>S</a:t>
            </a: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ymptomatic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infection</a:t>
            </a: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3528" y="764704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err="1" smtClean="0"/>
              <a:t>Causal</a:t>
            </a:r>
            <a:r>
              <a:rPr lang="de-CH" sz="2000" dirty="0" smtClean="0"/>
              <a:t> </a:t>
            </a:r>
            <a:r>
              <a:rPr lang="de-CH" sz="2000" dirty="0" err="1" smtClean="0"/>
              <a:t>pathways</a:t>
            </a:r>
            <a:r>
              <a:rPr lang="de-CH" sz="2000" dirty="0" smtClean="0"/>
              <a:t> </a:t>
            </a:r>
            <a:r>
              <a:rPr lang="de-CH" sz="2000" dirty="0" err="1" smtClean="0"/>
              <a:t>linking</a:t>
            </a:r>
            <a:r>
              <a:rPr lang="de-CH" sz="2000" dirty="0" smtClean="0"/>
              <a:t> </a:t>
            </a:r>
            <a:r>
              <a:rPr lang="de-CH" sz="2000" dirty="0" err="1" smtClean="0"/>
              <a:t>household</a:t>
            </a:r>
            <a:r>
              <a:rPr lang="de-CH" sz="2000" dirty="0" smtClean="0"/>
              <a:t> pathogen </a:t>
            </a:r>
            <a:r>
              <a:rPr lang="de-CH" sz="2000" dirty="0" err="1" smtClean="0"/>
              <a:t>reservoirs</a:t>
            </a:r>
            <a:r>
              <a:rPr lang="de-CH" sz="2000" dirty="0" smtClean="0"/>
              <a:t>, </a:t>
            </a:r>
            <a:r>
              <a:rPr lang="de-CH" sz="2000" dirty="0" err="1" smtClean="0"/>
              <a:t>hygiene</a:t>
            </a:r>
            <a:r>
              <a:rPr lang="de-CH" sz="2000" dirty="0" smtClean="0"/>
              <a:t> </a:t>
            </a:r>
            <a:r>
              <a:rPr lang="de-CH" sz="2000" dirty="0" err="1" smtClean="0"/>
              <a:t>behaviors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coinfections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asymptomatic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symptomatic</a:t>
            </a:r>
            <a:r>
              <a:rPr lang="de-CH" sz="2000" dirty="0" smtClean="0"/>
              <a:t> </a:t>
            </a:r>
            <a:r>
              <a:rPr lang="de-CH" sz="2000" i="1" dirty="0" err="1" smtClean="0"/>
              <a:t>Crytosporidium</a:t>
            </a:r>
            <a:r>
              <a:rPr lang="de-CH" sz="2000" dirty="0" smtClean="0"/>
              <a:t> </a:t>
            </a:r>
            <a:r>
              <a:rPr lang="de-CH" sz="2000" dirty="0" err="1" smtClean="0"/>
              <a:t>infections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4919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8962" y="1468857"/>
            <a:ext cx="4781103" cy="4120384"/>
            <a:chOff x="1562573" y="1254313"/>
            <a:chExt cx="5602796" cy="4334927"/>
          </a:xfrm>
        </p:grpSpPr>
        <p:sp>
          <p:nvSpPr>
            <p:cNvPr id="5" name="Line 32"/>
            <p:cNvSpPr>
              <a:spLocks noChangeShapeType="1"/>
            </p:cNvSpPr>
            <p:nvPr/>
          </p:nvSpPr>
          <p:spPr bwMode="auto">
            <a:xfrm flipV="1">
              <a:off x="2202425" y="1254313"/>
              <a:ext cx="0" cy="371460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6" name="Line 33"/>
            <p:cNvSpPr>
              <a:spLocks noChangeShapeType="1"/>
            </p:cNvSpPr>
            <p:nvPr/>
          </p:nvSpPr>
          <p:spPr bwMode="auto">
            <a:xfrm flipH="1">
              <a:off x="2148085" y="4633954"/>
              <a:ext cx="5434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 rot="16200000">
              <a:off x="2017159" y="4479091"/>
              <a:ext cx="89384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35"/>
            <p:cNvSpPr>
              <a:spLocks noChangeShapeType="1"/>
            </p:cNvSpPr>
            <p:nvPr/>
          </p:nvSpPr>
          <p:spPr bwMode="auto">
            <a:xfrm flipH="1">
              <a:off x="2148085" y="3847371"/>
              <a:ext cx="5434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" name="Rectangle 36"/>
            <p:cNvSpPr>
              <a:spLocks noChangeArrowheads="1"/>
            </p:cNvSpPr>
            <p:nvPr/>
          </p:nvSpPr>
          <p:spPr bwMode="auto">
            <a:xfrm rot="16200000">
              <a:off x="1949109" y="3687509"/>
              <a:ext cx="224301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.02</a:t>
              </a:r>
              <a:endPara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 flipH="1">
              <a:off x="2148085" y="3059122"/>
              <a:ext cx="5434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" name="Rectangle 38"/>
            <p:cNvSpPr>
              <a:spLocks noChangeArrowheads="1"/>
            </p:cNvSpPr>
            <p:nvPr/>
          </p:nvSpPr>
          <p:spPr bwMode="auto">
            <a:xfrm rot="16200000">
              <a:off x="1949109" y="2900926"/>
              <a:ext cx="224301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.04</a:t>
              </a:r>
              <a:endPara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 flipH="1">
              <a:off x="2148085" y="2267539"/>
              <a:ext cx="5434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 rot="16200000">
              <a:off x="1950290" y="2109343"/>
              <a:ext cx="224301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.06</a:t>
              </a:r>
              <a:endPara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 flipH="1">
              <a:off x="2148085" y="1480956"/>
              <a:ext cx="5434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 rot="16200000">
              <a:off x="1950290" y="1321094"/>
              <a:ext cx="224301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.08</a:t>
              </a:r>
              <a:endParaRPr kumimoji="0" lang="de-DE" alt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 rot="16200000">
              <a:off x="135244" y="3014937"/>
              <a:ext cx="3071061" cy="21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Probability</a:t>
              </a:r>
              <a:r>
                <a:rPr kumimoji="0" lang="de-DE" alt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altLang="de-DE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of</a:t>
              </a:r>
              <a:r>
                <a:rPr kumimoji="0" lang="de-DE" alt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altLang="de-DE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Cryptosporidium</a:t>
              </a:r>
              <a:r>
                <a:rPr kumimoji="0" lang="de-DE" alt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altLang="de-DE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diarrhea</a:t>
              </a:r>
              <a:endPara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44"/>
            <p:cNvSpPr>
              <a:spLocks noChangeShapeType="1"/>
            </p:cNvSpPr>
            <p:nvPr/>
          </p:nvSpPr>
          <p:spPr bwMode="auto">
            <a:xfrm>
              <a:off x="2202425" y="4968919"/>
              <a:ext cx="46307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8" name="Rectangle 46"/>
            <p:cNvSpPr>
              <a:spLocks noChangeArrowheads="1"/>
            </p:cNvSpPr>
            <p:nvPr/>
          </p:nvSpPr>
          <p:spPr bwMode="auto">
            <a:xfrm>
              <a:off x="2199129" y="5136913"/>
              <a:ext cx="577333" cy="4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Open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400" dirty="0" err="1">
                  <a:solidFill>
                    <a:srgbClr val="000000"/>
                  </a:solidFill>
                </a:rPr>
                <a:t>p</a:t>
              </a:r>
              <a:r>
                <a:rPr kumimoji="0" lang="de-DE" altLang="de-DE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it</a:t>
              </a: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de-DE" altLang="de-DE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latrine</a:t>
              </a: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475804" y="1429295"/>
              <a:ext cx="55079" cy="2598056"/>
              <a:chOff x="2475804" y="1372635"/>
              <a:chExt cx="55079" cy="2963018"/>
            </a:xfrm>
          </p:grpSpPr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 flipV="1">
                <a:off x="2503906" y="1372635"/>
                <a:ext cx="0" cy="2963018"/>
              </a:xfrm>
              <a:prstGeom prst="line">
                <a:avLst/>
              </a:prstGeom>
              <a:noFill/>
              <a:ln w="17463" cap="flat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2475804" y="1372635"/>
                <a:ext cx="55079" cy="0"/>
              </a:xfrm>
              <a:prstGeom prst="line">
                <a:avLst/>
              </a:prstGeom>
              <a:noFill/>
              <a:ln w="17463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>
                <a:off x="2475804" y="4335653"/>
                <a:ext cx="55079" cy="0"/>
              </a:xfrm>
              <a:prstGeom prst="line">
                <a:avLst/>
              </a:prstGeom>
              <a:noFill/>
              <a:ln w="17463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6751806" y="3272433"/>
              <a:ext cx="0" cy="638266"/>
            </a:xfrm>
            <a:prstGeom prst="line">
              <a:avLst/>
            </a:prstGeom>
            <a:noFill/>
            <a:ln w="17463" cap="flat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721456" y="3272433"/>
              <a:ext cx="57328" cy="0"/>
            </a:xfrm>
            <a:prstGeom prst="line">
              <a:avLst/>
            </a:prstGeom>
            <a:noFill/>
            <a:ln w="174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6721456" y="3910698"/>
              <a:ext cx="57328" cy="0"/>
            </a:xfrm>
            <a:prstGeom prst="line">
              <a:avLst/>
            </a:prstGeom>
            <a:noFill/>
            <a:ln w="174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503906" y="3974024"/>
              <a:ext cx="0" cy="876573"/>
            </a:xfrm>
            <a:prstGeom prst="line">
              <a:avLst/>
            </a:prstGeom>
            <a:noFill/>
            <a:ln w="17463" cap="flat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475804" y="3974024"/>
              <a:ext cx="55079" cy="0"/>
            </a:xfrm>
            <a:prstGeom prst="line">
              <a:avLst/>
            </a:prstGeom>
            <a:noFill/>
            <a:ln w="174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475804" y="4850598"/>
              <a:ext cx="55079" cy="0"/>
            </a:xfrm>
            <a:prstGeom prst="line">
              <a:avLst/>
            </a:prstGeom>
            <a:noFill/>
            <a:ln w="174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6751806" y="3380754"/>
              <a:ext cx="0" cy="519945"/>
            </a:xfrm>
            <a:prstGeom prst="line">
              <a:avLst/>
            </a:prstGeom>
            <a:noFill/>
            <a:ln w="17463" cap="flat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721456" y="3380754"/>
              <a:ext cx="57328" cy="0"/>
            </a:xfrm>
            <a:prstGeom prst="line">
              <a:avLst/>
            </a:prstGeom>
            <a:noFill/>
            <a:ln w="174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721456" y="3900699"/>
              <a:ext cx="57328" cy="0"/>
            </a:xfrm>
            <a:prstGeom prst="line">
              <a:avLst/>
            </a:prstGeom>
            <a:noFill/>
            <a:ln w="174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503906" y="2855810"/>
              <a:ext cx="4247900" cy="733255"/>
            </a:xfrm>
            <a:prstGeom prst="line">
              <a:avLst/>
            </a:prstGeom>
            <a:noFill/>
            <a:ln w="174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2475804" y="2815815"/>
              <a:ext cx="52832" cy="81659"/>
            </a:xfrm>
            <a:prstGeom prst="ellipse">
              <a:avLst/>
            </a:prstGeom>
            <a:solidFill>
              <a:srgbClr val="1A476F"/>
            </a:solidFill>
            <a:ln w="1746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6723704" y="3547403"/>
              <a:ext cx="55079" cy="78326"/>
            </a:xfrm>
            <a:prstGeom prst="ellipse">
              <a:avLst/>
            </a:prstGeom>
            <a:solidFill>
              <a:srgbClr val="1A476F"/>
            </a:solidFill>
            <a:ln w="17463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V="1">
              <a:off x="2503906" y="3642393"/>
              <a:ext cx="4247900" cy="769918"/>
            </a:xfrm>
            <a:prstGeom prst="line">
              <a:avLst/>
            </a:prstGeom>
            <a:noFill/>
            <a:ln w="174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2475804" y="4370649"/>
              <a:ext cx="52832" cy="81659"/>
            </a:xfrm>
            <a:prstGeom prst="ellipse">
              <a:avLst/>
            </a:prstGeom>
            <a:solidFill>
              <a:srgbClr val="90353B"/>
            </a:solidFill>
            <a:ln w="17463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6723704" y="3602398"/>
              <a:ext cx="55079" cy="81659"/>
            </a:xfrm>
            <a:prstGeom prst="ellipse">
              <a:avLst/>
            </a:prstGeom>
            <a:solidFill>
              <a:srgbClr val="90353B"/>
            </a:solidFill>
            <a:ln w="17463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5" name="Line 45"/>
            <p:cNvSpPr>
              <a:spLocks noChangeShapeType="1"/>
            </p:cNvSpPr>
            <p:nvPr/>
          </p:nvSpPr>
          <p:spPr bwMode="auto">
            <a:xfrm>
              <a:off x="2503906" y="4968919"/>
              <a:ext cx="0" cy="76659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6" name="Line 47"/>
            <p:cNvSpPr>
              <a:spLocks noChangeShapeType="1"/>
            </p:cNvSpPr>
            <p:nvPr/>
          </p:nvSpPr>
          <p:spPr bwMode="auto">
            <a:xfrm>
              <a:off x="6751806" y="4968919"/>
              <a:ext cx="0" cy="76659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6341489" y="5080573"/>
              <a:ext cx="82388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Improved</a:t>
              </a: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VIP </a:t>
              </a:r>
              <a:r>
                <a:rPr kumimoji="0" lang="de-DE" altLang="de-DE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latrine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3570595" y="5600273"/>
            <a:ext cx="2513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 smtClean="0">
                <a:solidFill>
                  <a:srgbClr val="000000"/>
                </a:solidFill>
              </a:rPr>
              <a:t>Type </a:t>
            </a:r>
            <a:r>
              <a:rPr lang="de-DE" altLang="de-DE" dirty="0" err="1" smtClean="0">
                <a:solidFill>
                  <a:srgbClr val="000000"/>
                </a:solidFill>
              </a:rPr>
              <a:t>of</a:t>
            </a:r>
            <a:r>
              <a:rPr lang="de-DE" altLang="de-DE" dirty="0" smtClean="0">
                <a:solidFill>
                  <a:srgbClr val="000000"/>
                </a:solidFill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</a:rPr>
              <a:t>sanitation</a:t>
            </a:r>
            <a:r>
              <a:rPr lang="de-DE" altLang="de-DE" dirty="0" smtClean="0">
                <a:solidFill>
                  <a:srgbClr val="000000"/>
                </a:solidFill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</a:rPr>
              <a:t>facility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1509465" y="6117118"/>
            <a:ext cx="673100" cy="0"/>
          </a:xfrm>
          <a:prstGeom prst="line">
            <a:avLst/>
          </a:prstGeom>
          <a:noFill/>
          <a:ln w="17463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1806327" y="6077430"/>
            <a:ext cx="74612" cy="77788"/>
          </a:xfrm>
          <a:prstGeom prst="ellipse">
            <a:avLst/>
          </a:prstGeom>
          <a:solidFill>
            <a:srgbClr val="1A476F"/>
          </a:solidFill>
          <a:ln w="17463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4" name="Line 53"/>
          <p:cNvSpPr>
            <a:spLocks noChangeShapeType="1"/>
          </p:cNvSpPr>
          <p:nvPr/>
        </p:nvSpPr>
        <p:spPr bwMode="auto">
          <a:xfrm>
            <a:off x="5411466" y="6117118"/>
            <a:ext cx="673100" cy="0"/>
          </a:xfrm>
          <a:prstGeom prst="line">
            <a:avLst/>
          </a:prstGeom>
          <a:noFill/>
          <a:ln w="17463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5708328" y="6077430"/>
            <a:ext cx="74612" cy="77788"/>
          </a:xfrm>
          <a:prstGeom prst="ellipse">
            <a:avLst/>
          </a:prstGeom>
          <a:solidFill>
            <a:srgbClr val="90353B"/>
          </a:solidFill>
          <a:ln w="17463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2288927" y="6021868"/>
            <a:ext cx="26561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handwashing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before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cooking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6224116" y="5979555"/>
            <a:ext cx="23083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 err="1">
                <a:solidFill>
                  <a:srgbClr val="000000"/>
                </a:solidFill>
              </a:rPr>
              <a:t>H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andwashing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before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1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cooking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Placeholder 11"/>
          <p:cNvSpPr txBox="1">
            <a:spLocks/>
          </p:cNvSpPr>
          <p:nvPr/>
        </p:nvSpPr>
        <p:spPr>
          <a:xfrm>
            <a:off x="395982" y="621554"/>
            <a:ext cx="8323907" cy="704479"/>
          </a:xfrm>
          <a:prstGeom prst="rect">
            <a:avLst/>
          </a:prstGeom>
        </p:spPr>
        <p:txBody>
          <a:bodyPr/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-341313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573088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4841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 smtClean="0"/>
              <a:t/>
            </a:r>
            <a:br>
              <a:rPr lang="en-GB" altLang="de-DE" dirty="0" smtClean="0"/>
            </a:br>
            <a:endParaRPr lang="en-GB" altLang="de-DE" dirty="0" smtClean="0"/>
          </a:p>
          <a:p>
            <a:endParaRPr lang="en-GB" altLang="de-DE" dirty="0" smtClean="0"/>
          </a:p>
        </p:txBody>
      </p:sp>
      <p:sp>
        <p:nvSpPr>
          <p:cNvPr id="50" name="Text Placeholder 11"/>
          <p:cNvSpPr txBox="1">
            <a:spLocks/>
          </p:cNvSpPr>
          <p:nvPr/>
        </p:nvSpPr>
        <p:spPr>
          <a:xfrm>
            <a:off x="323529" y="764704"/>
            <a:ext cx="8856983" cy="392162"/>
          </a:xfrm>
          <a:prstGeom prst="rect">
            <a:avLst/>
          </a:prstGeom>
        </p:spPr>
        <p:txBody>
          <a:bodyPr/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-341313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573088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4841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altLang="de-DE" sz="1900" dirty="0" smtClean="0"/>
              <a:t>Joint effect of sanitation and </a:t>
            </a:r>
            <a:r>
              <a:rPr lang="en-GB" altLang="de-DE" sz="1900" dirty="0" err="1" smtClean="0"/>
              <a:t>handwashing</a:t>
            </a:r>
            <a:r>
              <a:rPr lang="en-GB" altLang="de-DE" sz="1900" dirty="0" smtClean="0"/>
              <a:t> before cooking on </a:t>
            </a:r>
            <a:r>
              <a:rPr lang="en-GB" altLang="de-DE" sz="1900" i="1" dirty="0" smtClean="0"/>
              <a:t>Cryptosporidium </a:t>
            </a:r>
            <a:r>
              <a:rPr lang="en-GB" altLang="de-DE" sz="1900" dirty="0" smtClean="0"/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28360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CA94EC-42A6-4A4A-BF54-A05FE562FE50}" type="datetime4">
              <a:rPr lang="en-GB" smtClean="0"/>
              <a:pPr>
                <a:defRPr/>
              </a:pPr>
              <a:t>20 April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Short Title of Presentation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452B3CB-4C66-45DA-BA96-03A78081324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16304"/>
              </p:ext>
            </p:extLst>
          </p:nvPr>
        </p:nvGraphicFramePr>
        <p:xfrm>
          <a:off x="1187624" y="2128710"/>
          <a:ext cx="6761552" cy="389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rbeitsblatt" r:id="rId3" imgW="4467157" imgH="2571750" progId="Excel.Sheet.12">
                  <p:embed/>
                </p:oleObj>
              </mc:Choice>
              <mc:Fallback>
                <p:oleObj name="Arbeitsblatt" r:id="rId3" imgW="4467157" imgH="2571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128710"/>
                        <a:ext cx="6761552" cy="389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15616" y="98072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 smtClean="0"/>
              <a:t>Associations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coinfections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asymptomatic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symptomatic</a:t>
            </a:r>
            <a:r>
              <a:rPr lang="de-CH" sz="2400" dirty="0" smtClean="0"/>
              <a:t> </a:t>
            </a:r>
            <a:r>
              <a:rPr lang="de-CH" sz="2400" dirty="0" err="1" smtClean="0"/>
              <a:t>rotavirus</a:t>
            </a:r>
            <a:r>
              <a:rPr lang="de-CH" sz="2400" i="1" dirty="0" smtClean="0"/>
              <a:t> </a:t>
            </a:r>
            <a:r>
              <a:rPr lang="de-CH" sz="2400" dirty="0" err="1" smtClean="0"/>
              <a:t>infections</a:t>
            </a:r>
            <a:r>
              <a:rPr lang="de-CH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221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CA94EC-42A6-4A4A-BF54-A05FE562FE50}" type="datetime4">
              <a:rPr lang="en-GB" smtClean="0"/>
              <a:pPr>
                <a:defRPr/>
              </a:pPr>
              <a:t>20 April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Short Title of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452B3CB-4C66-45DA-BA96-03A78081324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075695" y="4352479"/>
            <a:ext cx="806450" cy="511175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075695" y="5163691"/>
            <a:ext cx="806450" cy="511175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42175" y="2091010"/>
            <a:ext cx="808038" cy="50165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279095" y="2256110"/>
            <a:ext cx="6048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Giardia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075695" y="3573016"/>
            <a:ext cx="806450" cy="506413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6302959" y="4448596"/>
            <a:ext cx="808038" cy="506413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367352" y="4597097"/>
            <a:ext cx="7149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Crypospo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533072" y="2060848"/>
            <a:ext cx="803275" cy="506413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3785978" y="3357984"/>
            <a:ext cx="1006500" cy="78105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3785978" y="4308896"/>
            <a:ext cx="1006500" cy="776288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4412372" y="2648583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1.20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5614778" y="3764575"/>
            <a:ext cx="2901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-0.37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3143040" y="4715272"/>
            <a:ext cx="2901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-0.26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74"/>
          <p:cNvSpPr>
            <a:spLocks noChangeShapeType="1"/>
          </p:cNvSpPr>
          <p:nvPr/>
        </p:nvSpPr>
        <p:spPr bwMode="auto">
          <a:xfrm flipV="1">
            <a:off x="2853323" y="4815309"/>
            <a:ext cx="932656" cy="603969"/>
          </a:xfrm>
          <a:prstGeom prst="line">
            <a:avLst/>
          </a:prstGeom>
          <a:noFill/>
          <a:ln w="17463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3273744" y="5219328"/>
            <a:ext cx="2901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-0.55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3191853" y="4198591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0.85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Line 89"/>
          <p:cNvSpPr>
            <a:spLocks noChangeShapeType="1"/>
          </p:cNvSpPr>
          <p:nvPr/>
        </p:nvSpPr>
        <p:spPr bwMode="auto">
          <a:xfrm flipH="1">
            <a:off x="4793371" y="4729584"/>
            <a:ext cx="1500063" cy="55562"/>
          </a:xfrm>
          <a:prstGeom prst="line">
            <a:avLst/>
          </a:prstGeom>
          <a:noFill/>
          <a:ln w="17463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5486984" y="4815309"/>
            <a:ext cx="2555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1.3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5346194" y="3170659"/>
            <a:ext cx="2901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-0.24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92478" y="2592660"/>
            <a:ext cx="1740595" cy="191971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3" idx="3"/>
          </p:cNvCxnSpPr>
          <p:nvPr/>
        </p:nvCxnSpPr>
        <p:spPr>
          <a:xfrm flipH="1">
            <a:off x="5950213" y="2341835"/>
            <a:ext cx="54158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7" idx="0"/>
          </p:cNvCxnSpPr>
          <p:nvPr/>
        </p:nvCxnSpPr>
        <p:spPr>
          <a:xfrm flipH="1">
            <a:off x="4289228" y="2592660"/>
            <a:ext cx="852947" cy="7653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23" idx="2"/>
          </p:cNvCxnSpPr>
          <p:nvPr/>
        </p:nvCxnSpPr>
        <p:spPr>
          <a:xfrm flipH="1">
            <a:off x="4792478" y="2592660"/>
            <a:ext cx="753716" cy="17162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32" idx="3"/>
          </p:cNvCxnSpPr>
          <p:nvPr/>
        </p:nvCxnSpPr>
        <p:spPr>
          <a:xfrm>
            <a:off x="2882145" y="3826223"/>
            <a:ext cx="903833" cy="5262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"/>
          <p:cNvSpPr>
            <a:spLocks noChangeArrowheads="1"/>
          </p:cNvSpPr>
          <p:nvPr/>
        </p:nvSpPr>
        <p:spPr bwMode="auto">
          <a:xfrm>
            <a:off x="3727378" y="3579909"/>
            <a:ext cx="112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Asymptomatic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infection</a:t>
            </a: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"/>
          <p:cNvSpPr>
            <a:spLocks noChangeArrowheads="1"/>
          </p:cNvSpPr>
          <p:nvPr/>
        </p:nvSpPr>
        <p:spPr bwMode="auto">
          <a:xfrm>
            <a:off x="3785084" y="4571836"/>
            <a:ext cx="100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b="1" dirty="0" err="1" smtClean="0">
                <a:solidFill>
                  <a:srgbClr val="000000"/>
                </a:solidFill>
              </a:rPr>
              <a:t>S</a:t>
            </a: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ymptomatic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infection</a:t>
            </a:r>
            <a:endParaRPr kumimoji="0" lang="de-DE" altLang="de-D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7" name="Straight Arrow Connector 126"/>
          <p:cNvCxnSpPr>
            <a:stCxn id="13" idx="3"/>
          </p:cNvCxnSpPr>
          <p:nvPr/>
        </p:nvCxnSpPr>
        <p:spPr>
          <a:xfrm>
            <a:off x="2882145" y="4608067"/>
            <a:ext cx="903833" cy="2857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endCxn id="34" idx="0"/>
          </p:cNvCxnSpPr>
          <p:nvPr/>
        </p:nvCxnSpPr>
        <p:spPr>
          <a:xfrm>
            <a:off x="5950213" y="2567261"/>
            <a:ext cx="756765" cy="18813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2"/>
          <p:cNvSpPr>
            <a:spLocks noChangeArrowheads="1"/>
          </p:cNvSpPr>
          <p:nvPr/>
        </p:nvSpPr>
        <p:spPr bwMode="auto">
          <a:xfrm>
            <a:off x="2118880" y="4423622"/>
            <a:ext cx="835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Handwash</a:t>
            </a: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cook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43"/>
          <p:cNvSpPr>
            <a:spLocks noChangeArrowheads="1"/>
          </p:cNvSpPr>
          <p:nvPr/>
        </p:nvSpPr>
        <p:spPr bwMode="auto">
          <a:xfrm>
            <a:off x="2051720" y="5319250"/>
            <a:ext cx="85440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Aeromonas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45"/>
          <p:cNvSpPr>
            <a:spLocks noChangeArrowheads="1"/>
          </p:cNvSpPr>
          <p:nvPr/>
        </p:nvSpPr>
        <p:spPr bwMode="auto">
          <a:xfrm>
            <a:off x="2066724" y="3726194"/>
            <a:ext cx="82439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HW X </a:t>
            </a: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Aero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17"/>
          <p:cNvSpPr>
            <a:spLocks noChangeArrowheads="1"/>
          </p:cNvSpPr>
          <p:nvPr/>
        </p:nvSpPr>
        <p:spPr bwMode="auto">
          <a:xfrm>
            <a:off x="6599649" y="2065138"/>
            <a:ext cx="7806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Caretaker</a:t>
            </a:r>
            <a:r>
              <a:rPr kumimoji="0" lang="de-DE" altLang="de-DE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education</a:t>
            </a:r>
            <a:endParaRPr kumimoji="0" lang="de-DE" altLang="de-DE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3528" y="76470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err="1" smtClean="0"/>
              <a:t>Causal</a:t>
            </a:r>
            <a:r>
              <a:rPr lang="de-CH" sz="2000" dirty="0" smtClean="0"/>
              <a:t> </a:t>
            </a:r>
            <a:r>
              <a:rPr lang="de-CH" sz="2000" dirty="0" err="1" smtClean="0"/>
              <a:t>pathways</a:t>
            </a:r>
            <a:r>
              <a:rPr lang="de-CH" sz="2000" dirty="0" smtClean="0"/>
              <a:t> </a:t>
            </a:r>
            <a:r>
              <a:rPr lang="de-CH" sz="2000" dirty="0" err="1" smtClean="0"/>
              <a:t>linking</a:t>
            </a:r>
            <a:r>
              <a:rPr lang="de-CH" sz="2000" dirty="0" smtClean="0"/>
              <a:t> </a:t>
            </a:r>
            <a:r>
              <a:rPr lang="de-CH" sz="2000" dirty="0" err="1" smtClean="0"/>
              <a:t>household</a:t>
            </a:r>
            <a:r>
              <a:rPr lang="de-CH" sz="2000" dirty="0" smtClean="0"/>
              <a:t> pathogen </a:t>
            </a:r>
            <a:r>
              <a:rPr lang="de-CH" sz="2000" dirty="0" err="1" smtClean="0"/>
              <a:t>reservoirs</a:t>
            </a:r>
            <a:r>
              <a:rPr lang="de-CH" sz="2000" dirty="0" smtClean="0"/>
              <a:t>, </a:t>
            </a:r>
            <a:r>
              <a:rPr lang="de-CH" sz="2000" dirty="0" err="1" smtClean="0"/>
              <a:t>hygiene</a:t>
            </a:r>
            <a:r>
              <a:rPr lang="de-CH" sz="2000" dirty="0" smtClean="0"/>
              <a:t> </a:t>
            </a:r>
            <a:r>
              <a:rPr lang="de-CH" sz="2000" dirty="0" err="1" smtClean="0"/>
              <a:t>behaviors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coinfections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asymptomatic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symptomatic</a:t>
            </a:r>
            <a:r>
              <a:rPr lang="de-CH" sz="2000" dirty="0" smtClean="0"/>
              <a:t> </a:t>
            </a:r>
            <a:r>
              <a:rPr lang="de-CH" sz="2000" dirty="0" err="1" smtClean="0"/>
              <a:t>rotavirus</a:t>
            </a:r>
            <a:r>
              <a:rPr lang="de-CH" sz="2000" dirty="0" smtClean="0"/>
              <a:t> </a:t>
            </a:r>
            <a:r>
              <a:rPr lang="de-CH" sz="2000" dirty="0" err="1" smtClean="0"/>
              <a:t>infections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039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77"/>
          <p:cNvSpPr>
            <a:spLocks noChangeArrowheads="1"/>
          </p:cNvSpPr>
          <p:nvPr/>
        </p:nvSpPr>
        <p:spPr bwMode="auto">
          <a:xfrm>
            <a:off x="3670367" y="6033220"/>
            <a:ext cx="868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Non-infected</a:t>
            </a:r>
            <a:endParaRPr lang="en-US" altLang="en-US" sz="1200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778"/>
          <p:cNvSpPr>
            <a:spLocks noChangeArrowheads="1"/>
          </p:cNvSpPr>
          <p:nvPr/>
        </p:nvSpPr>
        <p:spPr bwMode="auto">
          <a:xfrm>
            <a:off x="5761074" y="5941145"/>
            <a:ext cx="82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Aeromonas</a:t>
            </a:r>
            <a:r>
              <a:rPr lang="en-US" altLang="en-US" sz="1200" i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CH" altLang="en-US" sz="120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nfection</a:t>
            </a:r>
            <a:endParaRPr lang="en-US" altLang="en-US" sz="12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88"/>
          <p:cNvSpPr txBox="1">
            <a:spLocks noChangeArrowheads="1"/>
          </p:cNvSpPr>
          <p:nvPr/>
        </p:nvSpPr>
        <p:spPr bwMode="auto">
          <a:xfrm>
            <a:off x="749175" y="786854"/>
            <a:ext cx="8215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200" baseline="0" dirty="0" err="1">
                <a:latin typeface="Arial" pitchFamily="34" charset="0"/>
                <a:cs typeface="Arial" pitchFamily="34" charset="0"/>
              </a:rPr>
              <a:t>Risk</a:t>
            </a:r>
            <a:r>
              <a:rPr lang="de-CH" altLang="de-DE" sz="2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baseline="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altLang="de-DE" sz="2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i="1" dirty="0">
                <a:latin typeface="Arial" pitchFamily="34" charset="0"/>
                <a:cs typeface="Arial" pitchFamily="34" charset="0"/>
              </a:rPr>
              <a:t>S. </a:t>
            </a:r>
            <a:r>
              <a:rPr lang="de-CH" altLang="de-DE" sz="2200" i="1" dirty="0" err="1">
                <a:latin typeface="Arial" pitchFamily="34" charset="0"/>
                <a:cs typeface="Arial" pitchFamily="34" charset="0"/>
              </a:rPr>
              <a:t>flexneri</a:t>
            </a:r>
            <a:r>
              <a:rPr lang="de-CH" altLang="de-DE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CH" alt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dirty="0" err="1">
                <a:latin typeface="Arial" pitchFamily="34" charset="0"/>
                <a:cs typeface="Arial" pitchFamily="34" charset="0"/>
              </a:rPr>
              <a:t>rotavirus</a:t>
            </a:r>
            <a:r>
              <a:rPr lang="de-CH" alt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dirty="0" err="1">
                <a:latin typeface="Arial" pitchFamily="34" charset="0"/>
                <a:cs typeface="Arial" pitchFamily="34" charset="0"/>
              </a:rPr>
              <a:t>diarrehea</a:t>
            </a:r>
            <a:r>
              <a:rPr lang="de-CH" alt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altLang="de-D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i="1" baseline="0" dirty="0" err="1" smtClean="0">
                <a:latin typeface="Arial" pitchFamily="34" charset="0"/>
                <a:cs typeface="Arial" pitchFamily="34" charset="0"/>
              </a:rPr>
              <a:t>Aeromonas</a:t>
            </a:r>
            <a:r>
              <a:rPr lang="de-CH" altLang="de-DE" sz="2200" i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baseline="0" dirty="0" err="1" smtClean="0">
                <a:latin typeface="Arial" pitchFamily="34" charset="0"/>
                <a:cs typeface="Arial" pitchFamily="34" charset="0"/>
              </a:rPr>
              <a:t>infections</a:t>
            </a:r>
            <a:r>
              <a:rPr lang="de-CH" altLang="de-DE" sz="2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baseline="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CH" altLang="de-DE" sz="2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baseline="0" dirty="0" err="1">
                <a:latin typeface="Arial" pitchFamily="34" charset="0"/>
                <a:cs typeface="Arial" pitchFamily="34" charset="0"/>
              </a:rPr>
              <a:t>handwashing</a:t>
            </a:r>
            <a:r>
              <a:rPr lang="de-CH" altLang="de-DE" sz="2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baseline="0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de-CH" altLang="de-DE" sz="2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200" baseline="0" dirty="0" err="1">
                <a:latin typeface="Arial" pitchFamily="34" charset="0"/>
                <a:cs typeface="Arial" pitchFamily="34" charset="0"/>
              </a:rPr>
              <a:t>cooking</a:t>
            </a:r>
            <a:endParaRPr lang="en-US" altLang="de-DE" sz="2200" baseline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59142" y="6125295"/>
            <a:ext cx="762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61017" y="6125295"/>
            <a:ext cx="655638" cy="0"/>
          </a:xfrm>
          <a:prstGeom prst="line">
            <a:avLst/>
          </a:prstGeom>
          <a:ln w="19050">
            <a:solidFill>
              <a:srgbClr val="33993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4719790" y="1916832"/>
            <a:ext cx="4492625" cy="3708400"/>
            <a:chOff x="4724400" y="1630886"/>
            <a:chExt cx="4492988" cy="3707925"/>
          </a:xfrm>
        </p:grpSpPr>
        <p:grpSp>
          <p:nvGrpSpPr>
            <p:cNvPr id="32" name="Group 407"/>
            <p:cNvGrpSpPr>
              <a:grpSpLocks/>
            </p:cNvGrpSpPr>
            <p:nvPr/>
          </p:nvGrpSpPr>
          <p:grpSpPr bwMode="auto">
            <a:xfrm>
              <a:off x="5283799" y="4741125"/>
              <a:ext cx="0" cy="0"/>
              <a:chOff x="5283799" y="4741125"/>
              <a:chExt cx="0" cy="0"/>
            </a:xfrm>
          </p:grpSpPr>
          <p:sp>
            <p:nvSpPr>
              <p:cNvPr id="1059" name="Line 2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0" name="Line 2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1" name="Line 2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2" name="Line 2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3" name="Line 2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4" name="Line 2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5" name="Line 2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6" name="Line 2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7" name="Line 2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8" name="Line 2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9" name="Line 2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0" name="Line 2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1" name="Line 2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2" name="Line 2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3" name="Line 2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4" name="Line 2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5" name="Line 2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6" name="Line 2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7" name="Line 2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8" name="Line 2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9" name="Line 2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0" name="Line 2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1" name="Line 2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2" name="Line 2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3" name="Line 2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4" name="Line 2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5" name="Line 2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6" name="Line 2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7" name="Line 2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8" name="Line 2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9" name="Line 2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0" name="Line 2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1" name="Line 2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2" name="Line 2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3" name="Line 2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4" name="Line 2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5" name="Line 2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6" name="Line 2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7" name="Line 2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8" name="Line 2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9" name="Line 2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0" name="Line 2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1" name="Line 2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2" name="Line 2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3" name="Line 2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4" name="Line 2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5" name="Line 2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6" name="Line 2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7" name="Line 2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8" name="Line 2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9" name="Line 2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0" name="Line 2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1" name="Line 2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2" name="Line 2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3" name="Line 2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4" name="Line 2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5" name="Line 2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6" name="Line 2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7" name="Line 2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8" name="Line 2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9" name="Line 2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0" name="Line 2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1" name="Line 2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2" name="Line 2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3" name="Line 2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4" name="Line 2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5" name="Line 2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6" name="Line 2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7" name="Line 2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8" name="Line 2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9" name="Line 2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0" name="Line 2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1" name="Line 2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2" name="Line 2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3" name="Line 2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4" name="Line 2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5" name="Line 2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6" name="Line 2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7" name="Line 2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8" name="Line 2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9" name="Line 2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0" name="Line 2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1" name="Line 2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2" name="Line 2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3" name="Line 2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4" name="Line 2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5" name="Line 2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6" name="Line 2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7" name="Line 2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8" name="Line 2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9" name="Line 2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0" name="Line 2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1" name="Line 2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2" name="Line 3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3" name="Line 3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4" name="Line 3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5" name="Line 3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6" name="Line 3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7" name="Line 3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8" name="Line 3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9" name="Line 3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0" name="Line 3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" name="Line 3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" name="Line 3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" name="Line 3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" name="Line 3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" name="Line 3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" name="Line 3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" name="Line 3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" name="Line 3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" name="Line 3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" name="Line 3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" name="Line 3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" name="Line 3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" name="Line 3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" name="Line 3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" name="Line 3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" name="Line 3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" name="Line 3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8" name="Line 3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" name="Line 3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0" name="Line 3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1" name="Line 3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2" name="Line 3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3" name="Line 3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4" name="Line 3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5" name="Line 3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6" name="Line 3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7" name="Line 3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8" name="Line 3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9" name="Line 3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0" name="Line 3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1" name="Line 3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2" name="Line 3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3" name="Line 3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4" name="Line 3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5" name="Line 3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6" name="Line 3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7" name="Line 3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8" name="Line 3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9" name="Line 3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0" name="Line 3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1" name="Line 3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2" name="Line 3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3" name="Line 3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4" name="Line 3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5" name="Line 3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6" name="Line 3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7" name="Line 3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8" name="Line 3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9" name="Line 3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0" name="Line 3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1" name="Line 3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2" name="Line 3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3" name="Line 3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4" name="Line 3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5" name="Line 3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6" name="Line 3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7" name="Line 3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8" name="Line 3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9" name="Line 3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0" name="Line 3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1" name="Line 3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2" name="Line 3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3" name="Line 3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4" name="Line 3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5" name="Line 3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6" name="Line 3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7" name="Line 3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8" name="Line 3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9" name="Line 3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0" name="Line 3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1" name="Line 3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2" name="Line 3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3" name="Line 3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4" name="Line 3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5" name="Line 3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6" name="Line 3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7" name="Line 3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8" name="Line 3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9" name="Line 3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0" name="Line 3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1" name="Line 3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2" name="Line 3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3" name="Line 3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4" name="Line 3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5" name="Line 3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6" name="Line 3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7" name="Line 3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8" name="Line 3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9" name="Line 3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0" name="Line 3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1" name="Line 3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2" name="Line 4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3" name="Line 4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4" name="Line 4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5" name="Line 4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6" name="Line 4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7" name="Line 4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8" name="Line 4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3" name="Group 608"/>
            <p:cNvGrpSpPr>
              <a:grpSpLocks/>
            </p:cNvGrpSpPr>
            <p:nvPr/>
          </p:nvGrpSpPr>
          <p:grpSpPr bwMode="auto">
            <a:xfrm>
              <a:off x="5283799" y="4741125"/>
              <a:ext cx="0" cy="0"/>
              <a:chOff x="5283799" y="4741125"/>
              <a:chExt cx="0" cy="0"/>
            </a:xfrm>
          </p:grpSpPr>
          <p:sp>
            <p:nvSpPr>
              <p:cNvPr id="859" name="Line 4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0" name="Line 4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1" name="Line 4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2" name="Line 4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3" name="Line 4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4" name="Line 4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5" name="Line 4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6" name="Line 4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7" name="Line 4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8" name="Line 4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9" name="Line 4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0" name="Line 4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1" name="Line 4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2" name="Line 4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3" name="Line 4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4" name="Line 4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5" name="Line 4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6" name="Line 4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7" name="Line 4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8" name="Line 4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9" name="Line 4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0" name="Line 4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1" name="Line 4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2" name="Line 4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3" name="Line 4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4" name="Line 4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5" name="Line 4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6" name="Line 4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7" name="Line 4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8" name="Line 4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9" name="Line 4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0" name="Line 4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1" name="Line 4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2" name="Line 4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3" name="Line 4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4" name="Line 4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5" name="Line 4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6" name="Line 4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7" name="Line 4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8" name="Line 4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9" name="Line 4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0" name="Line 4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1" name="Line 4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2" name="Line 4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3" name="Line 4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4" name="Line 4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5" name="Line 4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6" name="Line 4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7" name="Line 4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8" name="Line 4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9" name="Line 4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0" name="Line 4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1" name="Line 4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2" name="Line 4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3" name="Line 4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4" name="Line 4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5" name="Line 4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6" name="Line 4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7" name="Line 4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8" name="Line 4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9" name="Line 4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0" name="Line 4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1" name="Line 4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2" name="Line 4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3" name="Line 4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4" name="Line 4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5" name="Line 4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6" name="Line 4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7" name="Line 4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8" name="Line 4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9" name="Line 4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0" name="Line 4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1" name="Line 4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2" name="Line 4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3" name="Line 4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4" name="Line 4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5" name="Line 4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6" name="Line 4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7" name="Line 4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8" name="Line 4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9" name="Line 4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0" name="Line 4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1" name="Line 4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2" name="Line 4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3" name="Line 4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4" name="Line 4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5" name="Line 4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6" name="Line 4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7" name="Line 4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8" name="Line 4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9" name="Line 4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0" name="Line 4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1" name="Line 5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2" name="Line 5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3" name="Line 5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4" name="Line 5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5" name="Line 5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6" name="Line 5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7" name="Line 5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8" name="Line 5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9" name="Line 5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0" name="Line 5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1" name="Line 5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2" name="Line 5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3" name="Line 5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4" name="Line 5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5" name="Line 5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6" name="Line 5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7" name="Line 5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8" name="Line 5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9" name="Line 5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0" name="Line 5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1" name="Line 5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2" name="Line 5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3" name="Line 5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4" name="Line 5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5" name="Line 5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6" name="Line 5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7" name="Line 5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8" name="Line 5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9" name="Line 5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0" name="Line 5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1" name="Line 5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2" name="Line 5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3" name="Line 5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4" name="Line 5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5" name="Line 5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6" name="Line 5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7" name="Line 5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8" name="Line 5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9" name="Line 5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0" name="Line 5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1" name="Line 5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2" name="Line 5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3" name="Line 5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4" name="Line 5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5" name="Line 5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6" name="Line 5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7" name="Line 5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8" name="Line 5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9" name="Line 5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0" name="Line 5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1" name="Line 5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2" name="Line 5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3" name="Line 5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4" name="Line 5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5" name="Line 5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6" name="Line 5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7" name="Line 5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8" name="Line 5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9" name="Line 5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0" name="Line 5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1" name="Line 5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2" name="Line 5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3" name="Line 5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4" name="Line 5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5" name="Line 5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6" name="Line 5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7" name="Line 5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8" name="Line 5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9" name="Line 5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0" name="Line 5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1" name="Line 5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2" name="Line 5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3" name="Line 5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4" name="Line 5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5" name="Line 5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6" name="Line 5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7" name="Line 5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8" name="Line 5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9" name="Line 5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0" name="Line 5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1" name="Line 5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2" name="Line 5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3" name="Line 5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4" name="Line 5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5" name="Line 5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6" name="Line 5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7" name="Line 5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8" name="Line 5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9" name="Line 5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0" name="Line 5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1" name="Line 5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2" name="Line 5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3" name="Line 5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4" name="Line 5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5" name="Line 5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6" name="Line 5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7" name="Line 5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8" name="Line 5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9" name="Line 5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0" name="Line 5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1" name="Line 6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2" name="Line 6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3" name="Line 6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4" name="Line 6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5" name="Line 6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6" name="Line 6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7" name="Line 6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8" name="Line 6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4" name="Group 809"/>
            <p:cNvGrpSpPr>
              <a:grpSpLocks/>
            </p:cNvGrpSpPr>
            <p:nvPr/>
          </p:nvGrpSpPr>
          <p:grpSpPr bwMode="auto">
            <a:xfrm>
              <a:off x="5283799" y="4741125"/>
              <a:ext cx="0" cy="0"/>
              <a:chOff x="5283799" y="4741125"/>
              <a:chExt cx="0" cy="0"/>
            </a:xfrm>
          </p:grpSpPr>
          <p:sp>
            <p:nvSpPr>
              <p:cNvPr id="659" name="Line 6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0" name="Line 6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1" name="Line 6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2" name="Line 6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3" name="Line 6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4" name="Line 6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5" name="Line 6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6" name="Line 6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7" name="Line 6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8" name="Line 6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9" name="Line 6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0" name="Line 6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1" name="Line 6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2" name="Line 6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3" name="Line 6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4" name="Line 6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5" name="Line 6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6" name="Line 6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7" name="Line 6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8" name="Line 6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9" name="Line 6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0" name="Line 6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1" name="Line 6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2" name="Line 6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3" name="Line 6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4" name="Line 6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5" name="Line 6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6" name="Line 6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7" name="Line 6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8" name="Line 6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9" name="Line 6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0" name="Line 6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1" name="Line 6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2" name="Line 6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3" name="Line 6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4" name="Line 6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5" name="Line 6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6" name="Line 6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7" name="Line 6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8" name="Line 6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9" name="Line 6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0" name="Line 6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1" name="Line 6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2" name="Line 6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3" name="Line 6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4" name="Line 6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5" name="Line 6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6" name="Line 6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7" name="Line 6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8" name="Line 6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9" name="Line 6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0" name="Line 6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1" name="Line 6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2" name="Line 6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3" name="Line 6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4" name="Line 6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5" name="Line 6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6" name="Line 6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7" name="Line 6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8" name="Line 6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9" name="Line 6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0" name="Line 6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1" name="Line 6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2" name="Line 6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3" name="Line 6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4" name="Line 6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5" name="Line 6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6" name="Line 6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7" name="Line 6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8" name="Line 6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9" name="Line 6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0" name="Line 6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1" name="Line 6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2" name="Line 6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3" name="Line 6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4" name="Line 6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5" name="Line 6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6" name="Line 6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7" name="Line 6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8" name="Line 6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9" name="Line 6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0" name="Line 6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1" name="Line 6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2" name="Line 6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3" name="Line 6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4" name="Line 6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5" name="Line 6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6" name="Line 6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7" name="Line 6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8" name="Line 6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9" name="Line 6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0" name="Line 7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1" name="Line 7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2" name="Line 7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3" name="Line 7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4" name="Line 7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5" name="Line 7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6" name="Line 7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7" name="Line 7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8" name="Line 7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9" name="Line 7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0" name="Line 7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1" name="Line 7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2" name="Line 7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3" name="Line 7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4" name="Line 7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5" name="Line 7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6" name="Line 7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7" name="Line 7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8" name="Line 7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9" name="Line 7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0" name="Line 7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1" name="Line 7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2" name="Line 7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3" name="Line 7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4" name="Line 7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5" name="Line 7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6" name="Line 7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7" name="Line 7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8" name="Line 7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9" name="Line 7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0" name="Line 7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1" name="Line 7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2" name="Line 7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3" name="Line 7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4" name="Line 7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" name="Line 7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6" name="Line 7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7" name="Line 7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8" name="Line 7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9" name="Line 7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0" name="Line 7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1" name="Line 7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2" name="Line 7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3" name="Line 7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4" name="Line 7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5" name="Line 7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6" name="Line 7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7" name="Line 7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8" name="Line 7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9" name="Line 7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0" name="Line 7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1" name="Line 7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2" name="Line 7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3" name="Line 7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4" name="Line 7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5" name="Line 7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6" name="Line 7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7" name="Line 7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8" name="Line 7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9" name="Line 7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0" name="Line 7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1" name="Line 7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2" name="Line 7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3" name="Line 7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4" name="Line 7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5" name="Line 7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6" name="Line 7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7" name="Line 7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8" name="Line 7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9" name="Line 7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0" name="Line 7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1" name="Line 7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2" name="Line 7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3" name="Line 7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4" name="Line 7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5" name="Line 7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6" name="Line 7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7" name="Line 7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8" name="Line 7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9" name="Line 7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0" name="Line 7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1" name="Line 7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2" name="Line 7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3" name="Line 7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4" name="Line 7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5" name="Line 7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6" name="Line 7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7" name="Line 7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8" name="Line 7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9" name="Line 7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0" name="Line 7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1" name="Line 7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2" name="Line 7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3" name="Line 7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4" name="Line 7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5" name="Line 7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6" name="Line 7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7" name="Line 7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8" name="Line 7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9" name="Line 7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0" name="Line 8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1" name="Line 8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2" name="Line 8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3" name="Line 8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4" name="Line 8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5" name="Line 8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6" name="Line 8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7" name="Line 8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8" name="Line 8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5" name="Group 1010"/>
            <p:cNvGrpSpPr>
              <a:grpSpLocks/>
            </p:cNvGrpSpPr>
            <p:nvPr/>
          </p:nvGrpSpPr>
          <p:grpSpPr bwMode="auto">
            <a:xfrm>
              <a:off x="5283799" y="4741125"/>
              <a:ext cx="0" cy="0"/>
              <a:chOff x="5283799" y="4741125"/>
              <a:chExt cx="0" cy="0"/>
            </a:xfrm>
          </p:grpSpPr>
          <p:sp>
            <p:nvSpPr>
              <p:cNvPr id="459" name="Line 8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0" name="Line 8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1" name="Line 8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2" name="Line 8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3" name="Line 8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4" name="Line 8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5" name="Line 8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6" name="Line 8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7" name="Line 8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8" name="Line 8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69" name="Line 8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0" name="Line 8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" name="Line 8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" name="Line 8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3" name="Line 8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4" name="Line 8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5" name="Line 8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6" name="Line 8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7" name="Line 8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8" name="Line 8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9" name="Line 8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0" name="Line 8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1" name="Line 8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2" name="Line 8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3" name="Line 8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4" name="Line 8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5" name="Line 8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6" name="Line 8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7" name="Line 8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8" name="Line 8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89" name="Line 8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0" name="Line 8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1" name="Line 8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2" name="Line 8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3" name="Line 8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4" name="Line 8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5" name="Line 8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6" name="Line 8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7" name="Line 8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8" name="Line 8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99" name="Line 8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0" name="Line 8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1" name="Line 8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2" name="Line 8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3" name="Line 8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4" name="Line 8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5" name="Line 8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6" name="Line 8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7" name="Line 8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8" name="Line 8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09" name="Line 8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0" name="Line 8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1" name="Line 8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2" name="Line 8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3" name="Line 8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4" name="Line 8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5" name="Line 8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6" name="Line 8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7" name="Line 8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8" name="Line 8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19" name="Line 8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0" name="Line 8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1" name="Line 8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2" name="Line 8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3" name="Line 8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4" name="Line 8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5" name="Line 8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6" name="Line 8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7" name="Line 8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8" name="Line 8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29" name="Line 8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0" name="Line 8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1" name="Line 8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2" name="Line 8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3" name="Line 8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4" name="Line 8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5" name="Line 8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6" name="Line 8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7" name="Line 8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8" name="Line 8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39" name="Line 8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0" name="Line 8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1" name="Line 8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2" name="Line 8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3" name="Line 8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4" name="Line 8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5" name="Line 8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6" name="Line 8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7" name="Line 8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8" name="Line 8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49" name="Line 9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0" name="Line 9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1" name="Line 9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2" name="Line 9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3" name="Line 9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4" name="Line 9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5" name="Line 9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6" name="Line 9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7" name="Line 9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8" name="Line 9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59" name="Line 9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0" name="Line 9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1" name="Line 9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2" name="Line 9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3" name="Line 9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4" name="Line 9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5" name="Line 9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6" name="Line 9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7" name="Line 9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8" name="Line 9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69" name="Line 9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0" name="Line 9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1" name="Line 9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2" name="Line 9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3" name="Line 9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4" name="Line 9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5" name="Line 9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6" name="Line 9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7" name="Line 9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8" name="Line 9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9" name="Line 9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0" name="Line 9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1" name="Line 9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2" name="Line 9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3" name="Line 9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4" name="Line 9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5" name="Line 9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6" name="Line 9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7" name="Line 9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8" name="Line 9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89" name="Line 9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0" name="Line 9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1" name="Line 9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2" name="Line 9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3" name="Line 9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4" name="Line 9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5" name="Line 9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6" name="Line 9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7" name="Line 9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8" name="Line 9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99" name="Line 9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0" name="Line 9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1" name="Line 9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2" name="Line 9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3" name="Line 9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4" name="Line 9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5" name="Line 9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6" name="Line 9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7" name="Line 9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8" name="Line 9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9" name="Line 9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" name="Line 9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1" name="Line 9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2" name="Line 9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3" name="Line 9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4" name="Line 9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5" name="Line 9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6" name="Line 9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7" name="Line 9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8" name="Line 9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9" name="Line 9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0" name="Line 9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1" name="Line 9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2" name="Line 9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3" name="Line 9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4" name="Line 9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5" name="Line 9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6" name="Line 9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7" name="Line 9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8" name="Line 9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9" name="Line 9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0" name="Line 9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1" name="Line 9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2" name="Line 9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3" name="Line 9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4" name="Line 9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5" name="Line 9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6" name="Line 9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7" name="Line 9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8" name="Line 9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9" name="Line 9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0" name="Line 9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1" name="Line 9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2" name="Line 9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3" name="Line 9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4" name="Line 9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5" name="Line 9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6" name="Line 9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7" name="Line 9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8" name="Line 9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9" name="Line 10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0" name="Line 10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1" name="Line 10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2" name="Line 10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3" name="Line 10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4" name="Line 10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5" name="Line 10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6" name="Line 10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7" name="Line 10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8" name="Line 10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6" name="Group 1211"/>
            <p:cNvGrpSpPr>
              <a:grpSpLocks/>
            </p:cNvGrpSpPr>
            <p:nvPr/>
          </p:nvGrpSpPr>
          <p:grpSpPr bwMode="auto">
            <a:xfrm>
              <a:off x="5283799" y="4741125"/>
              <a:ext cx="0" cy="0"/>
              <a:chOff x="5283799" y="4741125"/>
              <a:chExt cx="0" cy="0"/>
            </a:xfrm>
          </p:grpSpPr>
          <p:sp>
            <p:nvSpPr>
              <p:cNvPr id="259" name="Line 10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0" name="Line 10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1" name="Line 10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2" name="Line 10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3" name="Line 10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4" name="Line 10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5" name="Line 10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6" name="Line 10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7" name="Line 10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8" name="Line 10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69" name="Line 10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0" name="Line 10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1" name="Line 10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2" name="Line 10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3" name="Line 10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4" name="Line 10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5" name="Line 10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6" name="Line 10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7" name="Line 10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8" name="Line 10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9" name="Line 10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0" name="Line 10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1" name="Line 10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2" name="Line 10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3" name="Line 10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4" name="Line 10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5" name="Line 10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6" name="Line 10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7" name="Line 10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8" name="Line 10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89" name="Line 10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0" name="Line 10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1" name="Line 10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2" name="Line 10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3" name="Line 10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4" name="Line 10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5" name="Line 10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6" name="Line 10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7" name="Line 10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8" name="Line 10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99" name="Line 10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0" name="Line 10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1" name="Line 10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2" name="Line 10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3" name="Line 10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4" name="Line 10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5" name="Line 10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6" name="Line 10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7" name="Line 10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8" name="Line 10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09" name="Line 10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0" name="Line 10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1" name="Line 10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2" name="Line 10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3" name="Line 10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4" name="Line 10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5" name="Line 10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6" name="Line 10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" name="Line 10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8" name="Line 10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9" name="Line 10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0" name="Line 10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1" name="Line 10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" name="Line 10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3" name="Line 10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4" name="Line 10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5" name="Line 10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6" name="Line 10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7" name="Line 10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8" name="Line 10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9" name="Line 10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0" name="Line 10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1" name="Line 10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2" name="Line 10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3" name="Line 10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4" name="Line 10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5" name="Line 10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6" name="Line 10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7" name="Line 10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8" name="Line 10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39" name="Line 10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0" name="Line 10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1" name="Line 10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2" name="Line 10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3" name="Line 10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4" name="Line 10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5" name="Line 10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6" name="Line 10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7" name="Line 10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8" name="Line 11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49" name="Line 11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0" name="Line 11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1" name="Line 11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2" name="Line 11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3" name="Line 11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4" name="Line 11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5" name="Line 11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6" name="Line 11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7" name="Line 11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8" name="Line 11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59" name="Line 11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0" name="Line 11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1" name="Line 11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2" name="Line 11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3" name="Line 11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4" name="Line 11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5" name="Line 11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6" name="Line 11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7" name="Line 11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8" name="Line 11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69" name="Line 11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0" name="Line 11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1" name="Line 11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2" name="Line 11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3" name="Line 11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4" name="Line 11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5" name="Line 11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6" name="Line 11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7" name="Line 11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8" name="Line 11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79" name="Line 11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0" name="Line 11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1" name="Line 11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2" name="Line 11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3" name="Line 11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4" name="Line 11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5" name="Line 11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6" name="Line 11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7" name="Line 11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8" name="Line 11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89" name="Line 11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0" name="Line 11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1" name="Line 11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2" name="Line 11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3" name="Line 11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4" name="Line 11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5" name="Line 11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6" name="Line 11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7" name="Line 11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8" name="Line 11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99" name="Line 11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0" name="Line 11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1" name="Line 11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2" name="Line 11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3" name="Line 11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4" name="Line 11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5" name="Line 11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6" name="Line 11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7" name="Line 11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8" name="Line 11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09" name="Line 11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0" name="Line 11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1" name="Line 11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2" name="Line 11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3" name="Line 11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4" name="Line 11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5" name="Line 11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6" name="Line 11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7" name="Line 11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8" name="Line 11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9" name="Line 11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0" name="Line 11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1" name="Line 11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2" name="Line 11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3" name="Line 11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4" name="Line 11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5" name="Line 11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6" name="Line 11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7" name="Line 11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8" name="Line 11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29" name="Line 11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0" name="Line 11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1" name="Line 11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2" name="Line 11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3" name="Line 11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4" name="Line 11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5" name="Line 11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6" name="Line 11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7" name="Line 11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8" name="Line 11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39" name="Line 11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0" name="Line 11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1" name="Line 11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2" name="Line 11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3" name="Line 11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4" name="Line 11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5" name="Line 11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6" name="Line 11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7" name="Line 11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8" name="Line 12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49" name="Line 12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0" name="Line 12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1" name="Line 12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2" name="Line 12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3" name="Line 12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4" name="Line 12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5" name="Line 12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6" name="Line 12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7" name="Line 12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58" name="Line 12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37" name="Group 1412"/>
            <p:cNvGrpSpPr>
              <a:grpSpLocks/>
            </p:cNvGrpSpPr>
            <p:nvPr/>
          </p:nvGrpSpPr>
          <p:grpSpPr bwMode="auto">
            <a:xfrm>
              <a:off x="5283799" y="4741125"/>
              <a:ext cx="0" cy="0"/>
              <a:chOff x="5283799" y="4741125"/>
              <a:chExt cx="0" cy="0"/>
            </a:xfrm>
          </p:grpSpPr>
          <p:sp>
            <p:nvSpPr>
              <p:cNvPr id="59" name="Line 12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0" name="Line 12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" name="Line 12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2" name="Line 12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3" name="Line 12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4" name="Line 12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5" name="Line 12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6" name="Line 12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" name="Line 12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8" name="Line 12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9" name="Line 12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0" name="Line 12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1" name="Line 12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2" name="Line 12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3" name="Line 12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4" name="Line 12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5" name="Line 12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6" name="Line 12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" name="Line 12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" name="Line 12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9" name="Line 12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0" name="Line 12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1" name="Line 12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2" name="Line 12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3" name="Line 12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4" name="Line 12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5" name="Line 12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6" name="Line 12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7" name="Line 12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8" name="Line 12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89" name="Line 12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0" name="Line 12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1" name="Line 12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2" name="Line 12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3" name="Line 12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4" name="Line 12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5" name="Line 12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6" name="Line 12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7" name="Line 12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8" name="Line 12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99" name="Line 12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0" name="Line 12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1" name="Line 12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2" name="Line 12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3" name="Line 12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4" name="Line 12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5" name="Line 12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6" name="Line 12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7" name="Line 12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8" name="Line 12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09" name="Line 12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0" name="Line 12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1" name="Line 12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2" name="Line 12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3" name="Line 12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4" name="Line 12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5" name="Line 12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" name="Line 12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" name="Line 12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" name="Line 12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9" name="Line 12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0" name="Line 12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1" name="Line 12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2" name="Line 12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3" name="Line 12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4" name="Line 12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5" name="Line 12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6" name="Line 12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7" name="Line 12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8" name="Line 12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9" name="Line 12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0" name="Line 12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1" name="Line 12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2" name="Line 12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3" name="Line 12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4" name="Line 12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5" name="Line 12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6" name="Line 12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7" name="Line 12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8" name="Line 12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39" name="Line 12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0" name="Line 12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1" name="Line 12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2" name="Line 12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3" name="Line 12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4" name="Line 12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5" name="Line 12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6" name="Line 12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7" name="Line 13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8" name="Line 13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49" name="Line 13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0" name="Line 13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1" name="Line 13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2" name="Line 13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3" name="Line 13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4" name="Line 13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5" name="Line 13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6" name="Line 13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7" name="Line 13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8" name="Line 13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59" name="Line 131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0" name="Line 131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1" name="Line 131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2" name="Line 131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3" name="Line 131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4" name="Line 131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5" name="Line 131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6" name="Line 131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7" name="Line 132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8" name="Line 132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9" name="Line 132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0" name="Line 132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1" name="Line 132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2" name="Line 132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3" name="Line 132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4" name="Line 132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5" name="Line 132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6" name="Line 132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7" name="Line 133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8" name="Line 133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9" name="Line 133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0" name="Line 133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1" name="Line 133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2" name="Line 133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3" name="Line 133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4" name="Line 133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5" name="Line 133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6" name="Line 133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" name="Line 134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8" name="Line 134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9" name="Line 134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0" name="Line 134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1" name="Line 134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2" name="Line 134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3" name="Line 134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4" name="Line 134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5" name="Line 134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6" name="Line 134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7" name="Line 135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8" name="Line 135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99" name="Line 135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0" name="Line 135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1" name="Line 135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2" name="Line 135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3" name="Line 135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4" name="Line 135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5" name="Line 135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" name="Line 135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7" name="Line 136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8" name="Line 136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9" name="Line 136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0" name="Line 136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1" name="Line 136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2" name="Line 136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3" name="Line 136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4" name="Line 136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5" name="Line 136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6" name="Line 136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7" name="Line 137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8" name="Line 137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9" name="Line 137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0" name="Line 137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1" name="Line 137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2" name="Line 137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3" name="Line 137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4" name="Line 137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5" name="Line 137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6" name="Line 137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7" name="Line 138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8" name="Line 138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29" name="Line 138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0" name="Line 138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1" name="Line 138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2" name="Line 138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3" name="Line 138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4" name="Line 138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5" name="Line 138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6" name="Line 138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7" name="Line 139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8" name="Line 139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39" name="Line 139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0" name="Line 139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1" name="Line 139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2" name="Line 139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3" name="Line 139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4" name="Line 139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5" name="Line 139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6" name="Line 139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7" name="Line 140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8" name="Line 140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49" name="Line 1402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0" name="Line 1403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1" name="Line 1404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2" name="Line 1405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3" name="Line 1406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4" name="Line 1407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5" name="Line 1408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6" name="Line 1409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7" name="Line 1410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58" name="Line 1411"/>
              <p:cNvSpPr>
                <a:spLocks noChangeShapeType="1"/>
              </p:cNvSpPr>
              <p:nvPr/>
            </p:nvSpPr>
            <p:spPr bwMode="auto">
              <a:xfrm>
                <a:off x="1193" y="312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1A47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38" name="Line 1750"/>
            <p:cNvSpPr>
              <a:spLocks noChangeShapeType="1"/>
            </p:cNvSpPr>
            <p:nvPr/>
          </p:nvSpPr>
          <p:spPr bwMode="auto">
            <a:xfrm flipV="1">
              <a:off x="5224055" y="1673137"/>
              <a:ext cx="0" cy="31597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9" name="Line 1751"/>
            <p:cNvSpPr>
              <a:spLocks noChangeShapeType="1"/>
            </p:cNvSpPr>
            <p:nvPr/>
          </p:nvSpPr>
          <p:spPr bwMode="auto">
            <a:xfrm flipH="1">
              <a:off x="5184226" y="4594302"/>
              <a:ext cx="398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40" name="Rectangle 1752"/>
            <p:cNvSpPr>
              <a:spLocks noChangeArrowheads="1"/>
            </p:cNvSpPr>
            <p:nvPr/>
          </p:nvSpPr>
          <p:spPr bwMode="auto">
            <a:xfrm rot="-5400000">
              <a:off x="4874086" y="4512862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0.08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753"/>
            <p:cNvSpPr>
              <a:spLocks noChangeShapeType="1"/>
            </p:cNvSpPr>
            <p:nvPr/>
          </p:nvSpPr>
          <p:spPr bwMode="auto">
            <a:xfrm flipH="1">
              <a:off x="5184226" y="4033011"/>
              <a:ext cx="398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42" name="Rectangle 1754"/>
            <p:cNvSpPr>
              <a:spLocks noChangeArrowheads="1"/>
            </p:cNvSpPr>
            <p:nvPr/>
          </p:nvSpPr>
          <p:spPr bwMode="auto">
            <a:xfrm rot="-5400000">
              <a:off x="4913362" y="3951659"/>
              <a:ext cx="19556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755"/>
            <p:cNvSpPr>
              <a:spLocks noChangeShapeType="1"/>
            </p:cNvSpPr>
            <p:nvPr/>
          </p:nvSpPr>
          <p:spPr bwMode="auto">
            <a:xfrm flipH="1">
              <a:off x="5184226" y="3473248"/>
              <a:ext cx="398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44" name="Rectangle 1756"/>
            <p:cNvSpPr>
              <a:spLocks noChangeArrowheads="1"/>
            </p:cNvSpPr>
            <p:nvPr/>
          </p:nvSpPr>
          <p:spPr bwMode="auto">
            <a:xfrm rot="-5400000">
              <a:off x="4874086" y="3405219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0.12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757"/>
            <p:cNvSpPr>
              <a:spLocks noChangeShapeType="1"/>
            </p:cNvSpPr>
            <p:nvPr/>
          </p:nvSpPr>
          <p:spPr bwMode="auto">
            <a:xfrm flipH="1">
              <a:off x="5184226" y="2910427"/>
              <a:ext cx="398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46" name="Rectangle 1758"/>
            <p:cNvSpPr>
              <a:spLocks noChangeArrowheads="1"/>
            </p:cNvSpPr>
            <p:nvPr/>
          </p:nvSpPr>
          <p:spPr bwMode="auto">
            <a:xfrm rot="-5400000">
              <a:off x="4875082" y="2826304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0.14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759"/>
            <p:cNvSpPr>
              <a:spLocks noChangeShapeType="1"/>
            </p:cNvSpPr>
            <p:nvPr/>
          </p:nvSpPr>
          <p:spPr bwMode="auto">
            <a:xfrm flipH="1">
              <a:off x="5184226" y="2352193"/>
              <a:ext cx="398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48" name="Rectangle 1760"/>
            <p:cNvSpPr>
              <a:spLocks noChangeArrowheads="1"/>
            </p:cNvSpPr>
            <p:nvPr/>
          </p:nvSpPr>
          <p:spPr bwMode="auto">
            <a:xfrm rot="-5400000">
              <a:off x="4875082" y="2292904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0.16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1761"/>
            <p:cNvSpPr>
              <a:spLocks noChangeShapeType="1"/>
            </p:cNvSpPr>
            <p:nvPr/>
          </p:nvSpPr>
          <p:spPr bwMode="auto">
            <a:xfrm flipH="1">
              <a:off x="5184226" y="1789372"/>
              <a:ext cx="398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0" name="Rectangle 1762"/>
            <p:cNvSpPr>
              <a:spLocks noChangeArrowheads="1"/>
            </p:cNvSpPr>
            <p:nvPr/>
          </p:nvSpPr>
          <p:spPr bwMode="auto">
            <a:xfrm rot="-5400000">
              <a:off x="4875082" y="1683304"/>
              <a:ext cx="27411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0.18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763"/>
            <p:cNvSpPr>
              <a:spLocks noChangeShapeType="1"/>
            </p:cNvSpPr>
            <p:nvPr/>
          </p:nvSpPr>
          <p:spPr bwMode="auto">
            <a:xfrm>
              <a:off x="5224055" y="4832889"/>
              <a:ext cx="34442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2" name="Line 1766"/>
            <p:cNvSpPr>
              <a:spLocks noChangeShapeType="1"/>
            </p:cNvSpPr>
            <p:nvPr/>
          </p:nvSpPr>
          <p:spPr bwMode="auto">
            <a:xfrm>
              <a:off x="8608546" y="4832889"/>
              <a:ext cx="0" cy="611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53" name="Group 10"/>
            <p:cNvGrpSpPr>
              <a:grpSpLocks/>
            </p:cNvGrpSpPr>
            <p:nvPr/>
          </p:nvGrpSpPr>
          <p:grpSpPr bwMode="auto">
            <a:xfrm>
              <a:off x="4724400" y="1657350"/>
              <a:ext cx="3884613" cy="3681461"/>
              <a:chOff x="4644486" y="1657350"/>
              <a:chExt cx="3964527" cy="3681461"/>
            </a:xfrm>
          </p:grpSpPr>
          <p:sp>
            <p:nvSpPr>
              <p:cNvPr id="55" name="Line 1764"/>
              <p:cNvSpPr>
                <a:spLocks noChangeShapeType="1"/>
              </p:cNvSpPr>
              <p:nvPr/>
            </p:nvSpPr>
            <p:spPr bwMode="auto">
              <a:xfrm>
                <a:off x="5283799" y="4832889"/>
                <a:ext cx="0" cy="6117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 flipV="1">
                <a:off x="5282880" y="1657871"/>
                <a:ext cx="3292427" cy="2495230"/>
              </a:xfrm>
              <a:prstGeom prst="line">
                <a:avLst/>
              </a:prstGeom>
              <a:ln w="19050">
                <a:solidFill>
                  <a:srgbClr val="33993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5282880" y="4667385"/>
                <a:ext cx="3326454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4644486" y="4907924"/>
                <a:ext cx="127631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CH" altLang="de-DE" sz="1100" baseline="0">
                    <a:latin typeface="Arial" pitchFamily="34" charset="0"/>
                    <a:cs typeface="Arial" pitchFamily="34" charset="0"/>
                  </a:rPr>
                  <a:t>No handwashing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CH" altLang="de-DE" sz="1100" baseline="0">
                    <a:latin typeface="Arial" pitchFamily="34" charset="0"/>
                    <a:cs typeface="Arial" pitchFamily="34" charset="0"/>
                  </a:rPr>
                  <a:t>before cooking </a:t>
                </a:r>
                <a:endParaRPr lang="en-US" altLang="de-DE" sz="1100" baseline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4" name="TextBox 139"/>
            <p:cNvSpPr txBox="1">
              <a:spLocks noChangeArrowheads="1"/>
            </p:cNvSpPr>
            <p:nvPr/>
          </p:nvSpPr>
          <p:spPr bwMode="auto">
            <a:xfrm>
              <a:off x="8069317" y="4907923"/>
              <a:ext cx="11480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100" baseline="0">
                  <a:latin typeface="Arial" pitchFamily="34" charset="0"/>
                  <a:cs typeface="Arial" pitchFamily="34" charset="0"/>
                </a:rPr>
                <a:t>Handwashing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100" baseline="0">
                  <a:latin typeface="Arial" pitchFamily="34" charset="0"/>
                  <a:cs typeface="Arial" pitchFamily="34" charset="0"/>
                </a:rPr>
                <a:t>before cooking </a:t>
              </a:r>
              <a:endParaRPr lang="en-US" altLang="de-DE" sz="1100" baseline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62" name="Group 1261"/>
          <p:cNvGrpSpPr/>
          <p:nvPr/>
        </p:nvGrpSpPr>
        <p:grpSpPr>
          <a:xfrm>
            <a:off x="247745" y="1951757"/>
            <a:ext cx="4549680" cy="3673475"/>
            <a:chOff x="247745" y="1951757"/>
            <a:chExt cx="4549680" cy="3673475"/>
          </a:xfrm>
        </p:grpSpPr>
        <p:sp>
          <p:nvSpPr>
            <p:cNvPr id="11" name="Line 1741"/>
            <p:cNvSpPr>
              <a:spLocks noChangeShapeType="1"/>
            </p:cNvSpPr>
            <p:nvPr/>
          </p:nvSpPr>
          <p:spPr bwMode="auto">
            <a:xfrm flipV="1">
              <a:off x="788988" y="1954932"/>
              <a:ext cx="0" cy="3144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" name="Line 1742"/>
            <p:cNvSpPr>
              <a:spLocks noChangeShapeType="1"/>
            </p:cNvSpPr>
            <p:nvPr/>
          </p:nvSpPr>
          <p:spPr bwMode="auto">
            <a:xfrm flipH="1">
              <a:off x="749300" y="5007695"/>
              <a:ext cx="396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Rectangle 1743"/>
            <p:cNvSpPr>
              <a:spLocks noChangeArrowheads="1"/>
            </p:cNvSpPr>
            <p:nvPr/>
          </p:nvSpPr>
          <p:spPr bwMode="auto">
            <a:xfrm rot="16200000">
              <a:off x="546100" y="4928320"/>
              <a:ext cx="77788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744"/>
            <p:cNvSpPr>
              <a:spLocks noChangeShapeType="1"/>
            </p:cNvSpPr>
            <p:nvPr/>
          </p:nvSpPr>
          <p:spPr bwMode="auto">
            <a:xfrm flipH="1">
              <a:off x="749300" y="4267920"/>
              <a:ext cx="39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5" name="Rectangle 1745"/>
            <p:cNvSpPr>
              <a:spLocks noChangeArrowheads="1"/>
            </p:cNvSpPr>
            <p:nvPr/>
          </p:nvSpPr>
          <p:spPr bwMode="auto">
            <a:xfrm rot="16200000">
              <a:off x="486569" y="4186164"/>
              <a:ext cx="19685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746"/>
            <p:cNvSpPr>
              <a:spLocks noChangeShapeType="1"/>
            </p:cNvSpPr>
            <p:nvPr/>
          </p:nvSpPr>
          <p:spPr bwMode="auto">
            <a:xfrm flipH="1">
              <a:off x="749300" y="3528145"/>
              <a:ext cx="39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7" name="Rectangle 1747"/>
            <p:cNvSpPr>
              <a:spLocks noChangeArrowheads="1"/>
            </p:cNvSpPr>
            <p:nvPr/>
          </p:nvSpPr>
          <p:spPr bwMode="auto">
            <a:xfrm rot="16200000">
              <a:off x="486569" y="3446389"/>
              <a:ext cx="196850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0.2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748"/>
            <p:cNvSpPr>
              <a:spLocks noChangeShapeType="1"/>
            </p:cNvSpPr>
            <p:nvPr/>
          </p:nvSpPr>
          <p:spPr bwMode="auto">
            <a:xfrm flipH="1">
              <a:off x="749300" y="2788370"/>
              <a:ext cx="39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9" name="Rectangle 1749"/>
            <p:cNvSpPr>
              <a:spLocks noChangeArrowheads="1"/>
            </p:cNvSpPr>
            <p:nvPr/>
          </p:nvSpPr>
          <p:spPr bwMode="auto">
            <a:xfrm rot="16200000">
              <a:off x="487362" y="2707408"/>
              <a:ext cx="195263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0.3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750"/>
            <p:cNvSpPr>
              <a:spLocks noChangeShapeType="1"/>
            </p:cNvSpPr>
            <p:nvPr/>
          </p:nvSpPr>
          <p:spPr bwMode="auto">
            <a:xfrm flipH="1">
              <a:off x="749300" y="2047007"/>
              <a:ext cx="396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Rectangle 1751"/>
            <p:cNvSpPr>
              <a:spLocks noChangeArrowheads="1"/>
            </p:cNvSpPr>
            <p:nvPr/>
          </p:nvSpPr>
          <p:spPr bwMode="auto">
            <a:xfrm rot="16200000">
              <a:off x="488950" y="1964457"/>
              <a:ext cx="19526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aseline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0.4</a:t>
              </a:r>
              <a:endParaRPr lang="en-US" altLang="en-US" sz="1100" baseline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752"/>
            <p:cNvSpPr>
              <a:spLocks noChangeShapeType="1"/>
            </p:cNvSpPr>
            <p:nvPr/>
          </p:nvSpPr>
          <p:spPr bwMode="auto">
            <a:xfrm>
              <a:off x="788988" y="5099770"/>
              <a:ext cx="35052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3" name="Line 1755"/>
            <p:cNvSpPr>
              <a:spLocks noChangeShapeType="1"/>
            </p:cNvSpPr>
            <p:nvPr/>
          </p:nvSpPr>
          <p:spPr bwMode="auto">
            <a:xfrm>
              <a:off x="4232275" y="5099770"/>
              <a:ext cx="0" cy="603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" name="TextBox 111"/>
            <p:cNvSpPr txBox="1">
              <a:spLocks noChangeArrowheads="1"/>
            </p:cNvSpPr>
            <p:nvPr/>
          </p:nvSpPr>
          <p:spPr bwMode="auto">
            <a:xfrm>
              <a:off x="3649663" y="5195020"/>
              <a:ext cx="114776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100" baseline="0" dirty="0" err="1">
                  <a:latin typeface="Arial" pitchFamily="34" charset="0"/>
                  <a:cs typeface="Arial" pitchFamily="34" charset="0"/>
                </a:rPr>
                <a:t>Handwashing</a:t>
              </a:r>
              <a:r>
                <a:rPr lang="de-CH" altLang="de-DE" sz="1100" baseline="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de-CH" altLang="de-DE" sz="1100" baseline="0" dirty="0" err="1">
                  <a:latin typeface="Arial" pitchFamily="34" charset="0"/>
                  <a:cs typeface="Arial" pitchFamily="34" charset="0"/>
                </a:rPr>
                <a:t>before</a:t>
              </a:r>
              <a:r>
                <a:rPr lang="de-CH" altLang="de-DE" sz="11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altLang="de-DE" sz="1100" baseline="0" dirty="0" err="1">
                  <a:latin typeface="Arial" pitchFamily="34" charset="0"/>
                  <a:cs typeface="Arial" pitchFamily="34" charset="0"/>
                </a:rPr>
                <a:t>cooking</a:t>
              </a:r>
              <a:r>
                <a:rPr lang="de-CH" altLang="de-DE" sz="1100" baseline="0" dirty="0">
                  <a:latin typeface="Arial" pitchFamily="34" charset="0"/>
                  <a:cs typeface="Arial" pitchFamily="34" charset="0"/>
                </a:rPr>
                <a:t> </a:t>
              </a:r>
              <a:endParaRPr lang="en-US" altLang="de-DE" sz="1100" baseline="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304801" y="2305770"/>
              <a:ext cx="3851644" cy="3319462"/>
              <a:chOff x="224673" y="2019300"/>
              <a:chExt cx="4007602" cy="3319511"/>
            </a:xfrm>
          </p:grpSpPr>
          <p:sp>
            <p:nvSpPr>
              <p:cNvPr id="26" name="Line 1753"/>
              <p:cNvSpPr>
                <a:spLocks noChangeShapeType="1"/>
              </p:cNvSpPr>
              <p:nvPr/>
            </p:nvSpPr>
            <p:spPr bwMode="auto">
              <a:xfrm>
                <a:off x="851041" y="4813946"/>
                <a:ext cx="0" cy="60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7" name="TextBox 110"/>
              <p:cNvSpPr txBox="1">
                <a:spLocks noChangeArrowheads="1"/>
              </p:cNvSpPr>
              <p:nvPr/>
            </p:nvSpPr>
            <p:spPr bwMode="auto">
              <a:xfrm>
                <a:off x="224673" y="4907924"/>
                <a:ext cx="127631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CH" altLang="de-DE" sz="1100" baseline="0">
                    <a:latin typeface="Arial" pitchFamily="34" charset="0"/>
                    <a:cs typeface="Arial" pitchFamily="34" charset="0"/>
                  </a:rPr>
                  <a:t>No handwashing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CH" altLang="de-DE" sz="1100" baseline="0">
                    <a:latin typeface="Arial" pitchFamily="34" charset="0"/>
                    <a:cs typeface="Arial" pitchFamily="34" charset="0"/>
                  </a:rPr>
                  <a:t>before cooking </a:t>
                </a:r>
                <a:endParaRPr lang="en-US" altLang="de-DE" sz="1100" baseline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874248" y="2019300"/>
                <a:ext cx="3358027" cy="1181117"/>
              </a:xfrm>
              <a:prstGeom prst="line">
                <a:avLst/>
              </a:prstGeom>
              <a:ln w="19050">
                <a:solidFill>
                  <a:srgbClr val="339933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874248" y="4191032"/>
                <a:ext cx="3319149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 rot="16200000">
              <a:off x="-969896" y="3207554"/>
              <a:ext cx="294311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aseline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Predicted </a:t>
              </a:r>
              <a:r>
                <a:rPr lang="en-US" altLang="en-US" sz="1500" i="1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S. </a:t>
              </a:r>
              <a:r>
                <a:rPr lang="en-US" altLang="en-US" sz="1500" i="1" baseline="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flexneri</a:t>
              </a:r>
              <a:r>
                <a:rPr lang="en-US" altLang="en-US" sz="1500" i="1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1500" baseline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diarrhea </a:t>
              </a:r>
              <a:r>
                <a:rPr lang="en-US" altLang="en-US" sz="1500" baseline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risk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" name="Rectangle 12"/>
            <p:cNvSpPr>
              <a:spLocks noChangeArrowheads="1"/>
            </p:cNvSpPr>
            <p:nvPr/>
          </p:nvSpPr>
          <p:spPr bwMode="auto">
            <a:xfrm>
              <a:off x="1066800" y="2039070"/>
              <a:ext cx="17860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CH" altLang="de-DE" sz="1400" i="1" baseline="0" dirty="0" smtClean="0">
                  <a:latin typeface="Arial" pitchFamily="34" charset="0"/>
                  <a:cs typeface="Arial" pitchFamily="34" charset="0"/>
                </a:rPr>
                <a:t>S. </a:t>
              </a:r>
              <a:r>
                <a:rPr lang="de-CH" altLang="de-DE" sz="1400" i="1" dirty="0" err="1">
                  <a:latin typeface="Arial" pitchFamily="34" charset="0"/>
                  <a:cs typeface="Arial" pitchFamily="34" charset="0"/>
                </a:rPr>
                <a:t>f</a:t>
              </a:r>
              <a:r>
                <a:rPr lang="de-CH" altLang="de-DE" sz="1400" i="1" baseline="0" dirty="0" err="1" smtClean="0">
                  <a:latin typeface="Arial" pitchFamily="34" charset="0"/>
                  <a:cs typeface="Arial" pitchFamily="34" charset="0"/>
                </a:rPr>
                <a:t>lexneri</a:t>
              </a:r>
              <a:r>
                <a:rPr lang="de-CH" altLang="de-DE" sz="1400" i="1" baseline="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de-CH" altLang="de-DE" sz="1400" baseline="0" dirty="0" err="1" smtClean="0">
                  <a:latin typeface="Arial" pitchFamily="34" charset="0"/>
                  <a:cs typeface="Arial" pitchFamily="34" charset="0"/>
                </a:rPr>
                <a:t>diarrhea</a:t>
              </a:r>
              <a:r>
                <a:rPr lang="de-CH" altLang="de-DE" sz="1400" baseline="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de-CH" altLang="de-DE" sz="1400" baseline="0" dirty="0">
                <a:latin typeface="Times New Roman" pitchFamily="18" charset="0"/>
              </a:endParaRPr>
            </a:p>
          </p:txBody>
        </p:sp>
      </p:grpSp>
      <p:sp>
        <p:nvSpPr>
          <p:cNvPr id="1260" name="Rectangle 1271"/>
          <p:cNvSpPr>
            <a:spLocks noChangeArrowheads="1"/>
          </p:cNvSpPr>
          <p:nvPr/>
        </p:nvSpPr>
        <p:spPr bwMode="auto">
          <a:xfrm>
            <a:off x="5481790" y="2080345"/>
            <a:ext cx="1696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1400" baseline="0" dirty="0" err="1">
                <a:latin typeface="Arial" pitchFamily="34" charset="0"/>
                <a:cs typeface="Arial" pitchFamily="34" charset="0"/>
              </a:rPr>
              <a:t>Rotavirus</a:t>
            </a:r>
            <a:r>
              <a:rPr lang="de-CH" altLang="de-DE" sz="1400" i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1400" baseline="0" dirty="0" err="1" smtClean="0">
                <a:latin typeface="Arial" pitchFamily="34" charset="0"/>
                <a:cs typeface="Arial" pitchFamily="34" charset="0"/>
              </a:rPr>
              <a:t>diarrhea</a:t>
            </a:r>
            <a:r>
              <a:rPr lang="de-CH" altLang="de-DE" sz="140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de-CH" altLang="de-DE" sz="1400" baseline="0" dirty="0">
              <a:latin typeface="Times New Roman" pitchFamily="18" charset="0"/>
            </a:endParaRPr>
          </a:p>
        </p:txBody>
      </p:sp>
      <p:sp>
        <p:nvSpPr>
          <p:cNvPr id="1261" name="Rectangle 42"/>
          <p:cNvSpPr>
            <a:spLocks noChangeArrowheads="1"/>
          </p:cNvSpPr>
          <p:nvPr/>
        </p:nvSpPr>
        <p:spPr bwMode="auto">
          <a:xfrm rot="16200000">
            <a:off x="3511326" y="3206482"/>
            <a:ext cx="27731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Predicted </a:t>
            </a:r>
            <a:r>
              <a:rPr lang="en-US" altLang="en-US" sz="15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 diarrhea </a:t>
            </a:r>
            <a:r>
              <a:rPr lang="en-US" altLang="en-US" sz="15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700" y="2708920"/>
            <a:ext cx="77129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de-DE" sz="2400" dirty="0" smtClean="0"/>
              <a:t>Joint </a:t>
            </a:r>
            <a:r>
              <a:rPr lang="en-GB" altLang="de-DE" sz="2400" dirty="0"/>
              <a:t>effect of sanitation and </a:t>
            </a:r>
            <a:r>
              <a:rPr lang="en-GB" altLang="de-DE" sz="2400" dirty="0" err="1"/>
              <a:t>handwashing</a:t>
            </a:r>
            <a:r>
              <a:rPr lang="en-GB" altLang="de-DE" sz="2400" dirty="0"/>
              <a:t> before cooking on </a:t>
            </a:r>
            <a:r>
              <a:rPr lang="en-GB" altLang="de-DE" sz="2400" i="1" dirty="0" err="1" smtClean="0"/>
              <a:t>Shigella</a:t>
            </a:r>
            <a:r>
              <a:rPr lang="en-GB" altLang="de-DE" sz="2400" i="1" dirty="0" smtClean="0"/>
              <a:t> </a:t>
            </a:r>
            <a:r>
              <a:rPr lang="en-GB" altLang="de-DE" sz="2400" i="1" dirty="0" err="1" smtClean="0"/>
              <a:t>flexneri</a:t>
            </a:r>
            <a:r>
              <a:rPr lang="en-GB" altLang="de-DE" sz="2400" i="1" dirty="0" smtClean="0"/>
              <a:t> </a:t>
            </a:r>
            <a:r>
              <a:rPr lang="en-GB" altLang="de-DE" sz="2400" dirty="0" smtClean="0"/>
              <a:t>and </a:t>
            </a:r>
            <a:r>
              <a:rPr lang="en-GB" altLang="de-DE" sz="2400" i="1" dirty="0" smtClean="0"/>
              <a:t>Cryptosporidium </a:t>
            </a:r>
            <a:r>
              <a:rPr lang="en-GB" altLang="de-DE" sz="2400" dirty="0" smtClean="0"/>
              <a:t>infections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Risk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i="1" dirty="0">
                <a:latin typeface="Arial" pitchFamily="34" charset="0"/>
                <a:cs typeface="Arial" pitchFamily="34" charset="0"/>
              </a:rPr>
              <a:t>S. </a:t>
            </a:r>
            <a:r>
              <a:rPr lang="de-CH" altLang="de-DE" sz="2400" i="1" dirty="0" err="1">
                <a:latin typeface="Arial" pitchFamily="34" charset="0"/>
                <a:cs typeface="Arial" pitchFamily="34" charset="0"/>
              </a:rPr>
              <a:t>flexneri</a:t>
            </a:r>
            <a:r>
              <a:rPr lang="de-CH" altLang="de-DE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rotavirus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diarrhea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i="1" dirty="0" err="1" smtClean="0">
                <a:latin typeface="Arial" pitchFamily="34" charset="0"/>
                <a:cs typeface="Arial" pitchFamily="34" charset="0"/>
              </a:rPr>
              <a:t>Aeromonas</a:t>
            </a:r>
            <a:r>
              <a:rPr lang="de-CH" altLang="de-DE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infections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handwashing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before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cooking</a:t>
            </a:r>
            <a:endParaRPr lang="en-US" altLang="de-DE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n-GB" altLang="de-DE" sz="24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n-GB" altLang="de-DE" sz="24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342900" indent="200025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de-CH" sz="2400" dirty="0" smtClean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5952"/>
            <a:ext cx="5947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err="1" smtClean="0"/>
              <a:t>Possible</a:t>
            </a:r>
            <a:r>
              <a:rPr lang="de-CH" sz="3200" dirty="0" smtClean="0"/>
              <a:t> </a:t>
            </a:r>
            <a:r>
              <a:rPr lang="de-CH" sz="3200" dirty="0" err="1" smtClean="0"/>
              <a:t>drivers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</a:t>
            </a:r>
            <a:r>
              <a:rPr lang="de-CH" sz="3200" dirty="0" err="1" smtClean="0"/>
              <a:t>co-infections</a:t>
            </a:r>
            <a:endParaRPr lang="de-CH" sz="3200" dirty="0"/>
          </a:p>
        </p:txBody>
      </p:sp>
      <p:sp>
        <p:nvSpPr>
          <p:cNvPr id="5" name="Text Placeholder 11"/>
          <p:cNvSpPr txBox="1">
            <a:spLocks/>
          </p:cNvSpPr>
          <p:nvPr/>
        </p:nvSpPr>
        <p:spPr>
          <a:xfrm>
            <a:off x="1331640" y="2844135"/>
            <a:ext cx="8856983" cy="392162"/>
          </a:xfrm>
          <a:prstGeom prst="rect">
            <a:avLst/>
          </a:prstGeom>
        </p:spPr>
        <p:txBody>
          <a:bodyPr/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-341313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573088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4841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GB" altLang="de-DE" sz="19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27584" y="1700808"/>
            <a:ext cx="7895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</a:pPr>
            <a:r>
              <a:rPr lang="de-CH" sz="2400" dirty="0"/>
              <a:t>Co-</a:t>
            </a:r>
            <a:r>
              <a:rPr lang="de-CH" sz="2400" dirty="0" err="1"/>
              <a:t>infections</a:t>
            </a:r>
            <a:r>
              <a:rPr lang="de-CH" sz="2400" dirty="0"/>
              <a:t> </a:t>
            </a:r>
            <a:r>
              <a:rPr lang="de-CH" sz="2400" dirty="0" err="1"/>
              <a:t>occur</a:t>
            </a:r>
            <a:r>
              <a:rPr lang="de-CH" sz="2400" dirty="0"/>
              <a:t> due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shared</a:t>
            </a:r>
            <a:r>
              <a:rPr lang="de-CH" sz="2400" dirty="0"/>
              <a:t> </a:t>
            </a:r>
            <a:r>
              <a:rPr lang="de-CH" sz="2400" dirty="0" err="1" smtClean="0"/>
              <a:t>transmission</a:t>
            </a:r>
            <a:r>
              <a:rPr lang="de-CH" sz="2400" dirty="0" smtClean="0"/>
              <a:t> </a:t>
            </a:r>
            <a:r>
              <a:rPr lang="de-CH" sz="2400" dirty="0" err="1" smtClean="0"/>
              <a:t>pathways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8738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421"/>
            <a:ext cx="8066087" cy="360363"/>
          </a:xfrm>
        </p:spPr>
        <p:txBody>
          <a:bodyPr/>
          <a:lstStyle/>
          <a:p>
            <a:pPr eaLnBrk="1" hangingPunct="1"/>
            <a:r>
              <a:rPr lang="en-GB" altLang="de-DE" sz="2800" dirty="0" smtClean="0"/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772816"/>
            <a:ext cx="608397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err="1" smtClean="0"/>
              <a:t>Importance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co-infections</a:t>
            </a:r>
            <a:r>
              <a:rPr lang="de-CH" sz="2000" dirty="0" smtClean="0"/>
              <a:t> </a:t>
            </a:r>
            <a:r>
              <a:rPr lang="de-CH" sz="2000" dirty="0" err="1" smtClean="0"/>
              <a:t>among</a:t>
            </a:r>
            <a:r>
              <a:rPr lang="de-CH" sz="2000" dirty="0" smtClean="0"/>
              <a:t> &lt; 5 </a:t>
            </a:r>
            <a:r>
              <a:rPr lang="de-CH" sz="2000" dirty="0" err="1" smtClean="0"/>
              <a:t>children</a:t>
            </a:r>
            <a:endParaRPr lang="de-CH" sz="2000" dirty="0" smtClean="0"/>
          </a:p>
          <a:p>
            <a:endParaRPr lang="de-CH" sz="2000" dirty="0"/>
          </a:p>
          <a:p>
            <a:r>
              <a:rPr lang="de-CH" sz="2000" dirty="0" err="1" smtClean="0"/>
              <a:t>Prevalence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co-infections</a:t>
            </a:r>
            <a:r>
              <a:rPr lang="de-CH" sz="2000" dirty="0" smtClean="0"/>
              <a:t> in </a:t>
            </a:r>
            <a:r>
              <a:rPr lang="de-CH" sz="2000" dirty="0" err="1" smtClean="0"/>
              <a:t>Mirzapur</a:t>
            </a:r>
            <a:r>
              <a:rPr lang="de-CH" sz="2000" dirty="0" smtClean="0"/>
              <a:t>, </a:t>
            </a:r>
            <a:r>
              <a:rPr lang="de-CH" sz="2000" dirty="0" err="1" smtClean="0"/>
              <a:t>Bangladesh</a:t>
            </a:r>
            <a:endParaRPr lang="de-CH" sz="2000" dirty="0" smtClean="0"/>
          </a:p>
          <a:p>
            <a:endParaRPr lang="de-CH" sz="2000" dirty="0"/>
          </a:p>
          <a:p>
            <a:r>
              <a:rPr lang="de-CH" sz="2000" dirty="0" err="1" smtClean="0"/>
              <a:t>Associations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specific</a:t>
            </a:r>
            <a:r>
              <a:rPr lang="de-CH" sz="2000" dirty="0" smtClean="0"/>
              <a:t> </a:t>
            </a:r>
            <a:r>
              <a:rPr lang="de-CH" sz="2000" dirty="0" err="1" smtClean="0"/>
              <a:t>co-infections</a:t>
            </a:r>
            <a:endParaRPr lang="de-CH" sz="2000" dirty="0" smtClean="0"/>
          </a:p>
          <a:p>
            <a:endParaRPr lang="de-CH" sz="2000" dirty="0"/>
          </a:p>
          <a:p>
            <a:r>
              <a:rPr lang="de-CH" sz="2000" dirty="0" err="1" smtClean="0"/>
              <a:t>Causal</a:t>
            </a:r>
            <a:r>
              <a:rPr lang="de-CH" sz="2000" dirty="0" smtClean="0"/>
              <a:t> </a:t>
            </a:r>
            <a:r>
              <a:rPr lang="de-CH" sz="2000" dirty="0" err="1" smtClean="0"/>
              <a:t>models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co-infections</a:t>
            </a:r>
            <a:endParaRPr lang="de-CH" sz="2000" dirty="0" smtClean="0"/>
          </a:p>
          <a:p>
            <a:endParaRPr lang="de-CH" sz="2000" dirty="0"/>
          </a:p>
          <a:p>
            <a:r>
              <a:rPr lang="de-CH" sz="2000" dirty="0" err="1" smtClean="0"/>
              <a:t>Conclusions</a:t>
            </a:r>
            <a:endParaRPr lang="de-CH" sz="2000" dirty="0" smtClean="0"/>
          </a:p>
          <a:p>
            <a:endParaRPr lang="de-CH" sz="2000" dirty="0"/>
          </a:p>
          <a:p>
            <a:r>
              <a:rPr lang="de-CH" sz="2000" dirty="0" smtClean="0"/>
              <a:t> </a:t>
            </a:r>
          </a:p>
          <a:p>
            <a:endParaRPr lang="de-CH" sz="2000" dirty="0"/>
          </a:p>
          <a:p>
            <a:r>
              <a:rPr lang="de-CH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522" y="1661899"/>
            <a:ext cx="7712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SzPct val="160000"/>
            </a:pPr>
            <a:r>
              <a:rPr lang="de-CH" sz="2400" dirty="0" err="1" smtClean="0"/>
              <a:t>Infection</a:t>
            </a:r>
            <a:r>
              <a:rPr lang="de-CH" sz="2400" dirty="0" smtClean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dirty="0" err="1"/>
              <a:t>one</a:t>
            </a:r>
            <a:r>
              <a:rPr lang="de-CH" sz="2400" dirty="0"/>
              <a:t> pathogen </a:t>
            </a:r>
            <a:r>
              <a:rPr lang="de-CH" sz="2400" dirty="0" err="1" smtClean="0"/>
              <a:t>predisposes</a:t>
            </a:r>
            <a:r>
              <a:rPr lang="de-CH" sz="2400" dirty="0" smtClean="0"/>
              <a:t> </a:t>
            </a:r>
            <a:r>
              <a:rPr lang="de-CH" sz="2400" dirty="0" err="1" smtClean="0"/>
              <a:t>host</a:t>
            </a:r>
            <a:r>
              <a:rPr lang="de-CH" sz="2400" dirty="0" smtClean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infection</a:t>
            </a:r>
            <a:r>
              <a:rPr lang="de-CH" sz="2400" dirty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</a:t>
            </a:r>
            <a:r>
              <a:rPr lang="de-CH" sz="2400" dirty="0" err="1"/>
              <a:t>second</a:t>
            </a:r>
            <a:r>
              <a:rPr lang="de-CH" sz="2400" dirty="0"/>
              <a:t> </a:t>
            </a:r>
            <a:r>
              <a:rPr lang="de-CH" sz="2400" dirty="0" smtClean="0"/>
              <a:t>pathogen</a:t>
            </a:r>
            <a:endParaRPr lang="de-C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985952"/>
            <a:ext cx="5947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err="1" smtClean="0"/>
              <a:t>Possible</a:t>
            </a:r>
            <a:r>
              <a:rPr lang="de-CH" sz="3200" dirty="0" smtClean="0"/>
              <a:t> </a:t>
            </a:r>
            <a:r>
              <a:rPr lang="de-CH" sz="3200" dirty="0" err="1" smtClean="0"/>
              <a:t>drivers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</a:t>
            </a:r>
            <a:r>
              <a:rPr lang="de-CH" sz="3200" dirty="0" err="1" smtClean="0"/>
              <a:t>co-infections</a:t>
            </a:r>
            <a:endParaRPr lang="de-C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9700" y="2708920"/>
            <a:ext cx="771291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de-DE" sz="2400" dirty="0" smtClean="0"/>
              <a:t>Effect of </a:t>
            </a:r>
            <a:r>
              <a:rPr lang="en-GB" altLang="de-DE" sz="2400" i="1" dirty="0" smtClean="0"/>
              <a:t>G. </a:t>
            </a:r>
            <a:r>
              <a:rPr lang="en-GB" altLang="de-DE" sz="2400" i="1" dirty="0" err="1" smtClean="0"/>
              <a:t>lamblia</a:t>
            </a:r>
            <a:r>
              <a:rPr lang="en-GB" altLang="de-DE" sz="2400" i="1" dirty="0" smtClean="0"/>
              <a:t> </a:t>
            </a:r>
            <a:r>
              <a:rPr lang="en-GB" altLang="de-DE" sz="2400" dirty="0" smtClean="0"/>
              <a:t>on onset of infections but no effect or protective effective for symptomatic </a:t>
            </a:r>
            <a:r>
              <a:rPr lang="en-GB" altLang="de-DE" sz="2400" dirty="0" err="1" smtClean="0"/>
              <a:t>diarrhea</a:t>
            </a:r>
            <a:r>
              <a:rPr lang="en-GB" altLang="de-DE" sz="2400" dirty="0" smtClean="0"/>
              <a:t>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Risk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i="1" dirty="0">
                <a:latin typeface="Arial" pitchFamily="34" charset="0"/>
                <a:cs typeface="Arial" pitchFamily="34" charset="0"/>
              </a:rPr>
              <a:t>S. </a:t>
            </a:r>
            <a:r>
              <a:rPr lang="de-CH" altLang="de-DE" sz="2400" i="1" dirty="0" err="1">
                <a:latin typeface="Arial" pitchFamily="34" charset="0"/>
                <a:cs typeface="Arial" pitchFamily="34" charset="0"/>
              </a:rPr>
              <a:t>flexneri</a:t>
            </a:r>
            <a:r>
              <a:rPr lang="de-CH" altLang="de-DE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>
                <a:latin typeface="Arial" pitchFamily="34" charset="0"/>
                <a:cs typeface="Arial" pitchFamily="34" charset="0"/>
              </a:rPr>
              <a:t>rotavirus</a:t>
            </a:r>
            <a:r>
              <a:rPr lang="de-CH" alt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diarrhea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children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co-infected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alt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i="1" dirty="0" err="1" smtClean="0">
                <a:latin typeface="Arial" pitchFamily="34" charset="0"/>
                <a:cs typeface="Arial" pitchFamily="34" charset="0"/>
              </a:rPr>
              <a:t>Aeromonas</a:t>
            </a:r>
            <a:r>
              <a:rPr lang="de-CH" altLang="de-DE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altLang="de-DE" sz="2400" dirty="0" err="1" smtClean="0">
                <a:latin typeface="Arial" pitchFamily="34" charset="0"/>
                <a:cs typeface="Arial" pitchFamily="34" charset="0"/>
              </a:rPr>
              <a:t>infections</a:t>
            </a:r>
            <a:endParaRPr lang="en-GB" altLang="de-DE" sz="24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n-GB" altLang="de-DE" sz="24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342900" indent="200025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de-CH" sz="2400" dirty="0" smtClean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4043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CA94EC-42A6-4A4A-BF54-A05FE562FE50}" type="datetime4">
              <a:rPr lang="en-GB" smtClean="0"/>
              <a:pPr>
                <a:defRPr/>
              </a:pPr>
              <a:t>20 April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Short Title of Presentation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452B3CB-4C66-45DA-BA96-03A78081324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18851" y="836712"/>
            <a:ext cx="8329613" cy="450099"/>
          </a:xfrm>
          <a:prstGeom prst="rect">
            <a:avLst/>
          </a:prstGeom>
        </p:spPr>
        <p:txBody>
          <a:bodyPr/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-341313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573088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4841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CH" altLang="en-US" sz="2000" dirty="0" err="1" smtClean="0"/>
              <a:t>Household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factors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are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risk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factors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for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childhood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stunting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through</a:t>
            </a:r>
            <a:r>
              <a:rPr lang="de-CH" altLang="en-US" sz="2000" dirty="0" smtClean="0"/>
              <a:t> </a:t>
            </a:r>
            <a:r>
              <a:rPr lang="en-US" altLang="en-US" sz="2000" dirty="0" smtClean="0"/>
              <a:t>direct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pathways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or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through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effects</a:t>
            </a:r>
            <a:r>
              <a:rPr lang="de-CH" altLang="en-US" sz="2000" dirty="0" smtClean="0"/>
              <a:t> on </a:t>
            </a:r>
            <a:r>
              <a:rPr lang="de-CH" altLang="en-US" sz="2000" i="1" dirty="0" err="1" smtClean="0"/>
              <a:t>Cryptosporidium</a:t>
            </a:r>
            <a:r>
              <a:rPr lang="de-CH" altLang="en-US" sz="2000" dirty="0" smtClean="0"/>
              <a:t> </a:t>
            </a:r>
            <a:r>
              <a:rPr lang="de-CH" altLang="en-US" sz="2000" dirty="0" err="1" smtClean="0"/>
              <a:t>and</a:t>
            </a:r>
            <a:r>
              <a:rPr lang="de-CH" altLang="en-US" sz="2000" dirty="0" smtClean="0"/>
              <a:t> </a:t>
            </a:r>
            <a:r>
              <a:rPr lang="de-CH" altLang="en-US" sz="2000" i="1" dirty="0" err="1" smtClean="0"/>
              <a:t>Giardia</a:t>
            </a:r>
            <a:r>
              <a:rPr lang="de-CH" altLang="en-US" sz="2000" i="1" dirty="0" smtClean="0"/>
              <a:t> </a:t>
            </a:r>
            <a:r>
              <a:rPr lang="de-CH" altLang="en-US" sz="2000" i="1" dirty="0" err="1" smtClean="0"/>
              <a:t>lamblia</a:t>
            </a:r>
            <a:r>
              <a:rPr lang="de-CH" altLang="en-US" sz="2000" i="1" dirty="0" smtClean="0"/>
              <a:t> </a:t>
            </a:r>
            <a:r>
              <a:rPr lang="de-CH" altLang="en-US" sz="2000" dirty="0" err="1" smtClean="0"/>
              <a:t>infections</a:t>
            </a:r>
            <a:endParaRPr lang="en-US" altLang="en-US" sz="2000" dirty="0" smtClean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807944" y="3613121"/>
            <a:ext cx="643214" cy="301120"/>
            <a:chOff x="5324762" y="1579595"/>
            <a:chExt cx="643214" cy="301120"/>
          </a:xfrm>
        </p:grpSpPr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5324762" y="1579595"/>
              <a:ext cx="566773" cy="29949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5324762" y="1579595"/>
              <a:ext cx="566773" cy="299491"/>
            </a:xfrm>
            <a:prstGeom prst="rect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5356457" y="1631680"/>
              <a:ext cx="132372" cy="1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5427304" y="1631680"/>
              <a:ext cx="540672" cy="1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ducation 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>
              <a:off x="5382559" y="1740735"/>
              <a:ext cx="553723" cy="13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caretaker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1444540" y="2617839"/>
            <a:ext cx="566773" cy="2978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1444540" y="2617839"/>
            <a:ext cx="566773" cy="297864"/>
          </a:xfrm>
          <a:prstGeom prst="rect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1498697" y="2667044"/>
            <a:ext cx="45845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Improved 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1587664" y="2777726"/>
            <a:ext cx="2805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latrine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1444540" y="2209946"/>
            <a:ext cx="566773" cy="294609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>
            <a:off x="1444540" y="2209946"/>
            <a:ext cx="566773" cy="294609"/>
          </a:xfrm>
          <a:prstGeom prst="rect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1521139" y="2262032"/>
            <a:ext cx="413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Latrine 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1492285" y="2369458"/>
            <a:ext cx="47128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handwash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1444540" y="4170071"/>
            <a:ext cx="566773" cy="296236"/>
          </a:xfrm>
          <a:prstGeom prst="rect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1484270" y="4218901"/>
            <a:ext cx="4873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Handwash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1598884" y="4331211"/>
            <a:ext cx="25808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nurse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97"/>
          <p:cNvSpPr>
            <a:spLocks noChangeArrowheads="1"/>
          </p:cNvSpPr>
          <p:nvPr/>
        </p:nvSpPr>
        <p:spPr bwMode="auto">
          <a:xfrm>
            <a:off x="1444540" y="4601404"/>
            <a:ext cx="566773" cy="294609"/>
          </a:xfrm>
          <a:prstGeom prst="rect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26" name="Rectangle 98"/>
          <p:cNvSpPr>
            <a:spLocks noChangeArrowheads="1"/>
          </p:cNvSpPr>
          <p:nvPr/>
        </p:nvSpPr>
        <p:spPr bwMode="auto">
          <a:xfrm>
            <a:off x="1484270" y="4663255"/>
            <a:ext cx="4873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Handwash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9"/>
          <p:cNvSpPr>
            <a:spLocks noChangeArrowheads="1"/>
          </p:cNvSpPr>
          <p:nvPr/>
        </p:nvSpPr>
        <p:spPr bwMode="auto">
          <a:xfrm>
            <a:off x="1699072" y="4663255"/>
            <a:ext cx="577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_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00"/>
          <p:cNvSpPr>
            <a:spLocks noChangeArrowheads="1"/>
          </p:cNvSpPr>
          <p:nvPr/>
        </p:nvSpPr>
        <p:spPr bwMode="auto">
          <a:xfrm>
            <a:off x="1622128" y="4773937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child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01"/>
          <p:cNvSpPr>
            <a:spLocks noChangeArrowheads="1"/>
          </p:cNvSpPr>
          <p:nvPr/>
        </p:nvSpPr>
        <p:spPr bwMode="auto">
          <a:xfrm>
            <a:off x="1445471" y="3017017"/>
            <a:ext cx="564910" cy="2978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1445471" y="3017017"/>
            <a:ext cx="564910" cy="297864"/>
          </a:xfrm>
          <a:prstGeom prst="rect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 dirty="0"/>
          </a:p>
        </p:txBody>
      </p:sp>
      <p:sp>
        <p:nvSpPr>
          <p:cNvPr id="31" name="Rectangle 103"/>
          <p:cNvSpPr>
            <a:spLocks noChangeArrowheads="1"/>
          </p:cNvSpPr>
          <p:nvPr/>
        </p:nvSpPr>
        <p:spPr bwMode="auto">
          <a:xfrm>
            <a:off x="1455416" y="3062592"/>
            <a:ext cx="54502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Hand wash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04"/>
          <p:cNvSpPr>
            <a:spLocks noChangeArrowheads="1"/>
          </p:cNvSpPr>
          <p:nvPr/>
        </p:nvSpPr>
        <p:spPr bwMode="auto">
          <a:xfrm>
            <a:off x="1618922" y="3171646"/>
            <a:ext cx="2180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cook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2648943" y="2508535"/>
            <a:ext cx="568638" cy="450865"/>
          </a:xfrm>
          <a:prstGeom prst="rect">
            <a:avLst/>
          </a:prstGeom>
          <a:solidFill>
            <a:srgbClr val="FF7C8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669649" y="2699873"/>
            <a:ext cx="5562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Crypto. </a:t>
            </a:r>
            <a:r>
              <a:rPr lang="de-DE" altLang="de-DE" sz="800" dirty="0">
                <a:solidFill>
                  <a:srgbClr val="000000"/>
                </a:solidFill>
              </a:rPr>
              <a:t>s</a:t>
            </a: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pp.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042328" y="2791750"/>
            <a:ext cx="68983" cy="10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3525204" y="2589919"/>
            <a:ext cx="563045" cy="299491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3525204" y="2589919"/>
            <a:ext cx="563045" cy="299491"/>
          </a:xfrm>
          <a:prstGeom prst="rect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3713507" y="2690624"/>
            <a:ext cx="253557" cy="1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age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4203841" y="2589919"/>
            <a:ext cx="568638" cy="299491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4203841" y="2589919"/>
            <a:ext cx="568638" cy="299491"/>
          </a:xfrm>
          <a:prstGeom prst="rect">
            <a:avLst/>
          </a:pr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4215027" y="2690624"/>
            <a:ext cx="617112" cy="1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Crypt_Age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2632163" y="3213316"/>
            <a:ext cx="566773" cy="452493"/>
          </a:xfrm>
          <a:prstGeom prst="rect">
            <a:avLst/>
          </a:prstGeom>
          <a:solidFill>
            <a:srgbClr val="FFC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2732840" y="3403754"/>
            <a:ext cx="438131" cy="1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Giardia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3023684" y="3498159"/>
            <a:ext cx="68983" cy="10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0"/>
          <p:cNvSpPr>
            <a:spLocks noChangeArrowheads="1"/>
          </p:cNvSpPr>
          <p:nvPr/>
        </p:nvSpPr>
        <p:spPr bwMode="auto">
          <a:xfrm>
            <a:off x="3983843" y="3997854"/>
            <a:ext cx="563045" cy="455748"/>
          </a:xfrm>
          <a:prstGeom prst="rect">
            <a:avLst/>
          </a:prstGeom>
          <a:solidFill>
            <a:srgbClr val="FFFF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6" name="Rectangle 73"/>
          <p:cNvSpPr>
            <a:spLocks noChangeArrowheads="1"/>
          </p:cNvSpPr>
          <p:nvPr/>
        </p:nvSpPr>
        <p:spPr bwMode="auto">
          <a:xfrm>
            <a:off x="4088249" y="4185037"/>
            <a:ext cx="471690" cy="14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stunting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121"/>
          <p:cNvSpPr>
            <a:spLocks noChangeShapeType="1"/>
          </p:cNvSpPr>
          <p:nvPr/>
        </p:nvSpPr>
        <p:spPr bwMode="auto">
          <a:xfrm flipH="1" flipV="1">
            <a:off x="2906228" y="2969166"/>
            <a:ext cx="11186" cy="239268"/>
          </a:xfrm>
          <a:prstGeom prst="line">
            <a:avLst/>
          </a:prstGeom>
          <a:noFill/>
          <a:ln w="7938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8" name="Freeform 122"/>
          <p:cNvSpPr>
            <a:spLocks/>
          </p:cNvSpPr>
          <p:nvPr/>
        </p:nvSpPr>
        <p:spPr bwMode="auto">
          <a:xfrm>
            <a:off x="2883855" y="2969166"/>
            <a:ext cx="50339" cy="65107"/>
          </a:xfrm>
          <a:custGeom>
            <a:avLst/>
            <a:gdLst>
              <a:gd name="T0" fmla="*/ 12 w 27"/>
              <a:gd name="T1" fmla="*/ 0 h 40"/>
              <a:gd name="T2" fmla="*/ 27 w 27"/>
              <a:gd name="T3" fmla="*/ 38 h 40"/>
              <a:gd name="T4" fmla="*/ 14 w 27"/>
              <a:gd name="T5" fmla="*/ 40 h 40"/>
              <a:gd name="T6" fmla="*/ 0 w 27"/>
              <a:gd name="T7" fmla="*/ 40 h 40"/>
              <a:gd name="T8" fmla="*/ 12 w 27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0">
                <a:moveTo>
                  <a:pt x="12" y="0"/>
                </a:moveTo>
                <a:lnTo>
                  <a:pt x="27" y="38"/>
                </a:lnTo>
                <a:lnTo>
                  <a:pt x="14" y="40"/>
                </a:lnTo>
                <a:lnTo>
                  <a:pt x="0" y="4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49" name="Freeform 123"/>
          <p:cNvSpPr>
            <a:spLocks/>
          </p:cNvSpPr>
          <p:nvPr/>
        </p:nvSpPr>
        <p:spPr bwMode="auto">
          <a:xfrm>
            <a:off x="2883855" y="2970794"/>
            <a:ext cx="52203" cy="63480"/>
          </a:xfrm>
          <a:custGeom>
            <a:avLst/>
            <a:gdLst>
              <a:gd name="T0" fmla="*/ 13 w 28"/>
              <a:gd name="T1" fmla="*/ 0 h 39"/>
              <a:gd name="T2" fmla="*/ 28 w 28"/>
              <a:gd name="T3" fmla="*/ 38 h 39"/>
              <a:gd name="T4" fmla="*/ 15 w 28"/>
              <a:gd name="T5" fmla="*/ 39 h 39"/>
              <a:gd name="T6" fmla="*/ 0 w 28"/>
              <a:gd name="T7" fmla="*/ 39 h 39"/>
              <a:gd name="T8" fmla="*/ 13 w 28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39">
                <a:moveTo>
                  <a:pt x="13" y="0"/>
                </a:moveTo>
                <a:lnTo>
                  <a:pt x="28" y="38"/>
                </a:lnTo>
                <a:lnTo>
                  <a:pt x="15" y="39"/>
                </a:lnTo>
                <a:lnTo>
                  <a:pt x="0" y="39"/>
                </a:lnTo>
                <a:lnTo>
                  <a:pt x="13" y="0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0" name="Line 204"/>
          <p:cNvSpPr>
            <a:spLocks noChangeShapeType="1"/>
          </p:cNvSpPr>
          <p:nvPr/>
        </p:nvSpPr>
        <p:spPr bwMode="auto">
          <a:xfrm>
            <a:off x="3223174" y="2969166"/>
            <a:ext cx="922872" cy="102543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1" name="Freeform 205"/>
          <p:cNvSpPr>
            <a:spLocks/>
          </p:cNvSpPr>
          <p:nvPr/>
        </p:nvSpPr>
        <p:spPr bwMode="auto">
          <a:xfrm>
            <a:off x="4075198" y="3927865"/>
            <a:ext cx="70847" cy="66735"/>
          </a:xfrm>
          <a:custGeom>
            <a:avLst/>
            <a:gdLst>
              <a:gd name="T0" fmla="*/ 38 w 38"/>
              <a:gd name="T1" fmla="*/ 41 h 41"/>
              <a:gd name="T2" fmla="*/ 0 w 38"/>
              <a:gd name="T3" fmla="*/ 16 h 41"/>
              <a:gd name="T4" fmla="*/ 13 w 38"/>
              <a:gd name="T5" fmla="*/ 9 h 41"/>
              <a:gd name="T6" fmla="*/ 23 w 38"/>
              <a:gd name="T7" fmla="*/ 0 h 41"/>
              <a:gd name="T8" fmla="*/ 38 w 38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1">
                <a:moveTo>
                  <a:pt x="38" y="41"/>
                </a:moveTo>
                <a:lnTo>
                  <a:pt x="0" y="16"/>
                </a:lnTo>
                <a:lnTo>
                  <a:pt x="13" y="9"/>
                </a:lnTo>
                <a:lnTo>
                  <a:pt x="23" y="0"/>
                </a:lnTo>
                <a:lnTo>
                  <a:pt x="38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2" name="Freeform 206"/>
          <p:cNvSpPr>
            <a:spLocks/>
          </p:cNvSpPr>
          <p:nvPr/>
        </p:nvSpPr>
        <p:spPr bwMode="auto">
          <a:xfrm>
            <a:off x="4077063" y="3927865"/>
            <a:ext cx="70847" cy="66735"/>
          </a:xfrm>
          <a:custGeom>
            <a:avLst/>
            <a:gdLst>
              <a:gd name="T0" fmla="*/ 38 w 38"/>
              <a:gd name="T1" fmla="*/ 41 h 41"/>
              <a:gd name="T2" fmla="*/ 0 w 38"/>
              <a:gd name="T3" fmla="*/ 17 h 41"/>
              <a:gd name="T4" fmla="*/ 12 w 38"/>
              <a:gd name="T5" fmla="*/ 9 h 41"/>
              <a:gd name="T6" fmla="*/ 22 w 38"/>
              <a:gd name="T7" fmla="*/ 0 h 41"/>
              <a:gd name="T8" fmla="*/ 38 w 38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41">
                <a:moveTo>
                  <a:pt x="38" y="41"/>
                </a:moveTo>
                <a:lnTo>
                  <a:pt x="0" y="17"/>
                </a:lnTo>
                <a:lnTo>
                  <a:pt x="12" y="9"/>
                </a:lnTo>
                <a:lnTo>
                  <a:pt x="22" y="0"/>
                </a:lnTo>
                <a:lnTo>
                  <a:pt x="38" y="41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3" name="Rectangle 208"/>
          <p:cNvSpPr>
            <a:spLocks noChangeArrowheads="1"/>
          </p:cNvSpPr>
          <p:nvPr/>
        </p:nvSpPr>
        <p:spPr bwMode="auto">
          <a:xfrm>
            <a:off x="3789946" y="3535595"/>
            <a:ext cx="85762" cy="13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Line 210"/>
          <p:cNvSpPr>
            <a:spLocks noChangeShapeType="1"/>
          </p:cNvSpPr>
          <p:nvPr/>
        </p:nvSpPr>
        <p:spPr bwMode="auto">
          <a:xfrm>
            <a:off x="3816047" y="2895921"/>
            <a:ext cx="428809" cy="109867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5" name="Freeform 211"/>
          <p:cNvSpPr>
            <a:spLocks/>
          </p:cNvSpPr>
          <p:nvPr/>
        </p:nvSpPr>
        <p:spPr bwMode="auto">
          <a:xfrm>
            <a:off x="4196382" y="3926236"/>
            <a:ext cx="50339" cy="68362"/>
          </a:xfrm>
          <a:custGeom>
            <a:avLst/>
            <a:gdLst>
              <a:gd name="T0" fmla="*/ 26 w 27"/>
              <a:gd name="T1" fmla="*/ 42 h 42"/>
              <a:gd name="T2" fmla="*/ 0 w 27"/>
              <a:gd name="T3" fmla="*/ 8 h 42"/>
              <a:gd name="T4" fmla="*/ 13 w 27"/>
              <a:gd name="T5" fmla="*/ 3 h 42"/>
              <a:gd name="T6" fmla="*/ 27 w 27"/>
              <a:gd name="T7" fmla="*/ 0 h 42"/>
              <a:gd name="T8" fmla="*/ 26 w 27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2">
                <a:moveTo>
                  <a:pt x="26" y="42"/>
                </a:moveTo>
                <a:lnTo>
                  <a:pt x="0" y="8"/>
                </a:lnTo>
                <a:lnTo>
                  <a:pt x="13" y="3"/>
                </a:lnTo>
                <a:lnTo>
                  <a:pt x="27" y="0"/>
                </a:lnTo>
                <a:lnTo>
                  <a:pt x="26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6" name="Freeform 212"/>
          <p:cNvSpPr>
            <a:spLocks/>
          </p:cNvSpPr>
          <p:nvPr/>
        </p:nvSpPr>
        <p:spPr bwMode="auto">
          <a:xfrm>
            <a:off x="4198247" y="3927865"/>
            <a:ext cx="50339" cy="66735"/>
          </a:xfrm>
          <a:custGeom>
            <a:avLst/>
            <a:gdLst>
              <a:gd name="T0" fmla="*/ 25 w 27"/>
              <a:gd name="T1" fmla="*/ 41 h 41"/>
              <a:gd name="T2" fmla="*/ 0 w 27"/>
              <a:gd name="T3" fmla="*/ 7 h 41"/>
              <a:gd name="T4" fmla="*/ 13 w 27"/>
              <a:gd name="T5" fmla="*/ 2 h 41"/>
              <a:gd name="T6" fmla="*/ 27 w 27"/>
              <a:gd name="T7" fmla="*/ 0 h 41"/>
              <a:gd name="T8" fmla="*/ 25 w 27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41">
                <a:moveTo>
                  <a:pt x="25" y="41"/>
                </a:moveTo>
                <a:lnTo>
                  <a:pt x="0" y="7"/>
                </a:lnTo>
                <a:lnTo>
                  <a:pt x="13" y="2"/>
                </a:lnTo>
                <a:lnTo>
                  <a:pt x="27" y="0"/>
                </a:lnTo>
                <a:lnTo>
                  <a:pt x="25" y="41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7" name="Line 214"/>
          <p:cNvSpPr>
            <a:spLocks noChangeShapeType="1"/>
          </p:cNvSpPr>
          <p:nvPr/>
        </p:nvSpPr>
        <p:spPr bwMode="auto">
          <a:xfrm flipH="1">
            <a:off x="4436889" y="2895921"/>
            <a:ext cx="52203" cy="109867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8" name="Freeform 215"/>
          <p:cNvSpPr>
            <a:spLocks/>
          </p:cNvSpPr>
          <p:nvPr/>
        </p:nvSpPr>
        <p:spPr bwMode="auto">
          <a:xfrm>
            <a:off x="4412651" y="3927865"/>
            <a:ext cx="52203" cy="66735"/>
          </a:xfrm>
          <a:custGeom>
            <a:avLst/>
            <a:gdLst>
              <a:gd name="T0" fmla="*/ 13 w 28"/>
              <a:gd name="T1" fmla="*/ 41 h 41"/>
              <a:gd name="T2" fmla="*/ 0 w 28"/>
              <a:gd name="T3" fmla="*/ 0 h 41"/>
              <a:gd name="T4" fmla="*/ 14 w 28"/>
              <a:gd name="T5" fmla="*/ 0 h 41"/>
              <a:gd name="T6" fmla="*/ 28 w 28"/>
              <a:gd name="T7" fmla="*/ 0 h 41"/>
              <a:gd name="T8" fmla="*/ 13 w 28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1">
                <a:moveTo>
                  <a:pt x="13" y="41"/>
                </a:moveTo>
                <a:lnTo>
                  <a:pt x="0" y="0"/>
                </a:lnTo>
                <a:lnTo>
                  <a:pt x="14" y="0"/>
                </a:lnTo>
                <a:lnTo>
                  <a:pt x="28" y="0"/>
                </a:lnTo>
                <a:lnTo>
                  <a:pt x="1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59" name="Freeform 216"/>
          <p:cNvSpPr>
            <a:spLocks/>
          </p:cNvSpPr>
          <p:nvPr/>
        </p:nvSpPr>
        <p:spPr bwMode="auto">
          <a:xfrm>
            <a:off x="4412651" y="3927865"/>
            <a:ext cx="52203" cy="66735"/>
          </a:xfrm>
          <a:custGeom>
            <a:avLst/>
            <a:gdLst>
              <a:gd name="T0" fmla="*/ 14 w 28"/>
              <a:gd name="T1" fmla="*/ 41 h 41"/>
              <a:gd name="T2" fmla="*/ 0 w 28"/>
              <a:gd name="T3" fmla="*/ 0 h 41"/>
              <a:gd name="T4" fmla="*/ 15 w 28"/>
              <a:gd name="T5" fmla="*/ 0 h 41"/>
              <a:gd name="T6" fmla="*/ 28 w 28"/>
              <a:gd name="T7" fmla="*/ 0 h 41"/>
              <a:gd name="T8" fmla="*/ 14 w 28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1">
                <a:moveTo>
                  <a:pt x="14" y="41"/>
                </a:moveTo>
                <a:lnTo>
                  <a:pt x="0" y="0"/>
                </a:lnTo>
                <a:lnTo>
                  <a:pt x="15" y="0"/>
                </a:lnTo>
                <a:lnTo>
                  <a:pt x="28" y="0"/>
                </a:lnTo>
                <a:lnTo>
                  <a:pt x="14" y="41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60" name="Line 218"/>
          <p:cNvSpPr>
            <a:spLocks noChangeShapeType="1"/>
          </p:cNvSpPr>
          <p:nvPr/>
        </p:nvSpPr>
        <p:spPr bwMode="auto">
          <a:xfrm>
            <a:off x="3198935" y="3535596"/>
            <a:ext cx="784907" cy="499393"/>
          </a:xfrm>
          <a:prstGeom prst="line">
            <a:avLst/>
          </a:prstGeom>
          <a:noFill/>
          <a:ln w="12700" cap="flat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cxnSp>
        <p:nvCxnSpPr>
          <p:cNvPr id="61" name="Straight Arrow Connector 60"/>
          <p:cNvCxnSpPr>
            <a:stCxn id="15" idx="3"/>
            <a:endCxn id="33" idx="1"/>
          </p:cNvCxnSpPr>
          <p:nvPr/>
        </p:nvCxnSpPr>
        <p:spPr>
          <a:xfrm flipV="1">
            <a:off x="2011313" y="2733968"/>
            <a:ext cx="637630" cy="328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9" idx="3"/>
          </p:cNvCxnSpPr>
          <p:nvPr/>
        </p:nvCxnSpPr>
        <p:spPr>
          <a:xfrm flipV="1">
            <a:off x="2010381" y="2889410"/>
            <a:ext cx="638562" cy="27653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3"/>
          </p:cNvCxnSpPr>
          <p:nvPr/>
        </p:nvCxnSpPr>
        <p:spPr>
          <a:xfrm flipV="1">
            <a:off x="1374717" y="3551058"/>
            <a:ext cx="1257446" cy="21180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11313" y="3294757"/>
            <a:ext cx="620850" cy="20124"/>
          </a:xfrm>
          <a:prstGeom prst="straightConnector1">
            <a:avLst/>
          </a:prstGeom>
          <a:ln w="12700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5" idx="3"/>
            <a:endCxn id="42" idx="2"/>
          </p:cNvCxnSpPr>
          <p:nvPr/>
        </p:nvCxnSpPr>
        <p:spPr>
          <a:xfrm flipV="1">
            <a:off x="2011313" y="3665809"/>
            <a:ext cx="904237" cy="10829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2" idx="3"/>
          </p:cNvCxnSpPr>
          <p:nvPr/>
        </p:nvCxnSpPr>
        <p:spPr>
          <a:xfrm flipV="1">
            <a:off x="2011313" y="3665206"/>
            <a:ext cx="620850" cy="65298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8" idx="3"/>
          </p:cNvCxnSpPr>
          <p:nvPr/>
        </p:nvCxnSpPr>
        <p:spPr>
          <a:xfrm>
            <a:off x="2011313" y="2357251"/>
            <a:ext cx="620850" cy="260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374717" y="3314881"/>
            <a:ext cx="146422" cy="28744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374717" y="3926236"/>
            <a:ext cx="109553" cy="2588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0" idx="2"/>
          </p:cNvCxnSpPr>
          <p:nvPr/>
        </p:nvCxnSpPr>
        <p:spPr>
          <a:xfrm>
            <a:off x="1091331" y="3912612"/>
            <a:ext cx="354140" cy="68879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14"/>
          <p:cNvSpPr>
            <a:spLocks noChangeShapeType="1"/>
          </p:cNvSpPr>
          <p:nvPr/>
        </p:nvSpPr>
        <p:spPr bwMode="auto">
          <a:xfrm flipV="1">
            <a:off x="6077347" y="3285588"/>
            <a:ext cx="0" cy="184926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>
            <a:off x="6062621" y="3285588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6062621" y="3470514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 flipV="1">
            <a:off x="6316981" y="3250724"/>
            <a:ext cx="0" cy="156126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>
            <a:off x="6303594" y="3250724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>
            <a:off x="6303594" y="3406851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 flipV="1">
            <a:off x="6556615" y="3202219"/>
            <a:ext cx="0" cy="147031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>
            <a:off x="6543228" y="3202219"/>
            <a:ext cx="26775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6543228" y="3349251"/>
            <a:ext cx="26775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 flipV="1">
            <a:off x="6797589" y="3134009"/>
            <a:ext cx="0" cy="174315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1" name="Line 24"/>
          <p:cNvSpPr>
            <a:spLocks noChangeShapeType="1"/>
          </p:cNvSpPr>
          <p:nvPr/>
        </p:nvSpPr>
        <p:spPr bwMode="auto">
          <a:xfrm>
            <a:off x="6782862" y="3134009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6782862" y="3308324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3" name="Line 26"/>
          <p:cNvSpPr>
            <a:spLocks noChangeShapeType="1"/>
          </p:cNvSpPr>
          <p:nvPr/>
        </p:nvSpPr>
        <p:spPr bwMode="auto">
          <a:xfrm flipV="1">
            <a:off x="7038561" y="3052157"/>
            <a:ext cx="0" cy="224336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4" name="Line 27"/>
          <p:cNvSpPr>
            <a:spLocks noChangeShapeType="1"/>
          </p:cNvSpPr>
          <p:nvPr/>
        </p:nvSpPr>
        <p:spPr bwMode="auto">
          <a:xfrm>
            <a:off x="7022496" y="3052157"/>
            <a:ext cx="2945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7022496" y="3276493"/>
            <a:ext cx="2945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V="1">
            <a:off x="7276856" y="2958178"/>
            <a:ext cx="0" cy="292546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7" name="Line 30"/>
          <p:cNvSpPr>
            <a:spLocks noChangeShapeType="1"/>
          </p:cNvSpPr>
          <p:nvPr/>
        </p:nvSpPr>
        <p:spPr bwMode="auto">
          <a:xfrm>
            <a:off x="7263470" y="2958178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7263470" y="3250724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89" name="Line 32"/>
          <p:cNvSpPr>
            <a:spLocks noChangeShapeType="1"/>
          </p:cNvSpPr>
          <p:nvPr/>
        </p:nvSpPr>
        <p:spPr bwMode="auto">
          <a:xfrm flipV="1">
            <a:off x="7517829" y="2856619"/>
            <a:ext cx="0" cy="372883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0" name="Line 33"/>
          <p:cNvSpPr>
            <a:spLocks noChangeShapeType="1"/>
          </p:cNvSpPr>
          <p:nvPr/>
        </p:nvSpPr>
        <p:spPr bwMode="auto">
          <a:xfrm>
            <a:off x="7504442" y="2856619"/>
            <a:ext cx="26775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1" name="Line 34"/>
          <p:cNvSpPr>
            <a:spLocks noChangeShapeType="1"/>
          </p:cNvSpPr>
          <p:nvPr/>
        </p:nvSpPr>
        <p:spPr bwMode="auto">
          <a:xfrm>
            <a:off x="7504442" y="3229504"/>
            <a:ext cx="26775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 flipV="1">
            <a:off x="7757464" y="2749000"/>
            <a:ext cx="0" cy="459283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3" name="Line 36"/>
          <p:cNvSpPr>
            <a:spLocks noChangeShapeType="1"/>
          </p:cNvSpPr>
          <p:nvPr/>
        </p:nvSpPr>
        <p:spPr bwMode="auto">
          <a:xfrm>
            <a:off x="7742738" y="2749000"/>
            <a:ext cx="2945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4" name="Line 37"/>
          <p:cNvSpPr>
            <a:spLocks noChangeShapeType="1"/>
          </p:cNvSpPr>
          <p:nvPr/>
        </p:nvSpPr>
        <p:spPr bwMode="auto">
          <a:xfrm>
            <a:off x="7742738" y="3208283"/>
            <a:ext cx="2945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5" name="Line 38"/>
          <p:cNvSpPr>
            <a:spLocks noChangeShapeType="1"/>
          </p:cNvSpPr>
          <p:nvPr/>
        </p:nvSpPr>
        <p:spPr bwMode="auto">
          <a:xfrm flipV="1">
            <a:off x="7997098" y="2635315"/>
            <a:ext cx="0" cy="554778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6" name="Line 39"/>
          <p:cNvSpPr>
            <a:spLocks noChangeShapeType="1"/>
          </p:cNvSpPr>
          <p:nvPr/>
        </p:nvSpPr>
        <p:spPr bwMode="auto">
          <a:xfrm>
            <a:off x="7983709" y="2635315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7" name="Line 40"/>
          <p:cNvSpPr>
            <a:spLocks noChangeShapeType="1"/>
          </p:cNvSpPr>
          <p:nvPr/>
        </p:nvSpPr>
        <p:spPr bwMode="auto">
          <a:xfrm>
            <a:off x="7983709" y="3190093"/>
            <a:ext cx="2811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8" name="Line 41"/>
          <p:cNvSpPr>
            <a:spLocks noChangeShapeType="1"/>
          </p:cNvSpPr>
          <p:nvPr/>
        </p:nvSpPr>
        <p:spPr bwMode="auto">
          <a:xfrm flipV="1">
            <a:off x="8238070" y="2518600"/>
            <a:ext cx="0" cy="653304"/>
          </a:xfrm>
          <a:prstGeom prst="line">
            <a:avLst/>
          </a:prstGeom>
          <a:noFill/>
          <a:ln w="7938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99" name="Line 42"/>
          <p:cNvSpPr>
            <a:spLocks noChangeShapeType="1"/>
          </p:cNvSpPr>
          <p:nvPr/>
        </p:nvSpPr>
        <p:spPr bwMode="auto">
          <a:xfrm>
            <a:off x="8223344" y="2518600"/>
            <a:ext cx="2945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0" name="Line 43"/>
          <p:cNvSpPr>
            <a:spLocks noChangeShapeType="1"/>
          </p:cNvSpPr>
          <p:nvPr/>
        </p:nvSpPr>
        <p:spPr bwMode="auto">
          <a:xfrm>
            <a:off x="8223344" y="3171904"/>
            <a:ext cx="29452" cy="0"/>
          </a:xfrm>
          <a:prstGeom prst="line">
            <a:avLst/>
          </a:pr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1" name="Line 44"/>
          <p:cNvSpPr>
            <a:spLocks noChangeShapeType="1"/>
          </p:cNvSpPr>
          <p:nvPr/>
        </p:nvSpPr>
        <p:spPr bwMode="auto">
          <a:xfrm flipV="1">
            <a:off x="6077347" y="2814178"/>
            <a:ext cx="0" cy="491115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2" name="Line 45"/>
          <p:cNvSpPr>
            <a:spLocks noChangeShapeType="1"/>
          </p:cNvSpPr>
          <p:nvPr/>
        </p:nvSpPr>
        <p:spPr bwMode="auto">
          <a:xfrm>
            <a:off x="6062621" y="2814178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3" name="Line 46"/>
          <p:cNvSpPr>
            <a:spLocks noChangeShapeType="1"/>
          </p:cNvSpPr>
          <p:nvPr/>
        </p:nvSpPr>
        <p:spPr bwMode="auto">
          <a:xfrm>
            <a:off x="6062621" y="3305292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4" name="Line 47"/>
          <p:cNvSpPr>
            <a:spLocks noChangeShapeType="1"/>
          </p:cNvSpPr>
          <p:nvPr/>
        </p:nvSpPr>
        <p:spPr bwMode="auto">
          <a:xfrm flipV="1">
            <a:off x="6316981" y="2762640"/>
            <a:ext cx="0" cy="466862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5" name="Line 48"/>
          <p:cNvSpPr>
            <a:spLocks noChangeShapeType="1"/>
          </p:cNvSpPr>
          <p:nvPr/>
        </p:nvSpPr>
        <p:spPr bwMode="auto">
          <a:xfrm>
            <a:off x="6303594" y="2762640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6" name="Line 49"/>
          <p:cNvSpPr>
            <a:spLocks noChangeShapeType="1"/>
          </p:cNvSpPr>
          <p:nvPr/>
        </p:nvSpPr>
        <p:spPr bwMode="auto">
          <a:xfrm>
            <a:off x="6303594" y="3229504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7" name="Line 50"/>
          <p:cNvSpPr>
            <a:spLocks noChangeShapeType="1"/>
          </p:cNvSpPr>
          <p:nvPr/>
        </p:nvSpPr>
        <p:spPr bwMode="auto">
          <a:xfrm flipV="1">
            <a:off x="6556615" y="2706557"/>
            <a:ext cx="0" cy="450188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8" name="Line 51"/>
          <p:cNvSpPr>
            <a:spLocks noChangeShapeType="1"/>
          </p:cNvSpPr>
          <p:nvPr/>
        </p:nvSpPr>
        <p:spPr bwMode="auto">
          <a:xfrm>
            <a:off x="6543228" y="2706557"/>
            <a:ext cx="26775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09" name="Line 52"/>
          <p:cNvSpPr>
            <a:spLocks noChangeShapeType="1"/>
          </p:cNvSpPr>
          <p:nvPr/>
        </p:nvSpPr>
        <p:spPr bwMode="auto">
          <a:xfrm>
            <a:off x="6543228" y="3156746"/>
            <a:ext cx="26775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0" name="Line 53"/>
          <p:cNvSpPr>
            <a:spLocks noChangeShapeType="1"/>
          </p:cNvSpPr>
          <p:nvPr/>
        </p:nvSpPr>
        <p:spPr bwMode="auto">
          <a:xfrm flipV="1">
            <a:off x="6797589" y="2641378"/>
            <a:ext cx="0" cy="445641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1" name="Line 54"/>
          <p:cNvSpPr>
            <a:spLocks noChangeShapeType="1"/>
          </p:cNvSpPr>
          <p:nvPr/>
        </p:nvSpPr>
        <p:spPr bwMode="auto">
          <a:xfrm>
            <a:off x="6782862" y="2641378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2" name="Line 55"/>
          <p:cNvSpPr>
            <a:spLocks noChangeShapeType="1"/>
          </p:cNvSpPr>
          <p:nvPr/>
        </p:nvSpPr>
        <p:spPr bwMode="auto">
          <a:xfrm>
            <a:off x="6782862" y="3087019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3" name="Line 56"/>
          <p:cNvSpPr>
            <a:spLocks noChangeShapeType="1"/>
          </p:cNvSpPr>
          <p:nvPr/>
        </p:nvSpPr>
        <p:spPr bwMode="auto">
          <a:xfrm flipV="1">
            <a:off x="7038561" y="2565588"/>
            <a:ext cx="0" cy="457767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4" name="Line 57"/>
          <p:cNvSpPr>
            <a:spLocks noChangeShapeType="1"/>
          </p:cNvSpPr>
          <p:nvPr/>
        </p:nvSpPr>
        <p:spPr bwMode="auto">
          <a:xfrm>
            <a:off x="7022496" y="2565588"/>
            <a:ext cx="2945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5" name="Line 58"/>
          <p:cNvSpPr>
            <a:spLocks noChangeShapeType="1"/>
          </p:cNvSpPr>
          <p:nvPr/>
        </p:nvSpPr>
        <p:spPr bwMode="auto">
          <a:xfrm>
            <a:off x="7022496" y="3023356"/>
            <a:ext cx="2945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 flipV="1">
            <a:off x="7276856" y="2482221"/>
            <a:ext cx="0" cy="483536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7263470" y="2482221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>
            <a:off x="7263470" y="2965756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7517829" y="2388242"/>
            <a:ext cx="0" cy="529009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>
            <a:off x="7504442" y="2388242"/>
            <a:ext cx="26775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1" name="Line 64"/>
          <p:cNvSpPr>
            <a:spLocks noChangeShapeType="1"/>
          </p:cNvSpPr>
          <p:nvPr/>
        </p:nvSpPr>
        <p:spPr bwMode="auto">
          <a:xfrm>
            <a:off x="7504442" y="2917251"/>
            <a:ext cx="26775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2" name="Line 65"/>
          <p:cNvSpPr>
            <a:spLocks noChangeShapeType="1"/>
          </p:cNvSpPr>
          <p:nvPr/>
        </p:nvSpPr>
        <p:spPr bwMode="auto">
          <a:xfrm flipV="1">
            <a:off x="7757464" y="2288201"/>
            <a:ext cx="0" cy="582063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3" name="Line 66"/>
          <p:cNvSpPr>
            <a:spLocks noChangeShapeType="1"/>
          </p:cNvSpPr>
          <p:nvPr/>
        </p:nvSpPr>
        <p:spPr bwMode="auto">
          <a:xfrm>
            <a:off x="7742738" y="2288201"/>
            <a:ext cx="2945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4" name="Line 67"/>
          <p:cNvSpPr>
            <a:spLocks noChangeShapeType="1"/>
          </p:cNvSpPr>
          <p:nvPr/>
        </p:nvSpPr>
        <p:spPr bwMode="auto">
          <a:xfrm>
            <a:off x="7742738" y="2870262"/>
            <a:ext cx="2945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5" name="Line 68"/>
          <p:cNvSpPr>
            <a:spLocks noChangeShapeType="1"/>
          </p:cNvSpPr>
          <p:nvPr/>
        </p:nvSpPr>
        <p:spPr bwMode="auto">
          <a:xfrm flipV="1">
            <a:off x="7997098" y="2183611"/>
            <a:ext cx="0" cy="647240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6" name="Line 69"/>
          <p:cNvSpPr>
            <a:spLocks noChangeShapeType="1"/>
          </p:cNvSpPr>
          <p:nvPr/>
        </p:nvSpPr>
        <p:spPr bwMode="auto">
          <a:xfrm>
            <a:off x="7983709" y="2183611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7" name="Line 70"/>
          <p:cNvSpPr>
            <a:spLocks noChangeShapeType="1"/>
          </p:cNvSpPr>
          <p:nvPr/>
        </p:nvSpPr>
        <p:spPr bwMode="auto">
          <a:xfrm>
            <a:off x="7983709" y="2830852"/>
            <a:ext cx="2811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8" name="Line 71"/>
          <p:cNvSpPr>
            <a:spLocks noChangeShapeType="1"/>
          </p:cNvSpPr>
          <p:nvPr/>
        </p:nvSpPr>
        <p:spPr bwMode="auto">
          <a:xfrm flipV="1">
            <a:off x="8238070" y="2074474"/>
            <a:ext cx="0" cy="718483"/>
          </a:xfrm>
          <a:prstGeom prst="line">
            <a:avLst/>
          </a:prstGeom>
          <a:noFill/>
          <a:ln w="7938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29" name="Line 72"/>
          <p:cNvSpPr>
            <a:spLocks noChangeShapeType="1"/>
          </p:cNvSpPr>
          <p:nvPr/>
        </p:nvSpPr>
        <p:spPr bwMode="auto">
          <a:xfrm>
            <a:off x="8223344" y="2074474"/>
            <a:ext cx="2945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0" name="Line 73"/>
          <p:cNvSpPr>
            <a:spLocks noChangeShapeType="1"/>
          </p:cNvSpPr>
          <p:nvPr/>
        </p:nvSpPr>
        <p:spPr bwMode="auto">
          <a:xfrm>
            <a:off x="8223344" y="2792957"/>
            <a:ext cx="29452" cy="0"/>
          </a:xfrm>
          <a:prstGeom prst="line">
            <a:avLst/>
          </a:pr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1" name="Freeform 74"/>
          <p:cNvSpPr>
            <a:spLocks/>
          </p:cNvSpPr>
          <p:nvPr/>
        </p:nvSpPr>
        <p:spPr bwMode="auto">
          <a:xfrm>
            <a:off x="6077347" y="2846009"/>
            <a:ext cx="2160723" cy="530525"/>
          </a:xfrm>
          <a:custGeom>
            <a:avLst/>
            <a:gdLst>
              <a:gd name="T0" fmla="*/ 0 w 1392"/>
              <a:gd name="T1" fmla="*/ 291 h 291"/>
              <a:gd name="T2" fmla="*/ 155 w 1392"/>
              <a:gd name="T3" fmla="*/ 264 h 291"/>
              <a:gd name="T4" fmla="*/ 309 w 1392"/>
              <a:gd name="T5" fmla="*/ 236 h 291"/>
              <a:gd name="T6" fmla="*/ 464 w 1392"/>
              <a:gd name="T7" fmla="*/ 206 h 291"/>
              <a:gd name="T8" fmla="*/ 619 w 1392"/>
              <a:gd name="T9" fmla="*/ 174 h 291"/>
              <a:gd name="T10" fmla="*/ 773 w 1392"/>
              <a:gd name="T11" fmla="*/ 142 h 291"/>
              <a:gd name="T12" fmla="*/ 928 w 1392"/>
              <a:gd name="T13" fmla="*/ 108 h 291"/>
              <a:gd name="T14" fmla="*/ 1082 w 1392"/>
              <a:gd name="T15" fmla="*/ 73 h 291"/>
              <a:gd name="T16" fmla="*/ 1237 w 1392"/>
              <a:gd name="T17" fmla="*/ 37 h 291"/>
              <a:gd name="T18" fmla="*/ 1392 w 1392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92" h="291">
                <a:moveTo>
                  <a:pt x="0" y="291"/>
                </a:moveTo>
                <a:lnTo>
                  <a:pt x="155" y="264"/>
                </a:lnTo>
                <a:lnTo>
                  <a:pt x="309" y="236"/>
                </a:lnTo>
                <a:lnTo>
                  <a:pt x="464" y="206"/>
                </a:lnTo>
                <a:lnTo>
                  <a:pt x="619" y="174"/>
                </a:lnTo>
                <a:lnTo>
                  <a:pt x="773" y="142"/>
                </a:lnTo>
                <a:lnTo>
                  <a:pt x="928" y="108"/>
                </a:lnTo>
                <a:lnTo>
                  <a:pt x="1082" y="73"/>
                </a:lnTo>
                <a:lnTo>
                  <a:pt x="1237" y="37"/>
                </a:lnTo>
                <a:lnTo>
                  <a:pt x="1392" y="0"/>
                </a:lnTo>
              </a:path>
            </a:pathLst>
          </a:custGeom>
          <a:noFill/>
          <a:ln w="793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2" name="Oval 75"/>
          <p:cNvSpPr>
            <a:spLocks noChangeArrowheads="1"/>
          </p:cNvSpPr>
          <p:nvPr/>
        </p:nvSpPr>
        <p:spPr bwMode="auto">
          <a:xfrm>
            <a:off x="6062621" y="3361378"/>
            <a:ext cx="26775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3" name="Oval 76"/>
          <p:cNvSpPr>
            <a:spLocks noChangeArrowheads="1"/>
          </p:cNvSpPr>
          <p:nvPr/>
        </p:nvSpPr>
        <p:spPr bwMode="auto">
          <a:xfrm>
            <a:off x="6303594" y="3311356"/>
            <a:ext cx="28112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4" name="Oval 77"/>
          <p:cNvSpPr>
            <a:spLocks noChangeArrowheads="1"/>
          </p:cNvSpPr>
          <p:nvPr/>
        </p:nvSpPr>
        <p:spPr bwMode="auto">
          <a:xfrm>
            <a:off x="6543228" y="3259819"/>
            <a:ext cx="25435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5" name="Oval 78"/>
          <p:cNvSpPr>
            <a:spLocks noChangeArrowheads="1"/>
          </p:cNvSpPr>
          <p:nvPr/>
        </p:nvSpPr>
        <p:spPr bwMode="auto">
          <a:xfrm>
            <a:off x="6782862" y="3205251"/>
            <a:ext cx="28112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6" name="Oval 79"/>
          <p:cNvSpPr>
            <a:spLocks noChangeArrowheads="1"/>
          </p:cNvSpPr>
          <p:nvPr/>
        </p:nvSpPr>
        <p:spPr bwMode="auto">
          <a:xfrm>
            <a:off x="7023835" y="3147651"/>
            <a:ext cx="26775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7" name="Oval 80"/>
          <p:cNvSpPr>
            <a:spLocks noChangeArrowheads="1"/>
          </p:cNvSpPr>
          <p:nvPr/>
        </p:nvSpPr>
        <p:spPr bwMode="auto">
          <a:xfrm>
            <a:off x="7263470" y="3088536"/>
            <a:ext cx="28112" cy="33347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8" name="Oval 81"/>
          <p:cNvSpPr>
            <a:spLocks noChangeArrowheads="1"/>
          </p:cNvSpPr>
          <p:nvPr/>
        </p:nvSpPr>
        <p:spPr bwMode="auto">
          <a:xfrm>
            <a:off x="7504442" y="3026388"/>
            <a:ext cx="25435" cy="30315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39" name="Oval 82"/>
          <p:cNvSpPr>
            <a:spLocks noChangeArrowheads="1"/>
          </p:cNvSpPr>
          <p:nvPr/>
        </p:nvSpPr>
        <p:spPr bwMode="auto">
          <a:xfrm>
            <a:off x="7742738" y="2962724"/>
            <a:ext cx="28112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0" name="Oval 83"/>
          <p:cNvSpPr>
            <a:spLocks noChangeArrowheads="1"/>
          </p:cNvSpPr>
          <p:nvPr/>
        </p:nvSpPr>
        <p:spPr bwMode="auto">
          <a:xfrm>
            <a:off x="7983709" y="2896030"/>
            <a:ext cx="26775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1" name="Oval 84"/>
          <p:cNvSpPr>
            <a:spLocks noChangeArrowheads="1"/>
          </p:cNvSpPr>
          <p:nvPr/>
        </p:nvSpPr>
        <p:spPr bwMode="auto">
          <a:xfrm>
            <a:off x="8224683" y="2829336"/>
            <a:ext cx="28112" cy="31831"/>
          </a:xfrm>
          <a:prstGeom prst="ellipse">
            <a:avLst/>
          </a:prstGeom>
          <a:solidFill>
            <a:srgbClr val="1A476F"/>
          </a:solidFill>
          <a:ln w="7938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2" name="Freeform 85"/>
          <p:cNvSpPr>
            <a:spLocks/>
          </p:cNvSpPr>
          <p:nvPr/>
        </p:nvSpPr>
        <p:spPr bwMode="auto">
          <a:xfrm>
            <a:off x="6077347" y="2432200"/>
            <a:ext cx="2160723" cy="627536"/>
          </a:xfrm>
          <a:custGeom>
            <a:avLst/>
            <a:gdLst>
              <a:gd name="T0" fmla="*/ 0 w 1392"/>
              <a:gd name="T1" fmla="*/ 343 h 343"/>
              <a:gd name="T2" fmla="*/ 155 w 1392"/>
              <a:gd name="T3" fmla="*/ 309 h 343"/>
              <a:gd name="T4" fmla="*/ 309 w 1392"/>
              <a:gd name="T5" fmla="*/ 273 h 343"/>
              <a:gd name="T6" fmla="*/ 464 w 1392"/>
              <a:gd name="T7" fmla="*/ 236 h 343"/>
              <a:gd name="T8" fmla="*/ 619 w 1392"/>
              <a:gd name="T9" fmla="*/ 198 h 343"/>
              <a:gd name="T10" fmla="*/ 773 w 1392"/>
              <a:gd name="T11" fmla="*/ 160 h 343"/>
              <a:gd name="T12" fmla="*/ 928 w 1392"/>
              <a:gd name="T13" fmla="*/ 121 h 343"/>
              <a:gd name="T14" fmla="*/ 1082 w 1392"/>
              <a:gd name="T15" fmla="*/ 81 h 343"/>
              <a:gd name="T16" fmla="*/ 1237 w 1392"/>
              <a:gd name="T17" fmla="*/ 41 h 343"/>
              <a:gd name="T18" fmla="*/ 1392 w 1392"/>
              <a:gd name="T1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92" h="343">
                <a:moveTo>
                  <a:pt x="0" y="343"/>
                </a:moveTo>
                <a:lnTo>
                  <a:pt x="155" y="309"/>
                </a:lnTo>
                <a:lnTo>
                  <a:pt x="309" y="273"/>
                </a:lnTo>
                <a:lnTo>
                  <a:pt x="464" y="236"/>
                </a:lnTo>
                <a:lnTo>
                  <a:pt x="619" y="198"/>
                </a:lnTo>
                <a:lnTo>
                  <a:pt x="773" y="160"/>
                </a:lnTo>
                <a:lnTo>
                  <a:pt x="928" y="121"/>
                </a:lnTo>
                <a:lnTo>
                  <a:pt x="1082" y="81"/>
                </a:lnTo>
                <a:lnTo>
                  <a:pt x="1237" y="41"/>
                </a:lnTo>
                <a:lnTo>
                  <a:pt x="1392" y="0"/>
                </a:lnTo>
              </a:path>
            </a:pathLst>
          </a:custGeom>
          <a:noFill/>
          <a:ln w="793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3" name="Oval 86"/>
          <p:cNvSpPr>
            <a:spLocks noChangeArrowheads="1"/>
          </p:cNvSpPr>
          <p:nvPr/>
        </p:nvSpPr>
        <p:spPr bwMode="auto">
          <a:xfrm>
            <a:off x="6062621" y="3043062"/>
            <a:ext cx="26775" cy="31831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4" name="Oval 87"/>
          <p:cNvSpPr>
            <a:spLocks noChangeArrowheads="1"/>
          </p:cNvSpPr>
          <p:nvPr/>
        </p:nvSpPr>
        <p:spPr bwMode="auto">
          <a:xfrm>
            <a:off x="6303594" y="2980914"/>
            <a:ext cx="28112" cy="30315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5" name="Oval 88"/>
          <p:cNvSpPr>
            <a:spLocks noChangeArrowheads="1"/>
          </p:cNvSpPr>
          <p:nvPr/>
        </p:nvSpPr>
        <p:spPr bwMode="auto">
          <a:xfrm>
            <a:off x="6543228" y="2914220"/>
            <a:ext cx="25435" cy="33347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6" name="Oval 89"/>
          <p:cNvSpPr>
            <a:spLocks noChangeArrowheads="1"/>
          </p:cNvSpPr>
          <p:nvPr/>
        </p:nvSpPr>
        <p:spPr bwMode="auto">
          <a:xfrm>
            <a:off x="6782862" y="2847525"/>
            <a:ext cx="28112" cy="30315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7" name="Oval 90"/>
          <p:cNvSpPr>
            <a:spLocks noChangeArrowheads="1"/>
          </p:cNvSpPr>
          <p:nvPr/>
        </p:nvSpPr>
        <p:spPr bwMode="auto">
          <a:xfrm>
            <a:off x="7023835" y="2777799"/>
            <a:ext cx="26775" cy="33347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8" name="Oval 91"/>
          <p:cNvSpPr>
            <a:spLocks noChangeArrowheads="1"/>
          </p:cNvSpPr>
          <p:nvPr/>
        </p:nvSpPr>
        <p:spPr bwMode="auto">
          <a:xfrm>
            <a:off x="7263470" y="2708073"/>
            <a:ext cx="28112" cy="31831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9" name="Oval 92"/>
          <p:cNvSpPr>
            <a:spLocks noChangeArrowheads="1"/>
          </p:cNvSpPr>
          <p:nvPr/>
        </p:nvSpPr>
        <p:spPr bwMode="auto">
          <a:xfrm>
            <a:off x="7504442" y="2636831"/>
            <a:ext cx="25435" cy="33347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0" name="Oval 93"/>
          <p:cNvSpPr>
            <a:spLocks noChangeArrowheads="1"/>
          </p:cNvSpPr>
          <p:nvPr/>
        </p:nvSpPr>
        <p:spPr bwMode="auto">
          <a:xfrm>
            <a:off x="7742738" y="2564073"/>
            <a:ext cx="28112" cy="30315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1" name="Oval 94"/>
          <p:cNvSpPr>
            <a:spLocks noChangeArrowheads="1"/>
          </p:cNvSpPr>
          <p:nvPr/>
        </p:nvSpPr>
        <p:spPr bwMode="auto">
          <a:xfrm>
            <a:off x="7983709" y="2491315"/>
            <a:ext cx="26775" cy="30315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2" name="Oval 95"/>
          <p:cNvSpPr>
            <a:spLocks noChangeArrowheads="1"/>
          </p:cNvSpPr>
          <p:nvPr/>
        </p:nvSpPr>
        <p:spPr bwMode="auto">
          <a:xfrm>
            <a:off x="8224683" y="2415526"/>
            <a:ext cx="28112" cy="33347"/>
          </a:xfrm>
          <a:prstGeom prst="ellipse">
            <a:avLst/>
          </a:prstGeom>
          <a:solidFill>
            <a:srgbClr val="90353B"/>
          </a:solidFill>
          <a:ln w="7938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3" name="Line 96"/>
          <p:cNvSpPr>
            <a:spLocks noChangeShapeType="1"/>
          </p:cNvSpPr>
          <p:nvPr/>
        </p:nvSpPr>
        <p:spPr bwMode="auto">
          <a:xfrm flipV="1">
            <a:off x="6035846" y="2016874"/>
            <a:ext cx="0" cy="150062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4" name="Line 97"/>
          <p:cNvSpPr>
            <a:spLocks noChangeShapeType="1"/>
          </p:cNvSpPr>
          <p:nvPr/>
        </p:nvSpPr>
        <p:spPr bwMode="auto">
          <a:xfrm flipH="1">
            <a:off x="6010410" y="3390177"/>
            <a:ext cx="25435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5" name="Rectangle 98"/>
          <p:cNvSpPr>
            <a:spLocks noChangeArrowheads="1"/>
          </p:cNvSpPr>
          <p:nvPr/>
        </p:nvSpPr>
        <p:spPr bwMode="auto">
          <a:xfrm rot="16200000">
            <a:off x="5899443" y="3326886"/>
            <a:ext cx="11518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Line 99"/>
          <p:cNvSpPr>
            <a:spLocks noChangeShapeType="1"/>
          </p:cNvSpPr>
          <p:nvPr/>
        </p:nvSpPr>
        <p:spPr bwMode="auto">
          <a:xfrm flipH="1">
            <a:off x="6010410" y="3059735"/>
            <a:ext cx="25435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7" name="Rectangle 100"/>
          <p:cNvSpPr>
            <a:spLocks noChangeArrowheads="1"/>
          </p:cNvSpPr>
          <p:nvPr/>
        </p:nvSpPr>
        <p:spPr bwMode="auto">
          <a:xfrm rot="16200000">
            <a:off x="5899442" y="3015547"/>
            <a:ext cx="11518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0.3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Line 101"/>
          <p:cNvSpPr>
            <a:spLocks noChangeShapeType="1"/>
          </p:cNvSpPr>
          <p:nvPr/>
        </p:nvSpPr>
        <p:spPr bwMode="auto">
          <a:xfrm flipH="1">
            <a:off x="6010410" y="2727778"/>
            <a:ext cx="25435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59" name="Rectangle 102"/>
          <p:cNvSpPr>
            <a:spLocks noChangeArrowheads="1"/>
          </p:cNvSpPr>
          <p:nvPr/>
        </p:nvSpPr>
        <p:spPr bwMode="auto">
          <a:xfrm rot="16200000">
            <a:off x="5899442" y="2685105"/>
            <a:ext cx="11518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0.4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Line 103"/>
          <p:cNvSpPr>
            <a:spLocks noChangeShapeType="1"/>
          </p:cNvSpPr>
          <p:nvPr/>
        </p:nvSpPr>
        <p:spPr bwMode="auto">
          <a:xfrm flipH="1">
            <a:off x="6010410" y="2395821"/>
            <a:ext cx="25435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61" name="Rectangle 104"/>
          <p:cNvSpPr>
            <a:spLocks noChangeArrowheads="1"/>
          </p:cNvSpPr>
          <p:nvPr/>
        </p:nvSpPr>
        <p:spPr bwMode="auto">
          <a:xfrm rot="16200000">
            <a:off x="5899442" y="2338895"/>
            <a:ext cx="11518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Line 105"/>
          <p:cNvSpPr>
            <a:spLocks noChangeShapeType="1"/>
          </p:cNvSpPr>
          <p:nvPr/>
        </p:nvSpPr>
        <p:spPr bwMode="auto">
          <a:xfrm flipH="1">
            <a:off x="6010410" y="2065379"/>
            <a:ext cx="25435" cy="0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63" name="Rectangle 106"/>
          <p:cNvSpPr>
            <a:spLocks noChangeArrowheads="1"/>
          </p:cNvSpPr>
          <p:nvPr/>
        </p:nvSpPr>
        <p:spPr bwMode="auto">
          <a:xfrm rot="16200000">
            <a:off x="5899442" y="2002086"/>
            <a:ext cx="11518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0.6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07"/>
          <p:cNvSpPr>
            <a:spLocks noChangeArrowheads="1"/>
          </p:cNvSpPr>
          <p:nvPr/>
        </p:nvSpPr>
        <p:spPr bwMode="auto">
          <a:xfrm rot="16200000">
            <a:off x="5283310" y="2659097"/>
            <a:ext cx="1045158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Probability of stunting</a:t>
            </a:r>
            <a:endParaRPr kumimoji="0" lang="de-DE" altLang="de-DE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Line 108"/>
          <p:cNvSpPr>
            <a:spLocks noChangeShapeType="1"/>
          </p:cNvSpPr>
          <p:nvPr/>
        </p:nvSpPr>
        <p:spPr bwMode="auto">
          <a:xfrm>
            <a:off x="6035846" y="3517502"/>
            <a:ext cx="2242386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66" name="Line 109"/>
          <p:cNvSpPr>
            <a:spLocks noChangeShapeType="1"/>
          </p:cNvSpPr>
          <p:nvPr/>
        </p:nvSpPr>
        <p:spPr bwMode="auto">
          <a:xfrm>
            <a:off x="6077347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67" name="Rectangle 110"/>
          <p:cNvSpPr>
            <a:spLocks noChangeArrowheads="1"/>
          </p:cNvSpPr>
          <p:nvPr/>
        </p:nvSpPr>
        <p:spPr bwMode="auto">
          <a:xfrm>
            <a:off x="6059944" y="3562977"/>
            <a:ext cx="4328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Line 111"/>
          <p:cNvSpPr>
            <a:spLocks noChangeShapeType="1"/>
          </p:cNvSpPr>
          <p:nvPr/>
        </p:nvSpPr>
        <p:spPr bwMode="auto">
          <a:xfrm>
            <a:off x="6316981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69" name="Rectangle 112"/>
          <p:cNvSpPr>
            <a:spLocks noChangeArrowheads="1"/>
          </p:cNvSpPr>
          <p:nvPr/>
        </p:nvSpPr>
        <p:spPr bwMode="auto">
          <a:xfrm>
            <a:off x="6282175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Line 113"/>
          <p:cNvSpPr>
            <a:spLocks noChangeShapeType="1"/>
          </p:cNvSpPr>
          <p:nvPr/>
        </p:nvSpPr>
        <p:spPr bwMode="auto">
          <a:xfrm>
            <a:off x="6556615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71" name="Rectangle 114"/>
          <p:cNvSpPr>
            <a:spLocks noChangeArrowheads="1"/>
          </p:cNvSpPr>
          <p:nvPr/>
        </p:nvSpPr>
        <p:spPr bwMode="auto">
          <a:xfrm>
            <a:off x="6520470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Line 115"/>
          <p:cNvSpPr>
            <a:spLocks noChangeShapeType="1"/>
          </p:cNvSpPr>
          <p:nvPr/>
        </p:nvSpPr>
        <p:spPr bwMode="auto">
          <a:xfrm>
            <a:off x="6797589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73" name="Rectangle 116"/>
          <p:cNvSpPr>
            <a:spLocks noChangeArrowheads="1"/>
          </p:cNvSpPr>
          <p:nvPr/>
        </p:nvSpPr>
        <p:spPr bwMode="auto">
          <a:xfrm>
            <a:off x="6761443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Line 117"/>
          <p:cNvSpPr>
            <a:spLocks noChangeShapeType="1"/>
          </p:cNvSpPr>
          <p:nvPr/>
        </p:nvSpPr>
        <p:spPr bwMode="auto">
          <a:xfrm>
            <a:off x="7038561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75" name="Rectangle 118"/>
          <p:cNvSpPr>
            <a:spLocks noChangeArrowheads="1"/>
          </p:cNvSpPr>
          <p:nvPr/>
        </p:nvSpPr>
        <p:spPr bwMode="auto">
          <a:xfrm>
            <a:off x="7002415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Line 119"/>
          <p:cNvSpPr>
            <a:spLocks noChangeShapeType="1"/>
          </p:cNvSpPr>
          <p:nvPr/>
        </p:nvSpPr>
        <p:spPr bwMode="auto">
          <a:xfrm>
            <a:off x="7276856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77" name="Rectangle 120"/>
          <p:cNvSpPr>
            <a:spLocks noChangeArrowheads="1"/>
          </p:cNvSpPr>
          <p:nvPr/>
        </p:nvSpPr>
        <p:spPr bwMode="auto">
          <a:xfrm>
            <a:off x="7242048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36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Line 121"/>
          <p:cNvSpPr>
            <a:spLocks noChangeShapeType="1"/>
          </p:cNvSpPr>
          <p:nvPr/>
        </p:nvSpPr>
        <p:spPr bwMode="auto">
          <a:xfrm>
            <a:off x="7517829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79" name="Rectangle 122"/>
          <p:cNvSpPr>
            <a:spLocks noChangeArrowheads="1"/>
          </p:cNvSpPr>
          <p:nvPr/>
        </p:nvSpPr>
        <p:spPr bwMode="auto">
          <a:xfrm>
            <a:off x="7481684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42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Line 123"/>
          <p:cNvSpPr>
            <a:spLocks noChangeShapeType="1"/>
          </p:cNvSpPr>
          <p:nvPr/>
        </p:nvSpPr>
        <p:spPr bwMode="auto">
          <a:xfrm>
            <a:off x="7757464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81" name="Rectangle 124"/>
          <p:cNvSpPr>
            <a:spLocks noChangeArrowheads="1"/>
          </p:cNvSpPr>
          <p:nvPr/>
        </p:nvSpPr>
        <p:spPr bwMode="auto">
          <a:xfrm>
            <a:off x="7721318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48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Line 125"/>
          <p:cNvSpPr>
            <a:spLocks noChangeShapeType="1"/>
          </p:cNvSpPr>
          <p:nvPr/>
        </p:nvSpPr>
        <p:spPr bwMode="auto">
          <a:xfrm>
            <a:off x="7997098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83" name="Rectangle 126"/>
          <p:cNvSpPr>
            <a:spLocks noChangeArrowheads="1"/>
          </p:cNvSpPr>
          <p:nvPr/>
        </p:nvSpPr>
        <p:spPr bwMode="auto">
          <a:xfrm>
            <a:off x="7962290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54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Line 127"/>
          <p:cNvSpPr>
            <a:spLocks noChangeShapeType="1"/>
          </p:cNvSpPr>
          <p:nvPr/>
        </p:nvSpPr>
        <p:spPr bwMode="auto">
          <a:xfrm>
            <a:off x="8238070" y="3517502"/>
            <a:ext cx="0" cy="31831"/>
          </a:xfrm>
          <a:prstGeom prst="line">
            <a:avLst/>
          </a:prstGeom>
          <a:noFill/>
          <a:ln w="476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85" name="Rectangle 128"/>
          <p:cNvSpPr>
            <a:spLocks noChangeArrowheads="1"/>
          </p:cNvSpPr>
          <p:nvPr/>
        </p:nvSpPr>
        <p:spPr bwMode="auto">
          <a:xfrm>
            <a:off x="8203263" y="3562977"/>
            <a:ext cx="86562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Line 266"/>
          <p:cNvSpPr>
            <a:spLocks noChangeShapeType="1"/>
          </p:cNvSpPr>
          <p:nvPr/>
        </p:nvSpPr>
        <p:spPr bwMode="auto">
          <a:xfrm>
            <a:off x="6197602" y="5581745"/>
            <a:ext cx="277813" cy="0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850" dirty="0"/>
          </a:p>
        </p:txBody>
      </p:sp>
      <p:sp>
        <p:nvSpPr>
          <p:cNvPr id="187" name="Oval 267"/>
          <p:cNvSpPr>
            <a:spLocks noChangeArrowheads="1"/>
          </p:cNvSpPr>
          <p:nvPr/>
        </p:nvSpPr>
        <p:spPr bwMode="auto">
          <a:xfrm>
            <a:off x="6321427" y="5565627"/>
            <a:ext cx="30163" cy="32236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850" dirty="0"/>
          </a:p>
        </p:txBody>
      </p:sp>
      <p:sp>
        <p:nvSpPr>
          <p:cNvPr id="188" name="Line 268"/>
          <p:cNvSpPr>
            <a:spLocks noChangeShapeType="1"/>
          </p:cNvSpPr>
          <p:nvPr/>
        </p:nvSpPr>
        <p:spPr bwMode="auto">
          <a:xfrm>
            <a:off x="7229797" y="5581745"/>
            <a:ext cx="279400" cy="0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850" dirty="0"/>
          </a:p>
        </p:txBody>
      </p:sp>
      <p:sp>
        <p:nvSpPr>
          <p:cNvPr id="189" name="Oval 269"/>
          <p:cNvSpPr>
            <a:spLocks noChangeArrowheads="1"/>
          </p:cNvSpPr>
          <p:nvPr/>
        </p:nvSpPr>
        <p:spPr bwMode="auto">
          <a:xfrm>
            <a:off x="7353622" y="5565627"/>
            <a:ext cx="30163" cy="32236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sz="850" dirty="0"/>
          </a:p>
        </p:txBody>
      </p:sp>
      <p:sp>
        <p:nvSpPr>
          <p:cNvPr id="190" name="Rectangle 270"/>
          <p:cNvSpPr>
            <a:spLocks noChangeArrowheads="1"/>
          </p:cNvSpPr>
          <p:nvPr/>
        </p:nvSpPr>
        <p:spPr bwMode="auto">
          <a:xfrm>
            <a:off x="6519865" y="5512496"/>
            <a:ext cx="477695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Giardia=0</a:t>
            </a:r>
            <a:endParaRPr kumimoji="0" lang="de-DE" altLang="de-DE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271"/>
          <p:cNvSpPr>
            <a:spLocks noChangeArrowheads="1"/>
          </p:cNvSpPr>
          <p:nvPr/>
        </p:nvSpPr>
        <p:spPr bwMode="auto">
          <a:xfrm>
            <a:off x="7553647" y="5512496"/>
            <a:ext cx="477695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Giardia=1</a:t>
            </a:r>
            <a:endParaRPr kumimoji="0" lang="de-DE" altLang="de-DE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2" name="Straight Arrow Connector 191"/>
          <p:cNvCxnSpPr>
            <a:stCxn id="10" idx="3"/>
            <a:endCxn id="45" idx="1"/>
          </p:cNvCxnSpPr>
          <p:nvPr/>
        </p:nvCxnSpPr>
        <p:spPr>
          <a:xfrm>
            <a:off x="1374717" y="3762867"/>
            <a:ext cx="2609126" cy="46286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241"/>
          <p:cNvSpPr>
            <a:spLocks noChangeArrowheads="1"/>
          </p:cNvSpPr>
          <p:nvPr/>
        </p:nvSpPr>
        <p:spPr bwMode="auto">
          <a:xfrm rot="16200000">
            <a:off x="5912902" y="3794271"/>
            <a:ext cx="115185" cy="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0.6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Line 149"/>
          <p:cNvSpPr>
            <a:spLocks noChangeShapeType="1"/>
          </p:cNvSpPr>
          <p:nvPr/>
        </p:nvSpPr>
        <p:spPr bwMode="auto">
          <a:xfrm flipV="1">
            <a:off x="6085435" y="5015858"/>
            <a:ext cx="0" cy="135091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95" name="Line 150"/>
          <p:cNvSpPr>
            <a:spLocks noChangeShapeType="1"/>
          </p:cNvSpPr>
          <p:nvPr/>
        </p:nvSpPr>
        <p:spPr bwMode="auto">
          <a:xfrm>
            <a:off x="6071480" y="5015858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96" name="Line 151"/>
          <p:cNvSpPr>
            <a:spLocks noChangeShapeType="1"/>
          </p:cNvSpPr>
          <p:nvPr/>
        </p:nvSpPr>
        <p:spPr bwMode="auto">
          <a:xfrm>
            <a:off x="6071480" y="5150950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97" name="Line 152"/>
          <p:cNvSpPr>
            <a:spLocks noChangeShapeType="1"/>
          </p:cNvSpPr>
          <p:nvPr/>
        </p:nvSpPr>
        <p:spPr bwMode="auto">
          <a:xfrm flipV="1">
            <a:off x="6329633" y="4966267"/>
            <a:ext cx="0" cy="116281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98" name="Line 153"/>
          <p:cNvSpPr>
            <a:spLocks noChangeShapeType="1"/>
          </p:cNvSpPr>
          <p:nvPr/>
        </p:nvSpPr>
        <p:spPr bwMode="auto">
          <a:xfrm>
            <a:off x="6315678" y="4966267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99" name="Line 154"/>
          <p:cNvSpPr>
            <a:spLocks noChangeShapeType="1"/>
          </p:cNvSpPr>
          <p:nvPr/>
        </p:nvSpPr>
        <p:spPr bwMode="auto">
          <a:xfrm>
            <a:off x="6315678" y="5082548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0" name="Line 155"/>
          <p:cNvSpPr>
            <a:spLocks noChangeShapeType="1"/>
          </p:cNvSpPr>
          <p:nvPr/>
        </p:nvSpPr>
        <p:spPr bwMode="auto">
          <a:xfrm flipV="1">
            <a:off x="6571038" y="4908127"/>
            <a:ext cx="0" cy="107730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1" name="Line 156"/>
          <p:cNvSpPr>
            <a:spLocks noChangeShapeType="1"/>
          </p:cNvSpPr>
          <p:nvPr/>
        </p:nvSpPr>
        <p:spPr bwMode="auto">
          <a:xfrm>
            <a:off x="6557084" y="4908127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2" name="Line 157"/>
          <p:cNvSpPr>
            <a:spLocks noChangeShapeType="1"/>
          </p:cNvSpPr>
          <p:nvPr/>
        </p:nvSpPr>
        <p:spPr bwMode="auto">
          <a:xfrm>
            <a:off x="6557084" y="5015858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3" name="Line 158"/>
          <p:cNvSpPr>
            <a:spLocks noChangeShapeType="1"/>
          </p:cNvSpPr>
          <p:nvPr/>
        </p:nvSpPr>
        <p:spPr bwMode="auto">
          <a:xfrm flipV="1">
            <a:off x="6815237" y="4836307"/>
            <a:ext cx="0" cy="119701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4" name="Line 159"/>
          <p:cNvSpPr>
            <a:spLocks noChangeShapeType="1"/>
          </p:cNvSpPr>
          <p:nvPr/>
        </p:nvSpPr>
        <p:spPr bwMode="auto">
          <a:xfrm>
            <a:off x="6801281" y="4836307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5" name="Line 160"/>
          <p:cNvSpPr>
            <a:spLocks noChangeShapeType="1"/>
          </p:cNvSpPr>
          <p:nvPr/>
        </p:nvSpPr>
        <p:spPr bwMode="auto">
          <a:xfrm>
            <a:off x="6801281" y="4956008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6" name="Line 161"/>
          <p:cNvSpPr>
            <a:spLocks noChangeShapeType="1"/>
          </p:cNvSpPr>
          <p:nvPr/>
        </p:nvSpPr>
        <p:spPr bwMode="auto">
          <a:xfrm flipV="1">
            <a:off x="7059433" y="4749096"/>
            <a:ext cx="0" cy="152191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7" name="Line 162"/>
          <p:cNvSpPr>
            <a:spLocks noChangeShapeType="1"/>
          </p:cNvSpPr>
          <p:nvPr/>
        </p:nvSpPr>
        <p:spPr bwMode="auto">
          <a:xfrm>
            <a:off x="7042688" y="4749096"/>
            <a:ext cx="3069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8" name="Line 163"/>
          <p:cNvSpPr>
            <a:spLocks noChangeShapeType="1"/>
          </p:cNvSpPr>
          <p:nvPr/>
        </p:nvSpPr>
        <p:spPr bwMode="auto">
          <a:xfrm>
            <a:off x="7042688" y="4901288"/>
            <a:ext cx="3069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09" name="Line 164"/>
          <p:cNvSpPr>
            <a:spLocks noChangeShapeType="1"/>
          </p:cNvSpPr>
          <p:nvPr/>
        </p:nvSpPr>
        <p:spPr bwMode="auto">
          <a:xfrm flipV="1">
            <a:off x="7300840" y="4651625"/>
            <a:ext cx="0" cy="198361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0" name="Line 165"/>
          <p:cNvSpPr>
            <a:spLocks noChangeShapeType="1"/>
          </p:cNvSpPr>
          <p:nvPr/>
        </p:nvSpPr>
        <p:spPr bwMode="auto">
          <a:xfrm>
            <a:off x="7286885" y="4651625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1" name="Line 166"/>
          <p:cNvSpPr>
            <a:spLocks noChangeShapeType="1"/>
          </p:cNvSpPr>
          <p:nvPr/>
        </p:nvSpPr>
        <p:spPr bwMode="auto">
          <a:xfrm>
            <a:off x="7286885" y="4849987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2" name="Line 167"/>
          <p:cNvSpPr>
            <a:spLocks noChangeShapeType="1"/>
          </p:cNvSpPr>
          <p:nvPr/>
        </p:nvSpPr>
        <p:spPr bwMode="auto">
          <a:xfrm flipV="1">
            <a:off x="7545037" y="4545606"/>
            <a:ext cx="0" cy="254790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3" name="Line 168"/>
          <p:cNvSpPr>
            <a:spLocks noChangeShapeType="1"/>
          </p:cNvSpPr>
          <p:nvPr/>
        </p:nvSpPr>
        <p:spPr bwMode="auto">
          <a:xfrm>
            <a:off x="7531082" y="4545606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4" name="Line 169"/>
          <p:cNvSpPr>
            <a:spLocks noChangeShapeType="1"/>
          </p:cNvSpPr>
          <p:nvPr/>
        </p:nvSpPr>
        <p:spPr bwMode="auto">
          <a:xfrm>
            <a:off x="7531082" y="4800396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5" name="Line 170"/>
          <p:cNvSpPr>
            <a:spLocks noChangeShapeType="1"/>
          </p:cNvSpPr>
          <p:nvPr/>
        </p:nvSpPr>
        <p:spPr bwMode="auto">
          <a:xfrm flipV="1">
            <a:off x="7787840" y="4432744"/>
            <a:ext cx="0" cy="318062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6" name="Line 171"/>
          <p:cNvSpPr>
            <a:spLocks noChangeShapeType="1"/>
          </p:cNvSpPr>
          <p:nvPr/>
        </p:nvSpPr>
        <p:spPr bwMode="auto">
          <a:xfrm>
            <a:off x="7772489" y="4432744"/>
            <a:ext cx="3069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7" name="Line 172"/>
          <p:cNvSpPr>
            <a:spLocks noChangeShapeType="1"/>
          </p:cNvSpPr>
          <p:nvPr/>
        </p:nvSpPr>
        <p:spPr bwMode="auto">
          <a:xfrm>
            <a:off x="7772489" y="4750806"/>
            <a:ext cx="3069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8" name="Line 173"/>
          <p:cNvSpPr>
            <a:spLocks noChangeShapeType="1"/>
          </p:cNvSpPr>
          <p:nvPr/>
        </p:nvSpPr>
        <p:spPr bwMode="auto">
          <a:xfrm flipV="1">
            <a:off x="8030641" y="4316464"/>
            <a:ext cx="0" cy="384752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19" name="Line 174"/>
          <p:cNvSpPr>
            <a:spLocks noChangeShapeType="1"/>
          </p:cNvSpPr>
          <p:nvPr/>
        </p:nvSpPr>
        <p:spPr bwMode="auto">
          <a:xfrm>
            <a:off x="8016687" y="4316464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0" name="Line 175"/>
          <p:cNvSpPr>
            <a:spLocks noChangeShapeType="1"/>
          </p:cNvSpPr>
          <p:nvPr/>
        </p:nvSpPr>
        <p:spPr bwMode="auto">
          <a:xfrm>
            <a:off x="8016687" y="4701216"/>
            <a:ext cx="27909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1" name="Line 176"/>
          <p:cNvSpPr>
            <a:spLocks noChangeShapeType="1"/>
          </p:cNvSpPr>
          <p:nvPr/>
        </p:nvSpPr>
        <p:spPr bwMode="auto">
          <a:xfrm flipV="1">
            <a:off x="8274838" y="4195052"/>
            <a:ext cx="0" cy="454863"/>
          </a:xfrm>
          <a:prstGeom prst="line">
            <a:avLst/>
          </a:prstGeom>
          <a:noFill/>
          <a:ln w="6350" cap="flat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2" name="Line 177"/>
          <p:cNvSpPr>
            <a:spLocks noChangeShapeType="1"/>
          </p:cNvSpPr>
          <p:nvPr/>
        </p:nvSpPr>
        <p:spPr bwMode="auto">
          <a:xfrm>
            <a:off x="8259489" y="4195052"/>
            <a:ext cx="29303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3" name="Line 178"/>
          <p:cNvSpPr>
            <a:spLocks noChangeShapeType="1"/>
          </p:cNvSpPr>
          <p:nvPr/>
        </p:nvSpPr>
        <p:spPr bwMode="auto">
          <a:xfrm>
            <a:off x="8259489" y="4649916"/>
            <a:ext cx="29303" cy="0"/>
          </a:xfrm>
          <a:prstGeom prst="line">
            <a:avLst/>
          </a:prstGeom>
          <a:noFill/>
          <a:ln w="63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4" name="Line 179"/>
          <p:cNvSpPr>
            <a:spLocks noChangeShapeType="1"/>
          </p:cNvSpPr>
          <p:nvPr/>
        </p:nvSpPr>
        <p:spPr bwMode="auto">
          <a:xfrm flipV="1">
            <a:off x="6085435" y="4795266"/>
            <a:ext cx="0" cy="328321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5" name="Line 180"/>
          <p:cNvSpPr>
            <a:spLocks noChangeShapeType="1"/>
          </p:cNvSpPr>
          <p:nvPr/>
        </p:nvSpPr>
        <p:spPr bwMode="auto">
          <a:xfrm>
            <a:off x="6071480" y="4795266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6" name="Line 181"/>
          <p:cNvSpPr>
            <a:spLocks noChangeShapeType="1"/>
          </p:cNvSpPr>
          <p:nvPr/>
        </p:nvSpPr>
        <p:spPr bwMode="auto">
          <a:xfrm>
            <a:off x="6071480" y="5123589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7" name="Line 182"/>
          <p:cNvSpPr>
            <a:spLocks noChangeShapeType="1"/>
          </p:cNvSpPr>
          <p:nvPr/>
        </p:nvSpPr>
        <p:spPr bwMode="auto">
          <a:xfrm flipV="1">
            <a:off x="6329633" y="4730286"/>
            <a:ext cx="0" cy="323192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8" name="Line 183"/>
          <p:cNvSpPr>
            <a:spLocks noChangeShapeType="1"/>
          </p:cNvSpPr>
          <p:nvPr/>
        </p:nvSpPr>
        <p:spPr bwMode="auto">
          <a:xfrm>
            <a:off x="6315678" y="4730286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29" name="Line 184"/>
          <p:cNvSpPr>
            <a:spLocks noChangeShapeType="1"/>
          </p:cNvSpPr>
          <p:nvPr/>
        </p:nvSpPr>
        <p:spPr bwMode="auto">
          <a:xfrm>
            <a:off x="6315678" y="5053478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0" name="Line 185"/>
          <p:cNvSpPr>
            <a:spLocks noChangeShapeType="1"/>
          </p:cNvSpPr>
          <p:nvPr/>
        </p:nvSpPr>
        <p:spPr bwMode="auto">
          <a:xfrm flipV="1">
            <a:off x="6571038" y="4661887"/>
            <a:ext cx="0" cy="319772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1" name="Line 186"/>
          <p:cNvSpPr>
            <a:spLocks noChangeShapeType="1"/>
          </p:cNvSpPr>
          <p:nvPr/>
        </p:nvSpPr>
        <p:spPr bwMode="auto">
          <a:xfrm>
            <a:off x="6557084" y="4661887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2" name="Line 187"/>
          <p:cNvSpPr>
            <a:spLocks noChangeShapeType="1"/>
          </p:cNvSpPr>
          <p:nvPr/>
        </p:nvSpPr>
        <p:spPr bwMode="auto">
          <a:xfrm>
            <a:off x="6557084" y="4981657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3" name="Line 188"/>
          <p:cNvSpPr>
            <a:spLocks noChangeShapeType="1"/>
          </p:cNvSpPr>
          <p:nvPr/>
        </p:nvSpPr>
        <p:spPr bwMode="auto">
          <a:xfrm flipV="1">
            <a:off x="6815237" y="4584935"/>
            <a:ext cx="0" cy="324901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4" name="Line 189"/>
          <p:cNvSpPr>
            <a:spLocks noChangeShapeType="1"/>
          </p:cNvSpPr>
          <p:nvPr/>
        </p:nvSpPr>
        <p:spPr bwMode="auto">
          <a:xfrm>
            <a:off x="6801281" y="4584935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5" name="Line 190"/>
          <p:cNvSpPr>
            <a:spLocks noChangeShapeType="1"/>
          </p:cNvSpPr>
          <p:nvPr/>
        </p:nvSpPr>
        <p:spPr bwMode="auto">
          <a:xfrm>
            <a:off x="6801281" y="4909838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6" name="Line 191"/>
          <p:cNvSpPr>
            <a:spLocks noChangeShapeType="1"/>
          </p:cNvSpPr>
          <p:nvPr/>
        </p:nvSpPr>
        <p:spPr bwMode="auto">
          <a:xfrm flipV="1">
            <a:off x="7059433" y="4501145"/>
            <a:ext cx="0" cy="336871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7" name="Line 192"/>
          <p:cNvSpPr>
            <a:spLocks noChangeShapeType="1"/>
          </p:cNvSpPr>
          <p:nvPr/>
        </p:nvSpPr>
        <p:spPr bwMode="auto">
          <a:xfrm>
            <a:off x="7042688" y="4501145"/>
            <a:ext cx="3069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8" name="Line 193"/>
          <p:cNvSpPr>
            <a:spLocks noChangeShapeType="1"/>
          </p:cNvSpPr>
          <p:nvPr/>
        </p:nvSpPr>
        <p:spPr bwMode="auto">
          <a:xfrm>
            <a:off x="7042688" y="4838016"/>
            <a:ext cx="3069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39" name="Line 194"/>
          <p:cNvSpPr>
            <a:spLocks noChangeShapeType="1"/>
          </p:cNvSpPr>
          <p:nvPr/>
        </p:nvSpPr>
        <p:spPr bwMode="auto">
          <a:xfrm flipV="1">
            <a:off x="7300840" y="4410514"/>
            <a:ext cx="0" cy="355682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0" name="Line 195"/>
          <p:cNvSpPr>
            <a:spLocks noChangeShapeType="1"/>
          </p:cNvSpPr>
          <p:nvPr/>
        </p:nvSpPr>
        <p:spPr bwMode="auto">
          <a:xfrm>
            <a:off x="7286885" y="4410514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1" name="Line 196"/>
          <p:cNvSpPr>
            <a:spLocks noChangeShapeType="1"/>
          </p:cNvSpPr>
          <p:nvPr/>
        </p:nvSpPr>
        <p:spPr bwMode="auto">
          <a:xfrm>
            <a:off x="7286885" y="4766196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2" name="Line 197"/>
          <p:cNvSpPr>
            <a:spLocks noChangeShapeType="1"/>
          </p:cNvSpPr>
          <p:nvPr/>
        </p:nvSpPr>
        <p:spPr bwMode="auto">
          <a:xfrm flipV="1">
            <a:off x="7545037" y="4313045"/>
            <a:ext cx="0" cy="383042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3" name="Line 198"/>
          <p:cNvSpPr>
            <a:spLocks noChangeShapeType="1"/>
          </p:cNvSpPr>
          <p:nvPr/>
        </p:nvSpPr>
        <p:spPr bwMode="auto">
          <a:xfrm>
            <a:off x="7531082" y="4313045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4" name="Line 199"/>
          <p:cNvSpPr>
            <a:spLocks noChangeShapeType="1"/>
          </p:cNvSpPr>
          <p:nvPr/>
        </p:nvSpPr>
        <p:spPr bwMode="auto">
          <a:xfrm>
            <a:off x="7531082" y="4696086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5" name="Line 200"/>
          <p:cNvSpPr>
            <a:spLocks noChangeShapeType="1"/>
          </p:cNvSpPr>
          <p:nvPr/>
        </p:nvSpPr>
        <p:spPr bwMode="auto">
          <a:xfrm flipV="1">
            <a:off x="7787840" y="4208733"/>
            <a:ext cx="0" cy="420664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6" name="Line 201"/>
          <p:cNvSpPr>
            <a:spLocks noChangeShapeType="1"/>
          </p:cNvSpPr>
          <p:nvPr/>
        </p:nvSpPr>
        <p:spPr bwMode="auto">
          <a:xfrm>
            <a:off x="7772489" y="4208733"/>
            <a:ext cx="3069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7" name="Line 202"/>
          <p:cNvSpPr>
            <a:spLocks noChangeShapeType="1"/>
          </p:cNvSpPr>
          <p:nvPr/>
        </p:nvSpPr>
        <p:spPr bwMode="auto">
          <a:xfrm>
            <a:off x="7772489" y="4629395"/>
            <a:ext cx="3069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8" name="Line 203"/>
          <p:cNvSpPr>
            <a:spLocks noChangeShapeType="1"/>
          </p:cNvSpPr>
          <p:nvPr/>
        </p:nvSpPr>
        <p:spPr bwMode="auto">
          <a:xfrm flipV="1">
            <a:off x="8030641" y="4099292"/>
            <a:ext cx="0" cy="463413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49" name="Line 204"/>
          <p:cNvSpPr>
            <a:spLocks noChangeShapeType="1"/>
          </p:cNvSpPr>
          <p:nvPr/>
        </p:nvSpPr>
        <p:spPr bwMode="auto">
          <a:xfrm>
            <a:off x="8016687" y="4099292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0" name="Line 205"/>
          <p:cNvSpPr>
            <a:spLocks noChangeShapeType="1"/>
          </p:cNvSpPr>
          <p:nvPr/>
        </p:nvSpPr>
        <p:spPr bwMode="auto">
          <a:xfrm>
            <a:off x="8016687" y="4562705"/>
            <a:ext cx="27909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1" name="Line 206"/>
          <p:cNvSpPr>
            <a:spLocks noChangeShapeType="1"/>
          </p:cNvSpPr>
          <p:nvPr/>
        </p:nvSpPr>
        <p:spPr bwMode="auto">
          <a:xfrm flipV="1">
            <a:off x="8274838" y="3989851"/>
            <a:ext cx="0" cy="507873"/>
          </a:xfrm>
          <a:prstGeom prst="line">
            <a:avLst/>
          </a:prstGeom>
          <a:noFill/>
          <a:ln w="6350" cap="flat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2" name="Line 207"/>
          <p:cNvSpPr>
            <a:spLocks noChangeShapeType="1"/>
          </p:cNvSpPr>
          <p:nvPr/>
        </p:nvSpPr>
        <p:spPr bwMode="auto">
          <a:xfrm>
            <a:off x="8259489" y="3989851"/>
            <a:ext cx="29303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3" name="Line 208"/>
          <p:cNvSpPr>
            <a:spLocks noChangeShapeType="1"/>
          </p:cNvSpPr>
          <p:nvPr/>
        </p:nvSpPr>
        <p:spPr bwMode="auto">
          <a:xfrm>
            <a:off x="8259489" y="4497725"/>
            <a:ext cx="29303" cy="0"/>
          </a:xfrm>
          <a:prstGeom prst="line">
            <a:avLst/>
          </a:prstGeom>
          <a:noFill/>
          <a:ln w="63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4" name="Freeform 209"/>
          <p:cNvSpPr>
            <a:spLocks/>
          </p:cNvSpPr>
          <p:nvPr/>
        </p:nvSpPr>
        <p:spPr bwMode="auto">
          <a:xfrm>
            <a:off x="6085435" y="4422484"/>
            <a:ext cx="2189403" cy="660064"/>
          </a:xfrm>
          <a:custGeom>
            <a:avLst/>
            <a:gdLst>
              <a:gd name="T0" fmla="*/ 0 w 1392"/>
              <a:gd name="T1" fmla="*/ 395 h 395"/>
              <a:gd name="T2" fmla="*/ 155 w 1392"/>
              <a:gd name="T3" fmla="*/ 360 h 395"/>
              <a:gd name="T4" fmla="*/ 309 w 1392"/>
              <a:gd name="T5" fmla="*/ 323 h 395"/>
              <a:gd name="T6" fmla="*/ 464 w 1392"/>
              <a:gd name="T7" fmla="*/ 283 h 395"/>
              <a:gd name="T8" fmla="*/ 619 w 1392"/>
              <a:gd name="T9" fmla="*/ 241 h 395"/>
              <a:gd name="T10" fmla="*/ 773 w 1392"/>
              <a:gd name="T11" fmla="*/ 196 h 395"/>
              <a:gd name="T12" fmla="*/ 928 w 1392"/>
              <a:gd name="T13" fmla="*/ 150 h 395"/>
              <a:gd name="T14" fmla="*/ 1082 w 1392"/>
              <a:gd name="T15" fmla="*/ 101 h 395"/>
              <a:gd name="T16" fmla="*/ 1237 w 1392"/>
              <a:gd name="T17" fmla="*/ 51 h 395"/>
              <a:gd name="T18" fmla="*/ 1392 w 1392"/>
              <a:gd name="T19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92" h="395">
                <a:moveTo>
                  <a:pt x="0" y="395"/>
                </a:moveTo>
                <a:lnTo>
                  <a:pt x="155" y="360"/>
                </a:lnTo>
                <a:lnTo>
                  <a:pt x="309" y="323"/>
                </a:lnTo>
                <a:lnTo>
                  <a:pt x="464" y="283"/>
                </a:lnTo>
                <a:lnTo>
                  <a:pt x="619" y="241"/>
                </a:lnTo>
                <a:lnTo>
                  <a:pt x="773" y="196"/>
                </a:lnTo>
                <a:lnTo>
                  <a:pt x="928" y="150"/>
                </a:lnTo>
                <a:lnTo>
                  <a:pt x="1082" y="101"/>
                </a:lnTo>
                <a:lnTo>
                  <a:pt x="1237" y="51"/>
                </a:lnTo>
                <a:lnTo>
                  <a:pt x="1392" y="0"/>
                </a:lnTo>
              </a:path>
            </a:pathLst>
          </a:cu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5" name="Oval 210"/>
          <p:cNvSpPr>
            <a:spLocks noChangeArrowheads="1"/>
          </p:cNvSpPr>
          <p:nvPr/>
        </p:nvSpPr>
        <p:spPr bwMode="auto">
          <a:xfrm>
            <a:off x="6071480" y="5068869"/>
            <a:ext cx="26513" cy="2907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6" name="Oval 211"/>
          <p:cNvSpPr>
            <a:spLocks noChangeArrowheads="1"/>
          </p:cNvSpPr>
          <p:nvPr/>
        </p:nvSpPr>
        <p:spPr bwMode="auto">
          <a:xfrm>
            <a:off x="6315678" y="5009017"/>
            <a:ext cx="27909" cy="3078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7" name="Oval 212"/>
          <p:cNvSpPr>
            <a:spLocks noChangeArrowheads="1"/>
          </p:cNvSpPr>
          <p:nvPr/>
        </p:nvSpPr>
        <p:spPr bwMode="auto">
          <a:xfrm>
            <a:off x="6557084" y="4947457"/>
            <a:ext cx="26513" cy="2907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8" name="Oval 213"/>
          <p:cNvSpPr>
            <a:spLocks noChangeArrowheads="1"/>
          </p:cNvSpPr>
          <p:nvPr/>
        </p:nvSpPr>
        <p:spPr bwMode="auto">
          <a:xfrm>
            <a:off x="6801281" y="4880767"/>
            <a:ext cx="27909" cy="2907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59" name="Oval 214"/>
          <p:cNvSpPr>
            <a:spLocks noChangeArrowheads="1"/>
          </p:cNvSpPr>
          <p:nvPr/>
        </p:nvSpPr>
        <p:spPr bwMode="auto">
          <a:xfrm>
            <a:off x="7045480" y="4810656"/>
            <a:ext cx="26513" cy="3078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0" name="Oval 215"/>
          <p:cNvSpPr>
            <a:spLocks noChangeArrowheads="1"/>
          </p:cNvSpPr>
          <p:nvPr/>
        </p:nvSpPr>
        <p:spPr bwMode="auto">
          <a:xfrm>
            <a:off x="7286885" y="4735416"/>
            <a:ext cx="27909" cy="3078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1" name="Oval 216"/>
          <p:cNvSpPr>
            <a:spLocks noChangeArrowheads="1"/>
          </p:cNvSpPr>
          <p:nvPr/>
        </p:nvSpPr>
        <p:spPr bwMode="auto">
          <a:xfrm>
            <a:off x="7531082" y="4658466"/>
            <a:ext cx="26513" cy="2907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2" name="Oval 217"/>
          <p:cNvSpPr>
            <a:spLocks noChangeArrowheads="1"/>
          </p:cNvSpPr>
          <p:nvPr/>
        </p:nvSpPr>
        <p:spPr bwMode="auto">
          <a:xfrm>
            <a:off x="7772489" y="4576386"/>
            <a:ext cx="29303" cy="2907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3" name="Oval 218"/>
          <p:cNvSpPr>
            <a:spLocks noChangeArrowheads="1"/>
          </p:cNvSpPr>
          <p:nvPr/>
        </p:nvSpPr>
        <p:spPr bwMode="auto">
          <a:xfrm>
            <a:off x="8016687" y="4492594"/>
            <a:ext cx="26513" cy="2907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4" name="Oval 219"/>
          <p:cNvSpPr>
            <a:spLocks noChangeArrowheads="1"/>
          </p:cNvSpPr>
          <p:nvPr/>
        </p:nvSpPr>
        <p:spPr bwMode="auto">
          <a:xfrm>
            <a:off x="8260884" y="4407093"/>
            <a:ext cx="27909" cy="29070"/>
          </a:xfrm>
          <a:prstGeom prst="ellipse">
            <a:avLst/>
          </a:prstGeom>
          <a:solidFill>
            <a:srgbClr val="1A476F"/>
          </a:solidFill>
          <a:ln w="63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5" name="Freeform 220"/>
          <p:cNvSpPr>
            <a:spLocks/>
          </p:cNvSpPr>
          <p:nvPr/>
        </p:nvSpPr>
        <p:spPr bwMode="auto">
          <a:xfrm>
            <a:off x="6085435" y="4244643"/>
            <a:ext cx="2189403" cy="714785"/>
          </a:xfrm>
          <a:custGeom>
            <a:avLst/>
            <a:gdLst>
              <a:gd name="T0" fmla="*/ 0 w 1392"/>
              <a:gd name="T1" fmla="*/ 428 h 428"/>
              <a:gd name="T2" fmla="*/ 155 w 1392"/>
              <a:gd name="T3" fmla="*/ 388 h 428"/>
              <a:gd name="T4" fmla="*/ 309 w 1392"/>
              <a:gd name="T5" fmla="*/ 346 h 428"/>
              <a:gd name="T6" fmla="*/ 464 w 1392"/>
              <a:gd name="T7" fmla="*/ 301 h 428"/>
              <a:gd name="T8" fmla="*/ 619 w 1392"/>
              <a:gd name="T9" fmla="*/ 254 h 428"/>
              <a:gd name="T10" fmla="*/ 773 w 1392"/>
              <a:gd name="T11" fmla="*/ 206 h 428"/>
              <a:gd name="T12" fmla="*/ 928 w 1392"/>
              <a:gd name="T13" fmla="*/ 156 h 428"/>
              <a:gd name="T14" fmla="*/ 1082 w 1392"/>
              <a:gd name="T15" fmla="*/ 105 h 428"/>
              <a:gd name="T16" fmla="*/ 1237 w 1392"/>
              <a:gd name="T17" fmla="*/ 53 h 428"/>
              <a:gd name="T18" fmla="*/ 1392 w 1392"/>
              <a:gd name="T19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92" h="428">
                <a:moveTo>
                  <a:pt x="0" y="428"/>
                </a:moveTo>
                <a:lnTo>
                  <a:pt x="155" y="388"/>
                </a:lnTo>
                <a:lnTo>
                  <a:pt x="309" y="346"/>
                </a:lnTo>
                <a:lnTo>
                  <a:pt x="464" y="301"/>
                </a:lnTo>
                <a:lnTo>
                  <a:pt x="619" y="254"/>
                </a:lnTo>
                <a:lnTo>
                  <a:pt x="773" y="206"/>
                </a:lnTo>
                <a:lnTo>
                  <a:pt x="928" y="156"/>
                </a:lnTo>
                <a:lnTo>
                  <a:pt x="1082" y="105"/>
                </a:lnTo>
                <a:lnTo>
                  <a:pt x="1237" y="53"/>
                </a:lnTo>
                <a:lnTo>
                  <a:pt x="1392" y="0"/>
                </a:lnTo>
              </a:path>
            </a:pathLst>
          </a:cu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6" name="Oval 221"/>
          <p:cNvSpPr>
            <a:spLocks noChangeArrowheads="1"/>
          </p:cNvSpPr>
          <p:nvPr/>
        </p:nvSpPr>
        <p:spPr bwMode="auto">
          <a:xfrm>
            <a:off x="6071480" y="4944037"/>
            <a:ext cx="26513" cy="3078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7" name="Oval 222"/>
          <p:cNvSpPr>
            <a:spLocks noChangeArrowheads="1"/>
          </p:cNvSpPr>
          <p:nvPr/>
        </p:nvSpPr>
        <p:spPr bwMode="auto">
          <a:xfrm>
            <a:off x="6315678" y="4877347"/>
            <a:ext cx="27909" cy="2907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8" name="Oval 223"/>
          <p:cNvSpPr>
            <a:spLocks noChangeArrowheads="1"/>
          </p:cNvSpPr>
          <p:nvPr/>
        </p:nvSpPr>
        <p:spPr bwMode="auto">
          <a:xfrm>
            <a:off x="6557084" y="4807236"/>
            <a:ext cx="26513" cy="3078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69" name="Oval 224"/>
          <p:cNvSpPr>
            <a:spLocks noChangeArrowheads="1"/>
          </p:cNvSpPr>
          <p:nvPr/>
        </p:nvSpPr>
        <p:spPr bwMode="auto">
          <a:xfrm>
            <a:off x="6801281" y="4731997"/>
            <a:ext cx="27909" cy="3078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0" name="Oval 225"/>
          <p:cNvSpPr>
            <a:spLocks noChangeArrowheads="1"/>
          </p:cNvSpPr>
          <p:nvPr/>
        </p:nvSpPr>
        <p:spPr bwMode="auto">
          <a:xfrm>
            <a:off x="7045480" y="4653336"/>
            <a:ext cx="26513" cy="3078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1" name="Oval 226"/>
          <p:cNvSpPr>
            <a:spLocks noChangeArrowheads="1"/>
          </p:cNvSpPr>
          <p:nvPr/>
        </p:nvSpPr>
        <p:spPr bwMode="auto">
          <a:xfrm>
            <a:off x="7286885" y="4572965"/>
            <a:ext cx="27909" cy="2907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2" name="Oval 227"/>
          <p:cNvSpPr>
            <a:spLocks noChangeArrowheads="1"/>
          </p:cNvSpPr>
          <p:nvPr/>
        </p:nvSpPr>
        <p:spPr bwMode="auto">
          <a:xfrm>
            <a:off x="7531082" y="4489174"/>
            <a:ext cx="26513" cy="2907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3" name="Oval 228"/>
          <p:cNvSpPr>
            <a:spLocks noChangeArrowheads="1"/>
          </p:cNvSpPr>
          <p:nvPr/>
        </p:nvSpPr>
        <p:spPr bwMode="auto">
          <a:xfrm>
            <a:off x="7772489" y="4403673"/>
            <a:ext cx="29303" cy="2907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4" name="Oval 229"/>
          <p:cNvSpPr>
            <a:spLocks noChangeArrowheads="1"/>
          </p:cNvSpPr>
          <p:nvPr/>
        </p:nvSpPr>
        <p:spPr bwMode="auto">
          <a:xfrm>
            <a:off x="8016687" y="4318173"/>
            <a:ext cx="26513" cy="2907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5" name="Oval 230"/>
          <p:cNvSpPr>
            <a:spLocks noChangeArrowheads="1"/>
          </p:cNvSpPr>
          <p:nvPr/>
        </p:nvSpPr>
        <p:spPr bwMode="auto">
          <a:xfrm>
            <a:off x="8260884" y="4229252"/>
            <a:ext cx="27909" cy="29070"/>
          </a:xfrm>
          <a:prstGeom prst="ellipse">
            <a:avLst/>
          </a:prstGeom>
          <a:solidFill>
            <a:srgbClr val="90353B"/>
          </a:solidFill>
          <a:ln w="63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6" name="Line 231"/>
          <p:cNvSpPr>
            <a:spLocks noChangeShapeType="1"/>
          </p:cNvSpPr>
          <p:nvPr/>
        </p:nvSpPr>
        <p:spPr bwMode="auto">
          <a:xfrm flipV="1">
            <a:off x="6044969" y="3822270"/>
            <a:ext cx="0" cy="13731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7" name="Line 232"/>
          <p:cNvSpPr>
            <a:spLocks noChangeShapeType="1"/>
          </p:cNvSpPr>
          <p:nvPr/>
        </p:nvSpPr>
        <p:spPr bwMode="auto">
          <a:xfrm flipH="1">
            <a:off x="6018456" y="5062028"/>
            <a:ext cx="26513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78" name="Rectangle 233"/>
          <p:cNvSpPr>
            <a:spLocks noChangeArrowheads="1"/>
          </p:cNvSpPr>
          <p:nvPr/>
        </p:nvSpPr>
        <p:spPr bwMode="auto">
          <a:xfrm rot="16200000">
            <a:off x="5912902" y="4984366"/>
            <a:ext cx="115185" cy="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Line 234"/>
          <p:cNvSpPr>
            <a:spLocks noChangeShapeType="1"/>
          </p:cNvSpPr>
          <p:nvPr/>
        </p:nvSpPr>
        <p:spPr bwMode="auto">
          <a:xfrm flipH="1">
            <a:off x="6018456" y="4762776"/>
            <a:ext cx="26513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80" name="Rectangle 235"/>
          <p:cNvSpPr>
            <a:spLocks noChangeArrowheads="1"/>
          </p:cNvSpPr>
          <p:nvPr/>
        </p:nvSpPr>
        <p:spPr bwMode="auto">
          <a:xfrm rot="16200000">
            <a:off x="5912902" y="4685114"/>
            <a:ext cx="115185" cy="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0.3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Line 236"/>
          <p:cNvSpPr>
            <a:spLocks noChangeShapeType="1"/>
          </p:cNvSpPr>
          <p:nvPr/>
        </p:nvSpPr>
        <p:spPr bwMode="auto">
          <a:xfrm flipH="1">
            <a:off x="6018456" y="4465233"/>
            <a:ext cx="26513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82" name="Rectangle 237"/>
          <p:cNvSpPr>
            <a:spLocks noChangeArrowheads="1"/>
          </p:cNvSpPr>
          <p:nvPr/>
        </p:nvSpPr>
        <p:spPr bwMode="auto">
          <a:xfrm rot="16200000">
            <a:off x="5912902" y="4387574"/>
            <a:ext cx="115185" cy="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0.4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Line 238"/>
          <p:cNvSpPr>
            <a:spLocks noChangeShapeType="1"/>
          </p:cNvSpPr>
          <p:nvPr/>
        </p:nvSpPr>
        <p:spPr bwMode="auto">
          <a:xfrm flipH="1">
            <a:off x="6018456" y="4165982"/>
            <a:ext cx="26513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84" name="Rectangle 239"/>
          <p:cNvSpPr>
            <a:spLocks noChangeArrowheads="1"/>
          </p:cNvSpPr>
          <p:nvPr/>
        </p:nvSpPr>
        <p:spPr bwMode="auto">
          <a:xfrm rot="16200000">
            <a:off x="5912902" y="4088320"/>
            <a:ext cx="115185" cy="9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Line 240"/>
          <p:cNvSpPr>
            <a:spLocks noChangeShapeType="1"/>
          </p:cNvSpPr>
          <p:nvPr/>
        </p:nvSpPr>
        <p:spPr bwMode="auto">
          <a:xfrm flipH="1">
            <a:off x="6018456" y="3866731"/>
            <a:ext cx="26513" cy="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86" name="Line 243"/>
          <p:cNvSpPr>
            <a:spLocks noChangeShapeType="1"/>
          </p:cNvSpPr>
          <p:nvPr/>
        </p:nvSpPr>
        <p:spPr bwMode="auto">
          <a:xfrm>
            <a:off x="6044969" y="5195408"/>
            <a:ext cx="227033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87" name="Line 244"/>
          <p:cNvSpPr>
            <a:spLocks noChangeShapeType="1"/>
          </p:cNvSpPr>
          <p:nvPr/>
        </p:nvSpPr>
        <p:spPr bwMode="auto">
          <a:xfrm>
            <a:off x="6085435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88" name="Rectangle 245"/>
          <p:cNvSpPr>
            <a:spLocks noChangeArrowheads="1"/>
          </p:cNvSpPr>
          <p:nvPr/>
        </p:nvSpPr>
        <p:spPr bwMode="auto">
          <a:xfrm>
            <a:off x="6068690" y="5236449"/>
            <a:ext cx="45114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Line 246"/>
          <p:cNvSpPr>
            <a:spLocks noChangeShapeType="1"/>
          </p:cNvSpPr>
          <p:nvPr/>
        </p:nvSpPr>
        <p:spPr bwMode="auto">
          <a:xfrm>
            <a:off x="6329633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90" name="Rectangle 247"/>
          <p:cNvSpPr>
            <a:spLocks noChangeArrowheads="1"/>
          </p:cNvSpPr>
          <p:nvPr/>
        </p:nvSpPr>
        <p:spPr bwMode="auto">
          <a:xfrm>
            <a:off x="6293352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Line 248"/>
          <p:cNvSpPr>
            <a:spLocks noChangeShapeType="1"/>
          </p:cNvSpPr>
          <p:nvPr/>
        </p:nvSpPr>
        <p:spPr bwMode="auto">
          <a:xfrm>
            <a:off x="6571038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92" name="Rectangle 249"/>
          <p:cNvSpPr>
            <a:spLocks noChangeArrowheads="1"/>
          </p:cNvSpPr>
          <p:nvPr/>
        </p:nvSpPr>
        <p:spPr bwMode="auto">
          <a:xfrm>
            <a:off x="6534759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Line 250"/>
          <p:cNvSpPr>
            <a:spLocks noChangeShapeType="1"/>
          </p:cNvSpPr>
          <p:nvPr/>
        </p:nvSpPr>
        <p:spPr bwMode="auto">
          <a:xfrm>
            <a:off x="6815237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94" name="Rectangle 251"/>
          <p:cNvSpPr>
            <a:spLocks noChangeArrowheads="1"/>
          </p:cNvSpPr>
          <p:nvPr/>
        </p:nvSpPr>
        <p:spPr bwMode="auto">
          <a:xfrm>
            <a:off x="6778956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Line 252"/>
          <p:cNvSpPr>
            <a:spLocks noChangeShapeType="1"/>
          </p:cNvSpPr>
          <p:nvPr/>
        </p:nvSpPr>
        <p:spPr bwMode="auto">
          <a:xfrm>
            <a:off x="7059433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96" name="Rectangle 253"/>
          <p:cNvSpPr>
            <a:spLocks noChangeArrowheads="1"/>
          </p:cNvSpPr>
          <p:nvPr/>
        </p:nvSpPr>
        <p:spPr bwMode="auto">
          <a:xfrm>
            <a:off x="7023153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Line 254"/>
          <p:cNvSpPr>
            <a:spLocks noChangeShapeType="1"/>
          </p:cNvSpPr>
          <p:nvPr/>
        </p:nvSpPr>
        <p:spPr bwMode="auto">
          <a:xfrm>
            <a:off x="7300840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298" name="Rectangle 255"/>
          <p:cNvSpPr>
            <a:spLocks noChangeArrowheads="1"/>
          </p:cNvSpPr>
          <p:nvPr/>
        </p:nvSpPr>
        <p:spPr bwMode="auto">
          <a:xfrm>
            <a:off x="7264559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36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Line 256"/>
          <p:cNvSpPr>
            <a:spLocks noChangeShapeType="1"/>
          </p:cNvSpPr>
          <p:nvPr/>
        </p:nvSpPr>
        <p:spPr bwMode="auto">
          <a:xfrm>
            <a:off x="7545037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300" name="Rectangle 257"/>
          <p:cNvSpPr>
            <a:spLocks noChangeArrowheads="1"/>
          </p:cNvSpPr>
          <p:nvPr/>
        </p:nvSpPr>
        <p:spPr bwMode="auto">
          <a:xfrm>
            <a:off x="7508755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42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Line 258"/>
          <p:cNvSpPr>
            <a:spLocks noChangeShapeType="1"/>
          </p:cNvSpPr>
          <p:nvPr/>
        </p:nvSpPr>
        <p:spPr bwMode="auto">
          <a:xfrm>
            <a:off x="7787840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302" name="Rectangle 259"/>
          <p:cNvSpPr>
            <a:spLocks noChangeArrowheads="1"/>
          </p:cNvSpPr>
          <p:nvPr/>
        </p:nvSpPr>
        <p:spPr bwMode="auto">
          <a:xfrm>
            <a:off x="7751558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48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Line 260"/>
          <p:cNvSpPr>
            <a:spLocks noChangeShapeType="1"/>
          </p:cNvSpPr>
          <p:nvPr/>
        </p:nvSpPr>
        <p:spPr bwMode="auto">
          <a:xfrm>
            <a:off x="8030641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304" name="Rectangle 261"/>
          <p:cNvSpPr>
            <a:spLocks noChangeArrowheads="1"/>
          </p:cNvSpPr>
          <p:nvPr/>
        </p:nvSpPr>
        <p:spPr bwMode="auto">
          <a:xfrm>
            <a:off x="7994359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54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Line 262"/>
          <p:cNvSpPr>
            <a:spLocks noChangeShapeType="1"/>
          </p:cNvSpPr>
          <p:nvPr/>
        </p:nvSpPr>
        <p:spPr bwMode="auto">
          <a:xfrm>
            <a:off x="8274838" y="5195408"/>
            <a:ext cx="0" cy="27361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306" name="Rectangle 263"/>
          <p:cNvSpPr>
            <a:spLocks noChangeArrowheads="1"/>
          </p:cNvSpPr>
          <p:nvPr/>
        </p:nvSpPr>
        <p:spPr bwMode="auto">
          <a:xfrm>
            <a:off x="8238557" y="5236449"/>
            <a:ext cx="90227" cy="9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de-DE" altLang="de-DE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Rectangle 264"/>
          <p:cNvSpPr>
            <a:spLocks noChangeArrowheads="1"/>
          </p:cNvSpPr>
          <p:nvPr/>
        </p:nvSpPr>
        <p:spPr bwMode="auto">
          <a:xfrm>
            <a:off x="6818198" y="5343326"/>
            <a:ext cx="6883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800" dirty="0" smtClean="0">
                <a:solidFill>
                  <a:srgbClr val="000000"/>
                </a:solidFill>
              </a:rPr>
              <a:t>A</a:t>
            </a: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ge in months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8" name="Rectangle 107"/>
          <p:cNvSpPr>
            <a:spLocks noChangeArrowheads="1"/>
          </p:cNvSpPr>
          <p:nvPr/>
        </p:nvSpPr>
        <p:spPr bwMode="auto">
          <a:xfrm rot="16200000">
            <a:off x="5268743" y="4438957"/>
            <a:ext cx="1045158" cy="1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Probability of stunting</a:t>
            </a:r>
            <a:endParaRPr kumimoji="0" lang="de-DE" altLang="de-DE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6150126" y="38764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CH" sz="800" dirty="0" smtClean="0">
                <a:latin typeface="Arial" pitchFamily="34" charset="0"/>
                <a:cs typeface="Arial" pitchFamily="34" charset="0"/>
              </a:rPr>
              <a:t>Handwash before cooking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6150126" y="207334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CH" sz="800" dirty="0" smtClean="0">
                <a:latin typeface="Arial" pitchFamily="34" charset="0"/>
                <a:cs typeface="Arial" pitchFamily="34" charset="0"/>
              </a:rPr>
              <a:t>No handwash before cooking</a:t>
            </a:r>
          </a:p>
        </p:txBody>
      </p:sp>
      <p:graphicFrame>
        <p:nvGraphicFramePr>
          <p:cNvPr id="311" name="Table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475868"/>
              </p:ext>
            </p:extLst>
          </p:nvPr>
        </p:nvGraphicFramePr>
        <p:xfrm>
          <a:off x="734002" y="5051476"/>
          <a:ext cx="4091612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943321"/>
                <a:gridCol w="830811"/>
                <a:gridCol w="658740"/>
                <a:gridCol w="658740"/>
              </a:tblGrid>
              <a:tr h="125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Hand wash before cooking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0.41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0.41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  <a:tr h="125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Improved latrine use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-0.56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0.16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-0.40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  <a:tr h="251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Interaction: Latrine X hand wash before cooking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0.00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-0.48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-0.48</a:t>
                      </a:r>
                      <a:endParaRPr lang="en-A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cxnSp>
        <p:nvCxnSpPr>
          <p:cNvPr id="312" name="Straight Connector 311"/>
          <p:cNvCxnSpPr>
            <a:stCxn id="14" idx="3"/>
          </p:cNvCxnSpPr>
          <p:nvPr/>
        </p:nvCxnSpPr>
        <p:spPr>
          <a:xfrm>
            <a:off x="2011313" y="2766771"/>
            <a:ext cx="620850" cy="310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2632163" y="3083045"/>
            <a:ext cx="1691931" cy="57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>
            <a:off x="4329007" y="3083045"/>
            <a:ext cx="0" cy="91716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5" name="Table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718992"/>
              </p:ext>
            </p:extLst>
          </p:nvPr>
        </p:nvGraphicFramePr>
        <p:xfrm>
          <a:off x="3085352" y="4629397"/>
          <a:ext cx="1739472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579824"/>
                <a:gridCol w="579824"/>
                <a:gridCol w="579824"/>
              </a:tblGrid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 Effect</a:t>
                      </a:r>
                      <a:endParaRPr lang="en-A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Indirect Effect</a:t>
                      </a:r>
                      <a:endParaRPr lang="en-A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Full Effect</a:t>
                      </a:r>
                      <a:endParaRPr lang="en-A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CA94EC-42A6-4A4A-BF54-A05FE562FE50}" type="datetime4">
              <a:rPr lang="en-GB" smtClean="0"/>
              <a:pPr>
                <a:defRPr/>
              </a:pPr>
              <a:t>20 April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Short Title of Presentation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452B3CB-4C66-45DA-BA96-03A78081324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65125" y="1412776"/>
            <a:ext cx="8347075" cy="31662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</a:pPr>
            <a:r>
              <a:rPr lang="en-US" sz="1600" dirty="0" smtClean="0"/>
              <a:t>Analysis has identified factors that are critical points in enteric pathogen transmission pathways that contribute to </a:t>
            </a:r>
            <a:r>
              <a:rPr lang="en-US" sz="1600" dirty="0" smtClean="0"/>
              <a:t>risk of co-infections. </a:t>
            </a:r>
            <a:endParaRPr lang="en-US" sz="1600" dirty="0" smtClean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</a:pPr>
            <a:r>
              <a:rPr lang="en-US" sz="1600" dirty="0" smtClean="0"/>
              <a:t>Models provide a systematic quantification of the contribution of the underlying risk factors and causal  pathways to </a:t>
            </a:r>
            <a:r>
              <a:rPr lang="en-US" sz="1600" dirty="0" smtClean="0"/>
              <a:t>single infections and co-infections . </a:t>
            </a:r>
            <a:endParaRPr lang="en-US" sz="1600" dirty="0" smtClean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</a:pPr>
            <a:r>
              <a:rPr lang="en-US" sz="1600" dirty="0" smtClean="0"/>
              <a:t>More complete understanding can indicate where single or combined interventions at different points in transmission pathways are the most effective in reducing </a:t>
            </a:r>
            <a:r>
              <a:rPr lang="en-US" sz="1600" dirty="0" smtClean="0"/>
              <a:t>burden of diarrheal disease.  </a:t>
            </a:r>
            <a:endParaRPr lang="en-US" sz="1600" dirty="0" smtClean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60000"/>
            </a:pPr>
            <a:r>
              <a:rPr lang="en-US" sz="1600" dirty="0" smtClean="0"/>
              <a:t>Models can be an important tool in efforts to reduce the burden of </a:t>
            </a:r>
            <a:r>
              <a:rPr lang="en-US" sz="1600" dirty="0" smtClean="0"/>
              <a:t>diarrhea and stunting </a:t>
            </a:r>
            <a:r>
              <a:rPr lang="en-US" sz="1600" dirty="0" smtClean="0"/>
              <a:t>through targeting of household and communities </a:t>
            </a:r>
            <a:endParaRPr lang="en-AU" sz="16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23528" y="787319"/>
            <a:ext cx="8522844" cy="337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Causal models of co-infections</a:t>
            </a:r>
            <a:endParaRPr lang="en-A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3" y="4551778"/>
            <a:ext cx="2377743" cy="15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49" y="4569296"/>
            <a:ext cx="23722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14" y="4569296"/>
            <a:ext cx="239389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24744"/>
            <a:ext cx="8505855" cy="26314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sz="3200" dirty="0" err="1" smtClean="0"/>
              <a:t>Acknowledgements</a:t>
            </a:r>
            <a:endParaRPr lang="de-CH" sz="3200" dirty="0" smtClean="0"/>
          </a:p>
          <a:p>
            <a:endParaRPr lang="de-CH" sz="2800" dirty="0"/>
          </a:p>
          <a:p>
            <a:pPr>
              <a:spcAft>
                <a:spcPts val="1000"/>
              </a:spcAft>
            </a:pPr>
            <a:r>
              <a:rPr lang="de-CH" sz="2000" dirty="0" err="1" smtClean="0"/>
              <a:t>Shasha</a:t>
            </a:r>
            <a:r>
              <a:rPr lang="de-CH" sz="2000" dirty="0" smtClean="0"/>
              <a:t> </a:t>
            </a:r>
            <a:r>
              <a:rPr lang="de-CH" sz="2000" dirty="0" err="1" smtClean="0"/>
              <a:t>Jumbe</a:t>
            </a:r>
            <a:r>
              <a:rPr lang="de-CH" sz="2000" dirty="0" smtClean="0"/>
              <a:t> </a:t>
            </a:r>
          </a:p>
          <a:p>
            <a:pPr>
              <a:spcAft>
                <a:spcPts val="1000"/>
              </a:spcAft>
            </a:pPr>
            <a:r>
              <a:rPr lang="de-CH" sz="2000" dirty="0" err="1" smtClean="0"/>
              <a:t>Healthy</a:t>
            </a:r>
            <a:r>
              <a:rPr lang="de-CH" sz="2000" dirty="0" smtClean="0"/>
              <a:t> </a:t>
            </a:r>
            <a:r>
              <a:rPr lang="de-CH" sz="2000" dirty="0" err="1" smtClean="0"/>
              <a:t>Birth</a:t>
            </a:r>
            <a:r>
              <a:rPr lang="de-CH" sz="2000" dirty="0" smtClean="0"/>
              <a:t>, Growth </a:t>
            </a:r>
            <a:r>
              <a:rPr lang="de-CH" sz="2000" dirty="0" err="1" smtClean="0"/>
              <a:t>and</a:t>
            </a:r>
            <a:r>
              <a:rPr lang="de-CH" sz="2000" dirty="0" smtClean="0"/>
              <a:t> Development </a:t>
            </a:r>
            <a:r>
              <a:rPr lang="de-CH" sz="2000" dirty="0" err="1" smtClean="0"/>
              <a:t>knowledge</a:t>
            </a:r>
            <a:r>
              <a:rPr lang="de-CH" sz="2000" dirty="0" smtClean="0"/>
              <a:t> </a:t>
            </a:r>
            <a:r>
              <a:rPr lang="de-CH" sz="2000" dirty="0" err="1" smtClean="0"/>
              <a:t>integration</a:t>
            </a:r>
            <a:r>
              <a:rPr lang="de-CH" sz="2000" dirty="0" smtClean="0"/>
              <a:t> (</a:t>
            </a:r>
            <a:r>
              <a:rPr lang="de-CH" sz="2000" dirty="0" err="1" smtClean="0"/>
              <a:t>HBGDki</a:t>
            </a:r>
            <a:r>
              <a:rPr lang="de-CH" sz="2000" dirty="0" smtClean="0"/>
              <a:t>) </a:t>
            </a:r>
          </a:p>
          <a:p>
            <a:pPr>
              <a:spcAft>
                <a:spcPts val="1000"/>
              </a:spcAft>
            </a:pPr>
            <a:r>
              <a:rPr lang="de-CH" sz="2000" dirty="0" smtClean="0"/>
              <a:t>Initiative</a:t>
            </a:r>
          </a:p>
          <a:p>
            <a:pPr>
              <a:spcAft>
                <a:spcPts val="1000"/>
              </a:spcAft>
            </a:pPr>
            <a:r>
              <a:rPr lang="de-CH" sz="2000" dirty="0" smtClean="0"/>
              <a:t>Bill </a:t>
            </a:r>
            <a:r>
              <a:rPr lang="de-CH" sz="2000" dirty="0" err="1" smtClean="0"/>
              <a:t>and</a:t>
            </a:r>
            <a:r>
              <a:rPr lang="de-CH" sz="2000" dirty="0" smtClean="0"/>
              <a:t> Melinda Gates </a:t>
            </a:r>
            <a:r>
              <a:rPr lang="de-CH" sz="2000" dirty="0" err="1" smtClean="0"/>
              <a:t>Foundation</a:t>
            </a:r>
            <a:endParaRPr lang="de-CH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2297772"/>
            <a:ext cx="7924800" cy="1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SzPct val="150000"/>
            </a:pPr>
            <a:r>
              <a:rPr lang="en-US" altLang="en-US" sz="2000" baseline="0" dirty="0">
                <a:latin typeface="+mn-lt"/>
                <a:cs typeface="Arial" charset="0"/>
              </a:rPr>
              <a:t>1•731 billion diarrheal episodes and 700 000 associated deaths reported among young children.  </a:t>
            </a:r>
          </a:p>
          <a:p>
            <a:pPr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SzPct val="150000"/>
            </a:pPr>
            <a:r>
              <a:rPr lang="en-US" altLang="en-US" sz="2000" baseline="0" dirty="0" smtClean="0">
                <a:latin typeface="+mn-lt"/>
                <a:cs typeface="Arial" charset="0"/>
              </a:rPr>
              <a:t>Greatest </a:t>
            </a:r>
            <a:r>
              <a:rPr lang="en-US" altLang="en-US" sz="2000" baseline="0" dirty="0">
                <a:latin typeface="+mn-lt"/>
                <a:cs typeface="Arial" charset="0"/>
              </a:rPr>
              <a:t>burden of diarrheal disease found in sub-Saharan Africa and South Asia.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962725"/>
            <a:ext cx="87447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defRPr/>
            </a:pPr>
            <a:r>
              <a:rPr lang="en-US" sz="2800" kern="0" baseline="0" dirty="0">
                <a:latin typeface="Arial" pitchFamily="34" charset="0"/>
                <a:cs typeface="Arial" pitchFamily="34" charset="0"/>
              </a:rPr>
              <a:t>Burden of </a:t>
            </a:r>
            <a:r>
              <a:rPr lang="en-US" sz="2800" kern="0" baseline="0" dirty="0" smtClean="0">
                <a:latin typeface="Arial" pitchFamily="34" charset="0"/>
                <a:cs typeface="Arial" pitchFamily="34" charset="0"/>
              </a:rPr>
              <a:t>enteric co-infections among children in low-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800" kern="0" baseline="0" dirty="0" smtClean="0">
                <a:latin typeface="Arial" pitchFamily="34" charset="0"/>
                <a:cs typeface="Arial" pitchFamily="34" charset="0"/>
              </a:rPr>
              <a:t>to middle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income countries </a:t>
            </a:r>
            <a:endParaRPr lang="en-US" sz="2800" kern="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412776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/>
              <a:t>Recent studies suggest co-infections may be contributing significantly to burden of childhood diarrheal </a:t>
            </a:r>
            <a:r>
              <a:rPr lang="en-US" sz="2000" dirty="0" smtClean="0"/>
              <a:t>disease.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de-CH" sz="2000" dirty="0" smtClean="0"/>
              <a:t>Vasco et al., (2014) </a:t>
            </a:r>
            <a:r>
              <a:rPr lang="de-CH" sz="2000" dirty="0" err="1" smtClean="0"/>
              <a:t>reported</a:t>
            </a:r>
            <a:r>
              <a:rPr lang="de-CH" sz="2000" dirty="0" smtClean="0"/>
              <a:t> </a:t>
            </a:r>
            <a:r>
              <a:rPr lang="en-US" sz="2000" dirty="0" smtClean="0"/>
              <a:t>co-infections </a:t>
            </a:r>
            <a:r>
              <a:rPr lang="en-US" sz="2000" dirty="0"/>
              <a:t>of </a:t>
            </a:r>
            <a:r>
              <a:rPr lang="en-US" sz="2000" dirty="0" smtClean="0"/>
              <a:t>rotavirus/</a:t>
            </a:r>
            <a:r>
              <a:rPr lang="en-US" sz="2000" i="1" dirty="0" smtClean="0"/>
              <a:t>G</a:t>
            </a:r>
            <a:r>
              <a:rPr lang="en-US" sz="2000" i="1" dirty="0"/>
              <a:t>. </a:t>
            </a:r>
            <a:r>
              <a:rPr lang="en-US" sz="2000" i="1" dirty="0" err="1"/>
              <a:t>lamblia</a:t>
            </a:r>
            <a:r>
              <a:rPr lang="en-US" sz="2000" i="1" dirty="0"/>
              <a:t> </a:t>
            </a:r>
            <a:r>
              <a:rPr lang="en-US" sz="2000" dirty="0"/>
              <a:t>a</a:t>
            </a:r>
            <a:r>
              <a:rPr lang="en-US" sz="2000" dirty="0" smtClean="0"/>
              <a:t>ssociated </a:t>
            </a:r>
            <a:r>
              <a:rPr lang="en-US" sz="2000" dirty="0"/>
              <a:t>with diarrhea (OR 24, CI </a:t>
            </a:r>
            <a:r>
              <a:rPr lang="en-US" sz="2000" dirty="0" smtClean="0"/>
              <a:t>95%1.9-302)</a:t>
            </a:r>
            <a:endParaRPr lang="en-US" sz="20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Important </a:t>
            </a:r>
            <a:r>
              <a:rPr lang="en-US" sz="2000" dirty="0"/>
              <a:t>to address what risk factors and mechanisms lead to co-infections in young children.   </a:t>
            </a:r>
            <a:endParaRPr lang="en-US" altLang="en-US" sz="20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6632"/>
            <a:ext cx="68643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CH" sz="2400" dirty="0" smtClean="0"/>
              <a:t>Co-</a:t>
            </a:r>
            <a:r>
              <a:rPr lang="de-CH" sz="2400" dirty="0" err="1" smtClean="0"/>
              <a:t>infections</a:t>
            </a:r>
            <a:r>
              <a:rPr lang="de-CH" sz="2400" dirty="0" smtClean="0"/>
              <a:t> in </a:t>
            </a:r>
            <a:r>
              <a:rPr lang="de-CH" sz="2400" dirty="0" err="1" smtClean="0"/>
              <a:t>low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middle</a:t>
            </a:r>
            <a:r>
              <a:rPr lang="de-CH" sz="2400" dirty="0" smtClean="0"/>
              <a:t> </a:t>
            </a:r>
            <a:r>
              <a:rPr lang="de-CH" sz="2400" dirty="0" err="1" smtClean="0"/>
              <a:t>income</a:t>
            </a:r>
            <a:r>
              <a:rPr lang="de-CH" sz="2400" dirty="0" smtClean="0"/>
              <a:t> </a:t>
            </a:r>
            <a:r>
              <a:rPr lang="de-CH" sz="2400" dirty="0" err="1" smtClean="0"/>
              <a:t>countires</a:t>
            </a:r>
            <a:endParaRPr lang="de-CH" sz="2400" dirty="0" smtClean="0"/>
          </a:p>
        </p:txBody>
      </p:sp>
    </p:spTree>
    <p:extLst>
      <p:ext uri="{BB962C8B-B14F-4D97-AF65-F5344CB8AC3E}">
        <p14:creationId xmlns:p14="http://schemas.microsoft.com/office/powerpoint/2010/main" val="200385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985952"/>
            <a:ext cx="5947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err="1" smtClean="0"/>
              <a:t>Possible</a:t>
            </a:r>
            <a:r>
              <a:rPr lang="de-CH" sz="3200" dirty="0" smtClean="0"/>
              <a:t> </a:t>
            </a:r>
            <a:r>
              <a:rPr lang="de-CH" sz="3200" dirty="0" err="1" smtClean="0"/>
              <a:t>drivers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</a:t>
            </a:r>
            <a:r>
              <a:rPr lang="de-CH" sz="3200" dirty="0" err="1" smtClean="0"/>
              <a:t>co-infections</a:t>
            </a:r>
            <a:endParaRPr lang="de-CH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47522" y="1916832"/>
            <a:ext cx="7712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de-CH" sz="2400" dirty="0" smtClean="0"/>
              <a:t>Co-</a:t>
            </a:r>
            <a:r>
              <a:rPr lang="de-CH" sz="2400" dirty="0" err="1" smtClean="0"/>
              <a:t>infections</a:t>
            </a:r>
            <a:r>
              <a:rPr lang="de-CH" sz="2400" dirty="0" smtClean="0"/>
              <a:t> </a:t>
            </a:r>
            <a:r>
              <a:rPr lang="de-CH" sz="2400" dirty="0" err="1" smtClean="0"/>
              <a:t>occur</a:t>
            </a:r>
            <a:r>
              <a:rPr lang="de-CH" sz="2400" dirty="0" smtClean="0"/>
              <a:t> due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shared</a:t>
            </a:r>
            <a:r>
              <a:rPr lang="de-CH" sz="2400" dirty="0" smtClean="0"/>
              <a:t> </a:t>
            </a:r>
            <a:r>
              <a:rPr lang="de-CH" sz="2400" dirty="0" err="1" smtClean="0"/>
              <a:t>transmission</a:t>
            </a:r>
            <a:r>
              <a:rPr lang="de-CH" sz="2400" dirty="0" smtClean="0"/>
              <a:t> </a:t>
            </a:r>
            <a:r>
              <a:rPr lang="de-CH" sz="2400" dirty="0" err="1" smtClean="0"/>
              <a:t>pathways</a:t>
            </a:r>
            <a:endParaRPr lang="de-CH" sz="2400" dirty="0" smtClean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de-CH" sz="2400" dirty="0" err="1"/>
              <a:t>I</a:t>
            </a:r>
            <a:r>
              <a:rPr lang="de-CH" sz="2400" dirty="0" err="1" smtClean="0"/>
              <a:t>nfection</a:t>
            </a:r>
            <a:r>
              <a:rPr lang="de-CH" sz="2400" dirty="0" smtClean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dirty="0" err="1"/>
              <a:t>one</a:t>
            </a:r>
            <a:r>
              <a:rPr lang="de-CH" sz="2400" dirty="0"/>
              <a:t> pathogen </a:t>
            </a:r>
            <a:r>
              <a:rPr lang="de-CH" sz="2400" dirty="0" err="1" smtClean="0"/>
              <a:t>predisposes</a:t>
            </a:r>
            <a:r>
              <a:rPr lang="de-CH" sz="2400" dirty="0" smtClean="0"/>
              <a:t> </a:t>
            </a:r>
            <a:r>
              <a:rPr lang="de-CH" sz="2400" dirty="0" err="1" smtClean="0"/>
              <a:t>host</a:t>
            </a:r>
            <a:r>
              <a:rPr lang="de-CH" sz="2400" dirty="0" smtClean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infection</a:t>
            </a:r>
            <a:r>
              <a:rPr lang="de-CH" sz="2400" dirty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</a:t>
            </a:r>
            <a:r>
              <a:rPr lang="de-CH" sz="2400" dirty="0" err="1"/>
              <a:t>second</a:t>
            </a:r>
            <a:r>
              <a:rPr lang="de-CH" sz="2400" dirty="0"/>
              <a:t> </a:t>
            </a:r>
            <a:r>
              <a:rPr lang="de-CH" sz="2400" dirty="0" smtClean="0"/>
              <a:t>pathogen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44624"/>
            <a:ext cx="838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aseline="0" dirty="0">
                <a:latin typeface="Arial" charset="0"/>
                <a:cs typeface="Arial" charset="0"/>
              </a:rPr>
              <a:t>Objectives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648199"/>
            <a:ext cx="3632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s://encrypted-tbn3.gstatic.com/images?q=tbn:ANd9GcRnIdNfGuDpE-GjwRKmT0c1_aPljy1anoi10KzCY7h57Ro_Hrj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5024"/>
            <a:ext cx="3657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" y="1124744"/>
            <a:ext cx="8215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 smtClean="0"/>
              <a:t>Determine prevalence of enteric co-infections among children </a:t>
            </a:r>
            <a:r>
              <a:rPr lang="en-US" dirty="0"/>
              <a:t>aged </a:t>
            </a:r>
            <a:r>
              <a:rPr lang="en-US" u="sng" dirty="0"/>
              <a:t>&lt;</a:t>
            </a:r>
            <a:r>
              <a:rPr lang="en-US" dirty="0"/>
              <a:t> 59 months with moderate-to-severe diarrhea (MSD) and matched </a:t>
            </a:r>
            <a:r>
              <a:rPr lang="en-US" dirty="0" smtClean="0"/>
              <a:t>controls </a:t>
            </a:r>
            <a:r>
              <a:rPr lang="en-US" dirty="0"/>
              <a:t>enrolled in the Bangladeshi component of the Global Enteric Multicenter Study (GEMS). </a:t>
            </a:r>
            <a:endParaRPr lang="en-US" dirty="0" smtClean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/>
              <a:t>Develop structural equation models (SEM) to identify underlying risk factors and causal pathways that determine high burden of co-infections in this population. </a:t>
            </a:r>
            <a:endParaRPr lang="de-CH" dirty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SzPct val="16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7"/>
          <p:cNvSpPr>
            <a:spLocks noChangeArrowheads="1"/>
          </p:cNvSpPr>
          <p:nvPr/>
        </p:nvSpPr>
        <p:spPr bwMode="auto">
          <a:xfrm>
            <a:off x="4824413" y="1665288"/>
            <a:ext cx="3954462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04800" indent="-3048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Font typeface="Arial" charset="0"/>
              <a:buNone/>
            </a:pPr>
            <a:r>
              <a:rPr lang="en-GB" altLang="de-DE" sz="1400"/>
              <a:t>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1560" y="1097056"/>
            <a:ext cx="7696200" cy="45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Aft>
                <a:spcPts val="10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Data was collected in </a:t>
            </a:r>
            <a:r>
              <a:rPr lang="en-US" sz="1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Mirzapur</a:t>
            </a: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Bangladesh 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a rural community located </a:t>
            </a: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northwest 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Dhaka as part of the Global Enteric Multicenter Study (GEMS) (</a:t>
            </a:r>
            <a:r>
              <a:rPr lang="en-US" sz="18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Kotloff</a:t>
            </a: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2013) </a:t>
            </a: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Stools collected form children </a:t>
            </a:r>
            <a:r>
              <a:rPr lang="en-US" altLang="en-US" sz="18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 5 years </a:t>
            </a: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with moderate-to severe diarrhea (MSD) and matched controls screened for bacterial, viral and parasite enteric pathogens. </a:t>
            </a:r>
            <a:endParaRPr lang="de-CH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prevalence of co-infection determined for pathogens identified as most important cause of MSD in GEMS.  </a:t>
            </a:r>
          </a:p>
          <a:p>
            <a:pPr marL="285750">
              <a:spcAft>
                <a:spcPts val="1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en-US" sz="1800" i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altLang="en-US" sz="1800" i="1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flexneri</a:t>
            </a:r>
            <a:r>
              <a:rPr lang="en-US" alt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285750">
              <a:spcAft>
                <a:spcPts val="1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en-US" sz="1800" i="1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Cryptosporidium </a:t>
            </a:r>
            <a:r>
              <a:rPr lang="en-US" altLang="en-US" sz="1800" i="1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n-US" alt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285750">
              <a:spcAft>
                <a:spcPts val="1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alt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Rotavirus</a:t>
            </a:r>
          </a:p>
          <a:p>
            <a:pPr marL="285750">
              <a:spcAft>
                <a:spcPts val="1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de-CH" altLang="en-US" sz="1800" baseline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Aeromonas</a:t>
            </a:r>
            <a:r>
              <a:rPr lang="de-CH" alt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(important cause of MSD in Mirzapur)</a:t>
            </a:r>
          </a:p>
          <a:p>
            <a:pPr marL="285750">
              <a:spcAft>
                <a:spcPts val="10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de-CH" alt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Giardia intestinalis</a:t>
            </a:r>
            <a:endParaRPr lang="en-US" altLang="en-US" sz="1800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3568" y="44624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aseline="0" dirty="0">
                <a:latin typeface="Arial" charset="0"/>
                <a:cs typeface="Arial" charset="0"/>
              </a:rPr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686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16632"/>
            <a:ext cx="8400377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de-CH" altLang="en-US" sz="3200" baseline="0" dirty="0" smtClean="0">
                <a:latin typeface="Arial" pitchFamily="34" charset="0"/>
                <a:cs typeface="Arial" pitchFamily="34" charset="0"/>
              </a:rPr>
              <a:t>Global </a:t>
            </a:r>
            <a:r>
              <a:rPr lang="de-CH" altLang="en-US" sz="3200" baseline="0" dirty="0" err="1" smtClean="0">
                <a:latin typeface="Arial" pitchFamily="34" charset="0"/>
                <a:cs typeface="Arial" pitchFamily="34" charset="0"/>
              </a:rPr>
              <a:t>Enteric</a:t>
            </a:r>
            <a:r>
              <a:rPr lang="de-CH" altLang="en-US" sz="3200" baseline="0" dirty="0" smtClean="0">
                <a:latin typeface="Arial" pitchFamily="34" charset="0"/>
                <a:cs typeface="Arial" pitchFamily="34" charset="0"/>
              </a:rPr>
              <a:t> Multi-Center Study </a:t>
            </a:r>
          </a:p>
          <a:p>
            <a:pPr indent="166688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objective: measure the population-based burden, microbiological </a:t>
            </a:r>
            <a:r>
              <a:rPr lang="en-US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aetiology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and</a:t>
            </a:r>
          </a:p>
          <a:p>
            <a:pPr indent="166688">
              <a:defRPr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adverse 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effects of moderate-to-severe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diarrhoea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in developing 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en-US" altLang="en-US" sz="1400" baseline="0" dirty="0" smtClean="0">
              <a:latin typeface="Arial" pitchFamily="34" charset="0"/>
              <a:cs typeface="Arial" pitchFamily="34" charset="0"/>
            </a:endParaRPr>
          </a:p>
          <a:p>
            <a:pPr indent="166688">
              <a:buFont typeface="Arial" panose="020B0604020202020204" pitchFamily="34" charset="0"/>
              <a:buChar char="•"/>
              <a:defRPr/>
            </a:pPr>
            <a:endParaRPr lang="en-US" altLang="en-US" sz="1400" baseline="0" dirty="0" smtClean="0">
              <a:latin typeface="Arial" pitchFamily="34" charset="0"/>
              <a:cs typeface="Arial" pitchFamily="34" charset="0"/>
            </a:endParaRPr>
          </a:p>
          <a:p>
            <a:pPr indent="166688">
              <a:buFont typeface="Arial" panose="020B0604020202020204" pitchFamily="34" charset="0"/>
              <a:buChar char="•"/>
              <a:defRPr/>
            </a:pPr>
            <a:r>
              <a:rPr lang="en-US" altLang="en-US" sz="1400" baseline="0" dirty="0" smtClean="0">
                <a:latin typeface="Arial" pitchFamily="34" charset="0"/>
                <a:cs typeface="Arial" pitchFamily="34" charset="0"/>
              </a:rPr>
              <a:t>3-year, prospective, age-stratified, matched case-control study of moderate-to-severe </a:t>
            </a:r>
            <a:r>
              <a:rPr lang="en-US" altLang="en-US" sz="1400" baseline="0" dirty="0" err="1" smtClean="0">
                <a:latin typeface="Arial" pitchFamily="34" charset="0"/>
                <a:cs typeface="Arial" pitchFamily="34" charset="0"/>
              </a:rPr>
              <a:t>diarrhoea</a:t>
            </a:r>
            <a:endParaRPr lang="en-US" altLang="en-US" sz="1400" baseline="0" dirty="0" smtClean="0">
              <a:latin typeface="Arial" pitchFamily="34" charset="0"/>
              <a:cs typeface="Arial" pitchFamily="34" charset="0"/>
            </a:endParaRPr>
          </a:p>
          <a:p>
            <a:pPr indent="166688">
              <a:defRPr/>
            </a:pPr>
            <a:r>
              <a:rPr lang="en-US" altLang="en-US" sz="1400" baseline="0" dirty="0" smtClean="0">
                <a:latin typeface="Arial" pitchFamily="34" charset="0"/>
                <a:cs typeface="Arial" pitchFamily="34" charset="0"/>
              </a:rPr>
              <a:t>among children 0–59 months at four sites in Africa and three in Asia. </a:t>
            </a:r>
          </a:p>
          <a:p>
            <a:pPr indent="166688">
              <a:buFont typeface="Arial" panose="020B0604020202020204" pitchFamily="34" charset="0"/>
              <a:buChar char="•"/>
              <a:defRPr/>
            </a:pPr>
            <a:endParaRPr lang="en-US" altLang="en-US" sz="1000" baseline="0" dirty="0" smtClean="0">
              <a:latin typeface="Arial" pitchFamily="34" charset="0"/>
              <a:cs typeface="Arial" pitchFamily="34" charset="0"/>
            </a:endParaRPr>
          </a:p>
          <a:p>
            <a:pPr indent="166688">
              <a:buFont typeface="Arial" panose="020B0604020202020204" pitchFamily="34" charset="0"/>
              <a:buChar char="•"/>
              <a:defRPr/>
            </a:pPr>
            <a:r>
              <a:rPr lang="en-US" altLang="en-US" sz="1400" baseline="0" dirty="0" smtClean="0">
                <a:latin typeface="Arial" pitchFamily="34" charset="0"/>
                <a:cs typeface="Arial" pitchFamily="34" charset="0"/>
              </a:rPr>
              <a:t>9439 children with moderate-to-severe </a:t>
            </a:r>
            <a:r>
              <a:rPr lang="en-US" altLang="en-US" sz="1400" baseline="0" dirty="0" err="1" smtClean="0">
                <a:latin typeface="Arial" pitchFamily="34" charset="0"/>
                <a:cs typeface="Arial" pitchFamily="34" charset="0"/>
              </a:rPr>
              <a:t>diarrhoea</a:t>
            </a:r>
            <a:r>
              <a:rPr lang="en-US" altLang="en-US" sz="1400" baseline="0" dirty="0" smtClean="0">
                <a:latin typeface="Arial" pitchFamily="34" charset="0"/>
                <a:cs typeface="Arial" pitchFamily="34" charset="0"/>
              </a:rPr>
              <a:t> and 13,129 control children</a:t>
            </a:r>
          </a:p>
          <a:p>
            <a:pPr indent="166688">
              <a:buFont typeface="Arial" panose="020B0604020202020204" pitchFamily="34" charset="0"/>
              <a:buChar char="•"/>
              <a:defRPr/>
            </a:pPr>
            <a:endParaRPr lang="en-US" altLang="en-US" sz="1000" baseline="0" dirty="0" smtClean="0">
              <a:latin typeface="Arial" pitchFamily="34" charset="0"/>
              <a:cs typeface="Arial" pitchFamily="34" charset="0"/>
            </a:endParaRPr>
          </a:p>
          <a:p>
            <a:pPr indent="166688">
              <a:buFont typeface="Arial" panose="020B0604020202020204" pitchFamily="34" charset="0"/>
              <a:buChar char="•"/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linical 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and epidemiological data, anthropometric 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, and a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faecal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sample collected from </a:t>
            </a:r>
          </a:p>
          <a:p>
            <a:pPr indent="166688">
              <a:defRPr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and controls</a:t>
            </a:r>
            <a:endParaRPr lang="en-US" altLang="en-US" sz="14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654425" y="6430963"/>
            <a:ext cx="5456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sz="1400" baseline="0">
                <a:latin typeface="Times New Roman" pitchFamily="18" charset="0"/>
              </a:rPr>
              <a:t>Center for Vaccine Development, University of Maryland Medical School</a:t>
            </a:r>
            <a:endParaRPr lang="en-US" altLang="en-US" sz="1400" baseline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1475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Arial" panose="020B0604020202020204" pitchFamily="34" charset="0"/>
              </a:rPr>
              <a:t>Paths specifying </a:t>
            </a:r>
            <a:r>
              <a:rPr lang="en-US" dirty="0">
                <a:cs typeface="Arial" panose="020B0604020202020204" pitchFamily="34" charset="0"/>
              </a:rPr>
              <a:t>direct and indirect effects of household reservoirs and </a:t>
            </a:r>
            <a:r>
              <a:rPr lang="en-US" dirty="0" smtClean="0">
                <a:cs typeface="Arial" panose="020B0604020202020204" pitchFamily="34" charset="0"/>
              </a:rPr>
              <a:t>hygiene behaviors on co-infections evaluated using SEM.</a:t>
            </a:r>
          </a:p>
          <a:p>
            <a:pPr marL="285750" indent="-285750">
              <a:spcBef>
                <a:spcPct val="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</a:t>
            </a:r>
            <a:r>
              <a:rPr lang="en-US" dirty="0" smtClean="0">
                <a:cs typeface="Arial" panose="020B0604020202020204" pitchFamily="34" charset="0"/>
              </a:rPr>
              <a:t>athogen variable included in model as multinomial outcome of non-infection, asymptomatic infection and symptomatic infection</a:t>
            </a:r>
          </a:p>
          <a:p>
            <a:pPr marL="285750" indent="-285750">
              <a:spcBef>
                <a:spcPct val="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FF0000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Direct</a:t>
            </a:r>
            <a:r>
              <a:rPr lang="en-US" dirty="0"/>
              <a:t>, indirect and overall effects of </a:t>
            </a:r>
            <a:r>
              <a:rPr lang="en-US" dirty="0" smtClean="0"/>
              <a:t>co-infections were </a:t>
            </a:r>
            <a:r>
              <a:rPr lang="en-US" dirty="0"/>
              <a:t>then </a:t>
            </a:r>
            <a:r>
              <a:rPr lang="en-US" dirty="0" smtClean="0"/>
              <a:t>determined</a:t>
            </a:r>
            <a:endParaRPr lang="en-US" altLang="en-US" dirty="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463" y="44624"/>
            <a:ext cx="877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n-US" altLang="en-US" sz="3200" dirty="0" smtClean="0">
                <a:latin typeface="Arial" charset="0"/>
                <a:cs typeface="Arial" charset="0"/>
              </a:rPr>
              <a:t>Methods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5124400" y="5058462"/>
            <a:ext cx="659867" cy="4177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4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X</a:t>
            </a:r>
            <a:endParaRPr lang="en-A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9728" y="4999342"/>
            <a:ext cx="548062" cy="4318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951478" y="3933056"/>
            <a:ext cx="548062" cy="4318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27790" y="4364891"/>
            <a:ext cx="223688" cy="62527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04048" y="6010010"/>
            <a:ext cx="2530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Mediation effect of co-infection</a:t>
            </a:r>
            <a:endParaRPr lang="en-A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1144488" y="4955665"/>
            <a:ext cx="729114" cy="42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3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X</a:t>
            </a:r>
            <a:endParaRPr lang="en-A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5623" y="4895752"/>
            <a:ext cx="605577" cy="4376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873602" y="6010010"/>
            <a:ext cx="25306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Direct effect </a:t>
            </a:r>
            <a:endParaRPr lang="en-A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890136"/>
            <a:ext cx="8395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FF0000"/>
              </a:buClr>
              <a:buSzPct val="130000"/>
              <a:defRPr/>
            </a:pPr>
            <a:r>
              <a:rPr lang="en-US" altLang="en-US" sz="2100" dirty="0">
                <a:latin typeface="Arial" charset="0"/>
                <a:cs typeface="Arial" charset="0"/>
              </a:rPr>
              <a:t>Structural equation models (SEM) </a:t>
            </a:r>
            <a:r>
              <a:rPr lang="en-US" altLang="en-US" sz="2100" dirty="0" smtClean="0">
                <a:latin typeface="Arial" charset="0"/>
                <a:cs typeface="Arial" charset="0"/>
              </a:rPr>
              <a:t>of causal </a:t>
            </a:r>
            <a:r>
              <a:rPr lang="en-US" altLang="en-US" sz="2100" dirty="0">
                <a:latin typeface="Arial" charset="0"/>
                <a:cs typeface="Arial" charset="0"/>
              </a:rPr>
              <a:t>relations between pathogen transmission pathways and enteric </a:t>
            </a:r>
            <a:r>
              <a:rPr lang="en-US" altLang="en-US" sz="2100" dirty="0" smtClean="0">
                <a:latin typeface="Arial" charset="0"/>
                <a:cs typeface="Arial" charset="0"/>
              </a:rPr>
              <a:t>pathogen co-infections</a:t>
            </a:r>
            <a:endParaRPr lang="en-US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11200" y="4409810"/>
            <a:ext cx="1373382" cy="5895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1811200" y="5114566"/>
            <a:ext cx="1373382" cy="178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1200" y="5296264"/>
            <a:ext cx="1373382" cy="5482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6437" y="428500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1" dirty="0" smtClean="0"/>
              <a:t>   Non-</a:t>
            </a:r>
          </a:p>
          <a:p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4970316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1" dirty="0" smtClean="0"/>
              <a:t> </a:t>
            </a:r>
            <a:r>
              <a:rPr lang="de-CH" sz="1000" b="1" dirty="0" err="1" smtClean="0"/>
              <a:t>Asymptomatic</a:t>
            </a:r>
            <a:r>
              <a:rPr lang="de-CH" sz="1000" b="1" dirty="0" smtClean="0"/>
              <a:t> </a:t>
            </a:r>
          </a:p>
          <a:p>
            <a:r>
              <a:rPr lang="de-CH" sz="1000" b="1" dirty="0" smtClean="0"/>
              <a:t>     </a:t>
            </a:r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39230" y="5653157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b="1" dirty="0" smtClean="0"/>
              <a:t>  </a:t>
            </a:r>
            <a:r>
              <a:rPr lang="de-CH" sz="1000" b="1" dirty="0" err="1" smtClean="0"/>
              <a:t>Symptomatic</a:t>
            </a:r>
            <a:r>
              <a:rPr lang="de-CH" sz="1000" b="1" dirty="0" smtClean="0"/>
              <a:t> </a:t>
            </a:r>
          </a:p>
          <a:p>
            <a:pPr algn="ctr"/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19" name="Rectangle 45"/>
          <p:cNvSpPr>
            <a:spLocks noChangeArrowheads="1"/>
          </p:cNvSpPr>
          <p:nvPr/>
        </p:nvSpPr>
        <p:spPr bwMode="auto">
          <a:xfrm>
            <a:off x="3229661" y="4229555"/>
            <a:ext cx="912707" cy="51101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3229661" y="5597707"/>
            <a:ext cx="912707" cy="51101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/>
          </a:p>
        </p:txBody>
      </p:sp>
      <p:sp>
        <p:nvSpPr>
          <p:cNvPr id="21" name="TextBox 20"/>
          <p:cNvSpPr txBox="1"/>
          <p:nvPr/>
        </p:nvSpPr>
        <p:spPr>
          <a:xfrm>
            <a:off x="7548179" y="4278051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1" dirty="0" smtClean="0"/>
              <a:t>   Non-</a:t>
            </a:r>
          </a:p>
          <a:p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23582" y="4963362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1" dirty="0" smtClean="0"/>
              <a:t> </a:t>
            </a:r>
            <a:r>
              <a:rPr lang="de-CH" sz="1000" b="1" dirty="0" err="1" smtClean="0"/>
              <a:t>Asymptomatic</a:t>
            </a:r>
            <a:r>
              <a:rPr lang="de-CH" sz="1000" b="1" dirty="0" smtClean="0"/>
              <a:t> </a:t>
            </a:r>
          </a:p>
          <a:p>
            <a:r>
              <a:rPr lang="de-CH" sz="1000" b="1" dirty="0" smtClean="0"/>
              <a:t>     </a:t>
            </a:r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7421403" y="4907912"/>
            <a:ext cx="912707" cy="51101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7330972" y="5646203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b="1" dirty="0" smtClean="0"/>
              <a:t>  </a:t>
            </a:r>
            <a:r>
              <a:rPr lang="de-CH" sz="1000" b="1" dirty="0" err="1" smtClean="0"/>
              <a:t>Symptomatic</a:t>
            </a:r>
            <a:r>
              <a:rPr lang="de-CH" sz="1000" b="1" dirty="0" smtClean="0"/>
              <a:t> </a:t>
            </a:r>
          </a:p>
          <a:p>
            <a:pPr algn="ctr"/>
            <a:r>
              <a:rPr lang="de-CH" sz="1000" b="1" dirty="0" err="1" smtClean="0"/>
              <a:t>infection</a:t>
            </a:r>
            <a:endParaRPr lang="de-CH" sz="1000" b="1" dirty="0"/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7421403" y="4222601"/>
            <a:ext cx="912707" cy="51101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/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7421403" y="5590753"/>
            <a:ext cx="912707" cy="51101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27790" y="5333379"/>
            <a:ext cx="1693613" cy="5198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727790" y="5267329"/>
            <a:ext cx="1693613" cy="423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25" idx="1"/>
          </p:cNvCxnSpPr>
          <p:nvPr/>
        </p:nvCxnSpPr>
        <p:spPr>
          <a:xfrm flipV="1">
            <a:off x="5727790" y="4478106"/>
            <a:ext cx="1693613" cy="7371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72200" y="4364891"/>
            <a:ext cx="1049203" cy="128826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99540" y="4221636"/>
            <a:ext cx="921863" cy="8929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31960" y="4006374"/>
            <a:ext cx="889443" cy="2865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3228654" y="4941319"/>
            <a:ext cx="912707" cy="511010"/>
          </a:xfrm>
          <a:prstGeom prst="rect">
            <a:avLst/>
          </a:prstGeom>
          <a:noFill/>
          <a:ln w="174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CH"/>
          </a:p>
        </p:txBody>
      </p:sp>
      <p:sp>
        <p:nvSpPr>
          <p:cNvPr id="34" name="TextBox 33"/>
          <p:cNvSpPr txBox="1"/>
          <p:nvPr/>
        </p:nvSpPr>
        <p:spPr>
          <a:xfrm>
            <a:off x="5868144" y="3933056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000" b="1" dirty="0" smtClean="0"/>
              <a:t>Co-</a:t>
            </a:r>
          </a:p>
          <a:p>
            <a:pPr algn="ctr"/>
            <a:r>
              <a:rPr lang="de-CH" sz="1000" b="1" dirty="0" err="1" smtClean="0"/>
              <a:t>infection</a:t>
            </a:r>
            <a:endParaRPr lang="de-CH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1553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E_SwissTPH_guide">
  <a:themeElements>
    <a:clrScheme name="Swiss-TPH-Theme-Colours">
      <a:dk1>
        <a:srgbClr val="000000"/>
      </a:dk1>
      <a:lt1>
        <a:srgbClr val="FFFFFF"/>
      </a:lt1>
      <a:dk2>
        <a:srgbClr val="E5E5D0"/>
      </a:dk2>
      <a:lt2>
        <a:srgbClr val="8E8A82"/>
      </a:lt2>
      <a:accent1>
        <a:srgbClr val="468AB2"/>
      </a:accent1>
      <a:accent2>
        <a:srgbClr val="BF3227"/>
      </a:accent2>
      <a:accent3>
        <a:srgbClr val="C69696"/>
      </a:accent3>
      <a:accent4>
        <a:srgbClr val="526B62"/>
      </a:accent4>
      <a:accent5>
        <a:srgbClr val="B2C654"/>
      </a:accent5>
      <a:accent6>
        <a:srgbClr val="EBD7A3"/>
      </a:accent6>
      <a:hlink>
        <a:srgbClr val="468AB2"/>
      </a:hlink>
      <a:folHlink>
        <a:srgbClr val="8E8A82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2" ma:contentTypeDescription="Create a new document." ma:contentTypeScope="" ma:versionID="12ce6ba286d8a722fbeda7b993b86f49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6FCQ3RPYFS27-334089976-105</_dlc_DocId>
    <_dlc_DocIdUrl xmlns="6d2bc46a-f014-48ed-be59-9d6cf5da36fb">
      <Url>https://idmod.sharepoint.com/symposium/_layouts/15/DocIdRedir.aspx?ID=6FCQ3RPYFS27-334089976-105</Url>
      <Description>6FCQ3RPYFS27-334089976-105</Description>
    </_dlc_DocIdUrl>
  </documentManagement>
</p:properties>
</file>

<file path=customXml/itemProps1.xml><?xml version="1.0" encoding="utf-8"?>
<ds:datastoreItem xmlns:ds="http://schemas.openxmlformats.org/officeDocument/2006/customXml" ds:itemID="{58CFF7E9-D0D2-4D19-9EAE-D2FC98CEC256}"/>
</file>

<file path=customXml/itemProps2.xml><?xml version="1.0" encoding="utf-8"?>
<ds:datastoreItem xmlns:ds="http://schemas.openxmlformats.org/officeDocument/2006/customXml" ds:itemID="{F37C0DF5-AD01-43BC-BC09-D036FC541CA0}"/>
</file>

<file path=customXml/itemProps3.xml><?xml version="1.0" encoding="utf-8"?>
<ds:datastoreItem xmlns:ds="http://schemas.openxmlformats.org/officeDocument/2006/customXml" ds:itemID="{EE274A30-2BAE-43E4-A281-CF787ECCEB15}"/>
</file>

<file path=customXml/itemProps4.xml><?xml version="1.0" encoding="utf-8"?>
<ds:datastoreItem xmlns:ds="http://schemas.openxmlformats.org/officeDocument/2006/customXml" ds:itemID="{D5C5C064-E19E-4243-9AA5-4227DB66121B}"/>
</file>

<file path=docProps/app.xml><?xml version="1.0" encoding="utf-8"?>
<Properties xmlns="http://schemas.openxmlformats.org/officeDocument/2006/extended-properties" xmlns:vt="http://schemas.openxmlformats.org/officeDocument/2006/docPropsVTypes">
  <Template>PPT_E_SwissTPH_guide</Template>
  <TotalTime>0</TotalTime>
  <Words>1260</Words>
  <Application>Microsoft Office PowerPoint</Application>
  <PresentationFormat>On-screen Show (4:3)</PresentationFormat>
  <Paragraphs>327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PPT_E_SwissTPH_guide</vt:lpstr>
      <vt:lpstr>Arbeitsblatt</vt:lpstr>
      <vt:lpstr>Department of Epidemiology and Public Health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Swiss TPH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Department (left justified, max 3 line) Name of Unit Name of Group if applicable</dc:title>
  <dc:creator>Kurt Long</dc:creator>
  <cp:lastModifiedBy>Kurt Long</cp:lastModifiedBy>
  <cp:revision>39</cp:revision>
  <cp:lastPrinted>2014-07-01T12:58:31Z</cp:lastPrinted>
  <dcterms:created xsi:type="dcterms:W3CDTF">2016-04-19T20:52:23Z</dcterms:created>
  <dcterms:modified xsi:type="dcterms:W3CDTF">2016-04-20T14:40:55Z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4a10be7a-9fe6-4c3b-8d2d-4a22762cece7</vt:lpwstr>
  </property>
</Properties>
</file>