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7" r:id="rId5"/>
    <p:sldId id="268" r:id="rId6"/>
    <p:sldId id="270" r:id="rId7"/>
    <p:sldId id="271" r:id="rId8"/>
    <p:sldId id="272" r:id="rId9"/>
    <p:sldId id="278"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1" autoAdjust="0"/>
    <p:restoredTop sz="70256" autoAdjust="0"/>
  </p:normalViewPr>
  <p:slideViewPr>
    <p:cSldViewPr snapToGrid="0">
      <p:cViewPr varScale="1">
        <p:scale>
          <a:sx n="87" d="100"/>
          <a:sy n="87" d="100"/>
        </p:scale>
        <p:origin x="133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99B850-17C5-4666-9B15-5030571D4F42}" type="datetimeFigureOut">
              <a:rPr lang="en-US" smtClean="0"/>
              <a:t>4/16/2018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09EA9-4AE0-4F06-A1B6-9B2E76570465}" type="slidenum">
              <a:rPr lang="en-US" smtClean="0"/>
              <a:t>‹#›</a:t>
            </a:fld>
            <a:endParaRPr lang="en-US"/>
          </a:p>
        </p:txBody>
      </p:sp>
    </p:spTree>
    <p:extLst>
      <p:ext uri="{BB962C8B-B14F-4D97-AF65-F5344CB8AC3E}">
        <p14:creationId xmlns:p14="http://schemas.microsoft.com/office/powerpoint/2010/main" val="3283388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a:t>
            </a:r>
            <a:r>
              <a:rPr lang="en-US" baseline="0" dirty="0"/>
              <a:t> name is Qinghua Long. I’m the research software engineer from IDM and I’m also one of the key developers for this cool </a:t>
            </a:r>
            <a:r>
              <a:rPr lang="en-US" baseline="0" dirty="0" err="1"/>
              <a:t>riskmap</a:t>
            </a:r>
            <a:r>
              <a:rPr lang="en-US" baseline="0" dirty="0"/>
              <a:t> tool.</a:t>
            </a:r>
          </a:p>
          <a:p>
            <a:r>
              <a:rPr lang="en-US" baseline="0" dirty="0"/>
              <a:t>Today Ill give a talk about our this project, mainly focusing on the stories behind the scene.</a:t>
            </a: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1</a:t>
            </a:fld>
            <a:endParaRPr lang="en-US"/>
          </a:p>
        </p:txBody>
      </p:sp>
    </p:spTree>
    <p:extLst>
      <p:ext uri="{BB962C8B-B14F-4D97-AF65-F5344CB8AC3E}">
        <p14:creationId xmlns:p14="http://schemas.microsoft.com/office/powerpoint/2010/main" val="1240235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So today we talked about workflow, architecture and challenges about our </a:t>
            </a:r>
            <a:r>
              <a:rPr lang="en-US" baseline="0" dirty="0" err="1"/>
              <a:t>riskmap</a:t>
            </a:r>
            <a:r>
              <a:rPr lang="en-US" baseline="0" dirty="0"/>
              <a:t> project. If have any question or concern please go the open forum session tomorrow. </a:t>
            </a:r>
          </a:p>
          <a:p>
            <a:r>
              <a:rPr lang="en-US" baseline="0" dirty="0"/>
              <a:t>Thank </a:t>
            </a:r>
            <a:r>
              <a:rPr lang="en-US" baseline="0"/>
              <a:t>you very </a:t>
            </a:r>
            <a:r>
              <a:rPr lang="en-US" baseline="0" dirty="0"/>
              <a:t>much for attending. </a:t>
            </a: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10</a:t>
            </a:fld>
            <a:endParaRPr lang="en-US"/>
          </a:p>
        </p:txBody>
      </p:sp>
    </p:spTree>
    <p:extLst>
      <p:ext uri="{BB962C8B-B14F-4D97-AF65-F5344CB8AC3E}">
        <p14:creationId xmlns:p14="http://schemas.microsoft.com/office/powerpoint/2010/main" val="382296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For those who missed our risk map tool demo session, in general it is a web tool used to generate a predictive risk map in an efficient way. </a:t>
            </a:r>
          </a:p>
          <a:p>
            <a:pPr marL="171450" indent="-171450">
              <a:buFont typeface="Arial" panose="020B0604020202020204" pitchFamily="34" charset="0"/>
              <a:buChar char="•"/>
            </a:pPr>
            <a:r>
              <a:rPr lang="en-US" baseline="0" dirty="0"/>
              <a:t>The workflow to use this tool is simplified into 4 steps after initial upload. </a:t>
            </a:r>
          </a:p>
          <a:p>
            <a:pPr marL="171450" indent="-171450">
              <a:buFont typeface="Arial" panose="020B0604020202020204" pitchFamily="34" charset="0"/>
              <a:buChar char="•"/>
            </a:pPr>
            <a:r>
              <a:rPr lang="en-US" baseline="0" dirty="0"/>
              <a:t>1 step Cleaning is to validate the location names of the use input file. 2 step Aggregation is to aggregate data into ideal period and admin level. 3 step Model run allows user to run predictive models. Ill talk about what models we currently support later. And last step visualization allows user to view the input data as well as the model output data, which is the risk map.</a:t>
            </a:r>
          </a:p>
          <a:p>
            <a:pPr marL="171450" indent="-171450">
              <a:buFont typeface="Arial" panose="020B0604020202020204" pitchFamily="34" charset="0"/>
              <a:buChar char="•"/>
            </a:pPr>
            <a:r>
              <a:rPr lang="en-US" baseline="0" dirty="0"/>
              <a:t>Ill also share the architecture of this project. I’m sure it will give you some inspirations or to help you create your own </a:t>
            </a:r>
            <a:r>
              <a:rPr lang="en-US" baseline="0" dirty="0" err="1"/>
              <a:t>riskmap</a:t>
            </a:r>
            <a:r>
              <a:rPr lang="en-US" baseline="0" dirty="0"/>
              <a:t> tool in case this one doesn't meet your specific needs</a:t>
            </a:r>
          </a:p>
          <a:p>
            <a:pPr marL="171450" indent="-171450">
              <a:buFont typeface="Arial" panose="020B0604020202020204" pitchFamily="34" charset="0"/>
              <a:buChar char="•"/>
            </a:pPr>
            <a:r>
              <a:rPr lang="en-US" baseline="0" dirty="0"/>
              <a:t>Last Ill share some challenges we encountered during the design and development phase which may also facilitate your similar process in the future.</a:t>
            </a: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2</a:t>
            </a:fld>
            <a:endParaRPr lang="en-US"/>
          </a:p>
        </p:txBody>
      </p:sp>
    </p:spTree>
    <p:extLst>
      <p:ext uri="{BB962C8B-B14F-4D97-AF65-F5344CB8AC3E}">
        <p14:creationId xmlns:p14="http://schemas.microsoft.com/office/powerpoint/2010/main" val="2313143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Let’s talk about the workflow.</a:t>
            </a:r>
          </a:p>
          <a:p>
            <a:pPr marL="171450" indent="-171450">
              <a:buFont typeface="Arial" panose="020B0604020202020204" pitchFamily="34" charset="0"/>
              <a:buChar char="•"/>
            </a:pPr>
            <a:r>
              <a:rPr lang="en-US" baseline="0" dirty="0"/>
              <a:t>Initial upload is the starting point of the workflow. We need to begin with choosing a csv file from the upload page.</a:t>
            </a:r>
          </a:p>
          <a:p>
            <a:pPr marL="171450" indent="-171450">
              <a:buFont typeface="Arial" panose="020B0604020202020204" pitchFamily="34" charset="0"/>
              <a:buChar char="•"/>
            </a:pPr>
            <a:r>
              <a:rPr lang="en-US" baseline="0" dirty="0"/>
              <a:t>In the latest version of risk map tool, besides line list file in which one line represents one case count, pre-aggregated file is also supported. </a:t>
            </a:r>
          </a:p>
          <a:p>
            <a:pPr marL="171450" indent="-171450">
              <a:buFont typeface="Arial" panose="020B0604020202020204" pitchFamily="34" charset="0"/>
              <a:buChar char="•"/>
            </a:pPr>
            <a:r>
              <a:rPr lang="en-US" baseline="0" dirty="0"/>
              <a:t>Also besides the case file we now accept extra risk indicators to upload along with the case file or separately.</a:t>
            </a:r>
          </a:p>
          <a:p>
            <a:pPr marL="171450" indent="-171450">
              <a:buFont typeface="Arial" panose="020B0604020202020204" pitchFamily="34" charset="0"/>
              <a:buChar char="•"/>
            </a:pPr>
            <a:r>
              <a:rPr lang="en-US" baseline="0" dirty="0"/>
              <a:t>Now Ill give an example of uploading pre-aggregated data. The 5 required types of data are admin 0, 1, and 2 to identify the location, number of cases happened in the pre-aggregated period, as well as case date</a:t>
            </a:r>
          </a:p>
          <a:p>
            <a:pPr marL="171450" indent="-171450">
              <a:buFont typeface="Arial" panose="020B0604020202020204" pitchFamily="34" charset="0"/>
              <a:buChar char="•"/>
            </a:pPr>
            <a:r>
              <a:rPr lang="en-US" baseline="0" dirty="0"/>
              <a:t>Notice we provide an easy way on the upload page for user to map the columns from user input to the corresponding names we required for file processing by reading the column names from the file and automatically show them as dropdown options for manual select.</a:t>
            </a:r>
          </a:p>
          <a:p>
            <a:pPr marL="171450" indent="-171450">
              <a:buFont typeface="Arial" panose="020B0604020202020204" pitchFamily="34" charset="0"/>
              <a:buChar char="•"/>
            </a:pPr>
            <a:r>
              <a:rPr lang="en-US" baseline="0" dirty="0"/>
              <a:t>In this way you don’t have to format the column names to the names we required before uploading the file. </a:t>
            </a:r>
          </a:p>
          <a:p>
            <a:pPr marL="171450" indent="-171450">
              <a:buFont typeface="Arial" panose="020B0604020202020204" pitchFamily="34" charset="0"/>
              <a:buChar char="•"/>
            </a:pPr>
            <a:r>
              <a:rPr lang="en-US" baseline="0" dirty="0"/>
              <a:t>Once we finish the mapping and a few more settings which are not showing in the screenshot but Ill talk about those later, we can finalize the upload and proceed to the cleaning step.</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3C609EA9-4AE0-4F06-A1B6-9B2E76570465}" type="slidenum">
              <a:rPr lang="en-US" smtClean="0"/>
              <a:t>3</a:t>
            </a:fld>
            <a:endParaRPr lang="en-US"/>
          </a:p>
        </p:txBody>
      </p:sp>
    </p:spTree>
    <p:extLst>
      <p:ext uri="{BB962C8B-B14F-4D97-AF65-F5344CB8AC3E}">
        <p14:creationId xmlns:p14="http://schemas.microsoft.com/office/powerpoint/2010/main" val="3545735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Cleaning step is the first step. It</a:t>
            </a:r>
            <a:r>
              <a:rPr lang="en-US" baseline="0" dirty="0"/>
              <a:t> is necessary because we may make some spelling mistakes or have different naming convention. This step is to ma</a:t>
            </a:r>
            <a:r>
              <a:rPr lang="en-US" dirty="0"/>
              <a:t>ke sure that names appearing in the file match names in the shape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Why</a:t>
            </a:r>
            <a:r>
              <a:rPr lang="en-US" baseline="0" dirty="0"/>
              <a:t> do we need the names in the file to match names in the shapes? It’s because we use the shapes to display the map. Only when the names match we can display the count from the file on the right place of the map.</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a:t>
            </a:r>
            <a:r>
              <a:rPr lang="en-US" baseline="0" dirty="0"/>
              <a:t> example here takes the user input of a csv file received from the initial upload. It has typos in country and province. After processing, this step will generate the cleaning output of 2 csv files and a statistic report of the total count of matched and unmatched records displayed on the web page directly. If you didn’t see the report before and are interested in how the report looks like you can always go to the website and try with our example file. Talking back about 2 csv file output. One is the Unique names and matches file and the other is the cleaned up data file.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In the </a:t>
            </a:r>
            <a:r>
              <a:rPr lang="en-US" baseline="0" dirty="0" err="1"/>
              <a:t>unamf</a:t>
            </a:r>
            <a:r>
              <a:rPr lang="en-US" baseline="0" dirty="0"/>
              <a:t> besides all the records from the original input file we add one extra column to indicate that if there is a match between the names of the shapes and the names in the csv. All the values that are less than or equal to 0 in the found column indicate we cannot find a match. Like what we show in this example the 2 records with typos either in country or province have values in found column of -1 and 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In the Cleaned up data notice those 2 unmatched records are removed. At this point </a:t>
            </a:r>
            <a:r>
              <a:rPr lang="en-US" dirty="0"/>
              <a:t>either </a:t>
            </a:r>
            <a:r>
              <a:rPr lang="en-US" baseline="0" dirty="0"/>
              <a:t>you </a:t>
            </a:r>
            <a:r>
              <a:rPr lang="en-US" dirty="0"/>
              <a:t>can modify your </a:t>
            </a:r>
            <a:r>
              <a:rPr lang="en-US" baseline="0" dirty="0"/>
              <a:t>original file by comparing with the match report </a:t>
            </a:r>
            <a:r>
              <a:rPr lang="en-US" dirty="0"/>
              <a:t>and then</a:t>
            </a:r>
            <a:r>
              <a:rPr lang="en-US" baseline="0" dirty="0"/>
              <a:t> </a:t>
            </a:r>
            <a:r>
              <a:rPr lang="en-US" dirty="0"/>
              <a:t>re-upload the modified</a:t>
            </a:r>
            <a:r>
              <a:rPr lang="en-US" baseline="0" dirty="0"/>
              <a:t> file</a:t>
            </a:r>
            <a:r>
              <a:rPr lang="en-US" dirty="0"/>
              <a:t> or you can just</a:t>
            </a:r>
            <a:r>
              <a:rPr lang="en-US" baseline="0" dirty="0"/>
              <a:t> </a:t>
            </a:r>
            <a:r>
              <a:rPr lang="en-US" dirty="0"/>
              <a:t>use the cleaned up data to proceed. (May</a:t>
            </a:r>
            <a:r>
              <a:rPr lang="en-US" baseline="0" dirty="0"/>
              <a:t> change!!!!</a:t>
            </a:r>
            <a:r>
              <a:rPr lang="en-US"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Need to explain shape file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4</a:t>
            </a:fld>
            <a:endParaRPr lang="en-US"/>
          </a:p>
        </p:txBody>
      </p:sp>
    </p:spTree>
    <p:extLst>
      <p:ext uri="{BB962C8B-B14F-4D97-AF65-F5344CB8AC3E}">
        <p14:creationId xmlns:p14="http://schemas.microsoft.com/office/powerpoint/2010/main" val="4005671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Aggregation step</a:t>
            </a:r>
            <a:r>
              <a:rPr lang="en-US" baseline="0" dirty="0"/>
              <a:t> is to </a:t>
            </a:r>
            <a:r>
              <a:rPr lang="en-US" dirty="0"/>
              <a:t>aggregate</a:t>
            </a:r>
            <a:r>
              <a:rPr lang="en-US" baseline="0" dirty="0"/>
              <a:t> </a:t>
            </a:r>
            <a:r>
              <a:rPr lang="en-US" dirty="0"/>
              <a:t>cleaned</a:t>
            </a:r>
            <a:r>
              <a:rPr lang="en-US" baseline="0" dirty="0"/>
              <a:t> up data</a:t>
            </a:r>
            <a:r>
              <a:rPr lang="en-US" dirty="0"/>
              <a:t> to the selected period</a:t>
            </a:r>
            <a:r>
              <a:rPr lang="en-US" baseline="0" dirty="0"/>
              <a:t> and </a:t>
            </a:r>
            <a:r>
              <a:rPr lang="en-US" dirty="0"/>
              <a:t>the selected admin level.</a:t>
            </a:r>
          </a:p>
          <a:p>
            <a:pPr marL="171450" indent="-171450">
              <a:buFont typeface="Arial" panose="020B0604020202020204" pitchFamily="34" charset="0"/>
              <a:buChar char="•"/>
            </a:pPr>
            <a:r>
              <a:rPr lang="en-US" dirty="0"/>
              <a:t>Options for</a:t>
            </a:r>
            <a:r>
              <a:rPr lang="en-US" baseline="0" dirty="0"/>
              <a:t> the duration of period of aggregation are </a:t>
            </a:r>
            <a:r>
              <a:rPr lang="en-US" dirty="0"/>
              <a:t>3/6/9/12 months. </a:t>
            </a:r>
            <a:r>
              <a:rPr lang="en-US" baseline="0" dirty="0"/>
              <a:t>District is the only option for admin level for now.</a:t>
            </a:r>
            <a:endParaRPr lang="en-US" dirty="0"/>
          </a:p>
          <a:p>
            <a:pPr marL="171450" indent="-171450">
              <a:buFont typeface="Arial" panose="020B0604020202020204" pitchFamily="34" charset="0"/>
              <a:buChar char="•"/>
            </a:pPr>
            <a:r>
              <a:rPr lang="en-US" dirty="0"/>
              <a:t>To be more clear, here is an example.</a:t>
            </a:r>
            <a:r>
              <a:rPr lang="en-US" baseline="0" dirty="0"/>
              <a:t> At the initial upload w</a:t>
            </a:r>
            <a:r>
              <a:rPr lang="en-US" dirty="0"/>
              <a:t>e</a:t>
            </a:r>
            <a:r>
              <a:rPr lang="en-US" baseline="0" dirty="0"/>
              <a:t> selected 6 month as the duration of period of aggregation and district as the admin level.</a:t>
            </a:r>
          </a:p>
          <a:p>
            <a:pPr marL="171450" indent="-171450">
              <a:buFont typeface="Arial" panose="020B0604020202020204" pitchFamily="34" charset="0"/>
              <a:buChar char="•"/>
            </a:pPr>
            <a:r>
              <a:rPr lang="en-US" baseline="0" dirty="0"/>
              <a:t>That means we will add up the count in the cleaned up data every fixed 6 month from </a:t>
            </a:r>
            <a:r>
              <a:rPr lang="en-US" baseline="0" dirty="0" err="1"/>
              <a:t>jan-jun</a:t>
            </a:r>
            <a:r>
              <a:rPr lang="en-US" baseline="0" dirty="0"/>
              <a:t> and from </a:t>
            </a:r>
            <a:r>
              <a:rPr lang="en-US" baseline="0" dirty="0" err="1"/>
              <a:t>july-dec</a:t>
            </a:r>
            <a:r>
              <a:rPr lang="en-US" baseline="0" dirty="0"/>
              <a:t> within the specific district.</a:t>
            </a:r>
          </a:p>
          <a:p>
            <a:pPr marL="171450" indent="-171450">
              <a:buFont typeface="Arial" panose="020B0604020202020204" pitchFamily="34" charset="0"/>
              <a:buChar char="•"/>
            </a:pPr>
            <a:r>
              <a:rPr lang="en-US" baseline="0" dirty="0"/>
              <a:t>Let’s check the aggregation output. </a:t>
            </a:r>
            <a:r>
              <a:rPr lang="en-US" baseline="0" dirty="0" err="1"/>
              <a:t>Dot_name</a:t>
            </a:r>
            <a:r>
              <a:rPr lang="en-US" baseline="0" dirty="0"/>
              <a:t> is the location.  For the district ABA north from </a:t>
            </a:r>
            <a:r>
              <a:rPr lang="en-US" baseline="0" dirty="0" err="1"/>
              <a:t>jan</a:t>
            </a:r>
            <a:r>
              <a:rPr lang="en-US" baseline="0" dirty="0"/>
              <a:t> to </a:t>
            </a:r>
            <a:r>
              <a:rPr lang="en-US" baseline="0" dirty="0" err="1"/>
              <a:t>jun</a:t>
            </a:r>
            <a:r>
              <a:rPr lang="en-US" baseline="0" dirty="0"/>
              <a:t> 2011 we have total count of 2. That’s exactly what we expected when we looked at the cleaned up data</a:t>
            </a:r>
          </a:p>
          <a:p>
            <a:pPr marL="171450" indent="-171450">
              <a:buFont typeface="Arial" panose="020B0604020202020204" pitchFamily="34" charset="0"/>
              <a:buChar char="•"/>
            </a:pPr>
            <a:r>
              <a:rPr lang="en-US" baseline="0" dirty="0"/>
              <a:t>Once we have the aggregated data ready, we can move to the model run step</a:t>
            </a: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5</a:t>
            </a:fld>
            <a:endParaRPr lang="en-US"/>
          </a:p>
        </p:txBody>
      </p:sp>
    </p:spTree>
    <p:extLst>
      <p:ext uri="{BB962C8B-B14F-4D97-AF65-F5344CB8AC3E}">
        <p14:creationId xmlns:p14="http://schemas.microsoft.com/office/powerpoint/2010/main" val="50780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a:t>
            </a:r>
            <a:r>
              <a:rPr lang="en-US" baseline="0" dirty="0"/>
              <a:t> model run step is to run the predictive models. We can start those models in parallel. The three models we support so far are </a:t>
            </a:r>
            <a:r>
              <a:rPr lang="en-US" baseline="0" dirty="0" err="1"/>
              <a:t>s,l,and</a:t>
            </a:r>
            <a:r>
              <a:rPr lang="en-US" baseline="0" dirty="0"/>
              <a:t> r</a:t>
            </a:r>
          </a:p>
          <a:p>
            <a:pPr marL="171450" indent="-171450">
              <a:buFont typeface="Arial" panose="020B0604020202020204" pitchFamily="34" charset="0"/>
              <a:buChar char="•"/>
            </a:pPr>
            <a:r>
              <a:rPr lang="en-US" baseline="0" dirty="0"/>
              <a:t>The only input we take is the master aggregated data generated from aggregation step. </a:t>
            </a:r>
          </a:p>
          <a:p>
            <a:pPr marL="171450" indent="-171450">
              <a:buFont typeface="Arial" panose="020B0604020202020204" pitchFamily="34" charset="0"/>
              <a:buChar char="•"/>
            </a:pPr>
            <a:r>
              <a:rPr lang="en-US" dirty="0"/>
              <a:t>Model run output</a:t>
            </a:r>
            <a:r>
              <a:rPr lang="en-US" baseline="0" dirty="0"/>
              <a:t> includes the model outputs, which are the risk rates calculated from the model for the selected period of aggregation and selected admin level.</a:t>
            </a:r>
          </a:p>
          <a:p>
            <a:pPr marL="171450" indent="-171450">
              <a:buFont typeface="Arial" panose="020B0604020202020204" pitchFamily="34" charset="0"/>
              <a:buChar char="•"/>
            </a:pPr>
            <a:r>
              <a:rPr lang="en-US" baseline="0" dirty="0"/>
              <a:t>Model run output also includes the AUC outputs. AUC stands for </a:t>
            </a:r>
            <a:r>
              <a:rPr lang="en-US" dirty="0"/>
              <a:t>Area Under Curve and indicates</a:t>
            </a:r>
            <a:r>
              <a:rPr lang="en-US" baseline="0" dirty="0"/>
              <a:t> the confident level for the corresponding predictive risk rate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pdf visualizations contain risk maps for all aggregated periods. Basically it’s the same with what will get next step in pdf format. It allows you to review the risk map offline but not very practical</a:t>
            </a:r>
            <a:endParaRPr lang="en-US" dirty="0"/>
          </a:p>
          <a:p>
            <a:pPr marL="171450" indent="-171450">
              <a:buFont typeface="Arial" panose="020B0604020202020204" pitchFamily="34" charset="0"/>
              <a:buChar char="•"/>
            </a:pPr>
            <a:r>
              <a:rPr lang="en-US" baseline="0" dirty="0"/>
              <a:t>That’s why I will introduce you the next step visualizations</a:t>
            </a:r>
          </a:p>
          <a:p>
            <a:pPr marL="171450" indent="-171450">
              <a:buFont typeface="Arial" panose="020B0604020202020204" pitchFamily="34" charset="0"/>
              <a:buChar char="•"/>
            </a:pPr>
            <a:endParaRPr lang="en-US" baseline="0"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6</a:t>
            </a:fld>
            <a:endParaRPr lang="en-US"/>
          </a:p>
        </p:txBody>
      </p:sp>
    </p:spTree>
    <p:extLst>
      <p:ext uri="{BB962C8B-B14F-4D97-AF65-F5344CB8AC3E}">
        <p14:creationId xmlns:p14="http://schemas.microsoft.com/office/powerpoint/2010/main" val="2459394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Visualizations</a:t>
            </a:r>
            <a:r>
              <a:rPr lang="en-US" baseline="0" dirty="0"/>
              <a:t> step is to provide a convenient way for user to visualize input data, model outputs and AUC outputs.</a:t>
            </a:r>
          </a:p>
          <a:p>
            <a:pPr marL="171450" indent="-171450">
              <a:buFont typeface="Arial" panose="020B0604020202020204" pitchFamily="34" charset="0"/>
              <a:buChar char="•"/>
            </a:pPr>
            <a:r>
              <a:rPr lang="en-US" baseline="0" dirty="0"/>
              <a:t>W</a:t>
            </a:r>
            <a:r>
              <a:rPr lang="en-US" dirty="0"/>
              <a:t>e gather the outputs from the previous steps</a:t>
            </a:r>
            <a:r>
              <a:rPr lang="en-US" baseline="0" dirty="0"/>
              <a:t> and integrate them into a single map tool. Here you can navigate through the map views of case data, risk indicator data if any, and risk maps generated from all the model runs along with the AUC charts. </a:t>
            </a:r>
          </a:p>
          <a:p>
            <a:pPr marL="171450" indent="-171450">
              <a:buFont typeface="Arial" panose="020B0604020202020204" pitchFamily="34" charset="0"/>
              <a:buChar char="•"/>
            </a:pPr>
            <a:r>
              <a:rPr lang="en-US" baseline="0" dirty="0"/>
              <a:t>This is how the AUC charts looks like. The red vertical line indicates which period of data we are looking at on the risk map. It’s now on top of year 2015 which indicates the map is showing the predictive risk rates for the period of </a:t>
            </a:r>
            <a:r>
              <a:rPr lang="en-US" baseline="0" dirty="0" err="1"/>
              <a:t>jan-jun</a:t>
            </a:r>
            <a:r>
              <a:rPr lang="en-US" baseline="0" dirty="0"/>
              <a:t> 2015. It’s obviously the confident level for logistic Regression model is much lower than other 2 models during the same period.</a:t>
            </a:r>
          </a:p>
          <a:p>
            <a:pPr marL="171450" indent="-171450">
              <a:buFont typeface="Arial" panose="020B0604020202020204" pitchFamily="34" charset="0"/>
              <a:buChar char="•"/>
            </a:pPr>
            <a:r>
              <a:rPr lang="en-US" baseline="0" dirty="0"/>
              <a:t>There are a lot more practical functionalities provided with in the map tool box. If you are interested please go and check out our cool risk map website.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So… that’s the four simple steps to build a risk map. First, cleaning. Second, aggregation, third, model run. And last visualizations.</a:t>
            </a:r>
            <a:endParaRPr lang="en-US" baseline="0" dirty="0"/>
          </a:p>
          <a:p>
            <a:pPr marL="171450" indent="-171450">
              <a:buFont typeface="Arial" panose="020B0604020202020204" pitchFamily="34" charset="0"/>
              <a:buChar char="•"/>
            </a:pPr>
            <a:r>
              <a:rPr lang="en-US" baseline="0" dirty="0"/>
              <a:t>Isn’t that awesome? In a few mouse clicks you can clean the file, generate aggregated data, run the model and visualize the risk map at one place.</a:t>
            </a: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7</a:t>
            </a:fld>
            <a:endParaRPr lang="en-US"/>
          </a:p>
        </p:txBody>
      </p:sp>
    </p:spTree>
    <p:extLst>
      <p:ext uri="{BB962C8B-B14F-4D97-AF65-F5344CB8AC3E}">
        <p14:creationId xmlns:p14="http://schemas.microsoft.com/office/powerpoint/2010/main" val="414406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a:t>Now we will dig into</a:t>
            </a:r>
            <a:r>
              <a:rPr lang="en-US" baseline="0" dirty="0"/>
              <a:t> the architecture for this project.</a:t>
            </a:r>
            <a:endParaRPr lang="en-US" dirty="0"/>
          </a:p>
          <a:p>
            <a:pPr marL="228600" indent="-228600">
              <a:buFont typeface="+mj-lt"/>
              <a:buAutoNum type="arabicPeriod"/>
            </a:pPr>
            <a:r>
              <a:rPr lang="en-US" dirty="0"/>
              <a:t>User interacts</a:t>
            </a:r>
            <a:r>
              <a:rPr lang="en-US" baseline="0" dirty="0"/>
              <a:t> with the browser web pages. Those pages are served by our webserver written in python using a framework called Django deployed on Tornado server. </a:t>
            </a:r>
          </a:p>
          <a:p>
            <a:pPr marL="228600" indent="-228600">
              <a:buFont typeface="+mj-lt"/>
              <a:buAutoNum type="arabicPeriod"/>
            </a:pPr>
            <a:r>
              <a:rPr lang="en-US" baseline="0" dirty="0"/>
              <a:t>Once user clicks upload, the webserver will create a job into the </a:t>
            </a:r>
            <a:r>
              <a:rPr lang="en-US" baseline="0" dirty="0" err="1"/>
              <a:t>postgres</a:t>
            </a:r>
            <a:r>
              <a:rPr lang="en-US" baseline="0" dirty="0"/>
              <a:t> database and save the files for that job to a unique file system sitting in the azure drive for extra security. Each job will create a separate folder. Notice once the aggregation task is done all user input files will be deleted from the file system to protect your privacy.</a:t>
            </a:r>
          </a:p>
          <a:p>
            <a:pPr marL="228600" indent="-228600">
              <a:buFont typeface="+mj-lt"/>
              <a:buAutoNum type="arabicPeriod"/>
            </a:pPr>
            <a:r>
              <a:rPr lang="en-US" baseline="0" dirty="0"/>
              <a:t>Worker is a continuous running service written in python. It’s like a little robot online standing by to finish task one at a time. It will call different components based on which type of task it picks. Just like using an external tool instead of doing it by hand. Always getting job done faster if pick a right tool, isn’t it? Once it picks a task,  then it will retrieve the job settings from the database and the input files from the file system to process the task. A lot workers are running at the same time.</a:t>
            </a:r>
          </a:p>
          <a:p>
            <a:pPr marL="228600" indent="-228600">
              <a:buFont typeface="+mj-lt"/>
              <a:buAutoNum type="arabicPeriod"/>
            </a:pPr>
            <a:r>
              <a:rPr lang="en-US" baseline="0" dirty="0"/>
              <a:t>For cleaning task, the worker will call an executable written in C#. For aggregation task it will call a python script. For the model run task it will call the script written in r.</a:t>
            </a:r>
          </a:p>
          <a:p>
            <a:pPr marL="228600" indent="-228600">
              <a:buFont typeface="+mj-lt"/>
              <a:buAutoNum type="arabicPeriod"/>
            </a:pPr>
            <a:r>
              <a:rPr lang="en-US" baseline="0" dirty="0"/>
              <a:t>Once each task is done, the worker will update the task status into the database and save the output files into the file system.</a:t>
            </a:r>
          </a:p>
          <a:p>
            <a:pPr marL="228600" indent="-228600">
              <a:buFont typeface="+mj-lt"/>
              <a:buAutoNum type="arabicPeriod"/>
            </a:pPr>
            <a:r>
              <a:rPr lang="en-US" baseline="0" dirty="0"/>
              <a:t>The webserver continuously queries the database to check if all the tasks for that job are done. If so the user will be able to go to the visualization page to view the map powered by </a:t>
            </a:r>
            <a:r>
              <a:rPr lang="en-US" baseline="0" dirty="0" err="1"/>
              <a:t>highcharts</a:t>
            </a:r>
            <a:r>
              <a:rPr lang="en-US" baseline="0" dirty="0"/>
              <a:t>.</a:t>
            </a:r>
          </a:p>
          <a:p>
            <a:pPr marL="228600" indent="-228600">
              <a:buFont typeface="+mj-lt"/>
              <a:buAutoNum type="arabicPeriod"/>
            </a:pPr>
            <a:r>
              <a:rPr lang="en-US" baseline="0" dirty="0"/>
              <a:t>All the webserver and workers are in azure environment.</a:t>
            </a:r>
          </a:p>
        </p:txBody>
      </p:sp>
      <p:sp>
        <p:nvSpPr>
          <p:cNvPr id="4" name="Slide Number Placeholder 3"/>
          <p:cNvSpPr>
            <a:spLocks noGrp="1"/>
          </p:cNvSpPr>
          <p:nvPr>
            <p:ph type="sldNum" sz="quarter" idx="10"/>
          </p:nvPr>
        </p:nvSpPr>
        <p:spPr/>
        <p:txBody>
          <a:bodyPr/>
          <a:lstStyle/>
          <a:p>
            <a:fld id="{3C609EA9-4AE0-4F06-A1B6-9B2E76570465}" type="slidenum">
              <a:rPr lang="en-US" smtClean="0"/>
              <a:t>8</a:t>
            </a:fld>
            <a:endParaRPr lang="en-US"/>
          </a:p>
        </p:txBody>
      </p:sp>
    </p:spTree>
    <p:extLst>
      <p:ext uri="{BB962C8B-B14F-4D97-AF65-F5344CB8AC3E}">
        <p14:creationId xmlns:p14="http://schemas.microsoft.com/office/powerpoint/2010/main" val="1696274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Talking about</a:t>
            </a:r>
            <a:r>
              <a:rPr lang="en-US" baseline="0" dirty="0"/>
              <a:t> the challenges we encountered during the design and development phase. </a:t>
            </a:r>
          </a:p>
          <a:p>
            <a:pPr marL="171450" indent="-171450">
              <a:buFont typeface="Arial" panose="020B0604020202020204" pitchFamily="34" charset="0"/>
              <a:buChar char="•"/>
            </a:pPr>
            <a:r>
              <a:rPr lang="en-US" baseline="0" dirty="0"/>
              <a:t>We have limited time and resources before we can really deliver this tool and demo it in the symposium.</a:t>
            </a:r>
          </a:p>
          <a:p>
            <a:pPr marL="171450" indent="-171450">
              <a:buFont typeface="Arial" panose="020B0604020202020204" pitchFamily="34" charset="0"/>
              <a:buChar char="•"/>
            </a:pPr>
            <a:r>
              <a:rPr lang="en-US" baseline="0" dirty="0"/>
              <a:t>Also due to the fact that we are not sure how many users will be interested in this tool and really use it we decided to create a prototype first with enough features and performance.</a:t>
            </a:r>
          </a:p>
          <a:p>
            <a:pPr marL="171450" indent="-171450">
              <a:buFont typeface="Arial" panose="020B0604020202020204" pitchFamily="34" charset="0"/>
              <a:buChar char="•"/>
            </a:pPr>
            <a:r>
              <a:rPr lang="en-US" baseline="0" dirty="0"/>
              <a:t>But trust me we had a hard time to choose which features are important to make this tool useful and also easy to use.</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Another big challenge is to integrate different parts of IDM existing environment. We want to reuse the existing components that are very well tested and reliable as many as possible.</a:t>
            </a:r>
          </a:p>
          <a:p>
            <a:pPr marL="171450" indent="-171450">
              <a:buFont typeface="Arial" panose="020B0604020202020204" pitchFamily="34" charset="0"/>
              <a:buChar char="•"/>
            </a:pPr>
            <a:r>
              <a:rPr lang="en-US" baseline="0" dirty="0"/>
              <a:t>Like we talked about in the architecture, the cleaning executable is written in c#, aggregation script is written in Python both are provided by EMOD team, and the model run scripts provided by our scientists are written in R </a:t>
            </a:r>
          </a:p>
          <a:p>
            <a:pPr marL="171450" indent="-171450">
              <a:buFont typeface="Arial" panose="020B0604020202020204" pitchFamily="34" charset="0"/>
              <a:buChar char="•"/>
            </a:pPr>
            <a:r>
              <a:rPr lang="en-US" baseline="0" dirty="0"/>
              <a:t>To reuse those components we need to find a framework and language to code the webserver and worker that can interact with them easily. The answer came to Django framework and python.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For the performance part, the first major concern is when multiple users submit requests of jobs at the same time, how can we minimize their wait time or free their hands to do other stuff while waiting.</a:t>
            </a:r>
          </a:p>
          <a:p>
            <a:pPr marL="171450" indent="-171450">
              <a:buFont typeface="Arial" panose="020B0604020202020204" pitchFamily="34" charset="0"/>
              <a:buChar char="•"/>
            </a:pPr>
            <a:r>
              <a:rPr lang="en-US" baseline="0" dirty="0"/>
              <a:t>To do that, remember the workers we mentioned in the architecture, we have a lot of them running at the same time and they are smart enough to pick up the jobs based on the sequence they get submitted. </a:t>
            </a:r>
          </a:p>
          <a:p>
            <a:pPr marL="171450" indent="-171450">
              <a:buFont typeface="Arial" panose="020B0604020202020204" pitchFamily="34" charset="0"/>
              <a:buChar char="•"/>
            </a:pPr>
            <a:r>
              <a:rPr lang="en-US" baseline="0" dirty="0"/>
              <a:t>Workers and webserver are hosted on different azure servers to achieve the best processing performance. So now you can even close the website and do other stuff. Once your job is done, we will send an email to notify you if you provide an email address during the initial upload.</a:t>
            </a:r>
          </a:p>
          <a:p>
            <a:pPr marL="171450" indent="-171450">
              <a:buFont typeface="Arial" panose="020B0604020202020204" pitchFamily="34" charset="0"/>
              <a:buChar char="•"/>
            </a:pPr>
            <a:r>
              <a:rPr lang="en-US" baseline="0" dirty="0"/>
              <a:t>The architecture of parallel running workers resolved most of the performance issue and make this tool more useful.</a:t>
            </a:r>
          </a:p>
          <a:p>
            <a:pPr marL="171450" indent="-171450">
              <a:buFont typeface="Arial" panose="020B0604020202020204" pitchFamily="34" charset="0"/>
              <a:buChar char="•"/>
            </a:pP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Map loading is another big issue due to the fact that the shape file is usually very large. The map tool we use for the previous version is very good looking but very slow at the same time.</a:t>
            </a:r>
          </a:p>
          <a:p>
            <a:pPr marL="171450" indent="-171450">
              <a:buFont typeface="Arial" panose="020B0604020202020204" pitchFamily="34" charset="0"/>
              <a:buChar char="•"/>
            </a:pPr>
            <a:r>
              <a:rPr lang="en-US" baseline="0" dirty="0"/>
              <a:t>We have to find a tool that reads those shapes and renders them fast enough with good looking, of course. </a:t>
            </a:r>
          </a:p>
          <a:p>
            <a:pPr marL="171450" indent="-171450">
              <a:buFont typeface="Arial" panose="020B0604020202020204" pitchFamily="34" charset="0"/>
              <a:buChar char="•"/>
            </a:pPr>
            <a:r>
              <a:rPr lang="en-US" baseline="0" dirty="0"/>
              <a:t>And the one we are using now does reduce the loading time dramatically with a very clean look. It enhances the user experience a lot.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609EA9-4AE0-4F06-A1B6-9B2E76570465}" type="slidenum">
              <a:rPr lang="en-US" smtClean="0"/>
              <a:t>9</a:t>
            </a:fld>
            <a:endParaRPr lang="en-US"/>
          </a:p>
        </p:txBody>
      </p:sp>
    </p:spTree>
    <p:extLst>
      <p:ext uri="{BB962C8B-B14F-4D97-AF65-F5344CB8AC3E}">
        <p14:creationId xmlns:p14="http://schemas.microsoft.com/office/powerpoint/2010/main" val="3061622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9F285BE-BD16-4DAA-9785-E124DFA37E38}"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197846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F285BE-BD16-4DAA-9785-E124DFA37E38}"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416277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F285BE-BD16-4DAA-9785-E124DFA37E38}"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1108953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F285BE-BD16-4DAA-9785-E124DFA37E38}"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314934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F285BE-BD16-4DAA-9785-E124DFA37E38}"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427359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F285BE-BD16-4DAA-9785-E124DFA37E38}"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378375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F285BE-BD16-4DAA-9785-E124DFA37E38}"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63978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F285BE-BD16-4DAA-9785-E124DFA37E38}"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421860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285BE-BD16-4DAA-9785-E124DFA37E38}"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212922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F285BE-BD16-4DAA-9785-E124DFA37E38}"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83777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F285BE-BD16-4DAA-9785-E124DFA37E38}"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BD1E2-D7B8-400E-B88D-8EE4D9017E1C}" type="slidenum">
              <a:rPr lang="en-US" smtClean="0"/>
              <a:t>‹#›</a:t>
            </a:fld>
            <a:endParaRPr lang="en-US"/>
          </a:p>
        </p:txBody>
      </p:sp>
    </p:spTree>
    <p:extLst>
      <p:ext uri="{BB962C8B-B14F-4D97-AF65-F5344CB8AC3E}">
        <p14:creationId xmlns:p14="http://schemas.microsoft.com/office/powerpoint/2010/main" val="2116246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285BE-BD16-4DAA-9785-E124DFA37E38}" type="datetimeFigureOut">
              <a:rPr lang="en-US" smtClean="0"/>
              <a:t>4/16/2018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BD1E2-D7B8-400E-B88D-8EE4D9017E1C}" type="slidenum">
              <a:rPr lang="en-US" smtClean="0"/>
              <a:t>‹#›</a:t>
            </a:fld>
            <a:endParaRPr lang="en-US"/>
          </a:p>
        </p:txBody>
      </p:sp>
    </p:spTree>
    <p:extLst>
      <p:ext uri="{BB962C8B-B14F-4D97-AF65-F5344CB8AC3E}">
        <p14:creationId xmlns:p14="http://schemas.microsoft.com/office/powerpoint/2010/main" val="210671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18" Type="http://schemas.openxmlformats.org/officeDocument/2006/relationships/image" Target="../media/image28.png"/><Relationship Id="rId3" Type="http://schemas.openxmlformats.org/officeDocument/2006/relationships/image" Target="../media/image1.png"/><Relationship Id="rId21" Type="http://schemas.openxmlformats.org/officeDocument/2006/relationships/image" Target="../media/image31.png"/><Relationship Id="rId7" Type="http://schemas.openxmlformats.org/officeDocument/2006/relationships/image" Target="../media/image17.png"/><Relationship Id="rId12" Type="http://schemas.openxmlformats.org/officeDocument/2006/relationships/image" Target="../media/image22.png"/><Relationship Id="rId17" Type="http://schemas.openxmlformats.org/officeDocument/2006/relationships/image" Target="../media/image27.jpeg"/><Relationship Id="rId2" Type="http://schemas.openxmlformats.org/officeDocument/2006/relationships/notesSlide" Target="../notesSlides/notesSlide8.xml"/><Relationship Id="rId16" Type="http://schemas.openxmlformats.org/officeDocument/2006/relationships/image" Target="../media/image26.jpeg"/><Relationship Id="rId20"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19" Type="http://schemas.openxmlformats.org/officeDocument/2006/relationships/image" Target="../media/image29.png"/><Relationship Id="rId4" Type="http://schemas.openxmlformats.org/officeDocument/2006/relationships/image" Target="../media/image2.png"/><Relationship Id="rId9" Type="http://schemas.openxmlformats.org/officeDocument/2006/relationships/image" Target="../media/image19.png"/><Relationship Id="rId14"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9294" y="257387"/>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r>
              <a:rPr lang="en-US" dirty="0"/>
              <a:t>Risk Map Project</a:t>
            </a:r>
          </a:p>
        </p:txBody>
      </p:sp>
      <p:sp>
        <p:nvSpPr>
          <p:cNvPr id="3" name="Subtitle 2"/>
          <p:cNvSpPr>
            <a:spLocks noGrp="1"/>
          </p:cNvSpPr>
          <p:nvPr>
            <p:ph type="subTitle" idx="1"/>
          </p:nvPr>
        </p:nvSpPr>
        <p:spPr/>
        <p:txBody>
          <a:bodyPr>
            <a:normAutofit/>
          </a:bodyPr>
          <a:lstStyle/>
          <a:p>
            <a:r>
              <a:rPr lang="en-US" sz="2000" i="1" dirty="0">
                <a:solidFill>
                  <a:schemeClr val="bg1">
                    <a:lumMod val="65000"/>
                  </a:schemeClr>
                </a:solidFill>
              </a:rPr>
              <a:t>By Qinghua Long</a:t>
            </a:r>
          </a:p>
          <a:p>
            <a:r>
              <a:rPr lang="en-US" sz="2000" i="1" dirty="0">
                <a:solidFill>
                  <a:schemeClr val="bg1">
                    <a:lumMod val="65000"/>
                  </a:schemeClr>
                </a:solidFill>
              </a:rPr>
              <a:t>Research Software Engineer</a:t>
            </a:r>
          </a:p>
          <a:p>
            <a:r>
              <a:rPr lang="en-US" sz="2000" i="1" dirty="0">
                <a:solidFill>
                  <a:schemeClr val="bg1">
                    <a:lumMod val="65000"/>
                  </a:schemeClr>
                </a:solidFill>
              </a:rPr>
              <a:t>Institute For Disease Modeling</a:t>
            </a:r>
          </a:p>
        </p:txBody>
      </p:sp>
      <p:pic>
        <p:nvPicPr>
          <p:cNvPr id="1026"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514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9294" y="257387"/>
            <a:ext cx="11697546" cy="6346613"/>
          </a:xfrm>
          <a:prstGeom prst="roundRect">
            <a:avLst>
              <a:gd name="adj" fmla="val 1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6067" y="1454872"/>
            <a:ext cx="9144000" cy="2387600"/>
          </a:xfrm>
          <a:noFill/>
          <a:ln>
            <a:noFill/>
          </a:ln>
        </p:spPr>
        <p:style>
          <a:lnRef idx="0">
            <a:scrgbClr r="0" g="0" b="0"/>
          </a:lnRef>
          <a:fillRef idx="0">
            <a:scrgbClr r="0" g="0" b="0"/>
          </a:fillRef>
          <a:effectRef idx="0">
            <a:scrgbClr r="0" g="0" b="0"/>
          </a:effectRef>
          <a:fontRef idx="minor">
            <a:schemeClr val="accent1"/>
          </a:fontRef>
        </p:style>
        <p:txBody>
          <a:bodyPr/>
          <a:lstStyle/>
          <a:p>
            <a:r>
              <a:rPr lang="en-US" dirty="0"/>
              <a:t>Thank You!</a:t>
            </a:r>
          </a:p>
        </p:txBody>
      </p:sp>
      <p:pic>
        <p:nvPicPr>
          <p:cNvPr id="1026"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83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9294" y="257387"/>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Overview</a:t>
            </a:r>
          </a:p>
        </p:txBody>
      </p:sp>
      <p:sp>
        <p:nvSpPr>
          <p:cNvPr id="5" name="Content Placeholder 4"/>
          <p:cNvSpPr>
            <a:spLocks noGrp="1"/>
          </p:cNvSpPr>
          <p:nvPr>
            <p:ph idx="1"/>
          </p:nvPr>
        </p:nvSpPr>
        <p:spPr>
          <a:xfrm>
            <a:off x="838200" y="1530425"/>
            <a:ext cx="10515600" cy="4351338"/>
          </a:xfrm>
        </p:spPr>
        <p:txBody>
          <a:bodyPr/>
          <a:lstStyle/>
          <a:p>
            <a:r>
              <a:rPr lang="en-US" dirty="0"/>
              <a:t>Generate a predictive risk map</a:t>
            </a:r>
          </a:p>
          <a:p>
            <a:r>
              <a:rPr lang="en-US" dirty="0"/>
              <a:t>Workflow</a:t>
            </a:r>
          </a:p>
          <a:p>
            <a:pPr marL="914400" lvl="1" indent="-457200">
              <a:buFont typeface="+mj-lt"/>
              <a:buAutoNum type="arabicPeriod"/>
            </a:pPr>
            <a:r>
              <a:rPr lang="en-US" dirty="0"/>
              <a:t>Cleaning</a:t>
            </a:r>
          </a:p>
          <a:p>
            <a:pPr marL="914400" lvl="1" indent="-457200">
              <a:buFont typeface="+mj-lt"/>
              <a:buAutoNum type="arabicPeriod"/>
            </a:pPr>
            <a:r>
              <a:rPr lang="en-US" dirty="0"/>
              <a:t>Aggregation</a:t>
            </a:r>
          </a:p>
          <a:p>
            <a:pPr marL="914400" lvl="1" indent="-457200">
              <a:buFont typeface="+mj-lt"/>
              <a:buAutoNum type="arabicPeriod"/>
            </a:pPr>
            <a:r>
              <a:rPr lang="en-US" dirty="0"/>
              <a:t>Model run</a:t>
            </a:r>
          </a:p>
          <a:p>
            <a:pPr marL="914400" lvl="1" indent="-457200">
              <a:buFont typeface="+mj-lt"/>
              <a:buAutoNum type="arabicPeriod"/>
            </a:pPr>
            <a:r>
              <a:rPr lang="en-US" dirty="0"/>
              <a:t>Visualizations</a:t>
            </a:r>
          </a:p>
          <a:p>
            <a:r>
              <a:rPr lang="en-US" dirty="0"/>
              <a:t>Architecture</a:t>
            </a:r>
          </a:p>
          <a:p>
            <a:r>
              <a:rPr lang="en-US" dirty="0"/>
              <a:t>Challenges</a:t>
            </a:r>
          </a:p>
        </p:txBody>
      </p:sp>
      <p:pic>
        <p:nvPicPr>
          <p:cNvPr id="1026"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15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6194" y="221385"/>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p:cNvPicPr>
            <a:picLocks noChangeAspect="1"/>
          </p:cNvPicPr>
          <p:nvPr/>
        </p:nvPicPr>
        <p:blipFill rotWithShape="1">
          <a:blip r:embed="rId4">
            <a:extLst>
              <a:ext uri="{28A0092B-C50C-407E-A947-70E740481C1C}">
                <a14:useLocalDpi xmlns:a14="http://schemas.microsoft.com/office/drawing/2010/main" val="0"/>
              </a:ext>
            </a:extLst>
          </a:blip>
          <a:srcRect l="2892" t="28312"/>
          <a:stretch/>
        </p:blipFill>
        <p:spPr>
          <a:xfrm>
            <a:off x="6105600" y="3081600"/>
            <a:ext cx="5702246" cy="3031200"/>
          </a:xfrm>
          <a:prstGeom prst="rect">
            <a:avLst/>
          </a:prstGeom>
        </p:spPr>
      </p:pic>
      <p:grpSp>
        <p:nvGrpSpPr>
          <p:cNvPr id="53" name="Group 52"/>
          <p:cNvGrpSpPr/>
          <p:nvPr/>
        </p:nvGrpSpPr>
        <p:grpSpPr>
          <a:xfrm>
            <a:off x="6075956" y="1974022"/>
            <a:ext cx="5710290" cy="4153177"/>
            <a:chOff x="6089579" y="2018422"/>
            <a:chExt cx="5710290" cy="4153177"/>
          </a:xfrm>
        </p:grpSpPr>
        <p:sp>
          <p:nvSpPr>
            <p:cNvPr id="59" name="Rounded Rectangle 58"/>
            <p:cNvSpPr/>
            <p:nvPr/>
          </p:nvSpPr>
          <p:spPr>
            <a:xfrm>
              <a:off x="6089579" y="2203088"/>
              <a:ext cx="5710290" cy="3968511"/>
            </a:xfrm>
            <a:prstGeom prst="roundRect">
              <a:avLst>
                <a:gd name="adj" fmla="val 1222"/>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8121001" y="2018422"/>
              <a:ext cx="1647445" cy="369332"/>
            </a:xfrm>
            <a:prstGeom prst="rect">
              <a:avLst/>
            </a:prstGeom>
            <a:solidFill>
              <a:schemeClr val="bg1"/>
            </a:solidFill>
            <a:ln w="19050">
              <a:solidFill>
                <a:schemeClr val="bg2">
                  <a:lumMod val="90000"/>
                </a:schemeClr>
              </a:solidFill>
            </a:ln>
          </p:spPr>
          <p:txBody>
            <a:bodyPr wrap="square" rtlCol="0">
              <a:spAutoFit/>
            </a:bodyPr>
            <a:lstStyle/>
            <a:p>
              <a:r>
                <a:rPr lang="en-US" dirty="0"/>
                <a:t>Upload Settings</a:t>
              </a:r>
            </a:p>
          </p:txBody>
        </p:sp>
      </p:grpSp>
      <p:sp>
        <p:nvSpPr>
          <p:cNvPr id="2" name="Title 1"/>
          <p:cNvSpPr>
            <a:spLocks noGrp="1"/>
          </p:cNvSpPr>
          <p:nvPr>
            <p:ph type="title"/>
          </p:nvPr>
        </p:nvSpPr>
        <p:spPr/>
        <p:txBody>
          <a:bodyPr/>
          <a:lstStyle/>
          <a:p>
            <a:r>
              <a:rPr lang="en-US" dirty="0"/>
              <a:t>Initial Upload</a:t>
            </a:r>
          </a:p>
        </p:txBody>
      </p:sp>
      <p:pic>
        <p:nvPicPr>
          <p:cNvPr id="1026" name="Picture 2" descr="ID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grpSp>
        <p:nvGrpSpPr>
          <p:cNvPr id="47" name="Group 46"/>
          <p:cNvGrpSpPr/>
          <p:nvPr/>
        </p:nvGrpSpPr>
        <p:grpSpPr>
          <a:xfrm>
            <a:off x="1250843" y="2440401"/>
            <a:ext cx="3834428" cy="583883"/>
            <a:chOff x="1577947" y="2278224"/>
            <a:chExt cx="3834428" cy="583883"/>
          </a:xfrm>
        </p:grpSpPr>
        <p:pic>
          <p:nvPicPr>
            <p:cNvPr id="12292" name="Picture 4" descr="Image result for excel icon"/>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1577947" y="2278224"/>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198462" y="2379079"/>
              <a:ext cx="3213913" cy="369332"/>
            </a:xfrm>
            <a:prstGeom prst="rect">
              <a:avLst/>
            </a:prstGeom>
            <a:noFill/>
          </p:spPr>
          <p:txBody>
            <a:bodyPr wrap="square" rtlCol="0">
              <a:spAutoFit/>
            </a:bodyPr>
            <a:lstStyle/>
            <a:p>
              <a:r>
                <a:rPr lang="en-US" dirty="0"/>
                <a:t>Case and/or Risk indicator file(s)</a:t>
              </a:r>
            </a:p>
          </p:txBody>
        </p:sp>
      </p:grpSp>
      <p:grpSp>
        <p:nvGrpSpPr>
          <p:cNvPr id="54" name="Group 53"/>
          <p:cNvGrpSpPr/>
          <p:nvPr/>
        </p:nvGrpSpPr>
        <p:grpSpPr>
          <a:xfrm>
            <a:off x="493979" y="1974022"/>
            <a:ext cx="5352422" cy="4153177"/>
            <a:chOff x="493979" y="2031622"/>
            <a:chExt cx="5352422" cy="4153177"/>
          </a:xfrm>
        </p:grpSpPr>
        <p:sp>
          <p:nvSpPr>
            <p:cNvPr id="51" name="Rounded Rectangle 50"/>
            <p:cNvSpPr/>
            <p:nvPr/>
          </p:nvSpPr>
          <p:spPr>
            <a:xfrm>
              <a:off x="493979" y="2216288"/>
              <a:ext cx="5352422" cy="3968511"/>
            </a:xfrm>
            <a:prstGeom prst="roundRect">
              <a:avLst>
                <a:gd name="adj" fmla="val 1222"/>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2588613" y="2031622"/>
              <a:ext cx="1173297" cy="369332"/>
            </a:xfrm>
            <a:prstGeom prst="rect">
              <a:avLst/>
            </a:prstGeom>
            <a:solidFill>
              <a:schemeClr val="bg1"/>
            </a:solidFill>
            <a:ln w="19050">
              <a:solidFill>
                <a:schemeClr val="bg2">
                  <a:lumMod val="90000"/>
                </a:schemeClr>
              </a:solidFill>
            </a:ln>
          </p:spPr>
          <p:txBody>
            <a:bodyPr wrap="square" rtlCol="0">
              <a:spAutoFit/>
            </a:bodyPr>
            <a:lstStyle/>
            <a:p>
              <a:r>
                <a:rPr lang="en-US" dirty="0"/>
                <a:t>User Input</a:t>
              </a:r>
            </a:p>
          </p:txBody>
        </p:sp>
      </p:grpSp>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9999" y="3138013"/>
            <a:ext cx="5286408" cy="1696699"/>
          </a:xfrm>
          <a:prstGeom prst="rect">
            <a:avLst/>
          </a:prstGeom>
        </p:spPr>
      </p:pic>
      <p:grpSp>
        <p:nvGrpSpPr>
          <p:cNvPr id="3" name="Group 2"/>
          <p:cNvGrpSpPr/>
          <p:nvPr/>
        </p:nvGrpSpPr>
        <p:grpSpPr>
          <a:xfrm>
            <a:off x="907200" y="3428883"/>
            <a:ext cx="6084002" cy="1201254"/>
            <a:chOff x="907200" y="4008003"/>
            <a:chExt cx="6084002" cy="1201254"/>
          </a:xfrm>
        </p:grpSpPr>
        <p:sp>
          <p:nvSpPr>
            <p:cNvPr id="8" name="Rectangle 7"/>
            <p:cNvSpPr/>
            <p:nvPr/>
          </p:nvSpPr>
          <p:spPr>
            <a:xfrm>
              <a:off x="907200" y="4009079"/>
              <a:ext cx="710556" cy="253769"/>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744131" y="4009078"/>
              <a:ext cx="796363" cy="253553"/>
            </a:xfrm>
            <a:prstGeom prst="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632942" y="4008003"/>
              <a:ext cx="679996" cy="254628"/>
            </a:xfrm>
            <a:prstGeom prst="rect">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Elbow Connector 10"/>
            <p:cNvCxnSpPr>
              <a:cxnSpLocks/>
              <a:stCxn id="8" idx="2"/>
            </p:cNvCxnSpPr>
            <p:nvPr/>
          </p:nvCxnSpPr>
          <p:spPr>
            <a:xfrm rot="16200000" flipH="1">
              <a:off x="3991609" y="1533717"/>
              <a:ext cx="270462" cy="5728724"/>
            </a:xfrm>
            <a:prstGeom prst="bentConnector2">
              <a:avLst/>
            </a:prstGeom>
            <a:ln w="317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Elbow Connector 26"/>
            <p:cNvCxnSpPr>
              <a:cxnSpLocks/>
              <a:stCxn id="21" idx="2"/>
            </p:cNvCxnSpPr>
            <p:nvPr/>
          </p:nvCxnSpPr>
          <p:spPr>
            <a:xfrm rot="16200000" flipH="1">
              <a:off x="4265905" y="2139038"/>
              <a:ext cx="601705" cy="4848889"/>
            </a:xfrm>
            <a:prstGeom prst="bentConnector2">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Elbow Connector 29"/>
            <p:cNvCxnSpPr>
              <a:cxnSpLocks/>
              <a:stCxn id="22" idx="2"/>
            </p:cNvCxnSpPr>
            <p:nvPr/>
          </p:nvCxnSpPr>
          <p:spPr>
            <a:xfrm rot="16200000" flipH="1">
              <a:off x="4508758" y="2726813"/>
              <a:ext cx="946626" cy="4018262"/>
            </a:xfrm>
            <a:prstGeom prst="bentConnector2">
              <a:avLst/>
            </a:prstGeom>
            <a:ln w="31750">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4881601" y="3431816"/>
            <a:ext cx="2109600" cy="1567489"/>
            <a:chOff x="4881601" y="4000776"/>
            <a:chExt cx="2109600" cy="1567489"/>
          </a:xfrm>
        </p:grpSpPr>
        <p:sp>
          <p:nvSpPr>
            <p:cNvPr id="24" name="Rectangle 23"/>
            <p:cNvSpPr/>
            <p:nvPr/>
          </p:nvSpPr>
          <p:spPr>
            <a:xfrm>
              <a:off x="4881601" y="4000776"/>
              <a:ext cx="843552" cy="268823"/>
            </a:xfrm>
            <a:prstGeom prst="rect">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9" name="Elbow Connector 1028"/>
            <p:cNvCxnSpPr>
              <a:stCxn id="24" idx="2"/>
            </p:cNvCxnSpPr>
            <p:nvPr/>
          </p:nvCxnSpPr>
          <p:spPr>
            <a:xfrm rot="16200000" flipH="1">
              <a:off x="5497956" y="4075019"/>
              <a:ext cx="1298666" cy="1687825"/>
            </a:xfrm>
            <a:prstGeom prst="bentConnector2">
              <a:avLst/>
            </a:prstGeom>
            <a:ln w="3175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3904944" y="3439017"/>
            <a:ext cx="3086255" cy="2572496"/>
            <a:chOff x="3904944" y="4007977"/>
            <a:chExt cx="3086255" cy="2572496"/>
          </a:xfrm>
        </p:grpSpPr>
        <p:sp>
          <p:nvSpPr>
            <p:cNvPr id="23" name="Rectangle 22"/>
            <p:cNvSpPr/>
            <p:nvPr/>
          </p:nvSpPr>
          <p:spPr>
            <a:xfrm>
              <a:off x="3904944" y="4007977"/>
              <a:ext cx="895405" cy="259832"/>
            </a:xfrm>
            <a:prstGeom prst="rect">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7" name="Elbow Connector 1026"/>
            <p:cNvCxnSpPr>
              <a:stCxn id="23" idx="2"/>
            </p:cNvCxnSpPr>
            <p:nvPr/>
          </p:nvCxnSpPr>
          <p:spPr>
            <a:xfrm rot="16200000" flipH="1">
              <a:off x="4515591" y="4104864"/>
              <a:ext cx="2312664" cy="2638553"/>
            </a:xfrm>
            <a:prstGeom prst="bentConnector2">
              <a:avLst/>
            </a:prstGeom>
            <a:ln w="3175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sp>
        <p:nvSpPr>
          <p:cNvPr id="56" name="Content Placeholder 4"/>
          <p:cNvSpPr>
            <a:spLocks noGrp="1"/>
          </p:cNvSpPr>
          <p:nvPr>
            <p:ph idx="1"/>
          </p:nvPr>
        </p:nvSpPr>
        <p:spPr>
          <a:xfrm>
            <a:off x="838200" y="1523225"/>
            <a:ext cx="10515600" cy="4351338"/>
          </a:xfrm>
        </p:spPr>
        <p:txBody>
          <a:bodyPr/>
          <a:lstStyle/>
          <a:p>
            <a:r>
              <a:rPr lang="en-US" dirty="0"/>
              <a:t>Upload case and/or risk indicator file(s)</a:t>
            </a:r>
          </a:p>
        </p:txBody>
      </p:sp>
      <p:grpSp>
        <p:nvGrpSpPr>
          <p:cNvPr id="52" name="Group 51"/>
          <p:cNvGrpSpPr/>
          <p:nvPr/>
        </p:nvGrpSpPr>
        <p:grpSpPr>
          <a:xfrm>
            <a:off x="7862018" y="2417535"/>
            <a:ext cx="2160382" cy="583883"/>
            <a:chOff x="7998818" y="2453717"/>
            <a:chExt cx="2160382" cy="583883"/>
          </a:xfrm>
        </p:grpSpPr>
        <p:sp>
          <p:nvSpPr>
            <p:cNvPr id="61" name="TextBox 60"/>
            <p:cNvSpPr txBox="1"/>
            <p:nvPr/>
          </p:nvSpPr>
          <p:spPr>
            <a:xfrm>
              <a:off x="8726701" y="2583859"/>
              <a:ext cx="1432499" cy="369332"/>
            </a:xfrm>
            <a:prstGeom prst="rect">
              <a:avLst/>
            </a:prstGeom>
            <a:noFill/>
          </p:spPr>
          <p:txBody>
            <a:bodyPr wrap="square" rtlCol="0">
              <a:spAutoFit/>
            </a:bodyPr>
            <a:lstStyle/>
            <a:p>
              <a:r>
                <a:rPr lang="en-US" dirty="0"/>
                <a:t>Upload Page</a:t>
              </a:r>
            </a:p>
          </p:txBody>
        </p:sp>
        <p:pic>
          <p:nvPicPr>
            <p:cNvPr id="62" name="Picture 4"/>
            <p:cNvPicPr>
              <a:picLocks noChangeAspect="1" noChangeArrowheads="1"/>
            </p:cNvPicPr>
            <p:nvPr/>
          </p:nvPicPr>
          <p:blipFill>
            <a:blip r:embed="rId8" cstate="hqprint">
              <a:extLst>
                <a:ext uri="{28A0092B-C50C-407E-A947-70E740481C1C}">
                  <a14:useLocalDpi xmlns:a14="http://schemas.microsoft.com/office/drawing/2010/main" val="0"/>
                </a:ext>
              </a:extLst>
            </a:blip>
            <a:stretch>
              <a:fillRect/>
            </a:stretch>
          </p:blipFill>
          <p:spPr bwMode="auto">
            <a:xfrm>
              <a:off x="7998818" y="2453717"/>
              <a:ext cx="583883" cy="58388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1923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9293" y="251343"/>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t>
            </a:r>
          </a:p>
        </p:txBody>
      </p:sp>
      <p:sp>
        <p:nvSpPr>
          <p:cNvPr id="2" name="Title 1"/>
          <p:cNvSpPr>
            <a:spLocks noGrp="1"/>
          </p:cNvSpPr>
          <p:nvPr>
            <p:ph type="title"/>
          </p:nvPr>
        </p:nvSpPr>
        <p:spPr/>
        <p:txBody>
          <a:bodyPr/>
          <a:lstStyle/>
          <a:p>
            <a:r>
              <a:rPr lang="en-US" dirty="0"/>
              <a:t>Step 1: Cleaning</a:t>
            </a:r>
          </a:p>
        </p:txBody>
      </p:sp>
      <p:sp>
        <p:nvSpPr>
          <p:cNvPr id="5" name="Content Placeholder 4"/>
          <p:cNvSpPr>
            <a:spLocks noGrp="1"/>
          </p:cNvSpPr>
          <p:nvPr>
            <p:ph idx="1"/>
          </p:nvPr>
        </p:nvSpPr>
        <p:spPr>
          <a:xfrm>
            <a:off x="838200" y="1523225"/>
            <a:ext cx="10515600" cy="4351338"/>
          </a:xfrm>
        </p:spPr>
        <p:txBody>
          <a:bodyPr/>
          <a:lstStyle/>
          <a:p>
            <a:r>
              <a:rPr lang="en-US" dirty="0"/>
              <a:t>Validate location information</a:t>
            </a:r>
          </a:p>
        </p:txBody>
      </p:sp>
      <p:pic>
        <p:nvPicPr>
          <p:cNvPr id="1026"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Arrow Connector 9"/>
          <p:cNvCxnSpPr/>
          <p:nvPr/>
        </p:nvCxnSpPr>
        <p:spPr>
          <a:xfrm>
            <a:off x="5528709" y="3968397"/>
            <a:ext cx="497839"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042436" y="3106689"/>
            <a:ext cx="3802510" cy="583883"/>
            <a:chOff x="1147623" y="2688404"/>
            <a:chExt cx="3802510" cy="583883"/>
          </a:xfrm>
        </p:grpSpPr>
        <p:pic>
          <p:nvPicPr>
            <p:cNvPr id="25"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1147623" y="2688404"/>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1766853" y="2804463"/>
              <a:ext cx="3183280" cy="369332"/>
            </a:xfrm>
            <a:prstGeom prst="rect">
              <a:avLst/>
            </a:prstGeom>
            <a:noFill/>
          </p:spPr>
          <p:txBody>
            <a:bodyPr wrap="square" rtlCol="0">
              <a:spAutoFit/>
            </a:bodyPr>
            <a:lstStyle/>
            <a:p>
              <a:r>
                <a:rPr lang="en-US" dirty="0"/>
                <a:t>Case and/or Risk indicator file(s)</a:t>
              </a:r>
            </a:p>
          </p:txBody>
        </p:sp>
      </p:grpSp>
      <p:grpSp>
        <p:nvGrpSpPr>
          <p:cNvPr id="7" name="Group 6"/>
          <p:cNvGrpSpPr/>
          <p:nvPr/>
        </p:nvGrpSpPr>
        <p:grpSpPr>
          <a:xfrm>
            <a:off x="449835" y="3740718"/>
            <a:ext cx="4987382" cy="1712255"/>
            <a:chOff x="712802" y="3974398"/>
            <a:chExt cx="4987382" cy="1712255"/>
          </a:xfrm>
        </p:grpSpPr>
        <p:pic>
          <p:nvPicPr>
            <p:cNvPr id="27" name="Picture 26"/>
            <p:cNvPicPr>
              <a:picLocks noChangeAspect="1"/>
            </p:cNvPicPr>
            <p:nvPr/>
          </p:nvPicPr>
          <p:blipFill rotWithShape="1">
            <a:blip r:embed="rId6">
              <a:extLst>
                <a:ext uri="{28A0092B-C50C-407E-A947-70E740481C1C}">
                  <a14:useLocalDpi xmlns:a14="http://schemas.microsoft.com/office/drawing/2010/main" val="0"/>
                </a:ext>
              </a:extLst>
            </a:blip>
            <a:srcRect l="6918"/>
            <a:stretch/>
          </p:blipFill>
          <p:spPr>
            <a:xfrm>
              <a:off x="734400" y="3974398"/>
              <a:ext cx="4965784" cy="1712255"/>
            </a:xfrm>
            <a:prstGeom prst="rect">
              <a:avLst/>
            </a:prstGeom>
          </p:spPr>
        </p:pic>
        <p:sp>
          <p:nvSpPr>
            <p:cNvPr id="32" name="Rectangle 31"/>
            <p:cNvSpPr/>
            <p:nvPr/>
          </p:nvSpPr>
          <p:spPr>
            <a:xfrm>
              <a:off x="712802" y="4545920"/>
              <a:ext cx="853584" cy="284603"/>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1580621" y="4830524"/>
              <a:ext cx="900936" cy="273103"/>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ounded Rectangle 29"/>
          <p:cNvSpPr/>
          <p:nvPr/>
        </p:nvSpPr>
        <p:spPr>
          <a:xfrm>
            <a:off x="439201" y="2427249"/>
            <a:ext cx="5012252" cy="3714350"/>
          </a:xfrm>
          <a:prstGeom prst="roundRect">
            <a:avLst>
              <a:gd name="adj" fmla="val 2081"/>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355203" y="2243581"/>
            <a:ext cx="1176977" cy="369332"/>
          </a:xfrm>
          <a:prstGeom prst="rect">
            <a:avLst/>
          </a:prstGeom>
          <a:solidFill>
            <a:schemeClr val="bg1"/>
          </a:solidFill>
          <a:ln w="19050">
            <a:solidFill>
              <a:schemeClr val="bg2">
                <a:lumMod val="90000"/>
              </a:schemeClr>
            </a:solidFill>
          </a:ln>
        </p:spPr>
        <p:txBody>
          <a:bodyPr wrap="square" rtlCol="0">
            <a:spAutoFit/>
          </a:bodyPr>
          <a:lstStyle/>
          <a:p>
            <a:r>
              <a:rPr lang="en-US" dirty="0"/>
              <a:t>User Input</a:t>
            </a:r>
          </a:p>
        </p:txBody>
      </p:sp>
      <p:sp>
        <p:nvSpPr>
          <p:cNvPr id="42" name="TextBox 41"/>
          <p:cNvSpPr txBox="1"/>
          <p:nvPr/>
        </p:nvSpPr>
        <p:spPr>
          <a:xfrm>
            <a:off x="7807391" y="4528417"/>
            <a:ext cx="2311208" cy="369332"/>
          </a:xfrm>
          <a:prstGeom prst="rect">
            <a:avLst/>
          </a:prstGeom>
          <a:noFill/>
        </p:spPr>
        <p:txBody>
          <a:bodyPr wrap="square" rtlCol="0">
            <a:spAutoFit/>
          </a:bodyPr>
          <a:lstStyle/>
          <a:p>
            <a:r>
              <a:rPr lang="en-US" dirty="0"/>
              <a:t>(</a:t>
            </a:r>
            <a:r>
              <a:rPr lang="en-US" dirty="0">
                <a:solidFill>
                  <a:srgbClr val="C00000"/>
                </a:solidFill>
              </a:rPr>
              <a:t>Unmatched removed</a:t>
            </a:r>
            <a:r>
              <a:rPr lang="en-US" dirty="0"/>
              <a:t>)</a:t>
            </a:r>
          </a:p>
        </p:txBody>
      </p:sp>
      <p:grpSp>
        <p:nvGrpSpPr>
          <p:cNvPr id="17" name="Group 16">
            <a:extLst>
              <a:ext uri="{FF2B5EF4-FFF2-40B4-BE49-F238E27FC236}">
                <a16:creationId xmlns:a16="http://schemas.microsoft.com/office/drawing/2014/main" id="{432DEF37-69E3-4C22-B2CC-CEB5B080F4CE}"/>
              </a:ext>
            </a:extLst>
          </p:cNvPr>
          <p:cNvGrpSpPr/>
          <p:nvPr/>
        </p:nvGrpSpPr>
        <p:grpSpPr>
          <a:xfrm>
            <a:off x="6100979" y="887521"/>
            <a:ext cx="5716542" cy="5254077"/>
            <a:chOff x="6100979" y="887521"/>
            <a:chExt cx="5716542" cy="5254077"/>
          </a:xfrm>
        </p:grpSpPr>
        <p:grpSp>
          <p:nvGrpSpPr>
            <p:cNvPr id="3" name="Group 2"/>
            <p:cNvGrpSpPr/>
            <p:nvPr/>
          </p:nvGrpSpPr>
          <p:grpSpPr>
            <a:xfrm>
              <a:off x="7265942" y="1369042"/>
              <a:ext cx="3386196" cy="583883"/>
              <a:chOff x="4950532" y="2684956"/>
              <a:chExt cx="3386196" cy="583883"/>
            </a:xfrm>
          </p:grpSpPr>
          <p:pic>
            <p:nvPicPr>
              <p:cNvPr id="21"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950532" y="2684956"/>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5569762" y="2789273"/>
                <a:ext cx="2766966" cy="369332"/>
              </a:xfrm>
              <a:prstGeom prst="rect">
                <a:avLst/>
              </a:prstGeom>
              <a:noFill/>
            </p:spPr>
            <p:txBody>
              <a:bodyPr wrap="square" rtlCol="0">
                <a:spAutoFit/>
              </a:bodyPr>
              <a:lstStyle/>
              <a:p>
                <a:r>
                  <a:rPr lang="en-US" dirty="0"/>
                  <a:t>Unique names and matches </a:t>
                </a:r>
              </a:p>
            </p:txBody>
          </p:sp>
        </p:grpSp>
        <p:grpSp>
          <p:nvGrpSpPr>
            <p:cNvPr id="14" name="Group 13">
              <a:extLst>
                <a:ext uri="{FF2B5EF4-FFF2-40B4-BE49-F238E27FC236}">
                  <a16:creationId xmlns:a16="http://schemas.microsoft.com/office/drawing/2014/main" id="{CA779B25-C026-49BF-8C96-B2813CA687DB}"/>
                </a:ext>
              </a:extLst>
            </p:cNvPr>
            <p:cNvGrpSpPr/>
            <p:nvPr/>
          </p:nvGrpSpPr>
          <p:grpSpPr>
            <a:xfrm>
              <a:off x="6100979" y="1073887"/>
              <a:ext cx="5716542" cy="5067711"/>
              <a:chOff x="6100979" y="1073887"/>
              <a:chExt cx="5716542" cy="5067711"/>
            </a:xfrm>
          </p:grpSpPr>
          <p:pic>
            <p:nvPicPr>
              <p:cNvPr id="29" name="Picture 28"/>
              <p:cNvPicPr>
                <a:picLocks noChangeAspect="1"/>
              </p:cNvPicPr>
              <p:nvPr/>
            </p:nvPicPr>
            <p:blipFill rotWithShape="1">
              <a:blip r:embed="rId7">
                <a:extLst>
                  <a:ext uri="{28A0092B-C50C-407E-A947-70E740481C1C}">
                    <a14:useLocalDpi xmlns:a14="http://schemas.microsoft.com/office/drawing/2010/main" val="0"/>
                  </a:ext>
                </a:extLst>
              </a:blip>
              <a:srcRect l="7445" r="269"/>
              <a:stretch/>
            </p:blipFill>
            <p:spPr>
              <a:xfrm>
                <a:off x="6480882" y="4853354"/>
                <a:ext cx="4974115" cy="1207575"/>
              </a:xfrm>
              <a:prstGeom prst="rect">
                <a:avLst/>
              </a:prstGeom>
            </p:spPr>
          </p:pic>
          <p:grpSp>
            <p:nvGrpSpPr>
              <p:cNvPr id="6" name="Group 5"/>
              <p:cNvGrpSpPr/>
              <p:nvPr/>
            </p:nvGrpSpPr>
            <p:grpSpPr>
              <a:xfrm>
                <a:off x="7799480" y="4016630"/>
                <a:ext cx="2319120" cy="583883"/>
                <a:chOff x="8686345" y="2748882"/>
                <a:chExt cx="2319120" cy="583883"/>
              </a:xfrm>
            </p:grpSpPr>
            <p:pic>
              <p:nvPicPr>
                <p:cNvPr id="19"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686345" y="2748882"/>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9295096" y="2849470"/>
                  <a:ext cx="1710369" cy="369332"/>
                </a:xfrm>
                <a:prstGeom prst="rect">
                  <a:avLst/>
                </a:prstGeom>
                <a:noFill/>
              </p:spPr>
              <p:txBody>
                <a:bodyPr wrap="square" rtlCol="0">
                  <a:spAutoFit/>
                </a:bodyPr>
                <a:lstStyle/>
                <a:p>
                  <a:r>
                    <a:rPr lang="en-US" dirty="0"/>
                    <a:t>Cleaned up data</a:t>
                  </a:r>
                </a:p>
              </p:txBody>
            </p:sp>
          </p:grpSp>
          <p:grpSp>
            <p:nvGrpSpPr>
              <p:cNvPr id="13" name="Group 12">
                <a:extLst>
                  <a:ext uri="{FF2B5EF4-FFF2-40B4-BE49-F238E27FC236}">
                    <a16:creationId xmlns:a16="http://schemas.microsoft.com/office/drawing/2014/main" id="{F99DFC12-6A8D-48B4-A6E3-F128661C8E4E}"/>
                  </a:ext>
                </a:extLst>
              </p:cNvPr>
              <p:cNvGrpSpPr/>
              <p:nvPr/>
            </p:nvGrpSpPr>
            <p:grpSpPr>
              <a:xfrm>
                <a:off x="6100979" y="1073887"/>
                <a:ext cx="5716542" cy="5067711"/>
                <a:chOff x="6100979" y="1073887"/>
                <a:chExt cx="5716542" cy="5067711"/>
              </a:xfrm>
            </p:grpSpPr>
            <p:sp>
              <p:nvSpPr>
                <p:cNvPr id="23" name="Rounded Rectangle 22"/>
                <p:cNvSpPr/>
                <p:nvPr/>
              </p:nvSpPr>
              <p:spPr>
                <a:xfrm>
                  <a:off x="6100979" y="1073887"/>
                  <a:ext cx="5716542" cy="5067711"/>
                </a:xfrm>
                <a:prstGeom prst="roundRect">
                  <a:avLst>
                    <a:gd name="adj" fmla="val 1713"/>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rotWithShape="1">
                <a:blip r:embed="rId8">
                  <a:extLst>
                    <a:ext uri="{28A0092B-C50C-407E-A947-70E740481C1C}">
                      <a14:useLocalDpi xmlns:a14="http://schemas.microsoft.com/office/drawing/2010/main" val="0"/>
                    </a:ext>
                  </a:extLst>
                </a:blip>
                <a:srcRect l="6171" r="906"/>
                <a:stretch/>
              </p:blipFill>
              <p:spPr>
                <a:xfrm>
                  <a:off x="6145617" y="2040955"/>
                  <a:ext cx="5626851" cy="1744525"/>
                </a:xfrm>
                <a:prstGeom prst="rect">
                  <a:avLst/>
                </a:prstGeom>
              </p:spPr>
            </p:pic>
          </p:grpSp>
        </p:grpSp>
        <p:sp>
          <p:nvSpPr>
            <p:cNvPr id="24" name="TextBox 23"/>
            <p:cNvSpPr txBox="1"/>
            <p:nvPr/>
          </p:nvSpPr>
          <p:spPr>
            <a:xfrm>
              <a:off x="8102038" y="887521"/>
              <a:ext cx="1714423" cy="369332"/>
            </a:xfrm>
            <a:prstGeom prst="rect">
              <a:avLst/>
            </a:prstGeom>
            <a:solidFill>
              <a:schemeClr val="bg1"/>
            </a:solidFill>
            <a:ln w="19050">
              <a:solidFill>
                <a:schemeClr val="bg2">
                  <a:lumMod val="90000"/>
                </a:schemeClr>
              </a:solidFill>
            </a:ln>
          </p:spPr>
          <p:txBody>
            <a:bodyPr wrap="square" rtlCol="0">
              <a:spAutoFit/>
            </a:bodyPr>
            <a:lstStyle/>
            <a:p>
              <a:r>
                <a:rPr lang="en-US" dirty="0"/>
                <a:t>Cleaning Output</a:t>
              </a:r>
            </a:p>
          </p:txBody>
        </p:sp>
      </p:grpSp>
      <p:grpSp>
        <p:nvGrpSpPr>
          <p:cNvPr id="15" name="Group 14">
            <a:extLst>
              <a:ext uri="{FF2B5EF4-FFF2-40B4-BE49-F238E27FC236}">
                <a16:creationId xmlns:a16="http://schemas.microsoft.com/office/drawing/2014/main" id="{8B287ECC-ACB2-451F-9CC4-ABF5BAF485A6}"/>
              </a:ext>
            </a:extLst>
          </p:cNvPr>
          <p:cNvGrpSpPr/>
          <p:nvPr/>
        </p:nvGrpSpPr>
        <p:grpSpPr>
          <a:xfrm>
            <a:off x="6145617" y="2636379"/>
            <a:ext cx="5626851" cy="568340"/>
            <a:chOff x="6145617" y="2636379"/>
            <a:chExt cx="5626851" cy="568340"/>
          </a:xfrm>
        </p:grpSpPr>
        <p:sp>
          <p:nvSpPr>
            <p:cNvPr id="36" name="Rectangle 35"/>
            <p:cNvSpPr/>
            <p:nvPr/>
          </p:nvSpPr>
          <p:spPr>
            <a:xfrm>
              <a:off x="11166345" y="2637543"/>
              <a:ext cx="606123" cy="26245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11166345" y="2934774"/>
              <a:ext cx="606123" cy="269945"/>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145617" y="2636379"/>
              <a:ext cx="853584" cy="284603"/>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013436" y="2920983"/>
              <a:ext cx="900936" cy="273103"/>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p:cNvSpPr/>
          <p:nvPr/>
        </p:nvSpPr>
        <p:spPr>
          <a:xfrm>
            <a:off x="10861040" y="5201920"/>
            <a:ext cx="560518" cy="2307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991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p:cNvSpPr/>
          <p:nvPr/>
        </p:nvSpPr>
        <p:spPr>
          <a:xfrm>
            <a:off x="245339" y="241703"/>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Step 2: Aggregation</a:t>
            </a:r>
          </a:p>
        </p:txBody>
      </p:sp>
      <p:sp>
        <p:nvSpPr>
          <p:cNvPr id="5" name="Content Placeholder 4"/>
          <p:cNvSpPr>
            <a:spLocks noGrp="1"/>
          </p:cNvSpPr>
          <p:nvPr>
            <p:ph idx="1"/>
          </p:nvPr>
        </p:nvSpPr>
        <p:spPr>
          <a:xfrm>
            <a:off x="838200" y="1530425"/>
            <a:ext cx="10515600" cy="4351338"/>
          </a:xfrm>
        </p:spPr>
        <p:txBody>
          <a:bodyPr/>
          <a:lstStyle/>
          <a:p>
            <a:r>
              <a:rPr lang="en-US" dirty="0"/>
              <a:t>Aggregate the data</a:t>
            </a:r>
          </a:p>
        </p:txBody>
      </p:sp>
      <p:pic>
        <p:nvPicPr>
          <p:cNvPr id="1026"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508795" y="5429029"/>
            <a:ext cx="2333301" cy="583883"/>
            <a:chOff x="8265274" y="2833020"/>
            <a:chExt cx="2333301" cy="583883"/>
          </a:xfrm>
        </p:grpSpPr>
        <p:pic>
          <p:nvPicPr>
            <p:cNvPr id="23"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265274" y="2833020"/>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8884504" y="2938747"/>
              <a:ext cx="1714071" cy="369332"/>
            </a:xfrm>
            <a:prstGeom prst="rect">
              <a:avLst/>
            </a:prstGeom>
            <a:noFill/>
          </p:spPr>
          <p:txBody>
            <a:bodyPr wrap="square" rtlCol="0">
              <a:spAutoFit/>
            </a:bodyPr>
            <a:lstStyle/>
            <a:p>
              <a:r>
                <a:rPr lang="en-US" dirty="0"/>
                <a:t>Aggregated data</a:t>
              </a:r>
            </a:p>
          </p:txBody>
        </p:sp>
      </p:grpSp>
      <p:grpSp>
        <p:nvGrpSpPr>
          <p:cNvPr id="42" name="Group 41"/>
          <p:cNvGrpSpPr/>
          <p:nvPr/>
        </p:nvGrpSpPr>
        <p:grpSpPr>
          <a:xfrm>
            <a:off x="4250437" y="5295159"/>
            <a:ext cx="6784709" cy="828122"/>
            <a:chOff x="4101211" y="5166895"/>
            <a:chExt cx="6519199" cy="728350"/>
          </a:xfrm>
        </p:grpSpPr>
        <p:pic>
          <p:nvPicPr>
            <p:cNvPr id="11" name="Picture 10"/>
            <p:cNvPicPr>
              <a:picLocks noChangeAspect="1"/>
            </p:cNvPicPr>
            <p:nvPr/>
          </p:nvPicPr>
          <p:blipFill rotWithShape="1">
            <a:blip r:embed="rId6">
              <a:extLst>
                <a:ext uri="{28A0092B-C50C-407E-A947-70E740481C1C}">
                  <a14:useLocalDpi xmlns:a14="http://schemas.microsoft.com/office/drawing/2010/main" val="0"/>
                </a:ext>
              </a:extLst>
            </a:blip>
            <a:srcRect l="373" t="1" b="2890"/>
            <a:stretch/>
          </p:blipFill>
          <p:spPr>
            <a:xfrm>
              <a:off x="4110456" y="5166895"/>
              <a:ext cx="6509954" cy="728350"/>
            </a:xfrm>
            <a:prstGeom prst="rect">
              <a:avLst/>
            </a:prstGeom>
          </p:spPr>
        </p:pic>
        <p:sp>
          <p:nvSpPr>
            <p:cNvPr id="27" name="Rectangle 26"/>
            <p:cNvSpPr/>
            <p:nvPr/>
          </p:nvSpPr>
          <p:spPr>
            <a:xfrm>
              <a:off x="4101211" y="5419194"/>
              <a:ext cx="6508983" cy="246348"/>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286551" y="5419194"/>
              <a:ext cx="173698" cy="246348"/>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6164995" y="1914649"/>
            <a:ext cx="5188805" cy="2275247"/>
            <a:chOff x="1163290" y="1844452"/>
            <a:chExt cx="9341510" cy="2275247"/>
          </a:xfrm>
        </p:grpSpPr>
        <p:sp>
          <p:nvSpPr>
            <p:cNvPr id="33" name="Rounded Rectangle 32"/>
            <p:cNvSpPr/>
            <p:nvPr/>
          </p:nvSpPr>
          <p:spPr>
            <a:xfrm>
              <a:off x="1163290" y="2038449"/>
              <a:ext cx="9341510" cy="2081250"/>
            </a:xfrm>
            <a:prstGeom prst="roundRect">
              <a:avLst>
                <a:gd name="adj" fmla="val 3097"/>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452487" y="1844452"/>
              <a:ext cx="2981235" cy="369332"/>
            </a:xfrm>
            <a:prstGeom prst="rect">
              <a:avLst/>
            </a:prstGeom>
            <a:solidFill>
              <a:schemeClr val="bg1"/>
            </a:solidFill>
            <a:ln w="19050">
              <a:solidFill>
                <a:schemeClr val="bg2">
                  <a:lumMod val="90000"/>
                </a:schemeClr>
              </a:solidFill>
            </a:ln>
          </p:spPr>
          <p:txBody>
            <a:bodyPr wrap="square" rtlCol="0">
              <a:spAutoFit/>
            </a:bodyPr>
            <a:lstStyle/>
            <a:p>
              <a:r>
                <a:rPr lang="en-US" dirty="0"/>
                <a:t>Upload Settings</a:t>
              </a:r>
            </a:p>
          </p:txBody>
        </p:sp>
      </p:grpSp>
      <p:grpSp>
        <p:nvGrpSpPr>
          <p:cNvPr id="41" name="Group 40"/>
          <p:cNvGrpSpPr/>
          <p:nvPr/>
        </p:nvGrpSpPr>
        <p:grpSpPr>
          <a:xfrm>
            <a:off x="1163290" y="4899838"/>
            <a:ext cx="10190510" cy="1242210"/>
            <a:chOff x="1178890" y="4805618"/>
            <a:chExt cx="9341510" cy="1291589"/>
          </a:xfrm>
        </p:grpSpPr>
        <p:sp>
          <p:nvSpPr>
            <p:cNvPr id="37" name="Rounded Rectangle 36"/>
            <p:cNvSpPr/>
            <p:nvPr/>
          </p:nvSpPr>
          <p:spPr>
            <a:xfrm>
              <a:off x="1178890" y="4983180"/>
              <a:ext cx="9341510" cy="1114027"/>
            </a:xfrm>
            <a:prstGeom prst="roundRect">
              <a:avLst>
                <a:gd name="adj" fmla="val 5429"/>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871106" y="4805618"/>
              <a:ext cx="1964270" cy="369332"/>
            </a:xfrm>
            <a:prstGeom prst="rect">
              <a:avLst/>
            </a:prstGeom>
            <a:solidFill>
              <a:schemeClr val="bg1"/>
            </a:solidFill>
            <a:ln w="19050">
              <a:solidFill>
                <a:schemeClr val="bg2">
                  <a:lumMod val="90000"/>
                </a:schemeClr>
              </a:solidFill>
            </a:ln>
          </p:spPr>
          <p:txBody>
            <a:bodyPr wrap="square" rtlCol="0">
              <a:spAutoFit/>
            </a:bodyPr>
            <a:lstStyle/>
            <a:p>
              <a:r>
                <a:rPr lang="en-US" dirty="0"/>
                <a:t>Aggregation Output</a:t>
              </a:r>
            </a:p>
          </p:txBody>
        </p:sp>
      </p:grpSp>
      <p:grpSp>
        <p:nvGrpSpPr>
          <p:cNvPr id="43" name="Group 42"/>
          <p:cNvGrpSpPr/>
          <p:nvPr/>
        </p:nvGrpSpPr>
        <p:grpSpPr>
          <a:xfrm>
            <a:off x="6222354" y="2341317"/>
            <a:ext cx="5067648" cy="1795101"/>
            <a:chOff x="1220649" y="2350320"/>
            <a:chExt cx="5067648" cy="1795101"/>
          </a:xfrm>
        </p:grpSpPr>
        <p:grpSp>
          <p:nvGrpSpPr>
            <p:cNvPr id="39" name="Group 38"/>
            <p:cNvGrpSpPr/>
            <p:nvPr/>
          </p:nvGrpSpPr>
          <p:grpSpPr>
            <a:xfrm>
              <a:off x="1220649" y="2480462"/>
              <a:ext cx="5067648" cy="1664959"/>
              <a:chOff x="1220649" y="2401262"/>
              <a:chExt cx="5067648" cy="1664959"/>
            </a:xfrm>
          </p:grpSpPr>
          <p:pic>
            <p:nvPicPr>
              <p:cNvPr id="19" name="Pictur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20649" y="2915540"/>
                <a:ext cx="5067648" cy="1150681"/>
              </a:xfrm>
              <a:prstGeom prst="rect">
                <a:avLst/>
              </a:prstGeom>
            </p:spPr>
          </p:pic>
          <p:sp>
            <p:nvSpPr>
              <p:cNvPr id="32" name="TextBox 31"/>
              <p:cNvSpPr txBox="1"/>
              <p:nvPr/>
            </p:nvSpPr>
            <p:spPr>
              <a:xfrm>
                <a:off x="3153901" y="2401262"/>
                <a:ext cx="1432499" cy="369332"/>
              </a:xfrm>
              <a:prstGeom prst="rect">
                <a:avLst/>
              </a:prstGeom>
              <a:noFill/>
            </p:spPr>
            <p:txBody>
              <a:bodyPr wrap="square" rtlCol="0">
                <a:spAutoFit/>
              </a:bodyPr>
              <a:lstStyle/>
              <a:p>
                <a:r>
                  <a:rPr lang="en-US" dirty="0"/>
                  <a:t>Upload Page</a:t>
                </a:r>
              </a:p>
            </p:txBody>
          </p:sp>
        </p:grpSp>
        <p:pic>
          <p:nvPicPr>
            <p:cNvPr id="44" name="Picture 4"/>
            <p:cNvPicPr>
              <a:picLocks noChangeAspect="1" noChangeArrowheads="1"/>
            </p:cNvPicPr>
            <p:nvPr/>
          </p:nvPicPr>
          <p:blipFill>
            <a:blip r:embed="rId8" cstate="hqprint">
              <a:extLst>
                <a:ext uri="{28A0092B-C50C-407E-A947-70E740481C1C}">
                  <a14:useLocalDpi xmlns:a14="http://schemas.microsoft.com/office/drawing/2010/main" val="0"/>
                </a:ext>
              </a:extLst>
            </a:blip>
            <a:stretch>
              <a:fillRect/>
            </a:stretch>
          </p:blipFill>
          <p:spPr bwMode="auto">
            <a:xfrm>
              <a:off x="2570018" y="2350320"/>
              <a:ext cx="583883" cy="583883"/>
            </a:xfrm>
            <a:prstGeom prst="rect">
              <a:avLst/>
            </a:prstGeom>
            <a:noFill/>
            <a:extLst>
              <a:ext uri="{909E8E84-426E-40DD-AFC4-6F175D3DCCD1}">
                <a14:hiddenFill xmlns:a14="http://schemas.microsoft.com/office/drawing/2010/main">
                  <a:solidFill>
                    <a:srgbClr val="FFFFFF"/>
                  </a:solidFill>
                </a14:hiddenFill>
              </a:ext>
            </a:extLst>
          </p:spPr>
        </p:pic>
      </p:grpSp>
      <p:sp>
        <p:nvSpPr>
          <p:cNvPr id="28" name="Rectangle 27"/>
          <p:cNvSpPr/>
          <p:nvPr/>
        </p:nvSpPr>
        <p:spPr>
          <a:xfrm>
            <a:off x="8705212" y="3413809"/>
            <a:ext cx="740708" cy="240985"/>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3" name="Group 1042"/>
          <p:cNvGrpSpPr/>
          <p:nvPr/>
        </p:nvGrpSpPr>
        <p:grpSpPr>
          <a:xfrm>
            <a:off x="3757693" y="4236050"/>
            <a:ext cx="4994134" cy="621252"/>
            <a:chOff x="3757693" y="4236050"/>
            <a:chExt cx="4994134" cy="621252"/>
          </a:xfrm>
        </p:grpSpPr>
        <p:cxnSp>
          <p:nvCxnSpPr>
            <p:cNvPr id="31" name="Straight Arrow Connector 30"/>
            <p:cNvCxnSpPr/>
            <p:nvPr/>
          </p:nvCxnSpPr>
          <p:spPr>
            <a:xfrm>
              <a:off x="6237780" y="4371975"/>
              <a:ext cx="0" cy="48532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1" name="Elbow Connector 1040"/>
            <p:cNvCxnSpPr/>
            <p:nvPr/>
          </p:nvCxnSpPr>
          <p:spPr>
            <a:xfrm rot="5400000" flipH="1" flipV="1">
              <a:off x="6252069" y="1741674"/>
              <a:ext cx="5381" cy="4994134"/>
            </a:xfrm>
            <a:prstGeom prst="bentConnector3">
              <a:avLst>
                <a:gd name="adj1" fmla="val -3062702"/>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3" name="Rectangle 82"/>
          <p:cNvSpPr/>
          <p:nvPr/>
        </p:nvSpPr>
        <p:spPr>
          <a:xfrm>
            <a:off x="8711370" y="3789107"/>
            <a:ext cx="734550" cy="252009"/>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CB2C1427-B748-4852-AC25-FDDB5950159D}"/>
              </a:ext>
            </a:extLst>
          </p:cNvPr>
          <p:cNvGrpSpPr/>
          <p:nvPr/>
        </p:nvGrpSpPr>
        <p:grpSpPr>
          <a:xfrm>
            <a:off x="1163290" y="1935400"/>
            <a:ext cx="4880547" cy="2256468"/>
            <a:chOff x="1163290" y="1935400"/>
            <a:chExt cx="4880547" cy="2256468"/>
          </a:xfrm>
        </p:grpSpPr>
        <p:grpSp>
          <p:nvGrpSpPr>
            <p:cNvPr id="1044" name="Group 1043"/>
            <p:cNvGrpSpPr/>
            <p:nvPr/>
          </p:nvGrpSpPr>
          <p:grpSpPr>
            <a:xfrm>
              <a:off x="1163290" y="1935400"/>
              <a:ext cx="4880547" cy="2256468"/>
              <a:chOff x="6473253" y="1937050"/>
              <a:chExt cx="4880547" cy="2256468"/>
            </a:xfrm>
          </p:grpSpPr>
          <p:sp>
            <p:nvSpPr>
              <p:cNvPr id="53" name="Rounded Rectangle 52"/>
              <p:cNvSpPr/>
              <p:nvPr/>
            </p:nvSpPr>
            <p:spPr>
              <a:xfrm>
                <a:off x="6473253" y="2112268"/>
                <a:ext cx="4880547" cy="2081250"/>
              </a:xfrm>
              <a:prstGeom prst="roundRect">
                <a:avLst>
                  <a:gd name="adj" fmla="val 3097"/>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7982263" y="1937050"/>
                <a:ext cx="1862525" cy="369332"/>
              </a:xfrm>
              <a:prstGeom prst="rect">
                <a:avLst/>
              </a:prstGeom>
              <a:solidFill>
                <a:schemeClr val="bg1"/>
              </a:solidFill>
              <a:ln w="19050">
                <a:solidFill>
                  <a:schemeClr val="bg2">
                    <a:lumMod val="90000"/>
                  </a:schemeClr>
                </a:solidFill>
              </a:ln>
            </p:spPr>
            <p:txBody>
              <a:bodyPr wrap="square" rtlCol="0">
                <a:spAutoFit/>
              </a:bodyPr>
              <a:lstStyle/>
              <a:p>
                <a:r>
                  <a:rPr lang="en-US" dirty="0"/>
                  <a:t>Aggregation Input</a:t>
                </a:r>
              </a:p>
            </p:txBody>
          </p:sp>
        </p:grpSp>
        <p:grpSp>
          <p:nvGrpSpPr>
            <p:cNvPr id="7" name="Group 6"/>
            <p:cNvGrpSpPr/>
            <p:nvPr/>
          </p:nvGrpSpPr>
          <p:grpSpPr>
            <a:xfrm>
              <a:off x="2264495" y="2335447"/>
              <a:ext cx="2311124" cy="547052"/>
              <a:chOff x="4733828" y="2867781"/>
              <a:chExt cx="2341052" cy="583883"/>
            </a:xfrm>
          </p:grpSpPr>
          <p:pic>
            <p:nvPicPr>
              <p:cNvPr id="25"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733828" y="2867781"/>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5353058" y="2973508"/>
                <a:ext cx="1721822" cy="394198"/>
              </a:xfrm>
              <a:prstGeom prst="rect">
                <a:avLst/>
              </a:prstGeom>
              <a:noFill/>
            </p:spPr>
            <p:txBody>
              <a:bodyPr wrap="square" rtlCol="0">
                <a:spAutoFit/>
              </a:bodyPr>
              <a:lstStyle/>
              <a:p>
                <a:r>
                  <a:rPr lang="en-US" dirty="0"/>
                  <a:t>Cleaned up data</a:t>
                </a:r>
              </a:p>
            </p:txBody>
          </p:sp>
        </p:grpSp>
        <p:pic>
          <p:nvPicPr>
            <p:cNvPr id="22" name="Picture 21"/>
            <p:cNvPicPr>
              <a:picLocks noChangeAspect="1"/>
            </p:cNvPicPr>
            <p:nvPr/>
          </p:nvPicPr>
          <p:blipFill rotWithShape="1">
            <a:blip r:embed="rId9">
              <a:extLst>
                <a:ext uri="{28A0092B-C50C-407E-A947-70E740481C1C}">
                  <a14:useLocalDpi xmlns:a14="http://schemas.microsoft.com/office/drawing/2010/main" val="0"/>
                </a:ext>
              </a:extLst>
            </a:blip>
            <a:srcRect l="-1" r="493" b="2120"/>
            <a:stretch/>
          </p:blipFill>
          <p:spPr>
            <a:xfrm>
              <a:off x="1246713" y="2859799"/>
              <a:ext cx="4722505" cy="1309619"/>
            </a:xfrm>
            <a:prstGeom prst="rect">
              <a:avLst/>
            </a:prstGeom>
          </p:spPr>
        </p:pic>
      </p:grpSp>
      <p:grpSp>
        <p:nvGrpSpPr>
          <p:cNvPr id="10" name="Group 9">
            <a:extLst>
              <a:ext uri="{FF2B5EF4-FFF2-40B4-BE49-F238E27FC236}">
                <a16:creationId xmlns:a16="http://schemas.microsoft.com/office/drawing/2014/main" id="{CFEECC0B-9ECE-4939-877B-736369B293B6}"/>
              </a:ext>
            </a:extLst>
          </p:cNvPr>
          <p:cNvGrpSpPr/>
          <p:nvPr/>
        </p:nvGrpSpPr>
        <p:grpSpPr>
          <a:xfrm>
            <a:off x="1246713" y="3392245"/>
            <a:ext cx="4723019" cy="509836"/>
            <a:chOff x="1246713" y="3392245"/>
            <a:chExt cx="4723019" cy="509836"/>
          </a:xfrm>
        </p:grpSpPr>
        <p:sp>
          <p:nvSpPr>
            <p:cNvPr id="29" name="Rectangle 28"/>
            <p:cNvSpPr/>
            <p:nvPr/>
          </p:nvSpPr>
          <p:spPr>
            <a:xfrm>
              <a:off x="1246713" y="3392245"/>
              <a:ext cx="4722505" cy="50983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720437" y="3392245"/>
              <a:ext cx="249295" cy="509836"/>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398677" y="2824157"/>
            <a:ext cx="529901" cy="27299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035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4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sp>
        <p:nvSpPr>
          <p:cNvPr id="19" name="Rectangle: Rounded Corners 18"/>
          <p:cNvSpPr/>
          <p:nvPr/>
        </p:nvSpPr>
        <p:spPr>
          <a:xfrm>
            <a:off x="245519" y="233064"/>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Step 3: Model Run</a:t>
            </a:r>
          </a:p>
        </p:txBody>
      </p:sp>
      <p:sp>
        <p:nvSpPr>
          <p:cNvPr id="21" name="Content Placeholder 4"/>
          <p:cNvSpPr txBox="1">
            <a:spLocks/>
          </p:cNvSpPr>
          <p:nvPr/>
        </p:nvSpPr>
        <p:spPr>
          <a:xfrm>
            <a:off x="838200" y="1527917"/>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Run predictive models</a:t>
            </a:r>
          </a:p>
        </p:txBody>
      </p:sp>
      <p:pic>
        <p:nvPicPr>
          <p:cNvPr id="22"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11"/>
          <p:cNvGrpSpPr/>
          <p:nvPr/>
        </p:nvGrpSpPr>
        <p:grpSpPr>
          <a:xfrm>
            <a:off x="1286969" y="3544703"/>
            <a:ext cx="2463502" cy="583883"/>
            <a:chOff x="1223448" y="3524320"/>
            <a:chExt cx="2463502" cy="583883"/>
          </a:xfrm>
        </p:grpSpPr>
        <p:pic>
          <p:nvPicPr>
            <p:cNvPr id="37"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1223448" y="3524320"/>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1842678" y="3630047"/>
              <a:ext cx="1844272" cy="369332"/>
            </a:xfrm>
            <a:prstGeom prst="rect">
              <a:avLst/>
            </a:prstGeom>
            <a:noFill/>
          </p:spPr>
          <p:txBody>
            <a:bodyPr wrap="square" rtlCol="0">
              <a:spAutoFit/>
            </a:bodyPr>
            <a:lstStyle/>
            <a:p>
              <a:r>
                <a:rPr lang="en-US" dirty="0"/>
                <a:t>Aggregated data</a:t>
              </a:r>
            </a:p>
          </p:txBody>
        </p:sp>
      </p:grpSp>
      <p:sp>
        <p:nvSpPr>
          <p:cNvPr id="29" name="Rounded Rectangle 28"/>
          <p:cNvSpPr/>
          <p:nvPr/>
        </p:nvSpPr>
        <p:spPr>
          <a:xfrm>
            <a:off x="1155884" y="2427249"/>
            <a:ext cx="2531066" cy="2899663"/>
          </a:xfrm>
          <a:prstGeom prst="roundRect">
            <a:avLst>
              <a:gd name="adj" fmla="val 3322"/>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523901" y="2243658"/>
            <a:ext cx="1767939" cy="369332"/>
          </a:xfrm>
          <a:prstGeom prst="rect">
            <a:avLst/>
          </a:prstGeom>
          <a:solidFill>
            <a:schemeClr val="bg1"/>
          </a:solidFill>
          <a:ln w="19050">
            <a:solidFill>
              <a:schemeClr val="bg2">
                <a:lumMod val="90000"/>
              </a:schemeClr>
            </a:solidFill>
          </a:ln>
        </p:spPr>
        <p:txBody>
          <a:bodyPr wrap="square" rtlCol="0">
            <a:spAutoFit/>
          </a:bodyPr>
          <a:lstStyle/>
          <a:p>
            <a:r>
              <a:rPr lang="en-US" dirty="0"/>
              <a:t>Model Run Input</a:t>
            </a:r>
          </a:p>
        </p:txBody>
      </p:sp>
      <p:grpSp>
        <p:nvGrpSpPr>
          <p:cNvPr id="6" name="Group 5"/>
          <p:cNvGrpSpPr/>
          <p:nvPr/>
        </p:nvGrpSpPr>
        <p:grpSpPr>
          <a:xfrm>
            <a:off x="7572926" y="2243658"/>
            <a:ext cx="2890119" cy="3083254"/>
            <a:chOff x="7349641" y="2243658"/>
            <a:chExt cx="2890119" cy="3083254"/>
          </a:xfrm>
        </p:grpSpPr>
        <p:pic>
          <p:nvPicPr>
            <p:cNvPr id="35"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7548404" y="2931312"/>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p:cNvSpPr txBox="1"/>
            <p:nvPr/>
          </p:nvSpPr>
          <p:spPr>
            <a:xfrm>
              <a:off x="8167634" y="3037039"/>
              <a:ext cx="2045271" cy="369332"/>
            </a:xfrm>
            <a:prstGeom prst="rect">
              <a:avLst/>
            </a:prstGeom>
            <a:noFill/>
          </p:spPr>
          <p:txBody>
            <a:bodyPr wrap="square" rtlCol="0">
              <a:spAutoFit/>
            </a:bodyPr>
            <a:lstStyle/>
            <a:p>
              <a:r>
                <a:rPr lang="en-US" dirty="0"/>
                <a:t>Model outputs</a:t>
              </a:r>
            </a:p>
          </p:txBody>
        </p:sp>
        <p:pic>
          <p:nvPicPr>
            <p:cNvPr id="39" name="Picture 8" descr="Relate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48404" y="4178219"/>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8194489" y="4282722"/>
              <a:ext cx="2045271" cy="369332"/>
            </a:xfrm>
            <a:prstGeom prst="rect">
              <a:avLst/>
            </a:prstGeom>
            <a:noFill/>
          </p:spPr>
          <p:txBody>
            <a:bodyPr wrap="square" rtlCol="0">
              <a:spAutoFit/>
            </a:bodyPr>
            <a:lstStyle/>
            <a:p>
              <a:r>
                <a:rPr lang="en-US" dirty="0"/>
                <a:t>PDF visualizations</a:t>
              </a:r>
            </a:p>
          </p:txBody>
        </p:sp>
        <p:pic>
          <p:nvPicPr>
            <p:cNvPr id="41" name="Picture 4" descr="Image result for excel icon"/>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7548404" y="3544703"/>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8167634" y="3650430"/>
              <a:ext cx="2045271" cy="369332"/>
            </a:xfrm>
            <a:prstGeom prst="rect">
              <a:avLst/>
            </a:prstGeom>
            <a:noFill/>
          </p:spPr>
          <p:txBody>
            <a:bodyPr wrap="square" rtlCol="0">
              <a:spAutoFit/>
            </a:bodyPr>
            <a:lstStyle/>
            <a:p>
              <a:r>
                <a:rPr lang="en-US" dirty="0"/>
                <a:t>AUC outputs</a:t>
              </a:r>
            </a:p>
          </p:txBody>
        </p:sp>
        <p:sp>
          <p:nvSpPr>
            <p:cNvPr id="47" name="Rounded Rectangle 46"/>
            <p:cNvSpPr/>
            <p:nvPr/>
          </p:nvSpPr>
          <p:spPr>
            <a:xfrm>
              <a:off x="7349641" y="2427249"/>
              <a:ext cx="2751288" cy="2899663"/>
            </a:xfrm>
            <a:prstGeom prst="roundRect">
              <a:avLst>
                <a:gd name="adj" fmla="val 3541"/>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7762573" y="2243658"/>
              <a:ext cx="1940462" cy="369332"/>
            </a:xfrm>
            <a:prstGeom prst="rect">
              <a:avLst/>
            </a:prstGeom>
            <a:solidFill>
              <a:schemeClr val="bg1"/>
            </a:solidFill>
            <a:ln w="19050">
              <a:solidFill>
                <a:schemeClr val="bg2">
                  <a:lumMod val="90000"/>
                </a:schemeClr>
              </a:solidFill>
            </a:ln>
          </p:spPr>
          <p:txBody>
            <a:bodyPr wrap="square" rtlCol="0">
              <a:spAutoFit/>
            </a:bodyPr>
            <a:lstStyle/>
            <a:p>
              <a:r>
                <a:rPr lang="en-US" dirty="0"/>
                <a:t>Model Run Output</a:t>
              </a:r>
            </a:p>
          </p:txBody>
        </p:sp>
      </p:grpSp>
      <p:cxnSp>
        <p:nvCxnSpPr>
          <p:cNvPr id="49" name="Straight Arrow Connector 48"/>
          <p:cNvCxnSpPr/>
          <p:nvPr/>
        </p:nvCxnSpPr>
        <p:spPr>
          <a:xfrm>
            <a:off x="4189228" y="3923414"/>
            <a:ext cx="293458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4373194" y="2620942"/>
            <a:ext cx="2472691" cy="1168034"/>
            <a:chOff x="4373194" y="2620942"/>
            <a:chExt cx="2472691" cy="1168034"/>
          </a:xfrm>
        </p:grpSpPr>
        <p:sp>
          <p:nvSpPr>
            <p:cNvPr id="50" name="TextBox 49"/>
            <p:cNvSpPr txBox="1"/>
            <p:nvPr/>
          </p:nvSpPr>
          <p:spPr>
            <a:xfrm>
              <a:off x="4373194" y="2620942"/>
              <a:ext cx="2472691" cy="369332"/>
            </a:xfrm>
            <a:prstGeom prst="rect">
              <a:avLst/>
            </a:prstGeom>
            <a:noFill/>
          </p:spPr>
          <p:txBody>
            <a:bodyPr wrap="square" rtlCol="0">
              <a:spAutoFit/>
            </a:bodyPr>
            <a:lstStyle/>
            <a:p>
              <a:r>
                <a:rPr lang="en-US" dirty="0"/>
                <a:t>Spatial Binomial</a:t>
              </a:r>
            </a:p>
          </p:txBody>
        </p:sp>
        <p:sp>
          <p:nvSpPr>
            <p:cNvPr id="51" name="TextBox 50"/>
            <p:cNvSpPr txBox="1"/>
            <p:nvPr/>
          </p:nvSpPr>
          <p:spPr>
            <a:xfrm>
              <a:off x="4373194" y="3018994"/>
              <a:ext cx="2472691" cy="369332"/>
            </a:xfrm>
            <a:prstGeom prst="rect">
              <a:avLst/>
            </a:prstGeom>
            <a:noFill/>
          </p:spPr>
          <p:txBody>
            <a:bodyPr wrap="square" rtlCol="0">
              <a:spAutoFit/>
            </a:bodyPr>
            <a:lstStyle/>
            <a:p>
              <a:r>
                <a:rPr lang="en-US" dirty="0"/>
                <a:t>Logistic Regression</a:t>
              </a:r>
            </a:p>
          </p:txBody>
        </p:sp>
        <p:sp>
          <p:nvSpPr>
            <p:cNvPr id="52" name="TextBox 51"/>
            <p:cNvSpPr txBox="1"/>
            <p:nvPr/>
          </p:nvSpPr>
          <p:spPr>
            <a:xfrm>
              <a:off x="4373194" y="3419644"/>
              <a:ext cx="2472691" cy="369332"/>
            </a:xfrm>
            <a:prstGeom prst="rect">
              <a:avLst/>
            </a:prstGeom>
            <a:noFill/>
          </p:spPr>
          <p:txBody>
            <a:bodyPr wrap="square" rtlCol="0">
              <a:spAutoFit/>
            </a:bodyPr>
            <a:lstStyle/>
            <a:p>
              <a:r>
                <a:rPr lang="en-US" dirty="0"/>
                <a:t>Random Forest</a:t>
              </a:r>
            </a:p>
          </p:txBody>
        </p:sp>
      </p:grpSp>
    </p:spTree>
    <p:extLst>
      <p:ext uri="{BB962C8B-B14F-4D97-AF65-F5344CB8AC3E}">
        <p14:creationId xmlns:p14="http://schemas.microsoft.com/office/powerpoint/2010/main" val="753307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sp>
        <p:nvSpPr>
          <p:cNvPr id="19" name="Rectangle: Rounded Corners 18"/>
          <p:cNvSpPr/>
          <p:nvPr/>
        </p:nvSpPr>
        <p:spPr>
          <a:xfrm>
            <a:off x="251834" y="257387"/>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Step 4: Visualizations</a:t>
            </a:r>
          </a:p>
        </p:txBody>
      </p:sp>
      <p:sp>
        <p:nvSpPr>
          <p:cNvPr id="21" name="Content Placeholder 4"/>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Visualize the user input data, model outputs, and AUC outputs</a:t>
            </a:r>
          </a:p>
        </p:txBody>
      </p:sp>
      <p:pic>
        <p:nvPicPr>
          <p:cNvPr id="22"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Straight Arrow Connector 31"/>
          <p:cNvCxnSpPr/>
          <p:nvPr/>
        </p:nvCxnSpPr>
        <p:spPr>
          <a:xfrm>
            <a:off x="4371340" y="4191615"/>
            <a:ext cx="100584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6390" name="Picture 6"/>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940000" y="2183996"/>
            <a:ext cx="4680000" cy="3908431"/>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p:nvGrpSpPr>
        <p:grpSpPr>
          <a:xfrm>
            <a:off x="1200934" y="2885065"/>
            <a:ext cx="2888996" cy="2524269"/>
            <a:chOff x="1173600" y="2887200"/>
            <a:chExt cx="2888996" cy="2524269"/>
          </a:xfrm>
        </p:grpSpPr>
        <p:pic>
          <p:nvPicPr>
            <p:cNvPr id="35" name="Picture 4" descr="Image result for excel icon"/>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1398095" y="3891488"/>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p:cNvSpPr txBox="1"/>
            <p:nvPr/>
          </p:nvSpPr>
          <p:spPr>
            <a:xfrm>
              <a:off x="2017325" y="3997215"/>
              <a:ext cx="2045271" cy="369332"/>
            </a:xfrm>
            <a:prstGeom prst="rect">
              <a:avLst/>
            </a:prstGeom>
            <a:noFill/>
          </p:spPr>
          <p:txBody>
            <a:bodyPr wrap="square" rtlCol="0">
              <a:spAutoFit/>
            </a:bodyPr>
            <a:lstStyle/>
            <a:p>
              <a:r>
                <a:rPr lang="en-US" dirty="0"/>
                <a:t>Model outputs</a:t>
              </a:r>
            </a:p>
          </p:txBody>
        </p:sp>
        <p:pic>
          <p:nvPicPr>
            <p:cNvPr id="41" name="Picture 4" descr="Image result for excel icon"/>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1398095" y="4504879"/>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2017325" y="4610606"/>
              <a:ext cx="2045271" cy="369332"/>
            </a:xfrm>
            <a:prstGeom prst="rect">
              <a:avLst/>
            </a:prstGeom>
            <a:noFill/>
          </p:spPr>
          <p:txBody>
            <a:bodyPr wrap="square" rtlCol="0">
              <a:spAutoFit/>
            </a:bodyPr>
            <a:lstStyle/>
            <a:p>
              <a:r>
                <a:rPr lang="en-US" dirty="0"/>
                <a:t>AUC outputs</a:t>
              </a:r>
            </a:p>
          </p:txBody>
        </p:sp>
        <p:pic>
          <p:nvPicPr>
            <p:cNvPr id="18" name="Picture 4" descr="Image result for excel icon"/>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1391745" y="3237438"/>
              <a:ext cx="583883" cy="583883"/>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010975" y="3340265"/>
              <a:ext cx="2045271" cy="369332"/>
            </a:xfrm>
            <a:prstGeom prst="rect">
              <a:avLst/>
            </a:prstGeom>
            <a:noFill/>
          </p:spPr>
          <p:txBody>
            <a:bodyPr wrap="square" rtlCol="0">
              <a:spAutoFit/>
            </a:bodyPr>
            <a:lstStyle/>
            <a:p>
              <a:r>
                <a:rPr lang="en-US" dirty="0"/>
                <a:t>Aggregated data</a:t>
              </a:r>
            </a:p>
          </p:txBody>
        </p:sp>
        <p:sp>
          <p:nvSpPr>
            <p:cNvPr id="6" name="Rounded Rectangle 5"/>
            <p:cNvSpPr/>
            <p:nvPr/>
          </p:nvSpPr>
          <p:spPr>
            <a:xfrm>
              <a:off x="1173600" y="2887200"/>
              <a:ext cx="2721600" cy="2524269"/>
            </a:xfrm>
            <a:prstGeom prst="roundRect">
              <a:avLst>
                <a:gd name="adj" fmla="val 4117"/>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61933" y="2713438"/>
            <a:ext cx="4026759" cy="2956353"/>
          </a:xfrm>
          <a:prstGeom prst="rect">
            <a:avLst/>
          </a:prstGeom>
        </p:spPr>
      </p:pic>
    </p:spTree>
    <p:extLst>
      <p:ext uri="{BB962C8B-B14F-4D97-AF65-F5344CB8AC3E}">
        <p14:creationId xmlns:p14="http://schemas.microsoft.com/office/powerpoint/2010/main" val="153585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6390"/>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19" name="Rectangle: Rounded Corners 18"/>
          <p:cNvSpPr/>
          <p:nvPr/>
        </p:nvSpPr>
        <p:spPr>
          <a:xfrm>
            <a:off x="249268" y="259639"/>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Behind the scenes</a:t>
            </a:r>
          </a:p>
        </p:txBody>
      </p:sp>
      <p:sp>
        <p:nvSpPr>
          <p:cNvPr id="2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Architecture</a:t>
            </a:r>
          </a:p>
        </p:txBody>
      </p:sp>
      <p:pic>
        <p:nvPicPr>
          <p:cNvPr id="22"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cxnSp>
        <p:nvCxnSpPr>
          <p:cNvPr id="56" name="Straight Arrow Connector 55"/>
          <p:cNvCxnSpPr/>
          <p:nvPr/>
        </p:nvCxnSpPr>
        <p:spPr>
          <a:xfrm>
            <a:off x="3911611" y="4114283"/>
            <a:ext cx="0" cy="599001"/>
          </a:xfrm>
          <a:prstGeom prst="straightConnector1">
            <a:avLst/>
          </a:prstGeom>
          <a:ln w="762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18448" name="Group 18447"/>
          <p:cNvGrpSpPr/>
          <p:nvPr/>
        </p:nvGrpSpPr>
        <p:grpSpPr>
          <a:xfrm>
            <a:off x="5977395" y="1181022"/>
            <a:ext cx="1965417" cy="1286945"/>
            <a:chOff x="3803155" y="1054270"/>
            <a:chExt cx="1965417" cy="1286945"/>
          </a:xfrm>
        </p:grpSpPr>
        <p:sp>
          <p:nvSpPr>
            <p:cNvPr id="42" name="Rounded Rectangle 41"/>
            <p:cNvSpPr/>
            <p:nvPr/>
          </p:nvSpPr>
          <p:spPr>
            <a:xfrm>
              <a:off x="3803155" y="1231737"/>
              <a:ext cx="1965417" cy="1109478"/>
            </a:xfrm>
            <a:prstGeom prst="roundRect">
              <a:avLst>
                <a:gd name="adj" fmla="val 3426"/>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447" name="Group 18446"/>
            <p:cNvGrpSpPr/>
            <p:nvPr/>
          </p:nvGrpSpPr>
          <p:grpSpPr>
            <a:xfrm>
              <a:off x="4080855" y="1054270"/>
              <a:ext cx="1430162" cy="1157965"/>
              <a:chOff x="4080855" y="1054270"/>
              <a:chExt cx="1430162" cy="1157965"/>
            </a:xfrm>
          </p:grpSpPr>
          <p:pic>
            <p:nvPicPr>
              <p:cNvPr id="18442" name="Picture 10" descr="Image result for postgresq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0855" y="1555767"/>
                <a:ext cx="1430162" cy="656468"/>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4098776" y="1054270"/>
                <a:ext cx="1395105" cy="369332"/>
              </a:xfrm>
              <a:prstGeom prst="rect">
                <a:avLst/>
              </a:prstGeom>
              <a:solidFill>
                <a:schemeClr val="bg1"/>
              </a:solidFill>
              <a:ln w="19050">
                <a:solidFill>
                  <a:schemeClr val="bg2">
                    <a:lumMod val="90000"/>
                  </a:schemeClr>
                </a:solidFill>
              </a:ln>
            </p:spPr>
            <p:txBody>
              <a:bodyPr wrap="square" rtlCol="0">
                <a:spAutoFit/>
              </a:bodyPr>
              <a:lstStyle/>
              <a:p>
                <a:r>
                  <a:rPr lang="en-US" dirty="0"/>
                  <a:t>      Database</a:t>
                </a:r>
              </a:p>
            </p:txBody>
          </p:sp>
          <p:pic>
            <p:nvPicPr>
              <p:cNvPr id="21" name="Picture 2" descr="Related image"/>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4170776" y="1067333"/>
                <a:ext cx="363469" cy="363469"/>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8455" name="Group 18454"/>
          <p:cNvGrpSpPr/>
          <p:nvPr/>
        </p:nvGrpSpPr>
        <p:grpSpPr>
          <a:xfrm>
            <a:off x="2911221" y="4817495"/>
            <a:ext cx="1965417" cy="1103556"/>
            <a:chOff x="3803155" y="4671766"/>
            <a:chExt cx="1965417" cy="1103556"/>
          </a:xfrm>
        </p:grpSpPr>
        <p:pic>
          <p:nvPicPr>
            <p:cNvPr id="63" name="Picture 62"/>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3825704" y="5220892"/>
              <a:ext cx="1925721" cy="376485"/>
            </a:xfrm>
            <a:prstGeom prst="rect">
              <a:avLst/>
            </a:prstGeom>
          </p:spPr>
        </p:pic>
        <p:sp>
          <p:nvSpPr>
            <p:cNvPr id="45" name="Rounded Rectangle 44"/>
            <p:cNvSpPr/>
            <p:nvPr/>
          </p:nvSpPr>
          <p:spPr>
            <a:xfrm>
              <a:off x="3803155" y="4844827"/>
              <a:ext cx="1965417" cy="930495"/>
            </a:xfrm>
            <a:prstGeom prst="roundRect">
              <a:avLst>
                <a:gd name="adj" fmla="val 3668"/>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3923463" y="4671766"/>
              <a:ext cx="1728256" cy="369332"/>
            </a:xfrm>
            <a:prstGeom prst="rect">
              <a:avLst/>
            </a:prstGeom>
            <a:solidFill>
              <a:schemeClr val="bg1"/>
            </a:solidFill>
            <a:ln w="19050">
              <a:solidFill>
                <a:schemeClr val="bg2">
                  <a:lumMod val="90000"/>
                </a:schemeClr>
              </a:solidFill>
            </a:ln>
          </p:spPr>
          <p:txBody>
            <a:bodyPr wrap="square" rtlCol="0">
              <a:spAutoFit/>
            </a:bodyPr>
            <a:lstStyle/>
            <a:p>
              <a:r>
                <a:rPr lang="en-US" dirty="0"/>
                <a:t>       Visualization</a:t>
              </a:r>
            </a:p>
          </p:txBody>
        </p:sp>
        <p:pic>
          <p:nvPicPr>
            <p:cNvPr id="48" name="Picture 6" descr="Image result for maps icons"/>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4051710" y="4692954"/>
              <a:ext cx="318881" cy="31888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p:cNvGrpSpPr/>
          <p:nvPr/>
        </p:nvGrpSpPr>
        <p:grpSpPr>
          <a:xfrm>
            <a:off x="2916420" y="1817301"/>
            <a:ext cx="1965417" cy="2232995"/>
            <a:chOff x="439201" y="2256623"/>
            <a:chExt cx="1965417" cy="2232995"/>
          </a:xfrm>
        </p:grpSpPr>
        <p:pic>
          <p:nvPicPr>
            <p:cNvPr id="31" name="Picture 4" descr="Image resul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03207" y="3360142"/>
              <a:ext cx="1237401" cy="431028"/>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Tornado Web Serv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4295" y="3855157"/>
              <a:ext cx="1560195" cy="392776"/>
            </a:xfrm>
            <a:prstGeom prst="rect">
              <a:avLst/>
            </a:prstGeom>
            <a:noFill/>
            <a:extLst>
              <a:ext uri="{909E8E84-426E-40DD-AFC4-6F175D3DCCD1}">
                <a14:hiddenFill xmlns:a14="http://schemas.microsoft.com/office/drawing/2010/main">
                  <a:solidFill>
                    <a:srgbClr val="FFFFFF"/>
                  </a:solidFill>
                </a14:hiddenFill>
              </a:ext>
            </a:extLst>
          </p:spPr>
        </p:pic>
        <p:pic>
          <p:nvPicPr>
            <p:cNvPr id="18438"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12561" y="2731928"/>
              <a:ext cx="1818695" cy="61430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439201" y="2256623"/>
              <a:ext cx="1965417" cy="2232995"/>
              <a:chOff x="439201" y="2256623"/>
              <a:chExt cx="1965417" cy="2232995"/>
            </a:xfrm>
          </p:grpSpPr>
          <p:sp>
            <p:nvSpPr>
              <p:cNvPr id="40" name="Rounded Rectangle 39"/>
              <p:cNvSpPr/>
              <p:nvPr/>
            </p:nvSpPr>
            <p:spPr>
              <a:xfrm>
                <a:off x="439201" y="2427249"/>
                <a:ext cx="1965417" cy="2062369"/>
              </a:xfrm>
              <a:prstGeom prst="roundRect">
                <a:avLst>
                  <a:gd name="adj" fmla="val 3386"/>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36360" y="2256623"/>
                <a:ext cx="1573067" cy="369332"/>
              </a:xfrm>
              <a:prstGeom prst="rect">
                <a:avLst/>
              </a:prstGeom>
              <a:solidFill>
                <a:schemeClr val="bg1"/>
              </a:solidFill>
              <a:ln w="19050">
                <a:solidFill>
                  <a:schemeClr val="bg2">
                    <a:lumMod val="90000"/>
                  </a:schemeClr>
                </a:solidFill>
              </a:ln>
            </p:spPr>
            <p:txBody>
              <a:bodyPr wrap="square" rtlCol="0">
                <a:spAutoFit/>
              </a:bodyPr>
              <a:lstStyle/>
              <a:p>
                <a:r>
                  <a:rPr lang="en-US" dirty="0"/>
                  <a:t>       Webserver</a:t>
                </a:r>
              </a:p>
            </p:txBody>
          </p:sp>
        </p:grpSp>
        <p:pic>
          <p:nvPicPr>
            <p:cNvPr id="37" name="Picture 2"/>
            <p:cNvPicPr>
              <a:picLocks noChangeAspect="1" noChangeArrowheads="1"/>
            </p:cNvPicPr>
            <p:nvPr/>
          </p:nvPicPr>
          <p:blipFill>
            <a:blip r:embed="rId12" cstate="hqprint">
              <a:extLst>
                <a:ext uri="{28A0092B-C50C-407E-A947-70E740481C1C}">
                  <a14:useLocalDpi xmlns:a14="http://schemas.microsoft.com/office/drawing/2010/main" val="0"/>
                </a:ext>
              </a:extLst>
            </a:blip>
            <a:stretch>
              <a:fillRect/>
            </a:stretch>
          </p:blipFill>
          <p:spPr bwMode="auto">
            <a:xfrm>
              <a:off x="757883" y="2283735"/>
              <a:ext cx="309962" cy="309962"/>
            </a:xfrm>
            <a:prstGeom prst="rect">
              <a:avLst/>
            </a:prstGeom>
            <a:noFill/>
            <a:extLst>
              <a:ext uri="{909E8E84-426E-40DD-AFC4-6F175D3DCCD1}">
                <a14:hiddenFill xmlns:a14="http://schemas.microsoft.com/office/drawing/2010/main">
                  <a:solidFill>
                    <a:srgbClr val="FFFFFF"/>
                  </a:solidFill>
                </a14:hiddenFill>
              </a:ext>
            </a:extLst>
          </p:spPr>
        </p:pic>
      </p:grpSp>
      <p:pic>
        <p:nvPicPr>
          <p:cNvPr id="108" name="Picture 2"/>
          <p:cNvPicPr>
            <a:picLocks noChangeAspect="1" noChangeArrowheads="1"/>
          </p:cNvPicPr>
          <p:nvPr/>
        </p:nvPicPr>
        <p:blipFill rotWithShape="1">
          <a:blip r:embed="rId13">
            <a:extLst>
              <a:ext uri="{28A0092B-C50C-407E-A947-70E740481C1C}">
                <a14:useLocalDpi xmlns:a14="http://schemas.microsoft.com/office/drawing/2010/main" val="0"/>
              </a:ext>
            </a:extLst>
          </a:blip>
          <a:srcRect t="21034" b="21460"/>
          <a:stretch/>
        </p:blipFill>
        <p:spPr bwMode="auto">
          <a:xfrm>
            <a:off x="311430" y="5639241"/>
            <a:ext cx="1571607" cy="903767"/>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8884605" y="1136700"/>
            <a:ext cx="2253635" cy="4479551"/>
            <a:chOff x="6710365" y="1136700"/>
            <a:chExt cx="2253635" cy="4479551"/>
          </a:xfrm>
        </p:grpSpPr>
        <p:grpSp>
          <p:nvGrpSpPr>
            <p:cNvPr id="11" name="Group 10"/>
            <p:cNvGrpSpPr/>
            <p:nvPr/>
          </p:nvGrpSpPr>
          <p:grpSpPr>
            <a:xfrm>
              <a:off x="6710365" y="1136700"/>
              <a:ext cx="2253635" cy="4479551"/>
              <a:chOff x="6710365" y="2609900"/>
              <a:chExt cx="2253635" cy="4479551"/>
            </a:xfrm>
          </p:grpSpPr>
          <p:grpSp>
            <p:nvGrpSpPr>
              <p:cNvPr id="9" name="Group 8"/>
              <p:cNvGrpSpPr/>
              <p:nvPr/>
            </p:nvGrpSpPr>
            <p:grpSpPr>
              <a:xfrm>
                <a:off x="6710365" y="2609900"/>
                <a:ext cx="2253635" cy="4479551"/>
                <a:chOff x="6660967" y="3153416"/>
                <a:chExt cx="2253635" cy="4479551"/>
              </a:xfrm>
            </p:grpSpPr>
            <p:sp>
              <p:nvSpPr>
                <p:cNvPr id="47" name="Rounded Rectangle 46"/>
                <p:cNvSpPr/>
                <p:nvPr/>
              </p:nvSpPr>
              <p:spPr>
                <a:xfrm>
                  <a:off x="6660967" y="3337501"/>
                  <a:ext cx="2253635" cy="4295466"/>
                </a:xfrm>
                <a:prstGeom prst="roundRect">
                  <a:avLst>
                    <a:gd name="adj" fmla="val 2350"/>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7212029" y="3153416"/>
                  <a:ext cx="1200802" cy="369332"/>
                </a:xfrm>
                <a:prstGeom prst="rect">
                  <a:avLst/>
                </a:prstGeom>
                <a:solidFill>
                  <a:schemeClr val="bg1"/>
                </a:solidFill>
                <a:ln w="19050">
                  <a:solidFill>
                    <a:schemeClr val="bg2">
                      <a:lumMod val="90000"/>
                    </a:schemeClr>
                  </a:solidFill>
                </a:ln>
              </p:spPr>
              <p:txBody>
                <a:bodyPr wrap="square" rtlCol="0">
                  <a:spAutoFit/>
                </a:bodyPr>
                <a:lstStyle/>
                <a:p>
                  <a:r>
                    <a:rPr lang="en-US" dirty="0"/>
                    <a:t>      Worker</a:t>
                  </a:r>
                </a:p>
              </p:txBody>
            </p:sp>
            <p:pic>
              <p:nvPicPr>
                <p:cNvPr id="60" name="Picture 2" descr="Image result for gears icon"/>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7271266" y="3182849"/>
                  <a:ext cx="309304" cy="309304"/>
                </a:xfrm>
                <a:prstGeom prst="rect">
                  <a:avLst/>
                </a:prstGeom>
                <a:noFill/>
                <a:extLst>
                  <a:ext uri="{909E8E84-426E-40DD-AFC4-6F175D3DCCD1}">
                    <a14:hiddenFill xmlns:a14="http://schemas.microsoft.com/office/drawing/2010/main">
                      <a:solidFill>
                        <a:srgbClr val="FFFFFF"/>
                      </a:solidFill>
                    </a14:hiddenFill>
                  </a:ext>
                </a:extLst>
              </p:spPr>
            </p:pic>
          </p:grpSp>
          <p:pic>
            <p:nvPicPr>
              <p:cNvPr id="36"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20256" y="3069086"/>
                <a:ext cx="1818695" cy="6143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6" name="Group 95"/>
            <p:cNvGrpSpPr/>
            <p:nvPr/>
          </p:nvGrpSpPr>
          <p:grpSpPr>
            <a:xfrm>
              <a:off x="6943008" y="4528618"/>
              <a:ext cx="1837639" cy="988371"/>
              <a:chOff x="9812452" y="4253480"/>
              <a:chExt cx="1837639" cy="988371"/>
            </a:xfrm>
          </p:grpSpPr>
          <p:grpSp>
            <p:nvGrpSpPr>
              <p:cNvPr id="12" name="Group 11"/>
              <p:cNvGrpSpPr/>
              <p:nvPr/>
            </p:nvGrpSpPr>
            <p:grpSpPr>
              <a:xfrm>
                <a:off x="9812452" y="4253480"/>
                <a:ext cx="1837639" cy="988371"/>
                <a:chOff x="9812452" y="4402339"/>
                <a:chExt cx="1837639" cy="988371"/>
              </a:xfrm>
            </p:grpSpPr>
            <p:pic>
              <p:nvPicPr>
                <p:cNvPr id="32" name="Content Placeholder 1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433601" y="4858409"/>
                  <a:ext cx="558160" cy="432574"/>
                </a:xfrm>
                <a:prstGeom prst="rect">
                  <a:avLst/>
                </a:prstGeom>
              </p:spPr>
            </p:pic>
            <p:grpSp>
              <p:nvGrpSpPr>
                <p:cNvPr id="7" name="Group 6"/>
                <p:cNvGrpSpPr/>
                <p:nvPr/>
              </p:nvGrpSpPr>
              <p:grpSpPr>
                <a:xfrm>
                  <a:off x="9812452" y="4402339"/>
                  <a:ext cx="1837639" cy="988371"/>
                  <a:chOff x="9812452" y="4785115"/>
                  <a:chExt cx="1837639" cy="988371"/>
                </a:xfrm>
              </p:grpSpPr>
              <p:sp>
                <p:nvSpPr>
                  <p:cNvPr id="70" name="Rounded Rectangle 69"/>
                  <p:cNvSpPr/>
                  <p:nvPr/>
                </p:nvSpPr>
                <p:spPr>
                  <a:xfrm>
                    <a:off x="9812452" y="4962893"/>
                    <a:ext cx="1837639" cy="810593"/>
                  </a:xfrm>
                  <a:prstGeom prst="roundRect">
                    <a:avLst>
                      <a:gd name="adj" fmla="val 8280"/>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0007413" y="4785115"/>
                    <a:ext cx="1447787" cy="369332"/>
                  </a:xfrm>
                  <a:prstGeom prst="rect">
                    <a:avLst/>
                  </a:prstGeom>
                  <a:solidFill>
                    <a:schemeClr val="bg1"/>
                  </a:solidFill>
                  <a:ln w="19050">
                    <a:solidFill>
                      <a:schemeClr val="bg2">
                        <a:lumMod val="90000"/>
                      </a:schemeClr>
                    </a:solidFill>
                  </a:ln>
                </p:spPr>
                <p:txBody>
                  <a:bodyPr wrap="square" rtlCol="0">
                    <a:spAutoFit/>
                  </a:bodyPr>
                  <a:lstStyle/>
                  <a:p>
                    <a:r>
                      <a:rPr lang="en-US" dirty="0"/>
                      <a:t>     Model run</a:t>
                    </a:r>
                  </a:p>
                </p:txBody>
              </p:sp>
            </p:grpSp>
          </p:grpSp>
          <p:pic>
            <p:nvPicPr>
              <p:cNvPr id="130"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10053306" y="4273925"/>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p:cNvGrpSpPr/>
            <p:nvPr/>
          </p:nvGrpSpPr>
          <p:grpSpPr>
            <a:xfrm>
              <a:off x="6943008" y="2178309"/>
              <a:ext cx="1837639" cy="1053757"/>
              <a:chOff x="9574427" y="1492940"/>
              <a:chExt cx="1837639" cy="1053757"/>
            </a:xfrm>
          </p:grpSpPr>
          <p:grpSp>
            <p:nvGrpSpPr>
              <p:cNvPr id="5" name="Group 4"/>
              <p:cNvGrpSpPr/>
              <p:nvPr/>
            </p:nvGrpSpPr>
            <p:grpSpPr>
              <a:xfrm>
                <a:off x="9574427" y="1492940"/>
                <a:ext cx="1837639" cy="1053757"/>
                <a:chOff x="9574427" y="1492940"/>
                <a:chExt cx="1837639" cy="1053757"/>
              </a:xfrm>
            </p:grpSpPr>
            <p:pic>
              <p:nvPicPr>
                <p:cNvPr id="57" name="Picture 56"/>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10198755" y="1897866"/>
                  <a:ext cx="627231" cy="627231"/>
                </a:xfrm>
                <a:prstGeom prst="rect">
                  <a:avLst/>
                </a:prstGeom>
              </p:spPr>
            </p:pic>
            <p:sp>
              <p:nvSpPr>
                <p:cNvPr id="59" name="Rounded Rectangle 58"/>
                <p:cNvSpPr/>
                <p:nvPr/>
              </p:nvSpPr>
              <p:spPr>
                <a:xfrm>
                  <a:off x="9574427" y="1670164"/>
                  <a:ext cx="1837639" cy="876533"/>
                </a:xfrm>
                <a:prstGeom prst="roundRect">
                  <a:avLst>
                    <a:gd name="adj" fmla="val 6724"/>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9848522" y="1492940"/>
                  <a:ext cx="1300843" cy="369332"/>
                </a:xfrm>
                <a:prstGeom prst="rect">
                  <a:avLst/>
                </a:prstGeom>
                <a:solidFill>
                  <a:schemeClr val="bg1"/>
                </a:solidFill>
                <a:ln w="19050">
                  <a:solidFill>
                    <a:schemeClr val="bg2">
                      <a:lumMod val="90000"/>
                    </a:schemeClr>
                  </a:solidFill>
                </a:ln>
              </p:spPr>
              <p:txBody>
                <a:bodyPr wrap="square" rtlCol="0">
                  <a:spAutoFit/>
                </a:bodyPr>
                <a:lstStyle/>
                <a:p>
                  <a:r>
                    <a:rPr lang="en-US" dirty="0"/>
                    <a:t>      Cleaning</a:t>
                  </a:r>
                </a:p>
              </p:txBody>
            </p:sp>
          </p:grpSp>
          <p:pic>
            <p:nvPicPr>
              <p:cNvPr id="54" name="Picture 6"/>
              <p:cNvPicPr>
                <a:picLocks noChangeAspect="1" noChangeArrowheads="1"/>
              </p:cNvPicPr>
              <p:nvPr/>
            </p:nvPicPr>
            <p:blipFill>
              <a:blip r:embed="rId18" cstate="hqprint">
                <a:extLst>
                  <a:ext uri="{28A0092B-C50C-407E-A947-70E740481C1C}">
                    <a14:useLocalDpi xmlns:a14="http://schemas.microsoft.com/office/drawing/2010/main" val="0"/>
                  </a:ext>
                </a:extLst>
              </a:blip>
              <a:stretch>
                <a:fillRect/>
              </a:stretch>
            </p:blipFill>
            <p:spPr bwMode="auto">
              <a:xfrm>
                <a:off x="9928790" y="1509472"/>
                <a:ext cx="349375" cy="35282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p:cNvGrpSpPr/>
            <p:nvPr/>
          </p:nvGrpSpPr>
          <p:grpSpPr>
            <a:xfrm>
              <a:off x="6936064" y="3365067"/>
              <a:ext cx="1837639" cy="1035458"/>
              <a:chOff x="9793862" y="2673797"/>
              <a:chExt cx="1837639" cy="1035458"/>
            </a:xfrm>
          </p:grpSpPr>
          <p:pic>
            <p:nvPicPr>
              <p:cNvPr id="55"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800857" y="3094954"/>
                <a:ext cx="1818695" cy="614301"/>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9793862" y="2854305"/>
                <a:ext cx="1837639" cy="854872"/>
              </a:xfrm>
              <a:prstGeom prst="roundRect">
                <a:avLst>
                  <a:gd name="adj" fmla="val 6631"/>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9926477" y="2673797"/>
                <a:ext cx="1571923" cy="369332"/>
              </a:xfrm>
              <a:prstGeom prst="rect">
                <a:avLst/>
              </a:prstGeom>
              <a:solidFill>
                <a:schemeClr val="bg1"/>
              </a:solidFill>
              <a:ln w="19050">
                <a:solidFill>
                  <a:schemeClr val="bg2">
                    <a:lumMod val="90000"/>
                  </a:schemeClr>
                </a:solidFill>
              </a:ln>
            </p:spPr>
            <p:txBody>
              <a:bodyPr wrap="square" rtlCol="0">
                <a:spAutoFit/>
              </a:bodyPr>
              <a:lstStyle/>
              <a:p>
                <a:r>
                  <a:rPr lang="en-US" dirty="0"/>
                  <a:t>     Aggregation</a:t>
                </a:r>
              </a:p>
            </p:txBody>
          </p:sp>
          <p:pic>
            <p:nvPicPr>
              <p:cNvPr id="65"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9962921" y="2694288"/>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51" name="TextBox 150"/>
          <p:cNvSpPr txBox="1"/>
          <p:nvPr/>
        </p:nvSpPr>
        <p:spPr>
          <a:xfrm>
            <a:off x="10087514" y="5231191"/>
            <a:ext cx="1200802" cy="1200329"/>
          </a:xfrm>
          <a:prstGeom prst="rect">
            <a:avLst/>
          </a:prstGeom>
          <a:noFill/>
          <a:ln w="19050">
            <a:noFill/>
          </a:ln>
        </p:spPr>
        <p:txBody>
          <a:bodyPr wrap="square" rtlCol="0">
            <a:spAutoFit/>
          </a:bodyPr>
          <a:lstStyle/>
          <a:p>
            <a:r>
              <a:rPr lang="en-US" sz="7200" dirty="0"/>
              <a:t>…</a:t>
            </a:r>
            <a:endParaRPr lang="en-US" dirty="0"/>
          </a:p>
        </p:txBody>
      </p:sp>
      <p:pic>
        <p:nvPicPr>
          <p:cNvPr id="152" name="Picture 2" descr="Image result for user icon"/>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76148" y="2286358"/>
            <a:ext cx="1501140" cy="1501140"/>
          </a:xfrm>
          <a:prstGeom prst="rect">
            <a:avLst/>
          </a:prstGeom>
          <a:noFill/>
          <a:extLst>
            <a:ext uri="{909E8E84-426E-40DD-AFC4-6F175D3DCCD1}">
              <a14:hiddenFill xmlns:a14="http://schemas.microsoft.com/office/drawing/2010/main">
                <a:solidFill>
                  <a:srgbClr val="FFFFFF"/>
                </a:solidFill>
              </a14:hiddenFill>
            </a:ext>
          </a:extLst>
        </p:spPr>
      </p:pic>
      <p:cxnSp>
        <p:nvCxnSpPr>
          <p:cNvPr id="153" name="Straight Arrow Connector 152"/>
          <p:cNvCxnSpPr/>
          <p:nvPr/>
        </p:nvCxnSpPr>
        <p:spPr>
          <a:xfrm>
            <a:off x="1931047" y="3029826"/>
            <a:ext cx="923274" cy="152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a:off x="4943936" y="1690688"/>
            <a:ext cx="964258" cy="909068"/>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p:nvPr/>
        </p:nvCxnSpPr>
        <p:spPr>
          <a:xfrm flipH="1" flipV="1">
            <a:off x="4952376" y="3468518"/>
            <a:ext cx="955817" cy="1154283"/>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4" name="Straight Arrow Connector 213"/>
          <p:cNvCxnSpPr/>
          <p:nvPr/>
        </p:nvCxnSpPr>
        <p:spPr>
          <a:xfrm flipH="1" flipV="1">
            <a:off x="7982107" y="1766278"/>
            <a:ext cx="837721" cy="1199396"/>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p:nvPr/>
        </p:nvCxnSpPr>
        <p:spPr>
          <a:xfrm flipH="1">
            <a:off x="8282125" y="3620918"/>
            <a:ext cx="531454" cy="744148"/>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24" name="Group 223"/>
          <p:cNvGrpSpPr/>
          <p:nvPr/>
        </p:nvGrpSpPr>
        <p:grpSpPr>
          <a:xfrm>
            <a:off x="9037005" y="1289100"/>
            <a:ext cx="2253635" cy="4479551"/>
            <a:chOff x="6710365" y="1136700"/>
            <a:chExt cx="2253635" cy="4479551"/>
          </a:xfrm>
        </p:grpSpPr>
        <p:grpSp>
          <p:nvGrpSpPr>
            <p:cNvPr id="225" name="Group 224"/>
            <p:cNvGrpSpPr/>
            <p:nvPr/>
          </p:nvGrpSpPr>
          <p:grpSpPr>
            <a:xfrm>
              <a:off x="6710365" y="1136700"/>
              <a:ext cx="2253635" cy="4479551"/>
              <a:chOff x="6710365" y="2609900"/>
              <a:chExt cx="2253635" cy="4479551"/>
            </a:xfrm>
          </p:grpSpPr>
          <p:grpSp>
            <p:nvGrpSpPr>
              <p:cNvPr id="244" name="Group 243"/>
              <p:cNvGrpSpPr/>
              <p:nvPr/>
            </p:nvGrpSpPr>
            <p:grpSpPr>
              <a:xfrm>
                <a:off x="6710365" y="2609900"/>
                <a:ext cx="2253635" cy="4479551"/>
                <a:chOff x="6660967" y="3153416"/>
                <a:chExt cx="2253635" cy="4479551"/>
              </a:xfrm>
            </p:grpSpPr>
            <p:sp>
              <p:nvSpPr>
                <p:cNvPr id="246" name="Rounded Rectangle 245"/>
                <p:cNvSpPr/>
                <p:nvPr/>
              </p:nvSpPr>
              <p:spPr>
                <a:xfrm>
                  <a:off x="6660967" y="3337501"/>
                  <a:ext cx="2253635" cy="4295466"/>
                </a:xfrm>
                <a:prstGeom prst="roundRect">
                  <a:avLst>
                    <a:gd name="adj" fmla="val 2350"/>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TextBox 246"/>
                <p:cNvSpPr txBox="1"/>
                <p:nvPr/>
              </p:nvSpPr>
              <p:spPr>
                <a:xfrm>
                  <a:off x="7212029" y="3153416"/>
                  <a:ext cx="1200802" cy="369332"/>
                </a:xfrm>
                <a:prstGeom prst="rect">
                  <a:avLst/>
                </a:prstGeom>
                <a:solidFill>
                  <a:schemeClr val="bg1"/>
                </a:solidFill>
                <a:ln w="19050">
                  <a:solidFill>
                    <a:schemeClr val="bg2">
                      <a:lumMod val="90000"/>
                    </a:schemeClr>
                  </a:solidFill>
                </a:ln>
              </p:spPr>
              <p:txBody>
                <a:bodyPr wrap="square" rtlCol="0">
                  <a:spAutoFit/>
                </a:bodyPr>
                <a:lstStyle/>
                <a:p>
                  <a:r>
                    <a:rPr lang="en-US" dirty="0"/>
                    <a:t>      Worker</a:t>
                  </a:r>
                </a:p>
              </p:txBody>
            </p:sp>
            <p:pic>
              <p:nvPicPr>
                <p:cNvPr id="248" name="Picture 2" descr="Image result for gears icon"/>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7271266" y="3182849"/>
                  <a:ext cx="309304" cy="309304"/>
                </a:xfrm>
                <a:prstGeom prst="rect">
                  <a:avLst/>
                </a:prstGeom>
                <a:noFill/>
                <a:extLst>
                  <a:ext uri="{909E8E84-426E-40DD-AFC4-6F175D3DCCD1}">
                    <a14:hiddenFill xmlns:a14="http://schemas.microsoft.com/office/drawing/2010/main">
                      <a:solidFill>
                        <a:srgbClr val="FFFFFF"/>
                      </a:solidFill>
                    </a14:hiddenFill>
                  </a:ext>
                </a:extLst>
              </p:spPr>
            </p:pic>
          </p:grpSp>
          <p:pic>
            <p:nvPicPr>
              <p:cNvPr id="245"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20256" y="3069086"/>
                <a:ext cx="1818695" cy="6143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6" name="Group 225"/>
            <p:cNvGrpSpPr/>
            <p:nvPr/>
          </p:nvGrpSpPr>
          <p:grpSpPr>
            <a:xfrm>
              <a:off x="6943008" y="4528618"/>
              <a:ext cx="1837639" cy="988371"/>
              <a:chOff x="9812452" y="4253480"/>
              <a:chExt cx="1837639" cy="988371"/>
            </a:xfrm>
          </p:grpSpPr>
          <p:grpSp>
            <p:nvGrpSpPr>
              <p:cNvPr id="238" name="Group 237"/>
              <p:cNvGrpSpPr/>
              <p:nvPr/>
            </p:nvGrpSpPr>
            <p:grpSpPr>
              <a:xfrm>
                <a:off x="9812452" y="4253480"/>
                <a:ext cx="1837639" cy="988371"/>
                <a:chOff x="9812452" y="4402339"/>
                <a:chExt cx="1837639" cy="988371"/>
              </a:xfrm>
            </p:grpSpPr>
            <p:pic>
              <p:nvPicPr>
                <p:cNvPr id="240" name="Content Placeholder 1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433601" y="4858409"/>
                  <a:ext cx="558160" cy="432574"/>
                </a:xfrm>
                <a:prstGeom prst="rect">
                  <a:avLst/>
                </a:prstGeom>
              </p:spPr>
            </p:pic>
            <p:grpSp>
              <p:nvGrpSpPr>
                <p:cNvPr id="241" name="Group 240"/>
                <p:cNvGrpSpPr/>
                <p:nvPr/>
              </p:nvGrpSpPr>
              <p:grpSpPr>
                <a:xfrm>
                  <a:off x="9812452" y="4402339"/>
                  <a:ext cx="1837639" cy="988371"/>
                  <a:chOff x="9812452" y="4785115"/>
                  <a:chExt cx="1837639" cy="988371"/>
                </a:xfrm>
              </p:grpSpPr>
              <p:sp>
                <p:nvSpPr>
                  <p:cNvPr id="242" name="Rounded Rectangle 241"/>
                  <p:cNvSpPr/>
                  <p:nvPr/>
                </p:nvSpPr>
                <p:spPr>
                  <a:xfrm>
                    <a:off x="9812452" y="4962893"/>
                    <a:ext cx="1837639" cy="810593"/>
                  </a:xfrm>
                  <a:prstGeom prst="roundRect">
                    <a:avLst>
                      <a:gd name="adj" fmla="val 8280"/>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p:cNvSpPr txBox="1"/>
                  <p:nvPr/>
                </p:nvSpPr>
                <p:spPr>
                  <a:xfrm>
                    <a:off x="10007413" y="4785115"/>
                    <a:ext cx="1447787" cy="369332"/>
                  </a:xfrm>
                  <a:prstGeom prst="rect">
                    <a:avLst/>
                  </a:prstGeom>
                  <a:solidFill>
                    <a:schemeClr val="bg1"/>
                  </a:solidFill>
                  <a:ln w="19050">
                    <a:solidFill>
                      <a:schemeClr val="bg2">
                        <a:lumMod val="90000"/>
                      </a:schemeClr>
                    </a:solidFill>
                  </a:ln>
                </p:spPr>
                <p:txBody>
                  <a:bodyPr wrap="square" rtlCol="0">
                    <a:spAutoFit/>
                  </a:bodyPr>
                  <a:lstStyle/>
                  <a:p>
                    <a:r>
                      <a:rPr lang="en-US" dirty="0"/>
                      <a:t>     Model run</a:t>
                    </a:r>
                  </a:p>
                </p:txBody>
              </p:sp>
            </p:grpSp>
          </p:grpSp>
          <p:pic>
            <p:nvPicPr>
              <p:cNvPr id="239"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10053306" y="4273925"/>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6943008" y="2178309"/>
              <a:ext cx="1837639" cy="1053757"/>
              <a:chOff x="9574427" y="1492940"/>
              <a:chExt cx="1837639" cy="1053757"/>
            </a:xfrm>
          </p:grpSpPr>
          <p:grpSp>
            <p:nvGrpSpPr>
              <p:cNvPr id="233" name="Group 232"/>
              <p:cNvGrpSpPr/>
              <p:nvPr/>
            </p:nvGrpSpPr>
            <p:grpSpPr>
              <a:xfrm>
                <a:off x="9574427" y="1492940"/>
                <a:ext cx="1837639" cy="1053757"/>
                <a:chOff x="9574427" y="1492940"/>
                <a:chExt cx="1837639" cy="1053757"/>
              </a:xfrm>
            </p:grpSpPr>
            <p:pic>
              <p:nvPicPr>
                <p:cNvPr id="235" name="Picture 234"/>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10198755" y="1897866"/>
                  <a:ext cx="627231" cy="627231"/>
                </a:xfrm>
                <a:prstGeom prst="rect">
                  <a:avLst/>
                </a:prstGeom>
              </p:spPr>
            </p:pic>
            <p:sp>
              <p:nvSpPr>
                <p:cNvPr id="236" name="Rounded Rectangle 235"/>
                <p:cNvSpPr/>
                <p:nvPr/>
              </p:nvSpPr>
              <p:spPr>
                <a:xfrm>
                  <a:off x="9574427" y="1670164"/>
                  <a:ext cx="1837639" cy="876533"/>
                </a:xfrm>
                <a:prstGeom prst="roundRect">
                  <a:avLst>
                    <a:gd name="adj" fmla="val 6724"/>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Box 236"/>
                <p:cNvSpPr txBox="1"/>
                <p:nvPr/>
              </p:nvSpPr>
              <p:spPr>
                <a:xfrm>
                  <a:off x="9848522" y="1492940"/>
                  <a:ext cx="1300843" cy="369332"/>
                </a:xfrm>
                <a:prstGeom prst="rect">
                  <a:avLst/>
                </a:prstGeom>
                <a:solidFill>
                  <a:schemeClr val="bg1"/>
                </a:solidFill>
                <a:ln w="19050">
                  <a:solidFill>
                    <a:schemeClr val="bg2">
                      <a:lumMod val="90000"/>
                    </a:schemeClr>
                  </a:solidFill>
                </a:ln>
              </p:spPr>
              <p:txBody>
                <a:bodyPr wrap="square" rtlCol="0">
                  <a:spAutoFit/>
                </a:bodyPr>
                <a:lstStyle/>
                <a:p>
                  <a:r>
                    <a:rPr lang="en-US" dirty="0"/>
                    <a:t>      Cleaning</a:t>
                  </a:r>
                </a:p>
              </p:txBody>
            </p:sp>
          </p:grpSp>
          <p:pic>
            <p:nvPicPr>
              <p:cNvPr id="234" name="Picture 6"/>
              <p:cNvPicPr>
                <a:picLocks noChangeAspect="1" noChangeArrowheads="1"/>
              </p:cNvPicPr>
              <p:nvPr/>
            </p:nvPicPr>
            <p:blipFill>
              <a:blip r:embed="rId18" cstate="hqprint">
                <a:extLst>
                  <a:ext uri="{28A0092B-C50C-407E-A947-70E740481C1C}">
                    <a14:useLocalDpi xmlns:a14="http://schemas.microsoft.com/office/drawing/2010/main" val="0"/>
                  </a:ext>
                </a:extLst>
              </a:blip>
              <a:stretch>
                <a:fillRect/>
              </a:stretch>
            </p:blipFill>
            <p:spPr bwMode="auto">
              <a:xfrm>
                <a:off x="9928790" y="1509472"/>
                <a:ext cx="349375" cy="35282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8" name="Group 227"/>
            <p:cNvGrpSpPr/>
            <p:nvPr/>
          </p:nvGrpSpPr>
          <p:grpSpPr>
            <a:xfrm>
              <a:off x="6936064" y="3365067"/>
              <a:ext cx="1837639" cy="1035458"/>
              <a:chOff x="9793862" y="2673797"/>
              <a:chExt cx="1837639" cy="1035458"/>
            </a:xfrm>
          </p:grpSpPr>
          <p:pic>
            <p:nvPicPr>
              <p:cNvPr id="229"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800857" y="3094954"/>
                <a:ext cx="1818695" cy="614301"/>
              </a:xfrm>
              <a:prstGeom prst="rect">
                <a:avLst/>
              </a:prstGeom>
              <a:noFill/>
              <a:extLst>
                <a:ext uri="{909E8E84-426E-40DD-AFC4-6F175D3DCCD1}">
                  <a14:hiddenFill xmlns:a14="http://schemas.microsoft.com/office/drawing/2010/main">
                    <a:solidFill>
                      <a:srgbClr val="FFFFFF"/>
                    </a:solidFill>
                  </a14:hiddenFill>
                </a:ext>
              </a:extLst>
            </p:spPr>
          </p:pic>
          <p:sp>
            <p:nvSpPr>
              <p:cNvPr id="230" name="Rounded Rectangle 229"/>
              <p:cNvSpPr/>
              <p:nvPr/>
            </p:nvSpPr>
            <p:spPr>
              <a:xfrm>
                <a:off x="9793862" y="2854305"/>
                <a:ext cx="1837639" cy="854872"/>
              </a:xfrm>
              <a:prstGeom prst="roundRect">
                <a:avLst>
                  <a:gd name="adj" fmla="val 6631"/>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TextBox 230"/>
              <p:cNvSpPr txBox="1"/>
              <p:nvPr/>
            </p:nvSpPr>
            <p:spPr>
              <a:xfrm>
                <a:off x="9926477" y="2673797"/>
                <a:ext cx="1571923" cy="369332"/>
              </a:xfrm>
              <a:prstGeom prst="rect">
                <a:avLst/>
              </a:prstGeom>
              <a:solidFill>
                <a:schemeClr val="bg1"/>
              </a:solidFill>
              <a:ln w="19050">
                <a:solidFill>
                  <a:schemeClr val="bg2">
                    <a:lumMod val="90000"/>
                  </a:schemeClr>
                </a:solidFill>
              </a:ln>
            </p:spPr>
            <p:txBody>
              <a:bodyPr wrap="square" rtlCol="0">
                <a:spAutoFit/>
              </a:bodyPr>
              <a:lstStyle/>
              <a:p>
                <a:r>
                  <a:rPr lang="en-US" dirty="0"/>
                  <a:t>     Aggregation</a:t>
                </a:r>
              </a:p>
            </p:txBody>
          </p:sp>
          <p:pic>
            <p:nvPicPr>
              <p:cNvPr id="232"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9962921" y="2694288"/>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49" name="Group 248"/>
          <p:cNvGrpSpPr/>
          <p:nvPr/>
        </p:nvGrpSpPr>
        <p:grpSpPr>
          <a:xfrm>
            <a:off x="9189405" y="1441500"/>
            <a:ext cx="2253635" cy="4479551"/>
            <a:chOff x="6710365" y="1136700"/>
            <a:chExt cx="2253635" cy="4479551"/>
          </a:xfrm>
        </p:grpSpPr>
        <p:grpSp>
          <p:nvGrpSpPr>
            <p:cNvPr id="250" name="Group 249"/>
            <p:cNvGrpSpPr/>
            <p:nvPr/>
          </p:nvGrpSpPr>
          <p:grpSpPr>
            <a:xfrm>
              <a:off x="6710365" y="1136700"/>
              <a:ext cx="2253635" cy="4479551"/>
              <a:chOff x="6710365" y="2609900"/>
              <a:chExt cx="2253635" cy="4479551"/>
            </a:xfrm>
          </p:grpSpPr>
          <p:grpSp>
            <p:nvGrpSpPr>
              <p:cNvPr id="269" name="Group 268"/>
              <p:cNvGrpSpPr/>
              <p:nvPr/>
            </p:nvGrpSpPr>
            <p:grpSpPr>
              <a:xfrm>
                <a:off x="6710365" y="2609900"/>
                <a:ext cx="2253635" cy="4479551"/>
                <a:chOff x="6660967" y="3153416"/>
                <a:chExt cx="2253635" cy="4479551"/>
              </a:xfrm>
            </p:grpSpPr>
            <p:sp>
              <p:nvSpPr>
                <p:cNvPr id="271" name="Rounded Rectangle 270"/>
                <p:cNvSpPr/>
                <p:nvPr/>
              </p:nvSpPr>
              <p:spPr>
                <a:xfrm>
                  <a:off x="6660967" y="3337501"/>
                  <a:ext cx="2253635" cy="4295466"/>
                </a:xfrm>
                <a:prstGeom prst="roundRect">
                  <a:avLst>
                    <a:gd name="adj" fmla="val 2350"/>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TextBox 271"/>
                <p:cNvSpPr txBox="1"/>
                <p:nvPr/>
              </p:nvSpPr>
              <p:spPr>
                <a:xfrm>
                  <a:off x="7212029" y="3153416"/>
                  <a:ext cx="1200802" cy="369332"/>
                </a:xfrm>
                <a:prstGeom prst="rect">
                  <a:avLst/>
                </a:prstGeom>
                <a:solidFill>
                  <a:schemeClr val="bg1"/>
                </a:solidFill>
                <a:ln w="19050">
                  <a:solidFill>
                    <a:schemeClr val="bg2">
                      <a:lumMod val="90000"/>
                    </a:schemeClr>
                  </a:solidFill>
                </a:ln>
              </p:spPr>
              <p:txBody>
                <a:bodyPr wrap="square" rtlCol="0">
                  <a:spAutoFit/>
                </a:bodyPr>
                <a:lstStyle/>
                <a:p>
                  <a:r>
                    <a:rPr lang="en-US" dirty="0"/>
                    <a:t>      Worker</a:t>
                  </a:r>
                </a:p>
              </p:txBody>
            </p:sp>
            <p:pic>
              <p:nvPicPr>
                <p:cNvPr id="273" name="Picture 2" descr="Image result for gears icon"/>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7271266" y="3182849"/>
                  <a:ext cx="309304" cy="309304"/>
                </a:xfrm>
                <a:prstGeom prst="rect">
                  <a:avLst/>
                </a:prstGeom>
                <a:noFill/>
                <a:extLst>
                  <a:ext uri="{909E8E84-426E-40DD-AFC4-6F175D3DCCD1}">
                    <a14:hiddenFill xmlns:a14="http://schemas.microsoft.com/office/drawing/2010/main">
                      <a:solidFill>
                        <a:srgbClr val="FFFFFF"/>
                      </a:solidFill>
                    </a14:hiddenFill>
                  </a:ext>
                </a:extLst>
              </p:spPr>
            </p:pic>
          </p:grpSp>
          <p:pic>
            <p:nvPicPr>
              <p:cNvPr id="270"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20256" y="3069086"/>
                <a:ext cx="1818695" cy="6143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1" name="Group 250"/>
            <p:cNvGrpSpPr/>
            <p:nvPr/>
          </p:nvGrpSpPr>
          <p:grpSpPr>
            <a:xfrm>
              <a:off x="6943008" y="4528618"/>
              <a:ext cx="1837639" cy="988371"/>
              <a:chOff x="9812452" y="4253480"/>
              <a:chExt cx="1837639" cy="988371"/>
            </a:xfrm>
          </p:grpSpPr>
          <p:grpSp>
            <p:nvGrpSpPr>
              <p:cNvPr id="263" name="Group 262"/>
              <p:cNvGrpSpPr/>
              <p:nvPr/>
            </p:nvGrpSpPr>
            <p:grpSpPr>
              <a:xfrm>
                <a:off x="9812452" y="4253480"/>
                <a:ext cx="1837639" cy="988371"/>
                <a:chOff x="9812452" y="4402339"/>
                <a:chExt cx="1837639" cy="988371"/>
              </a:xfrm>
            </p:grpSpPr>
            <p:pic>
              <p:nvPicPr>
                <p:cNvPr id="265" name="Content Placeholder 1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433601" y="4858409"/>
                  <a:ext cx="558160" cy="432574"/>
                </a:xfrm>
                <a:prstGeom prst="rect">
                  <a:avLst/>
                </a:prstGeom>
              </p:spPr>
            </p:pic>
            <p:grpSp>
              <p:nvGrpSpPr>
                <p:cNvPr id="266" name="Group 265"/>
                <p:cNvGrpSpPr/>
                <p:nvPr/>
              </p:nvGrpSpPr>
              <p:grpSpPr>
                <a:xfrm>
                  <a:off x="9812452" y="4402339"/>
                  <a:ext cx="1837639" cy="988371"/>
                  <a:chOff x="9812452" y="4785115"/>
                  <a:chExt cx="1837639" cy="988371"/>
                </a:xfrm>
              </p:grpSpPr>
              <p:sp>
                <p:nvSpPr>
                  <p:cNvPr id="267" name="Rounded Rectangle 266"/>
                  <p:cNvSpPr/>
                  <p:nvPr/>
                </p:nvSpPr>
                <p:spPr>
                  <a:xfrm>
                    <a:off x="9812452" y="4962893"/>
                    <a:ext cx="1837639" cy="810593"/>
                  </a:xfrm>
                  <a:prstGeom prst="roundRect">
                    <a:avLst>
                      <a:gd name="adj" fmla="val 8280"/>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TextBox 267"/>
                  <p:cNvSpPr txBox="1"/>
                  <p:nvPr/>
                </p:nvSpPr>
                <p:spPr>
                  <a:xfrm>
                    <a:off x="10007413" y="4785115"/>
                    <a:ext cx="1447787" cy="369332"/>
                  </a:xfrm>
                  <a:prstGeom prst="rect">
                    <a:avLst/>
                  </a:prstGeom>
                  <a:solidFill>
                    <a:schemeClr val="bg1"/>
                  </a:solidFill>
                  <a:ln w="19050">
                    <a:solidFill>
                      <a:schemeClr val="bg2">
                        <a:lumMod val="90000"/>
                      </a:schemeClr>
                    </a:solidFill>
                  </a:ln>
                </p:spPr>
                <p:txBody>
                  <a:bodyPr wrap="square" rtlCol="0">
                    <a:spAutoFit/>
                  </a:bodyPr>
                  <a:lstStyle/>
                  <a:p>
                    <a:r>
                      <a:rPr lang="en-US" dirty="0"/>
                      <a:t>     Model run</a:t>
                    </a:r>
                  </a:p>
                </p:txBody>
              </p:sp>
            </p:grpSp>
          </p:grpSp>
          <p:pic>
            <p:nvPicPr>
              <p:cNvPr id="264"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10053306" y="4273925"/>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2" name="Group 251"/>
            <p:cNvGrpSpPr/>
            <p:nvPr/>
          </p:nvGrpSpPr>
          <p:grpSpPr>
            <a:xfrm>
              <a:off x="6943008" y="2178309"/>
              <a:ext cx="1837639" cy="1053757"/>
              <a:chOff x="9574427" y="1492940"/>
              <a:chExt cx="1837639" cy="1053757"/>
            </a:xfrm>
          </p:grpSpPr>
          <p:grpSp>
            <p:nvGrpSpPr>
              <p:cNvPr id="258" name="Group 257"/>
              <p:cNvGrpSpPr/>
              <p:nvPr/>
            </p:nvGrpSpPr>
            <p:grpSpPr>
              <a:xfrm>
                <a:off x="9574427" y="1492940"/>
                <a:ext cx="1837639" cy="1053757"/>
                <a:chOff x="9574427" y="1492940"/>
                <a:chExt cx="1837639" cy="1053757"/>
              </a:xfrm>
            </p:grpSpPr>
            <p:pic>
              <p:nvPicPr>
                <p:cNvPr id="260" name="Picture 259"/>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10198755" y="1897866"/>
                  <a:ext cx="627231" cy="627231"/>
                </a:xfrm>
                <a:prstGeom prst="rect">
                  <a:avLst/>
                </a:prstGeom>
              </p:spPr>
            </p:pic>
            <p:sp>
              <p:nvSpPr>
                <p:cNvPr id="261" name="Rounded Rectangle 260"/>
                <p:cNvSpPr/>
                <p:nvPr/>
              </p:nvSpPr>
              <p:spPr>
                <a:xfrm>
                  <a:off x="9574427" y="1670164"/>
                  <a:ext cx="1837639" cy="876533"/>
                </a:xfrm>
                <a:prstGeom prst="roundRect">
                  <a:avLst>
                    <a:gd name="adj" fmla="val 6724"/>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TextBox 261"/>
                <p:cNvSpPr txBox="1"/>
                <p:nvPr/>
              </p:nvSpPr>
              <p:spPr>
                <a:xfrm>
                  <a:off x="9848522" y="1492940"/>
                  <a:ext cx="1300843" cy="369332"/>
                </a:xfrm>
                <a:prstGeom prst="rect">
                  <a:avLst/>
                </a:prstGeom>
                <a:solidFill>
                  <a:schemeClr val="bg1"/>
                </a:solidFill>
                <a:ln w="19050">
                  <a:solidFill>
                    <a:schemeClr val="bg2">
                      <a:lumMod val="90000"/>
                    </a:schemeClr>
                  </a:solidFill>
                </a:ln>
              </p:spPr>
              <p:txBody>
                <a:bodyPr wrap="square" rtlCol="0">
                  <a:spAutoFit/>
                </a:bodyPr>
                <a:lstStyle/>
                <a:p>
                  <a:r>
                    <a:rPr lang="en-US" dirty="0"/>
                    <a:t>      Cleaning</a:t>
                  </a:r>
                </a:p>
              </p:txBody>
            </p:sp>
          </p:grpSp>
          <p:pic>
            <p:nvPicPr>
              <p:cNvPr id="259" name="Picture 6"/>
              <p:cNvPicPr>
                <a:picLocks noChangeAspect="1" noChangeArrowheads="1"/>
              </p:cNvPicPr>
              <p:nvPr/>
            </p:nvPicPr>
            <p:blipFill>
              <a:blip r:embed="rId18" cstate="hqprint">
                <a:extLst>
                  <a:ext uri="{28A0092B-C50C-407E-A947-70E740481C1C}">
                    <a14:useLocalDpi xmlns:a14="http://schemas.microsoft.com/office/drawing/2010/main" val="0"/>
                  </a:ext>
                </a:extLst>
              </a:blip>
              <a:stretch>
                <a:fillRect/>
              </a:stretch>
            </p:blipFill>
            <p:spPr bwMode="auto">
              <a:xfrm>
                <a:off x="9928790" y="1509472"/>
                <a:ext cx="349375" cy="35282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3" name="Group 252"/>
            <p:cNvGrpSpPr/>
            <p:nvPr/>
          </p:nvGrpSpPr>
          <p:grpSpPr>
            <a:xfrm>
              <a:off x="6936064" y="3365067"/>
              <a:ext cx="1837639" cy="1035458"/>
              <a:chOff x="9793862" y="2673797"/>
              <a:chExt cx="1837639" cy="1035458"/>
            </a:xfrm>
          </p:grpSpPr>
          <p:pic>
            <p:nvPicPr>
              <p:cNvPr id="254" name="Picture 6" descr="Image result for pyth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800857" y="3094954"/>
                <a:ext cx="1818695" cy="614301"/>
              </a:xfrm>
              <a:prstGeom prst="rect">
                <a:avLst/>
              </a:prstGeom>
              <a:noFill/>
              <a:extLst>
                <a:ext uri="{909E8E84-426E-40DD-AFC4-6F175D3DCCD1}">
                  <a14:hiddenFill xmlns:a14="http://schemas.microsoft.com/office/drawing/2010/main">
                    <a:solidFill>
                      <a:srgbClr val="FFFFFF"/>
                    </a:solidFill>
                  </a14:hiddenFill>
                </a:ext>
              </a:extLst>
            </p:spPr>
          </p:pic>
          <p:sp>
            <p:nvSpPr>
              <p:cNvPr id="255" name="Rounded Rectangle 254"/>
              <p:cNvSpPr/>
              <p:nvPr/>
            </p:nvSpPr>
            <p:spPr>
              <a:xfrm>
                <a:off x="9793862" y="2854305"/>
                <a:ext cx="1837639" cy="854872"/>
              </a:xfrm>
              <a:prstGeom prst="roundRect">
                <a:avLst>
                  <a:gd name="adj" fmla="val 6631"/>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TextBox 255"/>
              <p:cNvSpPr txBox="1"/>
              <p:nvPr/>
            </p:nvSpPr>
            <p:spPr>
              <a:xfrm>
                <a:off x="9926477" y="2673797"/>
                <a:ext cx="1571923" cy="369332"/>
              </a:xfrm>
              <a:prstGeom prst="rect">
                <a:avLst/>
              </a:prstGeom>
              <a:solidFill>
                <a:schemeClr val="bg1"/>
              </a:solidFill>
              <a:ln w="19050">
                <a:solidFill>
                  <a:schemeClr val="bg2">
                    <a:lumMod val="90000"/>
                  </a:schemeClr>
                </a:solidFill>
              </a:ln>
            </p:spPr>
            <p:txBody>
              <a:bodyPr wrap="square" rtlCol="0">
                <a:spAutoFit/>
              </a:bodyPr>
              <a:lstStyle/>
              <a:p>
                <a:r>
                  <a:rPr lang="en-US" dirty="0"/>
                  <a:t>     Aggregation</a:t>
                </a:r>
              </a:p>
            </p:txBody>
          </p:sp>
          <p:pic>
            <p:nvPicPr>
              <p:cNvPr id="257" name="Picture 6"/>
              <p:cNvPicPr>
                <a:picLocks noChangeAspect="1" noChangeArrowheads="1"/>
              </p:cNvPicPr>
              <p:nvPr/>
            </p:nvPicPr>
            <p:blipFill rotWithShape="1">
              <a:blip r:embed="rId16" cstate="hqprint">
                <a:extLst>
                  <a:ext uri="{28A0092B-C50C-407E-A947-70E740481C1C}">
                    <a14:useLocalDpi xmlns:a14="http://schemas.microsoft.com/office/drawing/2010/main" val="0"/>
                  </a:ext>
                </a:extLst>
              </a:blip>
              <a:srcRect l="1" r="14752" b="7117"/>
              <a:stretch/>
            </p:blipFill>
            <p:spPr bwMode="auto">
              <a:xfrm>
                <a:off x="9962921" y="2694288"/>
                <a:ext cx="297079" cy="323688"/>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3" name="Group 12"/>
          <p:cNvGrpSpPr/>
          <p:nvPr/>
        </p:nvGrpSpPr>
        <p:grpSpPr>
          <a:xfrm>
            <a:off x="5972897" y="3869336"/>
            <a:ext cx="1965417" cy="1358925"/>
            <a:chOff x="5972897" y="3869336"/>
            <a:chExt cx="1965417" cy="1358925"/>
          </a:xfrm>
        </p:grpSpPr>
        <p:grpSp>
          <p:nvGrpSpPr>
            <p:cNvPr id="18452" name="Group 18451"/>
            <p:cNvGrpSpPr/>
            <p:nvPr/>
          </p:nvGrpSpPr>
          <p:grpSpPr>
            <a:xfrm>
              <a:off x="5972897" y="3869336"/>
              <a:ext cx="1965417" cy="1317491"/>
              <a:chOff x="3798657" y="3161920"/>
              <a:chExt cx="1965417" cy="1317491"/>
            </a:xfrm>
          </p:grpSpPr>
          <p:grpSp>
            <p:nvGrpSpPr>
              <p:cNvPr id="4" name="Group 3"/>
              <p:cNvGrpSpPr/>
              <p:nvPr/>
            </p:nvGrpSpPr>
            <p:grpSpPr>
              <a:xfrm>
                <a:off x="3798657" y="3176070"/>
                <a:ext cx="1965417" cy="1303341"/>
                <a:chOff x="3815041" y="3484287"/>
                <a:chExt cx="1965417" cy="1303341"/>
              </a:xfrm>
            </p:grpSpPr>
            <p:sp>
              <p:nvSpPr>
                <p:cNvPr id="43" name="Rounded Rectangle 42"/>
                <p:cNvSpPr/>
                <p:nvPr/>
              </p:nvSpPr>
              <p:spPr>
                <a:xfrm>
                  <a:off x="3815041" y="3661067"/>
                  <a:ext cx="1965417" cy="1126561"/>
                </a:xfrm>
                <a:prstGeom prst="roundRect">
                  <a:avLst>
                    <a:gd name="adj" fmla="val 5233"/>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3983504" y="3484287"/>
                  <a:ext cx="1629366" cy="369332"/>
                </a:xfrm>
                <a:prstGeom prst="rect">
                  <a:avLst/>
                </a:prstGeom>
                <a:solidFill>
                  <a:schemeClr val="bg1"/>
                </a:solidFill>
                <a:ln w="19050">
                  <a:solidFill>
                    <a:schemeClr val="bg2">
                      <a:lumMod val="90000"/>
                    </a:schemeClr>
                  </a:solidFill>
                </a:ln>
              </p:spPr>
              <p:txBody>
                <a:bodyPr wrap="square" rtlCol="0">
                  <a:spAutoFit/>
                </a:bodyPr>
                <a:lstStyle/>
                <a:p>
                  <a:pPr algn="ctr"/>
                  <a:r>
                    <a:rPr lang="en-US" dirty="0"/>
                    <a:t>       File System</a:t>
                  </a:r>
                </a:p>
              </p:txBody>
            </p:sp>
          </p:grpSp>
          <p:pic>
            <p:nvPicPr>
              <p:cNvPr id="67" name="Picture 6" descr="Related image"/>
              <p:cNvPicPr>
                <a:picLocks noChangeAspect="1" noChangeArrowheads="1"/>
              </p:cNvPicPr>
              <p:nvPr/>
            </p:nvPicPr>
            <p:blipFill>
              <a:blip r:embed="rId20" cstate="hqprint">
                <a:extLst>
                  <a:ext uri="{28A0092B-C50C-407E-A947-70E740481C1C}">
                    <a14:useLocalDpi xmlns:a14="http://schemas.microsoft.com/office/drawing/2010/main" val="0"/>
                  </a:ext>
                </a:extLst>
              </a:blip>
              <a:srcRect/>
              <a:stretch>
                <a:fillRect/>
              </a:stretch>
            </p:blipFill>
            <p:spPr bwMode="auto">
              <a:xfrm>
                <a:off x="4033988" y="3161920"/>
                <a:ext cx="388999" cy="388999"/>
              </a:xfrm>
              <a:prstGeom prst="rect">
                <a:avLst/>
              </a:prstGeom>
              <a:noFill/>
              <a:ln>
                <a:noFill/>
              </a:ln>
              <a:extLst>
                <a:ext uri="{909E8E84-426E-40DD-AFC4-6F175D3DCCD1}">
                  <a14:hiddenFill xmlns:a14="http://schemas.microsoft.com/office/drawing/2010/main">
                    <a:solidFill>
                      <a:srgbClr val="FFFFFF"/>
                    </a:solidFill>
                  </a14:hiddenFill>
                </a:ext>
              </a:extLst>
            </p:spPr>
          </p:pic>
        </p:grpSp>
        <p:pic>
          <p:nvPicPr>
            <p:cNvPr id="114" name="Picture 6"/>
            <p:cNvPicPr>
              <a:picLocks noChangeAspect="1" noChangeArrowheads="1"/>
            </p:cNvPicPr>
            <p:nvPr/>
          </p:nvPicPr>
          <p:blipFill>
            <a:blip r:embed="rId21" cstate="hqprint">
              <a:extLst>
                <a:ext uri="{28A0092B-C50C-407E-A947-70E740481C1C}">
                  <a14:useLocalDpi xmlns:a14="http://schemas.microsoft.com/office/drawing/2010/main" val="0"/>
                </a:ext>
              </a:extLst>
            </a:blip>
            <a:stretch>
              <a:fillRect/>
            </a:stretch>
          </p:blipFill>
          <p:spPr bwMode="auto">
            <a:xfrm>
              <a:off x="6406980" y="4108842"/>
              <a:ext cx="1119419" cy="111941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131" name="Group 130"/>
          <p:cNvGrpSpPr/>
          <p:nvPr/>
        </p:nvGrpSpPr>
        <p:grpSpPr>
          <a:xfrm>
            <a:off x="6125297" y="4021736"/>
            <a:ext cx="1965417" cy="1358925"/>
            <a:chOff x="5972897" y="3869336"/>
            <a:chExt cx="1965417" cy="1358925"/>
          </a:xfrm>
        </p:grpSpPr>
        <p:grpSp>
          <p:nvGrpSpPr>
            <p:cNvPr id="132" name="Group 131"/>
            <p:cNvGrpSpPr/>
            <p:nvPr/>
          </p:nvGrpSpPr>
          <p:grpSpPr>
            <a:xfrm>
              <a:off x="5972897" y="3869336"/>
              <a:ext cx="1965417" cy="1317491"/>
              <a:chOff x="3798657" y="3161920"/>
              <a:chExt cx="1965417" cy="1317491"/>
            </a:xfrm>
          </p:grpSpPr>
          <p:grpSp>
            <p:nvGrpSpPr>
              <p:cNvPr id="134" name="Group 133"/>
              <p:cNvGrpSpPr/>
              <p:nvPr/>
            </p:nvGrpSpPr>
            <p:grpSpPr>
              <a:xfrm>
                <a:off x="3798657" y="3176070"/>
                <a:ext cx="1965417" cy="1303341"/>
                <a:chOff x="3815041" y="3484287"/>
                <a:chExt cx="1965417" cy="1303341"/>
              </a:xfrm>
            </p:grpSpPr>
            <p:sp>
              <p:nvSpPr>
                <p:cNvPr id="136" name="Rounded Rectangle 135"/>
                <p:cNvSpPr/>
                <p:nvPr/>
              </p:nvSpPr>
              <p:spPr>
                <a:xfrm>
                  <a:off x="3815041" y="3661067"/>
                  <a:ext cx="1965417" cy="1126561"/>
                </a:xfrm>
                <a:prstGeom prst="roundRect">
                  <a:avLst>
                    <a:gd name="adj" fmla="val 5233"/>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TextBox 136"/>
                <p:cNvSpPr txBox="1"/>
                <p:nvPr/>
              </p:nvSpPr>
              <p:spPr>
                <a:xfrm>
                  <a:off x="3983504" y="3484287"/>
                  <a:ext cx="1629366" cy="369332"/>
                </a:xfrm>
                <a:prstGeom prst="rect">
                  <a:avLst/>
                </a:prstGeom>
                <a:solidFill>
                  <a:schemeClr val="bg1"/>
                </a:solidFill>
                <a:ln w="19050">
                  <a:solidFill>
                    <a:schemeClr val="bg2">
                      <a:lumMod val="90000"/>
                    </a:schemeClr>
                  </a:solidFill>
                </a:ln>
              </p:spPr>
              <p:txBody>
                <a:bodyPr wrap="square" rtlCol="0">
                  <a:spAutoFit/>
                </a:bodyPr>
                <a:lstStyle/>
                <a:p>
                  <a:pPr algn="ctr"/>
                  <a:r>
                    <a:rPr lang="en-US" dirty="0"/>
                    <a:t>       File System</a:t>
                  </a:r>
                </a:p>
              </p:txBody>
            </p:sp>
          </p:grpSp>
          <p:pic>
            <p:nvPicPr>
              <p:cNvPr id="135" name="Picture 6" descr="Related image"/>
              <p:cNvPicPr>
                <a:picLocks noChangeAspect="1" noChangeArrowheads="1"/>
              </p:cNvPicPr>
              <p:nvPr/>
            </p:nvPicPr>
            <p:blipFill>
              <a:blip r:embed="rId20" cstate="hqprint">
                <a:extLst>
                  <a:ext uri="{28A0092B-C50C-407E-A947-70E740481C1C}">
                    <a14:useLocalDpi xmlns:a14="http://schemas.microsoft.com/office/drawing/2010/main" val="0"/>
                  </a:ext>
                </a:extLst>
              </a:blip>
              <a:srcRect/>
              <a:stretch>
                <a:fillRect/>
              </a:stretch>
            </p:blipFill>
            <p:spPr bwMode="auto">
              <a:xfrm>
                <a:off x="4033988" y="3161920"/>
                <a:ext cx="388999" cy="388999"/>
              </a:xfrm>
              <a:prstGeom prst="rect">
                <a:avLst/>
              </a:prstGeom>
              <a:noFill/>
              <a:ln>
                <a:noFill/>
              </a:ln>
              <a:extLst>
                <a:ext uri="{909E8E84-426E-40DD-AFC4-6F175D3DCCD1}">
                  <a14:hiddenFill xmlns:a14="http://schemas.microsoft.com/office/drawing/2010/main">
                    <a:solidFill>
                      <a:srgbClr val="FFFFFF"/>
                    </a:solidFill>
                  </a14:hiddenFill>
                </a:ext>
              </a:extLst>
            </p:spPr>
          </p:pic>
        </p:grpSp>
        <p:pic>
          <p:nvPicPr>
            <p:cNvPr id="133" name="Picture 6"/>
            <p:cNvPicPr>
              <a:picLocks noChangeAspect="1" noChangeArrowheads="1"/>
            </p:cNvPicPr>
            <p:nvPr/>
          </p:nvPicPr>
          <p:blipFill>
            <a:blip r:embed="rId21" cstate="hqprint">
              <a:extLst>
                <a:ext uri="{28A0092B-C50C-407E-A947-70E740481C1C}">
                  <a14:useLocalDpi xmlns:a14="http://schemas.microsoft.com/office/drawing/2010/main" val="0"/>
                </a:ext>
              </a:extLst>
            </a:blip>
            <a:stretch>
              <a:fillRect/>
            </a:stretch>
          </p:blipFill>
          <p:spPr bwMode="auto">
            <a:xfrm>
              <a:off x="6406980" y="4108842"/>
              <a:ext cx="1119419" cy="111941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138" name="Group 137"/>
          <p:cNvGrpSpPr/>
          <p:nvPr/>
        </p:nvGrpSpPr>
        <p:grpSpPr>
          <a:xfrm>
            <a:off x="6277697" y="4174136"/>
            <a:ext cx="1965417" cy="1358925"/>
            <a:chOff x="5972897" y="3869336"/>
            <a:chExt cx="1965417" cy="1358925"/>
          </a:xfrm>
        </p:grpSpPr>
        <p:grpSp>
          <p:nvGrpSpPr>
            <p:cNvPr id="139" name="Group 138"/>
            <p:cNvGrpSpPr/>
            <p:nvPr/>
          </p:nvGrpSpPr>
          <p:grpSpPr>
            <a:xfrm>
              <a:off x="5972897" y="3869336"/>
              <a:ext cx="1965417" cy="1317491"/>
              <a:chOff x="3798657" y="3161920"/>
              <a:chExt cx="1965417" cy="1317491"/>
            </a:xfrm>
          </p:grpSpPr>
          <p:grpSp>
            <p:nvGrpSpPr>
              <p:cNvPr id="141" name="Group 140"/>
              <p:cNvGrpSpPr/>
              <p:nvPr/>
            </p:nvGrpSpPr>
            <p:grpSpPr>
              <a:xfrm>
                <a:off x="3798657" y="3176070"/>
                <a:ext cx="1965417" cy="1303341"/>
                <a:chOff x="3815041" y="3484287"/>
                <a:chExt cx="1965417" cy="1303341"/>
              </a:xfrm>
            </p:grpSpPr>
            <p:sp>
              <p:nvSpPr>
                <p:cNvPr id="143" name="Rounded Rectangle 142"/>
                <p:cNvSpPr/>
                <p:nvPr/>
              </p:nvSpPr>
              <p:spPr>
                <a:xfrm>
                  <a:off x="3815041" y="3661067"/>
                  <a:ext cx="1965417" cy="1126561"/>
                </a:xfrm>
                <a:prstGeom prst="roundRect">
                  <a:avLst>
                    <a:gd name="adj" fmla="val 5233"/>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p:cNvSpPr txBox="1"/>
                <p:nvPr/>
              </p:nvSpPr>
              <p:spPr>
                <a:xfrm>
                  <a:off x="3983504" y="3484287"/>
                  <a:ext cx="1629366" cy="369332"/>
                </a:xfrm>
                <a:prstGeom prst="rect">
                  <a:avLst/>
                </a:prstGeom>
                <a:solidFill>
                  <a:schemeClr val="bg1"/>
                </a:solidFill>
                <a:ln w="19050">
                  <a:solidFill>
                    <a:schemeClr val="bg2">
                      <a:lumMod val="90000"/>
                    </a:schemeClr>
                  </a:solidFill>
                </a:ln>
              </p:spPr>
              <p:txBody>
                <a:bodyPr wrap="square" rtlCol="0">
                  <a:spAutoFit/>
                </a:bodyPr>
                <a:lstStyle/>
                <a:p>
                  <a:pPr algn="ctr"/>
                  <a:r>
                    <a:rPr lang="en-US" dirty="0"/>
                    <a:t>       File System</a:t>
                  </a:r>
                </a:p>
              </p:txBody>
            </p:sp>
          </p:grpSp>
          <p:pic>
            <p:nvPicPr>
              <p:cNvPr id="142" name="Picture 6" descr="Related image"/>
              <p:cNvPicPr>
                <a:picLocks noChangeAspect="1" noChangeArrowheads="1"/>
              </p:cNvPicPr>
              <p:nvPr/>
            </p:nvPicPr>
            <p:blipFill>
              <a:blip r:embed="rId20" cstate="hqprint">
                <a:extLst>
                  <a:ext uri="{28A0092B-C50C-407E-A947-70E740481C1C}">
                    <a14:useLocalDpi xmlns:a14="http://schemas.microsoft.com/office/drawing/2010/main" val="0"/>
                  </a:ext>
                </a:extLst>
              </a:blip>
              <a:srcRect/>
              <a:stretch>
                <a:fillRect/>
              </a:stretch>
            </p:blipFill>
            <p:spPr bwMode="auto">
              <a:xfrm>
                <a:off x="4033988" y="3161920"/>
                <a:ext cx="388999" cy="388999"/>
              </a:xfrm>
              <a:prstGeom prst="rect">
                <a:avLst/>
              </a:prstGeom>
              <a:noFill/>
              <a:ln>
                <a:noFill/>
              </a:ln>
              <a:extLst>
                <a:ext uri="{909E8E84-426E-40DD-AFC4-6F175D3DCCD1}">
                  <a14:hiddenFill xmlns:a14="http://schemas.microsoft.com/office/drawing/2010/main">
                    <a:solidFill>
                      <a:srgbClr val="FFFFFF"/>
                    </a:solidFill>
                  </a14:hiddenFill>
                </a:ext>
              </a:extLst>
            </p:spPr>
          </p:pic>
        </p:grpSp>
        <p:pic>
          <p:nvPicPr>
            <p:cNvPr id="140" name="Picture 6"/>
            <p:cNvPicPr>
              <a:picLocks noChangeAspect="1" noChangeArrowheads="1"/>
            </p:cNvPicPr>
            <p:nvPr/>
          </p:nvPicPr>
          <p:blipFill>
            <a:blip r:embed="rId21" cstate="hqprint">
              <a:extLst>
                <a:ext uri="{28A0092B-C50C-407E-A947-70E740481C1C}">
                  <a14:useLocalDpi xmlns:a14="http://schemas.microsoft.com/office/drawing/2010/main" val="0"/>
                </a:ext>
              </a:extLst>
            </a:blip>
            <a:stretch>
              <a:fillRect/>
            </a:stretch>
          </p:blipFill>
          <p:spPr bwMode="auto">
            <a:xfrm>
              <a:off x="6406980" y="4108842"/>
              <a:ext cx="1119419" cy="111941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45" name="TextBox 144"/>
          <p:cNvSpPr txBox="1"/>
          <p:nvPr/>
        </p:nvSpPr>
        <p:spPr>
          <a:xfrm>
            <a:off x="6883648" y="4801695"/>
            <a:ext cx="1200802" cy="1200329"/>
          </a:xfrm>
          <a:prstGeom prst="rect">
            <a:avLst/>
          </a:prstGeom>
          <a:noFill/>
          <a:ln w="19050">
            <a:noFill/>
          </a:ln>
        </p:spPr>
        <p:txBody>
          <a:bodyPr wrap="square" rtlCol="0">
            <a:spAutoFit/>
          </a:bodyPr>
          <a:lstStyle/>
          <a:p>
            <a:r>
              <a:rPr lang="en-US" sz="7200" dirty="0"/>
              <a:t>…</a:t>
            </a:r>
            <a:endParaRPr lang="en-US" dirty="0"/>
          </a:p>
        </p:txBody>
      </p:sp>
    </p:spTree>
    <p:extLst>
      <p:ext uri="{BB962C8B-B14F-4D97-AF65-F5344CB8AC3E}">
        <p14:creationId xmlns:p14="http://schemas.microsoft.com/office/powerpoint/2010/main" val="47432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4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700"/>
                                  </p:stCondLst>
                                  <p:childTnLst>
                                    <p:set>
                                      <p:cBhvr>
                                        <p:cTn id="25" dur="1" fill="hold">
                                          <p:stCondLst>
                                            <p:cond delay="0"/>
                                          </p:stCondLst>
                                        </p:cTn>
                                        <p:tgtEl>
                                          <p:spTgt spid="138"/>
                                        </p:tgtEl>
                                        <p:attrNameLst>
                                          <p:attrName>style.visibility</p:attrName>
                                        </p:attrNameLst>
                                      </p:cBhvr>
                                      <p:to>
                                        <p:strVal val="visible"/>
                                      </p:to>
                                    </p:set>
                                  </p:childTnLst>
                                </p:cTn>
                              </p:par>
                            </p:childTnLst>
                          </p:cTn>
                        </p:par>
                        <p:par>
                          <p:cTn id="26" fill="hold">
                            <p:stCondLst>
                              <p:cond delay="700"/>
                            </p:stCondLst>
                            <p:childTnLst>
                              <p:par>
                                <p:cTn id="27" presetID="1" presetClass="entr" presetSubtype="0" fill="hold" grpId="0" nodeType="afterEffect">
                                  <p:stCondLst>
                                    <p:cond delay="700"/>
                                  </p:stCondLst>
                                  <p:childTnLst>
                                    <p:set>
                                      <p:cBhvr>
                                        <p:cTn id="28" dur="1" fill="hold">
                                          <p:stCondLst>
                                            <p:cond delay="0"/>
                                          </p:stCondLst>
                                        </p:cTn>
                                        <p:tgtEl>
                                          <p:spTgt spid="1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4"/>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nodeType="afterEffect">
                                  <p:stCondLst>
                                    <p:cond delay="700"/>
                                  </p:stCondLst>
                                  <p:childTnLst>
                                    <p:set>
                                      <p:cBhvr>
                                        <p:cTn id="43" dur="1" fill="hold">
                                          <p:stCondLst>
                                            <p:cond delay="0"/>
                                          </p:stCondLst>
                                        </p:cTn>
                                        <p:tgtEl>
                                          <p:spTgt spid="249"/>
                                        </p:tgtEl>
                                        <p:attrNameLst>
                                          <p:attrName>style.visibility</p:attrName>
                                        </p:attrNameLst>
                                      </p:cBhvr>
                                      <p:to>
                                        <p:strVal val="visible"/>
                                      </p:to>
                                    </p:set>
                                  </p:childTnLst>
                                </p:cTn>
                              </p:par>
                            </p:childTnLst>
                          </p:cTn>
                        </p:par>
                        <p:par>
                          <p:cTn id="44" fill="hold">
                            <p:stCondLst>
                              <p:cond delay="700"/>
                            </p:stCondLst>
                            <p:childTnLst>
                              <p:par>
                                <p:cTn id="45" presetID="1" presetClass="entr" presetSubtype="0" fill="hold" grpId="0" nodeType="afterEffect">
                                  <p:stCondLst>
                                    <p:cond delay="700"/>
                                  </p:stCondLst>
                                  <p:childTnLst>
                                    <p:set>
                                      <p:cBhvr>
                                        <p:cTn id="46" dur="1" fill="hold">
                                          <p:stCondLst>
                                            <p:cond delay="0"/>
                                          </p:stCondLst>
                                        </p:cTn>
                                        <p:tgtEl>
                                          <p:spTgt spid="15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45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p:bldP spid="14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19" name="Rectangle: Rounded Corners 18"/>
          <p:cNvSpPr/>
          <p:nvPr/>
        </p:nvSpPr>
        <p:spPr>
          <a:xfrm>
            <a:off x="251834" y="257387"/>
            <a:ext cx="11697546" cy="6346613"/>
          </a:xfrm>
          <a:prstGeom prst="roundRect">
            <a:avLst>
              <a:gd name="adj" fmla="val 1418"/>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Challenges</a:t>
            </a:r>
          </a:p>
        </p:txBody>
      </p:sp>
      <p:pic>
        <p:nvPicPr>
          <p:cNvPr id="22" name="Picture 2" descr="ID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25" y="6183841"/>
            <a:ext cx="2190750" cy="247650"/>
          </a:xfrm>
          <a:prstGeom prst="rect">
            <a:avLst/>
          </a:prstGeom>
          <a:noFill/>
          <a:extLst>
            <a:ext uri="{909E8E84-426E-40DD-AFC4-6F175D3DCCD1}">
              <a14:hiddenFill xmlns:a14="http://schemas.microsoft.com/office/drawing/2010/main">
                <a:solidFill>
                  <a:srgbClr val="FFFFFF"/>
                </a:solidFill>
              </a14:hiddenFill>
            </a:ext>
          </a:extLst>
        </p:spPr>
      </p:pic>
      <p:sp>
        <p:nvSpPr>
          <p:cNvPr id="23" name="Content Placeholder 4"/>
          <p:cNvSpPr>
            <a:spLocks noGrp="1"/>
          </p:cNvSpPr>
          <p:nvPr>
            <p:ph idx="1"/>
          </p:nvPr>
        </p:nvSpPr>
        <p:spPr>
          <a:xfrm>
            <a:off x="838200" y="1825625"/>
            <a:ext cx="10515600" cy="4351338"/>
          </a:xfrm>
        </p:spPr>
        <p:txBody>
          <a:bodyPr/>
          <a:lstStyle/>
          <a:p>
            <a:r>
              <a:rPr lang="en-US" dirty="0"/>
              <a:t>Prototype</a:t>
            </a:r>
          </a:p>
          <a:p>
            <a:pPr lvl="1">
              <a:buFont typeface="Wingdings" panose="05000000000000000000" pitchFamily="2" charset="2"/>
              <a:buChar char="§"/>
            </a:pPr>
            <a:r>
              <a:rPr lang="en-US" sz="2000" dirty="0"/>
              <a:t>Limited Time</a:t>
            </a:r>
          </a:p>
          <a:p>
            <a:pPr lvl="1">
              <a:buFont typeface="Wingdings" panose="05000000000000000000" pitchFamily="2" charset="2"/>
              <a:buChar char="§"/>
            </a:pPr>
            <a:r>
              <a:rPr lang="en-US" sz="2000" dirty="0"/>
              <a:t>Limited resources </a:t>
            </a:r>
          </a:p>
          <a:p>
            <a:r>
              <a:rPr lang="en-US" dirty="0"/>
              <a:t>Integrate different parts of IDM existing environment</a:t>
            </a:r>
          </a:p>
          <a:p>
            <a:pPr lvl="1">
              <a:buFont typeface="Wingdings" panose="05000000000000000000" pitchFamily="2" charset="2"/>
              <a:buChar char="§"/>
            </a:pPr>
            <a:r>
              <a:rPr lang="en-US" sz="2000" dirty="0"/>
              <a:t>Cleaning executable written in C#</a:t>
            </a:r>
          </a:p>
          <a:p>
            <a:pPr lvl="1">
              <a:buFont typeface="Wingdings" panose="05000000000000000000" pitchFamily="2" charset="2"/>
              <a:buChar char="§"/>
            </a:pPr>
            <a:r>
              <a:rPr lang="en-US" sz="2000" dirty="0"/>
              <a:t>Aggregation script in Python</a:t>
            </a:r>
          </a:p>
          <a:p>
            <a:pPr lvl="1">
              <a:buFont typeface="Wingdings" panose="05000000000000000000" pitchFamily="2" charset="2"/>
              <a:buChar char="§"/>
            </a:pPr>
            <a:r>
              <a:rPr lang="en-US" sz="2000" dirty="0"/>
              <a:t>Model run scripts in R</a:t>
            </a:r>
          </a:p>
          <a:p>
            <a:pPr lvl="1">
              <a:buFont typeface="Wingdings" panose="05000000000000000000" pitchFamily="2" charset="2"/>
              <a:buChar char="§"/>
            </a:pPr>
            <a:r>
              <a:rPr lang="en-US" sz="2000" dirty="0"/>
              <a:t>Webserver in Django framework and python</a:t>
            </a:r>
          </a:p>
          <a:p>
            <a:r>
              <a:rPr lang="en-US" dirty="0"/>
              <a:t>Performance</a:t>
            </a:r>
          </a:p>
          <a:p>
            <a:pPr lvl="1">
              <a:buFont typeface="Wingdings" panose="05000000000000000000" pitchFamily="2" charset="2"/>
              <a:buChar char="§"/>
            </a:pPr>
            <a:r>
              <a:rPr lang="en-US" sz="2000" dirty="0"/>
              <a:t>Parallel running jobs</a:t>
            </a:r>
          </a:p>
          <a:p>
            <a:pPr lvl="1">
              <a:buFont typeface="Wingdings" panose="05000000000000000000" pitchFamily="2" charset="2"/>
              <a:buChar char="§"/>
            </a:pPr>
            <a:r>
              <a:rPr lang="en-US" sz="2000" dirty="0"/>
              <a:t>Map loading</a:t>
            </a:r>
          </a:p>
          <a:p>
            <a:pPr lvl="1">
              <a:buFont typeface="Wingdings" panose="05000000000000000000" pitchFamily="2" charset="2"/>
              <a:buChar char="§"/>
            </a:pPr>
            <a:endParaRPr lang="en-US" sz="2000" dirty="0"/>
          </a:p>
          <a:p>
            <a:pPr lvl="1"/>
            <a:endParaRPr lang="en-US" dirty="0"/>
          </a:p>
        </p:txBody>
      </p:sp>
    </p:spTree>
    <p:extLst>
      <p:ext uri="{BB962C8B-B14F-4D97-AF65-F5344CB8AC3E}">
        <p14:creationId xmlns:p14="http://schemas.microsoft.com/office/powerpoint/2010/main" val="344147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20512</TotalTime>
  <Words>2410</Words>
  <Application>Microsoft Office PowerPoint</Application>
  <PresentationFormat>Widescreen</PresentationFormat>
  <Paragraphs>167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Risk Map Project</vt:lpstr>
      <vt:lpstr>Overview</vt:lpstr>
      <vt:lpstr>Initial Upload</vt:lpstr>
      <vt:lpstr>Step 1: Cleaning</vt:lpstr>
      <vt:lpstr>Step 2: Aggregation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Map Project</dc:title>
  <dc:creator>Benoit Raybaud</dc:creator>
  <cp:lastModifiedBy>龙Long清华Qinghua</cp:lastModifiedBy>
  <cp:revision>236</cp:revision>
  <dcterms:created xsi:type="dcterms:W3CDTF">2017-03-07T23:00:01Z</dcterms:created>
  <dcterms:modified xsi:type="dcterms:W3CDTF">2018-04-17T08:14:14Z</dcterms:modified>
</cp:coreProperties>
</file>