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handoutMasterIdLst>
    <p:handoutMasterId r:id="rId44"/>
  </p:handoutMasterIdLst>
  <p:sldIdLst>
    <p:sldId id="256" r:id="rId6"/>
    <p:sldId id="271" r:id="rId7"/>
    <p:sldId id="258" r:id="rId8"/>
    <p:sldId id="272" r:id="rId9"/>
    <p:sldId id="273" r:id="rId10"/>
    <p:sldId id="274" r:id="rId11"/>
    <p:sldId id="275" r:id="rId12"/>
    <p:sldId id="276" r:id="rId13"/>
    <p:sldId id="277" r:id="rId14"/>
    <p:sldId id="270" r:id="rId15"/>
    <p:sldId id="267" r:id="rId16"/>
    <p:sldId id="278" r:id="rId17"/>
    <p:sldId id="279" r:id="rId18"/>
    <p:sldId id="259" r:id="rId19"/>
    <p:sldId id="260" r:id="rId20"/>
    <p:sldId id="290" r:id="rId21"/>
    <p:sldId id="280" r:id="rId22"/>
    <p:sldId id="281" r:id="rId23"/>
    <p:sldId id="282" r:id="rId24"/>
    <p:sldId id="283" r:id="rId25"/>
    <p:sldId id="284" r:id="rId26"/>
    <p:sldId id="285" r:id="rId27"/>
    <p:sldId id="286" r:id="rId28"/>
    <p:sldId id="287" r:id="rId29"/>
    <p:sldId id="261" r:id="rId30"/>
    <p:sldId id="289" r:id="rId31"/>
    <p:sldId id="265" r:id="rId32"/>
    <p:sldId id="262" r:id="rId33"/>
    <p:sldId id="264" r:id="rId34"/>
    <p:sldId id="291" r:id="rId35"/>
    <p:sldId id="266" r:id="rId36"/>
    <p:sldId id="288" r:id="rId37"/>
    <p:sldId id="263" r:id="rId38"/>
    <p:sldId id="292" r:id="rId39"/>
    <p:sldId id="268" r:id="rId40"/>
    <p:sldId id="269" r:id="rId41"/>
    <p:sldId id="257" r:id="rId42"/>
  </p:sldIdLst>
  <p:sldSz cx="9144000" cy="5143500" type="screen16x9"/>
  <p:notesSz cx="9296400" cy="7010400"/>
  <p:defaultTextStyle>
    <a:defPPr>
      <a:defRPr lang="en-US"/>
    </a:defPPr>
    <a:lvl1pPr marL="0" algn="l" defTabSz="816334" rtl="0" eaLnBrk="1" latinLnBrk="0" hangingPunct="1">
      <a:defRPr sz="1600" kern="1200">
        <a:solidFill>
          <a:schemeClr val="tx1"/>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369">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ig Nakagawa" initials="CN"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ECB4D8-DB02-4DC6-A0A2-4F2EBAE1DC9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80556" autoAdjust="0"/>
  </p:normalViewPr>
  <p:slideViewPr>
    <p:cSldViewPr>
      <p:cViewPr>
        <p:scale>
          <a:sx n="110" d="100"/>
          <a:sy n="110" d="100"/>
        </p:scale>
        <p:origin x="39" y="-81"/>
      </p:cViewPr>
      <p:guideLst>
        <p:guide orient="horz" pos="1620"/>
        <p:guide pos="369"/>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howGuides="1">
      <p:cViewPr varScale="1">
        <p:scale>
          <a:sx n="160" d="100"/>
          <a:sy n="160" d="100"/>
        </p:scale>
        <p:origin x="5604" y="12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Cores and Flops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Sheet1!$D$2</c:f>
              <c:strCache>
                <c:ptCount val="1"/>
                <c:pt idx="0">
                  <c:v>Cores</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Sheet1!$B$3:$B$16</c:f>
              <c:numCache>
                <c:formatCode>General</c:formatCode>
                <c:ptCount val="14"/>
                <c:pt idx="0">
                  <c:v>2007</c:v>
                </c:pt>
                <c:pt idx="1">
                  <c:v>2008</c:v>
                </c:pt>
                <c:pt idx="2">
                  <c:v>2009</c:v>
                </c:pt>
                <c:pt idx="3">
                  <c:v>2010</c:v>
                </c:pt>
                <c:pt idx="4">
                  <c:v>2010</c:v>
                </c:pt>
                <c:pt idx="5">
                  <c:v>2012</c:v>
                </c:pt>
                <c:pt idx="6">
                  <c:v>2013</c:v>
                </c:pt>
                <c:pt idx="7">
                  <c:v>2014</c:v>
                </c:pt>
                <c:pt idx="8">
                  <c:v>2015</c:v>
                </c:pt>
                <c:pt idx="9">
                  <c:v>2016</c:v>
                </c:pt>
                <c:pt idx="10">
                  <c:v>2016</c:v>
                </c:pt>
                <c:pt idx="11">
                  <c:v>2016</c:v>
                </c:pt>
                <c:pt idx="12">
                  <c:v>2017</c:v>
                </c:pt>
                <c:pt idx="13">
                  <c:v>2018</c:v>
                </c:pt>
              </c:numCache>
            </c:numRef>
          </c:xVal>
          <c:yVal>
            <c:numRef>
              <c:f>Sheet1!$D$3:$D$16</c:f>
              <c:numCache>
                <c:formatCode>General</c:formatCode>
                <c:ptCount val="14"/>
                <c:pt idx="0">
                  <c:v>128</c:v>
                </c:pt>
                <c:pt idx="1">
                  <c:v>128</c:v>
                </c:pt>
                <c:pt idx="2">
                  <c:v>240</c:v>
                </c:pt>
                <c:pt idx="3">
                  <c:v>480</c:v>
                </c:pt>
                <c:pt idx="4">
                  <c:v>512</c:v>
                </c:pt>
                <c:pt idx="5">
                  <c:v>1536</c:v>
                </c:pt>
                <c:pt idx="6">
                  <c:v>2880</c:v>
                </c:pt>
                <c:pt idx="7">
                  <c:v>2880</c:v>
                </c:pt>
                <c:pt idx="8">
                  <c:v>3072</c:v>
                </c:pt>
                <c:pt idx="9">
                  <c:v>3840</c:v>
                </c:pt>
                <c:pt idx="10">
                  <c:v>3840</c:v>
                </c:pt>
                <c:pt idx="11">
                  <c:v>3584</c:v>
                </c:pt>
                <c:pt idx="12">
                  <c:v>5120</c:v>
                </c:pt>
                <c:pt idx="13">
                  <c:v>4608</c:v>
                </c:pt>
              </c:numCache>
            </c:numRef>
          </c:yVal>
          <c:smooth val="0"/>
          <c:extLst>
            <c:ext xmlns:c16="http://schemas.microsoft.com/office/drawing/2014/chart" uri="{C3380CC4-5D6E-409C-BE32-E72D297353CC}">
              <c16:uniqueId val="{00000000-6AF3-4358-A431-BD0433ACEC46}"/>
            </c:ext>
          </c:extLst>
        </c:ser>
        <c:dLbls>
          <c:showLegendKey val="0"/>
          <c:showVal val="0"/>
          <c:showCatName val="0"/>
          <c:showSerName val="0"/>
          <c:showPercent val="0"/>
          <c:showBubbleSize val="0"/>
        </c:dLbls>
        <c:axId val="540176752"/>
        <c:axId val="540177080"/>
      </c:scatterChart>
      <c:scatterChart>
        <c:scatterStyle val="lineMarker"/>
        <c:varyColors val="0"/>
        <c:ser>
          <c:idx val="1"/>
          <c:order val="1"/>
          <c:tx>
            <c:strRef>
              <c:f>Sheet1!$E$2</c:f>
              <c:strCache>
                <c:ptCount val="1"/>
                <c:pt idx="0">
                  <c:v>GFlops</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Sheet1!$B$3:$B$16</c:f>
              <c:numCache>
                <c:formatCode>General</c:formatCode>
                <c:ptCount val="14"/>
                <c:pt idx="0">
                  <c:v>2007</c:v>
                </c:pt>
                <c:pt idx="1">
                  <c:v>2008</c:v>
                </c:pt>
                <c:pt idx="2">
                  <c:v>2009</c:v>
                </c:pt>
                <c:pt idx="3">
                  <c:v>2010</c:v>
                </c:pt>
                <c:pt idx="4">
                  <c:v>2010</c:v>
                </c:pt>
                <c:pt idx="5">
                  <c:v>2012</c:v>
                </c:pt>
                <c:pt idx="6">
                  <c:v>2013</c:v>
                </c:pt>
                <c:pt idx="7">
                  <c:v>2014</c:v>
                </c:pt>
                <c:pt idx="8">
                  <c:v>2015</c:v>
                </c:pt>
                <c:pt idx="9">
                  <c:v>2016</c:v>
                </c:pt>
                <c:pt idx="10">
                  <c:v>2016</c:v>
                </c:pt>
                <c:pt idx="11">
                  <c:v>2016</c:v>
                </c:pt>
                <c:pt idx="12">
                  <c:v>2017</c:v>
                </c:pt>
                <c:pt idx="13">
                  <c:v>2018</c:v>
                </c:pt>
              </c:numCache>
            </c:numRef>
          </c:xVal>
          <c:yVal>
            <c:numRef>
              <c:f>Sheet1!$E$3:$E$16</c:f>
              <c:numCache>
                <c:formatCode>General</c:formatCode>
                <c:ptCount val="14"/>
                <c:pt idx="0">
                  <c:v>416</c:v>
                </c:pt>
                <c:pt idx="1">
                  <c:v>470</c:v>
                </c:pt>
                <c:pt idx="2">
                  <c:v>1192</c:v>
                </c:pt>
                <c:pt idx="3">
                  <c:v>1345</c:v>
                </c:pt>
                <c:pt idx="4">
                  <c:v>1581</c:v>
                </c:pt>
                <c:pt idx="5">
                  <c:v>3090</c:v>
                </c:pt>
                <c:pt idx="6">
                  <c:v>5040</c:v>
                </c:pt>
                <c:pt idx="7">
                  <c:v>5120</c:v>
                </c:pt>
                <c:pt idx="8">
                  <c:v>6605</c:v>
                </c:pt>
                <c:pt idx="9">
                  <c:v>11370</c:v>
                </c:pt>
                <c:pt idx="10">
                  <c:v>11760</c:v>
                </c:pt>
                <c:pt idx="11">
                  <c:v>9340</c:v>
                </c:pt>
                <c:pt idx="12">
                  <c:v>14900</c:v>
                </c:pt>
                <c:pt idx="13">
                  <c:v>16300</c:v>
                </c:pt>
              </c:numCache>
            </c:numRef>
          </c:yVal>
          <c:smooth val="0"/>
          <c:extLst>
            <c:ext xmlns:c16="http://schemas.microsoft.com/office/drawing/2014/chart" uri="{C3380CC4-5D6E-409C-BE32-E72D297353CC}">
              <c16:uniqueId val="{00000001-6AF3-4358-A431-BD0433ACEC46}"/>
            </c:ext>
          </c:extLst>
        </c:ser>
        <c:dLbls>
          <c:showLegendKey val="0"/>
          <c:showVal val="0"/>
          <c:showCatName val="0"/>
          <c:showSerName val="0"/>
          <c:showPercent val="0"/>
          <c:showBubbleSize val="0"/>
        </c:dLbls>
        <c:axId val="540169536"/>
        <c:axId val="540177081"/>
      </c:scatterChart>
      <c:valAx>
        <c:axId val="540176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0177080"/>
        <c:crosses val="autoZero"/>
        <c:crossBetween val="midCat"/>
      </c:valAx>
      <c:valAx>
        <c:axId val="540177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0176752"/>
        <c:crosses val="autoZero"/>
        <c:crossBetween val="midCat"/>
      </c:valAx>
      <c:valAx>
        <c:axId val="540177081"/>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0169536"/>
        <c:crosses val="max"/>
        <c:crossBetween val="midCat"/>
      </c:valAx>
      <c:valAx>
        <c:axId val="540169536"/>
        <c:scaling>
          <c:orientation val="minMax"/>
        </c:scaling>
        <c:delete val="1"/>
        <c:axPos val="b"/>
        <c:numFmt formatCode="General" sourceLinked="1"/>
        <c:majorTickMark val="out"/>
        <c:minorTickMark val="none"/>
        <c:tickLblPos val="nextTo"/>
        <c:crossAx val="54017708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92F58E-6536-4E59-B25F-ACCB41696622}"/>
              </a:ext>
            </a:extLst>
          </p:cNvPr>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65D85A-58D5-4749-A489-CAFE56FBF7D1}"/>
              </a:ext>
            </a:extLst>
          </p:cNvPr>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0A33B22F-4AE5-4AB2-B462-8FEB2F4D3969}" type="datetimeFigureOut">
              <a:rPr lang="en-US" smtClean="0"/>
              <a:t>4/17/2019</a:t>
            </a:fld>
            <a:endParaRPr lang="en-US"/>
          </a:p>
        </p:txBody>
      </p:sp>
      <p:sp>
        <p:nvSpPr>
          <p:cNvPr id="4" name="Footer Placeholder 3">
            <a:extLst>
              <a:ext uri="{FF2B5EF4-FFF2-40B4-BE49-F238E27FC236}">
                <a16:creationId xmlns:a16="http://schemas.microsoft.com/office/drawing/2014/main" id="{68E0A76D-8B3B-44B5-B1FB-6EBC94522560}"/>
              </a:ext>
            </a:extLst>
          </p:cNvPr>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8E2326-F374-44E1-BDB3-B2EAD699318D}"/>
              </a:ext>
            </a:extLst>
          </p:cNvPr>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B245D862-083B-423D-B26C-63C80277B86E}" type="slidenum">
              <a:rPr lang="en-US" smtClean="0"/>
              <a:t>‹#›</a:t>
            </a:fld>
            <a:endParaRPr lang="en-US"/>
          </a:p>
        </p:txBody>
      </p:sp>
    </p:spTree>
    <p:extLst>
      <p:ext uri="{BB962C8B-B14F-4D97-AF65-F5344CB8AC3E}">
        <p14:creationId xmlns:p14="http://schemas.microsoft.com/office/powerpoint/2010/main" val="4021587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6" tIns="46588" rIns="93176" bIns="46588" rtlCol="0"/>
          <a:lstStyle>
            <a:lvl1pPr algn="r">
              <a:defRPr sz="1200"/>
            </a:lvl1pPr>
          </a:lstStyle>
          <a:p>
            <a:fld id="{8521CA78-A499-4633-B898-F9043592D78E}" type="datetimeFigureOut">
              <a:rPr lang="en-US" smtClean="0"/>
              <a:t>4/17/2019</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6" tIns="46588" rIns="93176" bIns="46588" rtlCol="0"/>
          <a:lstStyle/>
          <a:p>
            <a:pPr lvl="0"/>
            <a:endParaRPr lang="en-US" dirty="0"/>
          </a:p>
        </p:txBody>
      </p:sp>
      <p:sp>
        <p:nvSpPr>
          <p:cNvPr id="6" name="Footer Placeholder 5"/>
          <p:cNvSpPr>
            <a:spLocks noGrp="1"/>
          </p:cNvSpPr>
          <p:nvPr>
            <p:ph type="ftr" sz="quarter" idx="4"/>
          </p:nvPr>
        </p:nvSpPr>
        <p:spPr>
          <a:xfrm>
            <a:off x="0" y="6658664"/>
            <a:ext cx="4028440" cy="3505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6" tIns="46588" rIns="93176" bIns="46588" rtlCol="0" anchor="b"/>
          <a:lstStyle>
            <a:lvl1pPr algn="r">
              <a:defRPr sz="1200"/>
            </a:lvl1pPr>
          </a:lstStyle>
          <a:p>
            <a:fld id="{3D412D8C-1E5D-4678-BC7F-48977E07DD93}" type="slidenum">
              <a:rPr lang="en-US" smtClean="0"/>
              <a:t>‹#›</a:t>
            </a:fld>
            <a:endParaRPr lang="en-US"/>
          </a:p>
        </p:txBody>
      </p:sp>
    </p:spTree>
    <p:extLst>
      <p:ext uri="{BB962C8B-B14F-4D97-AF65-F5344CB8AC3E}">
        <p14:creationId xmlns:p14="http://schemas.microsoft.com/office/powerpoint/2010/main" val="2270376807"/>
      </p:ext>
    </p:extLst>
  </p:cSld>
  <p:clrMap bg1="lt1" tx1="dk1" bg2="lt2" tx2="dk2" accent1="accent1" accent2="accent2" accent3="accent3" accent4="accent4" accent5="accent5" accent6="accent6" hlink="hlink" folHlink="folHlink"/>
  <p:notesStyle>
    <a:lvl1pPr marL="0" algn="l" defTabSz="816334" rtl="0" eaLnBrk="1" latinLnBrk="0" hangingPunct="1">
      <a:defRPr sz="1100" kern="1200" baseline="0">
        <a:solidFill>
          <a:schemeClr val="tx1"/>
        </a:solidFill>
        <a:latin typeface="+mn-lt"/>
        <a:ea typeface="+mn-ea"/>
        <a:cs typeface="+mn-cs"/>
      </a:defRPr>
    </a:lvl1pPr>
    <a:lvl2pPr marL="408167" algn="l" defTabSz="816334" rtl="0" eaLnBrk="1" latinLnBrk="0" hangingPunct="1">
      <a:defRPr sz="1100" kern="1200">
        <a:solidFill>
          <a:schemeClr val="tx1"/>
        </a:solidFill>
        <a:latin typeface="+mn-lt"/>
        <a:ea typeface="+mn-ea"/>
        <a:cs typeface="+mn-cs"/>
      </a:defRPr>
    </a:lvl2pPr>
    <a:lvl3pPr marL="816334" algn="l" defTabSz="816334" rtl="0" eaLnBrk="1" latinLnBrk="0" hangingPunct="1">
      <a:defRPr sz="1100" kern="1200">
        <a:solidFill>
          <a:schemeClr val="tx1"/>
        </a:solidFill>
        <a:latin typeface="+mn-lt"/>
        <a:ea typeface="+mn-ea"/>
        <a:cs typeface="+mn-cs"/>
      </a:defRPr>
    </a:lvl3pPr>
    <a:lvl4pPr marL="1224501" algn="l" defTabSz="816334" rtl="0" eaLnBrk="1" latinLnBrk="0" hangingPunct="1">
      <a:defRPr sz="1100" kern="1200">
        <a:solidFill>
          <a:schemeClr val="tx1"/>
        </a:solidFill>
        <a:latin typeface="+mn-lt"/>
        <a:ea typeface="+mn-ea"/>
        <a:cs typeface="+mn-cs"/>
      </a:defRPr>
    </a:lvl4pPr>
    <a:lvl5pPr marL="1632668" algn="l" defTabSz="816334" rtl="0" eaLnBrk="1" latinLnBrk="0" hangingPunct="1">
      <a:defRPr sz="1100" kern="1200">
        <a:solidFill>
          <a:schemeClr val="tx1"/>
        </a:solidFill>
        <a:latin typeface="+mn-lt"/>
        <a:ea typeface="+mn-ea"/>
        <a:cs typeface="+mn-cs"/>
      </a:defRPr>
    </a:lvl5pPr>
    <a:lvl6pPr marL="2040835" algn="l" defTabSz="816334" rtl="0" eaLnBrk="1" latinLnBrk="0" hangingPunct="1">
      <a:defRPr sz="1100" kern="1200">
        <a:solidFill>
          <a:schemeClr val="tx1"/>
        </a:solidFill>
        <a:latin typeface="+mn-lt"/>
        <a:ea typeface="+mn-ea"/>
        <a:cs typeface="+mn-cs"/>
      </a:defRPr>
    </a:lvl6pPr>
    <a:lvl7pPr marL="2449002" algn="l" defTabSz="816334" rtl="0" eaLnBrk="1" latinLnBrk="0" hangingPunct="1">
      <a:defRPr sz="1100" kern="1200">
        <a:solidFill>
          <a:schemeClr val="tx1"/>
        </a:solidFill>
        <a:latin typeface="+mn-lt"/>
        <a:ea typeface="+mn-ea"/>
        <a:cs typeface="+mn-cs"/>
      </a:defRPr>
    </a:lvl7pPr>
    <a:lvl8pPr marL="2857169" algn="l" defTabSz="816334" rtl="0" eaLnBrk="1" latinLnBrk="0" hangingPunct="1">
      <a:defRPr sz="1100" kern="1200">
        <a:solidFill>
          <a:schemeClr val="tx1"/>
        </a:solidFill>
        <a:latin typeface="+mn-lt"/>
        <a:ea typeface="+mn-ea"/>
        <a:cs typeface="+mn-cs"/>
      </a:defRPr>
    </a:lvl8pPr>
    <a:lvl9pPr marL="3265336" algn="l" defTabSz="81633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3</a:t>
            </a:fld>
            <a:endParaRPr lang="en-US"/>
          </a:p>
        </p:txBody>
      </p:sp>
    </p:spTree>
    <p:extLst>
      <p:ext uri="{BB962C8B-B14F-4D97-AF65-F5344CB8AC3E}">
        <p14:creationId xmlns:p14="http://schemas.microsoft.com/office/powerpoint/2010/main" val="481258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K80, 4992, 5.6 </a:t>
            </a:r>
            <a:r>
              <a:rPr lang="en-US" dirty="0" err="1"/>
              <a:t>Tflops</a:t>
            </a:r>
            <a:r>
              <a:rPr lang="en-US" dirty="0"/>
              <a:t>, 2x12GB RAM, CC 3.7</a:t>
            </a:r>
          </a:p>
        </p:txBody>
      </p:sp>
      <p:sp>
        <p:nvSpPr>
          <p:cNvPr id="4" name="Slide Number Placeholder 3"/>
          <p:cNvSpPr>
            <a:spLocks noGrp="1"/>
          </p:cNvSpPr>
          <p:nvPr>
            <p:ph type="sldNum" sz="quarter" idx="5"/>
          </p:nvPr>
        </p:nvSpPr>
        <p:spPr/>
        <p:txBody>
          <a:bodyPr/>
          <a:lstStyle/>
          <a:p>
            <a:fld id="{3D412D8C-1E5D-4678-BC7F-48977E07DD93}" type="slidenum">
              <a:rPr lang="en-US" smtClean="0"/>
              <a:t>26</a:t>
            </a:fld>
            <a:endParaRPr lang="en-US"/>
          </a:p>
        </p:txBody>
      </p:sp>
    </p:spTree>
    <p:extLst>
      <p:ext uri="{BB962C8B-B14F-4D97-AF65-F5344CB8AC3E}">
        <p14:creationId xmlns:p14="http://schemas.microsoft.com/office/powerpoint/2010/main" val="1269844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 your breath”</a:t>
            </a:r>
          </a:p>
          <a:p>
            <a:r>
              <a:rPr lang="en-US" dirty="0"/>
              <a:t>Value of speed – keep context, more parameters, more scenarios</a:t>
            </a:r>
          </a:p>
        </p:txBody>
      </p:sp>
      <p:sp>
        <p:nvSpPr>
          <p:cNvPr id="4" name="Slide Number Placeholder 3"/>
          <p:cNvSpPr>
            <a:spLocks noGrp="1"/>
          </p:cNvSpPr>
          <p:nvPr>
            <p:ph type="sldNum" sz="quarter" idx="5"/>
          </p:nvPr>
        </p:nvSpPr>
        <p:spPr/>
        <p:txBody>
          <a:bodyPr/>
          <a:lstStyle/>
          <a:p>
            <a:fld id="{3D412D8C-1E5D-4678-BC7F-48977E07DD93}" type="slidenum">
              <a:rPr lang="en-US" smtClean="0"/>
              <a:t>28</a:t>
            </a:fld>
            <a:endParaRPr lang="en-US"/>
          </a:p>
        </p:txBody>
      </p:sp>
    </p:spTree>
    <p:extLst>
      <p:ext uri="{BB962C8B-B14F-4D97-AF65-F5344CB8AC3E}">
        <p14:creationId xmlns:p14="http://schemas.microsoft.com/office/powerpoint/2010/main" val="406417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Kurt average age at infection to differentiate between imported cases and endemic transmission.</a:t>
            </a:r>
          </a:p>
          <a:p>
            <a:pPr marL="0" marR="0" lvl="0" indent="0" algn="l" defTabSz="816334" rtl="0" eaLnBrk="1" fontAlgn="auto" latinLnBrk="0" hangingPunct="1">
              <a:lnSpc>
                <a:spcPct val="100000"/>
              </a:lnSpc>
              <a:spcBef>
                <a:spcPts val="0"/>
              </a:spcBef>
              <a:spcAft>
                <a:spcPts val="0"/>
              </a:spcAft>
              <a:buClrTx/>
              <a:buSzTx/>
              <a:buFontTx/>
              <a:buNone/>
              <a:tabLst/>
              <a:defRPr/>
            </a:pPr>
            <a:r>
              <a:rPr lang="en-US" dirty="0"/>
              <a:t>C.f. DTK time steps, # agents, and sub-sampling on CPU</a:t>
            </a:r>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29</a:t>
            </a:fld>
            <a:endParaRPr lang="en-US"/>
          </a:p>
        </p:txBody>
      </p:sp>
    </p:spTree>
    <p:extLst>
      <p:ext uri="{BB962C8B-B14F-4D97-AF65-F5344CB8AC3E}">
        <p14:creationId xmlns:p14="http://schemas.microsoft.com/office/powerpoint/2010/main" val="319903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30</a:t>
            </a:fld>
            <a:endParaRPr lang="en-US"/>
          </a:p>
        </p:txBody>
      </p:sp>
    </p:spTree>
    <p:extLst>
      <p:ext uri="{BB962C8B-B14F-4D97-AF65-F5344CB8AC3E}">
        <p14:creationId xmlns:p14="http://schemas.microsoft.com/office/powerpoint/2010/main" val="1290261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Mike if okay…</a:t>
            </a:r>
          </a:p>
        </p:txBody>
      </p:sp>
      <p:sp>
        <p:nvSpPr>
          <p:cNvPr id="4" name="Slide Number Placeholder 3"/>
          <p:cNvSpPr>
            <a:spLocks noGrp="1"/>
          </p:cNvSpPr>
          <p:nvPr>
            <p:ph type="sldNum" sz="quarter" idx="5"/>
          </p:nvPr>
        </p:nvSpPr>
        <p:spPr/>
        <p:txBody>
          <a:bodyPr/>
          <a:lstStyle/>
          <a:p>
            <a:fld id="{3D412D8C-1E5D-4678-BC7F-48977E07DD93}" type="slidenum">
              <a:rPr lang="en-US" smtClean="0"/>
              <a:t>31</a:t>
            </a:fld>
            <a:endParaRPr lang="en-US"/>
          </a:p>
        </p:txBody>
      </p:sp>
    </p:spTree>
    <p:extLst>
      <p:ext uri="{BB962C8B-B14F-4D97-AF65-F5344CB8AC3E}">
        <p14:creationId xmlns:p14="http://schemas.microsoft.com/office/powerpoint/2010/main" val="3159406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live demo - # sims during elapsed time | single simulation.</a:t>
            </a:r>
          </a:p>
        </p:txBody>
      </p:sp>
      <p:sp>
        <p:nvSpPr>
          <p:cNvPr id="4" name="Slide Number Placeholder 3"/>
          <p:cNvSpPr>
            <a:spLocks noGrp="1"/>
          </p:cNvSpPr>
          <p:nvPr>
            <p:ph type="sldNum" sz="quarter" idx="5"/>
          </p:nvPr>
        </p:nvSpPr>
        <p:spPr/>
        <p:txBody>
          <a:bodyPr/>
          <a:lstStyle/>
          <a:p>
            <a:fld id="{3D412D8C-1E5D-4678-BC7F-48977E07DD93}" type="slidenum">
              <a:rPr lang="en-US" smtClean="0"/>
              <a:t>33</a:t>
            </a:fld>
            <a:endParaRPr lang="en-US"/>
          </a:p>
        </p:txBody>
      </p:sp>
    </p:spTree>
    <p:extLst>
      <p:ext uri="{BB962C8B-B14F-4D97-AF65-F5344CB8AC3E}">
        <p14:creationId xmlns:p14="http://schemas.microsoft.com/office/powerpoint/2010/main" val="152489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for SIMD?</a:t>
            </a:r>
          </a:p>
          <a:p>
            <a:r>
              <a:rPr lang="en-US" dirty="0"/>
              <a:t>Graphic for branching? Relate back to original table and # of cores.</a:t>
            </a:r>
          </a:p>
          <a:p>
            <a:endParaRPr lang="en-US" dirty="0"/>
          </a:p>
          <a:p>
            <a:r>
              <a:rPr lang="en-US" dirty="0"/>
              <a:t>Compute bound vs. Memory bound - optimization</a:t>
            </a:r>
          </a:p>
        </p:txBody>
      </p:sp>
      <p:sp>
        <p:nvSpPr>
          <p:cNvPr id="4" name="Slide Number Placeholder 3"/>
          <p:cNvSpPr>
            <a:spLocks noGrp="1"/>
          </p:cNvSpPr>
          <p:nvPr>
            <p:ph type="sldNum" sz="quarter" idx="5"/>
          </p:nvPr>
        </p:nvSpPr>
        <p:spPr/>
        <p:txBody>
          <a:bodyPr/>
          <a:lstStyle/>
          <a:p>
            <a:fld id="{3D412D8C-1E5D-4678-BC7F-48977E07DD93}" type="slidenum">
              <a:rPr lang="en-US" smtClean="0"/>
              <a:t>35</a:t>
            </a:fld>
            <a:endParaRPr lang="en-US"/>
          </a:p>
        </p:txBody>
      </p:sp>
    </p:spTree>
    <p:extLst>
      <p:ext uri="{BB962C8B-B14F-4D97-AF65-F5344CB8AC3E}">
        <p14:creationId xmlns:p14="http://schemas.microsoft.com/office/powerpoint/2010/main" val="45058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Castle Wolfenstein on Apple II</a:t>
            </a:r>
          </a:p>
        </p:txBody>
      </p:sp>
      <p:sp>
        <p:nvSpPr>
          <p:cNvPr id="4" name="Slide Number Placeholder 3"/>
          <p:cNvSpPr>
            <a:spLocks noGrp="1"/>
          </p:cNvSpPr>
          <p:nvPr>
            <p:ph type="sldNum" sz="quarter" idx="5"/>
          </p:nvPr>
        </p:nvSpPr>
        <p:spPr/>
        <p:txBody>
          <a:bodyPr/>
          <a:lstStyle/>
          <a:p>
            <a:fld id="{3D412D8C-1E5D-4678-BC7F-48977E07DD93}" type="slidenum">
              <a:rPr lang="en-US" smtClean="0"/>
              <a:t>5</a:t>
            </a:fld>
            <a:endParaRPr lang="en-US"/>
          </a:p>
        </p:txBody>
      </p:sp>
    </p:spTree>
    <p:extLst>
      <p:ext uri="{BB962C8B-B14F-4D97-AF65-F5344CB8AC3E}">
        <p14:creationId xmlns:p14="http://schemas.microsoft.com/office/powerpoint/2010/main" val="180037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Commander Keen</a:t>
            </a:r>
          </a:p>
        </p:txBody>
      </p:sp>
      <p:sp>
        <p:nvSpPr>
          <p:cNvPr id="4" name="Slide Number Placeholder 3"/>
          <p:cNvSpPr>
            <a:spLocks noGrp="1"/>
          </p:cNvSpPr>
          <p:nvPr>
            <p:ph type="sldNum" sz="quarter" idx="5"/>
          </p:nvPr>
        </p:nvSpPr>
        <p:spPr/>
        <p:txBody>
          <a:bodyPr/>
          <a:lstStyle/>
          <a:p>
            <a:fld id="{3D412D8C-1E5D-4678-BC7F-48977E07DD93}" type="slidenum">
              <a:rPr lang="en-US" smtClean="0"/>
              <a:t>6</a:t>
            </a:fld>
            <a:endParaRPr lang="en-US"/>
          </a:p>
        </p:txBody>
      </p:sp>
    </p:spTree>
    <p:extLst>
      <p:ext uri="{BB962C8B-B14F-4D97-AF65-F5344CB8AC3E}">
        <p14:creationId xmlns:p14="http://schemas.microsoft.com/office/powerpoint/2010/main" val="1069529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Wolfenstein 3D</a:t>
            </a:r>
          </a:p>
        </p:txBody>
      </p:sp>
      <p:sp>
        <p:nvSpPr>
          <p:cNvPr id="4" name="Slide Number Placeholder 3"/>
          <p:cNvSpPr>
            <a:spLocks noGrp="1"/>
          </p:cNvSpPr>
          <p:nvPr>
            <p:ph type="sldNum" sz="quarter" idx="5"/>
          </p:nvPr>
        </p:nvSpPr>
        <p:spPr/>
        <p:txBody>
          <a:bodyPr/>
          <a:lstStyle/>
          <a:p>
            <a:fld id="{3D412D8C-1E5D-4678-BC7F-48977E07DD93}" type="slidenum">
              <a:rPr lang="en-US" smtClean="0"/>
              <a:t>7</a:t>
            </a:fld>
            <a:endParaRPr lang="en-US"/>
          </a:p>
        </p:txBody>
      </p:sp>
    </p:spTree>
    <p:extLst>
      <p:ext uri="{BB962C8B-B14F-4D97-AF65-F5344CB8AC3E}">
        <p14:creationId xmlns:p14="http://schemas.microsoft.com/office/powerpoint/2010/main" val="2956000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Enlarge for detail</a:t>
            </a:r>
          </a:p>
        </p:txBody>
      </p:sp>
      <p:sp>
        <p:nvSpPr>
          <p:cNvPr id="4" name="Slide Number Placeholder 3"/>
          <p:cNvSpPr>
            <a:spLocks noGrp="1"/>
          </p:cNvSpPr>
          <p:nvPr>
            <p:ph type="sldNum" sz="quarter" idx="5"/>
          </p:nvPr>
        </p:nvSpPr>
        <p:spPr/>
        <p:txBody>
          <a:bodyPr/>
          <a:lstStyle/>
          <a:p>
            <a:fld id="{3D412D8C-1E5D-4678-BC7F-48977E07DD93}" type="slidenum">
              <a:rPr lang="en-US" smtClean="0"/>
              <a:t>11</a:t>
            </a:fld>
            <a:endParaRPr lang="en-US"/>
          </a:p>
        </p:txBody>
      </p:sp>
    </p:spTree>
    <p:extLst>
      <p:ext uri="{BB962C8B-B14F-4D97-AF65-F5344CB8AC3E}">
        <p14:creationId xmlns:p14="http://schemas.microsoft.com/office/powerpoint/2010/main" val="105450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Fixed function to programmable to “general purpose”</a:t>
            </a:r>
          </a:p>
          <a:p>
            <a:r>
              <a:rPr lang="en-US" dirty="0"/>
              <a:t>* Video cards vs. dedicated GPU data processors</a:t>
            </a:r>
          </a:p>
          <a:p>
            <a:pPr marL="171450" indent="-171450">
              <a:buFont typeface="Arial" panose="020B0604020202020204" pitchFamily="34" charset="0"/>
              <a:buChar char="•"/>
            </a:pPr>
            <a:r>
              <a:rPr lang="en-US" dirty="0"/>
              <a:t>Tensor cores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Geforce</a:t>
            </a:r>
            <a:r>
              <a:rPr lang="en-US" dirty="0"/>
              <a:t> 3, 2001 introduced programmable pixel (color) and vertex shaders (geometry), prior to this, fixed function pipeline</a:t>
            </a:r>
          </a:p>
          <a:p>
            <a:pPr marL="171450" indent="-171450">
              <a:buFont typeface="Arial" panose="020B0604020202020204" pitchFamily="34" charset="0"/>
              <a:buChar char="•"/>
            </a:pPr>
            <a:r>
              <a:rPr lang="en-US" dirty="0"/>
              <a:t>First version of CUDA, 2007</a:t>
            </a:r>
          </a:p>
        </p:txBody>
      </p:sp>
      <p:sp>
        <p:nvSpPr>
          <p:cNvPr id="4" name="Slide Number Placeholder 3"/>
          <p:cNvSpPr>
            <a:spLocks noGrp="1"/>
          </p:cNvSpPr>
          <p:nvPr>
            <p:ph type="sldNum" sz="quarter" idx="5"/>
          </p:nvPr>
        </p:nvSpPr>
        <p:spPr/>
        <p:txBody>
          <a:bodyPr/>
          <a:lstStyle/>
          <a:p>
            <a:fld id="{3D412D8C-1E5D-4678-BC7F-48977E07DD93}" type="slidenum">
              <a:rPr lang="en-US" smtClean="0"/>
              <a:t>14</a:t>
            </a:fld>
            <a:endParaRPr lang="en-US"/>
          </a:p>
        </p:txBody>
      </p:sp>
    </p:spTree>
    <p:extLst>
      <p:ext uri="{BB962C8B-B14F-4D97-AF65-F5344CB8AC3E}">
        <p14:creationId xmlns:p14="http://schemas.microsoft.com/office/powerpoint/2010/main" val="363935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“solver”?</a:t>
            </a:r>
          </a:p>
          <a:p>
            <a:r>
              <a:rPr lang="en-US" dirty="0"/>
              <a:t>Explicit code for GPU vs. “configuration only”.</a:t>
            </a:r>
          </a:p>
        </p:txBody>
      </p:sp>
      <p:sp>
        <p:nvSpPr>
          <p:cNvPr id="4" name="Slide Number Placeholder 3"/>
          <p:cNvSpPr>
            <a:spLocks noGrp="1"/>
          </p:cNvSpPr>
          <p:nvPr>
            <p:ph type="sldNum" sz="quarter" idx="5"/>
          </p:nvPr>
        </p:nvSpPr>
        <p:spPr/>
        <p:txBody>
          <a:bodyPr/>
          <a:lstStyle/>
          <a:p>
            <a:fld id="{3D412D8C-1E5D-4678-BC7F-48977E07DD93}" type="slidenum">
              <a:rPr lang="en-US" smtClean="0"/>
              <a:t>15</a:t>
            </a:fld>
            <a:endParaRPr lang="en-US"/>
          </a:p>
        </p:txBody>
      </p:sp>
    </p:spTree>
    <p:extLst>
      <p:ext uri="{BB962C8B-B14F-4D97-AF65-F5344CB8AC3E}">
        <p14:creationId xmlns:p14="http://schemas.microsoft.com/office/powerpoint/2010/main" val="1088831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“solver”?</a:t>
            </a:r>
          </a:p>
          <a:p>
            <a:r>
              <a:rPr lang="en-US" dirty="0"/>
              <a:t>Explicit code for GPU vs. “configuration only”.</a:t>
            </a:r>
          </a:p>
        </p:txBody>
      </p:sp>
      <p:sp>
        <p:nvSpPr>
          <p:cNvPr id="4" name="Slide Number Placeholder 3"/>
          <p:cNvSpPr>
            <a:spLocks noGrp="1"/>
          </p:cNvSpPr>
          <p:nvPr>
            <p:ph type="sldNum" sz="quarter" idx="5"/>
          </p:nvPr>
        </p:nvSpPr>
        <p:spPr/>
        <p:txBody>
          <a:bodyPr/>
          <a:lstStyle/>
          <a:p>
            <a:fld id="{3D412D8C-1E5D-4678-BC7F-48977E07DD93}" type="slidenum">
              <a:rPr lang="en-US" smtClean="0"/>
              <a:t>16</a:t>
            </a:fld>
            <a:endParaRPr lang="en-US"/>
          </a:p>
        </p:txBody>
      </p:sp>
    </p:spTree>
    <p:extLst>
      <p:ext uri="{BB962C8B-B14F-4D97-AF65-F5344CB8AC3E}">
        <p14:creationId xmlns:p14="http://schemas.microsoft.com/office/powerpoint/2010/main" val="4067727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Polio vaccination economics: “</a:t>
            </a:r>
            <a:r>
              <a:rPr lang="en-US" sz="1100" kern="1200" baseline="0" dirty="0">
                <a:solidFill>
                  <a:schemeClr val="tx1"/>
                </a:solidFill>
                <a:effectLst/>
                <a:latin typeface="+mn-lt"/>
                <a:ea typeface="+mn-ea"/>
                <a:cs typeface="+mn-cs"/>
              </a:rPr>
              <a:t>Given a dataset of the real world costs of polio surveillance and intervention programs in various regions (and for a given year), and various pieces of potentially correlated data about those regions at those times (e.g., total population, under 5 population, number of doctors per capita, GDP per capita), can you use ML techniques that find the strongest correlates (aka most important drivers) of campaign costs beyond what linear regression would give you?</a:t>
            </a:r>
            <a:r>
              <a:rPr lang="en-US" dirty="0"/>
              <a:t>”</a:t>
            </a:r>
          </a:p>
          <a:p>
            <a:endParaRPr lang="en-US" dirty="0"/>
          </a:p>
          <a:p>
            <a:r>
              <a:rPr lang="en-US" dirty="0"/>
              <a:t>Measles campaign modeling – machine learning, but not yet utilizing GPU resources</a:t>
            </a:r>
          </a:p>
          <a:p>
            <a:endParaRPr lang="en-US" dirty="0"/>
          </a:p>
        </p:txBody>
      </p:sp>
      <p:sp>
        <p:nvSpPr>
          <p:cNvPr id="4" name="Slide Number Placeholder 3"/>
          <p:cNvSpPr>
            <a:spLocks noGrp="1"/>
          </p:cNvSpPr>
          <p:nvPr>
            <p:ph type="sldNum" sz="quarter" idx="5"/>
          </p:nvPr>
        </p:nvSpPr>
        <p:spPr/>
        <p:txBody>
          <a:bodyPr/>
          <a:lstStyle/>
          <a:p>
            <a:fld id="{3D412D8C-1E5D-4678-BC7F-48977E07DD93}" type="slidenum">
              <a:rPr lang="en-US" smtClean="0"/>
              <a:t>25</a:t>
            </a:fld>
            <a:endParaRPr lang="en-US"/>
          </a:p>
        </p:txBody>
      </p:sp>
    </p:spTree>
    <p:extLst>
      <p:ext uri="{BB962C8B-B14F-4D97-AF65-F5344CB8AC3E}">
        <p14:creationId xmlns:p14="http://schemas.microsoft.com/office/powerpoint/2010/main" val="717346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1" name="Text Placeholder 10"/>
          <p:cNvSpPr>
            <a:spLocks noGrp="1"/>
          </p:cNvSpPr>
          <p:nvPr>
            <p:ph type="body" sz="quarter" idx="12" hasCustomPrompt="1"/>
          </p:nvPr>
        </p:nvSpPr>
        <p:spPr>
          <a:xfrm>
            <a:off x="313876" y="3044414"/>
            <a:ext cx="8516586" cy="1066800"/>
          </a:xfrm>
        </p:spPr>
        <p:txBody>
          <a:bodyPr>
            <a:normAutofit/>
          </a:bodyPr>
          <a:lstStyle>
            <a:lvl1pPr marL="0" indent="0">
              <a:buFontTx/>
              <a:buNone/>
              <a:defRPr sz="1800" baseline="0"/>
            </a:lvl1pPr>
          </a:lstStyle>
          <a:p>
            <a:pPr lvl="0"/>
            <a:r>
              <a:rPr lang="en-US" dirty="0"/>
              <a:t>Client or presentation name</a:t>
            </a:r>
          </a:p>
          <a:p>
            <a:pPr lvl="0"/>
            <a:r>
              <a:rPr lang="en-US" dirty="0"/>
              <a:t>Date</a:t>
            </a:r>
          </a:p>
        </p:txBody>
      </p:sp>
      <p:sp>
        <p:nvSpPr>
          <p:cNvPr id="3" name="Rectangle 2"/>
          <p:cNvSpPr/>
          <p:nvPr userDrawn="1"/>
        </p:nvSpPr>
        <p:spPr>
          <a:xfrm>
            <a:off x="6248400" y="4706287"/>
            <a:ext cx="2743200" cy="31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248400" y="4829633"/>
            <a:ext cx="2743200" cy="31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459186" y="4857751"/>
            <a:ext cx="1465614" cy="159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DB073B-0E75-4707-A6E2-13B80CC1E9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876" y="933450"/>
            <a:ext cx="8516247" cy="2057400"/>
          </a:xfrm>
          <a:prstGeom prst="rect">
            <a:avLst/>
          </a:prstGeom>
        </p:spPr>
      </p:pic>
      <p:pic>
        <p:nvPicPr>
          <p:cNvPr id="4" name="Picture 3" descr="A drawing of a face&#10;&#10;Description generated with high confidence">
            <a:extLst>
              <a:ext uri="{FF2B5EF4-FFF2-40B4-BE49-F238E27FC236}">
                <a16:creationId xmlns:a16="http://schemas.microsoft.com/office/drawing/2014/main" id="{D459C31C-4202-4BC5-8B53-310A5F0BD6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34200" y="4351706"/>
            <a:ext cx="1981200" cy="515162"/>
          </a:xfrm>
          <a:prstGeom prst="rect">
            <a:avLst/>
          </a:prstGeom>
        </p:spPr>
      </p:pic>
    </p:spTree>
    <p:extLst>
      <p:ext uri="{BB962C8B-B14F-4D97-AF65-F5344CB8AC3E}">
        <p14:creationId xmlns:p14="http://schemas.microsoft.com/office/powerpoint/2010/main" val="16711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graphicFrame>
        <p:nvGraphicFramePr>
          <p:cNvPr id="2" name="Table 1"/>
          <p:cNvGraphicFramePr>
            <a:graphicFrameLocks noGrp="1"/>
          </p:cNvGraphicFramePr>
          <p:nvPr userDrawn="1">
            <p:extLst>
              <p:ext uri="{D42A27DB-BD31-4B8C-83A1-F6EECF244321}">
                <p14:modId xmlns:p14="http://schemas.microsoft.com/office/powerpoint/2010/main" val="1847548950"/>
              </p:ext>
            </p:extLst>
          </p:nvPr>
        </p:nvGraphicFramePr>
        <p:xfrm>
          <a:off x="180511" y="971550"/>
          <a:ext cx="8353888" cy="3352797"/>
        </p:xfrm>
        <a:graphic>
          <a:graphicData uri="http://schemas.openxmlformats.org/drawingml/2006/table">
            <a:tbl>
              <a:tblPr firstRow="1" bandRow="1">
                <a:tableStyleId>{72833802-FEF1-4C79-8D5D-14CF1EAF98D9}</a:tableStyleId>
              </a:tblPr>
              <a:tblGrid>
                <a:gridCol w="2088472">
                  <a:extLst>
                    <a:ext uri="{9D8B030D-6E8A-4147-A177-3AD203B41FA5}">
                      <a16:colId xmlns:a16="http://schemas.microsoft.com/office/drawing/2014/main" val="20000"/>
                    </a:ext>
                  </a:extLst>
                </a:gridCol>
                <a:gridCol w="2088472">
                  <a:extLst>
                    <a:ext uri="{9D8B030D-6E8A-4147-A177-3AD203B41FA5}">
                      <a16:colId xmlns:a16="http://schemas.microsoft.com/office/drawing/2014/main" val="20001"/>
                    </a:ext>
                  </a:extLst>
                </a:gridCol>
                <a:gridCol w="2088472">
                  <a:extLst>
                    <a:ext uri="{9D8B030D-6E8A-4147-A177-3AD203B41FA5}">
                      <a16:colId xmlns:a16="http://schemas.microsoft.com/office/drawing/2014/main" val="20002"/>
                    </a:ext>
                  </a:extLst>
                </a:gridCol>
                <a:gridCol w="2088472">
                  <a:extLst>
                    <a:ext uri="{9D8B030D-6E8A-4147-A177-3AD203B41FA5}">
                      <a16:colId xmlns:a16="http://schemas.microsoft.com/office/drawing/2014/main" val="20003"/>
                    </a:ext>
                  </a:extLst>
                </a:gridCol>
              </a:tblGrid>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5681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6"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graphicFrame>
        <p:nvGraphicFramePr>
          <p:cNvPr id="2" name="Table 1"/>
          <p:cNvGraphicFramePr>
            <a:graphicFrameLocks noGrp="1"/>
          </p:cNvGraphicFramePr>
          <p:nvPr userDrawn="1">
            <p:extLst/>
          </p:nvPr>
        </p:nvGraphicFramePr>
        <p:xfrm>
          <a:off x="180511" y="971550"/>
          <a:ext cx="8353888" cy="3352797"/>
        </p:xfrm>
        <a:graphic>
          <a:graphicData uri="http://schemas.openxmlformats.org/drawingml/2006/table">
            <a:tbl>
              <a:tblPr firstRow="1" bandRow="1">
                <a:tableStyleId>{72833802-FEF1-4C79-8D5D-14CF1EAF98D9}</a:tableStyleId>
              </a:tblPr>
              <a:tblGrid>
                <a:gridCol w="2088472">
                  <a:extLst>
                    <a:ext uri="{9D8B030D-6E8A-4147-A177-3AD203B41FA5}">
                      <a16:colId xmlns:a16="http://schemas.microsoft.com/office/drawing/2014/main" val="20000"/>
                    </a:ext>
                  </a:extLst>
                </a:gridCol>
                <a:gridCol w="2088472">
                  <a:extLst>
                    <a:ext uri="{9D8B030D-6E8A-4147-A177-3AD203B41FA5}">
                      <a16:colId xmlns:a16="http://schemas.microsoft.com/office/drawing/2014/main" val="20001"/>
                    </a:ext>
                  </a:extLst>
                </a:gridCol>
                <a:gridCol w="2088472">
                  <a:extLst>
                    <a:ext uri="{9D8B030D-6E8A-4147-A177-3AD203B41FA5}">
                      <a16:colId xmlns:a16="http://schemas.microsoft.com/office/drawing/2014/main" val="20002"/>
                    </a:ext>
                  </a:extLst>
                </a:gridCol>
                <a:gridCol w="2088472">
                  <a:extLst>
                    <a:ext uri="{9D8B030D-6E8A-4147-A177-3AD203B41FA5}">
                      <a16:colId xmlns:a16="http://schemas.microsoft.com/office/drawing/2014/main" val="20003"/>
                    </a:ext>
                  </a:extLst>
                </a:gridCol>
              </a:tblGrid>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478971">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47897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4"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5"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8"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1" name="Picture 10" descr="A picture containing object&#10;&#10;Description generated with high confidence">
            <a:extLst>
              <a:ext uri="{FF2B5EF4-FFF2-40B4-BE49-F238E27FC236}">
                <a16:creationId xmlns:a16="http://schemas.microsoft.com/office/drawing/2014/main" id="{FA6A3683-26F9-4F02-9033-CE43DBA33A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77752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solidFill>
                  <a:schemeClr val="accent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67" indent="0">
              <a:buNone/>
              <a:defRPr sz="2500"/>
            </a:lvl2pPr>
            <a:lvl3pPr marL="816334" indent="0">
              <a:buNone/>
              <a:defRPr sz="2100"/>
            </a:lvl3pPr>
            <a:lvl4pPr marL="1224501" indent="0">
              <a:buNone/>
              <a:defRPr sz="1800"/>
            </a:lvl4pPr>
            <a:lvl5pPr marL="1632668" indent="0">
              <a:buNone/>
              <a:defRPr sz="1800"/>
            </a:lvl5pPr>
            <a:lvl6pPr marL="2040835" indent="0">
              <a:buNone/>
              <a:defRPr sz="1800"/>
            </a:lvl6pPr>
            <a:lvl7pPr marL="2449002" indent="0">
              <a:buNone/>
              <a:defRPr sz="1800"/>
            </a:lvl7pPr>
            <a:lvl8pPr marL="2857169" indent="0">
              <a:buNone/>
              <a:defRPr sz="1800"/>
            </a:lvl8pPr>
            <a:lvl9pPr marL="3265336" indent="0">
              <a:buNone/>
              <a:defRPr sz="1800"/>
            </a:lvl9pPr>
          </a:lstStyle>
          <a:p>
            <a:r>
              <a:rPr lang="en-US"/>
              <a:t>Click icon to add picture</a:t>
            </a:r>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00"/>
            </a:lvl1pPr>
            <a:lvl2pPr marL="408167" indent="0">
              <a:buNone/>
              <a:defRPr sz="1100"/>
            </a:lvl2pPr>
            <a:lvl3pPr marL="816334" indent="0">
              <a:buNone/>
              <a:defRPr sz="900"/>
            </a:lvl3pPr>
            <a:lvl4pPr marL="1224501" indent="0">
              <a:buNone/>
              <a:defRPr sz="800"/>
            </a:lvl4pPr>
            <a:lvl5pPr marL="1632668" indent="0">
              <a:buNone/>
              <a:defRPr sz="800"/>
            </a:lvl5pPr>
            <a:lvl6pPr marL="2040835" indent="0">
              <a:buNone/>
              <a:defRPr sz="800"/>
            </a:lvl6pPr>
            <a:lvl7pPr marL="2449002" indent="0">
              <a:buNone/>
              <a:defRPr sz="800"/>
            </a:lvl7pPr>
            <a:lvl8pPr marL="2857169" indent="0">
              <a:buNone/>
              <a:defRPr sz="800"/>
            </a:lvl8pPr>
            <a:lvl9pPr marL="3265336" indent="0">
              <a:buNone/>
              <a:defRPr sz="800"/>
            </a:lvl9pPr>
          </a:lstStyle>
          <a:p>
            <a:pPr lvl="0"/>
            <a:r>
              <a:rPr lang="en-US"/>
              <a:t>Edit Master text styles</a:t>
            </a:r>
          </a:p>
        </p:txBody>
      </p:sp>
      <p:sp>
        <p:nvSpPr>
          <p:cNvPr id="12" name="Slide Number Placeholder 5"/>
          <p:cNvSpPr txBox="1">
            <a:spLocks/>
          </p:cNvSpPr>
          <p:nvPr userDrawn="1"/>
        </p:nvSpPr>
        <p:spPr>
          <a:xfrm>
            <a:off x="180511" y="4710410"/>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   </a:t>
            </a:r>
            <a:endParaRPr lang="en-US" sz="1100" dirty="0">
              <a:solidFill>
                <a:schemeClr val="accent4"/>
              </a:solidFill>
            </a:endParaRPr>
          </a:p>
        </p:txBody>
      </p:sp>
    </p:spTree>
    <p:extLst>
      <p:ext uri="{BB962C8B-B14F-4D97-AF65-F5344CB8AC3E}">
        <p14:creationId xmlns:p14="http://schemas.microsoft.com/office/powerpoint/2010/main" val="417562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solidFill>
                  <a:schemeClr val="accent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167" indent="0">
              <a:buNone/>
              <a:defRPr sz="2500"/>
            </a:lvl2pPr>
            <a:lvl3pPr marL="816334" indent="0">
              <a:buNone/>
              <a:defRPr sz="2100"/>
            </a:lvl3pPr>
            <a:lvl4pPr marL="1224501" indent="0">
              <a:buNone/>
              <a:defRPr sz="1800"/>
            </a:lvl4pPr>
            <a:lvl5pPr marL="1632668" indent="0">
              <a:buNone/>
              <a:defRPr sz="1800"/>
            </a:lvl5pPr>
            <a:lvl6pPr marL="2040835" indent="0">
              <a:buNone/>
              <a:defRPr sz="1800"/>
            </a:lvl6pPr>
            <a:lvl7pPr marL="2449002" indent="0">
              <a:buNone/>
              <a:defRPr sz="1800"/>
            </a:lvl7pPr>
            <a:lvl8pPr marL="2857169" indent="0">
              <a:buNone/>
              <a:defRPr sz="1800"/>
            </a:lvl8pPr>
            <a:lvl9pPr marL="3265336" indent="0">
              <a:buNone/>
              <a:defRPr sz="1800"/>
            </a:lvl9pPr>
          </a:lstStyle>
          <a:p>
            <a:r>
              <a:rPr lang="en-US"/>
              <a:t>Click icon to add picture</a:t>
            </a:r>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200"/>
            </a:lvl1pPr>
            <a:lvl2pPr marL="408167" indent="0">
              <a:buNone/>
              <a:defRPr sz="1100"/>
            </a:lvl2pPr>
            <a:lvl3pPr marL="816334" indent="0">
              <a:buNone/>
              <a:defRPr sz="900"/>
            </a:lvl3pPr>
            <a:lvl4pPr marL="1224501" indent="0">
              <a:buNone/>
              <a:defRPr sz="800"/>
            </a:lvl4pPr>
            <a:lvl5pPr marL="1632668" indent="0">
              <a:buNone/>
              <a:defRPr sz="800"/>
            </a:lvl5pPr>
            <a:lvl6pPr marL="2040835" indent="0">
              <a:buNone/>
              <a:defRPr sz="800"/>
            </a:lvl6pPr>
            <a:lvl7pPr marL="2449002" indent="0">
              <a:buNone/>
              <a:defRPr sz="800"/>
            </a:lvl7pPr>
            <a:lvl8pPr marL="2857169" indent="0">
              <a:buNone/>
              <a:defRPr sz="800"/>
            </a:lvl8pPr>
            <a:lvl9pPr marL="3265336" indent="0">
              <a:buNone/>
              <a:defRPr sz="800"/>
            </a:lvl9pPr>
          </a:lstStyle>
          <a:p>
            <a:pPr lvl="0"/>
            <a:r>
              <a:rPr lang="en-US"/>
              <a:t>Edit Master text styles</a:t>
            </a:r>
          </a:p>
        </p:txBody>
      </p:sp>
      <p:sp>
        <p:nvSpPr>
          <p:cNvPr id="12" name="Slide Number Placeholder 5"/>
          <p:cNvSpPr txBox="1">
            <a:spLocks/>
          </p:cNvSpPr>
          <p:nvPr userDrawn="1"/>
        </p:nvSpPr>
        <p:spPr>
          <a:xfrm>
            <a:off x="180511" y="4710410"/>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   </a:t>
            </a:r>
            <a:endParaRPr lang="en-US" sz="1100" dirty="0">
              <a:solidFill>
                <a:schemeClr val="accent4"/>
              </a:solidFill>
            </a:endParaRPr>
          </a:p>
        </p:txBody>
      </p:sp>
      <p:sp>
        <p:nvSpPr>
          <p:cNvPr id="6"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7"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9"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3" name="Picture 12" descr="A picture containing object&#10;&#10;Description generated with high confidence">
            <a:extLst>
              <a:ext uri="{FF2B5EF4-FFF2-40B4-BE49-F238E27FC236}">
                <a16:creationId xmlns:a16="http://schemas.microsoft.com/office/drawing/2014/main" id="{EC9EB063-6E6F-478C-9345-CE5DD7C3B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297233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l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6176" y="1597820"/>
            <a:ext cx="8253023" cy="1102519"/>
          </a:xfrm>
        </p:spPr>
        <p:txBody>
          <a:bodyPr/>
          <a:lstStyle>
            <a:lvl1pPr>
              <a:defRPr>
                <a:solidFill>
                  <a:schemeClr val="accent2"/>
                </a:solidFill>
              </a:defRPr>
            </a:lvl1pPr>
          </a:lstStyle>
          <a:p>
            <a:r>
              <a:rPr lang="en-US" dirty="0"/>
              <a:t>Plain Title Page </a:t>
            </a:r>
          </a:p>
        </p:txBody>
      </p:sp>
    </p:spTree>
    <p:extLst>
      <p:ext uri="{BB962C8B-B14F-4D97-AF65-F5344CB8AC3E}">
        <p14:creationId xmlns:p14="http://schemas.microsoft.com/office/powerpoint/2010/main" val="189984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l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6176" y="1597820"/>
            <a:ext cx="8253023" cy="1102519"/>
          </a:xfrm>
        </p:spPr>
        <p:txBody>
          <a:bodyPr/>
          <a:lstStyle>
            <a:lvl1pPr>
              <a:defRPr>
                <a:solidFill>
                  <a:schemeClr val="accent2"/>
                </a:solidFill>
              </a:defRPr>
            </a:lvl1pPr>
          </a:lstStyle>
          <a:p>
            <a:r>
              <a:rPr lang="en-US" dirty="0"/>
              <a:t>Plain Title Page </a:t>
            </a:r>
          </a:p>
        </p:txBody>
      </p:sp>
      <p:sp>
        <p:nvSpPr>
          <p:cNvPr id="3"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4"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6"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9" name="Picture 8" descr="A picture containing object&#10;&#10;Description generated with high confidence">
            <a:extLst>
              <a:ext uri="{FF2B5EF4-FFF2-40B4-BE49-F238E27FC236}">
                <a16:creationId xmlns:a16="http://schemas.microsoft.com/office/drawing/2014/main" id="{EF6FE1CA-9974-47ED-B0A3-CA4C91DAE9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05381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110" y="133350"/>
            <a:ext cx="8735290" cy="609600"/>
          </a:xfrm>
        </p:spPr>
        <p:txBody>
          <a:bodyPr/>
          <a:lstStyle>
            <a:lvl1pPr>
              <a:defRPr>
                <a:solidFill>
                  <a:schemeClr val="accent2"/>
                </a:solidFill>
              </a:defRPr>
            </a:lvl1pPr>
          </a:lstStyle>
          <a:p>
            <a:r>
              <a:rPr lang="en-US" dirty="0"/>
              <a:t>Title</a:t>
            </a:r>
          </a:p>
        </p:txBody>
      </p:sp>
      <p:sp>
        <p:nvSpPr>
          <p:cNvPr id="3" name="Content Placeholder 2"/>
          <p:cNvSpPr>
            <a:spLocks noGrp="1"/>
          </p:cNvSpPr>
          <p:nvPr>
            <p:ph idx="1" hasCustomPrompt="1"/>
          </p:nvPr>
        </p:nvSpPr>
        <p:spPr>
          <a:xfrm>
            <a:off x="180511" y="895350"/>
            <a:ext cx="8735290" cy="3699272"/>
          </a:xfrm>
        </p:spPr>
        <p:txBody>
          <a:bodyPr/>
          <a:lstStyle>
            <a:lvl1pPr>
              <a:buClr>
                <a:schemeClr val="accent2"/>
              </a:buClr>
              <a:defRPr sz="2000" baseline="0"/>
            </a:lvl1pPr>
            <a:lvl2pPr>
              <a:buClr>
                <a:schemeClr val="accent4"/>
              </a:buClr>
              <a:defRPr sz="2000"/>
            </a:lvl2pPr>
            <a:lvl3pPr>
              <a:defRPr sz="2000"/>
            </a:lvl3pPr>
            <a:lvl4pPr>
              <a:buClr>
                <a:schemeClr val="accent5"/>
              </a:buClr>
              <a:defRPr/>
            </a:lvl4pPr>
          </a:lstStyle>
          <a:p>
            <a:pPr lvl="0"/>
            <a:r>
              <a:rPr lang="en-US" dirty="0"/>
              <a:t>Bullets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Tree>
    <p:extLst>
      <p:ext uri="{BB962C8B-B14F-4D97-AF65-F5344CB8AC3E}">
        <p14:creationId xmlns:p14="http://schemas.microsoft.com/office/powerpoint/2010/main" val="141485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0110" y="133350"/>
            <a:ext cx="8735290" cy="609600"/>
          </a:xfrm>
        </p:spPr>
        <p:txBody>
          <a:bodyPr/>
          <a:lstStyle>
            <a:lvl1pPr>
              <a:defRPr>
                <a:solidFill>
                  <a:schemeClr val="accent2"/>
                </a:solidFill>
              </a:defRPr>
            </a:lvl1pPr>
          </a:lstStyle>
          <a:p>
            <a:r>
              <a:rPr lang="en-US" dirty="0"/>
              <a:t>Title</a:t>
            </a:r>
          </a:p>
        </p:txBody>
      </p:sp>
      <p:sp>
        <p:nvSpPr>
          <p:cNvPr id="3" name="Content Placeholder 2"/>
          <p:cNvSpPr>
            <a:spLocks noGrp="1"/>
          </p:cNvSpPr>
          <p:nvPr>
            <p:ph idx="1" hasCustomPrompt="1"/>
          </p:nvPr>
        </p:nvSpPr>
        <p:spPr>
          <a:xfrm>
            <a:off x="180511" y="895350"/>
            <a:ext cx="8735290" cy="3699272"/>
          </a:xfrm>
        </p:spPr>
        <p:txBody>
          <a:bodyPr/>
          <a:lstStyle>
            <a:lvl1pPr>
              <a:buClr>
                <a:schemeClr val="accent2"/>
              </a:buClr>
              <a:defRPr sz="2000" baseline="0"/>
            </a:lvl1pPr>
            <a:lvl2pPr>
              <a:buClr>
                <a:schemeClr val="accent4"/>
              </a:buClr>
              <a:defRPr sz="2000"/>
            </a:lvl2pPr>
            <a:lvl3pPr>
              <a:defRPr sz="2000"/>
            </a:lvl3pPr>
            <a:lvl4pPr>
              <a:buClr>
                <a:schemeClr val="accent5"/>
              </a:buClr>
              <a:defRPr/>
            </a:lvl4pPr>
          </a:lstStyle>
          <a:p>
            <a:pPr lvl="0"/>
            <a:r>
              <a:rPr lang="en-US" dirty="0"/>
              <a:t>Bullets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10"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11"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8" name="Picture 7" descr="A picture containing object&#10;&#10;Description generated with high confidence">
            <a:extLst>
              <a:ext uri="{FF2B5EF4-FFF2-40B4-BE49-F238E27FC236}">
                <a16:creationId xmlns:a16="http://schemas.microsoft.com/office/drawing/2014/main" id="{C1892B0A-85FF-4EF2-981C-E2F6B10B62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17703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2400" y="895350"/>
            <a:ext cx="4245032"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4" name="Content Placeholder 3"/>
          <p:cNvSpPr>
            <a:spLocks noGrp="1"/>
          </p:cNvSpPr>
          <p:nvPr>
            <p:ph sz="half" idx="2"/>
          </p:nvPr>
        </p:nvSpPr>
        <p:spPr>
          <a:xfrm>
            <a:off x="174568" y="1428750"/>
            <a:ext cx="4245032"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6306" y="895350"/>
            <a:ext cx="4324406"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6" name="Content Placeholder 5"/>
          <p:cNvSpPr>
            <a:spLocks noGrp="1"/>
          </p:cNvSpPr>
          <p:nvPr>
            <p:ph sz="quarter" idx="4"/>
          </p:nvPr>
        </p:nvSpPr>
        <p:spPr>
          <a:xfrm>
            <a:off x="4514794" y="1428750"/>
            <a:ext cx="4324406"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47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52400" y="895350"/>
            <a:ext cx="4245032"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4" name="Content Placeholder 3"/>
          <p:cNvSpPr>
            <a:spLocks noGrp="1"/>
          </p:cNvSpPr>
          <p:nvPr>
            <p:ph sz="half" idx="2"/>
          </p:nvPr>
        </p:nvSpPr>
        <p:spPr>
          <a:xfrm>
            <a:off x="174568" y="1428750"/>
            <a:ext cx="4245032"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06306" y="895350"/>
            <a:ext cx="4324406" cy="479822"/>
          </a:xfrm>
        </p:spPr>
        <p:txBody>
          <a:bodyPr anchor="b"/>
          <a:lstStyle>
            <a:lvl1pPr marL="0" indent="0">
              <a:buNone/>
              <a:defRPr sz="2100" b="1"/>
            </a:lvl1pPr>
            <a:lvl2pPr marL="408167" indent="0">
              <a:buNone/>
              <a:defRPr sz="1800" b="1"/>
            </a:lvl2pPr>
            <a:lvl3pPr marL="816334" indent="0">
              <a:buNone/>
              <a:defRPr sz="1600" b="1"/>
            </a:lvl3pPr>
            <a:lvl4pPr marL="1224501" indent="0">
              <a:buNone/>
              <a:defRPr sz="1400" b="1"/>
            </a:lvl4pPr>
            <a:lvl5pPr marL="1632668" indent="0">
              <a:buNone/>
              <a:defRPr sz="1400" b="1"/>
            </a:lvl5pPr>
            <a:lvl6pPr marL="2040835" indent="0">
              <a:buNone/>
              <a:defRPr sz="1400" b="1"/>
            </a:lvl6pPr>
            <a:lvl7pPr marL="2449002" indent="0">
              <a:buNone/>
              <a:defRPr sz="1400" b="1"/>
            </a:lvl7pPr>
            <a:lvl8pPr marL="2857169" indent="0">
              <a:buNone/>
              <a:defRPr sz="1400" b="1"/>
            </a:lvl8pPr>
            <a:lvl9pPr marL="3265336" indent="0">
              <a:buNone/>
              <a:defRPr sz="1400" b="1"/>
            </a:lvl9pPr>
          </a:lstStyle>
          <a:p>
            <a:pPr lvl="0"/>
            <a:r>
              <a:rPr lang="en-US"/>
              <a:t>Edit Master text styles</a:t>
            </a:r>
          </a:p>
        </p:txBody>
      </p:sp>
      <p:sp>
        <p:nvSpPr>
          <p:cNvPr id="6" name="Content Placeholder 5"/>
          <p:cNvSpPr>
            <a:spLocks noGrp="1"/>
          </p:cNvSpPr>
          <p:nvPr>
            <p:ph sz="quarter" idx="4"/>
          </p:nvPr>
        </p:nvSpPr>
        <p:spPr>
          <a:xfrm>
            <a:off x="4514794" y="1428750"/>
            <a:ext cx="4324406" cy="31658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8"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10"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3" name="Picture 12" descr="A picture containing object&#10;&#10;Description generated with high confidence">
            <a:extLst>
              <a:ext uri="{FF2B5EF4-FFF2-40B4-BE49-F238E27FC236}">
                <a16:creationId xmlns:a16="http://schemas.microsoft.com/office/drawing/2014/main" id="{C338AA12-9481-4412-9E5D-9F70A586A5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341488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74568" y="819150"/>
            <a:ext cx="4245032"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514794" y="819150"/>
            <a:ext cx="4324406"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1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4569" y="133350"/>
            <a:ext cx="8229600" cy="609600"/>
          </a:xfrm>
        </p:spPr>
        <p:txBody>
          <a:bodyPr/>
          <a:lstStyle>
            <a:lvl1pPr>
              <a:defRPr>
                <a:solidFill>
                  <a:schemeClr val="accent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74568" y="819150"/>
            <a:ext cx="4245032"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514794" y="819150"/>
            <a:ext cx="4324406" cy="3775472"/>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7"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9"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12" name="Picture 11" descr="A picture containing object&#10;&#10;Description generated with high confidence">
            <a:extLst>
              <a:ext uri="{FF2B5EF4-FFF2-40B4-BE49-F238E27FC236}">
                <a16:creationId xmlns:a16="http://schemas.microsoft.com/office/drawing/2014/main" id="{843C5B9D-EF2D-4E29-A3C2-5C1D48D5B8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269348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p:cNvSpPr txBox="1">
            <a:spLocks/>
          </p:cNvSpPr>
          <p:nvPr userDrawn="1"/>
        </p:nvSpPr>
        <p:spPr>
          <a:xfrm>
            <a:off x="180511" y="4710410"/>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sz="1100" dirty="0">
                <a:solidFill>
                  <a:schemeClr val="accent4"/>
                </a:solidFill>
              </a:rPr>
              <a:t>|</a:t>
            </a:r>
          </a:p>
        </p:txBody>
      </p:sp>
    </p:spTree>
    <p:extLst>
      <p:ext uri="{BB962C8B-B14F-4D97-AF65-F5344CB8AC3E}">
        <p14:creationId xmlns:p14="http://schemas.microsoft.com/office/powerpoint/2010/main" val="207904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180511" y="4816288"/>
            <a:ext cx="380598" cy="375940"/>
          </a:xfrm>
          <a:prstGeom prst="rect">
            <a:avLst/>
          </a:prstGeom>
        </p:spPr>
        <p:txBody>
          <a:bodyPr vert="horz" lIns="51426" tIns="25713" rIns="51426" bIns="25713" rtlCol="0" anchor="ctr"/>
          <a:lstStyle>
            <a:defPPr>
              <a:defRPr lang="en-US"/>
            </a:defPPr>
            <a:lvl1pPr marL="0" algn="l" defTabSz="816334" rtl="0" eaLnBrk="1" latinLnBrk="0" hangingPunct="1">
              <a:defRPr sz="9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fld id="{5E7F5BFD-39EB-44C1-950F-7ADF7831458B}" type="slidenum">
              <a:rPr lang="en-US" smtClean="0">
                <a:solidFill>
                  <a:schemeClr val="accent4"/>
                </a:solidFill>
              </a:rPr>
              <a:pPr/>
              <a:t>‹#›</a:t>
            </a:fld>
            <a:r>
              <a:rPr lang="en-US" dirty="0">
                <a:solidFill>
                  <a:schemeClr val="accent4"/>
                </a:solidFill>
              </a:rPr>
              <a:t>   </a:t>
            </a:r>
            <a:r>
              <a:rPr lang="en-US" sz="1100" dirty="0">
                <a:solidFill>
                  <a:schemeClr val="accent4"/>
                </a:solidFill>
              </a:rPr>
              <a:t>|</a:t>
            </a:r>
          </a:p>
        </p:txBody>
      </p:sp>
      <p:sp>
        <p:nvSpPr>
          <p:cNvPr id="4" name="Footer Placeholder 4"/>
          <p:cNvSpPr txBox="1">
            <a:spLocks/>
          </p:cNvSpPr>
          <p:nvPr userDrawn="1"/>
        </p:nvSpPr>
        <p:spPr>
          <a:xfrm>
            <a:off x="523377" y="481310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endParaRPr lang="en-US" dirty="0">
              <a:solidFill>
                <a:schemeClr val="accent4"/>
              </a:solidFill>
            </a:endParaRPr>
          </a:p>
        </p:txBody>
      </p:sp>
      <p:sp>
        <p:nvSpPr>
          <p:cNvPr id="6" name="Footer Placeholder 4"/>
          <p:cNvSpPr txBox="1">
            <a:spLocks/>
          </p:cNvSpPr>
          <p:nvPr userDrawn="1"/>
        </p:nvSpPr>
        <p:spPr>
          <a:xfrm>
            <a:off x="560708" y="4908881"/>
            <a:ext cx="2895615" cy="273248"/>
          </a:xfrm>
          <a:prstGeom prst="rect">
            <a:avLst/>
          </a:prstGeom>
        </p:spPr>
        <p:txBody>
          <a:bodyPr vert="horz" lIns="51426" tIns="25713" rIns="51426" bIns="25713" rtlCol="0" anchor="ctr"/>
          <a:lstStyle>
            <a:defPPr>
              <a:defRPr lang="en-US"/>
            </a:defPPr>
            <a:lvl1pPr marL="0" algn="l" defTabSz="816334" rtl="0" eaLnBrk="1" latinLnBrk="0" hangingPunct="1">
              <a:defRPr sz="600" kern="1200">
                <a:solidFill>
                  <a:schemeClr val="tx1">
                    <a:tint val="75000"/>
                  </a:schemeClr>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a:lstStyle>
          <a:p>
            <a:r>
              <a:rPr lang="en-US" dirty="0">
                <a:solidFill>
                  <a:schemeClr val="accent4"/>
                </a:solidFill>
              </a:rPr>
              <a:t>Copyright © 2019 Intellectual Ventures</a:t>
            </a:r>
            <a:r>
              <a:rPr lang="en-US" baseline="0" dirty="0">
                <a:solidFill>
                  <a:schemeClr val="accent4"/>
                </a:solidFill>
              </a:rPr>
              <a:t> Management</a:t>
            </a:r>
            <a:r>
              <a:rPr lang="en-US" dirty="0">
                <a:solidFill>
                  <a:schemeClr val="accent4"/>
                </a:solidFill>
              </a:rPr>
              <a:t>, LLC (IVM). All rights reserved.</a:t>
            </a:r>
          </a:p>
          <a:p>
            <a:endParaRPr lang="en-US" dirty="0">
              <a:solidFill>
                <a:schemeClr val="accent4"/>
              </a:solidFill>
            </a:endParaRPr>
          </a:p>
        </p:txBody>
      </p:sp>
      <p:pic>
        <p:nvPicPr>
          <p:cNvPr id="9" name="Picture 8" descr="A picture containing object&#10;&#10;Description generated with high confidence">
            <a:extLst>
              <a:ext uri="{FF2B5EF4-FFF2-40B4-BE49-F238E27FC236}">
                <a16:creationId xmlns:a16="http://schemas.microsoft.com/office/drawing/2014/main" id="{40D7D3F5-C091-4D06-8A9E-2784EECE75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989" y="4702605"/>
            <a:ext cx="1714500" cy="342900"/>
          </a:xfrm>
          <a:prstGeom prst="rect">
            <a:avLst/>
          </a:prstGeom>
        </p:spPr>
      </p:pic>
    </p:spTree>
    <p:extLst>
      <p:ext uri="{BB962C8B-B14F-4D97-AF65-F5344CB8AC3E}">
        <p14:creationId xmlns:p14="http://schemas.microsoft.com/office/powerpoint/2010/main" val="20288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0110" y="133350"/>
            <a:ext cx="8700340" cy="609600"/>
          </a:xfrm>
          <a:prstGeom prst="rect">
            <a:avLst/>
          </a:prstGeom>
        </p:spPr>
        <p:txBody>
          <a:bodyPr vert="horz" lIns="81633" tIns="40817" rIns="81633" bIns="40817"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80110" y="895350"/>
            <a:ext cx="8700340" cy="3699273"/>
          </a:xfrm>
          <a:prstGeom prst="rect">
            <a:avLst/>
          </a:prstGeom>
        </p:spPr>
        <p:txBody>
          <a:bodyPr vert="horz" lIns="81633" tIns="40817" rIns="81633" bIns="408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598280"/>
      </p:ext>
    </p:extLst>
  </p:cSld>
  <p:clrMap bg1="lt1" tx1="dk1" bg2="lt2" tx2="dk2" accent1="accent1" accent2="accent2" accent3="accent3" accent4="accent4" accent5="accent5" accent6="accent6" hlink="hlink" folHlink="folHlink"/>
  <p:sldLayoutIdLst>
    <p:sldLayoutId id="2147483662" r:id="rId1"/>
    <p:sldLayoutId id="2147483650" r:id="rId2"/>
    <p:sldLayoutId id="2147483665" r:id="rId3"/>
    <p:sldLayoutId id="2147483653" r:id="rId4"/>
    <p:sldLayoutId id="2147483666" r:id="rId5"/>
    <p:sldLayoutId id="2147483663" r:id="rId6"/>
    <p:sldLayoutId id="2147483667" r:id="rId7"/>
    <p:sldLayoutId id="2147483655" r:id="rId8"/>
    <p:sldLayoutId id="2147483668" r:id="rId9"/>
    <p:sldLayoutId id="2147483664" r:id="rId10"/>
    <p:sldLayoutId id="2147483669" r:id="rId11"/>
    <p:sldLayoutId id="2147483657" r:id="rId12"/>
    <p:sldLayoutId id="2147483670" r:id="rId13"/>
    <p:sldLayoutId id="2147483649" r:id="rId14"/>
    <p:sldLayoutId id="2147483671" r:id="rId15"/>
  </p:sldLayoutIdLst>
  <p:txStyles>
    <p:titleStyle>
      <a:lvl1pPr algn="l" defTabSz="816334" rtl="0" eaLnBrk="1" latinLnBrk="0" hangingPunct="1">
        <a:spcBef>
          <a:spcPct val="0"/>
        </a:spcBef>
        <a:buNone/>
        <a:defRPr sz="3200" b="0" i="0" kern="1200">
          <a:solidFill>
            <a:schemeClr val="accent2"/>
          </a:solidFill>
          <a:latin typeface="+mn-lt"/>
          <a:ea typeface="+mj-ea"/>
          <a:cs typeface="+mj-cs"/>
        </a:defRPr>
      </a:lvl1pPr>
    </p:titleStyle>
    <p:bodyStyle>
      <a:lvl1pPr marL="306125" indent="-306125" algn="l" defTabSz="816334" rtl="0" eaLnBrk="1" latinLnBrk="0" hangingPunct="1">
        <a:spcBef>
          <a:spcPct val="20000"/>
        </a:spcBef>
        <a:buClr>
          <a:schemeClr val="accent2"/>
        </a:buClr>
        <a:buFont typeface="Arial" pitchFamily="34" charset="0"/>
        <a:buChar char="•"/>
        <a:defRPr sz="2400" kern="1200">
          <a:solidFill>
            <a:schemeClr val="tx1"/>
          </a:solidFill>
          <a:latin typeface="+mn-lt"/>
          <a:ea typeface="+mn-ea"/>
          <a:cs typeface="+mn-cs"/>
        </a:defRPr>
      </a:lvl1pPr>
      <a:lvl2pPr marL="663272" indent="-255105" algn="l" defTabSz="816334" rtl="0" eaLnBrk="1" latinLnBrk="0" hangingPunct="1">
        <a:spcBef>
          <a:spcPct val="20000"/>
        </a:spcBef>
        <a:buClr>
          <a:schemeClr val="accent4"/>
        </a:buClr>
        <a:buFont typeface="Arial" pitchFamily="34" charset="0"/>
        <a:buChar char="–"/>
        <a:defRPr sz="2000" kern="1200">
          <a:solidFill>
            <a:schemeClr val="tx1"/>
          </a:solidFill>
          <a:latin typeface="+mn-lt"/>
          <a:ea typeface="+mn-ea"/>
          <a:cs typeface="+mn-cs"/>
        </a:defRPr>
      </a:lvl2pPr>
      <a:lvl3pPr marL="1020417" indent="-204084" algn="l" defTabSz="816334" rtl="0" eaLnBrk="1" latinLnBrk="0" hangingPunct="1">
        <a:spcBef>
          <a:spcPct val="20000"/>
        </a:spcBef>
        <a:buClr>
          <a:schemeClr val="accent6"/>
        </a:buClr>
        <a:buFont typeface="Arial" pitchFamily="34" charset="0"/>
        <a:buChar char="•"/>
        <a:defRPr sz="1800" kern="1200">
          <a:solidFill>
            <a:schemeClr val="tx1"/>
          </a:solidFill>
          <a:latin typeface="+mn-lt"/>
          <a:ea typeface="+mn-ea"/>
          <a:cs typeface="+mn-cs"/>
        </a:defRPr>
      </a:lvl3pPr>
      <a:lvl4pPr marL="1428584" indent="-204084" algn="l" defTabSz="816334"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4pPr>
      <a:lvl5pPr marL="1836752" indent="-204084" algn="l" defTabSz="81633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244919"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085"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253"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420" indent="-204084" algn="l" defTabSz="816334"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34" rtl="0" eaLnBrk="1" latinLnBrk="0" hangingPunct="1">
        <a:defRPr sz="1600" kern="1200">
          <a:solidFill>
            <a:schemeClr val="tx1"/>
          </a:solidFill>
          <a:latin typeface="+mn-lt"/>
          <a:ea typeface="+mn-ea"/>
          <a:cs typeface="+mn-cs"/>
        </a:defRPr>
      </a:lvl1pPr>
      <a:lvl2pPr marL="408167" algn="l" defTabSz="816334" rtl="0" eaLnBrk="1" latinLnBrk="0" hangingPunct="1">
        <a:defRPr sz="1600" kern="1200">
          <a:solidFill>
            <a:schemeClr val="tx1"/>
          </a:solidFill>
          <a:latin typeface="+mn-lt"/>
          <a:ea typeface="+mn-ea"/>
          <a:cs typeface="+mn-cs"/>
        </a:defRPr>
      </a:lvl2pPr>
      <a:lvl3pPr marL="816334" algn="l" defTabSz="816334" rtl="0" eaLnBrk="1" latinLnBrk="0" hangingPunct="1">
        <a:defRPr sz="1600" kern="1200">
          <a:solidFill>
            <a:schemeClr val="tx1"/>
          </a:solidFill>
          <a:latin typeface="+mn-lt"/>
          <a:ea typeface="+mn-ea"/>
          <a:cs typeface="+mn-cs"/>
        </a:defRPr>
      </a:lvl3pPr>
      <a:lvl4pPr marL="1224501" algn="l" defTabSz="816334" rtl="0" eaLnBrk="1" latinLnBrk="0" hangingPunct="1">
        <a:defRPr sz="1600" kern="1200">
          <a:solidFill>
            <a:schemeClr val="tx1"/>
          </a:solidFill>
          <a:latin typeface="+mn-lt"/>
          <a:ea typeface="+mn-ea"/>
          <a:cs typeface="+mn-cs"/>
        </a:defRPr>
      </a:lvl4pPr>
      <a:lvl5pPr marL="1632668" algn="l" defTabSz="816334" rtl="0" eaLnBrk="1" latinLnBrk="0" hangingPunct="1">
        <a:defRPr sz="1600" kern="1200">
          <a:solidFill>
            <a:schemeClr val="tx1"/>
          </a:solidFill>
          <a:latin typeface="+mn-lt"/>
          <a:ea typeface="+mn-ea"/>
          <a:cs typeface="+mn-cs"/>
        </a:defRPr>
      </a:lvl5pPr>
      <a:lvl6pPr marL="2040835" algn="l" defTabSz="816334" rtl="0" eaLnBrk="1" latinLnBrk="0" hangingPunct="1">
        <a:defRPr sz="1600" kern="1200">
          <a:solidFill>
            <a:schemeClr val="tx1"/>
          </a:solidFill>
          <a:latin typeface="+mn-lt"/>
          <a:ea typeface="+mn-ea"/>
          <a:cs typeface="+mn-cs"/>
        </a:defRPr>
      </a:lvl6pPr>
      <a:lvl7pPr marL="2449002" algn="l" defTabSz="816334" rtl="0" eaLnBrk="1" latinLnBrk="0" hangingPunct="1">
        <a:defRPr sz="1600" kern="1200">
          <a:solidFill>
            <a:schemeClr val="tx1"/>
          </a:solidFill>
          <a:latin typeface="+mn-lt"/>
          <a:ea typeface="+mn-ea"/>
          <a:cs typeface="+mn-cs"/>
        </a:defRPr>
      </a:lvl7pPr>
      <a:lvl8pPr marL="2857169" algn="l" defTabSz="816334" rtl="0" eaLnBrk="1" latinLnBrk="0" hangingPunct="1">
        <a:defRPr sz="1600" kern="1200">
          <a:solidFill>
            <a:schemeClr val="tx1"/>
          </a:solidFill>
          <a:latin typeface="+mn-lt"/>
          <a:ea typeface="+mn-ea"/>
          <a:cs typeface="+mn-cs"/>
        </a:defRPr>
      </a:lvl8pPr>
      <a:lvl9pPr marL="3265336" algn="l" defTabSz="81633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lorton@idmod.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developer.nvidia.com/cublas"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www.developer.nvidia.com/nvgraph"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parabricks.com/advances-in-gpu-computing-for-acceleration-of-dna-sequencing-data-analysis/" TargetMode="External"/><Relationship Id="rId2" Type="http://schemas.openxmlformats.org/officeDocument/2006/relationships/hyperlink" Target="https://blogs.nvidia.com/blog/2018/09/05/parabricks-genomic-analysis/"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seqbarracuda.sourceforge.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pmc/articles/PMC3243739/" TargetMode="External"/><Relationship Id="rId2" Type="http://schemas.openxmlformats.org/officeDocument/2006/relationships/hyperlink" Target="http://beast.community/" TargetMode="Externa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13707" y="3105150"/>
            <a:ext cx="8516586" cy="1066800"/>
          </a:xfrm>
        </p:spPr>
        <p:txBody>
          <a:bodyPr/>
          <a:lstStyle/>
          <a:p>
            <a:pPr algn="ctr"/>
            <a:r>
              <a:rPr lang="en-US" dirty="0"/>
              <a:t>Utilizing GPU Computational Resources for Disease Modeling</a:t>
            </a:r>
          </a:p>
          <a:p>
            <a:pPr algn="ctr"/>
            <a:r>
              <a:rPr lang="en-US" dirty="0"/>
              <a:t>Christopher Lorton</a:t>
            </a:r>
          </a:p>
          <a:p>
            <a:pPr algn="ctr"/>
            <a:r>
              <a:rPr lang="en-US" dirty="0">
                <a:hlinkClick r:id="rId2"/>
              </a:rPr>
              <a:t>clorton@idmod.org</a:t>
            </a:r>
            <a:endParaRPr lang="en-US" dirty="0"/>
          </a:p>
        </p:txBody>
      </p:sp>
    </p:spTree>
    <p:extLst>
      <p:ext uri="{BB962C8B-B14F-4D97-AF65-F5344CB8AC3E}">
        <p14:creationId xmlns:p14="http://schemas.microsoft.com/office/powerpoint/2010/main" val="3254112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2F38-B88F-4206-939E-2C1923C270A7}"/>
              </a:ext>
            </a:extLst>
          </p:cNvPr>
          <p:cNvSpPr>
            <a:spLocks noGrp="1"/>
          </p:cNvSpPr>
          <p:nvPr>
            <p:ph type="title"/>
          </p:nvPr>
        </p:nvSpPr>
        <p:spPr/>
        <p:txBody>
          <a:bodyPr/>
          <a:lstStyle/>
          <a:p>
            <a:r>
              <a:rPr lang="en-US" dirty="0"/>
              <a:t>3D Models</a:t>
            </a:r>
          </a:p>
        </p:txBody>
      </p:sp>
      <p:pic>
        <p:nvPicPr>
          <p:cNvPr id="4" name="Content Placeholder 5" descr="Wireframe model of a teapot">
            <a:extLst>
              <a:ext uri="{FF2B5EF4-FFF2-40B4-BE49-F238E27FC236}">
                <a16:creationId xmlns:a16="http://schemas.microsoft.com/office/drawing/2014/main" id="{9779C9A5-52F6-4C0F-8CF9-B8D42B66527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6796" y="1428750"/>
            <a:ext cx="4220633" cy="3165475"/>
          </a:xfrm>
        </p:spPr>
      </p:pic>
      <p:pic>
        <p:nvPicPr>
          <p:cNvPr id="8" name="Content Placeholder 7" descr="A close up of a logo&#10;&#10;Description automatically generated">
            <a:extLst>
              <a:ext uri="{FF2B5EF4-FFF2-40B4-BE49-F238E27FC236}">
                <a16:creationId xmlns:a16="http://schemas.microsoft.com/office/drawing/2014/main" id="{7904E78D-E65F-46A6-BBCE-946D52E4B16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16554" y="1685607"/>
            <a:ext cx="4103910" cy="2651760"/>
          </a:xfrm>
        </p:spPr>
      </p:pic>
    </p:spTree>
    <p:extLst>
      <p:ext uri="{BB962C8B-B14F-4D97-AF65-F5344CB8AC3E}">
        <p14:creationId xmlns:p14="http://schemas.microsoft.com/office/powerpoint/2010/main" val="396085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GPUs</a:t>
            </a:r>
          </a:p>
        </p:txBody>
      </p:sp>
      <p:sp>
        <p:nvSpPr>
          <p:cNvPr id="8" name="Text Placeholder 7"/>
          <p:cNvSpPr>
            <a:spLocks noGrp="1"/>
          </p:cNvSpPr>
          <p:nvPr>
            <p:ph type="body" idx="1"/>
          </p:nvPr>
        </p:nvSpPr>
        <p:spPr/>
        <p:txBody>
          <a:bodyPr/>
          <a:lstStyle/>
          <a:p>
            <a:r>
              <a:rPr lang="en-US" dirty="0"/>
              <a:t>Quake 1996</a:t>
            </a:r>
          </a:p>
        </p:txBody>
      </p:sp>
      <p:sp>
        <p:nvSpPr>
          <p:cNvPr id="10" name="Text Placeholder 9"/>
          <p:cNvSpPr>
            <a:spLocks noGrp="1"/>
          </p:cNvSpPr>
          <p:nvPr>
            <p:ph type="body" sz="quarter" idx="3"/>
          </p:nvPr>
        </p:nvSpPr>
        <p:spPr/>
        <p:txBody>
          <a:bodyPr/>
          <a:lstStyle/>
          <a:p>
            <a:r>
              <a:rPr lang="en-US" dirty="0"/>
              <a:t>Halo Master Chief Collection 2014</a:t>
            </a:r>
          </a:p>
        </p:txBody>
      </p:sp>
      <p:pic>
        <p:nvPicPr>
          <p:cNvPr id="6" name="Content Placeholder 5">
            <a:extLst>
              <a:ext uri="{FF2B5EF4-FFF2-40B4-BE49-F238E27FC236}">
                <a16:creationId xmlns:a16="http://schemas.microsoft.com/office/drawing/2014/main" id="{416AE8F8-BA9B-4556-A6AF-A7703D7C9F8B}"/>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596807" y="1428750"/>
            <a:ext cx="2160436" cy="3165475"/>
          </a:xfrm>
        </p:spPr>
      </p:pic>
      <p:pic>
        <p:nvPicPr>
          <p:cNvPr id="11" name="Content Placeholder 10">
            <a:extLst>
              <a:ext uri="{FF2B5EF4-FFF2-40B4-BE49-F238E27FC236}">
                <a16:creationId xmlns:a16="http://schemas.microsoft.com/office/drawing/2014/main" id="{30216FAF-B293-433F-905E-6CBDC1E09E0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4625" y="1645671"/>
            <a:ext cx="4244975" cy="2731632"/>
          </a:xfrm>
        </p:spPr>
      </p:pic>
    </p:spTree>
    <p:extLst>
      <p:ext uri="{BB962C8B-B14F-4D97-AF65-F5344CB8AC3E}">
        <p14:creationId xmlns:p14="http://schemas.microsoft.com/office/powerpoint/2010/main" val="1506425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31D49-E046-4CBF-863C-ECC4583611CD}"/>
              </a:ext>
            </a:extLst>
          </p:cNvPr>
          <p:cNvSpPr>
            <a:spLocks noGrp="1"/>
          </p:cNvSpPr>
          <p:nvPr>
            <p:ph type="title"/>
          </p:nvPr>
        </p:nvSpPr>
        <p:spPr/>
        <p:txBody>
          <a:bodyPr/>
          <a:lstStyle/>
          <a:p>
            <a:r>
              <a:rPr lang="en-US" dirty="0"/>
              <a:t>Brief History of GPUs</a:t>
            </a:r>
          </a:p>
        </p:txBody>
      </p:sp>
      <p:pic>
        <p:nvPicPr>
          <p:cNvPr id="7" name="Content Placeholder 6">
            <a:extLst>
              <a:ext uri="{FF2B5EF4-FFF2-40B4-BE49-F238E27FC236}">
                <a16:creationId xmlns:a16="http://schemas.microsoft.com/office/drawing/2014/main" id="{07B3A8C2-09A0-4521-9FF1-5C72000F76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9087" y="895350"/>
            <a:ext cx="5918200" cy="3698875"/>
          </a:xfrm>
        </p:spPr>
      </p:pic>
    </p:spTree>
    <p:extLst>
      <p:ext uri="{BB962C8B-B14F-4D97-AF65-F5344CB8AC3E}">
        <p14:creationId xmlns:p14="http://schemas.microsoft.com/office/powerpoint/2010/main" val="96827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9799-91C7-42AD-A042-C299CAB375AD}"/>
              </a:ext>
            </a:extLst>
          </p:cNvPr>
          <p:cNvSpPr>
            <a:spLocks noGrp="1"/>
          </p:cNvSpPr>
          <p:nvPr>
            <p:ph type="title"/>
          </p:nvPr>
        </p:nvSpPr>
        <p:spPr/>
        <p:txBody>
          <a:bodyPr/>
          <a:lstStyle/>
          <a:p>
            <a:r>
              <a:rPr lang="en-US" dirty="0"/>
              <a:t>2018/2019</a:t>
            </a:r>
          </a:p>
        </p:txBody>
      </p:sp>
      <p:pic>
        <p:nvPicPr>
          <p:cNvPr id="4" name="project-sol">
            <a:hlinkClick r:id="" action="ppaction://media"/>
            <a:extLst>
              <a:ext uri="{FF2B5EF4-FFF2-40B4-BE49-F238E27FC236}">
                <a16:creationId xmlns:a16="http://schemas.microsoft.com/office/drawing/2014/main" id="{5731B6A2-EF5C-4F57-AAAF-09B45CC66D1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60475" y="895350"/>
            <a:ext cx="6575425" cy="3698875"/>
          </a:xfrm>
        </p:spPr>
      </p:pic>
    </p:spTree>
    <p:extLst>
      <p:ext uri="{BB962C8B-B14F-4D97-AF65-F5344CB8AC3E}">
        <p14:creationId xmlns:p14="http://schemas.microsoft.com/office/powerpoint/2010/main" val="129868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GPUs</a:t>
            </a:r>
          </a:p>
        </p:txBody>
      </p:sp>
      <p:sp>
        <p:nvSpPr>
          <p:cNvPr id="4" name="Content Placeholder 3"/>
          <p:cNvSpPr>
            <a:spLocks noGrp="1"/>
          </p:cNvSpPr>
          <p:nvPr>
            <p:ph sz="half" idx="2"/>
          </p:nvPr>
        </p:nvSpPr>
        <p:spPr/>
        <p:txBody>
          <a:bodyPr>
            <a:normAutofit/>
          </a:bodyPr>
          <a:lstStyle/>
          <a:p>
            <a:r>
              <a:rPr lang="en-US" sz="2000" dirty="0"/>
              <a:t>1996: 3Dfx Voodoo 1 (4MB/50MHz)</a:t>
            </a:r>
          </a:p>
          <a:p>
            <a:r>
              <a:rPr lang="en-US" sz="2000" dirty="0"/>
              <a:t>1997: Nvidia Riva 128 (4MB/100MHz)</a:t>
            </a:r>
          </a:p>
          <a:p>
            <a:r>
              <a:rPr lang="en-US" sz="2000" dirty="0"/>
              <a:t>2001 programmable shaders</a:t>
            </a:r>
          </a:p>
          <a:p>
            <a:r>
              <a:rPr lang="en-US" sz="2000" dirty="0"/>
              <a:t>…</a:t>
            </a:r>
          </a:p>
          <a:p>
            <a:r>
              <a:rPr lang="en-US" sz="2000" dirty="0"/>
              <a:t>2007: GeForce 8 (512MB/650MHz)</a:t>
            </a:r>
          </a:p>
          <a:p>
            <a:r>
              <a:rPr lang="en-US" sz="2000" dirty="0"/>
              <a:t>2007: CUDA!</a:t>
            </a:r>
          </a:p>
          <a:p>
            <a:r>
              <a:rPr lang="en-US" sz="2000" dirty="0"/>
              <a:t>…</a:t>
            </a:r>
          </a:p>
          <a:p>
            <a:r>
              <a:rPr lang="en-US" sz="2000" dirty="0"/>
              <a:t>2018: GeForce 20 (24GB/1.35GHz)</a:t>
            </a:r>
          </a:p>
          <a:p>
            <a:r>
              <a:rPr lang="en-US" sz="2000" dirty="0"/>
              <a:t>2018: CUDA 10</a:t>
            </a:r>
          </a:p>
        </p:txBody>
      </p:sp>
      <p:graphicFrame>
        <p:nvGraphicFramePr>
          <p:cNvPr id="9" name="Content Placeholder 8">
            <a:extLst>
              <a:ext uri="{FF2B5EF4-FFF2-40B4-BE49-F238E27FC236}">
                <a16:creationId xmlns:a16="http://schemas.microsoft.com/office/drawing/2014/main" id="{AED630A5-32E7-407E-93B3-C7B5DA0D6223}"/>
              </a:ext>
            </a:extLst>
          </p:cNvPr>
          <p:cNvGraphicFramePr>
            <a:graphicFrameLocks noGrp="1"/>
          </p:cNvGraphicFramePr>
          <p:nvPr>
            <p:ph sz="quarter" idx="4"/>
            <p:extLst>
              <p:ext uri="{D42A27DB-BD31-4B8C-83A1-F6EECF244321}">
                <p14:modId xmlns:p14="http://schemas.microsoft.com/office/powerpoint/2010/main" val="252952444"/>
              </p:ext>
            </p:extLst>
          </p:nvPr>
        </p:nvGraphicFramePr>
        <p:xfrm>
          <a:off x="4447046" y="57150"/>
          <a:ext cx="4324350" cy="37750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953B927A-D872-42EE-9F5C-F4B8B694F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7046" y="3638550"/>
            <a:ext cx="1519443" cy="1092480"/>
          </a:xfrm>
          <a:prstGeom prst="rect">
            <a:avLst/>
          </a:prstGeom>
        </p:spPr>
      </p:pic>
      <p:pic>
        <p:nvPicPr>
          <p:cNvPr id="15" name="Picture 14">
            <a:extLst>
              <a:ext uri="{FF2B5EF4-FFF2-40B4-BE49-F238E27FC236}">
                <a16:creationId xmlns:a16="http://schemas.microsoft.com/office/drawing/2014/main" id="{80F02079-14EB-4E70-A50B-D9FA66E831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5011" y="3562350"/>
            <a:ext cx="2196385" cy="1311275"/>
          </a:xfrm>
          <a:prstGeom prst="rect">
            <a:avLst/>
          </a:prstGeom>
        </p:spPr>
      </p:pic>
    </p:spTree>
    <p:extLst>
      <p:ext uri="{BB962C8B-B14F-4D97-AF65-F5344CB8AC3E}">
        <p14:creationId xmlns:p14="http://schemas.microsoft.com/office/powerpoint/2010/main" val="269255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Applications to Disease Modeling</a:t>
            </a:r>
          </a:p>
        </p:txBody>
      </p:sp>
      <p:sp>
        <p:nvSpPr>
          <p:cNvPr id="3" name="Content Placeholder 2"/>
          <p:cNvSpPr>
            <a:spLocks noGrp="1"/>
          </p:cNvSpPr>
          <p:nvPr>
            <p:ph idx="1"/>
          </p:nvPr>
        </p:nvSpPr>
        <p:spPr/>
        <p:txBody>
          <a:bodyPr/>
          <a:lstStyle/>
          <a:p>
            <a:r>
              <a:rPr lang="en-US" dirty="0"/>
              <a:t>Data manipulation and cleaning</a:t>
            </a:r>
          </a:p>
          <a:p>
            <a:r>
              <a:rPr lang="en-US" dirty="0"/>
              <a:t>Data analysis and statistical modeling</a:t>
            </a:r>
          </a:p>
          <a:p>
            <a:r>
              <a:rPr lang="en-US" dirty="0"/>
              <a:t>Machine learning</a:t>
            </a:r>
          </a:p>
          <a:p>
            <a:r>
              <a:rPr lang="en-US" dirty="0"/>
              <a:t>Genetic data – analysis and modeling</a:t>
            </a:r>
          </a:p>
          <a:p>
            <a:r>
              <a:rPr lang="en-US" dirty="0"/>
              <a:t>Modeling – compartmental and agent based</a:t>
            </a:r>
          </a:p>
        </p:txBody>
      </p:sp>
    </p:spTree>
    <p:extLst>
      <p:ext uri="{BB962C8B-B14F-4D97-AF65-F5344CB8AC3E}">
        <p14:creationId xmlns:p14="http://schemas.microsoft.com/office/powerpoint/2010/main" val="1825416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Applications to Disease Modeling</a:t>
            </a:r>
          </a:p>
        </p:txBody>
      </p:sp>
      <p:sp>
        <p:nvSpPr>
          <p:cNvPr id="3" name="Content Placeholder 2"/>
          <p:cNvSpPr>
            <a:spLocks noGrp="1"/>
          </p:cNvSpPr>
          <p:nvPr>
            <p:ph idx="1"/>
          </p:nvPr>
        </p:nvSpPr>
        <p:spPr/>
        <p:txBody>
          <a:bodyPr/>
          <a:lstStyle/>
          <a:p>
            <a:r>
              <a:rPr lang="en-US" dirty="0"/>
              <a:t>Linear algebra (</a:t>
            </a:r>
            <a:r>
              <a:rPr lang="en-US" dirty="0" err="1"/>
              <a:t>cuBLAS</a:t>
            </a:r>
            <a:r>
              <a:rPr lang="en-US" dirty="0"/>
              <a:t>)</a:t>
            </a:r>
          </a:p>
          <a:p>
            <a:r>
              <a:rPr lang="en-US" dirty="0"/>
              <a:t>Graph analytics (</a:t>
            </a:r>
            <a:r>
              <a:rPr lang="en-US" dirty="0" err="1"/>
              <a:t>nvgraph</a:t>
            </a:r>
            <a:r>
              <a:rPr lang="en-US" dirty="0"/>
              <a:t>)</a:t>
            </a:r>
          </a:p>
          <a:p>
            <a:r>
              <a:rPr lang="en-US" dirty="0"/>
              <a:t>DNA sequencing</a:t>
            </a:r>
          </a:p>
          <a:p>
            <a:r>
              <a:rPr lang="en-US" dirty="0"/>
              <a:t>ML I: </a:t>
            </a:r>
            <a:r>
              <a:rPr lang="en-US" dirty="0" err="1"/>
              <a:t>PyTorch</a:t>
            </a:r>
            <a:r>
              <a:rPr lang="en-US" dirty="0"/>
              <a:t>/Theano/</a:t>
            </a:r>
            <a:r>
              <a:rPr lang="en-US" dirty="0" err="1"/>
              <a:t>Keras</a:t>
            </a:r>
            <a:r>
              <a:rPr lang="en-US" dirty="0"/>
              <a:t>/TensorFlow</a:t>
            </a:r>
          </a:p>
          <a:p>
            <a:r>
              <a:rPr lang="en-US" dirty="0"/>
              <a:t>ML II: SVD/PCA/K-Means/</a:t>
            </a:r>
            <a:r>
              <a:rPr lang="en-US" dirty="0" err="1"/>
              <a:t>XGBoost</a:t>
            </a:r>
            <a:r>
              <a:rPr lang="en-US" dirty="0"/>
              <a:t> (</a:t>
            </a:r>
            <a:r>
              <a:rPr lang="en-US" dirty="0" err="1"/>
              <a:t>cuML</a:t>
            </a:r>
            <a:r>
              <a:rPr lang="en-US" dirty="0"/>
              <a:t> / RAPIDS)</a:t>
            </a:r>
          </a:p>
          <a:p>
            <a:r>
              <a:rPr lang="en-US" dirty="0"/>
              <a:t>Data manipulation (think PANDAS) – (</a:t>
            </a:r>
            <a:r>
              <a:rPr lang="en-US" dirty="0" err="1"/>
              <a:t>cuDF</a:t>
            </a:r>
            <a:r>
              <a:rPr lang="en-US" dirty="0"/>
              <a:t> / RAPIDS)</a:t>
            </a:r>
          </a:p>
          <a:p>
            <a:r>
              <a:rPr lang="en-US" dirty="0" err="1"/>
              <a:t>Cholesky</a:t>
            </a:r>
            <a:r>
              <a:rPr lang="en-US" dirty="0"/>
              <a:t>/LU/SVD/QR solvers (</a:t>
            </a:r>
            <a:r>
              <a:rPr lang="en-US" dirty="0" err="1"/>
              <a:t>cuSOLVER</a:t>
            </a:r>
            <a:r>
              <a:rPr lang="en-US" dirty="0"/>
              <a:t>)</a:t>
            </a:r>
          </a:p>
          <a:p>
            <a:r>
              <a:rPr lang="en-US" dirty="0" err="1"/>
              <a:t>Phylogenetics</a:t>
            </a:r>
            <a:r>
              <a:rPr lang="en-US" dirty="0"/>
              <a:t> – BEAST/BEAGLE</a:t>
            </a:r>
          </a:p>
          <a:p>
            <a:r>
              <a:rPr lang="en-US" dirty="0"/>
              <a:t>Agent Based Modeling</a:t>
            </a:r>
          </a:p>
        </p:txBody>
      </p:sp>
    </p:spTree>
    <p:extLst>
      <p:ext uri="{BB962C8B-B14F-4D97-AF65-F5344CB8AC3E}">
        <p14:creationId xmlns:p14="http://schemas.microsoft.com/office/powerpoint/2010/main" val="2383814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D0A3-20FC-4B74-BBFB-257D0C162D51}"/>
              </a:ext>
            </a:extLst>
          </p:cNvPr>
          <p:cNvSpPr>
            <a:spLocks noGrp="1"/>
          </p:cNvSpPr>
          <p:nvPr>
            <p:ph type="title"/>
          </p:nvPr>
        </p:nvSpPr>
        <p:spPr/>
        <p:txBody>
          <a:bodyPr/>
          <a:lstStyle/>
          <a:p>
            <a:r>
              <a:rPr lang="en-US" dirty="0"/>
              <a:t>Linear Algebra - </a:t>
            </a:r>
            <a:r>
              <a:rPr lang="en-US" dirty="0" err="1"/>
              <a:t>cuBLAS</a:t>
            </a:r>
            <a:endParaRPr lang="en-US" dirty="0"/>
          </a:p>
        </p:txBody>
      </p:sp>
      <p:sp>
        <p:nvSpPr>
          <p:cNvPr id="3" name="Content Placeholder 2">
            <a:extLst>
              <a:ext uri="{FF2B5EF4-FFF2-40B4-BE49-F238E27FC236}">
                <a16:creationId xmlns:a16="http://schemas.microsoft.com/office/drawing/2014/main" id="{754FCB71-89CB-41A0-B08D-5AF7EFA987B6}"/>
              </a:ext>
            </a:extLst>
          </p:cNvPr>
          <p:cNvSpPr>
            <a:spLocks noGrp="1"/>
          </p:cNvSpPr>
          <p:nvPr>
            <p:ph idx="1"/>
          </p:nvPr>
        </p:nvSpPr>
        <p:spPr/>
        <p:txBody>
          <a:bodyPr/>
          <a:lstStyle/>
          <a:p>
            <a:r>
              <a:rPr lang="en-US" dirty="0">
                <a:hlinkClick r:id="rId2"/>
              </a:rPr>
              <a:t>https://developer.nvidia.com/cublas</a:t>
            </a:r>
            <a:endParaRPr lang="en-US" dirty="0"/>
          </a:p>
          <a:p>
            <a:r>
              <a:rPr lang="en-US" dirty="0"/>
              <a:t>“The NVIDIA </a:t>
            </a:r>
            <a:r>
              <a:rPr lang="en-US" dirty="0" err="1"/>
              <a:t>cuBLAS</a:t>
            </a:r>
            <a:r>
              <a:rPr lang="en-US" dirty="0"/>
              <a:t> library is a fast GPU-accelerated implementation of the standard basic linear algebra subroutines (BLAS).”</a:t>
            </a:r>
          </a:p>
          <a:p>
            <a:r>
              <a:rPr lang="en-US" dirty="0"/>
              <a:t>C/C++ and FORTRAN</a:t>
            </a:r>
          </a:p>
          <a:p>
            <a:r>
              <a:rPr lang="en-US" dirty="0"/>
              <a:t>“</a:t>
            </a:r>
            <a:r>
              <a:rPr lang="en-US" dirty="0" err="1"/>
              <a:t>cuBLAS</a:t>
            </a:r>
            <a:r>
              <a:rPr lang="en-US" dirty="0"/>
              <a:t> performs up to 35X faster than the latest version of the MKL BLAS on common benchmarks” –Nvidia</a:t>
            </a:r>
          </a:p>
        </p:txBody>
      </p:sp>
      <p:pic>
        <p:nvPicPr>
          <p:cNvPr id="5" name="Picture 4">
            <a:extLst>
              <a:ext uri="{FF2B5EF4-FFF2-40B4-BE49-F238E27FC236}">
                <a16:creationId xmlns:a16="http://schemas.microsoft.com/office/drawing/2014/main" id="{2C1AF8B9-83F0-4F71-BCA8-919484745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320" y="3181350"/>
            <a:ext cx="1737360" cy="1281659"/>
          </a:xfrm>
          <a:prstGeom prst="rect">
            <a:avLst/>
          </a:prstGeom>
        </p:spPr>
      </p:pic>
    </p:spTree>
    <p:extLst>
      <p:ext uri="{BB962C8B-B14F-4D97-AF65-F5344CB8AC3E}">
        <p14:creationId xmlns:p14="http://schemas.microsoft.com/office/powerpoint/2010/main" val="4199090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DEA4-CABF-4A0C-ADD3-4EC1F3C68250}"/>
              </a:ext>
            </a:extLst>
          </p:cNvPr>
          <p:cNvSpPr>
            <a:spLocks noGrp="1"/>
          </p:cNvSpPr>
          <p:nvPr>
            <p:ph type="title"/>
          </p:nvPr>
        </p:nvSpPr>
        <p:spPr/>
        <p:txBody>
          <a:bodyPr/>
          <a:lstStyle/>
          <a:p>
            <a:r>
              <a:rPr lang="en-US" dirty="0"/>
              <a:t>Graph Analytics - </a:t>
            </a:r>
            <a:r>
              <a:rPr lang="en-US" dirty="0" err="1"/>
              <a:t>nvgraph</a:t>
            </a:r>
            <a:endParaRPr lang="en-US" dirty="0"/>
          </a:p>
        </p:txBody>
      </p:sp>
      <p:sp>
        <p:nvSpPr>
          <p:cNvPr id="3" name="Content Placeholder 2">
            <a:extLst>
              <a:ext uri="{FF2B5EF4-FFF2-40B4-BE49-F238E27FC236}">
                <a16:creationId xmlns:a16="http://schemas.microsoft.com/office/drawing/2014/main" id="{E81E9272-C28C-4C50-8F29-0C3E57117244}"/>
              </a:ext>
            </a:extLst>
          </p:cNvPr>
          <p:cNvSpPr>
            <a:spLocks noGrp="1"/>
          </p:cNvSpPr>
          <p:nvPr>
            <p:ph idx="1"/>
          </p:nvPr>
        </p:nvSpPr>
        <p:spPr/>
        <p:txBody>
          <a:bodyPr/>
          <a:lstStyle/>
          <a:p>
            <a:r>
              <a:rPr lang="en-US" dirty="0">
                <a:hlinkClick r:id="rId2"/>
              </a:rPr>
              <a:t>https://www.developer.nvidia.com/nvgraph</a:t>
            </a:r>
            <a:endParaRPr lang="en-US" dirty="0"/>
          </a:p>
          <a:p>
            <a:r>
              <a:rPr lang="en-US" dirty="0"/>
              <a:t>“The NVIDIA Graph Analytics library (</a:t>
            </a:r>
            <a:r>
              <a:rPr lang="en-US" dirty="0" err="1"/>
              <a:t>nvGRAPH</a:t>
            </a:r>
            <a:r>
              <a:rPr lang="en-US" dirty="0"/>
              <a:t>) comprises of parallel algorithms for high performance analytics on graphs with up to 2 billion edges.”</a:t>
            </a:r>
          </a:p>
          <a:p>
            <a:r>
              <a:rPr lang="en-US" dirty="0"/>
              <a:t>“3x faster than 24 core Xeon E5 v2 on PageRank” – Nvidia</a:t>
            </a:r>
          </a:p>
          <a:p>
            <a:r>
              <a:rPr lang="en-US" dirty="0"/>
              <a:t>“Data analytics is a growing application of high-performance computing. Many advanced data analytics problems can be couched as graph problems. In turn, many of the common graph problems today can be couched as sparse linear algebra. This is the motivation for </a:t>
            </a:r>
            <a:r>
              <a:rPr lang="en-US" dirty="0" err="1"/>
              <a:t>nvGRAPH</a:t>
            </a:r>
            <a:r>
              <a:rPr lang="en-US" dirty="0"/>
              <a:t>, new in NVIDIA® CUDA™ 8.0, which harnesses the power of GPUs for linear algebra to handle the largest graph analytics and big data analytics problems.”</a:t>
            </a:r>
          </a:p>
        </p:txBody>
      </p:sp>
      <p:pic>
        <p:nvPicPr>
          <p:cNvPr id="5" name="Picture 4">
            <a:extLst>
              <a:ext uri="{FF2B5EF4-FFF2-40B4-BE49-F238E27FC236}">
                <a16:creationId xmlns:a16="http://schemas.microsoft.com/office/drawing/2014/main" id="{D0CE2F42-94B0-44AE-BE5F-D4F9F1D5E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36982"/>
            <a:ext cx="1624614" cy="914400"/>
          </a:xfrm>
          <a:prstGeom prst="rect">
            <a:avLst/>
          </a:prstGeom>
        </p:spPr>
      </p:pic>
    </p:spTree>
    <p:extLst>
      <p:ext uri="{BB962C8B-B14F-4D97-AF65-F5344CB8AC3E}">
        <p14:creationId xmlns:p14="http://schemas.microsoft.com/office/powerpoint/2010/main" val="3692267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9DDA-C847-409E-A0E2-FBFABBD597BB}"/>
              </a:ext>
            </a:extLst>
          </p:cNvPr>
          <p:cNvSpPr>
            <a:spLocks noGrp="1"/>
          </p:cNvSpPr>
          <p:nvPr>
            <p:ph type="title"/>
          </p:nvPr>
        </p:nvSpPr>
        <p:spPr/>
        <p:txBody>
          <a:bodyPr/>
          <a:lstStyle/>
          <a:p>
            <a:r>
              <a:rPr lang="en-US" dirty="0"/>
              <a:t>DNA Sequencing</a:t>
            </a:r>
          </a:p>
        </p:txBody>
      </p:sp>
      <p:sp>
        <p:nvSpPr>
          <p:cNvPr id="3" name="Content Placeholder 2">
            <a:extLst>
              <a:ext uri="{FF2B5EF4-FFF2-40B4-BE49-F238E27FC236}">
                <a16:creationId xmlns:a16="http://schemas.microsoft.com/office/drawing/2014/main" id="{F9B5A6EC-1DEA-4D16-A216-E0B49802827B}"/>
              </a:ext>
            </a:extLst>
          </p:cNvPr>
          <p:cNvSpPr>
            <a:spLocks noGrp="1"/>
          </p:cNvSpPr>
          <p:nvPr>
            <p:ph idx="1"/>
          </p:nvPr>
        </p:nvSpPr>
        <p:spPr/>
        <p:txBody>
          <a:bodyPr/>
          <a:lstStyle/>
          <a:p>
            <a:pPr>
              <a:spcBef>
                <a:spcPts val="600"/>
              </a:spcBef>
              <a:spcAft>
                <a:spcPts val="600"/>
              </a:spcAft>
            </a:pPr>
            <a:r>
              <a:rPr lang="en-US" dirty="0"/>
              <a:t>“</a:t>
            </a:r>
            <a:r>
              <a:rPr lang="en-US" dirty="0">
                <a:hlinkClick r:id="rId2">
                  <a:extLst>
                    <a:ext uri="{A12FA001-AC4F-418D-AE19-62706E023703}">
                      <ahyp:hlinkClr xmlns:ahyp="http://schemas.microsoft.com/office/drawing/2018/hyperlinkcolor" val="tx"/>
                    </a:ext>
                  </a:extLst>
                </a:hlinkClick>
              </a:rPr>
              <a:t>What’s in Your Genome? Startup Speeds DNA Analysis with GPUs</a:t>
            </a:r>
            <a:r>
              <a:rPr lang="en-US" dirty="0"/>
              <a:t>”</a:t>
            </a:r>
          </a:p>
          <a:p>
            <a:pPr>
              <a:spcBef>
                <a:spcPts val="600"/>
              </a:spcBef>
              <a:spcAft>
                <a:spcPts val="600"/>
              </a:spcAft>
            </a:pPr>
            <a:r>
              <a:rPr lang="en-US" dirty="0"/>
              <a:t>“</a:t>
            </a:r>
            <a:r>
              <a:rPr lang="en-US" dirty="0">
                <a:hlinkClick r:id="rId3"/>
              </a:rPr>
              <a:t>GPU Computing for the Analysis of DNA Sequencing Data</a:t>
            </a:r>
            <a:r>
              <a:rPr lang="en-US" dirty="0"/>
              <a:t>”</a:t>
            </a:r>
          </a:p>
          <a:p>
            <a:pPr>
              <a:spcBef>
                <a:spcPts val="600"/>
              </a:spcBef>
              <a:spcAft>
                <a:spcPts val="600"/>
              </a:spcAft>
            </a:pPr>
            <a:r>
              <a:rPr lang="en-US" dirty="0">
                <a:hlinkClick r:id="rId4"/>
              </a:rPr>
              <a:t>The </a:t>
            </a:r>
            <a:r>
              <a:rPr lang="en-US" dirty="0" err="1">
                <a:hlinkClick r:id="rId4"/>
              </a:rPr>
              <a:t>BarraCUDA</a:t>
            </a:r>
            <a:r>
              <a:rPr lang="en-US" dirty="0">
                <a:hlinkClick r:id="rId4"/>
              </a:rPr>
              <a:t> Project</a:t>
            </a:r>
            <a:r>
              <a:rPr lang="en-US" dirty="0"/>
              <a:t> – “Started in 2009, the aim of the </a:t>
            </a:r>
            <a:r>
              <a:rPr lang="en-US" dirty="0" err="1"/>
              <a:t>BarraCUDA</a:t>
            </a:r>
            <a:r>
              <a:rPr lang="en-US" dirty="0"/>
              <a:t> project is to develop a sequence mapping software that utilizes the massive parallelism of graphics processing units (GPUs) to accelerate the inexact alignment of short sequence reads to a particular location on a reference genome. ”</a:t>
            </a:r>
          </a:p>
        </p:txBody>
      </p:sp>
      <p:pic>
        <p:nvPicPr>
          <p:cNvPr id="5" name="Picture 4">
            <a:extLst>
              <a:ext uri="{FF2B5EF4-FFF2-40B4-BE49-F238E27FC236}">
                <a16:creationId xmlns:a16="http://schemas.microsoft.com/office/drawing/2014/main" id="{E878D33F-F8EF-4BB8-B910-50FDF7352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425" y="3676650"/>
            <a:ext cx="2343150" cy="571500"/>
          </a:xfrm>
          <a:prstGeom prst="rect">
            <a:avLst/>
          </a:prstGeom>
        </p:spPr>
      </p:pic>
    </p:spTree>
    <p:extLst>
      <p:ext uri="{BB962C8B-B14F-4D97-AF65-F5344CB8AC3E}">
        <p14:creationId xmlns:p14="http://schemas.microsoft.com/office/powerpoint/2010/main" val="65571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FD043-8C4B-4286-B61D-87EC4AA89A73}"/>
              </a:ext>
            </a:extLst>
          </p:cNvPr>
          <p:cNvSpPr>
            <a:spLocks noGrp="1"/>
          </p:cNvSpPr>
          <p:nvPr>
            <p:ph type="title"/>
          </p:nvPr>
        </p:nvSpPr>
        <p:spPr/>
        <p:txBody>
          <a:bodyPr/>
          <a:lstStyle/>
          <a:p>
            <a:r>
              <a:rPr lang="en-US" dirty="0"/>
              <a:t>Intro</a:t>
            </a:r>
          </a:p>
        </p:txBody>
      </p:sp>
      <p:sp>
        <p:nvSpPr>
          <p:cNvPr id="3" name="Content Placeholder 2">
            <a:extLst>
              <a:ext uri="{FF2B5EF4-FFF2-40B4-BE49-F238E27FC236}">
                <a16:creationId xmlns:a16="http://schemas.microsoft.com/office/drawing/2014/main" id="{AA724F9B-4E1D-4DFD-B4B0-DF18F07879D4}"/>
              </a:ext>
            </a:extLst>
          </p:cNvPr>
          <p:cNvSpPr>
            <a:spLocks noGrp="1"/>
          </p:cNvSpPr>
          <p:nvPr>
            <p:ph idx="1"/>
          </p:nvPr>
        </p:nvSpPr>
        <p:spPr/>
        <p:txBody>
          <a:bodyPr/>
          <a:lstStyle/>
          <a:p>
            <a:r>
              <a:rPr lang="en-US" dirty="0"/>
              <a:t>Microsoft Surface Pro</a:t>
            </a:r>
          </a:p>
          <a:p>
            <a:pPr lvl="1"/>
            <a:r>
              <a:rPr lang="en-US" dirty="0"/>
              <a:t>2.8GHz * 2 cores + hyperthreading ≈ 11.2 </a:t>
            </a:r>
            <a:r>
              <a:rPr lang="en-US" dirty="0" err="1"/>
              <a:t>Gflops</a:t>
            </a:r>
            <a:r>
              <a:rPr lang="en-US" dirty="0"/>
              <a:t> (11.2e10</a:t>
            </a:r>
            <a:r>
              <a:rPr lang="en-US" baseline="30000" dirty="0"/>
              <a:t>9</a:t>
            </a:r>
            <a:r>
              <a:rPr lang="en-US" dirty="0"/>
              <a:t>)</a:t>
            </a:r>
          </a:p>
          <a:p>
            <a:pPr lvl="1"/>
            <a:r>
              <a:rPr lang="en-US" dirty="0"/>
              <a:t>≈ $1,500</a:t>
            </a:r>
          </a:p>
          <a:p>
            <a:r>
              <a:rPr lang="en-US" dirty="0"/>
              <a:t>Nvidia Titan RTX</a:t>
            </a:r>
          </a:p>
          <a:p>
            <a:pPr lvl="1"/>
            <a:r>
              <a:rPr lang="en-US" dirty="0"/>
              <a:t>1.35GHz * 4608 cores ≈ 12.4 </a:t>
            </a:r>
            <a:r>
              <a:rPr lang="en-US" dirty="0" err="1"/>
              <a:t>TFlops</a:t>
            </a:r>
            <a:r>
              <a:rPr lang="en-US" dirty="0"/>
              <a:t> (12.4e10</a:t>
            </a:r>
            <a:r>
              <a:rPr lang="en-US" baseline="30000" dirty="0"/>
              <a:t>12</a:t>
            </a:r>
            <a:r>
              <a:rPr lang="en-US" dirty="0"/>
              <a:t>)</a:t>
            </a:r>
          </a:p>
          <a:p>
            <a:pPr lvl="1"/>
            <a:r>
              <a:rPr lang="en-US" dirty="0"/>
              <a:t>≈ $2,500</a:t>
            </a:r>
          </a:p>
          <a:p>
            <a:r>
              <a:rPr lang="en-US" dirty="0"/>
              <a:t>Nvidia </a:t>
            </a:r>
            <a:r>
              <a:rPr lang="en-US" dirty="0" err="1"/>
              <a:t>Geforce</a:t>
            </a:r>
            <a:r>
              <a:rPr lang="en-US" dirty="0"/>
              <a:t> 2080 </a:t>
            </a:r>
            <a:r>
              <a:rPr lang="en-US" dirty="0" err="1"/>
              <a:t>Ti</a:t>
            </a:r>
            <a:endParaRPr lang="en-US" dirty="0"/>
          </a:p>
          <a:p>
            <a:pPr lvl="1"/>
            <a:r>
              <a:rPr lang="en-US" dirty="0"/>
              <a:t>1.35GHz * 4352 cores ≈ 11.75 </a:t>
            </a:r>
            <a:r>
              <a:rPr lang="en-US" dirty="0" err="1"/>
              <a:t>Tflops</a:t>
            </a:r>
            <a:r>
              <a:rPr lang="en-US" dirty="0"/>
              <a:t> (11.75e10</a:t>
            </a:r>
            <a:r>
              <a:rPr lang="en-US" baseline="30000" dirty="0"/>
              <a:t>12</a:t>
            </a:r>
            <a:r>
              <a:rPr lang="en-US" dirty="0"/>
              <a:t>)</a:t>
            </a:r>
          </a:p>
          <a:p>
            <a:pPr lvl="1"/>
            <a:r>
              <a:rPr lang="en-US" dirty="0"/>
              <a:t>≈ $1,400</a:t>
            </a:r>
          </a:p>
        </p:txBody>
      </p:sp>
      <p:sp>
        <p:nvSpPr>
          <p:cNvPr id="4" name="Oval 3">
            <a:extLst>
              <a:ext uri="{FF2B5EF4-FFF2-40B4-BE49-F238E27FC236}">
                <a16:creationId xmlns:a16="http://schemas.microsoft.com/office/drawing/2014/main" id="{F47C0684-680C-4313-A353-8C59CBDA19BB}"/>
              </a:ext>
            </a:extLst>
          </p:cNvPr>
          <p:cNvSpPr/>
          <p:nvPr/>
        </p:nvSpPr>
        <p:spPr>
          <a:xfrm>
            <a:off x="5181600" y="112395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FC2321C-22F2-42C6-BA7D-4958382F00CC}"/>
              </a:ext>
            </a:extLst>
          </p:cNvPr>
          <p:cNvSpPr/>
          <p:nvPr/>
        </p:nvSpPr>
        <p:spPr>
          <a:xfrm>
            <a:off x="3846836" y="222885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5DFA941-88D3-451B-A613-751D76414DB1}"/>
              </a:ext>
            </a:extLst>
          </p:cNvPr>
          <p:cNvSpPr/>
          <p:nvPr/>
        </p:nvSpPr>
        <p:spPr>
          <a:xfrm>
            <a:off x="3962400" y="333375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7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AC67-DA63-4C98-B16D-F646EDD45797}"/>
              </a:ext>
            </a:extLst>
          </p:cNvPr>
          <p:cNvSpPr>
            <a:spLocks noGrp="1"/>
          </p:cNvSpPr>
          <p:nvPr>
            <p:ph type="title"/>
          </p:nvPr>
        </p:nvSpPr>
        <p:spPr/>
        <p:txBody>
          <a:bodyPr/>
          <a:lstStyle/>
          <a:p>
            <a:r>
              <a:rPr lang="en-US" dirty="0"/>
              <a:t>ML I – </a:t>
            </a:r>
            <a:r>
              <a:rPr lang="en-US" dirty="0" err="1"/>
              <a:t>PyTorch</a:t>
            </a:r>
            <a:r>
              <a:rPr lang="en-US" dirty="0"/>
              <a:t>/Theano/</a:t>
            </a:r>
            <a:r>
              <a:rPr lang="en-US" dirty="0" err="1"/>
              <a:t>Keras</a:t>
            </a:r>
            <a:r>
              <a:rPr lang="en-US" dirty="0"/>
              <a:t>/TensorFlow</a:t>
            </a:r>
          </a:p>
        </p:txBody>
      </p:sp>
      <p:pic>
        <p:nvPicPr>
          <p:cNvPr id="9" name="Picture 8">
            <a:extLst>
              <a:ext uri="{FF2B5EF4-FFF2-40B4-BE49-F238E27FC236}">
                <a16:creationId xmlns:a16="http://schemas.microsoft.com/office/drawing/2014/main" id="{D67B6E58-F172-481E-96A7-67792AEEF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529" y="4249826"/>
            <a:ext cx="2514600" cy="848566"/>
          </a:xfrm>
          <a:prstGeom prst="rect">
            <a:avLst/>
          </a:prstGeom>
        </p:spPr>
      </p:pic>
      <p:sp>
        <p:nvSpPr>
          <p:cNvPr id="3" name="Content Placeholder 2">
            <a:extLst>
              <a:ext uri="{FF2B5EF4-FFF2-40B4-BE49-F238E27FC236}">
                <a16:creationId xmlns:a16="http://schemas.microsoft.com/office/drawing/2014/main" id="{5A848D37-E9E8-4D04-9DAE-A311CC38B562}"/>
              </a:ext>
            </a:extLst>
          </p:cNvPr>
          <p:cNvSpPr>
            <a:spLocks noGrp="1"/>
          </p:cNvSpPr>
          <p:nvPr>
            <p:ph idx="1"/>
          </p:nvPr>
        </p:nvSpPr>
        <p:spPr/>
        <p:txBody>
          <a:bodyPr>
            <a:normAutofit fontScale="92500"/>
          </a:bodyPr>
          <a:lstStyle/>
          <a:p>
            <a:pPr>
              <a:spcBef>
                <a:spcPts val="600"/>
              </a:spcBef>
              <a:spcAft>
                <a:spcPts val="600"/>
              </a:spcAft>
            </a:pPr>
            <a:r>
              <a:rPr lang="en-US" dirty="0" err="1"/>
              <a:t>PyTorch</a:t>
            </a:r>
            <a:r>
              <a:rPr lang="en-US" dirty="0"/>
              <a:t> – “an open-source machine learning library for Python, based on Torch.”</a:t>
            </a:r>
          </a:p>
          <a:p>
            <a:pPr>
              <a:spcBef>
                <a:spcPts val="600"/>
              </a:spcBef>
              <a:spcAft>
                <a:spcPts val="600"/>
              </a:spcAft>
            </a:pPr>
            <a:r>
              <a:rPr lang="en-US" dirty="0"/>
              <a:t>Theano – “a Python library and optimizing compiler for manipulating and evaluating mathematical expressions, especially matrix-valued ones. In Theano, computations are expressed using a NumPy-</a:t>
            </a:r>
            <a:r>
              <a:rPr lang="en-US" dirty="0" err="1"/>
              <a:t>esque</a:t>
            </a:r>
            <a:r>
              <a:rPr lang="en-US" dirty="0"/>
              <a:t> syntax and compiled to run efficiently on either CPU or GPU architectures.”</a:t>
            </a:r>
          </a:p>
          <a:p>
            <a:pPr>
              <a:spcBef>
                <a:spcPts val="600"/>
              </a:spcBef>
              <a:spcAft>
                <a:spcPts val="600"/>
              </a:spcAft>
            </a:pPr>
            <a:r>
              <a:rPr lang="en-US" dirty="0" err="1"/>
              <a:t>Keras</a:t>
            </a:r>
            <a:r>
              <a:rPr lang="en-US" dirty="0"/>
              <a:t> – “an open-source neural-network library written in Python. It is capable of running on top of TensorFlow, Microsoft Cognitive Toolkit, Theano, or </a:t>
            </a:r>
            <a:r>
              <a:rPr lang="en-US" dirty="0" err="1"/>
              <a:t>PlaidML</a:t>
            </a:r>
            <a:r>
              <a:rPr lang="en-US" dirty="0"/>
              <a:t>.”</a:t>
            </a:r>
          </a:p>
          <a:p>
            <a:pPr>
              <a:spcBef>
                <a:spcPts val="600"/>
              </a:spcBef>
              <a:spcAft>
                <a:spcPts val="600"/>
              </a:spcAft>
            </a:pPr>
            <a:r>
              <a:rPr lang="en-US" dirty="0"/>
              <a:t>TensorFlow – “a free and open-source software library for dataflow and differentiable programming across a range of tasks. It is a symbolic math library, and is also used for machine learning applications such as neural networks.”</a:t>
            </a:r>
          </a:p>
        </p:txBody>
      </p:sp>
      <p:pic>
        <p:nvPicPr>
          <p:cNvPr id="5" name="Picture 4">
            <a:extLst>
              <a:ext uri="{FF2B5EF4-FFF2-40B4-BE49-F238E27FC236}">
                <a16:creationId xmlns:a16="http://schemas.microsoft.com/office/drawing/2014/main" id="{E45162EC-CB34-4167-95E7-911841C782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186" y="4351170"/>
            <a:ext cx="514350" cy="514350"/>
          </a:xfrm>
          <a:prstGeom prst="rect">
            <a:avLst/>
          </a:prstGeom>
        </p:spPr>
      </p:pic>
      <p:pic>
        <p:nvPicPr>
          <p:cNvPr id="11" name="Picture 10">
            <a:extLst>
              <a:ext uri="{FF2B5EF4-FFF2-40B4-BE49-F238E27FC236}">
                <a16:creationId xmlns:a16="http://schemas.microsoft.com/office/drawing/2014/main" id="{096E5023-EC80-4A42-80FE-063D88D81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9786" y="4351170"/>
            <a:ext cx="723900" cy="711631"/>
          </a:xfrm>
          <a:prstGeom prst="rect">
            <a:avLst/>
          </a:prstGeom>
        </p:spPr>
      </p:pic>
      <p:pic>
        <p:nvPicPr>
          <p:cNvPr id="13" name="Picture 12">
            <a:extLst>
              <a:ext uri="{FF2B5EF4-FFF2-40B4-BE49-F238E27FC236}">
                <a16:creationId xmlns:a16="http://schemas.microsoft.com/office/drawing/2014/main" id="{C54BA080-11A0-4301-AAD2-FB67682BC5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4351170"/>
            <a:ext cx="699211" cy="699211"/>
          </a:xfrm>
          <a:prstGeom prst="rect">
            <a:avLst/>
          </a:prstGeom>
        </p:spPr>
      </p:pic>
    </p:spTree>
    <p:extLst>
      <p:ext uri="{BB962C8B-B14F-4D97-AF65-F5344CB8AC3E}">
        <p14:creationId xmlns:p14="http://schemas.microsoft.com/office/powerpoint/2010/main" val="1600035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4D1B-483A-4509-A065-BA369E129D41}"/>
              </a:ext>
            </a:extLst>
          </p:cNvPr>
          <p:cNvSpPr>
            <a:spLocks noGrp="1"/>
          </p:cNvSpPr>
          <p:nvPr>
            <p:ph type="title"/>
          </p:nvPr>
        </p:nvSpPr>
        <p:spPr/>
        <p:txBody>
          <a:bodyPr>
            <a:normAutofit fontScale="90000"/>
          </a:bodyPr>
          <a:lstStyle/>
          <a:p>
            <a:r>
              <a:rPr lang="en-US" dirty="0"/>
              <a:t>ML II – SVD/PCA/K-Means/</a:t>
            </a:r>
            <a:r>
              <a:rPr lang="en-US" dirty="0" err="1"/>
              <a:t>XGBoost</a:t>
            </a:r>
            <a:r>
              <a:rPr lang="en-US" dirty="0"/>
              <a:t> (RAPIDS / </a:t>
            </a:r>
            <a:r>
              <a:rPr lang="en-US" dirty="0" err="1"/>
              <a:t>cuML</a:t>
            </a:r>
            <a:r>
              <a:rPr lang="en-US" dirty="0"/>
              <a:t>)</a:t>
            </a:r>
          </a:p>
        </p:txBody>
      </p:sp>
      <p:sp>
        <p:nvSpPr>
          <p:cNvPr id="3" name="Content Placeholder 2">
            <a:extLst>
              <a:ext uri="{FF2B5EF4-FFF2-40B4-BE49-F238E27FC236}">
                <a16:creationId xmlns:a16="http://schemas.microsoft.com/office/drawing/2014/main" id="{A1D582F1-76DB-49F0-8D42-9087E379C645}"/>
              </a:ext>
            </a:extLst>
          </p:cNvPr>
          <p:cNvSpPr>
            <a:spLocks noGrp="1"/>
          </p:cNvSpPr>
          <p:nvPr>
            <p:ph idx="1"/>
          </p:nvPr>
        </p:nvSpPr>
        <p:spPr/>
        <p:txBody>
          <a:bodyPr>
            <a:normAutofit lnSpcReduction="10000"/>
          </a:bodyPr>
          <a:lstStyle/>
          <a:p>
            <a:r>
              <a:rPr lang="en-US" sz="2400" dirty="0"/>
              <a:t>“The RAPIDS suite of open source software libraries gives you the freedom to execute end-to-end data science and analytics pipelines entirely on GPUs.”</a:t>
            </a:r>
            <a:endParaRPr lang="en-US" dirty="0"/>
          </a:p>
          <a:p>
            <a:r>
              <a:rPr lang="en-US" dirty="0"/>
              <a:t>“The RAPIDS </a:t>
            </a:r>
            <a:r>
              <a:rPr lang="en-US" dirty="0" err="1"/>
              <a:t>cuDF</a:t>
            </a:r>
            <a:r>
              <a:rPr lang="en-US" dirty="0"/>
              <a:t> library is a … library … that accelerates loading, filtering, and manipulation of data for model training data preparation. The … primitives mirror the pandas interface...”</a:t>
            </a:r>
          </a:p>
          <a:p>
            <a:r>
              <a:rPr lang="en-US" dirty="0"/>
              <a:t>“RAPIDS </a:t>
            </a:r>
            <a:r>
              <a:rPr lang="en-US" dirty="0" err="1">
                <a:highlight>
                  <a:srgbClr val="FFFF00"/>
                </a:highlight>
              </a:rPr>
              <a:t>cuML</a:t>
            </a:r>
            <a:r>
              <a:rPr lang="en-US" dirty="0">
                <a:highlight>
                  <a:srgbClr val="FFFF00"/>
                </a:highlight>
              </a:rPr>
              <a:t> is a collection of GPU-accelerated machine learning libraries that will provide GPU versions of all machine learning algorithms available in </a:t>
            </a:r>
            <a:r>
              <a:rPr lang="en-US" dirty="0" err="1">
                <a:highlight>
                  <a:srgbClr val="FFFF00"/>
                </a:highlight>
              </a:rPr>
              <a:t>scikit</a:t>
            </a:r>
            <a:r>
              <a:rPr lang="en-US" dirty="0">
                <a:highlight>
                  <a:srgbClr val="FFFF00"/>
                </a:highlight>
              </a:rPr>
              <a:t>-learn</a:t>
            </a:r>
            <a:r>
              <a:rPr lang="en-US" dirty="0"/>
              <a:t>.”</a:t>
            </a:r>
          </a:p>
          <a:p>
            <a:r>
              <a:rPr lang="en-US" dirty="0"/>
              <a:t>“[</a:t>
            </a:r>
            <a:r>
              <a:rPr lang="en-US" dirty="0" err="1"/>
              <a:t>cuGRAPH</a:t>
            </a:r>
            <a:r>
              <a:rPr lang="en-US" dirty="0"/>
              <a:t>] is a framework and collection of graph analytics libraries that seamlessly integrate into the RAPIDS data science platform.”</a:t>
            </a:r>
          </a:p>
          <a:p>
            <a:endParaRPr lang="en-US" dirty="0"/>
          </a:p>
        </p:txBody>
      </p:sp>
      <p:pic>
        <p:nvPicPr>
          <p:cNvPr id="5" name="Picture 4">
            <a:extLst>
              <a:ext uri="{FF2B5EF4-FFF2-40B4-BE49-F238E27FC236}">
                <a16:creationId xmlns:a16="http://schemas.microsoft.com/office/drawing/2014/main" id="{B580D265-9FD6-4498-B8DB-98D337C112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4392692"/>
            <a:ext cx="1771650" cy="708660"/>
          </a:xfrm>
          <a:prstGeom prst="rect">
            <a:avLst/>
          </a:prstGeom>
        </p:spPr>
      </p:pic>
    </p:spTree>
    <p:extLst>
      <p:ext uri="{BB962C8B-B14F-4D97-AF65-F5344CB8AC3E}">
        <p14:creationId xmlns:p14="http://schemas.microsoft.com/office/powerpoint/2010/main" val="34009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A5A3-7662-4F32-A03B-3EED0AC68202}"/>
              </a:ext>
            </a:extLst>
          </p:cNvPr>
          <p:cNvSpPr>
            <a:spLocks noGrp="1"/>
          </p:cNvSpPr>
          <p:nvPr>
            <p:ph type="title"/>
          </p:nvPr>
        </p:nvSpPr>
        <p:spPr/>
        <p:txBody>
          <a:bodyPr>
            <a:normAutofit/>
          </a:bodyPr>
          <a:lstStyle/>
          <a:p>
            <a:r>
              <a:rPr lang="en-US" dirty="0"/>
              <a:t>Data manipulation – (RAPIDS / </a:t>
            </a:r>
            <a:r>
              <a:rPr lang="en-US" dirty="0" err="1"/>
              <a:t>cuDF</a:t>
            </a:r>
            <a:r>
              <a:rPr lang="en-US" dirty="0"/>
              <a:t>)</a:t>
            </a:r>
          </a:p>
        </p:txBody>
      </p:sp>
      <p:sp>
        <p:nvSpPr>
          <p:cNvPr id="3" name="Content Placeholder 2">
            <a:extLst>
              <a:ext uri="{FF2B5EF4-FFF2-40B4-BE49-F238E27FC236}">
                <a16:creationId xmlns:a16="http://schemas.microsoft.com/office/drawing/2014/main" id="{450695BB-3544-4305-9D42-A11D21E613F3}"/>
              </a:ext>
            </a:extLst>
          </p:cNvPr>
          <p:cNvSpPr>
            <a:spLocks noGrp="1"/>
          </p:cNvSpPr>
          <p:nvPr>
            <p:ph idx="1"/>
          </p:nvPr>
        </p:nvSpPr>
        <p:spPr/>
        <p:txBody>
          <a:bodyPr/>
          <a:lstStyle/>
          <a:p>
            <a:r>
              <a:rPr lang="en-US" dirty="0"/>
              <a:t>“The RAPIDS </a:t>
            </a:r>
            <a:r>
              <a:rPr lang="en-US" dirty="0" err="1"/>
              <a:t>cuDF</a:t>
            </a:r>
            <a:r>
              <a:rPr lang="en-US" dirty="0"/>
              <a:t> library is a … library … that accelerates loading, filtering, and manipulation of data for model training data preparation. The … primitives mirror the pandas interface...”</a:t>
            </a:r>
          </a:p>
          <a:p>
            <a:endParaRPr lang="en-US" dirty="0"/>
          </a:p>
        </p:txBody>
      </p:sp>
      <p:pic>
        <p:nvPicPr>
          <p:cNvPr id="5" name="Picture 4">
            <a:extLst>
              <a:ext uri="{FF2B5EF4-FFF2-40B4-BE49-F238E27FC236}">
                <a16:creationId xmlns:a16="http://schemas.microsoft.com/office/drawing/2014/main" id="{D385FAD3-A1EB-4726-93FB-E1C19B23C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5" y="2114550"/>
            <a:ext cx="5962650" cy="2385060"/>
          </a:xfrm>
          <a:prstGeom prst="rect">
            <a:avLst/>
          </a:prstGeom>
        </p:spPr>
      </p:pic>
    </p:spTree>
    <p:extLst>
      <p:ext uri="{BB962C8B-B14F-4D97-AF65-F5344CB8AC3E}">
        <p14:creationId xmlns:p14="http://schemas.microsoft.com/office/powerpoint/2010/main" val="3394362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66D8-508B-40B4-BDA3-65534A460A66}"/>
              </a:ext>
            </a:extLst>
          </p:cNvPr>
          <p:cNvSpPr>
            <a:spLocks noGrp="1"/>
          </p:cNvSpPr>
          <p:nvPr>
            <p:ph type="title"/>
          </p:nvPr>
        </p:nvSpPr>
        <p:spPr/>
        <p:txBody>
          <a:bodyPr>
            <a:normAutofit/>
          </a:bodyPr>
          <a:lstStyle/>
          <a:p>
            <a:r>
              <a:rPr lang="en-US" dirty="0"/>
              <a:t>Cholesky/LU/SVD/QR solvers (</a:t>
            </a:r>
            <a:r>
              <a:rPr lang="en-US" dirty="0" err="1"/>
              <a:t>cuSOLVER</a:t>
            </a:r>
            <a:r>
              <a:rPr lang="en-US" dirty="0"/>
              <a:t>)</a:t>
            </a:r>
          </a:p>
        </p:txBody>
      </p:sp>
      <p:sp>
        <p:nvSpPr>
          <p:cNvPr id="3" name="Content Placeholder 2">
            <a:extLst>
              <a:ext uri="{FF2B5EF4-FFF2-40B4-BE49-F238E27FC236}">
                <a16:creationId xmlns:a16="http://schemas.microsoft.com/office/drawing/2014/main" id="{801BFB77-9A3B-4F34-BACD-7FACF3A12A7D}"/>
              </a:ext>
            </a:extLst>
          </p:cNvPr>
          <p:cNvSpPr>
            <a:spLocks noGrp="1"/>
          </p:cNvSpPr>
          <p:nvPr>
            <p:ph idx="1"/>
          </p:nvPr>
        </p:nvSpPr>
        <p:spPr/>
        <p:txBody>
          <a:bodyPr/>
          <a:lstStyle/>
          <a:p>
            <a:r>
              <a:rPr lang="en-US" dirty="0"/>
              <a:t>“The NVIDIA </a:t>
            </a:r>
            <a:r>
              <a:rPr lang="en-US" dirty="0" err="1"/>
              <a:t>cuSOLVER</a:t>
            </a:r>
            <a:r>
              <a:rPr lang="en-US" dirty="0"/>
              <a:t> library provides a collection of dense and sparse direct solvers which deliver significant acceleration for Computer Vision, CFD, Computational Chemistry, and Linear Optimization applications.”</a:t>
            </a:r>
          </a:p>
        </p:txBody>
      </p:sp>
      <p:pic>
        <p:nvPicPr>
          <p:cNvPr id="4" name="Picture 3">
            <a:extLst>
              <a:ext uri="{FF2B5EF4-FFF2-40B4-BE49-F238E27FC236}">
                <a16:creationId xmlns:a16="http://schemas.microsoft.com/office/drawing/2014/main" id="{21BF348B-8D84-49B4-9E33-870E7EAAE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5" y="2114550"/>
            <a:ext cx="5962650" cy="2385060"/>
          </a:xfrm>
          <a:prstGeom prst="rect">
            <a:avLst/>
          </a:prstGeom>
        </p:spPr>
      </p:pic>
    </p:spTree>
    <p:extLst>
      <p:ext uri="{BB962C8B-B14F-4D97-AF65-F5344CB8AC3E}">
        <p14:creationId xmlns:p14="http://schemas.microsoft.com/office/powerpoint/2010/main" val="2635982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022D-2ADD-40FE-8A44-72EDB0C20974}"/>
              </a:ext>
            </a:extLst>
          </p:cNvPr>
          <p:cNvSpPr>
            <a:spLocks noGrp="1"/>
          </p:cNvSpPr>
          <p:nvPr>
            <p:ph type="title"/>
          </p:nvPr>
        </p:nvSpPr>
        <p:spPr/>
        <p:txBody>
          <a:bodyPr>
            <a:normAutofit/>
          </a:bodyPr>
          <a:lstStyle/>
          <a:p>
            <a:r>
              <a:rPr lang="en-US" dirty="0"/>
              <a:t>Phylogenetics – BEAST/BEAGLE</a:t>
            </a:r>
          </a:p>
        </p:txBody>
      </p:sp>
      <p:sp>
        <p:nvSpPr>
          <p:cNvPr id="3" name="Content Placeholder 2">
            <a:extLst>
              <a:ext uri="{FF2B5EF4-FFF2-40B4-BE49-F238E27FC236}">
                <a16:creationId xmlns:a16="http://schemas.microsoft.com/office/drawing/2014/main" id="{1A8C3CED-7A31-47A2-83F0-71FF86E6AD25}"/>
              </a:ext>
            </a:extLst>
          </p:cNvPr>
          <p:cNvSpPr>
            <a:spLocks noGrp="1"/>
          </p:cNvSpPr>
          <p:nvPr>
            <p:ph idx="1"/>
          </p:nvPr>
        </p:nvSpPr>
        <p:spPr/>
        <p:txBody>
          <a:bodyPr/>
          <a:lstStyle/>
          <a:p>
            <a:r>
              <a:rPr lang="en-US" dirty="0"/>
              <a:t>Bayesian Evolutionary Analysis Sampling Trees</a:t>
            </a:r>
          </a:p>
          <a:p>
            <a:r>
              <a:rPr lang="en-US" dirty="0"/>
              <a:t>“</a:t>
            </a:r>
            <a:r>
              <a:rPr lang="en-US" dirty="0">
                <a:hlinkClick r:id="rId2"/>
              </a:rPr>
              <a:t>BEAST</a:t>
            </a:r>
            <a:r>
              <a:rPr lang="en-US" dirty="0"/>
              <a:t> is a cross-platform program for Bayesian analysis of molecular sequences using MCMC.”</a:t>
            </a:r>
          </a:p>
          <a:p>
            <a:r>
              <a:rPr lang="en-US" dirty="0">
                <a:hlinkClick r:id="rId3"/>
              </a:rPr>
              <a:t>BEAGLE: An Application Programming Interface and High-Performance Computing Library for Statistical Phylogenetics</a:t>
            </a:r>
            <a:endParaRPr lang="en-US" dirty="0"/>
          </a:p>
          <a:p>
            <a:r>
              <a:rPr lang="en-US" dirty="0"/>
              <a:t>“[a] library for high-performance statistical phylogenetic inference. The API provides a uniform interface for performing phylogenetic likelihood calculations on a variety of compute hardware platforms. The library includes a set of efficient implementations and can currently exploit hardware including GPUs using NVIDIA CUDA…”</a:t>
            </a:r>
          </a:p>
        </p:txBody>
      </p:sp>
      <p:pic>
        <p:nvPicPr>
          <p:cNvPr id="5" name="Picture 4">
            <a:extLst>
              <a:ext uri="{FF2B5EF4-FFF2-40B4-BE49-F238E27FC236}">
                <a16:creationId xmlns:a16="http://schemas.microsoft.com/office/drawing/2014/main" id="{64D2714E-3592-4D73-B744-9C1C1212A4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4248150"/>
            <a:ext cx="2302071" cy="618232"/>
          </a:xfrm>
          <a:prstGeom prst="rect">
            <a:avLst/>
          </a:prstGeom>
        </p:spPr>
      </p:pic>
      <p:pic>
        <p:nvPicPr>
          <p:cNvPr id="7" name="Picture 6">
            <a:extLst>
              <a:ext uri="{FF2B5EF4-FFF2-40B4-BE49-F238E27FC236}">
                <a16:creationId xmlns:a16="http://schemas.microsoft.com/office/drawing/2014/main" id="{910D8C44-BC96-438B-BEAB-C2897A9A4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4295328"/>
            <a:ext cx="781050" cy="523875"/>
          </a:xfrm>
          <a:prstGeom prst="rect">
            <a:avLst/>
          </a:prstGeom>
        </p:spPr>
      </p:pic>
    </p:spTree>
    <p:extLst>
      <p:ext uri="{BB962C8B-B14F-4D97-AF65-F5344CB8AC3E}">
        <p14:creationId xmlns:p14="http://schemas.microsoft.com/office/powerpoint/2010/main" val="340216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IDM’s Utilization of GPU Resources</a:t>
            </a:r>
          </a:p>
        </p:txBody>
      </p:sp>
      <p:sp>
        <p:nvSpPr>
          <p:cNvPr id="3" name="Content Placeholder 2"/>
          <p:cNvSpPr>
            <a:spLocks noGrp="1"/>
          </p:cNvSpPr>
          <p:nvPr>
            <p:ph idx="1"/>
          </p:nvPr>
        </p:nvSpPr>
        <p:spPr/>
        <p:txBody>
          <a:bodyPr>
            <a:normAutofit fontScale="92500" lnSpcReduction="20000"/>
          </a:bodyPr>
          <a:lstStyle/>
          <a:p>
            <a:r>
              <a:rPr lang="en-US" dirty="0"/>
              <a:t>Machine Learning</a:t>
            </a:r>
          </a:p>
          <a:p>
            <a:pPr lvl="1"/>
            <a:r>
              <a:rPr lang="en-US" dirty="0"/>
              <a:t>Polio vaccination economics</a:t>
            </a:r>
          </a:p>
          <a:p>
            <a:pPr lvl="1"/>
            <a:r>
              <a:rPr lang="en-US" dirty="0"/>
              <a:t>Measles campaign modeling</a:t>
            </a:r>
          </a:p>
          <a:p>
            <a:r>
              <a:rPr lang="en-US" dirty="0"/>
              <a:t>Bayesian History Matching</a:t>
            </a:r>
          </a:p>
          <a:p>
            <a:pPr lvl="1"/>
            <a:r>
              <a:rPr lang="en-US" dirty="0"/>
              <a:t>Separatrix</a:t>
            </a:r>
          </a:p>
          <a:p>
            <a:pPr lvl="1"/>
            <a:r>
              <a:rPr lang="en-US" dirty="0"/>
              <a:t>Calibration</a:t>
            </a:r>
          </a:p>
          <a:p>
            <a:r>
              <a:rPr lang="en-US" dirty="0"/>
              <a:t>ABM Emulator</a:t>
            </a:r>
          </a:p>
          <a:p>
            <a:r>
              <a:rPr lang="en-US" dirty="0"/>
              <a:t>BEAST/BEAGLE</a:t>
            </a:r>
          </a:p>
          <a:p>
            <a:pPr lvl="1"/>
            <a:r>
              <a:rPr lang="en-US" dirty="0"/>
              <a:t>Polio phylogenetics</a:t>
            </a:r>
          </a:p>
          <a:p>
            <a:r>
              <a:rPr lang="en-US" dirty="0"/>
              <a:t>Data Manipulation</a:t>
            </a:r>
          </a:p>
          <a:p>
            <a:pPr lvl="1"/>
            <a:r>
              <a:rPr lang="en-US" dirty="0" err="1"/>
              <a:t>cSPARSE</a:t>
            </a:r>
            <a:endParaRPr lang="en-US" dirty="0"/>
          </a:p>
          <a:p>
            <a:r>
              <a:rPr lang="en-US" dirty="0"/>
              <a:t>Agent Based Modeling</a:t>
            </a:r>
          </a:p>
          <a:p>
            <a:pPr marL="0" indent="0">
              <a:buNone/>
            </a:pPr>
            <a:endParaRPr lang="en-US" dirty="0"/>
          </a:p>
        </p:txBody>
      </p:sp>
    </p:spTree>
    <p:extLst>
      <p:ext uri="{BB962C8B-B14F-4D97-AF65-F5344CB8AC3E}">
        <p14:creationId xmlns:p14="http://schemas.microsoft.com/office/powerpoint/2010/main" val="3216202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AD86-F150-481E-AC82-35D7EC18A977}"/>
              </a:ext>
            </a:extLst>
          </p:cNvPr>
          <p:cNvSpPr>
            <a:spLocks noGrp="1"/>
          </p:cNvSpPr>
          <p:nvPr>
            <p:ph type="title"/>
          </p:nvPr>
        </p:nvSpPr>
        <p:spPr/>
        <p:txBody>
          <a:bodyPr/>
          <a:lstStyle/>
          <a:p>
            <a:r>
              <a:rPr lang="en-US" dirty="0"/>
              <a:t>IDM’s Utilization of GPU Resources</a:t>
            </a:r>
          </a:p>
        </p:txBody>
      </p:sp>
      <p:sp>
        <p:nvSpPr>
          <p:cNvPr id="3" name="Content Placeholder 2">
            <a:extLst>
              <a:ext uri="{FF2B5EF4-FFF2-40B4-BE49-F238E27FC236}">
                <a16:creationId xmlns:a16="http://schemas.microsoft.com/office/drawing/2014/main" id="{344A48D7-0D1F-4067-B1E5-748A6CC8CC24}"/>
              </a:ext>
            </a:extLst>
          </p:cNvPr>
          <p:cNvSpPr>
            <a:spLocks noGrp="1"/>
          </p:cNvSpPr>
          <p:nvPr>
            <p:ph idx="1"/>
          </p:nvPr>
        </p:nvSpPr>
        <p:spPr/>
        <p:txBody>
          <a:bodyPr>
            <a:normAutofit fontScale="77500" lnSpcReduction="20000"/>
          </a:bodyPr>
          <a:lstStyle/>
          <a:p>
            <a:r>
              <a:rPr lang="en-US" dirty="0"/>
              <a:t>Nvidia GTX 1080 </a:t>
            </a:r>
            <a:r>
              <a:rPr lang="en-US" dirty="0" err="1"/>
              <a:t>Ti</a:t>
            </a:r>
            <a:endParaRPr lang="en-US" dirty="0"/>
          </a:p>
          <a:p>
            <a:pPr lvl="1"/>
            <a:r>
              <a:rPr lang="en-US" dirty="0"/>
              <a:t>3584 cores</a:t>
            </a:r>
          </a:p>
          <a:p>
            <a:pPr lvl="1"/>
            <a:r>
              <a:rPr lang="en-US" dirty="0"/>
              <a:t>10.6 </a:t>
            </a:r>
            <a:r>
              <a:rPr lang="en-US" dirty="0" err="1"/>
              <a:t>Tflops</a:t>
            </a:r>
            <a:endParaRPr lang="en-US" dirty="0"/>
          </a:p>
          <a:p>
            <a:pPr lvl="1"/>
            <a:r>
              <a:rPr lang="en-US" dirty="0"/>
              <a:t>11GB RAM</a:t>
            </a:r>
          </a:p>
          <a:p>
            <a:pPr lvl="1"/>
            <a:r>
              <a:rPr lang="en-US" dirty="0"/>
              <a:t>Compute capability 6.1</a:t>
            </a:r>
          </a:p>
          <a:p>
            <a:r>
              <a:rPr lang="en-US" dirty="0"/>
              <a:t>Nvidia Tesla P100</a:t>
            </a:r>
          </a:p>
          <a:p>
            <a:pPr lvl="1"/>
            <a:r>
              <a:rPr lang="en-US" dirty="0"/>
              <a:t>3584 cores</a:t>
            </a:r>
          </a:p>
          <a:p>
            <a:pPr lvl="1"/>
            <a:r>
              <a:rPr lang="en-US" dirty="0"/>
              <a:t>8 </a:t>
            </a:r>
            <a:r>
              <a:rPr lang="en-US" dirty="0" err="1"/>
              <a:t>Tflops</a:t>
            </a:r>
            <a:endParaRPr lang="en-US" dirty="0"/>
          </a:p>
          <a:p>
            <a:pPr lvl="1"/>
            <a:r>
              <a:rPr lang="en-US" dirty="0"/>
              <a:t>12GB RAM</a:t>
            </a:r>
          </a:p>
          <a:p>
            <a:pPr lvl="1"/>
            <a:r>
              <a:rPr lang="en-US" dirty="0"/>
              <a:t>Compute capability 6.0</a:t>
            </a:r>
          </a:p>
          <a:p>
            <a:r>
              <a:rPr lang="en-US" dirty="0"/>
              <a:t>Nvidia V100 – 4/DGX Station</a:t>
            </a:r>
          </a:p>
          <a:p>
            <a:pPr lvl="1"/>
            <a:r>
              <a:rPr lang="en-US" dirty="0"/>
              <a:t>5120 cores</a:t>
            </a:r>
          </a:p>
          <a:p>
            <a:pPr lvl="1"/>
            <a:r>
              <a:rPr lang="en-US" dirty="0"/>
              <a:t>14 </a:t>
            </a:r>
            <a:r>
              <a:rPr lang="en-US" dirty="0" err="1"/>
              <a:t>Tflops</a:t>
            </a:r>
            <a:endParaRPr lang="en-US" dirty="0"/>
          </a:p>
          <a:p>
            <a:pPr lvl="1"/>
            <a:r>
              <a:rPr lang="en-US" dirty="0"/>
              <a:t>16GB RAM</a:t>
            </a:r>
          </a:p>
          <a:p>
            <a:pPr lvl="1"/>
            <a:r>
              <a:rPr lang="en-US" dirty="0"/>
              <a:t>Compute capability 7.0</a:t>
            </a:r>
          </a:p>
        </p:txBody>
      </p:sp>
      <p:pic>
        <p:nvPicPr>
          <p:cNvPr id="5" name="Picture 4">
            <a:extLst>
              <a:ext uri="{FF2B5EF4-FFF2-40B4-BE49-F238E27FC236}">
                <a16:creationId xmlns:a16="http://schemas.microsoft.com/office/drawing/2014/main" id="{EC6CB9B9-3EDD-4E08-BC95-A67EDC104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6877" y="782836"/>
            <a:ext cx="2253376" cy="1636514"/>
          </a:xfrm>
          <a:prstGeom prst="rect">
            <a:avLst/>
          </a:prstGeom>
        </p:spPr>
      </p:pic>
      <p:pic>
        <p:nvPicPr>
          <p:cNvPr id="7" name="Picture 6">
            <a:extLst>
              <a:ext uri="{FF2B5EF4-FFF2-40B4-BE49-F238E27FC236}">
                <a16:creationId xmlns:a16="http://schemas.microsoft.com/office/drawing/2014/main" id="{C9020F77-842E-4A62-8723-9924644CB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809750"/>
            <a:ext cx="3228939" cy="1949406"/>
          </a:xfrm>
          <a:prstGeom prst="rect">
            <a:avLst/>
          </a:prstGeom>
        </p:spPr>
      </p:pic>
      <p:pic>
        <p:nvPicPr>
          <p:cNvPr id="9" name="Picture 8">
            <a:extLst>
              <a:ext uri="{FF2B5EF4-FFF2-40B4-BE49-F238E27FC236}">
                <a16:creationId xmlns:a16="http://schemas.microsoft.com/office/drawing/2014/main" id="{6E2FDFD6-656D-470A-BE74-FCA6113053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1995" y="2717441"/>
            <a:ext cx="2496805" cy="2017579"/>
          </a:xfrm>
          <a:prstGeom prst="rect">
            <a:avLst/>
          </a:prstGeom>
        </p:spPr>
      </p:pic>
    </p:spTree>
    <p:extLst>
      <p:ext uri="{BB962C8B-B14F-4D97-AF65-F5344CB8AC3E}">
        <p14:creationId xmlns:p14="http://schemas.microsoft.com/office/powerpoint/2010/main" val="815607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Measles Model for Nigeria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0128" y="895350"/>
            <a:ext cx="4836118" cy="3698875"/>
          </a:xfrm>
        </p:spPr>
      </p:pic>
      <p:pic>
        <p:nvPicPr>
          <p:cNvPr id="5" name="Picture 4">
            <a:extLst>
              <a:ext uri="{FF2B5EF4-FFF2-40B4-BE49-F238E27FC236}">
                <a16:creationId xmlns:a16="http://schemas.microsoft.com/office/drawing/2014/main" id="{260B5AD9-8C3A-4864-BDCA-95B8DB8D0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444" y="727075"/>
            <a:ext cx="5853113" cy="3902075"/>
          </a:xfrm>
          <a:prstGeom prst="rect">
            <a:avLst/>
          </a:prstGeom>
        </p:spPr>
      </p:pic>
    </p:spTree>
    <p:extLst>
      <p:ext uri="{BB962C8B-B14F-4D97-AF65-F5344CB8AC3E}">
        <p14:creationId xmlns:p14="http://schemas.microsoft.com/office/powerpoint/2010/main" val="3701360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Agent Based Modeling on GPU</a:t>
            </a:r>
          </a:p>
        </p:txBody>
      </p:sp>
      <p:sp>
        <p:nvSpPr>
          <p:cNvPr id="3" name="Content Placeholder 2"/>
          <p:cNvSpPr>
            <a:spLocks noGrp="1"/>
          </p:cNvSpPr>
          <p:nvPr>
            <p:ph idx="1"/>
          </p:nvPr>
        </p:nvSpPr>
        <p:spPr/>
        <p:txBody>
          <a:bodyPr>
            <a:normAutofit fontScale="92500" lnSpcReduction="20000"/>
          </a:bodyPr>
          <a:lstStyle/>
          <a:p>
            <a:r>
              <a:rPr lang="en-US" dirty="0"/>
              <a:t>Measles model:</a:t>
            </a:r>
          </a:p>
          <a:p>
            <a:pPr lvl="1"/>
            <a:r>
              <a:rPr lang="en-US" dirty="0"/>
              <a:t>Up to 256 million agents</a:t>
            </a:r>
          </a:p>
          <a:p>
            <a:pPr lvl="2"/>
            <a:r>
              <a:rPr lang="en-US" dirty="0"/>
              <a:t>Epidemiological status</a:t>
            </a:r>
          </a:p>
          <a:p>
            <a:pPr lvl="3"/>
            <a:r>
              <a:rPr lang="en-US" dirty="0"/>
              <a:t>Infection</a:t>
            </a:r>
          </a:p>
          <a:p>
            <a:pPr lvl="3"/>
            <a:r>
              <a:rPr lang="en-US" dirty="0"/>
              <a:t>Immunity</a:t>
            </a:r>
          </a:p>
          <a:p>
            <a:pPr lvl="2"/>
            <a:r>
              <a:rPr lang="en-US" dirty="0"/>
              <a:t>Age</a:t>
            </a:r>
          </a:p>
          <a:p>
            <a:pPr lvl="2"/>
            <a:r>
              <a:rPr lang="en-US" dirty="0"/>
              <a:t>Location</a:t>
            </a:r>
          </a:p>
          <a:p>
            <a:pPr lvl="1"/>
            <a:r>
              <a:rPr lang="en-US" dirty="0"/>
              <a:t>SEIR progression for each agent</a:t>
            </a:r>
          </a:p>
          <a:p>
            <a:pPr lvl="2"/>
            <a:r>
              <a:rPr lang="en-US" dirty="0"/>
              <a:t>Duration of exposure drawn from a distribution</a:t>
            </a:r>
          </a:p>
          <a:p>
            <a:pPr lvl="2"/>
            <a:r>
              <a:rPr lang="en-US" dirty="0"/>
              <a:t>Duration of infectiousness drawn from a distribution</a:t>
            </a:r>
          </a:p>
          <a:p>
            <a:pPr lvl="2"/>
            <a:r>
              <a:rPr lang="en-US" dirty="0"/>
              <a:t>Infectiousness constant or dynamic during infection</a:t>
            </a:r>
          </a:p>
          <a:p>
            <a:pPr lvl="1"/>
            <a:r>
              <a:rPr lang="en-US" dirty="0"/>
              <a:t>Homogeneous mixing within spatial locations</a:t>
            </a:r>
          </a:p>
          <a:p>
            <a:pPr lvl="1"/>
            <a:r>
              <a:rPr lang="en-US" dirty="0"/>
              <a:t>Transmission (“migration”) of contagion between spatial locations</a:t>
            </a:r>
          </a:p>
        </p:txBody>
      </p:sp>
    </p:spTree>
    <p:extLst>
      <p:ext uri="{BB962C8B-B14F-4D97-AF65-F5344CB8AC3E}">
        <p14:creationId xmlns:p14="http://schemas.microsoft.com/office/powerpoint/2010/main" val="136849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Agent Based Modeling on GPU</a:t>
            </a:r>
          </a:p>
        </p:txBody>
      </p:sp>
      <p:sp>
        <p:nvSpPr>
          <p:cNvPr id="3" name="Content Placeholder 2"/>
          <p:cNvSpPr>
            <a:spLocks noGrp="1"/>
          </p:cNvSpPr>
          <p:nvPr>
            <p:ph idx="1"/>
          </p:nvPr>
        </p:nvSpPr>
        <p:spPr/>
        <p:txBody>
          <a:bodyPr/>
          <a:lstStyle/>
          <a:p>
            <a:r>
              <a:rPr lang="en-US" dirty="0"/>
              <a:t>Measles model:</a:t>
            </a:r>
          </a:p>
          <a:p>
            <a:pPr lvl="1"/>
            <a:r>
              <a:rPr lang="en-US" dirty="0"/>
              <a:t>Maternal immunity, with duration drawn from distribution</a:t>
            </a:r>
            <a:endParaRPr lang="en-US" dirty="0">
              <a:solidFill>
                <a:srgbClr val="00B050"/>
              </a:solidFill>
            </a:endParaRPr>
          </a:p>
          <a:p>
            <a:pPr lvl="1"/>
            <a:r>
              <a:rPr lang="en-US" dirty="0"/>
              <a:t>Vital dynamics – births and mortality</a:t>
            </a:r>
            <a:endParaRPr lang="en-US" dirty="0">
              <a:solidFill>
                <a:srgbClr val="00B050"/>
              </a:solidFill>
            </a:endParaRPr>
          </a:p>
          <a:p>
            <a:pPr lvl="1"/>
            <a:r>
              <a:rPr lang="en-US" dirty="0"/>
              <a:t>All transmission events recorded</a:t>
            </a:r>
          </a:p>
          <a:p>
            <a:pPr lvl="2"/>
            <a:r>
              <a:rPr lang="en-US" dirty="0"/>
              <a:t>Post-processing to aggregate by time period (week, month, year)</a:t>
            </a:r>
          </a:p>
          <a:p>
            <a:pPr lvl="2"/>
            <a:r>
              <a:rPr lang="en-US" dirty="0"/>
              <a:t>Calculate average age at infection</a:t>
            </a:r>
          </a:p>
          <a:p>
            <a:r>
              <a:rPr lang="en-US" dirty="0"/>
              <a:t>365 time steps, 183 million agents, 774 locations</a:t>
            </a:r>
            <a:br>
              <a:rPr lang="en-US" dirty="0"/>
            </a:br>
            <a:r>
              <a:rPr lang="en-US" dirty="0">
                <a:sym typeface="Symbol" panose="05050102010706020507" pitchFamily="18" charset="2"/>
              </a:rPr>
              <a:t> </a:t>
            </a:r>
            <a:r>
              <a:rPr lang="en-US" dirty="0"/>
              <a:t>&lt;20 seconds on V100</a:t>
            </a:r>
          </a:p>
        </p:txBody>
      </p:sp>
    </p:spTree>
    <p:extLst>
      <p:ext uri="{BB962C8B-B14F-4D97-AF65-F5344CB8AC3E}">
        <p14:creationId xmlns:p14="http://schemas.microsoft.com/office/powerpoint/2010/main" val="4140877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9D48B-678C-429C-B035-21BF31A40C6A}"/>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A61D102-AE09-4AA2-BCCD-47F8B3CADEE5}"/>
              </a:ext>
            </a:extLst>
          </p:cNvPr>
          <p:cNvSpPr>
            <a:spLocks noGrp="1"/>
          </p:cNvSpPr>
          <p:nvPr>
            <p:ph idx="1"/>
          </p:nvPr>
        </p:nvSpPr>
        <p:spPr/>
        <p:txBody>
          <a:bodyPr/>
          <a:lstStyle/>
          <a:p>
            <a:r>
              <a:rPr lang="en-US" dirty="0"/>
              <a:t>The why (where?) of GPUs</a:t>
            </a:r>
          </a:p>
          <a:p>
            <a:r>
              <a:rPr lang="en-US" dirty="0"/>
              <a:t>A survey of GPU tools for disease modeling</a:t>
            </a:r>
          </a:p>
          <a:p>
            <a:r>
              <a:rPr lang="en-US" dirty="0"/>
              <a:t>How IDM is utilizing GPU resources</a:t>
            </a:r>
          </a:p>
          <a:p>
            <a:r>
              <a:rPr lang="en-US" dirty="0"/>
              <a:t>Agent based modeling on GPU – two case studies</a:t>
            </a:r>
          </a:p>
          <a:p>
            <a:r>
              <a:rPr lang="en-US" dirty="0"/>
              <a:t>Caveats and considerations</a:t>
            </a:r>
          </a:p>
        </p:txBody>
      </p:sp>
    </p:spTree>
    <p:extLst>
      <p:ext uri="{BB962C8B-B14F-4D97-AF65-F5344CB8AC3E}">
        <p14:creationId xmlns:p14="http://schemas.microsoft.com/office/powerpoint/2010/main" val="312503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Measles Model for Nigeria</a:t>
            </a:r>
          </a:p>
        </p:txBody>
      </p:sp>
      <p:pic>
        <p:nvPicPr>
          <p:cNvPr id="5" name="Picture 4">
            <a:extLst>
              <a:ext uri="{FF2B5EF4-FFF2-40B4-BE49-F238E27FC236}">
                <a16:creationId xmlns:a16="http://schemas.microsoft.com/office/drawing/2014/main" id="{260B5AD9-8C3A-4864-BDCA-95B8DB8D0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444" y="727075"/>
            <a:ext cx="5853113" cy="3902075"/>
          </a:xfrm>
          <a:prstGeom prst="rect">
            <a:avLst/>
          </a:prstGeom>
        </p:spPr>
      </p:pic>
      <p:grpSp>
        <p:nvGrpSpPr>
          <p:cNvPr id="24" name="Group 23">
            <a:extLst>
              <a:ext uri="{FF2B5EF4-FFF2-40B4-BE49-F238E27FC236}">
                <a16:creationId xmlns:a16="http://schemas.microsoft.com/office/drawing/2014/main" id="{9DCF61F6-8AD6-40C8-84CC-1711E7360604}"/>
              </a:ext>
            </a:extLst>
          </p:cNvPr>
          <p:cNvGrpSpPr/>
          <p:nvPr/>
        </p:nvGrpSpPr>
        <p:grpSpPr>
          <a:xfrm>
            <a:off x="1295400" y="1044770"/>
            <a:ext cx="3915581" cy="3372106"/>
            <a:chOff x="1501379" y="1044770"/>
            <a:chExt cx="3915581" cy="3372106"/>
          </a:xfrm>
        </p:grpSpPr>
        <p:sp>
          <p:nvSpPr>
            <p:cNvPr id="7" name="Oval 6">
              <a:extLst>
                <a:ext uri="{FF2B5EF4-FFF2-40B4-BE49-F238E27FC236}">
                  <a16:creationId xmlns:a16="http://schemas.microsoft.com/office/drawing/2014/main" id="{8CD8229D-2084-4B78-9B05-957F9C5321EE}"/>
                </a:ext>
              </a:extLst>
            </p:cNvPr>
            <p:cNvSpPr/>
            <p:nvPr/>
          </p:nvSpPr>
          <p:spPr>
            <a:xfrm>
              <a:off x="3323467" y="1501970"/>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6705C13-8065-42B6-B8A4-2150210A3B40}"/>
                </a:ext>
              </a:extLst>
            </p:cNvPr>
            <p:cNvSpPr/>
            <p:nvPr/>
          </p:nvSpPr>
          <p:spPr>
            <a:xfrm>
              <a:off x="2133600" y="1044770"/>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612A388-41F8-433C-9EC0-F824AC603248}"/>
                </a:ext>
              </a:extLst>
            </p:cNvPr>
            <p:cNvSpPr/>
            <p:nvPr/>
          </p:nvSpPr>
          <p:spPr>
            <a:xfrm>
              <a:off x="2966302" y="1997270"/>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DF419D-652B-4272-B63B-152A209EEF6C}"/>
                </a:ext>
              </a:extLst>
            </p:cNvPr>
            <p:cNvSpPr/>
            <p:nvPr/>
          </p:nvSpPr>
          <p:spPr>
            <a:xfrm>
              <a:off x="4161667" y="1197170"/>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AD861D-0A6B-4D46-938E-4341DE33FEBD}"/>
                </a:ext>
              </a:extLst>
            </p:cNvPr>
            <p:cNvSpPr/>
            <p:nvPr/>
          </p:nvSpPr>
          <p:spPr>
            <a:xfrm>
              <a:off x="4959760" y="1477503"/>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412ACD-EDC6-4919-B463-DF609531F3CB}"/>
                </a:ext>
              </a:extLst>
            </p:cNvPr>
            <p:cNvSpPr/>
            <p:nvPr/>
          </p:nvSpPr>
          <p:spPr>
            <a:xfrm>
              <a:off x="2918222" y="2498438"/>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B1E758-18FC-46C1-A6D4-25532BA18707}"/>
                </a:ext>
              </a:extLst>
            </p:cNvPr>
            <p:cNvSpPr/>
            <p:nvPr/>
          </p:nvSpPr>
          <p:spPr>
            <a:xfrm>
              <a:off x="3399667" y="3052604"/>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24038D-191F-470A-824C-E2336B0411C0}"/>
                </a:ext>
              </a:extLst>
            </p:cNvPr>
            <p:cNvSpPr/>
            <p:nvPr/>
          </p:nvSpPr>
          <p:spPr>
            <a:xfrm>
              <a:off x="2514179" y="3959676"/>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8CECC6-5001-4BE2-921D-8E6F7B3E932A}"/>
                </a:ext>
              </a:extLst>
            </p:cNvPr>
            <p:cNvSpPr/>
            <p:nvPr/>
          </p:nvSpPr>
          <p:spPr>
            <a:xfrm>
              <a:off x="2349942" y="3434214"/>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A27885E-BF75-46E8-A145-BD96CB58781F}"/>
                </a:ext>
              </a:extLst>
            </p:cNvPr>
            <p:cNvSpPr/>
            <p:nvPr/>
          </p:nvSpPr>
          <p:spPr>
            <a:xfrm>
              <a:off x="1501379" y="2824004"/>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0465652-7BCD-4C32-89E8-3398172585C0}"/>
                </a:ext>
              </a:extLst>
            </p:cNvPr>
            <p:cNvSpPr/>
            <p:nvPr/>
          </p:nvSpPr>
          <p:spPr>
            <a:xfrm>
              <a:off x="2190300" y="2215014"/>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44D22CB-8CE7-4897-AC75-87854BCF4CC6}"/>
                </a:ext>
              </a:extLst>
            </p:cNvPr>
            <p:cNvSpPr/>
            <p:nvPr/>
          </p:nvSpPr>
          <p:spPr>
            <a:xfrm>
              <a:off x="3686712" y="2492570"/>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12A5FE4-AB8D-4902-9885-3ED01B4553EC}"/>
                </a:ext>
              </a:extLst>
            </p:cNvPr>
            <p:cNvSpPr/>
            <p:nvPr/>
          </p:nvSpPr>
          <p:spPr>
            <a:xfrm>
              <a:off x="2039093" y="1629892"/>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12531F6-2C8D-4286-9FE9-1A8836198950}"/>
                </a:ext>
              </a:extLst>
            </p:cNvPr>
            <p:cNvSpPr/>
            <p:nvPr/>
          </p:nvSpPr>
          <p:spPr>
            <a:xfrm>
              <a:off x="4258262" y="1986414"/>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DB7E060-2796-4C70-9FE5-77E620D6C7FA}"/>
                </a:ext>
              </a:extLst>
            </p:cNvPr>
            <p:cNvSpPr/>
            <p:nvPr/>
          </p:nvSpPr>
          <p:spPr>
            <a:xfrm>
              <a:off x="3725458" y="1942467"/>
              <a:ext cx="457200" cy="457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A9E45292-2EBB-4DC5-B2F8-8C2C3DCEE592}"/>
              </a:ext>
            </a:extLst>
          </p:cNvPr>
          <p:cNvSpPr txBox="1"/>
          <p:nvPr/>
        </p:nvSpPr>
        <p:spPr>
          <a:xfrm>
            <a:off x="6248400" y="742950"/>
            <a:ext cx="2742604" cy="1077218"/>
          </a:xfrm>
          <a:prstGeom prst="rect">
            <a:avLst/>
          </a:prstGeom>
          <a:noFill/>
        </p:spPr>
        <p:txBody>
          <a:bodyPr wrap="square" rtlCol="0">
            <a:spAutoFit/>
          </a:bodyPr>
          <a:lstStyle/>
          <a:p>
            <a:r>
              <a:rPr lang="en-US" sz="3200" b="1" dirty="0">
                <a:solidFill>
                  <a:schemeClr val="accent1"/>
                </a:solidFill>
              </a:rPr>
              <a:t>183 million individuals</a:t>
            </a:r>
          </a:p>
        </p:txBody>
      </p:sp>
      <p:sp>
        <p:nvSpPr>
          <p:cNvPr id="23" name="TextBox 22">
            <a:extLst>
              <a:ext uri="{FF2B5EF4-FFF2-40B4-BE49-F238E27FC236}">
                <a16:creationId xmlns:a16="http://schemas.microsoft.com/office/drawing/2014/main" id="{5A047A4C-9DFA-4D67-B3E5-FC506F3FEF5B}"/>
              </a:ext>
            </a:extLst>
          </p:cNvPr>
          <p:cNvSpPr txBox="1"/>
          <p:nvPr/>
        </p:nvSpPr>
        <p:spPr>
          <a:xfrm>
            <a:off x="6248400" y="1730294"/>
            <a:ext cx="2715490" cy="1077218"/>
          </a:xfrm>
          <a:prstGeom prst="rect">
            <a:avLst/>
          </a:prstGeom>
          <a:noFill/>
        </p:spPr>
        <p:txBody>
          <a:bodyPr wrap="square" rtlCol="0">
            <a:spAutoFit/>
          </a:bodyPr>
          <a:lstStyle/>
          <a:p>
            <a:r>
              <a:rPr lang="en-US" sz="3200" b="1" dirty="0">
                <a:solidFill>
                  <a:schemeClr val="accent1"/>
                </a:solidFill>
              </a:rPr>
              <a:t>774 admin 2 districts</a:t>
            </a:r>
          </a:p>
        </p:txBody>
      </p:sp>
      <p:grpSp>
        <p:nvGrpSpPr>
          <p:cNvPr id="33" name="Group 32">
            <a:extLst>
              <a:ext uri="{FF2B5EF4-FFF2-40B4-BE49-F238E27FC236}">
                <a16:creationId xmlns:a16="http://schemas.microsoft.com/office/drawing/2014/main" id="{7FF7115E-EA8C-47B9-920D-BF1D60534E5C}"/>
              </a:ext>
            </a:extLst>
          </p:cNvPr>
          <p:cNvGrpSpPr/>
          <p:nvPr/>
        </p:nvGrpSpPr>
        <p:grpSpPr>
          <a:xfrm>
            <a:off x="1524000" y="1273370"/>
            <a:ext cx="2431688" cy="1550634"/>
            <a:chOff x="1524000" y="1273370"/>
            <a:chExt cx="2431688" cy="1550634"/>
          </a:xfrm>
        </p:grpSpPr>
        <p:cxnSp>
          <p:nvCxnSpPr>
            <p:cNvPr id="26" name="Straight Arrow Connector 25">
              <a:extLst>
                <a:ext uri="{FF2B5EF4-FFF2-40B4-BE49-F238E27FC236}">
                  <a16:creationId xmlns:a16="http://schemas.microsoft.com/office/drawing/2014/main" id="{DFC1C2AE-A53A-44E5-86DD-2CA97F4162BA}"/>
                </a:ext>
              </a:extLst>
            </p:cNvPr>
            <p:cNvCxnSpPr>
              <a:stCxn id="8" idx="6"/>
              <a:endCxn id="10" idx="2"/>
            </p:cNvCxnSpPr>
            <p:nvPr/>
          </p:nvCxnSpPr>
          <p:spPr>
            <a:xfrm>
              <a:off x="2384821" y="1273370"/>
              <a:ext cx="1570867"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D175375-89C8-4638-9043-055476F10118}"/>
                </a:ext>
              </a:extLst>
            </p:cNvPr>
            <p:cNvCxnSpPr>
              <a:stCxn id="8" idx="4"/>
              <a:endCxn id="19" idx="0"/>
            </p:cNvCxnSpPr>
            <p:nvPr/>
          </p:nvCxnSpPr>
          <p:spPr>
            <a:xfrm flipH="1">
              <a:off x="2061714" y="1501970"/>
              <a:ext cx="94507" cy="127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057F2E1-DE00-4FE1-9F95-1D53F79C6EED}"/>
                </a:ext>
              </a:extLst>
            </p:cNvPr>
            <p:cNvCxnSpPr>
              <a:stCxn id="8" idx="5"/>
              <a:endCxn id="7" idx="2"/>
            </p:cNvCxnSpPr>
            <p:nvPr/>
          </p:nvCxnSpPr>
          <p:spPr>
            <a:xfrm>
              <a:off x="2317866" y="1435015"/>
              <a:ext cx="799622" cy="295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75A9718-7A92-4A40-89AC-D044FB8DC915}"/>
                </a:ext>
              </a:extLst>
            </p:cNvPr>
            <p:cNvCxnSpPr>
              <a:stCxn id="8" idx="3"/>
              <a:endCxn id="16" idx="0"/>
            </p:cNvCxnSpPr>
            <p:nvPr/>
          </p:nvCxnSpPr>
          <p:spPr>
            <a:xfrm flipH="1">
              <a:off x="1524000" y="1435015"/>
              <a:ext cx="470576" cy="1388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DA2CE2B-94AE-4CC9-B1AB-16890D4E59E2}"/>
              </a:ext>
            </a:extLst>
          </p:cNvPr>
          <p:cNvGrpSpPr/>
          <p:nvPr/>
        </p:nvGrpSpPr>
        <p:grpSpPr>
          <a:xfrm>
            <a:off x="1685645" y="2672214"/>
            <a:ext cx="1574998" cy="1516062"/>
            <a:chOff x="1685645" y="2672214"/>
            <a:chExt cx="1574998" cy="1516062"/>
          </a:xfrm>
        </p:grpSpPr>
        <p:cxnSp>
          <p:nvCxnSpPr>
            <p:cNvPr id="35" name="Straight Arrow Connector 34">
              <a:extLst>
                <a:ext uri="{FF2B5EF4-FFF2-40B4-BE49-F238E27FC236}">
                  <a16:creationId xmlns:a16="http://schemas.microsoft.com/office/drawing/2014/main" id="{9FADFD1F-8E4E-44B0-9FB5-A84CB59357CA}"/>
                </a:ext>
              </a:extLst>
            </p:cNvPr>
            <p:cNvCxnSpPr>
              <a:stCxn id="14" idx="0"/>
            </p:cNvCxnSpPr>
            <p:nvPr/>
          </p:nvCxnSpPr>
          <p:spPr>
            <a:xfrm flipH="1" flipV="1">
              <a:off x="2514600" y="3867150"/>
              <a:ext cx="22200" cy="92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CA9C574-6E60-4AFC-AED9-3F90B426468F}"/>
                </a:ext>
              </a:extLst>
            </p:cNvPr>
            <p:cNvCxnSpPr>
              <a:stCxn id="14" idx="1"/>
              <a:endCxn id="16" idx="5"/>
            </p:cNvCxnSpPr>
            <p:nvPr/>
          </p:nvCxnSpPr>
          <p:spPr>
            <a:xfrm flipH="1" flipV="1">
              <a:off x="1685645" y="3214249"/>
              <a:ext cx="689510" cy="812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2FE3CD-D327-4D35-888F-105457507D84}"/>
                </a:ext>
              </a:extLst>
            </p:cNvPr>
            <p:cNvCxnSpPr>
              <a:stCxn id="14" idx="7"/>
              <a:endCxn id="12" idx="4"/>
            </p:cNvCxnSpPr>
            <p:nvPr/>
          </p:nvCxnSpPr>
          <p:spPr>
            <a:xfrm flipV="1">
              <a:off x="2698445" y="2955638"/>
              <a:ext cx="242398" cy="1070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78292EE-DB6C-4A09-8D2C-A7DC60032059}"/>
                </a:ext>
              </a:extLst>
            </p:cNvPr>
            <p:cNvCxnSpPr>
              <a:stCxn id="14" idx="6"/>
              <a:endCxn id="13" idx="3"/>
            </p:cNvCxnSpPr>
            <p:nvPr/>
          </p:nvCxnSpPr>
          <p:spPr>
            <a:xfrm flipV="1">
              <a:off x="2765400" y="3442849"/>
              <a:ext cx="495243" cy="745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106D4AD-B044-4C5F-8144-6C74BC11EA2D}"/>
                </a:ext>
              </a:extLst>
            </p:cNvPr>
            <p:cNvCxnSpPr>
              <a:stCxn id="14" idx="0"/>
              <a:endCxn id="17" idx="4"/>
            </p:cNvCxnSpPr>
            <p:nvPr/>
          </p:nvCxnSpPr>
          <p:spPr>
            <a:xfrm flipH="1" flipV="1">
              <a:off x="2212921" y="2672214"/>
              <a:ext cx="323879" cy="1287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7EF9DA2C-5D1E-445A-BCC0-48FDD04CEE1A}"/>
              </a:ext>
            </a:extLst>
          </p:cNvPr>
          <p:cNvGrpSpPr/>
          <p:nvPr/>
        </p:nvGrpSpPr>
        <p:grpSpPr>
          <a:xfrm>
            <a:off x="2384821" y="1273370"/>
            <a:ext cx="2597560" cy="2007834"/>
            <a:chOff x="2384821" y="1273370"/>
            <a:chExt cx="2597560" cy="2007834"/>
          </a:xfrm>
        </p:grpSpPr>
        <p:cxnSp>
          <p:nvCxnSpPr>
            <p:cNvPr id="46" name="Straight Arrow Connector 45">
              <a:extLst>
                <a:ext uri="{FF2B5EF4-FFF2-40B4-BE49-F238E27FC236}">
                  <a16:creationId xmlns:a16="http://schemas.microsoft.com/office/drawing/2014/main" id="{1436A7E1-E0E4-4095-96DE-709408CADBF6}"/>
                </a:ext>
              </a:extLst>
            </p:cNvPr>
            <p:cNvCxnSpPr>
              <a:stCxn id="11" idx="2"/>
              <a:endCxn id="10" idx="5"/>
            </p:cNvCxnSpPr>
            <p:nvPr/>
          </p:nvCxnSpPr>
          <p:spPr>
            <a:xfrm flipH="1" flipV="1">
              <a:off x="4345933" y="1587415"/>
              <a:ext cx="407848" cy="118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52416E5-7362-41A2-B7FF-1CA4A88A83B5}"/>
                </a:ext>
              </a:extLst>
            </p:cNvPr>
            <p:cNvCxnSpPr>
              <a:cxnSpLocks/>
              <a:stCxn id="11" idx="2"/>
              <a:endCxn id="8" idx="6"/>
            </p:cNvCxnSpPr>
            <p:nvPr/>
          </p:nvCxnSpPr>
          <p:spPr>
            <a:xfrm flipH="1" flipV="1">
              <a:off x="2384821" y="1273370"/>
              <a:ext cx="2368960" cy="432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0735125-ED11-4BA7-AE60-4062942A8567}"/>
                </a:ext>
              </a:extLst>
            </p:cNvPr>
            <p:cNvCxnSpPr>
              <a:stCxn id="11" idx="2"/>
              <a:endCxn id="7" idx="6"/>
            </p:cNvCxnSpPr>
            <p:nvPr/>
          </p:nvCxnSpPr>
          <p:spPr>
            <a:xfrm flipH="1">
              <a:off x="3574688" y="1706103"/>
              <a:ext cx="1179093" cy="24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935EB0-E5F3-4395-B2A1-D5DD3777E73F}"/>
                </a:ext>
              </a:extLst>
            </p:cNvPr>
            <p:cNvCxnSpPr>
              <a:stCxn id="11" idx="3"/>
              <a:endCxn id="21" idx="7"/>
            </p:cNvCxnSpPr>
            <p:nvPr/>
          </p:nvCxnSpPr>
          <p:spPr>
            <a:xfrm flipH="1">
              <a:off x="3909724" y="1867748"/>
              <a:ext cx="911012" cy="1416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FB3C78F-09EA-4958-91B0-BC01967E6D78}"/>
                </a:ext>
              </a:extLst>
            </p:cNvPr>
            <p:cNvCxnSpPr>
              <a:cxnSpLocks/>
              <a:stCxn id="11" idx="3"/>
              <a:endCxn id="20" idx="7"/>
            </p:cNvCxnSpPr>
            <p:nvPr/>
          </p:nvCxnSpPr>
          <p:spPr>
            <a:xfrm flipH="1">
              <a:off x="4442528" y="1867748"/>
              <a:ext cx="378208" cy="185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D43B49-D722-4B23-A55B-FD4D4F917CD2}"/>
                </a:ext>
              </a:extLst>
            </p:cNvPr>
            <p:cNvCxnSpPr>
              <a:stCxn id="11" idx="3"/>
              <a:endCxn id="18" idx="7"/>
            </p:cNvCxnSpPr>
            <p:nvPr/>
          </p:nvCxnSpPr>
          <p:spPr>
            <a:xfrm flipH="1">
              <a:off x="3870978" y="1867748"/>
              <a:ext cx="949758" cy="691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2B4BD38-6AE8-48D1-89C2-899B2A6C0625}"/>
                </a:ext>
              </a:extLst>
            </p:cNvPr>
            <p:cNvCxnSpPr>
              <a:stCxn id="11" idx="4"/>
              <a:endCxn id="13" idx="6"/>
            </p:cNvCxnSpPr>
            <p:nvPr/>
          </p:nvCxnSpPr>
          <p:spPr>
            <a:xfrm flipH="1">
              <a:off x="3650888" y="1934703"/>
              <a:ext cx="1331493" cy="1346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50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9.87654E-7 L -0.15 -0.00587 " pathEditMode="relative" rAng="0" ptsTypes="AA">
                                      <p:cBhvr>
                                        <p:cTn id="6" dur="2000" fill="hold"/>
                                        <p:tgtEl>
                                          <p:spTgt spid="5"/>
                                        </p:tgtEl>
                                        <p:attrNameLst>
                                          <p:attrName>ppt_x</p:attrName>
                                          <p:attrName>ppt_y</p:attrName>
                                        </p:attrNameLst>
                                      </p:cBhvr>
                                      <p:rCtr x="-7500" y="-30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Seattle Flu Study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57437" y="987425"/>
            <a:ext cx="4381500" cy="3514725"/>
          </a:xfrm>
        </p:spPr>
      </p:pic>
    </p:spTree>
    <p:extLst>
      <p:ext uri="{BB962C8B-B14F-4D97-AF65-F5344CB8AC3E}">
        <p14:creationId xmlns:p14="http://schemas.microsoft.com/office/powerpoint/2010/main" val="1179608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691E-8806-4500-BD99-974B4B582CE3}"/>
              </a:ext>
            </a:extLst>
          </p:cNvPr>
          <p:cNvSpPr>
            <a:spLocks noGrp="1"/>
          </p:cNvSpPr>
          <p:nvPr>
            <p:ph type="title"/>
          </p:nvPr>
        </p:nvSpPr>
        <p:spPr/>
        <p:txBody>
          <a:bodyPr/>
          <a:lstStyle/>
          <a:p>
            <a:r>
              <a:rPr lang="en-US" dirty="0"/>
              <a:t>Seattle Flu Study</a:t>
            </a:r>
          </a:p>
        </p:txBody>
      </p:sp>
      <p:pic>
        <p:nvPicPr>
          <p:cNvPr id="8" name="Content Placeholder 7">
            <a:extLst>
              <a:ext uri="{FF2B5EF4-FFF2-40B4-BE49-F238E27FC236}">
                <a16:creationId xmlns:a16="http://schemas.microsoft.com/office/drawing/2014/main" id="{1FE99A10-A526-433C-B6E9-528090BAF90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2836" y="64832"/>
            <a:ext cx="2718328" cy="4937927"/>
          </a:xfrm>
        </p:spPr>
      </p:pic>
    </p:spTree>
    <p:extLst>
      <p:ext uri="{BB962C8B-B14F-4D97-AF65-F5344CB8AC3E}">
        <p14:creationId xmlns:p14="http://schemas.microsoft.com/office/powerpoint/2010/main" val="2029125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591CE7-BB2F-43EF-8662-B7B4725D1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33350"/>
            <a:ext cx="3276600" cy="2084330"/>
          </a:xfrm>
          <a:prstGeom prst="rect">
            <a:avLst/>
          </a:prstGeom>
        </p:spPr>
      </p:pic>
      <p:sp>
        <p:nvSpPr>
          <p:cNvPr id="2" name="Title 1"/>
          <p:cNvSpPr>
            <a:spLocks noGrp="1"/>
          </p:cNvSpPr>
          <p:nvPr>
            <p:ph type="title"/>
          </p:nvPr>
        </p:nvSpPr>
        <p:spPr/>
        <p:txBody>
          <a:bodyPr/>
          <a:lstStyle/>
          <a:p>
            <a:r>
              <a:rPr lang="en-US" dirty="0"/>
              <a:t>Agent Based Modeling on GPU</a:t>
            </a:r>
          </a:p>
        </p:txBody>
      </p:sp>
      <p:sp>
        <p:nvSpPr>
          <p:cNvPr id="3" name="Content Placeholder 2"/>
          <p:cNvSpPr>
            <a:spLocks noGrp="1"/>
          </p:cNvSpPr>
          <p:nvPr>
            <p:ph idx="1"/>
          </p:nvPr>
        </p:nvSpPr>
        <p:spPr/>
        <p:txBody>
          <a:bodyPr/>
          <a:lstStyle/>
          <a:p>
            <a:r>
              <a:rPr lang="en-US" dirty="0"/>
              <a:t>Influenza model:</a:t>
            </a:r>
          </a:p>
          <a:p>
            <a:pPr lvl="1"/>
            <a:r>
              <a:rPr lang="en-US" dirty="0"/>
              <a:t>Up to 4 million agents</a:t>
            </a:r>
          </a:p>
          <a:p>
            <a:pPr lvl="2"/>
            <a:r>
              <a:rPr lang="en-US" dirty="0"/>
              <a:t>Up to 512 connections per agent</a:t>
            </a:r>
          </a:p>
          <a:p>
            <a:pPr lvl="2"/>
            <a:r>
              <a:rPr lang="en-US" dirty="0"/>
              <a:t>Track duration of infectiousness (drawn from a distribution)</a:t>
            </a:r>
          </a:p>
          <a:p>
            <a:pPr lvl="2"/>
            <a:r>
              <a:rPr lang="en-US" dirty="0"/>
              <a:t>Track susceptible/recovered state</a:t>
            </a:r>
          </a:p>
          <a:p>
            <a:pPr lvl="1"/>
            <a:r>
              <a:rPr lang="en-US" dirty="0"/>
              <a:t>Record individual transmission events to build phylogenetic tree</a:t>
            </a:r>
          </a:p>
          <a:p>
            <a:r>
              <a:rPr lang="en-US" dirty="0"/>
              <a:t>365 time steps, 4 million agents, 32 connections per agent</a:t>
            </a:r>
            <a:br>
              <a:rPr lang="en-US" dirty="0"/>
            </a:br>
            <a:r>
              <a:rPr lang="en-US" dirty="0">
                <a:sym typeface="Symbol" panose="05050102010706020507" pitchFamily="18" charset="2"/>
              </a:rPr>
              <a:t> </a:t>
            </a:r>
            <a:r>
              <a:rPr lang="en-US" dirty="0"/>
              <a:t>&lt;500ms on P100</a:t>
            </a:r>
          </a:p>
          <a:p>
            <a:pPr lvl="1"/>
            <a:endParaRPr lang="en-US" dirty="0"/>
          </a:p>
        </p:txBody>
      </p:sp>
    </p:spTree>
    <p:extLst>
      <p:ext uri="{BB962C8B-B14F-4D97-AF65-F5344CB8AC3E}">
        <p14:creationId xmlns:p14="http://schemas.microsoft.com/office/powerpoint/2010/main" val="952131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80BC-74AE-4ADE-8D4D-6CCD20F973F4}"/>
              </a:ext>
            </a:extLst>
          </p:cNvPr>
          <p:cNvSpPr>
            <a:spLocks noGrp="1"/>
          </p:cNvSpPr>
          <p:nvPr>
            <p:ph type="title"/>
          </p:nvPr>
        </p:nvSpPr>
        <p:spPr/>
        <p:txBody>
          <a:bodyPr/>
          <a:lstStyle/>
          <a:p>
            <a:r>
              <a:rPr lang="en-US" dirty="0"/>
              <a:t>Agent Based Modeling on GPU</a:t>
            </a:r>
          </a:p>
        </p:txBody>
      </p:sp>
      <p:sp>
        <p:nvSpPr>
          <p:cNvPr id="3" name="Content Placeholder 2">
            <a:extLst>
              <a:ext uri="{FF2B5EF4-FFF2-40B4-BE49-F238E27FC236}">
                <a16:creationId xmlns:a16="http://schemas.microsoft.com/office/drawing/2014/main" id="{F9A96BB7-F3C0-4494-A169-C4AECD970030}"/>
              </a:ext>
            </a:extLst>
          </p:cNvPr>
          <p:cNvSpPr>
            <a:spLocks noGrp="1"/>
          </p:cNvSpPr>
          <p:nvPr>
            <p:ph idx="1"/>
          </p:nvPr>
        </p:nvSpPr>
        <p:spPr/>
        <p:txBody>
          <a:bodyPr/>
          <a:lstStyle/>
          <a:p>
            <a:r>
              <a:rPr lang="en-US" dirty="0"/>
              <a:t>Measles model:</a:t>
            </a:r>
          </a:p>
          <a:p>
            <a:pPr lvl="1"/>
            <a:r>
              <a:rPr lang="en-US" dirty="0"/>
              <a:t>Per individual/agent infection status and immunity</a:t>
            </a:r>
          </a:p>
          <a:p>
            <a:pPr lvl="1"/>
            <a:r>
              <a:rPr lang="en-US" dirty="0"/>
              <a:t>Homogeneous mixing in each district</a:t>
            </a:r>
          </a:p>
          <a:p>
            <a:pPr lvl="1"/>
            <a:r>
              <a:rPr lang="en-US" dirty="0"/>
              <a:t>Spatial transmission of contagion between districts</a:t>
            </a:r>
          </a:p>
          <a:p>
            <a:pPr lvl="1"/>
            <a:r>
              <a:rPr lang="en-US" dirty="0"/>
              <a:t>Record of time, location, and age of individual for each transmission event</a:t>
            </a:r>
          </a:p>
          <a:p>
            <a:r>
              <a:rPr lang="en-US" dirty="0"/>
              <a:t>Influenza model:</a:t>
            </a:r>
          </a:p>
          <a:p>
            <a:pPr lvl="1"/>
            <a:r>
              <a:rPr lang="en-US" dirty="0"/>
              <a:t>Per individual/agent infection status and immunity</a:t>
            </a:r>
          </a:p>
          <a:p>
            <a:pPr lvl="1"/>
            <a:r>
              <a:rPr lang="en-US" dirty="0"/>
              <a:t>Per individual contact network</a:t>
            </a:r>
          </a:p>
          <a:p>
            <a:pPr lvl="1"/>
            <a:r>
              <a:rPr lang="en-US" dirty="0"/>
              <a:t>Record of time, source, and target of each transmission event</a:t>
            </a:r>
          </a:p>
        </p:txBody>
      </p:sp>
    </p:spTree>
    <p:extLst>
      <p:ext uri="{BB962C8B-B14F-4D97-AF65-F5344CB8AC3E}">
        <p14:creationId xmlns:p14="http://schemas.microsoft.com/office/powerpoint/2010/main" val="2564830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Technical Considerations</a:t>
            </a:r>
          </a:p>
        </p:txBody>
      </p:sp>
      <p:sp>
        <p:nvSpPr>
          <p:cNvPr id="3" name="Content Placeholder 2"/>
          <p:cNvSpPr>
            <a:spLocks noGrp="1"/>
          </p:cNvSpPr>
          <p:nvPr>
            <p:ph idx="1"/>
          </p:nvPr>
        </p:nvSpPr>
        <p:spPr/>
        <p:txBody>
          <a:bodyPr>
            <a:normAutofit lnSpcReduction="10000"/>
          </a:bodyPr>
          <a:lstStyle/>
          <a:p>
            <a:r>
              <a:rPr lang="en-US" dirty="0"/>
              <a:t>SIMD – single (same) instruction, multiple data</a:t>
            </a:r>
          </a:p>
          <a:p>
            <a:pPr lvl="1"/>
            <a:r>
              <a:rPr lang="en-US" dirty="0"/>
              <a:t>10s, 100s, 1000s of data points, same codes</a:t>
            </a:r>
          </a:p>
          <a:p>
            <a:r>
              <a:rPr lang="en-US" dirty="0"/>
              <a:t>Minimal branching</a:t>
            </a:r>
          </a:p>
          <a:p>
            <a:pPr lvl="1"/>
            <a:r>
              <a:rPr lang="en-US" dirty="0"/>
              <a:t>All cores in a warp (cohort of 32 threads) process same instructions</a:t>
            </a:r>
          </a:p>
          <a:p>
            <a:r>
              <a:rPr lang="en-US" dirty="0"/>
              <a:t>Compute bound vs. memory bound</a:t>
            </a:r>
          </a:p>
          <a:p>
            <a:pPr lvl="1"/>
            <a:r>
              <a:rPr lang="en-US" dirty="0"/>
              <a:t>Is processing limited by CPU cycles calculating results?</a:t>
            </a:r>
          </a:p>
          <a:p>
            <a:pPr lvl="1"/>
            <a:r>
              <a:rPr lang="en-US" dirty="0"/>
              <a:t>Is processing limited by waiting for data to be read from memory?</a:t>
            </a:r>
          </a:p>
          <a:p>
            <a:r>
              <a:rPr lang="en-US" dirty="0"/>
              <a:t>CPU/GPU communication</a:t>
            </a:r>
          </a:p>
          <a:p>
            <a:pPr lvl="1"/>
            <a:r>
              <a:rPr lang="en-US" dirty="0"/>
              <a:t>Does data have to be </a:t>
            </a:r>
            <a:r>
              <a:rPr lang="en-US"/>
              <a:t>transferred often between </a:t>
            </a:r>
            <a:r>
              <a:rPr lang="en-US" dirty="0"/>
              <a:t>CPU RAM and GPU RAM or vice versa?</a:t>
            </a:r>
          </a:p>
          <a:p>
            <a:r>
              <a:rPr lang="en-US" dirty="0"/>
              <a:t>Data reduction</a:t>
            </a:r>
          </a:p>
        </p:txBody>
      </p:sp>
    </p:spTree>
    <p:extLst>
      <p:ext uri="{BB962C8B-B14F-4D97-AF65-F5344CB8AC3E}">
        <p14:creationId xmlns:p14="http://schemas.microsoft.com/office/powerpoint/2010/main" val="3246491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Very powerful hardware available today</a:t>
            </a:r>
          </a:p>
          <a:p>
            <a:r>
              <a:rPr lang="en-US" dirty="0"/>
              <a:t>Many libraries for common data processing tasks</a:t>
            </a:r>
          </a:p>
          <a:p>
            <a:r>
              <a:rPr lang="en-US" dirty="0"/>
              <a:t>Reasonable for coding custom models and applications</a:t>
            </a:r>
          </a:p>
        </p:txBody>
      </p:sp>
    </p:spTree>
    <p:extLst>
      <p:ext uri="{BB962C8B-B14F-4D97-AF65-F5344CB8AC3E}">
        <p14:creationId xmlns:p14="http://schemas.microsoft.com/office/powerpoint/2010/main" val="2549848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23FD-16ED-4543-9D68-110C8870AF52}"/>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1E173D8A-4907-4C85-B7FE-8925E4633321}"/>
              </a:ext>
            </a:extLst>
          </p:cNvPr>
          <p:cNvSpPr>
            <a:spLocks noGrp="1"/>
          </p:cNvSpPr>
          <p:nvPr>
            <p:ph idx="1"/>
          </p:nvPr>
        </p:nvSpPr>
        <p:spPr/>
        <p:txBody>
          <a:bodyPr/>
          <a:lstStyle/>
          <a:p>
            <a:r>
              <a:rPr lang="en-US" dirty="0"/>
              <a:t>das Ende</a:t>
            </a:r>
          </a:p>
          <a:p>
            <a:r>
              <a:rPr lang="en-US" dirty="0"/>
              <a:t>la fin</a:t>
            </a:r>
          </a:p>
          <a:p>
            <a:r>
              <a:rPr lang="en-US" dirty="0"/>
              <a:t>el fin</a:t>
            </a:r>
          </a:p>
          <a:p>
            <a:r>
              <a:rPr lang="en-US" dirty="0"/>
              <a:t>la fine</a:t>
            </a:r>
          </a:p>
          <a:p>
            <a:r>
              <a:rPr lang="ja-JP" altLang="en-US" dirty="0"/>
              <a:t>結束</a:t>
            </a:r>
            <a:endParaRPr lang="en-US" altLang="ja-JP" dirty="0"/>
          </a:p>
          <a:p>
            <a:r>
              <a:rPr lang="he-IL" dirty="0"/>
              <a:t>הסוף</a:t>
            </a:r>
            <a:endParaRPr lang="en-US" dirty="0"/>
          </a:p>
          <a:p>
            <a:r>
              <a:rPr lang="en-US" dirty="0"/>
              <a:t>(</a:t>
            </a:r>
            <a:r>
              <a:rPr lang="en-US" dirty="0" err="1"/>
              <a:t>finis</a:t>
            </a:r>
            <a:r>
              <a:rPr lang="en-US" dirty="0"/>
              <a:t>)</a:t>
            </a:r>
          </a:p>
        </p:txBody>
      </p:sp>
    </p:spTree>
    <p:extLst>
      <p:ext uri="{BB962C8B-B14F-4D97-AF65-F5344CB8AC3E}">
        <p14:creationId xmlns:p14="http://schemas.microsoft.com/office/powerpoint/2010/main" val="346028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D070-EB8C-4C73-842F-EEFD9AF10088}"/>
              </a:ext>
            </a:extLst>
          </p:cNvPr>
          <p:cNvSpPr>
            <a:spLocks noGrp="1"/>
          </p:cNvSpPr>
          <p:nvPr>
            <p:ph type="title"/>
          </p:nvPr>
        </p:nvSpPr>
        <p:spPr/>
        <p:txBody>
          <a:bodyPr/>
          <a:lstStyle/>
          <a:p>
            <a:r>
              <a:rPr lang="en-US" dirty="0"/>
              <a:t>Entertainment!</a:t>
            </a:r>
          </a:p>
        </p:txBody>
      </p:sp>
      <p:sp>
        <p:nvSpPr>
          <p:cNvPr id="3" name="Content Placeholder 2">
            <a:extLst>
              <a:ext uri="{FF2B5EF4-FFF2-40B4-BE49-F238E27FC236}">
                <a16:creationId xmlns:a16="http://schemas.microsoft.com/office/drawing/2014/main" id="{CAB08CF9-4DC8-42D9-97C8-87BFBEEB0AFE}"/>
              </a:ext>
            </a:extLst>
          </p:cNvPr>
          <p:cNvSpPr>
            <a:spLocks noGrp="1"/>
          </p:cNvSpPr>
          <p:nvPr>
            <p:ph idx="1"/>
          </p:nvPr>
        </p:nvSpPr>
        <p:spPr/>
        <p:txBody>
          <a:bodyPr/>
          <a:lstStyle/>
          <a:p>
            <a:r>
              <a:rPr lang="en-US" dirty="0"/>
              <a:t>Global film industry revenues 2018 ~$42 billion</a:t>
            </a:r>
          </a:p>
          <a:p>
            <a:r>
              <a:rPr lang="en-US" dirty="0"/>
              <a:t>Global video game industry revenues 2018 ~$44 billion</a:t>
            </a:r>
          </a:p>
        </p:txBody>
      </p:sp>
      <p:pic>
        <p:nvPicPr>
          <p:cNvPr id="5" name="Picture 4">
            <a:extLst>
              <a:ext uri="{FF2B5EF4-FFF2-40B4-BE49-F238E27FC236}">
                <a16:creationId xmlns:a16="http://schemas.microsoft.com/office/drawing/2014/main" id="{E645D2C5-E6B9-4C77-BB7B-0802F65794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751387"/>
            <a:ext cx="1981200" cy="2933839"/>
          </a:xfrm>
          <a:prstGeom prst="rect">
            <a:avLst/>
          </a:prstGeom>
        </p:spPr>
      </p:pic>
      <p:pic>
        <p:nvPicPr>
          <p:cNvPr id="7" name="Picture 6">
            <a:extLst>
              <a:ext uri="{FF2B5EF4-FFF2-40B4-BE49-F238E27FC236}">
                <a16:creationId xmlns:a16="http://schemas.microsoft.com/office/drawing/2014/main" id="{4D477FF1-A668-484C-B372-CCAC23113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751387"/>
            <a:ext cx="5791200" cy="2895600"/>
          </a:xfrm>
          <a:prstGeom prst="rect">
            <a:avLst/>
          </a:prstGeom>
        </p:spPr>
      </p:pic>
    </p:spTree>
    <p:extLst>
      <p:ext uri="{BB962C8B-B14F-4D97-AF65-F5344CB8AC3E}">
        <p14:creationId xmlns:p14="http://schemas.microsoft.com/office/powerpoint/2010/main" val="3185374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FB7CC-B01E-49C9-9664-30E269390490}"/>
              </a:ext>
            </a:extLst>
          </p:cNvPr>
          <p:cNvSpPr>
            <a:spLocks noGrp="1"/>
          </p:cNvSpPr>
          <p:nvPr>
            <p:ph type="title"/>
          </p:nvPr>
        </p:nvSpPr>
        <p:spPr/>
        <p:txBody>
          <a:bodyPr/>
          <a:lstStyle/>
          <a:p>
            <a:r>
              <a:rPr lang="en-US" dirty="0" err="1"/>
              <a:t>Wayback</a:t>
            </a:r>
            <a:r>
              <a:rPr lang="en-US" dirty="0"/>
              <a:t> Machine - 1981</a:t>
            </a:r>
          </a:p>
        </p:txBody>
      </p:sp>
      <p:pic>
        <p:nvPicPr>
          <p:cNvPr id="5" name="Content Placeholder 4">
            <a:extLst>
              <a:ext uri="{FF2B5EF4-FFF2-40B4-BE49-F238E27FC236}">
                <a16:creationId xmlns:a16="http://schemas.microsoft.com/office/drawing/2014/main" id="{402BCD1A-A6AF-4802-BEA7-24FE14E91A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1187" y="915987"/>
            <a:ext cx="5334000" cy="3657600"/>
          </a:xfrm>
        </p:spPr>
      </p:pic>
    </p:spTree>
    <p:extLst>
      <p:ext uri="{BB962C8B-B14F-4D97-AF65-F5344CB8AC3E}">
        <p14:creationId xmlns:p14="http://schemas.microsoft.com/office/powerpoint/2010/main" val="159568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997DE-09DB-478F-8244-6392D9171265}"/>
              </a:ext>
            </a:extLst>
          </p:cNvPr>
          <p:cNvSpPr>
            <a:spLocks noGrp="1"/>
          </p:cNvSpPr>
          <p:nvPr>
            <p:ph type="title"/>
          </p:nvPr>
        </p:nvSpPr>
        <p:spPr/>
        <p:txBody>
          <a:bodyPr/>
          <a:lstStyle/>
          <a:p>
            <a:r>
              <a:rPr lang="en-US" dirty="0" err="1"/>
              <a:t>Wayback</a:t>
            </a:r>
            <a:r>
              <a:rPr lang="en-US" dirty="0"/>
              <a:t> Machine - 1990</a:t>
            </a:r>
          </a:p>
        </p:txBody>
      </p:sp>
      <p:sp>
        <p:nvSpPr>
          <p:cNvPr id="4" name="Text Placeholder 3">
            <a:extLst>
              <a:ext uri="{FF2B5EF4-FFF2-40B4-BE49-F238E27FC236}">
                <a16:creationId xmlns:a16="http://schemas.microsoft.com/office/drawing/2014/main" id="{0B313E6B-F891-4909-90B5-2B18A4E8B140}"/>
              </a:ext>
            </a:extLst>
          </p:cNvPr>
          <p:cNvSpPr>
            <a:spLocks noGrp="1"/>
          </p:cNvSpPr>
          <p:nvPr>
            <p:ph type="body" idx="1"/>
          </p:nvPr>
        </p:nvSpPr>
        <p:spPr/>
        <p:txBody>
          <a:bodyPr/>
          <a:lstStyle/>
          <a:p>
            <a:endParaRPr lang="en-US"/>
          </a:p>
        </p:txBody>
      </p:sp>
      <p:pic>
        <p:nvPicPr>
          <p:cNvPr id="9" name="Content Placeholder 8">
            <a:extLst>
              <a:ext uri="{FF2B5EF4-FFF2-40B4-BE49-F238E27FC236}">
                <a16:creationId xmlns:a16="http://schemas.microsoft.com/office/drawing/2014/main" id="{1D027A54-3016-41BF-AEF8-C9CAB57EF33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1318" y="1700558"/>
            <a:ext cx="4194971" cy="2621857"/>
          </a:xfrm>
        </p:spPr>
      </p:pic>
      <p:sp>
        <p:nvSpPr>
          <p:cNvPr id="6" name="Text Placeholder 5">
            <a:extLst>
              <a:ext uri="{FF2B5EF4-FFF2-40B4-BE49-F238E27FC236}">
                <a16:creationId xmlns:a16="http://schemas.microsoft.com/office/drawing/2014/main" id="{E2625F0B-03D2-456F-AE4F-D5200E669156}"/>
              </a:ext>
            </a:extLst>
          </p:cNvPr>
          <p:cNvSpPr>
            <a:spLocks noGrp="1"/>
          </p:cNvSpPr>
          <p:nvPr>
            <p:ph type="body" sz="quarter" idx="3"/>
          </p:nvPr>
        </p:nvSpPr>
        <p:spPr/>
        <p:txBody>
          <a:bodyPr/>
          <a:lstStyle/>
          <a:p>
            <a:endParaRPr lang="en-US"/>
          </a:p>
        </p:txBody>
      </p:sp>
      <p:pic>
        <p:nvPicPr>
          <p:cNvPr id="11" name="Content Placeholder 10">
            <a:extLst>
              <a:ext uri="{FF2B5EF4-FFF2-40B4-BE49-F238E27FC236}">
                <a16:creationId xmlns:a16="http://schemas.microsoft.com/office/drawing/2014/main" id="{60CFE872-26F4-43D3-8E0E-1533C4D289E4}"/>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579538" y="1700558"/>
            <a:ext cx="4194971" cy="2621857"/>
          </a:xfrm>
        </p:spPr>
      </p:pic>
    </p:spTree>
    <p:extLst>
      <p:ext uri="{BB962C8B-B14F-4D97-AF65-F5344CB8AC3E}">
        <p14:creationId xmlns:p14="http://schemas.microsoft.com/office/powerpoint/2010/main" val="2447460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D4DB-2D37-454A-B896-0AB19941AC52}"/>
              </a:ext>
            </a:extLst>
          </p:cNvPr>
          <p:cNvSpPr>
            <a:spLocks noGrp="1"/>
          </p:cNvSpPr>
          <p:nvPr>
            <p:ph type="title"/>
          </p:nvPr>
        </p:nvSpPr>
        <p:spPr/>
        <p:txBody>
          <a:bodyPr/>
          <a:lstStyle/>
          <a:p>
            <a:r>
              <a:rPr lang="en-US" dirty="0" err="1"/>
              <a:t>Wayback</a:t>
            </a:r>
            <a:r>
              <a:rPr lang="en-US" dirty="0"/>
              <a:t> Machine - 1992</a:t>
            </a:r>
          </a:p>
        </p:txBody>
      </p:sp>
      <p:pic>
        <p:nvPicPr>
          <p:cNvPr id="5" name="Content Placeholder 4">
            <a:extLst>
              <a:ext uri="{FF2B5EF4-FFF2-40B4-BE49-F238E27FC236}">
                <a16:creationId xmlns:a16="http://schemas.microsoft.com/office/drawing/2014/main" id="{2ACFE965-0D88-48CA-BACB-A7C964FC44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666750"/>
            <a:ext cx="6096000" cy="3810000"/>
          </a:xfrm>
        </p:spPr>
      </p:pic>
    </p:spTree>
    <p:extLst>
      <p:ext uri="{BB962C8B-B14F-4D97-AF65-F5344CB8AC3E}">
        <p14:creationId xmlns:p14="http://schemas.microsoft.com/office/powerpoint/2010/main" val="2058498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3D44-8257-4F58-9186-B7DB0902F935}"/>
              </a:ext>
            </a:extLst>
          </p:cNvPr>
          <p:cNvSpPr>
            <a:spLocks noGrp="1"/>
          </p:cNvSpPr>
          <p:nvPr>
            <p:ph type="title"/>
          </p:nvPr>
        </p:nvSpPr>
        <p:spPr/>
        <p:txBody>
          <a:bodyPr/>
          <a:lstStyle/>
          <a:p>
            <a:r>
              <a:rPr lang="en-US" dirty="0" err="1"/>
              <a:t>Wayback</a:t>
            </a:r>
            <a:r>
              <a:rPr lang="en-US" dirty="0"/>
              <a:t> Machine - 1993</a:t>
            </a:r>
          </a:p>
        </p:txBody>
      </p:sp>
      <p:pic>
        <p:nvPicPr>
          <p:cNvPr id="5" name="Content Placeholder 4">
            <a:extLst>
              <a:ext uri="{FF2B5EF4-FFF2-40B4-BE49-F238E27FC236}">
                <a16:creationId xmlns:a16="http://schemas.microsoft.com/office/drawing/2014/main" id="{532B1CD8-EC2A-4C13-8E1B-26DF37AC4D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584" y="648990"/>
            <a:ext cx="6152832" cy="3845520"/>
          </a:xfrm>
        </p:spPr>
      </p:pic>
    </p:spTree>
    <p:extLst>
      <p:ext uri="{BB962C8B-B14F-4D97-AF65-F5344CB8AC3E}">
        <p14:creationId xmlns:p14="http://schemas.microsoft.com/office/powerpoint/2010/main" val="3578772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9C00-3521-40AA-A065-FB601CDD9B0F}"/>
              </a:ext>
            </a:extLst>
          </p:cNvPr>
          <p:cNvSpPr>
            <a:spLocks noGrp="1"/>
          </p:cNvSpPr>
          <p:nvPr>
            <p:ph type="title"/>
          </p:nvPr>
        </p:nvSpPr>
        <p:spPr/>
        <p:txBody>
          <a:bodyPr/>
          <a:lstStyle/>
          <a:p>
            <a:r>
              <a:rPr lang="en-US" dirty="0" err="1"/>
              <a:t>Wayback</a:t>
            </a:r>
            <a:r>
              <a:rPr lang="en-US" dirty="0"/>
              <a:t> Machine - 1996</a:t>
            </a:r>
          </a:p>
        </p:txBody>
      </p:sp>
      <p:pic>
        <p:nvPicPr>
          <p:cNvPr id="5" name="Content Placeholder 4">
            <a:extLst>
              <a:ext uri="{FF2B5EF4-FFF2-40B4-BE49-F238E27FC236}">
                <a16:creationId xmlns:a16="http://schemas.microsoft.com/office/drawing/2014/main" id="{5F055F14-70A5-498F-8DE4-1854065E96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9769" y="915974"/>
            <a:ext cx="4876836" cy="3657627"/>
          </a:xfrm>
        </p:spPr>
      </p:pic>
    </p:spTree>
    <p:extLst>
      <p:ext uri="{BB962C8B-B14F-4D97-AF65-F5344CB8AC3E}">
        <p14:creationId xmlns:p14="http://schemas.microsoft.com/office/powerpoint/2010/main" val="3613226875"/>
      </p:ext>
    </p:extLst>
  </p:cSld>
  <p:clrMapOvr>
    <a:masterClrMapping/>
  </p:clrMapOvr>
</p:sld>
</file>

<file path=ppt/theme/theme1.xml><?xml version="1.0" encoding="utf-8"?>
<a:theme xmlns:a="http://schemas.openxmlformats.org/drawingml/2006/main" name="IDM PPT w copyright">
  <a:themeElements>
    <a:clrScheme name="IDM 1_27">
      <a:dk1>
        <a:sysClr val="windowText" lastClr="000000"/>
      </a:dk1>
      <a:lt1>
        <a:sysClr val="window" lastClr="FFFFFF"/>
      </a:lt1>
      <a:dk2>
        <a:srgbClr val="006692"/>
      </a:dk2>
      <a:lt2>
        <a:srgbClr val="EEECE1"/>
      </a:lt2>
      <a:accent1>
        <a:srgbClr val="000000"/>
      </a:accent1>
      <a:accent2>
        <a:srgbClr val="006692"/>
      </a:accent2>
      <a:accent3>
        <a:srgbClr val="5D87A1"/>
      </a:accent3>
      <a:accent4>
        <a:srgbClr val="6A737B"/>
      </a:accent4>
      <a:accent5>
        <a:srgbClr val="006692"/>
      </a:accent5>
      <a:accent6>
        <a:srgbClr val="F89828"/>
      </a:accent6>
      <a:hlink>
        <a:srgbClr val="0066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200" b="1" dirty="0" smtClean="0">
            <a:solidFill>
              <a:schemeClr val="accent1"/>
            </a:solidFill>
          </a:defRPr>
        </a:defPPr>
      </a:lstStyle>
    </a:txDef>
  </a:objectDefaults>
  <a:extraClrSchemeLst/>
  <a:extLst>
    <a:ext uri="{05A4C25C-085E-4340-85A3-A5531E510DB2}">
      <thm15:themeFamily xmlns:thm15="http://schemas.microsoft.com/office/thememl/2012/main" name="2019 IDM Powerpoint Template" id="{EC4D9B90-29B8-4045-BB6E-B7CB6DCF6B17}" vid="{6F3F76F8-604B-43CF-AF7F-0592B2BD1E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d2bc46a-f014-48ed-be59-9d6cf5da36fb">6FCQ3RPYFS27-1966771009-48</_dlc_DocId>
    <_dlc_DocIdUrl xmlns="6d2bc46a-f014-48ed-be59-9d6cf5da36fb">
      <Url>https://idmod.sharepoint.com/cue/_layouts/15/DocIdRedir.aspx?ID=6FCQ3RPYFS27-1966771009-48</Url>
      <Description>6FCQ3RPYFS27-1966771009-48</Description>
    </_dlc_DocIdUrl>
    <SharedWithUsers xmlns="6d2bc46a-f014-48ed-be59-9d6cf5da36fb">
      <UserInfo>
        <DisplayName>Robert Hart</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D3809413B3AA24428E09D11532DD1C98" ma:contentTypeVersion="4" ma:contentTypeDescription="Create a new document." ma:contentTypeScope="" ma:versionID="2d9fae5a054d2e9ceebcad8ccc2b307b">
  <xsd:schema xmlns:xsd="http://www.w3.org/2001/XMLSchema" xmlns:xs="http://www.w3.org/2001/XMLSchema" xmlns:p="http://schemas.microsoft.com/office/2006/metadata/properties" xmlns:ns2="6d2bc46a-f014-48ed-be59-9d6cf5da36fb" xmlns:ns3="a4481309-7098-408b-8383-77f2b6ad32e2" targetNamespace="http://schemas.microsoft.com/office/2006/metadata/properties" ma:root="true" ma:fieldsID="a4ad1591b659e53a0046dd2af83b56b8" ns2:_="" ns3:_="">
    <xsd:import namespace="6d2bc46a-f014-48ed-be59-9d6cf5da36fb"/>
    <xsd:import namespace="a4481309-7098-408b-8383-77f2b6ad32e2"/>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bc46a-f014-48ed-be59-9d6cf5da36f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481309-7098-408b-8383-77f2b6ad32e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BE5527-ED92-4C46-AD59-6FE00DA800DA}">
  <ds:schemaRefs>
    <ds:schemaRef ds:uri="a4481309-7098-408b-8383-77f2b6ad32e2"/>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d2bc46a-f014-48ed-be59-9d6cf5da36fb"/>
    <ds:schemaRef ds:uri="http://www.w3.org/XML/1998/namespace"/>
  </ds:schemaRefs>
</ds:datastoreItem>
</file>

<file path=customXml/itemProps2.xml><?xml version="1.0" encoding="utf-8"?>
<ds:datastoreItem xmlns:ds="http://schemas.openxmlformats.org/officeDocument/2006/customXml" ds:itemID="{C04BD9E3-648C-4F48-B7CC-0581F46D9AF1}">
  <ds:schemaRefs>
    <ds:schemaRef ds:uri="http://schemas.microsoft.com/sharepoint/v3/contenttype/forms"/>
  </ds:schemaRefs>
</ds:datastoreItem>
</file>

<file path=customXml/itemProps3.xml><?xml version="1.0" encoding="utf-8"?>
<ds:datastoreItem xmlns:ds="http://schemas.openxmlformats.org/officeDocument/2006/customXml" ds:itemID="{C2BF6C8D-7C84-46CC-A65D-6FD41A516C82}">
  <ds:schemaRefs>
    <ds:schemaRef ds:uri="http://schemas.microsoft.com/sharepoint/events"/>
  </ds:schemaRefs>
</ds:datastoreItem>
</file>

<file path=customXml/itemProps4.xml><?xml version="1.0" encoding="utf-8"?>
<ds:datastoreItem xmlns:ds="http://schemas.openxmlformats.org/officeDocument/2006/customXml" ds:itemID="{D78976F5-0FD7-4215-9C4C-E45D74736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2bc46a-f014-48ed-be59-9d6cf5da36fb"/>
    <ds:schemaRef ds:uri="a4481309-7098-408b-8383-77f2b6ad32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34751</TotalTime>
  <Words>1785</Words>
  <Application>Microsoft Office PowerPoint</Application>
  <PresentationFormat>On-screen Show (16:9)</PresentationFormat>
  <Paragraphs>235</Paragraphs>
  <Slides>37</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ＭＳ Ｐゴシック</vt:lpstr>
      <vt:lpstr>Arial</vt:lpstr>
      <vt:lpstr>Calibri</vt:lpstr>
      <vt:lpstr>Symbol</vt:lpstr>
      <vt:lpstr>IDM PPT w copyright</vt:lpstr>
      <vt:lpstr>PowerPoint Presentation</vt:lpstr>
      <vt:lpstr>Intro</vt:lpstr>
      <vt:lpstr>Agenda</vt:lpstr>
      <vt:lpstr>Entertainment!</vt:lpstr>
      <vt:lpstr>Wayback Machine - 1981</vt:lpstr>
      <vt:lpstr>Wayback Machine - 1990</vt:lpstr>
      <vt:lpstr>Wayback Machine - 1992</vt:lpstr>
      <vt:lpstr>Wayback Machine - 1993</vt:lpstr>
      <vt:lpstr>Wayback Machine - 1996</vt:lpstr>
      <vt:lpstr>3D Models</vt:lpstr>
      <vt:lpstr>Brief History of GPUs</vt:lpstr>
      <vt:lpstr>Brief History of GPUs</vt:lpstr>
      <vt:lpstr>2018/2019</vt:lpstr>
      <vt:lpstr>Brief History of GPUs</vt:lpstr>
      <vt:lpstr>GPU Applications to Disease Modeling</vt:lpstr>
      <vt:lpstr>GPU Applications to Disease Modeling</vt:lpstr>
      <vt:lpstr>Linear Algebra - cuBLAS</vt:lpstr>
      <vt:lpstr>Graph Analytics - nvgraph</vt:lpstr>
      <vt:lpstr>DNA Sequencing</vt:lpstr>
      <vt:lpstr>ML I – PyTorch/Theano/Keras/TensorFlow</vt:lpstr>
      <vt:lpstr>ML II – SVD/PCA/K-Means/XGBoost (RAPIDS / cuML)</vt:lpstr>
      <vt:lpstr>Data manipulation – (RAPIDS / cuDF)</vt:lpstr>
      <vt:lpstr>Cholesky/LU/SVD/QR solvers (cuSOLVER)</vt:lpstr>
      <vt:lpstr>Phylogenetics – BEAST/BEAGLE</vt:lpstr>
      <vt:lpstr>IDM’s Utilization of GPU Resources</vt:lpstr>
      <vt:lpstr>IDM’s Utilization of GPU Resources</vt:lpstr>
      <vt:lpstr>Measles Model for Nigeria</vt:lpstr>
      <vt:lpstr>Agent Based Modeling on GPU</vt:lpstr>
      <vt:lpstr>Agent Based Modeling on GPU</vt:lpstr>
      <vt:lpstr>Measles Model for Nigeria</vt:lpstr>
      <vt:lpstr>Seattle Flu Study</vt:lpstr>
      <vt:lpstr>Seattle Flu Study</vt:lpstr>
      <vt:lpstr>Agent Based Modeling on GPU</vt:lpstr>
      <vt:lpstr>Agent Based Modeling on GPU</vt:lpstr>
      <vt:lpstr>Technical Considerations</vt:lpstr>
      <vt:lpstr>Conclusion</vt:lpstr>
      <vt:lpstr>The End</vt:lpstr>
    </vt:vector>
  </TitlesOfParts>
  <Company>Intellectual Ventures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Jaline Gerardin</dc:creator>
  <cp:lastModifiedBy>Christopher Lorton</cp:lastModifiedBy>
  <cp:revision>33</cp:revision>
  <cp:lastPrinted>2013-01-29T16:01:26Z</cp:lastPrinted>
  <dcterms:created xsi:type="dcterms:W3CDTF">2018-10-16T16:02:04Z</dcterms:created>
  <dcterms:modified xsi:type="dcterms:W3CDTF">2019-04-17T16:47:47Z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0x010100D3809413B3AA24428E09D11532DD1C98</vt:lpwstr>
  </property>
  <property fmtid="{D5CDD505-2E9C-101B-9397-08002B2CF9AE}" pid="3" name="_dlc_DocIdItemGuid">
    <vt:lpwstr>386668c2-7514-448f-910a-333baed385b6</vt:lpwstr>
  </property>
  <property fmtid="{D5CDD505-2E9C-101B-9397-08002B2CF9AE}" pid="4" name="Order">
    <vt:r8>8300</vt:r8>
  </property>
  <property fmtid="{D5CDD505-2E9C-101B-9397-08002B2CF9AE}" pid="5" name="_CopySource">
    <vt:lpwstr>https://idmod.sharepoint.com/reports/Shared Documents/Report Templates/2016 IDM Gates Template.potx</vt:lpwstr>
  </property>
  <property fmtid="{D5CDD505-2E9C-101B-9397-08002B2CF9AE}" pid="6" name="xd_ProgID">
    <vt:lpwstr/>
  </property>
  <property fmtid="{D5CDD505-2E9C-101B-9397-08002B2CF9AE}" pid="7" name="TemplateUrl">
    <vt:lpwstr/>
  </property>
</Properties>
</file>