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4"/>
  </p:notesMasterIdLst>
  <p:sldIdLst>
    <p:sldId id="256" r:id="rId2"/>
    <p:sldId id="298" r:id="rId3"/>
    <p:sldId id="299" r:id="rId4"/>
    <p:sldId id="257" r:id="rId5"/>
    <p:sldId id="296" r:id="rId6"/>
    <p:sldId id="275" r:id="rId7"/>
    <p:sldId id="258" r:id="rId8"/>
    <p:sldId id="271" r:id="rId9"/>
    <p:sldId id="300" r:id="rId10"/>
    <p:sldId id="301" r:id="rId11"/>
    <p:sldId id="272" r:id="rId12"/>
    <p:sldId id="313" r:id="rId13"/>
    <p:sldId id="314" r:id="rId14"/>
    <p:sldId id="315" r:id="rId15"/>
    <p:sldId id="316" r:id="rId16"/>
    <p:sldId id="273" r:id="rId17"/>
    <p:sldId id="259" r:id="rId18"/>
    <p:sldId id="278" r:id="rId19"/>
    <p:sldId id="279" r:id="rId20"/>
    <p:sldId id="280" r:id="rId21"/>
    <p:sldId id="290" r:id="rId22"/>
    <p:sldId id="291" r:id="rId23"/>
    <p:sldId id="288" r:id="rId24"/>
    <p:sldId id="289" r:id="rId25"/>
    <p:sldId id="263" r:id="rId26"/>
    <p:sldId id="286" r:id="rId27"/>
    <p:sldId id="287" r:id="rId28"/>
    <p:sldId id="293" r:id="rId29"/>
    <p:sldId id="260" r:id="rId30"/>
    <p:sldId id="317" r:id="rId31"/>
    <p:sldId id="284" r:id="rId32"/>
    <p:sldId id="282" r:id="rId33"/>
    <p:sldId id="283" r:id="rId34"/>
    <p:sldId id="297" r:id="rId35"/>
    <p:sldId id="261" r:id="rId36"/>
    <p:sldId id="292" r:id="rId37"/>
    <p:sldId id="277" r:id="rId38"/>
    <p:sldId id="276" r:id="rId39"/>
    <p:sldId id="281" r:id="rId40"/>
    <p:sldId id="302" r:id="rId41"/>
    <p:sldId id="303" r:id="rId42"/>
    <p:sldId id="304" r:id="rId43"/>
    <p:sldId id="318" r:id="rId44"/>
    <p:sldId id="305" r:id="rId45"/>
    <p:sldId id="306" r:id="rId46"/>
    <p:sldId id="319" r:id="rId47"/>
    <p:sldId id="310" r:id="rId48"/>
    <p:sldId id="307" r:id="rId49"/>
    <p:sldId id="311" r:id="rId50"/>
    <p:sldId id="308" r:id="rId51"/>
    <p:sldId id="312" r:id="rId52"/>
    <p:sldId id="262" r:id="rId53"/>
    <p:sldId id="264" r:id="rId54"/>
    <p:sldId id="265" r:id="rId55"/>
    <p:sldId id="266" r:id="rId56"/>
    <p:sldId id="267" r:id="rId57"/>
    <p:sldId id="268" r:id="rId58"/>
    <p:sldId id="269" r:id="rId59"/>
    <p:sldId id="274" r:id="rId60"/>
    <p:sldId id="270" r:id="rId61"/>
    <p:sldId id="285" r:id="rId62"/>
    <p:sldId id="29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4" autoAdjust="0"/>
    <p:restoredTop sz="80796" autoAdjust="0"/>
  </p:normalViewPr>
  <p:slideViewPr>
    <p:cSldViewPr snapToGrid="0">
      <p:cViewPr varScale="1">
        <p:scale>
          <a:sx n="92" d="100"/>
          <a:sy n="92"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97D0C-0742-4EA6-97F7-955C7C368C86}"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50B8B-177A-472D-828C-B31BCD2D4126}" type="slidenum">
              <a:rPr lang="en-US" smtClean="0"/>
              <a:t>‹#›</a:t>
            </a:fld>
            <a:endParaRPr lang="en-US"/>
          </a:p>
        </p:txBody>
      </p:sp>
    </p:spTree>
    <p:extLst>
      <p:ext uri="{BB962C8B-B14F-4D97-AF65-F5344CB8AC3E}">
        <p14:creationId xmlns:p14="http://schemas.microsoft.com/office/powerpoint/2010/main" val="44695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paper analogy:</a:t>
            </a:r>
          </a:p>
          <a:p>
            <a:pPr marL="171450" indent="-171450">
              <a:buFont typeface="Arial" panose="020B0604020202020204" pitchFamily="34" charset="0"/>
              <a:buChar char="•"/>
            </a:pPr>
            <a:r>
              <a:rPr lang="en-US" baseline="0" dirty="0"/>
              <a:t>Squiggly underline – fix</a:t>
            </a:r>
          </a:p>
          <a:p>
            <a:pPr marL="171450" indent="-171450">
              <a:buFont typeface="Arial" panose="020B0604020202020204" pitchFamily="34" charset="0"/>
              <a:buChar char="•"/>
            </a:pPr>
            <a:r>
              <a:rPr lang="en-US" baseline="0" dirty="0" err="1"/>
              <a:t>LaTeX</a:t>
            </a:r>
            <a:r>
              <a:rPr lang="en-US" baseline="0" dirty="0"/>
              <a:t> “compile” – fix</a:t>
            </a:r>
          </a:p>
          <a:p>
            <a:pPr marL="171450" indent="-171450">
              <a:buFont typeface="Arial" panose="020B0604020202020204" pitchFamily="34" charset="0"/>
              <a:buChar char="•"/>
            </a:pPr>
            <a:r>
              <a:rPr lang="en-US" dirty="0"/>
              <a:t>Proofreading</a:t>
            </a:r>
          </a:p>
          <a:p>
            <a:pPr marL="171450" indent="-171450">
              <a:buFont typeface="Arial" panose="020B0604020202020204" pitchFamily="34" charset="0"/>
              <a:buChar char="•"/>
            </a:pPr>
            <a:r>
              <a:rPr lang="en-US" dirty="0"/>
              <a:t>Editor</a:t>
            </a:r>
          </a:p>
          <a:p>
            <a:pPr marL="171450" indent="-171450">
              <a:buFont typeface="Arial" panose="020B0604020202020204" pitchFamily="34" charset="0"/>
              <a:buChar char="•"/>
            </a:pPr>
            <a:r>
              <a:rPr lang="en-US" dirty="0"/>
              <a:t>Peer review</a:t>
            </a:r>
          </a:p>
          <a:p>
            <a:pPr marL="171450" indent="-171450">
              <a:buFont typeface="Arial" panose="020B0604020202020204" pitchFamily="34" charset="0"/>
              <a:buChar char="•"/>
            </a:pPr>
            <a:r>
              <a:rPr lang="en-US" dirty="0"/>
              <a:t>After publication</a:t>
            </a:r>
          </a:p>
        </p:txBody>
      </p:sp>
      <p:sp>
        <p:nvSpPr>
          <p:cNvPr id="4" name="Slide Number Placeholder 3"/>
          <p:cNvSpPr>
            <a:spLocks noGrp="1"/>
          </p:cNvSpPr>
          <p:nvPr>
            <p:ph type="sldNum" sz="quarter" idx="10"/>
          </p:nvPr>
        </p:nvSpPr>
        <p:spPr/>
        <p:txBody>
          <a:bodyPr/>
          <a:lstStyle/>
          <a:p>
            <a:fld id="{8B050B8B-177A-472D-828C-B31BCD2D4126}" type="slidenum">
              <a:rPr lang="en-US" smtClean="0"/>
              <a:t>3</a:t>
            </a:fld>
            <a:endParaRPr lang="en-US"/>
          </a:p>
        </p:txBody>
      </p:sp>
    </p:spTree>
    <p:extLst>
      <p:ext uri="{BB962C8B-B14F-4D97-AF65-F5344CB8AC3E}">
        <p14:creationId xmlns:p14="http://schemas.microsoft.com/office/powerpoint/2010/main" val="45255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a:t>
            </a:r>
            <a:r>
              <a:rPr lang="en-US" baseline="0" dirty="0"/>
              <a:t> data, weather data, migration data</a:t>
            </a:r>
          </a:p>
          <a:p>
            <a:r>
              <a:rPr lang="en-US" baseline="0" dirty="0"/>
              <a:t>Convert CSV to JSON</a:t>
            </a:r>
          </a:p>
          <a:p>
            <a:r>
              <a:rPr lang="en-US" baseline="0" dirty="0"/>
              <a:t>Draw from a distribution, matrix transformation</a:t>
            </a:r>
          </a:p>
          <a:p>
            <a:r>
              <a:rPr lang="en-US" baseline="0" dirty="0"/>
              <a:t>Write CSV or JSON</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30</a:t>
            </a:fld>
            <a:endParaRPr lang="en-US"/>
          </a:p>
        </p:txBody>
      </p:sp>
    </p:spTree>
    <p:extLst>
      <p:ext uri="{BB962C8B-B14F-4D97-AF65-F5344CB8AC3E}">
        <p14:creationId xmlns:p14="http://schemas.microsoft.com/office/powerpoint/2010/main" val="169875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program has started and we have changed to the working directory…</a:t>
            </a:r>
          </a:p>
          <a:p>
            <a:r>
              <a:rPr lang="en-US" dirty="0"/>
              <a:t>When I call the open file function…</a:t>
            </a:r>
          </a:p>
          <a:p>
            <a:r>
              <a:rPr lang="en-US" dirty="0"/>
              <a:t>The file is opened and ready for reading data…</a:t>
            </a:r>
          </a:p>
        </p:txBody>
      </p:sp>
      <p:sp>
        <p:nvSpPr>
          <p:cNvPr id="4" name="Slide Number Placeholder 3"/>
          <p:cNvSpPr>
            <a:spLocks noGrp="1"/>
          </p:cNvSpPr>
          <p:nvPr>
            <p:ph type="sldNum" sz="quarter" idx="10"/>
          </p:nvPr>
        </p:nvSpPr>
        <p:spPr/>
        <p:txBody>
          <a:bodyPr/>
          <a:lstStyle/>
          <a:p>
            <a:fld id="{8B050B8B-177A-472D-828C-B31BCD2D4126}" type="slidenum">
              <a:rPr lang="en-US" smtClean="0"/>
              <a:t>32</a:t>
            </a:fld>
            <a:endParaRPr lang="en-US"/>
          </a:p>
        </p:txBody>
      </p:sp>
    </p:spTree>
    <p:extLst>
      <p:ext uri="{BB962C8B-B14F-4D97-AF65-F5344CB8AC3E}">
        <p14:creationId xmlns:p14="http://schemas.microsoft.com/office/powerpoint/2010/main" val="264527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Timely</a:t>
            </a:r>
            <a:r>
              <a:rPr lang="en-US" baseline="0" dirty="0"/>
              <a:t> also means that difficult to test code can be identified.</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33</a:t>
            </a:fld>
            <a:endParaRPr lang="en-US"/>
          </a:p>
        </p:txBody>
      </p:sp>
    </p:spTree>
    <p:extLst>
      <p:ext uri="{BB962C8B-B14F-4D97-AF65-F5344CB8AC3E}">
        <p14:creationId xmlns:p14="http://schemas.microsoft.com/office/powerpoint/2010/main" val="198215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 filename</a:t>
            </a:r>
          </a:p>
          <a:p>
            <a:r>
              <a:rPr lang="en-US" dirty="0"/>
              <a:t>Abstract – class or module name</a:t>
            </a:r>
          </a:p>
          <a:p>
            <a:r>
              <a:rPr lang="en-US" dirty="0"/>
              <a:t>Introduction – public methods</a:t>
            </a:r>
          </a:p>
          <a:p>
            <a:r>
              <a:rPr lang="en-US" dirty="0"/>
              <a:t>Methods – internal implementation</a:t>
            </a:r>
          </a:p>
          <a:p>
            <a:r>
              <a:rPr lang="en-US" dirty="0"/>
              <a:t>Results – n/a</a:t>
            </a:r>
          </a:p>
          <a:p>
            <a:r>
              <a:rPr lang="en-US" dirty="0"/>
              <a:t>Conclusion – n/a</a:t>
            </a:r>
          </a:p>
        </p:txBody>
      </p:sp>
      <p:sp>
        <p:nvSpPr>
          <p:cNvPr id="4" name="Slide Number Placeholder 3"/>
          <p:cNvSpPr>
            <a:spLocks noGrp="1"/>
          </p:cNvSpPr>
          <p:nvPr>
            <p:ph type="sldNum" sz="quarter" idx="10"/>
          </p:nvPr>
        </p:nvSpPr>
        <p:spPr/>
        <p:txBody>
          <a:bodyPr/>
          <a:lstStyle/>
          <a:p>
            <a:fld id="{8B050B8B-177A-472D-828C-B31BCD2D4126}" type="slidenum">
              <a:rPr lang="en-US" smtClean="0"/>
              <a:t>41</a:t>
            </a:fld>
            <a:endParaRPr lang="en-US"/>
          </a:p>
        </p:txBody>
      </p:sp>
    </p:spTree>
    <p:extLst>
      <p:ext uri="{BB962C8B-B14F-4D97-AF65-F5344CB8AC3E}">
        <p14:creationId xmlns:p14="http://schemas.microsoft.com/office/powerpoint/2010/main" val="375512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56</a:t>
            </a:fld>
            <a:endParaRPr lang="en-US"/>
          </a:p>
        </p:txBody>
      </p:sp>
    </p:spTree>
    <p:extLst>
      <p:ext uri="{BB962C8B-B14F-4D97-AF65-F5344CB8AC3E}">
        <p14:creationId xmlns:p14="http://schemas.microsoft.com/office/powerpoint/2010/main" val="26940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B050B8B-177A-472D-828C-B31BCD2D4126}" type="slidenum">
              <a:rPr lang="en-US" smtClean="0"/>
              <a:t>61</a:t>
            </a:fld>
            <a:endParaRPr lang="en-US"/>
          </a:p>
        </p:txBody>
      </p:sp>
    </p:spTree>
    <p:extLst>
      <p:ext uri="{BB962C8B-B14F-4D97-AF65-F5344CB8AC3E}">
        <p14:creationId xmlns:p14="http://schemas.microsoft.com/office/powerpoint/2010/main" val="405637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for yourself – does your code work correctly (don’t waste your time), can you use it later, can</a:t>
            </a:r>
            <a:r>
              <a:rPr lang="en-US" baseline="0" dirty="0"/>
              <a:t> you modify it later</a:t>
            </a:r>
          </a:p>
          <a:p>
            <a:pPr marL="171450" indent="-171450">
              <a:buFont typeface="Arial" panose="020B0604020202020204" pitchFamily="34" charset="0"/>
              <a:buChar char="•"/>
            </a:pPr>
            <a:r>
              <a:rPr lang="en-US" baseline="0" dirty="0"/>
              <a:t>Good for others – does their version of the code work correctly, can they understand it, can they modify it</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62</a:t>
            </a:fld>
            <a:endParaRPr lang="en-US"/>
          </a:p>
        </p:txBody>
      </p:sp>
    </p:spTree>
    <p:extLst>
      <p:ext uri="{BB962C8B-B14F-4D97-AF65-F5344CB8AC3E}">
        <p14:creationId xmlns:p14="http://schemas.microsoft.com/office/powerpoint/2010/main" val="398303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from low-level,</a:t>
            </a:r>
            <a:r>
              <a:rPr lang="en-US" baseline="0" dirty="0"/>
              <a:t> “trivial,” to high-level, “involved.”</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4</a:t>
            </a:fld>
            <a:endParaRPr lang="en-US"/>
          </a:p>
        </p:txBody>
      </p:sp>
    </p:spTree>
    <p:extLst>
      <p:ext uri="{BB962C8B-B14F-4D97-AF65-F5344CB8AC3E}">
        <p14:creationId xmlns:p14="http://schemas.microsoft.com/office/powerpoint/2010/main" val="1479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foolish consistency is the hobgoblin of small minds.”</a:t>
            </a:r>
            <a:br>
              <a:rPr lang="en-US" sz="1200" dirty="0"/>
            </a:br>
            <a:r>
              <a:rPr lang="en-US" sz="1200" dirty="0"/>
              <a:t>–Ralph Waldo Emerson</a:t>
            </a:r>
          </a:p>
          <a:p>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8</a:t>
            </a:fld>
            <a:endParaRPr lang="en-US"/>
          </a:p>
        </p:txBody>
      </p:sp>
    </p:spTree>
    <p:extLst>
      <p:ext uri="{BB962C8B-B14F-4D97-AF65-F5344CB8AC3E}">
        <p14:creationId xmlns:p14="http://schemas.microsoft.com/office/powerpoint/2010/main" val="171690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opposition</a:t>
            </a:r>
            <a:r>
              <a:rPr lang="en-US" baseline="0" dirty="0"/>
              <a:t> to vertical </a:t>
            </a:r>
            <a:r>
              <a:rPr lang="en-US" baseline="0" dirty="0" err="1"/>
              <a:t>whitepace</a:t>
            </a:r>
            <a:r>
              <a:rPr lang="en-US" baseline="0" dirty="0"/>
              <a:t> is vertical density. Too many comment lines or empty lines leave too little information in proximity to each other.</a:t>
            </a:r>
          </a:p>
          <a:p>
            <a:pPr marL="171450" indent="-171450">
              <a:buFont typeface="Arial" panose="020B0604020202020204" pitchFamily="34" charset="0"/>
              <a:buChar char="•"/>
            </a:pPr>
            <a:r>
              <a:rPr lang="en-US" baseline="0" dirty="0"/>
              <a:t>Appropriate </a:t>
            </a:r>
            <a:r>
              <a:rPr lang="en-US" baseline="0" dirty="0" err="1"/>
              <a:t>whitepace</a:t>
            </a:r>
            <a:r>
              <a:rPr lang="en-US" baseline="0" dirty="0"/>
              <a:t> is like paragraphs and paragraph indentation in a paper.</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11</a:t>
            </a:fld>
            <a:endParaRPr lang="en-US"/>
          </a:p>
        </p:txBody>
      </p:sp>
    </p:spTree>
    <p:extLst>
      <p:ext uri="{BB962C8B-B14F-4D97-AF65-F5344CB8AC3E}">
        <p14:creationId xmlns:p14="http://schemas.microsoft.com/office/powerpoint/2010/main" val="224624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opposition</a:t>
            </a:r>
            <a:r>
              <a:rPr lang="en-US" baseline="0" dirty="0"/>
              <a:t> to vertical </a:t>
            </a:r>
            <a:r>
              <a:rPr lang="en-US" baseline="0" dirty="0" err="1"/>
              <a:t>whitepace</a:t>
            </a:r>
            <a:r>
              <a:rPr lang="en-US" baseline="0" dirty="0"/>
              <a:t> is vertical density. Too many comment lines or empty lines leave too little information in proximity to each other.</a:t>
            </a:r>
          </a:p>
          <a:p>
            <a:pPr marL="171450" indent="-171450">
              <a:buFont typeface="Arial" panose="020B0604020202020204" pitchFamily="34" charset="0"/>
              <a:buChar char="•"/>
            </a:pPr>
            <a:r>
              <a:rPr lang="en-US" baseline="0" dirty="0"/>
              <a:t>Appropriate </a:t>
            </a:r>
            <a:r>
              <a:rPr lang="en-US" baseline="0" dirty="0" err="1"/>
              <a:t>whitepace</a:t>
            </a:r>
            <a:r>
              <a:rPr lang="en-US" baseline="0" dirty="0"/>
              <a:t> is like paragraphs and paragraph indentation in a paper.</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12</a:t>
            </a:fld>
            <a:endParaRPr lang="en-US"/>
          </a:p>
        </p:txBody>
      </p:sp>
    </p:spTree>
    <p:extLst>
      <p:ext uri="{BB962C8B-B14F-4D97-AF65-F5344CB8AC3E}">
        <p14:creationId xmlns:p14="http://schemas.microsoft.com/office/powerpoint/2010/main" val="74673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opposition</a:t>
            </a:r>
            <a:r>
              <a:rPr lang="en-US" baseline="0" dirty="0"/>
              <a:t> to vertical </a:t>
            </a:r>
            <a:r>
              <a:rPr lang="en-US" baseline="0" dirty="0" err="1"/>
              <a:t>whitepace</a:t>
            </a:r>
            <a:r>
              <a:rPr lang="en-US" baseline="0" dirty="0"/>
              <a:t> is vertical density. Too many comment lines or empty lines leave too little information in proximity to each other.</a:t>
            </a:r>
          </a:p>
          <a:p>
            <a:pPr marL="171450" indent="-171450">
              <a:buFont typeface="Arial" panose="020B0604020202020204" pitchFamily="34" charset="0"/>
              <a:buChar char="•"/>
            </a:pPr>
            <a:r>
              <a:rPr lang="en-US" baseline="0" dirty="0"/>
              <a:t>Appropriate </a:t>
            </a:r>
            <a:r>
              <a:rPr lang="en-US" baseline="0" dirty="0" err="1"/>
              <a:t>whitepace</a:t>
            </a:r>
            <a:r>
              <a:rPr lang="en-US" baseline="0" dirty="0"/>
              <a:t> is like paragraphs and paragraph indentation in a paper.</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13</a:t>
            </a:fld>
            <a:endParaRPr lang="en-US"/>
          </a:p>
        </p:txBody>
      </p:sp>
    </p:spTree>
    <p:extLst>
      <p:ext uri="{BB962C8B-B14F-4D97-AF65-F5344CB8AC3E}">
        <p14:creationId xmlns:p14="http://schemas.microsoft.com/office/powerpoint/2010/main" val="287816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opposition</a:t>
            </a:r>
            <a:r>
              <a:rPr lang="en-US" baseline="0" dirty="0"/>
              <a:t> to vertical </a:t>
            </a:r>
            <a:r>
              <a:rPr lang="en-US" baseline="0" dirty="0" err="1"/>
              <a:t>whitepace</a:t>
            </a:r>
            <a:r>
              <a:rPr lang="en-US" baseline="0" dirty="0"/>
              <a:t> is vertical density. Too many comment lines or empty lines leave too little information in proximity to each other.</a:t>
            </a:r>
          </a:p>
          <a:p>
            <a:pPr marL="171450" indent="-171450">
              <a:buFont typeface="Arial" panose="020B0604020202020204" pitchFamily="34" charset="0"/>
              <a:buChar char="•"/>
            </a:pPr>
            <a:r>
              <a:rPr lang="en-US" baseline="0" dirty="0"/>
              <a:t>Appropriate </a:t>
            </a:r>
            <a:r>
              <a:rPr lang="en-US" baseline="0" dirty="0" err="1"/>
              <a:t>whitepace</a:t>
            </a:r>
            <a:r>
              <a:rPr lang="en-US" baseline="0" dirty="0"/>
              <a:t> is like paragraphs and paragraph indentation in a paper.</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14</a:t>
            </a:fld>
            <a:endParaRPr lang="en-US"/>
          </a:p>
        </p:txBody>
      </p:sp>
    </p:spTree>
    <p:extLst>
      <p:ext uri="{BB962C8B-B14F-4D97-AF65-F5344CB8AC3E}">
        <p14:creationId xmlns:p14="http://schemas.microsoft.com/office/powerpoint/2010/main" val="86069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opposition</a:t>
            </a:r>
            <a:r>
              <a:rPr lang="en-US" baseline="0" dirty="0"/>
              <a:t> to vertical </a:t>
            </a:r>
            <a:r>
              <a:rPr lang="en-US" baseline="0" dirty="0" err="1"/>
              <a:t>whitepace</a:t>
            </a:r>
            <a:r>
              <a:rPr lang="en-US" baseline="0" dirty="0"/>
              <a:t> is vertical density. Too many comment lines or empty lines leave too little information in proximity to each other.</a:t>
            </a:r>
          </a:p>
          <a:p>
            <a:pPr marL="171450" indent="-171450">
              <a:buFont typeface="Arial" panose="020B0604020202020204" pitchFamily="34" charset="0"/>
              <a:buChar char="•"/>
            </a:pPr>
            <a:r>
              <a:rPr lang="en-US" baseline="0" dirty="0"/>
              <a:t>Appropriate </a:t>
            </a:r>
            <a:r>
              <a:rPr lang="en-US" baseline="0" dirty="0" err="1"/>
              <a:t>whitepace</a:t>
            </a:r>
            <a:r>
              <a:rPr lang="en-US" baseline="0" dirty="0"/>
              <a:t> is like paragraphs and paragraph indentation in a paper.</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15</a:t>
            </a:fld>
            <a:endParaRPr lang="en-US"/>
          </a:p>
        </p:txBody>
      </p:sp>
    </p:spTree>
    <p:extLst>
      <p:ext uri="{BB962C8B-B14F-4D97-AF65-F5344CB8AC3E}">
        <p14:creationId xmlns:p14="http://schemas.microsoft.com/office/powerpoint/2010/main" val="191316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 does not return </a:t>
            </a:r>
            <a:r>
              <a:rPr lang="en-US" i="1" dirty="0"/>
              <a:t>when</a:t>
            </a:r>
            <a:r>
              <a:rPr lang="en-US" dirty="0"/>
              <a:t> </a:t>
            </a:r>
            <a:r>
              <a:rPr lang="en-US" dirty="0" err="1"/>
              <a:t>this.closed</a:t>
            </a:r>
            <a:r>
              <a:rPr lang="en-US" dirty="0"/>
              <a:t> becomes true. It returns </a:t>
            </a:r>
            <a:r>
              <a:rPr lang="en-US" i="1" dirty="0"/>
              <a:t>if</a:t>
            </a:r>
            <a:r>
              <a:rPr lang="en-US" dirty="0"/>
              <a:t> </a:t>
            </a:r>
            <a:r>
              <a:rPr lang="en-US" dirty="0" err="1"/>
              <a:t>this.closed</a:t>
            </a:r>
            <a:r>
              <a:rPr lang="en-US" baseline="0" dirty="0"/>
              <a:t> is true; otherwise, it waits for a blind time-out and then throws an exception </a:t>
            </a:r>
            <a:r>
              <a:rPr lang="en-US" i="1" baseline="0" dirty="0"/>
              <a:t>if</a:t>
            </a:r>
            <a:r>
              <a:rPr lang="en-US" baseline="0" dirty="0"/>
              <a:t> </a:t>
            </a:r>
            <a:r>
              <a:rPr lang="en-US" baseline="0" dirty="0" err="1"/>
              <a:t>this.closed</a:t>
            </a:r>
            <a:r>
              <a:rPr lang="en-US" baseline="0" dirty="0"/>
              <a:t> is still not true.</a:t>
            </a:r>
            <a:endParaRPr lang="en-US" dirty="0"/>
          </a:p>
        </p:txBody>
      </p:sp>
      <p:sp>
        <p:nvSpPr>
          <p:cNvPr id="4" name="Slide Number Placeholder 3"/>
          <p:cNvSpPr>
            <a:spLocks noGrp="1"/>
          </p:cNvSpPr>
          <p:nvPr>
            <p:ph type="sldNum" sz="quarter" idx="10"/>
          </p:nvPr>
        </p:nvSpPr>
        <p:spPr/>
        <p:txBody>
          <a:bodyPr/>
          <a:lstStyle/>
          <a:p>
            <a:fld id="{8B050B8B-177A-472D-828C-B31BCD2D4126}" type="slidenum">
              <a:rPr lang="en-US" smtClean="0"/>
              <a:t>21</a:t>
            </a:fld>
            <a:endParaRPr lang="en-US"/>
          </a:p>
        </p:txBody>
      </p:sp>
    </p:spTree>
    <p:extLst>
      <p:ext uri="{BB962C8B-B14F-4D97-AF65-F5344CB8AC3E}">
        <p14:creationId xmlns:p14="http://schemas.microsoft.com/office/powerpoint/2010/main" val="199134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158306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255326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724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60020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044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50505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124061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400225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45466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1CD44-98D3-42B5-B7F2-430AD88B3E9E}"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284318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D1CD44-98D3-42B5-B7F2-430AD88B3E9E}"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2855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D1CD44-98D3-42B5-B7F2-430AD88B3E9E}"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160984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D1CD44-98D3-42B5-B7F2-430AD88B3E9E}"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230910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1CD44-98D3-42B5-B7F2-430AD88B3E9E}"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118482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1CD44-98D3-42B5-B7F2-430AD88B3E9E}"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040A4-BFAB-47B3-8B50-90EC4D7A8E3A}" type="slidenum">
              <a:rPr lang="en-US" smtClean="0"/>
              <a:t>‹#›</a:t>
            </a:fld>
            <a:endParaRPr lang="en-US"/>
          </a:p>
        </p:txBody>
      </p:sp>
    </p:spTree>
    <p:extLst>
      <p:ext uri="{BB962C8B-B14F-4D97-AF65-F5344CB8AC3E}">
        <p14:creationId xmlns:p14="http://schemas.microsoft.com/office/powerpoint/2010/main" val="36465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040A4-BFAB-47B3-8B50-90EC4D7A8E3A}" type="slidenum">
              <a:rPr lang="en-US" smtClean="0"/>
              <a:t>‹#›</a:t>
            </a:fld>
            <a:endParaRPr lang="en-US"/>
          </a:p>
        </p:txBody>
      </p:sp>
      <p:sp>
        <p:nvSpPr>
          <p:cNvPr id="5" name="Date Placeholder 4"/>
          <p:cNvSpPr>
            <a:spLocks noGrp="1"/>
          </p:cNvSpPr>
          <p:nvPr>
            <p:ph type="dt" sz="half" idx="10"/>
          </p:nvPr>
        </p:nvSpPr>
        <p:spPr/>
        <p:txBody>
          <a:bodyPr/>
          <a:lstStyle/>
          <a:p>
            <a:fld id="{6ED1CD44-98D3-42B5-B7F2-430AD88B3E9E}" type="datetimeFigureOut">
              <a:rPr lang="en-US" smtClean="0"/>
              <a:t>4/12/2018</a:t>
            </a:fld>
            <a:endParaRPr lang="en-US"/>
          </a:p>
        </p:txBody>
      </p:sp>
    </p:spTree>
    <p:extLst>
      <p:ext uri="{BB962C8B-B14F-4D97-AF65-F5344CB8AC3E}">
        <p14:creationId xmlns:p14="http://schemas.microsoft.com/office/powerpoint/2010/main" val="90245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D1CD44-98D3-42B5-B7F2-430AD88B3E9E}" type="datetimeFigureOut">
              <a:rPr lang="en-US" smtClean="0"/>
              <a:t>4/12/2018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0040A4-BFAB-47B3-8B50-90EC4D7A8E3A}" type="slidenum">
              <a:rPr lang="en-US" smtClean="0"/>
              <a:t>‹#›</a:t>
            </a:fld>
            <a:endParaRPr lang="en-US"/>
          </a:p>
        </p:txBody>
      </p:sp>
    </p:spTree>
    <p:extLst>
      <p:ext uri="{BB962C8B-B14F-4D97-AF65-F5344CB8AC3E}">
        <p14:creationId xmlns:p14="http://schemas.microsoft.com/office/powerpoint/2010/main" val="336117603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nunit.org/" TargetMode="External"/><Relationship Id="rId2" Type="http://schemas.openxmlformats.org/officeDocument/2006/relationships/hyperlink" Target="https://junit.org/" TargetMode="External"/><Relationship Id="rId1" Type="http://schemas.openxmlformats.org/officeDocument/2006/relationships/slideLayout" Target="../slideLayouts/slideLayout2.xml"/><Relationship Id="rId6" Type="http://schemas.openxmlformats.org/officeDocument/2006/relationships/hyperlink" Target="https://en.wikipedia.org/wiki/List_of_unit_testing_frameworks" TargetMode="External"/><Relationship Id="rId5" Type="http://schemas.openxmlformats.org/officeDocument/2006/relationships/hyperlink" Target="https://github.com/unittest-cpp/unittest-cpp" TargetMode="External"/><Relationship Id="rId4" Type="http://schemas.openxmlformats.org/officeDocument/2006/relationships/hyperlink" Target="https://docs.python.org/3/library/unittest.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git-scm.com/" TargetMode="External"/><Relationship Id="rId2" Type="http://schemas.openxmlformats.org/officeDocument/2006/relationships/hyperlink" Target="http://ericsink.com/vcbe/html/index.html" TargetMode="External"/><Relationship Id="rId1" Type="http://schemas.openxmlformats.org/officeDocument/2006/relationships/slideLayout" Target="../slideLayouts/slideLayout2.xml"/><Relationship Id="rId6" Type="http://schemas.openxmlformats.org/officeDocument/2006/relationships/hyperlink" Target="https://www.fossil-scm.org/" TargetMode="External"/><Relationship Id="rId5" Type="http://schemas.openxmlformats.org/officeDocument/2006/relationships/hyperlink" Target="https://subversion.apache.org/" TargetMode="External"/><Relationship Id="rId4" Type="http://schemas.openxmlformats.org/officeDocument/2006/relationships/hyperlink" Target="https://www.mercurial-scm.or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Software Best Practices</a:t>
            </a:r>
          </a:p>
        </p:txBody>
      </p:sp>
      <p:sp>
        <p:nvSpPr>
          <p:cNvPr id="3" name="Subtitle 2"/>
          <p:cNvSpPr>
            <a:spLocks noGrp="1"/>
          </p:cNvSpPr>
          <p:nvPr>
            <p:ph type="subTitle" idx="1"/>
          </p:nvPr>
        </p:nvSpPr>
        <p:spPr/>
        <p:txBody>
          <a:bodyPr/>
          <a:lstStyle/>
          <a:p>
            <a:r>
              <a:rPr lang="en-US" dirty="0"/>
              <a:t>Christopher Lorton</a:t>
            </a:r>
            <a:br>
              <a:rPr lang="en-US" dirty="0"/>
            </a:br>
            <a:r>
              <a:rPr lang="en-US" dirty="0"/>
              <a:t>IDM Software Development Team</a:t>
            </a:r>
          </a:p>
        </p:txBody>
      </p:sp>
    </p:spTree>
    <p:extLst>
      <p:ext uri="{BB962C8B-B14F-4D97-AF65-F5344CB8AC3E}">
        <p14:creationId xmlns:p14="http://schemas.microsoft.com/office/powerpoint/2010/main" val="145083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1" y="1472310"/>
            <a:ext cx="6525750" cy="5134230"/>
          </a:xfrm>
        </p:spPr>
      </p:pic>
    </p:spTree>
    <p:extLst>
      <p:ext uri="{BB962C8B-B14F-4D97-AF65-F5344CB8AC3E}">
        <p14:creationId xmlns:p14="http://schemas.microsoft.com/office/powerpoint/2010/main" val="345836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 Whitespace</a:t>
            </a:r>
          </a:p>
        </p:txBody>
      </p:sp>
      <p:sp>
        <p:nvSpPr>
          <p:cNvPr id="6" name="Rectangle 1"/>
          <p:cNvSpPr>
            <a:spLocks noGrp="1" noChangeArrowheads="1"/>
          </p:cNvSpPr>
          <p:nvPr>
            <p:ph idx="1"/>
          </p:nvPr>
        </p:nvSpPr>
        <p:spPr bwMode="auto">
          <a:xfrm>
            <a:off x="467591" y="2869870"/>
            <a:ext cx="8806411" cy="246221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InfectionMalaria</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InitInfectionImmunology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ISusceptibilityContext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NullPointerException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__FILE__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__LINE__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__FUNCTION__</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A31515"/>
                </a:solidFill>
                <a:effectLst/>
                <a:latin typeface="Consolas" panose="020B0609020204030204" pitchFamily="49" charset="0"/>
              </a:rPr>
              <a:t>"_</a:t>
            </a:r>
            <a:r>
              <a:rPr kumimoji="0" lang="en-US" altLang="en-US" sz="1100" b="0" i="0" u="none" strike="noStrike" cap="none" normalizeH="0" baseline="0" dirty="0" err="1">
                <a:ln>
                  <a:noFill/>
                </a:ln>
                <a:solidFill>
                  <a:srgbClr val="A31515"/>
                </a:solidFill>
                <a:effectLst/>
                <a:latin typeface="Consolas" panose="020B0609020204030204" pitchFamily="49" charset="0"/>
              </a:rPr>
              <a:t>immunity"</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*immunity=</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314F4F"/>
                </a:solidFill>
                <a:effectLst/>
                <a:latin typeface="Consolas" panose="020B0609020204030204" pitchFamily="49" charset="0"/>
              </a:rPr>
              <a:t>s_OK</a:t>
            </a:r>
            <a:endParaRPr kumimoji="0" lang="en-US" altLang="en-US" sz="1100" b="0" i="0" u="none" strike="noStrike" cap="none" normalizeH="0" baseline="0" dirty="0">
              <a:ln>
                <a:noFill/>
              </a:ln>
              <a:solidFill>
                <a:srgbClr val="314F4F"/>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-&gt;</a:t>
            </a:r>
            <a:r>
              <a:rPr kumimoji="0" lang="en-US" altLang="en-US" sz="1100" b="0" i="0" u="none" strike="noStrike" cap="none" normalizeH="0" baseline="0" dirty="0" err="1">
                <a:ln>
                  <a:noFill/>
                </a:ln>
                <a:solidFill>
                  <a:srgbClr val="000000"/>
                </a:solidFill>
                <a:effectLst/>
                <a:latin typeface="Consolas" panose="020B0609020204030204" pitchFamily="49" charset="0"/>
              </a:rPr>
              <a:t>QueryInterface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GET_IID</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**)&amp;immunity)){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QueryInterfaceException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a:t>
            </a:r>
            <a:r>
              <a:rPr kumimoji="0" lang="en-US" altLang="en-US" sz="1100" b="0" i="0" u="none" strike="noStrike" cap="none" normalizeH="0" baseline="0" dirty="0" err="1">
                <a:ln>
                  <a:noFill/>
                </a:ln>
                <a:solidFill>
                  <a:srgbClr val="6F008A"/>
                </a:solidFill>
                <a:effectLst/>
                <a:latin typeface="Consolas" panose="020B0609020204030204" pitchFamily="49" charset="0"/>
              </a:rPr>
              <a:t>FILE__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6F008A"/>
                </a:solidFill>
                <a:effectLst/>
                <a:latin typeface="Consolas" panose="020B0609020204030204" pitchFamily="49" charset="0"/>
              </a:rPr>
              <a:t>__LINE__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__FUNCTION__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"_immunity</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8B0000"/>
                </a:solidFill>
                <a:effectLst/>
                <a:latin typeface="Consolas" panose="020B0609020204030204" pitchFamily="49" charset="0"/>
              </a:rPr>
              <a:t>m_MSP_antibody</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MSP1</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m_MSPtype</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000"/>
                </a:solidFill>
                <a:effectLst/>
                <a:latin typeface="Consolas" panose="020B0609020204030204" pitchFamily="49" charset="0"/>
              </a:rPr>
              <a:t>// Can we postpone the creation of </a:t>
            </a:r>
            <a:r>
              <a:rPr kumimoji="0" lang="en-US" altLang="en-US" sz="1100" b="0" i="0" u="none" strike="noStrike" cap="none" normalizeH="0" baseline="0" dirty="0" err="1">
                <a:ln>
                  <a:noFill/>
                </a:ln>
                <a:solidFill>
                  <a:srgbClr val="008000"/>
                </a:solidFill>
                <a:effectLst/>
                <a:latin typeface="Consolas" panose="020B0609020204030204" pitchFamily="49" charset="0"/>
              </a:rPr>
              <a:t>MalariaAntibody</a:t>
            </a:r>
            <a:r>
              <a:rPr kumimoji="0" lang="en-US" altLang="en-US" sz="1100" b="0" i="0" u="none" strike="noStrike" cap="none" normalizeH="0" baseline="0" dirty="0">
                <a:ln>
                  <a:noFill/>
                </a:ln>
                <a:solidFill>
                  <a:srgbClr val="008000"/>
                </a:solidFill>
                <a:effectLst/>
                <a:latin typeface="Consolas" panose="020B0609020204030204" pitchFamily="49" charset="0"/>
              </a:rPr>
              <a:t> pointers until an actual infection variant has non-zero IRBC?</a:t>
            </a: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000"/>
                </a:solidFill>
                <a:effectLst/>
                <a:latin typeface="Consolas" panose="020B0609020204030204" pitchFamily="49" charset="0"/>
              </a:rPr>
              <a:t>// TODO: there are never any IRBC at this point, so no need to have the </a:t>
            </a:r>
            <a:r>
              <a:rPr kumimoji="0" lang="en-US" altLang="en-US" sz="1100" b="0" i="0" u="none" strike="noStrike" cap="none" normalizeH="0" baseline="0" dirty="0" err="1">
                <a:ln>
                  <a:noFill/>
                </a:ln>
                <a:solidFill>
                  <a:srgbClr val="008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8000"/>
                </a:solidFill>
                <a:effectLst/>
                <a:latin typeface="Consolas" panose="020B0609020204030204" pitchFamily="49" charset="0"/>
              </a:rPr>
              <a:t>() calls...</a:t>
            </a:r>
            <a:br>
              <a:rPr kumimoji="0" lang="en-US" altLang="en-US" sz="1100" b="0" i="0" u="none" strike="noStrike" cap="none" normalizeH="0" baseline="0" dirty="0">
                <a:ln>
                  <a:noFill/>
                </a:ln>
                <a:solidFill>
                  <a:srgbClr val="008000"/>
                </a:solidFill>
                <a:effectLst/>
                <a:latin typeface="Consolas" panose="020B0609020204030204" pitchFamily="49" charset="0"/>
              </a:rPr>
            </a:br>
            <a:r>
              <a:rPr kumimoji="0" lang="en-US" altLang="en-US" sz="1100" b="0" i="0" u="none" strike="noStrike" cap="none" normalizeH="0" baseline="0" dirty="0">
                <a:ln>
                  <a:noFill/>
                </a:ln>
                <a:solidFill>
                  <a:srgbClr val="0000FF"/>
                </a:solidFill>
                <a:effectLst/>
                <a:latin typeface="Consolas" panose="020B0609020204030204" pitchFamily="49" charset="0"/>
              </a:rPr>
              <a:t>for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int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=0;ivariant&lt;</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0000"/>
                </a:solidFill>
                <a:effectLst/>
                <a:latin typeface="Consolas" panose="020B0609020204030204" pitchFamily="49" charset="0"/>
              </a:rPr>
              <a:t>.size();</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8B0000"/>
                </a:solidFill>
                <a:effectLst/>
                <a:latin typeface="Consolas" panose="020B0609020204030204" pitchFamily="49" charset="0"/>
              </a:rPr>
              <a:t>m_IRBC_count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&gt;0){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PfEMP1_minor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8B0000"/>
                </a:solidFill>
                <a:effectLst/>
                <a:latin typeface="Consolas" panose="020B0609020204030204" pitchFamily="49" charset="0"/>
              </a:rPr>
              <a:t>m_minor_epitope_type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PfEMP1_major</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m_IRBCtype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978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 Whitespace</a:t>
            </a:r>
          </a:p>
        </p:txBody>
      </p:sp>
      <p:sp>
        <p:nvSpPr>
          <p:cNvPr id="6" name="Rectangle 1"/>
          <p:cNvSpPr>
            <a:spLocks noGrp="1" noChangeArrowheads="1"/>
          </p:cNvSpPr>
          <p:nvPr>
            <p:ph idx="1"/>
          </p:nvPr>
        </p:nvSpPr>
        <p:spPr bwMode="auto">
          <a:xfrm>
            <a:off x="479907" y="1769572"/>
            <a:ext cx="9983740" cy="466281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InfectionMalaria</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InitInfectionImmunology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ISusceptibilityContext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NullPointerException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a:t>
            </a:r>
            <a:r>
              <a:rPr kumimoji="0" lang="en-US" altLang="en-US" sz="1100" b="0" i="0" u="none" strike="noStrike" cap="none" normalizeH="0" baseline="0" dirty="0" err="1">
                <a:ln>
                  <a:noFill/>
                </a:ln>
                <a:solidFill>
                  <a:srgbClr val="6F008A"/>
                </a:solidFill>
                <a:effectLst/>
                <a:latin typeface="Consolas" panose="020B0609020204030204" pitchFamily="49" charset="0"/>
              </a:rPr>
              <a:t>FILE__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6F008A"/>
                </a:solidFill>
                <a:effectLst/>
                <a:latin typeface="Consolas" panose="020B0609020204030204" pitchFamily="49" charset="0"/>
              </a:rPr>
              <a:t>__LINE__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__FUNCTION__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"_immunity"</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*immunity=</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314F4F"/>
                </a:solidFill>
                <a:effectLst/>
                <a:latin typeface="Consolas" panose="020B0609020204030204" pitchFamily="49" charset="0"/>
              </a:rPr>
              <a:t>s_OK</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-&gt;</a:t>
            </a:r>
            <a:r>
              <a:rPr kumimoji="0" lang="en-US" altLang="en-US" sz="1100" b="0" i="0" u="none" strike="noStrike" cap="none" normalizeH="0" baseline="0" dirty="0" err="1">
                <a:ln>
                  <a:noFill/>
                </a:ln>
                <a:solidFill>
                  <a:srgbClr val="000000"/>
                </a:solidFill>
                <a:effectLst/>
                <a:latin typeface="Consolas" panose="020B0609020204030204" pitchFamily="49" charset="0"/>
              </a:rPr>
              <a:t>QueryInterface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GET_IID</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**)&amp;immunity))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QueryInterfaceException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__FILE__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__LINE__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__FUNCTION__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8B0000"/>
                </a:solidFill>
                <a:effectLst/>
                <a:latin typeface="Consolas" panose="020B0609020204030204" pitchFamily="49" charset="0"/>
              </a:rPr>
              <a:t>m_MSP_antibody</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MSP1</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m_MSPtype</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000"/>
                </a:solidFill>
                <a:effectLst/>
                <a:latin typeface="Consolas" panose="020B0609020204030204" pitchFamily="49" charset="0"/>
              </a:rPr>
              <a:t>// Can we postpone the creation of </a:t>
            </a:r>
            <a:r>
              <a:rPr kumimoji="0" lang="en-US" altLang="en-US" sz="1100" b="0" i="0" u="none" strike="noStrike" cap="none" normalizeH="0" baseline="0" dirty="0" err="1">
                <a:ln>
                  <a:noFill/>
                </a:ln>
                <a:solidFill>
                  <a:srgbClr val="008000"/>
                </a:solidFill>
                <a:effectLst/>
                <a:latin typeface="Consolas" panose="020B0609020204030204" pitchFamily="49" charset="0"/>
              </a:rPr>
              <a:t>MalariaAntibody</a:t>
            </a:r>
            <a:r>
              <a:rPr kumimoji="0" lang="en-US" altLang="en-US" sz="1100" b="0" i="0" u="none" strike="noStrike" cap="none" normalizeH="0" baseline="0" dirty="0">
                <a:ln>
                  <a:noFill/>
                </a:ln>
                <a:solidFill>
                  <a:srgbClr val="008000"/>
                </a:solidFill>
                <a:effectLst/>
                <a:latin typeface="Consolas" panose="020B0609020204030204" pitchFamily="49" charset="0"/>
              </a:rPr>
              <a:t> pointers until an actual infection variant has non-zero IRBC?</a:t>
            </a: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000"/>
                </a:solidFill>
                <a:effectLst/>
                <a:latin typeface="Consolas" panose="020B0609020204030204" pitchFamily="49" charset="0"/>
              </a:rPr>
              <a:t>// TODO: there are never any IRBC at this point, so no need to have the </a:t>
            </a:r>
            <a:r>
              <a:rPr kumimoji="0" lang="en-US" altLang="en-US" sz="1100" b="0" i="0" u="none" strike="noStrike" cap="none" normalizeH="0" baseline="0" dirty="0" err="1">
                <a:ln>
                  <a:noFill/>
                </a:ln>
                <a:solidFill>
                  <a:srgbClr val="008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8000"/>
                </a:solidFill>
                <a:effectLst/>
                <a:latin typeface="Consolas" panose="020B0609020204030204" pitchFamily="49" charset="0"/>
              </a:rPr>
              <a:t>() calls...</a:t>
            </a:r>
            <a:br>
              <a:rPr kumimoji="0" lang="en-US" altLang="en-US" sz="1100" b="0" i="0" u="none" strike="noStrike" cap="none" normalizeH="0" baseline="0" dirty="0">
                <a:ln>
                  <a:noFill/>
                </a:ln>
                <a:solidFill>
                  <a:srgbClr val="008000"/>
                </a:solidFill>
                <a:effectLst/>
                <a:latin typeface="Consolas" panose="020B0609020204030204" pitchFamily="49" charset="0"/>
              </a:rPr>
            </a:br>
            <a:r>
              <a:rPr kumimoji="0" lang="en-US" altLang="en-US" sz="1100" b="0" i="0" u="none" strike="noStrike" cap="none" normalizeH="0" baseline="0" dirty="0">
                <a:ln>
                  <a:noFill/>
                </a:ln>
                <a:solidFill>
                  <a:srgbClr val="0000FF"/>
                </a:solidFill>
                <a:effectLst/>
                <a:latin typeface="Consolas" panose="020B0609020204030204" pitchFamily="49" charset="0"/>
              </a:rPr>
              <a:t>for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int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=0;ivariant&lt;</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0000"/>
                </a:solidFill>
                <a:effectLst/>
                <a:latin typeface="Consolas" panose="020B0609020204030204" pitchFamily="49" charset="0"/>
              </a:rPr>
              <a:t>.size();</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8B0000"/>
                </a:solidFill>
                <a:effectLst/>
                <a:latin typeface="Consolas" panose="020B0609020204030204" pitchFamily="49" charset="0"/>
              </a:rPr>
              <a:t>m_IRBC_count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&gt;0)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PfEMP1_minor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m_minor_epitope_type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PfEMP1_major</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m_IRBCtype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938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 Whitespace</a:t>
            </a:r>
          </a:p>
        </p:txBody>
      </p:sp>
      <p:sp>
        <p:nvSpPr>
          <p:cNvPr id="6" name="Rectangle 1"/>
          <p:cNvSpPr>
            <a:spLocks noGrp="1" noChangeArrowheads="1"/>
          </p:cNvSpPr>
          <p:nvPr>
            <p:ph idx="1"/>
          </p:nvPr>
        </p:nvSpPr>
        <p:spPr bwMode="auto">
          <a:xfrm>
            <a:off x="488373" y="1600297"/>
            <a:ext cx="10214265" cy="500136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InfectionMalaria</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InitInfectionImmunology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ISusceptibilityContext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NullPointerException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a:t>
            </a:r>
            <a:r>
              <a:rPr kumimoji="0" lang="en-US" altLang="en-US" sz="1100" b="0" i="0" u="none" strike="noStrike" cap="none" normalizeH="0" baseline="0" dirty="0" err="1">
                <a:ln>
                  <a:noFill/>
                </a:ln>
                <a:solidFill>
                  <a:srgbClr val="6F008A"/>
                </a:solidFill>
                <a:effectLst/>
                <a:latin typeface="Consolas" panose="020B0609020204030204" pitchFamily="49" charset="0"/>
              </a:rPr>
              <a:t>FILE__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6F008A"/>
                </a:solidFill>
                <a:effectLst/>
                <a:latin typeface="Consolas" panose="020B0609020204030204" pitchFamily="49" charset="0"/>
              </a:rPr>
              <a:t>__LINE__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__FUNCTION__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"_immunity"</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*immunity=</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314F4F"/>
                </a:solidFill>
                <a:effectLst/>
                <a:latin typeface="Consolas" panose="020B0609020204030204" pitchFamily="49" charset="0"/>
              </a:rPr>
              <a:t>s_OK</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-&gt;</a:t>
            </a:r>
            <a:r>
              <a:rPr kumimoji="0" lang="en-US" altLang="en-US" sz="1100" b="0" i="0" u="none" strike="noStrike" cap="none" normalizeH="0" baseline="0" dirty="0" err="1">
                <a:ln>
                  <a:noFill/>
                </a:ln>
                <a:solidFill>
                  <a:srgbClr val="000000"/>
                </a:solidFill>
                <a:effectLst/>
                <a:latin typeface="Consolas" panose="020B0609020204030204" pitchFamily="49" charset="0"/>
              </a:rPr>
              <a:t>QueryInterface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GET_IID</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**)&amp;immunity))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QueryInterfaceException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__FILE__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__LINE__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__FUNCTION__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8B0000"/>
                </a:solidFill>
                <a:effectLst/>
                <a:latin typeface="Consolas" panose="020B0609020204030204" pitchFamily="49" charset="0"/>
              </a:rPr>
              <a:t>m_MSP_antibody</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MSP1</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m_MSPtype</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8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000"/>
                </a:solidFill>
                <a:effectLst/>
                <a:latin typeface="Consolas" panose="020B0609020204030204" pitchFamily="49" charset="0"/>
              </a:rPr>
              <a:t>// Can we postpone the creation of </a:t>
            </a:r>
            <a:r>
              <a:rPr kumimoji="0" lang="en-US" altLang="en-US" sz="1100" b="0" i="0" u="none" strike="noStrike" cap="none" normalizeH="0" baseline="0" dirty="0" err="1">
                <a:ln>
                  <a:noFill/>
                </a:ln>
                <a:solidFill>
                  <a:srgbClr val="008000"/>
                </a:solidFill>
                <a:effectLst/>
                <a:latin typeface="Consolas" panose="020B0609020204030204" pitchFamily="49" charset="0"/>
              </a:rPr>
              <a:t>MalariaAntibody</a:t>
            </a:r>
            <a:r>
              <a:rPr kumimoji="0" lang="en-US" altLang="en-US" sz="1100" b="0" i="0" u="none" strike="noStrike" cap="none" normalizeH="0" baseline="0" dirty="0">
                <a:ln>
                  <a:noFill/>
                </a:ln>
                <a:solidFill>
                  <a:srgbClr val="008000"/>
                </a:solidFill>
                <a:effectLst/>
                <a:latin typeface="Consolas" panose="020B0609020204030204" pitchFamily="49" charset="0"/>
              </a:rPr>
              <a:t> pointers until an actual infection variant has non-zero IRBC?</a:t>
            </a: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000"/>
                </a:solidFill>
                <a:effectLst/>
                <a:latin typeface="Consolas" panose="020B0609020204030204" pitchFamily="49" charset="0"/>
              </a:rPr>
              <a:t>// TODO: there are never any IRBC at this point, so no need to have the </a:t>
            </a:r>
            <a:r>
              <a:rPr kumimoji="0" lang="en-US" altLang="en-US" sz="1100" b="0" i="0" u="none" strike="noStrike" cap="none" normalizeH="0" baseline="0" dirty="0" err="1">
                <a:ln>
                  <a:noFill/>
                </a:ln>
                <a:solidFill>
                  <a:srgbClr val="008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8000"/>
                </a:solidFill>
                <a:effectLst/>
                <a:latin typeface="Consolas" panose="020B0609020204030204" pitchFamily="49" charset="0"/>
              </a:rPr>
              <a:t>() calls...</a:t>
            </a:r>
            <a:br>
              <a:rPr kumimoji="0" lang="en-US" altLang="en-US" sz="1100" b="0" i="0" u="none" strike="noStrike" cap="none" normalizeH="0" baseline="0" dirty="0">
                <a:ln>
                  <a:noFill/>
                </a:ln>
                <a:solidFill>
                  <a:srgbClr val="008000"/>
                </a:solidFill>
                <a:effectLst/>
                <a:latin typeface="Consolas" panose="020B0609020204030204" pitchFamily="49" charset="0"/>
              </a:rPr>
            </a:br>
            <a:r>
              <a:rPr kumimoji="0" lang="en-US" altLang="en-US" sz="1100" b="0" i="0" u="none" strike="noStrike" cap="none" normalizeH="0" baseline="0" dirty="0">
                <a:ln>
                  <a:noFill/>
                </a:ln>
                <a:solidFill>
                  <a:srgbClr val="0000FF"/>
                </a:solidFill>
                <a:effectLst/>
                <a:latin typeface="Consolas" panose="020B0609020204030204" pitchFamily="49" charset="0"/>
              </a:rPr>
              <a:t>for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int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=0;ivariant&lt;</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0000"/>
                </a:solidFill>
                <a:effectLst/>
                <a:latin typeface="Consolas" panose="020B0609020204030204" pitchFamily="49" charset="0"/>
              </a:rPr>
              <a:t>.size();</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8B0000"/>
                </a:solidFill>
                <a:effectLst/>
                <a:latin typeface="Consolas" panose="020B0609020204030204" pitchFamily="49" charset="0"/>
              </a:rPr>
              <a:t>m_IRBC_count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&gt;0)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PfEMP1_minor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m_minor_epitope_type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PfEMP1_major</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m_IRBCtype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52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 Whitespace</a:t>
            </a:r>
          </a:p>
        </p:txBody>
      </p:sp>
      <p:sp>
        <p:nvSpPr>
          <p:cNvPr id="6" name="Rectangle 1"/>
          <p:cNvSpPr>
            <a:spLocks noGrp="1" noChangeArrowheads="1"/>
          </p:cNvSpPr>
          <p:nvPr>
            <p:ph idx="1"/>
          </p:nvPr>
        </p:nvSpPr>
        <p:spPr bwMode="auto">
          <a:xfrm>
            <a:off x="477982" y="1515661"/>
            <a:ext cx="10983191" cy="517064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InfectionMalaria</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InitInfectionImmunology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ISusceptibilityContext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lang="en-US" altLang="en-US" sz="1100" dirty="0">
                <a:solidFill>
                  <a:srgbClr val="000000"/>
                </a:solidFill>
                <a:latin typeface="Consolas" panose="020B0609020204030204" pitchFamily="49" charset="0"/>
              </a:rPr>
              <a:t>        </a:t>
            </a: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NullPointerException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a:t>
            </a:r>
            <a:r>
              <a:rPr kumimoji="0" lang="en-US" altLang="en-US" sz="1100" b="0" i="0" u="none" strike="noStrike" cap="none" normalizeH="0" baseline="0" dirty="0" err="1">
                <a:ln>
                  <a:noFill/>
                </a:ln>
                <a:solidFill>
                  <a:srgbClr val="6F008A"/>
                </a:solidFill>
                <a:effectLst/>
                <a:latin typeface="Consolas" panose="020B0609020204030204" pitchFamily="49" charset="0"/>
              </a:rPr>
              <a:t>FILE__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6F008A"/>
                </a:solidFill>
                <a:effectLst/>
                <a:latin typeface="Consolas" panose="020B0609020204030204" pitchFamily="49" charset="0"/>
              </a:rPr>
              <a:t>__LINE__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__FUNCTION__</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"_immunity"</a:t>
            </a:r>
            <a:r>
              <a:rPr kumimoji="0" lang="en-US" altLang="en-US" sz="1100" b="0" i="0" u="none" strike="noStrike" cap="none" normalizeH="0" baseline="0" dirty="0" err="1">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lang="en-US" altLang="en-US" sz="1100" dirty="0">
                <a:solidFill>
                  <a:srgbClr val="000000"/>
                </a:solidFill>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*immunity=</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314F4F"/>
                </a:solidFill>
                <a:effectLst/>
                <a:latin typeface="Consolas" panose="020B0609020204030204" pitchFamily="49" charset="0"/>
              </a:rPr>
              <a:t>s_OK</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-&gt;</a:t>
            </a:r>
            <a:r>
              <a:rPr kumimoji="0" lang="en-US" altLang="en-US" sz="1100" b="0" i="0" u="none" strike="noStrike" cap="none" normalizeH="0" baseline="0" dirty="0" err="1">
                <a:ln>
                  <a:noFill/>
                </a:ln>
                <a:solidFill>
                  <a:srgbClr val="000000"/>
                </a:solidFill>
                <a:effectLst/>
                <a:latin typeface="Consolas" panose="020B0609020204030204" pitchFamily="49" charset="0"/>
              </a:rPr>
              <a:t>QueryInterface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GET_IID</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**)&amp;immunity))</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QueryInterfaceException</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__FILE__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6F008A"/>
                </a:solidFill>
                <a:effectLst/>
                <a:latin typeface="Consolas" panose="020B0609020204030204" pitchFamily="49" charset="0"/>
              </a:rPr>
              <a:t>__LINE__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__FUNCTION__</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A31515"/>
                </a:solidFill>
                <a:effectLst/>
                <a:latin typeface="Consolas" panose="020B0609020204030204" pitchFamily="49" charset="0"/>
              </a:rPr>
              <a:t>"Susceptibility"</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m_MSP_antibody</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MSP1</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m_MSPtype</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8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8000"/>
                </a:solidFill>
                <a:effectLst/>
                <a:latin typeface="Consolas" panose="020B0609020204030204" pitchFamily="49" charset="0"/>
              </a:rPr>
              <a:t>    // Can we postpone the creation of </a:t>
            </a:r>
            <a:r>
              <a:rPr kumimoji="0" lang="en-US" altLang="en-US" sz="1100" b="0" i="0" u="none" strike="noStrike" cap="none" normalizeH="0" baseline="0" dirty="0" err="1">
                <a:ln>
                  <a:noFill/>
                </a:ln>
                <a:solidFill>
                  <a:srgbClr val="008000"/>
                </a:solidFill>
                <a:effectLst/>
                <a:latin typeface="Consolas" panose="020B0609020204030204" pitchFamily="49" charset="0"/>
              </a:rPr>
              <a:t>MalariaAntibody</a:t>
            </a:r>
            <a:r>
              <a:rPr kumimoji="0" lang="en-US" altLang="en-US" sz="1100" b="0" i="0" u="none" strike="noStrike" cap="none" normalizeH="0" baseline="0" dirty="0">
                <a:ln>
                  <a:noFill/>
                </a:ln>
                <a:solidFill>
                  <a:srgbClr val="008000"/>
                </a:solidFill>
                <a:effectLst/>
                <a:latin typeface="Consolas" panose="020B0609020204030204" pitchFamily="49" charset="0"/>
              </a:rPr>
              <a:t> pointers until an actual infection variant has non-zero IRBC?</a:t>
            </a: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8000"/>
                </a:solidFill>
                <a:effectLst/>
                <a:latin typeface="Consolas" panose="020B0609020204030204" pitchFamily="49" charset="0"/>
              </a:rPr>
              <a:t>    // TODO: there are never any IRBC at this point, so no need to have the </a:t>
            </a:r>
            <a:r>
              <a:rPr kumimoji="0" lang="en-US" altLang="en-US" sz="1100" b="0" i="0" u="none" strike="noStrike" cap="none" normalizeH="0" baseline="0" dirty="0" err="1">
                <a:ln>
                  <a:noFill/>
                </a:ln>
                <a:solidFill>
                  <a:srgbClr val="008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8000"/>
                </a:solidFill>
                <a:effectLst/>
                <a:latin typeface="Consolas" panose="020B0609020204030204" pitchFamily="49" charset="0"/>
              </a:rPr>
              <a:t>() calls...</a:t>
            </a:r>
            <a:br>
              <a:rPr kumimoji="0" lang="en-US" altLang="en-US" sz="1100" b="0" i="0" u="none" strike="noStrike" cap="none" normalizeH="0" baseline="0" dirty="0">
                <a:ln>
                  <a:noFill/>
                </a:ln>
                <a:solidFill>
                  <a:srgbClr val="008000"/>
                </a:solidFill>
                <a:effectLst/>
                <a:latin typeface="Consolas" panose="020B0609020204030204" pitchFamily="49" charset="0"/>
              </a:rPr>
            </a:br>
            <a:r>
              <a:rPr kumimoji="0" lang="en-US" altLang="en-US" sz="1100" b="0" i="0" u="none" strike="noStrike" cap="none" normalizeH="0" baseline="0" dirty="0">
                <a:ln>
                  <a:noFill/>
                </a:ln>
                <a:solidFill>
                  <a:srgbClr val="008000"/>
                </a:solidFill>
                <a:effectLst/>
                <a:latin typeface="Consolas" panose="020B0609020204030204" pitchFamily="49" charset="0"/>
              </a:rPr>
              <a:t>    </a:t>
            </a:r>
            <a:r>
              <a:rPr kumimoji="0" lang="en-US" altLang="en-US" sz="1100" b="0" i="0" u="none" strike="noStrike" cap="none" normalizeH="0" baseline="0" dirty="0">
                <a:ln>
                  <a:noFill/>
                </a:ln>
                <a:solidFill>
                  <a:srgbClr val="0000FF"/>
                </a:solidFill>
                <a:effectLst/>
                <a:latin typeface="Consolas" panose="020B0609020204030204" pitchFamily="49" charset="0"/>
              </a:rPr>
              <a:t>for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int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=0;ivariant&lt;</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0000"/>
                </a:solidFill>
                <a:effectLst/>
                <a:latin typeface="Consolas" panose="020B0609020204030204" pitchFamily="49" charset="0"/>
              </a:rPr>
              <a:t>.size();</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if</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8B0000"/>
                </a:solidFill>
                <a:effectLst/>
                <a:latin typeface="Consolas" panose="020B0609020204030204" pitchFamily="49" charset="0"/>
              </a:rPr>
              <a:t>m_IRBC_count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&gt;0)</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PfEMP1_minor</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m_minor_epitope_type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a:t>
            </a:r>
            <a:r>
              <a:rPr kumimoji="0" lang="en-US" altLang="en-US" sz="1100" b="0" i="0" u="none" strike="noStrike" cap="none" normalizeH="0" baseline="0" dirty="0">
                <a:ln>
                  <a:noFill/>
                </a:ln>
                <a:solidFill>
                  <a:srgbClr val="000000"/>
                </a:solidFill>
                <a:effectLst/>
                <a:latin typeface="Consolas" panose="020B0609020204030204" pitchFamily="49" charset="0"/>
              </a:rPr>
              <a:t>=immunity-&gt;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PfEMP1_major</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m_IRBCtype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414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 Whitespace</a:t>
            </a:r>
          </a:p>
        </p:txBody>
      </p:sp>
      <p:sp>
        <p:nvSpPr>
          <p:cNvPr id="6" name="Rectangle 1"/>
          <p:cNvSpPr>
            <a:spLocks noGrp="1" noChangeArrowheads="1"/>
          </p:cNvSpPr>
          <p:nvPr>
            <p:ph idx="1"/>
          </p:nvPr>
        </p:nvSpPr>
        <p:spPr bwMode="auto">
          <a:xfrm>
            <a:off x="467591" y="1600300"/>
            <a:ext cx="11714017" cy="500136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InfectionMalaria</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InitInfectionImmunology</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8B8B"/>
                </a:solidFill>
                <a:effectLst/>
                <a:latin typeface="Consolas" panose="020B0609020204030204" pitchFamily="49" charset="0"/>
              </a:rPr>
              <a:t>ISusceptibilityContext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if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808080"/>
                </a:solidFill>
                <a:effectLst/>
                <a:latin typeface="Consolas" panose="020B0609020204030204" pitchFamily="49" charset="0"/>
              </a:rPr>
              <a:t>_immunity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FF"/>
                </a:solidFill>
                <a:effectLst/>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lang="en-US" altLang="en-US" sz="1100" dirty="0">
                <a:solidFill>
                  <a:srgbClr val="000000"/>
                </a:solidFill>
                <a:latin typeface="Consolas" panose="020B0609020204030204" pitchFamily="49" charset="0"/>
              </a:rPr>
              <a:t>        </a:t>
            </a:r>
            <a:r>
              <a:rPr kumimoji="0" lang="en-US" altLang="en-US" sz="1100" b="0" i="0" u="none" strike="noStrike" cap="none" normalizeH="0" baseline="0" dirty="0">
                <a:ln>
                  <a:noFill/>
                </a:ln>
                <a:solidFill>
                  <a:srgbClr val="0000FF"/>
                </a:solidFill>
                <a:effectLst/>
                <a:latin typeface="Consolas" panose="020B0609020204030204" pitchFamily="49" charset="0"/>
              </a:rPr>
              <a:t>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NullPointerException</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a:ln>
                  <a:noFill/>
                </a:ln>
                <a:solidFill>
                  <a:srgbClr val="6F008A"/>
                </a:solidFill>
                <a:effectLst/>
                <a:latin typeface="Consolas" panose="020B0609020204030204" pitchFamily="49" charset="0"/>
              </a:rPr>
              <a:t>__FILE__</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6F008A"/>
                </a:solidFill>
                <a:effectLst/>
                <a:latin typeface="Consolas" panose="020B0609020204030204" pitchFamily="49" charset="0"/>
              </a:rPr>
              <a:t>__LINE__</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A31515"/>
                </a:solidFill>
                <a:effectLst/>
                <a:latin typeface="Consolas" panose="020B0609020204030204" pitchFamily="49" charset="0"/>
              </a:rPr>
              <a:t>__FUNCTION__</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A31515"/>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A31515"/>
                </a:solidFill>
                <a:effectLst/>
                <a:latin typeface="Consolas" panose="020B0609020204030204" pitchFamily="49" charset="0"/>
              </a:rPr>
              <a:t>"Susceptibility" </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lang="en-US" altLang="en-US" sz="1100" dirty="0">
                <a:solidFill>
                  <a:srgbClr val="000000"/>
                </a:solidFill>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0000"/>
                </a:solidFill>
                <a:effectLst/>
                <a:latin typeface="Consolas" panose="020B0609020204030204" pitchFamily="49" charset="0"/>
              </a:rPr>
              <a:t>* immunity = </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if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314F4F"/>
                </a:solidFill>
                <a:effectLst/>
                <a:latin typeface="Consolas" panose="020B0609020204030204" pitchFamily="49" charset="0"/>
              </a:rPr>
              <a:t>s_OK</a:t>
            </a:r>
            <a:r>
              <a:rPr kumimoji="0" lang="en-US" altLang="en-US" sz="1100" b="0" i="0" u="none" strike="noStrike" cap="none" normalizeH="0" baseline="0" dirty="0">
                <a:ln>
                  <a:noFill/>
                </a:ln>
                <a:solidFill>
                  <a:srgbClr val="314F4F"/>
                </a:solidFill>
                <a:effectLst/>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808080"/>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-&gt;</a:t>
            </a:r>
            <a:r>
              <a:rPr kumimoji="0" lang="en-US" altLang="en-US" sz="1100" b="0" i="0" u="none" strike="noStrike" cap="none" normalizeH="0" baseline="0" dirty="0" err="1">
                <a:ln>
                  <a:noFill/>
                </a:ln>
                <a:solidFill>
                  <a:srgbClr val="000000"/>
                </a:solidFill>
                <a:effectLst/>
                <a:latin typeface="Consolas" panose="020B0609020204030204" pitchFamily="49" charset="0"/>
              </a:rPr>
              <a:t>QueryInterface</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6F008A"/>
                </a:solidFill>
                <a:effectLst/>
                <a:latin typeface="Consolas" panose="020B0609020204030204" pitchFamily="49" charset="0"/>
              </a:rPr>
              <a:t>GET_IID</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0000FF"/>
                </a:solidFill>
                <a:effectLst/>
                <a:latin typeface="Consolas" panose="020B0609020204030204" pitchFamily="49" charset="0"/>
              </a:rPr>
              <a:t>void</a:t>
            </a:r>
            <a:r>
              <a:rPr kumimoji="0" lang="en-US" altLang="en-US" sz="1100" b="0" i="0" u="none" strike="noStrike" cap="none" normalizeH="0" baseline="0" dirty="0">
                <a:ln>
                  <a:noFill/>
                </a:ln>
                <a:solidFill>
                  <a:srgbClr val="000000"/>
                </a:solidFill>
                <a:effectLst/>
                <a:latin typeface="Consolas" panose="020B0609020204030204" pitchFamily="49" charset="0"/>
              </a:rPr>
              <a:t> **)&amp;immunity )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throw</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8B8B"/>
                </a:solidFill>
                <a:effectLst/>
                <a:latin typeface="Consolas" panose="020B0609020204030204" pitchFamily="49" charset="0"/>
              </a:rPr>
              <a:t>QueryInterfaceException</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a:ln>
                  <a:noFill/>
                </a:ln>
                <a:solidFill>
                  <a:srgbClr val="6F008A"/>
                </a:solidFill>
                <a:effectLst/>
                <a:latin typeface="Consolas" panose="020B0609020204030204" pitchFamily="49" charset="0"/>
              </a:rPr>
              <a:t>__FILE__</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6F008A"/>
                </a:solidFill>
                <a:effectLst/>
                <a:latin typeface="Consolas" panose="020B0609020204030204" pitchFamily="49" charset="0"/>
              </a:rPr>
              <a:t>__LINE__</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A31515"/>
                </a:solidFill>
                <a:effectLst/>
                <a:latin typeface="Consolas" panose="020B0609020204030204" pitchFamily="49" charset="0"/>
              </a:rPr>
              <a:t>__FUNCTION__</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A31515"/>
                </a:solidFill>
                <a:effectLst/>
                <a:latin typeface="Consolas" panose="020B0609020204030204" pitchFamily="49" charset="0"/>
              </a:rPr>
              <a:t>"_immunity"</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err="1">
                <a:ln>
                  <a:noFill/>
                </a:ln>
                <a:solidFill>
                  <a:srgbClr val="A31515"/>
                </a:solidFill>
                <a:effectLst/>
                <a:latin typeface="Consolas" panose="020B0609020204030204" pitchFamily="49" charset="0"/>
              </a:rPr>
              <a:t>IMalariaSusceptibility</a:t>
            </a:r>
            <a:r>
              <a:rPr kumimoji="0" lang="en-US" altLang="en-US" sz="1100" b="0" i="0" u="none" strike="noStrike" cap="none" normalizeH="0" baseline="0" dirty="0">
                <a:ln>
                  <a:noFill/>
                </a:ln>
                <a:solidFill>
                  <a:srgbClr val="A31515"/>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A31515"/>
                </a:solidFill>
                <a:effectLst/>
                <a:latin typeface="Consolas" panose="020B0609020204030204" pitchFamily="49" charset="0"/>
              </a:rPr>
              <a:t>"Susceptibility" </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m_MSP_antibody</a:t>
            </a:r>
            <a:r>
              <a:rPr kumimoji="0" lang="en-US" altLang="en-US" sz="1100" b="0" i="0" u="none" strike="noStrike" cap="none" normalizeH="0" baseline="0" dirty="0">
                <a:ln>
                  <a:noFill/>
                </a:ln>
                <a:solidFill>
                  <a:srgbClr val="8B0000"/>
                </a:solidFill>
                <a:effectLst/>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 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MSP1</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m_MSPtype</a:t>
            </a:r>
            <a:r>
              <a:rPr kumimoji="0" lang="en-US" altLang="en-US" sz="1100" b="0" i="0" u="none" strike="noStrike" cap="none" normalizeH="0" baseline="0" dirty="0">
                <a:ln>
                  <a:noFill/>
                </a:ln>
                <a:solidFill>
                  <a:srgbClr val="8B0000"/>
                </a:solidFill>
                <a:effectLst/>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8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8000"/>
                </a:solidFill>
                <a:effectLst/>
                <a:latin typeface="Consolas" panose="020B0609020204030204" pitchFamily="49" charset="0"/>
              </a:rPr>
              <a:t>    // Can we postpone the creation of </a:t>
            </a:r>
            <a:r>
              <a:rPr kumimoji="0" lang="en-US" altLang="en-US" sz="1100" b="0" i="0" u="none" strike="noStrike" cap="none" normalizeH="0" baseline="0" dirty="0" err="1">
                <a:ln>
                  <a:noFill/>
                </a:ln>
                <a:solidFill>
                  <a:srgbClr val="008000"/>
                </a:solidFill>
                <a:effectLst/>
                <a:latin typeface="Consolas" panose="020B0609020204030204" pitchFamily="49" charset="0"/>
              </a:rPr>
              <a:t>MalariaAntibody</a:t>
            </a:r>
            <a:r>
              <a:rPr kumimoji="0" lang="en-US" altLang="en-US" sz="1100" b="0" i="0" u="none" strike="noStrike" cap="none" normalizeH="0" baseline="0" dirty="0">
                <a:ln>
                  <a:noFill/>
                </a:ln>
                <a:solidFill>
                  <a:srgbClr val="008000"/>
                </a:solidFill>
                <a:effectLst/>
                <a:latin typeface="Consolas" panose="020B0609020204030204" pitchFamily="49" charset="0"/>
              </a:rPr>
              <a:t> pointers until an actual infection variant has non-zero IRBC?</a:t>
            </a: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8000"/>
                </a:solidFill>
                <a:effectLst/>
                <a:latin typeface="Consolas" panose="020B0609020204030204" pitchFamily="49" charset="0"/>
              </a:rPr>
              <a:t>    // TODO: there are never any IRBC at this point, so no need to have the </a:t>
            </a:r>
            <a:r>
              <a:rPr kumimoji="0" lang="en-US" altLang="en-US" sz="1100" b="0" i="0" u="none" strike="noStrike" cap="none" normalizeH="0" baseline="0" dirty="0" err="1">
                <a:ln>
                  <a:noFill/>
                </a:ln>
                <a:solidFill>
                  <a:srgbClr val="008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8000"/>
                </a:solidFill>
                <a:effectLst/>
                <a:latin typeface="Consolas" panose="020B0609020204030204" pitchFamily="49" charset="0"/>
              </a:rPr>
              <a:t>() calls...</a:t>
            </a:r>
            <a:br>
              <a:rPr kumimoji="0" lang="en-US" altLang="en-US" sz="1100" b="0" i="0" u="none" strike="noStrike" cap="none" normalizeH="0" baseline="0" dirty="0">
                <a:ln>
                  <a:noFill/>
                </a:ln>
                <a:solidFill>
                  <a:srgbClr val="008000"/>
                </a:solidFill>
                <a:effectLst/>
                <a:latin typeface="Consolas" panose="020B0609020204030204" pitchFamily="49" charset="0"/>
              </a:rPr>
            </a:br>
            <a:r>
              <a:rPr kumimoji="0" lang="en-US" altLang="en-US" sz="1100" b="0" i="0" u="none" strike="noStrike" cap="none" normalizeH="0" baseline="0" dirty="0">
                <a:ln>
                  <a:noFill/>
                </a:ln>
                <a:solidFill>
                  <a:srgbClr val="008000"/>
                </a:solidFill>
                <a:effectLst/>
                <a:latin typeface="Consolas" panose="020B0609020204030204" pitchFamily="49" charset="0"/>
              </a:rPr>
              <a:t>    </a:t>
            </a:r>
            <a:r>
              <a:rPr kumimoji="0" lang="en-US" altLang="en-US" sz="1100" b="0" i="0" u="none" strike="noStrike" cap="none" normalizeH="0" baseline="0" dirty="0">
                <a:ln>
                  <a:noFill/>
                </a:ln>
                <a:solidFill>
                  <a:srgbClr val="0000FF"/>
                </a:solidFill>
                <a:effectLst/>
                <a:latin typeface="Consolas" panose="020B0609020204030204" pitchFamily="49" charset="0"/>
              </a:rPr>
              <a:t>For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FF"/>
                </a:solidFill>
                <a:effectLst/>
                <a:latin typeface="Consolas" panose="020B0609020204030204" pitchFamily="49" charset="0"/>
              </a:rPr>
              <a:t>int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 0;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&lt; </a:t>
            </a:r>
            <a:r>
              <a:rPr kumimoji="0" lang="en-US" altLang="en-US" sz="1100" b="0" i="0" u="none" strike="noStrike" cap="none" normalizeH="0" baseline="0" dirty="0">
                <a:ln>
                  <a:noFill/>
                </a:ln>
                <a:solidFill>
                  <a:srgbClr val="8B0000"/>
                </a:solidFill>
                <a:effectLst/>
                <a:latin typeface="Consolas" panose="020B0609020204030204" pitchFamily="49" charset="0"/>
              </a:rPr>
              <a:t>m_PfEMP1_antibodies</a:t>
            </a:r>
            <a:r>
              <a:rPr kumimoji="0" lang="en-US" altLang="en-US" sz="1100" b="0" i="0" u="none" strike="noStrike" cap="none" normalizeH="0" baseline="0" dirty="0">
                <a:ln>
                  <a:noFill/>
                </a:ln>
                <a:solidFill>
                  <a:srgbClr val="000000"/>
                </a:solidFill>
                <a:effectLst/>
                <a:latin typeface="Consolas" panose="020B0609020204030204" pitchFamily="49" charset="0"/>
              </a:rPr>
              <a:t>.size();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FF"/>
                </a:solidFill>
                <a:effectLst/>
                <a:latin typeface="Consolas" panose="020B0609020204030204" pitchFamily="49" charset="0"/>
              </a:rPr>
              <a:t>nullptr</a:t>
            </a:r>
            <a:r>
              <a:rPr kumimoji="0" lang="en-US" altLang="en-US" sz="1100" b="0" i="0" u="none" strike="noStrike" cap="none" normalizeH="0" baseline="0" dirty="0">
                <a:ln>
                  <a:noFill/>
                </a:ln>
                <a:solidFill>
                  <a:srgbClr val="000000"/>
                </a:solidFill>
                <a:effectLst/>
                <a:latin typeface="Consolas" panose="020B0609020204030204" pitchFamily="49" charset="0"/>
              </a:rPr>
              <a:t>;</a:t>
            </a:r>
          </a:p>
          <a:p>
            <a:pPr marL="0" indent="0" defTabSz="914400" eaLnBrk="0" fontAlgn="base" hangingPunct="0">
              <a:spcBef>
                <a:spcPct val="0"/>
              </a:spcBef>
              <a:spcAft>
                <a:spcPct val="0"/>
              </a:spcAft>
              <a:buClrTx/>
              <a:buSzTx/>
              <a:buFontTx/>
              <a:buNone/>
            </a:pPr>
            <a:endParaRPr kumimoji="0" lang="en-US" altLang="en-US" sz="1100" b="0" i="0" u="none" strike="noStrike" cap="none" normalizeH="0" baseline="0" dirty="0">
              <a:ln>
                <a:noFill/>
              </a:ln>
              <a:solidFill>
                <a:srgbClr val="000000"/>
              </a:solidFill>
              <a:effectLst/>
              <a:latin typeface="Consolas" panose="020B0609020204030204" pitchFamily="49" charset="0"/>
            </a:endParaRP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FF"/>
                </a:solidFill>
                <a:effectLst/>
                <a:latin typeface="Consolas" panose="020B0609020204030204" pitchFamily="49" charset="0"/>
              </a:rPr>
              <a:t>        if </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m_IRBC_count</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&gt; 0 )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minor </a:t>
            </a:r>
            <a:r>
              <a:rPr kumimoji="0" lang="en-US" altLang="en-US" sz="1100" b="0" i="0" u="none" strike="noStrike" cap="none" normalizeH="0" baseline="0" dirty="0">
                <a:ln>
                  <a:noFill/>
                </a:ln>
                <a:solidFill>
                  <a:srgbClr val="000000"/>
                </a:solidFill>
                <a:effectLst/>
                <a:latin typeface="Consolas" panose="020B0609020204030204" pitchFamily="49" charset="0"/>
              </a:rPr>
              <a:t>= 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PfEMP1_minor</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m_minor_epitope_type</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8B0000"/>
                </a:solidFill>
                <a:effectLst/>
                <a:latin typeface="Consolas" panose="020B0609020204030204" pitchFamily="49" charset="0"/>
              </a:rPr>
              <a:t>            m_PfEMP1_antibodies</a:t>
            </a:r>
            <a:r>
              <a:rPr kumimoji="0" lang="en-US" altLang="en-US" sz="1100" b="0" i="0" u="none" strike="noStrike" cap="none" normalizeH="0" baseline="0" dirty="0">
                <a:ln>
                  <a:noFill/>
                </a:ln>
                <a:solidFill>
                  <a:srgbClr val="008B8B"/>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a:ln>
                  <a:noFill/>
                </a:ln>
                <a:solidFill>
                  <a:srgbClr val="008B8B"/>
                </a:solidFill>
                <a:effectLst/>
                <a:latin typeface="Consolas" panose="020B0609020204030204" pitchFamily="49" charset="0"/>
              </a:rPr>
              <a: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8B0000"/>
                </a:solidFill>
                <a:effectLst/>
                <a:latin typeface="Consolas" panose="020B0609020204030204" pitchFamily="49" charset="0"/>
              </a:rPr>
              <a:t>major </a:t>
            </a:r>
            <a:r>
              <a:rPr kumimoji="0" lang="en-US" altLang="en-US" sz="1100" b="0" i="0" u="none" strike="noStrike" cap="none" normalizeH="0" baseline="0" dirty="0">
                <a:ln>
                  <a:noFill/>
                </a:ln>
                <a:solidFill>
                  <a:srgbClr val="000000"/>
                </a:solidFill>
                <a:effectLst/>
                <a:latin typeface="Consolas" panose="020B0609020204030204" pitchFamily="49" charset="0"/>
              </a:rPr>
              <a:t>= immunity-&gt;</a:t>
            </a:r>
            <a:r>
              <a:rPr kumimoji="0" lang="en-US" altLang="en-US" sz="1100" b="0" i="0" u="none" strike="noStrike" cap="none" normalizeH="0" baseline="0" dirty="0" err="1">
                <a:ln>
                  <a:noFill/>
                </a:ln>
                <a:solidFill>
                  <a:srgbClr val="000000"/>
                </a:solidFill>
                <a:effectLst/>
                <a:latin typeface="Consolas" panose="020B0609020204030204" pitchFamily="49" charset="0"/>
              </a:rPr>
              <a:t>RegisterAntibody</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MalariaAntibodyType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314F4F"/>
                </a:solidFill>
                <a:effectLst/>
                <a:latin typeface="Consolas" panose="020B0609020204030204" pitchFamily="49" charset="0"/>
              </a:rPr>
              <a:t>PfEMP1_major</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8B0000"/>
                </a:solidFill>
                <a:effectLst/>
                <a:latin typeface="Consolas" panose="020B0609020204030204" pitchFamily="49" charset="0"/>
              </a:rPr>
              <a:t>m_IRBCtype</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err="1">
                <a:ln>
                  <a:noFill/>
                </a:ln>
                <a:solidFill>
                  <a:srgbClr val="000000"/>
                </a:solidFill>
                <a:effectLst/>
                <a:latin typeface="Consolas" panose="020B0609020204030204" pitchFamily="49" charset="0"/>
              </a:rPr>
              <a:t>ivariant</a:t>
            </a:r>
            <a:r>
              <a:rPr kumimoji="0" lang="en-US" altLang="en-US" sz="1100" b="0" i="0" u="none" strike="noStrike" cap="none" normalizeH="0" baseline="0" dirty="0">
                <a:ln>
                  <a:noFill/>
                </a:ln>
                <a:solidFill>
                  <a:srgbClr val="000000"/>
                </a:solidFill>
                <a:effectLst/>
                <a:latin typeface="Consolas" panose="020B0609020204030204" pitchFamily="49" charset="0"/>
              </a:rPr>
              <a:t> ]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indent="0" defTabSz="914400" eaLnBrk="0" fontAlgn="base" hangingPunct="0">
              <a:spcBef>
                <a:spcPct val="0"/>
              </a:spcBef>
              <a:spcAft>
                <a:spcPct val="0"/>
              </a:spcAft>
              <a:buClrTx/>
              <a:buSzTx/>
              <a:buFontTx/>
              <a:buNone/>
            </a:pPr>
            <a:r>
              <a:rPr kumimoji="0" lang="en-US" altLang="en-US" sz="11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nsolas" panose="020B0609020204030204" pitchFamily="49"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238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 Indentation</a:t>
            </a:r>
          </a:p>
        </p:txBody>
      </p:sp>
      <p:sp>
        <p:nvSpPr>
          <p:cNvPr id="10" name="Content Placeholder 4"/>
          <p:cNvSpPr txBox="1">
            <a:spLocks/>
          </p:cNvSpPr>
          <p:nvPr/>
        </p:nvSpPr>
        <p:spPr>
          <a:xfrm>
            <a:off x="305781" y="1560337"/>
            <a:ext cx="11449114" cy="489044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void</a:t>
            </a:r>
            <a:r>
              <a:rPr lang="en-US" altLang="en-US" sz="1100" dirty="0">
                <a:solidFill>
                  <a:srgbClr val="000000"/>
                </a:solidFill>
                <a:latin typeface="Consolas" panose="020B0609020204030204" pitchFamily="49" charset="0"/>
              </a:rPr>
              <a:t> </a:t>
            </a:r>
            <a:r>
              <a:rPr lang="en-US" altLang="en-US" sz="1100" dirty="0" err="1">
                <a:solidFill>
                  <a:srgbClr val="008B8B"/>
                </a:solidFill>
                <a:latin typeface="Consolas" panose="020B0609020204030204" pitchFamily="49" charset="0"/>
              </a:rPr>
              <a:t>InfectionMalaria</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InitInfectionImmunology</a:t>
            </a:r>
            <a:r>
              <a:rPr lang="en-US" altLang="en-US" sz="1100" dirty="0">
                <a:solidFill>
                  <a:srgbClr val="000000"/>
                </a:solidFill>
                <a:latin typeface="Consolas" panose="020B0609020204030204" pitchFamily="49" charset="0"/>
              </a:rPr>
              <a:t>(</a:t>
            </a:r>
            <a:r>
              <a:rPr lang="en-US" altLang="en-US" sz="1100" dirty="0" err="1">
                <a:solidFill>
                  <a:srgbClr val="008B8B"/>
                </a:solidFill>
                <a:latin typeface="Consolas" panose="020B0609020204030204" pitchFamily="49" charset="0"/>
              </a:rPr>
              <a:t>ISusceptibilityContext</a:t>
            </a:r>
            <a:r>
              <a:rPr lang="en-US" altLang="en-US" sz="1100" dirty="0">
                <a:solidFill>
                  <a:srgbClr val="000000"/>
                </a:solidFill>
                <a:latin typeface="Consolas" panose="020B0609020204030204" pitchFamily="49" charset="0"/>
              </a:rPr>
              <a:t>* </a:t>
            </a:r>
            <a:r>
              <a:rPr lang="en-US" altLang="en-US" sz="1100" dirty="0">
                <a:solidFill>
                  <a:srgbClr val="808080"/>
                </a:solidFill>
                <a:latin typeface="Consolas" panose="020B0609020204030204" pitchFamily="49" charset="0"/>
              </a:rPr>
              <a:t>_immunity</a:t>
            </a: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if</a:t>
            </a:r>
            <a:r>
              <a:rPr lang="en-US" altLang="en-US" sz="1100" dirty="0">
                <a:solidFill>
                  <a:srgbClr val="000000"/>
                </a:solidFill>
                <a:latin typeface="Consolas" panose="020B0609020204030204" pitchFamily="49" charset="0"/>
              </a:rPr>
              <a:t>( </a:t>
            </a:r>
            <a:r>
              <a:rPr lang="en-US" altLang="en-US" sz="1100" dirty="0">
                <a:solidFill>
                  <a:srgbClr val="808080"/>
                </a:solidFill>
                <a:latin typeface="Consolas" panose="020B0609020204030204" pitchFamily="49" charset="0"/>
              </a:rPr>
              <a:t>_immunity</a:t>
            </a:r>
            <a:r>
              <a:rPr lang="en-US" altLang="en-US" sz="1100" dirty="0">
                <a:solidFill>
                  <a:srgbClr val="000000"/>
                </a:solidFill>
                <a:latin typeface="Consolas" panose="020B0609020204030204" pitchFamily="49" charset="0"/>
              </a:rPr>
              <a:t>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 ) {</a:t>
            </a:r>
          </a:p>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throw</a:t>
            </a:r>
            <a:r>
              <a:rPr lang="en-US" altLang="en-US" sz="1100" dirty="0">
                <a:solidFill>
                  <a:srgbClr val="000000"/>
                </a:solidFill>
                <a:latin typeface="Consolas" panose="020B0609020204030204" pitchFamily="49" charset="0"/>
              </a:rPr>
              <a:t> </a:t>
            </a:r>
            <a:r>
              <a:rPr lang="en-US" altLang="en-US" sz="1100" dirty="0" err="1">
                <a:solidFill>
                  <a:srgbClr val="008B8B"/>
                </a:solidFill>
                <a:latin typeface="Consolas" panose="020B0609020204030204" pitchFamily="49" charset="0"/>
              </a:rPr>
              <a:t>NullPointerException</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__FILE__</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__LINE__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__FUNCTION__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"_immunity"</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"Susceptibility"</a:t>
            </a:r>
            <a:r>
              <a:rPr lang="en-US" altLang="en-US" sz="1100" dirty="0">
                <a:solidFill>
                  <a:srgbClr val="000000"/>
                </a:solidFill>
                <a:latin typeface="Consolas" panose="020B0609020204030204" pitchFamily="49" charset="0"/>
              </a:rPr>
              <a:t> </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err="1">
                <a:solidFill>
                  <a:srgbClr val="008B8B"/>
                </a:solidFill>
                <a:latin typeface="Consolas" panose="020B0609020204030204" pitchFamily="49" charset="0"/>
              </a:rPr>
              <a:t>IMalariaSusceptibility</a:t>
            </a:r>
            <a:r>
              <a:rPr lang="en-US" altLang="en-US" sz="1100" dirty="0">
                <a:solidFill>
                  <a:srgbClr val="000000"/>
                </a:solidFill>
                <a:latin typeface="Consolas" panose="020B0609020204030204" pitchFamily="49" charset="0"/>
              </a:rPr>
              <a:t>* immunity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if</a:t>
            </a:r>
            <a:r>
              <a:rPr lang="en-US" altLang="en-US" sz="1100" dirty="0">
                <a:solidFill>
                  <a:srgbClr val="000000"/>
                </a:solidFill>
                <a:latin typeface="Consolas" panose="020B0609020204030204" pitchFamily="49" charset="0"/>
              </a:rPr>
              <a:t> (</a:t>
            </a:r>
            <a:r>
              <a:rPr lang="en-US" altLang="en-US" sz="1100" dirty="0" err="1">
                <a:solidFill>
                  <a:srgbClr val="314F4F"/>
                </a:solidFill>
                <a:latin typeface="Consolas" panose="020B0609020204030204" pitchFamily="49" charset="0"/>
              </a:rPr>
              <a:t>s_OK</a:t>
            </a:r>
            <a:r>
              <a:rPr lang="en-US" altLang="en-US" sz="1100" dirty="0">
                <a:solidFill>
                  <a:srgbClr val="000000"/>
                </a:solidFill>
                <a:latin typeface="Consolas" panose="020B0609020204030204" pitchFamily="49" charset="0"/>
              </a:rPr>
              <a:t> != </a:t>
            </a:r>
            <a:r>
              <a:rPr lang="en-US" altLang="en-US" sz="1100" dirty="0">
                <a:solidFill>
                  <a:srgbClr val="808080"/>
                </a:solidFill>
                <a:latin typeface="Consolas" panose="020B0609020204030204" pitchFamily="49" charset="0"/>
              </a:rPr>
              <a:t>_immunity</a:t>
            </a:r>
            <a:r>
              <a:rPr lang="en-US" altLang="en-US" sz="1100" dirty="0">
                <a:solidFill>
                  <a:srgbClr val="000000"/>
                </a:solidFill>
                <a:latin typeface="Consolas" panose="020B0609020204030204" pitchFamily="49" charset="0"/>
              </a:rPr>
              <a:t>-&gt;</a:t>
            </a:r>
            <a:r>
              <a:rPr lang="en-US" altLang="en-US" sz="1100" dirty="0" err="1">
                <a:solidFill>
                  <a:srgbClr val="000000"/>
                </a:solidFill>
                <a:latin typeface="Consolas" panose="020B0609020204030204" pitchFamily="49" charset="0"/>
              </a:rPr>
              <a:t>QueryInterface</a:t>
            </a:r>
            <a:r>
              <a:rPr lang="en-US" altLang="en-US" sz="1100" dirty="0">
                <a:solidFill>
                  <a:srgbClr val="000000"/>
                </a:solidFill>
                <a:latin typeface="Consolas" panose="020B0609020204030204" pitchFamily="49" charset="0"/>
              </a:rPr>
              <a:t>(</a:t>
            </a:r>
            <a:r>
              <a:rPr lang="en-US" altLang="en-US" sz="1100" dirty="0">
                <a:solidFill>
                  <a:srgbClr val="6F008A"/>
                </a:solidFill>
                <a:latin typeface="Consolas" panose="020B0609020204030204" pitchFamily="49" charset="0"/>
              </a:rPr>
              <a:t>GET_IID</a:t>
            </a:r>
            <a:r>
              <a:rPr lang="en-US" altLang="en-US" sz="1100" dirty="0">
                <a:solidFill>
                  <a:srgbClr val="000000"/>
                </a:solidFill>
                <a:latin typeface="Consolas" panose="020B0609020204030204" pitchFamily="49" charset="0"/>
              </a:rPr>
              <a:t>(</a:t>
            </a:r>
            <a:r>
              <a:rPr lang="en-US" altLang="en-US" sz="1100" dirty="0" err="1">
                <a:solidFill>
                  <a:srgbClr val="008B8B"/>
                </a:solidFill>
                <a:latin typeface="Consolas" panose="020B0609020204030204" pitchFamily="49" charset="0"/>
              </a:rPr>
              <a:t>IMalariaSusceptibility</a:t>
            </a: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void</a:t>
            </a:r>
            <a:r>
              <a:rPr lang="en-US" altLang="en-US" sz="1100" dirty="0">
                <a:solidFill>
                  <a:srgbClr val="000000"/>
                </a:solidFill>
                <a:latin typeface="Consolas" panose="020B0609020204030204" pitchFamily="49" charset="0"/>
              </a:rPr>
              <a:t> **)&amp;immunity)) {</a:t>
            </a:r>
          </a:p>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throw</a:t>
            </a:r>
            <a:r>
              <a:rPr lang="en-US" altLang="en-US" sz="1100" dirty="0">
                <a:solidFill>
                  <a:srgbClr val="000000"/>
                </a:solidFill>
                <a:latin typeface="Consolas" panose="020B0609020204030204" pitchFamily="49" charset="0"/>
              </a:rPr>
              <a:t> </a:t>
            </a:r>
            <a:r>
              <a:rPr lang="en-US" altLang="en-US" sz="1100" dirty="0" err="1">
                <a:solidFill>
                  <a:srgbClr val="008B8B"/>
                </a:solidFill>
                <a:latin typeface="Consolas" panose="020B0609020204030204" pitchFamily="49" charset="0"/>
              </a:rPr>
              <a:t>QueryInterfaceException</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__FILE__</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__LINE__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__FUNCTION__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"_immunity"</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a:t>
            </a:r>
            <a:r>
              <a:rPr lang="en-US" altLang="en-US" sz="1100" dirty="0" err="1">
                <a:solidFill>
                  <a:srgbClr val="A31515"/>
                </a:solidFill>
                <a:latin typeface="Consolas" panose="020B0609020204030204" pitchFamily="49" charset="0"/>
              </a:rPr>
              <a:t>IMalariaSusceptibility</a:t>
            </a:r>
            <a:r>
              <a:rPr lang="en-US" altLang="en-US" sz="1100" dirty="0">
                <a:solidFill>
                  <a:srgbClr val="A31515"/>
                </a:solidFill>
                <a:latin typeface="Consolas" panose="020B0609020204030204" pitchFamily="49" charset="0"/>
              </a:rPr>
              <a:t>"</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"Susceptibility"</a:t>
            </a:r>
            <a:r>
              <a:rPr lang="en-US" altLang="en-US" sz="1100" dirty="0">
                <a:solidFill>
                  <a:srgbClr val="000000"/>
                </a:solidFill>
                <a:latin typeface="Consolas" panose="020B0609020204030204" pitchFamily="49" charset="0"/>
              </a:rPr>
              <a:t> </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err="1">
                <a:solidFill>
                  <a:srgbClr val="8B0000"/>
                </a:solidFill>
                <a:latin typeface="Consolas" panose="020B0609020204030204" pitchFamily="49" charset="0"/>
              </a:rPr>
              <a:t>m_MSP_antibody</a:t>
            </a:r>
            <a:r>
              <a:rPr lang="en-US" altLang="en-US" sz="1100" dirty="0">
                <a:solidFill>
                  <a:srgbClr val="000000"/>
                </a:solidFill>
                <a:latin typeface="Consolas" panose="020B0609020204030204" pitchFamily="49" charset="0"/>
              </a:rPr>
              <a:t> = immunity-&gt;</a:t>
            </a:r>
            <a:r>
              <a:rPr lang="en-US" altLang="en-US" sz="1100" dirty="0" err="1">
                <a:solidFill>
                  <a:srgbClr val="000000"/>
                </a:solidFill>
                <a:latin typeface="Consolas" panose="020B0609020204030204" pitchFamily="49" charset="0"/>
              </a:rPr>
              <a:t>RegisterAntibody</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MalariaAntibodyType</a:t>
            </a:r>
            <a:r>
              <a:rPr lang="en-US" altLang="en-US" sz="1100" dirty="0">
                <a:solidFill>
                  <a:srgbClr val="000000"/>
                </a:solidFill>
                <a:latin typeface="Consolas" panose="020B0609020204030204" pitchFamily="49" charset="0"/>
              </a:rPr>
              <a:t>::</a:t>
            </a:r>
            <a:r>
              <a:rPr lang="en-US" altLang="en-US" sz="1100" dirty="0">
                <a:solidFill>
                  <a:srgbClr val="314F4F"/>
                </a:solidFill>
                <a:latin typeface="Consolas" panose="020B0609020204030204" pitchFamily="49" charset="0"/>
              </a:rPr>
              <a:t>MSP1</a:t>
            </a:r>
            <a:r>
              <a:rPr lang="en-US" altLang="en-US" sz="1100" dirty="0">
                <a:solidFill>
                  <a:srgbClr val="000000"/>
                </a:solidFill>
                <a:latin typeface="Consolas" panose="020B0609020204030204" pitchFamily="49" charset="0"/>
              </a:rPr>
              <a:t>, </a:t>
            </a:r>
            <a:r>
              <a:rPr lang="en-US" altLang="en-US" sz="1100" dirty="0" err="1">
                <a:solidFill>
                  <a:srgbClr val="8B0000"/>
                </a:solidFill>
                <a:latin typeface="Consolas" panose="020B0609020204030204" pitchFamily="49" charset="0"/>
              </a:rPr>
              <a:t>m_MSPtype</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a:solidFill>
                  <a:srgbClr val="008000"/>
                </a:solidFill>
                <a:latin typeface="Consolas" panose="020B0609020204030204" pitchFamily="49" charset="0"/>
              </a:rPr>
              <a:t>// Can we postpone the creation of </a:t>
            </a:r>
            <a:r>
              <a:rPr lang="en-US" altLang="en-US" sz="1100" dirty="0" err="1">
                <a:solidFill>
                  <a:srgbClr val="008000"/>
                </a:solidFill>
                <a:latin typeface="Consolas" panose="020B0609020204030204" pitchFamily="49" charset="0"/>
              </a:rPr>
              <a:t>MalariaAntibody</a:t>
            </a:r>
            <a:r>
              <a:rPr lang="en-US" altLang="en-US" sz="1100" dirty="0">
                <a:solidFill>
                  <a:srgbClr val="008000"/>
                </a:solidFill>
                <a:latin typeface="Consolas" panose="020B0609020204030204" pitchFamily="49" charset="0"/>
              </a:rPr>
              <a:t> pointers until an actual infection variant has non-zero IRBC?</a:t>
            </a:r>
          </a:p>
          <a:p>
            <a:pPr marL="0" indent="0" defTabSz="914400" eaLnBrk="0" fontAlgn="base" hangingPunct="0">
              <a:spcBef>
                <a:spcPct val="0"/>
              </a:spcBef>
              <a:spcAft>
                <a:spcPct val="0"/>
              </a:spcAft>
              <a:buClrTx/>
              <a:buSzTx/>
              <a:buFont typeface="Wingdings 3" charset="2"/>
              <a:buNone/>
            </a:pPr>
            <a:r>
              <a:rPr lang="en-US" altLang="en-US" sz="1100" dirty="0">
                <a:solidFill>
                  <a:srgbClr val="008000"/>
                </a:solidFill>
                <a:latin typeface="Consolas" panose="020B0609020204030204" pitchFamily="49" charset="0"/>
              </a:rPr>
              <a:t>// TODO: there are never any IRBC at this point, so no need to have the </a:t>
            </a:r>
            <a:r>
              <a:rPr lang="en-US" altLang="en-US" sz="1100" dirty="0" err="1">
                <a:solidFill>
                  <a:srgbClr val="008000"/>
                </a:solidFill>
                <a:latin typeface="Consolas" panose="020B0609020204030204" pitchFamily="49" charset="0"/>
              </a:rPr>
              <a:t>RegisterAntibody</a:t>
            </a:r>
            <a:r>
              <a:rPr lang="en-US" altLang="en-US" sz="1100" dirty="0">
                <a:solidFill>
                  <a:srgbClr val="008000"/>
                </a:solidFill>
                <a:latin typeface="Consolas" panose="020B0609020204030204" pitchFamily="49" charset="0"/>
              </a:rPr>
              <a:t>() calls...</a:t>
            </a:r>
          </a:p>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for</a:t>
            </a:r>
            <a:r>
              <a:rPr lang="en-US" altLang="en-US" sz="1100" dirty="0">
                <a:solidFill>
                  <a:srgbClr val="000000"/>
                </a:solidFill>
                <a:latin typeface="Consolas" panose="020B0609020204030204" pitchFamily="49" charset="0"/>
              </a:rPr>
              <a:t>( </a:t>
            </a:r>
            <a:r>
              <a:rPr lang="en-US" altLang="en-US" sz="1100" dirty="0" err="1">
                <a:solidFill>
                  <a:srgbClr val="0000FF"/>
                </a:solidFill>
                <a:latin typeface="Consolas" panose="020B0609020204030204" pitchFamily="49" charset="0"/>
              </a:rPr>
              <a:t>int</a:t>
            </a:r>
            <a:r>
              <a:rPr lang="en-US" altLang="en-US" sz="1100" dirty="0">
                <a:solidFill>
                  <a:srgbClr val="000000"/>
                </a:solidFill>
                <a:latin typeface="Consolas" panose="020B0609020204030204" pitchFamily="49" charset="0"/>
              </a:rPr>
              <a:t> </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 = 0; </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 &lt; </a:t>
            </a:r>
            <a:r>
              <a:rPr lang="en-US" altLang="en-US" sz="1100" dirty="0">
                <a:solidFill>
                  <a:srgbClr val="8B0000"/>
                </a:solidFill>
                <a:latin typeface="Consolas" panose="020B0609020204030204" pitchFamily="49" charset="0"/>
              </a:rPr>
              <a:t>m_PfEMP1_antibodies</a:t>
            </a:r>
            <a:r>
              <a:rPr lang="en-US" altLang="en-US" sz="1100" dirty="0">
                <a:solidFill>
                  <a:srgbClr val="000000"/>
                </a:solidFill>
                <a:latin typeface="Consolas" panose="020B0609020204030204" pitchFamily="49" charset="0"/>
              </a:rPr>
              <a:t>.size(); </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 ) {</a:t>
            </a:r>
          </a:p>
          <a:p>
            <a:pPr marL="0" indent="0" defTabSz="914400" eaLnBrk="0" fontAlgn="base" hangingPunct="0">
              <a:spcBef>
                <a:spcPct val="0"/>
              </a:spcBef>
              <a:spcAft>
                <a:spcPct val="0"/>
              </a:spcAft>
              <a:buClrTx/>
              <a:buSzTx/>
              <a:buFont typeface="Wingdings 3" charset="2"/>
              <a:buNone/>
            </a:pP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major</a:t>
            </a:r>
            <a:r>
              <a:rPr lang="en-US" altLang="en-US" sz="1100" dirty="0">
                <a:solidFill>
                  <a:srgbClr val="000000"/>
                </a:solidFill>
                <a:latin typeface="Consolas" panose="020B0609020204030204" pitchFamily="49" charset="0"/>
              </a:rPr>
              <a:t>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minor</a:t>
            </a:r>
            <a:r>
              <a:rPr lang="en-US" altLang="en-US" sz="1100" dirty="0">
                <a:solidFill>
                  <a:srgbClr val="000000"/>
                </a:solidFill>
                <a:latin typeface="Consolas" panose="020B0609020204030204" pitchFamily="49" charset="0"/>
              </a:rPr>
              <a:t>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if</a:t>
            </a:r>
            <a:r>
              <a:rPr lang="en-US" altLang="en-US" sz="1100" dirty="0">
                <a:solidFill>
                  <a:srgbClr val="000000"/>
                </a:solidFill>
                <a:latin typeface="Consolas" panose="020B0609020204030204" pitchFamily="49" charset="0"/>
              </a:rPr>
              <a:t> ( </a:t>
            </a:r>
            <a:r>
              <a:rPr lang="en-US" altLang="en-US" sz="1100" dirty="0" err="1">
                <a:solidFill>
                  <a:srgbClr val="8B0000"/>
                </a:solidFill>
                <a:latin typeface="Consolas" panose="020B0609020204030204" pitchFamily="49" charset="0"/>
              </a:rPr>
              <a:t>m_IRBC_count</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 &gt; 0 ) {</a:t>
            </a:r>
          </a:p>
          <a:p>
            <a:pPr marL="0" indent="0" defTabSz="914400" eaLnBrk="0" fontAlgn="base" hangingPunct="0">
              <a:spcBef>
                <a:spcPct val="0"/>
              </a:spcBef>
              <a:spcAft>
                <a:spcPct val="0"/>
              </a:spcAft>
              <a:buClrTx/>
              <a:buSzTx/>
              <a:buFont typeface="Wingdings 3" charset="2"/>
              <a:buNone/>
            </a:pP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minor</a:t>
            </a:r>
            <a:r>
              <a:rPr lang="en-US" altLang="en-US" sz="1100" dirty="0">
                <a:solidFill>
                  <a:srgbClr val="000000"/>
                </a:solidFill>
                <a:latin typeface="Consolas" panose="020B0609020204030204" pitchFamily="49" charset="0"/>
              </a:rPr>
              <a:t> = immunity-&gt;</a:t>
            </a:r>
            <a:r>
              <a:rPr lang="en-US" altLang="en-US" sz="1100" dirty="0" err="1">
                <a:solidFill>
                  <a:srgbClr val="000000"/>
                </a:solidFill>
                <a:latin typeface="Consolas" panose="020B0609020204030204" pitchFamily="49" charset="0"/>
              </a:rPr>
              <a:t>RegisterAntibody</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MalariaAntibodyType</a:t>
            </a:r>
            <a:r>
              <a:rPr lang="en-US" altLang="en-US" sz="1100" dirty="0">
                <a:solidFill>
                  <a:srgbClr val="000000"/>
                </a:solidFill>
                <a:latin typeface="Consolas" panose="020B0609020204030204" pitchFamily="49" charset="0"/>
              </a:rPr>
              <a:t>::</a:t>
            </a:r>
            <a:r>
              <a:rPr lang="en-US" altLang="en-US" sz="1100" dirty="0">
                <a:solidFill>
                  <a:srgbClr val="314F4F"/>
                </a:solidFill>
                <a:latin typeface="Consolas" panose="020B0609020204030204" pitchFamily="49" charset="0"/>
              </a:rPr>
              <a:t>PfEMP1_minor</a:t>
            </a:r>
            <a:r>
              <a:rPr lang="en-US" altLang="en-US" sz="1100" dirty="0">
                <a:solidFill>
                  <a:srgbClr val="000000"/>
                </a:solidFill>
                <a:latin typeface="Consolas" panose="020B0609020204030204" pitchFamily="49" charset="0"/>
              </a:rPr>
              <a:t>, </a:t>
            </a:r>
            <a:r>
              <a:rPr lang="en-US" altLang="en-US" sz="1100" dirty="0" err="1">
                <a:solidFill>
                  <a:srgbClr val="8B0000"/>
                </a:solidFill>
                <a:latin typeface="Consolas" panose="020B0609020204030204" pitchFamily="49" charset="0"/>
              </a:rPr>
              <a:t>m_minor_epitope_type</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major</a:t>
            </a:r>
            <a:r>
              <a:rPr lang="en-US" altLang="en-US" sz="1100" dirty="0">
                <a:solidFill>
                  <a:srgbClr val="000000"/>
                </a:solidFill>
                <a:latin typeface="Consolas" panose="020B0609020204030204" pitchFamily="49" charset="0"/>
              </a:rPr>
              <a:t> = immunity-&gt;</a:t>
            </a:r>
            <a:r>
              <a:rPr lang="en-US" altLang="en-US" sz="1100" dirty="0" err="1">
                <a:solidFill>
                  <a:srgbClr val="000000"/>
                </a:solidFill>
                <a:latin typeface="Consolas" panose="020B0609020204030204" pitchFamily="49" charset="0"/>
              </a:rPr>
              <a:t>RegisterAntibody</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MalariaAntibodyType</a:t>
            </a:r>
            <a:r>
              <a:rPr lang="en-US" altLang="en-US" sz="1100" dirty="0">
                <a:solidFill>
                  <a:srgbClr val="000000"/>
                </a:solidFill>
                <a:latin typeface="Consolas" panose="020B0609020204030204" pitchFamily="49" charset="0"/>
              </a:rPr>
              <a:t>::</a:t>
            </a:r>
            <a:r>
              <a:rPr lang="en-US" altLang="en-US" sz="1100" dirty="0">
                <a:solidFill>
                  <a:srgbClr val="314F4F"/>
                </a:solidFill>
                <a:latin typeface="Consolas" panose="020B0609020204030204" pitchFamily="49" charset="0"/>
              </a:rPr>
              <a:t>PfEMP1_major</a:t>
            </a:r>
            <a:r>
              <a:rPr lang="en-US" altLang="en-US" sz="1100" dirty="0">
                <a:solidFill>
                  <a:srgbClr val="000000"/>
                </a:solidFill>
                <a:latin typeface="Consolas" panose="020B0609020204030204" pitchFamily="49" charset="0"/>
              </a:rPr>
              <a:t>, </a:t>
            </a:r>
            <a:r>
              <a:rPr lang="en-US" altLang="en-US" sz="1100" dirty="0" err="1">
                <a:solidFill>
                  <a:srgbClr val="8B0000"/>
                </a:solidFill>
                <a:latin typeface="Consolas" panose="020B0609020204030204" pitchFamily="49" charset="0"/>
              </a:rPr>
              <a:t>m_IRBCtype</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endParaRPr lang="en-US" altLang="en-US" sz="1100" dirty="0">
              <a:solidFill>
                <a:schemeClr val="tx1"/>
              </a:solidFill>
              <a:latin typeface="Arial" panose="020B0604020202020204" pitchFamily="34" charset="0"/>
            </a:endParaRPr>
          </a:p>
          <a:p>
            <a:pPr marL="0" indent="0">
              <a:buFont typeface="Wingdings 3" charset="2"/>
              <a:buNone/>
            </a:pPr>
            <a:endParaRPr lang="en-US" sz="1100" dirty="0"/>
          </a:p>
        </p:txBody>
      </p:sp>
      <p:sp>
        <p:nvSpPr>
          <p:cNvPr id="11" name="Content Placeholder 4"/>
          <p:cNvSpPr txBox="1">
            <a:spLocks/>
          </p:cNvSpPr>
          <p:nvPr/>
        </p:nvSpPr>
        <p:spPr>
          <a:xfrm>
            <a:off x="305781" y="1560337"/>
            <a:ext cx="11449114" cy="489044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914400" eaLnBrk="0" fontAlgn="base" hangingPunct="0">
              <a:spcBef>
                <a:spcPct val="0"/>
              </a:spcBef>
              <a:spcAft>
                <a:spcPct val="0"/>
              </a:spcAft>
              <a:buClrTx/>
              <a:buSzTx/>
              <a:buFont typeface="Wingdings 3" charset="2"/>
              <a:buNone/>
            </a:pPr>
            <a:r>
              <a:rPr lang="en-US" altLang="en-US" sz="1100" dirty="0">
                <a:solidFill>
                  <a:srgbClr val="0000FF"/>
                </a:solidFill>
                <a:latin typeface="Consolas" panose="020B0609020204030204" pitchFamily="49" charset="0"/>
              </a:rPr>
              <a:t>void</a:t>
            </a:r>
            <a:r>
              <a:rPr lang="en-US" altLang="en-US" sz="1100" dirty="0">
                <a:solidFill>
                  <a:srgbClr val="000000"/>
                </a:solidFill>
                <a:latin typeface="Consolas" panose="020B0609020204030204" pitchFamily="49" charset="0"/>
              </a:rPr>
              <a:t> </a:t>
            </a:r>
            <a:r>
              <a:rPr lang="en-US" altLang="en-US" sz="1100" dirty="0" err="1">
                <a:solidFill>
                  <a:srgbClr val="008B8B"/>
                </a:solidFill>
                <a:latin typeface="Consolas" panose="020B0609020204030204" pitchFamily="49" charset="0"/>
              </a:rPr>
              <a:t>InfectionMalaria</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InitInfectionImmunology</a:t>
            </a:r>
            <a:r>
              <a:rPr lang="en-US" altLang="en-US" sz="1100" dirty="0">
                <a:solidFill>
                  <a:srgbClr val="000000"/>
                </a:solidFill>
                <a:latin typeface="Consolas" panose="020B0609020204030204" pitchFamily="49" charset="0"/>
              </a:rPr>
              <a:t>(</a:t>
            </a:r>
            <a:r>
              <a:rPr lang="en-US" altLang="en-US" sz="1100" dirty="0" err="1">
                <a:solidFill>
                  <a:srgbClr val="008B8B"/>
                </a:solidFill>
                <a:latin typeface="Consolas" panose="020B0609020204030204" pitchFamily="49" charset="0"/>
              </a:rPr>
              <a:t>ISusceptibilityContext</a:t>
            </a:r>
            <a:r>
              <a:rPr lang="en-US" altLang="en-US" sz="1100" dirty="0">
                <a:solidFill>
                  <a:srgbClr val="000000"/>
                </a:solidFill>
                <a:latin typeface="Consolas" panose="020B0609020204030204" pitchFamily="49" charset="0"/>
              </a:rPr>
              <a:t>* </a:t>
            </a:r>
            <a:r>
              <a:rPr lang="en-US" altLang="en-US" sz="1100" dirty="0">
                <a:solidFill>
                  <a:srgbClr val="808080"/>
                </a:solidFill>
                <a:latin typeface="Consolas" panose="020B0609020204030204" pitchFamily="49" charset="0"/>
              </a:rPr>
              <a:t>_immunity</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if </a:t>
            </a:r>
            <a:r>
              <a:rPr lang="en-US" altLang="en-US" sz="1100" dirty="0">
                <a:solidFill>
                  <a:srgbClr val="000000"/>
                </a:solidFill>
                <a:latin typeface="Consolas" panose="020B0609020204030204" pitchFamily="49" charset="0"/>
              </a:rPr>
              <a:t>( </a:t>
            </a:r>
            <a:r>
              <a:rPr lang="en-US" altLang="en-US" sz="1100" dirty="0">
                <a:solidFill>
                  <a:srgbClr val="808080"/>
                </a:solidFill>
                <a:latin typeface="Consolas" panose="020B0609020204030204" pitchFamily="49" charset="0"/>
              </a:rPr>
              <a:t>_immunity</a:t>
            </a:r>
            <a:r>
              <a:rPr lang="en-US" altLang="en-US" sz="1100" dirty="0">
                <a:solidFill>
                  <a:srgbClr val="000000"/>
                </a:solidFill>
                <a:latin typeface="Consolas" panose="020B0609020204030204" pitchFamily="49" charset="0"/>
              </a:rPr>
              <a:t>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 )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throw</a:t>
            </a:r>
            <a:r>
              <a:rPr lang="en-US" altLang="en-US" sz="1100" dirty="0">
                <a:solidFill>
                  <a:srgbClr val="000000"/>
                </a:solidFill>
                <a:latin typeface="Consolas" panose="020B0609020204030204" pitchFamily="49" charset="0"/>
              </a:rPr>
              <a:t> </a:t>
            </a:r>
            <a:r>
              <a:rPr lang="en-US" altLang="en-US" sz="1100" dirty="0" err="1">
                <a:solidFill>
                  <a:srgbClr val="008B8B"/>
                </a:solidFill>
                <a:latin typeface="Consolas" panose="020B0609020204030204" pitchFamily="49" charset="0"/>
              </a:rPr>
              <a:t>NullPointerException</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__FILE__</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__LINE__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__FUNCTION__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"_immunity"</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"Susceptibility"</a:t>
            </a:r>
            <a:r>
              <a:rPr lang="en-US" altLang="en-US" sz="1100" dirty="0">
                <a:solidFill>
                  <a:srgbClr val="000000"/>
                </a:solidFill>
                <a:latin typeface="Consolas" panose="020B0609020204030204" pitchFamily="49" charset="0"/>
              </a:rPr>
              <a:t> </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err="1">
                <a:solidFill>
                  <a:srgbClr val="008B8B"/>
                </a:solidFill>
                <a:latin typeface="Consolas" panose="020B0609020204030204" pitchFamily="49" charset="0"/>
              </a:rPr>
              <a:t>IMalariaSusceptibility</a:t>
            </a:r>
            <a:r>
              <a:rPr lang="en-US" altLang="en-US" sz="1100" dirty="0">
                <a:solidFill>
                  <a:srgbClr val="000000"/>
                </a:solidFill>
                <a:latin typeface="Consolas" panose="020B0609020204030204" pitchFamily="49" charset="0"/>
              </a:rPr>
              <a:t>* immunity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if</a:t>
            </a:r>
            <a:r>
              <a:rPr lang="en-US" altLang="en-US" sz="1100" dirty="0">
                <a:solidFill>
                  <a:srgbClr val="000000"/>
                </a:solidFill>
                <a:latin typeface="Consolas" panose="020B0609020204030204" pitchFamily="49" charset="0"/>
              </a:rPr>
              <a:t> ( </a:t>
            </a:r>
            <a:r>
              <a:rPr lang="en-US" altLang="en-US" sz="1100" dirty="0" err="1">
                <a:solidFill>
                  <a:srgbClr val="314F4F"/>
                </a:solidFill>
                <a:latin typeface="Consolas" panose="020B0609020204030204" pitchFamily="49" charset="0"/>
              </a:rPr>
              <a:t>s_OK</a:t>
            </a:r>
            <a:r>
              <a:rPr lang="en-US" altLang="en-US" sz="1100" dirty="0">
                <a:solidFill>
                  <a:srgbClr val="000000"/>
                </a:solidFill>
                <a:latin typeface="Consolas" panose="020B0609020204030204" pitchFamily="49" charset="0"/>
              </a:rPr>
              <a:t> != </a:t>
            </a:r>
            <a:r>
              <a:rPr lang="en-US" altLang="en-US" sz="1100" dirty="0">
                <a:solidFill>
                  <a:srgbClr val="808080"/>
                </a:solidFill>
                <a:latin typeface="Consolas" panose="020B0609020204030204" pitchFamily="49" charset="0"/>
              </a:rPr>
              <a:t>_immunity</a:t>
            </a:r>
            <a:r>
              <a:rPr lang="en-US" altLang="en-US" sz="1100" dirty="0">
                <a:solidFill>
                  <a:srgbClr val="000000"/>
                </a:solidFill>
                <a:latin typeface="Consolas" panose="020B0609020204030204" pitchFamily="49" charset="0"/>
              </a:rPr>
              <a:t>-&gt;</a:t>
            </a:r>
            <a:r>
              <a:rPr lang="en-US" altLang="en-US" sz="1100" dirty="0" err="1">
                <a:solidFill>
                  <a:srgbClr val="000000"/>
                </a:solidFill>
                <a:latin typeface="Consolas" panose="020B0609020204030204" pitchFamily="49" charset="0"/>
              </a:rPr>
              <a:t>QueryInterface</a:t>
            </a:r>
            <a:r>
              <a:rPr lang="en-US" altLang="en-US" sz="1100" dirty="0">
                <a:solidFill>
                  <a:srgbClr val="000000"/>
                </a:solidFill>
                <a:latin typeface="Consolas" panose="020B0609020204030204" pitchFamily="49" charset="0"/>
              </a:rPr>
              <a:t>(</a:t>
            </a:r>
            <a:r>
              <a:rPr lang="en-US" altLang="en-US" sz="1100" dirty="0">
                <a:solidFill>
                  <a:srgbClr val="6F008A"/>
                </a:solidFill>
                <a:latin typeface="Consolas" panose="020B0609020204030204" pitchFamily="49" charset="0"/>
              </a:rPr>
              <a:t>GET_IID</a:t>
            </a:r>
            <a:r>
              <a:rPr lang="en-US" altLang="en-US" sz="1100" dirty="0">
                <a:solidFill>
                  <a:srgbClr val="000000"/>
                </a:solidFill>
                <a:latin typeface="Consolas" panose="020B0609020204030204" pitchFamily="49" charset="0"/>
              </a:rPr>
              <a:t>(</a:t>
            </a:r>
            <a:r>
              <a:rPr lang="en-US" altLang="en-US" sz="1100" dirty="0" err="1">
                <a:solidFill>
                  <a:srgbClr val="008B8B"/>
                </a:solidFill>
                <a:latin typeface="Consolas" panose="020B0609020204030204" pitchFamily="49" charset="0"/>
              </a:rPr>
              <a:t>IMalariaSusceptibility</a:t>
            </a: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void</a:t>
            </a:r>
            <a:r>
              <a:rPr lang="en-US" altLang="en-US" sz="1100" dirty="0">
                <a:solidFill>
                  <a:srgbClr val="000000"/>
                </a:solidFill>
                <a:latin typeface="Consolas" panose="020B0609020204030204" pitchFamily="49" charset="0"/>
              </a:rPr>
              <a:t> **)&amp;immunity) )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throw</a:t>
            </a:r>
            <a:r>
              <a:rPr lang="en-US" altLang="en-US" sz="1100" dirty="0">
                <a:solidFill>
                  <a:srgbClr val="000000"/>
                </a:solidFill>
                <a:latin typeface="Consolas" panose="020B0609020204030204" pitchFamily="49" charset="0"/>
              </a:rPr>
              <a:t> </a:t>
            </a:r>
            <a:r>
              <a:rPr lang="en-US" altLang="en-US" sz="1100" dirty="0" err="1">
                <a:solidFill>
                  <a:srgbClr val="008B8B"/>
                </a:solidFill>
                <a:latin typeface="Consolas" panose="020B0609020204030204" pitchFamily="49" charset="0"/>
              </a:rPr>
              <a:t>QueryInterfaceException</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__FILE__</a:t>
            </a:r>
            <a:r>
              <a:rPr lang="en-US" altLang="en-US" sz="1100" dirty="0">
                <a:solidFill>
                  <a:srgbClr val="000000"/>
                </a:solidFill>
                <a:latin typeface="Consolas" panose="020B0609020204030204" pitchFamily="49" charset="0"/>
              </a:rPr>
              <a:t>, </a:t>
            </a:r>
            <a:r>
              <a:rPr lang="en-US" altLang="en-US" sz="1100" dirty="0">
                <a:solidFill>
                  <a:srgbClr val="6F008A"/>
                </a:solidFill>
                <a:latin typeface="Consolas" panose="020B0609020204030204" pitchFamily="49" charset="0"/>
              </a:rPr>
              <a:t>__LINE__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__FUNCTION__</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"_immunity"</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a:t>
            </a:r>
            <a:r>
              <a:rPr lang="en-US" altLang="en-US" sz="1100" dirty="0" err="1">
                <a:solidFill>
                  <a:srgbClr val="A31515"/>
                </a:solidFill>
                <a:latin typeface="Consolas" panose="020B0609020204030204" pitchFamily="49" charset="0"/>
              </a:rPr>
              <a:t>IMalariaSusceptibility</a:t>
            </a:r>
            <a:r>
              <a:rPr lang="en-US" altLang="en-US" sz="1100" dirty="0">
                <a:solidFill>
                  <a:srgbClr val="A31515"/>
                </a:solidFill>
                <a:latin typeface="Consolas" panose="020B0609020204030204" pitchFamily="49" charset="0"/>
              </a:rPr>
              <a:t>"</a:t>
            </a:r>
            <a:r>
              <a:rPr lang="en-US" altLang="en-US" sz="1100" dirty="0">
                <a:solidFill>
                  <a:srgbClr val="000000"/>
                </a:solidFill>
                <a:latin typeface="Consolas" panose="020B0609020204030204" pitchFamily="49" charset="0"/>
              </a:rPr>
              <a:t>, </a:t>
            </a:r>
            <a:r>
              <a:rPr lang="en-US" altLang="en-US" sz="1100" dirty="0">
                <a:solidFill>
                  <a:srgbClr val="A31515"/>
                </a:solidFill>
                <a:latin typeface="Consolas" panose="020B0609020204030204" pitchFamily="49" charset="0"/>
              </a:rPr>
              <a:t>"Susceptibility"</a:t>
            </a:r>
            <a:r>
              <a:rPr lang="en-US" altLang="en-US" sz="1100" dirty="0">
                <a:solidFill>
                  <a:srgbClr val="000000"/>
                </a:solidFill>
                <a:latin typeface="Consolas" panose="020B0609020204030204" pitchFamily="49" charset="0"/>
              </a:rPr>
              <a:t> </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err="1">
                <a:solidFill>
                  <a:srgbClr val="8B0000"/>
                </a:solidFill>
                <a:latin typeface="Consolas" panose="020B0609020204030204" pitchFamily="49" charset="0"/>
              </a:rPr>
              <a:t>m_MSP_antibody</a:t>
            </a:r>
            <a:r>
              <a:rPr lang="en-US" altLang="en-US" sz="1100" dirty="0">
                <a:solidFill>
                  <a:srgbClr val="000000"/>
                </a:solidFill>
                <a:latin typeface="Consolas" panose="020B0609020204030204" pitchFamily="49" charset="0"/>
              </a:rPr>
              <a:t> = immunity-&gt;</a:t>
            </a:r>
            <a:r>
              <a:rPr lang="en-US" altLang="en-US" sz="1100" dirty="0" err="1">
                <a:solidFill>
                  <a:srgbClr val="000000"/>
                </a:solidFill>
                <a:latin typeface="Consolas" panose="020B0609020204030204" pitchFamily="49" charset="0"/>
              </a:rPr>
              <a:t>RegisterAntibody</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MalariaAntibodyType</a:t>
            </a:r>
            <a:r>
              <a:rPr lang="en-US" altLang="en-US" sz="1100" dirty="0">
                <a:solidFill>
                  <a:srgbClr val="000000"/>
                </a:solidFill>
                <a:latin typeface="Consolas" panose="020B0609020204030204" pitchFamily="49" charset="0"/>
              </a:rPr>
              <a:t>::</a:t>
            </a:r>
            <a:r>
              <a:rPr lang="en-US" altLang="en-US" sz="1100" dirty="0">
                <a:solidFill>
                  <a:srgbClr val="314F4F"/>
                </a:solidFill>
                <a:latin typeface="Consolas" panose="020B0609020204030204" pitchFamily="49" charset="0"/>
              </a:rPr>
              <a:t>MSP1</a:t>
            </a:r>
            <a:r>
              <a:rPr lang="en-US" altLang="en-US" sz="1100" dirty="0">
                <a:solidFill>
                  <a:srgbClr val="000000"/>
                </a:solidFill>
                <a:latin typeface="Consolas" panose="020B0609020204030204" pitchFamily="49" charset="0"/>
              </a:rPr>
              <a:t>, </a:t>
            </a:r>
            <a:r>
              <a:rPr lang="en-US" altLang="en-US" sz="1100" dirty="0" err="1">
                <a:solidFill>
                  <a:srgbClr val="8B0000"/>
                </a:solidFill>
                <a:latin typeface="Consolas" panose="020B0609020204030204" pitchFamily="49" charset="0"/>
              </a:rPr>
              <a:t>m_MSPtype</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008000"/>
                </a:solidFill>
                <a:latin typeface="Consolas" panose="020B0609020204030204" pitchFamily="49" charset="0"/>
              </a:rPr>
              <a:t>// Can we postpone the creation of </a:t>
            </a:r>
            <a:r>
              <a:rPr lang="en-US" altLang="en-US" sz="1100" dirty="0" err="1">
                <a:solidFill>
                  <a:srgbClr val="008000"/>
                </a:solidFill>
                <a:latin typeface="Consolas" panose="020B0609020204030204" pitchFamily="49" charset="0"/>
              </a:rPr>
              <a:t>MalariaAntibody</a:t>
            </a:r>
            <a:r>
              <a:rPr lang="en-US" altLang="en-US" sz="1100" dirty="0">
                <a:solidFill>
                  <a:srgbClr val="008000"/>
                </a:solidFill>
                <a:latin typeface="Consolas" panose="020B0609020204030204" pitchFamily="49" charset="0"/>
              </a:rPr>
              <a:t> pointers until an actual infection variant has non-zero IRBC?</a:t>
            </a:r>
          </a:p>
          <a:p>
            <a:pPr marL="0" indent="0" defTabSz="914400" eaLnBrk="0" fontAlgn="base" hangingPunct="0">
              <a:spcBef>
                <a:spcPct val="0"/>
              </a:spcBef>
              <a:spcAft>
                <a:spcPct val="0"/>
              </a:spcAft>
              <a:buClrTx/>
              <a:buSzTx/>
              <a:buFont typeface="Wingdings 3" charset="2"/>
              <a:buNone/>
            </a:pPr>
            <a:r>
              <a:rPr lang="en-US" altLang="en-US" sz="1100" dirty="0">
                <a:solidFill>
                  <a:srgbClr val="008000"/>
                </a:solidFill>
                <a:latin typeface="Consolas" panose="020B0609020204030204" pitchFamily="49" charset="0"/>
              </a:rPr>
              <a:t>    // TODO: there are never any IRBC at this point, so no need to have the </a:t>
            </a:r>
            <a:r>
              <a:rPr lang="en-US" altLang="en-US" sz="1100" dirty="0" err="1">
                <a:solidFill>
                  <a:srgbClr val="008000"/>
                </a:solidFill>
                <a:latin typeface="Consolas" panose="020B0609020204030204" pitchFamily="49" charset="0"/>
              </a:rPr>
              <a:t>RegisterAntibody</a:t>
            </a:r>
            <a:r>
              <a:rPr lang="en-US" altLang="en-US" sz="1100" dirty="0">
                <a:solidFill>
                  <a:srgbClr val="008000"/>
                </a:solidFill>
                <a:latin typeface="Consolas" panose="020B0609020204030204" pitchFamily="49" charset="0"/>
              </a:rPr>
              <a:t>() calls...</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for </a:t>
            </a:r>
            <a:r>
              <a:rPr lang="en-US" altLang="en-US" sz="1100" dirty="0">
                <a:solidFill>
                  <a:srgbClr val="000000"/>
                </a:solidFill>
                <a:latin typeface="Consolas" panose="020B0609020204030204" pitchFamily="49" charset="0"/>
              </a:rPr>
              <a:t>( </a:t>
            </a:r>
            <a:r>
              <a:rPr lang="en-US" altLang="en-US" sz="1100" dirty="0" err="1">
                <a:solidFill>
                  <a:srgbClr val="0000FF"/>
                </a:solidFill>
                <a:latin typeface="Consolas" panose="020B0609020204030204" pitchFamily="49" charset="0"/>
              </a:rPr>
              <a:t>int</a:t>
            </a:r>
            <a:r>
              <a:rPr lang="en-US" altLang="en-US" sz="1100" dirty="0">
                <a:solidFill>
                  <a:srgbClr val="000000"/>
                </a:solidFill>
                <a:latin typeface="Consolas" panose="020B0609020204030204" pitchFamily="49" charset="0"/>
              </a:rPr>
              <a:t> </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 = 0; </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 &lt; </a:t>
            </a:r>
            <a:r>
              <a:rPr lang="en-US" altLang="en-US" sz="1100" dirty="0">
                <a:solidFill>
                  <a:srgbClr val="8B0000"/>
                </a:solidFill>
                <a:latin typeface="Consolas" panose="020B0609020204030204" pitchFamily="49" charset="0"/>
              </a:rPr>
              <a:t>m_PfEMP1_antibodies</a:t>
            </a:r>
            <a:r>
              <a:rPr lang="en-US" altLang="en-US" sz="1100" dirty="0">
                <a:solidFill>
                  <a:srgbClr val="000000"/>
                </a:solidFill>
                <a:latin typeface="Consolas" panose="020B0609020204030204" pitchFamily="49" charset="0"/>
              </a:rPr>
              <a:t>.size(); ++</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major</a:t>
            </a:r>
            <a:r>
              <a:rPr lang="en-US" altLang="en-US" sz="1100" dirty="0">
                <a:solidFill>
                  <a:srgbClr val="000000"/>
                </a:solidFill>
                <a:latin typeface="Consolas" panose="020B0609020204030204" pitchFamily="49" charset="0"/>
              </a:rPr>
              <a:t>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minor</a:t>
            </a:r>
            <a:r>
              <a:rPr lang="en-US" altLang="en-US" sz="1100" dirty="0">
                <a:solidFill>
                  <a:srgbClr val="000000"/>
                </a:solidFill>
                <a:latin typeface="Consolas" panose="020B0609020204030204" pitchFamily="49" charset="0"/>
              </a:rPr>
              <a:t> = </a:t>
            </a:r>
            <a:r>
              <a:rPr lang="en-US" altLang="en-US" sz="1100" dirty="0" err="1">
                <a:solidFill>
                  <a:srgbClr val="0000FF"/>
                </a:solidFill>
                <a:latin typeface="Consolas" panose="020B0609020204030204" pitchFamily="49" charset="0"/>
              </a:rPr>
              <a:t>nullptr</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endParaRPr lang="en-US" altLang="en-US" sz="1100" dirty="0">
              <a:solidFill>
                <a:srgbClr val="000000"/>
              </a:solidFill>
              <a:latin typeface="Consolas" panose="020B0609020204030204" pitchFamily="49" charset="0"/>
            </a:endParaRP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0000FF"/>
                </a:solidFill>
                <a:latin typeface="Consolas" panose="020B0609020204030204" pitchFamily="49" charset="0"/>
              </a:rPr>
              <a:t>if</a:t>
            </a:r>
            <a:r>
              <a:rPr lang="en-US" altLang="en-US" sz="1100" dirty="0">
                <a:solidFill>
                  <a:srgbClr val="000000"/>
                </a:solidFill>
                <a:latin typeface="Consolas" panose="020B0609020204030204" pitchFamily="49" charset="0"/>
              </a:rPr>
              <a:t> ( </a:t>
            </a:r>
            <a:r>
              <a:rPr lang="en-US" altLang="en-US" sz="1100" dirty="0" err="1">
                <a:solidFill>
                  <a:srgbClr val="8B0000"/>
                </a:solidFill>
                <a:latin typeface="Consolas" panose="020B0609020204030204" pitchFamily="49" charset="0"/>
              </a:rPr>
              <a:t>m_IRBC_count</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 &gt; 0 )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minor</a:t>
            </a:r>
            <a:r>
              <a:rPr lang="en-US" altLang="en-US" sz="1100" dirty="0">
                <a:solidFill>
                  <a:srgbClr val="000000"/>
                </a:solidFill>
                <a:latin typeface="Consolas" panose="020B0609020204030204" pitchFamily="49" charset="0"/>
              </a:rPr>
              <a:t> = immunity-&gt;</a:t>
            </a:r>
            <a:r>
              <a:rPr lang="en-US" altLang="en-US" sz="1100" dirty="0" err="1">
                <a:solidFill>
                  <a:srgbClr val="000000"/>
                </a:solidFill>
                <a:latin typeface="Consolas" panose="020B0609020204030204" pitchFamily="49" charset="0"/>
              </a:rPr>
              <a:t>RegisterAntibody</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MalariaAntibodyType</a:t>
            </a:r>
            <a:r>
              <a:rPr lang="en-US" altLang="en-US" sz="1100" dirty="0">
                <a:solidFill>
                  <a:srgbClr val="000000"/>
                </a:solidFill>
                <a:latin typeface="Consolas" panose="020B0609020204030204" pitchFamily="49" charset="0"/>
              </a:rPr>
              <a:t>::</a:t>
            </a:r>
            <a:r>
              <a:rPr lang="en-US" altLang="en-US" sz="1100" dirty="0">
                <a:solidFill>
                  <a:srgbClr val="314F4F"/>
                </a:solidFill>
                <a:latin typeface="Consolas" panose="020B0609020204030204" pitchFamily="49" charset="0"/>
              </a:rPr>
              <a:t>PfEMP1_minor</a:t>
            </a:r>
            <a:r>
              <a:rPr lang="en-US" altLang="en-US" sz="1100" dirty="0">
                <a:solidFill>
                  <a:srgbClr val="000000"/>
                </a:solidFill>
                <a:latin typeface="Consolas" panose="020B0609020204030204" pitchFamily="49" charset="0"/>
              </a:rPr>
              <a:t>, </a:t>
            </a:r>
            <a:r>
              <a:rPr lang="en-US" altLang="en-US" sz="1100" dirty="0" err="1">
                <a:solidFill>
                  <a:srgbClr val="8B0000"/>
                </a:solidFill>
                <a:latin typeface="Consolas" panose="020B0609020204030204" pitchFamily="49" charset="0"/>
              </a:rPr>
              <a:t>m_minor_epitope_type</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r>
              <a:rPr lang="en-US" altLang="en-US" sz="1100" dirty="0">
                <a:solidFill>
                  <a:srgbClr val="8B0000"/>
                </a:solidFill>
                <a:latin typeface="Consolas" panose="020B0609020204030204" pitchFamily="49" charset="0"/>
              </a:rPr>
              <a:t>m_PfEMP1_antibodies</a:t>
            </a:r>
            <a:r>
              <a:rPr lang="en-US" altLang="en-US" sz="1100" dirty="0">
                <a:solidFill>
                  <a:srgbClr val="008B8B"/>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8B8B"/>
                </a:solidFill>
                <a:latin typeface="Consolas" panose="020B0609020204030204" pitchFamily="49" charset="0"/>
              </a:rPr>
              <a:t>]</a:t>
            </a:r>
            <a:r>
              <a:rPr lang="en-US" altLang="en-US" sz="1100" dirty="0">
                <a:solidFill>
                  <a:srgbClr val="000000"/>
                </a:solidFill>
                <a:latin typeface="Consolas" panose="020B0609020204030204" pitchFamily="49" charset="0"/>
              </a:rPr>
              <a:t>.</a:t>
            </a:r>
            <a:r>
              <a:rPr lang="en-US" altLang="en-US" sz="1100" dirty="0">
                <a:solidFill>
                  <a:srgbClr val="8B0000"/>
                </a:solidFill>
                <a:latin typeface="Consolas" panose="020B0609020204030204" pitchFamily="49" charset="0"/>
              </a:rPr>
              <a:t>major</a:t>
            </a:r>
            <a:r>
              <a:rPr lang="en-US" altLang="en-US" sz="1100" dirty="0">
                <a:solidFill>
                  <a:srgbClr val="000000"/>
                </a:solidFill>
                <a:latin typeface="Consolas" panose="020B0609020204030204" pitchFamily="49" charset="0"/>
              </a:rPr>
              <a:t> = immunity-&gt;</a:t>
            </a:r>
            <a:r>
              <a:rPr lang="en-US" altLang="en-US" sz="1100" dirty="0" err="1">
                <a:solidFill>
                  <a:srgbClr val="000000"/>
                </a:solidFill>
                <a:latin typeface="Consolas" panose="020B0609020204030204" pitchFamily="49" charset="0"/>
              </a:rPr>
              <a:t>RegisterAntibody</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MalariaAntibodyType</a:t>
            </a:r>
            <a:r>
              <a:rPr lang="en-US" altLang="en-US" sz="1100" dirty="0">
                <a:solidFill>
                  <a:srgbClr val="000000"/>
                </a:solidFill>
                <a:latin typeface="Consolas" panose="020B0609020204030204" pitchFamily="49" charset="0"/>
              </a:rPr>
              <a:t>::</a:t>
            </a:r>
            <a:r>
              <a:rPr lang="en-US" altLang="en-US" sz="1100" dirty="0">
                <a:solidFill>
                  <a:srgbClr val="314F4F"/>
                </a:solidFill>
                <a:latin typeface="Consolas" panose="020B0609020204030204" pitchFamily="49" charset="0"/>
              </a:rPr>
              <a:t>PfEMP1_major</a:t>
            </a:r>
            <a:r>
              <a:rPr lang="en-US" altLang="en-US" sz="1100" dirty="0">
                <a:solidFill>
                  <a:srgbClr val="000000"/>
                </a:solidFill>
                <a:latin typeface="Consolas" panose="020B0609020204030204" pitchFamily="49" charset="0"/>
              </a:rPr>
              <a:t>, </a:t>
            </a:r>
            <a:r>
              <a:rPr lang="en-US" altLang="en-US" sz="1100" dirty="0" err="1">
                <a:solidFill>
                  <a:srgbClr val="8B0000"/>
                </a:solidFill>
                <a:latin typeface="Consolas" panose="020B0609020204030204" pitchFamily="49" charset="0"/>
              </a:rPr>
              <a:t>m_IRBCtype</a:t>
            </a:r>
            <a:r>
              <a:rPr lang="en-US" altLang="en-US" sz="1100" dirty="0">
                <a:solidFill>
                  <a:srgbClr val="000000"/>
                </a:solidFill>
                <a:latin typeface="Consolas" panose="020B0609020204030204" pitchFamily="49" charset="0"/>
              </a:rPr>
              <a:t>[</a:t>
            </a:r>
            <a:r>
              <a:rPr lang="en-US" altLang="en-US" sz="1100" dirty="0" err="1">
                <a:solidFill>
                  <a:srgbClr val="000000"/>
                </a:solidFill>
                <a:latin typeface="Consolas" panose="020B0609020204030204" pitchFamily="49" charset="0"/>
              </a:rPr>
              <a:t>ivariant</a:t>
            </a:r>
            <a:r>
              <a:rPr lang="en-US" altLang="en-US" sz="1100" dirty="0">
                <a:solidFill>
                  <a:srgbClr val="000000"/>
                </a:solidFill>
                <a:latin typeface="Consolas" panose="020B0609020204030204" pitchFamily="49" charset="0"/>
              </a:rPr>
              <a:t>]);</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p>
          <a:p>
            <a:pPr marL="0" indent="0" defTabSz="914400" eaLnBrk="0" fontAlgn="base" hangingPunct="0">
              <a:spcBef>
                <a:spcPct val="0"/>
              </a:spcBef>
              <a:spcAft>
                <a:spcPct val="0"/>
              </a:spcAft>
              <a:buClrTx/>
              <a:buSzTx/>
              <a:buFont typeface="Wingdings 3" charset="2"/>
              <a:buNone/>
            </a:pPr>
            <a:r>
              <a:rPr lang="en-US" altLang="en-US" sz="1100" dirty="0">
                <a:solidFill>
                  <a:srgbClr val="000000"/>
                </a:solidFill>
                <a:latin typeface="Consolas" panose="020B0609020204030204" pitchFamily="49" charset="0"/>
              </a:rPr>
              <a:t>} </a:t>
            </a:r>
            <a:endParaRPr lang="en-US" altLang="en-US" sz="1100" dirty="0">
              <a:solidFill>
                <a:schemeClr val="tx1"/>
              </a:solidFill>
              <a:latin typeface="Arial" panose="020B0604020202020204" pitchFamily="34" charset="0"/>
            </a:endParaRPr>
          </a:p>
          <a:p>
            <a:pPr marL="0" indent="0">
              <a:buFont typeface="Wingdings 3" charset="2"/>
              <a:buNone/>
            </a:pPr>
            <a:endParaRPr lang="en-US" sz="1100" dirty="0"/>
          </a:p>
        </p:txBody>
      </p:sp>
    </p:spTree>
    <p:extLst>
      <p:ext uri="{BB962C8B-B14F-4D97-AF65-F5344CB8AC3E}">
        <p14:creationId xmlns:p14="http://schemas.microsoft.com/office/powerpoint/2010/main" val="16695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Text Placeholder 2"/>
          <p:cNvSpPr>
            <a:spLocks noGrp="1"/>
          </p:cNvSpPr>
          <p:nvPr>
            <p:ph type="body" idx="1"/>
          </p:nvPr>
        </p:nvSpPr>
        <p:spPr/>
        <p:txBody>
          <a:bodyPr/>
          <a:lstStyle/>
          <a:p>
            <a:r>
              <a:rPr lang="en-US" dirty="0"/>
              <a:t>// TODO – change “COMMENTS” to “CLARIFICATIONS”</a:t>
            </a:r>
          </a:p>
        </p:txBody>
      </p:sp>
    </p:spTree>
    <p:extLst>
      <p:ext uri="{BB962C8B-B14F-4D97-AF65-F5344CB8AC3E}">
        <p14:creationId xmlns:p14="http://schemas.microsoft.com/office/powerpoint/2010/main" val="348507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 One Viewpoint</a:t>
            </a:r>
          </a:p>
        </p:txBody>
      </p:sp>
      <p:sp>
        <p:nvSpPr>
          <p:cNvPr id="3" name="Content Placeholder 2"/>
          <p:cNvSpPr>
            <a:spLocks noGrp="1"/>
          </p:cNvSpPr>
          <p:nvPr>
            <p:ph idx="1"/>
          </p:nvPr>
        </p:nvSpPr>
        <p:spPr/>
        <p:txBody>
          <a:bodyPr>
            <a:noAutofit/>
          </a:bodyPr>
          <a:lstStyle/>
          <a:p>
            <a:pPr marL="0" indent="0">
              <a:buNone/>
            </a:pPr>
            <a:r>
              <a:rPr lang="en-US" sz="3200" dirty="0"/>
              <a:t>“Why am I so down on comments? Because they lie.  …The older a comment is, and the farther away it is from the code it describes, the more likely it is to be just plain wrong. The reason is simple. Programmers can’t realistically maintain them.”</a:t>
            </a:r>
            <a:br>
              <a:rPr lang="en-US" sz="3200" dirty="0"/>
            </a:br>
            <a:r>
              <a:rPr lang="en-US" sz="3200" dirty="0"/>
              <a:t>– Robert C. Martin</a:t>
            </a:r>
          </a:p>
        </p:txBody>
      </p:sp>
    </p:spTree>
    <p:extLst>
      <p:ext uri="{BB962C8B-B14F-4D97-AF65-F5344CB8AC3E}">
        <p14:creationId xmlns:p14="http://schemas.microsoft.com/office/powerpoint/2010/main" val="396445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 Making Up for Bad Code</a:t>
            </a:r>
          </a:p>
        </p:txBody>
      </p:sp>
      <p:sp>
        <p:nvSpPr>
          <p:cNvPr id="3" name="Content Placeholder 2"/>
          <p:cNvSpPr>
            <a:spLocks noGrp="1"/>
          </p:cNvSpPr>
          <p:nvPr>
            <p:ph idx="1"/>
          </p:nvPr>
        </p:nvSpPr>
        <p:spPr/>
        <p:txBody>
          <a:bodyPr/>
          <a:lstStyle/>
          <a:p>
            <a:r>
              <a:rPr lang="en-US" dirty="0"/>
              <a:t>This:</a:t>
            </a:r>
          </a:p>
          <a:p>
            <a:pPr marL="0" indent="0">
              <a:buNone/>
            </a:pPr>
            <a:endParaRPr lang="en-US" dirty="0"/>
          </a:p>
          <a:p>
            <a:pPr marL="0" indent="0">
              <a:buNone/>
            </a:pPr>
            <a:r>
              <a:rPr lang="en-US" dirty="0">
                <a:latin typeface="Consolas" panose="020B0609020204030204" pitchFamily="49" charset="0"/>
              </a:rPr>
              <a:t>// Check to see if the employee is eligible for full benefits</a:t>
            </a:r>
          </a:p>
          <a:p>
            <a:pPr marL="0" indent="0">
              <a:buNone/>
            </a:pPr>
            <a:r>
              <a:rPr lang="en-US" dirty="0">
                <a:latin typeface="Consolas" panose="020B0609020204030204" pitchFamily="49" charset="0"/>
              </a:rPr>
              <a:t>if ( (</a:t>
            </a:r>
            <a:r>
              <a:rPr lang="en-US" dirty="0" err="1">
                <a:latin typeface="Consolas" panose="020B0609020204030204" pitchFamily="49" charset="0"/>
              </a:rPr>
              <a:t>employee.flags</a:t>
            </a:r>
            <a:r>
              <a:rPr lang="en-US" dirty="0">
                <a:latin typeface="Consolas" panose="020B0609020204030204" pitchFamily="49" charset="0"/>
              </a:rPr>
              <a:t> &amp; HOURLY_FLAG) &amp;&amp; (</a:t>
            </a:r>
            <a:r>
              <a:rPr lang="en-US" dirty="0" err="1">
                <a:latin typeface="Consolas" panose="020B0609020204030204" pitchFamily="49" charset="0"/>
              </a:rPr>
              <a:t>employee.age</a:t>
            </a:r>
            <a:r>
              <a:rPr lang="en-US" dirty="0">
                <a:latin typeface="Consolas" panose="020B0609020204030204" pitchFamily="49" charset="0"/>
              </a:rPr>
              <a:t> &gt; 65) ) …</a:t>
            </a:r>
          </a:p>
          <a:p>
            <a:pPr marL="0" indent="0">
              <a:buNone/>
            </a:pPr>
            <a:endParaRPr lang="en-US" dirty="0"/>
          </a:p>
          <a:p>
            <a:r>
              <a:rPr lang="en-US" dirty="0"/>
              <a:t>Or this:</a:t>
            </a:r>
          </a:p>
          <a:p>
            <a:pPr marL="0" indent="0">
              <a:buNone/>
            </a:pPr>
            <a:endParaRPr lang="en-US" dirty="0"/>
          </a:p>
          <a:p>
            <a:pPr marL="0" indent="0">
              <a:buNone/>
            </a:pPr>
            <a:r>
              <a:rPr lang="en-US" dirty="0">
                <a:latin typeface="Consolas" panose="020B0609020204030204" pitchFamily="49" charset="0"/>
              </a:rPr>
              <a:t>if ( </a:t>
            </a:r>
            <a:r>
              <a:rPr lang="en-US" dirty="0" err="1">
                <a:latin typeface="Consolas" panose="020B0609020204030204" pitchFamily="49" charset="0"/>
              </a:rPr>
              <a:t>employee.IsEligibleForFullBenefits</a:t>
            </a:r>
            <a:r>
              <a:rPr lang="en-US" dirty="0">
                <a:latin typeface="Consolas" panose="020B0609020204030204" pitchFamily="49" charset="0"/>
              </a:rPr>
              <a:t>() ) …</a:t>
            </a:r>
          </a:p>
        </p:txBody>
      </p:sp>
    </p:spTree>
    <p:extLst>
      <p:ext uri="{BB962C8B-B14F-4D97-AF65-F5344CB8AC3E}">
        <p14:creationId xmlns:p14="http://schemas.microsoft.com/office/powerpoint/2010/main" val="350134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normAutofit/>
          </a:bodyPr>
          <a:lstStyle/>
          <a:p>
            <a:r>
              <a:rPr lang="en-US" sz="3600" dirty="0"/>
              <a:t>Immediate payoff – Can you quickly and efficiently write correct code?</a:t>
            </a:r>
          </a:p>
          <a:p>
            <a:r>
              <a:rPr lang="en-US" sz="3600" dirty="0"/>
              <a:t>Future payoff – Will your software have an impact on the community at large by being correct, easily used, and extensible?</a:t>
            </a:r>
          </a:p>
        </p:txBody>
      </p:sp>
    </p:spTree>
    <p:extLst>
      <p:ext uri="{BB962C8B-B14F-4D97-AF65-F5344CB8AC3E}">
        <p14:creationId xmlns:p14="http://schemas.microsoft.com/office/powerpoint/2010/main" val="70905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 To Be Avoided</a:t>
            </a:r>
          </a:p>
        </p:txBody>
      </p:sp>
      <p:sp>
        <p:nvSpPr>
          <p:cNvPr id="3" name="Content Placeholder 2"/>
          <p:cNvSpPr>
            <a:spLocks noGrp="1"/>
          </p:cNvSpPr>
          <p:nvPr>
            <p:ph idx="1"/>
          </p:nvPr>
        </p:nvSpPr>
        <p:spPr/>
        <p:txBody>
          <a:bodyPr/>
          <a:lstStyle/>
          <a:p>
            <a:r>
              <a:rPr lang="en-US" dirty="0"/>
              <a:t>Redundant comments</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 The processor delay for this component.</a:t>
            </a:r>
          </a:p>
          <a:p>
            <a:pPr marL="0" indent="0">
              <a:buNone/>
            </a:pPr>
            <a:r>
              <a:rPr lang="en-US" dirty="0">
                <a:latin typeface="Consolas" panose="020B0609020204030204" pitchFamily="49" charset="0"/>
              </a:rPr>
              <a:t>BACKGROUNDPROCESSORDELAY = -1</a:t>
            </a:r>
          </a:p>
        </p:txBody>
      </p:sp>
    </p:spTree>
    <p:extLst>
      <p:ext uri="{BB962C8B-B14F-4D97-AF65-F5344CB8AC3E}">
        <p14:creationId xmlns:p14="http://schemas.microsoft.com/office/powerpoint/2010/main" val="387223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 To Be Avoided</a:t>
            </a:r>
          </a:p>
        </p:txBody>
      </p:sp>
      <p:sp>
        <p:nvSpPr>
          <p:cNvPr id="3" name="Content Placeholder 2"/>
          <p:cNvSpPr>
            <a:spLocks noGrp="1"/>
          </p:cNvSpPr>
          <p:nvPr>
            <p:ph idx="1"/>
          </p:nvPr>
        </p:nvSpPr>
        <p:spPr>
          <a:xfrm>
            <a:off x="677334" y="2160589"/>
            <a:ext cx="8596668" cy="4302556"/>
          </a:xfrm>
        </p:spPr>
        <p:txBody>
          <a:bodyPr>
            <a:normAutofit fontScale="25000" lnSpcReduction="20000"/>
          </a:bodyPr>
          <a:lstStyle/>
          <a:p>
            <a:r>
              <a:rPr lang="en-US" sz="6400" dirty="0"/>
              <a:t>Misleading comments</a:t>
            </a:r>
          </a:p>
          <a:p>
            <a:pPr marL="0" indent="0">
              <a:lnSpc>
                <a:spcPct val="120000"/>
              </a:lnSpc>
              <a:spcBef>
                <a:spcPts val="600"/>
              </a:spcBef>
              <a:buNone/>
            </a:pPr>
            <a:endParaRPr lang="en-US" sz="4400" dirty="0">
              <a:latin typeface="Consolas" panose="020B0609020204030204" pitchFamily="49" charset="0"/>
            </a:endParaRPr>
          </a:p>
          <a:p>
            <a:pPr marL="0" indent="0">
              <a:lnSpc>
                <a:spcPct val="120000"/>
              </a:lnSpc>
              <a:spcBef>
                <a:spcPts val="600"/>
              </a:spcBef>
              <a:buNone/>
            </a:pPr>
            <a:r>
              <a:rPr lang="en-US" sz="5600" dirty="0">
                <a:latin typeface="Consolas" panose="020B0609020204030204" pitchFamily="49" charset="0"/>
              </a:rPr>
              <a:t>// Utility method that returns when </a:t>
            </a:r>
            <a:r>
              <a:rPr lang="en-US" sz="5600" dirty="0" err="1">
                <a:latin typeface="Consolas" panose="020B0609020204030204" pitchFamily="49" charset="0"/>
              </a:rPr>
              <a:t>this.closed</a:t>
            </a:r>
            <a:r>
              <a:rPr lang="en-US" sz="5600" dirty="0">
                <a:latin typeface="Consolas" panose="020B0609020204030204" pitchFamily="49" charset="0"/>
              </a:rPr>
              <a:t> is true.</a:t>
            </a:r>
          </a:p>
          <a:p>
            <a:pPr marL="0" indent="0">
              <a:lnSpc>
                <a:spcPct val="120000"/>
              </a:lnSpc>
              <a:spcBef>
                <a:spcPts val="600"/>
              </a:spcBef>
              <a:buNone/>
            </a:pPr>
            <a:r>
              <a:rPr lang="en-US" sz="5600" dirty="0">
                <a:latin typeface="Consolas" panose="020B0609020204030204" pitchFamily="49" charset="0"/>
              </a:rPr>
              <a:t>// Throws an exception if the timeout is reached.</a:t>
            </a:r>
          </a:p>
          <a:p>
            <a:pPr marL="0" indent="0">
              <a:lnSpc>
                <a:spcPct val="120000"/>
              </a:lnSpc>
              <a:spcBef>
                <a:spcPts val="600"/>
              </a:spcBef>
              <a:buNone/>
            </a:pPr>
            <a:r>
              <a:rPr lang="en-US" sz="5600" dirty="0">
                <a:latin typeface="Consolas" panose="020B0609020204030204" pitchFamily="49" charset="0"/>
              </a:rPr>
              <a:t>public synchronized void </a:t>
            </a:r>
            <a:r>
              <a:rPr lang="en-US" sz="5600" dirty="0" err="1">
                <a:latin typeface="Consolas" panose="020B0609020204030204" pitchFamily="49" charset="0"/>
              </a:rPr>
              <a:t>waitForClose</a:t>
            </a:r>
            <a:r>
              <a:rPr lang="en-US" sz="5600" dirty="0">
                <a:latin typeface="Consolas" panose="020B0609020204030204" pitchFamily="49" charset="0"/>
              </a:rPr>
              <a:t>(final long </a:t>
            </a:r>
            <a:r>
              <a:rPr lang="en-US" sz="5600" dirty="0" err="1">
                <a:latin typeface="Consolas" panose="020B0609020204030204" pitchFamily="49" charset="0"/>
              </a:rPr>
              <a:t>timeoutMillis</a:t>
            </a:r>
            <a:r>
              <a:rPr lang="en-US" sz="5600" dirty="0">
                <a:latin typeface="Consolas" panose="020B0609020204030204" pitchFamily="49" charset="0"/>
              </a:rPr>
              <a:t>)</a:t>
            </a:r>
          </a:p>
          <a:p>
            <a:pPr marL="0" indent="0">
              <a:lnSpc>
                <a:spcPct val="120000"/>
              </a:lnSpc>
              <a:spcBef>
                <a:spcPts val="600"/>
              </a:spcBef>
              <a:buNone/>
            </a:pPr>
            <a:r>
              <a:rPr lang="en-US" sz="5600" dirty="0">
                <a:latin typeface="Consolas" panose="020B0609020204030204" pitchFamily="49" charset="0"/>
              </a:rPr>
              <a:t>{</a:t>
            </a:r>
          </a:p>
          <a:p>
            <a:pPr marL="0" indent="0">
              <a:lnSpc>
                <a:spcPct val="120000"/>
              </a:lnSpc>
              <a:spcBef>
                <a:spcPts val="600"/>
              </a:spcBef>
              <a:buNone/>
            </a:pPr>
            <a:r>
              <a:rPr lang="en-US" sz="5600" dirty="0">
                <a:latin typeface="Consolas" panose="020B0609020204030204" pitchFamily="49" charset="0"/>
              </a:rPr>
              <a:t>    if ( !closed )</a:t>
            </a:r>
          </a:p>
          <a:p>
            <a:pPr marL="0" indent="0">
              <a:lnSpc>
                <a:spcPct val="120000"/>
              </a:lnSpc>
              <a:spcBef>
                <a:spcPts val="600"/>
              </a:spcBef>
              <a:buNone/>
            </a:pPr>
            <a:r>
              <a:rPr lang="en-US" sz="5600" dirty="0">
                <a:latin typeface="Consolas" panose="020B0609020204030204" pitchFamily="49" charset="0"/>
              </a:rPr>
              <a:t>    {</a:t>
            </a:r>
          </a:p>
          <a:p>
            <a:pPr marL="0" indent="0">
              <a:lnSpc>
                <a:spcPct val="120000"/>
              </a:lnSpc>
              <a:spcBef>
                <a:spcPts val="600"/>
              </a:spcBef>
              <a:buNone/>
            </a:pPr>
            <a:r>
              <a:rPr lang="en-US" sz="5600" dirty="0">
                <a:latin typeface="Consolas" panose="020B0609020204030204" pitchFamily="49" charset="0"/>
              </a:rPr>
              <a:t>        wait( </a:t>
            </a:r>
            <a:r>
              <a:rPr lang="en-US" sz="5600" dirty="0" err="1">
                <a:latin typeface="Consolas" panose="020B0609020204030204" pitchFamily="49" charset="0"/>
              </a:rPr>
              <a:t>timeoutMillis</a:t>
            </a:r>
            <a:r>
              <a:rPr lang="en-US" sz="5600" dirty="0">
                <a:latin typeface="Consolas" panose="020B0609020204030204" pitchFamily="49" charset="0"/>
              </a:rPr>
              <a:t> );</a:t>
            </a:r>
          </a:p>
          <a:p>
            <a:pPr marL="0" indent="0">
              <a:lnSpc>
                <a:spcPct val="120000"/>
              </a:lnSpc>
              <a:spcBef>
                <a:spcPts val="600"/>
              </a:spcBef>
              <a:buNone/>
            </a:pPr>
            <a:r>
              <a:rPr lang="en-US" sz="5600" dirty="0">
                <a:latin typeface="Consolas" panose="020B0609020204030204" pitchFamily="49" charset="0"/>
              </a:rPr>
              <a:t>        if ( !closed )</a:t>
            </a:r>
          </a:p>
          <a:p>
            <a:pPr marL="0" indent="0">
              <a:lnSpc>
                <a:spcPct val="120000"/>
              </a:lnSpc>
              <a:spcBef>
                <a:spcPts val="600"/>
              </a:spcBef>
              <a:buNone/>
            </a:pPr>
            <a:r>
              <a:rPr lang="en-US" sz="5600" dirty="0">
                <a:latin typeface="Consolas" panose="020B0609020204030204" pitchFamily="49" charset="0"/>
              </a:rPr>
              <a:t>        {</a:t>
            </a:r>
          </a:p>
          <a:p>
            <a:pPr marL="0" indent="0">
              <a:lnSpc>
                <a:spcPct val="120000"/>
              </a:lnSpc>
              <a:spcBef>
                <a:spcPts val="600"/>
              </a:spcBef>
              <a:buNone/>
            </a:pPr>
            <a:r>
              <a:rPr lang="en-US" sz="5600" dirty="0">
                <a:latin typeface="Consolas" panose="020B0609020204030204" pitchFamily="49" charset="0"/>
              </a:rPr>
              <a:t>            throw new Exception( "</a:t>
            </a:r>
            <a:r>
              <a:rPr lang="en-US" sz="5600" dirty="0" err="1">
                <a:latin typeface="Consolas" panose="020B0609020204030204" pitchFamily="49" charset="0"/>
              </a:rPr>
              <a:t>MockResponseSender</a:t>
            </a:r>
            <a:r>
              <a:rPr lang="en-US" sz="5600" dirty="0">
                <a:latin typeface="Consolas" panose="020B0609020204030204" pitchFamily="49" charset="0"/>
              </a:rPr>
              <a:t> could not be closed." );</a:t>
            </a:r>
          </a:p>
          <a:p>
            <a:pPr marL="0" indent="0">
              <a:lnSpc>
                <a:spcPct val="120000"/>
              </a:lnSpc>
              <a:spcBef>
                <a:spcPts val="600"/>
              </a:spcBef>
              <a:buNone/>
            </a:pPr>
            <a:r>
              <a:rPr lang="en-US" sz="5600" dirty="0">
                <a:latin typeface="Consolas" panose="020B0609020204030204" pitchFamily="49" charset="0"/>
              </a:rPr>
              <a:t>        }</a:t>
            </a:r>
          </a:p>
          <a:p>
            <a:pPr marL="0" indent="0">
              <a:lnSpc>
                <a:spcPct val="120000"/>
              </a:lnSpc>
              <a:spcBef>
                <a:spcPts val="600"/>
              </a:spcBef>
              <a:buNone/>
            </a:pPr>
            <a:r>
              <a:rPr lang="en-US" sz="5600" dirty="0">
                <a:latin typeface="Consolas" panose="020B0609020204030204" pitchFamily="49" charset="0"/>
              </a:rPr>
              <a:t>    }</a:t>
            </a:r>
          </a:p>
          <a:p>
            <a:pPr marL="0" indent="0">
              <a:lnSpc>
                <a:spcPct val="120000"/>
              </a:lnSpc>
              <a:spcBef>
                <a:spcPts val="600"/>
              </a:spcBef>
              <a:buNone/>
            </a:pPr>
            <a:r>
              <a:rPr lang="en-US" sz="5600" dirty="0">
                <a:latin typeface="Consolas" panose="020B0609020204030204" pitchFamily="49" charset="0"/>
              </a:rPr>
              <a:t>}</a:t>
            </a:r>
          </a:p>
        </p:txBody>
      </p:sp>
    </p:spTree>
    <p:extLst>
      <p:ext uri="{BB962C8B-B14F-4D97-AF65-F5344CB8AC3E}">
        <p14:creationId xmlns:p14="http://schemas.microsoft.com/office/powerpoint/2010/main" val="327217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 To Be Avoided</a:t>
            </a:r>
          </a:p>
        </p:txBody>
      </p:sp>
      <p:sp>
        <p:nvSpPr>
          <p:cNvPr id="3" name="Content Placeholder 2"/>
          <p:cNvSpPr>
            <a:spLocks noGrp="1"/>
          </p:cNvSpPr>
          <p:nvPr>
            <p:ph idx="1"/>
          </p:nvPr>
        </p:nvSpPr>
        <p:spPr/>
        <p:txBody>
          <a:bodyPr/>
          <a:lstStyle/>
          <a:p>
            <a:r>
              <a:rPr lang="en-US" dirty="0"/>
              <a:t>“Noise” comments</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 The day of the month. */</a:t>
            </a:r>
          </a:p>
          <a:p>
            <a:pPr marL="0" indent="0">
              <a:buNone/>
            </a:pPr>
            <a:r>
              <a:rPr lang="en-US" dirty="0">
                <a:latin typeface="Consolas" panose="020B0609020204030204" pitchFamily="49" charset="0"/>
              </a:rPr>
              <a:t>private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dayOfMonth</a:t>
            </a:r>
            <a:r>
              <a:rPr lang="en-US" dirty="0">
                <a:latin typeface="Consolas" panose="020B0609020204030204" pitchFamily="49" charset="0"/>
              </a:rPr>
              <a:t>;</a:t>
            </a:r>
          </a:p>
        </p:txBody>
      </p:sp>
    </p:spTree>
    <p:extLst>
      <p:ext uri="{BB962C8B-B14F-4D97-AF65-F5344CB8AC3E}">
        <p14:creationId xmlns:p14="http://schemas.microsoft.com/office/powerpoint/2010/main" val="1905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 To Be Avoided</a:t>
            </a:r>
          </a:p>
        </p:txBody>
      </p:sp>
      <p:sp>
        <p:nvSpPr>
          <p:cNvPr id="3" name="Content Placeholder 2"/>
          <p:cNvSpPr>
            <a:spLocks noGrp="1"/>
          </p:cNvSpPr>
          <p:nvPr>
            <p:ph idx="1"/>
          </p:nvPr>
        </p:nvSpPr>
        <p:spPr>
          <a:xfrm>
            <a:off x="677334" y="2160589"/>
            <a:ext cx="8596668" cy="4437638"/>
          </a:xfrm>
        </p:spPr>
        <p:txBody>
          <a:bodyPr>
            <a:normAutofit fontScale="32500" lnSpcReduction="20000"/>
          </a:bodyPr>
          <a:lstStyle/>
          <a:p>
            <a:r>
              <a:rPr lang="en-US" sz="3300" dirty="0"/>
              <a:t>Closing brace comments</a:t>
            </a:r>
          </a:p>
          <a:p>
            <a:pPr marL="0" indent="0">
              <a:lnSpc>
                <a:spcPct val="120000"/>
              </a:lnSpc>
              <a:spcBef>
                <a:spcPts val="0"/>
              </a:spcBef>
              <a:buNone/>
            </a:pPr>
            <a:endParaRPr lang="en-US" dirty="0">
              <a:latin typeface="Consolas" panose="020B0609020204030204" pitchFamily="49" charset="0"/>
            </a:endParaRPr>
          </a:p>
          <a:p>
            <a:pPr marL="0" indent="0">
              <a:lnSpc>
                <a:spcPct val="120000"/>
              </a:lnSpc>
              <a:spcBef>
                <a:spcPts val="0"/>
              </a:spcBef>
              <a:buNone/>
            </a:pPr>
            <a:r>
              <a:rPr lang="en-US" sz="3700" dirty="0">
                <a:latin typeface="Consolas" panose="020B0609020204030204" pitchFamily="49" charset="0"/>
              </a:rPr>
              <a:t>public static void main(String[] </a:t>
            </a:r>
            <a:r>
              <a:rPr lang="en-US" sz="3700" dirty="0" err="1">
                <a:latin typeface="Consolas" panose="020B0609020204030204" pitchFamily="49" charset="0"/>
              </a:rPr>
              <a:t>args</a:t>
            </a:r>
            <a:r>
              <a:rPr lang="en-US" sz="3700" dirty="0">
                <a:latin typeface="Consolas" panose="020B0609020204030204" pitchFamily="49" charset="0"/>
              </a:rPr>
              <a:t>) {</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BufferedReader</a:t>
            </a:r>
            <a:r>
              <a:rPr lang="en-US" sz="3700" dirty="0">
                <a:latin typeface="Consolas" panose="020B0609020204030204" pitchFamily="49" charset="0"/>
              </a:rPr>
              <a:t> in = new </a:t>
            </a:r>
            <a:r>
              <a:rPr lang="en-US" sz="3700" dirty="0" err="1">
                <a:latin typeface="Consolas" panose="020B0609020204030204" pitchFamily="49" charset="0"/>
              </a:rPr>
              <a:t>BufferedReader</a:t>
            </a:r>
            <a:r>
              <a:rPr lang="en-US" sz="3700" dirty="0">
                <a:latin typeface="Consolas" panose="020B0609020204030204" pitchFamily="49" charset="0"/>
              </a:rPr>
              <a:t>(new </a:t>
            </a:r>
            <a:r>
              <a:rPr lang="en-US" sz="3700" dirty="0" err="1">
                <a:latin typeface="Consolas" panose="020B0609020204030204" pitchFamily="49" charset="0"/>
              </a:rPr>
              <a:t>InputStreamReader</a:t>
            </a:r>
            <a:r>
              <a:rPr lang="en-US" sz="3700" dirty="0">
                <a:latin typeface="Consolas" panose="020B0609020204030204" pitchFamily="49" charset="0"/>
              </a:rPr>
              <a:t>(System.in));</a:t>
            </a:r>
          </a:p>
          <a:p>
            <a:pPr marL="0" indent="0">
              <a:lnSpc>
                <a:spcPct val="120000"/>
              </a:lnSpc>
              <a:spcBef>
                <a:spcPts val="0"/>
              </a:spcBef>
              <a:buNone/>
            </a:pPr>
            <a:r>
              <a:rPr lang="en-US" sz="3700" dirty="0">
                <a:latin typeface="Consolas" panose="020B0609020204030204" pitchFamily="49" charset="0"/>
              </a:rPr>
              <a:t>    String line;</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int</a:t>
            </a:r>
            <a:r>
              <a:rPr lang="en-US" sz="3700" dirty="0">
                <a:latin typeface="Consolas" panose="020B0609020204030204" pitchFamily="49" charset="0"/>
              </a:rPr>
              <a:t> </a:t>
            </a:r>
            <a:r>
              <a:rPr lang="en-US" sz="3700" dirty="0" err="1">
                <a:latin typeface="Consolas" panose="020B0609020204030204" pitchFamily="49" charset="0"/>
              </a:rPr>
              <a:t>lineCount</a:t>
            </a:r>
            <a:r>
              <a:rPr lang="en-US" sz="3700" dirty="0">
                <a:latin typeface="Consolas" panose="020B0609020204030204" pitchFamily="49" charset="0"/>
              </a:rPr>
              <a:t> = 0;</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int</a:t>
            </a:r>
            <a:r>
              <a:rPr lang="en-US" sz="3700" dirty="0">
                <a:latin typeface="Consolas" panose="020B0609020204030204" pitchFamily="49" charset="0"/>
              </a:rPr>
              <a:t> </a:t>
            </a:r>
            <a:r>
              <a:rPr lang="en-US" sz="3700" dirty="0" err="1">
                <a:latin typeface="Consolas" panose="020B0609020204030204" pitchFamily="49" charset="0"/>
              </a:rPr>
              <a:t>charCount</a:t>
            </a:r>
            <a:r>
              <a:rPr lang="en-US" sz="3700" dirty="0">
                <a:latin typeface="Consolas" panose="020B0609020204030204" pitchFamily="49" charset="0"/>
              </a:rPr>
              <a:t> = 0;</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int</a:t>
            </a:r>
            <a:r>
              <a:rPr lang="en-US" sz="3700" dirty="0">
                <a:latin typeface="Consolas" panose="020B0609020204030204" pitchFamily="49" charset="0"/>
              </a:rPr>
              <a:t> </a:t>
            </a:r>
            <a:r>
              <a:rPr lang="en-US" sz="3700" dirty="0" err="1">
                <a:latin typeface="Consolas" panose="020B0609020204030204" pitchFamily="49" charset="0"/>
              </a:rPr>
              <a:t>wordCount</a:t>
            </a:r>
            <a:r>
              <a:rPr lang="en-US" sz="3700" dirty="0">
                <a:latin typeface="Consolas" panose="020B0609020204030204" pitchFamily="49" charset="0"/>
              </a:rPr>
              <a:t> = 0;</a:t>
            </a:r>
          </a:p>
          <a:p>
            <a:pPr marL="0" indent="0">
              <a:lnSpc>
                <a:spcPct val="120000"/>
              </a:lnSpc>
              <a:spcBef>
                <a:spcPts val="0"/>
              </a:spcBef>
              <a:buNone/>
            </a:pPr>
            <a:r>
              <a:rPr lang="en-US" sz="3700" dirty="0">
                <a:latin typeface="Consolas" panose="020B0609020204030204" pitchFamily="49" charset="0"/>
              </a:rPr>
              <a:t>    try {</a:t>
            </a:r>
          </a:p>
          <a:p>
            <a:pPr marL="0" indent="0">
              <a:lnSpc>
                <a:spcPct val="120000"/>
              </a:lnSpc>
              <a:spcBef>
                <a:spcPts val="0"/>
              </a:spcBef>
              <a:buNone/>
            </a:pPr>
            <a:r>
              <a:rPr lang="en-US" sz="3700" dirty="0">
                <a:latin typeface="Consolas" panose="020B0609020204030204" pitchFamily="49" charset="0"/>
              </a:rPr>
              <a:t>        while ((line = </a:t>
            </a:r>
            <a:r>
              <a:rPr lang="en-US" sz="3700" dirty="0" err="1">
                <a:latin typeface="Consolas" panose="020B0609020204030204" pitchFamily="49" charset="0"/>
              </a:rPr>
              <a:t>in.readLine</a:t>
            </a:r>
            <a:r>
              <a:rPr lang="en-US" sz="3700" dirty="0">
                <a:latin typeface="Consolas" panose="020B0609020204030204" pitchFamily="49" charset="0"/>
              </a:rPr>
              <a:t>()) != null) {</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lineCount</a:t>
            </a:r>
            <a:r>
              <a:rPr lang="en-US" sz="3700" dirty="0">
                <a:latin typeface="Consolas" panose="020B0609020204030204" pitchFamily="49" charset="0"/>
              </a:rPr>
              <a:t>++;</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charCount</a:t>
            </a:r>
            <a:r>
              <a:rPr lang="en-US" sz="3700" dirty="0">
                <a:latin typeface="Consolas" panose="020B0609020204030204" pitchFamily="49" charset="0"/>
              </a:rPr>
              <a:t> += </a:t>
            </a:r>
            <a:r>
              <a:rPr lang="en-US" sz="3700" dirty="0" err="1">
                <a:latin typeface="Consolas" panose="020B0609020204030204" pitchFamily="49" charset="0"/>
              </a:rPr>
              <a:t>line.length</a:t>
            </a:r>
            <a:r>
              <a:rPr lang="en-US" sz="3700" dirty="0">
                <a:latin typeface="Consolas" panose="020B0609020204030204" pitchFamily="49" charset="0"/>
              </a:rPr>
              <a:t>();</a:t>
            </a:r>
          </a:p>
          <a:p>
            <a:pPr marL="0" indent="0">
              <a:lnSpc>
                <a:spcPct val="120000"/>
              </a:lnSpc>
              <a:spcBef>
                <a:spcPts val="0"/>
              </a:spcBef>
              <a:buNone/>
            </a:pPr>
            <a:r>
              <a:rPr lang="en-US" sz="3700" dirty="0">
                <a:latin typeface="Consolas" panose="020B0609020204030204" pitchFamily="49" charset="0"/>
              </a:rPr>
              <a:t>            String words[] = </a:t>
            </a:r>
            <a:r>
              <a:rPr lang="en-US" sz="3700" dirty="0" err="1">
                <a:latin typeface="Consolas" panose="020B0609020204030204" pitchFamily="49" charset="0"/>
              </a:rPr>
              <a:t>line.split</a:t>
            </a:r>
            <a:r>
              <a:rPr lang="en-US" sz="3700" dirty="0">
                <a:latin typeface="Consolas" panose="020B0609020204030204" pitchFamily="49" charset="0"/>
              </a:rPr>
              <a:t>("\\W");</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wordCount</a:t>
            </a:r>
            <a:r>
              <a:rPr lang="en-US" sz="3700" dirty="0">
                <a:latin typeface="Consolas" panose="020B0609020204030204" pitchFamily="49" charset="0"/>
              </a:rPr>
              <a:t> += </a:t>
            </a:r>
            <a:r>
              <a:rPr lang="en-US" sz="3700" dirty="0" err="1">
                <a:latin typeface="Consolas" panose="020B0609020204030204" pitchFamily="49" charset="0"/>
              </a:rPr>
              <a:t>words.length</a:t>
            </a:r>
            <a:r>
              <a:rPr lang="en-US" sz="3700" dirty="0">
                <a:latin typeface="Consolas" panose="020B0609020204030204" pitchFamily="49" charset="0"/>
              </a:rPr>
              <a:t>;</a:t>
            </a:r>
          </a:p>
          <a:p>
            <a:pPr marL="0" indent="0">
              <a:lnSpc>
                <a:spcPct val="120000"/>
              </a:lnSpc>
              <a:spcBef>
                <a:spcPts val="0"/>
              </a:spcBef>
              <a:buNone/>
            </a:pPr>
            <a:r>
              <a:rPr lang="en-US" sz="3700" dirty="0">
                <a:latin typeface="Consolas" panose="020B0609020204030204" pitchFamily="49" charset="0"/>
              </a:rPr>
              <a:t>        } </a:t>
            </a:r>
            <a:r>
              <a:rPr lang="en-US" sz="3700" dirty="0">
                <a:highlight>
                  <a:srgbClr val="FFFF00"/>
                </a:highlight>
                <a:latin typeface="Consolas" panose="020B0609020204030204" pitchFamily="49" charset="0"/>
              </a:rPr>
              <a:t>// while</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System.out.println</a:t>
            </a:r>
            <a:r>
              <a:rPr lang="en-US" sz="3700" dirty="0">
                <a:latin typeface="Consolas" panose="020B0609020204030204" pitchFamily="49" charset="0"/>
              </a:rPr>
              <a:t>("</a:t>
            </a:r>
            <a:r>
              <a:rPr lang="en-US" sz="3700" dirty="0" err="1">
                <a:latin typeface="Consolas" panose="020B0609020204030204" pitchFamily="49" charset="0"/>
              </a:rPr>
              <a:t>wordCount</a:t>
            </a:r>
            <a:r>
              <a:rPr lang="en-US" sz="3700" dirty="0">
                <a:latin typeface="Consolas" panose="020B0609020204030204" pitchFamily="49" charset="0"/>
              </a:rPr>
              <a:t> = " + </a:t>
            </a:r>
            <a:r>
              <a:rPr lang="en-US" sz="3700" dirty="0" err="1">
                <a:latin typeface="Consolas" panose="020B0609020204030204" pitchFamily="49" charset="0"/>
              </a:rPr>
              <a:t>wordCount</a:t>
            </a:r>
            <a:r>
              <a:rPr lang="en-US" sz="3700" dirty="0">
                <a:latin typeface="Consolas" panose="020B0609020204030204" pitchFamily="49" charset="0"/>
              </a:rPr>
              <a:t>);</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System.out.println</a:t>
            </a:r>
            <a:r>
              <a:rPr lang="en-US" sz="3700" dirty="0">
                <a:latin typeface="Consolas" panose="020B0609020204030204" pitchFamily="49" charset="0"/>
              </a:rPr>
              <a:t>("</a:t>
            </a:r>
            <a:r>
              <a:rPr lang="en-US" sz="3700" dirty="0" err="1">
                <a:latin typeface="Consolas" panose="020B0609020204030204" pitchFamily="49" charset="0"/>
              </a:rPr>
              <a:t>lineCount</a:t>
            </a:r>
            <a:r>
              <a:rPr lang="en-US" sz="3700" dirty="0">
                <a:latin typeface="Consolas" panose="020B0609020204030204" pitchFamily="49" charset="0"/>
              </a:rPr>
              <a:t> = " + </a:t>
            </a:r>
            <a:r>
              <a:rPr lang="en-US" sz="3700" dirty="0" err="1">
                <a:latin typeface="Consolas" panose="020B0609020204030204" pitchFamily="49" charset="0"/>
              </a:rPr>
              <a:t>lineCount</a:t>
            </a:r>
            <a:r>
              <a:rPr lang="en-US" sz="3700" dirty="0">
                <a:latin typeface="Consolas" panose="020B0609020204030204" pitchFamily="49" charset="0"/>
              </a:rPr>
              <a:t>);</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System.out.println</a:t>
            </a:r>
            <a:r>
              <a:rPr lang="en-US" sz="3700" dirty="0">
                <a:latin typeface="Consolas" panose="020B0609020204030204" pitchFamily="49" charset="0"/>
              </a:rPr>
              <a:t>("</a:t>
            </a:r>
            <a:r>
              <a:rPr lang="en-US" sz="3700" dirty="0" err="1">
                <a:latin typeface="Consolas" panose="020B0609020204030204" pitchFamily="49" charset="0"/>
              </a:rPr>
              <a:t>charCount</a:t>
            </a:r>
            <a:r>
              <a:rPr lang="en-US" sz="3700" dirty="0">
                <a:latin typeface="Consolas" panose="020B0609020204030204" pitchFamily="49" charset="0"/>
              </a:rPr>
              <a:t> = " + </a:t>
            </a:r>
            <a:r>
              <a:rPr lang="en-US" sz="3700" dirty="0" err="1">
                <a:latin typeface="Consolas" panose="020B0609020204030204" pitchFamily="49" charset="0"/>
              </a:rPr>
              <a:t>charCount</a:t>
            </a:r>
            <a:r>
              <a:rPr lang="en-US" sz="3700" dirty="0">
                <a:latin typeface="Consolas" panose="020B0609020204030204" pitchFamily="49" charset="0"/>
              </a:rPr>
              <a:t>);</a:t>
            </a:r>
          </a:p>
          <a:p>
            <a:pPr marL="0" indent="0">
              <a:lnSpc>
                <a:spcPct val="120000"/>
              </a:lnSpc>
              <a:spcBef>
                <a:spcPts val="0"/>
              </a:spcBef>
              <a:buNone/>
            </a:pPr>
            <a:r>
              <a:rPr lang="en-US" sz="3700" dirty="0">
                <a:latin typeface="Consolas" panose="020B0609020204030204" pitchFamily="49" charset="0"/>
              </a:rPr>
              <a:t>    } </a:t>
            </a:r>
            <a:r>
              <a:rPr lang="en-US" sz="3700" dirty="0">
                <a:highlight>
                  <a:srgbClr val="FFFF00"/>
                </a:highlight>
                <a:latin typeface="Consolas" panose="020B0609020204030204" pitchFamily="49" charset="0"/>
              </a:rPr>
              <a:t>// try</a:t>
            </a:r>
          </a:p>
          <a:p>
            <a:pPr marL="0" indent="0">
              <a:lnSpc>
                <a:spcPct val="120000"/>
              </a:lnSpc>
              <a:spcBef>
                <a:spcPts val="0"/>
              </a:spcBef>
              <a:buNone/>
            </a:pPr>
            <a:r>
              <a:rPr lang="en-US" sz="3700" dirty="0">
                <a:latin typeface="Consolas" panose="020B0609020204030204" pitchFamily="49" charset="0"/>
              </a:rPr>
              <a:t>    catch (</a:t>
            </a:r>
            <a:r>
              <a:rPr lang="en-US" sz="3700" dirty="0" err="1">
                <a:latin typeface="Consolas" panose="020B0609020204030204" pitchFamily="49" charset="0"/>
              </a:rPr>
              <a:t>IOException</a:t>
            </a:r>
            <a:r>
              <a:rPr lang="en-US" sz="3700" dirty="0">
                <a:latin typeface="Consolas" panose="020B0609020204030204" pitchFamily="49" charset="0"/>
              </a:rPr>
              <a:t> e) {</a:t>
            </a:r>
          </a:p>
          <a:p>
            <a:pPr marL="0" indent="0">
              <a:lnSpc>
                <a:spcPct val="120000"/>
              </a:lnSpc>
              <a:spcBef>
                <a:spcPts val="0"/>
              </a:spcBef>
              <a:buNone/>
            </a:pPr>
            <a:r>
              <a:rPr lang="en-US" sz="3700" dirty="0">
                <a:latin typeface="Consolas" panose="020B0609020204030204" pitchFamily="49" charset="0"/>
              </a:rPr>
              <a:t>        </a:t>
            </a:r>
            <a:r>
              <a:rPr lang="en-US" sz="3700" dirty="0" err="1">
                <a:latin typeface="Consolas" panose="020B0609020204030204" pitchFamily="49" charset="0"/>
              </a:rPr>
              <a:t>System.err.println</a:t>
            </a:r>
            <a:r>
              <a:rPr lang="en-US" sz="3700" dirty="0">
                <a:latin typeface="Consolas" panose="020B0609020204030204" pitchFamily="49" charset="0"/>
              </a:rPr>
              <a:t>("Error: " + </a:t>
            </a:r>
            <a:r>
              <a:rPr lang="en-US" sz="3700" dirty="0" err="1">
                <a:latin typeface="Consolas" panose="020B0609020204030204" pitchFamily="49" charset="0"/>
              </a:rPr>
              <a:t>e.getMessage</a:t>
            </a:r>
            <a:r>
              <a:rPr lang="en-US" sz="3700" dirty="0">
                <a:latin typeface="Consolas" panose="020B0609020204030204" pitchFamily="49" charset="0"/>
              </a:rPr>
              <a:t>());</a:t>
            </a:r>
          </a:p>
          <a:p>
            <a:pPr marL="0" indent="0">
              <a:lnSpc>
                <a:spcPct val="120000"/>
              </a:lnSpc>
              <a:spcBef>
                <a:spcPts val="0"/>
              </a:spcBef>
              <a:buNone/>
            </a:pPr>
            <a:r>
              <a:rPr lang="en-US" sz="3700" dirty="0">
                <a:latin typeface="Consolas" panose="020B0609020204030204" pitchFamily="49" charset="0"/>
              </a:rPr>
              <a:t>    } </a:t>
            </a:r>
            <a:r>
              <a:rPr lang="en-US" sz="3700" dirty="0">
                <a:highlight>
                  <a:srgbClr val="FFFF00"/>
                </a:highlight>
                <a:latin typeface="Consolas" panose="020B0609020204030204" pitchFamily="49" charset="0"/>
              </a:rPr>
              <a:t>// catch</a:t>
            </a:r>
          </a:p>
          <a:p>
            <a:pPr marL="0" indent="0">
              <a:lnSpc>
                <a:spcPct val="120000"/>
              </a:lnSpc>
              <a:spcBef>
                <a:spcPts val="0"/>
              </a:spcBef>
              <a:buNone/>
            </a:pPr>
            <a:r>
              <a:rPr lang="en-US" sz="3700" dirty="0">
                <a:latin typeface="Consolas" panose="020B0609020204030204" pitchFamily="49" charset="0"/>
              </a:rPr>
              <a:t>} </a:t>
            </a:r>
            <a:r>
              <a:rPr lang="en-US" sz="3700" dirty="0">
                <a:highlight>
                  <a:srgbClr val="FFFF00"/>
                </a:highlight>
                <a:latin typeface="Consolas" panose="020B0609020204030204" pitchFamily="49" charset="0"/>
              </a:rPr>
              <a:t>// main</a:t>
            </a:r>
          </a:p>
        </p:txBody>
      </p:sp>
    </p:spTree>
    <p:extLst>
      <p:ext uri="{BB962C8B-B14F-4D97-AF65-F5344CB8AC3E}">
        <p14:creationId xmlns:p14="http://schemas.microsoft.com/office/powerpoint/2010/main" val="382172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 To Be Avoided</a:t>
            </a:r>
          </a:p>
        </p:txBody>
      </p:sp>
      <p:sp>
        <p:nvSpPr>
          <p:cNvPr id="3" name="Content Placeholder 2"/>
          <p:cNvSpPr>
            <a:spLocks noGrp="1"/>
          </p:cNvSpPr>
          <p:nvPr>
            <p:ph idx="1"/>
          </p:nvPr>
        </p:nvSpPr>
        <p:spPr/>
        <p:txBody>
          <a:bodyPr/>
          <a:lstStyle/>
          <a:p>
            <a:r>
              <a:rPr lang="en-US" sz="2400" dirty="0"/>
              <a:t>Non-local information</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 Port on which </a:t>
            </a:r>
            <a:r>
              <a:rPr lang="en-US" dirty="0" err="1">
                <a:latin typeface="Consolas" panose="020B0609020204030204" pitchFamily="49" charset="0"/>
              </a:rPr>
              <a:t>fitnesse</a:t>
            </a:r>
            <a:r>
              <a:rPr lang="en-US" dirty="0">
                <a:latin typeface="Consolas" panose="020B0609020204030204" pitchFamily="49" charset="0"/>
              </a:rPr>
              <a:t> should run. Defaults to 8082.</a:t>
            </a:r>
          </a:p>
          <a:p>
            <a:pPr marL="0" indent="0">
              <a:buNone/>
            </a:pPr>
            <a:r>
              <a:rPr lang="en-US" dirty="0">
                <a:latin typeface="Consolas" panose="020B0609020204030204" pitchFamily="49" charset="0"/>
              </a:rPr>
              <a:t>def </a:t>
            </a:r>
            <a:r>
              <a:rPr lang="en-US" dirty="0" err="1">
                <a:latin typeface="Consolas" panose="020B0609020204030204" pitchFamily="49" charset="0"/>
              </a:rPr>
              <a:t>setFitnessePort</a:t>
            </a:r>
            <a:r>
              <a:rPr lang="en-US" dirty="0">
                <a:latin typeface="Consolas" panose="020B0609020204030204" pitchFamily="49" charset="0"/>
              </a:rPr>
              <a:t>(</a:t>
            </a:r>
            <a:r>
              <a:rPr lang="en-US" dirty="0" err="1">
                <a:latin typeface="Consolas" panose="020B0609020204030204" pitchFamily="49" charset="0"/>
              </a:rPr>
              <a:t>fitnessePort</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self.fitnessePort</a:t>
            </a:r>
            <a:r>
              <a:rPr lang="en-US" dirty="0">
                <a:latin typeface="Consolas" panose="020B0609020204030204" pitchFamily="49" charset="0"/>
              </a:rPr>
              <a:t> = </a:t>
            </a:r>
            <a:r>
              <a:rPr lang="en-US" dirty="0" err="1">
                <a:latin typeface="Consolas" panose="020B0609020204030204" pitchFamily="49" charset="0"/>
              </a:rPr>
              <a:t>fitnessePort</a:t>
            </a:r>
            <a:endParaRPr lang="en-US" dirty="0">
              <a:latin typeface="Consolas" panose="020B0609020204030204" pitchFamily="49" charset="0"/>
            </a:endParaRPr>
          </a:p>
        </p:txBody>
      </p:sp>
    </p:spTree>
    <p:extLst>
      <p:ext uri="{BB962C8B-B14F-4D97-AF65-F5344CB8AC3E}">
        <p14:creationId xmlns:p14="http://schemas.microsoft.com/office/powerpoint/2010/main" val="201079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t>
            </a:r>
            <a:r>
              <a:rPr lang="en-US" dirty="0" err="1"/>
              <a:t>Chekcing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774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 Minimum Bar</a:t>
            </a:r>
          </a:p>
        </p:txBody>
      </p:sp>
      <p:sp>
        <p:nvSpPr>
          <p:cNvPr id="3" name="Content Placeholder 2"/>
          <p:cNvSpPr>
            <a:spLocks noGrp="1"/>
          </p:cNvSpPr>
          <p:nvPr>
            <p:ph idx="1"/>
          </p:nvPr>
        </p:nvSpPr>
        <p:spPr/>
        <p:txBody>
          <a:bodyPr/>
          <a:lstStyle/>
          <a:p>
            <a:r>
              <a:rPr lang="en-US" dirty="0"/>
              <a:t>Check for basic assumptions –</a:t>
            </a:r>
          </a:p>
          <a:p>
            <a:pPr lvl="1"/>
            <a:r>
              <a:rPr lang="en-US" dirty="0"/>
              <a:t>Does the file exist?</a:t>
            </a:r>
          </a:p>
          <a:p>
            <a:pPr lvl="1"/>
            <a:r>
              <a:rPr lang="en-US" dirty="0"/>
              <a:t>Is the count &gt;=0?</a:t>
            </a:r>
          </a:p>
          <a:p>
            <a:pPr lvl="1"/>
            <a:r>
              <a:rPr lang="en-US" dirty="0"/>
              <a:t>Etc.</a:t>
            </a:r>
          </a:p>
          <a:p>
            <a:r>
              <a:rPr lang="en-US" dirty="0"/>
              <a:t>Check for return codes/status</a:t>
            </a:r>
          </a:p>
          <a:p>
            <a:r>
              <a:rPr lang="en-US" dirty="0"/>
              <a:t>Input validation is its own step – put it in its own sub-routine.</a:t>
            </a:r>
          </a:p>
          <a:p>
            <a:r>
              <a:rPr lang="en-US" dirty="0"/>
              <a:t>Error handling is its own step – put it in one place, not sprinkled throughout the code.</a:t>
            </a:r>
          </a:p>
          <a:p>
            <a:endParaRPr lang="en-US" dirty="0"/>
          </a:p>
        </p:txBody>
      </p:sp>
    </p:spTree>
    <p:extLst>
      <p:ext uri="{BB962C8B-B14F-4D97-AF65-F5344CB8AC3E}">
        <p14:creationId xmlns:p14="http://schemas.microsoft.com/office/powerpoint/2010/main" val="64686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 Error Messages</a:t>
            </a:r>
          </a:p>
        </p:txBody>
      </p:sp>
      <p:sp>
        <p:nvSpPr>
          <p:cNvPr id="3" name="Content Placeholder 2"/>
          <p:cNvSpPr>
            <a:spLocks noGrp="1"/>
          </p:cNvSpPr>
          <p:nvPr>
            <p:ph idx="1"/>
          </p:nvPr>
        </p:nvSpPr>
        <p:spPr/>
        <p:txBody>
          <a:bodyPr>
            <a:normAutofit fontScale="92500" lnSpcReduction="10000"/>
          </a:bodyPr>
          <a:lstStyle/>
          <a:p>
            <a:r>
              <a:rPr lang="en-US" sz="1900" dirty="0"/>
              <a:t>Make an attempt to print/output/return an informative message about what went wrong.</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job aborted:</a:t>
            </a:r>
          </a:p>
          <a:p>
            <a:pPr marL="0" indent="0">
              <a:buNone/>
            </a:pPr>
            <a:r>
              <a:rPr lang="en-US" dirty="0">
                <a:latin typeface="Consolas" panose="020B0609020204030204" pitchFamily="49" charset="0"/>
              </a:rPr>
              <a:t>[ranks] message</a:t>
            </a:r>
          </a:p>
          <a:p>
            <a:pPr marL="0" indent="0">
              <a:buNone/>
            </a:pPr>
            <a:r>
              <a:rPr lang="en-US" dirty="0">
                <a:latin typeface="Consolas" panose="020B0609020204030204" pitchFamily="49" charset="0"/>
              </a:rPr>
              <a:t>[0] application aborted</a:t>
            </a:r>
          </a:p>
          <a:p>
            <a:pPr marL="0" indent="0">
              <a:buNone/>
            </a:pPr>
            <a:r>
              <a:rPr lang="en-US" dirty="0">
                <a:latin typeface="Consolas" panose="020B0609020204030204" pitchFamily="49" charset="0"/>
              </a:rPr>
              <a:t>aborting MPI_COMM_WORLD (</a:t>
            </a:r>
            <a:r>
              <a:rPr lang="en-US" dirty="0" err="1">
                <a:latin typeface="Consolas" panose="020B0609020204030204" pitchFamily="49" charset="0"/>
              </a:rPr>
              <a:t>comm</a:t>
            </a:r>
            <a:r>
              <a:rPr lang="en-US" dirty="0">
                <a:latin typeface="Consolas" panose="020B0609020204030204" pitchFamily="49" charset="0"/>
              </a:rPr>
              <a:t>=0x44000000), error -1, </a:t>
            </a:r>
            <a:r>
              <a:rPr lang="en-US" dirty="0" err="1">
                <a:latin typeface="Consolas" panose="020B0609020204030204" pitchFamily="49" charset="0"/>
              </a:rPr>
              <a:t>comm</a:t>
            </a:r>
            <a:r>
              <a:rPr lang="en-US" dirty="0">
                <a:latin typeface="Consolas" panose="020B0609020204030204" pitchFamily="49" charset="0"/>
              </a:rPr>
              <a:t> rank 0</a:t>
            </a:r>
          </a:p>
          <a:p>
            <a:pPr marL="0" indent="0">
              <a:buNone/>
            </a:pPr>
            <a:r>
              <a:rPr lang="en-US" dirty="0">
                <a:latin typeface="Consolas" panose="020B0609020204030204" pitchFamily="49" charset="0"/>
              </a:rPr>
              <a:t>---- error analysis -----</a:t>
            </a:r>
          </a:p>
          <a:p>
            <a:pPr marL="0" indent="0">
              <a:buNone/>
            </a:pPr>
            <a:r>
              <a:rPr lang="en-US" dirty="0">
                <a:latin typeface="Consolas" panose="020B0609020204030204" pitchFamily="49" charset="0"/>
              </a:rPr>
              <a:t>[0] on IAZDVHPC01-0004</a:t>
            </a:r>
          </a:p>
          <a:p>
            <a:pPr marL="0" indent="0">
              <a:buNone/>
            </a:pPr>
            <a:r>
              <a:rPr lang="en-US" dirty="0">
                <a:latin typeface="Consolas" panose="020B0609020204030204" pitchFamily="49" charset="0"/>
              </a:rPr>
              <a:t>Assets\Eradication_bamboo_3_23.exe aborted the job. abort code -1</a:t>
            </a:r>
          </a:p>
          <a:p>
            <a:pPr marL="0" indent="0">
              <a:buNone/>
            </a:pPr>
            <a:r>
              <a:rPr lang="en-US" dirty="0">
                <a:latin typeface="Consolas" panose="020B0609020204030204" pitchFamily="49" charset="0"/>
              </a:rPr>
              <a:t>---- error analysis -----</a:t>
            </a:r>
          </a:p>
          <a:p>
            <a:pPr marL="0" indent="0">
              <a:buNone/>
            </a:pP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4067409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 Error Messages</a:t>
            </a:r>
          </a:p>
        </p:txBody>
      </p:sp>
      <p:sp>
        <p:nvSpPr>
          <p:cNvPr id="3" name="Content Placeholder 2"/>
          <p:cNvSpPr>
            <a:spLocks noGrp="1"/>
          </p:cNvSpPr>
          <p:nvPr>
            <p:ph idx="1"/>
          </p:nvPr>
        </p:nvSpPr>
        <p:spPr/>
        <p:txBody>
          <a:bodyPr>
            <a:normAutofit lnSpcReduction="10000"/>
          </a:bodyPr>
          <a:lstStyle/>
          <a:p>
            <a:r>
              <a:rPr lang="en-US" dirty="0"/>
              <a:t>Make an attempt to print/output/return an informative message about what went wrong.</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00:00:01 [0] [E] [Eradication] </a:t>
            </a:r>
          </a:p>
          <a:p>
            <a:pPr marL="0" indent="0">
              <a:buNone/>
            </a:pPr>
            <a:r>
              <a:rPr lang="en-US" dirty="0" err="1">
                <a:latin typeface="Consolas" panose="020B0609020204030204" pitchFamily="49" charset="0"/>
              </a:rPr>
              <a:t>GeneralConfigurationException</a:t>
            </a:r>
            <a:r>
              <a:rPr lang="en-US" dirty="0">
                <a:latin typeface="Consolas" panose="020B0609020204030204" pitchFamily="49" charset="0"/>
              </a:rPr>
              <a:t>: </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Exception in InterpolatedValueMap.cpp at 68 in Kernel::</a:t>
            </a:r>
            <a:r>
              <a:rPr lang="en-US" dirty="0" err="1">
                <a:latin typeface="Consolas" panose="020B0609020204030204" pitchFamily="49" charset="0"/>
              </a:rPr>
              <a:t>InterpolatedValueMap</a:t>
            </a:r>
            <a:r>
              <a:rPr lang="en-US" dirty="0">
                <a:latin typeface="Consolas" panose="020B0609020204030204" pitchFamily="49" charset="0"/>
              </a:rPr>
              <a:t>::</a:t>
            </a:r>
            <a:r>
              <a:rPr lang="en-US" dirty="0" err="1">
                <a:latin typeface="Consolas" panose="020B0609020204030204" pitchFamily="49" charset="0"/>
              </a:rPr>
              <a:t>ConfigureFromJsonAndKey</a:t>
            </a:r>
            <a:r>
              <a:rPr lang="en-US" dirty="0">
                <a:latin typeface="Consolas" panose="020B0609020204030204" pitchFamily="49" charset="0"/>
              </a:rPr>
              <a:t>.</a:t>
            </a:r>
          </a:p>
          <a:p>
            <a:pPr marL="0" indent="0">
              <a:buNone/>
            </a:pPr>
            <a:endParaRPr lang="en-US" dirty="0">
              <a:latin typeface="Consolas" panose="020B0609020204030204" pitchFamily="49" charset="0"/>
            </a:endParaRPr>
          </a:p>
          <a:p>
            <a:pPr marL="0" indent="0">
              <a:buNone/>
            </a:pPr>
            <a:r>
              <a:rPr lang="en-US" dirty="0" err="1">
                <a:latin typeface="Consolas" panose="020B0609020204030204" pitchFamily="49" charset="0"/>
              </a:rPr>
              <a:t>Durability_Map</a:t>
            </a:r>
            <a:r>
              <a:rPr lang="en-US" dirty="0">
                <a:latin typeface="Consolas" panose="020B0609020204030204" pitchFamily="49" charset="0"/>
              </a:rPr>
              <a:t>: The number of elements in Times (=15) does not match the number of elements in Values (=9).</a:t>
            </a: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endParaRPr lang="en-US" dirty="0"/>
          </a:p>
        </p:txBody>
      </p:sp>
      <p:sp>
        <p:nvSpPr>
          <p:cNvPr id="5" name="Rectangle: Rounded Corners 4"/>
          <p:cNvSpPr/>
          <p:nvPr/>
        </p:nvSpPr>
        <p:spPr>
          <a:xfrm>
            <a:off x="571500" y="3470564"/>
            <a:ext cx="4177145" cy="4779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571500" y="5205845"/>
            <a:ext cx="8156864" cy="6961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571500" y="4208318"/>
            <a:ext cx="7190509"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1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Tests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051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Bugs</a:t>
            </a:r>
          </a:p>
        </p:txBody>
      </p:sp>
      <p:sp>
        <p:nvSpPr>
          <p:cNvPr id="3" name="Content Placeholder 2"/>
          <p:cNvSpPr>
            <a:spLocks noGrp="1"/>
          </p:cNvSpPr>
          <p:nvPr>
            <p:ph idx="1"/>
          </p:nvPr>
        </p:nvSpPr>
        <p:spPr/>
        <p:txBody>
          <a:bodyPr>
            <a:normAutofit/>
          </a:bodyPr>
          <a:lstStyle/>
          <a:p>
            <a:r>
              <a:rPr lang="en-US" sz="3200" dirty="0"/>
              <a:t>In the moment – fraction of a second</a:t>
            </a:r>
          </a:p>
          <a:p>
            <a:r>
              <a:rPr lang="en-US" sz="3200" dirty="0"/>
              <a:t>At compile time/run time – seconds</a:t>
            </a:r>
          </a:p>
          <a:p>
            <a:r>
              <a:rPr lang="en-US" sz="3200" dirty="0"/>
              <a:t>During testing – minutes</a:t>
            </a:r>
          </a:p>
          <a:p>
            <a:r>
              <a:rPr lang="en-US" sz="3200" dirty="0"/>
              <a:t>During integration – minute/hours</a:t>
            </a:r>
          </a:p>
          <a:p>
            <a:r>
              <a:rPr lang="en-US" sz="3200" dirty="0"/>
              <a:t>After internal deployment – hours/days</a:t>
            </a:r>
          </a:p>
          <a:p>
            <a:r>
              <a:rPr lang="en-US" sz="3200" dirty="0"/>
              <a:t>After widespread deployment – days/weeks</a:t>
            </a:r>
          </a:p>
        </p:txBody>
      </p:sp>
    </p:spTree>
    <p:extLst>
      <p:ext uri="{BB962C8B-B14F-4D97-AF65-F5344CB8AC3E}">
        <p14:creationId xmlns:p14="http://schemas.microsoft.com/office/powerpoint/2010/main" val="222133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Tests – What’s a Component?</a:t>
            </a:r>
          </a:p>
        </p:txBody>
      </p:sp>
      <p:sp>
        <p:nvSpPr>
          <p:cNvPr id="3" name="Content Placeholder 2"/>
          <p:cNvSpPr>
            <a:spLocks noGrp="1"/>
          </p:cNvSpPr>
          <p:nvPr>
            <p:ph idx="1"/>
          </p:nvPr>
        </p:nvSpPr>
        <p:spPr/>
        <p:txBody>
          <a:bodyPr/>
          <a:lstStyle/>
          <a:p>
            <a:r>
              <a:rPr lang="en-US" dirty="0"/>
              <a:t>Data file reader</a:t>
            </a:r>
          </a:p>
          <a:p>
            <a:r>
              <a:rPr lang="en-US" dirty="0"/>
              <a:t>Data transformation</a:t>
            </a:r>
          </a:p>
          <a:p>
            <a:r>
              <a:rPr lang="en-US" dirty="0"/>
              <a:t>Data extraction</a:t>
            </a:r>
          </a:p>
          <a:p>
            <a:r>
              <a:rPr lang="en-US" dirty="0"/>
              <a:t>Mathematical function</a:t>
            </a:r>
          </a:p>
          <a:p>
            <a:r>
              <a:rPr lang="en-US" dirty="0"/>
              <a:t>Database lookup</a:t>
            </a:r>
          </a:p>
          <a:p>
            <a:r>
              <a:rPr lang="en-US" dirty="0"/>
              <a:t>Web function call</a:t>
            </a:r>
          </a:p>
          <a:p>
            <a:r>
              <a:rPr lang="en-US" dirty="0"/>
              <a:t>Password validation</a:t>
            </a:r>
          </a:p>
          <a:p>
            <a:r>
              <a:rPr lang="en-US" dirty="0"/>
              <a:t>Data file writer</a:t>
            </a:r>
          </a:p>
          <a:p>
            <a:r>
              <a:rPr lang="en-US" dirty="0"/>
              <a:t>Etc.</a:t>
            </a:r>
          </a:p>
        </p:txBody>
      </p:sp>
    </p:spTree>
    <p:extLst>
      <p:ext uri="{BB962C8B-B14F-4D97-AF65-F5344CB8AC3E}">
        <p14:creationId xmlns:p14="http://schemas.microsoft.com/office/powerpoint/2010/main" val="88424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Tests – Does It Work</a:t>
            </a:r>
          </a:p>
        </p:txBody>
      </p:sp>
      <p:sp>
        <p:nvSpPr>
          <p:cNvPr id="3" name="Content Placeholder 2"/>
          <p:cNvSpPr>
            <a:spLocks noGrp="1"/>
          </p:cNvSpPr>
          <p:nvPr>
            <p:ph idx="1"/>
          </p:nvPr>
        </p:nvSpPr>
        <p:spPr/>
        <p:txBody>
          <a:bodyPr>
            <a:normAutofit/>
          </a:bodyPr>
          <a:lstStyle/>
          <a:p>
            <a:r>
              <a:rPr lang="en-US" sz="2800" dirty="0"/>
              <a:t>Q: Does your feature work?</a:t>
            </a:r>
          </a:p>
          <a:p>
            <a:r>
              <a:rPr lang="en-US" sz="2800" dirty="0"/>
              <a:t>Q: How do you know it works?</a:t>
            </a:r>
          </a:p>
          <a:p>
            <a:r>
              <a:rPr lang="en-US" sz="2800" dirty="0"/>
              <a:t>Q: How would I (or someone else) know it works?</a:t>
            </a:r>
          </a:p>
          <a:p>
            <a:r>
              <a:rPr lang="en-US" sz="2800" dirty="0"/>
              <a:t>Q: If I modify or extend your code, how will I know I didn’t break it?</a:t>
            </a:r>
          </a:p>
        </p:txBody>
      </p:sp>
    </p:spTree>
    <p:extLst>
      <p:ext uri="{BB962C8B-B14F-4D97-AF65-F5344CB8AC3E}">
        <p14:creationId xmlns:p14="http://schemas.microsoft.com/office/powerpoint/2010/main" val="2722384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Tests - Recipe</a:t>
            </a:r>
          </a:p>
        </p:txBody>
      </p:sp>
      <p:sp>
        <p:nvSpPr>
          <p:cNvPr id="3" name="Content Placeholder 2"/>
          <p:cNvSpPr>
            <a:spLocks noGrp="1"/>
          </p:cNvSpPr>
          <p:nvPr>
            <p:ph idx="1"/>
          </p:nvPr>
        </p:nvSpPr>
        <p:spPr/>
        <p:txBody>
          <a:bodyPr>
            <a:normAutofit/>
          </a:bodyPr>
          <a:lstStyle/>
          <a:p>
            <a:r>
              <a:rPr lang="en-US" sz="3200" b="1" dirty="0"/>
              <a:t>Given</a:t>
            </a:r>
            <a:r>
              <a:rPr lang="en-US" sz="3200" dirty="0"/>
              <a:t> </a:t>
            </a:r>
            <a:r>
              <a:rPr lang="en-US" sz="3200" i="1" dirty="0"/>
              <a:t>this setup…</a:t>
            </a:r>
          </a:p>
          <a:p>
            <a:r>
              <a:rPr lang="en-US" sz="3200" b="1" dirty="0"/>
              <a:t>When</a:t>
            </a:r>
            <a:r>
              <a:rPr lang="en-US" sz="3200" dirty="0"/>
              <a:t> </a:t>
            </a:r>
            <a:r>
              <a:rPr lang="en-US" sz="3200" i="1" dirty="0"/>
              <a:t>I call this function being tested…</a:t>
            </a:r>
          </a:p>
          <a:p>
            <a:r>
              <a:rPr lang="en-US" sz="3200" b="1" dirty="0"/>
              <a:t>Then</a:t>
            </a:r>
            <a:r>
              <a:rPr lang="en-US" sz="3200" dirty="0"/>
              <a:t> </a:t>
            </a:r>
            <a:r>
              <a:rPr lang="en-US" sz="3200" i="1" dirty="0"/>
              <a:t>I expect this result (return or state).</a:t>
            </a:r>
          </a:p>
        </p:txBody>
      </p:sp>
    </p:spTree>
    <p:extLst>
      <p:ext uri="{BB962C8B-B14F-4D97-AF65-F5344CB8AC3E}">
        <p14:creationId xmlns:p14="http://schemas.microsoft.com/office/powerpoint/2010/main" val="671786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Tests – FIRST</a:t>
            </a:r>
          </a:p>
        </p:txBody>
      </p:sp>
      <p:sp>
        <p:nvSpPr>
          <p:cNvPr id="3" name="Content Placeholder 2"/>
          <p:cNvSpPr>
            <a:spLocks noGrp="1"/>
          </p:cNvSpPr>
          <p:nvPr>
            <p:ph idx="1"/>
          </p:nvPr>
        </p:nvSpPr>
        <p:spPr/>
        <p:txBody>
          <a:bodyPr>
            <a:noAutofit/>
          </a:bodyPr>
          <a:lstStyle/>
          <a:p>
            <a:r>
              <a:rPr lang="en-US" sz="2800" b="1" dirty="0">
                <a:highlight>
                  <a:srgbClr val="C0C0C0"/>
                </a:highlight>
              </a:rPr>
              <a:t>F</a:t>
            </a:r>
            <a:r>
              <a:rPr lang="en-US" sz="2800" dirty="0"/>
              <a:t>ast – if they don’t run quickly, people won’t run them</a:t>
            </a:r>
          </a:p>
          <a:p>
            <a:r>
              <a:rPr lang="en-US" sz="2800" b="1" dirty="0">
                <a:highlight>
                  <a:srgbClr val="C0C0C0"/>
                </a:highlight>
              </a:rPr>
              <a:t>I</a:t>
            </a:r>
            <a:r>
              <a:rPr lang="en-US" sz="2800" dirty="0"/>
              <a:t>ndependent – tests should not depend on each other</a:t>
            </a:r>
          </a:p>
          <a:p>
            <a:r>
              <a:rPr lang="en-US" sz="2800" b="1" dirty="0">
                <a:highlight>
                  <a:srgbClr val="C0C0C0"/>
                </a:highlight>
              </a:rPr>
              <a:t>R</a:t>
            </a:r>
            <a:r>
              <a:rPr lang="en-US" sz="2800" dirty="0"/>
              <a:t>epeatable – flaky tests aren’t helpful</a:t>
            </a:r>
          </a:p>
          <a:p>
            <a:r>
              <a:rPr lang="en-US" sz="2800" b="1" dirty="0">
                <a:highlight>
                  <a:srgbClr val="C0C0C0"/>
                </a:highlight>
              </a:rPr>
              <a:t>S</a:t>
            </a:r>
            <a:r>
              <a:rPr lang="en-US" sz="2800" dirty="0"/>
              <a:t>elf-validating – pass or fail, users shouldn’t have to read and parse output</a:t>
            </a:r>
          </a:p>
          <a:p>
            <a:r>
              <a:rPr lang="en-US" sz="2800" b="1" dirty="0">
                <a:highlight>
                  <a:srgbClr val="C0C0C0"/>
                </a:highlight>
              </a:rPr>
              <a:t>T</a:t>
            </a:r>
            <a:r>
              <a:rPr lang="en-US" sz="2800" dirty="0"/>
              <a:t>imely – written along with the code being tested</a:t>
            </a:r>
            <a:endParaRPr lang="en-US" sz="2800" b="1" dirty="0"/>
          </a:p>
        </p:txBody>
      </p:sp>
    </p:spTree>
    <p:extLst>
      <p:ext uri="{BB962C8B-B14F-4D97-AF65-F5344CB8AC3E}">
        <p14:creationId xmlns:p14="http://schemas.microsoft.com/office/powerpoint/2010/main" val="174666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Tests - Frameworks</a:t>
            </a:r>
          </a:p>
        </p:txBody>
      </p:sp>
      <p:sp>
        <p:nvSpPr>
          <p:cNvPr id="3" name="Content Placeholder 2"/>
          <p:cNvSpPr>
            <a:spLocks noGrp="1"/>
          </p:cNvSpPr>
          <p:nvPr>
            <p:ph idx="1"/>
          </p:nvPr>
        </p:nvSpPr>
        <p:spPr/>
        <p:txBody>
          <a:bodyPr>
            <a:noAutofit/>
          </a:bodyPr>
          <a:lstStyle/>
          <a:p>
            <a:r>
              <a:rPr lang="en-US" sz="2400" dirty="0"/>
              <a:t>Java – </a:t>
            </a:r>
            <a:r>
              <a:rPr lang="en-US" sz="2400" dirty="0" err="1"/>
              <a:t>jUnit</a:t>
            </a:r>
            <a:r>
              <a:rPr lang="en-US" sz="2400" dirty="0"/>
              <a:t> (</a:t>
            </a:r>
            <a:r>
              <a:rPr lang="en-US" sz="2400" dirty="0">
                <a:hlinkClick r:id="rId2"/>
              </a:rPr>
              <a:t>https://junit.org</a:t>
            </a:r>
            <a:r>
              <a:rPr lang="en-US" sz="2400" dirty="0"/>
              <a:t>)</a:t>
            </a:r>
          </a:p>
          <a:p>
            <a:r>
              <a:rPr lang="en-US" sz="2400" dirty="0"/>
              <a:t>C# - </a:t>
            </a:r>
            <a:r>
              <a:rPr lang="en-US" sz="2400" dirty="0" err="1"/>
              <a:t>nUnit</a:t>
            </a:r>
            <a:r>
              <a:rPr lang="en-US" sz="2400" dirty="0"/>
              <a:t> (</a:t>
            </a:r>
            <a:r>
              <a:rPr lang="en-US" sz="2400" dirty="0">
                <a:hlinkClick r:id="rId3"/>
              </a:rPr>
              <a:t>http://nunit.org</a:t>
            </a:r>
            <a:r>
              <a:rPr lang="en-US" sz="2400" dirty="0"/>
              <a:t>)</a:t>
            </a:r>
          </a:p>
          <a:p>
            <a:r>
              <a:rPr lang="en-US" sz="2400" dirty="0"/>
              <a:t>Python – (</a:t>
            </a:r>
            <a:r>
              <a:rPr lang="en-US" sz="2400" dirty="0">
                <a:hlinkClick r:id="rId4"/>
              </a:rPr>
              <a:t>https://docs.python.org/3/library/unittest.html</a:t>
            </a:r>
            <a:r>
              <a:rPr lang="en-US" sz="2400" dirty="0"/>
              <a:t>)</a:t>
            </a:r>
          </a:p>
          <a:p>
            <a:r>
              <a:rPr lang="en-US" sz="2400" dirty="0"/>
              <a:t>C++ - </a:t>
            </a:r>
            <a:r>
              <a:rPr lang="en-US" sz="2400" dirty="0" err="1"/>
              <a:t>UnitTest</a:t>
            </a:r>
            <a:r>
              <a:rPr lang="en-US" sz="2400" dirty="0"/>
              <a:t>++</a:t>
            </a:r>
            <a:br>
              <a:rPr lang="en-US" sz="2400" dirty="0"/>
            </a:br>
            <a:r>
              <a:rPr lang="en-US" sz="2400" dirty="0"/>
              <a:t>(</a:t>
            </a:r>
            <a:r>
              <a:rPr lang="en-US" sz="2400" dirty="0">
                <a:hlinkClick r:id="rId5"/>
              </a:rPr>
              <a:t>https://github.com/unittest-cpp/unittest-cpp</a:t>
            </a:r>
            <a:r>
              <a:rPr lang="en-US" sz="2400" dirty="0"/>
              <a:t>)</a:t>
            </a:r>
          </a:p>
          <a:p>
            <a:r>
              <a:rPr lang="en-US" sz="2400" dirty="0"/>
              <a:t>List of unit testing frameworks: </a:t>
            </a:r>
            <a:r>
              <a:rPr lang="en-US" sz="2000" dirty="0">
                <a:hlinkClick r:id="rId6"/>
              </a:rPr>
              <a:t>https://en.wikipedia.org/wiki/List_of_unit_testing_frameworks</a:t>
            </a:r>
            <a:endParaRPr lang="en-US" sz="2400" dirty="0"/>
          </a:p>
        </p:txBody>
      </p:sp>
    </p:spTree>
    <p:extLst>
      <p:ext uri="{BB962C8B-B14F-4D97-AF65-F5344CB8AC3E}">
        <p14:creationId xmlns:p14="http://schemas.microsoft.com/office/powerpoint/2010/main" val="73632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6514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a:t>
            </a:r>
          </a:p>
        </p:txBody>
      </p:sp>
      <p:sp>
        <p:nvSpPr>
          <p:cNvPr id="3" name="Content Placeholder 2"/>
          <p:cNvSpPr>
            <a:spLocks noGrp="1"/>
          </p:cNvSpPr>
          <p:nvPr>
            <p:ph idx="1"/>
          </p:nvPr>
        </p:nvSpPr>
        <p:spPr/>
        <p:txBody>
          <a:bodyPr>
            <a:normAutofit/>
          </a:bodyPr>
          <a:lstStyle/>
          <a:p>
            <a:pPr marL="0" indent="0">
              <a:buNone/>
            </a:pPr>
            <a:r>
              <a:rPr lang="en-US" dirty="0"/>
              <a:t>“Let me set your mind at rest. I did not simply write this program from start to end in its current form. More importantly, I am not expecting you to be able to write clean and elegant programs in one pass. If we have learned anything over the last couple of decades, it is that programming is a craft more than it is a science. To write clean code, you must first write dirty code </a:t>
            </a:r>
            <a:r>
              <a:rPr lang="en-US" i="1" dirty="0"/>
              <a:t>and then clean it.</a:t>
            </a:r>
            <a:endParaRPr lang="en-US" dirty="0"/>
          </a:p>
          <a:p>
            <a:pPr marL="0" indent="0">
              <a:buNone/>
            </a:pPr>
            <a:endParaRPr lang="en-US" dirty="0"/>
          </a:p>
          <a:p>
            <a:pPr marL="0" indent="0">
              <a:buNone/>
            </a:pPr>
            <a:r>
              <a:rPr lang="en-US" dirty="0"/>
              <a:t>“This should not be a surprise to you. We learned this truth in grade school when our teachers tried (usually in vain) to get us to write rough drafts of our compositions. …Writing clean compositions, they tried to tell us, is a matter of successive refinement.”</a:t>
            </a:r>
          </a:p>
          <a:p>
            <a:pPr marL="0" indent="0">
              <a:buNone/>
            </a:pPr>
            <a:r>
              <a:rPr lang="en-US" dirty="0"/>
              <a:t>- Robert C. Martin</a:t>
            </a:r>
          </a:p>
        </p:txBody>
      </p:sp>
    </p:spTree>
    <p:extLst>
      <p:ext uri="{BB962C8B-B14F-4D97-AF65-F5344CB8AC3E}">
        <p14:creationId xmlns:p14="http://schemas.microsoft.com/office/powerpoint/2010/main" val="3874455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DRY</a:t>
            </a:r>
          </a:p>
        </p:txBody>
      </p:sp>
      <p:sp>
        <p:nvSpPr>
          <p:cNvPr id="3" name="Content Placeholder 2"/>
          <p:cNvSpPr>
            <a:spLocks noGrp="1"/>
          </p:cNvSpPr>
          <p:nvPr>
            <p:ph idx="1"/>
          </p:nvPr>
        </p:nvSpPr>
        <p:spPr/>
        <p:txBody>
          <a:bodyPr>
            <a:normAutofit/>
          </a:bodyPr>
          <a:lstStyle/>
          <a:p>
            <a:r>
              <a:rPr lang="en-US" sz="2800" b="1" dirty="0">
                <a:highlight>
                  <a:srgbClr val="C0C0C0"/>
                </a:highlight>
              </a:rPr>
              <a:t>D</a:t>
            </a:r>
            <a:r>
              <a:rPr lang="en-US" sz="2800" dirty="0"/>
              <a:t>on’t </a:t>
            </a:r>
            <a:r>
              <a:rPr lang="en-US" sz="2800" b="1" dirty="0">
                <a:highlight>
                  <a:srgbClr val="C0C0C0"/>
                </a:highlight>
              </a:rPr>
              <a:t>R</a:t>
            </a:r>
            <a:r>
              <a:rPr lang="en-US" sz="2800" dirty="0"/>
              <a:t>epeat </a:t>
            </a:r>
            <a:r>
              <a:rPr lang="en-US" sz="2800" b="1" dirty="0">
                <a:highlight>
                  <a:srgbClr val="C0C0C0"/>
                </a:highlight>
              </a:rPr>
              <a:t>Y</a:t>
            </a:r>
            <a:r>
              <a:rPr lang="en-US" sz="2800" dirty="0"/>
              <a:t>ourself</a:t>
            </a:r>
            <a:br>
              <a:rPr lang="en-US" sz="2800" dirty="0"/>
            </a:br>
            <a:br>
              <a:rPr lang="en-US" sz="2800" dirty="0"/>
            </a:br>
            <a:r>
              <a:rPr lang="en-US" sz="2800" dirty="0"/>
              <a:t>Q: What’s the threshold for making a function?</a:t>
            </a:r>
            <a:br>
              <a:rPr lang="en-US" sz="2800" dirty="0"/>
            </a:br>
            <a:r>
              <a:rPr lang="en-US" sz="2800" dirty="0"/>
              <a:t>(How many times should you copy &amp; paste?)</a:t>
            </a:r>
            <a:br>
              <a:rPr lang="en-US" sz="2800" dirty="0"/>
            </a:br>
            <a:br>
              <a:rPr lang="en-US" sz="2800" dirty="0"/>
            </a:br>
            <a:r>
              <a:rPr lang="en-US" sz="2800" dirty="0"/>
              <a:t>A: &gt;1 instance of the same lines of code.</a:t>
            </a:r>
            <a:endParaRPr lang="en-US" sz="2800" b="1" dirty="0"/>
          </a:p>
        </p:txBody>
      </p:sp>
    </p:spTree>
    <p:extLst>
      <p:ext uri="{BB962C8B-B14F-4D97-AF65-F5344CB8AC3E}">
        <p14:creationId xmlns:p14="http://schemas.microsoft.com/office/powerpoint/2010/main" val="823145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Names</a:t>
            </a:r>
          </a:p>
        </p:txBody>
      </p:sp>
      <p:sp>
        <p:nvSpPr>
          <p:cNvPr id="3" name="Content Placeholder 2"/>
          <p:cNvSpPr>
            <a:spLocks noGrp="1"/>
          </p:cNvSpPr>
          <p:nvPr>
            <p:ph idx="1"/>
          </p:nvPr>
        </p:nvSpPr>
        <p:spPr>
          <a:xfrm>
            <a:off x="677334" y="1724891"/>
            <a:ext cx="8596668" cy="4613564"/>
          </a:xfrm>
        </p:spPr>
        <p:txBody>
          <a:bodyPr>
            <a:normAutofit fontScale="77500" lnSpcReduction="20000"/>
          </a:bodyPr>
          <a:lstStyle/>
          <a:p>
            <a:r>
              <a:rPr lang="en-US" sz="2600" dirty="0"/>
              <a:t>Use meaningful names:</a:t>
            </a:r>
          </a:p>
          <a:p>
            <a:pPr marL="0" indent="0" algn="ctr">
              <a:buNone/>
            </a:pPr>
            <a:r>
              <a:rPr lang="en-US" dirty="0" err="1">
                <a:highlight>
                  <a:srgbClr val="00FF00"/>
                </a:highlight>
                <a:latin typeface="Consolas" panose="020B0609020204030204" pitchFamily="49" charset="0"/>
              </a:rPr>
              <a:t>std</a:t>
            </a:r>
            <a:r>
              <a:rPr lang="en-US" dirty="0">
                <a:highlight>
                  <a:srgbClr val="00FF00"/>
                </a:highlight>
                <a:latin typeface="Consolas" panose="020B0609020204030204" pitchFamily="49" charset="0"/>
              </a:rPr>
              <a:t>::list&lt;uint32_t&gt; </a:t>
            </a:r>
            <a:r>
              <a:rPr lang="en-US" dirty="0" err="1">
                <a:highlight>
                  <a:srgbClr val="00FF00"/>
                </a:highlight>
                <a:latin typeface="Consolas" panose="020B0609020204030204" pitchFamily="49" charset="0"/>
              </a:rPr>
              <a:t>activeCellIndices</a:t>
            </a:r>
            <a:endParaRPr lang="en-US" dirty="0">
              <a:highlight>
                <a:srgbClr val="00FF00"/>
              </a:highlight>
              <a:latin typeface="Consolas" panose="020B0609020204030204" pitchFamily="49" charset="0"/>
            </a:endParaRPr>
          </a:p>
          <a:p>
            <a:pPr marL="0" indent="0" algn="ctr">
              <a:buNone/>
            </a:pPr>
            <a:r>
              <a:rPr lang="en-US" dirty="0"/>
              <a:t>vs.</a:t>
            </a:r>
          </a:p>
          <a:p>
            <a:pPr marL="0" indent="0" algn="ctr">
              <a:buNone/>
            </a:pPr>
            <a:r>
              <a:rPr lang="en-US" dirty="0">
                <a:highlight>
                  <a:srgbClr val="FFFF00"/>
                </a:highlight>
                <a:latin typeface="Consolas" panose="020B0609020204030204" pitchFamily="49" charset="0"/>
              </a:rPr>
              <a:t>uint32_t list1[]</a:t>
            </a:r>
          </a:p>
          <a:p>
            <a:r>
              <a:rPr lang="en-US" sz="2600" dirty="0"/>
              <a:t>Use pronounceable names:</a:t>
            </a:r>
          </a:p>
          <a:p>
            <a:pPr marL="0" indent="0" algn="ctr">
              <a:buNone/>
            </a:pPr>
            <a:r>
              <a:rPr lang="en-US" dirty="0" err="1">
                <a:highlight>
                  <a:srgbClr val="00FF00"/>
                </a:highlight>
                <a:latin typeface="Consolas" panose="020B0609020204030204" pitchFamily="49" charset="0"/>
              </a:rPr>
              <a:t>creation_timestamp</a:t>
            </a:r>
            <a:endParaRPr lang="en-US" dirty="0">
              <a:highlight>
                <a:srgbClr val="00FF00"/>
              </a:highlight>
              <a:latin typeface="Consolas" panose="020B0609020204030204" pitchFamily="49" charset="0"/>
            </a:endParaRPr>
          </a:p>
          <a:p>
            <a:pPr marL="0" indent="0" algn="ctr">
              <a:buNone/>
            </a:pPr>
            <a:r>
              <a:rPr lang="en-US" dirty="0"/>
              <a:t>vs.</a:t>
            </a:r>
          </a:p>
          <a:p>
            <a:pPr marL="0" indent="0" algn="ctr">
              <a:buNone/>
            </a:pPr>
            <a:r>
              <a:rPr lang="en-US" dirty="0" err="1">
                <a:highlight>
                  <a:srgbClr val="FFFF00"/>
                </a:highlight>
                <a:latin typeface="Consolas" panose="020B0609020204030204" pitchFamily="49" charset="0"/>
              </a:rPr>
              <a:t>genymdhms</a:t>
            </a:r>
            <a:endParaRPr lang="en-US" dirty="0">
              <a:highlight>
                <a:srgbClr val="FFFF00"/>
              </a:highlight>
              <a:latin typeface="Consolas" panose="020B0609020204030204" pitchFamily="49" charset="0"/>
            </a:endParaRPr>
          </a:p>
          <a:p>
            <a:r>
              <a:rPr lang="en-US" sz="2400" dirty="0"/>
              <a:t>Use searchable names</a:t>
            </a:r>
            <a:r>
              <a:rPr lang="en-US" dirty="0"/>
              <a:t> (the length of a name should correspond to the size of its scope):</a:t>
            </a:r>
          </a:p>
          <a:p>
            <a:pPr marL="0" indent="0" algn="ctr">
              <a:buNone/>
            </a:pPr>
            <a:r>
              <a:rPr lang="en-US" dirty="0">
                <a:highlight>
                  <a:srgbClr val="00FF00"/>
                </a:highlight>
                <a:latin typeface="Consolas" panose="020B0609020204030204" pitchFamily="49" charset="0"/>
              </a:rPr>
              <a:t>WORK_DAYS_PER_WEEK = 5</a:t>
            </a:r>
          </a:p>
          <a:p>
            <a:pPr marL="0" indent="0" algn="ctr">
              <a:buNone/>
            </a:pPr>
            <a:r>
              <a:rPr lang="en-US" dirty="0">
                <a:highlight>
                  <a:srgbClr val="00FF00"/>
                </a:highlight>
                <a:latin typeface="Consolas" panose="020B0609020204030204" pitchFamily="49" charset="0"/>
              </a:rPr>
              <a:t>…</a:t>
            </a:r>
          </a:p>
          <a:p>
            <a:pPr marL="0" indent="0" algn="ctr">
              <a:buNone/>
            </a:pPr>
            <a:r>
              <a:rPr lang="en-US" dirty="0" err="1">
                <a:highlight>
                  <a:srgbClr val="00FF00"/>
                </a:highlight>
                <a:latin typeface="Consolas" panose="020B0609020204030204" pitchFamily="49" charset="0"/>
              </a:rPr>
              <a:t>weeklyWages</a:t>
            </a:r>
            <a:r>
              <a:rPr lang="en-US" dirty="0">
                <a:highlight>
                  <a:srgbClr val="00FF00"/>
                </a:highlight>
                <a:latin typeface="Consolas" panose="020B0609020204030204" pitchFamily="49" charset="0"/>
              </a:rPr>
              <a:t> = </a:t>
            </a:r>
            <a:r>
              <a:rPr lang="en-US" dirty="0" err="1">
                <a:highlight>
                  <a:srgbClr val="00FF00"/>
                </a:highlight>
                <a:latin typeface="Consolas" panose="020B0609020204030204" pitchFamily="49" charset="0"/>
              </a:rPr>
              <a:t>avgDailyWages</a:t>
            </a:r>
            <a:r>
              <a:rPr lang="en-US" dirty="0">
                <a:highlight>
                  <a:srgbClr val="00FF00"/>
                </a:highlight>
                <a:latin typeface="Consolas" panose="020B0609020204030204" pitchFamily="49" charset="0"/>
              </a:rPr>
              <a:t> * WORK_DAYS_PER_WEEK</a:t>
            </a:r>
          </a:p>
          <a:p>
            <a:pPr marL="0" indent="0" algn="ctr">
              <a:buNone/>
            </a:pPr>
            <a:r>
              <a:rPr lang="en-US" dirty="0"/>
              <a:t>vs.</a:t>
            </a:r>
          </a:p>
          <a:p>
            <a:pPr marL="0" indent="0" algn="ctr">
              <a:buNone/>
            </a:pPr>
            <a:r>
              <a:rPr lang="en-US" dirty="0" err="1">
                <a:highlight>
                  <a:srgbClr val="FFFF00"/>
                </a:highlight>
                <a:latin typeface="Consolas" panose="020B0609020204030204" pitchFamily="49" charset="0"/>
              </a:rPr>
              <a:t>wklyWgs</a:t>
            </a:r>
            <a:r>
              <a:rPr lang="en-US" dirty="0">
                <a:highlight>
                  <a:srgbClr val="FFFF00"/>
                </a:highlight>
                <a:latin typeface="Consolas" panose="020B0609020204030204" pitchFamily="49" charset="0"/>
              </a:rPr>
              <a:t> = </a:t>
            </a:r>
            <a:r>
              <a:rPr lang="en-US" dirty="0" err="1">
                <a:highlight>
                  <a:srgbClr val="FFFF00"/>
                </a:highlight>
                <a:latin typeface="Consolas" panose="020B0609020204030204" pitchFamily="49" charset="0"/>
              </a:rPr>
              <a:t>adw</a:t>
            </a:r>
            <a:r>
              <a:rPr lang="en-US" dirty="0">
                <a:highlight>
                  <a:srgbClr val="FFFF00"/>
                </a:highlight>
                <a:latin typeface="Consolas" panose="020B0609020204030204" pitchFamily="49" charset="0"/>
              </a:rPr>
              <a:t> * 5</a:t>
            </a:r>
          </a:p>
        </p:txBody>
      </p:sp>
    </p:spTree>
    <p:extLst>
      <p:ext uri="{BB962C8B-B14F-4D97-AF65-F5344CB8AC3E}">
        <p14:creationId xmlns:p14="http://schemas.microsoft.com/office/powerpoint/2010/main" val="3469573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Newspaper Metaphor</a:t>
            </a:r>
          </a:p>
        </p:txBody>
      </p:sp>
      <p:sp>
        <p:nvSpPr>
          <p:cNvPr id="3" name="Content Placeholder 2"/>
          <p:cNvSpPr>
            <a:spLocks noGrp="1"/>
          </p:cNvSpPr>
          <p:nvPr>
            <p:ph idx="1"/>
          </p:nvPr>
        </p:nvSpPr>
        <p:spPr>
          <a:xfrm>
            <a:off x="677334" y="2160589"/>
            <a:ext cx="7510702" cy="3880773"/>
          </a:xfrm>
        </p:spPr>
        <p:txBody>
          <a:bodyPr>
            <a:noAutofit/>
          </a:bodyPr>
          <a:lstStyle/>
          <a:p>
            <a:pPr marL="0" indent="0">
              <a:buNone/>
            </a:pPr>
            <a:r>
              <a:rPr lang="en-US" sz="2400" dirty="0"/>
              <a:t>“At the top you expect a headline that will tell you what the story is about. …As you continue downward, the details increase until you have all the dates, names, quotes, claims, and other minutia. We would like a source file to be like a newspaper article. …The name, by itself, should be sufficient to tell us whether we are in the right module or not. The topmost parts of the source file should provide the high-level concepts and algorithms. Detail should increase as we move downward…”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212" y="1016653"/>
            <a:ext cx="1425579" cy="25603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299" y="3932494"/>
            <a:ext cx="1434983" cy="16733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168" y="1811125"/>
            <a:ext cx="1426464" cy="255713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6949" y="3739071"/>
            <a:ext cx="1430346" cy="25603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9299" y="1586435"/>
            <a:ext cx="1426464" cy="167371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0672" y="3484843"/>
            <a:ext cx="1432447" cy="2560320"/>
          </a:xfrm>
          <a:prstGeom prst="rect">
            <a:avLst/>
          </a:prstGeom>
        </p:spPr>
      </p:pic>
    </p:spTree>
    <p:extLst>
      <p:ext uri="{BB962C8B-B14F-4D97-AF65-F5344CB8AC3E}">
        <p14:creationId xmlns:p14="http://schemas.microsoft.com/office/powerpoint/2010/main" val="427488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5500"/>
                            </p:stCondLst>
                            <p:childTnLst>
                              <p:par>
                                <p:cTn id="25" presetID="10" presetClass="entr" presetSubtype="0" fill="hold"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a:bodyPr>
          <a:lstStyle/>
          <a:p>
            <a:r>
              <a:rPr lang="en-US" sz="2800" dirty="0"/>
              <a:t>Formatting</a:t>
            </a:r>
          </a:p>
          <a:p>
            <a:r>
              <a:rPr lang="en-US" sz="2800" dirty="0"/>
              <a:t>Comments</a:t>
            </a:r>
          </a:p>
          <a:p>
            <a:r>
              <a:rPr lang="en-US" sz="2800" dirty="0"/>
              <a:t>Error Checking and Handling</a:t>
            </a:r>
          </a:p>
          <a:p>
            <a:r>
              <a:rPr lang="en-US" sz="2800" dirty="0"/>
              <a:t>Component Tests</a:t>
            </a:r>
          </a:p>
          <a:p>
            <a:r>
              <a:rPr lang="en-US" sz="2800" dirty="0"/>
              <a:t>Refactoring</a:t>
            </a:r>
          </a:p>
          <a:p>
            <a:r>
              <a:rPr lang="en-US" sz="2800" dirty="0"/>
              <a:t>Source Control</a:t>
            </a:r>
          </a:p>
          <a:p>
            <a:r>
              <a:rPr lang="en-US" sz="2800" dirty="0"/>
              <a:t>Integrated Development Environments (IDEs)</a:t>
            </a:r>
          </a:p>
        </p:txBody>
      </p:sp>
    </p:spTree>
    <p:extLst>
      <p:ext uri="{BB962C8B-B14F-4D97-AF65-F5344CB8AC3E}">
        <p14:creationId xmlns:p14="http://schemas.microsoft.com/office/powerpoint/2010/main" val="73133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Newspaper Metaphor</a:t>
            </a:r>
          </a:p>
        </p:txBody>
      </p:sp>
      <p:sp>
        <p:nvSpPr>
          <p:cNvPr id="3" name="Content Placeholder 2"/>
          <p:cNvSpPr>
            <a:spLocks noGrp="1"/>
          </p:cNvSpPr>
          <p:nvPr>
            <p:ph idx="1"/>
          </p:nvPr>
        </p:nvSpPr>
        <p:spPr/>
        <p:txBody>
          <a:bodyPr>
            <a:normAutofit fontScale="92500" lnSpcReduction="10000"/>
          </a:bodyPr>
          <a:lstStyle/>
          <a:p>
            <a:pPr marL="0" indent="0">
              <a:buNone/>
            </a:pPr>
            <a:r>
              <a:rPr lang="en-US" sz="2200" b="1" dirty="0"/>
              <a:t>That Python in the Pet Store? It May Have Been Snatched from the Wild</a:t>
            </a:r>
          </a:p>
          <a:p>
            <a:pPr marL="0" indent="0">
              <a:buNone/>
            </a:pPr>
            <a:r>
              <a:rPr lang="en-US" sz="900" dirty="0"/>
              <a:t>By RACHEL NUWER, April 9, 2018</a:t>
            </a:r>
          </a:p>
          <a:p>
            <a:pPr marL="0" indent="0">
              <a:buNone/>
            </a:pPr>
            <a:r>
              <a:rPr lang="en-US" dirty="0"/>
              <a:t>Many reptiles sold as pets are said to have been bred in captivity, and sales of those animals are legal. In fact, many — perhaps most, depending on the species — were illegally captured in the wild.</a:t>
            </a:r>
          </a:p>
          <a:p>
            <a:pPr marL="0" indent="0">
              <a:buNone/>
            </a:pPr>
            <a:r>
              <a:rPr lang="en-US" dirty="0"/>
              <a:t>“Most conservationists are only focusing on charismatic species, but this trade is likely having a massive impact on ecosystems and populations of lesser-known animals.”</a:t>
            </a:r>
          </a:p>
          <a:p>
            <a:pPr marL="0" indent="0">
              <a:buNone/>
            </a:pPr>
            <a:r>
              <a:rPr lang="en-US" b="1" dirty="0"/>
              <a:t>An Uncomfortable Tour</a:t>
            </a:r>
          </a:p>
          <a:p>
            <a:pPr marL="0" indent="0">
              <a:buNone/>
            </a:pPr>
            <a:r>
              <a:rPr lang="en-US" b="1" dirty="0"/>
              <a:t>A Legal Challenge</a:t>
            </a:r>
          </a:p>
          <a:p>
            <a:pPr marL="0" indent="0">
              <a:buNone/>
            </a:pPr>
            <a:r>
              <a:rPr lang="en-US" b="1" dirty="0"/>
              <a:t>Warning Signs</a:t>
            </a:r>
          </a:p>
          <a:p>
            <a:pPr marL="0" indent="0">
              <a:buNone/>
            </a:pPr>
            <a:r>
              <a:rPr lang="en-US" b="1" dirty="0"/>
              <a:t>‘Mocking’ International Law</a:t>
            </a:r>
          </a:p>
          <a:p>
            <a:pPr marL="0" indent="0">
              <a:buNone/>
            </a:pPr>
            <a:endParaRPr lang="en-US" dirty="0"/>
          </a:p>
        </p:txBody>
      </p:sp>
    </p:spTree>
    <p:extLst>
      <p:ext uri="{BB962C8B-B14F-4D97-AF65-F5344CB8AC3E}">
        <p14:creationId xmlns:p14="http://schemas.microsoft.com/office/powerpoint/2010/main" val="701844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Research Paper Metaphor</a:t>
            </a:r>
          </a:p>
        </p:txBody>
      </p:sp>
      <p:sp>
        <p:nvSpPr>
          <p:cNvPr id="3" name="Content Placeholder 2"/>
          <p:cNvSpPr>
            <a:spLocks noGrp="1"/>
          </p:cNvSpPr>
          <p:nvPr>
            <p:ph idx="1"/>
          </p:nvPr>
        </p:nvSpPr>
        <p:spPr/>
        <p:txBody>
          <a:bodyPr/>
          <a:lstStyle/>
          <a:p>
            <a:pPr marL="0" indent="0">
              <a:buNone/>
            </a:pPr>
            <a:r>
              <a:rPr lang="en-US" sz="3200" dirty="0"/>
              <a:t>Title</a:t>
            </a:r>
          </a:p>
          <a:p>
            <a:pPr marL="0" indent="0">
              <a:buNone/>
            </a:pPr>
            <a:r>
              <a:rPr lang="en-US" sz="3200" dirty="0"/>
              <a:t>Abstract</a:t>
            </a:r>
          </a:p>
          <a:p>
            <a:pPr marL="0" indent="0">
              <a:buNone/>
            </a:pPr>
            <a:r>
              <a:rPr lang="en-US" sz="3200" dirty="0"/>
              <a:t>Introduction</a:t>
            </a:r>
          </a:p>
          <a:p>
            <a:pPr marL="0" indent="0">
              <a:buNone/>
            </a:pPr>
            <a:r>
              <a:rPr lang="en-US" sz="3200" dirty="0"/>
              <a:t>Methods</a:t>
            </a:r>
          </a:p>
          <a:p>
            <a:pPr marL="0" indent="0">
              <a:buNone/>
            </a:pPr>
            <a:r>
              <a:rPr lang="en-US" sz="3200" dirty="0"/>
              <a:t>Results</a:t>
            </a:r>
          </a:p>
          <a:p>
            <a:pPr marL="0" indent="0">
              <a:buNone/>
            </a:pPr>
            <a:r>
              <a:rPr lang="en-US" sz="3200" dirty="0"/>
              <a:t>Conclusion</a:t>
            </a:r>
          </a:p>
          <a:p>
            <a:pPr marL="0" indent="0">
              <a:buNone/>
            </a:pPr>
            <a:endParaRPr lang="en-US" dirty="0"/>
          </a:p>
        </p:txBody>
      </p:sp>
    </p:spTree>
    <p:extLst>
      <p:ext uri="{BB962C8B-B14F-4D97-AF65-F5344CB8AC3E}">
        <p14:creationId xmlns:p14="http://schemas.microsoft.com/office/powerpoint/2010/main" val="1284384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9381066" cy="4795735"/>
          </a:xfrm>
        </p:spPr>
        <p:txBody>
          <a:bodyPr>
            <a:noAutofit/>
          </a:bodyPr>
          <a:lstStyle/>
          <a:p>
            <a:pPr marL="0" indent="0">
              <a:spcBef>
                <a:spcPts val="600"/>
              </a:spcBef>
              <a:buNone/>
            </a:pPr>
            <a:r>
              <a:rPr lang="en-US" sz="1400" dirty="0">
                <a:latin typeface="Consolas" panose="020B0609020204030204" pitchFamily="49" charset="0"/>
              </a:rPr>
              <a:t>def </a:t>
            </a:r>
            <a:r>
              <a:rPr lang="en-US" sz="1400" dirty="0" err="1">
                <a:latin typeface="Consolas" panose="020B0609020204030204" pitchFamily="49" charset="0"/>
              </a:rPr>
              <a:t>LoadSimulation</a:t>
            </a:r>
            <a:r>
              <a:rPr lang="en-US" sz="1400" dirty="0">
                <a:latin typeface="Consolas" panose="020B0609020204030204" pitchFamily="49" charset="0"/>
              </a:rPr>
              <a:t>(filename):</a:t>
            </a:r>
          </a:p>
          <a:p>
            <a:pPr marL="0" indent="0">
              <a:spcBef>
                <a:spcPts val="600"/>
              </a:spcBef>
              <a:buNone/>
            </a:pPr>
            <a:r>
              <a:rPr lang="en-US" sz="1400" dirty="0">
                <a:latin typeface="Consolas" panose="020B0609020204030204" pitchFamily="49" charset="0"/>
              </a:rPr>
              <a:t>    file = open(filename)</a:t>
            </a:r>
          </a:p>
          <a:p>
            <a:pPr marL="0" indent="0">
              <a:spcBef>
                <a:spcPts val="600"/>
              </a:spcBef>
              <a:buNone/>
            </a:pPr>
            <a:r>
              <a:rPr lang="en-US" sz="1400" dirty="0">
                <a:latin typeface="Consolas" panose="020B0609020204030204" pitchFamily="49" charset="0"/>
              </a:rPr>
              <a:t>    magic = </a:t>
            </a:r>
            <a:r>
              <a:rPr lang="en-US" sz="1400" dirty="0" err="1">
                <a:latin typeface="Consolas" panose="020B0609020204030204" pitchFamily="49" charset="0"/>
              </a:rPr>
              <a:t>file.read</a:t>
            </a:r>
            <a:r>
              <a:rPr lang="en-US" sz="1400" dirty="0">
                <a:latin typeface="Consolas" panose="020B0609020204030204" pitchFamily="49" charset="0"/>
              </a:rPr>
              <a:t>(4)</a:t>
            </a:r>
          </a:p>
          <a:p>
            <a:pPr marL="0" indent="0">
              <a:spcBef>
                <a:spcPts val="600"/>
              </a:spcBef>
              <a:buNone/>
            </a:pPr>
            <a:r>
              <a:rPr lang="en-US" sz="1400" dirty="0">
                <a:latin typeface="Consolas" panose="020B0609020204030204" pitchFamily="49" charset="0"/>
              </a:rPr>
              <a:t>    if magic != ‘IDTK’:</a:t>
            </a:r>
          </a:p>
          <a:p>
            <a:pPr marL="0" indent="0">
              <a:spcBef>
                <a:spcPts val="600"/>
              </a:spcBef>
              <a:buNone/>
            </a:pPr>
            <a:r>
              <a:rPr lang="en-US" sz="1400" dirty="0">
                <a:latin typeface="Consolas" panose="020B0609020204030204" pitchFamily="49" charset="0"/>
              </a:rPr>
              <a:t>        raise </a:t>
            </a:r>
            <a:r>
              <a:rPr lang="en-US" sz="1400" dirty="0" err="1">
                <a:latin typeface="Consolas" panose="020B0609020204030204" pitchFamily="49" charset="0"/>
              </a:rPr>
              <a:t>RuntimeError</a:t>
            </a:r>
            <a:r>
              <a:rPr lang="en-US" sz="1400" dirty="0">
                <a:latin typeface="Consolas" panose="020B0609020204030204" pitchFamily="49" charset="0"/>
              </a:rPr>
              <a:t>(‘Bad magic number’)</a:t>
            </a:r>
          </a:p>
          <a:p>
            <a:pPr marL="0" indent="0">
              <a:spcBef>
                <a:spcPts val="600"/>
              </a:spcBef>
              <a:buNone/>
            </a:pPr>
            <a:r>
              <a:rPr lang="en-US" sz="1400" dirty="0">
                <a:latin typeface="Consolas" panose="020B0609020204030204" pitchFamily="49" charset="0"/>
              </a:rPr>
              <a:t>    size = </a:t>
            </a:r>
            <a:r>
              <a:rPr lang="en-US" sz="1400" dirty="0" err="1">
                <a:latin typeface="Consolas" panose="020B0609020204030204" pitchFamily="49" charset="0"/>
              </a:rPr>
              <a:t>file.read</a:t>
            </a:r>
            <a:r>
              <a:rPr lang="en-US" sz="1400" dirty="0">
                <a:latin typeface="Consolas" panose="020B0609020204030204" pitchFamily="49" charset="0"/>
              </a:rPr>
              <a:t>(4)</a:t>
            </a:r>
          </a:p>
          <a:p>
            <a:pPr marL="0" indent="0">
              <a:spcBef>
                <a:spcPts val="600"/>
              </a:spcBef>
              <a:buNone/>
            </a:pPr>
            <a:r>
              <a:rPr lang="en-US" sz="1400" dirty="0">
                <a:latin typeface="Consolas" panose="020B0609020204030204" pitchFamily="49" charset="0"/>
              </a:rPr>
              <a:t>    header = </a:t>
            </a:r>
            <a:r>
              <a:rPr lang="en-US" sz="1400" dirty="0" err="1">
                <a:latin typeface="Consolas" panose="020B0609020204030204" pitchFamily="49" charset="0"/>
              </a:rPr>
              <a:t>file.read</a:t>
            </a:r>
            <a:r>
              <a:rPr lang="en-US" sz="1400" dirty="0">
                <a:latin typeface="Consolas" panose="020B0609020204030204" pitchFamily="49" charset="0"/>
              </a:rPr>
              <a:t>(size)</a:t>
            </a:r>
            <a:endParaRPr lang="en-US" sz="1400" dirty="0">
              <a:latin typeface="Consolas" panose="020B0609020204030204" pitchFamily="49" charset="0"/>
            </a:endParaRPr>
          </a:p>
          <a:p>
            <a:pPr marL="0" indent="0">
              <a:spcBef>
                <a:spcPts val="600"/>
              </a:spcBef>
              <a:buNone/>
            </a:pPr>
            <a:r>
              <a:rPr lang="en-US" sz="1400" dirty="0">
                <a:latin typeface="Consolas" panose="020B0609020204030204" pitchFamily="49" charset="0"/>
              </a:rPr>
              <a:t>    simulation = </a:t>
            </a:r>
            <a:r>
              <a:rPr lang="en-US" sz="1400" dirty="0" err="1">
                <a:latin typeface="Consolas" panose="020B0609020204030204" pitchFamily="49" charset="0"/>
              </a:rPr>
              <a:t>ProcessFile</a:t>
            </a:r>
            <a:r>
              <a:rPr lang="en-US" sz="1400" dirty="0">
                <a:latin typeface="Consolas" panose="020B0609020204030204" pitchFamily="49" charset="0"/>
              </a:rPr>
              <a:t>(file, header)</a:t>
            </a:r>
          </a:p>
          <a:p>
            <a:pPr marL="0" indent="0">
              <a:spcBef>
                <a:spcPts val="600"/>
              </a:spcBef>
              <a:buNone/>
            </a:pPr>
            <a:r>
              <a:rPr lang="en-US" sz="1400" dirty="0">
                <a:latin typeface="Consolas" panose="020B0609020204030204" pitchFamily="49" charset="0"/>
              </a:rPr>
              <a:t>    chunk = </a:t>
            </a:r>
            <a:r>
              <a:rPr lang="en-US" sz="1400" dirty="0" err="1">
                <a:latin typeface="Consolas" panose="020B0609020204030204" pitchFamily="49" charset="0"/>
              </a:rPr>
              <a:t>ReadChunk</a:t>
            </a:r>
            <a:r>
              <a:rPr lang="en-US" sz="1400" dirty="0">
                <a:latin typeface="Consolas" panose="020B0609020204030204" pitchFamily="49" charset="0"/>
              </a:rPr>
              <a:t>(file)</a:t>
            </a:r>
          </a:p>
          <a:p>
            <a:pPr marL="0" indent="0">
              <a:spcBef>
                <a:spcPts val="600"/>
              </a:spcBef>
              <a:buNone/>
            </a:pPr>
            <a:r>
              <a:rPr lang="en-US" sz="1400" dirty="0">
                <a:latin typeface="Consolas" panose="020B0609020204030204" pitchFamily="49" charset="0"/>
              </a:rPr>
              <a:t>    simulation = </a:t>
            </a:r>
            <a:r>
              <a:rPr lang="en-US" sz="1400" dirty="0" err="1">
                <a:latin typeface="Consolas" panose="020B0609020204030204" pitchFamily="49" charset="0"/>
              </a:rPr>
              <a:t>ProcessChunk</a:t>
            </a:r>
            <a:r>
              <a:rPr lang="en-US" sz="1400" dirty="0">
                <a:latin typeface="Consolas" panose="020B0609020204030204" pitchFamily="49" charset="0"/>
              </a:rPr>
              <a:t>(chunk)</a:t>
            </a:r>
          </a:p>
          <a:p>
            <a:pPr marL="0" indent="0">
              <a:spcBef>
                <a:spcPts val="600"/>
              </a:spcBef>
              <a:buNone/>
            </a:pPr>
            <a:r>
              <a:rPr lang="en-US" sz="1400" dirty="0">
                <a:latin typeface="Consolas" panose="020B0609020204030204" pitchFamily="49" charset="0"/>
              </a:rPr>
              <a:t>    for </a:t>
            </a:r>
            <a:r>
              <a:rPr lang="en-US" sz="1400" dirty="0" err="1">
                <a:latin typeface="Consolas" panose="020B0609020204030204" pitchFamily="49" charset="0"/>
              </a:rPr>
              <a:t>i</a:t>
            </a:r>
            <a:r>
              <a:rPr lang="en-US" sz="1400" dirty="0">
                <a:latin typeface="Consolas" panose="020B0609020204030204" pitchFamily="49" charset="0"/>
              </a:rPr>
              <a:t> in range(</a:t>
            </a:r>
            <a:r>
              <a:rPr lang="en-US" sz="1400" dirty="0" err="1">
                <a:latin typeface="Consolas" panose="020B0609020204030204" pitchFamily="49" charset="0"/>
              </a:rPr>
              <a:t>header.chunk_count</a:t>
            </a:r>
            <a:r>
              <a:rPr lang="en-US" sz="1400" dirty="0">
                <a:latin typeface="Consolas" panose="020B0609020204030204" pitchFamily="49" charset="0"/>
              </a:rPr>
              <a:t>):</a:t>
            </a:r>
          </a:p>
          <a:p>
            <a:pPr marL="0" indent="0">
              <a:spcBef>
                <a:spcPts val="600"/>
              </a:spcBef>
              <a:buNone/>
            </a:pPr>
            <a:r>
              <a:rPr lang="en-US" sz="1400" dirty="0">
                <a:latin typeface="Consolas" panose="020B0609020204030204" pitchFamily="49" charset="0"/>
              </a:rPr>
              <a:t>        chunk = </a:t>
            </a:r>
            <a:r>
              <a:rPr lang="en-US" sz="1400" dirty="0" err="1">
                <a:latin typeface="Consolas" panose="020B0609020204030204" pitchFamily="49" charset="0"/>
              </a:rPr>
              <a:t>ReadChunk</a:t>
            </a:r>
            <a:r>
              <a:rPr lang="en-US" sz="1400" dirty="0">
                <a:latin typeface="Consolas" panose="020B0609020204030204" pitchFamily="49" charset="0"/>
              </a:rPr>
              <a:t>(file)</a:t>
            </a:r>
          </a:p>
          <a:p>
            <a:pPr marL="0" indent="0">
              <a:spcBef>
                <a:spcPts val="600"/>
              </a:spcBef>
              <a:buNone/>
            </a:pPr>
            <a:r>
              <a:rPr lang="en-US" sz="1400" dirty="0">
                <a:latin typeface="Consolas" panose="020B0609020204030204" pitchFamily="49" charset="0"/>
              </a:rPr>
              <a:t>        node = </a:t>
            </a:r>
            <a:r>
              <a:rPr lang="en-US" sz="1400" dirty="0" err="1">
                <a:latin typeface="Consolas" panose="020B0609020204030204" pitchFamily="49" charset="0"/>
              </a:rPr>
              <a:t>ProcessChunk</a:t>
            </a:r>
            <a:r>
              <a:rPr lang="en-US" sz="1400" dirty="0">
                <a:latin typeface="Consolas" panose="020B0609020204030204" pitchFamily="49" charset="0"/>
              </a:rPr>
              <a:t>(chunk)</a:t>
            </a:r>
          </a:p>
          <a:p>
            <a:pPr marL="0" indent="0">
              <a:spcBef>
                <a:spcPts val="600"/>
              </a:spcBef>
              <a:buNone/>
            </a:pPr>
            <a:r>
              <a:rPr lang="en-US" sz="1400" dirty="0">
                <a:latin typeface="Consolas" panose="020B0609020204030204" pitchFamily="49" charset="0"/>
              </a:rPr>
              <a:t>        </a:t>
            </a:r>
            <a:r>
              <a:rPr lang="en-US" sz="1400" dirty="0" err="1">
                <a:latin typeface="Consolas" panose="020B0609020204030204" pitchFamily="49" charset="0"/>
              </a:rPr>
              <a:t>simulation.append</a:t>
            </a:r>
            <a:r>
              <a:rPr lang="en-US" sz="1400" dirty="0">
                <a:latin typeface="Consolas" panose="020B0609020204030204" pitchFamily="49" charset="0"/>
              </a:rPr>
              <a:t>(node)</a:t>
            </a:r>
          </a:p>
          <a:p>
            <a:pPr marL="0" indent="0">
              <a:spcBef>
                <a:spcPts val="600"/>
              </a:spcBef>
              <a:buNone/>
            </a:pPr>
            <a:endParaRPr lang="en-US" sz="1400" dirty="0">
              <a:latin typeface="Consolas" panose="020B0609020204030204" pitchFamily="49" charset="0"/>
            </a:endParaRPr>
          </a:p>
          <a:p>
            <a:pPr marL="0" indent="0">
              <a:spcBef>
                <a:spcPts val="600"/>
              </a:spcBef>
              <a:buNone/>
            </a:pPr>
            <a:r>
              <a:rPr lang="en-US" sz="1400" dirty="0">
                <a:latin typeface="Consolas" panose="020B0609020204030204" pitchFamily="49" charset="0"/>
              </a:rPr>
              <a:t>    return simulation</a:t>
            </a:r>
          </a:p>
        </p:txBody>
      </p:sp>
    </p:spTree>
    <p:extLst>
      <p:ext uri="{BB962C8B-B14F-4D97-AF65-F5344CB8AC3E}">
        <p14:creationId xmlns:p14="http://schemas.microsoft.com/office/powerpoint/2010/main" val="2796593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7717636" cy="4795735"/>
          </a:xfrm>
        </p:spPr>
        <p:txBody>
          <a:bodyPr>
            <a:noAutofit/>
          </a:bodyPr>
          <a:lstStyle/>
          <a:p>
            <a:pPr marL="0" indent="0">
              <a:buNone/>
            </a:pPr>
            <a:r>
              <a:rPr lang="en-US" sz="2400" dirty="0">
                <a:latin typeface="Consolas" panose="020B0609020204030204" pitchFamily="49" charset="0"/>
              </a:rPr>
              <a:t>def </a:t>
            </a:r>
            <a:r>
              <a:rPr lang="en-US" sz="2400" dirty="0" err="1">
                <a:latin typeface="Consolas" panose="020B0609020204030204" pitchFamily="49" charset="0"/>
              </a:rPr>
              <a:t>LoadSimulation</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file = </a:t>
            </a:r>
            <a:r>
              <a:rPr lang="en-US" sz="2400" dirty="0" err="1">
                <a:latin typeface="Consolas" panose="020B0609020204030204" pitchFamily="49" charset="0"/>
              </a:rPr>
              <a:t>ValidateFile</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header = </a:t>
            </a:r>
            <a:r>
              <a:rPr lang="en-US" sz="2400" dirty="0" err="1">
                <a:latin typeface="Consolas" panose="020B0609020204030204" pitchFamily="49" charset="0"/>
              </a:rPr>
              <a:t>ReadHeader</a:t>
            </a:r>
            <a:r>
              <a:rPr lang="en-US" sz="2400" dirty="0">
                <a:latin typeface="Consolas" panose="020B0609020204030204" pitchFamily="49" charset="0"/>
              </a:rPr>
              <a:t>(file)</a:t>
            </a:r>
          </a:p>
          <a:p>
            <a:pPr marL="0" indent="0">
              <a:buNone/>
            </a:pPr>
            <a:r>
              <a:rPr lang="en-US" sz="2400" dirty="0">
                <a:latin typeface="Consolas" panose="020B0609020204030204" pitchFamily="49" charset="0"/>
              </a:rPr>
              <a:t>    simulation = </a:t>
            </a:r>
            <a:r>
              <a:rPr lang="en-US" sz="2400" dirty="0" err="1">
                <a:latin typeface="Consolas" panose="020B0609020204030204" pitchFamily="49" charset="0"/>
              </a:rPr>
              <a:t>ProcessFile</a:t>
            </a:r>
            <a:r>
              <a:rPr lang="en-US" sz="2400" dirty="0">
                <a:latin typeface="Consolas" panose="020B0609020204030204" pitchFamily="49" charset="0"/>
              </a:rPr>
              <a:t>(file, header)</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    return simulation</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2349370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7717636" cy="4795735"/>
          </a:xfrm>
        </p:spPr>
        <p:txBody>
          <a:bodyPr>
            <a:noAutofit/>
          </a:bodyPr>
          <a:lstStyle/>
          <a:p>
            <a:pPr marL="0" indent="0">
              <a:buNone/>
            </a:pPr>
            <a:r>
              <a:rPr lang="en-US" sz="2400" dirty="0">
                <a:latin typeface="Consolas" panose="020B0609020204030204" pitchFamily="49" charset="0"/>
              </a:rPr>
              <a:t>def </a:t>
            </a:r>
            <a:r>
              <a:rPr lang="en-US" sz="2400" dirty="0" err="1">
                <a:latin typeface="Consolas" panose="020B0609020204030204" pitchFamily="49" charset="0"/>
              </a:rPr>
              <a:t>ValidateFile</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try:</a:t>
            </a:r>
          </a:p>
          <a:p>
            <a:pPr marL="0" indent="0">
              <a:buNone/>
            </a:pPr>
            <a:r>
              <a:rPr lang="en-US" sz="2400" dirty="0">
                <a:latin typeface="Consolas" panose="020B0609020204030204" pitchFamily="49" charset="0"/>
              </a:rPr>
              <a:t>        file = open(filename)</a:t>
            </a:r>
          </a:p>
          <a:p>
            <a:pPr marL="0" indent="0">
              <a:buNone/>
            </a:pPr>
            <a:r>
              <a:rPr lang="en-US" sz="2400" dirty="0">
                <a:latin typeface="Consolas" panose="020B0609020204030204" pitchFamily="49" charset="0"/>
              </a:rPr>
              <a:t>        </a:t>
            </a:r>
            <a:r>
              <a:rPr lang="en-US" sz="2400" dirty="0" err="1">
                <a:latin typeface="Consolas" panose="020B0609020204030204" pitchFamily="49" charset="0"/>
              </a:rPr>
              <a:t>CheckMagicNumber</a:t>
            </a:r>
            <a:r>
              <a:rPr lang="en-US" sz="2400" dirty="0">
                <a:latin typeface="Consolas" panose="020B0609020204030204" pitchFamily="49" charset="0"/>
              </a:rPr>
              <a:t>(file)</a:t>
            </a:r>
          </a:p>
          <a:p>
            <a:pPr marL="0" indent="0">
              <a:buNone/>
            </a:pPr>
            <a:r>
              <a:rPr lang="en-US" sz="2400" dirty="0">
                <a:latin typeface="Consolas" panose="020B0609020204030204" pitchFamily="49" charset="0"/>
              </a:rPr>
              <a:t>    except Exception as e:</a:t>
            </a:r>
          </a:p>
          <a:p>
            <a:pPr marL="0" indent="0">
              <a:buNone/>
            </a:pPr>
            <a:r>
              <a:rPr lang="en-US" sz="2400" dirty="0">
                <a:latin typeface="Consolas" panose="020B0609020204030204" pitchFamily="49" charset="0"/>
              </a:rPr>
              <a:t>        print(e)</a:t>
            </a:r>
          </a:p>
          <a:p>
            <a:pPr marL="0" indent="0">
              <a:buNone/>
            </a:pPr>
            <a:r>
              <a:rPr lang="en-US" sz="2400" dirty="0">
                <a:latin typeface="Consolas" panose="020B0609020204030204" pitchFamily="49" charset="0"/>
              </a:rPr>
              <a:t>        raise</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    return file</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4072046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8301296" cy="4795735"/>
          </a:xfrm>
        </p:spPr>
        <p:txBody>
          <a:bodyPr>
            <a:noAutofit/>
          </a:bodyPr>
          <a:lstStyle/>
          <a:p>
            <a:pPr marL="0" indent="0">
              <a:buNone/>
            </a:pPr>
            <a:r>
              <a:rPr lang="en-US" sz="2400" dirty="0">
                <a:latin typeface="Consolas" panose="020B0609020204030204" pitchFamily="49" charset="0"/>
              </a:rPr>
              <a:t>MAGIC_NUMBER_SIZE = 4</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def </a:t>
            </a:r>
            <a:r>
              <a:rPr lang="en-US" sz="2400" dirty="0" err="1">
                <a:latin typeface="Consolas" panose="020B0609020204030204" pitchFamily="49" charset="0"/>
              </a:rPr>
              <a:t>CheckMagicNumber</a:t>
            </a:r>
            <a:r>
              <a:rPr lang="en-US" sz="2400" dirty="0">
                <a:latin typeface="Consolas" panose="020B0609020204030204" pitchFamily="49" charset="0"/>
              </a:rPr>
              <a:t>(file):</a:t>
            </a:r>
          </a:p>
          <a:p>
            <a:pPr marL="0" indent="0">
              <a:buNone/>
            </a:pPr>
            <a:r>
              <a:rPr lang="en-US" sz="2400" dirty="0">
                <a:latin typeface="Consolas" panose="020B0609020204030204" pitchFamily="49" charset="0"/>
              </a:rPr>
              <a:t>    magic = </a:t>
            </a:r>
            <a:r>
              <a:rPr lang="en-US" sz="2400" dirty="0" err="1">
                <a:latin typeface="Consolas" panose="020B0609020204030204" pitchFamily="49" charset="0"/>
              </a:rPr>
              <a:t>file.read</a:t>
            </a:r>
            <a:r>
              <a:rPr lang="en-US" sz="2400" dirty="0">
                <a:latin typeface="Consolas" panose="020B0609020204030204" pitchFamily="49" charset="0"/>
              </a:rPr>
              <a:t>(MAGIC_NUMBER_SIZE)</a:t>
            </a:r>
          </a:p>
          <a:p>
            <a:pPr marL="0" indent="0">
              <a:buNone/>
            </a:pPr>
            <a:r>
              <a:rPr lang="en-US" sz="2400" dirty="0">
                <a:latin typeface="Consolas" panose="020B0609020204030204" pitchFamily="49" charset="0"/>
              </a:rPr>
              <a:t>    if magic != ‘IDTK’:</a:t>
            </a:r>
          </a:p>
          <a:p>
            <a:pPr marL="0" indent="0">
              <a:buNone/>
            </a:pPr>
            <a:r>
              <a:rPr lang="en-US" sz="2400" dirty="0">
                <a:latin typeface="Consolas" panose="020B0609020204030204" pitchFamily="49" charset="0"/>
              </a:rPr>
              <a:t>        raise </a:t>
            </a:r>
            <a:r>
              <a:rPr lang="en-US" sz="2400" dirty="0" err="1">
                <a:latin typeface="Consolas" panose="020B0609020204030204" pitchFamily="49" charset="0"/>
              </a:rPr>
              <a:t>RuntimeError</a:t>
            </a:r>
            <a:r>
              <a:rPr lang="en-US" sz="2400" dirty="0">
                <a:latin typeface="Consolas" panose="020B0609020204030204" pitchFamily="49" charset="0"/>
              </a:rPr>
              <a:t>(‘Bad magic number’) </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327637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7717636" cy="4795735"/>
          </a:xfrm>
        </p:spPr>
        <p:txBody>
          <a:bodyPr>
            <a:noAutofit/>
          </a:bodyPr>
          <a:lstStyle/>
          <a:p>
            <a:pPr marL="0" indent="0">
              <a:buNone/>
            </a:pPr>
            <a:r>
              <a:rPr lang="en-US" sz="2400" dirty="0">
                <a:latin typeface="Consolas" panose="020B0609020204030204" pitchFamily="49" charset="0"/>
              </a:rPr>
              <a:t>def </a:t>
            </a:r>
            <a:r>
              <a:rPr lang="en-US" sz="2400" dirty="0" err="1">
                <a:latin typeface="Consolas" panose="020B0609020204030204" pitchFamily="49" charset="0"/>
              </a:rPr>
              <a:t>ValidateFile</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try:</a:t>
            </a:r>
          </a:p>
          <a:p>
            <a:pPr marL="0" indent="0">
              <a:buNone/>
            </a:pPr>
            <a:r>
              <a:rPr lang="en-US" sz="2400" dirty="0">
                <a:latin typeface="Consolas" panose="020B0609020204030204" pitchFamily="49" charset="0"/>
              </a:rPr>
              <a:t>        file = open(filename)</a:t>
            </a:r>
          </a:p>
          <a:p>
            <a:pPr marL="0" indent="0">
              <a:buNone/>
            </a:pPr>
            <a:r>
              <a:rPr lang="en-US" sz="2400" dirty="0">
                <a:latin typeface="Consolas" panose="020B0609020204030204" pitchFamily="49" charset="0"/>
              </a:rPr>
              <a:t>        </a:t>
            </a:r>
            <a:r>
              <a:rPr lang="en-US" sz="2400" dirty="0" err="1">
                <a:latin typeface="Consolas" panose="020B0609020204030204" pitchFamily="49" charset="0"/>
              </a:rPr>
              <a:t>CheckMagicNumber</a:t>
            </a:r>
            <a:r>
              <a:rPr lang="en-US" sz="2400" dirty="0">
                <a:latin typeface="Consolas" panose="020B0609020204030204" pitchFamily="49" charset="0"/>
              </a:rPr>
              <a:t>(file)</a:t>
            </a:r>
          </a:p>
          <a:p>
            <a:pPr marL="0" indent="0">
              <a:buNone/>
            </a:pPr>
            <a:r>
              <a:rPr lang="en-US" sz="2400" dirty="0">
                <a:latin typeface="Consolas" panose="020B0609020204030204" pitchFamily="49" charset="0"/>
              </a:rPr>
              <a:t>    except Exception as e:</a:t>
            </a:r>
          </a:p>
          <a:p>
            <a:pPr marL="0" indent="0">
              <a:buNone/>
            </a:pPr>
            <a:r>
              <a:rPr lang="en-US" sz="2400" dirty="0">
                <a:latin typeface="Consolas" panose="020B0609020204030204" pitchFamily="49" charset="0"/>
              </a:rPr>
              <a:t>        print(e)</a:t>
            </a:r>
          </a:p>
          <a:p>
            <a:pPr marL="0" indent="0">
              <a:buNone/>
            </a:pPr>
            <a:r>
              <a:rPr lang="en-US" sz="2400" dirty="0">
                <a:latin typeface="Consolas" panose="020B0609020204030204" pitchFamily="49" charset="0"/>
              </a:rPr>
              <a:t>        raise</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    return file</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3923777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7717636" cy="4795735"/>
          </a:xfrm>
        </p:spPr>
        <p:txBody>
          <a:bodyPr>
            <a:noAutofit/>
          </a:bodyPr>
          <a:lstStyle/>
          <a:p>
            <a:pPr marL="0" indent="0">
              <a:buNone/>
            </a:pPr>
            <a:r>
              <a:rPr lang="en-US" sz="2400" dirty="0">
                <a:latin typeface="Consolas" panose="020B0609020204030204" pitchFamily="49" charset="0"/>
              </a:rPr>
              <a:t>def </a:t>
            </a:r>
            <a:r>
              <a:rPr lang="en-US" sz="2400" dirty="0" err="1">
                <a:latin typeface="Consolas" panose="020B0609020204030204" pitchFamily="49" charset="0"/>
              </a:rPr>
              <a:t>LoadSimulation</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file = </a:t>
            </a:r>
            <a:r>
              <a:rPr lang="en-US" sz="2400" dirty="0" err="1">
                <a:latin typeface="Consolas" panose="020B0609020204030204" pitchFamily="49" charset="0"/>
              </a:rPr>
              <a:t>ValidateFile</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header = </a:t>
            </a:r>
            <a:r>
              <a:rPr lang="en-US" sz="2400" dirty="0" err="1">
                <a:latin typeface="Consolas" panose="020B0609020204030204" pitchFamily="49" charset="0"/>
              </a:rPr>
              <a:t>ReadHeader</a:t>
            </a:r>
            <a:r>
              <a:rPr lang="en-US" sz="2400" dirty="0">
                <a:latin typeface="Consolas" panose="020B0609020204030204" pitchFamily="49" charset="0"/>
              </a:rPr>
              <a:t>(file)</a:t>
            </a:r>
          </a:p>
          <a:p>
            <a:pPr marL="0" indent="0">
              <a:buNone/>
            </a:pPr>
            <a:r>
              <a:rPr lang="en-US" sz="2400" dirty="0">
                <a:latin typeface="Consolas" panose="020B0609020204030204" pitchFamily="49" charset="0"/>
              </a:rPr>
              <a:t>    simulation = </a:t>
            </a:r>
            <a:r>
              <a:rPr lang="en-US" sz="2400" dirty="0" err="1">
                <a:latin typeface="Consolas" panose="020B0609020204030204" pitchFamily="49" charset="0"/>
              </a:rPr>
              <a:t>ProcessFile</a:t>
            </a:r>
            <a:r>
              <a:rPr lang="en-US" sz="2400" dirty="0">
                <a:latin typeface="Consolas" panose="020B0609020204030204" pitchFamily="49" charset="0"/>
              </a:rPr>
              <a:t>(file, header)</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    return simulation</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2555206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8301296" cy="4795735"/>
          </a:xfrm>
        </p:spPr>
        <p:txBody>
          <a:bodyPr>
            <a:noAutofit/>
          </a:bodyPr>
          <a:lstStyle/>
          <a:p>
            <a:pPr marL="0" indent="0">
              <a:buNone/>
            </a:pPr>
            <a:r>
              <a:rPr lang="en-US" sz="2000" dirty="0">
                <a:latin typeface="Consolas" panose="020B0609020204030204" pitchFamily="49" charset="0"/>
              </a:rPr>
              <a:t>HEADERSIZE_SIZE = 4</a:t>
            </a:r>
          </a:p>
          <a:p>
            <a:pPr marL="0" indent="0">
              <a:buNone/>
            </a:pPr>
            <a:endParaRPr lang="en-US" sz="2000" dirty="0">
              <a:latin typeface="Consolas" panose="020B0609020204030204" pitchFamily="49" charset="0"/>
            </a:endParaRPr>
          </a:p>
          <a:p>
            <a:pPr marL="0" indent="0">
              <a:buNone/>
            </a:pPr>
            <a:r>
              <a:rPr lang="en-US" sz="2000" dirty="0">
                <a:latin typeface="Consolas" panose="020B0609020204030204" pitchFamily="49" charset="0"/>
              </a:rPr>
              <a:t>def </a:t>
            </a:r>
            <a:r>
              <a:rPr lang="en-US" sz="2000" dirty="0" err="1">
                <a:latin typeface="Consolas" panose="020B0609020204030204" pitchFamily="49" charset="0"/>
              </a:rPr>
              <a:t>ReadHeader</a:t>
            </a:r>
            <a:r>
              <a:rPr lang="en-US" sz="2000" dirty="0">
                <a:latin typeface="Consolas" panose="020B0609020204030204" pitchFamily="49" charset="0"/>
              </a:rPr>
              <a:t>(file):</a:t>
            </a:r>
          </a:p>
          <a:p>
            <a:pPr marL="0" indent="0">
              <a:buNone/>
            </a:pPr>
            <a:r>
              <a:rPr lang="en-US" sz="2000" dirty="0">
                <a:latin typeface="Consolas" panose="020B0609020204030204" pitchFamily="49" charset="0"/>
              </a:rPr>
              <a:t>    try</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header_size</a:t>
            </a:r>
            <a:r>
              <a:rPr lang="en-US" sz="2000" dirty="0">
                <a:latin typeface="Consolas" panose="020B0609020204030204" pitchFamily="49" charset="0"/>
              </a:rPr>
              <a:t> = </a:t>
            </a:r>
            <a:r>
              <a:rPr lang="en-US" sz="2000" dirty="0" err="1">
                <a:latin typeface="Consolas" panose="020B0609020204030204" pitchFamily="49" charset="0"/>
              </a:rPr>
              <a:t>file.read</a:t>
            </a:r>
            <a:r>
              <a:rPr lang="en-US" sz="2000" dirty="0">
                <a:latin typeface="Consolas" panose="020B0609020204030204" pitchFamily="49" charset="0"/>
              </a:rPr>
              <a:t>(HEADERSIZE_SIZE)</a:t>
            </a:r>
          </a:p>
          <a:p>
            <a:pPr marL="0" indent="0">
              <a:buNone/>
            </a:pPr>
            <a:r>
              <a:rPr lang="en-US" sz="2000" dirty="0">
                <a:latin typeface="Consolas" panose="020B0609020204030204" pitchFamily="49" charset="0"/>
              </a:rPr>
              <a:t>        header = </a:t>
            </a:r>
            <a:r>
              <a:rPr lang="en-US" sz="2000" dirty="0" err="1">
                <a:latin typeface="Consolas" panose="020B0609020204030204" pitchFamily="49" charset="0"/>
              </a:rPr>
              <a:t>file.read</a:t>
            </a:r>
            <a:r>
              <a:rPr lang="en-US" sz="2000" dirty="0">
                <a:latin typeface="Consolas" panose="020B0609020204030204" pitchFamily="49" charset="0"/>
              </a:rPr>
              <a:t>(</a:t>
            </a:r>
            <a:r>
              <a:rPr lang="en-US" sz="2000" dirty="0" err="1">
                <a:latin typeface="Consolas" panose="020B0609020204030204" pitchFamily="49" charset="0"/>
              </a:rPr>
              <a:t>header_size</a:t>
            </a:r>
            <a:r>
              <a:rPr lang="en-US" sz="2000" dirty="0">
                <a:latin typeface="Consolas" panose="020B0609020204030204" pitchFamily="49" charset="0"/>
              </a:rPr>
              <a:t>)</a:t>
            </a:r>
          </a:p>
          <a:p>
            <a:pPr marL="0" indent="0">
              <a:buNone/>
            </a:pPr>
            <a:r>
              <a:rPr lang="en-US" sz="2000" dirty="0">
                <a:latin typeface="Consolas" panose="020B0609020204030204" pitchFamily="49" charset="0"/>
              </a:rPr>
              <a:t>    except Exception e:</a:t>
            </a:r>
          </a:p>
          <a:p>
            <a:pPr marL="0" indent="0">
              <a:buNone/>
            </a:pPr>
            <a:r>
              <a:rPr lang="en-US" sz="2000" dirty="0">
                <a:latin typeface="Consolas" panose="020B0609020204030204" pitchFamily="49" charset="0"/>
              </a:rPr>
              <a:t>        print(e)</a:t>
            </a:r>
          </a:p>
          <a:p>
            <a:pPr marL="0" indent="0">
              <a:buNone/>
            </a:pPr>
            <a:r>
              <a:rPr lang="en-US" sz="2000" dirty="0">
                <a:latin typeface="Consolas" panose="020B0609020204030204" pitchFamily="49" charset="0"/>
              </a:rPr>
              <a:t>        raise</a:t>
            </a:r>
          </a:p>
          <a:p>
            <a:pPr marL="0" indent="0">
              <a:buNone/>
            </a:pPr>
            <a:endParaRPr lang="en-US" sz="2000" dirty="0">
              <a:latin typeface="Consolas" panose="020B0609020204030204" pitchFamily="49" charset="0"/>
            </a:endParaRPr>
          </a:p>
          <a:p>
            <a:pPr marL="0" indent="0">
              <a:buNone/>
            </a:pPr>
            <a:r>
              <a:rPr lang="en-US" sz="2000" dirty="0">
                <a:latin typeface="Consolas" panose="020B0609020204030204" pitchFamily="49" charset="0"/>
              </a:rPr>
              <a:t>    return header</a:t>
            </a:r>
          </a:p>
        </p:txBody>
      </p:sp>
    </p:spTree>
    <p:extLst>
      <p:ext uri="{BB962C8B-B14F-4D97-AF65-F5344CB8AC3E}">
        <p14:creationId xmlns:p14="http://schemas.microsoft.com/office/powerpoint/2010/main" val="3621292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7717636" cy="4795735"/>
          </a:xfrm>
        </p:spPr>
        <p:txBody>
          <a:bodyPr>
            <a:noAutofit/>
          </a:bodyPr>
          <a:lstStyle/>
          <a:p>
            <a:pPr marL="0" indent="0">
              <a:buNone/>
            </a:pPr>
            <a:r>
              <a:rPr lang="en-US" sz="2400" dirty="0">
                <a:latin typeface="Consolas" panose="020B0609020204030204" pitchFamily="49" charset="0"/>
              </a:rPr>
              <a:t>def </a:t>
            </a:r>
            <a:r>
              <a:rPr lang="en-US" sz="2400" dirty="0" err="1">
                <a:latin typeface="Consolas" panose="020B0609020204030204" pitchFamily="49" charset="0"/>
              </a:rPr>
              <a:t>LoadSimulation</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file = </a:t>
            </a:r>
            <a:r>
              <a:rPr lang="en-US" sz="2400" dirty="0" err="1">
                <a:latin typeface="Consolas" panose="020B0609020204030204" pitchFamily="49" charset="0"/>
              </a:rPr>
              <a:t>ValidateFile</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header = </a:t>
            </a:r>
            <a:r>
              <a:rPr lang="en-US" sz="2400" dirty="0" err="1">
                <a:latin typeface="Consolas" panose="020B0609020204030204" pitchFamily="49" charset="0"/>
              </a:rPr>
              <a:t>ReadHeader</a:t>
            </a:r>
            <a:r>
              <a:rPr lang="en-US" sz="2400" dirty="0">
                <a:latin typeface="Consolas" panose="020B0609020204030204" pitchFamily="49" charset="0"/>
              </a:rPr>
              <a:t>(file)</a:t>
            </a:r>
          </a:p>
          <a:p>
            <a:pPr marL="0" indent="0">
              <a:buNone/>
            </a:pPr>
            <a:r>
              <a:rPr lang="en-US" sz="2400" dirty="0">
                <a:latin typeface="Consolas" panose="020B0609020204030204" pitchFamily="49" charset="0"/>
              </a:rPr>
              <a:t>    simulation = </a:t>
            </a:r>
            <a:r>
              <a:rPr lang="en-US" sz="2400" dirty="0" err="1">
                <a:latin typeface="Consolas" panose="020B0609020204030204" pitchFamily="49" charset="0"/>
              </a:rPr>
              <a:t>ProcessFile</a:t>
            </a:r>
            <a:r>
              <a:rPr lang="en-US" sz="2400" dirty="0">
                <a:latin typeface="Consolas" panose="020B0609020204030204" pitchFamily="49" charset="0"/>
              </a:rPr>
              <a:t>(file, header)</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    return simulation</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371603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a:t>
            </a:r>
          </a:p>
        </p:txBody>
      </p:sp>
      <p:sp>
        <p:nvSpPr>
          <p:cNvPr id="3" name="Content Placeholder 2"/>
          <p:cNvSpPr>
            <a:spLocks noGrp="1"/>
          </p:cNvSpPr>
          <p:nvPr>
            <p:ph idx="1"/>
          </p:nvPr>
        </p:nvSpPr>
        <p:spPr/>
        <p:txBody>
          <a:bodyPr>
            <a:normAutofit/>
          </a:bodyPr>
          <a:lstStyle/>
          <a:p>
            <a:pPr marL="0" indent="0">
              <a:buNone/>
            </a:pPr>
            <a:r>
              <a:rPr lang="en-US" sz="3200" dirty="0"/>
              <a:t>“Everyone knows that debugging is twice as hard as writing a program in the first place. So if you're as clever as you can be when you write it, how will you ever debug it?”</a:t>
            </a:r>
          </a:p>
          <a:p>
            <a:pPr marL="0" indent="0">
              <a:buNone/>
            </a:pPr>
            <a:endParaRPr lang="en-US" sz="3200" dirty="0"/>
          </a:p>
          <a:p>
            <a:pPr marL="0" indent="0">
              <a:buNone/>
            </a:pPr>
            <a:r>
              <a:rPr lang="en-US" sz="3200" dirty="0"/>
              <a:t>- Brian Kernighan</a:t>
            </a:r>
          </a:p>
        </p:txBody>
      </p:sp>
    </p:spTree>
    <p:extLst>
      <p:ext uri="{BB962C8B-B14F-4D97-AF65-F5344CB8AC3E}">
        <p14:creationId xmlns:p14="http://schemas.microsoft.com/office/powerpoint/2010/main" val="3405618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8301296" cy="4795735"/>
          </a:xfrm>
        </p:spPr>
        <p:txBody>
          <a:bodyPr>
            <a:noAutofit/>
          </a:bodyPr>
          <a:lstStyle/>
          <a:p>
            <a:pPr marL="0" indent="0">
              <a:buNone/>
            </a:pPr>
            <a:r>
              <a:rPr lang="en-US" sz="2400" dirty="0">
                <a:latin typeface="Consolas" panose="020B0609020204030204" pitchFamily="49" charset="0"/>
              </a:rPr>
              <a:t>def </a:t>
            </a:r>
            <a:r>
              <a:rPr lang="en-US" sz="2400" dirty="0" err="1">
                <a:latin typeface="Consolas" panose="020B0609020204030204" pitchFamily="49" charset="0"/>
              </a:rPr>
              <a:t>ProcessFile</a:t>
            </a:r>
            <a:r>
              <a:rPr lang="en-US" sz="2400" dirty="0">
                <a:latin typeface="Consolas" panose="020B0609020204030204" pitchFamily="49" charset="0"/>
              </a:rPr>
              <a:t>(file, header):</a:t>
            </a:r>
          </a:p>
          <a:p>
            <a:pPr marL="0" indent="0">
              <a:buNone/>
            </a:pPr>
            <a:r>
              <a:rPr lang="en-US" sz="2400" dirty="0">
                <a:latin typeface="Consolas" panose="020B0609020204030204" pitchFamily="49" charset="0"/>
              </a:rPr>
              <a:t>    chunk = </a:t>
            </a:r>
            <a:r>
              <a:rPr lang="en-US" sz="2400" dirty="0" err="1">
                <a:latin typeface="Consolas" panose="020B0609020204030204" pitchFamily="49" charset="0"/>
              </a:rPr>
              <a:t>ReadChunk</a:t>
            </a:r>
            <a:r>
              <a:rPr lang="en-US" sz="2400" dirty="0">
                <a:latin typeface="Consolas" panose="020B0609020204030204" pitchFamily="49" charset="0"/>
              </a:rPr>
              <a:t>(file)</a:t>
            </a:r>
          </a:p>
          <a:p>
            <a:pPr marL="0" indent="0">
              <a:buNone/>
            </a:pPr>
            <a:r>
              <a:rPr lang="en-US" sz="2400" dirty="0">
                <a:latin typeface="Consolas" panose="020B0609020204030204" pitchFamily="49" charset="0"/>
              </a:rPr>
              <a:t>    simulation = </a:t>
            </a:r>
            <a:r>
              <a:rPr lang="en-US" sz="2400" dirty="0" err="1">
                <a:latin typeface="Consolas" panose="020B0609020204030204" pitchFamily="49" charset="0"/>
              </a:rPr>
              <a:t>ProcessChunk</a:t>
            </a:r>
            <a:r>
              <a:rPr lang="en-US" sz="2400" dirty="0">
                <a:latin typeface="Consolas" panose="020B0609020204030204" pitchFamily="49" charset="0"/>
              </a:rPr>
              <a:t>(chunk)</a:t>
            </a:r>
          </a:p>
          <a:p>
            <a:pPr marL="0" indent="0">
              <a:buNone/>
            </a:pPr>
            <a:r>
              <a:rPr lang="en-US" sz="2400" dirty="0">
                <a:latin typeface="Consolas" panose="020B0609020204030204" pitchFamily="49" charset="0"/>
              </a:rPr>
              <a:t>    for </a:t>
            </a:r>
            <a:r>
              <a:rPr lang="en-US" sz="2400" dirty="0" err="1">
                <a:latin typeface="Consolas" panose="020B0609020204030204" pitchFamily="49" charset="0"/>
              </a:rPr>
              <a:t>i</a:t>
            </a:r>
            <a:r>
              <a:rPr lang="en-US" sz="2400" dirty="0">
                <a:latin typeface="Consolas" panose="020B0609020204030204" pitchFamily="49" charset="0"/>
              </a:rPr>
              <a:t> in range(</a:t>
            </a:r>
            <a:r>
              <a:rPr lang="en-US" sz="2400" dirty="0" err="1">
                <a:latin typeface="Consolas" panose="020B0609020204030204" pitchFamily="49" charset="0"/>
              </a:rPr>
              <a:t>header.chunk_count</a:t>
            </a:r>
            <a:r>
              <a:rPr lang="en-US" sz="2400" dirty="0">
                <a:latin typeface="Consolas" panose="020B0609020204030204" pitchFamily="49" charset="0"/>
              </a:rPr>
              <a:t>):</a:t>
            </a:r>
          </a:p>
          <a:p>
            <a:pPr marL="0" indent="0">
              <a:buNone/>
            </a:pPr>
            <a:r>
              <a:rPr lang="en-US" sz="2400" dirty="0">
                <a:latin typeface="Consolas" panose="020B0609020204030204" pitchFamily="49" charset="0"/>
              </a:rPr>
              <a:t>        chunk = </a:t>
            </a:r>
            <a:r>
              <a:rPr lang="en-US" sz="2400" dirty="0" err="1">
                <a:latin typeface="Consolas" panose="020B0609020204030204" pitchFamily="49" charset="0"/>
              </a:rPr>
              <a:t>ReadChunk</a:t>
            </a:r>
            <a:r>
              <a:rPr lang="en-US" sz="2400" dirty="0">
                <a:latin typeface="Consolas" panose="020B0609020204030204" pitchFamily="49" charset="0"/>
              </a:rPr>
              <a:t>(file)</a:t>
            </a:r>
          </a:p>
          <a:p>
            <a:pPr marL="0" indent="0">
              <a:buNone/>
            </a:pPr>
            <a:r>
              <a:rPr lang="en-US" sz="2400" dirty="0">
                <a:latin typeface="Consolas" panose="020B0609020204030204" pitchFamily="49" charset="0"/>
              </a:rPr>
              <a:t>        node = </a:t>
            </a:r>
            <a:r>
              <a:rPr lang="en-US" sz="2400" dirty="0" err="1">
                <a:latin typeface="Consolas" panose="020B0609020204030204" pitchFamily="49" charset="0"/>
              </a:rPr>
              <a:t>ProcessChunk</a:t>
            </a:r>
            <a:r>
              <a:rPr lang="en-US" sz="2400" dirty="0">
                <a:latin typeface="Consolas" panose="020B0609020204030204" pitchFamily="49" charset="0"/>
              </a:rPr>
              <a:t>(chunk)</a:t>
            </a:r>
          </a:p>
          <a:p>
            <a:pPr marL="0" indent="0">
              <a:buNone/>
            </a:pPr>
            <a:r>
              <a:rPr lang="en-US" sz="2400" dirty="0">
                <a:latin typeface="Consolas" panose="020B0609020204030204" pitchFamily="49" charset="0"/>
              </a:rPr>
              <a:t>        </a:t>
            </a:r>
            <a:r>
              <a:rPr lang="en-US" sz="2400" dirty="0" err="1">
                <a:latin typeface="Consolas" panose="020B0609020204030204" pitchFamily="49" charset="0"/>
              </a:rPr>
              <a:t>simulation.append</a:t>
            </a:r>
            <a:r>
              <a:rPr lang="en-US" sz="2400" dirty="0">
                <a:latin typeface="Consolas" panose="020B0609020204030204" pitchFamily="49" charset="0"/>
              </a:rPr>
              <a:t>(node)</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    return simulation</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349346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 Example</a:t>
            </a:r>
          </a:p>
        </p:txBody>
      </p:sp>
      <p:sp>
        <p:nvSpPr>
          <p:cNvPr id="3" name="Content Placeholder 2"/>
          <p:cNvSpPr>
            <a:spLocks noGrp="1"/>
          </p:cNvSpPr>
          <p:nvPr>
            <p:ph idx="1"/>
          </p:nvPr>
        </p:nvSpPr>
        <p:spPr>
          <a:xfrm>
            <a:off x="677334" y="1536970"/>
            <a:ext cx="7717636" cy="4795735"/>
          </a:xfrm>
        </p:spPr>
        <p:txBody>
          <a:bodyPr>
            <a:noAutofit/>
          </a:bodyPr>
          <a:lstStyle/>
          <a:p>
            <a:pPr marL="0" indent="0">
              <a:buNone/>
            </a:pPr>
            <a:r>
              <a:rPr lang="en-US" sz="2400" dirty="0">
                <a:latin typeface="Consolas" panose="020B0609020204030204" pitchFamily="49" charset="0"/>
              </a:rPr>
              <a:t>def </a:t>
            </a:r>
            <a:r>
              <a:rPr lang="en-US" sz="2400" dirty="0" err="1">
                <a:latin typeface="Consolas" panose="020B0609020204030204" pitchFamily="49" charset="0"/>
              </a:rPr>
              <a:t>LoadSimulation</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file = </a:t>
            </a:r>
            <a:r>
              <a:rPr lang="en-US" sz="2400" dirty="0" err="1">
                <a:latin typeface="Consolas" panose="020B0609020204030204" pitchFamily="49" charset="0"/>
              </a:rPr>
              <a:t>ValidateFile</a:t>
            </a:r>
            <a:r>
              <a:rPr lang="en-US" sz="2400" dirty="0">
                <a:latin typeface="Consolas" panose="020B0609020204030204" pitchFamily="49" charset="0"/>
              </a:rPr>
              <a:t>(filename)</a:t>
            </a:r>
          </a:p>
          <a:p>
            <a:pPr marL="0" indent="0">
              <a:buNone/>
            </a:pPr>
            <a:r>
              <a:rPr lang="en-US" sz="2400" dirty="0">
                <a:latin typeface="Consolas" panose="020B0609020204030204" pitchFamily="49" charset="0"/>
              </a:rPr>
              <a:t>    header = </a:t>
            </a:r>
            <a:r>
              <a:rPr lang="en-US" sz="2400" dirty="0" err="1">
                <a:latin typeface="Consolas" panose="020B0609020204030204" pitchFamily="49" charset="0"/>
              </a:rPr>
              <a:t>ReadHeader</a:t>
            </a:r>
            <a:r>
              <a:rPr lang="en-US" sz="2400" dirty="0">
                <a:latin typeface="Consolas" panose="020B0609020204030204" pitchFamily="49" charset="0"/>
              </a:rPr>
              <a:t>(file)</a:t>
            </a:r>
          </a:p>
          <a:p>
            <a:pPr marL="0" indent="0">
              <a:buNone/>
            </a:pPr>
            <a:r>
              <a:rPr lang="en-US" sz="2400" dirty="0">
                <a:latin typeface="Consolas" panose="020B0609020204030204" pitchFamily="49" charset="0"/>
              </a:rPr>
              <a:t>    simulation = </a:t>
            </a:r>
            <a:r>
              <a:rPr lang="en-US" sz="2400" dirty="0" err="1">
                <a:latin typeface="Consolas" panose="020B0609020204030204" pitchFamily="49" charset="0"/>
              </a:rPr>
              <a:t>ProcessFile</a:t>
            </a:r>
            <a:r>
              <a:rPr lang="en-US" sz="2400" dirty="0">
                <a:latin typeface="Consolas" panose="020B0609020204030204" pitchFamily="49" charset="0"/>
              </a:rPr>
              <a:t>(file, header)</a:t>
            </a:r>
          </a:p>
          <a:p>
            <a:pPr marL="0" indent="0">
              <a:buNone/>
            </a:pPr>
            <a:endParaRPr lang="en-US" sz="2400" dirty="0">
              <a:latin typeface="Consolas" panose="020B0609020204030204" pitchFamily="49" charset="0"/>
            </a:endParaRPr>
          </a:p>
          <a:p>
            <a:pPr marL="0" indent="0">
              <a:buNone/>
            </a:pPr>
            <a:r>
              <a:rPr lang="en-US" sz="2400" dirty="0">
                <a:latin typeface="Consolas" panose="020B0609020204030204" pitchFamily="49" charset="0"/>
              </a:rPr>
              <a:t>    return simulation</a:t>
            </a:r>
          </a:p>
          <a:p>
            <a:pPr marL="0"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1089517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Control</a:t>
            </a:r>
          </a:p>
        </p:txBody>
      </p:sp>
      <p:sp>
        <p:nvSpPr>
          <p:cNvPr id="3" name="Text Placeholder 2"/>
          <p:cNvSpPr>
            <a:spLocks noGrp="1"/>
          </p:cNvSpPr>
          <p:nvPr>
            <p:ph type="body" idx="1"/>
          </p:nvPr>
        </p:nvSpPr>
        <p:spPr/>
        <p:txBody>
          <a:bodyPr>
            <a:normAutofit fontScale="77500" lnSpcReduction="20000"/>
          </a:bodyPr>
          <a:lstStyle/>
          <a:p>
            <a:r>
              <a:rPr lang="en-US" dirty="0"/>
              <a:t>“Source control is one of those things that seems pointless until you need it. Then you realize that you can't do without it. Unfortunately, by then it's too late. Sort of like flood insurance, except I find source control to have far greater utility.” – Rein </a:t>
            </a:r>
            <a:r>
              <a:rPr lang="en-US" dirty="0" err="1"/>
              <a:t>Henrichs</a:t>
            </a:r>
            <a:endParaRPr lang="en-US" dirty="0"/>
          </a:p>
        </p:txBody>
      </p:sp>
    </p:spTree>
    <p:extLst>
      <p:ext uri="{BB962C8B-B14F-4D97-AF65-F5344CB8AC3E}">
        <p14:creationId xmlns:p14="http://schemas.microsoft.com/office/powerpoint/2010/main" val="231325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Control – Also Known As…</a:t>
            </a:r>
          </a:p>
        </p:txBody>
      </p:sp>
      <p:sp>
        <p:nvSpPr>
          <p:cNvPr id="3" name="Content Placeholder 2"/>
          <p:cNvSpPr>
            <a:spLocks noGrp="1"/>
          </p:cNvSpPr>
          <p:nvPr>
            <p:ph idx="1"/>
          </p:nvPr>
        </p:nvSpPr>
        <p:spPr/>
        <p:txBody>
          <a:bodyPr>
            <a:normAutofit/>
          </a:bodyPr>
          <a:lstStyle/>
          <a:p>
            <a:r>
              <a:rPr lang="en-US" sz="3200" dirty="0"/>
              <a:t>Revision Control System (RCS)</a:t>
            </a:r>
          </a:p>
          <a:p>
            <a:r>
              <a:rPr lang="en-US" sz="3200" dirty="0"/>
              <a:t>Version Control System (VCS)</a:t>
            </a:r>
          </a:p>
          <a:p>
            <a:r>
              <a:rPr lang="en-US" sz="3200" dirty="0"/>
              <a:t>Source Code/Control Management (SCM)</a:t>
            </a:r>
          </a:p>
        </p:txBody>
      </p:sp>
    </p:spTree>
    <p:extLst>
      <p:ext uri="{BB962C8B-B14F-4D97-AF65-F5344CB8AC3E}">
        <p14:creationId xmlns:p14="http://schemas.microsoft.com/office/powerpoint/2010/main" val="3583224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Control – Why?</a:t>
            </a:r>
          </a:p>
        </p:txBody>
      </p:sp>
      <p:sp>
        <p:nvSpPr>
          <p:cNvPr id="3" name="Content Placeholder 2"/>
          <p:cNvSpPr>
            <a:spLocks noGrp="1"/>
          </p:cNvSpPr>
          <p:nvPr>
            <p:ph idx="1"/>
          </p:nvPr>
        </p:nvSpPr>
        <p:spPr/>
        <p:txBody>
          <a:bodyPr>
            <a:noAutofit/>
          </a:bodyPr>
          <a:lstStyle/>
          <a:p>
            <a:r>
              <a:rPr lang="en-US" sz="2800" dirty="0"/>
              <a:t>It provides a place to store your source code.</a:t>
            </a:r>
          </a:p>
          <a:p>
            <a:r>
              <a:rPr lang="en-US" sz="2800" dirty="0"/>
              <a:t>It can provide a way for people to work on separate tasks in parallel, merging their efforts later.</a:t>
            </a:r>
          </a:p>
          <a:p>
            <a:r>
              <a:rPr lang="en-US" sz="2800" dirty="0"/>
              <a:t>It can provide a way for people to work together without getting in each others' way.</a:t>
            </a:r>
          </a:p>
          <a:p>
            <a:r>
              <a:rPr lang="en-US" sz="2800" b="1" dirty="0"/>
              <a:t>It provides a historical record of what you have done over time.</a:t>
            </a:r>
          </a:p>
          <a:p>
            <a:pPr marL="0" indent="0">
              <a:buNone/>
            </a:pPr>
            <a:endParaRPr lang="en-US" sz="2800" dirty="0"/>
          </a:p>
        </p:txBody>
      </p:sp>
    </p:spTree>
    <p:extLst>
      <p:ext uri="{BB962C8B-B14F-4D97-AF65-F5344CB8AC3E}">
        <p14:creationId xmlns:p14="http://schemas.microsoft.com/office/powerpoint/2010/main" val="3180951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Control – Functions</a:t>
            </a:r>
          </a:p>
        </p:txBody>
      </p:sp>
      <p:sp>
        <p:nvSpPr>
          <p:cNvPr id="3" name="Content Placeholder 2"/>
          <p:cNvSpPr>
            <a:spLocks noGrp="1"/>
          </p:cNvSpPr>
          <p:nvPr>
            <p:ph idx="1"/>
          </p:nvPr>
        </p:nvSpPr>
        <p:spPr/>
        <p:txBody>
          <a:bodyPr>
            <a:normAutofit fontScale="85000" lnSpcReduction="20000"/>
          </a:bodyPr>
          <a:lstStyle/>
          <a:p>
            <a:r>
              <a:rPr lang="en-US" dirty="0"/>
              <a:t>Create repository –</a:t>
            </a:r>
            <a:br>
              <a:rPr lang="en-US" dirty="0"/>
            </a:br>
            <a:r>
              <a:rPr lang="en-US" dirty="0"/>
              <a:t>Start a collection of source files and initialize the history of changes.</a:t>
            </a:r>
          </a:p>
          <a:p>
            <a:r>
              <a:rPr lang="en-US" dirty="0"/>
              <a:t>Commit (Add) / Update / Delete / Rename / Move –</a:t>
            </a:r>
            <a:br>
              <a:rPr lang="en-US" dirty="0"/>
            </a:br>
            <a:r>
              <a:rPr lang="en-US" dirty="0"/>
              <a:t>Common operations on source files, logged to the repository history.</a:t>
            </a:r>
          </a:p>
          <a:p>
            <a:r>
              <a:rPr lang="en-US" dirty="0"/>
              <a:t>Status / Diff / Log –</a:t>
            </a:r>
            <a:br>
              <a:rPr lang="en-US" dirty="0"/>
            </a:br>
            <a:r>
              <a:rPr lang="en-US" dirty="0"/>
              <a:t>What files have been modified (edited, renamed, moved, or deleted)?</a:t>
            </a:r>
            <a:br>
              <a:rPr lang="en-US" dirty="0"/>
            </a:br>
            <a:r>
              <a:rPr lang="en-US" dirty="0"/>
              <a:t>How are edited files different from what is in the repository?</a:t>
            </a:r>
            <a:br>
              <a:rPr lang="en-US" dirty="0"/>
            </a:br>
            <a:r>
              <a:rPr lang="en-US" dirty="0"/>
              <a:t>Show the history of changes to the repository.</a:t>
            </a:r>
          </a:p>
          <a:p>
            <a:r>
              <a:rPr lang="en-US" dirty="0"/>
              <a:t>Revert –</a:t>
            </a:r>
            <a:br>
              <a:rPr lang="en-US" dirty="0"/>
            </a:br>
            <a:r>
              <a:rPr lang="en-US" dirty="0"/>
              <a:t>Undo one or more changes to the repository.</a:t>
            </a:r>
          </a:p>
          <a:p>
            <a:r>
              <a:rPr lang="en-US" dirty="0"/>
              <a:t>Tag –</a:t>
            </a:r>
            <a:br>
              <a:rPr lang="en-US" dirty="0"/>
            </a:br>
            <a:r>
              <a:rPr lang="en-US" dirty="0"/>
              <a:t>Identify a state of the repository as a particular version or feature set.</a:t>
            </a:r>
          </a:p>
          <a:p>
            <a:r>
              <a:rPr lang="en-US" dirty="0"/>
              <a:t>Branch –</a:t>
            </a:r>
            <a:br>
              <a:rPr lang="en-US" dirty="0"/>
            </a:br>
            <a:r>
              <a:rPr lang="en-US" dirty="0"/>
              <a:t>Make a working copy of the repository for new or speculative work.</a:t>
            </a:r>
          </a:p>
          <a:p>
            <a:r>
              <a:rPr lang="en-US" dirty="0"/>
              <a:t>Merge / Resolve –</a:t>
            </a:r>
            <a:br>
              <a:rPr lang="en-US" dirty="0"/>
            </a:br>
            <a:r>
              <a:rPr lang="en-US" dirty="0"/>
              <a:t>Bring new, validated, or parallel work back to the main (master) branch.</a:t>
            </a:r>
          </a:p>
        </p:txBody>
      </p:sp>
    </p:spTree>
    <p:extLst>
      <p:ext uri="{BB962C8B-B14F-4D97-AF65-F5344CB8AC3E}">
        <p14:creationId xmlns:p14="http://schemas.microsoft.com/office/powerpoint/2010/main" val="1351533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Control – vs. Dropbox</a:t>
            </a:r>
          </a:p>
        </p:txBody>
      </p:sp>
      <p:sp>
        <p:nvSpPr>
          <p:cNvPr id="3" name="Content Placeholder 2"/>
          <p:cNvSpPr>
            <a:spLocks noGrp="1"/>
          </p:cNvSpPr>
          <p:nvPr>
            <p:ph idx="1"/>
          </p:nvPr>
        </p:nvSpPr>
        <p:spPr/>
        <p:txBody>
          <a:bodyPr>
            <a:noAutofit/>
          </a:bodyPr>
          <a:lstStyle/>
          <a:p>
            <a:r>
              <a:rPr lang="en-US" sz="2400" dirty="0"/>
              <a:t>Packaged changes – all these files were added/modified/changed at the same time to support a new feature or fix a bug</a:t>
            </a:r>
          </a:p>
          <a:p>
            <a:r>
              <a:rPr lang="en-US" sz="2400" dirty="0"/>
              <a:t>Integrity – do you have all the necessary files?</a:t>
            </a:r>
          </a:p>
          <a:p>
            <a:r>
              <a:rPr lang="en-US" sz="2400" dirty="0"/>
              <a:t>History – show me the sequence of operations on the repository</a:t>
            </a:r>
          </a:p>
          <a:p>
            <a:r>
              <a:rPr lang="en-US" sz="2400" dirty="0"/>
              <a:t>Merge / resolve – help me harmonize my changes with someone else’s</a:t>
            </a:r>
          </a:p>
          <a:p>
            <a:r>
              <a:rPr lang="en-US" sz="2400" dirty="0"/>
              <a:t>Branch – not just a duplicate folder</a:t>
            </a:r>
          </a:p>
        </p:txBody>
      </p:sp>
    </p:spTree>
    <p:extLst>
      <p:ext uri="{BB962C8B-B14F-4D97-AF65-F5344CB8AC3E}">
        <p14:creationId xmlns:p14="http://schemas.microsoft.com/office/powerpoint/2010/main" val="3621919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Control – Not Just for Source</a:t>
            </a:r>
          </a:p>
        </p:txBody>
      </p:sp>
      <p:sp>
        <p:nvSpPr>
          <p:cNvPr id="3" name="Content Placeholder 2"/>
          <p:cNvSpPr>
            <a:spLocks noGrp="1"/>
          </p:cNvSpPr>
          <p:nvPr>
            <p:ph idx="1"/>
          </p:nvPr>
        </p:nvSpPr>
        <p:spPr/>
        <p:txBody>
          <a:bodyPr>
            <a:normAutofit/>
          </a:bodyPr>
          <a:lstStyle/>
          <a:p>
            <a:r>
              <a:rPr lang="en-US" sz="2400" dirty="0"/>
              <a:t>Good for just about any text file (CSV, HTML, JSON, etc.)</a:t>
            </a:r>
          </a:p>
          <a:p>
            <a:r>
              <a:rPr lang="en-US" sz="2400" dirty="0"/>
              <a:t>Okay for documents (Word, Excel, etc.)</a:t>
            </a:r>
          </a:p>
          <a:p>
            <a:r>
              <a:rPr lang="en-US" sz="2400" dirty="0"/>
              <a:t>Okay for binary files up to some size (JPEG, GIF, etc.)</a:t>
            </a:r>
          </a:p>
          <a:p>
            <a:r>
              <a:rPr lang="en-US" sz="2400" dirty="0"/>
              <a:t>Not well suited to large binary files like videos.</a:t>
            </a:r>
          </a:p>
        </p:txBody>
      </p:sp>
    </p:spTree>
    <p:extLst>
      <p:ext uri="{BB962C8B-B14F-4D97-AF65-F5344CB8AC3E}">
        <p14:creationId xmlns:p14="http://schemas.microsoft.com/office/powerpoint/2010/main" val="3101917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Control - References</a:t>
            </a:r>
          </a:p>
        </p:txBody>
      </p:sp>
      <p:sp>
        <p:nvSpPr>
          <p:cNvPr id="3" name="Content Placeholder 2"/>
          <p:cNvSpPr>
            <a:spLocks noGrp="1"/>
          </p:cNvSpPr>
          <p:nvPr>
            <p:ph idx="1"/>
          </p:nvPr>
        </p:nvSpPr>
        <p:spPr/>
        <p:txBody>
          <a:bodyPr>
            <a:normAutofit/>
          </a:bodyPr>
          <a:lstStyle/>
          <a:p>
            <a:r>
              <a:rPr lang="en-US" sz="2400" dirty="0"/>
              <a:t>Plenty on the web:</a:t>
            </a:r>
            <a:br>
              <a:rPr lang="en-US" sz="2400" dirty="0"/>
            </a:br>
            <a:r>
              <a:rPr lang="en-US" sz="2400" dirty="0"/>
              <a:t>Version Control By Example - </a:t>
            </a:r>
            <a:r>
              <a:rPr lang="en-US" sz="2400" dirty="0">
                <a:hlinkClick r:id="rId2"/>
              </a:rPr>
              <a:t>http://ericsink.com/vcbe/html/index.html</a:t>
            </a:r>
            <a:br>
              <a:rPr lang="en-US" sz="2400" dirty="0"/>
            </a:br>
            <a:r>
              <a:rPr lang="en-US" sz="2400" dirty="0"/>
              <a:t>and many, many more</a:t>
            </a:r>
          </a:p>
          <a:p>
            <a:r>
              <a:rPr lang="en-US" sz="2400" dirty="0" err="1"/>
              <a:t>Git</a:t>
            </a:r>
            <a:r>
              <a:rPr lang="en-US" sz="2400" dirty="0"/>
              <a:t> (</a:t>
            </a:r>
            <a:r>
              <a:rPr lang="en-US" sz="2400" dirty="0">
                <a:hlinkClick r:id="rId3"/>
              </a:rPr>
              <a:t>https://git-scm.com/</a:t>
            </a:r>
            <a:r>
              <a:rPr lang="en-US" sz="2400" dirty="0"/>
              <a:t>)</a:t>
            </a:r>
          </a:p>
          <a:p>
            <a:r>
              <a:rPr lang="en-US" sz="2400" dirty="0"/>
              <a:t>Mercurial (</a:t>
            </a:r>
            <a:r>
              <a:rPr lang="en-US" sz="2400" dirty="0">
                <a:hlinkClick r:id="rId4"/>
              </a:rPr>
              <a:t>https://www.mercurial-scm.org/</a:t>
            </a:r>
            <a:r>
              <a:rPr lang="en-US" sz="2400" dirty="0"/>
              <a:t>)</a:t>
            </a:r>
          </a:p>
          <a:p>
            <a:r>
              <a:rPr lang="en-US" sz="2400" dirty="0"/>
              <a:t>Subversion (</a:t>
            </a:r>
            <a:r>
              <a:rPr lang="en-US" sz="2400" dirty="0">
                <a:hlinkClick r:id="rId5"/>
              </a:rPr>
              <a:t>https://subversion.apache.org/</a:t>
            </a:r>
            <a:r>
              <a:rPr lang="en-US" sz="2400" dirty="0"/>
              <a:t>)</a:t>
            </a:r>
          </a:p>
          <a:p>
            <a:r>
              <a:rPr lang="en-US" sz="2400" dirty="0"/>
              <a:t>Fossil (</a:t>
            </a:r>
            <a:r>
              <a:rPr lang="en-US" sz="2400" dirty="0">
                <a:hlinkClick r:id="rId6"/>
              </a:rPr>
              <a:t>https://www.fossil-scm.org</a:t>
            </a:r>
            <a:r>
              <a:rPr lang="en-US" sz="2400" dirty="0"/>
              <a:t>)</a:t>
            </a:r>
          </a:p>
        </p:txBody>
      </p:sp>
    </p:spTree>
    <p:extLst>
      <p:ext uri="{BB962C8B-B14F-4D97-AF65-F5344CB8AC3E}">
        <p14:creationId xmlns:p14="http://schemas.microsoft.com/office/powerpoint/2010/main" val="1560402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Development Environments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027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a:bodyPr>
          <a:lstStyle/>
          <a:p>
            <a:pPr marL="0" indent="0" algn="ctr">
              <a:buNone/>
            </a:pPr>
            <a:r>
              <a:rPr lang="en-US" sz="4000" dirty="0"/>
              <a:t>“don’t make the mistake of thinking that we are somehow “right” in any absolute sense. There are other schools and other masters that have just as much claim to professionalism as we.”</a:t>
            </a:r>
          </a:p>
        </p:txBody>
      </p:sp>
    </p:spTree>
    <p:extLst>
      <p:ext uri="{BB962C8B-B14F-4D97-AF65-F5344CB8AC3E}">
        <p14:creationId xmlns:p14="http://schemas.microsoft.com/office/powerpoint/2010/main" val="2062460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IDEs - Options</a:t>
            </a:r>
          </a:p>
        </p:txBody>
      </p:sp>
      <p:sp>
        <p:nvSpPr>
          <p:cNvPr id="3" name="Content Placeholder 2"/>
          <p:cNvSpPr>
            <a:spLocks noGrp="1"/>
          </p:cNvSpPr>
          <p:nvPr>
            <p:ph idx="1"/>
          </p:nvPr>
        </p:nvSpPr>
        <p:spPr/>
        <p:txBody>
          <a:bodyPr/>
          <a:lstStyle/>
          <a:p>
            <a:r>
              <a:rPr lang="en-US" dirty="0"/>
              <a:t>Visual Studio (Windows) – multiple languages: C#, C++, Python, …</a:t>
            </a:r>
          </a:p>
          <a:p>
            <a:r>
              <a:rPr lang="en-US" dirty="0"/>
              <a:t>Eclipse (Cross-platform) – multiple languages: Java, C/C++, PHP, …</a:t>
            </a:r>
          </a:p>
          <a:p>
            <a:r>
              <a:rPr lang="en-US" dirty="0" err="1"/>
              <a:t>PyCharm</a:t>
            </a:r>
            <a:r>
              <a:rPr lang="en-US" dirty="0"/>
              <a:t> (Cross-platform) – python</a:t>
            </a:r>
          </a:p>
          <a:p>
            <a:r>
              <a:rPr lang="en-US" dirty="0"/>
              <a:t>Some current editors are configurable to work as an IDE:</a:t>
            </a:r>
          </a:p>
          <a:p>
            <a:pPr lvl="1"/>
            <a:r>
              <a:rPr lang="en-US" dirty="0"/>
              <a:t>Visual Studio Code (Cross-platform) – multiple languages</a:t>
            </a:r>
          </a:p>
          <a:p>
            <a:pPr lvl="1"/>
            <a:r>
              <a:rPr lang="en-US" dirty="0"/>
              <a:t>Sublime Text (Cross-platform) – multiple languages</a:t>
            </a:r>
          </a:p>
          <a:p>
            <a:pPr lvl="1"/>
            <a:r>
              <a:rPr lang="en-US" dirty="0"/>
              <a:t>Atom (Cross-platform) – multiple languages</a:t>
            </a:r>
          </a:p>
          <a:p>
            <a:endParaRPr lang="en-US" dirty="0"/>
          </a:p>
        </p:txBody>
      </p:sp>
    </p:spTree>
    <p:extLst>
      <p:ext uri="{BB962C8B-B14F-4D97-AF65-F5344CB8AC3E}">
        <p14:creationId xmlns:p14="http://schemas.microsoft.com/office/powerpoint/2010/main" val="4053967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IDEs - Value</a:t>
            </a:r>
          </a:p>
        </p:txBody>
      </p:sp>
      <p:sp>
        <p:nvSpPr>
          <p:cNvPr id="3" name="Content Placeholder 2"/>
          <p:cNvSpPr>
            <a:spLocks noGrp="1"/>
          </p:cNvSpPr>
          <p:nvPr>
            <p:ph idx="1"/>
          </p:nvPr>
        </p:nvSpPr>
        <p:spPr/>
        <p:txBody>
          <a:bodyPr>
            <a:normAutofit lnSpcReduction="10000"/>
          </a:bodyPr>
          <a:lstStyle/>
          <a:p>
            <a:r>
              <a:rPr lang="en-US" sz="2800" dirty="0"/>
              <a:t>Some will help with formatting:</a:t>
            </a:r>
            <a:br>
              <a:rPr lang="en-US" sz="2800" dirty="0"/>
            </a:br>
            <a:r>
              <a:rPr lang="en-US" sz="2800" dirty="0"/>
              <a:t>automatically indent</a:t>
            </a:r>
            <a:br>
              <a:rPr lang="en-US" sz="2800" dirty="0"/>
            </a:br>
            <a:r>
              <a:rPr lang="en-US" sz="2800" dirty="0"/>
              <a:t>flag variations from a standard</a:t>
            </a:r>
          </a:p>
          <a:p>
            <a:r>
              <a:rPr lang="en-US" sz="2800" dirty="0"/>
              <a:t>Autocomplete</a:t>
            </a:r>
          </a:p>
          <a:p>
            <a:r>
              <a:rPr lang="en-US" sz="2800" dirty="0"/>
              <a:t>Nearly all include syntax highlighting.</a:t>
            </a:r>
          </a:p>
          <a:p>
            <a:r>
              <a:rPr lang="en-US" sz="2800" dirty="0"/>
              <a:t>Renaming across files</a:t>
            </a:r>
          </a:p>
          <a:p>
            <a:r>
              <a:rPr lang="en-US" sz="2800" dirty="0"/>
              <a:t>Some include unit test framework integration</a:t>
            </a:r>
          </a:p>
          <a:p>
            <a:r>
              <a:rPr lang="en-US" sz="2800" dirty="0"/>
              <a:t>Many include source control integration</a:t>
            </a:r>
          </a:p>
        </p:txBody>
      </p:sp>
    </p:spTree>
    <p:extLst>
      <p:ext uri="{BB962C8B-B14F-4D97-AF65-F5344CB8AC3E}">
        <p14:creationId xmlns:p14="http://schemas.microsoft.com/office/powerpoint/2010/main" val="1486444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a:t>
            </a:r>
          </a:p>
        </p:txBody>
      </p:sp>
      <p:sp>
        <p:nvSpPr>
          <p:cNvPr id="3" name="Content Placeholder 2"/>
          <p:cNvSpPr>
            <a:spLocks noGrp="1"/>
          </p:cNvSpPr>
          <p:nvPr>
            <p:ph idx="1"/>
          </p:nvPr>
        </p:nvSpPr>
        <p:spPr>
          <a:xfrm>
            <a:off x="677334" y="2178817"/>
            <a:ext cx="8596668" cy="3880773"/>
          </a:xfrm>
        </p:spPr>
        <p:txBody>
          <a:bodyPr>
            <a:noAutofit/>
          </a:bodyPr>
          <a:lstStyle/>
          <a:p>
            <a:r>
              <a:rPr lang="en-US" sz="2400" dirty="0"/>
              <a:t>Formatting – readability</a:t>
            </a:r>
          </a:p>
          <a:p>
            <a:r>
              <a:rPr lang="en-US" sz="2400" dirty="0"/>
              <a:t>Comments – identify “bad” code - understanding</a:t>
            </a:r>
          </a:p>
          <a:p>
            <a:r>
              <a:rPr lang="en-US" sz="2400" dirty="0"/>
              <a:t>Error checking/error handling – user friendly</a:t>
            </a:r>
          </a:p>
          <a:p>
            <a:r>
              <a:rPr lang="en-US" sz="2400" dirty="0"/>
              <a:t>Component tests – verify functionality for you and others</a:t>
            </a:r>
          </a:p>
          <a:p>
            <a:r>
              <a:rPr lang="en-US" sz="2400" dirty="0"/>
              <a:t>Refactoring – iterative improvement</a:t>
            </a:r>
          </a:p>
          <a:p>
            <a:r>
              <a:rPr lang="en-US" sz="2400" dirty="0"/>
              <a:t>Source Control – history and deployment</a:t>
            </a:r>
          </a:p>
          <a:p>
            <a:r>
              <a:rPr lang="en-US" sz="2400" dirty="0"/>
              <a:t>IDEs – putting your resources to use</a:t>
            </a:r>
          </a:p>
        </p:txBody>
      </p:sp>
    </p:spTree>
    <p:extLst>
      <p:ext uri="{BB962C8B-B14F-4D97-AF65-F5344CB8AC3E}">
        <p14:creationId xmlns:p14="http://schemas.microsoft.com/office/powerpoint/2010/main" val="6512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a:t>
            </a:r>
          </a:p>
        </p:txBody>
      </p:sp>
      <p:sp>
        <p:nvSpPr>
          <p:cNvPr id="3" name="Text Placeholder 2"/>
          <p:cNvSpPr>
            <a:spLocks noGrp="1"/>
          </p:cNvSpPr>
          <p:nvPr>
            <p:ph type="body" idx="1"/>
          </p:nvPr>
        </p:nvSpPr>
        <p:spPr/>
        <p:txBody>
          <a:bodyPr/>
          <a:lstStyle/>
          <a:p>
            <a:r>
              <a:rPr lang="en-US" dirty="0" err="1"/>
              <a:t>wHat</a:t>
            </a:r>
            <a:r>
              <a:rPr lang="en-US" dirty="0"/>
              <a:t> 1s the</a:t>
            </a:r>
            <a:r>
              <a:rPr lang="en-US" sz="400" dirty="0"/>
              <a:t> </a:t>
            </a:r>
            <a:r>
              <a:rPr lang="en-US" dirty="0"/>
              <a:t>value     of </a:t>
            </a:r>
            <a:r>
              <a:rPr lang="en-US" sz="1200" dirty="0"/>
              <a:t>readability</a:t>
            </a:r>
            <a:r>
              <a:rPr lang="en-US" dirty="0"/>
              <a:t>?</a:t>
            </a:r>
          </a:p>
        </p:txBody>
      </p:sp>
    </p:spTree>
    <p:extLst>
      <p:ext uri="{BB962C8B-B14F-4D97-AF65-F5344CB8AC3E}">
        <p14:creationId xmlns:p14="http://schemas.microsoft.com/office/powerpoint/2010/main" val="391733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 </a:t>
            </a:r>
          </a:p>
        </p:txBody>
      </p:sp>
      <p:sp>
        <p:nvSpPr>
          <p:cNvPr id="3" name="Content Placeholder 2"/>
          <p:cNvSpPr>
            <a:spLocks noGrp="1"/>
          </p:cNvSpPr>
          <p:nvPr>
            <p:ph idx="1"/>
          </p:nvPr>
        </p:nvSpPr>
        <p:spPr/>
        <p:txBody>
          <a:bodyPr>
            <a:noAutofit/>
          </a:bodyPr>
          <a:lstStyle/>
          <a:p>
            <a:r>
              <a:rPr lang="en-US" sz="2000" dirty="0"/>
              <a:t>“…code is read much more often than it is written*. The guidelines provided here are intended to improve the readability of code…” </a:t>
            </a:r>
            <a:r>
              <a:rPr lang="mr-IN" sz="2000" dirty="0"/>
              <a:t>–</a:t>
            </a:r>
            <a:r>
              <a:rPr lang="en-US" sz="2000" dirty="0"/>
              <a:t> Robert Martin</a:t>
            </a:r>
          </a:p>
          <a:p>
            <a:r>
              <a:rPr lang="en-US" sz="2000" dirty="0"/>
              <a:t>“Readability counts.” </a:t>
            </a:r>
            <a:r>
              <a:rPr lang="mr-IN" sz="2000" dirty="0"/>
              <a:t>–</a:t>
            </a:r>
            <a:r>
              <a:rPr lang="en-US" sz="2000" dirty="0"/>
              <a:t> Python PEP 20 “The Zen of Python”</a:t>
            </a:r>
          </a:p>
          <a:p>
            <a:r>
              <a:rPr lang="en-US" sz="2000" dirty="0"/>
              <a:t>Python PEP 8 “Style Guide for Python Code”</a:t>
            </a:r>
          </a:p>
          <a:p>
            <a:r>
              <a:rPr lang="en-US" sz="2000" dirty="0"/>
              <a:t>The Go language includes “</a:t>
            </a:r>
            <a:r>
              <a:rPr lang="en-US" sz="2000" dirty="0" err="1"/>
              <a:t>gofmt</a:t>
            </a:r>
            <a:r>
              <a:rPr lang="en-US" sz="2000" dirty="0"/>
              <a:t>” tool to format Go code to the language standard.</a:t>
            </a:r>
          </a:p>
          <a:p>
            <a:pPr marL="0" indent="0">
              <a:buNone/>
            </a:pPr>
            <a:endParaRPr lang="en-US" sz="2000" dirty="0"/>
          </a:p>
          <a:p>
            <a:pPr marL="0" indent="0">
              <a:buNone/>
            </a:pPr>
            <a:r>
              <a:rPr lang="en-US" sz="2000" dirty="0"/>
              <a:t>*One estimate is &gt;10:1 reading to writing.</a:t>
            </a:r>
          </a:p>
        </p:txBody>
      </p:sp>
    </p:spTree>
    <p:extLst>
      <p:ext uri="{BB962C8B-B14F-4D97-AF65-F5344CB8AC3E}">
        <p14:creationId xmlns:p14="http://schemas.microsoft.com/office/powerpoint/2010/main" val="362492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a:t>
            </a:r>
          </a:p>
        </p:txBody>
      </p:sp>
      <p:sp>
        <p:nvSpPr>
          <p:cNvPr id="3" name="Content Placeholder 2"/>
          <p:cNvSpPr>
            <a:spLocks noGrp="1"/>
          </p:cNvSpPr>
          <p:nvPr>
            <p:ph idx="1"/>
          </p:nvPr>
        </p:nvSpPr>
        <p:spPr>
          <a:xfrm>
            <a:off x="677334" y="1930401"/>
            <a:ext cx="8596668" cy="4110962"/>
          </a:xfrm>
        </p:spPr>
        <p:txBody>
          <a:bodyPr>
            <a:noAutofit/>
          </a:bodyPr>
          <a:lstStyle/>
          <a:p>
            <a:pPr marL="0" indent="0" algn="just">
              <a:buNone/>
            </a:pPr>
            <a:r>
              <a:rPr lang="en-US" sz="1200" dirty="0"/>
              <a:t>Identifying spatiotemporal dynamics of Ebola in Sierra Leone using virus genomes Kyle B. Gustafson 1,a) and Joshua L. Proctor 1, b) Institute for Disease Modeling, Bellevue, WA 98005 (Dated: 27 April 2017) Containing the recent West African outbreak of Ebola virus (</a:t>
            </a:r>
            <a:r>
              <a:rPr lang="en-US" sz="1200" dirty="0" err="1"/>
              <a:t>ebov</a:t>
            </a:r>
            <a:r>
              <a:rPr lang="en-US" sz="1200" dirty="0"/>
              <a:t>) required the deployment of substantial global resources. Operationally, health workers and surveillance teams treated cases, collected genetic samples, and tracked case contacts. Despite the substantial progress in analyzing and modeling </a:t>
            </a:r>
            <a:r>
              <a:rPr lang="en-US" sz="1200" dirty="0" err="1"/>
              <a:t>ebov</a:t>
            </a:r>
            <a:r>
              <a:rPr lang="en-US" sz="1200" dirty="0"/>
              <a:t> epidemiological data, a complete characterization of the spatiotemporal spread of Ebola cases remains a challenge. In this work, we offer a novel perspective on the </a:t>
            </a:r>
            <a:r>
              <a:rPr lang="en-US" sz="1200" dirty="0" err="1"/>
              <a:t>ebov</a:t>
            </a:r>
            <a:r>
              <a:rPr lang="en-US" sz="1200" dirty="0"/>
              <a:t> epidemic that utilizes virus genome sequences to inform population-level, spatial models. Calibrated to phylogenetic linkages, these dynamic spatial models provide unique insight into the disease mobility of </a:t>
            </a:r>
            <a:r>
              <a:rPr lang="en-US" sz="1200" dirty="0" err="1"/>
              <a:t>ebov</a:t>
            </a:r>
            <a:r>
              <a:rPr lang="en-US" sz="1200" dirty="0"/>
              <a:t> in Sierra Leone. Further, we developed a model selection framework that identifies important epidemiological variables influencing the spatiotemporal propagation of </a:t>
            </a:r>
            <a:r>
              <a:rPr lang="en-US" sz="1200" dirty="0" err="1"/>
              <a:t>ebov</a:t>
            </a:r>
            <a:r>
              <a:rPr lang="en-US" sz="1200" dirty="0"/>
              <a:t>. Consistent with other investigations, our results show that the spread of </a:t>
            </a:r>
            <a:r>
              <a:rPr lang="en-US" sz="1200" dirty="0" err="1"/>
              <a:t>ebov</a:t>
            </a:r>
            <a:r>
              <a:rPr lang="en-US" sz="1200" dirty="0"/>
              <a:t> during the beginning and middle portions of the epidemic strongly depended on the size of and distance between populations. Our analysis also revealed a substantial decline in the dependence on population size at the end of the epidemic, coinciding with the large-scale intervention campaign: Operation Western Area Surge. More generally, we believe this framework, pairing molecular diagnostics with dynamic models, has the potential to be a powerful forecasting tool along with offering operationally-relevant guidance for surveillance and sampling strategies during an epidemic. I. Introduction Arresting the West African Ebola virus (</a:t>
            </a:r>
            <a:r>
              <a:rPr lang="en-US" sz="1200" dirty="0" err="1"/>
              <a:t>ebov</a:t>
            </a:r>
            <a:r>
              <a:rPr lang="en-US" sz="1200" dirty="0"/>
              <a:t>) epidemic of 2014-2016 required a significant international intervention and exposed a global vulnerability to emerging epidemics. Advances in genetic sequencing and epidemiological modeling1 have promised a revolution in producing near real-time forecasts for the spread of an emerging epidemic2, monitoring of an endemic disease3, and eradicating a disease4,5. However, despite the prominent role mathematical and statistical modeling played in inferring dynamic </a:t>
            </a:r>
            <a:r>
              <a:rPr lang="en-US" sz="1200" dirty="0" err="1"/>
              <a:t>ebov</a:t>
            </a:r>
            <a:r>
              <a:rPr lang="en-US" sz="1200" dirty="0"/>
              <a:t> epidemic parameters from case and genetic data6,7, there has been a significant delay in the characterization of the spatiotemporal spread. The design of operationally-relevant, spatially-distributed interventions will require the identification of predictive models that are able to assimilate and adapt to case and genetic data.</a:t>
            </a:r>
          </a:p>
        </p:txBody>
      </p:sp>
    </p:spTree>
    <p:extLst>
      <p:ext uri="{BB962C8B-B14F-4D97-AF65-F5344CB8AC3E}">
        <p14:creationId xmlns:p14="http://schemas.microsoft.com/office/powerpoint/2010/main" val="20987491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4" ma:contentTypeDescription="Create a new document." ma:contentTypeScope="" ma:versionID="4a8c512ff700f1370f24f1a0421ad245">
  <xsd:schema xmlns:xsd="http://www.w3.org/2001/XMLSchema" xmlns:xs="http://www.w3.org/2001/XMLSchema" xmlns:p="http://schemas.microsoft.com/office/2006/metadata/properties" xmlns:ns2="6d2bc46a-f014-48ed-be59-9d6cf5da36fb" xmlns:ns3="c17fc5fa-0ed1-405d-819e-6760170c3f5c" targetNamespace="http://schemas.microsoft.com/office/2006/metadata/properties" ma:root="true" ma:fieldsID="3fe2412516e8256566b42b6ddf83d34a" ns2:_="" ns3:_="">
    <xsd:import namespace="6d2bc46a-f014-48ed-be59-9d6cf5da36fb"/>
    <xsd:import namespace="c17fc5fa-0ed1-405d-819e-6760170c3f5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fc5fa-0ed1-405d-819e-6760170c3f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6FCQ3RPYFS27-334089976-490</_dlc_DocId>
    <_dlc_DocIdUrl xmlns="6d2bc46a-f014-48ed-be59-9d6cf5da36fb">
      <Url>https://idmod.sharepoint.com/symposium/_layouts/15/DocIdRedir.aspx?ID=6FCQ3RPYFS27-334089976-490</Url>
      <Description>6FCQ3RPYFS27-334089976-490</Description>
    </_dlc_DocIdUrl>
  </documentManagement>
</p:properties>
</file>

<file path=customXml/itemProps1.xml><?xml version="1.0" encoding="utf-8"?>
<ds:datastoreItem xmlns:ds="http://schemas.openxmlformats.org/officeDocument/2006/customXml" ds:itemID="{D3D5E741-37EE-4DC4-8883-1BE899AF1613}"/>
</file>

<file path=customXml/itemProps2.xml><?xml version="1.0" encoding="utf-8"?>
<ds:datastoreItem xmlns:ds="http://schemas.openxmlformats.org/officeDocument/2006/customXml" ds:itemID="{DC421169-1E29-4AF7-8116-A63B805F7783}"/>
</file>

<file path=customXml/itemProps3.xml><?xml version="1.0" encoding="utf-8"?>
<ds:datastoreItem xmlns:ds="http://schemas.openxmlformats.org/officeDocument/2006/customXml" ds:itemID="{5D4929B0-66D6-41CE-AF32-739ADFFEF69C}"/>
</file>

<file path=customXml/itemProps4.xml><?xml version="1.0" encoding="utf-8"?>
<ds:datastoreItem xmlns:ds="http://schemas.openxmlformats.org/officeDocument/2006/customXml" ds:itemID="{8853A2BB-35E6-4CC0-8879-66077DAACD93}"/>
</file>

<file path=docProps/app.xml><?xml version="1.0" encoding="utf-8"?>
<Properties xmlns="http://schemas.openxmlformats.org/officeDocument/2006/extended-properties" xmlns:vt="http://schemas.openxmlformats.org/officeDocument/2006/docPropsVTypes">
  <Template>Template (edited)</Template>
  <TotalTime>11186</TotalTime>
  <Words>3399</Words>
  <Application>Microsoft Office PowerPoint</Application>
  <PresentationFormat>Widescreen</PresentationFormat>
  <Paragraphs>595</Paragraphs>
  <Slides>62</Slides>
  <Notes>16</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Consolas</vt:lpstr>
      <vt:lpstr>Mangal</vt:lpstr>
      <vt:lpstr>Trebuchet MS</vt:lpstr>
      <vt:lpstr>Wingdings 3</vt:lpstr>
      <vt:lpstr>Facet</vt:lpstr>
      <vt:lpstr>Software Best Practices</vt:lpstr>
      <vt:lpstr>Motivation</vt:lpstr>
      <vt:lpstr>Cost of Bugs</vt:lpstr>
      <vt:lpstr>Topics</vt:lpstr>
      <vt:lpstr>Perspective</vt:lpstr>
      <vt:lpstr>Disclaimer</vt:lpstr>
      <vt:lpstr>Formatting</vt:lpstr>
      <vt:lpstr>Formatting – </vt:lpstr>
      <vt:lpstr>Formatting</vt:lpstr>
      <vt:lpstr>Formatting</vt:lpstr>
      <vt:lpstr>Formatting - Whitespace</vt:lpstr>
      <vt:lpstr>Formatting - Whitespace</vt:lpstr>
      <vt:lpstr>Formatting - Whitespace</vt:lpstr>
      <vt:lpstr>Formatting - Whitespace</vt:lpstr>
      <vt:lpstr>Formatting - Whitespace</vt:lpstr>
      <vt:lpstr>Formatting - Indentation</vt:lpstr>
      <vt:lpstr>Comments</vt:lpstr>
      <vt:lpstr>Comments – One Viewpoint</vt:lpstr>
      <vt:lpstr>Comments – Making Up for Bad Code</vt:lpstr>
      <vt:lpstr>Comments – To Be Avoided</vt:lpstr>
      <vt:lpstr>Comments – To Be Avoided</vt:lpstr>
      <vt:lpstr>Comments – To Be Avoided</vt:lpstr>
      <vt:lpstr>Comments – To Be Avoided</vt:lpstr>
      <vt:lpstr>Comments – To Be Avoided</vt:lpstr>
      <vt:lpstr>Error Chekcing</vt:lpstr>
      <vt:lpstr>Error Checking – Minimum Bar</vt:lpstr>
      <vt:lpstr>Error Checking – Error Messages</vt:lpstr>
      <vt:lpstr>Error Checking – Error Messages</vt:lpstr>
      <vt:lpstr>Component Tests</vt:lpstr>
      <vt:lpstr>Component Tests – What’s a Component?</vt:lpstr>
      <vt:lpstr>Component Tests – Does It Work</vt:lpstr>
      <vt:lpstr>Component Tests - Recipe</vt:lpstr>
      <vt:lpstr>Component Tests – FIRST</vt:lpstr>
      <vt:lpstr>Component Tests - Frameworks</vt:lpstr>
      <vt:lpstr>Refactoring</vt:lpstr>
      <vt:lpstr>Refactoring</vt:lpstr>
      <vt:lpstr>Refactoring - DRY</vt:lpstr>
      <vt:lpstr>Refactoring - Names</vt:lpstr>
      <vt:lpstr>Refactoring – Newspaper Metaphor</vt:lpstr>
      <vt:lpstr>Refactoring – Newspaper Metaphor</vt:lpstr>
      <vt:lpstr>Refactoring – Research Paper Metaphor</vt:lpstr>
      <vt:lpstr>Refactoring - Example</vt:lpstr>
      <vt:lpstr>Refactoring - Example</vt:lpstr>
      <vt:lpstr>Refactoring - Example</vt:lpstr>
      <vt:lpstr>Refactoring - Example</vt:lpstr>
      <vt:lpstr>Refactoring - Example</vt:lpstr>
      <vt:lpstr>Refactoring - Example</vt:lpstr>
      <vt:lpstr>Refactoring - Example</vt:lpstr>
      <vt:lpstr>Refactoring - Example</vt:lpstr>
      <vt:lpstr>Refactoring - Example</vt:lpstr>
      <vt:lpstr>Refactoring - Example</vt:lpstr>
      <vt:lpstr>Source Control</vt:lpstr>
      <vt:lpstr>Source Control – Also Known As…</vt:lpstr>
      <vt:lpstr>Source Control – Why?</vt:lpstr>
      <vt:lpstr>Source Control – Functions</vt:lpstr>
      <vt:lpstr>Source Control – vs. Dropbox</vt:lpstr>
      <vt:lpstr>Source Control – Not Just for Source</vt:lpstr>
      <vt:lpstr>Source Control - References</vt:lpstr>
      <vt:lpstr>Integrated Development Environments</vt:lpstr>
      <vt:lpstr>IDEs - Options</vt:lpstr>
      <vt:lpstr>IDEs - Value</vt:lpstr>
      <vt:lpstr>Closing</vt:lpstr>
    </vt:vector>
  </TitlesOfParts>
  <Company>Intellectual Ventures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Best Practices</dc:title>
  <dc:creator>Christopher Lorton</dc:creator>
  <cp:lastModifiedBy>Christopher Lorton</cp:lastModifiedBy>
  <cp:revision>97</cp:revision>
  <dcterms:created xsi:type="dcterms:W3CDTF">2018-03-27T17:12:19Z</dcterms:created>
  <dcterms:modified xsi:type="dcterms:W3CDTF">2018-04-16T02:18:00Z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fdeb9da6-4f3d-48a3-b31e-9a6cc2e671de</vt:lpwstr>
  </property>
</Properties>
</file>