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303" r:id="rId3"/>
    <p:sldId id="287" r:id="rId4"/>
    <p:sldId id="292" r:id="rId5"/>
    <p:sldId id="280" r:id="rId6"/>
    <p:sldId id="289" r:id="rId7"/>
    <p:sldId id="281" r:id="rId8"/>
    <p:sldId id="282" r:id="rId9"/>
    <p:sldId id="290" r:id="rId10"/>
    <p:sldId id="283" r:id="rId11"/>
    <p:sldId id="284" r:id="rId12"/>
    <p:sldId id="304" r:id="rId13"/>
    <p:sldId id="293" r:id="rId14"/>
    <p:sldId id="294" r:id="rId15"/>
    <p:sldId id="285" r:id="rId16"/>
    <p:sldId id="295" r:id="rId17"/>
    <p:sldId id="296" r:id="rId18"/>
    <p:sldId id="297" r:id="rId19"/>
    <p:sldId id="291" r:id="rId20"/>
    <p:sldId id="299" r:id="rId21"/>
    <p:sldId id="302" r:id="rId22"/>
    <p:sldId id="301" r:id="rId23"/>
    <p:sldId id="300"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85631" autoAdjust="0"/>
  </p:normalViewPr>
  <p:slideViewPr>
    <p:cSldViewPr>
      <p:cViewPr>
        <p:scale>
          <a:sx n="108" d="100"/>
          <a:sy n="108" d="100"/>
        </p:scale>
        <p:origin x="720" y="144"/>
      </p:cViewPr>
      <p:guideLst>
        <p:guide orient="horz" pos="2352"/>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E:\downloads\Copy%20of%20Tables_Rates24062015.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E:\downloads\Copy%20of%20Tables_Rates24062015.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E:\downloads\Copy%20of%20Tables_Rates240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Male</c:v>
          </c:tx>
          <c:spPr>
            <a:solidFill>
              <a:schemeClr val="accent1"/>
            </a:solidFill>
            <a:ln>
              <a:noFill/>
            </a:ln>
            <a:effectLst/>
          </c:spPr>
          <c:invertIfNegative val="0"/>
          <c:cat>
            <c:strRef>
              <c:f>'[Tables_Rates02072015.xlsx]COD in &lt;5'!$F$36:$F$45</c:f>
              <c:strCache>
                <c:ptCount val="10"/>
                <c:pt idx="0">
                  <c:v>HIV disease</c:v>
                </c:pt>
                <c:pt idx="1">
                  <c:v>Injuries &amp; Accidents</c:v>
                </c:pt>
                <c:pt idx="2">
                  <c:v>Bacterial sepsis of newborn</c:v>
                </c:pt>
                <c:pt idx="3">
                  <c:v>Malnutrition</c:v>
                </c:pt>
                <c:pt idx="4">
                  <c:v>Prematurity and low birth weight</c:v>
                </c:pt>
                <c:pt idx="5">
                  <c:v>Birth asphyxia, or other respira</c:v>
                </c:pt>
                <c:pt idx="6">
                  <c:v>Pneumonia/ARI</c:v>
                </c:pt>
                <c:pt idx="7">
                  <c:v>Stillbirth</c:v>
                </c:pt>
                <c:pt idx="8">
                  <c:v>Fetus or newborn affected by maternal</c:v>
                </c:pt>
                <c:pt idx="9">
                  <c:v>Malaria</c:v>
                </c:pt>
              </c:strCache>
            </c:strRef>
          </c:cat>
          <c:val>
            <c:numRef>
              <c:f>'[Tables_Rates02072015.xlsx]COD in &lt;5'!$G$36:$G$45</c:f>
              <c:numCache>
                <c:formatCode>General</c:formatCode>
                <c:ptCount val="10"/>
                <c:pt idx="0">
                  <c:v>2.776</c:v>
                </c:pt>
                <c:pt idx="1">
                  <c:v>3.546</c:v>
                </c:pt>
                <c:pt idx="2">
                  <c:v>2.582</c:v>
                </c:pt>
                <c:pt idx="3">
                  <c:v>3.991</c:v>
                </c:pt>
                <c:pt idx="4">
                  <c:v>5.359</c:v>
                </c:pt>
                <c:pt idx="5">
                  <c:v>6.101999999999999</c:v>
                </c:pt>
                <c:pt idx="6">
                  <c:v>5.862999999999997</c:v>
                </c:pt>
                <c:pt idx="7">
                  <c:v>8.366000000000004</c:v>
                </c:pt>
                <c:pt idx="8">
                  <c:v>12.91</c:v>
                </c:pt>
                <c:pt idx="9">
                  <c:v>33.62</c:v>
                </c:pt>
              </c:numCache>
            </c:numRef>
          </c:val>
        </c:ser>
        <c:ser>
          <c:idx val="1"/>
          <c:order val="1"/>
          <c:tx>
            <c:v>Female</c:v>
          </c:tx>
          <c:spPr>
            <a:solidFill>
              <a:schemeClr val="accent2"/>
            </a:solidFill>
            <a:ln>
              <a:noFill/>
            </a:ln>
            <a:effectLst/>
          </c:spPr>
          <c:invertIfNegative val="0"/>
          <c:cat>
            <c:strRef>
              <c:f>'[Tables_Rates02072015.xlsx]COD in &lt;5'!$F$36:$F$45</c:f>
              <c:strCache>
                <c:ptCount val="10"/>
                <c:pt idx="0">
                  <c:v>HIV disease</c:v>
                </c:pt>
                <c:pt idx="1">
                  <c:v>Injuries &amp; Accidents</c:v>
                </c:pt>
                <c:pt idx="2">
                  <c:v>Bacterial sepsis of newborn</c:v>
                </c:pt>
                <c:pt idx="3">
                  <c:v>Malnutrition</c:v>
                </c:pt>
                <c:pt idx="4">
                  <c:v>Prematurity and low birth weight</c:v>
                </c:pt>
                <c:pt idx="5">
                  <c:v>Birth asphyxia, or other respira</c:v>
                </c:pt>
                <c:pt idx="6">
                  <c:v>Pneumonia/ARI</c:v>
                </c:pt>
                <c:pt idx="7">
                  <c:v>Stillbirth</c:v>
                </c:pt>
                <c:pt idx="8">
                  <c:v>Fetus or newborn affected by maternal</c:v>
                </c:pt>
                <c:pt idx="9">
                  <c:v>Malaria</c:v>
                </c:pt>
              </c:strCache>
            </c:strRef>
          </c:cat>
          <c:val>
            <c:numRef>
              <c:f>'[Tables_Rates02072015.xlsx]COD in &lt;5'!$H$36:$H$45</c:f>
              <c:numCache>
                <c:formatCode>General</c:formatCode>
                <c:ptCount val="10"/>
                <c:pt idx="0">
                  <c:v>2.381</c:v>
                </c:pt>
                <c:pt idx="1">
                  <c:v>2.448</c:v>
                </c:pt>
                <c:pt idx="2">
                  <c:v>3.774</c:v>
                </c:pt>
                <c:pt idx="3">
                  <c:v>4.409</c:v>
                </c:pt>
                <c:pt idx="4">
                  <c:v>4.626999999999997</c:v>
                </c:pt>
                <c:pt idx="5">
                  <c:v>5.163999999999997</c:v>
                </c:pt>
                <c:pt idx="6">
                  <c:v>8.549</c:v>
                </c:pt>
                <c:pt idx="7">
                  <c:v>7.689</c:v>
                </c:pt>
                <c:pt idx="8">
                  <c:v>13.62</c:v>
                </c:pt>
                <c:pt idx="9">
                  <c:v>31.79</c:v>
                </c:pt>
              </c:numCache>
            </c:numRef>
          </c:val>
        </c:ser>
        <c:dLbls>
          <c:showLegendKey val="0"/>
          <c:showVal val="0"/>
          <c:showCatName val="0"/>
          <c:showSerName val="0"/>
          <c:showPercent val="0"/>
          <c:showBubbleSize val="0"/>
        </c:dLbls>
        <c:gapWidth val="100"/>
        <c:axId val="-629895872"/>
        <c:axId val="-122230832"/>
      </c:barChart>
      <c:catAx>
        <c:axId val="-62989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2230832"/>
        <c:crosses val="autoZero"/>
        <c:auto val="1"/>
        <c:lblAlgn val="ctr"/>
        <c:lblOffset val="100"/>
        <c:noMultiLvlLbl val="0"/>
      </c:catAx>
      <c:valAx>
        <c:axId val="-122230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9895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'COD in 5-14'!$I$55</c:f>
              <c:strCache>
                <c:ptCount val="1"/>
                <c:pt idx="0">
                  <c:v>Male</c:v>
                </c:pt>
              </c:strCache>
            </c:strRef>
          </c:tx>
          <c:spPr>
            <a:solidFill>
              <a:schemeClr val="accent1"/>
            </a:solidFill>
            <a:ln>
              <a:noFill/>
            </a:ln>
            <a:effectLst/>
          </c:spPr>
          <c:invertIfNegative val="0"/>
          <c:cat>
            <c:strRef>
              <c:f>'COD in 5-14'!$H$94:$H$103</c:f>
              <c:strCache>
                <c:ptCount val="10"/>
                <c:pt idx="0">
                  <c:v>Disorders of the kidney</c:v>
                </c:pt>
                <c:pt idx="1">
                  <c:v>Undetermined</c:v>
                </c:pt>
                <c:pt idx="2">
                  <c:v>Sickle cell disorders</c:v>
                </c:pt>
                <c:pt idx="3">
                  <c:v>Pneumonia/ARI</c:v>
                </c:pt>
                <c:pt idx="4">
                  <c:v>Epilepsy</c:v>
                </c:pt>
                <c:pt idx="5">
                  <c:v>HIV disease</c:v>
                </c:pt>
                <c:pt idx="6">
                  <c:v>Malnutrition</c:v>
                </c:pt>
                <c:pt idx="7">
                  <c:v>Diarrhoeal diseases</c:v>
                </c:pt>
                <c:pt idx="8">
                  <c:v>Injuries &amp; Accidents</c:v>
                </c:pt>
                <c:pt idx="9">
                  <c:v>AFI incl Malaria</c:v>
                </c:pt>
              </c:strCache>
            </c:strRef>
          </c:cat>
          <c:val>
            <c:numRef>
              <c:f>'COD in 5-14'!$I$94:$I$103</c:f>
              <c:numCache>
                <c:formatCode>0.0</c:formatCode>
                <c:ptCount val="10"/>
                <c:pt idx="0">
                  <c:v>0.4261</c:v>
                </c:pt>
                <c:pt idx="1">
                  <c:v>2.611</c:v>
                </c:pt>
                <c:pt idx="2">
                  <c:v>1.717</c:v>
                </c:pt>
                <c:pt idx="3">
                  <c:v>0.9018</c:v>
                </c:pt>
                <c:pt idx="4">
                  <c:v>4.01</c:v>
                </c:pt>
                <c:pt idx="5">
                  <c:v>3.415999999999999</c:v>
                </c:pt>
                <c:pt idx="6">
                  <c:v>1.869</c:v>
                </c:pt>
                <c:pt idx="7">
                  <c:v>2.472</c:v>
                </c:pt>
                <c:pt idx="8">
                  <c:v>18.0</c:v>
                </c:pt>
                <c:pt idx="9">
                  <c:v>46.26</c:v>
                </c:pt>
              </c:numCache>
            </c:numRef>
          </c:val>
        </c:ser>
        <c:ser>
          <c:idx val="1"/>
          <c:order val="1"/>
          <c:tx>
            <c:strRef>
              <c:f>'COD in 5-14'!$J$55</c:f>
              <c:strCache>
                <c:ptCount val="1"/>
                <c:pt idx="0">
                  <c:v>Female</c:v>
                </c:pt>
              </c:strCache>
            </c:strRef>
          </c:tx>
          <c:spPr>
            <a:solidFill>
              <a:schemeClr val="accent2"/>
            </a:solidFill>
            <a:ln>
              <a:noFill/>
            </a:ln>
            <a:effectLst/>
          </c:spPr>
          <c:invertIfNegative val="0"/>
          <c:cat>
            <c:strRef>
              <c:f>'COD in 5-14'!$H$94:$H$103</c:f>
              <c:strCache>
                <c:ptCount val="10"/>
                <c:pt idx="0">
                  <c:v>Disorders of the kidney</c:v>
                </c:pt>
                <c:pt idx="1">
                  <c:v>Undetermined</c:v>
                </c:pt>
                <c:pt idx="2">
                  <c:v>Sickle cell disorders</c:v>
                </c:pt>
                <c:pt idx="3">
                  <c:v>Pneumonia/ARI</c:v>
                </c:pt>
                <c:pt idx="4">
                  <c:v>Epilepsy</c:v>
                </c:pt>
                <c:pt idx="5">
                  <c:v>HIV disease</c:v>
                </c:pt>
                <c:pt idx="6">
                  <c:v>Malnutrition</c:v>
                </c:pt>
                <c:pt idx="7">
                  <c:v>Diarrhoeal diseases</c:v>
                </c:pt>
                <c:pt idx="8">
                  <c:v>Injuries &amp; Accidents</c:v>
                </c:pt>
                <c:pt idx="9">
                  <c:v>AFI incl Malaria</c:v>
                </c:pt>
              </c:strCache>
            </c:strRef>
          </c:cat>
          <c:val>
            <c:numRef>
              <c:f>'COD in 5-14'!$J$94:$J$103</c:f>
              <c:numCache>
                <c:formatCode>0.0</c:formatCode>
                <c:ptCount val="10"/>
                <c:pt idx="0">
                  <c:v>3.88</c:v>
                </c:pt>
                <c:pt idx="1">
                  <c:v>1.592</c:v>
                </c:pt>
                <c:pt idx="2">
                  <c:v>2.773</c:v>
                </c:pt>
                <c:pt idx="3">
                  <c:v>3.938</c:v>
                </c:pt>
                <c:pt idx="4">
                  <c:v>0.5962</c:v>
                </c:pt>
                <c:pt idx="5">
                  <c:v>1.677</c:v>
                </c:pt>
                <c:pt idx="6">
                  <c:v>4.984</c:v>
                </c:pt>
                <c:pt idx="7">
                  <c:v>5.718</c:v>
                </c:pt>
                <c:pt idx="8">
                  <c:v>11.02</c:v>
                </c:pt>
                <c:pt idx="9">
                  <c:v>42.85</c:v>
                </c:pt>
              </c:numCache>
            </c:numRef>
          </c:val>
        </c:ser>
        <c:dLbls>
          <c:showLegendKey val="0"/>
          <c:showVal val="0"/>
          <c:showCatName val="0"/>
          <c:showSerName val="0"/>
          <c:showPercent val="0"/>
          <c:showBubbleSize val="0"/>
        </c:dLbls>
        <c:gapWidth val="100"/>
        <c:axId val="-145594608"/>
        <c:axId val="-161108256"/>
      </c:barChart>
      <c:catAx>
        <c:axId val="-145594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1108256"/>
        <c:crosses val="autoZero"/>
        <c:auto val="1"/>
        <c:lblAlgn val="ctr"/>
        <c:lblOffset val="100"/>
        <c:noMultiLvlLbl val="0"/>
      </c:catAx>
      <c:valAx>
        <c:axId val="-16110825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9460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'COD in 15-49'!$I$56</c:f>
              <c:strCache>
                <c:ptCount val="1"/>
                <c:pt idx="0">
                  <c:v>Male</c:v>
                </c:pt>
              </c:strCache>
            </c:strRef>
          </c:tx>
          <c:spPr>
            <a:solidFill>
              <a:schemeClr val="accent1"/>
            </a:solidFill>
            <a:ln>
              <a:noFill/>
            </a:ln>
            <a:effectLst/>
          </c:spPr>
          <c:invertIfNegative val="0"/>
          <c:cat>
            <c:strRef>
              <c:f>'COD in 15-49'!$H$95:$H$104</c:f>
              <c:strCache>
                <c:ptCount val="10"/>
                <c:pt idx="0">
                  <c:v>Liver disease</c:v>
                </c:pt>
                <c:pt idx="1">
                  <c:v>Neoplasms</c:v>
                </c:pt>
                <c:pt idx="2">
                  <c:v>Diarrhoeal diseases</c:v>
                </c:pt>
                <c:pt idx="3">
                  <c:v>Ill-defined &amp; undetermined cause</c:v>
                </c:pt>
                <c:pt idx="4">
                  <c:v>Maternal causes</c:v>
                </c:pt>
                <c:pt idx="5">
                  <c:v>Disease of the circulatory system</c:v>
                </c:pt>
                <c:pt idx="6">
                  <c:v>Tuberculosis</c:v>
                </c:pt>
                <c:pt idx="7">
                  <c:v>AFI incl. Malaria</c:v>
                </c:pt>
                <c:pt idx="8">
                  <c:v>Injuries &amp; Accidents</c:v>
                </c:pt>
                <c:pt idx="9">
                  <c:v>HIV disease</c:v>
                </c:pt>
              </c:strCache>
            </c:strRef>
          </c:cat>
          <c:val>
            <c:numRef>
              <c:f>'COD in 15-49'!$I$95:$I$104</c:f>
              <c:numCache>
                <c:formatCode>0.0</c:formatCode>
                <c:ptCount val="10"/>
                <c:pt idx="0">
                  <c:v>3.361</c:v>
                </c:pt>
                <c:pt idx="1">
                  <c:v>1.108</c:v>
                </c:pt>
                <c:pt idx="2">
                  <c:v>3.085</c:v>
                </c:pt>
                <c:pt idx="3">
                  <c:v>4.797</c:v>
                </c:pt>
                <c:pt idx="5">
                  <c:v>5.360999999999997</c:v>
                </c:pt>
                <c:pt idx="6">
                  <c:v>7.604999999999997</c:v>
                </c:pt>
                <c:pt idx="7">
                  <c:v>10.49</c:v>
                </c:pt>
                <c:pt idx="8">
                  <c:v>26.61</c:v>
                </c:pt>
                <c:pt idx="9">
                  <c:v>16.84</c:v>
                </c:pt>
              </c:numCache>
            </c:numRef>
          </c:val>
        </c:ser>
        <c:ser>
          <c:idx val="1"/>
          <c:order val="1"/>
          <c:tx>
            <c:strRef>
              <c:f>'COD in 15-49'!$J$56</c:f>
              <c:strCache>
                <c:ptCount val="1"/>
                <c:pt idx="0">
                  <c:v>Female</c:v>
                </c:pt>
              </c:strCache>
            </c:strRef>
          </c:tx>
          <c:spPr>
            <a:solidFill>
              <a:schemeClr val="accent2"/>
            </a:solidFill>
            <a:ln>
              <a:noFill/>
            </a:ln>
            <a:effectLst/>
          </c:spPr>
          <c:invertIfNegative val="0"/>
          <c:cat>
            <c:strRef>
              <c:f>'COD in 15-49'!$H$95:$H$104</c:f>
              <c:strCache>
                <c:ptCount val="10"/>
                <c:pt idx="0">
                  <c:v>Liver disease</c:v>
                </c:pt>
                <c:pt idx="1">
                  <c:v>Neoplasms</c:v>
                </c:pt>
                <c:pt idx="2">
                  <c:v>Diarrhoeal diseases</c:v>
                </c:pt>
                <c:pt idx="3">
                  <c:v>Ill-defined &amp; undetermined cause</c:v>
                </c:pt>
                <c:pt idx="4">
                  <c:v>Maternal causes</c:v>
                </c:pt>
                <c:pt idx="5">
                  <c:v>Disease of the circulatory system</c:v>
                </c:pt>
                <c:pt idx="6">
                  <c:v>Tuberculosis</c:v>
                </c:pt>
                <c:pt idx="7">
                  <c:v>AFI incl. Malaria</c:v>
                </c:pt>
                <c:pt idx="8">
                  <c:v>Injuries &amp; Accidents</c:v>
                </c:pt>
                <c:pt idx="9">
                  <c:v>HIV disease</c:v>
                </c:pt>
              </c:strCache>
            </c:strRef>
          </c:cat>
          <c:val>
            <c:numRef>
              <c:f>'COD in 15-49'!$J$95:$J$104</c:f>
              <c:numCache>
                <c:formatCode>0.0</c:formatCode>
                <c:ptCount val="10"/>
                <c:pt idx="0">
                  <c:v>2.275</c:v>
                </c:pt>
                <c:pt idx="1">
                  <c:v>5.099</c:v>
                </c:pt>
                <c:pt idx="2">
                  <c:v>3.748</c:v>
                </c:pt>
                <c:pt idx="3">
                  <c:v>3.175</c:v>
                </c:pt>
                <c:pt idx="4">
                  <c:v>9.797999999999998</c:v>
                </c:pt>
                <c:pt idx="5">
                  <c:v>5.539</c:v>
                </c:pt>
                <c:pt idx="6">
                  <c:v>4.603999999999997</c:v>
                </c:pt>
                <c:pt idx="7">
                  <c:v>13.53</c:v>
                </c:pt>
                <c:pt idx="8">
                  <c:v>4.871</c:v>
                </c:pt>
                <c:pt idx="9">
                  <c:v>29.3</c:v>
                </c:pt>
              </c:numCache>
            </c:numRef>
          </c:val>
        </c:ser>
        <c:dLbls>
          <c:showLegendKey val="0"/>
          <c:showVal val="0"/>
          <c:showCatName val="0"/>
          <c:showSerName val="0"/>
          <c:showPercent val="0"/>
          <c:showBubbleSize val="0"/>
        </c:dLbls>
        <c:gapWidth val="100"/>
        <c:axId val="-577192560"/>
        <c:axId val="-596527280"/>
      </c:barChart>
      <c:catAx>
        <c:axId val="-57719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6527280"/>
        <c:crosses val="autoZero"/>
        <c:auto val="1"/>
        <c:lblAlgn val="ctr"/>
        <c:lblOffset val="100"/>
        <c:noMultiLvlLbl val="0"/>
      </c:catAx>
      <c:valAx>
        <c:axId val="-5965272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719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'COD in 50+'!$I$56</c:f>
              <c:strCache>
                <c:ptCount val="1"/>
                <c:pt idx="0">
                  <c:v>Male</c:v>
                </c:pt>
              </c:strCache>
            </c:strRef>
          </c:tx>
          <c:spPr>
            <a:solidFill>
              <a:schemeClr val="accent1"/>
            </a:solidFill>
            <a:ln>
              <a:noFill/>
            </a:ln>
            <a:effectLst/>
          </c:spPr>
          <c:invertIfNegative val="0"/>
          <c:cat>
            <c:strRef>
              <c:f>'COD in 50+'!$H$95:$H$104</c:f>
              <c:strCache>
                <c:ptCount val="10"/>
                <c:pt idx="0">
                  <c:v>Ill-defined &amp; undetermined cause</c:v>
                </c:pt>
                <c:pt idx="1">
                  <c:v>Diarrhoeal diseases</c:v>
                </c:pt>
                <c:pt idx="2">
                  <c:v>Injuries &amp; Accidents</c:v>
                </c:pt>
                <c:pt idx="3">
                  <c:v>Diabetes mellitus</c:v>
                </c:pt>
                <c:pt idx="4">
                  <c:v>Senility/oldage</c:v>
                </c:pt>
                <c:pt idx="5">
                  <c:v>HIV disease</c:v>
                </c:pt>
                <c:pt idx="6">
                  <c:v>Tuberculosis</c:v>
                </c:pt>
                <c:pt idx="7">
                  <c:v>Neoplasms</c:v>
                </c:pt>
                <c:pt idx="8">
                  <c:v>AFI incl. Malaria</c:v>
                </c:pt>
                <c:pt idx="9">
                  <c:v>Disease of the circulatory system</c:v>
                </c:pt>
              </c:strCache>
            </c:strRef>
          </c:cat>
          <c:val>
            <c:numRef>
              <c:f>'COD in 50+'!$I$95:$I$104</c:f>
              <c:numCache>
                <c:formatCode>0.0</c:formatCode>
                <c:ptCount val="10"/>
                <c:pt idx="0">
                  <c:v>2.976</c:v>
                </c:pt>
                <c:pt idx="1">
                  <c:v>3.223</c:v>
                </c:pt>
                <c:pt idx="2">
                  <c:v>6.414</c:v>
                </c:pt>
                <c:pt idx="3">
                  <c:v>6.883</c:v>
                </c:pt>
                <c:pt idx="4">
                  <c:v>4.614999999999996</c:v>
                </c:pt>
                <c:pt idx="5">
                  <c:v>6.384999999999997</c:v>
                </c:pt>
                <c:pt idx="6">
                  <c:v>9.039</c:v>
                </c:pt>
                <c:pt idx="7">
                  <c:v>6.563999999999997</c:v>
                </c:pt>
                <c:pt idx="8">
                  <c:v>9.85</c:v>
                </c:pt>
                <c:pt idx="9">
                  <c:v>15.78</c:v>
                </c:pt>
              </c:numCache>
            </c:numRef>
          </c:val>
        </c:ser>
        <c:ser>
          <c:idx val="1"/>
          <c:order val="1"/>
          <c:tx>
            <c:strRef>
              <c:f>'COD in 50+'!$J$56</c:f>
              <c:strCache>
                <c:ptCount val="1"/>
                <c:pt idx="0">
                  <c:v>Female</c:v>
                </c:pt>
              </c:strCache>
            </c:strRef>
          </c:tx>
          <c:spPr>
            <a:solidFill>
              <a:schemeClr val="accent2"/>
            </a:solidFill>
            <a:ln>
              <a:noFill/>
            </a:ln>
            <a:effectLst/>
          </c:spPr>
          <c:invertIfNegative val="0"/>
          <c:cat>
            <c:strRef>
              <c:f>'COD in 50+'!$H$95:$H$104</c:f>
              <c:strCache>
                <c:ptCount val="10"/>
                <c:pt idx="0">
                  <c:v>Ill-defined &amp; undetermined cause</c:v>
                </c:pt>
                <c:pt idx="1">
                  <c:v>Diarrhoeal diseases</c:v>
                </c:pt>
                <c:pt idx="2">
                  <c:v>Injuries &amp; Accidents</c:v>
                </c:pt>
                <c:pt idx="3">
                  <c:v>Diabetes mellitus</c:v>
                </c:pt>
                <c:pt idx="4">
                  <c:v>Senility/oldage</c:v>
                </c:pt>
                <c:pt idx="5">
                  <c:v>HIV disease</c:v>
                </c:pt>
                <c:pt idx="6">
                  <c:v>Tuberculosis</c:v>
                </c:pt>
                <c:pt idx="7">
                  <c:v>Neoplasms</c:v>
                </c:pt>
                <c:pt idx="8">
                  <c:v>AFI incl. Malaria</c:v>
                </c:pt>
                <c:pt idx="9">
                  <c:v>Disease of the circulatory system</c:v>
                </c:pt>
              </c:strCache>
            </c:strRef>
          </c:cat>
          <c:val>
            <c:numRef>
              <c:f>'COD in 50+'!$J$95:$J$104</c:f>
              <c:numCache>
                <c:formatCode>0.0</c:formatCode>
                <c:ptCount val="10"/>
                <c:pt idx="0">
                  <c:v>3.601</c:v>
                </c:pt>
                <c:pt idx="1">
                  <c:v>3.611</c:v>
                </c:pt>
                <c:pt idx="2">
                  <c:v>2.822</c:v>
                </c:pt>
                <c:pt idx="3">
                  <c:v>4.619999999999997</c:v>
                </c:pt>
                <c:pt idx="4">
                  <c:v>8.745</c:v>
                </c:pt>
                <c:pt idx="5">
                  <c:v>6.752</c:v>
                </c:pt>
                <c:pt idx="6">
                  <c:v>5.218</c:v>
                </c:pt>
                <c:pt idx="7">
                  <c:v>9.316</c:v>
                </c:pt>
                <c:pt idx="8">
                  <c:v>11.29</c:v>
                </c:pt>
                <c:pt idx="9">
                  <c:v>21.88</c:v>
                </c:pt>
              </c:numCache>
            </c:numRef>
          </c:val>
        </c:ser>
        <c:dLbls>
          <c:showLegendKey val="0"/>
          <c:showVal val="0"/>
          <c:showCatName val="0"/>
          <c:showSerName val="0"/>
          <c:showPercent val="0"/>
          <c:showBubbleSize val="0"/>
        </c:dLbls>
        <c:gapWidth val="100"/>
        <c:axId val="-124316528"/>
        <c:axId val="-578308560"/>
      </c:barChart>
      <c:catAx>
        <c:axId val="-12431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8308560"/>
        <c:crosses val="autoZero"/>
        <c:auto val="1"/>
        <c:lblAlgn val="ctr"/>
        <c:lblOffset val="100"/>
        <c:noMultiLvlLbl val="0"/>
      </c:catAx>
      <c:valAx>
        <c:axId val="-5783085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431652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2E339-40ED-4E69-8E58-55AB45F5AF30}" type="datetimeFigureOut">
              <a:rPr lang="en-US" smtClean="0"/>
              <a:t>4/16/17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8D39A-0905-430D-9897-A70D494F4404}" type="slidenum">
              <a:rPr lang="en-US" smtClean="0"/>
              <a:t>‹#›</a:t>
            </a:fld>
            <a:endParaRPr lang="en-US"/>
          </a:p>
        </p:txBody>
      </p:sp>
    </p:spTree>
    <p:extLst>
      <p:ext uri="{BB962C8B-B14F-4D97-AF65-F5344CB8AC3E}">
        <p14:creationId xmlns:p14="http://schemas.microsoft.com/office/powerpoint/2010/main" val="24340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quite sometime, most </a:t>
            </a:r>
            <a:r>
              <a:rPr lang="en-US" baseline="0" dirty="0" err="1" smtClean="0"/>
              <a:t>motality</a:t>
            </a:r>
            <a:r>
              <a:rPr lang="en-US" baseline="0" dirty="0" smtClean="0"/>
              <a:t> statistics comes from Health Facility deaths, through the national HMIS. </a:t>
            </a:r>
          </a:p>
          <a:p>
            <a:r>
              <a:rPr lang="en-US" baseline="0" dirty="0" smtClean="0"/>
              <a:t>It does not include statistics from underserved community, hard to reach community, people who die at home, deaths that are never reported. </a:t>
            </a:r>
          </a:p>
          <a:p>
            <a:endParaRPr lang="en-US" baseline="0" dirty="0" smtClean="0"/>
          </a:p>
          <a:p>
            <a:r>
              <a:rPr lang="en-US" baseline="0" dirty="0" smtClean="0"/>
              <a:t>Alternative are the National Census, every 10 years or health and demographic surveys, every 5 years. However, both of these does not tell causes of death from deaths that occurs outside HF</a:t>
            </a:r>
          </a:p>
          <a:p>
            <a:endParaRPr lang="en-US" baseline="0" dirty="0" smtClean="0"/>
          </a:p>
          <a:p>
            <a:r>
              <a:rPr lang="en-US" baseline="0" dirty="0" smtClean="0"/>
              <a:t>OR HDSS -&gt; but not national representative</a:t>
            </a:r>
          </a:p>
        </p:txBody>
      </p:sp>
      <p:sp>
        <p:nvSpPr>
          <p:cNvPr id="4" name="Slide Number Placeholder 3"/>
          <p:cNvSpPr>
            <a:spLocks noGrp="1"/>
          </p:cNvSpPr>
          <p:nvPr>
            <p:ph type="sldNum" sz="quarter" idx="10"/>
          </p:nvPr>
        </p:nvSpPr>
        <p:spPr/>
        <p:txBody>
          <a:bodyPr/>
          <a:lstStyle/>
          <a:p>
            <a:fld id="{AB48D39A-0905-430D-9897-A70D494F4404}" type="slidenum">
              <a:rPr lang="en-US" smtClean="0"/>
              <a:t>3</a:t>
            </a:fld>
            <a:endParaRPr lang="en-US"/>
          </a:p>
        </p:txBody>
      </p:sp>
    </p:spTree>
    <p:extLst>
      <p:ext uri="{BB962C8B-B14F-4D97-AF65-F5344CB8AC3E}">
        <p14:creationId xmlns:p14="http://schemas.microsoft.com/office/powerpoint/2010/main" val="378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rgbClr val="262626"/>
                </a:solidFill>
              </a:rPr>
              <a:t>A </a:t>
            </a:r>
            <a:r>
              <a:rPr lang="en-US" sz="1200" b="1" kern="0" dirty="0" smtClean="0">
                <a:solidFill>
                  <a:srgbClr val="262626"/>
                </a:solidFill>
              </a:rPr>
              <a:t>Tariff score </a:t>
            </a:r>
            <a:r>
              <a:rPr lang="en-US" sz="1200" kern="0" dirty="0" smtClean="0">
                <a:solidFill>
                  <a:srgbClr val="262626"/>
                </a:solidFill>
              </a:rPr>
              <a:t>measures the </a:t>
            </a:r>
            <a:r>
              <a:rPr lang="en-US" sz="1200" u="sng" kern="0" dirty="0" smtClean="0">
                <a:solidFill>
                  <a:srgbClr val="262626"/>
                </a:solidFill>
              </a:rPr>
              <a:t>relative likelihood </a:t>
            </a:r>
            <a:r>
              <a:rPr lang="en-US" sz="1200" kern="0" dirty="0" smtClean="0">
                <a:solidFill>
                  <a:srgbClr val="262626"/>
                </a:solidFill>
              </a:rPr>
              <a:t>that a given symptom results in a specific cause of death. </a:t>
            </a:r>
          </a:p>
          <a:p>
            <a:endParaRPr lang="en-US" dirty="0"/>
          </a:p>
        </p:txBody>
      </p:sp>
      <p:sp>
        <p:nvSpPr>
          <p:cNvPr id="4" name="Slide Number Placeholder 3"/>
          <p:cNvSpPr>
            <a:spLocks noGrp="1"/>
          </p:cNvSpPr>
          <p:nvPr>
            <p:ph type="sldNum" sz="quarter" idx="10"/>
          </p:nvPr>
        </p:nvSpPr>
        <p:spPr/>
        <p:txBody>
          <a:bodyPr/>
          <a:lstStyle/>
          <a:p>
            <a:fld id="{AB48D39A-0905-430D-9897-A70D494F4404}" type="slidenum">
              <a:rPr lang="en-US" smtClean="0"/>
              <a:t>21</a:t>
            </a:fld>
            <a:endParaRPr lang="en-US"/>
          </a:p>
        </p:txBody>
      </p:sp>
    </p:spTree>
    <p:extLst>
      <p:ext uri="{BB962C8B-B14F-4D97-AF65-F5344CB8AC3E}">
        <p14:creationId xmlns:p14="http://schemas.microsoft.com/office/powerpoint/2010/main" val="66774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rgbClr val="262626"/>
                </a:solidFill>
              </a:rPr>
              <a:t>A </a:t>
            </a:r>
            <a:r>
              <a:rPr lang="en-US" sz="1200" b="1" kern="0" dirty="0" smtClean="0">
                <a:solidFill>
                  <a:srgbClr val="262626"/>
                </a:solidFill>
              </a:rPr>
              <a:t>Tariff score </a:t>
            </a:r>
            <a:r>
              <a:rPr lang="en-US" sz="1200" kern="0" dirty="0" smtClean="0">
                <a:solidFill>
                  <a:srgbClr val="262626"/>
                </a:solidFill>
              </a:rPr>
              <a:t>measures the </a:t>
            </a:r>
            <a:r>
              <a:rPr lang="en-US" sz="1200" u="sng" kern="0" dirty="0" smtClean="0">
                <a:solidFill>
                  <a:srgbClr val="262626"/>
                </a:solidFill>
              </a:rPr>
              <a:t>relative likelihood </a:t>
            </a:r>
            <a:r>
              <a:rPr lang="en-US" sz="1200" kern="0" dirty="0" smtClean="0">
                <a:solidFill>
                  <a:srgbClr val="262626"/>
                </a:solidFill>
              </a:rPr>
              <a:t>that a given symptom results in a specific cause of death. </a:t>
            </a:r>
          </a:p>
          <a:p>
            <a:endParaRPr lang="en-US" dirty="0" smtClean="0"/>
          </a:p>
          <a:p>
            <a:r>
              <a:rPr lang="en-US" dirty="0" err="1" smtClean="0"/>
              <a:t>InterVA</a:t>
            </a:r>
            <a:r>
              <a:rPr lang="en-US" baseline="0" dirty="0" smtClean="0"/>
              <a:t> (</a:t>
            </a:r>
            <a:r>
              <a:rPr lang="en-US" dirty="0" smtClean="0"/>
              <a:t>http://www.interva-4.net/)</a:t>
            </a:r>
          </a:p>
          <a:p>
            <a:r>
              <a:rPr lang="en-US" dirty="0" err="1" smtClean="0"/>
              <a:t>SmartVA</a:t>
            </a:r>
            <a:r>
              <a:rPr lang="en-US" dirty="0" smtClean="0"/>
              <a:t> analytics (Tariff) (https://</a:t>
            </a:r>
            <a:r>
              <a:rPr lang="en-US" dirty="0" err="1" smtClean="0"/>
              <a:t>www.healthdata.org</a:t>
            </a:r>
            <a:r>
              <a:rPr lang="en-US" dirty="0" smtClean="0"/>
              <a:t>/verbal-autopsy/tools)</a:t>
            </a:r>
          </a:p>
          <a:p>
            <a:r>
              <a:rPr lang="en-US" dirty="0" err="1" smtClean="0"/>
              <a:t>InsilicoVA</a:t>
            </a:r>
            <a:r>
              <a:rPr lang="en-US" baseline="0" dirty="0" smtClean="0"/>
              <a:t> (</a:t>
            </a:r>
            <a:r>
              <a:rPr lang="en-US" sz="2600" dirty="0" smtClean="0"/>
              <a:t>https://</a:t>
            </a:r>
            <a:r>
              <a:rPr lang="en-US" sz="2600" dirty="0" err="1" smtClean="0"/>
              <a:t>cran.r-project.org</a:t>
            </a:r>
            <a:r>
              <a:rPr lang="en-US" sz="2600" dirty="0" smtClean="0"/>
              <a:t>/web/packages/</a:t>
            </a:r>
            <a:r>
              <a:rPr lang="en-US" sz="2600" dirty="0" err="1" smtClean="0"/>
              <a:t>CrossVA</a:t>
            </a:r>
            <a:r>
              <a:rPr lang="en-US" sz="2600" dirty="0" smtClean="0"/>
              <a:t>/</a:t>
            </a:r>
            <a:r>
              <a:rPr lang="en-US" sz="2600" dirty="0" err="1" smtClean="0"/>
              <a:t>index.html</a:t>
            </a:r>
            <a:r>
              <a:rPr lang="en-US" sz="2600" dirty="0" smtClean="0"/>
              <a:t>)</a:t>
            </a:r>
          </a:p>
        </p:txBody>
      </p:sp>
      <p:sp>
        <p:nvSpPr>
          <p:cNvPr id="4" name="Slide Number Placeholder 3"/>
          <p:cNvSpPr>
            <a:spLocks noGrp="1"/>
          </p:cNvSpPr>
          <p:nvPr>
            <p:ph type="sldNum" sz="quarter" idx="10"/>
          </p:nvPr>
        </p:nvSpPr>
        <p:spPr/>
        <p:txBody>
          <a:bodyPr/>
          <a:lstStyle/>
          <a:p>
            <a:fld id="{AB48D39A-0905-430D-9897-A70D494F4404}" type="slidenum">
              <a:rPr lang="en-US" smtClean="0"/>
              <a:t>22</a:t>
            </a:fld>
            <a:endParaRPr lang="en-US"/>
          </a:p>
        </p:txBody>
      </p:sp>
    </p:spTree>
    <p:extLst>
      <p:ext uri="{BB962C8B-B14F-4D97-AF65-F5344CB8AC3E}">
        <p14:creationId xmlns:p14="http://schemas.microsoft.com/office/powerpoint/2010/main" val="50661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smtClean="0">
                <a:solidFill>
                  <a:srgbClr val="262626"/>
                </a:solidFill>
              </a:rPr>
              <a:t>A </a:t>
            </a:r>
            <a:r>
              <a:rPr lang="en-US" sz="1200" b="1" kern="0" smtClean="0">
                <a:solidFill>
                  <a:srgbClr val="262626"/>
                </a:solidFill>
              </a:rPr>
              <a:t>Tariff score </a:t>
            </a:r>
            <a:r>
              <a:rPr lang="en-US" sz="1200" kern="0" smtClean="0">
                <a:solidFill>
                  <a:srgbClr val="262626"/>
                </a:solidFill>
              </a:rPr>
              <a:t>measures the </a:t>
            </a:r>
            <a:r>
              <a:rPr lang="en-US" sz="1200" u="sng" kern="0" smtClean="0">
                <a:solidFill>
                  <a:srgbClr val="262626"/>
                </a:solidFill>
              </a:rPr>
              <a:t>relative likelihood </a:t>
            </a:r>
            <a:r>
              <a:rPr lang="en-US" sz="1200" kern="0" smtClean="0">
                <a:solidFill>
                  <a:srgbClr val="262626"/>
                </a:solidFill>
              </a:rPr>
              <a:t>that a given symptom results in a specific cause of death. </a:t>
            </a:r>
          </a:p>
          <a:p>
            <a:endParaRPr lang="en-US"/>
          </a:p>
        </p:txBody>
      </p:sp>
      <p:sp>
        <p:nvSpPr>
          <p:cNvPr id="4" name="Slide Number Placeholder 3"/>
          <p:cNvSpPr>
            <a:spLocks noGrp="1"/>
          </p:cNvSpPr>
          <p:nvPr>
            <p:ph type="sldNum" sz="quarter" idx="10"/>
          </p:nvPr>
        </p:nvSpPr>
        <p:spPr/>
        <p:txBody>
          <a:bodyPr/>
          <a:lstStyle/>
          <a:p>
            <a:fld id="{AB48D39A-0905-430D-9897-A70D494F4404}" type="slidenum">
              <a:rPr lang="en-US" smtClean="0"/>
              <a:t>23</a:t>
            </a:fld>
            <a:endParaRPr lang="en-US"/>
          </a:p>
        </p:txBody>
      </p:sp>
    </p:spTree>
    <p:extLst>
      <p:ext uri="{BB962C8B-B14F-4D97-AF65-F5344CB8AC3E}">
        <p14:creationId xmlns:p14="http://schemas.microsoft.com/office/powerpoint/2010/main" val="8110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quite sometime, most </a:t>
            </a:r>
            <a:r>
              <a:rPr lang="en-US" baseline="0" dirty="0" err="1" smtClean="0"/>
              <a:t>motality</a:t>
            </a:r>
            <a:r>
              <a:rPr lang="en-US" baseline="0" dirty="0" smtClean="0"/>
              <a:t> statistics comes from Health Facility deaths, through the national HMIS. </a:t>
            </a:r>
          </a:p>
          <a:p>
            <a:r>
              <a:rPr lang="en-US" baseline="0" dirty="0" smtClean="0"/>
              <a:t>It does not include statistics from underserved community, hard to reach community, people who die at home, deaths that are never reported. </a:t>
            </a:r>
          </a:p>
          <a:p>
            <a:endParaRPr lang="en-US" baseline="0" dirty="0" smtClean="0"/>
          </a:p>
          <a:p>
            <a:r>
              <a:rPr lang="en-US" baseline="0" dirty="0" smtClean="0"/>
              <a:t>Alternative are the National Census, every 10 years or health and demographic surveys, every 5 years. However, both of these does not tell causes of death from deaths that occurs outside HF</a:t>
            </a:r>
          </a:p>
          <a:p>
            <a:endParaRPr lang="en-US" baseline="0" dirty="0" smtClean="0"/>
          </a:p>
          <a:p>
            <a:r>
              <a:rPr lang="en-US" baseline="0" dirty="0" smtClean="0"/>
              <a:t>OR HDSS -&gt; but not national representative</a:t>
            </a:r>
          </a:p>
        </p:txBody>
      </p:sp>
      <p:sp>
        <p:nvSpPr>
          <p:cNvPr id="4" name="Slide Number Placeholder 3"/>
          <p:cNvSpPr>
            <a:spLocks noGrp="1"/>
          </p:cNvSpPr>
          <p:nvPr>
            <p:ph type="sldNum" sz="quarter" idx="10"/>
          </p:nvPr>
        </p:nvSpPr>
        <p:spPr/>
        <p:txBody>
          <a:bodyPr/>
          <a:lstStyle/>
          <a:p>
            <a:fld id="{AB48D39A-0905-430D-9897-A70D494F4404}" type="slidenum">
              <a:rPr lang="en-US" smtClean="0"/>
              <a:t>4</a:t>
            </a:fld>
            <a:endParaRPr lang="en-US"/>
          </a:p>
        </p:txBody>
      </p:sp>
    </p:spTree>
    <p:extLst>
      <p:ext uri="{BB962C8B-B14F-4D97-AF65-F5344CB8AC3E}">
        <p14:creationId xmlns:p14="http://schemas.microsoft.com/office/powerpoint/2010/main" val="10565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country, despite of variation in SES (own</a:t>
            </a:r>
            <a:r>
              <a:rPr lang="en-US" baseline="0" dirty="0" smtClean="0"/>
              <a:t> a house or own rent</a:t>
            </a:r>
            <a:r>
              <a:rPr lang="en-US" dirty="0" smtClean="0"/>
              <a:t>),</a:t>
            </a:r>
            <a:r>
              <a:rPr lang="en-US" baseline="0" dirty="0" smtClean="0"/>
              <a:t> Wealth Index (reach or poor), Residency Status (leave in Urban or Rural), when you can afford to go to hospital or die at home, when it comes to National vital statistics, everyone counts. </a:t>
            </a:r>
          </a:p>
          <a:p>
            <a:endParaRPr lang="en-US" baseline="0" dirty="0" smtClean="0"/>
          </a:p>
          <a:p>
            <a:r>
              <a:rPr lang="en-US" baseline="0" dirty="0" smtClean="0"/>
              <a:t>Lack of comprehensive vital registration system</a:t>
            </a:r>
            <a:endParaRPr lang="en-US" dirty="0"/>
          </a:p>
        </p:txBody>
      </p:sp>
      <p:sp>
        <p:nvSpPr>
          <p:cNvPr id="4" name="Slide Number Placeholder 3"/>
          <p:cNvSpPr>
            <a:spLocks noGrp="1"/>
          </p:cNvSpPr>
          <p:nvPr>
            <p:ph type="sldNum" sz="quarter" idx="10"/>
          </p:nvPr>
        </p:nvSpPr>
        <p:spPr/>
        <p:txBody>
          <a:bodyPr/>
          <a:lstStyle/>
          <a:p>
            <a:fld id="{AB48D39A-0905-430D-9897-A70D494F4404}" type="slidenum">
              <a:rPr lang="en-US" smtClean="0"/>
              <a:t>5</a:t>
            </a:fld>
            <a:endParaRPr lang="en-US"/>
          </a:p>
        </p:txBody>
      </p:sp>
    </p:spTree>
    <p:extLst>
      <p:ext uri="{BB962C8B-B14F-4D97-AF65-F5344CB8AC3E}">
        <p14:creationId xmlns:p14="http://schemas.microsoft.com/office/powerpoint/2010/main" val="180506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D39A-0905-430D-9897-A70D494F4404}" type="slidenum">
              <a:rPr lang="en-US" smtClean="0"/>
              <a:t>6</a:t>
            </a:fld>
            <a:endParaRPr lang="en-US"/>
          </a:p>
        </p:txBody>
      </p:sp>
    </p:spTree>
    <p:extLst>
      <p:ext uri="{BB962C8B-B14F-4D97-AF65-F5344CB8AC3E}">
        <p14:creationId xmlns:p14="http://schemas.microsoft.com/office/powerpoint/2010/main" val="86278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Cochran (1977), Kish (1966), </a:t>
            </a:r>
            <a:r>
              <a:rPr lang="en-US" dirty="0" err="1" smtClean="0"/>
              <a:t>Sarndall</a:t>
            </a:r>
            <a:r>
              <a:rPr lang="en-US" dirty="0" smtClean="0"/>
              <a:t> (1937)</a:t>
            </a:r>
          </a:p>
          <a:p>
            <a:r>
              <a:rPr lang="en-US" dirty="0" smtClean="0"/>
              <a:t>N</a:t>
            </a:r>
            <a:r>
              <a:rPr lang="en-US" baseline="0" dirty="0" smtClean="0"/>
              <a:t> = sample size</a:t>
            </a:r>
            <a:endParaRPr lang="en-US" dirty="0" smtClean="0"/>
          </a:p>
          <a:p>
            <a:r>
              <a:rPr lang="en-US" dirty="0" smtClean="0"/>
              <a:t>Z = standard normal</a:t>
            </a:r>
          </a:p>
          <a:p>
            <a:r>
              <a:rPr lang="en-US" dirty="0" smtClean="0"/>
              <a:t>P = probability of interest. We assume</a:t>
            </a:r>
            <a:r>
              <a:rPr lang="en-US" baseline="0" dirty="0" smtClean="0"/>
              <a:t> that the dominant characteristics of the study (Crude death rate &amp; HIV deaths) occurs at 1% and 20% respectively)</a:t>
            </a:r>
          </a:p>
          <a:p>
            <a:r>
              <a:rPr lang="en-US" baseline="0" dirty="0" smtClean="0"/>
              <a:t>R = relative error margin at 4% and 95% confidence interval</a:t>
            </a:r>
          </a:p>
          <a:p>
            <a:endParaRPr lang="en-US" baseline="0" dirty="0" smtClean="0"/>
          </a:p>
          <a:p>
            <a:r>
              <a:rPr lang="en-US" sz="1200" kern="1200" dirty="0" smtClean="0">
                <a:solidFill>
                  <a:schemeClr val="tx1"/>
                </a:solidFill>
                <a:effectLst/>
                <a:latin typeface="+mn-lt"/>
                <a:ea typeface="+mn-ea"/>
                <a:cs typeface="+mn-cs"/>
              </a:rPr>
              <a:t>Assuming that the Crude Death Rate (CDR) is 0.01 (10 deaths per thousand persons), and the proportion of people experiencing an AIDS death is 20% then to get a death report in one year the P in the formula above is adjusted by the CDR to obtain 0.002 (= 0.01 x 0.2).  The tolerance for the precision on this estimate is set to be between 16% and 24% of all deaths (that is 4%) to be able to detect a fall or rise of 20% of 20%  = 4%), then the relative error r is again re-adjusted by CDR to 0.0004 (=0.01 x 0.04).  Substituting these values into the formula we obtain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B48D39A-0905-430D-9897-A70D494F4404}" type="slidenum">
              <a:rPr lang="en-US" smtClean="0"/>
              <a:t>8</a:t>
            </a:fld>
            <a:endParaRPr lang="en-US"/>
          </a:p>
        </p:txBody>
      </p:sp>
    </p:spTree>
    <p:extLst>
      <p:ext uri="{BB962C8B-B14F-4D97-AF65-F5344CB8AC3E}">
        <p14:creationId xmlns:p14="http://schemas.microsoft.com/office/powerpoint/2010/main" val="170762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8D39A-0905-430D-9897-A70D494F4404}" type="slidenum">
              <a:rPr lang="en-US" smtClean="0"/>
              <a:t>9</a:t>
            </a:fld>
            <a:endParaRPr lang="en-US"/>
          </a:p>
        </p:txBody>
      </p:sp>
    </p:spTree>
    <p:extLst>
      <p:ext uri="{BB962C8B-B14F-4D97-AF65-F5344CB8AC3E}">
        <p14:creationId xmlns:p14="http://schemas.microsoft.com/office/powerpoint/2010/main" val="165847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Fetus or newborn affected by maternal complications</a:t>
            </a:r>
            <a:endParaRPr lang="en-US" dirty="0"/>
          </a:p>
        </p:txBody>
      </p:sp>
      <p:sp>
        <p:nvSpPr>
          <p:cNvPr id="4" name="Slide Number Placeholder 3"/>
          <p:cNvSpPr>
            <a:spLocks noGrp="1"/>
          </p:cNvSpPr>
          <p:nvPr>
            <p:ph type="sldNum" sz="quarter" idx="10"/>
          </p:nvPr>
        </p:nvSpPr>
        <p:spPr/>
        <p:txBody>
          <a:bodyPr/>
          <a:lstStyle/>
          <a:p>
            <a:fld id="{AB48D39A-0905-430D-9897-A70D494F4404}" type="slidenum">
              <a:rPr lang="en-US" smtClean="0"/>
              <a:t>17</a:t>
            </a:fld>
            <a:endParaRPr lang="en-US"/>
          </a:p>
        </p:txBody>
      </p:sp>
    </p:spTree>
    <p:extLst>
      <p:ext uri="{BB962C8B-B14F-4D97-AF65-F5344CB8AC3E}">
        <p14:creationId xmlns:p14="http://schemas.microsoft.com/office/powerpoint/2010/main" val="214427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Disease</a:t>
            </a:r>
            <a:r>
              <a:rPr lang="en-US" baseline="0" dirty="0" smtClean="0"/>
              <a:t> of the Circulatory System</a:t>
            </a:r>
          </a:p>
          <a:p>
            <a:r>
              <a:rPr lang="en-US" baseline="0" dirty="0" smtClean="0"/>
              <a:t>Ill-defined &amp; Undetermined</a:t>
            </a:r>
            <a:endParaRPr lang="en-US" dirty="0"/>
          </a:p>
        </p:txBody>
      </p:sp>
      <p:sp>
        <p:nvSpPr>
          <p:cNvPr id="4" name="Slide Number Placeholder 3"/>
          <p:cNvSpPr>
            <a:spLocks noGrp="1"/>
          </p:cNvSpPr>
          <p:nvPr>
            <p:ph type="sldNum" sz="quarter" idx="10"/>
          </p:nvPr>
        </p:nvSpPr>
        <p:spPr/>
        <p:txBody>
          <a:bodyPr/>
          <a:lstStyle/>
          <a:p>
            <a:fld id="{AB48D39A-0905-430D-9897-A70D494F4404}" type="slidenum">
              <a:rPr lang="en-US" smtClean="0"/>
              <a:t>18</a:t>
            </a:fld>
            <a:endParaRPr lang="en-US"/>
          </a:p>
        </p:txBody>
      </p:sp>
    </p:spTree>
    <p:extLst>
      <p:ext uri="{BB962C8B-B14F-4D97-AF65-F5344CB8AC3E}">
        <p14:creationId xmlns:p14="http://schemas.microsoft.com/office/powerpoint/2010/main" val="137599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rgbClr val="262626"/>
                </a:solidFill>
              </a:rPr>
              <a:t>A </a:t>
            </a:r>
            <a:r>
              <a:rPr lang="en-US" sz="1200" b="1" kern="0" dirty="0" smtClean="0">
                <a:solidFill>
                  <a:srgbClr val="262626"/>
                </a:solidFill>
              </a:rPr>
              <a:t>Tariff score </a:t>
            </a:r>
            <a:r>
              <a:rPr lang="en-US" sz="1200" kern="0" dirty="0" smtClean="0">
                <a:solidFill>
                  <a:srgbClr val="262626"/>
                </a:solidFill>
              </a:rPr>
              <a:t>measures the </a:t>
            </a:r>
            <a:r>
              <a:rPr lang="en-US" sz="1200" u="sng" kern="0" dirty="0" smtClean="0">
                <a:solidFill>
                  <a:srgbClr val="262626"/>
                </a:solidFill>
              </a:rPr>
              <a:t>relative likelihood </a:t>
            </a:r>
            <a:r>
              <a:rPr lang="en-US" sz="1200" kern="0" dirty="0" smtClean="0">
                <a:solidFill>
                  <a:srgbClr val="262626"/>
                </a:solidFill>
              </a:rPr>
              <a:t>that a given symptom results in a specific cause of death. </a:t>
            </a:r>
          </a:p>
          <a:p>
            <a:endParaRPr lang="en-US" dirty="0"/>
          </a:p>
        </p:txBody>
      </p:sp>
      <p:sp>
        <p:nvSpPr>
          <p:cNvPr id="4" name="Slide Number Placeholder 3"/>
          <p:cNvSpPr>
            <a:spLocks noGrp="1"/>
          </p:cNvSpPr>
          <p:nvPr>
            <p:ph type="sldNum" sz="quarter" idx="10"/>
          </p:nvPr>
        </p:nvSpPr>
        <p:spPr/>
        <p:txBody>
          <a:bodyPr/>
          <a:lstStyle/>
          <a:p>
            <a:fld id="{AB48D39A-0905-430D-9897-A70D494F4404}" type="slidenum">
              <a:rPr lang="en-US" smtClean="0"/>
              <a:t>20</a:t>
            </a:fld>
            <a:endParaRPr lang="en-US"/>
          </a:p>
        </p:txBody>
      </p:sp>
    </p:spTree>
    <p:extLst>
      <p:ext uri="{BB962C8B-B14F-4D97-AF65-F5344CB8AC3E}">
        <p14:creationId xmlns:p14="http://schemas.microsoft.com/office/powerpoint/2010/main" val="18118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8AEC14-A16A-4738-9959-AE15B43E695A}" type="datetime1">
              <a:rPr lang="en-US" smtClean="0"/>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DF2FF-95FA-4C1B-83FC-0EC2E3794A25}" type="slidenum">
              <a:rPr lang="en-US" smtClean="0"/>
              <a:pPr/>
              <a:t>‹#›</a:t>
            </a:fld>
            <a:r>
              <a:rPr lang="en-US" dirty="0" smtClean="0"/>
              <a:t>/4</a:t>
            </a:r>
            <a:endParaRPr lang="en-US" dirty="0"/>
          </a:p>
        </p:txBody>
      </p:sp>
    </p:spTree>
    <p:extLst>
      <p:ext uri="{BB962C8B-B14F-4D97-AF65-F5344CB8AC3E}">
        <p14:creationId xmlns:p14="http://schemas.microsoft.com/office/powerpoint/2010/main" val="260633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BD11F-CA82-4A5E-A9C9-085EE3288920}" type="datetime1">
              <a:rPr lang="en-US" smtClean="0"/>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69475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32D64-A568-4E05-A4FC-E09A6445FA1A}" type="datetime1">
              <a:rPr lang="en-US" smtClean="0"/>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193984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8B546-A685-4618-AA46-45A1E7BA6EA2}" type="datetime1">
              <a:rPr lang="en-US" smtClean="0"/>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360724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F1FDA-6C80-4746-A0CE-8E48371A7E49}" type="datetime1">
              <a:rPr lang="en-US" smtClean="0"/>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134164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C07BD-D860-40B5-8C06-DC3D4D349A34}" type="datetime1">
              <a:rPr lang="en-US" smtClean="0"/>
              <a:t>4/16/17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380035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DB21D-A25F-42B0-A014-8A5A6E297BD4}" type="datetime1">
              <a:rPr lang="en-US" smtClean="0"/>
              <a:t>4/16/17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425150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691F6-D606-4AC0-874B-B6664EF5C716}" type="datetime1">
              <a:rPr lang="en-US" smtClean="0"/>
              <a:t>4/16/17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137523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77009-0E5B-4E07-954D-2C9EAAE0F50E}" type="datetime1">
              <a:rPr lang="en-US" smtClean="0"/>
              <a:t>4/16/17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114465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5B933-92AD-4FED-9131-965F46DC1788}" type="datetime1">
              <a:rPr lang="en-US" smtClean="0"/>
              <a:t>4/16/17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32422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D7C00-53FB-427F-97A2-C06C78AD34CD}" type="datetime1">
              <a:rPr lang="en-US" smtClean="0"/>
              <a:t>4/16/17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DF2FF-95FA-4C1B-83FC-0EC2E3794A25}" type="slidenum">
              <a:rPr lang="en-US" smtClean="0"/>
              <a:t>‹#›</a:t>
            </a:fld>
            <a:endParaRPr lang="en-US"/>
          </a:p>
        </p:txBody>
      </p:sp>
    </p:spTree>
    <p:extLst>
      <p:ext uri="{BB962C8B-B14F-4D97-AF65-F5344CB8AC3E}">
        <p14:creationId xmlns:p14="http://schemas.microsoft.com/office/powerpoint/2010/main" val="8506405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84FD3-0E45-4980-9347-7B9BEB18845F}" type="datetime1">
              <a:rPr lang="en-US" smtClean="0"/>
              <a:t>4/16/17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DF2FF-95FA-4C1B-83FC-0EC2E3794A25}" type="slidenum">
              <a:rPr lang="en-US" smtClean="0"/>
              <a:pPr/>
              <a:t>‹#›</a:t>
            </a:fld>
            <a:r>
              <a:rPr lang="en-US" dirty="0" smtClean="0"/>
              <a:t>/4</a:t>
            </a:r>
            <a:endParaRPr lang="en-US" dirty="0"/>
          </a:p>
        </p:txBody>
      </p:sp>
    </p:spTree>
    <p:extLst>
      <p:ext uri="{BB962C8B-B14F-4D97-AF65-F5344CB8AC3E}">
        <p14:creationId xmlns:p14="http://schemas.microsoft.com/office/powerpoint/2010/main" val="189496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11.png"/><Relationship Id="rId6" Type="http://schemas.openxmlformats.org/officeDocument/2006/relationships/image" Target="../media/image12.emf"/><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tags" Target="../tags/tag10.x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20.jpeg"/><Relationship Id="rId6" Type="http://schemas.openxmlformats.org/officeDocument/2006/relationships/image" Target="../media/image21.png"/><Relationship Id="rId1" Type="http://schemas.openxmlformats.org/officeDocument/2006/relationships/tags" Target="../tags/tag11.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tags" Target="../tags/tag12.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6.pn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7.png"/><Relationship Id="rId7" Type="http://schemas.openxmlformats.org/officeDocument/2006/relationships/image" Target="../media/image8.jpg"/><Relationship Id="rId8" Type="http://schemas.openxmlformats.org/officeDocument/2006/relationships/image" Target="../media/image9.emf"/><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png"/><Relationship Id="rId5" Type="http://schemas.openxmlformats.org/officeDocument/2006/relationships/image" Target="../media/image2.jpeg"/><Relationship Id="rId1" Type="http://schemas.openxmlformats.org/officeDocument/2006/relationships/tags" Target="../tags/tag6.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10.png"/><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png"/><Relationship Id="rId5" Type="http://schemas.openxmlformats.org/officeDocument/2006/relationships/image" Target="../media/image2.jpeg"/><Relationship Id="rId1" Type="http://schemas.openxmlformats.org/officeDocument/2006/relationships/tags" Target="../tags/tag9.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smtClean="0">
                  <a:solidFill>
                    <a:srgbClr val="660066"/>
                  </a:solidFill>
                </a:rPr>
                <a:t>Study Overview</a:t>
              </a:r>
            </a:p>
            <a:p>
              <a:pPr algn="r"/>
              <a:r>
                <a:rPr lang="en-US" sz="1200" dirty="0" smtClean="0">
                  <a:solidFill>
                    <a:srgbClr val="660066"/>
                  </a:solidFill>
                </a:rPr>
                <a:t>Results</a:t>
              </a:r>
            </a:p>
            <a:p>
              <a:pPr algn="r"/>
              <a:r>
                <a:rPr lang="en-US" sz="1200" dirty="0" smtClean="0">
                  <a:solidFill>
                    <a:srgbClr val="660066"/>
                  </a:solidFill>
                </a:rPr>
                <a:t>Dissemination Process</a:t>
              </a:r>
            </a:p>
            <a:p>
              <a:pPr algn="r"/>
              <a:r>
                <a:rPr lang="en-US" sz="1200" dirty="0" smtClean="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9" name="TextBox 8"/>
          <p:cNvSpPr txBox="1"/>
          <p:nvPr/>
        </p:nvSpPr>
        <p:spPr>
          <a:xfrm>
            <a:off x="228600" y="1600200"/>
            <a:ext cx="8763000" cy="1200329"/>
          </a:xfrm>
          <a:prstGeom prst="rect">
            <a:avLst/>
          </a:prstGeom>
          <a:noFill/>
        </p:spPr>
        <p:txBody>
          <a:bodyPr wrap="square" rtlCol="0">
            <a:spAutoFit/>
          </a:bodyPr>
          <a:lstStyle/>
          <a:p>
            <a:pPr algn="ctr"/>
            <a:r>
              <a:rPr lang="en-US" sz="3600" b="1" dirty="0" smtClean="0">
                <a:solidFill>
                  <a:srgbClr val="000090"/>
                </a:solidFill>
              </a:rPr>
              <a:t>The Seven Deadly Diseases</a:t>
            </a:r>
          </a:p>
          <a:p>
            <a:pPr algn="ctr"/>
            <a:r>
              <a:rPr lang="en-US" sz="3600" b="1" dirty="0" smtClean="0">
                <a:solidFill>
                  <a:srgbClr val="000090"/>
                </a:solidFill>
              </a:rPr>
              <a:t>From Mortality Data to Disease </a:t>
            </a:r>
            <a:r>
              <a:rPr lang="en-US" sz="3600" b="1" dirty="0">
                <a:solidFill>
                  <a:srgbClr val="000090"/>
                </a:solidFill>
              </a:rPr>
              <a:t>I</a:t>
            </a:r>
            <a:r>
              <a:rPr lang="en-US" sz="3600" b="1" dirty="0" smtClean="0">
                <a:solidFill>
                  <a:srgbClr val="000090"/>
                </a:solidFill>
              </a:rPr>
              <a:t>dentification</a:t>
            </a:r>
            <a:endParaRPr lang="en-US" sz="3600" b="1" dirty="0">
              <a:solidFill>
                <a:srgbClr val="000090"/>
              </a:solidFill>
            </a:endParaRPr>
          </a:p>
        </p:txBody>
      </p:sp>
      <p:sp>
        <p:nvSpPr>
          <p:cNvPr id="10" name="TextBox 9"/>
          <p:cNvSpPr txBox="1"/>
          <p:nvPr/>
        </p:nvSpPr>
        <p:spPr>
          <a:xfrm>
            <a:off x="31356" y="3810000"/>
            <a:ext cx="9063553" cy="1384995"/>
          </a:xfrm>
          <a:prstGeom prst="rect">
            <a:avLst/>
          </a:prstGeom>
          <a:noFill/>
        </p:spPr>
        <p:txBody>
          <a:bodyPr wrap="square" rtlCol="0">
            <a:spAutoFit/>
          </a:bodyPr>
          <a:lstStyle/>
          <a:p>
            <a:pPr algn="ctr"/>
            <a:r>
              <a:rPr lang="en-US" sz="2800" dirty="0" smtClean="0">
                <a:solidFill>
                  <a:srgbClr val="000090"/>
                </a:solidFill>
              </a:rPr>
              <a:t>5</a:t>
            </a:r>
            <a:r>
              <a:rPr lang="en-US" sz="2800" baseline="30000" dirty="0" smtClean="0">
                <a:solidFill>
                  <a:srgbClr val="000090"/>
                </a:solidFill>
              </a:rPr>
              <a:t>th</a:t>
            </a:r>
            <a:r>
              <a:rPr lang="en-US" sz="2800" dirty="0" smtClean="0">
                <a:solidFill>
                  <a:srgbClr val="000090"/>
                </a:solidFill>
              </a:rPr>
              <a:t> Annual Disease Modeling Symposium</a:t>
            </a:r>
          </a:p>
          <a:p>
            <a:pPr algn="ctr"/>
            <a:r>
              <a:rPr lang="en-US" sz="2800" dirty="0" smtClean="0">
                <a:solidFill>
                  <a:srgbClr val="000090"/>
                </a:solidFill>
              </a:rPr>
              <a:t>Bellevue, WA, USA</a:t>
            </a:r>
            <a:endParaRPr lang="en-US" sz="2800" dirty="0" smtClean="0">
              <a:solidFill>
                <a:srgbClr val="000090"/>
              </a:solidFill>
            </a:endParaRPr>
          </a:p>
          <a:p>
            <a:pPr algn="ctr"/>
            <a:r>
              <a:rPr lang="en-US" sz="2800" dirty="0" smtClean="0">
                <a:solidFill>
                  <a:srgbClr val="000090"/>
                </a:solidFill>
              </a:rPr>
              <a:t>April</a:t>
            </a:r>
            <a:r>
              <a:rPr lang="en-US" sz="2800" dirty="0" smtClean="0">
                <a:solidFill>
                  <a:srgbClr val="000090"/>
                </a:solidFill>
              </a:rPr>
              <a:t> 18</a:t>
            </a:r>
            <a:r>
              <a:rPr lang="en-US" sz="2800" baseline="30000" dirty="0" smtClean="0">
                <a:solidFill>
                  <a:srgbClr val="000090"/>
                </a:solidFill>
              </a:rPr>
              <a:t>th</a:t>
            </a:r>
            <a:r>
              <a:rPr lang="en-US" sz="2800" dirty="0" smtClean="0">
                <a:solidFill>
                  <a:srgbClr val="000090"/>
                </a:solidFill>
              </a:rPr>
              <a:t> </a:t>
            </a:r>
            <a:r>
              <a:rPr lang="en-US" sz="2800" dirty="0" smtClean="0">
                <a:solidFill>
                  <a:srgbClr val="000090"/>
                </a:solidFill>
              </a:rPr>
              <a:t>- </a:t>
            </a:r>
            <a:r>
              <a:rPr lang="en-US" sz="2800" dirty="0" smtClean="0">
                <a:solidFill>
                  <a:srgbClr val="000090"/>
                </a:solidFill>
              </a:rPr>
              <a:t>20</a:t>
            </a:r>
            <a:r>
              <a:rPr lang="en-US" sz="2800" baseline="30000" dirty="0" smtClean="0">
                <a:solidFill>
                  <a:srgbClr val="000090"/>
                </a:solidFill>
              </a:rPr>
              <a:t>th</a:t>
            </a:r>
            <a:r>
              <a:rPr lang="en-US" sz="2800" dirty="0" smtClean="0">
                <a:solidFill>
                  <a:srgbClr val="000090"/>
                </a:solidFill>
              </a:rPr>
              <a:t>, </a:t>
            </a:r>
            <a:r>
              <a:rPr lang="en-US" sz="2800" dirty="0" smtClean="0">
                <a:solidFill>
                  <a:srgbClr val="000090"/>
                </a:solidFill>
              </a:rPr>
              <a:t>2017</a:t>
            </a:r>
            <a:endParaRPr lang="en-US" sz="2800" dirty="0">
              <a:solidFill>
                <a:srgbClr val="000090"/>
              </a:solidFill>
            </a:endParaRPr>
          </a:p>
        </p:txBody>
      </p:sp>
      <p:sp>
        <p:nvSpPr>
          <p:cNvPr id="11" name="TextBox 10"/>
          <p:cNvSpPr txBox="1"/>
          <p:nvPr/>
        </p:nvSpPr>
        <p:spPr>
          <a:xfrm>
            <a:off x="3581400" y="5344180"/>
            <a:ext cx="1952971" cy="523220"/>
          </a:xfrm>
          <a:prstGeom prst="rect">
            <a:avLst/>
          </a:prstGeom>
          <a:noFill/>
        </p:spPr>
        <p:txBody>
          <a:bodyPr wrap="none" rtlCol="0">
            <a:spAutoFit/>
          </a:bodyPr>
          <a:lstStyle/>
          <a:p>
            <a:pPr algn="ctr"/>
            <a:r>
              <a:rPr lang="en-US" sz="2800" dirty="0" smtClean="0">
                <a:solidFill>
                  <a:srgbClr val="000090"/>
                </a:solidFill>
              </a:rPr>
              <a:t>Isaac </a:t>
            </a:r>
            <a:r>
              <a:rPr lang="en-US" sz="2800" dirty="0" err="1" smtClean="0">
                <a:solidFill>
                  <a:srgbClr val="000090"/>
                </a:solidFill>
              </a:rPr>
              <a:t>Lyatuu</a:t>
            </a:r>
            <a:endParaRPr lang="en-US" sz="2800" dirty="0" smtClean="0">
              <a:solidFill>
                <a:srgbClr val="000090"/>
              </a:solidFill>
            </a:endParaRPr>
          </a:p>
        </p:txBody>
      </p:sp>
      <p:pic>
        <p:nvPicPr>
          <p:cNvPr id="16" name="Picture 1" descr="IHI logo"/>
          <p:cNvPicPr>
            <a:picLocks noChangeAspect="1" noChangeArrowheads="1"/>
          </p:cNvPicPr>
          <p:nvPr>
            <p:custDataLst>
              <p:tags r:id="rId1"/>
            </p:custDataLst>
          </p:nvPr>
        </p:nvPicPr>
        <p:blipFill>
          <a:blip r:embed="rId4"/>
          <a:srcRect/>
          <a:stretch>
            <a:fillRect/>
          </a:stretch>
        </p:blipFill>
        <p:spPr bwMode="auto">
          <a:xfrm>
            <a:off x="6019800" y="5863875"/>
            <a:ext cx="3124200" cy="689325"/>
          </a:xfrm>
          <a:prstGeom prst="rect">
            <a:avLst/>
          </a:prstGeom>
          <a:noFill/>
          <a:ln w="9525">
            <a:noFill/>
            <a:miter lim="800000"/>
            <a:headEnd/>
            <a:tailEnd/>
          </a:ln>
        </p:spPr>
      </p:pic>
      <p:sp>
        <p:nvSpPr>
          <p:cNvPr id="13" name="TextBox 12"/>
          <p:cNvSpPr txBox="1"/>
          <p:nvPr/>
        </p:nvSpPr>
        <p:spPr>
          <a:xfrm>
            <a:off x="381000" y="2935069"/>
            <a:ext cx="8763000" cy="646331"/>
          </a:xfrm>
          <a:prstGeom prst="rect">
            <a:avLst/>
          </a:prstGeom>
          <a:noFill/>
        </p:spPr>
        <p:txBody>
          <a:bodyPr wrap="square" rtlCol="0">
            <a:spAutoFit/>
          </a:bodyPr>
          <a:lstStyle/>
          <a:p>
            <a:pPr algn="ctr"/>
            <a:r>
              <a:rPr lang="en-US" sz="3600" b="1" dirty="0" smtClean="0">
                <a:solidFill>
                  <a:srgbClr val="000090"/>
                </a:solidFill>
              </a:rPr>
              <a:t>A SAVVY Experience in Tanzania</a:t>
            </a:r>
            <a:endParaRPr lang="en-US" sz="3600" b="1" dirty="0">
              <a:solidFill>
                <a:srgbClr val="000090"/>
              </a:solidFill>
            </a:endParaRPr>
          </a:p>
        </p:txBody>
      </p:sp>
    </p:spTree>
    <p:extLst>
      <p:ext uri="{BB962C8B-B14F-4D97-AF65-F5344CB8AC3E}">
        <p14:creationId xmlns:p14="http://schemas.microsoft.com/office/powerpoint/2010/main" val="200664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16504"/>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chemeClr val="bg1"/>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4"/>
          <a:srcRect/>
          <a:stretch>
            <a:fillRect/>
          </a:stretch>
        </p:blipFill>
        <p:spPr bwMode="auto">
          <a:xfrm>
            <a:off x="6019800" y="5863875"/>
            <a:ext cx="3124200" cy="689325"/>
          </a:xfrm>
          <a:prstGeom prst="rect">
            <a:avLst/>
          </a:prstGeom>
          <a:noFill/>
          <a:ln w="9525">
            <a:noFill/>
            <a:miter lim="800000"/>
            <a:headEnd/>
            <a:tailEnd/>
          </a:ln>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19394" b="10191"/>
          <a:stretch/>
        </p:blipFill>
        <p:spPr>
          <a:xfrm>
            <a:off x="373288" y="1780336"/>
            <a:ext cx="5646512" cy="3976021"/>
          </a:xfrm>
          <a:prstGeom prst="rect">
            <a:avLst/>
          </a:prstGeom>
        </p:spPr>
      </p:pic>
      <p:grpSp>
        <p:nvGrpSpPr>
          <p:cNvPr id="6" name="Group 5"/>
          <p:cNvGrpSpPr/>
          <p:nvPr/>
        </p:nvGrpSpPr>
        <p:grpSpPr>
          <a:xfrm>
            <a:off x="5210043" y="1510727"/>
            <a:ext cx="2471132" cy="1021554"/>
            <a:chOff x="5210043" y="1510727"/>
            <a:chExt cx="2471132" cy="1021554"/>
          </a:xfrm>
        </p:grpSpPr>
        <p:pic>
          <p:nvPicPr>
            <p:cNvPr id="2" name="Picture 1"/>
            <p:cNvPicPr>
              <a:picLocks noChangeAspect="1"/>
            </p:cNvPicPr>
            <p:nvPr/>
          </p:nvPicPr>
          <p:blipFill>
            <a:blip r:embed="rId6"/>
            <a:stretch>
              <a:fillRect/>
            </a:stretch>
          </p:blipFill>
          <p:spPr>
            <a:xfrm>
              <a:off x="5306855" y="1972647"/>
              <a:ext cx="307798" cy="559634"/>
            </a:xfrm>
            <a:prstGeom prst="rect">
              <a:avLst/>
            </a:prstGeom>
          </p:spPr>
        </p:pic>
        <p:pic>
          <p:nvPicPr>
            <p:cNvPr id="13" name="Picture 12" descr="bike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2034687"/>
              <a:ext cx="728363" cy="412739"/>
            </a:xfrm>
            <a:prstGeom prst="rect">
              <a:avLst/>
            </a:prstGeom>
          </p:spPr>
        </p:pic>
        <p:pic>
          <p:nvPicPr>
            <p:cNvPr id="20" name="Picture 19" descr="phon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81844" y="1904999"/>
              <a:ext cx="399331" cy="544921"/>
            </a:xfrm>
            <a:prstGeom prst="rect">
              <a:avLst/>
            </a:prstGeom>
          </p:spPr>
        </p:pic>
        <p:sp>
          <p:nvSpPr>
            <p:cNvPr id="5" name="Rectangle 4"/>
            <p:cNvSpPr/>
            <p:nvPr/>
          </p:nvSpPr>
          <p:spPr>
            <a:xfrm>
              <a:off x="5210043" y="1510727"/>
              <a:ext cx="1811971" cy="369332"/>
            </a:xfrm>
            <a:prstGeom prst="rect">
              <a:avLst/>
            </a:prstGeom>
          </p:spPr>
          <p:txBody>
            <a:bodyPr wrap="none">
              <a:spAutoFit/>
            </a:bodyPr>
            <a:lstStyle/>
            <a:p>
              <a:r>
                <a:rPr lang="en-US" smtClean="0">
                  <a:solidFill>
                    <a:schemeClr val="tx2"/>
                  </a:solidFill>
                </a:rPr>
                <a:t>Community Level</a:t>
              </a:r>
              <a:endParaRPr lang="en-US" dirty="0"/>
            </a:p>
          </p:txBody>
        </p:sp>
      </p:grpSp>
      <p:grpSp>
        <p:nvGrpSpPr>
          <p:cNvPr id="7" name="Group 6"/>
          <p:cNvGrpSpPr/>
          <p:nvPr/>
        </p:nvGrpSpPr>
        <p:grpSpPr>
          <a:xfrm>
            <a:off x="5210042" y="2671581"/>
            <a:ext cx="3705358" cy="1248809"/>
            <a:chOff x="5210042" y="2671581"/>
            <a:chExt cx="3705358" cy="1248809"/>
          </a:xfrm>
        </p:grpSpPr>
        <p:pic>
          <p:nvPicPr>
            <p:cNvPr id="14" name="Picture 13" descr="motorcycle.bmp"/>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6424" y="3124200"/>
              <a:ext cx="874832" cy="733044"/>
            </a:xfrm>
            <a:prstGeom prst="rect">
              <a:avLst/>
            </a:prstGeom>
          </p:spPr>
        </p:pic>
        <p:pic>
          <p:nvPicPr>
            <p:cNvPr id="17" name="Picture 16" descr="documents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1087" y="3220033"/>
              <a:ext cx="607513" cy="624157"/>
            </a:xfrm>
            <a:prstGeom prst="rect">
              <a:avLst/>
            </a:prstGeom>
          </p:spPr>
        </p:pic>
        <p:pic>
          <p:nvPicPr>
            <p:cNvPr id="19" name="Picture 18" descr="comp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4252" y="3310790"/>
              <a:ext cx="691148" cy="465829"/>
            </a:xfrm>
            <a:prstGeom prst="rect">
              <a:avLst/>
            </a:prstGeom>
          </p:spPr>
        </p:pic>
        <p:pic>
          <p:nvPicPr>
            <p:cNvPr id="23" name="Picture 22"/>
            <p:cNvPicPr>
              <a:picLocks noChangeAspect="1"/>
            </p:cNvPicPr>
            <p:nvPr/>
          </p:nvPicPr>
          <p:blipFill>
            <a:blip r:embed="rId6"/>
            <a:stretch>
              <a:fillRect/>
            </a:stretch>
          </p:blipFill>
          <p:spPr>
            <a:xfrm>
              <a:off x="5322270" y="3205062"/>
              <a:ext cx="393430" cy="715328"/>
            </a:xfrm>
            <a:prstGeom prst="rect">
              <a:avLst/>
            </a:prstGeom>
          </p:spPr>
        </p:pic>
        <p:sp>
          <p:nvSpPr>
            <p:cNvPr id="24" name="Rectangle 23"/>
            <p:cNvSpPr/>
            <p:nvPr/>
          </p:nvSpPr>
          <p:spPr>
            <a:xfrm>
              <a:off x="5210042" y="2671581"/>
              <a:ext cx="1387816" cy="369332"/>
            </a:xfrm>
            <a:prstGeom prst="rect">
              <a:avLst/>
            </a:prstGeom>
          </p:spPr>
          <p:txBody>
            <a:bodyPr wrap="none">
              <a:spAutoFit/>
            </a:bodyPr>
            <a:lstStyle/>
            <a:p>
              <a:r>
                <a:rPr lang="en-US" dirty="0" smtClean="0">
                  <a:solidFill>
                    <a:schemeClr val="tx2"/>
                  </a:solidFill>
                </a:rPr>
                <a:t>District Level</a:t>
              </a:r>
              <a:endParaRPr lang="en-US" dirty="0"/>
            </a:p>
          </p:txBody>
        </p:sp>
      </p:grpSp>
    </p:spTree>
    <p:extLst>
      <p:ext uri="{BB962C8B-B14F-4D97-AF65-F5344CB8AC3E}">
        <p14:creationId xmlns:p14="http://schemas.microsoft.com/office/powerpoint/2010/main" val="147264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chemeClr val="bg1"/>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304800" y="1524000"/>
            <a:ext cx="1511952" cy="1091966"/>
          </a:xfrm>
          <a:prstGeom prst="rect">
            <a:avLst/>
          </a:prstGeom>
          <a:noFill/>
        </p:spPr>
        <p:txBody>
          <a:bodyPr wrap="none" rtlCol="0">
            <a:spAutoFit/>
          </a:bodyPr>
          <a:lstStyle/>
          <a:p>
            <a:pPr>
              <a:lnSpc>
                <a:spcPct val="120000"/>
              </a:lnSpc>
            </a:pPr>
            <a:r>
              <a:rPr lang="en-US" sz="2800" b="1" dirty="0" smtClean="0">
                <a:solidFill>
                  <a:srgbClr val="000090"/>
                </a:solidFill>
              </a:rPr>
              <a:t>Process </a:t>
            </a:r>
          </a:p>
          <a:p>
            <a:pPr>
              <a:lnSpc>
                <a:spcPct val="120000"/>
              </a:lnSpc>
            </a:pPr>
            <a:r>
              <a:rPr lang="en-US" sz="2800" b="1" dirty="0" smtClean="0">
                <a:solidFill>
                  <a:srgbClr val="000090"/>
                </a:solidFill>
              </a:rPr>
              <a:t>Mapping</a:t>
            </a:r>
            <a:endParaRPr lang="en-US" sz="2800" b="1" dirty="0">
              <a:solidFill>
                <a:srgbClr val="000090"/>
              </a:solidFill>
            </a:endParaRPr>
          </a:p>
        </p:txBody>
      </p:sp>
      <p:pic>
        <p:nvPicPr>
          <p:cNvPr id="11" name="Picture 10" descr="savv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600200"/>
            <a:ext cx="6248400" cy="4721272"/>
          </a:xfrm>
          <a:prstGeom prst="rect">
            <a:avLst/>
          </a:prstGeom>
        </p:spPr>
      </p:pic>
    </p:spTree>
    <p:extLst>
      <p:ext uri="{BB962C8B-B14F-4D97-AF65-F5344CB8AC3E}">
        <p14:creationId xmlns:p14="http://schemas.microsoft.com/office/powerpoint/2010/main" val="425381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chemeClr val="bg1"/>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4004123" y="3369934"/>
            <a:ext cx="1253677" cy="574901"/>
          </a:xfrm>
          <a:prstGeom prst="rect">
            <a:avLst/>
          </a:prstGeom>
          <a:noFill/>
        </p:spPr>
        <p:txBody>
          <a:bodyPr wrap="none" rtlCol="0">
            <a:spAutoFit/>
          </a:bodyPr>
          <a:lstStyle/>
          <a:p>
            <a:pPr>
              <a:lnSpc>
                <a:spcPct val="120000"/>
              </a:lnSpc>
            </a:pPr>
            <a:r>
              <a:rPr lang="en-US" sz="2800" b="1" smtClean="0">
                <a:solidFill>
                  <a:srgbClr val="000090"/>
                </a:solidFill>
              </a:rPr>
              <a:t>Results</a:t>
            </a:r>
            <a:endParaRPr lang="en-US" sz="2800" b="1" dirty="0">
              <a:solidFill>
                <a:srgbClr val="000090"/>
              </a:solidFill>
            </a:endParaRPr>
          </a:p>
        </p:txBody>
      </p:sp>
    </p:spTree>
    <p:extLst>
      <p:ext uri="{BB962C8B-B14F-4D97-AF65-F5344CB8AC3E}">
        <p14:creationId xmlns:p14="http://schemas.microsoft.com/office/powerpoint/2010/main" val="1144120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chemeClr val="bg1"/>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304800" y="1524000"/>
            <a:ext cx="3812069" cy="609398"/>
          </a:xfrm>
          <a:prstGeom prst="rect">
            <a:avLst/>
          </a:prstGeom>
          <a:noFill/>
        </p:spPr>
        <p:txBody>
          <a:bodyPr wrap="none" rtlCol="0">
            <a:spAutoFit/>
          </a:bodyPr>
          <a:lstStyle/>
          <a:p>
            <a:pPr>
              <a:lnSpc>
                <a:spcPct val="120000"/>
              </a:lnSpc>
            </a:pPr>
            <a:r>
              <a:rPr lang="en-US" sz="2800" b="1" dirty="0" smtClean="0">
                <a:solidFill>
                  <a:srgbClr val="000090"/>
                </a:solidFill>
              </a:rPr>
              <a:t>Results: Baseline Census</a:t>
            </a:r>
            <a:endParaRPr lang="en-US" sz="2800" b="1" dirty="0">
              <a:solidFill>
                <a:srgbClr val="000090"/>
              </a:solidFill>
            </a:endParaRPr>
          </a:p>
        </p:txBody>
      </p:sp>
      <p:sp>
        <p:nvSpPr>
          <p:cNvPr id="9" name="TextBox 8"/>
          <p:cNvSpPr txBox="1">
            <a:spLocks noChangeArrowheads="1"/>
          </p:cNvSpPr>
          <p:nvPr/>
        </p:nvSpPr>
        <p:spPr bwMode="auto">
          <a:xfrm>
            <a:off x="2741376" y="2494694"/>
            <a:ext cx="35194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smtClean="0">
                <a:solidFill>
                  <a:schemeClr val="accent1">
                    <a:lumMod val="50000"/>
                  </a:schemeClr>
                </a:solidFill>
                <a:latin typeface="Helvetica" panose="020B0604020202020204" pitchFamily="34" charset="0"/>
                <a:cs typeface="Helvetica" panose="020B0604020202020204" pitchFamily="34" charset="0"/>
              </a:rPr>
              <a:t>644,382</a:t>
            </a:r>
            <a:endParaRPr lang="en-US" altLang="en-US" sz="7200" b="1" dirty="0">
              <a:solidFill>
                <a:schemeClr val="accent1">
                  <a:lumMod val="50000"/>
                </a:schemeClr>
              </a:solidFill>
              <a:latin typeface="Helvetica" panose="020B0604020202020204" pitchFamily="34" charset="0"/>
              <a:cs typeface="Helvetica" panose="020B0604020202020204" pitchFamily="34" charset="0"/>
            </a:endParaRPr>
          </a:p>
        </p:txBody>
      </p:sp>
      <p:sp>
        <p:nvSpPr>
          <p:cNvPr id="10" name="TextBox 1"/>
          <p:cNvSpPr txBox="1">
            <a:spLocks noChangeArrowheads="1"/>
          </p:cNvSpPr>
          <p:nvPr/>
        </p:nvSpPr>
        <p:spPr bwMode="auto">
          <a:xfrm>
            <a:off x="4196868" y="4290085"/>
            <a:ext cx="24483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dirty="0" smtClean="0">
                <a:solidFill>
                  <a:srgbClr val="7030A0"/>
                </a:solidFill>
                <a:latin typeface="Helvetica" panose="020B0604020202020204" pitchFamily="34" charset="0"/>
                <a:cs typeface="Helvetica" panose="020B0604020202020204" pitchFamily="34" charset="0"/>
              </a:rPr>
              <a:t>households</a:t>
            </a:r>
            <a:endParaRPr lang="en-US" altLang="en-US" sz="2800" dirty="0">
              <a:solidFill>
                <a:srgbClr val="7030A0"/>
              </a:solidFill>
              <a:latin typeface="Helvetica" panose="020B0604020202020204" pitchFamily="34" charset="0"/>
              <a:cs typeface="Helvetica" panose="020B0604020202020204" pitchFamily="34" charset="0"/>
            </a:endParaRPr>
          </a:p>
        </p:txBody>
      </p:sp>
      <p:sp>
        <p:nvSpPr>
          <p:cNvPr id="11" name="TextBox 1"/>
          <p:cNvSpPr txBox="1">
            <a:spLocks noChangeArrowheads="1"/>
          </p:cNvSpPr>
          <p:nvPr/>
        </p:nvSpPr>
        <p:spPr bwMode="auto">
          <a:xfrm>
            <a:off x="457200" y="3905071"/>
            <a:ext cx="45683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dirty="0" smtClean="0">
                <a:solidFill>
                  <a:srgbClr val="7030A0"/>
                </a:solidFill>
                <a:latin typeface="Helvetica" panose="020B0604020202020204" pitchFamily="34" charset="0"/>
                <a:cs typeface="Helvetica" panose="020B0604020202020204" pitchFamily="34" charset="0"/>
              </a:rPr>
              <a:t>154,911</a:t>
            </a:r>
            <a:endParaRPr lang="en-US" altLang="en-US" sz="7200" b="1" dirty="0">
              <a:solidFill>
                <a:srgbClr val="7030A0"/>
              </a:solidFill>
              <a:latin typeface="Helvetica" panose="020B0604020202020204" pitchFamily="34" charset="0"/>
              <a:cs typeface="Helvetica" panose="020B0604020202020204" pitchFamily="34" charset="0"/>
            </a:endParaRPr>
          </a:p>
        </p:txBody>
      </p:sp>
      <p:sp>
        <p:nvSpPr>
          <p:cNvPr id="13" name="TextBox 1"/>
          <p:cNvSpPr txBox="1">
            <a:spLocks noChangeArrowheads="1"/>
          </p:cNvSpPr>
          <p:nvPr/>
        </p:nvSpPr>
        <p:spPr bwMode="auto">
          <a:xfrm>
            <a:off x="6219195" y="2777964"/>
            <a:ext cx="23873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dirty="0">
                <a:solidFill>
                  <a:schemeClr val="tx2">
                    <a:lumMod val="75000"/>
                  </a:schemeClr>
                </a:solidFill>
                <a:latin typeface="Helvetica" panose="020B0604020202020204" pitchFamily="34" charset="0"/>
                <a:cs typeface="Helvetica" panose="020B0604020202020204" pitchFamily="34" charset="0"/>
              </a:rPr>
              <a:t>i</a:t>
            </a:r>
            <a:r>
              <a:rPr lang="en-US" altLang="en-US" sz="2800" dirty="0" smtClean="0">
                <a:solidFill>
                  <a:schemeClr val="tx2">
                    <a:lumMod val="75000"/>
                  </a:schemeClr>
                </a:solidFill>
                <a:latin typeface="Helvetica" panose="020B0604020202020204" pitchFamily="34" charset="0"/>
                <a:cs typeface="Helvetica" panose="020B0604020202020204" pitchFamily="34" charset="0"/>
              </a:rPr>
              <a:t>ndividuals</a:t>
            </a:r>
            <a:endParaRPr lang="en-US" altLang="en-US" sz="2800" dirty="0">
              <a:solidFill>
                <a:schemeClr val="tx2">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3197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chemeClr val="bg1"/>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304800" y="1524000"/>
            <a:ext cx="4373505" cy="609398"/>
          </a:xfrm>
          <a:prstGeom prst="rect">
            <a:avLst/>
          </a:prstGeom>
          <a:noFill/>
        </p:spPr>
        <p:txBody>
          <a:bodyPr wrap="none" rtlCol="0">
            <a:spAutoFit/>
          </a:bodyPr>
          <a:lstStyle/>
          <a:p>
            <a:pPr>
              <a:lnSpc>
                <a:spcPct val="120000"/>
              </a:lnSpc>
            </a:pPr>
            <a:r>
              <a:rPr lang="en-US" sz="2800" b="1" dirty="0" smtClean="0">
                <a:solidFill>
                  <a:srgbClr val="000090"/>
                </a:solidFill>
              </a:rPr>
              <a:t>Results: Population Pyramid</a:t>
            </a:r>
            <a:endParaRPr lang="en-US" sz="2800" b="1" dirty="0">
              <a:solidFill>
                <a:srgbClr val="000090"/>
              </a:solidFill>
            </a:endParaRPr>
          </a:p>
        </p:txBody>
      </p:sp>
      <p:pic>
        <p:nvPicPr>
          <p:cNvPr id="14" name="Content Placeholder 3"/>
          <p:cNvPicPr>
            <a:picLocks/>
          </p:cNvPicPr>
          <p:nvPr/>
        </p:nvPicPr>
        <p:blipFill rotWithShape="1">
          <a:blip r:embed="rId3" cstate="print">
            <a:extLst>
              <a:ext uri="{28A0092B-C50C-407E-A947-70E740481C1C}">
                <a14:useLocalDpi xmlns:a14="http://schemas.microsoft.com/office/drawing/2010/main" val="0"/>
              </a:ext>
            </a:extLst>
          </a:blip>
          <a:srcRect b="10902"/>
          <a:stretch/>
        </p:blipFill>
        <p:spPr>
          <a:xfrm>
            <a:off x="1295400" y="2133398"/>
            <a:ext cx="6477000" cy="4343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p:cNvSpPr/>
          <p:nvPr/>
        </p:nvSpPr>
        <p:spPr>
          <a:xfrm>
            <a:off x="1905000" y="3505200"/>
            <a:ext cx="1441031"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48.5%</a:t>
            </a:r>
          </a:p>
          <a:p>
            <a:pPr algn="ctr"/>
            <a:r>
              <a:rPr lang="en-US" dirty="0" smtClean="0"/>
              <a:t>National Census 48.7%</a:t>
            </a:r>
            <a:endParaRPr lang="en-US" dirty="0"/>
          </a:p>
        </p:txBody>
      </p:sp>
      <p:sp>
        <p:nvSpPr>
          <p:cNvPr id="20" name="Oval 19"/>
          <p:cNvSpPr/>
          <p:nvPr/>
        </p:nvSpPr>
        <p:spPr>
          <a:xfrm>
            <a:off x="6172200" y="3489434"/>
            <a:ext cx="1441031" cy="1371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51.5%</a:t>
            </a:r>
          </a:p>
          <a:p>
            <a:pPr algn="ctr"/>
            <a:r>
              <a:rPr lang="en-US" dirty="0" smtClean="0"/>
              <a:t>National Census 51.3%</a:t>
            </a:r>
            <a:endParaRPr lang="en-US" dirty="0"/>
          </a:p>
        </p:txBody>
      </p:sp>
    </p:spTree>
    <p:extLst>
      <p:ext uri="{BB962C8B-B14F-4D97-AF65-F5344CB8AC3E}">
        <p14:creationId xmlns:p14="http://schemas.microsoft.com/office/powerpoint/2010/main" val="395926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chemeClr val="bg1"/>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4"/>
          <a:srcRect/>
          <a:stretch>
            <a:fillRect/>
          </a:stretch>
        </p:blipFill>
        <p:spPr bwMode="auto">
          <a:xfrm>
            <a:off x="6019800" y="5863875"/>
            <a:ext cx="3124200" cy="689325"/>
          </a:xfrm>
          <a:prstGeom prst="rect">
            <a:avLst/>
          </a:prstGeom>
          <a:noFill/>
          <a:ln w="9525">
            <a:noFill/>
            <a:miter lim="800000"/>
            <a:headEnd/>
            <a:tailEnd/>
          </a:ln>
        </p:spPr>
      </p:pic>
      <p:sp>
        <p:nvSpPr>
          <p:cNvPr id="4" name="TextBox 3"/>
          <p:cNvSpPr txBox="1"/>
          <p:nvPr/>
        </p:nvSpPr>
        <p:spPr>
          <a:xfrm>
            <a:off x="304800" y="1524000"/>
            <a:ext cx="8382000" cy="574901"/>
          </a:xfrm>
          <a:prstGeom prst="rect">
            <a:avLst/>
          </a:prstGeom>
          <a:noFill/>
        </p:spPr>
        <p:txBody>
          <a:bodyPr wrap="square" rtlCol="0">
            <a:spAutoFit/>
          </a:bodyPr>
          <a:lstStyle/>
          <a:p>
            <a:pPr>
              <a:lnSpc>
                <a:spcPct val="120000"/>
              </a:lnSpc>
            </a:pPr>
            <a:r>
              <a:rPr lang="en-US" sz="2800" b="1" dirty="0" smtClean="0">
                <a:solidFill>
                  <a:srgbClr val="000090"/>
                </a:solidFill>
              </a:rPr>
              <a:t>Results: Residency</a:t>
            </a:r>
            <a:endParaRPr lang="en-US" sz="2800" b="1" dirty="0">
              <a:solidFill>
                <a:srgbClr val="000090"/>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135" y="4102067"/>
            <a:ext cx="3403947" cy="1913018"/>
          </a:xfrm>
          <a:prstGeom prst="rect">
            <a:avLst/>
          </a:prstGeom>
          <a:ln>
            <a:noFill/>
          </a:ln>
          <a:effectLst>
            <a:outerShdw blurRad="292100" dist="139700" dir="2700000" algn="tl" rotWithShape="0">
              <a:srgbClr val="333333">
                <a:alpha val="65000"/>
              </a:srgbClr>
            </a:outerShdw>
          </a:effectLst>
        </p:spPr>
      </p:pic>
      <p:pic>
        <p:nvPicPr>
          <p:cNvPr id="11" name="Snagit_PPT7F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1905000"/>
            <a:ext cx="1945946" cy="1833971"/>
          </a:xfrm>
          <a:prstGeom prst="rect">
            <a:avLst/>
          </a:prstGeom>
        </p:spPr>
      </p:pic>
      <p:sp>
        <p:nvSpPr>
          <p:cNvPr id="13" name="Rectangle 17"/>
          <p:cNvSpPr>
            <a:spLocks noChangeArrowheads="1"/>
          </p:cNvSpPr>
          <p:nvPr/>
        </p:nvSpPr>
        <p:spPr bwMode="auto">
          <a:xfrm>
            <a:off x="1371600" y="2357485"/>
            <a:ext cx="34645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altLang="en-US" sz="3200" b="1" dirty="0" smtClean="0">
                <a:latin typeface="Helvetica" panose="020B0604020202020204" pitchFamily="34" charset="0"/>
                <a:ea typeface="Open sans" charset="0"/>
                <a:cs typeface="Helvetica" panose="020B0604020202020204" pitchFamily="34" charset="0"/>
              </a:rPr>
              <a:t>33%</a:t>
            </a:r>
          </a:p>
          <a:p>
            <a:pPr algn="r" eaLnBrk="1" hangingPunct="1"/>
            <a:r>
              <a:rPr lang="en-US" altLang="en-US" sz="2400" b="1" dirty="0" smtClean="0">
                <a:latin typeface="Helvetica" panose="020B0604020202020204" pitchFamily="34" charset="0"/>
                <a:ea typeface="Open sans" charset="0"/>
                <a:cs typeface="Helvetica" panose="020B0604020202020204" pitchFamily="34" charset="0"/>
              </a:rPr>
              <a:t>Compared to </a:t>
            </a:r>
          </a:p>
          <a:p>
            <a:pPr algn="r" eaLnBrk="1" hangingPunct="1"/>
            <a:r>
              <a:rPr lang="en-US" altLang="en-US" sz="2400" b="1" dirty="0" smtClean="0">
                <a:latin typeface="Helvetica" panose="020B0604020202020204" pitchFamily="34" charset="0"/>
                <a:ea typeface="Open sans" charset="0"/>
                <a:cs typeface="Helvetica" panose="020B0604020202020204" pitchFamily="34" charset="0"/>
              </a:rPr>
              <a:t>National Census: </a:t>
            </a:r>
            <a:r>
              <a:rPr lang="en-US" altLang="en-US" sz="2400" b="1" dirty="0" smtClean="0">
                <a:latin typeface="Helvetica" panose="020B0604020202020204" pitchFamily="34" charset="0"/>
                <a:ea typeface="Open sans" charset="0"/>
                <a:cs typeface="Helvetica" panose="020B0604020202020204" pitchFamily="34" charset="0"/>
              </a:rPr>
              <a:t>29</a:t>
            </a:r>
            <a:r>
              <a:rPr lang="en-US" altLang="en-US" sz="2400" b="1" dirty="0" smtClean="0">
                <a:latin typeface="Helvetica" panose="020B0604020202020204" pitchFamily="34" charset="0"/>
                <a:ea typeface="Open sans" charset="0"/>
                <a:cs typeface="Helvetica" panose="020B0604020202020204" pitchFamily="34" charset="0"/>
              </a:rPr>
              <a:t>%</a:t>
            </a:r>
            <a:endParaRPr lang="en-US" altLang="en-US" sz="2400" b="1" dirty="0">
              <a:latin typeface="Helvetica" panose="020B0604020202020204" pitchFamily="34" charset="0"/>
              <a:ea typeface="Open sans" charset="0"/>
              <a:cs typeface="Helvetica" panose="020B0604020202020204" pitchFamily="34" charset="0"/>
            </a:endParaRPr>
          </a:p>
        </p:txBody>
      </p:sp>
      <p:sp>
        <p:nvSpPr>
          <p:cNvPr id="14" name="Rectangle 17"/>
          <p:cNvSpPr>
            <a:spLocks noChangeArrowheads="1"/>
          </p:cNvSpPr>
          <p:nvPr/>
        </p:nvSpPr>
        <p:spPr bwMode="auto">
          <a:xfrm>
            <a:off x="4114800" y="4518191"/>
            <a:ext cx="4267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smtClean="0">
                <a:latin typeface="Helvetica" panose="020B0604020202020204" pitchFamily="34" charset="0"/>
                <a:ea typeface="Open sans" charset="0"/>
                <a:cs typeface="Helvetica" panose="020B0604020202020204" pitchFamily="34" charset="0"/>
              </a:rPr>
              <a:t>67%</a:t>
            </a:r>
          </a:p>
          <a:p>
            <a:pPr eaLnBrk="1" hangingPunct="1"/>
            <a:r>
              <a:rPr lang="en-US" altLang="en-US" sz="2400" b="1" dirty="0" smtClean="0">
                <a:latin typeface="Helvetica" panose="020B0604020202020204" pitchFamily="34" charset="0"/>
                <a:ea typeface="Open sans" charset="0"/>
                <a:cs typeface="Helvetica" panose="020B0604020202020204" pitchFamily="34" charset="0"/>
              </a:rPr>
              <a:t>Compared to </a:t>
            </a:r>
          </a:p>
          <a:p>
            <a:pPr eaLnBrk="1" hangingPunct="1"/>
            <a:r>
              <a:rPr lang="en-US" altLang="en-US" sz="2400" b="1" dirty="0" smtClean="0">
                <a:latin typeface="Helvetica" panose="020B0604020202020204" pitchFamily="34" charset="0"/>
                <a:ea typeface="Open sans" charset="0"/>
                <a:cs typeface="Helvetica" panose="020B0604020202020204" pitchFamily="34" charset="0"/>
              </a:rPr>
              <a:t>National Census: 71%</a:t>
            </a:r>
            <a:endParaRPr lang="en-US" altLang="en-US" sz="2400" b="1" dirty="0">
              <a:latin typeface="Helvetica" panose="020B0604020202020204" pitchFamily="34" charset="0"/>
              <a:ea typeface="Open sans" charset="0"/>
              <a:cs typeface="Helvetica" panose="020B0604020202020204" pitchFamily="34" charset="0"/>
            </a:endParaRPr>
          </a:p>
        </p:txBody>
      </p:sp>
    </p:spTree>
    <p:extLst>
      <p:ext uri="{BB962C8B-B14F-4D97-AF65-F5344CB8AC3E}">
        <p14:creationId xmlns:p14="http://schemas.microsoft.com/office/powerpoint/2010/main" val="4010825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chemeClr val="bg1"/>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304800" y="1524000"/>
            <a:ext cx="4169539" cy="609398"/>
          </a:xfrm>
          <a:prstGeom prst="rect">
            <a:avLst/>
          </a:prstGeom>
          <a:noFill/>
        </p:spPr>
        <p:txBody>
          <a:bodyPr wrap="none" rtlCol="0">
            <a:spAutoFit/>
          </a:bodyPr>
          <a:lstStyle/>
          <a:p>
            <a:pPr>
              <a:lnSpc>
                <a:spcPct val="120000"/>
              </a:lnSpc>
            </a:pPr>
            <a:r>
              <a:rPr lang="en-US" sz="2800" b="1" dirty="0" smtClean="0">
                <a:solidFill>
                  <a:srgbClr val="000090"/>
                </a:solidFill>
              </a:rPr>
              <a:t>Results: Number of Deaths</a:t>
            </a:r>
            <a:endParaRPr lang="en-US" sz="2800" b="1" dirty="0">
              <a:solidFill>
                <a:srgbClr val="000090"/>
              </a:solidFill>
            </a:endParaRPr>
          </a:p>
        </p:txBody>
      </p:sp>
      <p:sp>
        <p:nvSpPr>
          <p:cNvPr id="14" name="Rectangle 2"/>
          <p:cNvSpPr>
            <a:spLocks noChangeArrowheads="1"/>
          </p:cNvSpPr>
          <p:nvPr/>
        </p:nvSpPr>
        <p:spPr bwMode="auto">
          <a:xfrm>
            <a:off x="2656143" y="3011269"/>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b="1" dirty="0" smtClean="0">
                <a:solidFill>
                  <a:srgbClr val="000000"/>
                </a:solidFill>
                <a:latin typeface="Helvetica" panose="020B0604020202020204" pitchFamily="34" charset="0"/>
                <a:ea typeface="Open sans" charset="0"/>
                <a:cs typeface="Helvetica" panose="020B0604020202020204" pitchFamily="34" charset="0"/>
              </a:rPr>
              <a:t>All deaths</a:t>
            </a:r>
            <a:endParaRPr lang="en-US" altLang="en-US" sz="3600" b="1" dirty="0">
              <a:latin typeface="Helvetica" panose="020B0604020202020204" pitchFamily="34" charset="0"/>
              <a:ea typeface="Open sans" charset="0"/>
              <a:cs typeface="Helvetica" panose="020B0604020202020204" pitchFamily="34" charset="0"/>
            </a:endParaRPr>
          </a:p>
        </p:txBody>
      </p:sp>
      <p:sp>
        <p:nvSpPr>
          <p:cNvPr id="16" name="Rectangle 15"/>
          <p:cNvSpPr>
            <a:spLocks noChangeArrowheads="1"/>
          </p:cNvSpPr>
          <p:nvPr/>
        </p:nvSpPr>
        <p:spPr bwMode="auto">
          <a:xfrm>
            <a:off x="5224661" y="2762071"/>
            <a:ext cx="30049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7200" b="1" dirty="0" smtClean="0">
                <a:latin typeface="Helvetica" panose="020B0604020202020204" pitchFamily="34" charset="0"/>
                <a:ea typeface="Open sans" charset="0"/>
                <a:cs typeface="Helvetica" panose="020B0604020202020204" pitchFamily="34" charset="0"/>
              </a:rPr>
              <a:t>17,221</a:t>
            </a:r>
          </a:p>
        </p:txBody>
      </p:sp>
      <p:sp>
        <p:nvSpPr>
          <p:cNvPr id="17" name="Rectangle 2"/>
          <p:cNvSpPr>
            <a:spLocks noChangeArrowheads="1"/>
          </p:cNvSpPr>
          <p:nvPr/>
        </p:nvSpPr>
        <p:spPr bwMode="auto">
          <a:xfrm>
            <a:off x="4307786" y="4714725"/>
            <a:ext cx="472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600" b="1" dirty="0" smtClean="0">
                <a:solidFill>
                  <a:srgbClr val="000000"/>
                </a:solidFill>
                <a:latin typeface="Helvetica" panose="020B0604020202020204" pitchFamily="34" charset="0"/>
                <a:ea typeface="Open sans" charset="0"/>
                <a:cs typeface="Helvetica" panose="020B0604020202020204" pitchFamily="34" charset="0"/>
              </a:rPr>
              <a:t>Deaths reported in 2013-2014</a:t>
            </a:r>
            <a:endParaRPr lang="en-US" altLang="en-US" sz="3600" b="1" dirty="0">
              <a:latin typeface="Helvetica" panose="020B0604020202020204" pitchFamily="34" charset="0"/>
              <a:ea typeface="Open sans" charset="0"/>
              <a:cs typeface="Helvetica" panose="020B0604020202020204" pitchFamily="34" charset="0"/>
            </a:endParaRPr>
          </a:p>
        </p:txBody>
      </p:sp>
      <p:sp>
        <p:nvSpPr>
          <p:cNvPr id="19" name="Rectangle 2"/>
          <p:cNvSpPr>
            <a:spLocks noChangeArrowheads="1"/>
          </p:cNvSpPr>
          <p:nvPr/>
        </p:nvSpPr>
        <p:spPr bwMode="auto">
          <a:xfrm>
            <a:off x="2236766" y="4724400"/>
            <a:ext cx="22590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6000" b="1" dirty="0" smtClean="0">
                <a:latin typeface="Helvetica" panose="020B0604020202020204" pitchFamily="34" charset="0"/>
                <a:ea typeface="Open sans" charset="0"/>
                <a:cs typeface="Helvetica" panose="020B0604020202020204" pitchFamily="34" charset="0"/>
              </a:rPr>
              <a:t>8,655</a:t>
            </a:r>
          </a:p>
        </p:txBody>
      </p:sp>
      <p:grpSp>
        <p:nvGrpSpPr>
          <p:cNvPr id="20" name="Group 19"/>
          <p:cNvGrpSpPr/>
          <p:nvPr/>
        </p:nvGrpSpPr>
        <p:grpSpPr>
          <a:xfrm rot="20262873">
            <a:off x="512976" y="2789441"/>
            <a:ext cx="1389470" cy="1894660"/>
            <a:chOff x="958850" y="3643313"/>
            <a:chExt cx="1568450" cy="2076451"/>
          </a:xfrm>
          <a:solidFill>
            <a:schemeClr val="bg1"/>
          </a:solidFill>
        </p:grpSpPr>
        <p:sp>
          <p:nvSpPr>
            <p:cNvPr id="23" name="Freeform 5"/>
            <p:cNvSpPr>
              <a:spLocks noEditPoints="1"/>
            </p:cNvSpPr>
            <p:nvPr/>
          </p:nvSpPr>
          <p:spPr bwMode="auto">
            <a:xfrm>
              <a:off x="1755775" y="3911601"/>
              <a:ext cx="771525" cy="1441450"/>
            </a:xfrm>
            <a:custGeom>
              <a:avLst/>
              <a:gdLst/>
              <a:ahLst/>
              <a:cxnLst>
                <a:cxn ang="0">
                  <a:pos x="183" y="133"/>
                </a:cxn>
                <a:cxn ang="0">
                  <a:pos x="245" y="495"/>
                </a:cxn>
                <a:cxn ang="0">
                  <a:pos x="22" y="219"/>
                </a:cxn>
                <a:cxn ang="0">
                  <a:pos x="35" y="225"/>
                </a:cxn>
                <a:cxn ang="0">
                  <a:pos x="234" y="482"/>
                </a:cxn>
                <a:cxn ang="0">
                  <a:pos x="177" y="146"/>
                </a:cxn>
                <a:cxn ang="0">
                  <a:pos x="35" y="225"/>
                </a:cxn>
                <a:cxn ang="0">
                  <a:pos x="147" y="122"/>
                </a:cxn>
                <a:cxn ang="0">
                  <a:pos x="136" y="83"/>
                </a:cxn>
                <a:cxn ang="0">
                  <a:pos x="103" y="58"/>
                </a:cxn>
                <a:cxn ang="0">
                  <a:pos x="79" y="54"/>
                </a:cxn>
                <a:cxn ang="0">
                  <a:pos x="56" y="57"/>
                </a:cxn>
                <a:cxn ang="0">
                  <a:pos x="32" y="47"/>
                </a:cxn>
                <a:cxn ang="0">
                  <a:pos x="80" y="42"/>
                </a:cxn>
                <a:cxn ang="0">
                  <a:pos x="104" y="36"/>
                </a:cxn>
                <a:cxn ang="0">
                  <a:pos x="104" y="23"/>
                </a:cxn>
                <a:cxn ang="0">
                  <a:pos x="97" y="15"/>
                </a:cxn>
                <a:cxn ang="0">
                  <a:pos x="86" y="12"/>
                </a:cxn>
                <a:cxn ang="0">
                  <a:pos x="111" y="6"/>
                </a:cxn>
                <a:cxn ang="0">
                  <a:pos x="113" y="49"/>
                </a:cxn>
                <a:cxn ang="0">
                  <a:pos x="159" y="119"/>
                </a:cxn>
                <a:cxn ang="0">
                  <a:pos x="174" y="412"/>
                </a:cxn>
                <a:cxn ang="0">
                  <a:pos x="200" y="425"/>
                </a:cxn>
                <a:cxn ang="0">
                  <a:pos x="114" y="402"/>
                </a:cxn>
                <a:cxn ang="0">
                  <a:pos x="48" y="393"/>
                </a:cxn>
                <a:cxn ang="0">
                  <a:pos x="112" y="254"/>
                </a:cxn>
                <a:cxn ang="0">
                  <a:pos x="212" y="275"/>
                </a:cxn>
                <a:cxn ang="0">
                  <a:pos x="150" y="297"/>
                </a:cxn>
                <a:cxn ang="0">
                  <a:pos x="62" y="282"/>
                </a:cxn>
                <a:cxn ang="0">
                  <a:pos x="112" y="254"/>
                </a:cxn>
                <a:cxn ang="0">
                  <a:pos x="196" y="344"/>
                </a:cxn>
                <a:cxn ang="0">
                  <a:pos x="115" y="340"/>
                </a:cxn>
                <a:cxn ang="0">
                  <a:pos x="61" y="337"/>
                </a:cxn>
                <a:cxn ang="0">
                  <a:pos x="176" y="189"/>
                </a:cxn>
                <a:cxn ang="0">
                  <a:pos x="151" y="214"/>
                </a:cxn>
                <a:cxn ang="0">
                  <a:pos x="125" y="189"/>
                </a:cxn>
                <a:cxn ang="0">
                  <a:pos x="151" y="166"/>
                </a:cxn>
                <a:cxn ang="0">
                  <a:pos x="176" y="189"/>
                </a:cxn>
              </a:cxnLst>
              <a:rect l="0" t="0" r="r" b="b"/>
              <a:pathLst>
                <a:path w="265" h="495">
                  <a:moveTo>
                    <a:pt x="125" y="130"/>
                  </a:moveTo>
                  <a:cubicBezTo>
                    <a:pt x="183" y="133"/>
                    <a:pt x="183" y="133"/>
                    <a:pt x="183" y="133"/>
                  </a:cubicBezTo>
                  <a:cubicBezTo>
                    <a:pt x="265" y="236"/>
                    <a:pt x="265" y="236"/>
                    <a:pt x="265" y="236"/>
                  </a:cubicBezTo>
                  <a:cubicBezTo>
                    <a:pt x="245" y="495"/>
                    <a:pt x="245" y="495"/>
                    <a:pt x="245" y="495"/>
                  </a:cubicBezTo>
                  <a:cubicBezTo>
                    <a:pt x="0" y="478"/>
                    <a:pt x="0" y="478"/>
                    <a:pt x="0" y="478"/>
                  </a:cubicBezTo>
                  <a:cubicBezTo>
                    <a:pt x="22" y="219"/>
                    <a:pt x="22" y="219"/>
                    <a:pt x="22" y="219"/>
                  </a:cubicBezTo>
                  <a:lnTo>
                    <a:pt x="125" y="130"/>
                  </a:lnTo>
                  <a:close/>
                  <a:moveTo>
                    <a:pt x="35" y="225"/>
                  </a:moveTo>
                  <a:cubicBezTo>
                    <a:pt x="15" y="466"/>
                    <a:pt x="15" y="466"/>
                    <a:pt x="15" y="466"/>
                  </a:cubicBezTo>
                  <a:cubicBezTo>
                    <a:pt x="234" y="482"/>
                    <a:pt x="234" y="482"/>
                    <a:pt x="234" y="482"/>
                  </a:cubicBezTo>
                  <a:cubicBezTo>
                    <a:pt x="253" y="240"/>
                    <a:pt x="253" y="240"/>
                    <a:pt x="253" y="240"/>
                  </a:cubicBezTo>
                  <a:cubicBezTo>
                    <a:pt x="177" y="146"/>
                    <a:pt x="177" y="146"/>
                    <a:pt x="177" y="146"/>
                  </a:cubicBezTo>
                  <a:cubicBezTo>
                    <a:pt x="130" y="143"/>
                    <a:pt x="130" y="143"/>
                    <a:pt x="130" y="143"/>
                  </a:cubicBezTo>
                  <a:lnTo>
                    <a:pt x="35" y="225"/>
                  </a:lnTo>
                  <a:close/>
                  <a:moveTo>
                    <a:pt x="159" y="119"/>
                  </a:moveTo>
                  <a:cubicBezTo>
                    <a:pt x="147" y="122"/>
                    <a:pt x="147" y="122"/>
                    <a:pt x="147" y="122"/>
                  </a:cubicBezTo>
                  <a:cubicBezTo>
                    <a:pt x="145" y="114"/>
                    <a:pt x="143" y="106"/>
                    <a:pt x="141" y="100"/>
                  </a:cubicBezTo>
                  <a:cubicBezTo>
                    <a:pt x="139" y="94"/>
                    <a:pt x="138" y="88"/>
                    <a:pt x="136" y="83"/>
                  </a:cubicBezTo>
                  <a:cubicBezTo>
                    <a:pt x="135" y="77"/>
                    <a:pt x="134" y="74"/>
                    <a:pt x="134" y="73"/>
                  </a:cubicBezTo>
                  <a:cubicBezTo>
                    <a:pt x="103" y="58"/>
                    <a:pt x="103" y="58"/>
                    <a:pt x="103" y="58"/>
                  </a:cubicBezTo>
                  <a:cubicBezTo>
                    <a:pt x="102" y="58"/>
                    <a:pt x="98" y="58"/>
                    <a:pt x="91" y="57"/>
                  </a:cubicBezTo>
                  <a:cubicBezTo>
                    <a:pt x="84" y="56"/>
                    <a:pt x="80" y="55"/>
                    <a:pt x="79" y="54"/>
                  </a:cubicBezTo>
                  <a:cubicBezTo>
                    <a:pt x="79" y="55"/>
                    <a:pt x="76" y="55"/>
                    <a:pt x="71" y="56"/>
                  </a:cubicBezTo>
                  <a:cubicBezTo>
                    <a:pt x="67" y="56"/>
                    <a:pt x="62" y="56"/>
                    <a:pt x="56" y="57"/>
                  </a:cubicBezTo>
                  <a:cubicBezTo>
                    <a:pt x="50" y="59"/>
                    <a:pt x="42" y="59"/>
                    <a:pt x="34" y="60"/>
                  </a:cubicBezTo>
                  <a:cubicBezTo>
                    <a:pt x="32" y="47"/>
                    <a:pt x="32" y="47"/>
                    <a:pt x="32" y="47"/>
                  </a:cubicBezTo>
                  <a:cubicBezTo>
                    <a:pt x="79" y="42"/>
                    <a:pt x="79" y="42"/>
                    <a:pt x="79" y="42"/>
                  </a:cubicBezTo>
                  <a:cubicBezTo>
                    <a:pt x="80" y="42"/>
                    <a:pt x="80" y="42"/>
                    <a:pt x="80" y="42"/>
                  </a:cubicBezTo>
                  <a:cubicBezTo>
                    <a:pt x="100" y="45"/>
                    <a:pt x="100" y="45"/>
                    <a:pt x="100" y="45"/>
                  </a:cubicBezTo>
                  <a:cubicBezTo>
                    <a:pt x="101" y="42"/>
                    <a:pt x="103" y="39"/>
                    <a:pt x="104" y="36"/>
                  </a:cubicBezTo>
                  <a:cubicBezTo>
                    <a:pt x="105" y="33"/>
                    <a:pt x="106" y="31"/>
                    <a:pt x="107" y="29"/>
                  </a:cubicBezTo>
                  <a:cubicBezTo>
                    <a:pt x="106" y="28"/>
                    <a:pt x="105" y="26"/>
                    <a:pt x="104" y="23"/>
                  </a:cubicBezTo>
                  <a:cubicBezTo>
                    <a:pt x="103" y="21"/>
                    <a:pt x="102" y="18"/>
                    <a:pt x="101" y="16"/>
                  </a:cubicBezTo>
                  <a:cubicBezTo>
                    <a:pt x="100" y="16"/>
                    <a:pt x="99" y="16"/>
                    <a:pt x="97" y="15"/>
                  </a:cubicBezTo>
                  <a:cubicBezTo>
                    <a:pt x="95" y="15"/>
                    <a:pt x="93" y="14"/>
                    <a:pt x="92" y="14"/>
                  </a:cubicBezTo>
                  <a:cubicBezTo>
                    <a:pt x="86" y="12"/>
                    <a:pt x="86" y="12"/>
                    <a:pt x="86" y="12"/>
                  </a:cubicBezTo>
                  <a:cubicBezTo>
                    <a:pt x="89" y="0"/>
                    <a:pt x="89" y="0"/>
                    <a:pt x="89" y="0"/>
                  </a:cubicBezTo>
                  <a:cubicBezTo>
                    <a:pt x="111" y="6"/>
                    <a:pt x="111" y="6"/>
                    <a:pt x="111" y="6"/>
                  </a:cubicBezTo>
                  <a:cubicBezTo>
                    <a:pt x="121" y="29"/>
                    <a:pt x="121" y="29"/>
                    <a:pt x="121" y="29"/>
                  </a:cubicBezTo>
                  <a:cubicBezTo>
                    <a:pt x="113" y="49"/>
                    <a:pt x="113" y="49"/>
                    <a:pt x="113" y="49"/>
                  </a:cubicBezTo>
                  <a:cubicBezTo>
                    <a:pt x="145" y="64"/>
                    <a:pt x="145" y="64"/>
                    <a:pt x="145" y="64"/>
                  </a:cubicBezTo>
                  <a:lnTo>
                    <a:pt x="159" y="119"/>
                  </a:lnTo>
                  <a:close/>
                  <a:moveTo>
                    <a:pt x="115" y="389"/>
                  </a:moveTo>
                  <a:cubicBezTo>
                    <a:pt x="174" y="412"/>
                    <a:pt x="174" y="412"/>
                    <a:pt x="174" y="412"/>
                  </a:cubicBezTo>
                  <a:cubicBezTo>
                    <a:pt x="200" y="412"/>
                    <a:pt x="200" y="412"/>
                    <a:pt x="200" y="412"/>
                  </a:cubicBezTo>
                  <a:cubicBezTo>
                    <a:pt x="200" y="425"/>
                    <a:pt x="200" y="425"/>
                    <a:pt x="200" y="425"/>
                  </a:cubicBezTo>
                  <a:cubicBezTo>
                    <a:pt x="171" y="425"/>
                    <a:pt x="171" y="425"/>
                    <a:pt x="171" y="425"/>
                  </a:cubicBezTo>
                  <a:cubicBezTo>
                    <a:pt x="114" y="402"/>
                    <a:pt x="114" y="402"/>
                    <a:pt x="114" y="402"/>
                  </a:cubicBezTo>
                  <a:cubicBezTo>
                    <a:pt x="49" y="406"/>
                    <a:pt x="49" y="406"/>
                    <a:pt x="49" y="406"/>
                  </a:cubicBezTo>
                  <a:cubicBezTo>
                    <a:pt x="48" y="393"/>
                    <a:pt x="48" y="393"/>
                    <a:pt x="48" y="393"/>
                  </a:cubicBezTo>
                  <a:lnTo>
                    <a:pt x="115" y="389"/>
                  </a:lnTo>
                  <a:close/>
                  <a:moveTo>
                    <a:pt x="112" y="254"/>
                  </a:moveTo>
                  <a:cubicBezTo>
                    <a:pt x="154" y="284"/>
                    <a:pt x="154" y="284"/>
                    <a:pt x="154" y="284"/>
                  </a:cubicBezTo>
                  <a:cubicBezTo>
                    <a:pt x="212" y="275"/>
                    <a:pt x="212" y="275"/>
                    <a:pt x="212" y="275"/>
                  </a:cubicBezTo>
                  <a:cubicBezTo>
                    <a:pt x="214" y="288"/>
                    <a:pt x="214" y="288"/>
                    <a:pt x="214" y="288"/>
                  </a:cubicBezTo>
                  <a:cubicBezTo>
                    <a:pt x="150" y="297"/>
                    <a:pt x="150" y="297"/>
                    <a:pt x="150" y="297"/>
                  </a:cubicBezTo>
                  <a:cubicBezTo>
                    <a:pt x="110" y="268"/>
                    <a:pt x="110" y="268"/>
                    <a:pt x="110" y="268"/>
                  </a:cubicBezTo>
                  <a:cubicBezTo>
                    <a:pt x="62" y="282"/>
                    <a:pt x="62" y="282"/>
                    <a:pt x="62" y="282"/>
                  </a:cubicBezTo>
                  <a:cubicBezTo>
                    <a:pt x="59" y="270"/>
                    <a:pt x="59" y="270"/>
                    <a:pt x="59" y="270"/>
                  </a:cubicBezTo>
                  <a:lnTo>
                    <a:pt x="112" y="254"/>
                  </a:lnTo>
                  <a:close/>
                  <a:moveTo>
                    <a:pt x="115" y="327"/>
                  </a:moveTo>
                  <a:cubicBezTo>
                    <a:pt x="196" y="344"/>
                    <a:pt x="196" y="344"/>
                    <a:pt x="196" y="344"/>
                  </a:cubicBezTo>
                  <a:cubicBezTo>
                    <a:pt x="193" y="357"/>
                    <a:pt x="193" y="357"/>
                    <a:pt x="193" y="357"/>
                  </a:cubicBezTo>
                  <a:cubicBezTo>
                    <a:pt x="115" y="340"/>
                    <a:pt x="115" y="340"/>
                    <a:pt x="115" y="340"/>
                  </a:cubicBezTo>
                  <a:cubicBezTo>
                    <a:pt x="63" y="350"/>
                    <a:pt x="63" y="350"/>
                    <a:pt x="63" y="350"/>
                  </a:cubicBezTo>
                  <a:cubicBezTo>
                    <a:pt x="61" y="337"/>
                    <a:pt x="61" y="337"/>
                    <a:pt x="61" y="337"/>
                  </a:cubicBezTo>
                  <a:lnTo>
                    <a:pt x="115" y="327"/>
                  </a:lnTo>
                  <a:close/>
                  <a:moveTo>
                    <a:pt x="176" y="189"/>
                  </a:moveTo>
                  <a:cubicBezTo>
                    <a:pt x="176" y="196"/>
                    <a:pt x="174" y="202"/>
                    <a:pt x="169" y="207"/>
                  </a:cubicBezTo>
                  <a:cubicBezTo>
                    <a:pt x="164" y="211"/>
                    <a:pt x="158" y="214"/>
                    <a:pt x="151" y="214"/>
                  </a:cubicBezTo>
                  <a:cubicBezTo>
                    <a:pt x="144" y="214"/>
                    <a:pt x="138" y="211"/>
                    <a:pt x="133" y="207"/>
                  </a:cubicBezTo>
                  <a:cubicBezTo>
                    <a:pt x="128" y="202"/>
                    <a:pt x="125" y="196"/>
                    <a:pt x="125" y="189"/>
                  </a:cubicBezTo>
                  <a:cubicBezTo>
                    <a:pt x="125" y="183"/>
                    <a:pt x="128" y="178"/>
                    <a:pt x="133" y="173"/>
                  </a:cubicBezTo>
                  <a:cubicBezTo>
                    <a:pt x="138" y="168"/>
                    <a:pt x="144" y="166"/>
                    <a:pt x="151" y="166"/>
                  </a:cubicBezTo>
                  <a:cubicBezTo>
                    <a:pt x="158" y="166"/>
                    <a:pt x="164" y="168"/>
                    <a:pt x="169" y="173"/>
                  </a:cubicBezTo>
                  <a:cubicBezTo>
                    <a:pt x="174" y="178"/>
                    <a:pt x="176" y="183"/>
                    <a:pt x="176" y="189"/>
                  </a:cubicBezTo>
                  <a:close/>
                </a:path>
              </a:pathLst>
            </a:custGeom>
            <a:solidFill>
              <a:schemeClr val="tx1"/>
            </a:solidFill>
            <a:ln w="9525">
              <a:noFill/>
              <a:round/>
              <a:headEnd/>
              <a:tailEnd/>
            </a:ln>
          </p:spPr>
          <p:txBody>
            <a:bodyPr/>
            <a:lstStyle/>
            <a:p>
              <a:pPr>
                <a:defRPr/>
              </a:pPr>
              <a:endParaRPr lang="en-US" dirty="0"/>
            </a:p>
          </p:txBody>
        </p:sp>
        <p:sp>
          <p:nvSpPr>
            <p:cNvPr id="24" name="Freeform 6"/>
            <p:cNvSpPr>
              <a:spLocks/>
            </p:cNvSpPr>
            <p:nvPr/>
          </p:nvSpPr>
          <p:spPr bwMode="auto">
            <a:xfrm>
              <a:off x="958850" y="4251326"/>
              <a:ext cx="157163" cy="176213"/>
            </a:xfrm>
            <a:custGeom>
              <a:avLst/>
              <a:gdLst/>
              <a:ahLst/>
              <a:cxnLst>
                <a:cxn ang="0">
                  <a:pos x="21" y="0"/>
                </a:cxn>
                <a:cxn ang="0">
                  <a:pos x="0" y="19"/>
                </a:cxn>
                <a:cxn ang="0">
                  <a:pos x="9" y="46"/>
                </a:cxn>
                <a:cxn ang="0">
                  <a:pos x="32" y="60"/>
                </a:cxn>
                <a:cxn ang="0">
                  <a:pos x="54" y="36"/>
                </a:cxn>
                <a:cxn ang="0">
                  <a:pos x="21" y="0"/>
                </a:cxn>
              </a:cxnLst>
              <a:rect l="0" t="0" r="r" b="b"/>
              <a:pathLst>
                <a:path w="54" h="60">
                  <a:moveTo>
                    <a:pt x="21" y="0"/>
                  </a:moveTo>
                  <a:cubicBezTo>
                    <a:pt x="8" y="0"/>
                    <a:pt x="1" y="6"/>
                    <a:pt x="0" y="19"/>
                  </a:cubicBezTo>
                  <a:cubicBezTo>
                    <a:pt x="0" y="28"/>
                    <a:pt x="3" y="37"/>
                    <a:pt x="9" y="46"/>
                  </a:cubicBezTo>
                  <a:cubicBezTo>
                    <a:pt x="15" y="55"/>
                    <a:pt x="23" y="60"/>
                    <a:pt x="32" y="60"/>
                  </a:cubicBezTo>
                  <a:cubicBezTo>
                    <a:pt x="47" y="60"/>
                    <a:pt x="54" y="52"/>
                    <a:pt x="54" y="36"/>
                  </a:cubicBezTo>
                  <a:cubicBezTo>
                    <a:pt x="54" y="12"/>
                    <a:pt x="43" y="0"/>
                    <a:pt x="21" y="0"/>
                  </a:cubicBezTo>
                  <a:close/>
                </a:path>
              </a:pathLst>
            </a:custGeom>
            <a:grpFill/>
            <a:ln w="9525">
              <a:noFill/>
              <a:round/>
              <a:headEnd/>
              <a:tailEnd/>
            </a:ln>
          </p:spPr>
          <p:txBody>
            <a:bodyPr/>
            <a:lstStyle/>
            <a:p>
              <a:pPr>
                <a:defRPr/>
              </a:pPr>
              <a:endParaRPr lang="en-US" dirty="0"/>
            </a:p>
          </p:txBody>
        </p:sp>
        <p:sp>
          <p:nvSpPr>
            <p:cNvPr id="25" name="Freeform 7"/>
            <p:cNvSpPr>
              <a:spLocks/>
            </p:cNvSpPr>
            <p:nvPr/>
          </p:nvSpPr>
          <p:spPr bwMode="auto">
            <a:xfrm>
              <a:off x="1060450" y="4100513"/>
              <a:ext cx="198438" cy="192088"/>
            </a:xfrm>
            <a:custGeom>
              <a:avLst/>
              <a:gdLst/>
              <a:ahLst/>
              <a:cxnLst>
                <a:cxn ang="0">
                  <a:pos x="40" y="66"/>
                </a:cxn>
                <a:cxn ang="0">
                  <a:pos x="64" y="31"/>
                </a:cxn>
                <a:cxn ang="0">
                  <a:pos x="26" y="0"/>
                </a:cxn>
                <a:cxn ang="0">
                  <a:pos x="9" y="8"/>
                </a:cxn>
                <a:cxn ang="0">
                  <a:pos x="9" y="45"/>
                </a:cxn>
                <a:cxn ang="0">
                  <a:pos x="40" y="66"/>
                </a:cxn>
              </a:cxnLst>
              <a:rect l="0" t="0" r="r" b="b"/>
              <a:pathLst>
                <a:path w="68" h="66">
                  <a:moveTo>
                    <a:pt x="40" y="66"/>
                  </a:moveTo>
                  <a:cubicBezTo>
                    <a:pt x="60" y="66"/>
                    <a:pt x="68" y="55"/>
                    <a:pt x="64" y="31"/>
                  </a:cubicBezTo>
                  <a:cubicBezTo>
                    <a:pt x="61" y="10"/>
                    <a:pt x="48" y="0"/>
                    <a:pt x="26" y="0"/>
                  </a:cubicBezTo>
                  <a:cubicBezTo>
                    <a:pt x="18" y="0"/>
                    <a:pt x="12" y="3"/>
                    <a:pt x="9" y="8"/>
                  </a:cubicBezTo>
                  <a:cubicBezTo>
                    <a:pt x="0" y="19"/>
                    <a:pt x="0" y="31"/>
                    <a:pt x="9" y="45"/>
                  </a:cubicBezTo>
                  <a:cubicBezTo>
                    <a:pt x="15" y="59"/>
                    <a:pt x="26" y="66"/>
                    <a:pt x="40" y="66"/>
                  </a:cubicBezTo>
                  <a:close/>
                </a:path>
              </a:pathLst>
            </a:custGeom>
            <a:solidFill>
              <a:schemeClr val="tx1"/>
            </a:solidFill>
            <a:ln w="9525">
              <a:noFill/>
              <a:round/>
              <a:headEnd/>
              <a:tailEnd/>
            </a:ln>
          </p:spPr>
          <p:txBody>
            <a:bodyPr/>
            <a:lstStyle/>
            <a:p>
              <a:pPr>
                <a:defRPr/>
              </a:pPr>
              <a:endParaRPr lang="en-US" dirty="0"/>
            </a:p>
          </p:txBody>
        </p:sp>
        <p:sp>
          <p:nvSpPr>
            <p:cNvPr id="26" name="Freeform 8"/>
            <p:cNvSpPr>
              <a:spLocks/>
            </p:cNvSpPr>
            <p:nvPr/>
          </p:nvSpPr>
          <p:spPr bwMode="auto">
            <a:xfrm>
              <a:off x="1054100" y="4191001"/>
              <a:ext cx="1004888" cy="1528763"/>
            </a:xfrm>
            <a:custGeom>
              <a:avLst/>
              <a:gdLst/>
              <a:ahLst/>
              <a:cxnLst>
                <a:cxn ang="0">
                  <a:pos x="231" y="252"/>
                </a:cxn>
                <a:cxn ang="0">
                  <a:pos x="225" y="222"/>
                </a:cxn>
                <a:cxn ang="0">
                  <a:pos x="240" y="160"/>
                </a:cxn>
                <a:cxn ang="0">
                  <a:pos x="248" y="82"/>
                </a:cxn>
                <a:cxn ang="0">
                  <a:pos x="267" y="84"/>
                </a:cxn>
                <a:cxn ang="0">
                  <a:pos x="270" y="64"/>
                </a:cxn>
                <a:cxn ang="0">
                  <a:pos x="213" y="6"/>
                </a:cxn>
                <a:cxn ang="0">
                  <a:pos x="175" y="0"/>
                </a:cxn>
                <a:cxn ang="0">
                  <a:pos x="61" y="51"/>
                </a:cxn>
                <a:cxn ang="0">
                  <a:pos x="0" y="154"/>
                </a:cxn>
                <a:cxn ang="0">
                  <a:pos x="14" y="205"/>
                </a:cxn>
                <a:cxn ang="0">
                  <a:pos x="39" y="258"/>
                </a:cxn>
                <a:cxn ang="0">
                  <a:pos x="170" y="481"/>
                </a:cxn>
                <a:cxn ang="0">
                  <a:pos x="253" y="525"/>
                </a:cxn>
                <a:cxn ang="0">
                  <a:pos x="291" y="515"/>
                </a:cxn>
                <a:cxn ang="0">
                  <a:pos x="345" y="446"/>
                </a:cxn>
                <a:cxn ang="0">
                  <a:pos x="332" y="401"/>
                </a:cxn>
                <a:cxn ang="0">
                  <a:pos x="217" y="390"/>
                </a:cxn>
                <a:cxn ang="0">
                  <a:pos x="231" y="252"/>
                </a:cxn>
              </a:cxnLst>
              <a:rect l="0" t="0" r="r" b="b"/>
              <a:pathLst>
                <a:path w="345" h="525">
                  <a:moveTo>
                    <a:pt x="231" y="252"/>
                  </a:moveTo>
                  <a:cubicBezTo>
                    <a:pt x="227" y="241"/>
                    <a:pt x="225" y="231"/>
                    <a:pt x="225" y="222"/>
                  </a:cubicBezTo>
                  <a:cubicBezTo>
                    <a:pt x="225" y="208"/>
                    <a:pt x="230" y="187"/>
                    <a:pt x="240" y="160"/>
                  </a:cubicBezTo>
                  <a:cubicBezTo>
                    <a:pt x="248" y="82"/>
                    <a:pt x="248" y="82"/>
                    <a:pt x="248" y="82"/>
                  </a:cubicBezTo>
                  <a:cubicBezTo>
                    <a:pt x="267" y="84"/>
                    <a:pt x="267" y="84"/>
                    <a:pt x="267" y="84"/>
                  </a:cubicBezTo>
                  <a:cubicBezTo>
                    <a:pt x="269" y="76"/>
                    <a:pt x="270" y="69"/>
                    <a:pt x="270" y="64"/>
                  </a:cubicBezTo>
                  <a:cubicBezTo>
                    <a:pt x="270" y="36"/>
                    <a:pt x="251" y="17"/>
                    <a:pt x="213" y="6"/>
                  </a:cubicBezTo>
                  <a:cubicBezTo>
                    <a:pt x="202" y="2"/>
                    <a:pt x="189" y="0"/>
                    <a:pt x="175" y="0"/>
                  </a:cubicBezTo>
                  <a:cubicBezTo>
                    <a:pt x="139" y="0"/>
                    <a:pt x="101" y="17"/>
                    <a:pt x="61" y="51"/>
                  </a:cubicBezTo>
                  <a:cubicBezTo>
                    <a:pt x="20" y="85"/>
                    <a:pt x="0" y="119"/>
                    <a:pt x="0" y="154"/>
                  </a:cubicBezTo>
                  <a:cubicBezTo>
                    <a:pt x="0" y="169"/>
                    <a:pt x="5" y="186"/>
                    <a:pt x="14" y="205"/>
                  </a:cubicBezTo>
                  <a:cubicBezTo>
                    <a:pt x="39" y="258"/>
                    <a:pt x="39" y="258"/>
                    <a:pt x="39" y="258"/>
                  </a:cubicBezTo>
                  <a:cubicBezTo>
                    <a:pt x="98" y="378"/>
                    <a:pt x="141" y="453"/>
                    <a:pt x="170" y="481"/>
                  </a:cubicBezTo>
                  <a:cubicBezTo>
                    <a:pt x="199" y="511"/>
                    <a:pt x="227" y="525"/>
                    <a:pt x="253" y="525"/>
                  </a:cubicBezTo>
                  <a:cubicBezTo>
                    <a:pt x="266" y="525"/>
                    <a:pt x="279" y="522"/>
                    <a:pt x="291" y="515"/>
                  </a:cubicBezTo>
                  <a:cubicBezTo>
                    <a:pt x="327" y="496"/>
                    <a:pt x="345" y="473"/>
                    <a:pt x="345" y="446"/>
                  </a:cubicBezTo>
                  <a:cubicBezTo>
                    <a:pt x="345" y="433"/>
                    <a:pt x="341" y="418"/>
                    <a:pt x="332" y="401"/>
                  </a:cubicBezTo>
                  <a:cubicBezTo>
                    <a:pt x="217" y="390"/>
                    <a:pt x="217" y="390"/>
                    <a:pt x="217" y="390"/>
                  </a:cubicBezTo>
                  <a:lnTo>
                    <a:pt x="231" y="252"/>
                  </a:lnTo>
                  <a:close/>
                </a:path>
              </a:pathLst>
            </a:custGeom>
            <a:solidFill>
              <a:schemeClr val="tx1"/>
            </a:solidFill>
            <a:ln w="9525">
              <a:noFill/>
              <a:round/>
              <a:headEnd/>
              <a:tailEnd/>
            </a:ln>
          </p:spPr>
          <p:txBody>
            <a:bodyPr/>
            <a:lstStyle/>
            <a:p>
              <a:pPr>
                <a:defRPr/>
              </a:pPr>
              <a:endParaRPr lang="en-US" dirty="0"/>
            </a:p>
          </p:txBody>
        </p:sp>
        <p:sp>
          <p:nvSpPr>
            <p:cNvPr id="27" name="Freeform 9"/>
            <p:cNvSpPr>
              <a:spLocks/>
            </p:cNvSpPr>
            <p:nvPr/>
          </p:nvSpPr>
          <p:spPr bwMode="auto">
            <a:xfrm>
              <a:off x="1214438" y="3933826"/>
              <a:ext cx="206375" cy="239713"/>
            </a:xfrm>
            <a:custGeom>
              <a:avLst/>
              <a:gdLst/>
              <a:ahLst/>
              <a:cxnLst>
                <a:cxn ang="0">
                  <a:pos x="42" y="80"/>
                </a:cxn>
                <a:cxn ang="0">
                  <a:pos x="69" y="39"/>
                </a:cxn>
                <a:cxn ang="0">
                  <a:pos x="55" y="12"/>
                </a:cxn>
                <a:cxn ang="0">
                  <a:pos x="29" y="0"/>
                </a:cxn>
                <a:cxn ang="0">
                  <a:pos x="4" y="44"/>
                </a:cxn>
                <a:cxn ang="0">
                  <a:pos x="42" y="80"/>
                </a:cxn>
              </a:cxnLst>
              <a:rect l="0" t="0" r="r" b="b"/>
              <a:pathLst>
                <a:path w="71" h="82">
                  <a:moveTo>
                    <a:pt x="42" y="80"/>
                  </a:moveTo>
                  <a:cubicBezTo>
                    <a:pt x="62" y="77"/>
                    <a:pt x="71" y="63"/>
                    <a:pt x="69" y="39"/>
                  </a:cubicBezTo>
                  <a:cubicBezTo>
                    <a:pt x="68" y="29"/>
                    <a:pt x="63" y="20"/>
                    <a:pt x="55" y="12"/>
                  </a:cubicBezTo>
                  <a:cubicBezTo>
                    <a:pt x="47" y="4"/>
                    <a:pt x="39" y="0"/>
                    <a:pt x="29" y="0"/>
                  </a:cubicBezTo>
                  <a:cubicBezTo>
                    <a:pt x="9" y="0"/>
                    <a:pt x="0" y="15"/>
                    <a:pt x="4" y="44"/>
                  </a:cubicBezTo>
                  <a:cubicBezTo>
                    <a:pt x="8" y="71"/>
                    <a:pt x="20" y="82"/>
                    <a:pt x="42" y="80"/>
                  </a:cubicBezTo>
                  <a:close/>
                </a:path>
              </a:pathLst>
            </a:custGeom>
            <a:solidFill>
              <a:schemeClr val="tx1"/>
            </a:solidFill>
            <a:ln w="9525">
              <a:noFill/>
              <a:round/>
              <a:headEnd/>
              <a:tailEnd/>
            </a:ln>
          </p:spPr>
          <p:txBody>
            <a:bodyPr/>
            <a:lstStyle/>
            <a:p>
              <a:pPr>
                <a:defRPr/>
              </a:pPr>
              <a:endParaRPr lang="en-US" dirty="0"/>
            </a:p>
          </p:txBody>
        </p:sp>
        <p:sp>
          <p:nvSpPr>
            <p:cNvPr id="28" name="Freeform 10"/>
            <p:cNvSpPr>
              <a:spLocks/>
            </p:cNvSpPr>
            <p:nvPr/>
          </p:nvSpPr>
          <p:spPr bwMode="auto">
            <a:xfrm>
              <a:off x="1444625" y="3786188"/>
              <a:ext cx="217488" cy="300038"/>
            </a:xfrm>
            <a:custGeom>
              <a:avLst/>
              <a:gdLst/>
              <a:ahLst/>
              <a:cxnLst>
                <a:cxn ang="0">
                  <a:pos x="46" y="99"/>
                </a:cxn>
                <a:cxn ang="0">
                  <a:pos x="75" y="63"/>
                </a:cxn>
                <a:cxn ang="0">
                  <a:pos x="31" y="6"/>
                </a:cxn>
                <a:cxn ang="0">
                  <a:pos x="3" y="43"/>
                </a:cxn>
                <a:cxn ang="0">
                  <a:pos x="11" y="85"/>
                </a:cxn>
                <a:cxn ang="0">
                  <a:pos x="46" y="99"/>
                </a:cxn>
              </a:cxnLst>
              <a:rect l="0" t="0" r="r" b="b"/>
              <a:pathLst>
                <a:path w="75" h="103">
                  <a:moveTo>
                    <a:pt x="46" y="99"/>
                  </a:moveTo>
                  <a:cubicBezTo>
                    <a:pt x="65" y="95"/>
                    <a:pt x="75" y="82"/>
                    <a:pt x="75" y="63"/>
                  </a:cubicBezTo>
                  <a:cubicBezTo>
                    <a:pt x="75" y="19"/>
                    <a:pt x="60" y="0"/>
                    <a:pt x="31" y="6"/>
                  </a:cubicBezTo>
                  <a:cubicBezTo>
                    <a:pt x="17" y="9"/>
                    <a:pt x="7" y="21"/>
                    <a:pt x="3" y="43"/>
                  </a:cubicBezTo>
                  <a:cubicBezTo>
                    <a:pt x="0" y="58"/>
                    <a:pt x="3" y="72"/>
                    <a:pt x="11" y="85"/>
                  </a:cubicBezTo>
                  <a:cubicBezTo>
                    <a:pt x="20" y="99"/>
                    <a:pt x="31" y="103"/>
                    <a:pt x="46" y="99"/>
                  </a:cubicBezTo>
                  <a:close/>
                </a:path>
              </a:pathLst>
            </a:custGeom>
            <a:solidFill>
              <a:schemeClr val="tx1"/>
            </a:solidFill>
            <a:ln w="9525">
              <a:noFill/>
              <a:round/>
              <a:headEnd/>
              <a:tailEnd/>
            </a:ln>
          </p:spPr>
          <p:txBody>
            <a:bodyPr/>
            <a:lstStyle/>
            <a:p>
              <a:pPr>
                <a:defRPr/>
              </a:pPr>
              <a:endParaRPr lang="en-US" dirty="0"/>
            </a:p>
          </p:txBody>
        </p:sp>
        <p:sp>
          <p:nvSpPr>
            <p:cNvPr id="29" name="Freeform 11"/>
            <p:cNvSpPr>
              <a:spLocks/>
            </p:cNvSpPr>
            <p:nvPr/>
          </p:nvSpPr>
          <p:spPr bwMode="auto">
            <a:xfrm>
              <a:off x="1703388" y="3643313"/>
              <a:ext cx="325438" cy="428625"/>
            </a:xfrm>
            <a:custGeom>
              <a:avLst/>
              <a:gdLst/>
              <a:ahLst/>
              <a:cxnLst>
                <a:cxn ang="0">
                  <a:pos x="56" y="147"/>
                </a:cxn>
                <a:cxn ang="0">
                  <a:pos x="95" y="125"/>
                </a:cxn>
                <a:cxn ang="0">
                  <a:pos x="112" y="79"/>
                </a:cxn>
                <a:cxn ang="0">
                  <a:pos x="95" y="27"/>
                </a:cxn>
                <a:cxn ang="0">
                  <a:pos x="54" y="0"/>
                </a:cxn>
                <a:cxn ang="0">
                  <a:pos x="15" y="20"/>
                </a:cxn>
                <a:cxn ang="0">
                  <a:pos x="0" y="66"/>
                </a:cxn>
                <a:cxn ang="0">
                  <a:pos x="14" y="119"/>
                </a:cxn>
                <a:cxn ang="0">
                  <a:pos x="56" y="147"/>
                </a:cxn>
              </a:cxnLst>
              <a:rect l="0" t="0" r="r" b="b"/>
              <a:pathLst>
                <a:path w="112" h="147">
                  <a:moveTo>
                    <a:pt x="56" y="147"/>
                  </a:moveTo>
                  <a:cubicBezTo>
                    <a:pt x="72" y="147"/>
                    <a:pt x="85" y="140"/>
                    <a:pt x="95" y="125"/>
                  </a:cubicBezTo>
                  <a:cubicBezTo>
                    <a:pt x="106" y="110"/>
                    <a:pt x="112" y="95"/>
                    <a:pt x="112" y="79"/>
                  </a:cubicBezTo>
                  <a:cubicBezTo>
                    <a:pt x="112" y="62"/>
                    <a:pt x="106" y="45"/>
                    <a:pt x="95" y="27"/>
                  </a:cubicBezTo>
                  <a:cubicBezTo>
                    <a:pt x="83" y="9"/>
                    <a:pt x="70" y="0"/>
                    <a:pt x="54" y="0"/>
                  </a:cubicBezTo>
                  <a:cubicBezTo>
                    <a:pt x="38" y="0"/>
                    <a:pt x="25" y="7"/>
                    <a:pt x="15" y="20"/>
                  </a:cubicBezTo>
                  <a:cubicBezTo>
                    <a:pt x="5" y="34"/>
                    <a:pt x="0" y="49"/>
                    <a:pt x="0" y="66"/>
                  </a:cubicBezTo>
                  <a:cubicBezTo>
                    <a:pt x="0" y="86"/>
                    <a:pt x="5" y="104"/>
                    <a:pt x="14" y="119"/>
                  </a:cubicBezTo>
                  <a:cubicBezTo>
                    <a:pt x="24" y="138"/>
                    <a:pt x="39" y="147"/>
                    <a:pt x="56" y="147"/>
                  </a:cubicBezTo>
                  <a:close/>
                </a:path>
              </a:pathLst>
            </a:custGeom>
            <a:solidFill>
              <a:schemeClr val="tx1"/>
            </a:solidFill>
            <a:ln w="9525">
              <a:noFill/>
              <a:round/>
              <a:headEnd/>
              <a:tailEnd/>
            </a:ln>
          </p:spPr>
          <p:txBody>
            <a:bodyPr/>
            <a:lstStyle/>
            <a:p>
              <a:pPr>
                <a:defRPr/>
              </a:pPr>
              <a:endParaRPr lang="en-US" dirty="0"/>
            </a:p>
          </p:txBody>
        </p:sp>
      </p:grpSp>
    </p:spTree>
    <p:extLst>
      <p:ext uri="{BB962C8B-B14F-4D97-AF65-F5344CB8AC3E}">
        <p14:creationId xmlns:p14="http://schemas.microsoft.com/office/powerpoint/2010/main" val="1042372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chemeClr val="bg1"/>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304800" y="1524000"/>
            <a:ext cx="5439310" cy="609398"/>
          </a:xfrm>
          <a:prstGeom prst="rect">
            <a:avLst/>
          </a:prstGeom>
          <a:noFill/>
        </p:spPr>
        <p:txBody>
          <a:bodyPr wrap="none" rtlCol="0">
            <a:spAutoFit/>
          </a:bodyPr>
          <a:lstStyle/>
          <a:p>
            <a:pPr>
              <a:lnSpc>
                <a:spcPct val="120000"/>
              </a:lnSpc>
            </a:pPr>
            <a:r>
              <a:rPr lang="en-US" sz="2800" b="1" dirty="0" smtClean="0">
                <a:solidFill>
                  <a:srgbClr val="000090"/>
                </a:solidFill>
              </a:rPr>
              <a:t>Results: The Seven Deadly Diseases</a:t>
            </a:r>
            <a:endParaRPr lang="en-US" sz="2800" b="1" dirty="0">
              <a:solidFill>
                <a:srgbClr val="000090"/>
              </a:solidFill>
            </a:endParaRPr>
          </a:p>
        </p:txBody>
      </p:sp>
      <p:graphicFrame>
        <p:nvGraphicFramePr>
          <p:cNvPr id="10" name="Chart 9"/>
          <p:cNvGraphicFramePr/>
          <p:nvPr>
            <p:extLst>
              <p:ext uri="{D42A27DB-BD31-4B8C-83A1-F6EECF244321}">
                <p14:modId xmlns:p14="http://schemas.microsoft.com/office/powerpoint/2010/main" val="1333225781"/>
              </p:ext>
            </p:extLst>
          </p:nvPr>
        </p:nvGraphicFramePr>
        <p:xfrm>
          <a:off x="0" y="2901533"/>
          <a:ext cx="4723829" cy="34992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327268096"/>
              </p:ext>
            </p:extLst>
          </p:nvPr>
        </p:nvGraphicFramePr>
        <p:xfrm>
          <a:off x="4724400" y="2895600"/>
          <a:ext cx="4419600" cy="3505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1981200" y="2408173"/>
            <a:ext cx="1180644" cy="424732"/>
          </a:xfrm>
          <a:prstGeom prst="rect">
            <a:avLst/>
          </a:prstGeom>
        </p:spPr>
        <p:txBody>
          <a:bodyPr wrap="none">
            <a:spAutoFit/>
          </a:bodyPr>
          <a:lstStyle/>
          <a:p>
            <a:pPr>
              <a:lnSpc>
                <a:spcPct val="120000"/>
              </a:lnSpc>
            </a:pPr>
            <a:r>
              <a:rPr lang="en-US" smtClean="0">
                <a:solidFill>
                  <a:srgbClr val="000090"/>
                </a:solidFill>
              </a:rPr>
              <a:t>0 – 4 Years</a:t>
            </a:r>
            <a:endParaRPr lang="en-US" dirty="0">
              <a:solidFill>
                <a:srgbClr val="000090"/>
              </a:solidFill>
            </a:endParaRPr>
          </a:p>
        </p:txBody>
      </p:sp>
      <p:sp>
        <p:nvSpPr>
          <p:cNvPr id="13" name="Rectangle 12"/>
          <p:cNvSpPr/>
          <p:nvPr/>
        </p:nvSpPr>
        <p:spPr>
          <a:xfrm>
            <a:off x="6400800" y="2408173"/>
            <a:ext cx="1297663" cy="424732"/>
          </a:xfrm>
          <a:prstGeom prst="rect">
            <a:avLst/>
          </a:prstGeom>
        </p:spPr>
        <p:txBody>
          <a:bodyPr wrap="none">
            <a:spAutoFit/>
          </a:bodyPr>
          <a:lstStyle/>
          <a:p>
            <a:pPr>
              <a:lnSpc>
                <a:spcPct val="120000"/>
              </a:lnSpc>
            </a:pPr>
            <a:r>
              <a:rPr lang="en-US" dirty="0">
                <a:solidFill>
                  <a:srgbClr val="000090"/>
                </a:solidFill>
              </a:rPr>
              <a:t>5</a:t>
            </a:r>
            <a:r>
              <a:rPr lang="en-US" dirty="0" smtClean="0">
                <a:solidFill>
                  <a:srgbClr val="000090"/>
                </a:solidFill>
              </a:rPr>
              <a:t> – 14 Years</a:t>
            </a:r>
            <a:endParaRPr lang="en-US" dirty="0">
              <a:solidFill>
                <a:srgbClr val="000090"/>
              </a:solidFill>
            </a:endParaRPr>
          </a:p>
        </p:txBody>
      </p:sp>
      <p:cxnSp>
        <p:nvCxnSpPr>
          <p:cNvPr id="6" name="Straight Connector 5"/>
          <p:cNvCxnSpPr/>
          <p:nvPr/>
        </p:nvCxnSpPr>
        <p:spPr>
          <a:xfrm>
            <a:off x="-152400" y="3048000"/>
            <a:ext cx="9448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4892040"/>
            <a:ext cx="9448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814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chemeClr val="bg1"/>
                  </a:solidFill>
                </a:rPr>
                <a:t>Results</a:t>
              </a:r>
            </a:p>
            <a:p>
              <a:pPr algn="r"/>
              <a:r>
                <a:rPr lang="en-US" sz="1200" dirty="0">
                  <a:solidFill>
                    <a:srgbClr val="660066"/>
                  </a:solidFill>
                </a:rPr>
                <a:t>Dissemination Process</a:t>
              </a:r>
            </a:p>
            <a:p>
              <a:pPr algn="r"/>
              <a:r>
                <a:rPr lang="en-US" sz="1200" dirty="0">
                  <a:solidFill>
                    <a:srgbClr val="660066"/>
                  </a:solidFill>
                </a:rPr>
                <a:t>Opportunities ahead</a:t>
              </a:r>
            </a:p>
            <a:p>
              <a:pPr algn="r"/>
              <a:r>
                <a:rPr lang="en-US" sz="1200" dirty="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304800" y="1524000"/>
            <a:ext cx="5439310" cy="609398"/>
          </a:xfrm>
          <a:prstGeom prst="rect">
            <a:avLst/>
          </a:prstGeom>
          <a:noFill/>
        </p:spPr>
        <p:txBody>
          <a:bodyPr wrap="none" rtlCol="0">
            <a:spAutoFit/>
          </a:bodyPr>
          <a:lstStyle/>
          <a:p>
            <a:pPr>
              <a:lnSpc>
                <a:spcPct val="120000"/>
              </a:lnSpc>
            </a:pPr>
            <a:r>
              <a:rPr lang="en-US" sz="2800" b="1" dirty="0" smtClean="0">
                <a:solidFill>
                  <a:srgbClr val="000090"/>
                </a:solidFill>
              </a:rPr>
              <a:t>Results: The Seven Deadly Diseases</a:t>
            </a:r>
            <a:endParaRPr lang="en-US" sz="2800" b="1" dirty="0">
              <a:solidFill>
                <a:srgbClr val="000090"/>
              </a:solidFill>
            </a:endParaRPr>
          </a:p>
        </p:txBody>
      </p:sp>
      <p:sp>
        <p:nvSpPr>
          <p:cNvPr id="2" name="Rectangle 1"/>
          <p:cNvSpPr/>
          <p:nvPr/>
        </p:nvSpPr>
        <p:spPr>
          <a:xfrm>
            <a:off x="1981200" y="2242268"/>
            <a:ext cx="1369799" cy="424732"/>
          </a:xfrm>
          <a:prstGeom prst="rect">
            <a:avLst/>
          </a:prstGeom>
        </p:spPr>
        <p:txBody>
          <a:bodyPr wrap="none">
            <a:spAutoFit/>
          </a:bodyPr>
          <a:lstStyle/>
          <a:p>
            <a:pPr>
              <a:lnSpc>
                <a:spcPct val="120000"/>
              </a:lnSpc>
            </a:pPr>
            <a:r>
              <a:rPr lang="en-US" dirty="0" smtClean="0">
                <a:solidFill>
                  <a:srgbClr val="000090"/>
                </a:solidFill>
              </a:rPr>
              <a:t>15 - 49 Years</a:t>
            </a:r>
            <a:endParaRPr lang="en-US" dirty="0">
              <a:solidFill>
                <a:srgbClr val="000090"/>
              </a:solidFill>
            </a:endParaRPr>
          </a:p>
        </p:txBody>
      </p:sp>
      <p:sp>
        <p:nvSpPr>
          <p:cNvPr id="13" name="Rectangle 12"/>
          <p:cNvSpPr/>
          <p:nvPr/>
        </p:nvSpPr>
        <p:spPr>
          <a:xfrm>
            <a:off x="6368923" y="2133398"/>
            <a:ext cx="1074846" cy="424732"/>
          </a:xfrm>
          <a:prstGeom prst="rect">
            <a:avLst/>
          </a:prstGeom>
        </p:spPr>
        <p:txBody>
          <a:bodyPr wrap="none">
            <a:spAutoFit/>
          </a:bodyPr>
          <a:lstStyle/>
          <a:p>
            <a:pPr>
              <a:lnSpc>
                <a:spcPct val="120000"/>
              </a:lnSpc>
            </a:pPr>
            <a:r>
              <a:rPr lang="en-US" dirty="0" smtClean="0">
                <a:solidFill>
                  <a:srgbClr val="000090"/>
                </a:solidFill>
              </a:rPr>
              <a:t>50+ Years</a:t>
            </a:r>
            <a:endParaRPr lang="en-US" dirty="0">
              <a:solidFill>
                <a:srgbClr val="000090"/>
              </a:solidFill>
            </a:endParaRPr>
          </a:p>
        </p:txBody>
      </p:sp>
      <p:graphicFrame>
        <p:nvGraphicFramePr>
          <p:cNvPr id="14" name="Chart 13"/>
          <p:cNvGraphicFramePr/>
          <p:nvPr>
            <p:extLst>
              <p:ext uri="{D42A27DB-BD31-4B8C-83A1-F6EECF244321}">
                <p14:modId xmlns:p14="http://schemas.microsoft.com/office/powerpoint/2010/main" val="1998907808"/>
              </p:ext>
            </p:extLst>
          </p:nvPr>
        </p:nvGraphicFramePr>
        <p:xfrm>
          <a:off x="76200" y="2849838"/>
          <a:ext cx="4419029" cy="35509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extLst>
              <p:ext uri="{D42A27DB-BD31-4B8C-83A1-F6EECF244321}">
                <p14:modId xmlns:p14="http://schemas.microsoft.com/office/powerpoint/2010/main" val="1450624602"/>
              </p:ext>
            </p:extLst>
          </p:nvPr>
        </p:nvGraphicFramePr>
        <p:xfrm>
          <a:off x="4570858" y="2849838"/>
          <a:ext cx="4496942" cy="3567482"/>
        </p:xfrm>
        <a:graphic>
          <a:graphicData uri="http://schemas.openxmlformats.org/drawingml/2006/chart">
            <c:chart xmlns:c="http://schemas.openxmlformats.org/drawingml/2006/chart" xmlns:r="http://schemas.openxmlformats.org/officeDocument/2006/relationships" r:id="rId5"/>
          </a:graphicData>
        </a:graphic>
      </p:graphicFrame>
      <p:cxnSp>
        <p:nvCxnSpPr>
          <p:cNvPr id="19" name="Straight Connector 18"/>
          <p:cNvCxnSpPr/>
          <p:nvPr/>
        </p:nvCxnSpPr>
        <p:spPr>
          <a:xfrm>
            <a:off x="-152400" y="2971800"/>
            <a:ext cx="9448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 y="4910328"/>
            <a:ext cx="9448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926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chemeClr val="bg1"/>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3" name="Rectangle 2"/>
          <p:cNvSpPr/>
          <p:nvPr/>
        </p:nvSpPr>
        <p:spPr>
          <a:xfrm>
            <a:off x="304800" y="2136339"/>
            <a:ext cx="8305800" cy="3194721"/>
          </a:xfrm>
          <a:prstGeom prst="rect">
            <a:avLst/>
          </a:prstGeom>
        </p:spPr>
        <p:txBody>
          <a:bodyPr wrap="square">
            <a:spAutoFit/>
          </a:bodyPr>
          <a:lstStyle/>
          <a:p>
            <a:pPr marL="285750" indent="-285750">
              <a:lnSpc>
                <a:spcPct val="120000"/>
              </a:lnSpc>
              <a:buFont typeface="Arial"/>
              <a:buChar char="•"/>
            </a:pPr>
            <a:r>
              <a:rPr lang="en-US" sz="2400" dirty="0" smtClean="0">
                <a:solidFill>
                  <a:srgbClr val="000090"/>
                </a:solidFill>
              </a:rPr>
              <a:t>Integrated with routine structure and it provides feedback to district health authorities </a:t>
            </a:r>
          </a:p>
          <a:p>
            <a:pPr marL="742950" lvl="1" indent="-285750">
              <a:lnSpc>
                <a:spcPct val="120000"/>
              </a:lnSpc>
              <a:buFont typeface="Arial"/>
              <a:buChar char="•"/>
            </a:pPr>
            <a:r>
              <a:rPr lang="en-US" sz="2400" dirty="0" smtClean="0">
                <a:solidFill>
                  <a:srgbClr val="000090"/>
                </a:solidFill>
              </a:rPr>
              <a:t>Helps to produce district DHP and HSSP documents and other health sector indicators</a:t>
            </a:r>
            <a:endParaRPr lang="en-US" sz="2400" dirty="0" smtClean="0">
              <a:solidFill>
                <a:srgbClr val="000090"/>
              </a:solidFill>
            </a:endParaRPr>
          </a:p>
          <a:p>
            <a:pPr marL="285750" indent="-285750">
              <a:lnSpc>
                <a:spcPct val="120000"/>
              </a:lnSpc>
              <a:buFont typeface="Arial"/>
              <a:buChar char="•"/>
            </a:pPr>
            <a:r>
              <a:rPr lang="en-US" sz="2400" dirty="0" smtClean="0">
                <a:solidFill>
                  <a:srgbClr val="000090"/>
                </a:solidFill>
              </a:rPr>
              <a:t>Internal processes of reporting (funders, IHI and </a:t>
            </a:r>
            <a:r>
              <a:rPr lang="en-US" sz="2400" dirty="0" err="1" smtClean="0">
                <a:solidFill>
                  <a:srgbClr val="000090"/>
                </a:solidFill>
              </a:rPr>
              <a:t>MoH</a:t>
            </a:r>
            <a:r>
              <a:rPr lang="en-US" sz="2400" dirty="0" smtClean="0">
                <a:solidFill>
                  <a:srgbClr val="000090"/>
                </a:solidFill>
              </a:rPr>
              <a:t>)</a:t>
            </a:r>
          </a:p>
          <a:p>
            <a:pPr marL="285750" indent="-285750">
              <a:lnSpc>
                <a:spcPct val="120000"/>
              </a:lnSpc>
              <a:buFont typeface="Arial"/>
              <a:buChar char="•"/>
            </a:pPr>
            <a:r>
              <a:rPr lang="en-US" sz="2400" dirty="0" smtClean="0">
                <a:solidFill>
                  <a:srgbClr val="000090"/>
                </a:solidFill>
              </a:rPr>
              <a:t>Publication: </a:t>
            </a:r>
            <a:r>
              <a:rPr lang="en-US" sz="2400" dirty="0" err="1" smtClean="0">
                <a:solidFill>
                  <a:srgbClr val="000090"/>
                </a:solidFill>
              </a:rPr>
              <a:t>Int.J</a:t>
            </a:r>
            <a:r>
              <a:rPr lang="en-US" sz="2400" dirty="0" smtClean="0">
                <a:solidFill>
                  <a:srgbClr val="000090"/>
                </a:solidFill>
              </a:rPr>
              <a:t>. </a:t>
            </a:r>
            <a:r>
              <a:rPr lang="en-US" sz="2400" dirty="0" err="1" smtClean="0">
                <a:solidFill>
                  <a:srgbClr val="000090"/>
                </a:solidFill>
              </a:rPr>
              <a:t>Epid</a:t>
            </a:r>
            <a:r>
              <a:rPr lang="en-US" sz="2400" dirty="0" smtClean="0">
                <a:solidFill>
                  <a:srgbClr val="000090"/>
                </a:solidFill>
              </a:rPr>
              <a:t>. Data Resource Profile (2014)</a:t>
            </a:r>
          </a:p>
          <a:p>
            <a:pPr marL="285750" indent="-285750">
              <a:lnSpc>
                <a:spcPct val="120000"/>
              </a:lnSpc>
              <a:buFont typeface="Arial"/>
              <a:buChar char="•"/>
            </a:pPr>
            <a:r>
              <a:rPr lang="en-US" sz="2400" dirty="0" smtClean="0">
                <a:solidFill>
                  <a:srgbClr val="000090"/>
                </a:solidFill>
              </a:rPr>
              <a:t>Full report including (2013 &amp; 2014 data)</a:t>
            </a:r>
          </a:p>
        </p:txBody>
      </p:sp>
      <p:sp>
        <p:nvSpPr>
          <p:cNvPr id="4" name="TextBox 3"/>
          <p:cNvSpPr txBox="1"/>
          <p:nvPr/>
        </p:nvSpPr>
        <p:spPr>
          <a:xfrm>
            <a:off x="304800" y="1524000"/>
            <a:ext cx="3461012" cy="574901"/>
          </a:xfrm>
          <a:prstGeom prst="rect">
            <a:avLst/>
          </a:prstGeom>
          <a:noFill/>
        </p:spPr>
        <p:txBody>
          <a:bodyPr wrap="none" rtlCol="0">
            <a:spAutoFit/>
          </a:bodyPr>
          <a:lstStyle/>
          <a:p>
            <a:pPr>
              <a:lnSpc>
                <a:spcPct val="120000"/>
              </a:lnSpc>
            </a:pPr>
            <a:r>
              <a:rPr lang="en-US" sz="2800" b="1" dirty="0" smtClean="0">
                <a:solidFill>
                  <a:srgbClr val="000090"/>
                </a:solidFill>
              </a:rPr>
              <a:t>Results Dissemination</a:t>
            </a:r>
            <a:endParaRPr lang="en-US" sz="2800" b="1" dirty="0">
              <a:solidFill>
                <a:srgbClr val="000090"/>
              </a:solidFill>
            </a:endParaRPr>
          </a:p>
        </p:txBody>
      </p:sp>
      <p:pic>
        <p:nvPicPr>
          <p:cNvPr id="9" name="Picture 2"/>
          <p:cNvPicPr>
            <a:picLocks noChangeAspect="1" noChangeArrowheads="1"/>
          </p:cNvPicPr>
          <p:nvPr/>
        </p:nvPicPr>
        <p:blipFill>
          <a:blip r:embed="rId3" cstate="print"/>
          <a:srcRect/>
          <a:stretch>
            <a:fillRect/>
          </a:stretch>
        </p:blipFill>
        <p:spPr bwMode="auto">
          <a:xfrm>
            <a:off x="7696200" y="3562970"/>
            <a:ext cx="1243567" cy="1237630"/>
          </a:xfrm>
          <a:prstGeom prst="rect">
            <a:avLst/>
          </a:prstGeom>
          <a:noFill/>
          <a:ln w="9525">
            <a:noFill/>
            <a:miter lim="800000"/>
            <a:headEnd/>
            <a:tailEnd/>
          </a:ln>
        </p:spPr>
      </p:pic>
      <p:pic>
        <p:nvPicPr>
          <p:cNvPr id="1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7131" r="3372"/>
          <a:stretch/>
        </p:blipFill>
        <p:spPr bwMode="auto">
          <a:xfrm>
            <a:off x="5943600" y="5419408"/>
            <a:ext cx="1426779" cy="102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5" cstate="print"/>
          <a:srcRect t="16544"/>
          <a:stretch/>
        </p:blipFill>
        <p:spPr bwMode="auto">
          <a:xfrm>
            <a:off x="7724259" y="4977063"/>
            <a:ext cx="1188844" cy="1329311"/>
          </a:xfrm>
          <a:prstGeom prst="rect">
            <a:avLst/>
          </a:prstGeom>
          <a:noFill/>
          <a:ln w="9525">
            <a:noFill/>
            <a:miter lim="800000"/>
            <a:headEnd/>
            <a:tailEnd/>
          </a:ln>
        </p:spPr>
      </p:pic>
      <p:sp>
        <p:nvSpPr>
          <p:cNvPr id="2" name="Rectangle 1"/>
          <p:cNvSpPr/>
          <p:nvPr/>
        </p:nvSpPr>
        <p:spPr>
          <a:xfrm>
            <a:off x="304228" y="5341691"/>
            <a:ext cx="5409045" cy="1200329"/>
          </a:xfrm>
          <a:prstGeom prst="rect">
            <a:avLst/>
          </a:prstGeom>
        </p:spPr>
        <p:txBody>
          <a:bodyPr wrap="square">
            <a:spAutoFit/>
          </a:bodyPr>
          <a:lstStyle/>
          <a:p>
            <a:pPr marL="285750" indent="-285750">
              <a:buFont typeface="Arial" charset="0"/>
              <a:buChar char="•"/>
            </a:pPr>
            <a:r>
              <a:rPr lang="en-US" sz="2400" dirty="0" smtClean="0">
                <a:solidFill>
                  <a:srgbClr val="000090"/>
                </a:solidFill>
              </a:rPr>
              <a:t>Knowledge gained help to build models for determining causes of deaths given the verbal autopsy document </a:t>
            </a:r>
            <a:endParaRPr lang="en-US" sz="2400" dirty="0"/>
          </a:p>
        </p:txBody>
      </p:sp>
    </p:spTree>
    <p:extLst>
      <p:ext uri="{BB962C8B-B14F-4D97-AF65-F5344CB8AC3E}">
        <p14:creationId xmlns:p14="http://schemas.microsoft.com/office/powerpoint/2010/main" val="3950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chemeClr val="bg1"/>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smtClean="0">
                  <a:solidFill>
                    <a:srgbClr val="660066"/>
                  </a:solidFill>
                </a:rPr>
                <a:t>In Conclusion</a:t>
              </a:r>
              <a:endParaRPr lang="en-US" sz="1200" dirty="0">
                <a:solidFill>
                  <a:srgbClr val="660066"/>
                </a:solidFill>
              </a:endParaRPr>
            </a:p>
            <a:p>
              <a:pPr algn="r"/>
              <a:r>
                <a:rPr lang="en-US" sz="1200" dirty="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11" name="TextBox 10"/>
          <p:cNvSpPr txBox="1"/>
          <p:nvPr/>
        </p:nvSpPr>
        <p:spPr>
          <a:xfrm>
            <a:off x="1023780" y="3034605"/>
            <a:ext cx="7096440" cy="1384995"/>
          </a:xfrm>
          <a:prstGeom prst="rect">
            <a:avLst/>
          </a:prstGeom>
          <a:noFill/>
        </p:spPr>
        <p:txBody>
          <a:bodyPr wrap="square" rtlCol="0">
            <a:spAutoFit/>
          </a:bodyPr>
          <a:lstStyle/>
          <a:p>
            <a:pPr marL="457200" indent="-457200">
              <a:buFont typeface="Arial" charset="0"/>
              <a:buChar char="•"/>
            </a:pPr>
            <a:r>
              <a:rPr lang="en-US" sz="2800" smtClean="0">
                <a:solidFill>
                  <a:srgbClr val="000090"/>
                </a:solidFill>
              </a:rPr>
              <a:t>Study </a:t>
            </a:r>
            <a:r>
              <a:rPr lang="en-US" sz="2800" dirty="0" smtClean="0">
                <a:solidFill>
                  <a:srgbClr val="000090"/>
                </a:solidFill>
              </a:rPr>
              <a:t>overview, approach and experiences</a:t>
            </a:r>
          </a:p>
          <a:p>
            <a:pPr marL="457200" indent="-457200">
              <a:buFont typeface="Arial" charset="0"/>
              <a:buChar char="•"/>
            </a:pPr>
            <a:r>
              <a:rPr lang="en-US" sz="2800" dirty="0" smtClean="0">
                <a:solidFill>
                  <a:srgbClr val="000090"/>
                </a:solidFill>
              </a:rPr>
              <a:t>Share results (leading causes of death)</a:t>
            </a:r>
          </a:p>
          <a:p>
            <a:pPr marL="457200" indent="-457200">
              <a:buFont typeface="Arial" charset="0"/>
              <a:buChar char="•"/>
            </a:pPr>
            <a:r>
              <a:rPr lang="en-US" sz="2800" dirty="0">
                <a:solidFill>
                  <a:srgbClr val="000090"/>
                </a:solidFill>
              </a:rPr>
              <a:t>E</a:t>
            </a:r>
            <a:r>
              <a:rPr lang="en-US" sz="2800" dirty="0" smtClean="0">
                <a:solidFill>
                  <a:srgbClr val="000090"/>
                </a:solidFill>
              </a:rPr>
              <a:t>merging opportunities</a:t>
            </a:r>
            <a:endParaRPr lang="en-US" sz="2800" dirty="0" smtClean="0">
              <a:solidFill>
                <a:srgbClr val="000090"/>
              </a:solidFill>
            </a:endParaRPr>
          </a:p>
        </p:txBody>
      </p:sp>
      <p:pic>
        <p:nvPicPr>
          <p:cNvPr id="16" name="Picture 1" descr="IHI logo"/>
          <p:cNvPicPr>
            <a:picLocks noChangeAspect="1" noChangeArrowheads="1"/>
          </p:cNvPicPr>
          <p:nvPr>
            <p:custDataLst>
              <p:tags r:id="rId1"/>
            </p:custDataLst>
          </p:nvPr>
        </p:nvPicPr>
        <p:blipFill>
          <a:blip r:embed="rId4"/>
          <a:srcRect/>
          <a:stretch>
            <a:fillRect/>
          </a:stretch>
        </p:blipFill>
        <p:spPr bwMode="auto">
          <a:xfrm>
            <a:off x="6019800" y="5863875"/>
            <a:ext cx="3124200" cy="689325"/>
          </a:xfrm>
          <a:prstGeom prst="rect">
            <a:avLst/>
          </a:prstGeom>
          <a:noFill/>
          <a:ln w="9525">
            <a:noFill/>
            <a:miter lim="800000"/>
            <a:headEnd/>
            <a:tailEnd/>
          </a:ln>
        </p:spPr>
      </p:pic>
      <p:sp>
        <p:nvSpPr>
          <p:cNvPr id="2" name="Rectangle 1"/>
          <p:cNvSpPr/>
          <p:nvPr/>
        </p:nvSpPr>
        <p:spPr>
          <a:xfrm>
            <a:off x="533400" y="1703739"/>
            <a:ext cx="4566378" cy="523220"/>
          </a:xfrm>
          <a:prstGeom prst="rect">
            <a:avLst/>
          </a:prstGeom>
        </p:spPr>
        <p:txBody>
          <a:bodyPr wrap="none">
            <a:spAutoFit/>
          </a:bodyPr>
          <a:lstStyle/>
          <a:p>
            <a:r>
              <a:rPr lang="en-US" sz="2800" b="1" dirty="0" smtClean="0">
                <a:solidFill>
                  <a:srgbClr val="000090"/>
                </a:solidFill>
              </a:rPr>
              <a:t>Overview of the presentation</a:t>
            </a:r>
            <a:endParaRPr lang="en-US" sz="2800" dirty="0"/>
          </a:p>
        </p:txBody>
      </p:sp>
    </p:spTree>
    <p:extLst>
      <p:ext uri="{BB962C8B-B14F-4D97-AF65-F5344CB8AC3E}">
        <p14:creationId xmlns:p14="http://schemas.microsoft.com/office/powerpoint/2010/main" val="1653817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smtClean="0">
                  <a:solidFill>
                    <a:schemeClr val="bg1"/>
                  </a:solidFill>
                </a:rPr>
                <a:t>In Conclusion</a:t>
              </a:r>
              <a:endParaRPr lang="en-US" sz="1200" dirty="0">
                <a:solidFill>
                  <a:schemeClr val="bg1"/>
                </a:solidFill>
              </a:endParaRPr>
            </a:p>
            <a:p>
              <a:pPr algn="r"/>
              <a:r>
                <a:rPr lang="en-US" sz="1200" dirty="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Tree>
    <p:extLst>
      <p:ext uri="{BB962C8B-B14F-4D97-AF65-F5344CB8AC3E}">
        <p14:creationId xmlns:p14="http://schemas.microsoft.com/office/powerpoint/2010/main" val="1026057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smtClean="0">
                  <a:solidFill>
                    <a:schemeClr val="bg1"/>
                  </a:solidFill>
                </a:rPr>
                <a:t>In Conclusion</a:t>
              </a:r>
              <a:endParaRPr lang="en-US" sz="1200" dirty="0">
                <a:solidFill>
                  <a:schemeClr val="bg1"/>
                </a:solidFill>
              </a:endParaRPr>
            </a:p>
            <a:p>
              <a:pPr algn="r"/>
              <a:r>
                <a:rPr lang="en-US" sz="1200" dirty="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304800" y="1524000"/>
            <a:ext cx="3437159" cy="609398"/>
          </a:xfrm>
          <a:prstGeom prst="rect">
            <a:avLst/>
          </a:prstGeom>
          <a:noFill/>
        </p:spPr>
        <p:txBody>
          <a:bodyPr wrap="none" rtlCol="0">
            <a:spAutoFit/>
          </a:bodyPr>
          <a:lstStyle/>
          <a:p>
            <a:pPr>
              <a:lnSpc>
                <a:spcPct val="120000"/>
              </a:lnSpc>
            </a:pPr>
            <a:r>
              <a:rPr lang="en-US" sz="2800" b="1" dirty="0" smtClean="0">
                <a:solidFill>
                  <a:srgbClr val="000090"/>
                </a:solidFill>
              </a:rPr>
              <a:t>Opportunities ahead?</a:t>
            </a:r>
            <a:endParaRPr lang="en-US" sz="2800" b="1" dirty="0">
              <a:solidFill>
                <a:srgbClr val="000090"/>
              </a:solidFill>
            </a:endParaRPr>
          </a:p>
        </p:txBody>
      </p:sp>
      <p:sp>
        <p:nvSpPr>
          <p:cNvPr id="30" name="TextBox 7"/>
          <p:cNvSpPr txBox="1">
            <a:spLocks noChangeArrowheads="1"/>
          </p:cNvSpPr>
          <p:nvPr/>
        </p:nvSpPr>
        <p:spPr bwMode="auto">
          <a:xfrm>
            <a:off x="152400" y="2476122"/>
            <a:ext cx="81816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600" b="1" dirty="0">
                <a:solidFill>
                  <a:srgbClr val="C00000"/>
                </a:solidFill>
                <a:latin typeface="DIN Condensed" charset="0"/>
                <a:ea typeface="DIN Condensed" charset="0"/>
                <a:cs typeface="DIN Condensed" charset="0"/>
              </a:rPr>
              <a:t>Death occurs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855" y="2133600"/>
            <a:ext cx="1390446" cy="159585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408" y="2133600"/>
            <a:ext cx="1388392" cy="159585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776" y="2133600"/>
            <a:ext cx="1297259" cy="1737332"/>
          </a:xfrm>
          <a:prstGeom prst="rect">
            <a:avLst/>
          </a:prstGeom>
        </p:spPr>
      </p:pic>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1538" y="2129024"/>
            <a:ext cx="1246524" cy="1833376"/>
          </a:xfrm>
          <a:prstGeom prst="rect">
            <a:avLst/>
          </a:prstGeom>
        </p:spPr>
      </p:pic>
      <p:sp>
        <p:nvSpPr>
          <p:cNvPr id="108" name="Rectangle 107"/>
          <p:cNvSpPr/>
          <p:nvPr/>
        </p:nvSpPr>
        <p:spPr>
          <a:xfrm>
            <a:off x="2726408" y="2129024"/>
            <a:ext cx="3009627" cy="213817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667000" y="4469678"/>
            <a:ext cx="3537315" cy="1421928"/>
          </a:xfrm>
          <a:prstGeom prst="rect">
            <a:avLst/>
          </a:prstGeom>
        </p:spPr>
        <p:txBody>
          <a:bodyPr wrap="none">
            <a:spAutoFit/>
          </a:bodyPr>
          <a:lstStyle/>
          <a:p>
            <a:pPr>
              <a:lnSpc>
                <a:spcPct val="120000"/>
              </a:lnSpc>
            </a:pPr>
            <a:r>
              <a:rPr lang="en-US" dirty="0" smtClean="0">
                <a:solidFill>
                  <a:srgbClr val="000090"/>
                </a:solidFill>
              </a:rPr>
              <a:t>Challenges</a:t>
            </a:r>
          </a:p>
          <a:p>
            <a:pPr marL="285750" indent="-285750">
              <a:lnSpc>
                <a:spcPct val="120000"/>
              </a:lnSpc>
              <a:buFont typeface="Arial" charset="0"/>
              <a:buChar char="•"/>
            </a:pPr>
            <a:r>
              <a:rPr lang="en-US" dirty="0" smtClean="0">
                <a:solidFill>
                  <a:srgbClr val="000090"/>
                </a:solidFill>
              </a:rPr>
              <a:t>Time consuming</a:t>
            </a:r>
          </a:p>
          <a:p>
            <a:pPr marL="285750" indent="-285750">
              <a:lnSpc>
                <a:spcPct val="120000"/>
              </a:lnSpc>
              <a:buFont typeface="Arial" charset="0"/>
              <a:buChar char="•"/>
            </a:pPr>
            <a:r>
              <a:rPr lang="en-US" dirty="0" smtClean="0">
                <a:solidFill>
                  <a:srgbClr val="000090"/>
                </a:solidFill>
              </a:rPr>
              <a:t>Bias</a:t>
            </a:r>
          </a:p>
          <a:p>
            <a:pPr marL="285750" indent="-285750">
              <a:lnSpc>
                <a:spcPct val="120000"/>
              </a:lnSpc>
              <a:buFont typeface="Arial" charset="0"/>
              <a:buChar char="•"/>
            </a:pPr>
            <a:r>
              <a:rPr lang="en-US" dirty="0" smtClean="0">
                <a:solidFill>
                  <a:srgbClr val="000090"/>
                </a:solidFill>
              </a:rPr>
              <a:t>Delayed availability of prediction</a:t>
            </a:r>
            <a:endParaRPr lang="en-US" dirty="0">
              <a:solidFill>
                <a:srgbClr val="000090"/>
              </a:solidFill>
            </a:endParaRPr>
          </a:p>
        </p:txBody>
      </p:sp>
    </p:spTree>
    <p:extLst>
      <p:ext uri="{BB962C8B-B14F-4D97-AF65-F5344CB8AC3E}">
        <p14:creationId xmlns:p14="http://schemas.microsoft.com/office/powerpoint/2010/main" val="17308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smtClean="0">
                  <a:solidFill>
                    <a:schemeClr val="bg1"/>
                  </a:solidFill>
                </a:rPr>
                <a:t>In Conclusion</a:t>
              </a:r>
              <a:endParaRPr lang="en-US" sz="1200" dirty="0">
                <a:solidFill>
                  <a:schemeClr val="bg1"/>
                </a:solidFill>
              </a:endParaRPr>
            </a:p>
            <a:p>
              <a:pPr algn="r"/>
              <a:r>
                <a:rPr lang="en-US" sz="1200" dirty="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30" name="TextBox 7"/>
          <p:cNvSpPr txBox="1">
            <a:spLocks noChangeArrowheads="1"/>
          </p:cNvSpPr>
          <p:nvPr/>
        </p:nvSpPr>
        <p:spPr bwMode="auto">
          <a:xfrm>
            <a:off x="152400" y="2476122"/>
            <a:ext cx="81816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600" b="1" dirty="0">
                <a:solidFill>
                  <a:srgbClr val="C00000"/>
                </a:solidFill>
                <a:latin typeface="DIN Condensed" charset="0"/>
                <a:ea typeface="DIN Condensed" charset="0"/>
                <a:cs typeface="DIN Condensed" charset="0"/>
              </a:rPr>
              <a:t>Death occurs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855" y="2133600"/>
            <a:ext cx="1390446" cy="159585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408" y="2133600"/>
            <a:ext cx="1388392" cy="159585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776" y="2133600"/>
            <a:ext cx="1297259" cy="1737332"/>
          </a:xfrm>
          <a:prstGeom prst="rect">
            <a:avLst/>
          </a:prstGeom>
        </p:spPr>
      </p:pic>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1538" y="2129024"/>
            <a:ext cx="1246524" cy="1833376"/>
          </a:xfrm>
          <a:prstGeom prst="rect">
            <a:avLst/>
          </a:prstGeom>
        </p:spPr>
      </p:pic>
      <p:sp>
        <p:nvSpPr>
          <p:cNvPr id="108" name="Rectangle 107"/>
          <p:cNvSpPr/>
          <p:nvPr/>
        </p:nvSpPr>
        <p:spPr>
          <a:xfrm>
            <a:off x="2726408" y="2129024"/>
            <a:ext cx="3009627" cy="213817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434818" y="4750272"/>
            <a:ext cx="4247317" cy="1421928"/>
          </a:xfrm>
          <a:prstGeom prst="rect">
            <a:avLst/>
          </a:prstGeom>
        </p:spPr>
        <p:txBody>
          <a:bodyPr wrap="none">
            <a:spAutoFit/>
          </a:bodyPr>
          <a:lstStyle/>
          <a:p>
            <a:pPr>
              <a:lnSpc>
                <a:spcPct val="120000"/>
              </a:lnSpc>
            </a:pPr>
            <a:r>
              <a:rPr lang="en-US" dirty="0" smtClean="0">
                <a:solidFill>
                  <a:srgbClr val="000090"/>
                </a:solidFill>
              </a:rPr>
              <a:t>Math models &amp; Computational Approaches</a:t>
            </a:r>
          </a:p>
          <a:p>
            <a:pPr marL="285750" indent="-285750">
              <a:lnSpc>
                <a:spcPct val="120000"/>
              </a:lnSpc>
              <a:buFont typeface="Arial" charset="0"/>
              <a:buChar char="•"/>
            </a:pPr>
            <a:r>
              <a:rPr lang="en-US" dirty="0" err="1" smtClean="0">
                <a:solidFill>
                  <a:srgbClr val="000090"/>
                </a:solidFill>
              </a:rPr>
              <a:t>InterVA</a:t>
            </a:r>
            <a:r>
              <a:rPr lang="en-US" dirty="0" smtClean="0">
                <a:solidFill>
                  <a:srgbClr val="000090"/>
                </a:solidFill>
              </a:rPr>
              <a:t> (Statistical &amp; Bayesian model)</a:t>
            </a:r>
          </a:p>
          <a:p>
            <a:pPr marL="285750" indent="-285750">
              <a:lnSpc>
                <a:spcPct val="120000"/>
              </a:lnSpc>
              <a:buFont typeface="Arial" charset="0"/>
              <a:buChar char="•"/>
            </a:pPr>
            <a:r>
              <a:rPr lang="en-US" dirty="0" err="1" smtClean="0">
                <a:solidFill>
                  <a:srgbClr val="000090"/>
                </a:solidFill>
              </a:rPr>
              <a:t>SmartVA</a:t>
            </a:r>
            <a:r>
              <a:rPr lang="en-US" dirty="0" smtClean="0">
                <a:solidFill>
                  <a:srgbClr val="000090"/>
                </a:solidFill>
              </a:rPr>
              <a:t> (Tariff Model)</a:t>
            </a:r>
          </a:p>
          <a:p>
            <a:pPr marL="285750" indent="-285750">
              <a:lnSpc>
                <a:spcPct val="120000"/>
              </a:lnSpc>
              <a:buFont typeface="Arial" charset="0"/>
              <a:buChar char="•"/>
            </a:pPr>
            <a:r>
              <a:rPr lang="en-US" dirty="0" err="1" smtClean="0">
                <a:solidFill>
                  <a:srgbClr val="000090"/>
                </a:solidFill>
              </a:rPr>
              <a:t>InsilicoVA</a:t>
            </a:r>
            <a:r>
              <a:rPr lang="en-US" dirty="0" smtClean="0">
                <a:solidFill>
                  <a:srgbClr val="000090"/>
                </a:solidFill>
              </a:rPr>
              <a:t> (Hierarchical Bayesian Model)</a:t>
            </a:r>
            <a:endParaRPr lang="en-US" dirty="0">
              <a:solidFill>
                <a:srgbClr val="000090"/>
              </a:solidFill>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0800" y="4697411"/>
            <a:ext cx="1424514" cy="1493761"/>
          </a:xfrm>
          <a:prstGeom prst="rect">
            <a:avLst/>
          </a:prstGeom>
        </p:spPr>
      </p:pic>
      <p:sp>
        <p:nvSpPr>
          <p:cNvPr id="17" name="TextBox 16"/>
          <p:cNvSpPr txBox="1"/>
          <p:nvPr/>
        </p:nvSpPr>
        <p:spPr>
          <a:xfrm>
            <a:off x="304800" y="1524000"/>
            <a:ext cx="3437159" cy="609398"/>
          </a:xfrm>
          <a:prstGeom prst="rect">
            <a:avLst/>
          </a:prstGeom>
          <a:noFill/>
        </p:spPr>
        <p:txBody>
          <a:bodyPr wrap="none" rtlCol="0">
            <a:spAutoFit/>
          </a:bodyPr>
          <a:lstStyle/>
          <a:p>
            <a:pPr>
              <a:lnSpc>
                <a:spcPct val="120000"/>
              </a:lnSpc>
            </a:pPr>
            <a:r>
              <a:rPr lang="en-US" sz="2800" b="1" dirty="0" smtClean="0">
                <a:solidFill>
                  <a:srgbClr val="000090"/>
                </a:solidFill>
              </a:rPr>
              <a:t>Opportunities ahead?</a:t>
            </a:r>
            <a:endParaRPr lang="en-US" sz="2800" b="1" dirty="0">
              <a:solidFill>
                <a:srgbClr val="000090"/>
              </a:solidFill>
            </a:endParaRPr>
          </a:p>
        </p:txBody>
      </p:sp>
      <p:sp>
        <p:nvSpPr>
          <p:cNvPr id="5" name="Down Arrow 4"/>
          <p:cNvSpPr/>
          <p:nvPr/>
        </p:nvSpPr>
        <p:spPr>
          <a:xfrm>
            <a:off x="3124200" y="3962400"/>
            <a:ext cx="381000" cy="609600"/>
          </a:xfrm>
          <a:prstGeom prst="down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968376" y="3962400"/>
            <a:ext cx="381000" cy="609600"/>
          </a:xfrm>
          <a:prstGeom prst="down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85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Opportunities ahead</a:t>
              </a:r>
            </a:p>
            <a:p>
              <a:pPr algn="r"/>
              <a:r>
                <a:rPr lang="en-US" sz="1200" dirty="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sp>
        <p:nvSpPr>
          <p:cNvPr id="4" name="TextBox 3"/>
          <p:cNvSpPr txBox="1"/>
          <p:nvPr/>
        </p:nvSpPr>
        <p:spPr>
          <a:xfrm>
            <a:off x="304800" y="1524000"/>
            <a:ext cx="4254691" cy="609398"/>
          </a:xfrm>
          <a:prstGeom prst="rect">
            <a:avLst/>
          </a:prstGeom>
          <a:noFill/>
        </p:spPr>
        <p:txBody>
          <a:bodyPr wrap="none" rtlCol="0">
            <a:spAutoFit/>
          </a:bodyPr>
          <a:lstStyle/>
          <a:p>
            <a:pPr>
              <a:lnSpc>
                <a:spcPct val="120000"/>
              </a:lnSpc>
            </a:pPr>
            <a:r>
              <a:rPr lang="en-US" sz="2800" b="1" dirty="0" smtClean="0">
                <a:solidFill>
                  <a:srgbClr val="000090"/>
                </a:solidFill>
              </a:rPr>
              <a:t>So what has this taught us?</a:t>
            </a:r>
            <a:endParaRPr lang="en-US" sz="2800" b="1" dirty="0">
              <a:solidFill>
                <a:srgbClr val="000090"/>
              </a:solidFill>
            </a:endParaRPr>
          </a:p>
        </p:txBody>
      </p:sp>
      <p:sp>
        <p:nvSpPr>
          <p:cNvPr id="30" name="TextBox 7"/>
          <p:cNvSpPr txBox="1">
            <a:spLocks noChangeArrowheads="1"/>
          </p:cNvSpPr>
          <p:nvPr/>
        </p:nvSpPr>
        <p:spPr bwMode="auto">
          <a:xfrm>
            <a:off x="152400" y="2476122"/>
            <a:ext cx="81816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600" b="1" dirty="0">
                <a:solidFill>
                  <a:srgbClr val="C00000"/>
                </a:solidFill>
                <a:latin typeface="DIN Condensed" charset="0"/>
                <a:ea typeface="DIN Condensed" charset="0"/>
                <a:cs typeface="DIN Condensed" charset="0"/>
              </a:rPr>
              <a:t>Death occurs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855" y="2133600"/>
            <a:ext cx="1390446" cy="159585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408" y="2133600"/>
            <a:ext cx="1388392" cy="159585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776" y="2133600"/>
            <a:ext cx="1297259" cy="1737332"/>
          </a:xfrm>
          <a:prstGeom prst="rect">
            <a:avLst/>
          </a:prstGeom>
        </p:spPr>
      </p:pic>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1538" y="2129024"/>
            <a:ext cx="1246524" cy="1833376"/>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5338" y="4419600"/>
            <a:ext cx="1424514" cy="1493761"/>
          </a:xfrm>
          <a:prstGeom prst="rect">
            <a:avLst/>
          </a:prstGeom>
        </p:spPr>
      </p:pic>
      <p:sp>
        <p:nvSpPr>
          <p:cNvPr id="73" name="TextBox 72"/>
          <p:cNvSpPr txBox="1"/>
          <p:nvPr/>
        </p:nvSpPr>
        <p:spPr>
          <a:xfrm>
            <a:off x="4592105" y="4267200"/>
            <a:ext cx="990599" cy="646331"/>
          </a:xfrm>
          <a:prstGeom prst="rect">
            <a:avLst/>
          </a:prstGeom>
          <a:noFill/>
        </p:spPr>
        <p:txBody>
          <a:bodyPr wrap="square" rtlCol="0">
            <a:spAutoFit/>
          </a:bodyPr>
          <a:lstStyle/>
          <a:p>
            <a:pPr algn="ctr"/>
            <a:r>
              <a:rPr lang="en-US" b="1" smtClean="0">
                <a:latin typeface="DIN Condensed" charset="0"/>
                <a:ea typeface="DIN Condensed" charset="0"/>
                <a:cs typeface="DIN Condensed" charset="0"/>
              </a:rPr>
              <a:t>Math Models</a:t>
            </a:r>
            <a:endParaRPr lang="en-US" b="1">
              <a:latin typeface="DIN Condensed" charset="0"/>
              <a:ea typeface="DIN Condensed" charset="0"/>
              <a:cs typeface="DIN Condensed" charset="0"/>
            </a:endParaRPr>
          </a:p>
        </p:txBody>
      </p:sp>
      <mc:AlternateContent xmlns:mc="http://schemas.openxmlformats.org/markup-compatibility/2006">
        <mc:Choice xmlns:a14="http://schemas.microsoft.com/office/drawing/2010/main" Requires="a14">
          <p:sp>
            <p:nvSpPr>
              <p:cNvPr id="107" name="Rectangle 106"/>
              <p:cNvSpPr/>
              <p:nvPr/>
            </p:nvSpPr>
            <p:spPr>
              <a:xfrm>
                <a:off x="4724400" y="4930464"/>
                <a:ext cx="3276600" cy="84394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a:latin typeface="Cambria Math" charset="0"/>
                            </a:rPr>
                          </m:ctrlPr>
                        </m:sSubPr>
                        <m:e>
                          <m:r>
                            <a:rPr lang="en-US" i="1">
                              <a:latin typeface="Cambria Math" charset="0"/>
                            </a:rPr>
                            <m:t>𝑇𝑎𝑟𝑖𝑓𝑓</m:t>
                          </m:r>
                        </m:e>
                        <m:sub>
                          <m:r>
                            <a:rPr lang="en-US" i="1">
                              <a:latin typeface="Cambria Math" charset="0"/>
                            </a:rPr>
                            <m:t>𝑖</m:t>
                          </m:r>
                          <m:r>
                            <a:rPr lang="en-US" i="0">
                              <a:latin typeface="Cambria Math" charset="0"/>
                            </a:rPr>
                            <m:t>,</m:t>
                          </m:r>
                          <m:r>
                            <a:rPr lang="en-US" i="1">
                              <a:latin typeface="Cambria Math" charset="0"/>
                            </a:rPr>
                            <m:t>𝑗</m:t>
                          </m:r>
                        </m:sub>
                      </m:sSub>
                      <m:r>
                        <a:rPr lang="en-US" i="0">
                          <a:latin typeface="Cambria Math" charset="0"/>
                        </a:rPr>
                        <m:t>= </m:t>
                      </m:r>
                      <m:f>
                        <m:fPr>
                          <m:ctrlPr>
                            <a:rPr lang="en-US" i="1">
                              <a:latin typeface="Cambria Math" charset="0"/>
                            </a:rPr>
                          </m:ctrlPr>
                        </m:fPr>
                        <m:num>
                          <m:d>
                            <m:dPr>
                              <m:begChr m:val=""/>
                              <m:ctrlPr>
                                <a:rPr lang="en-US" i="1">
                                  <a:latin typeface="Cambria Math" charset="0"/>
                                </a:rPr>
                              </m:ctrlPr>
                            </m:dPr>
                            <m:e>
                              <m:sSub>
                                <m:sSubPr>
                                  <m:ctrlPr>
                                    <a:rPr lang="en-US" i="1">
                                      <a:latin typeface="Cambria Math" charset="0"/>
                                    </a:rPr>
                                  </m:ctrlPr>
                                </m:sSubPr>
                                <m:e>
                                  <m:d>
                                    <m:dPr>
                                      <m:endChr m:val=""/>
                                      <m:ctrlPr>
                                        <a:rPr lang="en-US" i="1">
                                          <a:latin typeface="Cambria Math" charset="0"/>
                                        </a:rPr>
                                      </m:ctrlPr>
                                    </m:dPr>
                                    <m:e>
                                      <m:r>
                                        <a:rPr lang="en-US" i="1">
                                          <a:latin typeface="Cambria Math" charset="0"/>
                                        </a:rPr>
                                        <m:t>𝐸𝑅</m:t>
                                      </m:r>
                                    </m:e>
                                  </m:d>
                                </m:e>
                                <m:sub>
                                  <m:r>
                                    <a:rPr lang="en-US" i="1">
                                      <a:latin typeface="Cambria Math" charset="0"/>
                                    </a:rPr>
                                    <m:t>𝑖</m:t>
                                  </m:r>
                                  <m:r>
                                    <a:rPr lang="en-US" i="0">
                                      <a:latin typeface="Cambria Math" charset="0"/>
                                    </a:rPr>
                                    <m:t>,</m:t>
                                  </m:r>
                                  <m:r>
                                    <a:rPr lang="en-US" i="1">
                                      <a:latin typeface="Cambria Math" charset="0"/>
                                    </a:rPr>
                                    <m:t>𝑗</m:t>
                                  </m:r>
                                </m:sub>
                              </m:sSub>
                              <m:r>
                                <a:rPr lang="en-US" i="0">
                                  <a:latin typeface="Cambria Math" charset="0"/>
                                </a:rPr>
                                <m:t>−</m:t>
                              </m:r>
                              <m:sSub>
                                <m:sSubPr>
                                  <m:ctrlPr>
                                    <a:rPr lang="en-US" i="1">
                                      <a:latin typeface="Cambria Math" charset="0"/>
                                    </a:rPr>
                                  </m:ctrlPr>
                                </m:sSubPr>
                                <m:e>
                                  <m:r>
                                    <a:rPr lang="en-US" i="1">
                                      <a:latin typeface="Cambria Math" charset="0"/>
                                    </a:rPr>
                                    <m:t>𝑀𝑒𝑑𝑖𝑎𝑛</m:t>
                                  </m:r>
                                </m:e>
                                <m:sub>
                                  <m:r>
                                    <a:rPr lang="en-US" i="1">
                                      <a:latin typeface="Cambria Math" charset="0"/>
                                    </a:rPr>
                                    <m:t>𝑗</m:t>
                                  </m:r>
                                </m:sub>
                              </m:sSub>
                            </m:e>
                          </m:d>
                        </m:num>
                        <m:den>
                          <m:sSub>
                            <m:sSubPr>
                              <m:ctrlPr>
                                <a:rPr lang="en-US" i="1">
                                  <a:latin typeface="Cambria Math" charset="0"/>
                                </a:rPr>
                              </m:ctrlPr>
                            </m:sSubPr>
                            <m:e>
                              <m:r>
                                <a:rPr lang="en-US" i="1">
                                  <a:latin typeface="Cambria Math" charset="0"/>
                                </a:rPr>
                                <m:t>𝐼𝑄𝑅</m:t>
                              </m:r>
                            </m:e>
                            <m:sub>
                              <m:r>
                                <a:rPr lang="en-US" i="1">
                                  <a:latin typeface="Cambria Math" charset="0"/>
                                </a:rPr>
                                <m:t>𝑗</m:t>
                              </m:r>
                            </m:sub>
                          </m:sSub>
                        </m:den>
                      </m:f>
                    </m:oMath>
                  </m:oMathPara>
                </a14:m>
                <a:endParaRPr lang="en-US" dirty="0"/>
              </a:p>
            </p:txBody>
          </p:sp>
        </mc:Choice>
        <mc:Fallback>
          <p:sp>
            <p:nvSpPr>
              <p:cNvPr id="107" name="Rectangle 106"/>
              <p:cNvSpPr>
                <a:spLocks noRot="1" noChangeAspect="1" noMove="1" noResize="1" noEditPoints="1" noAdjustHandles="1" noChangeArrowheads="1" noChangeShapeType="1" noTextEdit="1"/>
              </p:cNvSpPr>
              <p:nvPr/>
            </p:nvSpPr>
            <p:spPr>
              <a:xfrm>
                <a:off x="4724400" y="4930464"/>
                <a:ext cx="3276600" cy="843949"/>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3379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smtClean="0">
                  <a:solidFill>
                    <a:srgbClr val="660066"/>
                  </a:solidFill>
                </a:rPr>
                <a:t>In Conclusion</a:t>
              </a:r>
              <a:endParaRPr lang="en-US" sz="1200" dirty="0">
                <a:solidFill>
                  <a:srgbClr val="660066"/>
                </a:solidFill>
              </a:endParaRPr>
            </a:p>
            <a:p>
              <a:pPr algn="r"/>
              <a:r>
                <a:rPr lang="en-US" sz="1200" dirty="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4"/>
          <a:srcRect/>
          <a:stretch>
            <a:fillRect/>
          </a:stretch>
        </p:blipFill>
        <p:spPr bwMode="auto">
          <a:xfrm>
            <a:off x="6019800" y="5863875"/>
            <a:ext cx="3124200" cy="689325"/>
          </a:xfrm>
          <a:prstGeom prst="rect">
            <a:avLst/>
          </a:prstGeom>
          <a:noFill/>
          <a:ln w="9525">
            <a:noFill/>
            <a:miter lim="800000"/>
            <a:headEnd/>
            <a:tailEnd/>
          </a:ln>
        </p:spPr>
      </p:pic>
      <p:sp>
        <p:nvSpPr>
          <p:cNvPr id="4" name="TextBox 3"/>
          <p:cNvSpPr txBox="1"/>
          <p:nvPr/>
        </p:nvSpPr>
        <p:spPr>
          <a:xfrm>
            <a:off x="2811536" y="3200400"/>
            <a:ext cx="3578929" cy="1384995"/>
          </a:xfrm>
          <a:prstGeom prst="rect">
            <a:avLst/>
          </a:prstGeom>
          <a:noFill/>
        </p:spPr>
        <p:txBody>
          <a:bodyPr wrap="none" rtlCol="0">
            <a:spAutoFit/>
          </a:bodyPr>
          <a:lstStyle/>
          <a:p>
            <a:pPr algn="ctr"/>
            <a:r>
              <a:rPr lang="en-US" sz="2800" dirty="0" smtClean="0">
                <a:solidFill>
                  <a:srgbClr val="000090"/>
                </a:solidFill>
              </a:rPr>
              <a:t>Thank </a:t>
            </a:r>
            <a:r>
              <a:rPr lang="en-US" sz="2800" dirty="0" smtClean="0">
                <a:solidFill>
                  <a:srgbClr val="000090"/>
                </a:solidFill>
              </a:rPr>
              <a:t>you</a:t>
            </a:r>
          </a:p>
          <a:p>
            <a:pPr algn="ctr"/>
            <a:endParaRPr lang="en-US" sz="2800" dirty="0">
              <a:solidFill>
                <a:srgbClr val="000090"/>
              </a:solidFill>
            </a:endParaRPr>
          </a:p>
          <a:p>
            <a:pPr algn="ctr"/>
            <a:r>
              <a:rPr lang="en-US" sz="2800" dirty="0" smtClean="0">
                <a:solidFill>
                  <a:srgbClr val="000090"/>
                </a:solidFill>
              </a:rPr>
              <a:t>Thank the SAVVY team </a:t>
            </a:r>
            <a:endParaRPr lang="en-US" sz="2800" dirty="0" smtClean="0">
              <a:solidFill>
                <a:srgbClr val="000090"/>
              </a:solidFill>
            </a:endParaRPr>
          </a:p>
        </p:txBody>
      </p:sp>
    </p:spTree>
    <p:extLst>
      <p:ext uri="{BB962C8B-B14F-4D97-AF65-F5344CB8AC3E}">
        <p14:creationId xmlns:p14="http://schemas.microsoft.com/office/powerpoint/2010/main" val="2876776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5"/>
          <a:srcRect/>
          <a:stretch>
            <a:fillRect/>
          </a:stretch>
        </p:blipFill>
        <p:spPr bwMode="auto">
          <a:xfrm>
            <a:off x="6019800" y="5863875"/>
            <a:ext cx="3124200" cy="689325"/>
          </a:xfrm>
          <a:prstGeom prst="rect">
            <a:avLst/>
          </a:prstGeom>
          <a:noFill/>
          <a:ln w="9525">
            <a:noFill/>
            <a:miter lim="800000"/>
            <a:headEnd/>
            <a:tailEnd/>
          </a:ln>
        </p:spPr>
      </p:pic>
      <p:sp>
        <p:nvSpPr>
          <p:cNvPr id="4" name="TextBox 3"/>
          <p:cNvSpPr txBox="1"/>
          <p:nvPr/>
        </p:nvSpPr>
        <p:spPr>
          <a:xfrm>
            <a:off x="304800" y="1524000"/>
            <a:ext cx="5349157" cy="523220"/>
          </a:xfrm>
          <a:prstGeom prst="rect">
            <a:avLst/>
          </a:prstGeom>
          <a:noFill/>
        </p:spPr>
        <p:txBody>
          <a:bodyPr wrap="none" rtlCol="0">
            <a:spAutoFit/>
          </a:bodyPr>
          <a:lstStyle/>
          <a:p>
            <a:r>
              <a:rPr lang="en-US" sz="2800" b="1" dirty="0" smtClean="0">
                <a:solidFill>
                  <a:srgbClr val="000090"/>
                </a:solidFill>
              </a:rPr>
              <a:t>Overview: From Death to Statistics</a:t>
            </a:r>
            <a:endParaRPr lang="en-US" sz="2800" b="1" dirty="0">
              <a:solidFill>
                <a:srgbClr val="000090"/>
              </a:solidFill>
            </a:endParaRPr>
          </a:p>
        </p:txBody>
      </p:sp>
      <p:sp>
        <p:nvSpPr>
          <p:cNvPr id="10" name="TextBox 7"/>
          <p:cNvSpPr txBox="1">
            <a:spLocks noChangeArrowheads="1"/>
          </p:cNvSpPr>
          <p:nvPr/>
        </p:nvSpPr>
        <p:spPr bwMode="auto">
          <a:xfrm>
            <a:off x="152400" y="3124200"/>
            <a:ext cx="9909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rgbClr val="C00000"/>
                </a:solidFill>
                <a:latin typeface="DIN Condensed" charset="0"/>
                <a:ea typeface="DIN Condensed" charset="0"/>
                <a:cs typeface="DIN Condensed" charset="0"/>
              </a:rPr>
              <a:t>Death occurs</a:t>
            </a:r>
          </a:p>
        </p:txBody>
      </p:sp>
      <p:grpSp>
        <p:nvGrpSpPr>
          <p:cNvPr id="11" name="Group 39"/>
          <p:cNvGrpSpPr>
            <a:grpSpLocks/>
          </p:cNvGrpSpPr>
          <p:nvPr/>
        </p:nvGrpSpPr>
        <p:grpSpPr bwMode="auto">
          <a:xfrm>
            <a:off x="1303884" y="2804002"/>
            <a:ext cx="1946573" cy="2462071"/>
            <a:chOff x="1428966" y="1634246"/>
            <a:chExt cx="2022789" cy="2462114"/>
          </a:xfrm>
        </p:grpSpPr>
        <p:sp>
          <p:nvSpPr>
            <p:cNvPr id="13" name="Isosceles Triangle 9"/>
            <p:cNvSpPr>
              <a:spLocks noChangeArrowheads="1"/>
            </p:cNvSpPr>
            <p:nvPr/>
          </p:nvSpPr>
          <p:spPr bwMode="auto">
            <a:xfrm rot="5400000">
              <a:off x="2834096" y="2245913"/>
              <a:ext cx="863524" cy="371794"/>
            </a:xfrm>
            <a:prstGeom prst="triangle">
              <a:avLst>
                <a:gd name="adj" fmla="val 50000"/>
              </a:avLst>
            </a:prstGeom>
            <a:solidFill>
              <a:srgbClr val="FF0000"/>
            </a:solid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2800">
                <a:solidFill>
                  <a:srgbClr val="C00000"/>
                </a:solidFill>
              </a:endParaRPr>
            </a:p>
          </p:txBody>
        </p:sp>
        <p:sp>
          <p:nvSpPr>
            <p:cNvPr id="14" name="TextBox 10"/>
            <p:cNvSpPr txBox="1">
              <a:spLocks noChangeArrowheads="1"/>
            </p:cNvSpPr>
            <p:nvPr/>
          </p:nvSpPr>
          <p:spPr bwMode="auto">
            <a:xfrm>
              <a:off x="1428966" y="3265348"/>
              <a:ext cx="1831585" cy="83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600" smtClean="0">
                  <a:solidFill>
                    <a:srgbClr val="C00000"/>
                  </a:solidFill>
                  <a:latin typeface="Open sans" charset="0"/>
                </a:rPr>
                <a:t>Death gets</a:t>
              </a:r>
              <a:r>
                <a:rPr lang="en-US" altLang="en-US" sz="1600" smtClean="0">
                  <a:solidFill>
                    <a:srgbClr val="C00000"/>
                  </a:solidFill>
                  <a:latin typeface="Open sans" charset="0"/>
                </a:rPr>
                <a:t> </a:t>
              </a:r>
              <a:r>
                <a:rPr lang="en-US" altLang="en-US" sz="1600" dirty="0" smtClean="0">
                  <a:solidFill>
                    <a:srgbClr val="C00000"/>
                  </a:solidFill>
                  <a:latin typeface="Open sans" charset="0"/>
                </a:rPr>
                <a:t>verified it is within the study area</a:t>
              </a:r>
              <a:endParaRPr lang="en-US" altLang="en-US" sz="1600" dirty="0">
                <a:solidFill>
                  <a:srgbClr val="C00000"/>
                </a:solidFill>
                <a:latin typeface="Open sans" charset="0"/>
              </a:endParaRPr>
            </a:p>
          </p:txBody>
        </p:sp>
        <p:grpSp>
          <p:nvGrpSpPr>
            <p:cNvPr id="17" name="Group 59"/>
            <p:cNvGrpSpPr>
              <a:grpSpLocks/>
            </p:cNvGrpSpPr>
            <p:nvPr/>
          </p:nvGrpSpPr>
          <p:grpSpPr bwMode="auto">
            <a:xfrm>
              <a:off x="1558941" y="1634246"/>
              <a:ext cx="1528616" cy="1558809"/>
              <a:chOff x="2078037" y="1186773"/>
              <a:chExt cx="1239838" cy="1264327"/>
            </a:xfrm>
          </p:grpSpPr>
          <p:sp>
            <p:nvSpPr>
              <p:cNvPr id="19" name="Rectangle 38"/>
              <p:cNvSpPr>
                <a:spLocks noChangeArrowheads="1"/>
              </p:cNvSpPr>
              <p:nvPr/>
            </p:nvSpPr>
            <p:spPr bwMode="auto">
              <a:xfrm>
                <a:off x="2078037" y="1212851"/>
                <a:ext cx="1239838" cy="1238249"/>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4000">
                  <a:solidFill>
                    <a:srgbClr val="C00000"/>
                  </a:solidFill>
                </a:endParaRPr>
              </a:p>
            </p:txBody>
          </p:sp>
          <p:sp>
            <p:nvSpPr>
              <p:cNvPr id="20" name="TextBox 13"/>
              <p:cNvSpPr txBox="1">
                <a:spLocks noChangeArrowheads="1"/>
              </p:cNvSpPr>
              <p:nvPr/>
            </p:nvSpPr>
            <p:spPr bwMode="auto">
              <a:xfrm>
                <a:off x="2079625" y="1186773"/>
                <a:ext cx="470923" cy="748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5400" b="1">
                    <a:solidFill>
                      <a:srgbClr val="C00000"/>
                    </a:solidFill>
                    <a:latin typeface="Open sans" charset="0"/>
                  </a:rPr>
                  <a:t>1</a:t>
                </a:r>
              </a:p>
            </p:txBody>
          </p:sp>
          <p:sp>
            <p:nvSpPr>
              <p:cNvPr id="23" name="AutoShape 36"/>
              <p:cNvSpPr>
                <a:spLocks noChangeAspect="1" noChangeArrowheads="1" noTextEdit="1"/>
              </p:cNvSpPr>
              <p:nvPr/>
            </p:nvSpPr>
            <p:spPr bwMode="auto">
              <a:xfrm>
                <a:off x="2079625" y="1214438"/>
                <a:ext cx="1236663" cy="123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 name="Freeform 39"/>
              <p:cNvSpPr>
                <a:spLocks/>
              </p:cNvSpPr>
              <p:nvPr/>
            </p:nvSpPr>
            <p:spPr bwMode="auto">
              <a:xfrm>
                <a:off x="2900363" y="1304925"/>
                <a:ext cx="317500" cy="317500"/>
              </a:xfrm>
              <a:custGeom>
                <a:avLst/>
                <a:gdLst>
                  <a:gd name="T0" fmla="*/ 504031250 w 200"/>
                  <a:gd name="T1" fmla="*/ 166330313 h 200"/>
                  <a:gd name="T2" fmla="*/ 340221888 w 200"/>
                  <a:gd name="T3" fmla="*/ 166330313 h 200"/>
                  <a:gd name="T4" fmla="*/ 340221888 w 200"/>
                  <a:gd name="T5" fmla="*/ 0 h 200"/>
                  <a:gd name="T6" fmla="*/ 161290000 w 200"/>
                  <a:gd name="T7" fmla="*/ 0 h 200"/>
                  <a:gd name="T8" fmla="*/ 161290000 w 200"/>
                  <a:gd name="T9" fmla="*/ 166330313 h 200"/>
                  <a:gd name="T10" fmla="*/ 0 w 200"/>
                  <a:gd name="T11" fmla="*/ 166330313 h 200"/>
                  <a:gd name="T12" fmla="*/ 0 w 200"/>
                  <a:gd name="T13" fmla="*/ 342741250 h 200"/>
                  <a:gd name="T14" fmla="*/ 161290000 w 200"/>
                  <a:gd name="T15" fmla="*/ 342741250 h 200"/>
                  <a:gd name="T16" fmla="*/ 161290000 w 200"/>
                  <a:gd name="T17" fmla="*/ 504031250 h 200"/>
                  <a:gd name="T18" fmla="*/ 340221888 w 200"/>
                  <a:gd name="T19" fmla="*/ 504031250 h 200"/>
                  <a:gd name="T20" fmla="*/ 340221888 w 200"/>
                  <a:gd name="T21" fmla="*/ 342741250 h 200"/>
                  <a:gd name="T22" fmla="*/ 504031250 w 200"/>
                  <a:gd name="T23" fmla="*/ 342741250 h 200"/>
                  <a:gd name="T24" fmla="*/ 504031250 w 200"/>
                  <a:gd name="T25" fmla="*/ 166330313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 h="200">
                    <a:moveTo>
                      <a:pt x="200" y="66"/>
                    </a:moveTo>
                    <a:lnTo>
                      <a:pt x="135" y="66"/>
                    </a:lnTo>
                    <a:lnTo>
                      <a:pt x="135" y="0"/>
                    </a:lnTo>
                    <a:lnTo>
                      <a:pt x="64" y="0"/>
                    </a:lnTo>
                    <a:lnTo>
                      <a:pt x="64" y="66"/>
                    </a:lnTo>
                    <a:lnTo>
                      <a:pt x="0" y="66"/>
                    </a:lnTo>
                    <a:lnTo>
                      <a:pt x="0" y="136"/>
                    </a:lnTo>
                    <a:lnTo>
                      <a:pt x="64" y="136"/>
                    </a:lnTo>
                    <a:lnTo>
                      <a:pt x="64" y="200"/>
                    </a:lnTo>
                    <a:lnTo>
                      <a:pt x="135" y="200"/>
                    </a:lnTo>
                    <a:lnTo>
                      <a:pt x="135" y="136"/>
                    </a:lnTo>
                    <a:lnTo>
                      <a:pt x="200" y="136"/>
                    </a:lnTo>
                    <a:lnTo>
                      <a:pt x="200" y="6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40"/>
              <p:cNvSpPr>
                <a:spLocks/>
              </p:cNvSpPr>
              <p:nvPr/>
            </p:nvSpPr>
            <p:spPr bwMode="auto">
              <a:xfrm>
                <a:off x="2182813" y="1851025"/>
                <a:ext cx="1036638" cy="382587"/>
              </a:xfrm>
              <a:custGeom>
                <a:avLst/>
                <a:gdLst>
                  <a:gd name="T0" fmla="*/ 2520951 w 653"/>
                  <a:gd name="T1" fmla="*/ 78123948 h 241"/>
                  <a:gd name="T2" fmla="*/ 2520951 w 653"/>
                  <a:gd name="T3" fmla="*/ 0 h 241"/>
                  <a:gd name="T4" fmla="*/ 1645663619 w 653"/>
                  <a:gd name="T5" fmla="*/ 0 h 241"/>
                  <a:gd name="T6" fmla="*/ 1645663619 w 653"/>
                  <a:gd name="T7" fmla="*/ 68043336 h 241"/>
                  <a:gd name="T8" fmla="*/ 1504534801 w 653"/>
                  <a:gd name="T9" fmla="*/ 68043336 h 241"/>
                  <a:gd name="T10" fmla="*/ 1504534801 w 653"/>
                  <a:gd name="T11" fmla="*/ 539312733 h 241"/>
                  <a:gd name="T12" fmla="*/ 1638102353 w 653"/>
                  <a:gd name="T13" fmla="*/ 539312733 h 241"/>
                  <a:gd name="T14" fmla="*/ 1638102353 w 653"/>
                  <a:gd name="T15" fmla="*/ 607356069 h 241"/>
                  <a:gd name="T16" fmla="*/ 0 w 653"/>
                  <a:gd name="T17" fmla="*/ 607356069 h 241"/>
                  <a:gd name="T18" fmla="*/ 0 w 653"/>
                  <a:gd name="T19" fmla="*/ 529232121 h 241"/>
                  <a:gd name="T20" fmla="*/ 216733542 w 653"/>
                  <a:gd name="T21" fmla="*/ 529232121 h 241"/>
                  <a:gd name="T22" fmla="*/ 216733542 w 653"/>
                  <a:gd name="T23" fmla="*/ 78123948 h 241"/>
                  <a:gd name="T24" fmla="*/ 2520951 w 653"/>
                  <a:gd name="T25" fmla="*/ 78123948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3" h="241">
                    <a:moveTo>
                      <a:pt x="1" y="31"/>
                    </a:moveTo>
                    <a:lnTo>
                      <a:pt x="1" y="0"/>
                    </a:lnTo>
                    <a:lnTo>
                      <a:pt x="653" y="0"/>
                    </a:lnTo>
                    <a:lnTo>
                      <a:pt x="653" y="27"/>
                    </a:lnTo>
                    <a:lnTo>
                      <a:pt x="597" y="27"/>
                    </a:lnTo>
                    <a:lnTo>
                      <a:pt x="597" y="214"/>
                    </a:lnTo>
                    <a:lnTo>
                      <a:pt x="650" y="214"/>
                    </a:lnTo>
                    <a:lnTo>
                      <a:pt x="650" y="241"/>
                    </a:lnTo>
                    <a:lnTo>
                      <a:pt x="0" y="241"/>
                    </a:lnTo>
                    <a:lnTo>
                      <a:pt x="0" y="210"/>
                    </a:lnTo>
                    <a:lnTo>
                      <a:pt x="86" y="210"/>
                    </a:lnTo>
                    <a:lnTo>
                      <a:pt x="86" y="31"/>
                    </a:lnTo>
                    <a:lnTo>
                      <a:pt x="1"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Oval 41"/>
              <p:cNvSpPr>
                <a:spLocks noChangeArrowheads="1"/>
              </p:cNvSpPr>
              <p:nvPr/>
            </p:nvSpPr>
            <p:spPr bwMode="auto">
              <a:xfrm>
                <a:off x="2362200" y="1974850"/>
                <a:ext cx="119063" cy="117475"/>
              </a:xfrm>
              <a:prstGeom prst="ellipse">
                <a:avLst/>
              </a:prstGeom>
              <a:solidFill>
                <a:srgbClr val="FFFFFF"/>
              </a:solidFill>
              <a:ln w="23813">
                <a:solidFill>
                  <a:srgbClr val="000000"/>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4000">
                  <a:solidFill>
                    <a:srgbClr val="C00000"/>
                  </a:solidFill>
                </a:endParaRPr>
              </a:p>
            </p:txBody>
          </p:sp>
          <p:sp>
            <p:nvSpPr>
              <p:cNvPr id="27" name="Freeform 42"/>
              <p:cNvSpPr>
                <a:spLocks/>
              </p:cNvSpPr>
              <p:nvPr/>
            </p:nvSpPr>
            <p:spPr bwMode="auto">
              <a:xfrm>
                <a:off x="2495550" y="1922463"/>
                <a:ext cx="295275" cy="234950"/>
              </a:xfrm>
              <a:custGeom>
                <a:avLst/>
                <a:gdLst>
                  <a:gd name="T0" fmla="*/ 650651684 w 134"/>
                  <a:gd name="T1" fmla="*/ 409829653 h 107"/>
                  <a:gd name="T2" fmla="*/ 650651684 w 134"/>
                  <a:gd name="T3" fmla="*/ 515901893 h 107"/>
                  <a:gd name="T4" fmla="*/ 169946187 w 134"/>
                  <a:gd name="T5" fmla="*/ 515901893 h 107"/>
                  <a:gd name="T6" fmla="*/ 9711022 w 134"/>
                  <a:gd name="T7" fmla="*/ 270003662 h 107"/>
                  <a:gd name="T8" fmla="*/ 9711022 w 134"/>
                  <a:gd name="T9" fmla="*/ 241076266 h 107"/>
                  <a:gd name="T10" fmla="*/ 169946187 w 134"/>
                  <a:gd name="T11" fmla="*/ 0 h 107"/>
                  <a:gd name="T12" fmla="*/ 650651684 w 134"/>
                  <a:gd name="T13" fmla="*/ 0 h 107"/>
                  <a:gd name="T14" fmla="*/ 650651684 w 134"/>
                  <a:gd name="T15" fmla="*/ 106072240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07">
                    <a:moveTo>
                      <a:pt x="134" y="85"/>
                    </a:moveTo>
                    <a:cubicBezTo>
                      <a:pt x="134" y="107"/>
                      <a:pt x="134" y="107"/>
                      <a:pt x="134" y="107"/>
                    </a:cubicBezTo>
                    <a:cubicBezTo>
                      <a:pt x="134" y="107"/>
                      <a:pt x="69" y="107"/>
                      <a:pt x="35" y="107"/>
                    </a:cubicBezTo>
                    <a:cubicBezTo>
                      <a:pt x="0" y="107"/>
                      <a:pt x="2" y="56"/>
                      <a:pt x="2" y="56"/>
                    </a:cubicBezTo>
                    <a:cubicBezTo>
                      <a:pt x="2" y="50"/>
                      <a:pt x="2" y="50"/>
                      <a:pt x="2" y="50"/>
                    </a:cubicBezTo>
                    <a:cubicBezTo>
                      <a:pt x="2" y="50"/>
                      <a:pt x="0" y="0"/>
                      <a:pt x="35" y="0"/>
                    </a:cubicBezTo>
                    <a:cubicBezTo>
                      <a:pt x="69" y="0"/>
                      <a:pt x="134" y="0"/>
                      <a:pt x="134" y="0"/>
                    </a:cubicBezTo>
                    <a:cubicBezTo>
                      <a:pt x="134" y="22"/>
                      <a:pt x="134" y="22"/>
                      <a:pt x="134" y="22"/>
                    </a:cubicBezTo>
                  </a:path>
                </a:pathLst>
              </a:custGeom>
              <a:solidFill>
                <a:srgbClr val="FFFFFF"/>
              </a:solidFill>
              <a:ln w="26988" cap="flat">
                <a:solidFill>
                  <a:srgbClr val="000000"/>
                </a:solidFill>
                <a:prstDash val="solid"/>
                <a:miter lim="800000"/>
                <a:headEnd/>
                <a:tailEnd/>
              </a:ln>
            </p:spPr>
            <p:txBody>
              <a:bodyPr/>
              <a:lstStyle/>
              <a:p>
                <a:endParaRPr lang="en-US"/>
              </a:p>
            </p:txBody>
          </p:sp>
          <p:sp>
            <p:nvSpPr>
              <p:cNvPr id="28" name="Freeform 43"/>
              <p:cNvSpPr>
                <a:spLocks/>
              </p:cNvSpPr>
              <p:nvPr/>
            </p:nvSpPr>
            <p:spPr bwMode="auto">
              <a:xfrm>
                <a:off x="2495550" y="1922463"/>
                <a:ext cx="295275" cy="234950"/>
              </a:xfrm>
              <a:custGeom>
                <a:avLst/>
                <a:gdLst>
                  <a:gd name="T0" fmla="*/ 650651684 w 134"/>
                  <a:gd name="T1" fmla="*/ 409829653 h 107"/>
                  <a:gd name="T2" fmla="*/ 650651684 w 134"/>
                  <a:gd name="T3" fmla="*/ 515901893 h 107"/>
                  <a:gd name="T4" fmla="*/ 169946187 w 134"/>
                  <a:gd name="T5" fmla="*/ 515901893 h 107"/>
                  <a:gd name="T6" fmla="*/ 9711022 w 134"/>
                  <a:gd name="T7" fmla="*/ 270003662 h 107"/>
                  <a:gd name="T8" fmla="*/ 9711022 w 134"/>
                  <a:gd name="T9" fmla="*/ 241076266 h 107"/>
                  <a:gd name="T10" fmla="*/ 169946187 w 134"/>
                  <a:gd name="T11" fmla="*/ 0 h 107"/>
                  <a:gd name="T12" fmla="*/ 650651684 w 134"/>
                  <a:gd name="T13" fmla="*/ 0 h 107"/>
                  <a:gd name="T14" fmla="*/ 650651684 w 134"/>
                  <a:gd name="T15" fmla="*/ 106072240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07">
                    <a:moveTo>
                      <a:pt x="134" y="85"/>
                    </a:moveTo>
                    <a:cubicBezTo>
                      <a:pt x="134" y="107"/>
                      <a:pt x="134" y="107"/>
                      <a:pt x="134" y="107"/>
                    </a:cubicBezTo>
                    <a:cubicBezTo>
                      <a:pt x="134" y="107"/>
                      <a:pt x="69" y="107"/>
                      <a:pt x="35" y="107"/>
                    </a:cubicBezTo>
                    <a:cubicBezTo>
                      <a:pt x="0" y="107"/>
                      <a:pt x="2" y="56"/>
                      <a:pt x="2" y="56"/>
                    </a:cubicBezTo>
                    <a:cubicBezTo>
                      <a:pt x="2" y="50"/>
                      <a:pt x="2" y="50"/>
                      <a:pt x="2" y="50"/>
                    </a:cubicBezTo>
                    <a:cubicBezTo>
                      <a:pt x="2" y="50"/>
                      <a:pt x="0" y="0"/>
                      <a:pt x="35" y="0"/>
                    </a:cubicBezTo>
                    <a:cubicBezTo>
                      <a:pt x="69" y="0"/>
                      <a:pt x="134" y="0"/>
                      <a:pt x="134" y="0"/>
                    </a:cubicBezTo>
                    <a:cubicBezTo>
                      <a:pt x="134" y="22"/>
                      <a:pt x="134" y="22"/>
                      <a:pt x="134" y="22"/>
                    </a:cubicBezTo>
                  </a:path>
                </a:pathLst>
              </a:custGeom>
              <a:noFill/>
              <a:ln w="2698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9" name="Freeform 44"/>
              <p:cNvSpPr>
                <a:spLocks/>
              </p:cNvSpPr>
              <p:nvPr/>
            </p:nvSpPr>
            <p:spPr bwMode="auto">
              <a:xfrm>
                <a:off x="2597150" y="1973263"/>
                <a:ext cx="477838" cy="65087"/>
              </a:xfrm>
              <a:custGeom>
                <a:avLst/>
                <a:gdLst>
                  <a:gd name="T0" fmla="*/ 0 w 301"/>
                  <a:gd name="T1" fmla="*/ 0 h 41"/>
                  <a:gd name="T2" fmla="*/ 758568619 w 301"/>
                  <a:gd name="T3" fmla="*/ 0 h 41"/>
                  <a:gd name="T4" fmla="*/ 758568619 w 301"/>
                  <a:gd name="T5" fmla="*/ 103324819 h 41"/>
                  <a:gd name="T6" fmla="*/ 0 w 301"/>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1" h="41">
                    <a:moveTo>
                      <a:pt x="0" y="0"/>
                    </a:moveTo>
                    <a:lnTo>
                      <a:pt x="301" y="0"/>
                    </a:lnTo>
                    <a:lnTo>
                      <a:pt x="301" y="4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45"/>
              <p:cNvSpPr>
                <a:spLocks/>
              </p:cNvSpPr>
              <p:nvPr/>
            </p:nvSpPr>
            <p:spPr bwMode="auto">
              <a:xfrm>
                <a:off x="2597150" y="1973263"/>
                <a:ext cx="477838" cy="65087"/>
              </a:xfrm>
              <a:custGeom>
                <a:avLst/>
                <a:gdLst>
                  <a:gd name="T0" fmla="*/ 0 w 301"/>
                  <a:gd name="T1" fmla="*/ 0 h 41"/>
                  <a:gd name="T2" fmla="*/ 758568619 w 301"/>
                  <a:gd name="T3" fmla="*/ 0 h 41"/>
                  <a:gd name="T4" fmla="*/ 758568619 w 301"/>
                  <a:gd name="T5" fmla="*/ 103324819 h 41"/>
                  <a:gd name="T6" fmla="*/ 0 60000 65536"/>
                  <a:gd name="T7" fmla="*/ 0 60000 65536"/>
                  <a:gd name="T8" fmla="*/ 0 60000 65536"/>
                </a:gdLst>
                <a:ahLst/>
                <a:cxnLst>
                  <a:cxn ang="T6">
                    <a:pos x="T0" y="T1"/>
                  </a:cxn>
                  <a:cxn ang="T7">
                    <a:pos x="T2" y="T3"/>
                  </a:cxn>
                  <a:cxn ang="T8">
                    <a:pos x="T4" y="T5"/>
                  </a:cxn>
                </a:cxnLst>
                <a:rect l="0" t="0" r="r" b="b"/>
                <a:pathLst>
                  <a:path w="301" h="41">
                    <a:moveTo>
                      <a:pt x="0" y="0"/>
                    </a:moveTo>
                    <a:lnTo>
                      <a:pt x="301" y="0"/>
                    </a:lnTo>
                    <a:lnTo>
                      <a:pt x="301" y="41"/>
                    </a:lnTo>
                  </a:path>
                </a:pathLst>
              </a:custGeom>
              <a:noFill/>
              <a:ln w="2698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 name="Freeform 46"/>
              <p:cNvSpPr>
                <a:spLocks/>
              </p:cNvSpPr>
              <p:nvPr/>
            </p:nvSpPr>
            <p:spPr bwMode="auto">
              <a:xfrm>
                <a:off x="2597150" y="2038350"/>
                <a:ext cx="477838" cy="66675"/>
              </a:xfrm>
              <a:custGeom>
                <a:avLst/>
                <a:gdLst>
                  <a:gd name="T0" fmla="*/ 0 w 301"/>
                  <a:gd name="T1" fmla="*/ 105846563 h 42"/>
                  <a:gd name="T2" fmla="*/ 758568619 w 301"/>
                  <a:gd name="T3" fmla="*/ 105846563 h 42"/>
                  <a:gd name="T4" fmla="*/ 758568619 w 301"/>
                  <a:gd name="T5" fmla="*/ 0 h 42"/>
                  <a:gd name="T6" fmla="*/ 294859384 w 301"/>
                  <a:gd name="T7" fmla="*/ 0 h 42"/>
                  <a:gd name="T8" fmla="*/ 0 w 301"/>
                  <a:gd name="T9" fmla="*/ 105846563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42">
                    <a:moveTo>
                      <a:pt x="0" y="42"/>
                    </a:moveTo>
                    <a:lnTo>
                      <a:pt x="301" y="42"/>
                    </a:lnTo>
                    <a:lnTo>
                      <a:pt x="301" y="0"/>
                    </a:lnTo>
                    <a:lnTo>
                      <a:pt x="117" y="0"/>
                    </a:lnTo>
                    <a:lnTo>
                      <a:pt x="0"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47"/>
              <p:cNvSpPr>
                <a:spLocks/>
              </p:cNvSpPr>
              <p:nvPr/>
            </p:nvSpPr>
            <p:spPr bwMode="auto">
              <a:xfrm>
                <a:off x="2597150" y="2038350"/>
                <a:ext cx="477838" cy="66675"/>
              </a:xfrm>
              <a:custGeom>
                <a:avLst/>
                <a:gdLst>
                  <a:gd name="T0" fmla="*/ 0 w 301"/>
                  <a:gd name="T1" fmla="*/ 105846563 h 42"/>
                  <a:gd name="T2" fmla="*/ 758568619 w 301"/>
                  <a:gd name="T3" fmla="*/ 105846563 h 42"/>
                  <a:gd name="T4" fmla="*/ 758568619 w 301"/>
                  <a:gd name="T5" fmla="*/ 0 h 42"/>
                  <a:gd name="T6" fmla="*/ 294859384 w 301"/>
                  <a:gd name="T7" fmla="*/ 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1" h="42">
                    <a:moveTo>
                      <a:pt x="0" y="42"/>
                    </a:moveTo>
                    <a:lnTo>
                      <a:pt x="301" y="42"/>
                    </a:lnTo>
                    <a:lnTo>
                      <a:pt x="301" y="0"/>
                    </a:lnTo>
                    <a:lnTo>
                      <a:pt x="117" y="0"/>
                    </a:lnTo>
                  </a:path>
                </a:pathLst>
              </a:custGeom>
              <a:noFill/>
              <a:ln w="2698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grpSp>
        <p:nvGrpSpPr>
          <p:cNvPr id="33" name="Group 40"/>
          <p:cNvGrpSpPr>
            <a:grpSpLocks/>
          </p:cNvGrpSpPr>
          <p:nvPr/>
        </p:nvGrpSpPr>
        <p:grpSpPr bwMode="auto">
          <a:xfrm>
            <a:off x="3459708" y="2827812"/>
            <a:ext cx="1856024" cy="2191967"/>
            <a:chOff x="3585295" y="1658234"/>
            <a:chExt cx="1964635" cy="2191860"/>
          </a:xfrm>
        </p:grpSpPr>
        <p:sp>
          <p:nvSpPr>
            <p:cNvPr id="34" name="Rectangle 20"/>
            <p:cNvSpPr>
              <a:spLocks noChangeArrowheads="1"/>
            </p:cNvSpPr>
            <p:nvPr/>
          </p:nvSpPr>
          <p:spPr bwMode="auto">
            <a:xfrm>
              <a:off x="3649416" y="1666398"/>
              <a:ext cx="1528616" cy="152665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2800">
                <a:solidFill>
                  <a:srgbClr val="C00000"/>
                </a:solidFill>
              </a:endParaRPr>
            </a:p>
          </p:txBody>
        </p:sp>
        <p:sp>
          <p:nvSpPr>
            <p:cNvPr id="35" name="TextBox 26"/>
            <p:cNvSpPr txBox="1">
              <a:spLocks noChangeArrowheads="1"/>
            </p:cNvSpPr>
            <p:nvPr/>
          </p:nvSpPr>
          <p:spPr bwMode="auto">
            <a:xfrm>
              <a:off x="3650958" y="1658234"/>
              <a:ext cx="58060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5400" b="1">
                  <a:solidFill>
                    <a:srgbClr val="C00000"/>
                  </a:solidFill>
                  <a:latin typeface="Open sans" charset="0"/>
                </a:rPr>
                <a:t>2</a:t>
              </a:r>
            </a:p>
          </p:txBody>
        </p:sp>
        <p:sp>
          <p:nvSpPr>
            <p:cNvPr id="36" name="TextBox 27"/>
            <p:cNvSpPr txBox="1">
              <a:spLocks noChangeArrowheads="1"/>
            </p:cNvSpPr>
            <p:nvPr/>
          </p:nvSpPr>
          <p:spPr bwMode="auto">
            <a:xfrm>
              <a:off x="3585295" y="3265348"/>
              <a:ext cx="1833011" cy="584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600" dirty="0" smtClean="0">
                  <a:solidFill>
                    <a:srgbClr val="C00000"/>
                  </a:solidFill>
                  <a:latin typeface="Open sans" charset="0"/>
                </a:rPr>
                <a:t>Conduct Verbal Autopsies</a:t>
              </a:r>
              <a:endParaRPr lang="en-US" altLang="en-US" sz="1600" dirty="0">
                <a:solidFill>
                  <a:srgbClr val="C00000"/>
                </a:solidFill>
                <a:latin typeface="Open sans" charset="0"/>
              </a:endParaRPr>
            </a:p>
          </p:txBody>
        </p:sp>
        <p:sp>
          <p:nvSpPr>
            <p:cNvPr id="37" name="Freeform 34"/>
            <p:cNvSpPr>
              <a:spLocks noEditPoints="1"/>
            </p:cNvSpPr>
            <p:nvPr/>
          </p:nvSpPr>
          <p:spPr bwMode="auto">
            <a:xfrm>
              <a:off x="4321435" y="2066009"/>
              <a:ext cx="711342" cy="919467"/>
            </a:xfrm>
            <a:custGeom>
              <a:avLst/>
              <a:gdLst>
                <a:gd name="T0" fmla="*/ 528743407 w 957"/>
                <a:gd name="T1" fmla="*/ 683443463 h 1237"/>
                <a:gd name="T2" fmla="*/ 0 w 957"/>
                <a:gd name="T3" fmla="*/ 683443463 h 1237"/>
                <a:gd name="T4" fmla="*/ 0 w 957"/>
                <a:gd name="T5" fmla="*/ 0 h 1237"/>
                <a:gd name="T6" fmla="*/ 409955983 w 957"/>
                <a:gd name="T7" fmla="*/ 0 h 1237"/>
                <a:gd name="T8" fmla="*/ 528743407 w 957"/>
                <a:gd name="T9" fmla="*/ 125417677 h 1237"/>
                <a:gd name="T10" fmla="*/ 528743407 w 957"/>
                <a:gd name="T11" fmla="*/ 683443463 h 1237"/>
                <a:gd name="T12" fmla="*/ 513273020 w 957"/>
                <a:gd name="T13" fmla="*/ 665210960 h 1237"/>
                <a:gd name="T14" fmla="*/ 513273020 w 957"/>
                <a:gd name="T15" fmla="*/ 126522970 h 1237"/>
                <a:gd name="T16" fmla="*/ 409955983 w 957"/>
                <a:gd name="T17" fmla="*/ 126522970 h 1237"/>
                <a:gd name="T18" fmla="*/ 409955983 w 957"/>
                <a:gd name="T19" fmla="*/ 12707525 h 1237"/>
                <a:gd name="T20" fmla="*/ 16022663 w 957"/>
                <a:gd name="T21" fmla="*/ 12707525 h 1237"/>
                <a:gd name="T22" fmla="*/ 16022663 w 957"/>
                <a:gd name="T23" fmla="*/ 665210960 h 1237"/>
                <a:gd name="T24" fmla="*/ 513273020 w 957"/>
                <a:gd name="T25" fmla="*/ 665210960 h 1237"/>
                <a:gd name="T26" fmla="*/ 369622817 w 957"/>
                <a:gd name="T27" fmla="*/ 145860023 h 1237"/>
                <a:gd name="T28" fmla="*/ 66852769 w 957"/>
                <a:gd name="T29" fmla="*/ 145860023 h 1237"/>
                <a:gd name="T30" fmla="*/ 66852769 w 957"/>
                <a:gd name="T31" fmla="*/ 113262428 h 1237"/>
                <a:gd name="T32" fmla="*/ 369622817 w 957"/>
                <a:gd name="T33" fmla="*/ 113262428 h 1237"/>
                <a:gd name="T34" fmla="*/ 369622817 w 957"/>
                <a:gd name="T35" fmla="*/ 145860023 h 1237"/>
                <a:gd name="T36" fmla="*/ 472940597 w 957"/>
                <a:gd name="T37" fmla="*/ 232050577 h 1237"/>
                <a:gd name="T38" fmla="*/ 66852769 w 957"/>
                <a:gd name="T39" fmla="*/ 232050577 h 1237"/>
                <a:gd name="T40" fmla="*/ 66852769 w 957"/>
                <a:gd name="T41" fmla="*/ 199452982 h 1237"/>
                <a:gd name="T42" fmla="*/ 472940597 w 957"/>
                <a:gd name="T43" fmla="*/ 199452982 h 1237"/>
                <a:gd name="T44" fmla="*/ 472940597 w 957"/>
                <a:gd name="T45" fmla="*/ 232050577 h 1237"/>
                <a:gd name="T46" fmla="*/ 224868065 w 957"/>
                <a:gd name="T47" fmla="*/ 318240388 h 1237"/>
                <a:gd name="T48" fmla="*/ 66852769 w 957"/>
                <a:gd name="T49" fmla="*/ 318240388 h 1237"/>
                <a:gd name="T50" fmla="*/ 66852769 w 957"/>
                <a:gd name="T51" fmla="*/ 285642793 h 1237"/>
                <a:gd name="T52" fmla="*/ 224868065 w 957"/>
                <a:gd name="T53" fmla="*/ 285642793 h 1237"/>
                <a:gd name="T54" fmla="*/ 224868065 w 957"/>
                <a:gd name="T55" fmla="*/ 318240388 h 1237"/>
                <a:gd name="T56" fmla="*/ 472940597 w 957"/>
                <a:gd name="T57" fmla="*/ 404430199 h 1237"/>
                <a:gd name="T58" fmla="*/ 66852769 w 957"/>
                <a:gd name="T59" fmla="*/ 404430199 h 1237"/>
                <a:gd name="T60" fmla="*/ 66852769 w 957"/>
                <a:gd name="T61" fmla="*/ 371833347 h 1237"/>
                <a:gd name="T62" fmla="*/ 472940597 w 957"/>
                <a:gd name="T63" fmla="*/ 371833347 h 1237"/>
                <a:gd name="T64" fmla="*/ 472940597 w 957"/>
                <a:gd name="T65" fmla="*/ 404430199 h 1237"/>
                <a:gd name="T66" fmla="*/ 472940597 w 957"/>
                <a:gd name="T67" fmla="*/ 490620753 h 1237"/>
                <a:gd name="T68" fmla="*/ 66852769 w 957"/>
                <a:gd name="T69" fmla="*/ 490620753 h 1237"/>
                <a:gd name="T70" fmla="*/ 66852769 w 957"/>
                <a:gd name="T71" fmla="*/ 458023158 h 1237"/>
                <a:gd name="T72" fmla="*/ 472940597 w 957"/>
                <a:gd name="T73" fmla="*/ 458023158 h 1237"/>
                <a:gd name="T74" fmla="*/ 472940597 w 957"/>
                <a:gd name="T75" fmla="*/ 490620753 h 1237"/>
                <a:gd name="T76" fmla="*/ 472940597 w 957"/>
                <a:gd name="T77" fmla="*/ 576810564 h 1237"/>
                <a:gd name="T78" fmla="*/ 66852769 w 957"/>
                <a:gd name="T79" fmla="*/ 576810564 h 1237"/>
                <a:gd name="T80" fmla="*/ 66852769 w 957"/>
                <a:gd name="T81" fmla="*/ 544212968 h 1237"/>
                <a:gd name="T82" fmla="*/ 472940597 w 957"/>
                <a:gd name="T83" fmla="*/ 544212968 h 1237"/>
                <a:gd name="T84" fmla="*/ 472940597 w 957"/>
                <a:gd name="T85" fmla="*/ 576810564 h 12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57" h="1237">
                  <a:moveTo>
                    <a:pt x="957" y="1237"/>
                  </a:moveTo>
                  <a:lnTo>
                    <a:pt x="0" y="1237"/>
                  </a:lnTo>
                  <a:lnTo>
                    <a:pt x="0" y="0"/>
                  </a:lnTo>
                  <a:lnTo>
                    <a:pt x="742" y="0"/>
                  </a:lnTo>
                  <a:lnTo>
                    <a:pt x="957" y="227"/>
                  </a:lnTo>
                  <a:lnTo>
                    <a:pt x="957" y="1237"/>
                  </a:lnTo>
                  <a:close/>
                  <a:moveTo>
                    <a:pt x="929" y="1204"/>
                  </a:moveTo>
                  <a:lnTo>
                    <a:pt x="929" y="229"/>
                  </a:lnTo>
                  <a:lnTo>
                    <a:pt x="742" y="229"/>
                  </a:lnTo>
                  <a:lnTo>
                    <a:pt x="742" y="23"/>
                  </a:lnTo>
                  <a:lnTo>
                    <a:pt x="29" y="23"/>
                  </a:lnTo>
                  <a:lnTo>
                    <a:pt x="29" y="1204"/>
                  </a:lnTo>
                  <a:lnTo>
                    <a:pt x="929" y="1204"/>
                  </a:lnTo>
                  <a:close/>
                  <a:moveTo>
                    <a:pt x="669" y="264"/>
                  </a:moveTo>
                  <a:lnTo>
                    <a:pt x="121" y="264"/>
                  </a:lnTo>
                  <a:lnTo>
                    <a:pt x="121" y="205"/>
                  </a:lnTo>
                  <a:lnTo>
                    <a:pt x="669" y="205"/>
                  </a:lnTo>
                  <a:lnTo>
                    <a:pt x="669" y="264"/>
                  </a:lnTo>
                  <a:close/>
                  <a:moveTo>
                    <a:pt x="856" y="420"/>
                  </a:moveTo>
                  <a:lnTo>
                    <a:pt x="121" y="420"/>
                  </a:lnTo>
                  <a:lnTo>
                    <a:pt x="121" y="361"/>
                  </a:lnTo>
                  <a:lnTo>
                    <a:pt x="856" y="361"/>
                  </a:lnTo>
                  <a:lnTo>
                    <a:pt x="856" y="420"/>
                  </a:lnTo>
                  <a:close/>
                  <a:moveTo>
                    <a:pt x="407" y="576"/>
                  </a:moveTo>
                  <a:lnTo>
                    <a:pt x="121" y="576"/>
                  </a:lnTo>
                  <a:lnTo>
                    <a:pt x="121" y="517"/>
                  </a:lnTo>
                  <a:lnTo>
                    <a:pt x="407" y="517"/>
                  </a:lnTo>
                  <a:lnTo>
                    <a:pt x="407" y="576"/>
                  </a:lnTo>
                  <a:close/>
                  <a:moveTo>
                    <a:pt x="856" y="732"/>
                  </a:moveTo>
                  <a:lnTo>
                    <a:pt x="121" y="732"/>
                  </a:lnTo>
                  <a:lnTo>
                    <a:pt x="121" y="673"/>
                  </a:lnTo>
                  <a:lnTo>
                    <a:pt x="856" y="673"/>
                  </a:lnTo>
                  <a:lnTo>
                    <a:pt x="856" y="732"/>
                  </a:lnTo>
                  <a:close/>
                  <a:moveTo>
                    <a:pt x="856" y="888"/>
                  </a:moveTo>
                  <a:lnTo>
                    <a:pt x="121" y="888"/>
                  </a:lnTo>
                  <a:lnTo>
                    <a:pt x="121" y="829"/>
                  </a:lnTo>
                  <a:lnTo>
                    <a:pt x="856" y="829"/>
                  </a:lnTo>
                  <a:lnTo>
                    <a:pt x="856" y="888"/>
                  </a:lnTo>
                  <a:close/>
                  <a:moveTo>
                    <a:pt x="856" y="1044"/>
                  </a:moveTo>
                  <a:lnTo>
                    <a:pt x="121" y="1044"/>
                  </a:lnTo>
                  <a:lnTo>
                    <a:pt x="121" y="985"/>
                  </a:lnTo>
                  <a:lnTo>
                    <a:pt x="856" y="985"/>
                  </a:lnTo>
                  <a:lnTo>
                    <a:pt x="856" y="104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Isosceles Triangle 29"/>
            <p:cNvSpPr>
              <a:spLocks noChangeArrowheads="1"/>
            </p:cNvSpPr>
            <p:nvPr/>
          </p:nvSpPr>
          <p:spPr bwMode="auto">
            <a:xfrm rot="5400000">
              <a:off x="4932271" y="2245914"/>
              <a:ext cx="863524" cy="371794"/>
            </a:xfrm>
            <a:prstGeom prst="triangle">
              <a:avLst>
                <a:gd name="adj" fmla="val 50000"/>
              </a:avLst>
            </a:prstGeom>
            <a:solidFill>
              <a:srgbClr val="92D050"/>
            </a:solid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2800">
                <a:solidFill>
                  <a:srgbClr val="C00000"/>
                </a:solidFill>
              </a:endParaRPr>
            </a:p>
          </p:txBody>
        </p:sp>
      </p:grpSp>
      <p:grpSp>
        <p:nvGrpSpPr>
          <p:cNvPr id="58" name="Group 57"/>
          <p:cNvGrpSpPr/>
          <p:nvPr/>
        </p:nvGrpSpPr>
        <p:grpSpPr>
          <a:xfrm>
            <a:off x="7496132" y="2818918"/>
            <a:ext cx="1501207" cy="2515082"/>
            <a:chOff x="2438400" y="3884838"/>
            <a:chExt cx="1501207" cy="2515082"/>
          </a:xfrm>
        </p:grpSpPr>
        <p:grpSp>
          <p:nvGrpSpPr>
            <p:cNvPr id="59" name="Group 41"/>
            <p:cNvGrpSpPr>
              <a:grpSpLocks/>
            </p:cNvGrpSpPr>
            <p:nvPr/>
          </p:nvGrpSpPr>
          <p:grpSpPr bwMode="auto">
            <a:xfrm>
              <a:off x="2438400" y="3884838"/>
              <a:ext cx="1501207" cy="2515082"/>
              <a:chOff x="5716245" y="1658234"/>
              <a:chExt cx="1697788" cy="2384864"/>
            </a:xfrm>
          </p:grpSpPr>
          <p:sp>
            <p:nvSpPr>
              <p:cNvPr id="61" name="AutoShape 18"/>
              <p:cNvSpPr>
                <a:spLocks noChangeAspect="1" noChangeArrowheads="1" noTextEdit="1"/>
              </p:cNvSpPr>
              <p:nvPr/>
            </p:nvSpPr>
            <p:spPr bwMode="auto">
              <a:xfrm>
                <a:off x="5777413" y="1668355"/>
                <a:ext cx="1524701" cy="151151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2" name="TextBox 32"/>
              <p:cNvSpPr txBox="1">
                <a:spLocks noChangeArrowheads="1"/>
              </p:cNvSpPr>
              <p:nvPr/>
            </p:nvSpPr>
            <p:spPr bwMode="auto">
              <a:xfrm>
                <a:off x="5776998" y="1658234"/>
                <a:ext cx="600438" cy="87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5400" b="1" dirty="0">
                    <a:solidFill>
                      <a:srgbClr val="C00000"/>
                    </a:solidFill>
                    <a:latin typeface="Open sans" charset="0"/>
                  </a:rPr>
                  <a:t>4</a:t>
                </a:r>
                <a:endParaRPr lang="en-US" altLang="en-US" sz="5400" b="1" dirty="0">
                  <a:solidFill>
                    <a:srgbClr val="C00000"/>
                  </a:solidFill>
                  <a:latin typeface="Open sans" charset="0"/>
                </a:endParaRPr>
              </a:p>
            </p:txBody>
          </p:sp>
          <p:sp>
            <p:nvSpPr>
              <p:cNvPr id="63" name="TextBox 33"/>
              <p:cNvSpPr txBox="1">
                <a:spLocks noChangeArrowheads="1"/>
              </p:cNvSpPr>
              <p:nvPr/>
            </p:nvSpPr>
            <p:spPr bwMode="auto">
              <a:xfrm>
                <a:off x="5716245" y="3255126"/>
                <a:ext cx="1697788" cy="787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600" dirty="0" smtClean="0">
                    <a:solidFill>
                      <a:srgbClr val="C00000"/>
                    </a:solidFill>
                    <a:latin typeface="Open sans" charset="0"/>
                  </a:rPr>
                  <a:t>Analysis to produce statistics</a:t>
                </a:r>
                <a:endParaRPr lang="en-US" altLang="en-US" sz="1600" dirty="0">
                  <a:solidFill>
                    <a:srgbClr val="C00000"/>
                  </a:solidFill>
                  <a:latin typeface="Open sans" charset="0"/>
                </a:endParaRPr>
              </a:p>
            </p:txBody>
          </p:sp>
        </p:grpSp>
        <p:sp>
          <p:nvSpPr>
            <p:cNvPr id="60" name="TextBox 59"/>
            <p:cNvSpPr txBox="1"/>
            <p:nvPr/>
          </p:nvSpPr>
          <p:spPr>
            <a:xfrm>
              <a:off x="2491914" y="4952120"/>
              <a:ext cx="1382034" cy="584775"/>
            </a:xfrm>
            <a:prstGeom prst="rect">
              <a:avLst/>
            </a:prstGeom>
            <a:noFill/>
          </p:spPr>
          <p:txBody>
            <a:bodyPr wrap="square" rtlCol="0">
              <a:spAutoFit/>
            </a:bodyPr>
            <a:lstStyle/>
            <a:p>
              <a:r>
                <a:rPr lang="en-US" sz="3200" b="1" dirty="0" smtClean="0">
                  <a:solidFill>
                    <a:schemeClr val="bg1"/>
                  </a:solidFill>
                  <a:latin typeface="DIN Condensed" charset="0"/>
                  <a:ea typeface="DIN Condensed" charset="0"/>
                  <a:cs typeface="DIN Condensed" charset="0"/>
                </a:rPr>
                <a:t>ANALYSIS</a:t>
              </a:r>
              <a:endParaRPr lang="en-US" sz="3200" b="1" dirty="0">
                <a:solidFill>
                  <a:schemeClr val="bg1"/>
                </a:solidFill>
                <a:latin typeface="DIN Condensed" charset="0"/>
                <a:ea typeface="DIN Condensed" charset="0"/>
                <a:cs typeface="DIN Condensed" charset="0"/>
              </a:endParaRPr>
            </a:p>
          </p:txBody>
        </p:sp>
      </p:gr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4178" y="3005944"/>
            <a:ext cx="609600" cy="609600"/>
          </a:xfrm>
          <a:prstGeom prst="rect">
            <a:avLst/>
          </a:prstGeom>
        </p:spPr>
      </p:pic>
      <p:grpSp>
        <p:nvGrpSpPr>
          <p:cNvPr id="9" name="Group 8"/>
          <p:cNvGrpSpPr/>
          <p:nvPr/>
        </p:nvGrpSpPr>
        <p:grpSpPr>
          <a:xfrm>
            <a:off x="5479009" y="2827813"/>
            <a:ext cx="1891235" cy="2571194"/>
            <a:chOff x="5479009" y="2827813"/>
            <a:chExt cx="1891235" cy="2571194"/>
          </a:xfrm>
        </p:grpSpPr>
        <p:grpSp>
          <p:nvGrpSpPr>
            <p:cNvPr id="39" name="Group 41"/>
            <p:cNvGrpSpPr>
              <a:grpSpLocks/>
            </p:cNvGrpSpPr>
            <p:nvPr/>
          </p:nvGrpSpPr>
          <p:grpSpPr bwMode="auto">
            <a:xfrm>
              <a:off x="5479009" y="2827813"/>
              <a:ext cx="1891235" cy="2571194"/>
              <a:chOff x="5604327" y="1658234"/>
              <a:chExt cx="2138890" cy="2438071"/>
            </a:xfrm>
          </p:grpSpPr>
          <p:sp>
            <p:nvSpPr>
              <p:cNvPr id="40" name="AutoShape 18"/>
              <p:cNvSpPr>
                <a:spLocks noChangeAspect="1" noChangeArrowheads="1" noTextEdit="1"/>
              </p:cNvSpPr>
              <p:nvPr/>
            </p:nvSpPr>
            <p:spPr bwMode="auto">
              <a:xfrm>
                <a:off x="5647158" y="1668355"/>
                <a:ext cx="1654958" cy="15247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1" name="TextBox 32"/>
              <p:cNvSpPr txBox="1">
                <a:spLocks noChangeArrowheads="1"/>
              </p:cNvSpPr>
              <p:nvPr/>
            </p:nvSpPr>
            <p:spPr bwMode="auto">
              <a:xfrm>
                <a:off x="5776998" y="1658234"/>
                <a:ext cx="58060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5400" b="1" dirty="0">
                    <a:solidFill>
                      <a:srgbClr val="C00000"/>
                    </a:solidFill>
                    <a:latin typeface="Open sans" charset="0"/>
                  </a:rPr>
                  <a:t>3</a:t>
                </a:r>
              </a:p>
            </p:txBody>
          </p:sp>
          <p:sp>
            <p:nvSpPr>
              <p:cNvPr id="42" name="TextBox 33"/>
              <p:cNvSpPr txBox="1">
                <a:spLocks noChangeArrowheads="1"/>
              </p:cNvSpPr>
              <p:nvPr/>
            </p:nvSpPr>
            <p:spPr bwMode="auto">
              <a:xfrm>
                <a:off x="5604327" y="3265348"/>
                <a:ext cx="2138890" cy="830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600" dirty="0" smtClean="0">
                    <a:solidFill>
                      <a:srgbClr val="C00000"/>
                    </a:solidFill>
                    <a:latin typeface="Open sans" charset="0"/>
                  </a:rPr>
                  <a:t>Physicians assign causes </a:t>
                </a:r>
                <a:r>
                  <a:rPr lang="en-US" altLang="en-US" sz="1600" dirty="0">
                    <a:solidFill>
                      <a:srgbClr val="C00000"/>
                    </a:solidFill>
                    <a:latin typeface="Open sans" charset="0"/>
                  </a:rPr>
                  <a:t>of death </a:t>
                </a:r>
                <a:r>
                  <a:rPr lang="en-US" altLang="en-US" sz="1600" dirty="0" smtClean="0">
                    <a:solidFill>
                      <a:srgbClr val="C00000"/>
                    </a:solidFill>
                    <a:latin typeface="Open sans" charset="0"/>
                  </a:rPr>
                  <a:t>using ICD-10,</a:t>
                </a:r>
                <a:endParaRPr lang="en-US" altLang="en-US" sz="1600" dirty="0">
                  <a:solidFill>
                    <a:srgbClr val="C00000"/>
                  </a:solidFill>
                  <a:latin typeface="Open sans" charset="0"/>
                </a:endParaRPr>
              </a:p>
            </p:txBody>
          </p:sp>
          <p:sp>
            <p:nvSpPr>
              <p:cNvPr id="44" name="Isosceles Triangle 35"/>
              <p:cNvSpPr>
                <a:spLocks noChangeArrowheads="1"/>
              </p:cNvSpPr>
              <p:nvPr/>
            </p:nvSpPr>
            <p:spPr bwMode="auto">
              <a:xfrm rot="5400000">
                <a:off x="7056288" y="2245915"/>
                <a:ext cx="863524" cy="371794"/>
              </a:xfrm>
              <a:prstGeom prst="triangle">
                <a:avLst>
                  <a:gd name="adj" fmla="val 50000"/>
                </a:avLst>
              </a:prstGeom>
              <a:solidFill>
                <a:srgbClr val="00B0F0"/>
              </a:solid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2800">
                  <a:solidFill>
                    <a:srgbClr val="C00000"/>
                  </a:solidFill>
                </a:endParaRPr>
              </a:p>
            </p:txBody>
          </p:sp>
        </p:grpSp>
        <p:sp>
          <p:nvSpPr>
            <p:cNvPr id="65" name="TextBox 64"/>
            <p:cNvSpPr txBox="1"/>
            <p:nvPr/>
          </p:nvSpPr>
          <p:spPr>
            <a:xfrm>
              <a:off x="5584636" y="3886200"/>
              <a:ext cx="1197164" cy="584775"/>
            </a:xfrm>
            <a:prstGeom prst="rect">
              <a:avLst/>
            </a:prstGeom>
            <a:noFill/>
          </p:spPr>
          <p:txBody>
            <a:bodyPr wrap="square" rtlCol="0">
              <a:spAutoFit/>
            </a:bodyPr>
            <a:lstStyle/>
            <a:p>
              <a:r>
                <a:rPr lang="en-US" sz="3200" b="1" dirty="0" smtClean="0">
                  <a:solidFill>
                    <a:schemeClr val="bg1"/>
                  </a:solidFill>
                  <a:latin typeface="DIN Condensed" charset="0"/>
                  <a:ea typeface="DIN Condensed" charset="0"/>
                  <a:cs typeface="DIN Condensed" charset="0"/>
                </a:rPr>
                <a:t>ICD-10</a:t>
              </a:r>
              <a:endParaRPr lang="en-US" sz="3200" b="1" dirty="0">
                <a:solidFill>
                  <a:schemeClr val="bg1"/>
                </a:solidFill>
                <a:latin typeface="DIN Condensed" charset="0"/>
                <a:ea typeface="DIN Condensed" charset="0"/>
                <a:cs typeface="DIN Condensed"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341115"/>
              <a:ext cx="621285" cy="62128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354" y="2985092"/>
              <a:ext cx="406400" cy="406400"/>
            </a:xfrm>
            <a:prstGeom prst="rect">
              <a:avLst/>
            </a:prstGeom>
          </p:spPr>
        </p:pic>
      </p:grpSp>
    </p:spTree>
    <p:extLst>
      <p:ext uri="{BB962C8B-B14F-4D97-AF65-F5344CB8AC3E}">
        <p14:creationId xmlns:p14="http://schemas.microsoft.com/office/powerpoint/2010/main" val="608072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chemeClr val="bg1"/>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5"/>
          <a:srcRect/>
          <a:stretch>
            <a:fillRect/>
          </a:stretch>
        </p:blipFill>
        <p:spPr bwMode="auto">
          <a:xfrm>
            <a:off x="6019800" y="5863875"/>
            <a:ext cx="3124200" cy="689325"/>
          </a:xfrm>
          <a:prstGeom prst="rect">
            <a:avLst/>
          </a:prstGeom>
          <a:noFill/>
          <a:ln w="9525">
            <a:noFill/>
            <a:miter lim="800000"/>
            <a:headEnd/>
            <a:tailEnd/>
          </a:ln>
        </p:spPr>
      </p:pic>
      <p:sp>
        <p:nvSpPr>
          <p:cNvPr id="3" name="Rectangle 2"/>
          <p:cNvSpPr/>
          <p:nvPr/>
        </p:nvSpPr>
        <p:spPr>
          <a:xfrm>
            <a:off x="304800" y="2136339"/>
            <a:ext cx="4191000" cy="3637919"/>
          </a:xfrm>
          <a:prstGeom prst="rect">
            <a:avLst/>
          </a:prstGeom>
        </p:spPr>
        <p:txBody>
          <a:bodyPr wrap="square">
            <a:spAutoFit/>
          </a:bodyPr>
          <a:lstStyle/>
          <a:p>
            <a:pPr marL="285750" indent="-285750">
              <a:lnSpc>
                <a:spcPct val="120000"/>
              </a:lnSpc>
              <a:buFont typeface="Arial"/>
              <a:buChar char="•"/>
            </a:pPr>
            <a:r>
              <a:rPr lang="en-US" sz="2400" dirty="0" smtClean="0">
                <a:solidFill>
                  <a:srgbClr val="000090"/>
                </a:solidFill>
              </a:rPr>
              <a:t>Tanzania</a:t>
            </a:r>
          </a:p>
          <a:p>
            <a:pPr marL="742950" lvl="1" indent="-285750">
              <a:lnSpc>
                <a:spcPct val="120000"/>
              </a:lnSpc>
              <a:buFont typeface="Arial"/>
              <a:buChar char="•"/>
            </a:pPr>
            <a:r>
              <a:rPr lang="en-US" sz="2400" dirty="0" smtClean="0">
                <a:solidFill>
                  <a:srgbClr val="000090"/>
                </a:solidFill>
              </a:rPr>
              <a:t>~ 50M Population</a:t>
            </a:r>
          </a:p>
          <a:p>
            <a:pPr marL="742950" lvl="1" indent="-285750">
              <a:lnSpc>
                <a:spcPct val="120000"/>
              </a:lnSpc>
              <a:buFont typeface="Arial"/>
              <a:buChar char="•"/>
            </a:pPr>
            <a:r>
              <a:rPr lang="en-US" sz="2400" dirty="0" smtClean="0">
                <a:solidFill>
                  <a:srgbClr val="000090"/>
                </a:solidFill>
              </a:rPr>
              <a:t>~ 947K Km</a:t>
            </a:r>
            <a:r>
              <a:rPr lang="en-US" sz="2400" baseline="30000" dirty="0" smtClean="0">
                <a:solidFill>
                  <a:srgbClr val="000090"/>
                </a:solidFill>
              </a:rPr>
              <a:t>2</a:t>
            </a:r>
            <a:r>
              <a:rPr lang="en-US" sz="2400" dirty="0" smtClean="0">
                <a:solidFill>
                  <a:srgbClr val="000090"/>
                </a:solidFill>
              </a:rPr>
              <a:t> Area</a:t>
            </a:r>
          </a:p>
          <a:p>
            <a:pPr marL="742950" lvl="1" indent="-285750">
              <a:lnSpc>
                <a:spcPct val="120000"/>
              </a:lnSpc>
              <a:buFont typeface="Arial"/>
              <a:buChar char="•"/>
            </a:pPr>
            <a:r>
              <a:rPr lang="en-US" sz="2400" dirty="0" smtClean="0">
                <a:solidFill>
                  <a:srgbClr val="000090"/>
                </a:solidFill>
              </a:rPr>
              <a:t>~ 50/50 Urban/Rural Residence</a:t>
            </a:r>
          </a:p>
          <a:p>
            <a:pPr marL="742950" lvl="1" indent="-285750">
              <a:lnSpc>
                <a:spcPct val="120000"/>
              </a:lnSpc>
              <a:buFont typeface="Arial"/>
              <a:buChar char="•"/>
            </a:pPr>
            <a:r>
              <a:rPr lang="en-US" sz="2400" dirty="0" smtClean="0">
                <a:solidFill>
                  <a:srgbClr val="000090"/>
                </a:solidFill>
              </a:rPr>
              <a:t>~ 50 </a:t>
            </a:r>
            <a:r>
              <a:rPr lang="en-US" sz="2400" dirty="0" smtClean="0">
                <a:solidFill>
                  <a:srgbClr val="000090"/>
                </a:solidFill>
              </a:rPr>
              <a:t>% HF Utilization</a:t>
            </a:r>
          </a:p>
          <a:p>
            <a:pPr marL="742950" lvl="1" indent="-285750">
              <a:lnSpc>
                <a:spcPct val="120000"/>
              </a:lnSpc>
              <a:buFont typeface="Arial"/>
              <a:buChar char="•"/>
            </a:pPr>
            <a:r>
              <a:rPr lang="en-US" sz="2400" dirty="0" smtClean="0">
                <a:solidFill>
                  <a:srgbClr val="000090"/>
                </a:solidFill>
              </a:rPr>
              <a:t>No comprehensive vital events registration system</a:t>
            </a:r>
            <a:endParaRPr lang="en-US" sz="2400" dirty="0">
              <a:solidFill>
                <a:srgbClr val="000090"/>
              </a:solidFill>
            </a:endParaRPr>
          </a:p>
        </p:txBody>
      </p:sp>
      <p:sp>
        <p:nvSpPr>
          <p:cNvPr id="4" name="TextBox 3"/>
          <p:cNvSpPr txBox="1"/>
          <p:nvPr/>
        </p:nvSpPr>
        <p:spPr>
          <a:xfrm>
            <a:off x="304800" y="1524000"/>
            <a:ext cx="2773323" cy="523220"/>
          </a:xfrm>
          <a:prstGeom prst="rect">
            <a:avLst/>
          </a:prstGeom>
          <a:noFill/>
        </p:spPr>
        <p:txBody>
          <a:bodyPr wrap="none" rtlCol="0">
            <a:spAutoFit/>
          </a:bodyPr>
          <a:lstStyle/>
          <a:p>
            <a:r>
              <a:rPr lang="en-US" sz="2800" b="1" dirty="0" smtClean="0">
                <a:solidFill>
                  <a:srgbClr val="000090"/>
                </a:solidFill>
              </a:rPr>
              <a:t>Study Motivation</a:t>
            </a:r>
            <a:endParaRPr lang="en-US" sz="2800" b="1" dirty="0">
              <a:solidFill>
                <a:srgbClr val="000090"/>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9913" y="1752600"/>
            <a:ext cx="4799287" cy="4038600"/>
          </a:xfrm>
          <a:prstGeom prst="rect">
            <a:avLst/>
          </a:prstGeom>
        </p:spPr>
      </p:pic>
      <p:sp>
        <p:nvSpPr>
          <p:cNvPr id="6" name="Rectangle 5"/>
          <p:cNvSpPr/>
          <p:nvPr/>
        </p:nvSpPr>
        <p:spPr>
          <a:xfrm>
            <a:off x="3810000" y="1752600"/>
            <a:ext cx="5029200" cy="4111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0" y="1752599"/>
            <a:ext cx="2743200" cy="411127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91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chemeClr val="bg1"/>
                  </a:solidFill>
                </a:rPr>
                <a:t>Introduction</a:t>
              </a:r>
            </a:p>
            <a:p>
              <a:pPr algn="r"/>
              <a:r>
                <a:rPr lang="en-US" sz="1200" dirty="0">
                  <a:solidFill>
                    <a:srgbClr val="660066"/>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Opportunities ahead</a:t>
              </a:r>
            </a:p>
            <a:p>
              <a:pPr algn="r"/>
              <a:r>
                <a:rPr lang="en-US" sz="1200" dirty="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5"/>
          <a:srcRect/>
          <a:stretch>
            <a:fillRect/>
          </a:stretch>
        </p:blipFill>
        <p:spPr bwMode="auto">
          <a:xfrm>
            <a:off x="6019800" y="5863875"/>
            <a:ext cx="3124200" cy="689325"/>
          </a:xfrm>
          <a:prstGeom prst="rect">
            <a:avLst/>
          </a:prstGeom>
          <a:noFill/>
          <a:ln w="9525">
            <a:noFill/>
            <a:miter lim="800000"/>
            <a:headEnd/>
            <a:tailEnd/>
          </a:ln>
        </p:spPr>
      </p:pic>
      <p:sp>
        <p:nvSpPr>
          <p:cNvPr id="3" name="Rectangle 2"/>
          <p:cNvSpPr/>
          <p:nvPr/>
        </p:nvSpPr>
        <p:spPr>
          <a:xfrm>
            <a:off x="304800" y="2136339"/>
            <a:ext cx="8458200" cy="2308324"/>
          </a:xfrm>
          <a:prstGeom prst="rect">
            <a:avLst/>
          </a:prstGeom>
        </p:spPr>
        <p:txBody>
          <a:bodyPr wrap="square">
            <a:spAutoFit/>
          </a:bodyPr>
          <a:lstStyle/>
          <a:p>
            <a:pPr marL="285750" indent="-285750">
              <a:lnSpc>
                <a:spcPct val="120000"/>
              </a:lnSpc>
              <a:buFont typeface="Arial"/>
              <a:buChar char="•"/>
            </a:pPr>
            <a:r>
              <a:rPr lang="en-US" sz="2400" dirty="0" smtClean="0">
                <a:solidFill>
                  <a:srgbClr val="000090"/>
                </a:solidFill>
              </a:rPr>
              <a:t>How to capture death events  (the seven deadly diseases) in a large population with no complete &amp; comprehensive civil registration and vital statistics, </a:t>
            </a:r>
          </a:p>
          <a:p>
            <a:pPr marL="285750" indent="-285750">
              <a:lnSpc>
                <a:spcPct val="120000"/>
              </a:lnSpc>
              <a:buFont typeface="Arial"/>
              <a:buChar char="•"/>
            </a:pPr>
            <a:r>
              <a:rPr lang="en-US" sz="2400" dirty="0" smtClean="0">
                <a:solidFill>
                  <a:srgbClr val="000090"/>
                </a:solidFill>
              </a:rPr>
              <a:t>that is diverse </a:t>
            </a:r>
          </a:p>
          <a:p>
            <a:pPr marL="285750" indent="-285750">
              <a:lnSpc>
                <a:spcPct val="120000"/>
              </a:lnSpc>
              <a:buFont typeface="Arial"/>
              <a:buChar char="•"/>
            </a:pPr>
            <a:r>
              <a:rPr lang="en-US" sz="2400" dirty="0" smtClean="0">
                <a:solidFill>
                  <a:srgbClr val="000090"/>
                </a:solidFill>
              </a:rPr>
              <a:t>and has hard to reach areas</a:t>
            </a:r>
            <a:endParaRPr lang="en-US" sz="2400" dirty="0">
              <a:solidFill>
                <a:srgbClr val="000090"/>
              </a:solidFill>
            </a:endParaRPr>
          </a:p>
        </p:txBody>
      </p:sp>
      <p:sp>
        <p:nvSpPr>
          <p:cNvPr id="4" name="TextBox 3"/>
          <p:cNvSpPr txBox="1"/>
          <p:nvPr/>
        </p:nvSpPr>
        <p:spPr>
          <a:xfrm>
            <a:off x="304800" y="1524000"/>
            <a:ext cx="1541640" cy="523220"/>
          </a:xfrm>
          <a:prstGeom prst="rect">
            <a:avLst/>
          </a:prstGeom>
          <a:noFill/>
        </p:spPr>
        <p:txBody>
          <a:bodyPr wrap="none" rtlCol="0">
            <a:spAutoFit/>
          </a:bodyPr>
          <a:lstStyle/>
          <a:p>
            <a:r>
              <a:rPr lang="en-US" sz="2800" b="1" dirty="0" smtClean="0">
                <a:solidFill>
                  <a:srgbClr val="000090"/>
                </a:solidFill>
              </a:rPr>
              <a:t>Question</a:t>
            </a:r>
            <a:endParaRPr lang="en-US" sz="2800" b="1" dirty="0">
              <a:solidFill>
                <a:srgbClr val="000090"/>
              </a:solidFill>
            </a:endParaRPr>
          </a:p>
        </p:txBody>
      </p:sp>
      <p:pic>
        <p:nvPicPr>
          <p:cNvPr id="10" name="Picture 9"/>
          <p:cNvPicPr>
            <a:picLocks noChangeAspect="1"/>
          </p:cNvPicPr>
          <p:nvPr/>
        </p:nvPicPr>
        <p:blipFill>
          <a:blip r:embed="rId6"/>
          <a:stretch>
            <a:fillRect/>
          </a:stretch>
        </p:blipFill>
        <p:spPr>
          <a:xfrm>
            <a:off x="5486400" y="3423069"/>
            <a:ext cx="3083936" cy="2077054"/>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7505" t="21675" r="15990"/>
          <a:stretch/>
        </p:blipFill>
        <p:spPr>
          <a:xfrm>
            <a:off x="2621130" y="5029200"/>
            <a:ext cx="2179470" cy="1254009"/>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3429000" y="56388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8"/>
          <a:srcRect b="5817"/>
          <a:stretch/>
        </p:blipFill>
        <p:spPr>
          <a:xfrm>
            <a:off x="426307" y="5029200"/>
            <a:ext cx="1859693" cy="1254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9299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chemeClr val="bg1"/>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5"/>
          <a:srcRect/>
          <a:stretch>
            <a:fillRect/>
          </a:stretch>
        </p:blipFill>
        <p:spPr bwMode="auto">
          <a:xfrm>
            <a:off x="6019800" y="5863875"/>
            <a:ext cx="3124200" cy="689325"/>
          </a:xfrm>
          <a:prstGeom prst="rect">
            <a:avLst/>
          </a:prstGeom>
          <a:noFill/>
          <a:ln w="9525">
            <a:noFill/>
            <a:miter lim="800000"/>
            <a:headEnd/>
            <a:tailEnd/>
          </a:ln>
        </p:spPr>
      </p:pic>
      <p:sp>
        <p:nvSpPr>
          <p:cNvPr id="3" name="Rectangle 2"/>
          <p:cNvSpPr/>
          <p:nvPr/>
        </p:nvSpPr>
        <p:spPr>
          <a:xfrm>
            <a:off x="304800" y="1981200"/>
            <a:ext cx="8458200" cy="3637919"/>
          </a:xfrm>
          <a:prstGeom prst="rect">
            <a:avLst/>
          </a:prstGeom>
        </p:spPr>
        <p:txBody>
          <a:bodyPr wrap="square">
            <a:spAutoFit/>
          </a:bodyPr>
          <a:lstStyle/>
          <a:p>
            <a:pPr marL="285750" indent="-285750">
              <a:lnSpc>
                <a:spcPct val="120000"/>
              </a:lnSpc>
              <a:buFont typeface="Arial"/>
              <a:buChar char="•"/>
            </a:pPr>
            <a:r>
              <a:rPr lang="en-US" sz="2400" dirty="0" err="1" smtClean="0">
                <a:solidFill>
                  <a:srgbClr val="000090"/>
                </a:solidFill>
              </a:rPr>
              <a:t>Ifakara</a:t>
            </a:r>
            <a:r>
              <a:rPr lang="en-US" sz="2400" dirty="0" smtClean="0">
                <a:solidFill>
                  <a:srgbClr val="000090"/>
                </a:solidFill>
              </a:rPr>
              <a:t> Health Institute, in collaboration with Ministry of Health and Social Welfare, The National Bureau of Statistics, and the National Institute for Medical Research embarked into a study named it SAVVY</a:t>
            </a:r>
          </a:p>
          <a:p>
            <a:pPr marL="285750" indent="-285750">
              <a:lnSpc>
                <a:spcPct val="120000"/>
              </a:lnSpc>
              <a:buFont typeface="Arial"/>
              <a:buChar char="•"/>
            </a:pPr>
            <a:endParaRPr lang="en-US" sz="2400" dirty="0" smtClean="0">
              <a:solidFill>
                <a:srgbClr val="000090"/>
              </a:solidFill>
            </a:endParaRPr>
          </a:p>
          <a:p>
            <a:pPr marL="285750" indent="-285750">
              <a:lnSpc>
                <a:spcPct val="120000"/>
              </a:lnSpc>
              <a:buFont typeface="Arial"/>
              <a:buChar char="•"/>
            </a:pPr>
            <a:r>
              <a:rPr lang="en-US" sz="2400" dirty="0" smtClean="0">
                <a:solidFill>
                  <a:srgbClr val="000090"/>
                </a:solidFill>
              </a:rPr>
              <a:t>SAVVY :  </a:t>
            </a:r>
            <a:r>
              <a:rPr lang="en-US" sz="2400" dirty="0" err="1" smtClean="0">
                <a:solidFill>
                  <a:srgbClr val="000090"/>
                </a:solidFill>
              </a:rPr>
              <a:t>SAmple</a:t>
            </a:r>
            <a:r>
              <a:rPr lang="en-US" sz="2400" dirty="0" smtClean="0">
                <a:solidFill>
                  <a:srgbClr val="000090"/>
                </a:solidFill>
              </a:rPr>
              <a:t> Vital events registration with Verbal </a:t>
            </a:r>
            <a:r>
              <a:rPr lang="en-US" sz="2400" dirty="0" err="1">
                <a:solidFill>
                  <a:srgbClr val="000090"/>
                </a:solidFill>
              </a:rPr>
              <a:t>a</a:t>
            </a:r>
            <a:r>
              <a:rPr lang="en-US" sz="2400" dirty="0" err="1" smtClean="0">
                <a:solidFill>
                  <a:srgbClr val="000090"/>
                </a:solidFill>
              </a:rPr>
              <a:t>utopSY</a:t>
            </a:r>
            <a:r>
              <a:rPr lang="en-US" sz="2400" dirty="0" smtClean="0">
                <a:solidFill>
                  <a:srgbClr val="000090"/>
                </a:solidFill>
              </a:rPr>
              <a:t>. </a:t>
            </a:r>
          </a:p>
          <a:p>
            <a:pPr marL="285750" indent="-285750">
              <a:lnSpc>
                <a:spcPct val="120000"/>
              </a:lnSpc>
              <a:buFont typeface="Arial"/>
              <a:buChar char="•"/>
            </a:pPr>
            <a:endParaRPr lang="en-US" sz="2400" dirty="0">
              <a:solidFill>
                <a:srgbClr val="000090"/>
              </a:solidFill>
            </a:endParaRPr>
          </a:p>
          <a:p>
            <a:pPr marL="285750" indent="-285750">
              <a:lnSpc>
                <a:spcPct val="120000"/>
              </a:lnSpc>
              <a:buFont typeface="Arial"/>
              <a:buChar char="•"/>
            </a:pPr>
            <a:r>
              <a:rPr lang="en-US" sz="2400" dirty="0" smtClean="0">
                <a:solidFill>
                  <a:srgbClr val="000090"/>
                </a:solidFill>
              </a:rPr>
              <a:t>Funding came from CDC, the Global Fund</a:t>
            </a:r>
            <a:endParaRPr lang="en-US" sz="2400" dirty="0">
              <a:solidFill>
                <a:srgbClr val="000090"/>
              </a:solidFill>
            </a:endParaRPr>
          </a:p>
        </p:txBody>
      </p:sp>
      <p:sp>
        <p:nvSpPr>
          <p:cNvPr id="4" name="TextBox 3"/>
          <p:cNvSpPr txBox="1"/>
          <p:nvPr/>
        </p:nvSpPr>
        <p:spPr>
          <a:xfrm>
            <a:off x="304800" y="1524000"/>
            <a:ext cx="1606337" cy="523220"/>
          </a:xfrm>
          <a:prstGeom prst="rect">
            <a:avLst/>
          </a:prstGeom>
          <a:noFill/>
        </p:spPr>
        <p:txBody>
          <a:bodyPr wrap="none" rtlCol="0">
            <a:spAutoFit/>
          </a:bodyPr>
          <a:lstStyle/>
          <a:p>
            <a:r>
              <a:rPr lang="en-US" sz="2800" b="1" dirty="0" smtClean="0">
                <a:solidFill>
                  <a:srgbClr val="000090"/>
                </a:solidFill>
              </a:rPr>
              <a:t>Response</a:t>
            </a:r>
            <a:endParaRPr lang="en-US" sz="2800" b="1" dirty="0">
              <a:solidFill>
                <a:srgbClr val="000090"/>
              </a:solidFill>
            </a:endParaRPr>
          </a:p>
        </p:txBody>
      </p:sp>
    </p:spTree>
    <p:extLst>
      <p:ext uri="{BB962C8B-B14F-4D97-AF65-F5344CB8AC3E}">
        <p14:creationId xmlns:p14="http://schemas.microsoft.com/office/powerpoint/2010/main" val="342994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chemeClr val="bg1"/>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4"/>
          <a:srcRect/>
          <a:stretch>
            <a:fillRect/>
          </a:stretch>
        </p:blipFill>
        <p:spPr bwMode="auto">
          <a:xfrm>
            <a:off x="6019800" y="5863875"/>
            <a:ext cx="3124200" cy="689325"/>
          </a:xfrm>
          <a:prstGeom prst="rect">
            <a:avLst/>
          </a:prstGeom>
          <a:noFill/>
          <a:ln w="9525">
            <a:noFill/>
            <a:miter lim="800000"/>
            <a:headEnd/>
            <a:tailEnd/>
          </a:ln>
        </p:spPr>
      </p:pic>
      <p:sp>
        <p:nvSpPr>
          <p:cNvPr id="3" name="Rectangle 2"/>
          <p:cNvSpPr/>
          <p:nvPr/>
        </p:nvSpPr>
        <p:spPr>
          <a:xfrm>
            <a:off x="304800" y="1938683"/>
            <a:ext cx="8610600" cy="4081117"/>
          </a:xfrm>
          <a:prstGeom prst="rect">
            <a:avLst/>
          </a:prstGeom>
        </p:spPr>
        <p:txBody>
          <a:bodyPr wrap="square">
            <a:spAutoFit/>
          </a:bodyPr>
          <a:lstStyle/>
          <a:p>
            <a:pPr marL="285750" indent="-285750">
              <a:lnSpc>
                <a:spcPct val="120000"/>
              </a:lnSpc>
              <a:buFont typeface="Arial"/>
              <a:buChar char="•"/>
            </a:pPr>
            <a:r>
              <a:rPr lang="en-US" sz="2400" dirty="0" smtClean="0">
                <a:solidFill>
                  <a:srgbClr val="000090"/>
                </a:solidFill>
              </a:rPr>
              <a:t>To strengthen the capacity of the United Republic of Tanzania (Mainland) to collect and use mortality surveillance data to assist managing national HIV/AIDS programs by expanding community based identification and reporting of HIV/AIDS deaths</a:t>
            </a:r>
          </a:p>
          <a:p>
            <a:pPr marL="285750" indent="-285750">
              <a:lnSpc>
                <a:spcPct val="120000"/>
              </a:lnSpc>
              <a:buFont typeface="Arial"/>
              <a:buChar char="•"/>
            </a:pPr>
            <a:r>
              <a:rPr lang="en-US" sz="2400" dirty="0" smtClean="0">
                <a:solidFill>
                  <a:srgbClr val="000090"/>
                </a:solidFill>
              </a:rPr>
              <a:t>Complementary Goals</a:t>
            </a:r>
          </a:p>
          <a:p>
            <a:pPr marL="742950" lvl="1" indent="-285750">
              <a:lnSpc>
                <a:spcPct val="120000"/>
              </a:lnSpc>
              <a:buFont typeface="Arial"/>
              <a:buChar char="•"/>
            </a:pPr>
            <a:r>
              <a:rPr lang="en-US" sz="2400" dirty="0" smtClean="0">
                <a:solidFill>
                  <a:srgbClr val="000090"/>
                </a:solidFill>
              </a:rPr>
              <a:t>Produce identification of changes in the proportion of children dying from AIDS-related conditions</a:t>
            </a:r>
          </a:p>
          <a:p>
            <a:pPr marL="742950" lvl="1" indent="-285750">
              <a:lnSpc>
                <a:spcPct val="120000"/>
              </a:lnSpc>
              <a:buFont typeface="Arial"/>
              <a:buChar char="•"/>
            </a:pPr>
            <a:r>
              <a:rPr lang="en-US" sz="2400" dirty="0" smtClean="0">
                <a:solidFill>
                  <a:srgbClr val="000090"/>
                </a:solidFill>
              </a:rPr>
              <a:t>Produce other major causes of death and monitoring trends in other mortality indicators relevant to MDGs</a:t>
            </a:r>
            <a:endParaRPr lang="en-US" sz="2400" dirty="0" smtClean="0">
              <a:solidFill>
                <a:srgbClr val="000090"/>
              </a:solidFill>
            </a:endParaRPr>
          </a:p>
        </p:txBody>
      </p:sp>
      <p:sp>
        <p:nvSpPr>
          <p:cNvPr id="4" name="TextBox 3"/>
          <p:cNvSpPr txBox="1"/>
          <p:nvPr/>
        </p:nvSpPr>
        <p:spPr>
          <a:xfrm>
            <a:off x="304800" y="1447800"/>
            <a:ext cx="2677336" cy="574901"/>
          </a:xfrm>
          <a:prstGeom prst="rect">
            <a:avLst/>
          </a:prstGeom>
          <a:noFill/>
        </p:spPr>
        <p:txBody>
          <a:bodyPr wrap="none" rtlCol="0">
            <a:spAutoFit/>
          </a:bodyPr>
          <a:lstStyle/>
          <a:p>
            <a:pPr>
              <a:lnSpc>
                <a:spcPct val="120000"/>
              </a:lnSpc>
            </a:pPr>
            <a:r>
              <a:rPr lang="en-US" sz="2800" b="1" dirty="0" smtClean="0">
                <a:solidFill>
                  <a:srgbClr val="000090"/>
                </a:solidFill>
              </a:rPr>
              <a:t>Study Objectives</a:t>
            </a:r>
            <a:endParaRPr lang="en-US" sz="2800" b="1" dirty="0">
              <a:solidFill>
                <a:srgbClr val="000090"/>
              </a:solidFill>
            </a:endParaRPr>
          </a:p>
        </p:txBody>
      </p:sp>
    </p:spTree>
    <p:extLst>
      <p:ext uri="{BB962C8B-B14F-4D97-AF65-F5344CB8AC3E}">
        <p14:creationId xmlns:p14="http://schemas.microsoft.com/office/powerpoint/2010/main" val="75188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chemeClr val="bg1"/>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5"/>
          <a:srcRect/>
          <a:stretch>
            <a:fillRect/>
          </a:stretch>
        </p:blipFill>
        <p:spPr bwMode="auto">
          <a:xfrm>
            <a:off x="6019800" y="5863875"/>
            <a:ext cx="3124200" cy="689325"/>
          </a:xfrm>
          <a:prstGeom prst="rect">
            <a:avLst/>
          </a:prstGeom>
          <a:noFill/>
          <a:ln w="9525">
            <a:noFill/>
            <a:miter lim="800000"/>
            <a:headEnd/>
            <a:tailEnd/>
          </a:ln>
        </p:spPr>
      </p:pic>
      <p:sp>
        <p:nvSpPr>
          <p:cNvPr id="3" name="Rectangle 2"/>
          <p:cNvSpPr/>
          <p:nvPr/>
        </p:nvSpPr>
        <p:spPr>
          <a:xfrm>
            <a:off x="304800" y="2136339"/>
            <a:ext cx="8610600" cy="830997"/>
          </a:xfrm>
          <a:prstGeom prst="rect">
            <a:avLst/>
          </a:prstGeom>
        </p:spPr>
        <p:txBody>
          <a:bodyPr wrap="square">
            <a:spAutoFit/>
          </a:bodyPr>
          <a:lstStyle/>
          <a:p>
            <a:pPr marL="285750" indent="-285750">
              <a:buFont typeface="Arial"/>
              <a:buChar char="•"/>
            </a:pPr>
            <a:r>
              <a:rPr lang="en-US" sz="2400" dirty="0" smtClean="0">
                <a:solidFill>
                  <a:srgbClr val="000090"/>
                </a:solidFill>
              </a:rPr>
              <a:t>The goal was to obtain National Representative Sample. </a:t>
            </a:r>
            <a:endParaRPr lang="en-US" sz="2400" dirty="0" smtClean="0">
              <a:solidFill>
                <a:srgbClr val="000090"/>
              </a:solidFill>
            </a:endParaRPr>
          </a:p>
          <a:p>
            <a:pPr marL="285750" indent="-285750">
              <a:buFont typeface="Arial"/>
              <a:buChar char="•"/>
            </a:pPr>
            <a:endParaRPr lang="en-US" sz="2400" dirty="0">
              <a:solidFill>
                <a:srgbClr val="000090"/>
              </a:solidFill>
            </a:endParaRPr>
          </a:p>
        </p:txBody>
      </p:sp>
      <p:sp>
        <p:nvSpPr>
          <p:cNvPr id="4" name="TextBox 3"/>
          <p:cNvSpPr txBox="1"/>
          <p:nvPr/>
        </p:nvSpPr>
        <p:spPr>
          <a:xfrm>
            <a:off x="304800" y="1524000"/>
            <a:ext cx="2116285" cy="574901"/>
          </a:xfrm>
          <a:prstGeom prst="rect">
            <a:avLst/>
          </a:prstGeom>
          <a:noFill/>
        </p:spPr>
        <p:txBody>
          <a:bodyPr wrap="none" rtlCol="0">
            <a:spAutoFit/>
          </a:bodyPr>
          <a:lstStyle/>
          <a:p>
            <a:pPr>
              <a:lnSpc>
                <a:spcPct val="120000"/>
              </a:lnSpc>
            </a:pPr>
            <a:r>
              <a:rPr lang="en-US" sz="2800" b="1" dirty="0" smtClean="0">
                <a:solidFill>
                  <a:srgbClr val="000090"/>
                </a:solidFill>
              </a:rPr>
              <a:t>Study Design</a:t>
            </a:r>
            <a:endParaRPr lang="en-US" sz="2800" b="1" dirty="0">
              <a:solidFill>
                <a:srgbClr val="000090"/>
              </a:solidFill>
            </a:endParaRPr>
          </a:p>
        </p:txBody>
      </p:sp>
      <mc:AlternateContent xmlns:mc="http://schemas.openxmlformats.org/markup-compatibility/2006">
        <mc:Choice xmlns:a14="http://schemas.microsoft.com/office/drawing/2010/main" Requires="a14">
          <p:sp>
            <p:nvSpPr>
              <p:cNvPr id="2" name="Rectangle 1"/>
              <p:cNvSpPr/>
              <p:nvPr/>
            </p:nvSpPr>
            <p:spPr>
              <a:xfrm>
                <a:off x="667820" y="2971800"/>
                <a:ext cx="4970980" cy="64812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solidFill>
                            <a:schemeClr val="tx2"/>
                          </a:solidFill>
                          <a:latin typeface="Cambria Math" charset="0"/>
                        </a:rPr>
                        <m:t>𝑛</m:t>
                      </m:r>
                      <m:r>
                        <a:rPr lang="en-US" i="0">
                          <a:solidFill>
                            <a:schemeClr val="tx2"/>
                          </a:solidFill>
                          <a:latin typeface="Cambria Math" charset="0"/>
                        </a:rPr>
                        <m:t>=</m:t>
                      </m:r>
                      <m:f>
                        <m:fPr>
                          <m:ctrlPr>
                            <a:rPr lang="en-US" i="1">
                              <a:solidFill>
                                <a:schemeClr val="tx2"/>
                              </a:solidFill>
                              <a:latin typeface="Cambria Math" charset="0"/>
                            </a:rPr>
                          </m:ctrlPr>
                        </m:fPr>
                        <m:num>
                          <m:sSup>
                            <m:sSupPr>
                              <m:ctrlPr>
                                <a:rPr lang="en-US" i="1">
                                  <a:solidFill>
                                    <a:schemeClr val="tx2"/>
                                  </a:solidFill>
                                  <a:latin typeface="Cambria Math" charset="0"/>
                                </a:rPr>
                              </m:ctrlPr>
                            </m:sSupPr>
                            <m:e>
                              <m:r>
                                <a:rPr lang="en-US" i="1">
                                  <a:solidFill>
                                    <a:schemeClr val="tx2"/>
                                  </a:solidFill>
                                  <a:latin typeface="Cambria Math" charset="0"/>
                                </a:rPr>
                                <m:t>𝑧</m:t>
                              </m:r>
                            </m:e>
                            <m:sup>
                              <m:r>
                                <a:rPr lang="en-US" i="0">
                                  <a:solidFill>
                                    <a:schemeClr val="tx2"/>
                                  </a:solidFill>
                                  <a:latin typeface="Cambria Math" charset="0"/>
                                </a:rPr>
                                <m:t>2</m:t>
                              </m:r>
                            </m:sup>
                          </m:sSup>
                          <m:r>
                            <a:rPr lang="en-US" i="1">
                              <a:solidFill>
                                <a:schemeClr val="tx2"/>
                              </a:solidFill>
                              <a:latin typeface="Cambria Math" charset="0"/>
                            </a:rPr>
                            <m:t>𝑝𝑞</m:t>
                          </m:r>
                        </m:num>
                        <m:den>
                          <m:sSup>
                            <m:sSupPr>
                              <m:ctrlPr>
                                <a:rPr lang="en-US" i="1">
                                  <a:solidFill>
                                    <a:schemeClr val="tx2"/>
                                  </a:solidFill>
                                  <a:latin typeface="Cambria Math" charset="0"/>
                                </a:rPr>
                              </m:ctrlPr>
                            </m:sSupPr>
                            <m:e>
                              <m:r>
                                <a:rPr lang="en-US" i="1">
                                  <a:solidFill>
                                    <a:schemeClr val="tx2"/>
                                  </a:solidFill>
                                  <a:latin typeface="Cambria Math" charset="0"/>
                                </a:rPr>
                                <m:t>𝑟</m:t>
                              </m:r>
                            </m:e>
                            <m:sup>
                              <m:r>
                                <a:rPr lang="en-US" i="0">
                                  <a:solidFill>
                                    <a:schemeClr val="tx2"/>
                                  </a:solidFill>
                                  <a:latin typeface="Cambria Math" charset="0"/>
                                </a:rPr>
                                <m:t>2</m:t>
                              </m:r>
                            </m:sup>
                          </m:sSup>
                        </m:den>
                      </m:f>
                      <m:r>
                        <a:rPr lang="en-US" i="0">
                          <a:solidFill>
                            <a:schemeClr val="tx2"/>
                          </a:solidFill>
                          <a:latin typeface="Cambria Math" charset="0"/>
                        </a:rPr>
                        <m:t>= </m:t>
                      </m:r>
                      <m:f>
                        <m:fPr>
                          <m:ctrlPr>
                            <a:rPr lang="en-US" i="1">
                              <a:solidFill>
                                <a:schemeClr val="tx2"/>
                              </a:solidFill>
                              <a:latin typeface="Cambria Math" charset="0"/>
                            </a:rPr>
                          </m:ctrlPr>
                        </m:fPr>
                        <m:num>
                          <m:sSup>
                            <m:sSupPr>
                              <m:ctrlPr>
                                <a:rPr lang="en-US" i="1">
                                  <a:solidFill>
                                    <a:schemeClr val="tx2"/>
                                  </a:solidFill>
                                  <a:latin typeface="Cambria Math" charset="0"/>
                                </a:rPr>
                              </m:ctrlPr>
                            </m:sSupPr>
                            <m:e>
                              <m:r>
                                <a:rPr lang="en-US" i="0">
                                  <a:solidFill>
                                    <a:schemeClr val="tx2"/>
                                  </a:solidFill>
                                  <a:latin typeface="Cambria Math" charset="0"/>
                                </a:rPr>
                                <m:t>1.96</m:t>
                              </m:r>
                            </m:e>
                            <m:sup>
                              <m:r>
                                <a:rPr lang="en-US" i="0">
                                  <a:solidFill>
                                    <a:schemeClr val="tx2"/>
                                  </a:solidFill>
                                  <a:latin typeface="Cambria Math" charset="0"/>
                                </a:rPr>
                                <m:t>2</m:t>
                              </m:r>
                            </m:sup>
                          </m:sSup>
                          <m:r>
                            <a:rPr lang="en-US" i="0">
                              <a:solidFill>
                                <a:schemeClr val="tx2"/>
                              </a:solidFill>
                              <a:latin typeface="Cambria Math" charset="0"/>
                            </a:rPr>
                            <m:t>×0.002×0.998</m:t>
                          </m:r>
                        </m:num>
                        <m:den>
                          <m:sSup>
                            <m:sSupPr>
                              <m:ctrlPr>
                                <a:rPr lang="en-US" i="1">
                                  <a:solidFill>
                                    <a:schemeClr val="tx2"/>
                                  </a:solidFill>
                                  <a:latin typeface="Cambria Math" charset="0"/>
                                </a:rPr>
                              </m:ctrlPr>
                            </m:sSupPr>
                            <m:e>
                              <m:r>
                                <a:rPr lang="en-US" i="0">
                                  <a:solidFill>
                                    <a:schemeClr val="tx2"/>
                                  </a:solidFill>
                                  <a:latin typeface="Cambria Math" charset="0"/>
                                </a:rPr>
                                <m:t>0.0004</m:t>
                              </m:r>
                            </m:e>
                            <m:sup>
                              <m:r>
                                <a:rPr lang="en-US" i="0">
                                  <a:solidFill>
                                    <a:schemeClr val="tx2"/>
                                  </a:solidFill>
                                  <a:latin typeface="Cambria Math" charset="0"/>
                                </a:rPr>
                                <m:t>2</m:t>
                              </m:r>
                            </m:sup>
                          </m:sSup>
                        </m:den>
                      </m:f>
                      <m:r>
                        <a:rPr lang="en-US" i="0">
                          <a:solidFill>
                            <a:schemeClr val="tx2"/>
                          </a:solidFill>
                          <a:latin typeface="Cambria Math" charset="0"/>
                        </a:rPr>
                        <m:t>=47</m:t>
                      </m:r>
                      <m:r>
                        <a:rPr lang="en-US" b="0" i="0" smtClean="0">
                          <a:solidFill>
                            <a:schemeClr val="tx2"/>
                          </a:solidFill>
                          <a:latin typeface="Cambria Math" charset="0"/>
                        </a:rPr>
                        <m:t>,</m:t>
                      </m:r>
                      <m:r>
                        <a:rPr lang="en-US" i="0">
                          <a:solidFill>
                            <a:schemeClr val="tx2"/>
                          </a:solidFill>
                          <a:latin typeface="Cambria Math" charset="0"/>
                        </a:rPr>
                        <m:t>923.96</m:t>
                      </m:r>
                    </m:oMath>
                  </m:oMathPara>
                </a14:m>
                <a:endParaRPr lang="en-US" dirty="0">
                  <a:solidFill>
                    <a:schemeClr val="tx2"/>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67820" y="2971800"/>
                <a:ext cx="4970980" cy="648126"/>
              </a:xfrm>
              <a:prstGeom prst="rect">
                <a:avLst/>
              </a:prstGeom>
              <a:blipFill rotWithShape="0">
                <a:blip r:embed="rId6"/>
                <a:stretch>
                  <a:fillRect/>
                </a:stretch>
              </a:blipFill>
            </p:spPr>
            <p:txBody>
              <a:bodyPr/>
              <a:lstStyle/>
              <a:p>
                <a:r>
                  <a:rPr lang="en-US">
                    <a:noFill/>
                  </a:rPr>
                  <a:t> </a:t>
                </a:r>
              </a:p>
            </p:txBody>
          </p:sp>
        </mc:Fallback>
      </mc:AlternateContent>
      <p:sp>
        <p:nvSpPr>
          <p:cNvPr id="5" name="Rectangle 4"/>
          <p:cNvSpPr/>
          <p:nvPr/>
        </p:nvSpPr>
        <p:spPr>
          <a:xfrm>
            <a:off x="5369959" y="3131401"/>
            <a:ext cx="2631041" cy="369332"/>
          </a:xfrm>
          <a:prstGeom prst="rect">
            <a:avLst/>
          </a:prstGeom>
        </p:spPr>
        <p:txBody>
          <a:bodyPr wrap="none">
            <a:spAutoFit/>
          </a:bodyPr>
          <a:lstStyle/>
          <a:p>
            <a:r>
              <a:rPr lang="en-US">
                <a:solidFill>
                  <a:schemeClr val="tx2"/>
                </a:solidFill>
              </a:rPr>
              <a:t>persons to be interviewed</a:t>
            </a:r>
            <a:endParaRPr lang="en-US"/>
          </a:p>
        </p:txBody>
      </p:sp>
      <p:sp>
        <p:nvSpPr>
          <p:cNvPr id="13" name="Rectangle 12"/>
          <p:cNvSpPr/>
          <p:nvPr/>
        </p:nvSpPr>
        <p:spPr>
          <a:xfrm>
            <a:off x="649017" y="3962400"/>
            <a:ext cx="7275783" cy="1477328"/>
          </a:xfrm>
          <a:prstGeom prst="rect">
            <a:avLst/>
          </a:prstGeom>
        </p:spPr>
        <p:txBody>
          <a:bodyPr wrap="square">
            <a:spAutoFit/>
          </a:bodyPr>
          <a:lstStyle/>
          <a:p>
            <a:pPr marL="285750" indent="-285750">
              <a:buFont typeface="Arial" charset="0"/>
              <a:buChar char="•"/>
            </a:pPr>
            <a:r>
              <a:rPr lang="en-US" dirty="0" smtClean="0">
                <a:solidFill>
                  <a:schemeClr val="tx2"/>
                </a:solidFill>
              </a:rPr>
              <a:t>Adjusted for 10% non-response rate, gender, household size (based on 2002 </a:t>
            </a:r>
            <a:r>
              <a:rPr lang="en-US" dirty="0">
                <a:solidFill>
                  <a:schemeClr val="tx2"/>
                </a:solidFill>
              </a:rPr>
              <a:t>c</a:t>
            </a:r>
            <a:r>
              <a:rPr lang="en-US" dirty="0" smtClean="0">
                <a:solidFill>
                  <a:schemeClr val="tx2"/>
                </a:solidFill>
              </a:rPr>
              <a:t>ensus population), </a:t>
            </a:r>
          </a:p>
          <a:p>
            <a:pPr marL="742950" lvl="1" indent="-285750">
              <a:buFont typeface="Arial" charset="0"/>
              <a:buChar char="•"/>
            </a:pPr>
            <a:r>
              <a:rPr lang="en-US" dirty="0" smtClean="0">
                <a:solidFill>
                  <a:schemeClr val="tx2"/>
                </a:solidFill>
              </a:rPr>
              <a:t>We ended up with 20,881.90 ~ 20,900 households</a:t>
            </a:r>
          </a:p>
          <a:p>
            <a:pPr marL="285750" indent="-285750">
              <a:buFont typeface="Arial" charset="0"/>
              <a:buChar char="•"/>
            </a:pPr>
            <a:r>
              <a:rPr lang="en-US" dirty="0" smtClean="0">
                <a:solidFill>
                  <a:schemeClr val="tx2"/>
                </a:solidFill>
              </a:rPr>
              <a:t>Adjusted for 8 zones stratification, </a:t>
            </a:r>
          </a:p>
          <a:p>
            <a:pPr marL="742950" lvl="1" indent="-285750">
              <a:buFont typeface="Arial" charset="0"/>
              <a:buChar char="•"/>
            </a:pPr>
            <a:r>
              <a:rPr lang="en-US" dirty="0" smtClean="0">
                <a:solidFill>
                  <a:schemeClr val="tx2"/>
                </a:solidFill>
              </a:rPr>
              <a:t>We ended up with </a:t>
            </a:r>
            <a:r>
              <a:rPr lang="en-US" b="1" dirty="0" smtClean="0">
                <a:solidFill>
                  <a:schemeClr val="tx2"/>
                </a:solidFill>
              </a:rPr>
              <a:t>167,200</a:t>
            </a:r>
            <a:r>
              <a:rPr lang="en-US" dirty="0" smtClean="0">
                <a:solidFill>
                  <a:schemeClr val="tx2"/>
                </a:solidFill>
              </a:rPr>
              <a:t> households for the whole study</a:t>
            </a:r>
            <a:endParaRPr lang="en-US" dirty="0"/>
          </a:p>
        </p:txBody>
      </p:sp>
    </p:spTree>
    <p:extLst>
      <p:ext uri="{BB962C8B-B14F-4D97-AF65-F5344CB8AC3E}">
        <p14:creationId xmlns:p14="http://schemas.microsoft.com/office/powerpoint/2010/main" val="284411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12192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0" y="-75986"/>
            <a:ext cx="9144000" cy="6874504"/>
            <a:chOff x="0" y="0"/>
            <a:chExt cx="9144000" cy="6874504"/>
          </a:xfrm>
        </p:grpSpPr>
        <p:sp>
          <p:nvSpPr>
            <p:cNvPr id="12" name="Rectangle 11"/>
            <p:cNvSpPr/>
            <p:nvPr/>
          </p:nvSpPr>
          <p:spPr>
            <a:xfrm>
              <a:off x="4572000" y="0"/>
              <a:ext cx="4572000" cy="1219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457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sz="1200" dirty="0">
                  <a:solidFill>
                    <a:srgbClr val="660066"/>
                  </a:solidFill>
                </a:rPr>
                <a:t>Introduction</a:t>
              </a:r>
            </a:p>
            <a:p>
              <a:pPr algn="r"/>
              <a:r>
                <a:rPr lang="en-US" sz="1200" dirty="0">
                  <a:solidFill>
                    <a:schemeClr val="bg1"/>
                  </a:solidFill>
                </a:rPr>
                <a:t>Study Overview</a:t>
              </a:r>
            </a:p>
            <a:p>
              <a:pPr algn="r"/>
              <a:r>
                <a:rPr lang="en-US" sz="1200" dirty="0">
                  <a:solidFill>
                    <a:srgbClr val="660066"/>
                  </a:solidFill>
                </a:rPr>
                <a:t>Results</a:t>
              </a:r>
            </a:p>
            <a:p>
              <a:pPr algn="r"/>
              <a:r>
                <a:rPr lang="en-US" sz="1200" dirty="0">
                  <a:solidFill>
                    <a:srgbClr val="660066"/>
                  </a:solidFill>
                </a:rPr>
                <a:t>Dissemination Process</a:t>
              </a:r>
            </a:p>
            <a:p>
              <a:pPr algn="r"/>
              <a:r>
                <a:rPr lang="en-US" sz="1200" dirty="0">
                  <a:solidFill>
                    <a:srgbClr val="660066"/>
                  </a:solidFill>
                </a:rPr>
                <a:t>In Conclusion</a:t>
              </a:r>
            </a:p>
            <a:p>
              <a:pPr algn="r"/>
              <a:r>
                <a:rPr lang="en-US" sz="1200" dirty="0" smtClean="0">
                  <a:solidFill>
                    <a:srgbClr val="660066"/>
                  </a:solidFill>
                </a:rPr>
                <a:t>End</a:t>
              </a:r>
              <a:endParaRPr lang="en-US" sz="1200" dirty="0">
                <a:solidFill>
                  <a:srgbClr val="660066"/>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 y="1236133"/>
              <a:ext cx="9142858" cy="5638371"/>
            </a:xfrm>
            <a:prstGeom prst="rect">
              <a:avLst/>
            </a:prstGeom>
          </p:spPr>
        </p:pic>
      </p:grpSp>
      <p:pic>
        <p:nvPicPr>
          <p:cNvPr id="16" name="Picture 1" descr="IHI logo"/>
          <p:cNvPicPr>
            <a:picLocks noChangeAspect="1" noChangeArrowheads="1"/>
          </p:cNvPicPr>
          <p:nvPr>
            <p:custDataLst>
              <p:tags r:id="rId1"/>
            </p:custDataLst>
          </p:nvPr>
        </p:nvPicPr>
        <p:blipFill>
          <a:blip r:embed="rId5"/>
          <a:srcRect/>
          <a:stretch>
            <a:fillRect/>
          </a:stretch>
        </p:blipFill>
        <p:spPr bwMode="auto">
          <a:xfrm>
            <a:off x="6019800" y="5863875"/>
            <a:ext cx="3124200" cy="689325"/>
          </a:xfrm>
          <a:prstGeom prst="rect">
            <a:avLst/>
          </a:prstGeom>
          <a:noFill/>
          <a:ln w="9525">
            <a:noFill/>
            <a:miter lim="800000"/>
            <a:headEnd/>
            <a:tailEnd/>
          </a:ln>
        </p:spPr>
      </p:pic>
      <p:sp>
        <p:nvSpPr>
          <p:cNvPr id="3" name="Rectangle 2"/>
          <p:cNvSpPr/>
          <p:nvPr/>
        </p:nvSpPr>
        <p:spPr>
          <a:xfrm>
            <a:off x="304800" y="2136339"/>
            <a:ext cx="8610600" cy="3785652"/>
          </a:xfrm>
          <a:prstGeom prst="rect">
            <a:avLst/>
          </a:prstGeom>
        </p:spPr>
        <p:txBody>
          <a:bodyPr wrap="square">
            <a:spAutoFit/>
          </a:bodyPr>
          <a:lstStyle/>
          <a:p>
            <a:pPr marL="285750" indent="-285750">
              <a:buFont typeface="Arial"/>
              <a:buChar char="•"/>
            </a:pPr>
            <a:r>
              <a:rPr lang="en-US" sz="2400" dirty="0" smtClean="0">
                <a:solidFill>
                  <a:srgbClr val="000090"/>
                </a:solidFill>
              </a:rPr>
              <a:t>2 Stage Sampling using PPS</a:t>
            </a:r>
          </a:p>
          <a:p>
            <a:pPr marL="742950" lvl="1" indent="-285750">
              <a:buFont typeface="Arial"/>
              <a:buChar char="•"/>
            </a:pPr>
            <a:r>
              <a:rPr lang="en-US" sz="2400" dirty="0" smtClean="0">
                <a:solidFill>
                  <a:srgbClr val="000090"/>
                </a:solidFill>
              </a:rPr>
              <a:t>Stage 1: Selection of 23 districts sampled with no replacement using  PPS. Out of 119 districts, 23 districts were selected</a:t>
            </a:r>
          </a:p>
          <a:p>
            <a:pPr marL="742950" lvl="1" indent="-285750">
              <a:buFont typeface="Arial"/>
              <a:buChar char="•"/>
            </a:pPr>
            <a:endParaRPr lang="en-US" sz="2400" dirty="0" smtClean="0">
              <a:solidFill>
                <a:srgbClr val="000090"/>
              </a:solidFill>
            </a:endParaRPr>
          </a:p>
          <a:p>
            <a:pPr marL="742950" lvl="1" indent="-285750">
              <a:buFont typeface="Arial"/>
              <a:buChar char="•"/>
            </a:pPr>
            <a:r>
              <a:rPr lang="en-US" sz="2400" dirty="0" smtClean="0">
                <a:solidFill>
                  <a:srgbClr val="000090"/>
                </a:solidFill>
              </a:rPr>
              <a:t>Stage 2: Selected districts stratified by zone, and grouped by ward, village/EA and streets, number of household and number of households.</a:t>
            </a:r>
          </a:p>
          <a:p>
            <a:pPr marL="742950" lvl="1" indent="-285750">
              <a:buFont typeface="Arial"/>
              <a:buChar char="•"/>
            </a:pPr>
            <a:endParaRPr lang="en-US" sz="2400" dirty="0">
              <a:solidFill>
                <a:srgbClr val="000090"/>
              </a:solidFill>
            </a:endParaRPr>
          </a:p>
          <a:p>
            <a:pPr marL="742950" lvl="1" indent="-285750">
              <a:buFont typeface="Arial"/>
              <a:buChar char="•"/>
            </a:pPr>
            <a:r>
              <a:rPr lang="en-US" sz="2400" dirty="0" smtClean="0">
                <a:solidFill>
                  <a:srgbClr val="000090"/>
                </a:solidFill>
              </a:rPr>
              <a:t>(Some exclusion criteria such as existing HDSS sites)</a:t>
            </a:r>
            <a:endParaRPr lang="en-US" sz="2400" dirty="0" smtClean="0">
              <a:solidFill>
                <a:srgbClr val="000090"/>
              </a:solidFill>
            </a:endParaRPr>
          </a:p>
          <a:p>
            <a:pPr marL="285750" indent="-285750">
              <a:buFont typeface="Arial"/>
              <a:buChar char="•"/>
            </a:pPr>
            <a:endParaRPr lang="en-US" sz="2400" dirty="0">
              <a:solidFill>
                <a:srgbClr val="000090"/>
              </a:solidFill>
            </a:endParaRPr>
          </a:p>
        </p:txBody>
      </p:sp>
      <p:sp>
        <p:nvSpPr>
          <p:cNvPr id="4" name="TextBox 3"/>
          <p:cNvSpPr txBox="1"/>
          <p:nvPr/>
        </p:nvSpPr>
        <p:spPr>
          <a:xfrm>
            <a:off x="304800" y="1524000"/>
            <a:ext cx="2116285" cy="574901"/>
          </a:xfrm>
          <a:prstGeom prst="rect">
            <a:avLst/>
          </a:prstGeom>
          <a:noFill/>
        </p:spPr>
        <p:txBody>
          <a:bodyPr wrap="none" rtlCol="0">
            <a:spAutoFit/>
          </a:bodyPr>
          <a:lstStyle/>
          <a:p>
            <a:pPr>
              <a:lnSpc>
                <a:spcPct val="120000"/>
              </a:lnSpc>
            </a:pPr>
            <a:r>
              <a:rPr lang="en-US" sz="2800" b="1" dirty="0" smtClean="0">
                <a:solidFill>
                  <a:srgbClr val="000090"/>
                </a:solidFill>
              </a:rPr>
              <a:t>Study Design</a:t>
            </a:r>
            <a:endParaRPr lang="en-US" sz="2800" b="1" dirty="0">
              <a:solidFill>
                <a:srgbClr val="000090"/>
              </a:solidFill>
            </a:endParaRPr>
          </a:p>
        </p:txBody>
      </p:sp>
    </p:spTree>
    <p:extLst>
      <p:ext uri="{BB962C8B-B14F-4D97-AF65-F5344CB8AC3E}">
        <p14:creationId xmlns:p14="http://schemas.microsoft.com/office/powerpoint/2010/main" val="20359085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10.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11.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12.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2.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3.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4.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5.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6.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7.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8.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ags/tag9.xml><?xml version="1.0" encoding="utf-8"?>
<p:tagLst xmlns:a="http://schemas.openxmlformats.org/drawingml/2006/main" xmlns:r="http://schemas.openxmlformats.org/officeDocument/2006/relationships" xmlns:p="http://schemas.openxmlformats.org/presentationml/2006/main">
  <p:tag name="DVSHAPEID" val="aTHAMS4LmDoDOuaKUDnMU3"/>
</p:tagLst>
</file>

<file path=ppt/theme/theme1.xml><?xml version="1.0" encoding="utf-8"?>
<a:theme xmlns:a="http://schemas.openxmlformats.org/drawingml/2006/main" name="Lat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LateX</Template>
  <TotalTime>9037</TotalTime>
  <Words>1441</Words>
  <Application>Microsoft Macintosh PowerPoint</Application>
  <PresentationFormat>On-screen Show (4:3)</PresentationFormat>
  <Paragraphs>308</Paragraphs>
  <Slides>24</Slides>
  <Notes>12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Cambria Math</vt:lpstr>
      <vt:lpstr>DIN Condensed</vt:lpstr>
      <vt:lpstr>Helvetica</vt:lpstr>
      <vt:lpstr>Open sans</vt:lpstr>
      <vt:lpstr>Arial</vt:lpstr>
      <vt:lpstr>LateX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DespiVaio</dc:creator>
  <cp:lastModifiedBy>Isaac Lya2</cp:lastModifiedBy>
  <cp:revision>264</cp:revision>
  <dcterms:created xsi:type="dcterms:W3CDTF">2010-08-17T17:31:32Z</dcterms:created>
  <dcterms:modified xsi:type="dcterms:W3CDTF">2017-04-18T23:58:14Z</dcterms:modified>
</cp:coreProperties>
</file>