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367" r:id="rId2"/>
    <p:sldId id="369" r:id="rId3"/>
    <p:sldId id="395" r:id="rId4"/>
    <p:sldId id="398" r:id="rId5"/>
    <p:sldId id="396" r:id="rId6"/>
    <p:sldId id="399" r:id="rId7"/>
    <p:sldId id="375" r:id="rId8"/>
    <p:sldId id="376" r:id="rId9"/>
    <p:sldId id="378" r:id="rId10"/>
    <p:sldId id="379" r:id="rId11"/>
    <p:sldId id="380" r:id="rId12"/>
    <p:sldId id="381" r:id="rId13"/>
    <p:sldId id="382" r:id="rId14"/>
    <p:sldId id="383" r:id="rId15"/>
    <p:sldId id="385" r:id="rId16"/>
    <p:sldId id="384" r:id="rId17"/>
    <p:sldId id="386" r:id="rId18"/>
    <p:sldId id="387" r:id="rId19"/>
    <p:sldId id="394" r:id="rId20"/>
    <p:sldId id="400" r:id="rId21"/>
    <p:sldId id="388" r:id="rId22"/>
    <p:sldId id="389" r:id="rId23"/>
    <p:sldId id="390" r:id="rId24"/>
    <p:sldId id="392" r:id="rId25"/>
    <p:sldId id="39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0">
          <p15:clr>
            <a:srgbClr val="A4A3A4"/>
          </p15:clr>
        </p15:guide>
        <p15:guide id="2" pos="261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10"/>
    <p:restoredTop sz="61840"/>
  </p:normalViewPr>
  <p:slideViewPr>
    <p:cSldViewPr snapToGrid="0" snapToObjects="1" showGuides="1">
      <p:cViewPr>
        <p:scale>
          <a:sx n="70" d="100"/>
          <a:sy n="70" d="100"/>
        </p:scale>
        <p:origin x="1352" y="-376"/>
      </p:cViewPr>
      <p:guideLst>
        <p:guide orient="horz" pos="1160"/>
        <p:guide pos="26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2360"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4C91DB4-0638-4645-AAE7-58AD7392DF3A}" type="datetimeFigureOut">
              <a:rPr lang="en-US" smtClean="0"/>
              <a:t>4/18/17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8B0A3-ED3E-7448-96EA-93BAD224585C}" type="slidenum">
              <a:rPr lang="en-US" smtClean="0"/>
              <a:t>‹#›</a:t>
            </a:fld>
            <a:endParaRPr lang="en-US"/>
          </a:p>
        </p:txBody>
      </p:sp>
    </p:spTree>
    <p:extLst>
      <p:ext uri="{BB962C8B-B14F-4D97-AF65-F5344CB8AC3E}">
        <p14:creationId xmlns:p14="http://schemas.microsoft.com/office/powerpoint/2010/main" val="2140143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F0F940-ACE9-AD48-AE6C-63F47696246C}" type="datetimeFigureOut">
              <a:rPr lang="en-US" smtClean="0"/>
              <a:t>4/18/17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964347-BBD0-6F49-B33E-D92693811C0A}" type="slidenum">
              <a:rPr lang="en-US" smtClean="0"/>
              <a:t>‹#›</a:t>
            </a:fld>
            <a:endParaRPr lang="en-US"/>
          </a:p>
        </p:txBody>
      </p:sp>
    </p:spTree>
    <p:extLst>
      <p:ext uri="{BB962C8B-B14F-4D97-AF65-F5344CB8AC3E}">
        <p14:creationId xmlns:p14="http://schemas.microsoft.com/office/powerpoint/2010/main" val="18119798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Hi everyone. Thank you </a:t>
            </a:r>
            <a:r>
              <a:rPr lang="en-US" sz="1200" u="none" kern="1200" baseline="0" dirty="0" smtClean="0">
                <a:solidFill>
                  <a:schemeClr val="tx1"/>
                </a:solidFill>
                <a:latin typeface="+mn-lt"/>
                <a:ea typeface="+mn-ea"/>
                <a:cs typeface="+mn-cs"/>
              </a:rPr>
              <a:t>to IDM for organizing this session. </a:t>
            </a:r>
            <a:r>
              <a:rPr lang="en-US" sz="1200" u="none" kern="1200" baseline="0" dirty="0" smtClean="0">
                <a:solidFill>
                  <a:schemeClr val="tx1"/>
                </a:solidFill>
                <a:latin typeface="+mn-lt"/>
                <a:ea typeface="+mn-ea"/>
                <a:cs typeface="+mn-cs"/>
              </a:rPr>
              <a:t>Today I will be talking about some work that we’ve been doing looking at the drivers of common childhood infectious diseases in </a:t>
            </a:r>
            <a:r>
              <a:rPr lang="en-US" sz="1200" u="none" kern="1200" baseline="0" dirty="0" err="1" smtClean="0">
                <a:solidFill>
                  <a:schemeClr val="tx1"/>
                </a:solidFill>
                <a:latin typeface="+mn-lt"/>
                <a:ea typeface="+mn-ea"/>
                <a:cs typeface="+mn-cs"/>
              </a:rPr>
              <a:t>mexico</a:t>
            </a:r>
            <a:r>
              <a:rPr lang="en-US" sz="1200" u="none" kern="1200" baseline="0" dirty="0" smtClean="0">
                <a:solidFill>
                  <a:schemeClr val="tx1"/>
                </a:solidFill>
                <a:latin typeface="+mn-lt"/>
                <a:ea typeface="+mn-ea"/>
                <a:cs typeface="+mn-cs"/>
              </a:rPr>
              <a:t>. This work is in collaboration with Rachel Baker, who is also a graduate student at </a:t>
            </a:r>
            <a:r>
              <a:rPr lang="en-US" sz="1200" u="none" kern="1200" baseline="0" dirty="0" err="1" smtClean="0">
                <a:solidFill>
                  <a:schemeClr val="tx1"/>
                </a:solidFill>
                <a:latin typeface="+mn-lt"/>
                <a:ea typeface="+mn-ea"/>
                <a:cs typeface="+mn-cs"/>
              </a:rPr>
              <a:t>princeton</a:t>
            </a:r>
            <a:r>
              <a:rPr lang="en-US" sz="1200" u="none" kern="1200" baseline="0" dirty="0" smtClean="0">
                <a:solidFill>
                  <a:schemeClr val="tx1"/>
                </a:solidFill>
                <a:latin typeface="+mn-lt"/>
                <a:ea typeface="+mn-ea"/>
                <a:cs typeface="+mn-cs"/>
              </a:rPr>
              <a:t>, and my advisors, Jess Metcalf and Bryan Grenfell.</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a:t>
            </a:fld>
            <a:endParaRPr lang="en-US"/>
          </a:p>
        </p:txBody>
      </p:sp>
    </p:spTree>
    <p:extLst>
      <p:ext uri="{BB962C8B-B14F-4D97-AF65-F5344CB8AC3E}">
        <p14:creationId xmlns:p14="http://schemas.microsoft.com/office/powerpoint/2010/main" val="145448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You see this pattern for varicella quite clearly, where there is a significant difference in the mean age by latitude and longitude. And this suggests that R0 is possibly lower in the southern and eastern states. And we know that the climate in those states is different from the northern states. And this led us to start thinking about potential environmental drivers.</a:t>
            </a:r>
          </a:p>
          <a:p>
            <a:r>
              <a:rPr lang="en-US" sz="1200" u="none" kern="1200" baseline="0" dirty="0" smtClean="0">
                <a:solidFill>
                  <a:schemeClr val="tx1"/>
                </a:solidFill>
                <a:latin typeface="+mn-lt"/>
                <a:ea typeface="+mn-ea"/>
                <a:cs typeface="+mn-cs"/>
              </a:rPr>
              <a:t>So we decided to take a look a closer look at varicella dynamics in </a:t>
            </a:r>
            <a:r>
              <a:rPr lang="en-US" sz="1200" u="none" kern="1200" baseline="0" dirty="0" err="1" smtClean="0">
                <a:solidFill>
                  <a:schemeClr val="tx1"/>
                </a:solidFill>
                <a:latin typeface="+mn-lt"/>
                <a:ea typeface="+mn-ea"/>
                <a:cs typeface="+mn-cs"/>
              </a:rPr>
              <a:t>mexico</a:t>
            </a:r>
            <a:r>
              <a:rPr lang="en-US" sz="1200" u="none" kern="1200" baseline="0" dirty="0" smtClean="0">
                <a:solidFill>
                  <a:schemeClr val="tx1"/>
                </a:solidFill>
                <a:latin typeface="+mn-lt"/>
                <a:ea typeface="+mn-ea"/>
                <a:cs typeface="+mn-cs"/>
              </a:rPr>
              <a:t>. Just to give you a quick background - varicella, more commonly known as chickenpox, is a highly contagious childhood disease that is caused by the varicella-zoster virus. VZV is spread primarily through air droplets or aerosols. </a:t>
            </a:r>
          </a:p>
        </p:txBody>
      </p:sp>
      <p:sp>
        <p:nvSpPr>
          <p:cNvPr id="4" name="Slide Number Placeholder 3"/>
          <p:cNvSpPr>
            <a:spLocks noGrp="1"/>
          </p:cNvSpPr>
          <p:nvPr>
            <p:ph type="sldNum" sz="quarter" idx="10"/>
          </p:nvPr>
        </p:nvSpPr>
        <p:spPr/>
        <p:txBody>
          <a:bodyPr/>
          <a:lstStyle/>
          <a:p>
            <a:fld id="{B7964347-BBD0-6F49-B33E-D92693811C0A}" type="slidenum">
              <a:rPr lang="en-US" smtClean="0"/>
              <a:t>10</a:t>
            </a:fld>
            <a:endParaRPr lang="en-US"/>
          </a:p>
        </p:txBody>
      </p:sp>
    </p:spTree>
    <p:extLst>
      <p:ext uri="{BB962C8B-B14F-4D97-AF65-F5344CB8AC3E}">
        <p14:creationId xmlns:p14="http://schemas.microsoft.com/office/powerpoint/2010/main" val="166992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so we decided to examine the effect of humidity and temperature on chickenpox in Mexico, primarily because we found some interesting spatiotemporal variation that hinted at a possible link. so in the top panel, the first plot shows the spatial variation in humidity across states.  and the second plot (b) shows the variation in the basic reproductive number across states. And you can see that R_0 is higher in states that have a lower average humidity.</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11</a:t>
            </a:fld>
            <a:endParaRPr lang="en-US"/>
          </a:p>
        </p:txBody>
      </p:sp>
    </p:spTree>
    <p:extLst>
      <p:ext uri="{BB962C8B-B14F-4D97-AF65-F5344CB8AC3E}">
        <p14:creationId xmlns:p14="http://schemas.microsoft.com/office/powerpoint/2010/main" val="531225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And the bottom panel shows the mean number of cases by month, and you can see the peak is in April. And on the right, you can see that this is when humidity is lowest. So these are just some hints in the data, but of course many other things could be going on that could explain this. So we have to be very careful about how we model transmission and the effect of humidity and temperature, to make sure we are not picking up a spurious correlation.</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12</a:t>
            </a:fld>
            <a:endParaRPr lang="en-US"/>
          </a:p>
        </p:txBody>
      </p:sp>
    </p:spTree>
    <p:extLst>
      <p:ext uri="{BB962C8B-B14F-4D97-AF65-F5344CB8AC3E}">
        <p14:creationId xmlns:p14="http://schemas.microsoft.com/office/powerpoint/2010/main" val="122328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This is what our incidence data looks like. Each row is a state in Mexico, and its arranged from lowest population at the top to highest pop at the bottom. And then at the very bottom, I’ve just plotted the last row again but as a line plot just to show you what the time series looks like. the red colors here indicate more cases. So as you would expect we see more cases in the more populated states. but you can also see how synchronized these epidemics are across the whole country. and you can see the annual cycles, and the outbreaks happening at the same time each year.</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13</a:t>
            </a:fld>
            <a:endParaRPr lang="en-US"/>
          </a:p>
        </p:txBody>
      </p:sp>
    </p:spTree>
    <p:extLst>
      <p:ext uri="{BB962C8B-B14F-4D97-AF65-F5344CB8AC3E}">
        <p14:creationId xmlns:p14="http://schemas.microsoft.com/office/powerpoint/2010/main" val="1973236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And here we can see the humidity time series in green and the temperature time series in blue for just one state. And in the background in grey you can see the incidence. So you can see that all of these things are going up and down seasonally.</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14</a:t>
            </a:fld>
            <a:endParaRPr lang="en-US"/>
          </a:p>
        </p:txBody>
      </p:sp>
    </p:spTree>
    <p:extLst>
      <p:ext uri="{BB962C8B-B14F-4D97-AF65-F5344CB8AC3E}">
        <p14:creationId xmlns:p14="http://schemas.microsoft.com/office/powerpoint/2010/main" val="602937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Ok so now onto our modeling approach. we use a mechanistic model, the time-series SIR model, to reconstruct the susceptible population from data on reported cases and demographics, and we use this to get empirical estimates of the transmission rate.</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15</a:t>
            </a:fld>
            <a:endParaRPr lang="en-US"/>
          </a:p>
        </p:txBody>
      </p:sp>
    </p:spTree>
    <p:extLst>
      <p:ext uri="{BB962C8B-B14F-4D97-AF65-F5344CB8AC3E}">
        <p14:creationId xmlns:p14="http://schemas.microsoft.com/office/powerpoint/2010/main" val="995740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And we combine this with standard panel regression techniques which allows us to estimate the underlying relationship between environmental drivers and transmission across multiple time series. And this allows us to be careful about how we identify the effect of environmental drivers, to ensure that we’re not just picking up the correlations between seasonal trends in incidence and seasonal trends in environmental drivers.</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16</a:t>
            </a:fld>
            <a:endParaRPr lang="en-US"/>
          </a:p>
        </p:txBody>
      </p:sp>
    </p:spTree>
    <p:extLst>
      <p:ext uri="{BB962C8B-B14F-4D97-AF65-F5344CB8AC3E}">
        <p14:creationId xmlns:p14="http://schemas.microsoft.com/office/powerpoint/2010/main" val="1359025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We find that humidity decreases transmission. And this is consistent with findings for influenza. We find that a 10% increase in humidity leads to a 1% decrease in transmission. This isn’t huge, but it still is meaningful since such large numbers of children contract chicken pox annually in Mexico and also worldwide.</a:t>
            </a:r>
          </a:p>
          <a:p>
            <a:r>
              <a:rPr lang="en-US" sz="1200" u="none" kern="1200" baseline="0" dirty="0" smtClean="0">
                <a:solidFill>
                  <a:schemeClr val="tx1"/>
                </a:solidFill>
                <a:latin typeface="+mn-lt"/>
                <a:ea typeface="+mn-ea"/>
                <a:cs typeface="+mn-cs"/>
              </a:rPr>
              <a:t>And we find no significant effect of temperature on varicella transmission.</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17</a:t>
            </a:fld>
            <a:endParaRPr lang="en-US"/>
          </a:p>
        </p:txBody>
      </p:sp>
    </p:spTree>
    <p:extLst>
      <p:ext uri="{BB962C8B-B14F-4D97-AF65-F5344CB8AC3E}">
        <p14:creationId xmlns:p14="http://schemas.microsoft.com/office/powerpoint/2010/main" val="1288948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advantages of using a mechanistic model, is</a:t>
            </a:r>
            <a:r>
              <a:rPr lang="en-US" baseline="0" dirty="0" smtClean="0"/>
              <a:t> that </a:t>
            </a:r>
            <a:r>
              <a:rPr lang="en-US" dirty="0" smtClean="0"/>
              <a:t>we can simulate</a:t>
            </a:r>
            <a:r>
              <a:rPr lang="en-US" baseline="0" dirty="0" smtClean="0"/>
              <a:t> incidence, assuming some relationship between humidity and transmission, and we can use this to test the robustness of our model. </a:t>
            </a:r>
            <a:r>
              <a:rPr lang="en-US" sz="1200" u="none" kern="1200" baseline="0" dirty="0" smtClean="0">
                <a:solidFill>
                  <a:schemeClr val="tx1"/>
                </a:solidFill>
                <a:latin typeface="+mn-lt"/>
                <a:ea typeface="+mn-ea"/>
                <a:cs typeface="+mn-cs"/>
              </a:rPr>
              <a:t>Just as an example, this is the simulated incidence for four states in </a:t>
            </a:r>
            <a:r>
              <a:rPr lang="en-US" sz="1200" u="none" kern="1200" baseline="0" dirty="0" err="1" smtClean="0">
                <a:solidFill>
                  <a:schemeClr val="tx1"/>
                </a:solidFill>
                <a:latin typeface="+mn-lt"/>
                <a:ea typeface="+mn-ea"/>
                <a:cs typeface="+mn-cs"/>
              </a:rPr>
              <a:t>mexico</a:t>
            </a:r>
            <a:r>
              <a:rPr lang="en-US" sz="1200" u="none" kern="1200" baseline="0" dirty="0" smtClean="0">
                <a:solidFill>
                  <a:schemeClr val="tx1"/>
                </a:solidFill>
                <a:latin typeface="+mn-lt"/>
                <a:ea typeface="+mn-ea"/>
                <a:cs typeface="+mn-cs"/>
              </a:rPr>
              <a:t>. The actual incidence is shown in red. The black line is the median of 500 simulations, and the shaded region is the 10 and 90th percentiles of the simulation runs. This is just to show you that our simulations are producing incidence that looks reasonable, although we do a lot worse for states with smaller population sizes like the two plots in the bottom row. But the bottom line here is that we can recover the underlying effect of humidity under various simulation scenarios where we make different assumptions about underlying demographics, time trends in the transmission, and reporting rates.</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18</a:t>
            </a:fld>
            <a:endParaRPr lang="en-US"/>
          </a:p>
        </p:txBody>
      </p:sp>
    </p:spTree>
    <p:extLst>
      <p:ext uri="{BB962C8B-B14F-4D97-AF65-F5344CB8AC3E}">
        <p14:creationId xmlns:p14="http://schemas.microsoft.com/office/powerpoint/2010/main" val="152404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plot here is for a different simulation scenario. In all these simulations, we assume that humidity has an effect on transmission. </a:t>
            </a:r>
            <a:r>
              <a:rPr lang="en-US" sz="1200" u="none" kern="1200" baseline="0" dirty="0" smtClean="0">
                <a:solidFill>
                  <a:schemeClr val="tx1"/>
                </a:solidFill>
                <a:latin typeface="+mn-lt"/>
                <a:ea typeface="+mn-ea"/>
                <a:cs typeface="+mn-cs"/>
              </a:rPr>
              <a:t>The x axis here is the true or known effect of humidity on transmission that we use in our simulation. The y axis is the estimated effect. And the dashed line is the x=y line. So we want all the points to be on the x=y line. The blue dots is our proposed method. </a:t>
            </a:r>
            <a:r>
              <a:rPr lang="en-US" smtClean="0"/>
              <a:t>We find that our model outperform</a:t>
            </a:r>
            <a:r>
              <a:rPr lang="en-US" baseline="0" smtClean="0"/>
              <a:t>s models that do not take into account the nonlinear transmission dynamics, and also models that are fit to a single time series. </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19</a:t>
            </a:fld>
            <a:endParaRPr lang="en-US"/>
          </a:p>
        </p:txBody>
      </p:sp>
    </p:spTree>
    <p:extLst>
      <p:ext uri="{BB962C8B-B14F-4D97-AF65-F5344CB8AC3E}">
        <p14:creationId xmlns:p14="http://schemas.microsoft.com/office/powerpoint/2010/main" val="181417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Directly-transmitted, acute, childhood infectious diseases, so these are diseases such as measles and rubella and scarlet fever, remain a major cause of mortality and morbidity around the world. Studies of historical incidence data, shows that these infections often exhibit a marked seasonal pattern in incidence and outbreaks occur regularly in annual or multi annual cycles. For example, this is varicella incidence in one state in Mexico from 1985 to about the end of 2015, and you can see the recurrent outbreak pattern. </a:t>
            </a:r>
          </a:p>
          <a:p>
            <a:r>
              <a:rPr lang="en-US" sz="1200" u="none" kern="1200" baseline="0" dirty="0" smtClean="0">
                <a:solidFill>
                  <a:schemeClr val="tx1"/>
                </a:solidFill>
                <a:latin typeface="+mn-lt"/>
                <a:ea typeface="+mn-ea"/>
                <a:cs typeface="+mn-cs"/>
              </a:rPr>
              <a:t>Much of what we know about the dynamical behavior of childhood infections comes from studies of measles epidemics in major European and American cities prior to the introduction of vaccination.</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a:t>
            </a:fld>
            <a:endParaRPr lang="en-US"/>
          </a:p>
        </p:txBody>
      </p:sp>
    </p:spTree>
    <p:extLst>
      <p:ext uri="{BB962C8B-B14F-4D97-AF65-F5344CB8AC3E}">
        <p14:creationId xmlns:p14="http://schemas.microsoft.com/office/powerpoint/2010/main" val="1124264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We also wanted to explore the potential effect of climate change on incidence of varicella in Mexico. Because our modeling is semi-mechanistic, we can simulate varicella incidence under different climate forcing scenarios. We use climate projection data from 2070-2100, and our estimated effect of humidity on transmission. And these are just hypothetical projections, assuming that all else remains constant. In reality we know that the demographics will change, and healthcare will change, but this hypothetical exercise gives us a sense of how the magnitude and variability of varicella incidence could change. </a:t>
            </a:r>
          </a:p>
          <a:p>
            <a:r>
              <a:rPr lang="en-US" sz="1200" u="none" kern="1200" baseline="0" dirty="0" smtClean="0">
                <a:solidFill>
                  <a:schemeClr val="tx1"/>
                </a:solidFill>
                <a:latin typeface="+mn-lt"/>
                <a:ea typeface="+mn-ea"/>
                <a:cs typeface="+mn-cs"/>
              </a:rPr>
              <a:t>In this plot, each state is a red line, and the black line is the average across the country. This plot shows how humidity is predicted to change in Mexico. This is monthly changes in humidity for the years 2070-2100 compared to 1985-2015. As you can see, on average, all states in Mexico are predicted to get a lot drier, so all states are below the no change or zero line. </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20</a:t>
            </a:fld>
            <a:endParaRPr lang="en-US"/>
          </a:p>
        </p:txBody>
      </p:sp>
    </p:spTree>
    <p:extLst>
      <p:ext uri="{BB962C8B-B14F-4D97-AF65-F5344CB8AC3E}">
        <p14:creationId xmlns:p14="http://schemas.microsoft.com/office/powerpoint/2010/main" val="1270096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What does this mean for incidence? So the plots on the left are showing the mean change in monthly incidence between our current time period and 2070-2100. There are two plots because we tested two different functional forms to represent the relationship between humidity and transmission, but the results are essentially the same. Again, in these plots, each state is a colored line, and the black line is the average across the country. And these are changes calculated from the median of 500 stochastic simulation runs. So what we find is that incidence goes up in the summer months, and overall annually we see between 1000-2000 additional cases. </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21</a:t>
            </a:fld>
            <a:endParaRPr lang="en-US"/>
          </a:p>
        </p:txBody>
      </p:sp>
    </p:spTree>
    <p:extLst>
      <p:ext uri="{BB962C8B-B14F-4D97-AF65-F5344CB8AC3E}">
        <p14:creationId xmlns:p14="http://schemas.microsoft.com/office/powerpoint/2010/main" val="617549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This plot is also showing the predicted monthly change in incidence, and this time, the states are arranged from left to right in order of how large the predicted change in humidity is expected to be. so for the states on the left, that are expected to experience the largest change in humidity, we see this increase in cases in the summer months and a decrease during other times of the year. For the states on the right, with lower predicted changes in humidity, the pattern is not quite as clear. Again, it is important to keep in mind that these are just hypothetical scenarios. however, it still gives us a sense of how varicella incidence may change as climate conditions in Mexico change.</a:t>
            </a:r>
            <a:endParaRPr lang="en-US" dirty="0" smtClean="0"/>
          </a:p>
          <a:p>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22</a:t>
            </a:fld>
            <a:endParaRPr lang="en-US"/>
          </a:p>
        </p:txBody>
      </p:sp>
    </p:spTree>
    <p:extLst>
      <p:ext uri="{BB962C8B-B14F-4D97-AF65-F5344CB8AC3E}">
        <p14:creationId xmlns:p14="http://schemas.microsoft.com/office/powerpoint/2010/main" val="368686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So overall we find that transmission is lower in the summer for five common childhood infections in Mexico, which corresponds well with the summer school holidays.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And we find an effect of humidity and not of temperature on transmission of varicella. </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We also extensively test our proposed method which combines methods from epidemiology and the climate impacts field. We think our method may be particularly useful in the absence of an animal model for testing these causal relationships in the lab.</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23</a:t>
            </a:fld>
            <a:endParaRPr lang="en-US"/>
          </a:p>
        </p:txBody>
      </p:sp>
    </p:spTree>
    <p:extLst>
      <p:ext uri="{BB962C8B-B14F-4D97-AF65-F5344CB8AC3E}">
        <p14:creationId xmlns:p14="http://schemas.microsoft.com/office/powerpoint/2010/main" val="1327549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Why is this important? We think that our findings have a few potential public health implications. So understanding the drivers behind the observed dynamics can help us design better control strategies. Our results suggest that for almost all these infections, aggregation of children in schools seem to be important. If there are schools where vaccination rates are low, even if population level coverage is high, there could be disastrous consequences if an outbreak occurs. </a:t>
            </a:r>
          </a:p>
          <a:p>
            <a:r>
              <a:rPr lang="en-US" sz="1200" u="none" kern="1200" baseline="0" dirty="0" smtClean="0">
                <a:solidFill>
                  <a:schemeClr val="tx1"/>
                </a:solidFill>
                <a:latin typeface="+mn-lt"/>
                <a:ea typeface="+mn-ea"/>
                <a:cs typeface="+mn-cs"/>
              </a:rPr>
              <a:t>Understanding these drivers is also important for improving our ability to predict and prepare for outbreaks. In particular, environmental variables could give us hints about the timing of outbreaks within the year. And we also show that predicted changes in climate, holding all else equal, could shift the burden of varicella incidence towards the summer months.</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24</a:t>
            </a:fld>
            <a:endParaRPr lang="en-US"/>
          </a:p>
        </p:txBody>
      </p:sp>
    </p:spTree>
    <p:extLst>
      <p:ext uri="{BB962C8B-B14F-4D97-AF65-F5344CB8AC3E}">
        <p14:creationId xmlns:p14="http://schemas.microsoft.com/office/powerpoint/2010/main" val="164688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 want to acknowledge my co-authors, the great data sources that we used which are all publicly available, and also my funding sources. Thank you!</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25</a:t>
            </a:fld>
            <a:endParaRPr lang="en-US"/>
          </a:p>
        </p:txBody>
      </p:sp>
    </p:spTree>
    <p:extLst>
      <p:ext uri="{BB962C8B-B14F-4D97-AF65-F5344CB8AC3E}">
        <p14:creationId xmlns:p14="http://schemas.microsoft.com/office/powerpoint/2010/main" val="30691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So what drives these observed dynamics? </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3</a:t>
            </a:fld>
            <a:endParaRPr lang="en-US"/>
          </a:p>
        </p:txBody>
      </p:sp>
    </p:spTree>
    <p:extLst>
      <p:ext uri="{BB962C8B-B14F-4D97-AF65-F5344CB8AC3E}">
        <p14:creationId xmlns:p14="http://schemas.microsoft.com/office/powerpoint/2010/main" val="795893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We know from past literature that there are many factors that affect infectious disease dynamics. We know that demography affects diseases dynamics. And for childhood infections such as measles, there is a rich body of literature showing that the aggregation of children in schools is a key factor driving the observed dynamics in countries with high schooling rates. Other factors include seasonal changes in human behavior, such as migration patterns, or various socioeconomic factors, such as the access to care and control measures. </a:t>
            </a:r>
          </a:p>
        </p:txBody>
      </p:sp>
      <p:sp>
        <p:nvSpPr>
          <p:cNvPr id="4" name="Slide Number Placeholder 3"/>
          <p:cNvSpPr>
            <a:spLocks noGrp="1"/>
          </p:cNvSpPr>
          <p:nvPr>
            <p:ph type="sldNum" sz="quarter" idx="10"/>
          </p:nvPr>
        </p:nvSpPr>
        <p:spPr/>
        <p:txBody>
          <a:bodyPr/>
          <a:lstStyle/>
          <a:p>
            <a:fld id="{B7964347-BBD0-6F49-B33E-D92693811C0A}" type="slidenum">
              <a:rPr lang="en-US" smtClean="0"/>
              <a:t>4</a:t>
            </a:fld>
            <a:endParaRPr lang="en-US"/>
          </a:p>
        </p:txBody>
      </p:sp>
    </p:spTree>
    <p:extLst>
      <p:ext uri="{BB962C8B-B14F-4D97-AF65-F5344CB8AC3E}">
        <p14:creationId xmlns:p14="http://schemas.microsoft.com/office/powerpoint/2010/main" val="111154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There is a smaller literature that has examined the effect of environmental or climate variables on the transmission of directly-transmitted pathogens. The most direct evidence comes from lab studies done with guinea pigs that suggests that lower humidity and cooler conditions is more favorable for the dispersal of the influenza virus. And the link between humidity and incidence has also been shown for influenza in population based studies. </a:t>
            </a:r>
          </a:p>
          <a:p>
            <a:r>
              <a:rPr lang="en-US" sz="1200" u="none" kern="1200" baseline="0" dirty="0" smtClean="0">
                <a:solidFill>
                  <a:schemeClr val="tx1"/>
                </a:solidFill>
                <a:latin typeface="+mn-lt"/>
                <a:ea typeface="+mn-ea"/>
                <a:cs typeface="+mn-cs"/>
              </a:rPr>
              <a:t>One proposed mechanism for this observed relationship is that lower humidity increases the stability of viruses within aerosols and allows them to be carried for longer and for greater distances. Another proposed mechanism is that lower humidity means more evaporation, which in turn means smaller droplet size, which again increases the distance and time over which transmission can occur.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Understanding the effect of environmental drivers on other directly</a:t>
            </a:r>
            <a:r>
              <a:rPr lang="en-US" sz="1200" b="0" i="0" u="none" strike="noStrike" kern="1200" baseline="0" dirty="0" smtClean="0">
                <a:solidFill>
                  <a:schemeClr val="tx1"/>
                </a:solidFill>
                <a:effectLst/>
                <a:latin typeface="+mn-lt"/>
                <a:ea typeface="+mn-ea"/>
                <a:cs typeface="+mn-cs"/>
              </a:rPr>
              <a:t> transmitted infections </a:t>
            </a:r>
            <a:r>
              <a:rPr lang="en-US" sz="1200" b="0" i="0" u="none" strike="noStrike" kern="1200" dirty="0" smtClean="0">
                <a:solidFill>
                  <a:schemeClr val="tx1"/>
                </a:solidFill>
                <a:effectLst/>
                <a:latin typeface="+mn-lt"/>
                <a:ea typeface="+mn-ea"/>
                <a:cs typeface="+mn-cs"/>
              </a:rPr>
              <a:t>is increasingly important given that climate conditions are predicted to change considerably in the future, and this may alter burden in ways that are potentially of public health importance. </a:t>
            </a: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5</a:t>
            </a:fld>
            <a:endParaRPr lang="en-US"/>
          </a:p>
        </p:txBody>
      </p:sp>
    </p:spTree>
    <p:extLst>
      <p:ext uri="{BB962C8B-B14F-4D97-AF65-F5344CB8AC3E}">
        <p14:creationId xmlns:p14="http://schemas.microsoft.com/office/powerpoint/2010/main" val="199900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But a</a:t>
            </a:r>
            <a:r>
              <a:rPr lang="en-US" sz="1200" u="none" kern="1200" baseline="0" dirty="0" smtClean="0">
                <a:solidFill>
                  <a:schemeClr val="tx1"/>
                </a:solidFill>
                <a:latin typeface="+mn-lt"/>
                <a:ea typeface="+mn-ea"/>
                <a:cs typeface="+mn-cs"/>
              </a:rPr>
              <a:t>s you can imagine, disentangling these various factors, is really hard because all of these things are probably going on at the same time albeit at different temporal scales.</a:t>
            </a:r>
            <a:endParaRPr lang="en-US" dirty="0" smtClean="0"/>
          </a:p>
          <a:p>
            <a:pPr rtl="0"/>
            <a:endParaRPr lang="en-US" b="0" dirty="0" smtClean="0">
              <a:effectLst/>
            </a:endParaRPr>
          </a:p>
          <a:p>
            <a:pPr rtl="0"/>
            <a:endParaRPr lang="en-US" b="0" dirty="0" smtClean="0">
              <a:effectLst/>
            </a:endParaRP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6</a:t>
            </a:fld>
            <a:endParaRPr lang="en-US"/>
          </a:p>
        </p:txBody>
      </p:sp>
    </p:spTree>
    <p:extLst>
      <p:ext uri="{BB962C8B-B14F-4D97-AF65-F5344CB8AC3E}">
        <p14:creationId xmlns:p14="http://schemas.microsoft.com/office/powerpoint/2010/main" val="277652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So while measles has been studied extensively, we know a lot less about the dynamics of other childhood infections, particularly outside the US and Europe. So we decided to use a unique historical dataset from Mexico to examine the degree to which six common childhood infections behave in accordance with canonical expectations from the classic SIR model, and also the degree to which the aggregation of children in schools could explain seasonal fluctuations in transmission for an array of childhood infections across the country.</a:t>
            </a:r>
          </a:p>
          <a:p>
            <a:r>
              <a:rPr lang="en-US" sz="1200" u="none" kern="1200" baseline="0" dirty="0" smtClean="0">
                <a:solidFill>
                  <a:schemeClr val="tx1"/>
                </a:solidFill>
                <a:latin typeface="+mn-lt"/>
                <a:ea typeface="+mn-ea"/>
                <a:cs typeface="+mn-cs"/>
              </a:rPr>
              <a:t>We have monthly incidence data for six infections - measles, mumps, rubella, varicella, scarlet fever and pertussis, for each state in Mexico from 1985 to 2007. These plots show the time series of reported cases for all states combined. The red line indicates when a vaccine was introduced.</a:t>
            </a:r>
          </a:p>
          <a:p>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7</a:t>
            </a:fld>
            <a:endParaRPr lang="en-US"/>
          </a:p>
        </p:txBody>
      </p:sp>
    </p:spTree>
    <p:extLst>
      <p:ext uri="{BB962C8B-B14F-4D97-AF65-F5344CB8AC3E}">
        <p14:creationId xmlns:p14="http://schemas.microsoft.com/office/powerpoint/2010/main" val="208630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We use the discrete time version of the classic SIR model (the TSIR model) to estimate the transmission rate for each month of the year for each state. These plots show the inferred underlying transmission rates for each infection. We have mean centered the transmission rates to make them easier to compare. Each black line represents the transmission rate for a state. The red line indicates the seasonal transmission coefficient averaged over all states. Approximate school holidays are shown in grey. As you can see, there is a reduction in the transmission during the summer months for all infections except pertussis, where the estimates are really noisy. And for measles and pertussis, we only have a few years of data before the start of vaccination, which may be one reason why those estimates have greater variance. But overall, for five of the six infections, we see a decline in transmission that corresponds with the summer school holidays.</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8</a:t>
            </a:fld>
            <a:endParaRPr lang="en-US"/>
          </a:p>
        </p:txBody>
      </p:sp>
    </p:spTree>
    <p:extLst>
      <p:ext uri="{BB962C8B-B14F-4D97-AF65-F5344CB8AC3E}">
        <p14:creationId xmlns:p14="http://schemas.microsoft.com/office/powerpoint/2010/main" val="41618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We also see an interesting spatial pattern – the mean age is higher in the eastern and southern states, particularly in the Yucatan peninsula. The red dots here are just showing where Mexico city is as a reference. so the lighter color here indicates a higher mean age of infection. And the mean age of infection is important because it is inversely related to the basic reproductive number, R0.</a:t>
            </a:r>
            <a:endParaRPr lang="en-US" dirty="0"/>
          </a:p>
        </p:txBody>
      </p:sp>
      <p:sp>
        <p:nvSpPr>
          <p:cNvPr id="4" name="Slide Number Placeholder 3"/>
          <p:cNvSpPr>
            <a:spLocks noGrp="1"/>
          </p:cNvSpPr>
          <p:nvPr>
            <p:ph type="sldNum" sz="quarter" idx="10"/>
          </p:nvPr>
        </p:nvSpPr>
        <p:spPr/>
        <p:txBody>
          <a:bodyPr/>
          <a:lstStyle/>
          <a:p>
            <a:fld id="{B7964347-BBD0-6F49-B33E-D92693811C0A}" type="slidenum">
              <a:rPr lang="en-US" smtClean="0"/>
              <a:t>9</a:t>
            </a:fld>
            <a:endParaRPr lang="en-US"/>
          </a:p>
        </p:txBody>
      </p:sp>
    </p:spTree>
    <p:extLst>
      <p:ext uri="{BB962C8B-B14F-4D97-AF65-F5344CB8AC3E}">
        <p14:creationId xmlns:p14="http://schemas.microsoft.com/office/powerpoint/2010/main" val="35199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Gill Sans" charset="0"/>
                <a:ea typeface="Gill Sans" charset="0"/>
                <a:cs typeface="Gill Sans"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2CA2C5-5B37-E545-8C30-D425710E02DF}" type="datetime1">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1942182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4906B2-30D1-704D-8135-1432263095FC}" type="datetime1">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49570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97629-3AD1-4940-82F2-3048C938CF68}" type="datetime1">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05980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4556"/>
          </a:xfrm>
        </p:spPr>
        <p:txBody>
          <a:bodyPr>
            <a:normAutofit/>
          </a:bodyPr>
          <a:lstStyle>
            <a:lvl1pPr>
              <a:defRPr sz="2800">
                <a:latin typeface="Gill Sans" charset="0"/>
                <a:ea typeface="Gill Sans" charset="0"/>
                <a:cs typeface="Gill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16000"/>
            <a:ext cx="8229600" cy="5110163"/>
          </a:xfrm>
        </p:spPr>
        <p:txBody>
          <a:bodyPr/>
          <a:lstStyle>
            <a:lvl1pPr marL="342900" indent="-342900">
              <a:buFont typeface="Arial" charset="0"/>
              <a:buChar char="•"/>
              <a:defRPr sz="2400">
                <a:latin typeface="Gill Sans" charset="0"/>
                <a:ea typeface="Gill Sans" charset="0"/>
                <a:cs typeface="Gill Sans" charset="0"/>
              </a:defRPr>
            </a:lvl1pPr>
            <a:lvl2pPr>
              <a:defRPr sz="2200">
                <a:latin typeface="Gill Sans" charset="0"/>
                <a:ea typeface="Gill Sans" charset="0"/>
                <a:cs typeface="Gill Sans" charset="0"/>
              </a:defRPr>
            </a:lvl2pPr>
            <a:lvl3pPr>
              <a:defRPr sz="2000">
                <a:latin typeface="Gill Sans" charset="0"/>
                <a:ea typeface="Gill Sans" charset="0"/>
                <a:cs typeface="Gill Sans" charset="0"/>
              </a:defRPr>
            </a:lvl3pPr>
            <a:lvl4pPr>
              <a:defRPr sz="1800">
                <a:latin typeface="Gill Sans" charset="0"/>
                <a:ea typeface="Gill Sans" charset="0"/>
                <a:cs typeface="Gill Sans" charset="0"/>
              </a:defRPr>
            </a:lvl4pPr>
            <a:lvl5pPr>
              <a:defRPr sz="1600">
                <a:latin typeface="Gill Sans" charset="0"/>
                <a:ea typeface="Gill Sans" charset="0"/>
                <a:cs typeface="Gill San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A77344D-C0BA-8145-AE48-7BF67701E2BB}" type="datetime1">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712206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0785A-660A-394D-ABA3-1444A07B4FCF}" type="datetime1">
              <a:rPr lang="en-US" smtClean="0"/>
              <a:t>4/18/17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56728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A60A64-02FA-C44E-B5B0-6855C73A164E}" type="datetime1">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68817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3156A4-BCB7-CF4D-968F-D30579C049A8}" type="datetime1">
              <a:rPr lang="en-US" smtClean="0"/>
              <a:t>4/18/17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5633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7E7654-0835-F841-9F71-F637D2EA80F2}" type="datetime1">
              <a:rPr lang="en-US" smtClean="0"/>
              <a:t>4/18/17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63579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E65B8-384E-FD4D-9B09-5542A162D697}" type="datetime1">
              <a:rPr lang="en-US" smtClean="0"/>
              <a:t>4/18/17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129266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65663-6BF6-7145-AFCF-C53E4EF4B5D2}" type="datetime1">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3463923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19EFB9-2B2C-DD41-8691-4BCDBBB1848E}" type="datetime1">
              <a:rPr lang="en-US" smtClean="0"/>
              <a:t>4/18/17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F6088-88B0-F940-83EC-8B12C973A212}" type="slidenum">
              <a:rPr lang="en-US" smtClean="0"/>
              <a:t>‹#›</a:t>
            </a:fld>
            <a:endParaRPr lang="en-US"/>
          </a:p>
        </p:txBody>
      </p:sp>
    </p:spTree>
    <p:extLst>
      <p:ext uri="{BB962C8B-B14F-4D97-AF65-F5344CB8AC3E}">
        <p14:creationId xmlns:p14="http://schemas.microsoft.com/office/powerpoint/2010/main" val="16559279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4455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01432"/>
            <a:ext cx="8229600" cy="48247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9C484-DD02-0C4C-8114-1F2953D06C14}" type="datetime1">
              <a:rPr lang="en-US" smtClean="0"/>
              <a:t>4/18/17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F6088-88B0-F940-83EC-8B12C973A212}" type="slidenum">
              <a:rPr lang="en-US" smtClean="0"/>
              <a:t>‹#›</a:t>
            </a:fld>
            <a:endParaRPr lang="en-US"/>
          </a:p>
        </p:txBody>
      </p:sp>
    </p:spTree>
    <p:extLst>
      <p:ext uri="{BB962C8B-B14F-4D97-AF65-F5344CB8AC3E}">
        <p14:creationId xmlns:p14="http://schemas.microsoft.com/office/powerpoint/2010/main" val="1776177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457200" rtl="0" eaLnBrk="1" latinLnBrk="0" hangingPunct="1">
        <a:spcBef>
          <a:spcPct val="0"/>
        </a:spcBef>
        <a:buNone/>
        <a:defRPr sz="3600" kern="1200">
          <a:solidFill>
            <a:schemeClr val="accent1">
              <a:lumMod val="75000"/>
            </a:schemeClr>
          </a:solidFill>
          <a:latin typeface="Arial"/>
          <a:ea typeface="+mj-ea"/>
          <a:cs typeface="Arial"/>
        </a:defRPr>
      </a:lvl1pPr>
    </p:titleStyle>
    <p:bodyStyle>
      <a:lvl1pPr marL="342900" indent="-342900" algn="l" defTabSz="457200" rtl="0" eaLnBrk="1" latinLnBrk="0" hangingPunct="1">
        <a:lnSpc>
          <a:spcPct val="100000"/>
        </a:lnSpc>
        <a:spcBef>
          <a:spcPct val="20000"/>
        </a:spcBef>
        <a:buFont typeface="Wingdings" charset="2"/>
        <a:buChar char="Ø"/>
        <a:defRPr sz="3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00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9" Type="http://schemas.openxmlformats.org/officeDocument/2006/relationships/image" Target="../media/image9.tiff"/><Relationship Id="rId10"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9" Type="http://schemas.openxmlformats.org/officeDocument/2006/relationships/image" Target="../media/image9.tiff"/><Relationship Id="rId10"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pdf"/>
          <p:cNvPicPr>
            <a:picLocks noChangeAspect="1"/>
          </p:cNvPicPr>
          <p:nvPr/>
        </p:nvPicPr>
        <p:blipFill rotWithShape="1">
          <a:blip r:embed="rId3">
            <a:alphaModFix amt="19000"/>
            <a:extLst>
              <a:ext uri="{28A0092B-C50C-407E-A947-70E740481C1C}">
                <a14:useLocalDpi xmlns:a14="http://schemas.microsoft.com/office/drawing/2010/main" val="0"/>
              </a:ext>
            </a:extLst>
          </a:blip>
          <a:srcRect l="15682" t="20014" r="4767" b="36065"/>
          <a:stretch/>
        </p:blipFill>
        <p:spPr>
          <a:xfrm>
            <a:off x="-300038" y="-1"/>
            <a:ext cx="9915526" cy="6858001"/>
          </a:xfrm>
          <a:prstGeom prst="rect">
            <a:avLst/>
          </a:prstGeom>
        </p:spPr>
      </p:pic>
      <p:sp>
        <p:nvSpPr>
          <p:cNvPr id="5" name="Title 1"/>
          <p:cNvSpPr txBox="1">
            <a:spLocks/>
          </p:cNvSpPr>
          <p:nvPr/>
        </p:nvSpPr>
        <p:spPr>
          <a:xfrm>
            <a:off x="685800" y="962025"/>
            <a:ext cx="7772400" cy="147002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lumMod val="75000"/>
                  </a:schemeClr>
                </a:solidFill>
                <a:latin typeface="Arial"/>
                <a:ea typeface="+mj-ea"/>
                <a:cs typeface="Arial"/>
              </a:defRPr>
            </a:lvl1pPr>
          </a:lstStyle>
          <a:p>
            <a:pPr algn="ctr"/>
            <a:r>
              <a:rPr lang="en-US" sz="3200" dirty="0" smtClean="0">
                <a:latin typeface="Gill Sans" charset="0"/>
                <a:ea typeface="Gill Sans" charset="0"/>
                <a:cs typeface="Gill Sans" charset="0"/>
              </a:rPr>
              <a:t>Drivers of infectious disease dynamics: </a:t>
            </a:r>
          </a:p>
          <a:p>
            <a:pPr algn="ctr"/>
            <a:r>
              <a:rPr lang="en-US" sz="3200" dirty="0" smtClean="0">
                <a:latin typeface="Gill Sans" charset="0"/>
                <a:ea typeface="Gill Sans" charset="0"/>
                <a:cs typeface="Gill Sans" charset="0"/>
              </a:rPr>
              <a:t>Childhood infections in Mexico</a:t>
            </a:r>
            <a:endParaRPr lang="en-US" sz="3200" dirty="0">
              <a:latin typeface="Gill Sans" charset="0"/>
              <a:ea typeface="Gill Sans" charset="0"/>
              <a:cs typeface="Gill Sans" charset="0"/>
            </a:endParaRPr>
          </a:p>
        </p:txBody>
      </p:sp>
      <p:sp>
        <p:nvSpPr>
          <p:cNvPr id="6" name="TextBox 5"/>
          <p:cNvSpPr txBox="1"/>
          <p:nvPr/>
        </p:nvSpPr>
        <p:spPr>
          <a:xfrm>
            <a:off x="10387584" y="2377440"/>
            <a:ext cx="184731" cy="369332"/>
          </a:xfrm>
          <a:prstGeom prst="rect">
            <a:avLst/>
          </a:prstGeom>
          <a:noFill/>
        </p:spPr>
        <p:txBody>
          <a:bodyPr wrap="none" rtlCol="0">
            <a:spAutoFit/>
          </a:bodyPr>
          <a:lstStyle/>
          <a:p>
            <a:endParaRPr lang="en-US" dirty="0"/>
          </a:p>
        </p:txBody>
      </p:sp>
      <p:sp>
        <p:nvSpPr>
          <p:cNvPr id="7" name="Subtitle 2"/>
          <p:cNvSpPr txBox="1">
            <a:spLocks/>
          </p:cNvSpPr>
          <p:nvPr/>
        </p:nvSpPr>
        <p:spPr>
          <a:xfrm>
            <a:off x="685800" y="2791637"/>
            <a:ext cx="7772400" cy="1752600"/>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ct val="20000"/>
              </a:spcBef>
              <a:buFont typeface="Arial" charset="0"/>
              <a:buChar char="•"/>
              <a:defRPr sz="3200" kern="1200">
                <a:solidFill>
                  <a:schemeClr val="tx1"/>
                </a:solidFill>
                <a:latin typeface="Arial"/>
                <a:ea typeface="+mn-ea"/>
                <a:cs typeface="Arial"/>
              </a:defRPr>
            </a:lvl1pPr>
            <a:lvl2pPr marL="742950" indent="-285750" algn="l" defTabSz="457200" rtl="0" eaLnBrk="1" latinLnBrk="0" hangingPunct="1">
              <a:lnSpc>
                <a:spcPct val="100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00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00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smtClean="0">
                <a:latin typeface="Gill Sans" charset="0"/>
                <a:ea typeface="Gill Sans" charset="0"/>
                <a:cs typeface="Gill Sans" charset="0"/>
              </a:rPr>
              <a:t>Ayesha Mahmud </a:t>
            </a:r>
          </a:p>
          <a:p>
            <a:pPr marL="0" indent="0" algn="ctr">
              <a:buNone/>
            </a:pPr>
            <a:r>
              <a:rPr lang="en-US" sz="1800" dirty="0" smtClean="0">
                <a:latin typeface="Gill Sans" charset="0"/>
                <a:ea typeface="Gill Sans" charset="0"/>
                <a:cs typeface="Gill Sans" charset="0"/>
              </a:rPr>
              <a:t>(with Rachel Baker, C. Jessica Metcalf, and Bryan Grenfell)</a:t>
            </a:r>
          </a:p>
          <a:p>
            <a:pPr marL="0" indent="0" algn="ctr">
              <a:buNone/>
            </a:pPr>
            <a:endParaRPr lang="en-US" sz="1800" dirty="0" smtClean="0">
              <a:latin typeface="Gill Sans" charset="0"/>
              <a:ea typeface="Gill Sans" charset="0"/>
              <a:cs typeface="Gill Sans" charset="0"/>
            </a:endParaRPr>
          </a:p>
          <a:p>
            <a:pPr marL="0" indent="0" algn="ctr">
              <a:buNone/>
            </a:pPr>
            <a:endParaRPr lang="en-US" sz="1800" dirty="0">
              <a:latin typeface="Gill Sans" charset="0"/>
              <a:ea typeface="Gill Sans" charset="0"/>
              <a:cs typeface="Gill Sans" charset="0"/>
            </a:endParaRPr>
          </a:p>
          <a:p>
            <a:pPr marL="0" indent="0" algn="ctr">
              <a:buNone/>
            </a:pPr>
            <a:r>
              <a:rPr lang="en-US" sz="1800" dirty="0" smtClean="0">
                <a:latin typeface="Gill Sans" charset="0"/>
                <a:ea typeface="Gill Sans" charset="0"/>
                <a:cs typeface="Gill Sans" charset="0"/>
              </a:rPr>
              <a:t>April 18, 2017</a:t>
            </a:r>
          </a:p>
        </p:txBody>
      </p:sp>
      <p:pic>
        <p:nvPicPr>
          <p:cNvPr id="8" name="Picture 7"/>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3200400"/>
            <a:ext cx="9144000" cy="3657600"/>
          </a:xfrm>
          <a:prstGeom prst="rect">
            <a:avLst/>
          </a:prstGeom>
        </p:spPr>
      </p:pic>
      <p:sp>
        <p:nvSpPr>
          <p:cNvPr id="2" name="Rectangle 1"/>
          <p:cNvSpPr/>
          <p:nvPr/>
        </p:nvSpPr>
        <p:spPr>
          <a:xfrm>
            <a:off x="6448161" y="6483796"/>
            <a:ext cx="2368917" cy="369332"/>
          </a:xfrm>
          <a:prstGeom prst="rect">
            <a:avLst/>
          </a:prstGeom>
        </p:spPr>
        <p:txBody>
          <a:bodyPr wrap="none">
            <a:spAutoFit/>
          </a:bodyPr>
          <a:lstStyle/>
          <a:p>
            <a:pPr algn="ctr"/>
            <a:r>
              <a:rPr lang="en-US" i="1">
                <a:latin typeface="Gill Sans" charset="0"/>
                <a:ea typeface="Gill Sans" charset="0"/>
                <a:cs typeface="Gill Sans" charset="0"/>
              </a:rPr>
              <a:t>mahmud@princeton.edu</a:t>
            </a:r>
            <a:endParaRPr lang="en-US" i="1" dirty="0">
              <a:latin typeface="Gill Sans" charset="0"/>
              <a:ea typeface="Gill Sans" charset="0"/>
              <a:cs typeface="Gill Sans" charset="0"/>
            </a:endParaRPr>
          </a:p>
        </p:txBody>
      </p:sp>
    </p:spTree>
    <p:extLst>
      <p:ext uri="{BB962C8B-B14F-4D97-AF65-F5344CB8AC3E}">
        <p14:creationId xmlns:p14="http://schemas.microsoft.com/office/powerpoint/2010/main" val="145943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t>
            </a:r>
            <a:r>
              <a:rPr lang="en-US" dirty="0" smtClean="0"/>
              <a:t>nvironmental drivers?</a:t>
            </a:r>
            <a:endParaRPr lang="en-US" dirty="0"/>
          </a:p>
        </p:txBody>
      </p:sp>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t="5704" b="56154"/>
          <a:stretch/>
        </p:blipFill>
        <p:spPr>
          <a:xfrm>
            <a:off x="457199" y="1019194"/>
            <a:ext cx="8514933" cy="3247792"/>
          </a:xfrm>
        </p:spPr>
      </p:pic>
      <p:grpSp>
        <p:nvGrpSpPr>
          <p:cNvPr id="13" name="Group 12"/>
          <p:cNvGrpSpPr/>
          <p:nvPr/>
        </p:nvGrpSpPr>
        <p:grpSpPr>
          <a:xfrm>
            <a:off x="457199" y="3889624"/>
            <a:ext cx="8514937" cy="2968376"/>
            <a:chOff x="457197" y="3134713"/>
            <a:chExt cx="6527008" cy="2275368"/>
          </a:xfrm>
        </p:grpSpPr>
        <p:pic>
          <p:nvPicPr>
            <p:cNvPr id="11" name="Content Placeholder 9"/>
            <p:cNvPicPr>
              <a:picLocks noChangeAspect="1"/>
            </p:cNvPicPr>
            <p:nvPr/>
          </p:nvPicPr>
          <p:blipFill rotWithShape="1">
            <a:blip r:embed="rId3">
              <a:extLst>
                <a:ext uri="{28A0092B-C50C-407E-A947-70E740481C1C}">
                  <a14:useLocalDpi xmlns:a14="http://schemas.microsoft.com/office/drawing/2010/main" val="0"/>
                </a:ext>
              </a:extLst>
            </a:blip>
            <a:srcRect t="57530" b="7609"/>
            <a:stretch/>
          </p:blipFill>
          <p:spPr>
            <a:xfrm>
              <a:off x="457198" y="3134713"/>
              <a:ext cx="6527007" cy="2275368"/>
            </a:xfrm>
            <a:prstGeom prst="rect">
              <a:avLst/>
            </a:prstGeom>
          </p:spPr>
        </p:pic>
        <p:sp>
          <p:nvSpPr>
            <p:cNvPr id="7" name="Rectangle 6"/>
            <p:cNvSpPr/>
            <p:nvPr/>
          </p:nvSpPr>
          <p:spPr>
            <a:xfrm>
              <a:off x="457197" y="3291054"/>
              <a:ext cx="3179138" cy="1918899"/>
            </a:xfrm>
            <a:prstGeom prst="rect">
              <a:avLst/>
            </a:prstGeom>
            <a:no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5944253" y="557529"/>
            <a:ext cx="2633541" cy="923330"/>
          </a:xfrm>
          <a:prstGeom prst="rect">
            <a:avLst/>
          </a:prstGeom>
          <a:noFill/>
        </p:spPr>
        <p:txBody>
          <a:bodyPr wrap="none" rtlCol="0">
            <a:spAutoFit/>
          </a:bodyPr>
          <a:lstStyle/>
          <a:p>
            <a:r>
              <a:rPr lang="en-GB" i="1" dirty="0"/>
              <a:t>R</a:t>
            </a:r>
            <a:r>
              <a:rPr lang="en-GB" i="1" baseline="-25000" dirty="0"/>
              <a:t>0</a:t>
            </a:r>
            <a:r>
              <a:rPr lang="en-GB" i="1" dirty="0"/>
              <a:t> =</a:t>
            </a:r>
            <a:r>
              <a:rPr lang="en-GB" i="1" dirty="0" smtClean="0"/>
              <a:t> </a:t>
            </a:r>
            <a:r>
              <a:rPr lang="en-GB" i="1" dirty="0"/>
              <a:t>μ</a:t>
            </a:r>
            <a:r>
              <a:rPr lang="en-GB" i="1" baseline="30000" dirty="0"/>
              <a:t>-1</a:t>
            </a:r>
            <a:r>
              <a:rPr lang="en-GB" i="1" dirty="0"/>
              <a:t> / A</a:t>
            </a:r>
            <a:r>
              <a:rPr lang="en-GB" dirty="0"/>
              <a:t>, </a:t>
            </a:r>
            <a:endParaRPr lang="en-GB" dirty="0" smtClean="0"/>
          </a:p>
          <a:p>
            <a:r>
              <a:rPr lang="en-GB" i="1" dirty="0" err="1" smtClean="0"/>
              <a:t>μ</a:t>
            </a:r>
            <a:r>
              <a:rPr lang="en-GB" dirty="0" smtClean="0"/>
              <a:t> = per </a:t>
            </a:r>
            <a:r>
              <a:rPr lang="en-GB" dirty="0"/>
              <a:t>capita birth rate </a:t>
            </a:r>
            <a:endParaRPr lang="en-GB" dirty="0" smtClean="0"/>
          </a:p>
          <a:p>
            <a:r>
              <a:rPr lang="en-GB" i="1" dirty="0" smtClean="0"/>
              <a:t>A</a:t>
            </a:r>
            <a:r>
              <a:rPr lang="en-GB" dirty="0" smtClean="0"/>
              <a:t> = mean </a:t>
            </a:r>
            <a:r>
              <a:rPr lang="en-GB" dirty="0"/>
              <a:t>age of infection </a:t>
            </a:r>
            <a:endParaRPr lang="en-US" dirty="0"/>
          </a:p>
        </p:txBody>
      </p:sp>
    </p:spTree>
    <p:extLst>
      <p:ext uri="{BB962C8B-B14F-4D97-AF65-F5344CB8AC3E}">
        <p14:creationId xmlns:p14="http://schemas.microsoft.com/office/powerpoint/2010/main" val="1729125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Varicella: spatial and temporal variation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744556"/>
            <a:ext cx="8229600" cy="2777490"/>
          </a:xfrm>
        </p:spPr>
      </p:pic>
    </p:spTree>
    <p:extLst>
      <p:ext uri="{BB962C8B-B14F-4D97-AF65-F5344CB8AC3E}">
        <p14:creationId xmlns:p14="http://schemas.microsoft.com/office/powerpoint/2010/main" val="122299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Varicella: spatial and temporal variation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744556"/>
            <a:ext cx="8229600" cy="277749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3522046"/>
            <a:ext cx="4216400" cy="30117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680" y="3522046"/>
            <a:ext cx="4160520" cy="2971800"/>
          </a:xfrm>
          <a:prstGeom prst="rect">
            <a:avLst/>
          </a:prstGeom>
        </p:spPr>
      </p:pic>
      <p:sp>
        <p:nvSpPr>
          <p:cNvPr id="6" name="Rectangle 5"/>
          <p:cNvSpPr/>
          <p:nvPr/>
        </p:nvSpPr>
        <p:spPr>
          <a:xfrm>
            <a:off x="6146800" y="3854060"/>
            <a:ext cx="279400" cy="2387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701800" y="3854060"/>
            <a:ext cx="330200" cy="2387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984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Reported cases over time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372278"/>
            <a:ext cx="9701326" cy="6489700"/>
          </a:xfrm>
          <a:prstGeom prst="rect">
            <a:avLst/>
          </a:prstGeom>
        </p:spPr>
      </p:pic>
    </p:spTree>
    <p:extLst>
      <p:ext uri="{BB962C8B-B14F-4D97-AF65-F5344CB8AC3E}">
        <p14:creationId xmlns:p14="http://schemas.microsoft.com/office/powerpoint/2010/main" val="1404219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Humidity and temperature time series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 y="228600"/>
            <a:ext cx="7576457" cy="6629400"/>
          </a:xfrm>
          <a:prstGeom prst="rect">
            <a:avLst/>
          </a:prstGeom>
        </p:spPr>
      </p:pic>
    </p:spTree>
    <p:extLst>
      <p:ext uri="{BB962C8B-B14F-4D97-AF65-F5344CB8AC3E}">
        <p14:creationId xmlns:p14="http://schemas.microsoft.com/office/powerpoint/2010/main" val="112310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approach</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Combine two methods:</a:t>
            </a:r>
          </a:p>
          <a:p>
            <a:pPr marL="0" indent="0">
              <a:buNone/>
            </a:pPr>
            <a:endParaRPr lang="en-US" dirty="0"/>
          </a:p>
          <a:p>
            <a:pPr>
              <a:buClr>
                <a:schemeClr val="accent1"/>
              </a:buClr>
              <a:buFont typeface="Wingdings" charset="2"/>
              <a:buChar char="§"/>
            </a:pPr>
            <a:r>
              <a:rPr lang="en-US" dirty="0" smtClean="0"/>
              <a:t>Time series SIR (TSIR) model with environmental drivers</a:t>
            </a:r>
          </a:p>
          <a:p>
            <a:pPr lvl="1"/>
            <a:r>
              <a:rPr lang="en-US" dirty="0" smtClean="0">
                <a:solidFill>
                  <a:srgbClr val="FF0000"/>
                </a:solidFill>
              </a:rPr>
              <a:t>Reconstruct the unobserved susceptible population</a:t>
            </a:r>
          </a:p>
          <a:p>
            <a:pPr lvl="1"/>
            <a:endParaRPr lang="en-US" dirty="0"/>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181" y="2890822"/>
            <a:ext cx="2439637" cy="1360517"/>
          </a:xfrm>
          <a:prstGeom prst="rect">
            <a:avLst/>
          </a:prstGeom>
        </p:spPr>
      </p:pic>
    </p:spTree>
    <p:extLst>
      <p:ext uri="{BB962C8B-B14F-4D97-AF65-F5344CB8AC3E}">
        <p14:creationId xmlns:p14="http://schemas.microsoft.com/office/powerpoint/2010/main" val="102339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approach</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Combine two methods:</a:t>
            </a:r>
          </a:p>
          <a:p>
            <a:pPr marL="0" indent="0">
              <a:buNone/>
            </a:pPr>
            <a:endParaRPr lang="en-US" dirty="0"/>
          </a:p>
          <a:p>
            <a:pPr>
              <a:buClr>
                <a:schemeClr val="accent1"/>
              </a:buClr>
              <a:buFont typeface="Wingdings" charset="2"/>
              <a:buChar char="§"/>
            </a:pPr>
            <a:r>
              <a:rPr lang="en-US" dirty="0" smtClean="0"/>
              <a:t>Time series SIR (TSIR) model with environmental drivers</a:t>
            </a:r>
          </a:p>
          <a:p>
            <a:pPr lvl="1"/>
            <a:r>
              <a:rPr lang="en-US" dirty="0" smtClean="0">
                <a:solidFill>
                  <a:srgbClr val="FF0000"/>
                </a:solidFill>
              </a:rPr>
              <a:t>Reconstruct the unobserved susceptible population</a:t>
            </a:r>
          </a:p>
          <a:p>
            <a:pPr lvl="1"/>
            <a:endParaRPr lang="en-US" dirty="0"/>
          </a:p>
          <a:p>
            <a:endParaRPr lang="en-US" dirty="0" smtClean="0"/>
          </a:p>
          <a:p>
            <a:endParaRPr lang="en-US" dirty="0"/>
          </a:p>
          <a:p>
            <a:endParaRPr lang="en-US" dirty="0" smtClean="0"/>
          </a:p>
          <a:p>
            <a:pPr>
              <a:buClr>
                <a:schemeClr val="accent1"/>
              </a:buClr>
              <a:buFont typeface="Wingdings" charset="2"/>
              <a:buChar char="§"/>
            </a:pPr>
            <a:r>
              <a:rPr lang="en-US" dirty="0" smtClean="0"/>
              <a:t>Panel regression with “month x state” and “year x state” fixed effects</a:t>
            </a:r>
          </a:p>
          <a:p>
            <a:pPr lvl="1"/>
            <a:r>
              <a:rPr lang="en-US" dirty="0" smtClean="0">
                <a:solidFill>
                  <a:srgbClr val="FF0000"/>
                </a:solidFill>
              </a:rPr>
              <a:t>Identify the effect of environmental drivers from variations at the monthly level within a state</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181" y="2890822"/>
            <a:ext cx="2439637" cy="1360517"/>
          </a:xfrm>
          <a:prstGeom prst="rect">
            <a:avLst/>
          </a:prstGeom>
        </p:spPr>
      </p:pic>
    </p:spTree>
    <p:extLst>
      <p:ext uri="{BB962C8B-B14F-4D97-AF65-F5344CB8AC3E}">
        <p14:creationId xmlns:p14="http://schemas.microsoft.com/office/powerpoint/2010/main" val="577638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effect of environmental drivers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Humidity has a </a:t>
            </a:r>
            <a:r>
              <a:rPr lang="en-US" dirty="0" smtClean="0">
                <a:solidFill>
                  <a:srgbClr val="FF0000"/>
                </a:solidFill>
              </a:rPr>
              <a:t>significant negative effect </a:t>
            </a:r>
            <a:r>
              <a:rPr lang="en-US" dirty="0" smtClean="0"/>
              <a:t>on transmission</a:t>
            </a:r>
          </a:p>
          <a:p>
            <a:pPr lvl="1"/>
            <a:r>
              <a:rPr lang="en-US" dirty="0"/>
              <a:t>10% increase in humidity leads to ~</a:t>
            </a:r>
            <a:r>
              <a:rPr lang="en-US" dirty="0" smtClean="0"/>
              <a:t>1</a:t>
            </a:r>
            <a:r>
              <a:rPr lang="en-US" dirty="0"/>
              <a:t>% decrease in </a:t>
            </a:r>
            <a:r>
              <a:rPr lang="en-US" dirty="0" smtClean="0"/>
              <a:t>transmission</a:t>
            </a:r>
          </a:p>
          <a:p>
            <a:pPr lvl="1"/>
            <a:endParaRPr lang="en-US" dirty="0" smtClean="0"/>
          </a:p>
          <a:p>
            <a:pPr marL="0" indent="0">
              <a:buNone/>
            </a:pPr>
            <a:r>
              <a:rPr lang="en-US" dirty="0" smtClean="0"/>
              <a:t>Temperature has </a:t>
            </a:r>
            <a:r>
              <a:rPr lang="en-US" dirty="0" smtClean="0">
                <a:solidFill>
                  <a:srgbClr val="FF0000"/>
                </a:solidFill>
              </a:rPr>
              <a:t>no significant effect</a:t>
            </a:r>
          </a:p>
        </p:txBody>
      </p:sp>
    </p:spTree>
    <p:extLst>
      <p:ext uri="{BB962C8B-B14F-4D97-AF65-F5344CB8AC3E}">
        <p14:creationId xmlns:p14="http://schemas.microsoft.com/office/powerpoint/2010/main" val="1182851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robustness</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smtClean="0"/>
              <a:t>Extensive simulations to test our model</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387474"/>
            <a:ext cx="6019800" cy="5267325"/>
          </a:xfrm>
          <a:prstGeom prst="rect">
            <a:avLst/>
          </a:prstGeom>
        </p:spPr>
      </p:pic>
      <p:sp>
        <p:nvSpPr>
          <p:cNvPr id="5" name="TextBox 4"/>
          <p:cNvSpPr txBox="1"/>
          <p:nvPr/>
        </p:nvSpPr>
        <p:spPr>
          <a:xfrm>
            <a:off x="6299200" y="1955800"/>
            <a:ext cx="2844800" cy="1200329"/>
          </a:xfrm>
          <a:prstGeom prst="rect">
            <a:avLst/>
          </a:prstGeom>
          <a:noFill/>
        </p:spPr>
        <p:txBody>
          <a:bodyPr wrap="square" rtlCol="0">
            <a:spAutoFit/>
          </a:bodyPr>
          <a:lstStyle/>
          <a:p>
            <a:r>
              <a:rPr lang="en-US" dirty="0" smtClean="0">
                <a:latin typeface="Gill Sans" charset="0"/>
                <a:ea typeface="Gill Sans" charset="0"/>
                <a:cs typeface="Gill Sans" charset="0"/>
              </a:rPr>
              <a:t>Able to recover the “known” effect of humidity on transmission</a:t>
            </a:r>
          </a:p>
          <a:p>
            <a:endParaRPr lang="en-US" dirty="0"/>
          </a:p>
        </p:txBody>
      </p:sp>
      <p:sp>
        <p:nvSpPr>
          <p:cNvPr id="14" name="TextBox 13"/>
          <p:cNvSpPr txBox="1"/>
          <p:nvPr/>
        </p:nvSpPr>
        <p:spPr>
          <a:xfrm>
            <a:off x="3719922" y="6524705"/>
            <a:ext cx="1617751" cy="307777"/>
          </a:xfrm>
          <a:prstGeom prst="rect">
            <a:avLst/>
          </a:prstGeom>
          <a:noFill/>
        </p:spPr>
        <p:txBody>
          <a:bodyPr wrap="none" rtlCol="0">
            <a:spAutoFit/>
          </a:bodyPr>
          <a:lstStyle/>
          <a:p>
            <a:r>
              <a:rPr lang="en-US" sz="1400" dirty="0" smtClean="0">
                <a:latin typeface="Gill Sans" charset="0"/>
                <a:ea typeface="Gill Sans" charset="0"/>
                <a:cs typeface="Gill Sans" charset="0"/>
              </a:rPr>
              <a:t>Simulated incidence</a:t>
            </a:r>
            <a:endParaRPr lang="en-US" sz="1400" dirty="0">
              <a:latin typeface="Gill Sans" charset="0"/>
              <a:ea typeface="Gill Sans" charset="0"/>
              <a:cs typeface="Gill Sans" charset="0"/>
            </a:endParaRPr>
          </a:p>
        </p:txBody>
      </p:sp>
      <p:sp>
        <p:nvSpPr>
          <p:cNvPr id="15" name="TextBox 14"/>
          <p:cNvSpPr txBox="1"/>
          <p:nvPr/>
        </p:nvSpPr>
        <p:spPr>
          <a:xfrm>
            <a:off x="845927" y="6524705"/>
            <a:ext cx="1965747" cy="307777"/>
          </a:xfrm>
          <a:prstGeom prst="rect">
            <a:avLst/>
          </a:prstGeom>
          <a:noFill/>
        </p:spPr>
        <p:txBody>
          <a:bodyPr wrap="square" rtlCol="0">
            <a:spAutoFit/>
          </a:bodyPr>
          <a:lstStyle/>
          <a:p>
            <a:r>
              <a:rPr lang="en-US" sz="1400" dirty="0" smtClean="0">
                <a:latin typeface="Gill Sans" charset="0"/>
                <a:ea typeface="Gill Sans" charset="0"/>
                <a:cs typeface="Gill Sans" charset="0"/>
              </a:rPr>
              <a:t>Actual incidence</a:t>
            </a:r>
          </a:p>
        </p:txBody>
      </p:sp>
      <p:cxnSp>
        <p:nvCxnSpPr>
          <p:cNvPr id="16" name="Straight Connector 15"/>
          <p:cNvCxnSpPr/>
          <p:nvPr/>
        </p:nvCxnSpPr>
        <p:spPr>
          <a:xfrm flipV="1">
            <a:off x="279400" y="6709532"/>
            <a:ext cx="525272" cy="1034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929273" y="6736003"/>
            <a:ext cx="7200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758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robustness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Extensive simulations to validate our model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1613216"/>
            <a:ext cx="6019800" cy="4815840"/>
          </a:xfrm>
          <a:prstGeom prst="rect">
            <a:avLst/>
          </a:prstGeom>
        </p:spPr>
      </p:pic>
      <p:sp>
        <p:nvSpPr>
          <p:cNvPr id="5" name="TextBox 4"/>
          <p:cNvSpPr txBox="1"/>
          <p:nvPr/>
        </p:nvSpPr>
        <p:spPr>
          <a:xfrm>
            <a:off x="6299200" y="1955800"/>
            <a:ext cx="2844800" cy="3693319"/>
          </a:xfrm>
          <a:prstGeom prst="rect">
            <a:avLst/>
          </a:prstGeom>
          <a:noFill/>
        </p:spPr>
        <p:txBody>
          <a:bodyPr wrap="square" rtlCol="0">
            <a:spAutoFit/>
          </a:bodyPr>
          <a:lstStyle/>
          <a:p>
            <a:r>
              <a:rPr lang="en-US" dirty="0" smtClean="0">
                <a:latin typeface="Gill Sans" charset="0"/>
                <a:ea typeface="Gill Sans" charset="0"/>
                <a:cs typeface="Gill Sans" charset="0"/>
              </a:rPr>
              <a:t>Able to recover the “known” effect of humidity on transmission</a:t>
            </a:r>
          </a:p>
          <a:p>
            <a:endParaRPr lang="en-US" dirty="0">
              <a:latin typeface="Gill Sans" charset="0"/>
              <a:ea typeface="Gill Sans" charset="0"/>
              <a:cs typeface="Gill Sans" charset="0"/>
            </a:endParaRPr>
          </a:p>
          <a:p>
            <a:r>
              <a:rPr lang="en-US" dirty="0" smtClean="0">
                <a:latin typeface="Gill Sans" charset="0"/>
                <a:ea typeface="Gill Sans" charset="0"/>
                <a:cs typeface="Gill Sans" charset="0"/>
              </a:rPr>
              <a:t>Our method     outperforms:</a:t>
            </a:r>
          </a:p>
          <a:p>
            <a:pPr marL="285750" indent="-285750">
              <a:buFont typeface="Arial" charset="0"/>
              <a:buChar char="•"/>
            </a:pPr>
            <a:r>
              <a:rPr lang="en-US" dirty="0" smtClean="0">
                <a:latin typeface="Gill Sans" charset="0"/>
                <a:ea typeface="Gill Sans" charset="0"/>
                <a:cs typeface="Gill Sans" charset="0"/>
              </a:rPr>
              <a:t>standard econometric methods that do not account for changes in the underlying susceptible population </a:t>
            </a:r>
            <a:r>
              <a:rPr lang="en-US" dirty="0" smtClean="0">
                <a:solidFill>
                  <a:srgbClr val="00B050"/>
                </a:solidFill>
                <a:latin typeface="Gill Sans" charset="0"/>
                <a:ea typeface="Gill Sans" charset="0"/>
                <a:cs typeface="Gill Sans" charset="0"/>
              </a:rPr>
              <a:t>X</a:t>
            </a:r>
            <a:endParaRPr lang="en-US" dirty="0" smtClean="0">
              <a:latin typeface="Gill Sans" charset="0"/>
              <a:ea typeface="Gill Sans" charset="0"/>
              <a:cs typeface="Gill Sans" charset="0"/>
            </a:endParaRPr>
          </a:p>
          <a:p>
            <a:pPr marL="285750" indent="-285750">
              <a:buFont typeface="Arial" charset="0"/>
              <a:buChar char="•"/>
            </a:pPr>
            <a:r>
              <a:rPr lang="en-US" dirty="0" smtClean="0">
                <a:latin typeface="Gill Sans" charset="0"/>
                <a:ea typeface="Gill Sans" charset="0"/>
                <a:cs typeface="Gill Sans" charset="0"/>
              </a:rPr>
              <a:t>TSIR models fit to a single time series    </a:t>
            </a:r>
            <a:endParaRPr lang="en-US" dirty="0">
              <a:latin typeface="Gill Sans" charset="0"/>
              <a:ea typeface="Gill Sans" charset="0"/>
              <a:cs typeface="Gill Sans" charset="0"/>
            </a:endParaRPr>
          </a:p>
        </p:txBody>
      </p:sp>
      <p:sp>
        <p:nvSpPr>
          <p:cNvPr id="6" name="Diamond 5"/>
          <p:cNvSpPr/>
          <p:nvPr/>
        </p:nvSpPr>
        <p:spPr>
          <a:xfrm flipV="1">
            <a:off x="8329612" y="5314958"/>
            <a:ext cx="185737" cy="208635"/>
          </a:xfrm>
          <a:prstGeom prst="diamond">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650164" y="3171827"/>
            <a:ext cx="136525" cy="157162"/>
          </a:xfrm>
          <a:prstGeom prst="ellipse">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355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482600"/>
            <a:ext cx="3646966" cy="319626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the absence of vaccination, </a:t>
            </a:r>
            <a:r>
              <a:rPr lang="en-US" dirty="0" smtClean="0">
                <a:solidFill>
                  <a:srgbClr val="FF0000"/>
                </a:solidFill>
              </a:rPr>
              <a:t>directly-transmitted</a:t>
            </a:r>
            <a:r>
              <a:rPr lang="en-US" dirty="0" smtClean="0"/>
              <a:t>, </a:t>
            </a:r>
            <a:r>
              <a:rPr lang="en-US" dirty="0" smtClean="0">
                <a:solidFill>
                  <a:srgbClr val="FF0000"/>
                </a:solidFill>
              </a:rPr>
              <a:t>acute</a:t>
            </a:r>
            <a:r>
              <a:rPr lang="en-US" dirty="0" smtClean="0"/>
              <a:t>, </a:t>
            </a:r>
            <a:r>
              <a:rPr lang="en-US" dirty="0" smtClean="0">
                <a:solidFill>
                  <a:srgbClr val="FF0000"/>
                </a:solidFill>
              </a:rPr>
              <a:t>immunizing</a:t>
            </a:r>
            <a:r>
              <a:rPr lang="en-US" dirty="0" smtClean="0"/>
              <a:t> childhood infections often exhibit recurrent outbreak cycles, with a marked seasonal pattern in incidence.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0400"/>
            <a:ext cx="9144000" cy="3657600"/>
          </a:xfrm>
          <a:prstGeom prst="rect">
            <a:avLst/>
          </a:prstGeom>
        </p:spPr>
      </p:pic>
      <p:sp>
        <p:nvSpPr>
          <p:cNvPr id="5" name="Title 1"/>
          <p:cNvSpPr>
            <a:spLocks noGrp="1"/>
          </p:cNvSpPr>
          <p:nvPr>
            <p:ph type="title"/>
          </p:nvPr>
        </p:nvSpPr>
        <p:spPr>
          <a:xfrm>
            <a:off x="457200" y="0"/>
            <a:ext cx="8229600" cy="744556"/>
          </a:xfrm>
        </p:spPr>
        <p:txBody>
          <a:bodyPr/>
          <a:lstStyle/>
          <a:p>
            <a:r>
              <a:rPr lang="en-US" dirty="0" smtClean="0"/>
              <a:t>Introduction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847" y="744556"/>
            <a:ext cx="4999274" cy="3172873"/>
          </a:xfrm>
          <a:prstGeom prst="rect">
            <a:avLst/>
          </a:prstGeom>
        </p:spPr>
      </p:pic>
    </p:spTree>
    <p:extLst>
      <p:ext uri="{BB962C8B-B14F-4D97-AF65-F5344CB8AC3E}">
        <p14:creationId xmlns:p14="http://schemas.microsoft.com/office/powerpoint/2010/main" val="10980738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predictions, 2070-2100</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6402"/>
          <a:stretch/>
        </p:blipFill>
        <p:spPr>
          <a:xfrm>
            <a:off x="971550" y="457200"/>
            <a:ext cx="2419350" cy="6400800"/>
          </a:xfrm>
          <a:prstGeom prst="rect">
            <a:avLst/>
          </a:prstGeom>
        </p:spPr>
      </p:pic>
    </p:spTree>
    <p:extLst>
      <p:ext uri="{BB962C8B-B14F-4D97-AF65-F5344CB8AC3E}">
        <p14:creationId xmlns:p14="http://schemas.microsoft.com/office/powerpoint/2010/main" val="1502049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predictions, 2070-2100</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457200"/>
            <a:ext cx="7200900" cy="6400800"/>
          </a:xfrm>
          <a:prstGeom prst="rect">
            <a:avLst/>
          </a:prstGeom>
        </p:spPr>
      </p:pic>
      <p:sp>
        <p:nvSpPr>
          <p:cNvPr id="4" name="Rectangle 3"/>
          <p:cNvSpPr/>
          <p:nvPr/>
        </p:nvSpPr>
        <p:spPr>
          <a:xfrm>
            <a:off x="8051800" y="1027934"/>
            <a:ext cx="1092200" cy="1754326"/>
          </a:xfrm>
          <a:prstGeom prst="rect">
            <a:avLst/>
          </a:prstGeom>
        </p:spPr>
        <p:txBody>
          <a:bodyPr wrap="square">
            <a:spAutoFit/>
          </a:bodyPr>
          <a:lstStyle/>
          <a:p>
            <a:r>
              <a:rPr lang="en-US" dirty="0" smtClean="0">
                <a:solidFill>
                  <a:srgbClr val="000000"/>
                </a:solidFill>
                <a:latin typeface="Gill Sans" charset="0"/>
                <a:ea typeface="Gill Sans" charset="0"/>
                <a:cs typeface="Gill Sans" charset="0"/>
              </a:rPr>
              <a:t>mean predicted change </a:t>
            </a:r>
            <a:r>
              <a:rPr lang="en-US" dirty="0">
                <a:solidFill>
                  <a:srgbClr val="000000"/>
                </a:solidFill>
                <a:latin typeface="Gill Sans" charset="0"/>
                <a:ea typeface="Gill Sans" charset="0"/>
                <a:cs typeface="Gill Sans" charset="0"/>
              </a:rPr>
              <a:t>in incidence for each </a:t>
            </a:r>
            <a:r>
              <a:rPr lang="en-US" dirty="0" smtClean="0">
                <a:solidFill>
                  <a:srgbClr val="000000"/>
                </a:solidFill>
                <a:latin typeface="Gill Sans" charset="0"/>
                <a:ea typeface="Gill Sans" charset="0"/>
                <a:cs typeface="Gill Sans" charset="0"/>
              </a:rPr>
              <a:t>state</a:t>
            </a:r>
            <a:endParaRPr lang="en-US" dirty="0">
              <a:latin typeface="Gill Sans" charset="0"/>
              <a:ea typeface="Gill Sans" charset="0"/>
              <a:cs typeface="Gill Sans" charset="0"/>
            </a:endParaRPr>
          </a:p>
        </p:txBody>
      </p:sp>
    </p:spTree>
    <p:extLst>
      <p:ext uri="{BB962C8B-B14F-4D97-AF65-F5344CB8AC3E}">
        <p14:creationId xmlns:p14="http://schemas.microsoft.com/office/powerpoint/2010/main" val="84613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Predicted seasonal changes in varicella incidence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72278"/>
            <a:ext cx="6731000" cy="6731000"/>
          </a:xfrm>
          <a:prstGeom prst="rect">
            <a:avLst/>
          </a:prstGeom>
        </p:spPr>
      </p:pic>
      <p:sp>
        <p:nvSpPr>
          <p:cNvPr id="3" name="Rectangle 2"/>
          <p:cNvSpPr/>
          <p:nvPr/>
        </p:nvSpPr>
        <p:spPr>
          <a:xfrm>
            <a:off x="7467600" y="1027934"/>
            <a:ext cx="1676400" cy="1477328"/>
          </a:xfrm>
          <a:prstGeom prst="rect">
            <a:avLst/>
          </a:prstGeom>
        </p:spPr>
        <p:txBody>
          <a:bodyPr wrap="square">
            <a:spAutoFit/>
          </a:bodyPr>
          <a:lstStyle/>
          <a:p>
            <a:r>
              <a:rPr lang="en-US" dirty="0">
                <a:solidFill>
                  <a:srgbClr val="000000"/>
                </a:solidFill>
                <a:latin typeface="Gill Sans" charset="0"/>
                <a:ea typeface="Gill Sans" charset="0"/>
                <a:cs typeface="Gill Sans" charset="0"/>
              </a:rPr>
              <a:t>m</a:t>
            </a:r>
            <a:r>
              <a:rPr lang="en-US" dirty="0" smtClean="0">
                <a:solidFill>
                  <a:srgbClr val="000000"/>
                </a:solidFill>
                <a:latin typeface="Gill Sans" charset="0"/>
                <a:ea typeface="Gill Sans" charset="0"/>
                <a:cs typeface="Gill Sans" charset="0"/>
              </a:rPr>
              <a:t>onthly percentage </a:t>
            </a:r>
            <a:r>
              <a:rPr lang="en-US" dirty="0">
                <a:solidFill>
                  <a:srgbClr val="000000"/>
                </a:solidFill>
                <a:latin typeface="Gill Sans" charset="0"/>
                <a:ea typeface="Gill Sans" charset="0"/>
                <a:cs typeface="Gill Sans" charset="0"/>
              </a:rPr>
              <a:t>change in incidence for </a:t>
            </a:r>
            <a:r>
              <a:rPr lang="en-US" dirty="0" smtClean="0">
                <a:solidFill>
                  <a:srgbClr val="000000"/>
                </a:solidFill>
                <a:latin typeface="Gill Sans" charset="0"/>
                <a:ea typeface="Gill Sans" charset="0"/>
                <a:cs typeface="Gill Sans" charset="0"/>
              </a:rPr>
              <a:t>each state</a:t>
            </a:r>
            <a:endParaRPr lang="en-US" dirty="0">
              <a:latin typeface="Gill Sans" charset="0"/>
              <a:ea typeface="Gill Sans" charset="0"/>
              <a:cs typeface="Gill Sans" charset="0"/>
            </a:endParaRPr>
          </a:p>
        </p:txBody>
      </p:sp>
    </p:spTree>
    <p:extLst>
      <p:ext uri="{BB962C8B-B14F-4D97-AF65-F5344CB8AC3E}">
        <p14:creationId xmlns:p14="http://schemas.microsoft.com/office/powerpoint/2010/main" val="1284860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implications for public health</a:t>
            </a:r>
            <a:endParaRPr lang="en-US" dirty="0"/>
          </a:p>
        </p:txBody>
      </p:sp>
      <p:sp>
        <p:nvSpPr>
          <p:cNvPr id="6" name="Content Placeholder 2"/>
          <p:cNvSpPr>
            <a:spLocks noGrp="1"/>
          </p:cNvSpPr>
          <p:nvPr>
            <p:ph idx="1"/>
          </p:nvPr>
        </p:nvSpPr>
        <p:spPr>
          <a:xfrm>
            <a:off x="457200" y="1016000"/>
            <a:ext cx="8229600" cy="5110163"/>
          </a:xfrm>
        </p:spPr>
        <p:txBody>
          <a:bodyPr>
            <a:normAutofit/>
          </a:bodyPr>
          <a:lstStyle/>
          <a:p>
            <a:pPr marL="0" indent="0">
              <a:buNone/>
            </a:pPr>
            <a:endParaRPr lang="en-US" dirty="0" smtClean="0"/>
          </a:p>
          <a:p>
            <a:pPr marL="0" indent="0">
              <a:buNone/>
            </a:pPr>
            <a:r>
              <a:rPr lang="en-US" dirty="0" smtClean="0"/>
              <a:t>Evidence of </a:t>
            </a:r>
            <a:r>
              <a:rPr lang="en-US" dirty="0" smtClean="0">
                <a:solidFill>
                  <a:srgbClr val="FF0000"/>
                </a:solidFill>
              </a:rPr>
              <a:t>school-term time forcing </a:t>
            </a:r>
            <a:r>
              <a:rPr lang="en-US" dirty="0" smtClean="0"/>
              <a:t>for five of the six childhood infections</a:t>
            </a:r>
          </a:p>
          <a:p>
            <a:endParaRPr lang="en-US" dirty="0" smtClean="0"/>
          </a:p>
          <a:p>
            <a:pPr marL="0" indent="0">
              <a:buNone/>
            </a:pPr>
            <a:r>
              <a:rPr lang="en-US" dirty="0" smtClean="0">
                <a:solidFill>
                  <a:srgbClr val="FF0000"/>
                </a:solidFill>
              </a:rPr>
              <a:t>Lower humidity is associated with higher transmission</a:t>
            </a:r>
            <a:r>
              <a:rPr lang="en-US" dirty="0" smtClean="0"/>
              <a:t> for varicella (and possibly other pathogens)</a:t>
            </a:r>
          </a:p>
          <a:p>
            <a:pPr marL="0" indent="0">
              <a:buNone/>
            </a:pPr>
            <a:r>
              <a:rPr lang="en-US" dirty="0" smtClean="0">
                <a:solidFill>
                  <a:schemeClr val="bg1"/>
                </a:solidFill>
              </a:rPr>
              <a:t>Public health implications</a:t>
            </a:r>
          </a:p>
          <a:p>
            <a:pPr lvl="1"/>
            <a:r>
              <a:rPr lang="en-US" dirty="0" smtClean="0">
                <a:solidFill>
                  <a:schemeClr val="bg1"/>
                </a:solidFill>
              </a:rPr>
              <a:t>Effectiveness of control interventions</a:t>
            </a:r>
          </a:p>
          <a:p>
            <a:pPr lvl="1"/>
            <a:r>
              <a:rPr lang="en-US" dirty="0" smtClean="0">
                <a:solidFill>
                  <a:schemeClr val="bg1"/>
                </a:solidFill>
              </a:rPr>
              <a:t>Predictability of outbreaks</a:t>
            </a:r>
          </a:p>
          <a:p>
            <a:pPr lvl="1"/>
            <a:r>
              <a:rPr lang="en-US" dirty="0" smtClean="0">
                <a:solidFill>
                  <a:schemeClr val="bg1"/>
                </a:solidFill>
              </a:rPr>
              <a:t>Climate change could lead to a seasonal shift in varicella cases</a:t>
            </a:r>
            <a:endParaRPr lang="en-US" dirty="0">
              <a:solidFill>
                <a:schemeClr val="bg1"/>
              </a:solidFill>
            </a:endParaRPr>
          </a:p>
        </p:txBody>
      </p:sp>
    </p:spTree>
    <p:extLst>
      <p:ext uri="{BB962C8B-B14F-4D97-AF65-F5344CB8AC3E}">
        <p14:creationId xmlns:p14="http://schemas.microsoft.com/office/powerpoint/2010/main" val="2112537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implications for public health</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Evidence of </a:t>
            </a:r>
            <a:r>
              <a:rPr lang="en-US" dirty="0" smtClean="0">
                <a:solidFill>
                  <a:srgbClr val="FF0000"/>
                </a:solidFill>
              </a:rPr>
              <a:t>school-term time forcing </a:t>
            </a:r>
            <a:r>
              <a:rPr lang="en-US" dirty="0" smtClean="0"/>
              <a:t>for five of the six childhood infections</a:t>
            </a:r>
          </a:p>
          <a:p>
            <a:endParaRPr lang="en-US" dirty="0" smtClean="0"/>
          </a:p>
          <a:p>
            <a:pPr marL="0" indent="0">
              <a:buNone/>
            </a:pPr>
            <a:r>
              <a:rPr lang="en-US" dirty="0" smtClean="0">
                <a:solidFill>
                  <a:srgbClr val="FF0000"/>
                </a:solidFill>
              </a:rPr>
              <a:t>Lower humidity is associated with higher transmission </a:t>
            </a:r>
            <a:r>
              <a:rPr lang="en-US" dirty="0" smtClean="0"/>
              <a:t>for varicella</a:t>
            </a:r>
            <a:r>
              <a:rPr lang="en-US" dirty="0" smtClean="0">
                <a:solidFill>
                  <a:srgbClr val="FF0000"/>
                </a:solidFill>
              </a:rPr>
              <a:t> </a:t>
            </a:r>
            <a:r>
              <a:rPr lang="en-US" dirty="0" smtClean="0"/>
              <a:t>(and possibly other pathogens)</a:t>
            </a:r>
          </a:p>
          <a:p>
            <a:pPr marL="0" indent="0">
              <a:buNone/>
            </a:pPr>
            <a:endParaRPr lang="en-US" dirty="0" smtClean="0"/>
          </a:p>
          <a:p>
            <a:pPr marL="0" indent="0">
              <a:buNone/>
            </a:pPr>
            <a:r>
              <a:rPr lang="en-US" dirty="0" smtClean="0">
                <a:solidFill>
                  <a:srgbClr val="FF0000"/>
                </a:solidFill>
              </a:rPr>
              <a:t>Public health implications</a:t>
            </a:r>
          </a:p>
          <a:p>
            <a:pPr lvl="1"/>
            <a:r>
              <a:rPr lang="en-US" dirty="0" smtClean="0"/>
              <a:t>Effectiveness of control interventions</a:t>
            </a:r>
          </a:p>
          <a:p>
            <a:pPr lvl="1"/>
            <a:r>
              <a:rPr lang="en-US" dirty="0" smtClean="0"/>
              <a:t>Predictability of outbreaks</a:t>
            </a:r>
          </a:p>
          <a:p>
            <a:pPr lvl="1"/>
            <a:r>
              <a:rPr lang="en-US" dirty="0" smtClean="0"/>
              <a:t>Climate change could lead to a seasonal shift in varicella cases</a:t>
            </a:r>
            <a:endParaRPr lang="en-US" dirty="0"/>
          </a:p>
        </p:txBody>
      </p:sp>
    </p:spTree>
    <p:extLst>
      <p:ext uri="{BB962C8B-B14F-4D97-AF65-F5344CB8AC3E}">
        <p14:creationId xmlns:p14="http://schemas.microsoft.com/office/powerpoint/2010/main" val="477826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t="10856"/>
          <a:stretch/>
        </p:blipFill>
        <p:spPr>
          <a:xfrm>
            <a:off x="0" y="744556"/>
            <a:ext cx="9144000" cy="6113444"/>
          </a:xfrm>
          <a:prstGeom prst="rect">
            <a:avLst/>
          </a:prstGeom>
        </p:spPr>
      </p:pic>
    </p:spTree>
    <p:extLst>
      <p:ext uri="{BB962C8B-B14F-4D97-AF65-F5344CB8AC3E}">
        <p14:creationId xmlns:p14="http://schemas.microsoft.com/office/powerpoint/2010/main" val="1156499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disease dynamics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2581415"/>
            <a:ext cx="5270500" cy="2108200"/>
          </a:xfrm>
          <a:prstGeom prst="rect">
            <a:avLst/>
          </a:prstGeom>
        </p:spPr>
      </p:pic>
    </p:spTree>
    <p:extLst>
      <p:ext uri="{BB962C8B-B14F-4D97-AF65-F5344CB8AC3E}">
        <p14:creationId xmlns:p14="http://schemas.microsoft.com/office/powerpoint/2010/main" val="714581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disease dynamics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2581415"/>
            <a:ext cx="5270500" cy="2108200"/>
          </a:xfrm>
          <a:prstGeom prst="rect">
            <a:avLst/>
          </a:prstGeom>
        </p:spPr>
      </p:pic>
      <p:pic>
        <p:nvPicPr>
          <p:cNvPr id="6" name="Picture 5"/>
          <p:cNvPicPr>
            <a:picLocks noChangeAspect="1"/>
          </p:cNvPicPr>
          <p:nvPr/>
        </p:nvPicPr>
        <p:blipFill>
          <a:blip r:embed="rId4"/>
          <a:stretch>
            <a:fillRect/>
          </a:stretch>
        </p:blipFill>
        <p:spPr>
          <a:xfrm>
            <a:off x="624405" y="2273300"/>
            <a:ext cx="1312345" cy="984260"/>
          </a:xfrm>
          <a:prstGeom prst="rect">
            <a:avLst/>
          </a:prstGeom>
        </p:spPr>
      </p:pic>
      <p:pic>
        <p:nvPicPr>
          <p:cNvPr id="7" name="Picture 6"/>
          <p:cNvPicPr>
            <a:picLocks noChangeAspect="1"/>
          </p:cNvPicPr>
          <p:nvPr/>
        </p:nvPicPr>
        <p:blipFill>
          <a:blip r:embed="rId5"/>
          <a:stretch>
            <a:fillRect/>
          </a:stretch>
        </p:blipFill>
        <p:spPr>
          <a:xfrm>
            <a:off x="2958518" y="1082994"/>
            <a:ext cx="1567787" cy="1565191"/>
          </a:xfrm>
          <a:prstGeom prst="rect">
            <a:avLst/>
          </a:prstGeom>
        </p:spPr>
      </p:pic>
      <p:pic>
        <p:nvPicPr>
          <p:cNvPr id="8" name="Picture 7"/>
          <p:cNvPicPr>
            <a:picLocks noChangeAspect="1"/>
          </p:cNvPicPr>
          <p:nvPr/>
        </p:nvPicPr>
        <p:blipFill>
          <a:blip r:embed="rId6"/>
          <a:stretch>
            <a:fillRect/>
          </a:stretch>
        </p:blipFill>
        <p:spPr>
          <a:xfrm>
            <a:off x="5401587" y="1229185"/>
            <a:ext cx="1377950" cy="1266224"/>
          </a:xfrm>
          <a:prstGeom prst="rect">
            <a:avLst/>
          </a:prstGeom>
        </p:spPr>
      </p:pic>
      <p:pic>
        <p:nvPicPr>
          <p:cNvPr id="9" name="Picture 8"/>
          <p:cNvPicPr>
            <a:picLocks noChangeAspect="1"/>
          </p:cNvPicPr>
          <p:nvPr/>
        </p:nvPicPr>
        <p:blipFill>
          <a:blip r:embed="rId7"/>
          <a:stretch>
            <a:fillRect/>
          </a:stretch>
        </p:blipFill>
        <p:spPr>
          <a:xfrm>
            <a:off x="7170958" y="1849568"/>
            <a:ext cx="1348637" cy="1407274"/>
          </a:xfrm>
          <a:prstGeom prst="rect">
            <a:avLst/>
          </a:prstGeom>
        </p:spPr>
      </p:pic>
      <p:sp>
        <p:nvSpPr>
          <p:cNvPr id="10" name="Rectangle 9"/>
          <p:cNvSpPr/>
          <p:nvPr/>
        </p:nvSpPr>
        <p:spPr>
          <a:xfrm>
            <a:off x="620361" y="1052671"/>
            <a:ext cx="2112907" cy="646331"/>
          </a:xfrm>
          <a:prstGeom prst="rect">
            <a:avLst/>
          </a:prstGeom>
        </p:spPr>
        <p:txBody>
          <a:bodyPr wrap="square">
            <a:spAutoFit/>
          </a:bodyPr>
          <a:lstStyle/>
          <a:p>
            <a:r>
              <a:rPr lang="en-US">
                <a:solidFill>
                  <a:srgbClr val="FF0000"/>
                </a:solidFill>
              </a:rPr>
              <a:t>Socioeconomic and demographic factors</a:t>
            </a:r>
            <a:endParaRPr lang="en-US" dirty="0">
              <a:solidFill>
                <a:srgbClr val="FF0000"/>
              </a:solidFill>
            </a:endParaRPr>
          </a:p>
        </p:txBody>
      </p:sp>
    </p:spTree>
    <p:extLst>
      <p:ext uri="{BB962C8B-B14F-4D97-AF65-F5344CB8AC3E}">
        <p14:creationId xmlns:p14="http://schemas.microsoft.com/office/powerpoint/2010/main" val="503620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disease dynamics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2581415"/>
            <a:ext cx="5270500" cy="2108200"/>
          </a:xfrm>
          <a:prstGeom prst="rect">
            <a:avLst/>
          </a:prstGeom>
        </p:spPr>
      </p:pic>
      <p:pic>
        <p:nvPicPr>
          <p:cNvPr id="6" name="Picture 5"/>
          <p:cNvPicPr>
            <a:picLocks noChangeAspect="1"/>
          </p:cNvPicPr>
          <p:nvPr/>
        </p:nvPicPr>
        <p:blipFill>
          <a:blip r:embed="rId4"/>
          <a:stretch>
            <a:fillRect/>
          </a:stretch>
        </p:blipFill>
        <p:spPr>
          <a:xfrm>
            <a:off x="624405" y="2273300"/>
            <a:ext cx="1312345" cy="984260"/>
          </a:xfrm>
          <a:prstGeom prst="rect">
            <a:avLst/>
          </a:prstGeom>
        </p:spPr>
      </p:pic>
      <p:pic>
        <p:nvPicPr>
          <p:cNvPr id="7" name="Picture 6"/>
          <p:cNvPicPr>
            <a:picLocks noChangeAspect="1"/>
          </p:cNvPicPr>
          <p:nvPr/>
        </p:nvPicPr>
        <p:blipFill>
          <a:blip r:embed="rId5"/>
          <a:stretch>
            <a:fillRect/>
          </a:stretch>
        </p:blipFill>
        <p:spPr>
          <a:xfrm>
            <a:off x="2958518" y="1082994"/>
            <a:ext cx="1567787" cy="1565191"/>
          </a:xfrm>
          <a:prstGeom prst="rect">
            <a:avLst/>
          </a:prstGeom>
        </p:spPr>
      </p:pic>
      <p:pic>
        <p:nvPicPr>
          <p:cNvPr id="8" name="Picture 7"/>
          <p:cNvPicPr>
            <a:picLocks noChangeAspect="1"/>
          </p:cNvPicPr>
          <p:nvPr/>
        </p:nvPicPr>
        <p:blipFill>
          <a:blip r:embed="rId6"/>
          <a:stretch>
            <a:fillRect/>
          </a:stretch>
        </p:blipFill>
        <p:spPr>
          <a:xfrm>
            <a:off x="5401587" y="1229185"/>
            <a:ext cx="1377950" cy="1266224"/>
          </a:xfrm>
          <a:prstGeom prst="rect">
            <a:avLst/>
          </a:prstGeom>
        </p:spPr>
      </p:pic>
      <p:pic>
        <p:nvPicPr>
          <p:cNvPr id="9" name="Picture 8"/>
          <p:cNvPicPr>
            <a:picLocks noChangeAspect="1"/>
          </p:cNvPicPr>
          <p:nvPr/>
        </p:nvPicPr>
        <p:blipFill>
          <a:blip r:embed="rId7"/>
          <a:stretch>
            <a:fillRect/>
          </a:stretch>
        </p:blipFill>
        <p:spPr>
          <a:xfrm>
            <a:off x="7170958" y="1849568"/>
            <a:ext cx="1348637" cy="1407274"/>
          </a:xfrm>
          <a:prstGeom prst="rect">
            <a:avLst/>
          </a:prstGeom>
        </p:spPr>
      </p:pic>
      <p:sp>
        <p:nvSpPr>
          <p:cNvPr id="10" name="Rectangle 9"/>
          <p:cNvSpPr/>
          <p:nvPr/>
        </p:nvSpPr>
        <p:spPr>
          <a:xfrm>
            <a:off x="620361" y="1052671"/>
            <a:ext cx="2112907" cy="646331"/>
          </a:xfrm>
          <a:prstGeom prst="rect">
            <a:avLst/>
          </a:prstGeom>
        </p:spPr>
        <p:txBody>
          <a:bodyPr wrap="square">
            <a:spAutoFit/>
          </a:bodyPr>
          <a:lstStyle/>
          <a:p>
            <a:r>
              <a:rPr lang="en-US">
                <a:solidFill>
                  <a:srgbClr val="FF0000"/>
                </a:solidFill>
              </a:rPr>
              <a:t>Socioeconomic and demographic factors</a:t>
            </a:r>
            <a:endParaRPr lang="en-US" dirty="0">
              <a:solidFill>
                <a:srgbClr val="FF0000"/>
              </a:solidFill>
            </a:endParaRPr>
          </a:p>
        </p:txBody>
      </p:sp>
      <p:pic>
        <p:nvPicPr>
          <p:cNvPr id="11" name="Picture 10"/>
          <p:cNvPicPr>
            <a:picLocks noChangeAspect="1"/>
          </p:cNvPicPr>
          <p:nvPr/>
        </p:nvPicPr>
        <p:blipFill>
          <a:blip r:embed="rId8"/>
          <a:stretch>
            <a:fillRect/>
          </a:stretch>
        </p:blipFill>
        <p:spPr>
          <a:xfrm>
            <a:off x="6412728" y="4662767"/>
            <a:ext cx="1659675" cy="1589548"/>
          </a:xfrm>
          <a:prstGeom prst="rect">
            <a:avLst/>
          </a:prstGeom>
        </p:spPr>
      </p:pic>
      <p:pic>
        <p:nvPicPr>
          <p:cNvPr id="12" name="Picture 11"/>
          <p:cNvPicPr>
            <a:picLocks noChangeAspect="1"/>
          </p:cNvPicPr>
          <p:nvPr/>
        </p:nvPicPr>
        <p:blipFill>
          <a:blip r:embed="rId9"/>
          <a:stretch>
            <a:fillRect/>
          </a:stretch>
        </p:blipFill>
        <p:spPr>
          <a:xfrm>
            <a:off x="3742412" y="4749800"/>
            <a:ext cx="1659175" cy="1335096"/>
          </a:xfrm>
          <a:prstGeom prst="rect">
            <a:avLst/>
          </a:prstGeom>
        </p:spPr>
      </p:pic>
      <p:pic>
        <p:nvPicPr>
          <p:cNvPr id="13" name="Picture 12"/>
          <p:cNvPicPr>
            <a:picLocks noChangeAspect="1"/>
          </p:cNvPicPr>
          <p:nvPr/>
        </p:nvPicPr>
        <p:blipFill>
          <a:blip r:embed="rId10"/>
          <a:stretch>
            <a:fillRect/>
          </a:stretch>
        </p:blipFill>
        <p:spPr>
          <a:xfrm>
            <a:off x="923564" y="4578393"/>
            <a:ext cx="1506503" cy="1506503"/>
          </a:xfrm>
          <a:prstGeom prst="rect">
            <a:avLst/>
          </a:prstGeom>
        </p:spPr>
      </p:pic>
      <p:sp>
        <p:nvSpPr>
          <p:cNvPr id="14" name="Rectangle 13"/>
          <p:cNvSpPr/>
          <p:nvPr/>
        </p:nvSpPr>
        <p:spPr>
          <a:xfrm>
            <a:off x="624405" y="6191172"/>
            <a:ext cx="2239587" cy="369332"/>
          </a:xfrm>
          <a:prstGeom prst="rect">
            <a:avLst/>
          </a:prstGeom>
        </p:spPr>
        <p:txBody>
          <a:bodyPr wrap="none">
            <a:spAutoFit/>
          </a:bodyPr>
          <a:lstStyle/>
          <a:p>
            <a:r>
              <a:rPr lang="en-US">
                <a:solidFill>
                  <a:srgbClr val="FF0000"/>
                </a:solidFill>
              </a:rPr>
              <a:t>Environmental factors</a:t>
            </a:r>
            <a:endParaRPr lang="en-US"/>
          </a:p>
        </p:txBody>
      </p:sp>
    </p:spTree>
    <p:extLst>
      <p:ext uri="{BB962C8B-B14F-4D97-AF65-F5344CB8AC3E}">
        <p14:creationId xmlns:p14="http://schemas.microsoft.com/office/powerpoint/2010/main" val="1811686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of disease dynamics</a:t>
            </a:r>
          </a:p>
        </p:txBody>
      </p:sp>
      <p:pic>
        <p:nvPicPr>
          <p:cNvPr id="5" name="Picture 4"/>
          <p:cNvPicPr>
            <a:picLocks noChangeAspect="1"/>
          </p:cNvPicPr>
          <p:nvPr/>
        </p:nvPicPr>
        <p:blipFill>
          <a:blip r:embed="rId3">
            <a:alphaModFix amt="23000"/>
            <a:extLst>
              <a:ext uri="{28A0092B-C50C-407E-A947-70E740481C1C}">
                <a14:useLocalDpi xmlns:a14="http://schemas.microsoft.com/office/drawing/2010/main" val="0"/>
              </a:ext>
            </a:extLst>
          </a:blip>
          <a:stretch>
            <a:fillRect/>
          </a:stretch>
        </p:blipFill>
        <p:spPr>
          <a:xfrm>
            <a:off x="1936750" y="2581415"/>
            <a:ext cx="5270500" cy="2108200"/>
          </a:xfrm>
          <a:prstGeom prst="rect">
            <a:avLst/>
          </a:prstGeom>
        </p:spPr>
      </p:pic>
      <p:pic>
        <p:nvPicPr>
          <p:cNvPr id="6" name="Picture 5"/>
          <p:cNvPicPr>
            <a:picLocks noChangeAspect="1"/>
          </p:cNvPicPr>
          <p:nvPr/>
        </p:nvPicPr>
        <p:blipFill>
          <a:blip r:embed="rId4"/>
          <a:stretch>
            <a:fillRect/>
          </a:stretch>
        </p:blipFill>
        <p:spPr>
          <a:xfrm>
            <a:off x="624405" y="2273300"/>
            <a:ext cx="1312345" cy="984260"/>
          </a:xfrm>
          <a:prstGeom prst="rect">
            <a:avLst/>
          </a:prstGeom>
        </p:spPr>
      </p:pic>
      <p:pic>
        <p:nvPicPr>
          <p:cNvPr id="7" name="Picture 6"/>
          <p:cNvPicPr>
            <a:picLocks noChangeAspect="1"/>
          </p:cNvPicPr>
          <p:nvPr/>
        </p:nvPicPr>
        <p:blipFill>
          <a:blip r:embed="rId5"/>
          <a:stretch>
            <a:fillRect/>
          </a:stretch>
        </p:blipFill>
        <p:spPr>
          <a:xfrm>
            <a:off x="2958518" y="1082994"/>
            <a:ext cx="1567787" cy="1565191"/>
          </a:xfrm>
          <a:prstGeom prst="rect">
            <a:avLst/>
          </a:prstGeom>
        </p:spPr>
      </p:pic>
      <p:pic>
        <p:nvPicPr>
          <p:cNvPr id="8" name="Picture 7"/>
          <p:cNvPicPr>
            <a:picLocks noChangeAspect="1"/>
          </p:cNvPicPr>
          <p:nvPr/>
        </p:nvPicPr>
        <p:blipFill>
          <a:blip r:embed="rId6"/>
          <a:stretch>
            <a:fillRect/>
          </a:stretch>
        </p:blipFill>
        <p:spPr>
          <a:xfrm>
            <a:off x="5401587" y="1229185"/>
            <a:ext cx="1377950" cy="1266224"/>
          </a:xfrm>
          <a:prstGeom prst="rect">
            <a:avLst/>
          </a:prstGeom>
        </p:spPr>
      </p:pic>
      <p:pic>
        <p:nvPicPr>
          <p:cNvPr id="9" name="Picture 8"/>
          <p:cNvPicPr>
            <a:picLocks noChangeAspect="1"/>
          </p:cNvPicPr>
          <p:nvPr/>
        </p:nvPicPr>
        <p:blipFill>
          <a:blip r:embed="rId7"/>
          <a:stretch>
            <a:fillRect/>
          </a:stretch>
        </p:blipFill>
        <p:spPr>
          <a:xfrm>
            <a:off x="7170958" y="1849568"/>
            <a:ext cx="1348637" cy="1407274"/>
          </a:xfrm>
          <a:prstGeom prst="rect">
            <a:avLst/>
          </a:prstGeom>
        </p:spPr>
      </p:pic>
      <p:sp>
        <p:nvSpPr>
          <p:cNvPr id="10" name="Rectangle 9"/>
          <p:cNvSpPr/>
          <p:nvPr/>
        </p:nvSpPr>
        <p:spPr>
          <a:xfrm>
            <a:off x="620361" y="1052671"/>
            <a:ext cx="2112907" cy="646331"/>
          </a:xfrm>
          <a:prstGeom prst="rect">
            <a:avLst/>
          </a:prstGeom>
        </p:spPr>
        <p:txBody>
          <a:bodyPr wrap="square">
            <a:spAutoFit/>
          </a:bodyPr>
          <a:lstStyle/>
          <a:p>
            <a:r>
              <a:rPr lang="en-US">
                <a:solidFill>
                  <a:srgbClr val="FF0000"/>
                </a:solidFill>
              </a:rPr>
              <a:t>Socioeconomic and demographic factors</a:t>
            </a:r>
            <a:endParaRPr lang="en-US" dirty="0">
              <a:solidFill>
                <a:srgbClr val="FF0000"/>
              </a:solidFill>
            </a:endParaRPr>
          </a:p>
        </p:txBody>
      </p:sp>
      <p:pic>
        <p:nvPicPr>
          <p:cNvPr id="11" name="Picture 10"/>
          <p:cNvPicPr>
            <a:picLocks noChangeAspect="1"/>
          </p:cNvPicPr>
          <p:nvPr/>
        </p:nvPicPr>
        <p:blipFill>
          <a:blip r:embed="rId8"/>
          <a:stretch>
            <a:fillRect/>
          </a:stretch>
        </p:blipFill>
        <p:spPr>
          <a:xfrm>
            <a:off x="6412728" y="4662767"/>
            <a:ext cx="1659675" cy="1589548"/>
          </a:xfrm>
          <a:prstGeom prst="rect">
            <a:avLst/>
          </a:prstGeom>
        </p:spPr>
      </p:pic>
      <p:pic>
        <p:nvPicPr>
          <p:cNvPr id="12" name="Picture 11"/>
          <p:cNvPicPr>
            <a:picLocks noChangeAspect="1"/>
          </p:cNvPicPr>
          <p:nvPr/>
        </p:nvPicPr>
        <p:blipFill>
          <a:blip r:embed="rId9"/>
          <a:stretch>
            <a:fillRect/>
          </a:stretch>
        </p:blipFill>
        <p:spPr>
          <a:xfrm>
            <a:off x="3742412" y="4749800"/>
            <a:ext cx="1659175" cy="1335096"/>
          </a:xfrm>
          <a:prstGeom prst="rect">
            <a:avLst/>
          </a:prstGeom>
        </p:spPr>
      </p:pic>
      <p:pic>
        <p:nvPicPr>
          <p:cNvPr id="13" name="Picture 12"/>
          <p:cNvPicPr>
            <a:picLocks noChangeAspect="1"/>
          </p:cNvPicPr>
          <p:nvPr/>
        </p:nvPicPr>
        <p:blipFill>
          <a:blip r:embed="rId10"/>
          <a:stretch>
            <a:fillRect/>
          </a:stretch>
        </p:blipFill>
        <p:spPr>
          <a:xfrm>
            <a:off x="923564" y="4578393"/>
            <a:ext cx="1506503" cy="1506503"/>
          </a:xfrm>
          <a:prstGeom prst="rect">
            <a:avLst/>
          </a:prstGeom>
        </p:spPr>
      </p:pic>
      <p:sp>
        <p:nvSpPr>
          <p:cNvPr id="14" name="Rectangle 13"/>
          <p:cNvSpPr/>
          <p:nvPr/>
        </p:nvSpPr>
        <p:spPr>
          <a:xfrm>
            <a:off x="624405" y="6191172"/>
            <a:ext cx="2239587" cy="369332"/>
          </a:xfrm>
          <a:prstGeom prst="rect">
            <a:avLst/>
          </a:prstGeom>
        </p:spPr>
        <p:txBody>
          <a:bodyPr wrap="none">
            <a:spAutoFit/>
          </a:bodyPr>
          <a:lstStyle/>
          <a:p>
            <a:r>
              <a:rPr lang="en-US">
                <a:solidFill>
                  <a:srgbClr val="FF0000"/>
                </a:solidFill>
              </a:rPr>
              <a:t>Environmental factors</a:t>
            </a:r>
            <a:endParaRPr lang="en-US"/>
          </a:p>
        </p:txBody>
      </p:sp>
      <p:sp>
        <p:nvSpPr>
          <p:cNvPr id="15" name="Rectangle 14"/>
          <p:cNvSpPr/>
          <p:nvPr/>
        </p:nvSpPr>
        <p:spPr>
          <a:xfrm>
            <a:off x="1492250" y="3545955"/>
            <a:ext cx="6580153" cy="461665"/>
          </a:xfrm>
          <a:prstGeom prst="rect">
            <a:avLst/>
          </a:prstGeom>
        </p:spPr>
        <p:txBody>
          <a:bodyPr wrap="square">
            <a:spAutoFit/>
          </a:bodyPr>
          <a:lstStyle/>
          <a:p>
            <a:r>
              <a:rPr lang="en-US" sz="2400" b="1" dirty="0" smtClean="0"/>
              <a:t>Disentangling these various factors is challenging!</a:t>
            </a:r>
            <a:endParaRPr lang="en-US" sz="2400" b="1" dirty="0"/>
          </a:p>
        </p:txBody>
      </p:sp>
    </p:spTree>
    <p:extLst>
      <p:ext uri="{BB962C8B-B14F-4D97-AF65-F5344CB8AC3E}">
        <p14:creationId xmlns:p14="http://schemas.microsoft.com/office/powerpoint/2010/main" val="27232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1252" y="744556"/>
            <a:ext cx="7471987" cy="6113444"/>
          </a:xfrm>
        </p:spPr>
      </p:pic>
      <p:sp>
        <p:nvSpPr>
          <p:cNvPr id="2" name="Title 1"/>
          <p:cNvSpPr>
            <a:spLocks noGrp="1"/>
          </p:cNvSpPr>
          <p:nvPr>
            <p:ph type="title"/>
          </p:nvPr>
        </p:nvSpPr>
        <p:spPr/>
        <p:txBody>
          <a:bodyPr>
            <a:normAutofit/>
          </a:bodyPr>
          <a:lstStyle/>
          <a:p>
            <a:r>
              <a:rPr lang="en-US" dirty="0" smtClean="0"/>
              <a:t>Common childhood infections in Mexico, 1985-2007</a:t>
            </a:r>
            <a:endParaRPr lang="en-US" dirty="0"/>
          </a:p>
        </p:txBody>
      </p:sp>
      <p:sp>
        <p:nvSpPr>
          <p:cNvPr id="5" name="TextBox 4"/>
          <p:cNvSpPr txBox="1"/>
          <p:nvPr/>
        </p:nvSpPr>
        <p:spPr>
          <a:xfrm>
            <a:off x="1302400" y="6629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88075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transmission rates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1828" y="534850"/>
            <a:ext cx="7420343" cy="6071191"/>
          </a:xfrm>
        </p:spPr>
      </p:pic>
      <p:sp>
        <p:nvSpPr>
          <p:cNvPr id="5" name="TextBox 4"/>
          <p:cNvSpPr txBox="1"/>
          <p:nvPr/>
        </p:nvSpPr>
        <p:spPr>
          <a:xfrm>
            <a:off x="2964335" y="6436764"/>
            <a:ext cx="5722464" cy="338554"/>
          </a:xfrm>
          <a:prstGeom prst="rect">
            <a:avLst/>
          </a:prstGeom>
          <a:noFill/>
        </p:spPr>
        <p:txBody>
          <a:bodyPr wrap="none" rtlCol="0">
            <a:spAutoFit/>
          </a:bodyPr>
          <a:lstStyle/>
          <a:p>
            <a:r>
              <a:rPr lang="en-US" sz="1600" dirty="0" smtClean="0">
                <a:cs typeface="Arial"/>
              </a:rPr>
              <a:t>Mahmud, Metcalf, and Grenfell. </a:t>
            </a:r>
            <a:r>
              <a:rPr lang="en-US" sz="1600" i="1" dirty="0" smtClean="0">
                <a:cs typeface="Arial"/>
              </a:rPr>
              <a:t>Epidemiology and Infection</a:t>
            </a:r>
            <a:r>
              <a:rPr lang="en-US" sz="1600" dirty="0" smtClean="0">
                <a:cs typeface="Arial"/>
              </a:rPr>
              <a:t> (2017)</a:t>
            </a:r>
            <a:endParaRPr lang="en-US" sz="1600" dirty="0">
              <a:cs typeface="Arial"/>
            </a:endParaRPr>
          </a:p>
        </p:txBody>
      </p:sp>
    </p:spTree>
    <p:extLst>
      <p:ext uri="{BB962C8B-B14F-4D97-AF65-F5344CB8AC3E}">
        <p14:creationId xmlns:p14="http://schemas.microsoft.com/office/powerpoint/2010/main" val="95921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Spatial pattern in mean age of infection</a:t>
            </a:r>
            <a:endParaRPr lang="en-US" dirty="0"/>
          </a:p>
        </p:txBody>
      </p:sp>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t="5704" b="56154"/>
          <a:stretch/>
        </p:blipFill>
        <p:spPr>
          <a:xfrm>
            <a:off x="457199" y="1019194"/>
            <a:ext cx="8514933" cy="3247792"/>
          </a:xfrm>
        </p:spPr>
      </p:pic>
      <p:pic>
        <p:nvPicPr>
          <p:cNvPr id="11" name="Content Placeholder 9"/>
          <p:cNvPicPr>
            <a:picLocks noChangeAspect="1"/>
          </p:cNvPicPr>
          <p:nvPr/>
        </p:nvPicPr>
        <p:blipFill rotWithShape="1">
          <a:blip r:embed="rId3">
            <a:extLst>
              <a:ext uri="{28A0092B-C50C-407E-A947-70E740481C1C}">
                <a14:useLocalDpi xmlns:a14="http://schemas.microsoft.com/office/drawing/2010/main" val="0"/>
              </a:ext>
            </a:extLst>
          </a:blip>
          <a:srcRect t="57530" b="7609"/>
          <a:stretch/>
        </p:blipFill>
        <p:spPr>
          <a:xfrm>
            <a:off x="457200" y="3889624"/>
            <a:ext cx="8514936" cy="2968376"/>
          </a:xfrm>
          <a:prstGeom prst="rect">
            <a:avLst/>
          </a:prstGeom>
        </p:spPr>
      </p:pic>
      <p:sp>
        <p:nvSpPr>
          <p:cNvPr id="3" name="TextBox 2"/>
          <p:cNvSpPr txBox="1"/>
          <p:nvPr/>
        </p:nvSpPr>
        <p:spPr>
          <a:xfrm>
            <a:off x="5944253" y="557529"/>
            <a:ext cx="2633541" cy="923330"/>
          </a:xfrm>
          <a:prstGeom prst="rect">
            <a:avLst/>
          </a:prstGeom>
          <a:noFill/>
        </p:spPr>
        <p:txBody>
          <a:bodyPr wrap="none" rtlCol="0">
            <a:spAutoFit/>
          </a:bodyPr>
          <a:lstStyle/>
          <a:p>
            <a:r>
              <a:rPr lang="en-GB" i="1" dirty="0"/>
              <a:t>R</a:t>
            </a:r>
            <a:r>
              <a:rPr lang="en-GB" i="1" baseline="-25000" dirty="0"/>
              <a:t>0</a:t>
            </a:r>
            <a:r>
              <a:rPr lang="en-GB" i="1" dirty="0"/>
              <a:t> =</a:t>
            </a:r>
            <a:r>
              <a:rPr lang="en-GB" i="1" dirty="0" smtClean="0"/>
              <a:t> </a:t>
            </a:r>
            <a:r>
              <a:rPr lang="en-GB" i="1" dirty="0"/>
              <a:t>μ</a:t>
            </a:r>
            <a:r>
              <a:rPr lang="en-GB" i="1" baseline="30000" dirty="0"/>
              <a:t>-1</a:t>
            </a:r>
            <a:r>
              <a:rPr lang="en-GB" i="1" dirty="0"/>
              <a:t> / A</a:t>
            </a:r>
            <a:r>
              <a:rPr lang="en-GB" dirty="0"/>
              <a:t>, </a:t>
            </a:r>
            <a:endParaRPr lang="en-GB" dirty="0" smtClean="0"/>
          </a:p>
          <a:p>
            <a:r>
              <a:rPr lang="en-GB" i="1" dirty="0" err="1" smtClean="0"/>
              <a:t>μ</a:t>
            </a:r>
            <a:r>
              <a:rPr lang="en-GB" dirty="0" smtClean="0"/>
              <a:t> = per </a:t>
            </a:r>
            <a:r>
              <a:rPr lang="en-GB" dirty="0"/>
              <a:t>capita birth rate </a:t>
            </a:r>
            <a:endParaRPr lang="en-GB" dirty="0" smtClean="0"/>
          </a:p>
          <a:p>
            <a:r>
              <a:rPr lang="en-GB" i="1" dirty="0" smtClean="0"/>
              <a:t>A</a:t>
            </a:r>
            <a:r>
              <a:rPr lang="en-GB" dirty="0" smtClean="0"/>
              <a:t> = mean </a:t>
            </a:r>
            <a:r>
              <a:rPr lang="en-GB" dirty="0"/>
              <a:t>age of infection </a:t>
            </a:r>
            <a:endParaRPr lang="en-US" dirty="0"/>
          </a:p>
        </p:txBody>
      </p:sp>
    </p:spTree>
    <p:extLst>
      <p:ext uri="{BB962C8B-B14F-4D97-AF65-F5344CB8AC3E}">
        <p14:creationId xmlns:p14="http://schemas.microsoft.com/office/powerpoint/2010/main" val="170342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arvard_talk_dec5" id="{A195F380-5EBC-2949-B0B7-EB444F30637F}" vid="{FA79611C-D90A-2245-8E15-467AF5AE7B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ayesha_blue_temp</Template>
  <TotalTime>2975</TotalTime>
  <Words>3008</Words>
  <Application>Microsoft Macintosh PowerPoint</Application>
  <PresentationFormat>On-screen Show (4:3)</PresentationFormat>
  <Paragraphs>161</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Gill Sans</vt:lpstr>
      <vt:lpstr>Wingdings</vt:lpstr>
      <vt:lpstr>Office Theme</vt:lpstr>
      <vt:lpstr>PowerPoint Presentation</vt:lpstr>
      <vt:lpstr>Introduction</vt:lpstr>
      <vt:lpstr>Drivers of disease dynamics</vt:lpstr>
      <vt:lpstr>Drivers of disease dynamics</vt:lpstr>
      <vt:lpstr>Drivers of disease dynamics</vt:lpstr>
      <vt:lpstr>Drivers of disease dynamics</vt:lpstr>
      <vt:lpstr>Common childhood infections in Mexico, 1985-2007</vt:lpstr>
      <vt:lpstr>Seasonal transmission rates</vt:lpstr>
      <vt:lpstr>Spatial pattern in mean age of infection</vt:lpstr>
      <vt:lpstr>Environmental drivers?</vt:lpstr>
      <vt:lpstr>Varicella: spatial and temporal variation</vt:lpstr>
      <vt:lpstr>Varicella: spatial and temporal variation</vt:lpstr>
      <vt:lpstr>Reported cases over time</vt:lpstr>
      <vt:lpstr>Humidity and temperature time series</vt:lpstr>
      <vt:lpstr>Modeling approach</vt:lpstr>
      <vt:lpstr>Modeling approach</vt:lpstr>
      <vt:lpstr>Estimated effect of environmental drivers</vt:lpstr>
      <vt:lpstr>Model robustness</vt:lpstr>
      <vt:lpstr>Model robustness</vt:lpstr>
      <vt:lpstr>Climate predictions, 2070-2100</vt:lpstr>
      <vt:lpstr>Climate predictions, 2070-2100</vt:lpstr>
      <vt:lpstr>Predicted seasonal changes in varicella incidence</vt:lpstr>
      <vt:lpstr>Conclusion and implications for public health</vt:lpstr>
      <vt:lpstr>Conclusion and implications for public health</vt:lpstr>
      <vt:lpstr>Acknowledgements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Ayesha S. Mahmud</dc:creator>
  <cp:lastModifiedBy>Ayesha S. Mahmud</cp:lastModifiedBy>
  <cp:revision>51</cp:revision>
  <cp:lastPrinted>2017-04-15T17:39:31Z</cp:lastPrinted>
  <dcterms:created xsi:type="dcterms:W3CDTF">2017-04-12T14:40:41Z</dcterms:created>
  <dcterms:modified xsi:type="dcterms:W3CDTF">2017-04-18T20:39:18Z</dcterms:modified>
</cp:coreProperties>
</file>