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4" r:id="rId2"/>
  </p:sldMasterIdLst>
  <p:notesMasterIdLst>
    <p:notesMasterId r:id="rId26"/>
  </p:notesMasterIdLst>
  <p:sldIdLst>
    <p:sldId id="256" r:id="rId3"/>
    <p:sldId id="258" r:id="rId4"/>
    <p:sldId id="261" r:id="rId5"/>
    <p:sldId id="281" r:id="rId6"/>
    <p:sldId id="262" r:id="rId7"/>
    <p:sldId id="280" r:id="rId8"/>
    <p:sldId id="264" r:id="rId9"/>
    <p:sldId id="266" r:id="rId10"/>
    <p:sldId id="267" r:id="rId11"/>
    <p:sldId id="268" r:id="rId12"/>
    <p:sldId id="277" r:id="rId13"/>
    <p:sldId id="272" r:id="rId14"/>
    <p:sldId id="273" r:id="rId15"/>
    <p:sldId id="279" r:id="rId16"/>
    <p:sldId id="274" r:id="rId17"/>
    <p:sldId id="269" r:id="rId18"/>
    <p:sldId id="271" r:id="rId19"/>
    <p:sldId id="275" r:id="rId20"/>
    <p:sldId id="276" r:id="rId21"/>
    <p:sldId id="260" r:id="rId22"/>
    <p:sldId id="284" r:id="rId23"/>
    <p:sldId id="283" r:id="rId24"/>
    <p:sldId id="270" r:id="rId2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12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359E-EA33-124E-AB8A-622ACB441AFE}" type="datetimeFigureOut">
              <a:rPr lang="en-US" smtClean="0"/>
              <a:t>13/04/17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4AED1-2155-2240-831E-B582894D9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0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Policy Relevant</a:t>
            </a:r>
            <a:r>
              <a:rPr lang="en-US" baseline="0" dirty="0" smtClean="0"/>
              <a:t> Infectious Disease Simulation and Mathematical Modelling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4AED1-2155-2240-831E-B582894D91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7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597821"/>
            <a:ext cx="8343900" cy="1102519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0000"/>
                </a:solidFill>
                <a:latin typeface="Arial Black"/>
                <a:cs typeface="Arial Black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914650"/>
            <a:ext cx="8343900" cy="1190625"/>
          </a:xfrm>
          <a:prstGeom prst="rect">
            <a:avLst/>
          </a:prstGeom>
        </p:spPr>
        <p:txBody>
          <a:bodyPr lIns="68580" tIns="34290" rIns="68580" bIns="34290">
            <a:normAutofit/>
          </a:bodyPr>
          <a:lstStyle>
            <a:lvl1pPr marL="0" indent="0" algn="l">
              <a:buNone/>
              <a:defRPr sz="1700">
                <a:solidFill>
                  <a:srgbClr val="000000"/>
                </a:solidFill>
                <a:latin typeface="+mj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597823"/>
            <a:ext cx="8343900" cy="1102519"/>
          </a:xfrm>
        </p:spPr>
        <p:txBody>
          <a:bodyPr>
            <a:normAutofit/>
          </a:bodyPr>
          <a:lstStyle>
            <a:lvl1pPr algn="l">
              <a:defRPr sz="1800">
                <a:solidFill>
                  <a:srgbClr val="000000"/>
                </a:solidFill>
                <a:latin typeface="Arial Black"/>
                <a:cs typeface="Arial Black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914652"/>
            <a:ext cx="8343900" cy="1190625"/>
          </a:xfrm>
          <a:prstGeom prst="rect">
            <a:avLst/>
          </a:prstGeom>
        </p:spPr>
        <p:txBody>
          <a:bodyPr lIns="68577" tIns="34289" rIns="68577" bIns="34289">
            <a:normAutofit/>
          </a:bodyPr>
          <a:lstStyle>
            <a:lvl1pPr marL="0" indent="0" algn="l">
              <a:buNone/>
              <a:defRPr sz="1700">
                <a:solidFill>
                  <a:srgbClr val="000000"/>
                </a:solidFill>
                <a:latin typeface="+mj-lt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4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000000"/>
                </a:solidFill>
                <a:latin typeface="Arial Black"/>
                <a:cs typeface="Arial Black"/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00151"/>
            <a:ext cx="8343900" cy="2910150"/>
          </a:xfrm>
          <a:prstGeom prst="rect">
            <a:avLst/>
          </a:prstGeom>
        </p:spPr>
        <p:txBody>
          <a:bodyPr lIns="68577" tIns="34289" rIns="68577" bIns="34289">
            <a:normAutofit/>
          </a:bodyPr>
          <a:lstStyle>
            <a:lvl1pPr>
              <a:defRPr sz="1700">
                <a:solidFill>
                  <a:srgbClr val="000000"/>
                </a:solidFill>
                <a:latin typeface="+mj-lt"/>
              </a:defRPr>
            </a:lvl1pPr>
            <a:lvl2pPr>
              <a:defRPr sz="1400">
                <a:solidFill>
                  <a:srgbClr val="000000"/>
                </a:solidFill>
                <a:latin typeface="+mj-lt"/>
              </a:defRPr>
            </a:lvl2pPr>
            <a:lvl3pPr>
              <a:defRPr sz="1400">
                <a:solidFill>
                  <a:srgbClr val="000000"/>
                </a:solidFill>
                <a:latin typeface="+mj-lt"/>
              </a:defRPr>
            </a:lvl3pPr>
            <a:lvl4pPr>
              <a:defRPr sz="1400">
                <a:solidFill>
                  <a:srgbClr val="000000"/>
                </a:solidFill>
                <a:latin typeface="+mj-lt"/>
              </a:defRPr>
            </a:lvl4pPr>
            <a:lvl5pPr>
              <a:defRPr sz="1400"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78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33728"/>
            <a:ext cx="8343900" cy="976576"/>
          </a:xfrm>
        </p:spPr>
        <p:txBody>
          <a:bodyPr anchor="t"/>
          <a:lstStyle>
            <a:lvl1pPr algn="l">
              <a:defRPr sz="3500" b="1" cap="all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08588"/>
            <a:ext cx="8343900" cy="1125140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None/>
              <a:defRPr sz="1700">
                <a:solidFill>
                  <a:srgbClr val="000000"/>
                </a:solidFill>
              </a:defRPr>
            </a:lvl1pPr>
            <a:lvl2pPr marL="342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0324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4038600" cy="2910150"/>
          </a:xfrm>
          <a:prstGeom prst="rect">
            <a:avLst/>
          </a:prstGeom>
        </p:spPr>
        <p:txBody>
          <a:bodyPr lIns="68577" tIns="34289" rIns="68577" bIns="34289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700">
                <a:solidFill>
                  <a:srgbClr val="000000"/>
                </a:solidFill>
              </a:defRPr>
            </a:lvl3pPr>
            <a:lvl4pPr>
              <a:defRPr sz="17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2910150"/>
          </a:xfrm>
          <a:prstGeom prst="rect">
            <a:avLst/>
          </a:prstGeom>
        </p:spPr>
        <p:txBody>
          <a:bodyPr lIns="68577" tIns="34289" rIns="68577" bIns="34289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700">
                <a:solidFill>
                  <a:srgbClr val="000000"/>
                </a:solidFill>
              </a:defRPr>
            </a:lvl3pPr>
            <a:lvl4pPr>
              <a:defRPr sz="1700">
                <a:solidFill>
                  <a:srgbClr val="000000"/>
                </a:solidFill>
              </a:defRPr>
            </a:lvl4pPr>
            <a:lvl5pPr>
              <a:defRPr sz="1700">
                <a:solidFill>
                  <a:srgbClr val="000000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991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4154488" cy="431006"/>
          </a:xfrm>
          <a:prstGeom prst="rect">
            <a:avLst/>
          </a:prstGeom>
        </p:spPr>
        <p:txBody>
          <a:bodyPr lIns="68577" tIns="34289" rIns="68577" bIns="34289" anchor="ctr" anchorCtr="0"/>
          <a:lstStyle>
            <a:lvl1pPr marL="0" indent="0">
              <a:buNone/>
              <a:defRPr sz="1800" b="1">
                <a:solidFill>
                  <a:srgbClr val="000000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61"/>
            <a:ext cx="4154488" cy="2493169"/>
          </a:xfrm>
          <a:prstGeom prst="rect">
            <a:avLst/>
          </a:prstGeom>
        </p:spPr>
        <p:txBody>
          <a:bodyPr lIns="68577" tIns="34289" rIns="68577" bIns="34289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700">
                <a:solidFill>
                  <a:srgbClr val="000000"/>
                </a:solidFill>
              </a:defRPr>
            </a:lvl3pPr>
            <a:lvl4pPr>
              <a:defRPr sz="1700">
                <a:solidFill>
                  <a:srgbClr val="000000"/>
                </a:solidFill>
              </a:defRPr>
            </a:lvl4pPr>
            <a:lvl5pPr>
              <a:defRPr sz="1200">
                <a:solidFill>
                  <a:srgbClr val="000000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00151"/>
            <a:ext cx="4041775" cy="431006"/>
          </a:xfrm>
          <a:prstGeom prst="rect">
            <a:avLst/>
          </a:prstGeom>
        </p:spPr>
        <p:txBody>
          <a:bodyPr lIns="68577" tIns="34289" rIns="68577" bIns="34289" anchor="ctr" anchorCtr="0"/>
          <a:lstStyle>
            <a:lvl1pPr marL="0" indent="0">
              <a:buNone/>
              <a:defRPr sz="1800" b="1">
                <a:solidFill>
                  <a:srgbClr val="000000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61"/>
            <a:ext cx="4041775" cy="2493169"/>
          </a:xfrm>
          <a:prstGeom prst="rect">
            <a:avLst/>
          </a:prstGeom>
        </p:spPr>
        <p:txBody>
          <a:bodyPr lIns="68577" tIns="34289" rIns="68577" bIns="34289"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5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 sz="1200">
                <a:solidFill>
                  <a:srgbClr val="000000"/>
                </a:solidFill>
              </a:defRPr>
            </a:lvl4pPr>
            <a:lvl5pPr>
              <a:defRPr sz="1200">
                <a:solidFill>
                  <a:srgbClr val="000000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05979"/>
            <a:ext cx="6070600" cy="857250"/>
          </a:xfrm>
        </p:spPr>
        <p:txBody>
          <a:bodyPr anchor="ctr" anchorCtr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0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05979"/>
            <a:ext cx="6070600" cy="85725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2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108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1198968"/>
            <a:ext cx="3122613" cy="563159"/>
          </a:xfrm>
        </p:spPr>
        <p:txBody>
          <a:bodyPr anchor="b"/>
          <a:lstStyle>
            <a:lvl1pPr algn="l">
              <a:defRPr sz="1800" b="1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515" y="1200153"/>
            <a:ext cx="5221287" cy="2914661"/>
          </a:xfrm>
          <a:prstGeom prst="rect">
            <a:avLst/>
          </a:prstGeom>
        </p:spPr>
        <p:txBody>
          <a:bodyPr lIns="68577" tIns="34289" rIns="68577" bIns="34289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21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500">
                <a:solidFill>
                  <a:srgbClr val="000000"/>
                </a:solidFill>
              </a:defRPr>
            </a:lvl4pPr>
            <a:lvl5pPr>
              <a:defRPr sz="1500">
                <a:solidFill>
                  <a:srgbClr val="00000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763312"/>
            <a:ext cx="3122613" cy="2351503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>
              <a:buNone/>
              <a:defRPr sz="1700">
                <a:solidFill>
                  <a:srgbClr val="000000"/>
                </a:solidFill>
              </a:defRPr>
            </a:lvl1pPr>
            <a:lvl2pPr marL="342884" indent="0">
              <a:buNone/>
              <a:defRPr sz="900"/>
            </a:lvl2pPr>
            <a:lvl3pPr marL="685766" indent="0">
              <a:buNone/>
              <a:defRPr sz="800"/>
            </a:lvl3pPr>
            <a:lvl4pPr marL="1028649" indent="0">
              <a:buNone/>
              <a:defRPr sz="700"/>
            </a:lvl4pPr>
            <a:lvl5pPr marL="1371532" indent="0">
              <a:buNone/>
              <a:defRPr sz="700"/>
            </a:lvl5pPr>
            <a:lvl6pPr marL="1714415" indent="0">
              <a:buNone/>
              <a:defRPr sz="700"/>
            </a:lvl6pPr>
            <a:lvl7pPr marL="2057297" indent="0">
              <a:buNone/>
              <a:defRPr sz="700"/>
            </a:lvl7pPr>
            <a:lvl8pPr marL="2400180" indent="0">
              <a:buNone/>
              <a:defRPr sz="700"/>
            </a:lvl8pPr>
            <a:lvl9pPr marL="2743064" indent="0">
              <a:buNone/>
              <a:defRPr sz="7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70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86176"/>
            <a:ext cx="5486400" cy="425054"/>
          </a:xfrm>
        </p:spPr>
        <p:txBody>
          <a:bodyPr anchor="b"/>
          <a:lstStyle>
            <a:lvl1pPr algn="l">
              <a:defRPr sz="1500" b="1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00152"/>
            <a:ext cx="5486400" cy="2486025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>
              <a:buNone/>
              <a:defRPr sz="1700">
                <a:solidFill>
                  <a:srgbClr val="000000"/>
                </a:solidFill>
              </a:defRPr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45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000000"/>
                </a:solidFill>
                <a:latin typeface="Arial Black"/>
                <a:cs typeface="Arial Black"/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00151"/>
            <a:ext cx="8343900" cy="2910150"/>
          </a:xfrm>
          <a:prstGeom prst="rect">
            <a:avLst/>
          </a:prstGeom>
        </p:spPr>
        <p:txBody>
          <a:bodyPr lIns="68580" tIns="34290" rIns="68580" bIns="34290">
            <a:normAutofit/>
          </a:bodyPr>
          <a:lstStyle>
            <a:lvl1pPr>
              <a:defRPr sz="1700">
                <a:solidFill>
                  <a:srgbClr val="000000"/>
                </a:solidFill>
                <a:latin typeface="+mj-lt"/>
              </a:defRPr>
            </a:lvl1pPr>
            <a:lvl2pPr>
              <a:defRPr sz="1400">
                <a:solidFill>
                  <a:srgbClr val="000000"/>
                </a:solidFill>
                <a:latin typeface="+mj-lt"/>
              </a:defRPr>
            </a:lvl2pPr>
            <a:lvl3pPr>
              <a:defRPr sz="1400">
                <a:solidFill>
                  <a:srgbClr val="000000"/>
                </a:solidFill>
                <a:latin typeface="+mj-lt"/>
              </a:defRPr>
            </a:lvl3pPr>
            <a:lvl4pPr>
              <a:defRPr sz="1400">
                <a:solidFill>
                  <a:srgbClr val="000000"/>
                </a:solidFill>
                <a:latin typeface="+mj-lt"/>
              </a:defRPr>
            </a:lvl4pPr>
            <a:lvl5pPr>
              <a:defRPr sz="1400"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42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33728"/>
            <a:ext cx="8343900" cy="976576"/>
          </a:xfrm>
        </p:spPr>
        <p:txBody>
          <a:bodyPr anchor="t"/>
          <a:lstStyle>
            <a:lvl1pPr algn="l">
              <a:defRPr sz="3500" b="1" cap="all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08588"/>
            <a:ext cx="8343900" cy="1125140"/>
          </a:xfrm>
          <a:prstGeom prst="rect">
            <a:avLst/>
          </a:prstGeom>
        </p:spPr>
        <p:txBody>
          <a:bodyPr lIns="68580" tIns="34290" rIns="68580" bIns="34290" anchor="b"/>
          <a:lstStyle>
            <a:lvl1pPr marL="0" indent="0">
              <a:buNone/>
              <a:defRPr sz="1700">
                <a:solidFill>
                  <a:srgbClr val="000000"/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6216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4038600" cy="2910150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700">
                <a:solidFill>
                  <a:srgbClr val="000000"/>
                </a:solidFill>
              </a:defRPr>
            </a:lvl3pPr>
            <a:lvl4pPr>
              <a:defRPr sz="17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2910150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700">
                <a:solidFill>
                  <a:srgbClr val="000000"/>
                </a:solidFill>
              </a:defRPr>
            </a:lvl3pPr>
            <a:lvl4pPr>
              <a:defRPr sz="1700">
                <a:solidFill>
                  <a:srgbClr val="000000"/>
                </a:solidFill>
              </a:defRPr>
            </a:lvl4pPr>
            <a:lvl5pPr>
              <a:defRPr sz="1700">
                <a:solidFill>
                  <a:srgbClr val="000000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82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4154488" cy="431006"/>
          </a:xfrm>
          <a:prstGeom prst="rect">
            <a:avLst/>
          </a:prstGeom>
        </p:spPr>
        <p:txBody>
          <a:bodyPr lIns="68580" tIns="34290" rIns="68580" bIns="34290" anchor="ctr" anchorCtr="0"/>
          <a:lstStyle>
            <a:lvl1pPr marL="0" indent="0">
              <a:buNone/>
              <a:defRPr sz="1800" b="1">
                <a:solidFill>
                  <a:srgbClr val="00000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9"/>
            <a:ext cx="4154488" cy="2493169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700">
                <a:solidFill>
                  <a:srgbClr val="000000"/>
                </a:solidFill>
              </a:defRPr>
            </a:lvl3pPr>
            <a:lvl4pPr>
              <a:defRPr sz="1700">
                <a:solidFill>
                  <a:srgbClr val="000000"/>
                </a:solidFill>
              </a:defRPr>
            </a:lvl4pPr>
            <a:lvl5pPr>
              <a:defRPr sz="1200">
                <a:solidFill>
                  <a:srgbClr val="000000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00151"/>
            <a:ext cx="4041775" cy="431006"/>
          </a:xfrm>
          <a:prstGeom prst="rect">
            <a:avLst/>
          </a:prstGeom>
        </p:spPr>
        <p:txBody>
          <a:bodyPr lIns="68580" tIns="34290" rIns="68580" bIns="34290" anchor="ctr" anchorCtr="0"/>
          <a:lstStyle>
            <a:lvl1pPr marL="0" indent="0">
              <a:buNone/>
              <a:defRPr sz="1800" b="1">
                <a:solidFill>
                  <a:srgbClr val="00000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9"/>
            <a:ext cx="4041775" cy="2493169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5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 sz="1200">
                <a:solidFill>
                  <a:srgbClr val="000000"/>
                </a:solidFill>
              </a:defRPr>
            </a:lvl4pPr>
            <a:lvl5pPr>
              <a:defRPr sz="1200">
                <a:solidFill>
                  <a:srgbClr val="000000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05979"/>
            <a:ext cx="6070600" cy="857250"/>
          </a:xfrm>
        </p:spPr>
        <p:txBody>
          <a:bodyPr anchor="ctr" anchorCtr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7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05979"/>
            <a:ext cx="6070600" cy="85725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81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469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1198966"/>
            <a:ext cx="3122613" cy="563159"/>
          </a:xfrm>
        </p:spPr>
        <p:txBody>
          <a:bodyPr anchor="b"/>
          <a:lstStyle>
            <a:lvl1pPr algn="l">
              <a:defRPr sz="1800" b="1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515" y="1200151"/>
            <a:ext cx="5221287" cy="2914661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700">
                <a:solidFill>
                  <a:srgbClr val="000000"/>
                </a:solidFill>
              </a:defRPr>
            </a:lvl1pPr>
            <a:lvl2pPr>
              <a:defRPr sz="21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500">
                <a:solidFill>
                  <a:srgbClr val="000000"/>
                </a:solidFill>
              </a:defRPr>
            </a:lvl4pPr>
            <a:lvl5pPr>
              <a:defRPr sz="1500">
                <a:solidFill>
                  <a:srgbClr val="000000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763312"/>
            <a:ext cx="3122613" cy="2351503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700">
                <a:solidFill>
                  <a:srgbClr val="00000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72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86175"/>
            <a:ext cx="5486400" cy="425054"/>
          </a:xfrm>
        </p:spPr>
        <p:txBody>
          <a:bodyPr anchor="b"/>
          <a:lstStyle>
            <a:lvl1pPr algn="l">
              <a:defRPr sz="1500" b="1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00150"/>
            <a:ext cx="5486400" cy="2486025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700">
                <a:solidFill>
                  <a:srgbClr val="00000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324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eg"/><Relationship Id="rId1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eg"/><Relationship Id="rId12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slide backgrounds_v6-5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35651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8315694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82493" y="3935751"/>
            <a:ext cx="2261507" cy="12077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308" y="4046146"/>
            <a:ext cx="1879335" cy="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73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Arial Black"/>
          <a:ea typeface="+mj-ea"/>
          <a:cs typeface="Arial Black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slide backgrounds_v6-5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535651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070600" cy="857250"/>
          </a:xfrm>
          <a:prstGeom prst="rect">
            <a:avLst/>
          </a:prstGeom>
        </p:spPr>
        <p:txBody>
          <a:bodyPr vert="horz" lIns="68579" tIns="34289" rIns="68579" bIns="34289" rtlCol="0" anchor="ctr">
            <a:noAutofit/>
          </a:bodyPr>
          <a:lstStyle/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82494" y="3935752"/>
            <a:ext cx="2261507" cy="12077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494" y="4046146"/>
            <a:ext cx="1879335" cy="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3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342892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Arial Black"/>
          <a:ea typeface="+mj-ea"/>
          <a:cs typeface="Arial Black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j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6519"/>
            <a:ext cx="7772400" cy="251325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</a:t>
            </a:r>
            <a:r>
              <a:rPr lang="en-US" dirty="0"/>
              <a:t>value of calibration for decision </a:t>
            </a:r>
            <a:r>
              <a:rPr lang="en-US" dirty="0" smtClean="0"/>
              <a:t>making</a:t>
            </a:r>
            <a:br>
              <a:rPr lang="en-US" dirty="0" smtClean="0"/>
            </a:br>
            <a:r>
              <a:rPr lang="en-US" u="sng" dirty="0" smtClean="0"/>
              <a:t>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Does it matter how good the model is?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71875"/>
            <a:ext cx="7772400" cy="131445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Graham Medley</a:t>
            </a:r>
          </a:p>
          <a:p>
            <a:r>
              <a:rPr lang="en-US" sz="1800" dirty="0" smtClean="0"/>
              <a:t>Professor of Infectious Disease Modelling</a:t>
            </a:r>
          </a:p>
          <a:p>
            <a:r>
              <a:rPr lang="en-US" sz="1800" dirty="0" smtClean="0"/>
              <a:t>London School of Hygiene and Tropical Medicine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23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05979"/>
            <a:ext cx="8095293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Multiple model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0685"/>
            <a:ext cx="8229600" cy="357641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Uncertainty in model structure can be assessed by comparing many different models</a:t>
            </a:r>
          </a:p>
          <a:p>
            <a:pPr lvl="1"/>
            <a:r>
              <a:rPr lang="en-US" sz="2000" dirty="0" smtClean="0"/>
              <a:t>Multiple model comparisons are becoming </a:t>
            </a:r>
            <a:r>
              <a:rPr lang="en-US" sz="2000" dirty="0" smtClean="0"/>
              <a:t>common</a:t>
            </a:r>
            <a:endParaRPr lang="en-US" sz="2000" dirty="0" smtClean="0"/>
          </a:p>
          <a:p>
            <a:r>
              <a:rPr lang="en-US" sz="2400" dirty="0" smtClean="0"/>
              <a:t>Differences in models are not pre-determined</a:t>
            </a:r>
          </a:p>
          <a:p>
            <a:pPr lvl="1"/>
            <a:r>
              <a:rPr lang="en-US" sz="2000" dirty="0" smtClean="0"/>
              <a:t>Common prejudices / complexities</a:t>
            </a:r>
          </a:p>
          <a:p>
            <a:pPr lvl="1"/>
            <a:r>
              <a:rPr lang="en-US" sz="2000" dirty="0" smtClean="0"/>
              <a:t>Extant model structures are greatly influenced by data available</a:t>
            </a:r>
          </a:p>
          <a:p>
            <a:r>
              <a:rPr lang="en-US" sz="2400" dirty="0" smtClean="0"/>
              <a:t>Data / funding / management: </a:t>
            </a:r>
            <a:r>
              <a:rPr lang="en-US" sz="2400" u="sng" dirty="0" smtClean="0"/>
              <a:t>Competition</a:t>
            </a:r>
          </a:p>
        </p:txBody>
      </p:sp>
    </p:spTree>
    <p:extLst>
      <p:ext uri="{BB962C8B-B14F-4D97-AF65-F5344CB8AC3E}">
        <p14:creationId xmlns:p14="http://schemas.microsoft.com/office/powerpoint/2010/main" val="3671221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Multi-model Comparisons: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Tend to show “regression to the mean”</a:t>
            </a:r>
          </a:p>
          <a:p>
            <a:pPr lvl="1"/>
            <a:r>
              <a:rPr lang="en-US" sz="2400" dirty="0" smtClean="0"/>
              <a:t>Nobody likes being an outlier</a:t>
            </a:r>
            <a:r>
              <a:rPr lang="is-IS" sz="2400" dirty="0" smtClean="0"/>
              <a:t>…</a:t>
            </a:r>
            <a:endParaRPr lang="en-US" sz="2400" dirty="0" smtClean="0"/>
          </a:p>
          <a:p>
            <a:r>
              <a:rPr lang="en-US" sz="2800" dirty="0" smtClean="0"/>
              <a:t>How </a:t>
            </a:r>
            <a:r>
              <a:rPr lang="en-US" sz="2800" dirty="0"/>
              <a:t>to combine outputs?</a:t>
            </a:r>
          </a:p>
          <a:p>
            <a:pPr lvl="1"/>
            <a:r>
              <a:rPr lang="en-US" sz="2400" dirty="0"/>
              <a:t>Wish to have </a:t>
            </a:r>
            <a:r>
              <a:rPr lang="en-US" sz="2400" dirty="0" smtClean="0"/>
              <a:t>variability </a:t>
            </a:r>
            <a:r>
              <a:rPr lang="en-US" sz="2400" dirty="0"/>
              <a:t>between </a:t>
            </a:r>
            <a:r>
              <a:rPr lang="en-US" sz="2400" dirty="0" smtClean="0"/>
              <a:t>models</a:t>
            </a:r>
          </a:p>
          <a:p>
            <a:pPr lvl="2"/>
            <a:r>
              <a:rPr lang="en-US" sz="2400" dirty="0" smtClean="0"/>
              <a:t>reflecting </a:t>
            </a:r>
            <a:r>
              <a:rPr lang="en-US" sz="2400" dirty="0"/>
              <a:t>structural </a:t>
            </a:r>
            <a:r>
              <a:rPr lang="en-US" sz="2400" dirty="0" smtClean="0"/>
              <a:t>variability</a:t>
            </a:r>
            <a:endParaRPr lang="en-US" sz="2400" dirty="0"/>
          </a:p>
          <a:p>
            <a:pPr lvl="1"/>
            <a:r>
              <a:rPr lang="en-US" sz="2400" dirty="0"/>
              <a:t>Wish to have </a:t>
            </a:r>
            <a:r>
              <a:rPr lang="en-US" sz="2400" dirty="0" smtClean="0"/>
              <a:t>consensus </a:t>
            </a:r>
            <a:r>
              <a:rPr lang="en-US" sz="2400" dirty="0"/>
              <a:t>between model to support </a:t>
            </a:r>
            <a:r>
              <a:rPr lang="en-US" sz="2400" dirty="0" smtClean="0"/>
              <a:t>decision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12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</a:t>
            </a:r>
            <a:r>
              <a:rPr lang="en-US" dirty="0" err="1" smtClean="0"/>
              <a:t>vs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Parameter variability and structural variability seen as different things</a:t>
            </a:r>
          </a:p>
          <a:p>
            <a:r>
              <a:rPr lang="en-US" sz="2800" dirty="0" smtClean="0"/>
              <a:t>Nested models with </a:t>
            </a:r>
            <a:r>
              <a:rPr lang="en-US" sz="2800" dirty="0" err="1" smtClean="0"/>
              <a:t>homotopic</a:t>
            </a:r>
            <a:r>
              <a:rPr lang="en-US" sz="2800" dirty="0" smtClean="0"/>
              <a:t> parameters blur this distinction</a:t>
            </a:r>
          </a:p>
          <a:p>
            <a:pPr lvl="1"/>
            <a:r>
              <a:rPr lang="en-US" sz="2400" dirty="0" smtClean="0"/>
              <a:t>Example of model structures for respiratory syncytial virus (RSV)</a:t>
            </a:r>
            <a:r>
              <a:rPr lang="is-IS" sz="2400" dirty="0" smtClean="0"/>
              <a:t>…</a:t>
            </a:r>
          </a:p>
          <a:p>
            <a:pPr lvl="1"/>
            <a:r>
              <a:rPr lang="is-IS" sz="2400" dirty="0" smtClean="0"/>
              <a:t>Four homotopy parameters...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0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194" y="797767"/>
            <a:ext cx="1253731" cy="369332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Susceptible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66750" y="2036594"/>
            <a:ext cx="1162999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Secondary</a:t>
            </a:r>
          </a:p>
          <a:p>
            <a:r>
              <a:rPr lang="en-US" dirty="0" smtClean="0"/>
              <a:t>Infection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2194" y="2041649"/>
            <a:ext cx="1253731" cy="646331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Primary</a:t>
            </a:r>
          </a:p>
          <a:p>
            <a:r>
              <a:rPr lang="en-US" dirty="0" smtClean="0"/>
              <a:t>Infection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66750" y="793101"/>
            <a:ext cx="1162999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Resistant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07836" y="820937"/>
            <a:ext cx="290727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3800" y="2067408"/>
            <a:ext cx="290727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63494" y="820937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15942" y="423769"/>
            <a:ext cx="1910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 </a:t>
            </a:r>
            <a:r>
              <a:rPr lang="en-US" b="1" dirty="0" smtClean="0"/>
              <a:t>SIS</a:t>
            </a:r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415942" y="1710215"/>
            <a:ext cx="210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2: </a:t>
            </a:r>
            <a:r>
              <a:rPr lang="en-US" b="1" dirty="0" smtClean="0"/>
              <a:t>SIR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39893" y="2904911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88268" y="3030300"/>
            <a:ext cx="205707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8: </a:t>
            </a:r>
            <a:r>
              <a:rPr lang="en-US" b="1" dirty="0" smtClean="0"/>
              <a:t>Full model</a:t>
            </a:r>
            <a:r>
              <a:rPr lang="en-US" dirty="0" smtClean="0"/>
              <a:t>: Waning </a:t>
            </a:r>
            <a:r>
              <a:rPr lang="en-US" dirty="0"/>
              <a:t>partial immunity with altered secondary infections </a:t>
            </a:r>
          </a:p>
          <a:p>
            <a:endParaRPr lang="en-US" dirty="0"/>
          </a:p>
        </p:txBody>
      </p:sp>
      <p:cxnSp>
        <p:nvCxnSpPr>
          <p:cNvPr id="25" name="Straight Arrow Connector 24"/>
          <p:cNvCxnSpPr>
            <a:stCxn id="6" idx="3"/>
            <a:endCxn id="11" idx="1"/>
          </p:cNvCxnSpPr>
          <p:nvPr/>
        </p:nvCxnSpPr>
        <p:spPr>
          <a:xfrm>
            <a:off x="4698563" y="1005603"/>
            <a:ext cx="46493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093411" y="2064818"/>
            <a:ext cx="31290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7" idx="2"/>
            <a:endCxn id="17" idx="0"/>
          </p:cNvCxnSpPr>
          <p:nvPr/>
        </p:nvCxnSpPr>
        <p:spPr>
          <a:xfrm>
            <a:off x="4559164" y="2436740"/>
            <a:ext cx="2142" cy="468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723129" y="2434150"/>
            <a:ext cx="543195" cy="6804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15942" y="3355954"/>
            <a:ext cx="194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3: </a:t>
            </a:r>
            <a:r>
              <a:rPr lang="en-US" b="1" dirty="0" smtClean="0"/>
              <a:t>SIRS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415942" y="3725286"/>
            <a:ext cx="290727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455738" y="4449162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109871" y="3725286"/>
            <a:ext cx="31290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46" idx="2"/>
            <a:endCxn id="47" idx="0"/>
          </p:cNvCxnSpPr>
          <p:nvPr/>
        </p:nvCxnSpPr>
        <p:spPr>
          <a:xfrm>
            <a:off x="4561306" y="4094618"/>
            <a:ext cx="15845" cy="354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8" idx="1"/>
            <a:endCxn id="46" idx="3"/>
          </p:cNvCxnSpPr>
          <p:nvPr/>
        </p:nvCxnSpPr>
        <p:spPr>
          <a:xfrm flipH="1">
            <a:off x="4706669" y="3909952"/>
            <a:ext cx="40320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7" idx="3"/>
            <a:endCxn id="48" idx="2"/>
          </p:cNvCxnSpPr>
          <p:nvPr/>
        </p:nvCxnSpPr>
        <p:spPr>
          <a:xfrm flipV="1">
            <a:off x="4698563" y="4094618"/>
            <a:ext cx="567761" cy="539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" idx="2"/>
            <a:endCxn id="4" idx="0"/>
          </p:cNvCxnSpPr>
          <p:nvPr/>
        </p:nvCxnSpPr>
        <p:spPr>
          <a:xfrm>
            <a:off x="1309060" y="1167099"/>
            <a:ext cx="0" cy="874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" idx="0"/>
            <a:endCxn id="5" idx="2"/>
          </p:cNvCxnSpPr>
          <p:nvPr/>
        </p:nvCxnSpPr>
        <p:spPr>
          <a:xfrm flipV="1">
            <a:off x="1309060" y="1162433"/>
            <a:ext cx="1839190" cy="879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" idx="2"/>
            <a:endCxn id="3" idx="0"/>
          </p:cNvCxnSpPr>
          <p:nvPr/>
        </p:nvCxnSpPr>
        <p:spPr>
          <a:xfrm>
            <a:off x="3148250" y="1162433"/>
            <a:ext cx="0" cy="87416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" idx="1"/>
            <a:endCxn id="2" idx="3"/>
          </p:cNvCxnSpPr>
          <p:nvPr/>
        </p:nvCxnSpPr>
        <p:spPr>
          <a:xfrm flipH="1">
            <a:off x="1935925" y="977767"/>
            <a:ext cx="630825" cy="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" idx="0"/>
            <a:endCxn id="2" idx="2"/>
          </p:cNvCxnSpPr>
          <p:nvPr/>
        </p:nvCxnSpPr>
        <p:spPr>
          <a:xfrm flipH="1" flipV="1">
            <a:off x="1309060" y="1167099"/>
            <a:ext cx="1839190" cy="869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991895" y="518241"/>
            <a:ext cx="290727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994724" y="1190269"/>
            <a:ext cx="290727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287726" y="518241"/>
            <a:ext cx="31290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991895" y="1772018"/>
            <a:ext cx="26677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287726" y="1167099"/>
            <a:ext cx="31290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0" idx="2"/>
            <a:endCxn id="33" idx="0"/>
          </p:cNvCxnSpPr>
          <p:nvPr/>
        </p:nvCxnSpPr>
        <p:spPr>
          <a:xfrm flipH="1">
            <a:off x="6125283" y="1559601"/>
            <a:ext cx="14805" cy="2124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1"/>
            <a:endCxn id="30" idx="3"/>
          </p:cNvCxnSpPr>
          <p:nvPr/>
        </p:nvCxnSpPr>
        <p:spPr>
          <a:xfrm flipH="1">
            <a:off x="6285451" y="1351765"/>
            <a:ext cx="1002275" cy="23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4" idx="2"/>
            <a:endCxn id="33" idx="3"/>
          </p:cNvCxnSpPr>
          <p:nvPr/>
        </p:nvCxnSpPr>
        <p:spPr>
          <a:xfrm flipH="1">
            <a:off x="6258671" y="1536431"/>
            <a:ext cx="1185508" cy="420253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683026" y="423769"/>
            <a:ext cx="195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4: </a:t>
            </a:r>
            <a:r>
              <a:rPr lang="en-US" b="1" dirty="0"/>
              <a:t>Partial </a:t>
            </a:r>
            <a:endParaRPr lang="en-US" b="1" dirty="0" smtClean="0"/>
          </a:p>
          <a:p>
            <a:r>
              <a:rPr lang="en-US" b="1" dirty="0" smtClean="0"/>
              <a:t>immunity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675226" y="518241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29" idx="3"/>
            <a:endCxn id="39" idx="1"/>
          </p:cNvCxnSpPr>
          <p:nvPr/>
        </p:nvCxnSpPr>
        <p:spPr>
          <a:xfrm>
            <a:off x="6282622" y="702907"/>
            <a:ext cx="3926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3"/>
            <a:endCxn id="31" idx="1"/>
          </p:cNvCxnSpPr>
          <p:nvPr/>
        </p:nvCxnSpPr>
        <p:spPr>
          <a:xfrm>
            <a:off x="6918051" y="702907"/>
            <a:ext cx="369675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994724" y="2437682"/>
            <a:ext cx="290727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023952" y="3136011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287726" y="2437682"/>
            <a:ext cx="31290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1" idx="2"/>
            <a:endCxn id="52" idx="0"/>
          </p:cNvCxnSpPr>
          <p:nvPr/>
        </p:nvCxnSpPr>
        <p:spPr>
          <a:xfrm>
            <a:off x="6140088" y="2807014"/>
            <a:ext cx="5277" cy="328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2" idx="3"/>
            <a:endCxn id="54" idx="1"/>
          </p:cNvCxnSpPr>
          <p:nvPr/>
        </p:nvCxnSpPr>
        <p:spPr>
          <a:xfrm flipV="1">
            <a:off x="6266777" y="2622348"/>
            <a:ext cx="1020949" cy="6983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017562" y="3880017"/>
            <a:ext cx="290727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26832" y="4599961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285747" y="3838029"/>
            <a:ext cx="31290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57" idx="2"/>
            <a:endCxn id="58" idx="0"/>
          </p:cNvCxnSpPr>
          <p:nvPr/>
        </p:nvCxnSpPr>
        <p:spPr>
          <a:xfrm flipH="1">
            <a:off x="6148245" y="4249349"/>
            <a:ext cx="14681" cy="3506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9" idx="1"/>
            <a:endCxn id="57" idx="3"/>
          </p:cNvCxnSpPr>
          <p:nvPr/>
        </p:nvCxnSpPr>
        <p:spPr>
          <a:xfrm flipH="1">
            <a:off x="6308289" y="4022695"/>
            <a:ext cx="977458" cy="419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8" idx="3"/>
            <a:endCxn id="59" idx="1"/>
          </p:cNvCxnSpPr>
          <p:nvPr/>
        </p:nvCxnSpPr>
        <p:spPr>
          <a:xfrm flipV="1">
            <a:off x="6269657" y="4022695"/>
            <a:ext cx="1016090" cy="761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322766" y="3139656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54" idx="2"/>
            <a:endCxn id="63" idx="0"/>
          </p:cNvCxnSpPr>
          <p:nvPr/>
        </p:nvCxnSpPr>
        <p:spPr>
          <a:xfrm>
            <a:off x="7444179" y="2807014"/>
            <a:ext cx="0" cy="332642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324491" y="4599961"/>
            <a:ext cx="242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69" name="Straight Arrow Connector 68"/>
          <p:cNvCxnSpPr>
            <a:stCxn id="59" idx="2"/>
            <a:endCxn id="68" idx="0"/>
          </p:cNvCxnSpPr>
          <p:nvPr/>
        </p:nvCxnSpPr>
        <p:spPr>
          <a:xfrm>
            <a:off x="7442200" y="4207361"/>
            <a:ext cx="3704" cy="392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683026" y="2463810"/>
            <a:ext cx="94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6: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683026" y="1199709"/>
            <a:ext cx="2690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5: </a:t>
            </a:r>
            <a:r>
              <a:rPr lang="en-US" b="1" dirty="0" smtClean="0"/>
              <a:t>Waning</a:t>
            </a:r>
          </a:p>
          <a:p>
            <a:r>
              <a:rPr lang="en-US" b="1" dirty="0" smtClean="0"/>
              <a:t>partial </a:t>
            </a:r>
          </a:p>
          <a:p>
            <a:r>
              <a:rPr lang="en-US" b="1" dirty="0" smtClean="0"/>
              <a:t>immunity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683026" y="3838029"/>
            <a:ext cx="94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87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1604" y="157456"/>
            <a:ext cx="69898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30000" dirty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8" y="157456"/>
            <a:ext cx="5648257" cy="49350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03294" y="356897"/>
            <a:ext cx="26133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Although not all models are nested within each other, they are all nested within the full model (8) and can be compared to that model</a:t>
            </a:r>
          </a:p>
        </p:txBody>
      </p:sp>
      <p:sp>
        <p:nvSpPr>
          <p:cNvPr id="6" name="Right Arrow 5"/>
          <p:cNvSpPr/>
          <p:nvPr/>
        </p:nvSpPr>
        <p:spPr>
          <a:xfrm rot="1806943">
            <a:off x="3673341" y="1397754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828451">
            <a:off x="5241211" y="2309761"/>
            <a:ext cx="978408" cy="484632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 rot="18780445">
            <a:off x="5120734" y="1181535"/>
            <a:ext cx="978408" cy="484632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 rot="5400000">
            <a:off x="4460407" y="2693094"/>
            <a:ext cx="978408" cy="484632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55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00151"/>
            <a:ext cx="8343900" cy="3495446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difference between model structure and parameter values is blurred for multiple model comparisons</a:t>
            </a:r>
          </a:p>
          <a:p>
            <a:pPr lvl="1"/>
            <a:r>
              <a:rPr lang="en-US" sz="2400" dirty="0" smtClean="0"/>
              <a:t>Most current models designed for policy support are sufficiently complex that their “structure” is very hard to define</a:t>
            </a:r>
          </a:p>
          <a:p>
            <a:pPr lvl="2"/>
            <a:r>
              <a:rPr lang="en-US" sz="2400" dirty="0" smtClean="0"/>
              <a:t>More algorithms than “models”</a:t>
            </a:r>
          </a:p>
          <a:p>
            <a:pPr lvl="2"/>
            <a:r>
              <a:rPr lang="en-US" sz="2400" dirty="0" smtClean="0"/>
              <a:t>That</a:t>
            </a:r>
            <a:r>
              <a:rPr lang="uk-UA" sz="2400" dirty="0" smtClean="0"/>
              <a:t>’</a:t>
            </a:r>
            <a:r>
              <a:rPr lang="en-US" sz="2400" dirty="0" smtClean="0"/>
              <a:t>s why they get names</a:t>
            </a:r>
          </a:p>
        </p:txBody>
      </p:sp>
    </p:spTree>
    <p:extLst>
      <p:ext uri="{BB962C8B-B14F-4D97-AF65-F5344CB8AC3E}">
        <p14:creationId xmlns:p14="http://schemas.microsoft.com/office/powerpoint/2010/main" val="188106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Econo</a:t>
            </a:r>
            <a:r>
              <a:rPr lang="en-US" dirty="0" smtClean="0"/>
              <a:t>-epidemiology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00150"/>
            <a:ext cx="8343900" cy="37019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Interaction with health economics</a:t>
            </a:r>
          </a:p>
          <a:p>
            <a:pPr lvl="1"/>
            <a:r>
              <a:rPr lang="en-US" sz="2400" dirty="0" smtClean="0"/>
              <a:t>Often the niceties of the biological and epidemiological model are “integrated out”</a:t>
            </a:r>
          </a:p>
          <a:p>
            <a:pPr lvl="1"/>
            <a:r>
              <a:rPr lang="en-US" sz="2400" dirty="0" smtClean="0"/>
              <a:t>The details of the model don’t matter</a:t>
            </a:r>
          </a:p>
          <a:p>
            <a:pPr lvl="1"/>
            <a:r>
              <a:rPr lang="en-US" sz="2400" dirty="0" smtClean="0"/>
              <a:t>The earlier you find out that, say, the proportion becoming carriers is irrelevant to the decision, the better</a:t>
            </a:r>
          </a:p>
          <a:p>
            <a:r>
              <a:rPr lang="en-US" sz="2800" dirty="0" smtClean="0"/>
              <a:t>Epidemiology: what “drives” the dynamics?</a:t>
            </a:r>
          </a:p>
          <a:p>
            <a:r>
              <a:rPr lang="en-US" sz="2800" dirty="0" smtClean="0"/>
              <a:t>Economics: what “drives” the decision?</a:t>
            </a:r>
          </a:p>
        </p:txBody>
      </p:sp>
    </p:spTree>
    <p:extLst>
      <p:ext uri="{BB962C8B-B14F-4D97-AF65-F5344CB8AC3E}">
        <p14:creationId xmlns:p14="http://schemas.microsoft.com/office/powerpoint/2010/main" val="148122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the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Presumes you know the decision</a:t>
            </a:r>
            <a:r>
              <a:rPr lang="is-IS" sz="2800" dirty="0" smtClean="0"/>
              <a:t>…</a:t>
            </a:r>
            <a:endParaRPr lang="is-IS" sz="2800" dirty="0"/>
          </a:p>
          <a:p>
            <a:r>
              <a:rPr lang="is-IS" sz="2800" dirty="0" smtClean="0"/>
              <a:t>But in many circumstances, the decision is clear</a:t>
            </a:r>
          </a:p>
          <a:p>
            <a:pPr lvl="1"/>
            <a:r>
              <a:rPr lang="en-US" sz="2400" dirty="0" smtClean="0"/>
              <a:t>S</a:t>
            </a:r>
            <a:r>
              <a:rPr lang="is-IS" sz="2400" dirty="0" smtClean="0"/>
              <a:t>hould we vaccinate boys against HPV given that we are vaccinating girls already?</a:t>
            </a:r>
          </a:p>
          <a:p>
            <a:pPr lvl="1"/>
            <a:r>
              <a:rPr lang="is-IS" sz="2400" dirty="0" smtClean="0"/>
              <a:t>Which people should be offered PrEP against HIV</a:t>
            </a:r>
            <a:r>
              <a:rPr lang="is-IS" sz="2400" dirty="0" smtClean="0"/>
              <a:t>?</a:t>
            </a:r>
          </a:p>
          <a:p>
            <a:r>
              <a:rPr lang="is-IS" sz="2700" dirty="0" smtClean="0"/>
              <a:t>Seeking a robustness of decision, not the right model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3479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149895">
            <a:off x="1587027" y="1078792"/>
            <a:ext cx="24609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“THE TRUTH”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 rot="18867974">
            <a:off x="3325947" y="1024905"/>
            <a:ext cx="2467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EPIDEMIOLOGY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19529936">
            <a:off x="1283793" y="3486142"/>
            <a:ext cx="2012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ECONOMICS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8741" y="1196652"/>
            <a:ext cx="2896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Models to understand transmission dynamics and predict outcomes of interventions: </a:t>
            </a:r>
            <a:r>
              <a:rPr lang="en-US" u="sng" dirty="0" smtClean="0"/>
              <a:t>Heterogeneity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98029" y="3235183"/>
            <a:ext cx="28966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Models to understand and predict economic outcomes of interventions given epidemiology: Costs/Savings, Externalities, </a:t>
            </a:r>
            <a:r>
              <a:rPr lang="en-US" u="sng" dirty="0" smtClean="0"/>
              <a:t>Equity</a:t>
            </a:r>
            <a:r>
              <a:rPr lang="en-US" dirty="0" smtClean="0"/>
              <a:t>, </a:t>
            </a:r>
            <a:r>
              <a:rPr lang="en-US" u="sng" dirty="0" smtClean="0"/>
              <a:t>Equality</a:t>
            </a:r>
          </a:p>
        </p:txBody>
      </p:sp>
      <p:cxnSp>
        <p:nvCxnSpPr>
          <p:cNvPr id="8" name="Straight Arrow Connector 7"/>
          <p:cNvCxnSpPr>
            <a:stCxn id="5" idx="1"/>
            <a:endCxn id="6" idx="0"/>
          </p:cNvCxnSpPr>
          <p:nvPr/>
        </p:nvCxnSpPr>
        <p:spPr>
          <a:xfrm flipH="1">
            <a:off x="5746376" y="1796817"/>
            <a:ext cx="372365" cy="14383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1"/>
          </p:cNvCxnSpPr>
          <p:nvPr/>
        </p:nvCxnSpPr>
        <p:spPr>
          <a:xfrm flipH="1">
            <a:off x="2438295" y="3973847"/>
            <a:ext cx="185973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0"/>
            <a:endCxn id="2" idx="2"/>
          </p:cNvCxnSpPr>
          <p:nvPr/>
        </p:nvCxnSpPr>
        <p:spPr>
          <a:xfrm flipH="1">
            <a:off x="3008680" y="1103260"/>
            <a:ext cx="1364237" cy="4891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1"/>
            <a:endCxn id="3" idx="2"/>
          </p:cNvCxnSpPr>
          <p:nvPr/>
        </p:nvCxnSpPr>
        <p:spPr>
          <a:xfrm flipH="1" flipV="1">
            <a:off x="4746319" y="1469770"/>
            <a:ext cx="1372422" cy="327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9149895">
            <a:off x="-154102" y="954631"/>
            <a:ext cx="29334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“THE DECISION”</a:t>
            </a:r>
            <a:endParaRPr lang="en-US" sz="3200" b="1" dirty="0"/>
          </a:p>
        </p:txBody>
      </p:sp>
      <p:cxnSp>
        <p:nvCxnSpPr>
          <p:cNvPr id="23" name="Straight Arrow Connector 22"/>
          <p:cNvCxnSpPr>
            <a:stCxn id="2" idx="0"/>
            <a:endCxn id="20" idx="2"/>
          </p:cNvCxnSpPr>
          <p:nvPr/>
        </p:nvCxnSpPr>
        <p:spPr>
          <a:xfrm flipH="1">
            <a:off x="1503794" y="1149961"/>
            <a:ext cx="1122510" cy="318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0"/>
            <a:endCxn id="20" idx="2"/>
          </p:cNvCxnSpPr>
          <p:nvPr/>
        </p:nvCxnSpPr>
        <p:spPr>
          <a:xfrm flipH="1" flipV="1">
            <a:off x="1503794" y="1468238"/>
            <a:ext cx="638137" cy="2063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075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149895">
            <a:off x="82404" y="842710"/>
            <a:ext cx="28454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 DECISION /</a:t>
            </a:r>
          </a:p>
          <a:p>
            <a:r>
              <a:rPr lang="en-US" sz="3200" b="1" dirty="0" smtClean="0"/>
              <a:t>THE QUESTION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 rot="18615830">
            <a:off x="1411963" y="2483001"/>
            <a:ext cx="3647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ECONO-EPIDEMIOLOGY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922281" y="1285537"/>
            <a:ext cx="33374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Models to understand and predict EPIDEMIOLOGIC and ECONOMIC outcomes of interventions: Costs/Savings, </a:t>
            </a:r>
            <a:r>
              <a:rPr lang="en-US" sz="2400" u="sng" dirty="0" smtClean="0"/>
              <a:t>Heterogeneity / Equality</a:t>
            </a:r>
          </a:p>
        </p:txBody>
      </p:sp>
      <p:cxnSp>
        <p:nvCxnSpPr>
          <p:cNvPr id="8" name="Straight Arrow Connector 7"/>
          <p:cNvCxnSpPr>
            <a:stCxn id="5" idx="1"/>
            <a:endCxn id="3" idx="2"/>
          </p:cNvCxnSpPr>
          <p:nvPr/>
        </p:nvCxnSpPr>
        <p:spPr>
          <a:xfrm flipH="1">
            <a:off x="3435167" y="2624365"/>
            <a:ext cx="1487114" cy="289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" idx="0"/>
            <a:endCxn id="2" idx="2"/>
          </p:cNvCxnSpPr>
          <p:nvPr/>
        </p:nvCxnSpPr>
        <p:spPr>
          <a:xfrm flipH="1" flipV="1">
            <a:off x="1857317" y="1788828"/>
            <a:ext cx="1178594" cy="7867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8615830">
            <a:off x="1933084" y="2572421"/>
            <a:ext cx="2573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EPI-ECONOMICS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5097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Models are Essential in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Trials cannot always be done</a:t>
            </a:r>
          </a:p>
          <a:p>
            <a:pPr lvl="1"/>
            <a:r>
              <a:rPr lang="en-US" dirty="0" smtClean="0"/>
              <a:t>Complexity (numbers of permutations &amp; combinations)</a:t>
            </a:r>
          </a:p>
          <a:p>
            <a:pPr lvl="1"/>
            <a:r>
              <a:rPr lang="en-US" dirty="0" smtClean="0"/>
              <a:t>Feasibility / practicality / geographic scale / timescale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All of these interact with ethical issues</a:t>
            </a:r>
          </a:p>
          <a:p>
            <a:r>
              <a:rPr lang="en-US" dirty="0" smtClean="0"/>
              <a:t>Models form the basis of public health decision making in many areas</a:t>
            </a:r>
          </a:p>
          <a:p>
            <a:r>
              <a:rPr lang="en-US" u="sng" dirty="0" smtClean="0"/>
              <a:t>Models do not negate the need for data (surveillance) and research</a:t>
            </a:r>
          </a:p>
          <a:p>
            <a:pPr lvl="1"/>
            <a:r>
              <a:rPr lang="en-US" dirty="0" smtClean="0"/>
              <a:t>Quite the opposite</a:t>
            </a:r>
          </a:p>
          <a:p>
            <a:r>
              <a:rPr lang="en-US" dirty="0" smtClean="0"/>
              <a:t>Models provide a framework for making informed guesses of the impact of interventions based on explicit assumptions, data, and implicit assumptions</a:t>
            </a:r>
          </a:p>
        </p:txBody>
      </p:sp>
    </p:spTree>
    <p:extLst>
      <p:ext uri="{BB962C8B-B14F-4D97-AF65-F5344CB8AC3E}">
        <p14:creationId xmlns:p14="http://schemas.microsoft.com/office/powerpoint/2010/main" val="3836583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Complexity is not 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are getting better at predicting transmission dynamics</a:t>
            </a:r>
          </a:p>
          <a:p>
            <a:pPr lvl="1"/>
            <a:r>
              <a:rPr lang="en-US" sz="1800" dirty="0"/>
              <a:t>B</a:t>
            </a:r>
            <a:r>
              <a:rPr lang="en-US" sz="1800" dirty="0" smtClean="0"/>
              <a:t>ut prediction remains an inherently difficult problem</a:t>
            </a:r>
          </a:p>
          <a:p>
            <a:pPr lvl="1"/>
            <a:r>
              <a:rPr lang="en-US" sz="1800" dirty="0" smtClean="0"/>
              <a:t>There is likely some limit at predictability </a:t>
            </a:r>
          </a:p>
          <a:p>
            <a:r>
              <a:rPr lang="en-US" sz="2000" dirty="0" smtClean="0"/>
              <a:t>Probabilistic sensitivity analysis and uncertainty analysis are key analytical steps</a:t>
            </a:r>
          </a:p>
          <a:p>
            <a:pPr lvl="1"/>
            <a:r>
              <a:rPr lang="en-US" sz="1800" dirty="0" smtClean="0"/>
              <a:t>Don’t confuse model complexity with model analysis</a:t>
            </a:r>
            <a:endParaRPr lang="en-US" sz="1800" dirty="0"/>
          </a:p>
          <a:p>
            <a:r>
              <a:rPr lang="en-US" sz="2000" dirty="0" smtClean="0"/>
              <a:t>Build model complexity and test decision at each level</a:t>
            </a:r>
          </a:p>
          <a:p>
            <a:pPr lvl="1"/>
            <a:r>
              <a:rPr lang="en-US" sz="1800" dirty="0" smtClean="0"/>
              <a:t>Each model should be its own multi-model, parameter-uncertainty comparison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611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Models are essential tools for public health, but they are new and we are still learning how to use them</a:t>
            </a:r>
          </a:p>
          <a:p>
            <a:r>
              <a:rPr lang="en-US" sz="2400" dirty="0"/>
              <a:t>The usefulness of the model is not determined by the model, but by the context in which it is used</a:t>
            </a:r>
          </a:p>
          <a:p>
            <a:r>
              <a:rPr lang="en-US" sz="2400" dirty="0"/>
              <a:t>The correctness of a </a:t>
            </a:r>
            <a:r>
              <a:rPr lang="en-US" sz="2400" dirty="0" smtClean="0"/>
              <a:t>model</a:t>
            </a:r>
            <a:endParaRPr lang="en-US" sz="2400" dirty="0"/>
          </a:p>
          <a:p>
            <a:pPr lvl="1"/>
            <a:r>
              <a:rPr lang="en-US" sz="2000" dirty="0"/>
              <a:t>Needs further thought – </a:t>
            </a:r>
            <a:r>
              <a:rPr lang="en-US" sz="2000" dirty="0" smtClean="0"/>
              <a:t>quantitative vs. qualitative </a:t>
            </a:r>
            <a:r>
              <a:rPr lang="en-US" sz="2000" dirty="0"/>
              <a:t>accuracy?</a:t>
            </a:r>
          </a:p>
          <a:p>
            <a:pPr lvl="1"/>
            <a:r>
              <a:rPr lang="en-US" sz="2000" dirty="0"/>
              <a:t>A </a:t>
            </a:r>
            <a:r>
              <a:rPr lang="en-US" sz="2000" dirty="0" smtClean="0"/>
              <a:t>measure </a:t>
            </a:r>
            <a:r>
              <a:rPr lang="en-US" sz="2000" dirty="0"/>
              <a:t>of validation would be </a:t>
            </a:r>
            <a:r>
              <a:rPr lang="en-US" sz="2000" dirty="0" smtClean="0"/>
              <a:t>useful</a:t>
            </a:r>
          </a:p>
          <a:p>
            <a:pPr lvl="1"/>
            <a:r>
              <a:rPr lang="en-US" sz="2000" dirty="0" smtClean="0"/>
              <a:t>Additional data frequently does not help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8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Models as tools in public health – “fidelity” (</a:t>
            </a:r>
            <a:r>
              <a:rPr lang="en-US" sz="2400" dirty="0" err="1"/>
              <a:t>Behrend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Process </a:t>
            </a:r>
            <a:r>
              <a:rPr lang="en-US" sz="2000" dirty="0"/>
              <a:t>control – data integrity (like clinical trials), </a:t>
            </a:r>
            <a:r>
              <a:rPr lang="en-US" sz="2000" dirty="0" err="1"/>
              <a:t>GitHub</a:t>
            </a:r>
            <a:endParaRPr lang="en-US" sz="2000" dirty="0"/>
          </a:p>
          <a:p>
            <a:pPr lvl="1"/>
            <a:r>
              <a:rPr lang="en-US" sz="2000" dirty="0"/>
              <a:t>“true to” uncertainty: all accounted and </a:t>
            </a:r>
            <a:r>
              <a:rPr lang="en-US" sz="2000" dirty="0" smtClean="0"/>
              <a:t>propagated</a:t>
            </a:r>
            <a:endParaRPr lang="en-US" sz="2000" dirty="0"/>
          </a:p>
          <a:p>
            <a:pPr lvl="1"/>
            <a:r>
              <a:rPr lang="en-US" sz="2000" dirty="0"/>
              <a:t>Adequacy / correctness / quality control steps (as engineering)</a:t>
            </a:r>
          </a:p>
          <a:p>
            <a:r>
              <a:rPr lang="en-US" sz="2400" dirty="0"/>
              <a:t>Research models are different from decision models</a:t>
            </a:r>
          </a:p>
          <a:p>
            <a:r>
              <a:rPr lang="en-US" sz="2400" dirty="0" smtClean="0"/>
              <a:t>Model the decision</a:t>
            </a:r>
            <a:endParaRPr lang="en-US" sz="2400" dirty="0"/>
          </a:p>
          <a:p>
            <a:pPr lvl="1"/>
            <a:r>
              <a:rPr lang="en-US" sz="2000" dirty="0"/>
              <a:t>Make </a:t>
            </a:r>
            <a:r>
              <a:rPr lang="en-US" sz="2000" dirty="0" err="1"/>
              <a:t>epi</a:t>
            </a:r>
            <a:r>
              <a:rPr lang="en-US" sz="2000" dirty="0"/>
              <a:t>-economic </a:t>
            </a:r>
            <a:r>
              <a:rPr lang="en-US" sz="2000" dirty="0" smtClean="0"/>
              <a:t>models</a:t>
            </a:r>
          </a:p>
          <a:p>
            <a:pPr lvl="1"/>
            <a:r>
              <a:rPr lang="en-US" sz="2000" dirty="0" smtClean="0"/>
              <a:t>Assess </a:t>
            </a:r>
            <a:r>
              <a:rPr lang="en-US" sz="2000" dirty="0"/>
              <a:t>the decision as complexity increases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2756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Garnett, G. P</a:t>
            </a:r>
            <a:r>
              <a:rPr lang="en-US" dirty="0" smtClean="0"/>
              <a:t>. </a:t>
            </a:r>
            <a:r>
              <a:rPr lang="en-US" i="1" dirty="0" smtClean="0"/>
              <a:t>et al.</a:t>
            </a:r>
            <a:r>
              <a:rPr lang="en-US" dirty="0"/>
              <a:t> </a:t>
            </a:r>
            <a:r>
              <a:rPr lang="en-US" dirty="0" smtClean="0"/>
              <a:t>(2011) Mathematical </a:t>
            </a:r>
            <a:r>
              <a:rPr lang="en-US" dirty="0"/>
              <a:t>models in the evaluation of health </a:t>
            </a:r>
            <a:r>
              <a:rPr lang="en-US" dirty="0" err="1"/>
              <a:t>programmes</a:t>
            </a:r>
            <a:r>
              <a:rPr lang="en-US" dirty="0"/>
              <a:t>, </a:t>
            </a:r>
            <a:r>
              <a:rPr lang="en-US" i="1" dirty="0"/>
              <a:t>The Lancet</a:t>
            </a:r>
            <a:r>
              <a:rPr lang="en-US" dirty="0"/>
              <a:t>, </a:t>
            </a:r>
            <a:r>
              <a:rPr lang="en-US" b="1" dirty="0" smtClean="0"/>
              <a:t>378</a:t>
            </a:r>
            <a:r>
              <a:rPr lang="en-US" dirty="0" smtClean="0"/>
              <a:t>, </a:t>
            </a:r>
            <a:r>
              <a:rPr lang="en-US" dirty="0"/>
              <a:t>515–</a:t>
            </a:r>
            <a:r>
              <a:rPr lang="en-US" dirty="0" smtClean="0"/>
              <a:t>525</a:t>
            </a:r>
          </a:p>
          <a:p>
            <a:r>
              <a:rPr lang="en-GB" dirty="0" smtClean="0"/>
              <a:t>White, L.J. </a:t>
            </a:r>
            <a:r>
              <a:rPr lang="en-GB" i="1" dirty="0" smtClean="0"/>
              <a:t>et al</a:t>
            </a:r>
            <a:r>
              <a:rPr lang="en-GB" dirty="0" smtClean="0"/>
              <a:t>. </a:t>
            </a:r>
            <a:r>
              <a:rPr lang="en-GB" dirty="0"/>
              <a:t>(2007) Understanding the transmission dynamics of respiratory syncytial virus using multiple time series and nested models. </a:t>
            </a:r>
            <a:r>
              <a:rPr lang="en-GB" i="1" dirty="0"/>
              <a:t>Mathematical Biosciences</a:t>
            </a:r>
            <a:r>
              <a:rPr lang="en-GB" dirty="0"/>
              <a:t> </a:t>
            </a:r>
            <a:r>
              <a:rPr lang="en-GB" b="1" dirty="0"/>
              <a:t>209</a:t>
            </a:r>
            <a:r>
              <a:rPr lang="en-GB" dirty="0"/>
              <a:t>, 222-</a:t>
            </a:r>
            <a:r>
              <a:rPr lang="en-GB" dirty="0" smtClean="0"/>
              <a:t>239 </a:t>
            </a:r>
          </a:p>
          <a:p>
            <a:r>
              <a:rPr lang="en-US" dirty="0"/>
              <a:t>Green, L.E. &amp; Medley, G.F. (2002) Mathematical modelling of the foot and mouth disease epidemic of 2001: strengths and weaknesses. </a:t>
            </a:r>
            <a:r>
              <a:rPr lang="en-US" i="1" dirty="0"/>
              <a:t>Research in Veterinary Science</a:t>
            </a:r>
            <a:r>
              <a:rPr lang="en-US" dirty="0"/>
              <a:t> </a:t>
            </a:r>
            <a:r>
              <a:rPr lang="en-US" b="1" dirty="0"/>
              <a:t>73</a:t>
            </a:r>
            <a:r>
              <a:rPr lang="en-US" dirty="0"/>
              <a:t> (3),201-</a:t>
            </a:r>
            <a:r>
              <a:rPr lang="en-US" dirty="0" smtClean="0"/>
              <a:t>205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13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“All models are</a:t>
            </a:r>
            <a:r>
              <a:rPr lang="is-IS" dirty="0" smtClean="0"/>
              <a:t> wrong...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Depends on your view of model </a:t>
            </a:r>
            <a:r>
              <a:rPr lang="en-US" sz="3200" dirty="0" smtClean="0"/>
              <a:t>correctness</a:t>
            </a:r>
            <a:endParaRPr lang="is-IS" sz="3200" dirty="0"/>
          </a:p>
          <a:p>
            <a:r>
              <a:rPr lang="is-IS" sz="3200" dirty="0" smtClean="0"/>
              <a:t>If it is...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75313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18041" y="650810"/>
            <a:ext cx="1962615" cy="185795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5048223" y="650810"/>
            <a:ext cx="0" cy="2792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048223" y="3442996"/>
            <a:ext cx="33899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Multiply 6"/>
          <p:cNvSpPr/>
          <p:nvPr/>
        </p:nvSpPr>
        <p:spPr>
          <a:xfrm>
            <a:off x="8249280" y="1765431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7745945" y="1018204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7557030" y="1550049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6523902" y="1548494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6066702" y="2136711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ultiply 11"/>
          <p:cNvSpPr/>
          <p:nvPr/>
        </p:nvSpPr>
        <p:spPr>
          <a:xfrm>
            <a:off x="5836680" y="2667390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6334987" y="2667390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/>
          <p:cNvSpPr/>
          <p:nvPr/>
        </p:nvSpPr>
        <p:spPr>
          <a:xfrm>
            <a:off x="6910696" y="1207149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y 14"/>
          <p:cNvSpPr/>
          <p:nvPr/>
        </p:nvSpPr>
        <p:spPr>
          <a:xfrm>
            <a:off x="6830451" y="1947766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7227960" y="1455577"/>
            <a:ext cx="188915" cy="188945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635960" y="839756"/>
            <a:ext cx="2413911" cy="21308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5824874" y="1332856"/>
            <a:ext cx="2739265" cy="1858214"/>
          </a:xfrm>
          <a:custGeom>
            <a:avLst/>
            <a:gdLst>
              <a:gd name="connsiteX0" fmla="*/ 0 w 2739265"/>
              <a:gd name="connsiteY0" fmla="*/ 1769705 h 1769705"/>
              <a:gd name="connsiteX1" fmla="*/ 419811 w 2739265"/>
              <a:gd name="connsiteY1" fmla="*/ 992932 h 1769705"/>
              <a:gd name="connsiteX2" fmla="*/ 1185965 w 2739265"/>
              <a:gd name="connsiteY2" fmla="*/ 163674 h 1769705"/>
              <a:gd name="connsiteX3" fmla="*/ 1469337 w 2739265"/>
              <a:gd name="connsiteY3" fmla="*/ 6220 h 1769705"/>
              <a:gd name="connsiteX4" fmla="*/ 1469337 w 2739265"/>
              <a:gd name="connsiteY4" fmla="*/ 6220 h 1769705"/>
              <a:gd name="connsiteX5" fmla="*/ 1679243 w 2739265"/>
              <a:gd name="connsiteY5" fmla="*/ 6220 h 1769705"/>
              <a:gd name="connsiteX6" fmla="*/ 2015091 w 2739265"/>
              <a:gd name="connsiteY6" fmla="*/ 90195 h 1769705"/>
              <a:gd name="connsiteX7" fmla="*/ 2172520 w 2739265"/>
              <a:gd name="connsiteY7" fmla="*/ 195165 h 1769705"/>
              <a:gd name="connsiteX8" fmla="*/ 2403416 w 2739265"/>
              <a:gd name="connsiteY8" fmla="*/ 363116 h 1769705"/>
              <a:gd name="connsiteX9" fmla="*/ 2634312 w 2739265"/>
              <a:gd name="connsiteY9" fmla="*/ 594048 h 1769705"/>
              <a:gd name="connsiteX10" fmla="*/ 2686788 w 2739265"/>
              <a:gd name="connsiteY10" fmla="*/ 709515 h 1769705"/>
              <a:gd name="connsiteX11" fmla="*/ 2686788 w 2739265"/>
              <a:gd name="connsiteY11" fmla="*/ 751502 h 1769705"/>
              <a:gd name="connsiteX12" fmla="*/ 2739265 w 2739265"/>
              <a:gd name="connsiteY12" fmla="*/ 835478 h 1769705"/>
              <a:gd name="connsiteX13" fmla="*/ 2739265 w 2739265"/>
              <a:gd name="connsiteY13" fmla="*/ 835478 h 1769705"/>
              <a:gd name="connsiteX0" fmla="*/ 0 w 2739265"/>
              <a:gd name="connsiteY0" fmla="*/ 1769705 h 1769705"/>
              <a:gd name="connsiteX1" fmla="*/ 419811 w 2739265"/>
              <a:gd name="connsiteY1" fmla="*/ 992932 h 1769705"/>
              <a:gd name="connsiteX2" fmla="*/ 1185965 w 2739265"/>
              <a:gd name="connsiteY2" fmla="*/ 163674 h 1769705"/>
              <a:gd name="connsiteX3" fmla="*/ 1469337 w 2739265"/>
              <a:gd name="connsiteY3" fmla="*/ 6220 h 1769705"/>
              <a:gd name="connsiteX4" fmla="*/ 1469337 w 2739265"/>
              <a:gd name="connsiteY4" fmla="*/ 6220 h 1769705"/>
              <a:gd name="connsiteX5" fmla="*/ 1679243 w 2739265"/>
              <a:gd name="connsiteY5" fmla="*/ 6220 h 1769705"/>
              <a:gd name="connsiteX6" fmla="*/ 2015091 w 2739265"/>
              <a:gd name="connsiteY6" fmla="*/ 90195 h 1769705"/>
              <a:gd name="connsiteX7" fmla="*/ 2172520 w 2739265"/>
              <a:gd name="connsiteY7" fmla="*/ 195165 h 1769705"/>
              <a:gd name="connsiteX8" fmla="*/ 2403416 w 2739265"/>
              <a:gd name="connsiteY8" fmla="*/ 363116 h 1769705"/>
              <a:gd name="connsiteX9" fmla="*/ 2634312 w 2739265"/>
              <a:gd name="connsiteY9" fmla="*/ 594048 h 1769705"/>
              <a:gd name="connsiteX10" fmla="*/ 2686788 w 2739265"/>
              <a:gd name="connsiteY10" fmla="*/ 709515 h 1769705"/>
              <a:gd name="connsiteX11" fmla="*/ 2623816 w 2739265"/>
              <a:gd name="connsiteY11" fmla="*/ 814484 h 1769705"/>
              <a:gd name="connsiteX12" fmla="*/ 2739265 w 2739265"/>
              <a:gd name="connsiteY12" fmla="*/ 835478 h 1769705"/>
              <a:gd name="connsiteX13" fmla="*/ 2739265 w 2739265"/>
              <a:gd name="connsiteY13" fmla="*/ 835478 h 1769705"/>
              <a:gd name="connsiteX0" fmla="*/ 0 w 2739265"/>
              <a:gd name="connsiteY0" fmla="*/ 1769705 h 1769705"/>
              <a:gd name="connsiteX1" fmla="*/ 419811 w 2739265"/>
              <a:gd name="connsiteY1" fmla="*/ 992932 h 1769705"/>
              <a:gd name="connsiteX2" fmla="*/ 1185965 w 2739265"/>
              <a:gd name="connsiteY2" fmla="*/ 163674 h 1769705"/>
              <a:gd name="connsiteX3" fmla="*/ 1469337 w 2739265"/>
              <a:gd name="connsiteY3" fmla="*/ 6220 h 1769705"/>
              <a:gd name="connsiteX4" fmla="*/ 1469337 w 2739265"/>
              <a:gd name="connsiteY4" fmla="*/ 6220 h 1769705"/>
              <a:gd name="connsiteX5" fmla="*/ 1679243 w 2739265"/>
              <a:gd name="connsiteY5" fmla="*/ 6220 h 1769705"/>
              <a:gd name="connsiteX6" fmla="*/ 2015091 w 2739265"/>
              <a:gd name="connsiteY6" fmla="*/ 90195 h 1769705"/>
              <a:gd name="connsiteX7" fmla="*/ 2172520 w 2739265"/>
              <a:gd name="connsiteY7" fmla="*/ 195165 h 1769705"/>
              <a:gd name="connsiteX8" fmla="*/ 2403416 w 2739265"/>
              <a:gd name="connsiteY8" fmla="*/ 363116 h 1769705"/>
              <a:gd name="connsiteX9" fmla="*/ 2634312 w 2739265"/>
              <a:gd name="connsiteY9" fmla="*/ 594048 h 1769705"/>
              <a:gd name="connsiteX10" fmla="*/ 2686788 w 2739265"/>
              <a:gd name="connsiteY10" fmla="*/ 709515 h 1769705"/>
              <a:gd name="connsiteX11" fmla="*/ 2739265 w 2739265"/>
              <a:gd name="connsiteY11" fmla="*/ 835478 h 1769705"/>
              <a:gd name="connsiteX12" fmla="*/ 2739265 w 2739265"/>
              <a:gd name="connsiteY12" fmla="*/ 835478 h 1769705"/>
              <a:gd name="connsiteX0" fmla="*/ 0 w 2739265"/>
              <a:gd name="connsiteY0" fmla="*/ 1769705 h 1769705"/>
              <a:gd name="connsiteX1" fmla="*/ 419811 w 2739265"/>
              <a:gd name="connsiteY1" fmla="*/ 940447 h 1769705"/>
              <a:gd name="connsiteX2" fmla="*/ 1185965 w 2739265"/>
              <a:gd name="connsiteY2" fmla="*/ 163674 h 1769705"/>
              <a:gd name="connsiteX3" fmla="*/ 1469337 w 2739265"/>
              <a:gd name="connsiteY3" fmla="*/ 6220 h 1769705"/>
              <a:gd name="connsiteX4" fmla="*/ 1469337 w 2739265"/>
              <a:gd name="connsiteY4" fmla="*/ 6220 h 1769705"/>
              <a:gd name="connsiteX5" fmla="*/ 1679243 w 2739265"/>
              <a:gd name="connsiteY5" fmla="*/ 6220 h 1769705"/>
              <a:gd name="connsiteX6" fmla="*/ 2015091 w 2739265"/>
              <a:gd name="connsiteY6" fmla="*/ 90195 h 1769705"/>
              <a:gd name="connsiteX7" fmla="*/ 2172520 w 2739265"/>
              <a:gd name="connsiteY7" fmla="*/ 195165 h 1769705"/>
              <a:gd name="connsiteX8" fmla="*/ 2403416 w 2739265"/>
              <a:gd name="connsiteY8" fmla="*/ 363116 h 1769705"/>
              <a:gd name="connsiteX9" fmla="*/ 2634312 w 2739265"/>
              <a:gd name="connsiteY9" fmla="*/ 594048 h 1769705"/>
              <a:gd name="connsiteX10" fmla="*/ 2686788 w 2739265"/>
              <a:gd name="connsiteY10" fmla="*/ 709515 h 1769705"/>
              <a:gd name="connsiteX11" fmla="*/ 2739265 w 2739265"/>
              <a:gd name="connsiteY11" fmla="*/ 835478 h 1769705"/>
              <a:gd name="connsiteX12" fmla="*/ 2739265 w 2739265"/>
              <a:gd name="connsiteY12" fmla="*/ 835478 h 1769705"/>
              <a:gd name="connsiteX0" fmla="*/ 0 w 2739265"/>
              <a:gd name="connsiteY0" fmla="*/ 1769705 h 1769705"/>
              <a:gd name="connsiteX1" fmla="*/ 419811 w 2739265"/>
              <a:gd name="connsiteY1" fmla="*/ 940447 h 1769705"/>
              <a:gd name="connsiteX2" fmla="*/ 1081013 w 2739265"/>
              <a:gd name="connsiteY2" fmla="*/ 142680 h 1769705"/>
              <a:gd name="connsiteX3" fmla="*/ 1469337 w 2739265"/>
              <a:gd name="connsiteY3" fmla="*/ 6220 h 1769705"/>
              <a:gd name="connsiteX4" fmla="*/ 1469337 w 2739265"/>
              <a:gd name="connsiteY4" fmla="*/ 6220 h 1769705"/>
              <a:gd name="connsiteX5" fmla="*/ 1679243 w 2739265"/>
              <a:gd name="connsiteY5" fmla="*/ 6220 h 1769705"/>
              <a:gd name="connsiteX6" fmla="*/ 2015091 w 2739265"/>
              <a:gd name="connsiteY6" fmla="*/ 90195 h 1769705"/>
              <a:gd name="connsiteX7" fmla="*/ 2172520 w 2739265"/>
              <a:gd name="connsiteY7" fmla="*/ 195165 h 1769705"/>
              <a:gd name="connsiteX8" fmla="*/ 2403416 w 2739265"/>
              <a:gd name="connsiteY8" fmla="*/ 363116 h 1769705"/>
              <a:gd name="connsiteX9" fmla="*/ 2634312 w 2739265"/>
              <a:gd name="connsiteY9" fmla="*/ 594048 h 1769705"/>
              <a:gd name="connsiteX10" fmla="*/ 2686788 w 2739265"/>
              <a:gd name="connsiteY10" fmla="*/ 709515 h 1769705"/>
              <a:gd name="connsiteX11" fmla="*/ 2739265 w 2739265"/>
              <a:gd name="connsiteY11" fmla="*/ 835478 h 1769705"/>
              <a:gd name="connsiteX12" fmla="*/ 2739265 w 2739265"/>
              <a:gd name="connsiteY12" fmla="*/ 835478 h 1769705"/>
              <a:gd name="connsiteX0" fmla="*/ 0 w 2739265"/>
              <a:gd name="connsiteY0" fmla="*/ 1826467 h 1826467"/>
              <a:gd name="connsiteX1" fmla="*/ 419811 w 2739265"/>
              <a:gd name="connsiteY1" fmla="*/ 997209 h 1826467"/>
              <a:gd name="connsiteX2" fmla="*/ 1081013 w 2739265"/>
              <a:gd name="connsiteY2" fmla="*/ 199442 h 1826467"/>
              <a:gd name="connsiteX3" fmla="*/ 1469337 w 2739265"/>
              <a:gd name="connsiteY3" fmla="*/ 62982 h 1826467"/>
              <a:gd name="connsiteX4" fmla="*/ 1469337 w 2739265"/>
              <a:gd name="connsiteY4" fmla="*/ 0 h 1826467"/>
              <a:gd name="connsiteX5" fmla="*/ 1679243 w 2739265"/>
              <a:gd name="connsiteY5" fmla="*/ 62982 h 1826467"/>
              <a:gd name="connsiteX6" fmla="*/ 2015091 w 2739265"/>
              <a:gd name="connsiteY6" fmla="*/ 146957 h 1826467"/>
              <a:gd name="connsiteX7" fmla="*/ 2172520 w 2739265"/>
              <a:gd name="connsiteY7" fmla="*/ 251927 h 1826467"/>
              <a:gd name="connsiteX8" fmla="*/ 2403416 w 2739265"/>
              <a:gd name="connsiteY8" fmla="*/ 419878 h 1826467"/>
              <a:gd name="connsiteX9" fmla="*/ 2634312 w 2739265"/>
              <a:gd name="connsiteY9" fmla="*/ 650810 h 1826467"/>
              <a:gd name="connsiteX10" fmla="*/ 2686788 w 2739265"/>
              <a:gd name="connsiteY10" fmla="*/ 766277 h 1826467"/>
              <a:gd name="connsiteX11" fmla="*/ 2739265 w 2739265"/>
              <a:gd name="connsiteY11" fmla="*/ 892240 h 1826467"/>
              <a:gd name="connsiteX12" fmla="*/ 2739265 w 2739265"/>
              <a:gd name="connsiteY12" fmla="*/ 892240 h 1826467"/>
              <a:gd name="connsiteX0" fmla="*/ 0 w 2739265"/>
              <a:gd name="connsiteY0" fmla="*/ 1856505 h 1856505"/>
              <a:gd name="connsiteX1" fmla="*/ 419811 w 2739265"/>
              <a:gd name="connsiteY1" fmla="*/ 1027247 h 1856505"/>
              <a:gd name="connsiteX2" fmla="*/ 1081013 w 2739265"/>
              <a:gd name="connsiteY2" fmla="*/ 229480 h 1856505"/>
              <a:gd name="connsiteX3" fmla="*/ 1469337 w 2739265"/>
              <a:gd name="connsiteY3" fmla="*/ 93020 h 1856505"/>
              <a:gd name="connsiteX4" fmla="*/ 1469337 w 2739265"/>
              <a:gd name="connsiteY4" fmla="*/ 30038 h 1856505"/>
              <a:gd name="connsiteX5" fmla="*/ 1689738 w 2739265"/>
              <a:gd name="connsiteY5" fmla="*/ 9044 h 1856505"/>
              <a:gd name="connsiteX6" fmla="*/ 2015091 w 2739265"/>
              <a:gd name="connsiteY6" fmla="*/ 176995 h 1856505"/>
              <a:gd name="connsiteX7" fmla="*/ 2172520 w 2739265"/>
              <a:gd name="connsiteY7" fmla="*/ 281965 h 1856505"/>
              <a:gd name="connsiteX8" fmla="*/ 2403416 w 2739265"/>
              <a:gd name="connsiteY8" fmla="*/ 449916 h 1856505"/>
              <a:gd name="connsiteX9" fmla="*/ 2634312 w 2739265"/>
              <a:gd name="connsiteY9" fmla="*/ 680848 h 1856505"/>
              <a:gd name="connsiteX10" fmla="*/ 2686788 w 2739265"/>
              <a:gd name="connsiteY10" fmla="*/ 796315 h 1856505"/>
              <a:gd name="connsiteX11" fmla="*/ 2739265 w 2739265"/>
              <a:gd name="connsiteY11" fmla="*/ 922278 h 1856505"/>
              <a:gd name="connsiteX12" fmla="*/ 2739265 w 2739265"/>
              <a:gd name="connsiteY12" fmla="*/ 922278 h 1856505"/>
              <a:gd name="connsiteX0" fmla="*/ 0 w 2739265"/>
              <a:gd name="connsiteY0" fmla="*/ 1853531 h 1853531"/>
              <a:gd name="connsiteX1" fmla="*/ 419811 w 2739265"/>
              <a:gd name="connsiteY1" fmla="*/ 1024273 h 1853531"/>
              <a:gd name="connsiteX2" fmla="*/ 1081013 w 2739265"/>
              <a:gd name="connsiteY2" fmla="*/ 226506 h 1853531"/>
              <a:gd name="connsiteX3" fmla="*/ 1469337 w 2739265"/>
              <a:gd name="connsiteY3" fmla="*/ 90046 h 1853531"/>
              <a:gd name="connsiteX4" fmla="*/ 1469337 w 2739265"/>
              <a:gd name="connsiteY4" fmla="*/ 27064 h 1853531"/>
              <a:gd name="connsiteX5" fmla="*/ 1689738 w 2739265"/>
              <a:gd name="connsiteY5" fmla="*/ 6070 h 1853531"/>
              <a:gd name="connsiteX6" fmla="*/ 2015091 w 2739265"/>
              <a:gd name="connsiteY6" fmla="*/ 132033 h 1853531"/>
              <a:gd name="connsiteX7" fmla="*/ 2172520 w 2739265"/>
              <a:gd name="connsiteY7" fmla="*/ 278991 h 1853531"/>
              <a:gd name="connsiteX8" fmla="*/ 2403416 w 2739265"/>
              <a:gd name="connsiteY8" fmla="*/ 446942 h 1853531"/>
              <a:gd name="connsiteX9" fmla="*/ 2634312 w 2739265"/>
              <a:gd name="connsiteY9" fmla="*/ 677874 h 1853531"/>
              <a:gd name="connsiteX10" fmla="*/ 2686788 w 2739265"/>
              <a:gd name="connsiteY10" fmla="*/ 793341 h 1853531"/>
              <a:gd name="connsiteX11" fmla="*/ 2739265 w 2739265"/>
              <a:gd name="connsiteY11" fmla="*/ 919304 h 1853531"/>
              <a:gd name="connsiteX12" fmla="*/ 2739265 w 2739265"/>
              <a:gd name="connsiteY12" fmla="*/ 919304 h 1853531"/>
              <a:gd name="connsiteX0" fmla="*/ 0 w 2739265"/>
              <a:gd name="connsiteY0" fmla="*/ 1853531 h 1853531"/>
              <a:gd name="connsiteX1" fmla="*/ 419811 w 2739265"/>
              <a:gd name="connsiteY1" fmla="*/ 1024273 h 1853531"/>
              <a:gd name="connsiteX2" fmla="*/ 1081013 w 2739265"/>
              <a:gd name="connsiteY2" fmla="*/ 226506 h 1853531"/>
              <a:gd name="connsiteX3" fmla="*/ 1469337 w 2739265"/>
              <a:gd name="connsiteY3" fmla="*/ 90046 h 1853531"/>
              <a:gd name="connsiteX4" fmla="*/ 1469337 w 2739265"/>
              <a:gd name="connsiteY4" fmla="*/ 27064 h 1853531"/>
              <a:gd name="connsiteX5" fmla="*/ 1689738 w 2739265"/>
              <a:gd name="connsiteY5" fmla="*/ 6070 h 1853531"/>
              <a:gd name="connsiteX6" fmla="*/ 2015091 w 2739265"/>
              <a:gd name="connsiteY6" fmla="*/ 132033 h 1853531"/>
              <a:gd name="connsiteX7" fmla="*/ 2245987 w 2739265"/>
              <a:gd name="connsiteY7" fmla="*/ 278991 h 1853531"/>
              <a:gd name="connsiteX8" fmla="*/ 2403416 w 2739265"/>
              <a:gd name="connsiteY8" fmla="*/ 446942 h 1853531"/>
              <a:gd name="connsiteX9" fmla="*/ 2634312 w 2739265"/>
              <a:gd name="connsiteY9" fmla="*/ 677874 h 1853531"/>
              <a:gd name="connsiteX10" fmla="*/ 2686788 w 2739265"/>
              <a:gd name="connsiteY10" fmla="*/ 793341 h 1853531"/>
              <a:gd name="connsiteX11" fmla="*/ 2739265 w 2739265"/>
              <a:gd name="connsiteY11" fmla="*/ 919304 h 1853531"/>
              <a:gd name="connsiteX12" fmla="*/ 2739265 w 2739265"/>
              <a:gd name="connsiteY12" fmla="*/ 919304 h 1853531"/>
              <a:gd name="connsiteX0" fmla="*/ 0 w 2739265"/>
              <a:gd name="connsiteY0" fmla="*/ 1858214 h 1858214"/>
              <a:gd name="connsiteX1" fmla="*/ 419811 w 2739265"/>
              <a:gd name="connsiteY1" fmla="*/ 1028956 h 1858214"/>
              <a:gd name="connsiteX2" fmla="*/ 1081013 w 2739265"/>
              <a:gd name="connsiteY2" fmla="*/ 231189 h 1858214"/>
              <a:gd name="connsiteX3" fmla="*/ 1469337 w 2739265"/>
              <a:gd name="connsiteY3" fmla="*/ 31747 h 1858214"/>
              <a:gd name="connsiteX4" fmla="*/ 1689738 w 2739265"/>
              <a:gd name="connsiteY4" fmla="*/ 10753 h 1858214"/>
              <a:gd name="connsiteX5" fmla="*/ 2015091 w 2739265"/>
              <a:gd name="connsiteY5" fmla="*/ 136716 h 1858214"/>
              <a:gd name="connsiteX6" fmla="*/ 2245987 w 2739265"/>
              <a:gd name="connsiteY6" fmla="*/ 283674 h 1858214"/>
              <a:gd name="connsiteX7" fmla="*/ 2403416 w 2739265"/>
              <a:gd name="connsiteY7" fmla="*/ 451625 h 1858214"/>
              <a:gd name="connsiteX8" fmla="*/ 2634312 w 2739265"/>
              <a:gd name="connsiteY8" fmla="*/ 682557 h 1858214"/>
              <a:gd name="connsiteX9" fmla="*/ 2686788 w 2739265"/>
              <a:gd name="connsiteY9" fmla="*/ 798024 h 1858214"/>
              <a:gd name="connsiteX10" fmla="*/ 2739265 w 2739265"/>
              <a:gd name="connsiteY10" fmla="*/ 923987 h 1858214"/>
              <a:gd name="connsiteX11" fmla="*/ 2739265 w 2739265"/>
              <a:gd name="connsiteY11" fmla="*/ 923987 h 1858214"/>
              <a:gd name="connsiteX0" fmla="*/ 0 w 2739265"/>
              <a:gd name="connsiteY0" fmla="*/ 1858214 h 1858214"/>
              <a:gd name="connsiteX1" fmla="*/ 419811 w 2739265"/>
              <a:gd name="connsiteY1" fmla="*/ 1028956 h 1858214"/>
              <a:gd name="connsiteX2" fmla="*/ 1081013 w 2739265"/>
              <a:gd name="connsiteY2" fmla="*/ 231189 h 1858214"/>
              <a:gd name="connsiteX3" fmla="*/ 1469337 w 2739265"/>
              <a:gd name="connsiteY3" fmla="*/ 31747 h 1858214"/>
              <a:gd name="connsiteX4" fmla="*/ 1689738 w 2739265"/>
              <a:gd name="connsiteY4" fmla="*/ 10753 h 1858214"/>
              <a:gd name="connsiteX5" fmla="*/ 2015091 w 2739265"/>
              <a:gd name="connsiteY5" fmla="*/ 136716 h 1858214"/>
              <a:gd name="connsiteX6" fmla="*/ 2245987 w 2739265"/>
              <a:gd name="connsiteY6" fmla="*/ 283674 h 1858214"/>
              <a:gd name="connsiteX7" fmla="*/ 2487378 w 2739265"/>
              <a:gd name="connsiteY7" fmla="*/ 451625 h 1858214"/>
              <a:gd name="connsiteX8" fmla="*/ 2634312 w 2739265"/>
              <a:gd name="connsiteY8" fmla="*/ 682557 h 1858214"/>
              <a:gd name="connsiteX9" fmla="*/ 2686788 w 2739265"/>
              <a:gd name="connsiteY9" fmla="*/ 798024 h 1858214"/>
              <a:gd name="connsiteX10" fmla="*/ 2739265 w 2739265"/>
              <a:gd name="connsiteY10" fmla="*/ 923987 h 1858214"/>
              <a:gd name="connsiteX11" fmla="*/ 2739265 w 2739265"/>
              <a:gd name="connsiteY11" fmla="*/ 923987 h 18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9265" h="1858214">
                <a:moveTo>
                  <a:pt x="0" y="1858214"/>
                </a:moveTo>
                <a:cubicBezTo>
                  <a:pt x="111075" y="1603663"/>
                  <a:pt x="239642" y="1300127"/>
                  <a:pt x="419811" y="1028956"/>
                </a:cubicBezTo>
                <a:cubicBezTo>
                  <a:pt x="599980" y="757785"/>
                  <a:pt x="906092" y="397391"/>
                  <a:pt x="1081013" y="231189"/>
                </a:cubicBezTo>
                <a:cubicBezTo>
                  <a:pt x="1255934" y="64987"/>
                  <a:pt x="1367883" y="68486"/>
                  <a:pt x="1469337" y="31747"/>
                </a:cubicBezTo>
                <a:cubicBezTo>
                  <a:pt x="1570791" y="-4992"/>
                  <a:pt x="1598779" y="-6742"/>
                  <a:pt x="1689738" y="10753"/>
                </a:cubicBezTo>
                <a:cubicBezTo>
                  <a:pt x="1780697" y="28248"/>
                  <a:pt x="1922383" y="91229"/>
                  <a:pt x="2015091" y="136716"/>
                </a:cubicBezTo>
                <a:cubicBezTo>
                  <a:pt x="2107799" y="182203"/>
                  <a:pt x="2167273" y="231189"/>
                  <a:pt x="2245987" y="283674"/>
                </a:cubicBezTo>
                <a:cubicBezTo>
                  <a:pt x="2324701" y="336159"/>
                  <a:pt x="2422657" y="385145"/>
                  <a:pt x="2487378" y="451625"/>
                </a:cubicBezTo>
                <a:cubicBezTo>
                  <a:pt x="2552099" y="518105"/>
                  <a:pt x="2601077" y="624824"/>
                  <a:pt x="2634312" y="682557"/>
                </a:cubicBezTo>
                <a:cubicBezTo>
                  <a:pt x="2667547" y="740290"/>
                  <a:pt x="2669296" y="757786"/>
                  <a:pt x="2686788" y="798024"/>
                </a:cubicBezTo>
                <a:cubicBezTo>
                  <a:pt x="2704280" y="838262"/>
                  <a:pt x="2730519" y="902993"/>
                  <a:pt x="2739265" y="923987"/>
                </a:cubicBezTo>
                <a:lnTo>
                  <a:pt x="2739265" y="923987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19813" y="3453494"/>
            <a:ext cx="35578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mr-IN" sz="2800" dirty="0" smtClean="0"/>
              <a:t>…</a:t>
            </a:r>
            <a:r>
              <a:rPr lang="en-US" sz="2800" dirty="0" smtClean="0"/>
              <a:t> </a:t>
            </a:r>
            <a:r>
              <a:rPr lang="en-US" sz="2800" i="1" dirty="0"/>
              <a:t>C = πd</a:t>
            </a:r>
            <a:r>
              <a:rPr lang="en-US" sz="2800" dirty="0"/>
              <a:t>, then all models are </a:t>
            </a:r>
            <a:r>
              <a:rPr lang="en-US" sz="2800" dirty="0" smtClean="0"/>
              <a:t>wrong</a:t>
            </a:r>
            <a:endParaRPr lang="en-US" sz="2800" dirty="0"/>
          </a:p>
        </p:txBody>
      </p:sp>
      <p:cxnSp>
        <p:nvCxnSpPr>
          <p:cNvPr id="29" name="Straight Connector 28"/>
          <p:cNvCxnSpPr>
            <a:stCxn id="2" idx="1"/>
            <a:endCxn id="2" idx="5"/>
          </p:cNvCxnSpPr>
          <p:nvPr/>
        </p:nvCxnSpPr>
        <p:spPr>
          <a:xfrm>
            <a:off x="1305459" y="922902"/>
            <a:ext cx="1387779" cy="1313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12811" y="3501587"/>
            <a:ext cx="37782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mr-IN" sz="2800" dirty="0" smtClean="0"/>
              <a:t>…</a:t>
            </a:r>
            <a:r>
              <a:rPr lang="en-US" sz="2800" dirty="0" smtClean="0"/>
              <a:t> </a:t>
            </a:r>
            <a:r>
              <a:rPr lang="en-US" sz="2800" i="1" dirty="0"/>
              <a:t>y = c + mx + </a:t>
            </a:r>
            <a:r>
              <a:rPr lang="en-US" sz="2800" i="1" dirty="0" err="1"/>
              <a:t>ε</a:t>
            </a:r>
            <a:r>
              <a:rPr lang="en-US" sz="2800" dirty="0"/>
              <a:t>, then all models are (more or less)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Correctness of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00151"/>
            <a:ext cx="8343900" cy="367042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Models typically don’t include</a:t>
            </a:r>
            <a:r>
              <a:rPr lang="is-IS" sz="2000" dirty="0" smtClean="0"/>
              <a:t>…</a:t>
            </a:r>
            <a:endParaRPr lang="en-US" sz="2000" dirty="0" smtClean="0"/>
          </a:p>
          <a:p>
            <a:pPr lvl="1"/>
            <a:r>
              <a:rPr lang="en-US" sz="1800" dirty="0" smtClean="0"/>
              <a:t>Drivers of behaviour</a:t>
            </a:r>
          </a:p>
          <a:p>
            <a:pPr lvl="2"/>
            <a:r>
              <a:rPr lang="en-US" sz="1800" dirty="0" smtClean="0"/>
              <a:t>E.g. </a:t>
            </a:r>
            <a:r>
              <a:rPr lang="en-US" sz="1800" dirty="0" err="1" smtClean="0"/>
              <a:t>behavioural</a:t>
            </a:r>
            <a:r>
              <a:rPr lang="en-US" sz="1800" dirty="0" smtClean="0"/>
              <a:t> dis-inhibition which changes risk of infection due to the intervention</a:t>
            </a:r>
          </a:p>
          <a:p>
            <a:pPr lvl="1"/>
            <a:r>
              <a:rPr lang="en-US" sz="1800" dirty="0" smtClean="0"/>
              <a:t>Correlations between behaviours</a:t>
            </a:r>
          </a:p>
          <a:p>
            <a:pPr lvl="2"/>
            <a:r>
              <a:rPr lang="en-US" sz="1800" dirty="0" smtClean="0"/>
              <a:t>E.g. children with many siblings have more extra-household contacts</a:t>
            </a:r>
          </a:p>
          <a:p>
            <a:pPr lvl="1"/>
            <a:r>
              <a:rPr lang="en-US" sz="1800" dirty="0" smtClean="0"/>
              <a:t>Genetic heterogeneity; Migration / movement; Multiple diseases; Political upheavals / economic crises</a:t>
            </a:r>
          </a:p>
          <a:p>
            <a:r>
              <a:rPr lang="is-IS" sz="2000" dirty="0" smtClean="0"/>
              <a:t>… </a:t>
            </a:r>
            <a:r>
              <a:rPr lang="is-IS" sz="2000" dirty="0" smtClean="0"/>
              <a:t>so </a:t>
            </a:r>
            <a:r>
              <a:rPr lang="en-US" sz="2000" dirty="0" smtClean="0"/>
              <a:t>will </a:t>
            </a:r>
            <a:r>
              <a:rPr lang="en-US" sz="2000" dirty="0" smtClean="0"/>
              <a:t>never get to the same level as gold standard models in engineering</a:t>
            </a:r>
          </a:p>
          <a:p>
            <a:r>
              <a:rPr lang="en-US" sz="2000" dirty="0" smtClean="0"/>
              <a:t>But the important heterogeneities / correlations can be captured to provide an overall view of the dynamic behaviour of the system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9403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is-IS" dirty="0" smtClean="0"/>
              <a:t>…but some are useful”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3229"/>
            <a:ext cx="8343900" cy="3622524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 smtClean="0"/>
              <a:t>Depends on your view of the role of modelling:</a:t>
            </a:r>
          </a:p>
          <a:p>
            <a:pPr lvl="1"/>
            <a:r>
              <a:rPr lang="en-US" sz="2800" dirty="0" smtClean="0"/>
              <a:t>If </a:t>
            </a:r>
            <a:r>
              <a:rPr lang="en-US" sz="2800" dirty="0" smtClean="0"/>
              <a:t>quantitative prediction </a:t>
            </a:r>
            <a:r>
              <a:rPr lang="en-US" sz="2800" dirty="0" smtClean="0"/>
              <a:t>(as bridge-building), then all models in public health are useless</a:t>
            </a:r>
          </a:p>
          <a:p>
            <a:pPr lvl="1"/>
            <a:r>
              <a:rPr lang="en-US" sz="2800" dirty="0" smtClean="0"/>
              <a:t>If </a:t>
            </a:r>
            <a:r>
              <a:rPr lang="en-US" sz="2800" dirty="0" smtClean="0"/>
              <a:t>acting </a:t>
            </a:r>
            <a:r>
              <a:rPr lang="en-US" sz="2800" dirty="0" smtClean="0"/>
              <a:t>as a guide to support the best decision given everything, then all models are (potentially) </a:t>
            </a:r>
            <a:r>
              <a:rPr lang="en-US" sz="2800" dirty="0" smtClean="0"/>
              <a:t>useful</a:t>
            </a:r>
          </a:p>
          <a:p>
            <a:r>
              <a:rPr lang="en-US" sz="3200" dirty="0"/>
              <a:t>Models typically (ideally)</a:t>
            </a:r>
          </a:p>
          <a:p>
            <a:pPr lvl="1"/>
            <a:r>
              <a:rPr lang="en-US" sz="2900" dirty="0"/>
              <a:t>Sit within a multidisciplinary framework (clinicians, </a:t>
            </a:r>
            <a:r>
              <a:rPr lang="en-US" sz="2900" dirty="0" smtClean="0"/>
              <a:t>economists</a:t>
            </a:r>
            <a:r>
              <a:rPr lang="en-US" sz="2900" dirty="0"/>
              <a:t>, public health </a:t>
            </a:r>
            <a:r>
              <a:rPr lang="en-US" sz="2900" dirty="0" err="1"/>
              <a:t>etc</a:t>
            </a:r>
            <a:r>
              <a:rPr lang="en-US" sz="2900" dirty="0"/>
              <a:t>)</a:t>
            </a:r>
          </a:p>
          <a:p>
            <a:pPr lvl="1"/>
            <a:r>
              <a:rPr lang="en-US" sz="2900" dirty="0"/>
              <a:t>The model informs decisions rather than makes them</a:t>
            </a:r>
          </a:p>
          <a:p>
            <a:pPr lvl="1"/>
            <a:r>
              <a:rPr lang="en-US" sz="2900" dirty="0"/>
              <a:t>Can be trumped by political </a:t>
            </a:r>
            <a:r>
              <a:rPr lang="en-US" sz="2900" dirty="0" smtClean="0"/>
              <a:t>imperatives</a:t>
            </a:r>
          </a:p>
          <a:p>
            <a:pPr lvl="1"/>
            <a:endParaRPr lang="en-US" sz="2900" dirty="0"/>
          </a:p>
          <a:p>
            <a:r>
              <a:rPr lang="en-US" sz="3200" u="sng" dirty="0"/>
              <a:t>The usefulness of the model is not determined by the model, but by the context in which it is </a:t>
            </a:r>
            <a:r>
              <a:rPr lang="en-US" sz="3200" u="sng" dirty="0" smtClean="0"/>
              <a:t>used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89766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make models </a:t>
            </a:r>
            <a:r>
              <a:rPr lang="en-US" dirty="0" err="1" smtClean="0"/>
              <a:t>correcter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impetus is to make models more accurate</a:t>
            </a:r>
          </a:p>
          <a:p>
            <a:pPr lvl="1"/>
            <a:r>
              <a:rPr lang="en-US" sz="2000" dirty="0" smtClean="0"/>
              <a:t>To aim for the gold standards</a:t>
            </a:r>
          </a:p>
          <a:p>
            <a:r>
              <a:rPr lang="en-US" sz="2400" dirty="0" smtClean="0"/>
              <a:t>Takes the pressure away from the the decision makers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oliticians do not decide bridge structures</a:t>
            </a:r>
          </a:p>
          <a:p>
            <a:pPr lvl="1"/>
            <a:r>
              <a:rPr lang="en-US" sz="2000" dirty="0" smtClean="0"/>
              <a:t>“The computer says no”</a:t>
            </a:r>
          </a:p>
          <a:p>
            <a:r>
              <a:rPr lang="en-US" sz="2400" dirty="0" smtClean="0"/>
              <a:t>How can we know when the model is sufficiently correct/accurate to base public health decisions on it?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459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Model output = Model structure + parameters</a:t>
            </a:r>
          </a:p>
          <a:p>
            <a:r>
              <a:rPr lang="en-US" sz="2400" dirty="0" smtClean="0"/>
              <a:t>Parameters = Model structure + data (fitting)</a:t>
            </a:r>
          </a:p>
          <a:p>
            <a:pPr lvl="1"/>
            <a:r>
              <a:rPr lang="en-US" sz="2000" dirty="0" smtClean="0"/>
              <a:t>Structure and parameters are not independent</a:t>
            </a:r>
          </a:p>
          <a:p>
            <a:r>
              <a:rPr lang="en-US" sz="2400" dirty="0" smtClean="0"/>
              <a:t>Model structure = compromise between logistic feasibility / knowledge</a:t>
            </a:r>
          </a:p>
          <a:p>
            <a:pPr lvl="1"/>
            <a:r>
              <a:rPr lang="en-US" sz="2000" dirty="0" smtClean="0"/>
              <a:t>The “art” of modelling</a:t>
            </a:r>
          </a:p>
          <a:p>
            <a:r>
              <a:rPr lang="en-US" sz="2400" dirty="0" smtClean="0"/>
              <a:t>Data = Bias</a:t>
            </a:r>
            <a:endParaRPr lang="en-US" sz="2400" dirty="0"/>
          </a:p>
          <a:p>
            <a:pPr lvl="1"/>
            <a:r>
              <a:rPr lang="en-US" sz="2000" dirty="0" smtClean="0"/>
              <a:t>Never enough from the same place &amp; time</a:t>
            </a:r>
          </a:p>
        </p:txBody>
      </p:sp>
    </p:spTree>
    <p:extLst>
      <p:ext uri="{BB962C8B-B14F-4D97-AF65-F5344CB8AC3E}">
        <p14:creationId xmlns:p14="http://schemas.microsoft.com/office/powerpoint/2010/main" val="352407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Measures of accuracy: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Demonstration that the model has (limited, short-term) value in making predictions</a:t>
            </a:r>
          </a:p>
          <a:p>
            <a:r>
              <a:rPr lang="en-US" sz="2400" dirty="0" smtClean="0"/>
              <a:t>Frequently inadequate</a:t>
            </a:r>
          </a:p>
          <a:p>
            <a:pPr lvl="1"/>
            <a:r>
              <a:rPr lang="en-US" sz="2000" dirty="0" smtClean="0"/>
              <a:t>Inappropriate data, bias etc.</a:t>
            </a:r>
          </a:p>
          <a:p>
            <a:pPr lvl="1"/>
            <a:r>
              <a:rPr lang="en-US" sz="2000" dirty="0"/>
              <a:t>“Where models are given room for validation, they will find it</a:t>
            </a:r>
            <a:r>
              <a:rPr lang="en-US" sz="2000" dirty="0" smtClean="0"/>
              <a:t>”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hat </a:t>
            </a:r>
            <a:r>
              <a:rPr lang="en-US" sz="2400" dirty="0"/>
              <a:t>credibility does it add to be able to predict the past</a:t>
            </a:r>
            <a:r>
              <a:rPr lang="en-US" sz="2400" dirty="0" smtClean="0"/>
              <a:t>?</a:t>
            </a:r>
            <a:endParaRPr lang="en-GB" sz="2400" dirty="0" smtClean="0"/>
          </a:p>
          <a:p>
            <a:pPr lvl="1"/>
            <a:r>
              <a:rPr lang="en-GB" sz="2000" u="sng" dirty="0" smtClean="0"/>
              <a:t>We do not have a measure of credibility </a:t>
            </a:r>
            <a:r>
              <a:rPr lang="en-GB" sz="2000" dirty="0" smtClean="0"/>
              <a:t>– it</a:t>
            </a:r>
            <a:r>
              <a:rPr lang="uk-UA" sz="2000" dirty="0" smtClean="0"/>
              <a:t>’</a:t>
            </a:r>
            <a:r>
              <a:rPr lang="en-GB" sz="2000" dirty="0" smtClean="0"/>
              <a:t>s a judgement</a:t>
            </a:r>
          </a:p>
          <a:p>
            <a:pPr lvl="1"/>
            <a:r>
              <a:rPr lang="en-GB" sz="2000" dirty="0" smtClean="0"/>
              <a:t>We accept a model as being “good enough” when we think its good enough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1989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SHTM white 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Slides template_White_16-9_widescreen.potm" id="{300E39AD-DC58-4588-8806-0C1B3D5ED9EE}" vid="{912528AE-82EB-47AD-A839-4259CE71A8F9}"/>
    </a:ext>
  </a:extLst>
</a:theme>
</file>

<file path=ppt/theme/theme2.xml><?xml version="1.0" encoding="utf-8"?>
<a:theme xmlns:a="http://schemas.openxmlformats.org/drawingml/2006/main" name="Smaller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Slides template_White_16-9_widescreen.potm" id="{300E39AD-DC58-4588-8806-0C1B3D5ED9EE}" vid="{799AA033-539E-4358-BD21-5AA1CD2271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LSHTM white 16-9.thmx</Template>
  <TotalTime>15359</TotalTime>
  <Words>1339</Words>
  <Application>Microsoft Macintosh PowerPoint</Application>
  <PresentationFormat>On-screen Show (16:9)</PresentationFormat>
  <Paragraphs>180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LSHTM white 16-9</vt:lpstr>
      <vt:lpstr>Smaller Logo</vt:lpstr>
      <vt:lpstr>The value of calibration for decision making OR Does it matter how good the model is?</vt:lpstr>
      <vt:lpstr>Models are Essential in Public Health</vt:lpstr>
      <vt:lpstr>“All models are wrong...</vt:lpstr>
      <vt:lpstr>PowerPoint Presentation</vt:lpstr>
      <vt:lpstr>Correctness of models</vt:lpstr>
      <vt:lpstr>“…but some are useful”</vt:lpstr>
      <vt:lpstr>Can we make models correcter?</vt:lpstr>
      <vt:lpstr>Sources of uncertainty</vt:lpstr>
      <vt:lpstr>Measures of accuracy: Validation</vt:lpstr>
      <vt:lpstr>Multiple model comparisons</vt:lpstr>
      <vt:lpstr>Multi-model Comparisons: paradox</vt:lpstr>
      <vt:lpstr>Structure vs Parameters</vt:lpstr>
      <vt:lpstr>PowerPoint Presentation</vt:lpstr>
      <vt:lpstr>PowerPoint Presentation</vt:lpstr>
      <vt:lpstr>Sources of Uncertainty</vt:lpstr>
      <vt:lpstr>Econo-epidemiology</vt:lpstr>
      <vt:lpstr>Focus on the decision</vt:lpstr>
      <vt:lpstr>PowerPoint Presentation</vt:lpstr>
      <vt:lpstr>PowerPoint Presentation</vt:lpstr>
      <vt:lpstr>Model Complexity is not the Solution</vt:lpstr>
      <vt:lpstr>Conclusions I</vt:lpstr>
      <vt:lpstr>Conclusions II</vt:lpstr>
      <vt:lpstr>Some References</vt:lpstr>
    </vt:vector>
  </TitlesOfParts>
  <Company>University of Warwick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MODEL-BASED DECISION-MAKING: DOES IT MATTER HOW GOOD THE MODEL IS?  </dc:title>
  <dc:creator>Graham Medley</dc:creator>
  <cp:lastModifiedBy>Graham Medley</cp:lastModifiedBy>
  <cp:revision>68</cp:revision>
  <dcterms:created xsi:type="dcterms:W3CDTF">2016-08-23T15:15:52Z</dcterms:created>
  <dcterms:modified xsi:type="dcterms:W3CDTF">2017-04-14T11:06:15Z</dcterms:modified>
</cp:coreProperties>
</file>