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74" r:id="rId2"/>
  </p:sldMasterIdLst>
  <p:notesMasterIdLst>
    <p:notesMasterId r:id="rId32"/>
  </p:notesMasterIdLst>
  <p:sldIdLst>
    <p:sldId id="256" r:id="rId3"/>
    <p:sldId id="431" r:id="rId4"/>
    <p:sldId id="433" r:id="rId5"/>
    <p:sldId id="430" r:id="rId6"/>
    <p:sldId id="432" r:id="rId7"/>
    <p:sldId id="451" r:id="rId8"/>
    <p:sldId id="435" r:id="rId9"/>
    <p:sldId id="436" r:id="rId10"/>
    <p:sldId id="437" r:id="rId11"/>
    <p:sldId id="439" r:id="rId12"/>
    <p:sldId id="438" r:id="rId13"/>
    <p:sldId id="453" r:id="rId14"/>
    <p:sldId id="454" r:id="rId15"/>
    <p:sldId id="458" r:id="rId16"/>
    <p:sldId id="455" r:id="rId17"/>
    <p:sldId id="456" r:id="rId18"/>
    <p:sldId id="457" r:id="rId19"/>
    <p:sldId id="452" r:id="rId20"/>
    <p:sldId id="459" r:id="rId21"/>
    <p:sldId id="440" r:id="rId22"/>
    <p:sldId id="449" r:id="rId23"/>
    <p:sldId id="442" r:id="rId24"/>
    <p:sldId id="443" r:id="rId25"/>
    <p:sldId id="448" r:id="rId26"/>
    <p:sldId id="445" r:id="rId27"/>
    <p:sldId id="446" r:id="rId28"/>
    <p:sldId id="447" r:id="rId29"/>
    <p:sldId id="450" r:id="rId30"/>
    <p:sldId id="2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66"/>
    <p:restoredTop sz="86621"/>
  </p:normalViewPr>
  <p:slideViewPr>
    <p:cSldViewPr snapToGrid="0" snapToObjects="1">
      <p:cViewPr>
        <p:scale>
          <a:sx n="78" d="100"/>
          <a:sy n="78" d="100"/>
        </p:scale>
        <p:origin x="728" y="712"/>
      </p:cViewPr>
      <p:guideLst/>
    </p:cSldViewPr>
  </p:slideViewPr>
  <p:outlineViewPr>
    <p:cViewPr>
      <p:scale>
        <a:sx n="33" d="100"/>
        <a:sy n="33" d="100"/>
      </p:scale>
      <p:origin x="0" y="-461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5" d="100"/>
          <a:sy n="75" d="100"/>
        </p:scale>
        <p:origin x="3504"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0964C-8589-A442-930D-430CD64C7AEE}" type="datetimeFigureOut">
              <a:rPr lang="en-US" smtClean="0"/>
              <a:t>4/17/18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78069-E501-2640-B3B1-6F12F78586D1}" type="slidenum">
              <a:rPr lang="en-US" smtClean="0"/>
              <a:t>‹#›</a:t>
            </a:fld>
            <a:endParaRPr lang="en-US"/>
          </a:p>
        </p:txBody>
      </p:sp>
    </p:spTree>
    <p:extLst>
      <p:ext uri="{BB962C8B-B14F-4D97-AF65-F5344CB8AC3E}">
        <p14:creationId xmlns:p14="http://schemas.microsoft.com/office/powerpoint/2010/main" val="90028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Slide presenter: Graham</a:t>
            </a:r>
            <a:endParaRPr lang="en-US" dirty="0"/>
          </a:p>
          <a:p>
            <a:r>
              <a:rPr lang="en-US" b="1" dirty="0"/>
              <a:t>The current challenge for the modelling is to explain the observed spatial heterogeneity in incidence.</a:t>
            </a:r>
            <a:endParaRPr lang="en-US" dirty="0"/>
          </a:p>
          <a:p>
            <a:r>
              <a:rPr lang="en-US" dirty="0"/>
              <a:t>The previous slide showed that even an apparently homogeneous decline in case incidence at the District-level could conceal major heterogeneity at the Block-level.  This heterogeneity is a crucial determinant of the likelihood of achieving elimination or of interrupting transmission.  Population dynamic modeling can provide insights into both these outcomes and so help identify the crucial variables to be measured.  </a:t>
            </a:r>
          </a:p>
          <a:p>
            <a:r>
              <a:rPr lang="en-US" b="1" u="sng" dirty="0"/>
              <a:t>Figure 1a </a:t>
            </a:r>
            <a:r>
              <a:rPr lang="en-US" dirty="0"/>
              <a:t>demonstrates </a:t>
            </a:r>
            <a:r>
              <a:rPr lang="en-US" dirty="0" err="1"/>
              <a:t>spatio</a:t>
            </a:r>
            <a:r>
              <a:rPr lang="en-US" dirty="0"/>
              <a:t>-temporal heterogeneity.  </a:t>
            </a:r>
            <a:r>
              <a:rPr lang="en-US" b="1" dirty="0"/>
              <a:t>The figure shows the way in which case diagnoses at the District-level have changed for all endemic districts in Bihar over the period 2009 to 2016. </a:t>
            </a:r>
            <a:r>
              <a:rPr lang="en-US" dirty="0"/>
              <a:t>Each line is a separate District, and the solid black line is for the District of Saran. The majority of cases in Bihar arise from a few districts. All Districts show a decline in incidence but some, like Saran remain unusually high. </a:t>
            </a:r>
          </a:p>
          <a:p>
            <a:r>
              <a:rPr lang="en-US" b="1" u="sng" dirty="0"/>
              <a:t>Figure 1b </a:t>
            </a:r>
            <a:r>
              <a:rPr lang="en-US" dirty="0"/>
              <a:t>demonstrates </a:t>
            </a:r>
            <a:r>
              <a:rPr lang="en-US" dirty="0" err="1"/>
              <a:t>spatio</a:t>
            </a:r>
            <a:r>
              <a:rPr lang="en-US" dirty="0"/>
              <a:t>-temporal heterogeneity at a finer spatial scale. Each line is a block within Saran, and the black line is the mean. The majority of cases in Saran arise from a few blocks. All blocks show a decline in incidence but some remain unusually high. There is evidence that this pattern continues down to the village level (i.e. that within a block the majority of cases arise from a few villages).</a:t>
            </a:r>
          </a:p>
          <a:p>
            <a:r>
              <a:rPr lang="en-US" dirty="0"/>
              <a:t>What are the characteristics of the high incidence Districts/Blocks/villages that might be associated with this outcome: sandfly density, population structure, socio-economic status, health-care services? An alternative is that it is just “Saran’s turn” to be high, and that the pattern will continue with different districts taking turns to be high because of transmission dynamic effects. Reality is likely to be a combination of the two.</a:t>
            </a:r>
          </a:p>
          <a:p>
            <a:r>
              <a:rPr lang="en-US" dirty="0"/>
              <a:t>Insight into the drivers of heterogeneity will give us deep insight into the drivers of VL incidence and 1) tell us what to look for (surveillance) and 2) tell what to do to interrupt transmission.</a:t>
            </a:r>
          </a:p>
          <a:p>
            <a:r>
              <a:rPr lang="en-US" b="1" u="sng" dirty="0"/>
              <a:t>Figure 2</a:t>
            </a:r>
            <a:r>
              <a:rPr lang="en-US" dirty="0"/>
              <a:t> goes further into the Block-level analysis for </a:t>
            </a:r>
            <a:r>
              <a:rPr lang="en-US" dirty="0" err="1"/>
              <a:t>Marhoura</a:t>
            </a:r>
            <a:r>
              <a:rPr lang="en-US" dirty="0"/>
              <a:t> (the blue line in Figure 1b), to explore whether it is possible to develop a data-driven, model-based support tool for short-term prediction of likely areas of flare-up and outbreaks.  </a:t>
            </a:r>
            <a:r>
              <a:rPr lang="en-US" b="1" dirty="0"/>
              <a:t>The figure shows the real data points for </a:t>
            </a:r>
            <a:r>
              <a:rPr lang="en-US" b="1" dirty="0" err="1"/>
              <a:t>Marhoura</a:t>
            </a:r>
            <a:r>
              <a:rPr lang="en-US" b="1" dirty="0"/>
              <a:t> in Figure 1b (</a:t>
            </a:r>
            <a:r>
              <a:rPr lang="en-US" b="1" dirty="0" err="1"/>
              <a:t>ie</a:t>
            </a:r>
            <a:r>
              <a:rPr lang="en-US" b="1" dirty="0"/>
              <a:t> for the period 2009 to 2016), and compares this with a simple model that shows how case finding might change with more efficient </a:t>
            </a:r>
            <a:r>
              <a:rPr lang="en-US" b="1" dirty="0" err="1"/>
              <a:t>Dx</a:t>
            </a:r>
            <a:r>
              <a:rPr lang="en-US" b="1" dirty="0"/>
              <a:t>/Rx (e.g., with ACD). </a:t>
            </a:r>
            <a:r>
              <a:rPr lang="en-US" dirty="0"/>
              <a:t>We are collaborating with IDM to use the </a:t>
            </a:r>
            <a:r>
              <a:rPr lang="en-US" i="1" dirty="0" err="1"/>
              <a:t>RiskMapper</a:t>
            </a:r>
            <a:r>
              <a:rPr lang="en-US" dirty="0"/>
              <a:t> platform to provide a near real-time prediction of risk (e.g. a traffic light system at the block level). The challenge will be to transfer the technical capacity to NVBDCP to predict outbreaks. CARE is an essential partner.</a:t>
            </a:r>
          </a:p>
          <a:p>
            <a:r>
              <a:rPr lang="en-US" b="1" u="sng" dirty="0"/>
              <a:t>Figure 3 </a:t>
            </a:r>
            <a:r>
              <a:rPr lang="en-US" dirty="0"/>
              <a:t>illustrates an important consideration in deciding future control of VL post-elimination. The data are the same as the previous figure.</a:t>
            </a:r>
          </a:p>
          <a:p>
            <a:r>
              <a:rPr lang="en-US" dirty="0"/>
              <a:t>The current low levels of incidence are due to the intervention – in particular the </a:t>
            </a:r>
            <a:r>
              <a:rPr lang="en-US" dirty="0" err="1"/>
              <a:t>Dx</a:t>
            </a:r>
            <a:r>
              <a:rPr lang="en-US" dirty="0"/>
              <a:t>/Rx effort means that very few people die of VL. If this intervention is relaxed, the VL will come back to </a:t>
            </a:r>
            <a:r>
              <a:rPr lang="en-US" dirty="0" err="1"/>
              <a:t>precontrol</a:t>
            </a:r>
            <a:r>
              <a:rPr lang="en-US" dirty="0"/>
              <a:t> levels. Epidemiologically, VL is more like </a:t>
            </a:r>
            <a:r>
              <a:rPr lang="en-US"/>
              <a:t>polio than </a:t>
            </a:r>
            <a:r>
              <a:rPr lang="en-US" dirty="0"/>
              <a:t>guinea worm, so that the resurgence has the potential to be an epidemic. All the models demonstrate this potential. This figure is not intended to be predictive, but to illustrate this danger inherent in failing to sustain elimination at current levels. Whilst the vertical scale might seem extreme, in an outbreak in </a:t>
            </a:r>
            <a:r>
              <a:rPr lang="en-US" dirty="0" err="1"/>
              <a:t>Kosra</a:t>
            </a:r>
            <a:r>
              <a:rPr lang="en-US" dirty="0"/>
              <a:t>, a single village in southern Bihar, 55 cases of VL were identified in a population of 1758 (~3%). </a:t>
            </a:r>
          </a:p>
          <a:p>
            <a:r>
              <a:rPr lang="en-US" dirty="0"/>
              <a:t> </a:t>
            </a:r>
          </a:p>
          <a:p>
            <a:r>
              <a:rPr lang="en-US" dirty="0"/>
              <a:t>[Additional information about epidemic potential: Whilst the details of the projection are not accurate, they demonstrate the principal shown by ALL the models – that suppressing incidence by IRS and/or case finding, and then reducing that suppression, will result in epidemics of VL. Current interventions against VL reduces exposure, resulting in a reduction in individual and herd immunity and an increase in the size of the susceptible population. These factors in turn lead to a significant risk of local outbreaks and even major epidemics, as seen in India in the 1960s when there were thousands of deaths associated with Kala Azar post the malaria DDT campaigns.  The figure shows this pattern, with a significant increase in cases and mortality some 20 years after the introduction, and then cessation, of effective </a:t>
            </a:r>
            <a:r>
              <a:rPr lang="en-US" dirty="0" err="1"/>
              <a:t>Dx</a:t>
            </a:r>
            <a:r>
              <a:rPr lang="en-US" dirty="0"/>
              <a:t>/Rx.  This result highlights the importance of short-term predictions (to be able to control outbreaks before they are epidemic), and of the importance of continued control (if elimination of infection is not feasible or adopted). Modelling here is used to define the future risks of attaining the current target.]</a:t>
            </a:r>
          </a:p>
          <a:p>
            <a:r>
              <a:rPr lang="en-US" dirty="0"/>
              <a:t> </a:t>
            </a:r>
          </a:p>
          <a:p>
            <a:r>
              <a:rPr lang="en-US" dirty="0"/>
              <a:t> [Additional information about the IDM platform – the user interface provides a solid platform for data handling and output of results, and we will use this interface. The main development activity will be in adding to the prediction algorithms. Currently these are “disease agnostic”, i.e. they use the past history of cases to provide statistical forecasts of risk. The SPEAK modelling will be developing more VL specific algorithms using both relevant environmental variables (e.g. climate, population) and transmission dynamics.]</a:t>
            </a:r>
          </a:p>
          <a:p>
            <a:r>
              <a:rPr lang="en-US" dirty="0"/>
              <a:t> </a:t>
            </a:r>
          </a:p>
        </p:txBody>
      </p:sp>
      <p:sp>
        <p:nvSpPr>
          <p:cNvPr id="4" name="Slide Number Placeholder 3"/>
          <p:cNvSpPr>
            <a:spLocks noGrp="1"/>
          </p:cNvSpPr>
          <p:nvPr>
            <p:ph type="sldNum" sz="quarter" idx="10"/>
          </p:nvPr>
        </p:nvSpPr>
        <p:spPr/>
        <p:txBody>
          <a:bodyPr/>
          <a:lstStyle/>
          <a:p>
            <a:pPr defTabSz="933111">
              <a:defRPr/>
            </a:pPr>
            <a:fld id="{732359AA-B16C-4DDD-8AB6-C90283EFE205}" type="slidenum">
              <a:rPr lang="en-US">
                <a:solidFill>
                  <a:prstClr val="black"/>
                </a:solidFill>
                <a:latin typeface="Calibri" panose="020F0502020204030204"/>
              </a:rPr>
              <a:pPr defTabSz="933111">
                <a:defRPr/>
              </a:pPr>
              <a:t>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F42A0C87-9215-4CBE-B28F-3B9A35FFCCE3}"/>
              </a:ext>
            </a:extLst>
          </p:cNvPr>
          <p:cNvSpPr>
            <a:spLocks noGrp="1"/>
          </p:cNvSpPr>
          <p:nvPr>
            <p:ph type="dt" idx="11"/>
          </p:nvPr>
        </p:nvSpPr>
        <p:spPr/>
        <p:txBody>
          <a:bodyPr/>
          <a:lstStyle/>
          <a:p>
            <a:fld id="{63DFBDEB-E943-4FC0-A1C7-9A3384FA1002}" type="datetime1">
              <a:rPr lang="en-US" smtClean="0"/>
              <a:t>4/17/18</a:t>
            </a:fld>
            <a:endParaRPr lang="en-US"/>
          </a:p>
        </p:txBody>
      </p:sp>
    </p:spTree>
    <p:extLst>
      <p:ext uri="{BB962C8B-B14F-4D97-AF65-F5344CB8AC3E}">
        <p14:creationId xmlns:p14="http://schemas.microsoft.com/office/powerpoint/2010/main" val="307550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on the cases next door aspect…</a:t>
            </a:r>
          </a:p>
          <a:p>
            <a:pPr marL="171450" indent="-171450">
              <a:buFontTx/>
              <a:buChar char="-"/>
            </a:pPr>
            <a:r>
              <a:rPr lang="en-US" dirty="0"/>
              <a:t>VL shows clustering at all spatial scales</a:t>
            </a:r>
          </a:p>
          <a:p>
            <a:pPr marL="171450" indent="-171450">
              <a:buFontTx/>
              <a:buChar char="-"/>
            </a:pPr>
            <a:r>
              <a:rPr lang="en-US" dirty="0"/>
              <a:t>Inference of spatial scale of transmission using old data from a population study in a highly endemic village in Bangladesh</a:t>
            </a:r>
          </a:p>
        </p:txBody>
      </p:sp>
      <p:sp>
        <p:nvSpPr>
          <p:cNvPr id="4" name="Slide Number Placeholder 3"/>
          <p:cNvSpPr>
            <a:spLocks noGrp="1"/>
          </p:cNvSpPr>
          <p:nvPr>
            <p:ph type="sldNum" sz="quarter" idx="10"/>
          </p:nvPr>
        </p:nvSpPr>
        <p:spPr/>
        <p:txBody>
          <a:bodyPr/>
          <a:lstStyle/>
          <a:p>
            <a:fld id="{9A578069-E501-2640-B3B1-6F12F78586D1}" type="slidenum">
              <a:rPr lang="en-US" smtClean="0"/>
              <a:t>12</a:t>
            </a:fld>
            <a:endParaRPr lang="en-US"/>
          </a:p>
        </p:txBody>
      </p:sp>
    </p:spTree>
    <p:extLst>
      <p:ext uri="{BB962C8B-B14F-4D97-AF65-F5344CB8AC3E}">
        <p14:creationId xmlns:p14="http://schemas.microsoft.com/office/powerpoint/2010/main" val="3929824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Spatial locations of cases over time in para 1</a:t>
            </a:r>
          </a:p>
        </p:txBody>
      </p:sp>
      <p:sp>
        <p:nvSpPr>
          <p:cNvPr id="4" name="Slide Number Placeholder 3"/>
          <p:cNvSpPr>
            <a:spLocks noGrp="1"/>
          </p:cNvSpPr>
          <p:nvPr>
            <p:ph type="sldNum" sz="quarter" idx="10"/>
          </p:nvPr>
        </p:nvSpPr>
        <p:spPr/>
        <p:txBody>
          <a:bodyPr/>
          <a:lstStyle/>
          <a:p>
            <a:fld id="{9A578069-E501-2640-B3B1-6F12F78586D1}" type="slidenum">
              <a:rPr lang="en-US" smtClean="0"/>
              <a:t>13</a:t>
            </a:fld>
            <a:endParaRPr lang="en-US"/>
          </a:p>
        </p:txBody>
      </p:sp>
    </p:spTree>
    <p:extLst>
      <p:ext uri="{BB962C8B-B14F-4D97-AF65-F5344CB8AC3E}">
        <p14:creationId xmlns:p14="http://schemas.microsoft.com/office/powerpoint/2010/main" val="132936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Fitted an individual-level SEIR spatial kernel model to the disease status data</a:t>
            </a:r>
          </a:p>
          <a:p>
            <a:pPr marL="171450" indent="-171450">
              <a:buFontTx/>
              <a:buChar char="-"/>
            </a:pPr>
            <a:r>
              <a:rPr lang="en-US" dirty="0"/>
              <a:t>Force of infection experienced by an individual is sum of forces of infection of cases around them weighted by distance (spatial kernel)</a:t>
            </a:r>
          </a:p>
          <a:p>
            <a:pPr marL="171450" indent="-171450">
              <a:buFontTx/>
              <a:buChar char="-"/>
            </a:pPr>
            <a:r>
              <a:rPr lang="en-US" dirty="0"/>
              <a:t>Estimated parameters using MCMC</a:t>
            </a:r>
          </a:p>
        </p:txBody>
      </p:sp>
      <p:sp>
        <p:nvSpPr>
          <p:cNvPr id="4" name="Slide Number Placeholder 3"/>
          <p:cNvSpPr>
            <a:spLocks noGrp="1"/>
          </p:cNvSpPr>
          <p:nvPr>
            <p:ph type="sldNum" sz="quarter" idx="10"/>
          </p:nvPr>
        </p:nvSpPr>
        <p:spPr/>
        <p:txBody>
          <a:bodyPr/>
          <a:lstStyle/>
          <a:p>
            <a:fld id="{9A578069-E501-2640-B3B1-6F12F78586D1}" type="slidenum">
              <a:rPr lang="en-US" smtClean="0"/>
              <a:t>18</a:t>
            </a:fld>
            <a:endParaRPr lang="en-US"/>
          </a:p>
        </p:txBody>
      </p:sp>
    </p:spTree>
    <p:extLst>
      <p:ext uri="{BB962C8B-B14F-4D97-AF65-F5344CB8AC3E}">
        <p14:creationId xmlns:p14="http://schemas.microsoft.com/office/powerpoint/2010/main" val="114926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Estimated transmission kernel and 95% HPDI, horizontal dotted line is background transmission from other sources (</a:t>
            </a:r>
            <a:r>
              <a:rPr lang="en-US" dirty="0" err="1"/>
              <a:t>asymptomatics</a:t>
            </a:r>
            <a:r>
              <a:rPr lang="en-US" dirty="0"/>
              <a:t>, human migration etc.)</a:t>
            </a:r>
          </a:p>
          <a:p>
            <a:pPr marL="171450" indent="-171450">
              <a:buFontTx/>
              <a:buChar char="-"/>
            </a:pPr>
            <a:r>
              <a:rPr lang="en-US" dirty="0"/>
              <a:t>Suggests risk decreases fairly rapidly with distance from a case and cases drive transmission, at least in a highly endemic setting</a:t>
            </a:r>
          </a:p>
          <a:p>
            <a:pPr marL="171450" indent="-171450">
              <a:buFontTx/>
              <a:buChar char="-"/>
            </a:pPr>
            <a:r>
              <a:rPr lang="en-US" dirty="0"/>
              <a:t>Situation may be different in India where incidence is currently much lower than it was here</a:t>
            </a:r>
          </a:p>
          <a:p>
            <a:pPr marL="171450" indent="-171450">
              <a:buFontTx/>
              <a:buChar char="-"/>
            </a:pPr>
            <a:r>
              <a:rPr lang="en-US" dirty="0"/>
              <a:t>(Issues: static kernel etc.)</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A578069-E501-2640-B3B1-6F12F78586D1}" type="slidenum">
              <a:rPr lang="en-US" smtClean="0"/>
              <a:t>19</a:t>
            </a:fld>
            <a:endParaRPr lang="en-US"/>
          </a:p>
        </p:txBody>
      </p:sp>
    </p:spTree>
    <p:extLst>
      <p:ext uri="{BB962C8B-B14F-4D97-AF65-F5344CB8AC3E}">
        <p14:creationId xmlns:p14="http://schemas.microsoft.com/office/powerpoint/2010/main" val="2683887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showing decrease in annual subdistrict-level incidence from 2009-2016.</a:t>
            </a:r>
          </a:p>
        </p:txBody>
      </p:sp>
      <p:sp>
        <p:nvSpPr>
          <p:cNvPr id="4" name="Slide Number Placeholder 3"/>
          <p:cNvSpPr>
            <a:spLocks noGrp="1"/>
          </p:cNvSpPr>
          <p:nvPr>
            <p:ph type="sldNum" sz="quarter" idx="10"/>
          </p:nvPr>
        </p:nvSpPr>
        <p:spPr/>
        <p:txBody>
          <a:bodyPr/>
          <a:lstStyle/>
          <a:p>
            <a:fld id="{9A578069-E501-2640-B3B1-6F12F78586D1}" type="slidenum">
              <a:rPr lang="en-US" smtClean="0"/>
              <a:t>20</a:t>
            </a:fld>
            <a:endParaRPr lang="en-US"/>
          </a:p>
        </p:txBody>
      </p:sp>
    </p:spTree>
    <p:extLst>
      <p:ext uri="{BB962C8B-B14F-4D97-AF65-F5344CB8AC3E}">
        <p14:creationId xmlns:p14="http://schemas.microsoft.com/office/powerpoint/2010/main" val="228492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Left of vertical dotted line is reported incidence from 2009-2016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Lots of heterogeneity in incidence (as well as case numbers) across subdistricts</a:t>
            </a:r>
          </a:p>
          <a:p>
            <a:pPr marL="171450" indent="-171450">
              <a:buFontTx/>
              <a:buChar char="-"/>
            </a:pPr>
            <a:r>
              <a:rPr lang="en-US" dirty="0"/>
              <a:t>Right of vertical line is mean predicted incidence (over 1000 simulations) for 2017-2020 based on negative binomial spatiotemporal model fitted to 2009-2016 data in R package </a:t>
            </a:r>
            <a:r>
              <a:rPr lang="en-US" i="1" dirty="0"/>
              <a:t>surveillance</a:t>
            </a:r>
          </a:p>
          <a:p>
            <a:pPr marL="171450" indent="-171450">
              <a:buFontTx/>
              <a:buChar char="-"/>
            </a:pPr>
            <a:r>
              <a:rPr lang="en-US" dirty="0"/>
              <a:t>Lack of variation in predicted incidence is due to taking average across many simulations</a:t>
            </a:r>
          </a:p>
          <a:p>
            <a:pPr marL="171450" indent="-171450">
              <a:buFontTx/>
              <a:buChar char="-"/>
            </a:pPr>
            <a:r>
              <a:rPr lang="en-US" dirty="0"/>
              <a:t>Nearly all subdistricts predicted to reach &lt;1/10,000/</a:t>
            </a:r>
            <a:r>
              <a:rPr lang="en-US" dirty="0" err="1"/>
              <a:t>yr</a:t>
            </a:r>
            <a:r>
              <a:rPr lang="en-US" dirty="0"/>
              <a:t> target, but some only just</a:t>
            </a:r>
          </a:p>
          <a:p>
            <a:pPr marL="171450" indent="-171450">
              <a:buFontTx/>
              <a:buChar char="-"/>
            </a:pPr>
            <a:r>
              <a:rPr lang="en-US" dirty="0"/>
              <a:t>1 subdistrict that had high incidence in 2014-2016 is predicted to still be above target in 2020</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A578069-E501-2640-B3B1-6F12F78586D1}" type="slidenum">
              <a:rPr lang="en-US" smtClean="0"/>
              <a:t>28</a:t>
            </a:fld>
            <a:endParaRPr lang="en-US"/>
          </a:p>
        </p:txBody>
      </p:sp>
    </p:spTree>
    <p:extLst>
      <p:ext uri="{BB962C8B-B14F-4D97-AF65-F5344CB8AC3E}">
        <p14:creationId xmlns:p14="http://schemas.microsoft.com/office/powerpoint/2010/main" val="1555188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8"/>
            <a:ext cx="11125200" cy="1470025"/>
          </a:xfrm>
        </p:spPr>
        <p:txBody>
          <a:bodyPr>
            <a:normAutofit/>
          </a:bodyPr>
          <a:lstStyle>
            <a:lvl1pPr algn="l">
              <a:defRPr sz="2400">
                <a:solidFill>
                  <a:srgbClr val="000000"/>
                </a:solidFill>
                <a:latin typeface="Arial Black"/>
                <a:cs typeface="Arial Black"/>
              </a:defRPr>
            </a:lvl1pPr>
          </a:lstStyle>
          <a:p>
            <a:r>
              <a:rPr lang="en-US"/>
              <a:t>Click to edit Master title style</a:t>
            </a:r>
            <a:endParaRPr lang="en-US" dirty="0"/>
          </a:p>
        </p:txBody>
      </p:sp>
      <p:sp>
        <p:nvSpPr>
          <p:cNvPr id="3" name="Subtitle 2"/>
          <p:cNvSpPr>
            <a:spLocks noGrp="1"/>
          </p:cNvSpPr>
          <p:nvPr>
            <p:ph type="subTitle" idx="1"/>
          </p:nvPr>
        </p:nvSpPr>
        <p:spPr>
          <a:xfrm>
            <a:off x="457200" y="3886200"/>
            <a:ext cx="11125200" cy="1587500"/>
          </a:xfrm>
          <a:prstGeom prst="rect">
            <a:avLst/>
          </a:prstGeom>
        </p:spPr>
        <p:txBody>
          <a:bodyPr>
            <a:normAutofit/>
          </a:bodyPr>
          <a:lstStyle>
            <a:lvl1pPr marL="0" indent="0" algn="l">
              <a:buNone/>
              <a:defRPr sz="22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a:extLst>
              <a:ext uri="{FF2B5EF4-FFF2-40B4-BE49-F238E27FC236}">
                <a16:creationId xmlns:a16="http://schemas.microsoft.com/office/drawing/2014/main" id="{C44464B5-F1BD-4943-BD94-6FE530C030D8}"/>
              </a:ext>
            </a:extLst>
          </p:cNvPr>
          <p:cNvPicPr>
            <a:picLocks noChangeAspect="1"/>
          </p:cNvPicPr>
          <p:nvPr userDrawn="1"/>
        </p:nvPicPr>
        <p:blipFill>
          <a:blip r:embed="rId2"/>
          <a:stretch>
            <a:fillRect/>
          </a:stretch>
        </p:blipFill>
        <p:spPr>
          <a:xfrm>
            <a:off x="10623025" y="23813"/>
            <a:ext cx="1568975" cy="989436"/>
          </a:xfrm>
          <a:prstGeom prst="rect">
            <a:avLst/>
          </a:prstGeom>
        </p:spPr>
      </p:pic>
    </p:spTree>
    <p:extLst>
      <p:ext uri="{BB962C8B-B14F-4D97-AF65-F5344CB8AC3E}">
        <p14:creationId xmlns:p14="http://schemas.microsoft.com/office/powerpoint/2010/main" val="1736601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177"/>
            <a:ext cx="11106151" cy="697577"/>
          </a:xfrm>
        </p:spPr>
        <p:txBody>
          <a:bodyPr/>
          <a:lstStyle>
            <a:lvl1pPr>
              <a:defRPr cap="none" baseline="0">
                <a:solidFill>
                  <a:schemeClr val="accent4">
                    <a:lumMod val="75000"/>
                  </a:schemeClr>
                </a:solidFill>
              </a:defRPr>
            </a:lvl1pPr>
          </a:lstStyle>
          <a:p>
            <a:r>
              <a:rPr lang="en-US" dirty="0"/>
              <a:t>Insert headline here – up to 2 full width lines (all caps)</a:t>
            </a:r>
          </a:p>
        </p:txBody>
      </p:sp>
    </p:spTree>
    <p:extLst>
      <p:ext uri="{BB962C8B-B14F-4D97-AF65-F5344CB8AC3E}">
        <p14:creationId xmlns:p14="http://schemas.microsoft.com/office/powerpoint/2010/main" val="3135043812"/>
      </p:ext>
    </p:extLst>
  </p:cSld>
  <p:clrMapOvr>
    <a:masterClrMapping/>
  </p:clrMapOvr>
  <mc:AlternateContent xmlns:mc="http://schemas.openxmlformats.org/markup-compatibility/2006" xmlns:p14="http://schemas.microsoft.com/office/powerpoint/2010/main">
    <mc:Choice Requires="p14">
      <p:transition spd="slow" p14:dur="4000" advClick="0" advTm="4000"/>
    </mc:Choice>
    <mc:Fallback xmlns="">
      <p:transition spd="slow" advClick="0"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477818"/>
            <a:ext cx="10972800" cy="4821382"/>
          </a:xfrm>
          <a:prstGeom prst="rect">
            <a:avLst/>
          </a:prstGeom>
        </p:spPr>
        <p:txBody>
          <a:bodyPr/>
          <a:lstStyle>
            <a:lvl1pPr marL="0" indent="0">
              <a:buNone/>
              <a:defRPr sz="1800" b="0" i="0" baseline="0">
                <a:latin typeface="open sans" charset="0"/>
              </a:defRPr>
            </a:lvl1pPr>
          </a:lstStyle>
          <a:p>
            <a:pPr fontAlgn="t"/>
            <a:r>
              <a:rPr lang="en-US" sz="1800" b="1" i="0" baseline="0" dirty="0">
                <a:solidFill>
                  <a:schemeClr val="tx1"/>
                </a:solidFill>
                <a:latin typeface="open sans" charset="0"/>
              </a:rPr>
              <a:t>Body Header</a:t>
            </a:r>
          </a:p>
          <a:p>
            <a:r>
              <a:rPr lang="en-US" sz="1800" b="0" i="0" baseline="0" dirty="0">
                <a:solidFill>
                  <a:schemeClr val="tx1"/>
                </a:solidFill>
                <a:latin typeface="open sans" charset="0"/>
              </a:rPr>
              <a:t>Body text</a:t>
            </a:r>
          </a:p>
        </p:txBody>
      </p:sp>
      <p:sp>
        <p:nvSpPr>
          <p:cNvPr id="5" name="Title 1"/>
          <p:cNvSpPr>
            <a:spLocks noGrp="1"/>
          </p:cNvSpPr>
          <p:nvPr>
            <p:ph type="title" hasCustomPrompt="1"/>
          </p:nvPr>
        </p:nvSpPr>
        <p:spPr>
          <a:xfrm>
            <a:off x="609601" y="279132"/>
            <a:ext cx="8940800" cy="623236"/>
          </a:xfrm>
          <a:prstGeom prst="rect">
            <a:avLst/>
          </a:prstGeom>
        </p:spPr>
        <p:txBody>
          <a:bodyPr>
            <a:normAutofit/>
          </a:bodyPr>
          <a:lstStyle>
            <a:lvl1pPr algn="l">
              <a:defRPr sz="2401" baseline="0">
                <a:solidFill>
                  <a:schemeClr val="bg1"/>
                </a:solidFill>
              </a:defRPr>
            </a:lvl1pPr>
          </a:lstStyle>
          <a:p>
            <a:r>
              <a:rPr lang="en-US" dirty="0"/>
              <a:t>Slide Title</a:t>
            </a:r>
          </a:p>
        </p:txBody>
      </p:sp>
      <p:sp>
        <p:nvSpPr>
          <p:cNvPr id="4"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475D-BDED-4D62-A64C-203EC56ADB6A}" type="slidenum">
              <a:rPr lang="en-GB" smtClean="0"/>
              <a:t>‹#›</a:t>
            </a:fld>
            <a:endParaRPr lang="en-GB"/>
          </a:p>
        </p:txBody>
      </p:sp>
      <p:sp>
        <p:nvSpPr>
          <p:cNvPr id="6"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1017857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8"/>
            <a:ext cx="11125200" cy="1470025"/>
          </a:xfrm>
        </p:spPr>
        <p:txBody>
          <a:bodyPr>
            <a:normAutofit/>
          </a:bodyPr>
          <a:lstStyle>
            <a:lvl1pPr algn="l">
              <a:defRPr sz="2400">
                <a:solidFill>
                  <a:srgbClr val="000000"/>
                </a:solidFill>
                <a:latin typeface="Arial Black"/>
                <a:cs typeface="Arial Black"/>
              </a:defRPr>
            </a:lvl1pPr>
          </a:lstStyle>
          <a:p>
            <a:r>
              <a:rPr lang="en-US"/>
              <a:t>Click to edit Master title style</a:t>
            </a:r>
            <a:endParaRPr lang="en-US" dirty="0"/>
          </a:p>
        </p:txBody>
      </p:sp>
      <p:sp>
        <p:nvSpPr>
          <p:cNvPr id="3" name="Subtitle 2"/>
          <p:cNvSpPr>
            <a:spLocks noGrp="1"/>
          </p:cNvSpPr>
          <p:nvPr>
            <p:ph type="subTitle" idx="1"/>
          </p:nvPr>
        </p:nvSpPr>
        <p:spPr>
          <a:xfrm>
            <a:off x="457200" y="3886200"/>
            <a:ext cx="11125200" cy="1587500"/>
          </a:xfrm>
          <a:prstGeom prst="rect">
            <a:avLst/>
          </a:prstGeom>
        </p:spPr>
        <p:txBody>
          <a:bodyPr>
            <a:normAutofit/>
          </a:bodyPr>
          <a:lstStyle>
            <a:lvl1pPr marL="0" indent="0" algn="l">
              <a:buNone/>
              <a:defRPr sz="22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22815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4700">
                <a:solidFill>
                  <a:srgbClr val="000000"/>
                </a:solidFill>
                <a:latin typeface="Arial Black"/>
                <a:cs typeface="Arial Black"/>
              </a:defRPr>
            </a:lvl1pPr>
          </a:lstStyle>
          <a:p>
            <a:r>
              <a:rPr lang="en-GB" dirty="0"/>
              <a:t>Click to add title</a:t>
            </a:r>
            <a:endParaRPr lang="en-US" dirty="0"/>
          </a:p>
        </p:txBody>
      </p:sp>
      <p:sp>
        <p:nvSpPr>
          <p:cNvPr id="3" name="Content Placeholder 2"/>
          <p:cNvSpPr>
            <a:spLocks noGrp="1"/>
          </p:cNvSpPr>
          <p:nvPr>
            <p:ph idx="1"/>
          </p:nvPr>
        </p:nvSpPr>
        <p:spPr>
          <a:xfrm>
            <a:off x="457200" y="1600201"/>
            <a:ext cx="11125200" cy="3880200"/>
          </a:xfrm>
          <a:prstGeom prst="rect">
            <a:avLst/>
          </a:prstGeom>
        </p:spPr>
        <p:txBody>
          <a:bodyPr>
            <a:normAutofit/>
          </a:bodyPr>
          <a:lstStyle>
            <a:lvl1pPr>
              <a:defRPr sz="2200">
                <a:solidFill>
                  <a:srgbClr val="000000"/>
                </a:solidFill>
                <a:latin typeface="+mj-lt"/>
              </a:defRPr>
            </a:lvl1pPr>
            <a:lvl2pPr>
              <a:defRPr sz="1800">
                <a:solidFill>
                  <a:srgbClr val="000000"/>
                </a:solidFill>
                <a:latin typeface="+mj-lt"/>
              </a:defRPr>
            </a:lvl2pPr>
            <a:lvl3pPr>
              <a:defRPr sz="1800">
                <a:solidFill>
                  <a:srgbClr val="000000"/>
                </a:solidFill>
                <a:latin typeface="+mj-lt"/>
              </a:defRPr>
            </a:lvl3pPr>
            <a:lvl4pPr>
              <a:defRPr sz="1800">
                <a:solidFill>
                  <a:srgbClr val="000000"/>
                </a:solidFill>
                <a:latin typeface="+mj-lt"/>
              </a:defRPr>
            </a:lvl4pPr>
            <a:lvl5pPr>
              <a:defRPr sz="1800">
                <a:solidFill>
                  <a:srgbClr val="000000"/>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939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178303"/>
            <a:ext cx="11125200" cy="1302101"/>
          </a:xfrm>
        </p:spPr>
        <p:txBody>
          <a:bodyPr anchor="t"/>
          <a:lstStyle>
            <a:lvl1pPr algn="l">
              <a:defRPr sz="4700" b="1" cap="all">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678116"/>
            <a:ext cx="11125200" cy="1500187"/>
          </a:xfrm>
          <a:prstGeom prst="rect">
            <a:avLst/>
          </a:prstGeom>
        </p:spPr>
        <p:txBody>
          <a:bodyPr anchor="b"/>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9326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GB" dirty="0"/>
              <a:t>Click to add title</a:t>
            </a:r>
            <a:endParaRPr lang="en-US" dirty="0"/>
          </a:p>
        </p:txBody>
      </p:sp>
      <p:sp>
        <p:nvSpPr>
          <p:cNvPr id="3" name="Content Placeholder 2"/>
          <p:cNvSpPr>
            <a:spLocks noGrp="1"/>
          </p:cNvSpPr>
          <p:nvPr>
            <p:ph sz="half" idx="1"/>
          </p:nvPr>
        </p:nvSpPr>
        <p:spPr>
          <a:xfrm>
            <a:off x="457200" y="1600201"/>
            <a:ext cx="5384800" cy="3880200"/>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3880200"/>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2200">
                <a:solidFill>
                  <a:srgbClr val="00000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922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1"/>
            <a:ext cx="5539317" cy="574674"/>
          </a:xfrm>
          <a:prstGeom prst="rect">
            <a:avLst/>
          </a:prstGeom>
        </p:spPr>
        <p:txBody>
          <a:bodyPr anchor="ctr" anchorCtr="0"/>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8"/>
            <a:ext cx="5539317" cy="3324225"/>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600201"/>
            <a:ext cx="5389033" cy="574674"/>
          </a:xfrm>
          <a:prstGeom prst="rect">
            <a:avLst/>
          </a:prstGeom>
        </p:spPr>
        <p:txBody>
          <a:bodyPr anchor="ctr" anchorCtr="0"/>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4878"/>
            <a:ext cx="5389033" cy="3324225"/>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hasCustomPrompt="1"/>
          </p:nvPr>
        </p:nvSpPr>
        <p:spPr>
          <a:xfrm>
            <a:off x="457200" y="274638"/>
            <a:ext cx="8094133" cy="1143000"/>
          </a:xfrm>
        </p:spPr>
        <p:txBody>
          <a:bodyPr anchor="ctr" anchorCtr="0"/>
          <a:lstStyle>
            <a:lvl1pPr>
              <a:defRPr>
                <a:solidFill>
                  <a:srgbClr val="000000"/>
                </a:solidFill>
              </a:defRPr>
            </a:lvl1pPr>
          </a:lstStyle>
          <a:p>
            <a:r>
              <a:rPr lang="en-GB" dirty="0"/>
              <a:t>Click to add title</a:t>
            </a:r>
            <a:endParaRPr lang="en-US" dirty="0"/>
          </a:p>
        </p:txBody>
      </p:sp>
    </p:spTree>
    <p:extLst>
      <p:ext uri="{BB962C8B-B14F-4D97-AF65-F5344CB8AC3E}">
        <p14:creationId xmlns:p14="http://schemas.microsoft.com/office/powerpoint/2010/main" val="3874960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74638"/>
            <a:ext cx="8094133" cy="1143000"/>
          </a:xfrm>
        </p:spPr>
        <p:txBody>
          <a:bodyPr/>
          <a:lstStyle>
            <a:lvl1pPr>
              <a:defRPr>
                <a:solidFill>
                  <a:srgbClr val="000000"/>
                </a:solidFill>
              </a:defRPr>
            </a:lvl1pPr>
          </a:lstStyle>
          <a:p>
            <a:r>
              <a:rPr lang="en-GB" dirty="0"/>
              <a:t>Click to add title</a:t>
            </a:r>
            <a:endParaRPr lang="en-US" dirty="0"/>
          </a:p>
        </p:txBody>
      </p:sp>
    </p:spTree>
    <p:extLst>
      <p:ext uri="{BB962C8B-B14F-4D97-AF65-F5344CB8AC3E}">
        <p14:creationId xmlns:p14="http://schemas.microsoft.com/office/powerpoint/2010/main" val="4265942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296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598621"/>
            <a:ext cx="4163484" cy="750878"/>
          </a:xfrm>
        </p:spPr>
        <p:txBody>
          <a:bodyPr anchor="b"/>
          <a:lstStyle>
            <a:lvl1pPr algn="l">
              <a:defRPr sz="2400" b="1">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4620686" y="1600201"/>
            <a:ext cx="6961716" cy="3886215"/>
          </a:xfrm>
          <a:prstGeom prst="rect">
            <a:avLst/>
          </a:prstGeom>
        </p:spPr>
        <p:txBody>
          <a:bodyPr/>
          <a:lstStyle>
            <a:lvl1pPr>
              <a:defRPr sz="2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2351082"/>
            <a:ext cx="4163484" cy="3135337"/>
          </a:xfrm>
          <a:prstGeom prst="rect">
            <a:avLst/>
          </a:prstGeom>
        </p:spPr>
        <p:txBody>
          <a:bodyPr/>
          <a:lstStyle>
            <a:lvl1pPr marL="0" indent="0">
              <a:buNone/>
              <a:defRPr sz="22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9552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4700">
                <a:solidFill>
                  <a:srgbClr val="000000"/>
                </a:solidFill>
                <a:latin typeface="Arial Black"/>
                <a:cs typeface="Arial Black"/>
              </a:defRPr>
            </a:lvl1pPr>
          </a:lstStyle>
          <a:p>
            <a:r>
              <a:rPr lang="en-GB" dirty="0"/>
              <a:t>Click to add title</a:t>
            </a:r>
            <a:endParaRPr lang="en-US" dirty="0"/>
          </a:p>
        </p:txBody>
      </p:sp>
      <p:sp>
        <p:nvSpPr>
          <p:cNvPr id="3" name="Content Placeholder 2"/>
          <p:cNvSpPr>
            <a:spLocks noGrp="1"/>
          </p:cNvSpPr>
          <p:nvPr>
            <p:ph idx="1"/>
          </p:nvPr>
        </p:nvSpPr>
        <p:spPr>
          <a:xfrm>
            <a:off x="457200" y="1600201"/>
            <a:ext cx="11125200" cy="3880200"/>
          </a:xfrm>
          <a:prstGeom prst="rect">
            <a:avLst/>
          </a:prstGeom>
        </p:spPr>
        <p:txBody>
          <a:bodyPr>
            <a:normAutofit/>
          </a:bodyPr>
          <a:lstStyle>
            <a:lvl1pPr>
              <a:defRPr sz="2200">
                <a:solidFill>
                  <a:srgbClr val="000000"/>
                </a:solidFill>
                <a:latin typeface="+mj-lt"/>
              </a:defRPr>
            </a:lvl1pPr>
            <a:lvl2pPr>
              <a:defRPr sz="1800">
                <a:solidFill>
                  <a:srgbClr val="000000"/>
                </a:solidFill>
                <a:latin typeface="+mj-lt"/>
              </a:defRPr>
            </a:lvl2pPr>
            <a:lvl3pPr>
              <a:defRPr sz="1800">
                <a:solidFill>
                  <a:srgbClr val="000000"/>
                </a:solidFill>
                <a:latin typeface="+mj-lt"/>
              </a:defRPr>
            </a:lvl3pPr>
            <a:lvl4pPr>
              <a:defRPr sz="1800">
                <a:solidFill>
                  <a:srgbClr val="000000"/>
                </a:solidFill>
                <a:latin typeface="+mj-lt"/>
              </a:defRPr>
            </a:lvl4pPr>
            <a:lvl5pPr>
              <a:defRPr sz="1800">
                <a:solidFill>
                  <a:srgbClr val="000000"/>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918AFE98-C444-0B4F-B0B4-8A5082AE9C73}"/>
              </a:ext>
            </a:extLst>
          </p:cNvPr>
          <p:cNvPicPr>
            <a:picLocks noChangeAspect="1"/>
          </p:cNvPicPr>
          <p:nvPr userDrawn="1"/>
        </p:nvPicPr>
        <p:blipFill>
          <a:blip r:embed="rId2"/>
          <a:stretch>
            <a:fillRect/>
          </a:stretch>
        </p:blipFill>
        <p:spPr>
          <a:xfrm>
            <a:off x="53712" y="38470"/>
            <a:ext cx="1568975" cy="989436"/>
          </a:xfrm>
          <a:prstGeom prst="rect">
            <a:avLst/>
          </a:prstGeom>
        </p:spPr>
      </p:pic>
      <p:pic>
        <p:nvPicPr>
          <p:cNvPr id="5" name="Picture 4">
            <a:extLst>
              <a:ext uri="{FF2B5EF4-FFF2-40B4-BE49-F238E27FC236}">
                <a16:creationId xmlns:a16="http://schemas.microsoft.com/office/drawing/2014/main" id="{EA35A505-B47E-8D48-A998-211C5D5A6AAE}"/>
              </a:ext>
            </a:extLst>
          </p:cNvPr>
          <p:cNvPicPr>
            <a:picLocks noChangeAspect="1"/>
          </p:cNvPicPr>
          <p:nvPr userDrawn="1"/>
        </p:nvPicPr>
        <p:blipFill>
          <a:blip r:embed="rId3"/>
          <a:stretch>
            <a:fillRect/>
          </a:stretch>
        </p:blipFill>
        <p:spPr>
          <a:xfrm>
            <a:off x="53712" y="5739826"/>
            <a:ext cx="2004885" cy="1053662"/>
          </a:xfrm>
          <a:prstGeom prst="rect">
            <a:avLst/>
          </a:prstGeom>
        </p:spPr>
      </p:pic>
    </p:spTree>
    <p:extLst>
      <p:ext uri="{BB962C8B-B14F-4D97-AF65-F5344CB8AC3E}">
        <p14:creationId xmlns:p14="http://schemas.microsoft.com/office/powerpoint/2010/main" val="1202370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14900"/>
            <a:ext cx="7315200" cy="566738"/>
          </a:xfrm>
        </p:spPr>
        <p:txBody>
          <a:bodyPr anchor="b"/>
          <a:lstStyle>
            <a:lvl1pPr algn="l">
              <a:defRPr sz="2000" b="1">
                <a:solidFill>
                  <a:srgbClr val="00000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1600200"/>
            <a:ext cx="7315200" cy="3314700"/>
          </a:xfrm>
          <a:prstGeom prst="rect">
            <a:avLst/>
          </a:prstGeom>
        </p:spPr>
        <p:txBody>
          <a:bodyPr/>
          <a:lstStyle>
            <a:lvl1pPr marL="0" indent="0">
              <a:buNone/>
              <a:defRPr sz="2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71638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178303"/>
            <a:ext cx="11125200" cy="1302101"/>
          </a:xfrm>
        </p:spPr>
        <p:txBody>
          <a:bodyPr anchor="t"/>
          <a:lstStyle>
            <a:lvl1pPr algn="l">
              <a:defRPr sz="4700" b="1" cap="all">
                <a:solidFill>
                  <a:srgbClr val="00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678116"/>
            <a:ext cx="11125200" cy="1500187"/>
          </a:xfrm>
          <a:prstGeom prst="rect">
            <a:avLst/>
          </a:prstGeom>
        </p:spPr>
        <p:txBody>
          <a:bodyPr anchor="b"/>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6819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GB" dirty="0"/>
              <a:t>Click to add title</a:t>
            </a:r>
            <a:endParaRPr lang="en-US" dirty="0"/>
          </a:p>
        </p:txBody>
      </p:sp>
      <p:sp>
        <p:nvSpPr>
          <p:cNvPr id="3" name="Content Placeholder 2"/>
          <p:cNvSpPr>
            <a:spLocks noGrp="1"/>
          </p:cNvSpPr>
          <p:nvPr>
            <p:ph sz="half" idx="1"/>
          </p:nvPr>
        </p:nvSpPr>
        <p:spPr>
          <a:xfrm>
            <a:off x="457200" y="1600201"/>
            <a:ext cx="5384800" cy="3880200"/>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3880200"/>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2200">
                <a:solidFill>
                  <a:srgbClr val="00000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12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1"/>
            <a:ext cx="5539317" cy="574674"/>
          </a:xfrm>
          <a:prstGeom prst="rect">
            <a:avLst/>
          </a:prstGeom>
        </p:spPr>
        <p:txBody>
          <a:bodyPr anchor="ctr" anchorCtr="0"/>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8"/>
            <a:ext cx="5539317" cy="3324225"/>
          </a:xfrm>
          <a:prstGeom prst="rect">
            <a:avLst/>
          </a:prstGeom>
        </p:spPr>
        <p:txBody>
          <a:bodyPr/>
          <a:lstStyle>
            <a:lvl1pPr>
              <a:defRPr sz="2200">
                <a:solidFill>
                  <a:srgbClr val="000000"/>
                </a:solidFill>
              </a:defRPr>
            </a:lvl1pPr>
            <a:lvl2pPr>
              <a:defRPr sz="2200">
                <a:solidFill>
                  <a:srgbClr val="000000"/>
                </a:solidFill>
              </a:defRPr>
            </a:lvl2pPr>
            <a:lvl3pPr>
              <a:defRPr sz="2200">
                <a:solidFill>
                  <a:srgbClr val="000000"/>
                </a:solidFill>
              </a:defRPr>
            </a:lvl3pPr>
            <a:lvl4pPr>
              <a:defRPr sz="22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600201"/>
            <a:ext cx="5389033" cy="574674"/>
          </a:xfrm>
          <a:prstGeom prst="rect">
            <a:avLst/>
          </a:prstGeom>
        </p:spPr>
        <p:txBody>
          <a:bodyPr anchor="ctr" anchorCtr="0"/>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4878"/>
            <a:ext cx="5389033" cy="3324225"/>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hasCustomPrompt="1"/>
          </p:nvPr>
        </p:nvSpPr>
        <p:spPr>
          <a:xfrm>
            <a:off x="457200" y="274638"/>
            <a:ext cx="8094133" cy="1143000"/>
          </a:xfrm>
        </p:spPr>
        <p:txBody>
          <a:bodyPr anchor="ctr" anchorCtr="0"/>
          <a:lstStyle>
            <a:lvl1pPr>
              <a:defRPr>
                <a:solidFill>
                  <a:srgbClr val="000000"/>
                </a:solidFill>
              </a:defRPr>
            </a:lvl1pPr>
          </a:lstStyle>
          <a:p>
            <a:r>
              <a:rPr lang="en-GB" dirty="0"/>
              <a:t>Click to add title</a:t>
            </a:r>
            <a:endParaRPr lang="en-US" dirty="0"/>
          </a:p>
        </p:txBody>
      </p:sp>
    </p:spTree>
    <p:extLst>
      <p:ext uri="{BB962C8B-B14F-4D97-AF65-F5344CB8AC3E}">
        <p14:creationId xmlns:p14="http://schemas.microsoft.com/office/powerpoint/2010/main" val="201963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74638"/>
            <a:ext cx="8094133" cy="1143000"/>
          </a:xfrm>
        </p:spPr>
        <p:txBody>
          <a:bodyPr/>
          <a:lstStyle>
            <a:lvl1pPr>
              <a:defRPr>
                <a:solidFill>
                  <a:srgbClr val="000000"/>
                </a:solidFill>
              </a:defRPr>
            </a:lvl1pPr>
          </a:lstStyle>
          <a:p>
            <a:r>
              <a:rPr lang="en-GB" dirty="0"/>
              <a:t>Click to add title</a:t>
            </a:r>
            <a:endParaRPr lang="en-US" dirty="0"/>
          </a:p>
        </p:txBody>
      </p:sp>
    </p:spTree>
    <p:extLst>
      <p:ext uri="{BB962C8B-B14F-4D97-AF65-F5344CB8AC3E}">
        <p14:creationId xmlns:p14="http://schemas.microsoft.com/office/powerpoint/2010/main" val="14600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42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598621"/>
            <a:ext cx="4163484" cy="750878"/>
          </a:xfrm>
        </p:spPr>
        <p:txBody>
          <a:bodyPr anchor="b"/>
          <a:lstStyle>
            <a:lvl1pPr algn="l">
              <a:defRPr sz="2400" b="1">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4620686" y="1600201"/>
            <a:ext cx="6961716" cy="3886215"/>
          </a:xfrm>
          <a:prstGeom prst="rect">
            <a:avLst/>
          </a:prstGeom>
        </p:spPr>
        <p:txBody>
          <a:bodyPr/>
          <a:lstStyle>
            <a:lvl1pPr>
              <a:defRPr sz="2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2351082"/>
            <a:ext cx="4163484" cy="3135337"/>
          </a:xfrm>
          <a:prstGeom prst="rect">
            <a:avLst/>
          </a:prstGeom>
        </p:spPr>
        <p:txBody>
          <a:bodyPr/>
          <a:lstStyle>
            <a:lvl1pPr marL="0" indent="0">
              <a:buNone/>
              <a:defRPr sz="22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4644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14900"/>
            <a:ext cx="7315200" cy="566738"/>
          </a:xfrm>
        </p:spPr>
        <p:txBody>
          <a:bodyPr anchor="b"/>
          <a:lstStyle>
            <a:lvl1pPr algn="l">
              <a:defRPr sz="2000" b="1">
                <a:solidFill>
                  <a:srgbClr val="00000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1600200"/>
            <a:ext cx="7315200" cy="3314700"/>
          </a:xfrm>
          <a:prstGeom prst="rect">
            <a:avLst/>
          </a:prstGeom>
        </p:spPr>
        <p:txBody>
          <a:bodyPr/>
          <a:lstStyle>
            <a:lvl1pPr marL="0" indent="0">
              <a:buNone/>
              <a:defRPr sz="2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46685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Powerpoint slide backgrounds_v6-5.jpg"/>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0" y="0"/>
            <a:ext cx="7142014" cy="6858000"/>
          </a:xfrm>
          <a:prstGeom prst="rect">
            <a:avLst/>
          </a:prstGeom>
        </p:spPr>
      </p:pic>
      <p:sp>
        <p:nvSpPr>
          <p:cNvPr id="2" name="Title Placeholder 1"/>
          <p:cNvSpPr>
            <a:spLocks noGrp="1"/>
          </p:cNvSpPr>
          <p:nvPr>
            <p:ph type="title"/>
          </p:nvPr>
        </p:nvSpPr>
        <p:spPr>
          <a:xfrm>
            <a:off x="457200" y="274638"/>
            <a:ext cx="8094133" cy="1143000"/>
          </a:xfrm>
          <a:prstGeom prst="rect">
            <a:avLst/>
          </a:prstGeom>
        </p:spPr>
        <p:txBody>
          <a:bodyPr vert="horz" lIns="91440" tIns="45720" rIns="91440" bIns="45720" rtlCol="0" anchor="ctr">
            <a:noAutofit/>
          </a:bodyPr>
          <a:lstStyle/>
          <a:p>
            <a:r>
              <a:rPr lang="en-GB" dirty="0"/>
              <a:t>Click to add title</a:t>
            </a:r>
            <a:endParaRPr lang="en-US" dirty="0"/>
          </a:p>
        </p:txBody>
      </p:sp>
      <p:sp>
        <p:nvSpPr>
          <p:cNvPr id="4" name="Rectangle 3"/>
          <p:cNvSpPr/>
          <p:nvPr/>
        </p:nvSpPr>
        <p:spPr>
          <a:xfrm>
            <a:off x="9176657" y="5247668"/>
            <a:ext cx="3015343" cy="1610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2410" y="5394861"/>
            <a:ext cx="2505780" cy="1315946"/>
          </a:xfrm>
          <a:prstGeom prst="rect">
            <a:avLst/>
          </a:prstGeom>
        </p:spPr>
      </p:pic>
    </p:spTree>
    <p:extLst>
      <p:ext uri="{BB962C8B-B14F-4D97-AF65-F5344CB8AC3E}">
        <p14:creationId xmlns:p14="http://schemas.microsoft.com/office/powerpoint/2010/main" val="264817093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457200" rtl="0" eaLnBrk="1" latinLnBrk="0" hangingPunct="1">
        <a:spcBef>
          <a:spcPct val="0"/>
        </a:spcBef>
        <a:buNone/>
        <a:defRPr sz="4700" kern="1200" baseline="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Powerpoint slide backgrounds_v6-5.jpg"/>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0" y="0"/>
            <a:ext cx="7142014" cy="6858000"/>
          </a:xfrm>
          <a:prstGeom prst="rect">
            <a:avLst/>
          </a:prstGeom>
        </p:spPr>
      </p:pic>
      <p:sp>
        <p:nvSpPr>
          <p:cNvPr id="2" name="Title Placeholder 1"/>
          <p:cNvSpPr>
            <a:spLocks noGrp="1"/>
          </p:cNvSpPr>
          <p:nvPr>
            <p:ph type="title"/>
          </p:nvPr>
        </p:nvSpPr>
        <p:spPr>
          <a:xfrm>
            <a:off x="457200" y="274638"/>
            <a:ext cx="8094133" cy="1143000"/>
          </a:xfrm>
          <a:prstGeom prst="rect">
            <a:avLst/>
          </a:prstGeom>
        </p:spPr>
        <p:txBody>
          <a:bodyPr vert="horz" lIns="91440" tIns="45720" rIns="91440" bIns="45720" rtlCol="0" anchor="ctr">
            <a:noAutofit/>
          </a:bodyPr>
          <a:lstStyle/>
          <a:p>
            <a:r>
              <a:rPr lang="en-GB" dirty="0"/>
              <a:t>Click to add title</a:t>
            </a:r>
            <a:endParaRPr lang="en-US" dirty="0"/>
          </a:p>
        </p:txBody>
      </p:sp>
      <p:sp>
        <p:nvSpPr>
          <p:cNvPr id="4" name="Rectangle 3"/>
          <p:cNvSpPr/>
          <p:nvPr/>
        </p:nvSpPr>
        <p:spPr>
          <a:xfrm>
            <a:off x="9176657" y="5247668"/>
            <a:ext cx="3015343" cy="1610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76657" y="5394861"/>
            <a:ext cx="2505780" cy="1315946"/>
          </a:xfrm>
          <a:prstGeom prst="rect">
            <a:avLst/>
          </a:prstGeom>
        </p:spPr>
      </p:pic>
    </p:spTree>
    <p:extLst>
      <p:ext uri="{BB962C8B-B14F-4D97-AF65-F5344CB8AC3E}">
        <p14:creationId xmlns:p14="http://schemas.microsoft.com/office/powerpoint/2010/main" val="8417988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l" defTabSz="457200" rtl="0" eaLnBrk="1" latinLnBrk="0" hangingPunct="1">
        <a:spcBef>
          <a:spcPct val="0"/>
        </a:spcBef>
        <a:buNone/>
        <a:defRPr sz="4700" kern="1200" baseline="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nul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nul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nul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nul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nul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nul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nul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nul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nul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hyperlink" Target="mailto:lloyd.chapman@lshtm.ac.uk" TargetMode="External"/><Relationship Id="rId5" Type="http://schemas.openxmlformats.org/officeDocument/2006/relationships/hyperlink" Target="mailto:graham.medley@lshtm.ac.uk" TargetMode="External"/><Relationship Id="rId4" Type="http://schemas.openxmlformats.org/officeDocument/2006/relationships/image" Target="../media/image38.PNG"/><Relationship Id="rId9" Type="http://schemas.openxmlformats.org/officeDocument/2006/relationships/image" Target="../media/image3.tiff"/></Relationships>
</file>

<file path=ppt/slides/_rels/slide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journals.plos.org/plosntds/article?id=10.1371/journal.pntd.0006038"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D616ED0-8D39-C340-8808-7099F09AEC4F}"/>
              </a:ext>
            </a:extLst>
          </p:cNvPr>
          <p:cNvSpPr>
            <a:spLocks noGrp="1"/>
          </p:cNvSpPr>
          <p:nvPr>
            <p:ph type="subTitle" idx="1"/>
          </p:nvPr>
        </p:nvSpPr>
        <p:spPr>
          <a:xfrm>
            <a:off x="1524000" y="3965108"/>
            <a:ext cx="9144000" cy="1655762"/>
          </a:xfrm>
        </p:spPr>
        <p:txBody>
          <a:bodyPr/>
          <a:lstStyle/>
          <a:p>
            <a:r>
              <a:rPr lang="en-US" sz="3200" dirty="0"/>
              <a:t>Graham Medley, Lloyd Chapman &amp; Emily Nightingale</a:t>
            </a:r>
          </a:p>
          <a:p>
            <a:r>
              <a:rPr lang="en-US" dirty="0"/>
              <a:t>Centre for Mathematical Modelling of Infectious Disease</a:t>
            </a:r>
          </a:p>
          <a:p>
            <a:r>
              <a:rPr lang="en-US" dirty="0"/>
              <a:t>London School of Hygiene and Tropical Medicine</a:t>
            </a:r>
          </a:p>
        </p:txBody>
      </p:sp>
      <p:sp>
        <p:nvSpPr>
          <p:cNvPr id="4" name="Rectangle 3">
            <a:extLst>
              <a:ext uri="{FF2B5EF4-FFF2-40B4-BE49-F238E27FC236}">
                <a16:creationId xmlns:a16="http://schemas.microsoft.com/office/drawing/2014/main" id="{2E2E7968-4593-284F-BD16-1F97F6C7A0CD}"/>
              </a:ext>
            </a:extLst>
          </p:cNvPr>
          <p:cNvSpPr/>
          <p:nvPr/>
        </p:nvSpPr>
        <p:spPr>
          <a:xfrm>
            <a:off x="1293721" y="1305998"/>
            <a:ext cx="9604558" cy="1754326"/>
          </a:xfrm>
          <a:prstGeom prst="rect">
            <a:avLst/>
          </a:prstGeom>
          <a:noFill/>
        </p:spPr>
        <p:txBody>
          <a:bodyPr wrap="squar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Visceral </a:t>
            </a:r>
            <a:r>
              <a:rPr lang="en-GB" sz="5400" b="1" cap="none" spc="0" dirty="0" err="1">
                <a:ln w="22225">
                  <a:solidFill>
                    <a:schemeClr val="accent2"/>
                  </a:solidFill>
                  <a:prstDash val="solid"/>
                </a:ln>
                <a:solidFill>
                  <a:schemeClr val="accent2">
                    <a:lumMod val="40000"/>
                    <a:lumOff val="60000"/>
                  </a:schemeClr>
                </a:solidFill>
                <a:effectLst/>
              </a:rPr>
              <a:t>Leishmaniasis</a:t>
            </a:r>
            <a:r>
              <a:rPr lang="en-GB" sz="5400" b="1" cap="none" spc="0" dirty="0">
                <a:ln w="22225">
                  <a:solidFill>
                    <a:schemeClr val="accent2"/>
                  </a:solidFill>
                  <a:prstDash val="solid"/>
                </a:ln>
                <a:solidFill>
                  <a:schemeClr val="accent2">
                    <a:lumMod val="40000"/>
                    <a:lumOff val="60000"/>
                  </a:schemeClr>
                </a:solidFill>
                <a:effectLst/>
              </a:rPr>
              <a:t> in India – a problem of projection</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7" name="Picture 6">
            <a:extLst>
              <a:ext uri="{FF2B5EF4-FFF2-40B4-BE49-F238E27FC236}">
                <a16:creationId xmlns:a16="http://schemas.microsoft.com/office/drawing/2014/main" id="{3AA58B2B-3A25-6F4C-985F-92E2AD191348}"/>
              </a:ext>
            </a:extLst>
          </p:cNvPr>
          <p:cNvPicPr>
            <a:picLocks noChangeAspect="1"/>
          </p:cNvPicPr>
          <p:nvPr/>
        </p:nvPicPr>
        <p:blipFill>
          <a:blip r:embed="rId2"/>
          <a:stretch>
            <a:fillRect/>
          </a:stretch>
        </p:blipFill>
        <p:spPr>
          <a:xfrm>
            <a:off x="0" y="5436488"/>
            <a:ext cx="1834860" cy="1421512"/>
          </a:xfrm>
          <a:prstGeom prst="rect">
            <a:avLst/>
          </a:prstGeom>
        </p:spPr>
      </p:pic>
      <p:pic>
        <p:nvPicPr>
          <p:cNvPr id="5" name="Picture 4" descr="Screen Clipping">
            <a:extLst>
              <a:ext uri="{FF2B5EF4-FFF2-40B4-BE49-F238E27FC236}">
                <a16:creationId xmlns:a16="http://schemas.microsoft.com/office/drawing/2014/main" id="{6C82CCE3-1E08-7A44-9537-8303D944D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95" y="401214"/>
            <a:ext cx="3161765" cy="647722"/>
          </a:xfrm>
          <a:prstGeom prst="rect">
            <a:avLst/>
          </a:prstGeom>
          <a:ln>
            <a:solidFill>
              <a:schemeClr val="bg1"/>
            </a:solidFill>
          </a:ln>
        </p:spPr>
      </p:pic>
    </p:spTree>
    <p:extLst>
      <p:ext uri="{BB962C8B-B14F-4D97-AF65-F5344CB8AC3E}">
        <p14:creationId xmlns:p14="http://schemas.microsoft.com/office/powerpoint/2010/main" val="332445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24E7D1F-D9F7-384F-8464-F70CEC818DF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62200" y="77972"/>
            <a:ext cx="7391400" cy="6703828"/>
          </a:xfrm>
          <a:prstGeom prst="rect">
            <a:avLst/>
          </a:prstGeom>
          <a:noFill/>
          <a:ln>
            <a:solidFill>
              <a:srgbClr val="66FF99"/>
            </a:solidFill>
          </a:ln>
          <a:extLst>
            <a:ext uri="{909E8E84-426E-40DD-AFC4-6F175D3DCCD1}">
              <a14:hiddenFill xmlns:a14="http://schemas.microsoft.com/office/drawing/2010/main">
                <a:solidFill>
                  <a:schemeClr val="accent1"/>
                </a:solidFill>
              </a14:hiddenFill>
            </a:ext>
          </a:extLst>
        </p:spPr>
      </p:pic>
      <p:sp>
        <p:nvSpPr>
          <p:cNvPr id="5" name="Oval 4">
            <a:extLst>
              <a:ext uri="{FF2B5EF4-FFF2-40B4-BE49-F238E27FC236}">
                <a16:creationId xmlns:a16="http://schemas.microsoft.com/office/drawing/2014/main" id="{9A9119E1-F36E-B143-B182-3D6DA51BB9FC}"/>
              </a:ext>
            </a:extLst>
          </p:cNvPr>
          <p:cNvSpPr/>
          <p:nvPr/>
        </p:nvSpPr>
        <p:spPr>
          <a:xfrm>
            <a:off x="2895600" y="3048000"/>
            <a:ext cx="3352800" cy="3124200"/>
          </a:xfrm>
          <a:prstGeom prst="ellipse">
            <a:avLst/>
          </a:prstGeom>
          <a:noFill/>
          <a:ln w="317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67FCF0B-9AB9-554F-82D0-150825182010}"/>
              </a:ext>
            </a:extLst>
          </p:cNvPr>
          <p:cNvSpPr/>
          <p:nvPr/>
        </p:nvSpPr>
        <p:spPr>
          <a:xfrm>
            <a:off x="3352800" y="533400"/>
            <a:ext cx="3352800" cy="3124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E39103-DAC5-A142-998E-B76ADAB6D6FC}"/>
              </a:ext>
            </a:extLst>
          </p:cNvPr>
          <p:cNvSpPr/>
          <p:nvPr/>
        </p:nvSpPr>
        <p:spPr>
          <a:xfrm>
            <a:off x="6705600" y="2971800"/>
            <a:ext cx="3352800" cy="3200400"/>
          </a:xfrm>
          <a:prstGeom prst="ellipse">
            <a:avLst/>
          </a:prstGeom>
          <a:noFill/>
          <a:ln w="31750">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735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9E18-C9B2-7F4F-81B7-C4A22B4F6C3C}"/>
              </a:ext>
            </a:extLst>
          </p:cNvPr>
          <p:cNvSpPr>
            <a:spLocks noGrp="1"/>
          </p:cNvSpPr>
          <p:nvPr>
            <p:ph type="title"/>
          </p:nvPr>
        </p:nvSpPr>
        <p:spPr>
          <a:xfrm>
            <a:off x="426075" y="963877"/>
            <a:ext cx="4137831" cy="4930246"/>
          </a:xfrm>
        </p:spPr>
        <p:txBody>
          <a:bodyPr>
            <a:normAutofit/>
          </a:bodyPr>
          <a:lstStyle/>
          <a:p>
            <a:pPr algn="r"/>
            <a:r>
              <a:rPr lang="en-US" dirty="0">
                <a:solidFill>
                  <a:schemeClr val="accent1"/>
                </a:solidFill>
              </a:rPr>
              <a:t>Forecasting</a:t>
            </a:r>
          </a:p>
        </p:txBody>
      </p:sp>
      <p:sp>
        <p:nvSpPr>
          <p:cNvPr id="3" name="Content Placeholder 2">
            <a:extLst>
              <a:ext uri="{FF2B5EF4-FFF2-40B4-BE49-F238E27FC236}">
                <a16:creationId xmlns:a16="http://schemas.microsoft.com/office/drawing/2014/main" id="{AD2944FB-19F4-094A-B790-E6F0C1FF464B}"/>
              </a:ext>
            </a:extLst>
          </p:cNvPr>
          <p:cNvSpPr>
            <a:spLocks noGrp="1"/>
          </p:cNvSpPr>
          <p:nvPr>
            <p:ph idx="1"/>
          </p:nvPr>
        </p:nvSpPr>
        <p:spPr>
          <a:xfrm>
            <a:off x="4816699" y="261258"/>
            <a:ext cx="6537101" cy="6368142"/>
          </a:xfrm>
        </p:spPr>
        <p:txBody>
          <a:bodyPr anchor="ctr">
            <a:normAutofit/>
          </a:bodyPr>
          <a:lstStyle/>
          <a:p>
            <a:r>
              <a:rPr lang="en-US" sz="2800" dirty="0"/>
              <a:t>Risk ~ </a:t>
            </a:r>
          </a:p>
          <a:p>
            <a:pPr lvl="1"/>
            <a:r>
              <a:rPr lang="en-US" sz="2400" dirty="0"/>
              <a:t>Susceptibility x  (</a:t>
            </a:r>
            <a:r>
              <a:rPr lang="en-US" sz="2400" dirty="0">
                <a:solidFill>
                  <a:srgbClr val="7030A0"/>
                </a:solidFill>
              </a:rPr>
              <a:t>time since last case</a:t>
            </a:r>
            <a:r>
              <a:rPr lang="en-US" sz="2400" dirty="0"/>
              <a:t>)</a:t>
            </a:r>
          </a:p>
          <a:p>
            <a:pPr lvl="1"/>
            <a:r>
              <a:rPr lang="en-US" sz="2400" dirty="0"/>
              <a:t>Suitability x (</a:t>
            </a:r>
            <a:r>
              <a:rPr lang="en-US" sz="2400" dirty="0">
                <a:solidFill>
                  <a:srgbClr val="7030A0"/>
                </a:solidFill>
              </a:rPr>
              <a:t>environmental indices</a:t>
            </a:r>
            <a:r>
              <a:rPr lang="en-US" sz="2400" dirty="0"/>
              <a:t>)</a:t>
            </a:r>
          </a:p>
          <a:p>
            <a:pPr lvl="1"/>
            <a:r>
              <a:rPr lang="en-US" sz="2400" dirty="0"/>
              <a:t>Infectiousness x (</a:t>
            </a:r>
            <a:r>
              <a:rPr lang="en-US" sz="2400" dirty="0">
                <a:solidFill>
                  <a:srgbClr val="7030A0"/>
                </a:solidFill>
              </a:rPr>
              <a:t>cases last year, or next door</a:t>
            </a:r>
            <a:r>
              <a:rPr lang="en-US" sz="2400" dirty="0"/>
              <a:t>)</a:t>
            </a:r>
          </a:p>
          <a:p>
            <a:endParaRPr lang="en-US" sz="2800" dirty="0"/>
          </a:p>
          <a:p>
            <a:r>
              <a:rPr lang="en-US" sz="2800" dirty="0"/>
              <a:t>Statistical &amp; machine-learning approaches will potentially fail to predict outbreaks</a:t>
            </a:r>
          </a:p>
          <a:p>
            <a:pPr lvl="1"/>
            <a:r>
              <a:rPr lang="en-US" sz="2400" dirty="0"/>
              <a:t>Until we have seen a lot of them</a:t>
            </a:r>
          </a:p>
          <a:p>
            <a:endParaRPr lang="en-US" sz="2800" dirty="0"/>
          </a:p>
          <a:p>
            <a:r>
              <a:rPr lang="en-US" sz="2800" dirty="0"/>
              <a:t>Include transmission dynamic models</a:t>
            </a:r>
            <a:endParaRPr lang="en-US" sz="1600" dirty="0"/>
          </a:p>
          <a:p>
            <a:pPr lvl="1"/>
            <a:r>
              <a:rPr lang="en-US" sz="2400" dirty="0"/>
              <a:t>Spatial aggregation</a:t>
            </a:r>
          </a:p>
        </p:txBody>
      </p:sp>
    </p:spTree>
    <p:extLst>
      <p:ext uri="{BB962C8B-B14F-4D97-AF65-F5344CB8AC3E}">
        <p14:creationId xmlns:p14="http://schemas.microsoft.com/office/powerpoint/2010/main" val="3330538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DF01EC77-5E52-7044-AD2D-6E76873BB8AB}"/>
              </a:ext>
            </a:extLst>
          </p:cNvPr>
          <p:cNvPicPr>
            <a:picLocks noGrp="1" noChangeAspect="1"/>
          </p:cNvPicPr>
          <p:nvPr>
            <p:ph idx="1"/>
          </p:nvPr>
        </p:nvPicPr>
        <p:blipFill>
          <a:blip r:embed="rId3"/>
          <a:stretch>
            <a:fillRect/>
          </a:stretch>
        </p:blipFill>
        <p:spPr>
          <a:xfrm>
            <a:off x="3244645" y="216809"/>
            <a:ext cx="5633883" cy="6641191"/>
          </a:xfrm>
        </p:spPr>
      </p:pic>
    </p:spTree>
    <p:extLst>
      <p:ext uri="{BB962C8B-B14F-4D97-AF65-F5344CB8AC3E}">
        <p14:creationId xmlns:p14="http://schemas.microsoft.com/office/powerpoint/2010/main" val="1498021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07AC095C-3CC4-F149-A465-605820C182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68168" y="268290"/>
            <a:ext cx="6591600" cy="6265514"/>
          </a:xfrm>
        </p:spPr>
      </p:pic>
    </p:spTree>
    <p:extLst>
      <p:ext uri="{BB962C8B-B14F-4D97-AF65-F5344CB8AC3E}">
        <p14:creationId xmlns:p14="http://schemas.microsoft.com/office/powerpoint/2010/main" val="4214169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9816CEF6-1BED-CD40-95D6-B6142B884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168" y="268291"/>
            <a:ext cx="6591600" cy="6265513"/>
          </a:xfrm>
          <a:prstGeom prst="rect">
            <a:avLst/>
          </a:prstGeom>
        </p:spPr>
      </p:pic>
    </p:spTree>
    <p:extLst>
      <p:ext uri="{BB962C8B-B14F-4D97-AF65-F5344CB8AC3E}">
        <p14:creationId xmlns:p14="http://schemas.microsoft.com/office/powerpoint/2010/main" val="333949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D8B126-55A0-4245-9B5F-2835EFC413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8168" y="268290"/>
            <a:ext cx="6591600" cy="6265513"/>
          </a:xfrm>
        </p:spPr>
      </p:pic>
    </p:spTree>
    <p:extLst>
      <p:ext uri="{BB962C8B-B14F-4D97-AF65-F5344CB8AC3E}">
        <p14:creationId xmlns:p14="http://schemas.microsoft.com/office/powerpoint/2010/main" val="2681722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25800C50-9B90-3A41-97A4-6BBB5577B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168" y="268290"/>
            <a:ext cx="6591600" cy="6265513"/>
          </a:xfrm>
          <a:prstGeom prst="rect">
            <a:avLst/>
          </a:prstGeom>
        </p:spPr>
      </p:pic>
    </p:spTree>
    <p:extLst>
      <p:ext uri="{BB962C8B-B14F-4D97-AF65-F5344CB8AC3E}">
        <p14:creationId xmlns:p14="http://schemas.microsoft.com/office/powerpoint/2010/main" val="2679679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DBFAEA-B20A-604B-9300-AF476CBDCB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8168" y="268290"/>
            <a:ext cx="6591600" cy="6265512"/>
          </a:xfrm>
        </p:spPr>
      </p:pic>
    </p:spTree>
    <p:extLst>
      <p:ext uri="{BB962C8B-B14F-4D97-AF65-F5344CB8AC3E}">
        <p14:creationId xmlns:p14="http://schemas.microsoft.com/office/powerpoint/2010/main" val="4078537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7">
            <a:extLst>
              <a:ext uri="{FF2B5EF4-FFF2-40B4-BE49-F238E27FC236}">
                <a16:creationId xmlns:a16="http://schemas.microsoft.com/office/drawing/2014/main" id="{BE2A0629-1EAE-FD47-8C20-4EF720D20A81}"/>
              </a:ext>
            </a:extLst>
          </p:cNvPr>
          <p:cNvPicPr>
            <a:picLocks noGrp="1" noChangeAspect="1"/>
          </p:cNvPicPr>
          <p:nvPr>
            <p:ph sz="half" idx="1"/>
          </p:nvPr>
        </p:nvPicPr>
        <p:blipFill>
          <a:blip r:embed="rId3"/>
          <a:stretch>
            <a:fillRect/>
          </a:stretch>
        </p:blipFill>
        <p:spPr>
          <a:xfrm>
            <a:off x="810055" y="1064030"/>
            <a:ext cx="10520985" cy="4607515"/>
          </a:xfrm>
        </p:spPr>
      </p:pic>
    </p:spTree>
    <p:extLst>
      <p:ext uri="{BB962C8B-B14F-4D97-AF65-F5344CB8AC3E}">
        <p14:creationId xmlns:p14="http://schemas.microsoft.com/office/powerpoint/2010/main" val="241790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510E53C-081B-C445-AF99-881915CB1162}"/>
              </a:ext>
            </a:extLst>
          </p:cNvPr>
          <p:cNvPicPr>
            <a:picLocks noGrp="1" noChangeAspect="1"/>
          </p:cNvPicPr>
          <p:nvPr>
            <p:ph idx="1"/>
          </p:nvPr>
        </p:nvPicPr>
        <p:blipFill>
          <a:blip r:embed="rId3"/>
          <a:stretch>
            <a:fillRect/>
          </a:stretch>
        </p:blipFill>
        <p:spPr>
          <a:xfrm>
            <a:off x="2094372" y="274320"/>
            <a:ext cx="7778842" cy="6325985"/>
          </a:xfrm>
        </p:spPr>
      </p:pic>
    </p:spTree>
    <p:extLst>
      <p:ext uri="{BB962C8B-B14F-4D97-AF65-F5344CB8AC3E}">
        <p14:creationId xmlns:p14="http://schemas.microsoft.com/office/powerpoint/2010/main" val="2857451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49F3-74C4-BA44-9CD7-0E379BC61A25}"/>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VL in India</a:t>
            </a:r>
          </a:p>
        </p:txBody>
      </p:sp>
      <p:sp>
        <p:nvSpPr>
          <p:cNvPr id="3" name="Content Placeholder 2">
            <a:extLst>
              <a:ext uri="{FF2B5EF4-FFF2-40B4-BE49-F238E27FC236}">
                <a16:creationId xmlns:a16="http://schemas.microsoft.com/office/drawing/2014/main" id="{09F746AD-985A-684E-9AD9-6639A3E0051B}"/>
              </a:ext>
            </a:extLst>
          </p:cNvPr>
          <p:cNvSpPr>
            <a:spLocks noGrp="1"/>
          </p:cNvSpPr>
          <p:nvPr>
            <p:ph idx="1"/>
          </p:nvPr>
        </p:nvSpPr>
        <p:spPr>
          <a:xfrm>
            <a:off x="4976031" y="963877"/>
            <a:ext cx="6377769" cy="4930246"/>
          </a:xfrm>
        </p:spPr>
        <p:txBody>
          <a:bodyPr anchor="ctr">
            <a:normAutofit/>
          </a:bodyPr>
          <a:lstStyle/>
          <a:p>
            <a:r>
              <a:rPr lang="en-US" sz="2800" dirty="0"/>
              <a:t>Vector-borne parasitic disease</a:t>
            </a:r>
          </a:p>
          <a:p>
            <a:pPr lvl="1"/>
            <a:r>
              <a:rPr lang="en-US" sz="2400" dirty="0"/>
              <a:t>Seasonal vectors</a:t>
            </a:r>
          </a:p>
          <a:p>
            <a:r>
              <a:rPr lang="en-US" sz="2800" dirty="0"/>
              <a:t>Transmission timescale ~~1yr</a:t>
            </a:r>
          </a:p>
          <a:p>
            <a:r>
              <a:rPr lang="en-US" sz="2800" dirty="0"/>
              <a:t>”Invariably fatal” but most infections are asymptomatic</a:t>
            </a:r>
          </a:p>
          <a:p>
            <a:r>
              <a:rPr lang="en-US" sz="2800" dirty="0"/>
              <a:t>Geographically confined</a:t>
            </a:r>
            <a:endParaRPr lang="en-US" sz="2400" dirty="0"/>
          </a:p>
        </p:txBody>
      </p:sp>
    </p:spTree>
    <p:extLst>
      <p:ext uri="{BB962C8B-B14F-4D97-AF65-F5344CB8AC3E}">
        <p14:creationId xmlns:p14="http://schemas.microsoft.com/office/powerpoint/2010/main" val="3932362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B25560-3E1E-D14C-96A6-78EB78317E22}"/>
              </a:ext>
            </a:extLst>
          </p:cNvPr>
          <p:cNvPicPr>
            <a:picLocks noGrp="1" noChangeAspect="1"/>
          </p:cNvPicPr>
          <p:nvPr>
            <p:ph idx="1"/>
          </p:nvPr>
        </p:nvPicPr>
        <p:blipFill>
          <a:blip r:embed="rId3"/>
          <a:stretch>
            <a:fillRect/>
          </a:stretch>
        </p:blipFill>
        <p:spPr>
          <a:xfrm>
            <a:off x="2005328" y="-948480"/>
            <a:ext cx="8898239" cy="8898239"/>
          </a:xfrm>
        </p:spPr>
      </p:pic>
    </p:spTree>
    <p:extLst>
      <p:ext uri="{BB962C8B-B14F-4D97-AF65-F5344CB8AC3E}">
        <p14:creationId xmlns:p14="http://schemas.microsoft.com/office/powerpoint/2010/main" val="1922654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B8875-2C19-B24C-8407-85AE2EF75351}"/>
              </a:ext>
            </a:extLst>
          </p:cNvPr>
          <p:cNvPicPr>
            <a:picLocks noChangeAspect="1"/>
          </p:cNvPicPr>
          <p:nvPr/>
        </p:nvPicPr>
        <p:blipFill>
          <a:blip r:embed="rId2"/>
          <a:stretch>
            <a:fillRect/>
          </a:stretch>
        </p:blipFill>
        <p:spPr>
          <a:xfrm>
            <a:off x="2005327" y="-949534"/>
            <a:ext cx="8898239" cy="8898239"/>
          </a:xfrm>
          <a:prstGeom prst="rect">
            <a:avLst/>
          </a:prstGeom>
        </p:spPr>
      </p:pic>
    </p:spTree>
    <p:extLst>
      <p:ext uri="{BB962C8B-B14F-4D97-AF65-F5344CB8AC3E}">
        <p14:creationId xmlns:p14="http://schemas.microsoft.com/office/powerpoint/2010/main" val="761426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56267-0394-0048-B06E-C862DEB03869}"/>
              </a:ext>
            </a:extLst>
          </p:cNvPr>
          <p:cNvPicPr>
            <a:picLocks noChangeAspect="1"/>
          </p:cNvPicPr>
          <p:nvPr/>
        </p:nvPicPr>
        <p:blipFill>
          <a:blip r:embed="rId2"/>
          <a:stretch>
            <a:fillRect/>
          </a:stretch>
        </p:blipFill>
        <p:spPr>
          <a:xfrm>
            <a:off x="2005328" y="-948480"/>
            <a:ext cx="8898239" cy="8898239"/>
          </a:xfrm>
          <a:prstGeom prst="rect">
            <a:avLst/>
          </a:prstGeom>
        </p:spPr>
      </p:pic>
    </p:spTree>
    <p:extLst>
      <p:ext uri="{BB962C8B-B14F-4D97-AF65-F5344CB8AC3E}">
        <p14:creationId xmlns:p14="http://schemas.microsoft.com/office/powerpoint/2010/main" val="781355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E0CD3-22DE-2E42-8DAD-0C4F0C52F9F8}"/>
              </a:ext>
            </a:extLst>
          </p:cNvPr>
          <p:cNvPicPr>
            <a:picLocks noChangeAspect="1"/>
          </p:cNvPicPr>
          <p:nvPr/>
        </p:nvPicPr>
        <p:blipFill>
          <a:blip r:embed="rId2"/>
          <a:stretch>
            <a:fillRect/>
          </a:stretch>
        </p:blipFill>
        <p:spPr>
          <a:xfrm>
            <a:off x="2004887" y="-948921"/>
            <a:ext cx="8898680" cy="8898680"/>
          </a:xfrm>
          <a:prstGeom prst="rect">
            <a:avLst/>
          </a:prstGeom>
        </p:spPr>
      </p:pic>
    </p:spTree>
    <p:extLst>
      <p:ext uri="{BB962C8B-B14F-4D97-AF65-F5344CB8AC3E}">
        <p14:creationId xmlns:p14="http://schemas.microsoft.com/office/powerpoint/2010/main" val="2995474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5F5A98-6FAF-A445-B236-674A61BC767B}"/>
              </a:ext>
            </a:extLst>
          </p:cNvPr>
          <p:cNvPicPr>
            <a:picLocks noChangeAspect="1"/>
          </p:cNvPicPr>
          <p:nvPr/>
        </p:nvPicPr>
        <p:blipFill>
          <a:blip r:embed="rId2"/>
          <a:stretch>
            <a:fillRect/>
          </a:stretch>
        </p:blipFill>
        <p:spPr>
          <a:xfrm>
            <a:off x="2004887" y="-948921"/>
            <a:ext cx="8898680" cy="8898680"/>
          </a:xfrm>
          <a:prstGeom prst="rect">
            <a:avLst/>
          </a:prstGeom>
        </p:spPr>
      </p:pic>
    </p:spTree>
    <p:extLst>
      <p:ext uri="{BB962C8B-B14F-4D97-AF65-F5344CB8AC3E}">
        <p14:creationId xmlns:p14="http://schemas.microsoft.com/office/powerpoint/2010/main" val="89700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CD29E-285F-164F-BDFA-93BC5FCE968E}"/>
              </a:ext>
            </a:extLst>
          </p:cNvPr>
          <p:cNvPicPr>
            <a:picLocks noChangeAspect="1"/>
          </p:cNvPicPr>
          <p:nvPr/>
        </p:nvPicPr>
        <p:blipFill>
          <a:blip r:embed="rId2"/>
          <a:stretch>
            <a:fillRect/>
          </a:stretch>
        </p:blipFill>
        <p:spPr>
          <a:xfrm>
            <a:off x="2005327" y="-948480"/>
            <a:ext cx="8898239" cy="8898239"/>
          </a:xfrm>
          <a:prstGeom prst="rect">
            <a:avLst/>
          </a:prstGeom>
        </p:spPr>
      </p:pic>
    </p:spTree>
    <p:extLst>
      <p:ext uri="{BB962C8B-B14F-4D97-AF65-F5344CB8AC3E}">
        <p14:creationId xmlns:p14="http://schemas.microsoft.com/office/powerpoint/2010/main" val="3407589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6E0EA-1DFE-164E-B331-2103D9353C42}"/>
              </a:ext>
            </a:extLst>
          </p:cNvPr>
          <p:cNvPicPr>
            <a:picLocks noChangeAspect="1"/>
          </p:cNvPicPr>
          <p:nvPr/>
        </p:nvPicPr>
        <p:blipFill>
          <a:blip r:embed="rId2"/>
          <a:stretch>
            <a:fillRect/>
          </a:stretch>
        </p:blipFill>
        <p:spPr>
          <a:xfrm>
            <a:off x="2005328" y="-948480"/>
            <a:ext cx="8898239" cy="8898239"/>
          </a:xfrm>
          <a:prstGeom prst="rect">
            <a:avLst/>
          </a:prstGeom>
        </p:spPr>
      </p:pic>
    </p:spTree>
    <p:extLst>
      <p:ext uri="{BB962C8B-B14F-4D97-AF65-F5344CB8AC3E}">
        <p14:creationId xmlns:p14="http://schemas.microsoft.com/office/powerpoint/2010/main" val="2460275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48DBD-051D-6A4A-B61E-C24AC11CC5CD}"/>
              </a:ext>
            </a:extLst>
          </p:cNvPr>
          <p:cNvPicPr>
            <a:picLocks noChangeAspect="1"/>
          </p:cNvPicPr>
          <p:nvPr/>
        </p:nvPicPr>
        <p:blipFill>
          <a:blip r:embed="rId2"/>
          <a:stretch>
            <a:fillRect/>
          </a:stretch>
        </p:blipFill>
        <p:spPr>
          <a:xfrm>
            <a:off x="2005327" y="-948480"/>
            <a:ext cx="8898239" cy="8898239"/>
          </a:xfrm>
          <a:prstGeom prst="rect">
            <a:avLst/>
          </a:prstGeom>
        </p:spPr>
      </p:pic>
    </p:spTree>
    <p:extLst>
      <p:ext uri="{BB962C8B-B14F-4D97-AF65-F5344CB8AC3E}">
        <p14:creationId xmlns:p14="http://schemas.microsoft.com/office/powerpoint/2010/main" val="3213633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7F8E8-AA7E-8342-8543-6C2A9F4045A9}"/>
              </a:ext>
            </a:extLst>
          </p:cNvPr>
          <p:cNvPicPr>
            <a:picLocks noChangeAspect="1"/>
          </p:cNvPicPr>
          <p:nvPr/>
        </p:nvPicPr>
        <p:blipFill>
          <a:blip r:embed="rId3"/>
          <a:stretch>
            <a:fillRect/>
          </a:stretch>
        </p:blipFill>
        <p:spPr>
          <a:xfrm>
            <a:off x="2607733" y="457200"/>
            <a:ext cx="6993467" cy="6400800"/>
          </a:xfrm>
          <a:prstGeom prst="rect">
            <a:avLst/>
          </a:prstGeom>
        </p:spPr>
      </p:pic>
      <p:sp>
        <p:nvSpPr>
          <p:cNvPr id="5" name="TextBox 4">
            <a:extLst>
              <a:ext uri="{FF2B5EF4-FFF2-40B4-BE49-F238E27FC236}">
                <a16:creationId xmlns:a16="http://schemas.microsoft.com/office/drawing/2014/main" id="{7E45884F-391A-6A4D-BF75-BBA8F8CEDB56}"/>
              </a:ext>
            </a:extLst>
          </p:cNvPr>
          <p:cNvSpPr txBox="1"/>
          <p:nvPr/>
        </p:nvSpPr>
        <p:spPr>
          <a:xfrm>
            <a:off x="2895598" y="26313"/>
            <a:ext cx="6874933" cy="461665"/>
          </a:xfrm>
          <a:prstGeom prst="rect">
            <a:avLst/>
          </a:prstGeom>
          <a:noFill/>
        </p:spPr>
        <p:txBody>
          <a:bodyPr wrap="square" rtlCol="0">
            <a:spAutoFit/>
          </a:bodyPr>
          <a:lstStyle/>
          <a:p>
            <a:r>
              <a:rPr lang="en-US" sz="2400" b="1" dirty="0"/>
              <a:t>Subdistrict-level KA incidence predictions up to 2020</a:t>
            </a:r>
          </a:p>
        </p:txBody>
      </p:sp>
    </p:spTree>
    <p:extLst>
      <p:ext uri="{BB962C8B-B14F-4D97-AF65-F5344CB8AC3E}">
        <p14:creationId xmlns:p14="http://schemas.microsoft.com/office/powerpoint/2010/main" val="4134126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Thank you!</a:t>
            </a:r>
          </a:p>
        </p:txBody>
      </p:sp>
      <p:sp>
        <p:nvSpPr>
          <p:cNvPr id="6" name="TextBox 5"/>
          <p:cNvSpPr txBox="1"/>
          <p:nvPr/>
        </p:nvSpPr>
        <p:spPr>
          <a:xfrm>
            <a:off x="4776708" y="2802673"/>
            <a:ext cx="6365631" cy="307777"/>
          </a:xfrm>
          <a:prstGeom prst="rect">
            <a:avLst/>
          </a:prstGeom>
          <a:noFill/>
        </p:spPr>
        <p:txBody>
          <a:bodyPr wrap="square" rtlCol="0">
            <a:spAutoFit/>
          </a:bodyPr>
          <a:lstStyle/>
          <a:p>
            <a:pPr algn="ctr">
              <a:spcBef>
                <a:spcPct val="0"/>
              </a:spcBef>
            </a:pPr>
            <a:r>
              <a:rPr lang="en-GB" sz="1400" dirty="0">
                <a:solidFill>
                  <a:schemeClr val="tx2"/>
                </a:solidFill>
                <a:latin typeface="merriweather" charset="0"/>
                <a:ea typeface="+mj-ea"/>
                <a:cs typeface="+mj-cs"/>
              </a:rPr>
              <a:t>Modelling infectious disease dynamics to improve global health</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747" y="3420208"/>
            <a:ext cx="885949" cy="58110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747" y="4389085"/>
            <a:ext cx="885949" cy="72400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747" y="5191474"/>
            <a:ext cx="1000265" cy="752580"/>
          </a:xfrm>
          <a:prstGeom prst="rect">
            <a:avLst/>
          </a:prstGeom>
        </p:spPr>
      </p:pic>
      <p:sp>
        <p:nvSpPr>
          <p:cNvPr id="11" name="TextBox 10"/>
          <p:cNvSpPr txBox="1"/>
          <p:nvPr/>
        </p:nvSpPr>
        <p:spPr>
          <a:xfrm>
            <a:off x="4013689" y="4443065"/>
            <a:ext cx="4709744" cy="369332"/>
          </a:xfrm>
          <a:prstGeom prst="rect">
            <a:avLst/>
          </a:prstGeom>
          <a:noFill/>
        </p:spPr>
        <p:txBody>
          <a:bodyPr wrap="square" rtlCol="0">
            <a:spAutoFit/>
          </a:bodyPr>
          <a:lstStyle/>
          <a:p>
            <a:r>
              <a:rPr lang="en-GB" b="1" dirty="0"/>
              <a:t>Website: </a:t>
            </a:r>
            <a:r>
              <a:rPr lang="en-GB" dirty="0"/>
              <a:t>http://cmmid.lshtm.ac.uk/</a:t>
            </a:r>
          </a:p>
        </p:txBody>
      </p:sp>
      <p:sp>
        <p:nvSpPr>
          <p:cNvPr id="13" name="TextBox 12"/>
          <p:cNvSpPr txBox="1"/>
          <p:nvPr/>
        </p:nvSpPr>
        <p:spPr>
          <a:xfrm>
            <a:off x="4013688" y="3539955"/>
            <a:ext cx="7530611" cy="369332"/>
          </a:xfrm>
          <a:prstGeom prst="rect">
            <a:avLst/>
          </a:prstGeom>
          <a:noFill/>
        </p:spPr>
        <p:txBody>
          <a:bodyPr wrap="square" rtlCol="0">
            <a:spAutoFit/>
          </a:bodyPr>
          <a:lstStyle/>
          <a:p>
            <a:r>
              <a:rPr lang="en-GB" b="1" dirty="0"/>
              <a:t>E-mail: </a:t>
            </a:r>
            <a:r>
              <a:rPr lang="en-GB" b="1" dirty="0">
                <a:hlinkClick r:id="rId5"/>
              </a:rPr>
              <a:t>graham.medley@lshtm.ac.uk</a:t>
            </a:r>
            <a:r>
              <a:rPr lang="en-GB" b="1" dirty="0"/>
              <a:t>; </a:t>
            </a:r>
            <a:r>
              <a:rPr lang="en-GB" b="1" dirty="0">
                <a:hlinkClick r:id="rId6"/>
              </a:rPr>
              <a:t>lloyd.chapman@lshtm.ac.uk</a:t>
            </a:r>
            <a:r>
              <a:rPr lang="en-GB" b="1" dirty="0"/>
              <a:t> </a:t>
            </a:r>
            <a:endParaRPr lang="en-GB" dirty="0"/>
          </a:p>
        </p:txBody>
      </p:sp>
      <p:sp>
        <p:nvSpPr>
          <p:cNvPr id="14" name="TextBox 13"/>
          <p:cNvSpPr txBox="1"/>
          <p:nvPr/>
        </p:nvSpPr>
        <p:spPr>
          <a:xfrm>
            <a:off x="4013689" y="5425780"/>
            <a:ext cx="4709744" cy="369332"/>
          </a:xfrm>
          <a:prstGeom prst="rect">
            <a:avLst/>
          </a:prstGeom>
          <a:noFill/>
        </p:spPr>
        <p:txBody>
          <a:bodyPr wrap="square" rtlCol="0">
            <a:spAutoFit/>
          </a:bodyPr>
          <a:lstStyle/>
          <a:p>
            <a:r>
              <a:rPr lang="en-GB" b="1" dirty="0"/>
              <a:t>Twitter: </a:t>
            </a:r>
            <a:r>
              <a:rPr lang="en-GB" dirty="0"/>
              <a:t>@</a:t>
            </a:r>
            <a:r>
              <a:rPr lang="en-GB" dirty="0" err="1"/>
              <a:t>cmmid_lshtm</a:t>
            </a:r>
            <a:endParaRPr lang="en-GB"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7990" y="1355193"/>
            <a:ext cx="3983065" cy="1320914"/>
          </a:xfrm>
          <a:prstGeom prst="rect">
            <a:avLst/>
          </a:prstGeom>
        </p:spPr>
      </p:pic>
      <p:sp>
        <p:nvSpPr>
          <p:cNvPr id="12" name="TextBox 11">
            <a:extLst>
              <a:ext uri="{FF2B5EF4-FFF2-40B4-BE49-F238E27FC236}">
                <a16:creationId xmlns:a16="http://schemas.microsoft.com/office/drawing/2014/main" id="{E3598B74-47E0-464B-9ACD-B57583A0635B}"/>
              </a:ext>
            </a:extLst>
          </p:cNvPr>
          <p:cNvSpPr txBox="1"/>
          <p:nvPr/>
        </p:nvSpPr>
        <p:spPr>
          <a:xfrm>
            <a:off x="4013689" y="5833859"/>
            <a:ext cx="4709744" cy="369332"/>
          </a:xfrm>
          <a:prstGeom prst="rect">
            <a:avLst/>
          </a:prstGeom>
          <a:noFill/>
        </p:spPr>
        <p:txBody>
          <a:bodyPr wrap="square" rtlCol="0">
            <a:spAutoFit/>
          </a:bodyPr>
          <a:lstStyle/>
          <a:p>
            <a:r>
              <a:rPr lang="en-GB" b="1" dirty="0"/>
              <a:t>Twitter: </a:t>
            </a:r>
            <a:r>
              <a:rPr lang="en-GB" dirty="0"/>
              <a:t>@</a:t>
            </a:r>
            <a:r>
              <a:rPr lang="en-GB" dirty="0" err="1"/>
              <a:t>SPEAKIndiaLSHTM</a:t>
            </a:r>
            <a:endParaRPr lang="en-GB" dirty="0"/>
          </a:p>
        </p:txBody>
      </p:sp>
      <p:sp>
        <p:nvSpPr>
          <p:cNvPr id="15" name="TextBox 14">
            <a:extLst>
              <a:ext uri="{FF2B5EF4-FFF2-40B4-BE49-F238E27FC236}">
                <a16:creationId xmlns:a16="http://schemas.microsoft.com/office/drawing/2014/main" id="{DEE987EA-BC1E-6541-BFDC-5374E2C018F3}"/>
              </a:ext>
            </a:extLst>
          </p:cNvPr>
          <p:cNvSpPr txBox="1"/>
          <p:nvPr/>
        </p:nvSpPr>
        <p:spPr>
          <a:xfrm>
            <a:off x="4013689" y="4829225"/>
            <a:ext cx="4709744" cy="369332"/>
          </a:xfrm>
          <a:prstGeom prst="rect">
            <a:avLst/>
          </a:prstGeom>
          <a:noFill/>
        </p:spPr>
        <p:txBody>
          <a:bodyPr wrap="square" rtlCol="0">
            <a:spAutoFit/>
          </a:bodyPr>
          <a:lstStyle/>
          <a:p>
            <a:r>
              <a:rPr lang="en-GB" b="1" dirty="0"/>
              <a:t>Website: </a:t>
            </a:r>
            <a:r>
              <a:rPr lang="en-GB" dirty="0"/>
              <a:t>https://</a:t>
            </a:r>
            <a:r>
              <a:rPr lang="en-GB" dirty="0" err="1"/>
              <a:t>speakindia.org.in</a:t>
            </a:r>
            <a:endParaRPr lang="en-GB" dirty="0"/>
          </a:p>
        </p:txBody>
      </p:sp>
      <p:pic>
        <p:nvPicPr>
          <p:cNvPr id="17" name="Picture 6" descr="C:\Users\TERESA~1\AppData\Local\Temp\vmware-Teresa Sharp\VMwareDnD\99bbe9a7\BMGF_red_box_2in.jpg">
            <a:extLst>
              <a:ext uri="{FF2B5EF4-FFF2-40B4-BE49-F238E27FC236}">
                <a16:creationId xmlns:a16="http://schemas.microsoft.com/office/drawing/2014/main" id="{2EBF34B7-3B7D-A245-A69C-2C5E619CFC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878" y="4470484"/>
            <a:ext cx="2194560" cy="2194560"/>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1742245-DE6D-A045-8C67-E013F3610B34}"/>
              </a:ext>
            </a:extLst>
          </p:cNvPr>
          <p:cNvPicPr>
            <a:picLocks noChangeAspect="1"/>
          </p:cNvPicPr>
          <p:nvPr/>
        </p:nvPicPr>
        <p:blipFill>
          <a:blip r:embed="rId9"/>
          <a:stretch>
            <a:fillRect/>
          </a:stretch>
        </p:blipFill>
        <p:spPr>
          <a:xfrm>
            <a:off x="9289143" y="4924576"/>
            <a:ext cx="2760864" cy="1741072"/>
          </a:xfrm>
          <a:prstGeom prst="rect">
            <a:avLst/>
          </a:prstGeom>
        </p:spPr>
      </p:pic>
    </p:spTree>
    <p:extLst>
      <p:ext uri="{BB962C8B-B14F-4D97-AF65-F5344CB8AC3E}">
        <p14:creationId xmlns:p14="http://schemas.microsoft.com/office/powerpoint/2010/main" val="2179927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A534A-A473-8A41-91C2-0CE2A8896A90}"/>
              </a:ext>
            </a:extLst>
          </p:cNvPr>
          <p:cNvPicPr>
            <a:picLocks noChangeAspect="1" noChangeArrowheads="1"/>
          </p:cNvPicPr>
          <p:nvPr/>
        </p:nvPicPr>
        <p:blipFill>
          <a:blip r:embed="rId2"/>
          <a:stretch>
            <a:fillRect/>
          </a:stretch>
        </p:blipFill>
        <p:spPr bwMode="auto">
          <a:xfrm>
            <a:off x="1070565" y="10"/>
            <a:ext cx="1005089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972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FB5E23E-847F-9947-B596-2164F9F97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246" y="815272"/>
            <a:ext cx="9692712" cy="4652502"/>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73310885-5CD0-9A4B-A621-A79C759282E1}"/>
              </a:ext>
            </a:extLst>
          </p:cNvPr>
          <p:cNvSpPr>
            <a:spLocks noGrp="1" noChangeArrowheads="1"/>
          </p:cNvSpPr>
          <p:nvPr>
            <p:ph type="body" idx="4294967295"/>
          </p:nvPr>
        </p:nvSpPr>
        <p:spPr>
          <a:xfrm>
            <a:off x="3932238" y="246063"/>
            <a:ext cx="8259762" cy="288925"/>
          </a:xfrm>
          <a:prstGeom prst="rect">
            <a:avLst/>
          </a:prstGeom>
          <a:noFill/>
          <a:ln/>
        </p:spPr>
        <p:txBody>
          <a:bodyPr>
            <a:spAutoFit/>
          </a:bodyPr>
          <a:lstStyle/>
          <a:p>
            <a:pPr marL="0" indent="0" algn="ctr">
              <a:spcBef>
                <a:spcPct val="0"/>
              </a:spcBef>
              <a:buNone/>
            </a:pPr>
            <a:r>
              <a:rPr lang="en-US" altLang="en-US" sz="1412" b="1">
                <a:solidFill>
                  <a:schemeClr val="tx2"/>
                </a:solidFill>
              </a:rPr>
              <a:t>Table 1. India’s major NTDs and rank.</a:t>
            </a:r>
          </a:p>
        </p:txBody>
      </p:sp>
      <p:sp>
        <p:nvSpPr>
          <p:cNvPr id="4100" name="Text Box 4">
            <a:extLst>
              <a:ext uri="{FF2B5EF4-FFF2-40B4-BE49-F238E27FC236}">
                <a16:creationId xmlns:a16="http://schemas.microsoft.com/office/drawing/2014/main" id="{F0067515-3B73-8544-995D-CB71DED92CB3}"/>
              </a:ext>
            </a:extLst>
          </p:cNvPr>
          <p:cNvSpPr txBox="1">
            <a:spLocks noChangeArrowheads="1"/>
          </p:cNvSpPr>
          <p:nvPr/>
        </p:nvSpPr>
        <p:spPr bwMode="auto">
          <a:xfrm>
            <a:off x="2050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Hotez PJ, Damania A (2018) India’s neglected tropical diseases. PLOS Neglected Tropical Diseases 12(3): e0006038. https://doi.org/10.1371/journal.pntd.0006038</a:t>
            </a:r>
          </a:p>
          <a:p>
            <a:pPr eaLnBrk="1" hangingPunct="1"/>
            <a:r>
              <a:rPr lang="en-US" altLang="en-US" sz="1059">
                <a:hlinkClick r:id="rId3"/>
              </a:rPr>
              <a:t>http://journals.plos.org/plosntds/article?id=10.1371/journal.pntd.0006038</a:t>
            </a:r>
            <a:endParaRPr lang="en-US" altLang="en-US" sz="1059"/>
          </a:p>
        </p:txBody>
      </p:sp>
      <p:pic>
        <p:nvPicPr>
          <p:cNvPr id="4101" name="Picture 5">
            <a:extLst>
              <a:ext uri="{FF2B5EF4-FFF2-40B4-BE49-F238E27FC236}">
                <a16:creationId xmlns:a16="http://schemas.microsoft.com/office/drawing/2014/main" id="{BC0B07C9-DFD8-3E44-B346-E64ABF130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794" y="6342530"/>
            <a:ext cx="3630706"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extLst>
              <a:ext uri="{FF2B5EF4-FFF2-40B4-BE49-F238E27FC236}">
                <a16:creationId xmlns:a16="http://schemas.microsoft.com/office/drawing/2014/main" id="{FEAA95D2-B923-F84E-A473-FF87A246D8EA}"/>
              </a:ext>
            </a:extLst>
          </p:cNvPr>
          <p:cNvSpPr/>
          <p:nvPr/>
        </p:nvSpPr>
        <p:spPr>
          <a:xfrm rot="10800000">
            <a:off x="10947958" y="3226584"/>
            <a:ext cx="740768" cy="377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52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9E18-C9B2-7F4F-81B7-C4A22B4F6C3C}"/>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Control</a:t>
            </a:r>
          </a:p>
        </p:txBody>
      </p:sp>
      <p:sp>
        <p:nvSpPr>
          <p:cNvPr id="3" name="Content Placeholder 2">
            <a:extLst>
              <a:ext uri="{FF2B5EF4-FFF2-40B4-BE49-F238E27FC236}">
                <a16:creationId xmlns:a16="http://schemas.microsoft.com/office/drawing/2014/main" id="{AD2944FB-19F4-094A-B790-E6F0C1FF464B}"/>
              </a:ext>
            </a:extLst>
          </p:cNvPr>
          <p:cNvSpPr>
            <a:spLocks noGrp="1"/>
          </p:cNvSpPr>
          <p:nvPr>
            <p:ph idx="1"/>
          </p:nvPr>
        </p:nvSpPr>
        <p:spPr>
          <a:xfrm>
            <a:off x="4976031" y="963877"/>
            <a:ext cx="6377769" cy="4930246"/>
          </a:xfrm>
        </p:spPr>
        <p:txBody>
          <a:bodyPr anchor="ctr">
            <a:normAutofit/>
          </a:bodyPr>
          <a:lstStyle/>
          <a:p>
            <a:r>
              <a:rPr lang="en-US" sz="2800" dirty="0"/>
              <a:t>“Elimination as a public health problem” by 2020</a:t>
            </a:r>
          </a:p>
          <a:p>
            <a:r>
              <a:rPr lang="en-US" sz="2800" dirty="0"/>
              <a:t>Indoor Residual Spraying (IRS)</a:t>
            </a:r>
          </a:p>
          <a:p>
            <a:pPr lvl="1"/>
            <a:r>
              <a:rPr lang="en-US" sz="2000" dirty="0"/>
              <a:t>Reduce the vector population biting humans</a:t>
            </a:r>
          </a:p>
          <a:p>
            <a:r>
              <a:rPr lang="en-US" sz="2800" dirty="0"/>
              <a:t>Active Case Detection (ACD)</a:t>
            </a:r>
          </a:p>
          <a:p>
            <a:pPr lvl="1"/>
            <a:r>
              <a:rPr lang="en-US" sz="2000" dirty="0"/>
              <a:t>More rapid diagnosis and treatment reducing the time each case is infectious</a:t>
            </a:r>
          </a:p>
          <a:p>
            <a:pPr lvl="1"/>
            <a:endParaRPr lang="en-US" sz="2000" dirty="0"/>
          </a:p>
          <a:p>
            <a:r>
              <a:rPr lang="en-US" sz="2800" dirty="0"/>
              <a:t>These are working…</a:t>
            </a:r>
          </a:p>
          <a:p>
            <a:pPr lvl="1"/>
            <a:r>
              <a:rPr lang="en-US" sz="2000" dirty="0"/>
              <a:t>But heterogeneity and epidemic potential remain problems</a:t>
            </a:r>
          </a:p>
        </p:txBody>
      </p:sp>
    </p:spTree>
    <p:extLst>
      <p:ext uri="{BB962C8B-B14F-4D97-AF65-F5344CB8AC3E}">
        <p14:creationId xmlns:p14="http://schemas.microsoft.com/office/powerpoint/2010/main" val="3966066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CD470DE8-7751-4A85-84D9-2D675AB45572}"/>
              </a:ext>
            </a:extLst>
          </p:cNvPr>
          <p:cNvPicPr>
            <a:picLocks noChangeAspect="1"/>
          </p:cNvPicPr>
          <p:nvPr/>
        </p:nvPicPr>
        <p:blipFill>
          <a:blip r:embed="rId3"/>
          <a:stretch>
            <a:fillRect/>
          </a:stretch>
        </p:blipFill>
        <p:spPr>
          <a:xfrm>
            <a:off x="8422195" y="4211339"/>
            <a:ext cx="3535750" cy="1826804"/>
          </a:xfrm>
          <a:prstGeom prst="rect">
            <a:avLst/>
          </a:prstGeom>
        </p:spPr>
      </p:pic>
      <p:sp>
        <p:nvSpPr>
          <p:cNvPr id="3" name="Footer Placeholder 2"/>
          <p:cNvSpPr>
            <a:spLocks noGrp="1"/>
          </p:cNvSpPr>
          <p:nvPr>
            <p:ph type="ftr"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7" normalizeH="0" baseline="0" noProof="0">
                <a:ln>
                  <a:noFill/>
                </a:ln>
                <a:solidFill>
                  <a:srgbClr val="000000"/>
                </a:solidFill>
                <a:effectLst/>
                <a:uLnTx/>
                <a:uFillTx/>
                <a:latin typeface="Arial" pitchFamily="34" charset="0"/>
                <a:ea typeface="+mn-ea"/>
                <a:cs typeface="Arial" pitchFamily="34" charset="0"/>
              </a:rPr>
              <a:t>© Bill &amp; Melinda Gates Foundation      |</a:t>
            </a:r>
            <a:endParaRPr kumimoji="0" lang="en-US" sz="800" b="0" i="0" u="none" strike="noStrike" kern="1200" cap="none" spc="27" normalizeH="0" baseline="0" noProof="0" dirty="0">
              <a:ln>
                <a:noFill/>
              </a:ln>
              <a:solidFill>
                <a:srgbClr val="000000"/>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7C509-FEEF-45D3-B896-7C07814C0C13}" type="slidenum">
              <a:rPr kumimoji="0" lang="en-US" sz="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32" name="Group 31">
            <a:extLst>
              <a:ext uri="{FF2B5EF4-FFF2-40B4-BE49-F238E27FC236}">
                <a16:creationId xmlns:a16="http://schemas.microsoft.com/office/drawing/2014/main" id="{87E4FA1B-17F1-42A1-A58C-242357DD7BF8}"/>
              </a:ext>
            </a:extLst>
          </p:cNvPr>
          <p:cNvGrpSpPr/>
          <p:nvPr/>
        </p:nvGrpSpPr>
        <p:grpSpPr>
          <a:xfrm>
            <a:off x="66693" y="1048203"/>
            <a:ext cx="6106870" cy="5366788"/>
            <a:chOff x="66693" y="1048203"/>
            <a:chExt cx="6106870" cy="5366788"/>
          </a:xfrm>
        </p:grpSpPr>
        <p:sp>
          <p:nvSpPr>
            <p:cNvPr id="2" name="Rectangle 1">
              <a:extLst>
                <a:ext uri="{FF2B5EF4-FFF2-40B4-BE49-F238E27FC236}">
                  <a16:creationId xmlns:a16="http://schemas.microsoft.com/office/drawing/2014/main" id="{0466C494-AEE0-4C25-A95E-CD521B899183}"/>
                </a:ext>
              </a:extLst>
            </p:cNvPr>
            <p:cNvSpPr/>
            <p:nvPr/>
          </p:nvSpPr>
          <p:spPr>
            <a:xfrm>
              <a:off x="115569" y="1089788"/>
              <a:ext cx="1221941" cy="5261041"/>
            </a:xfrm>
            <a:prstGeom prst="rect">
              <a:avLst/>
            </a:prstGeom>
            <a:solidFill>
              <a:schemeClr val="accent3">
                <a:lumMod val="75000"/>
              </a:schemeClr>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While decline in case incidence has been consistent at block and district levels, incidence is highly heterogenous</a:t>
              </a:r>
            </a:p>
          </p:txBody>
        </p:sp>
        <p:grpSp>
          <p:nvGrpSpPr>
            <p:cNvPr id="23" name="Group 22">
              <a:extLst>
                <a:ext uri="{FF2B5EF4-FFF2-40B4-BE49-F238E27FC236}">
                  <a16:creationId xmlns:a16="http://schemas.microsoft.com/office/drawing/2014/main" id="{D9867248-EDE4-4FCE-AF16-565A1B731F4D}"/>
                </a:ext>
              </a:extLst>
            </p:cNvPr>
            <p:cNvGrpSpPr/>
            <p:nvPr/>
          </p:nvGrpSpPr>
          <p:grpSpPr>
            <a:xfrm>
              <a:off x="1447449" y="1089789"/>
              <a:ext cx="4654661" cy="2574548"/>
              <a:chOff x="1797408" y="1168812"/>
              <a:chExt cx="4654661" cy="2574548"/>
            </a:xfrm>
          </p:grpSpPr>
          <p:sp>
            <p:nvSpPr>
              <p:cNvPr id="18" name="Rectangle: Rounded Corners 19">
                <a:extLst>
                  <a:ext uri="{FF2B5EF4-FFF2-40B4-BE49-F238E27FC236}">
                    <a16:creationId xmlns:a16="http://schemas.microsoft.com/office/drawing/2014/main" id="{14C17038-86AA-4F5A-AE3C-CA431EEF9885}"/>
                  </a:ext>
                </a:extLst>
              </p:cNvPr>
              <p:cNvSpPr/>
              <p:nvPr/>
            </p:nvSpPr>
            <p:spPr>
              <a:xfrm>
                <a:off x="1797408" y="1168812"/>
                <a:ext cx="4654661" cy="471145"/>
              </a:xfrm>
              <a:prstGeom prst="round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1.a) What are the sources of </a:t>
                </a:r>
                <a:r>
                  <a:rPr kumimoji="0" lang="en-US" sz="1100" b="1" i="0" u="none" strike="noStrike" kern="1200" cap="none" spc="0" normalizeH="0" baseline="0" noProof="0" dirty="0" err="1">
                    <a:ln>
                      <a:noFill/>
                    </a:ln>
                    <a:solidFill>
                      <a:srgbClr val="000000"/>
                    </a:solidFill>
                    <a:effectLst/>
                    <a:uLnTx/>
                    <a:uFillTx/>
                    <a:latin typeface="Arial"/>
                    <a:ea typeface="+mn-ea"/>
                    <a:cs typeface="+mn-cs"/>
                  </a:rPr>
                  <a:t>spatio</a:t>
                </a:r>
                <a:r>
                  <a:rPr kumimoji="0" lang="en-US" sz="1100" b="1" i="0" u="none" strike="noStrike" kern="1200" cap="none" spc="0" normalizeH="0" baseline="0" noProof="0" dirty="0">
                    <a:ln>
                      <a:noFill/>
                    </a:ln>
                    <a:solidFill>
                      <a:srgbClr val="000000"/>
                    </a:solidFill>
                    <a:effectLst/>
                    <a:uLnTx/>
                    <a:uFillTx/>
                    <a:latin typeface="Arial"/>
                    <a:ea typeface="+mn-ea"/>
                    <a:cs typeface="+mn-cs"/>
                  </a:rPr>
                  <a:t>-temporal heterogeneity?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(e.g. differences in access to care, sandfly density or other interactions) </a:t>
                </a: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8764557F-D882-4944-A7F5-3F0548942F57}"/>
                  </a:ext>
                </a:extLst>
              </p:cNvPr>
              <p:cNvPicPr>
                <a:picLocks noChangeAspect="1"/>
              </p:cNvPicPr>
              <p:nvPr/>
            </p:nvPicPr>
            <p:blipFill>
              <a:blip r:embed="rId4"/>
              <a:stretch>
                <a:fillRect/>
              </a:stretch>
            </p:blipFill>
            <p:spPr>
              <a:xfrm>
                <a:off x="2301216" y="1681051"/>
                <a:ext cx="3647044" cy="2062309"/>
              </a:xfrm>
              <a:prstGeom prst="rect">
                <a:avLst/>
              </a:prstGeom>
            </p:spPr>
          </p:pic>
        </p:grpSp>
        <p:grpSp>
          <p:nvGrpSpPr>
            <p:cNvPr id="22" name="Group 21">
              <a:extLst>
                <a:ext uri="{FF2B5EF4-FFF2-40B4-BE49-F238E27FC236}">
                  <a16:creationId xmlns:a16="http://schemas.microsoft.com/office/drawing/2014/main" id="{A8A2B120-809F-4D5A-BD1E-14E5374A5B5C}"/>
                </a:ext>
              </a:extLst>
            </p:cNvPr>
            <p:cNvGrpSpPr/>
            <p:nvPr/>
          </p:nvGrpSpPr>
          <p:grpSpPr>
            <a:xfrm>
              <a:off x="1447449" y="3772802"/>
              <a:ext cx="4654661" cy="2578027"/>
              <a:chOff x="6793364" y="1168812"/>
              <a:chExt cx="4654661" cy="2578027"/>
            </a:xfrm>
          </p:grpSpPr>
          <p:pic>
            <p:nvPicPr>
              <p:cNvPr id="20" name="Picture 19">
                <a:extLst>
                  <a:ext uri="{FF2B5EF4-FFF2-40B4-BE49-F238E27FC236}">
                    <a16:creationId xmlns:a16="http://schemas.microsoft.com/office/drawing/2014/main" id="{72AA4203-B6D0-4D53-A077-16C21FBB77FD}"/>
                  </a:ext>
                </a:extLst>
              </p:cNvPr>
              <p:cNvPicPr>
                <a:picLocks noChangeAspect="1"/>
              </p:cNvPicPr>
              <p:nvPr/>
            </p:nvPicPr>
            <p:blipFill>
              <a:blip r:embed="rId5"/>
              <a:stretch>
                <a:fillRect/>
              </a:stretch>
            </p:blipFill>
            <p:spPr>
              <a:xfrm>
                <a:off x="7530433" y="1685113"/>
                <a:ext cx="3180521" cy="2061726"/>
              </a:xfrm>
              <a:prstGeom prst="rect">
                <a:avLst/>
              </a:prstGeom>
            </p:spPr>
          </p:pic>
          <p:sp>
            <p:nvSpPr>
              <p:cNvPr id="21" name="Rectangle: Rounded Corners 19">
                <a:extLst>
                  <a:ext uri="{FF2B5EF4-FFF2-40B4-BE49-F238E27FC236}">
                    <a16:creationId xmlns:a16="http://schemas.microsoft.com/office/drawing/2014/main" id="{F1CEF171-7B04-49EF-A425-7EC8915BF1AC}"/>
                  </a:ext>
                </a:extLst>
              </p:cNvPr>
              <p:cNvSpPr/>
              <p:nvPr/>
            </p:nvSpPr>
            <p:spPr>
              <a:xfrm>
                <a:off x="6793364" y="1168812"/>
                <a:ext cx="4654661" cy="471145"/>
              </a:xfrm>
              <a:prstGeom prst="round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1.b) What are the drivers of case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(e.g. IRS or Active case management) </a:t>
                </a: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8" name="Rectangle 27">
              <a:extLst>
                <a:ext uri="{FF2B5EF4-FFF2-40B4-BE49-F238E27FC236}">
                  <a16:creationId xmlns:a16="http://schemas.microsoft.com/office/drawing/2014/main" id="{D9CF6BED-EEFB-4A22-A496-D9477A772064}"/>
                </a:ext>
              </a:extLst>
            </p:cNvPr>
            <p:cNvSpPr/>
            <p:nvPr/>
          </p:nvSpPr>
          <p:spPr>
            <a:xfrm>
              <a:off x="66693" y="1048203"/>
              <a:ext cx="6106870" cy="536678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1" name="Rectangle 30">
            <a:extLst>
              <a:ext uri="{FF2B5EF4-FFF2-40B4-BE49-F238E27FC236}">
                <a16:creationId xmlns:a16="http://schemas.microsoft.com/office/drawing/2014/main" id="{94F85C4C-FDCF-4866-87CE-1479D49EA221}"/>
              </a:ext>
            </a:extLst>
          </p:cNvPr>
          <p:cNvSpPr/>
          <p:nvPr/>
        </p:nvSpPr>
        <p:spPr>
          <a:xfrm>
            <a:off x="6283502" y="1048203"/>
            <a:ext cx="5821062" cy="53667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4" name="Picture 33">
            <a:extLst>
              <a:ext uri="{FF2B5EF4-FFF2-40B4-BE49-F238E27FC236}">
                <a16:creationId xmlns:a16="http://schemas.microsoft.com/office/drawing/2014/main" id="{D0E76334-AD42-43F9-9CF1-A421B4B1741C}"/>
              </a:ext>
            </a:extLst>
          </p:cNvPr>
          <p:cNvPicPr>
            <a:picLocks noChangeAspect="1"/>
          </p:cNvPicPr>
          <p:nvPr/>
        </p:nvPicPr>
        <p:blipFill>
          <a:blip r:embed="rId6"/>
          <a:stretch>
            <a:fillRect/>
          </a:stretch>
        </p:blipFill>
        <p:spPr>
          <a:xfrm>
            <a:off x="8404440" y="1293000"/>
            <a:ext cx="3621727" cy="2299509"/>
          </a:xfrm>
          <a:prstGeom prst="rect">
            <a:avLst/>
          </a:prstGeom>
        </p:spPr>
      </p:pic>
      <p:grpSp>
        <p:nvGrpSpPr>
          <p:cNvPr id="12" name="Group 11">
            <a:extLst>
              <a:ext uri="{FF2B5EF4-FFF2-40B4-BE49-F238E27FC236}">
                <a16:creationId xmlns:a16="http://schemas.microsoft.com/office/drawing/2014/main" id="{A0DECCE3-D408-41FA-82E9-6A103625F9B7}"/>
              </a:ext>
            </a:extLst>
          </p:cNvPr>
          <p:cNvGrpSpPr/>
          <p:nvPr/>
        </p:nvGrpSpPr>
        <p:grpSpPr>
          <a:xfrm>
            <a:off x="6401949" y="1193334"/>
            <a:ext cx="1914166" cy="2410791"/>
            <a:chOff x="6401949" y="1362011"/>
            <a:chExt cx="1914166" cy="2410791"/>
          </a:xfrm>
        </p:grpSpPr>
        <p:sp>
          <p:nvSpPr>
            <p:cNvPr id="35" name="Rectangle 34">
              <a:extLst>
                <a:ext uri="{FF2B5EF4-FFF2-40B4-BE49-F238E27FC236}">
                  <a16:creationId xmlns:a16="http://schemas.microsoft.com/office/drawing/2014/main" id="{BC701809-4545-48BF-92E8-476496AA732A}"/>
                </a:ext>
              </a:extLst>
            </p:cNvPr>
            <p:cNvSpPr/>
            <p:nvPr/>
          </p:nvSpPr>
          <p:spPr>
            <a:xfrm>
              <a:off x="6401949" y="1362011"/>
              <a:ext cx="1914166" cy="2410791"/>
            </a:xfrm>
            <a:prstGeom prst="rect">
              <a:avLst/>
            </a:prstGeom>
            <a:solidFill>
              <a:schemeClr val="accent4">
                <a:lumMod val="20000"/>
                <a:lumOff val="80000"/>
              </a:schemeClr>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9863" marR="0" lvl="0" indent="-169863" algn="l" defTabSz="914400" rtl="0" eaLnBrk="1" fontAlgn="auto" latinLnBrk="0" hangingPunct="1">
                <a:lnSpc>
                  <a:spcPct val="114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2) Can we develop a data-driven, model-based support tool for short-term prediction of likely areas of flare-up and outbreaks?</a:t>
              </a:r>
            </a:p>
          </p:txBody>
        </p:sp>
        <p:sp>
          <p:nvSpPr>
            <p:cNvPr id="36" name="TextBox 35">
              <a:extLst>
                <a:ext uri="{FF2B5EF4-FFF2-40B4-BE49-F238E27FC236}">
                  <a16:creationId xmlns:a16="http://schemas.microsoft.com/office/drawing/2014/main" id="{6EF40080-BC87-466C-8058-A617C1D90731}"/>
                </a:ext>
              </a:extLst>
            </p:cNvPr>
            <p:cNvSpPr txBox="1"/>
            <p:nvPr/>
          </p:nvSpPr>
          <p:spPr>
            <a:xfrm>
              <a:off x="6683058" y="2638327"/>
              <a:ext cx="1537664" cy="62678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We are collaborating with IDM to use </a:t>
              </a:r>
              <a:r>
                <a:rPr kumimoji="0" lang="en-US" sz="1100" b="0" i="1" u="none" strike="noStrike" kern="1200" cap="none" spc="0" normalizeH="0" baseline="0" noProof="0" dirty="0" err="1">
                  <a:ln>
                    <a:noFill/>
                  </a:ln>
                  <a:solidFill>
                    <a:srgbClr val="000000"/>
                  </a:solidFill>
                  <a:effectLst/>
                  <a:uLnTx/>
                  <a:uFillTx/>
                  <a:latin typeface="Arial"/>
                  <a:ea typeface="+mn-ea"/>
                  <a:cs typeface="+mn-cs"/>
                </a:rPr>
                <a:t>RiskMapper</a:t>
              </a:r>
              <a:r>
                <a:rPr kumimoji="0" lang="en-US" sz="1100" b="0" i="0" u="none" strike="noStrike" kern="1200" cap="none" spc="0" normalizeH="0" baseline="0" noProof="0" dirty="0">
                  <a:ln>
                    <a:noFill/>
                  </a:ln>
                  <a:solidFill>
                    <a:srgbClr val="000000"/>
                  </a:solidFill>
                  <a:effectLst/>
                  <a:uLnTx/>
                  <a:uFillTx/>
                  <a:latin typeface="Arial"/>
                  <a:ea typeface="+mn-ea"/>
                  <a:cs typeface="+mn-cs"/>
                </a:rPr>
                <a:t> platform as the basis for moving the technical capacity into NVBDCP</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26" name="Graphic 25" descr="Information">
              <a:extLst>
                <a:ext uri="{FF2B5EF4-FFF2-40B4-BE49-F238E27FC236}">
                  <a16:creationId xmlns:a16="http://schemas.microsoft.com/office/drawing/2014/main" id="{1BD41E94-6722-4027-A727-77DADE97CF0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30900" y="2627173"/>
              <a:ext cx="199000" cy="199000"/>
            </a:xfrm>
            <a:prstGeom prst="rect">
              <a:avLst/>
            </a:prstGeom>
          </p:spPr>
        </p:pic>
      </p:grpSp>
      <p:sp>
        <p:nvSpPr>
          <p:cNvPr id="39" name="Rectangle 38">
            <a:extLst>
              <a:ext uri="{FF2B5EF4-FFF2-40B4-BE49-F238E27FC236}">
                <a16:creationId xmlns:a16="http://schemas.microsoft.com/office/drawing/2014/main" id="{AC19B856-D328-4083-8246-57DD5E0466CE}"/>
              </a:ext>
            </a:extLst>
          </p:cNvPr>
          <p:cNvSpPr/>
          <p:nvPr/>
        </p:nvSpPr>
        <p:spPr>
          <a:xfrm>
            <a:off x="6401949" y="3966412"/>
            <a:ext cx="1914166" cy="2090463"/>
          </a:xfrm>
          <a:prstGeom prst="rect">
            <a:avLst/>
          </a:prstGeom>
          <a:solidFill>
            <a:schemeClr val="accent4">
              <a:lumMod val="20000"/>
              <a:lumOff val="80000"/>
            </a:schemeClr>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9863" marR="0" lvl="0" indent="-169863" algn="l" defTabSz="914400" rtl="0" eaLnBrk="1" fontAlgn="auto" latinLnBrk="0" hangingPunct="1">
              <a:lnSpc>
                <a:spcPct val="114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3) Can we model transmission dynamics to work out strategies to interrupt transmission using current tools (or newer approaches informed by operational research)?</a:t>
            </a:r>
          </a:p>
        </p:txBody>
      </p:sp>
      <p:sp>
        <p:nvSpPr>
          <p:cNvPr id="7" name="TextBox 6">
            <a:extLst>
              <a:ext uri="{FF2B5EF4-FFF2-40B4-BE49-F238E27FC236}">
                <a16:creationId xmlns:a16="http://schemas.microsoft.com/office/drawing/2014/main" id="{BFD3A564-68B2-40A0-B55B-313ADA9B3F4E}"/>
              </a:ext>
            </a:extLst>
          </p:cNvPr>
          <p:cNvSpPr txBox="1"/>
          <p:nvPr/>
        </p:nvSpPr>
        <p:spPr>
          <a:xfrm>
            <a:off x="4849479" y="2528280"/>
            <a:ext cx="1033669" cy="199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District: Saran</a:t>
            </a:r>
          </a:p>
        </p:txBody>
      </p:sp>
      <p:cxnSp>
        <p:nvCxnSpPr>
          <p:cNvPr id="11" name="Straight Arrow Connector 10">
            <a:extLst>
              <a:ext uri="{FF2B5EF4-FFF2-40B4-BE49-F238E27FC236}">
                <a16:creationId xmlns:a16="http://schemas.microsoft.com/office/drawing/2014/main" id="{217E6F1A-6B1E-431A-85FE-1BDB1D86F335}"/>
              </a:ext>
            </a:extLst>
          </p:cNvPr>
          <p:cNvCxnSpPr>
            <a:cxnSpLocks/>
            <a:stCxn id="7" idx="2"/>
          </p:cNvCxnSpPr>
          <p:nvPr/>
        </p:nvCxnSpPr>
        <p:spPr>
          <a:xfrm>
            <a:off x="5366314" y="2727280"/>
            <a:ext cx="0" cy="16070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1401F2D7-AC6A-4906-A7D7-C7D67F7E5C6F}"/>
              </a:ext>
            </a:extLst>
          </p:cNvPr>
          <p:cNvSpPr txBox="1"/>
          <p:nvPr/>
        </p:nvSpPr>
        <p:spPr>
          <a:xfrm>
            <a:off x="3448322" y="4540226"/>
            <a:ext cx="1033669" cy="199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Block: </a:t>
            </a:r>
            <a:r>
              <a:rPr kumimoji="0" lang="en-US" sz="1000" b="0"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Marhoura</a:t>
            </a:r>
            <a:endParaRPr kumimoji="0" lang="en-US" sz="10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63" name="Straight Arrow Connector 62">
            <a:extLst>
              <a:ext uri="{FF2B5EF4-FFF2-40B4-BE49-F238E27FC236}">
                <a16:creationId xmlns:a16="http://schemas.microsoft.com/office/drawing/2014/main" id="{4C30180B-ECF1-4F97-98E9-D15DB0905CFE}"/>
              </a:ext>
            </a:extLst>
          </p:cNvPr>
          <p:cNvCxnSpPr>
            <a:cxnSpLocks/>
          </p:cNvCxnSpPr>
          <p:nvPr/>
        </p:nvCxnSpPr>
        <p:spPr>
          <a:xfrm flipH="1">
            <a:off x="3444947" y="4688899"/>
            <a:ext cx="127333" cy="10122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B8CB661-5332-47A8-B204-A059D2D5F732}"/>
              </a:ext>
            </a:extLst>
          </p:cNvPr>
          <p:cNvSpPr txBox="1"/>
          <p:nvPr/>
        </p:nvSpPr>
        <p:spPr>
          <a:xfrm>
            <a:off x="8846066" y="1362011"/>
            <a:ext cx="1033669" cy="199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Block: </a:t>
            </a:r>
            <a:r>
              <a:rPr kumimoji="0" lang="en-US" sz="900" b="0"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Marhoura</a:t>
            </a:r>
            <a:endParaRPr kumimoji="0" lang="en-US" sz="9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6" name="TextBox 65">
            <a:extLst>
              <a:ext uri="{FF2B5EF4-FFF2-40B4-BE49-F238E27FC236}">
                <a16:creationId xmlns:a16="http://schemas.microsoft.com/office/drawing/2014/main" id="{4A2F1550-1CC9-4E76-B862-5773CF48538A}"/>
              </a:ext>
            </a:extLst>
          </p:cNvPr>
          <p:cNvSpPr txBox="1"/>
          <p:nvPr/>
        </p:nvSpPr>
        <p:spPr>
          <a:xfrm>
            <a:off x="8846066" y="3995570"/>
            <a:ext cx="1033669" cy="199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Block: </a:t>
            </a:r>
            <a:r>
              <a:rPr kumimoji="0" lang="en-US" sz="900" b="0" i="1"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Marhoura</a:t>
            </a:r>
            <a:endParaRPr kumimoji="0" lang="en-US" sz="9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68" name="Straight Arrow Connector 67">
            <a:extLst>
              <a:ext uri="{FF2B5EF4-FFF2-40B4-BE49-F238E27FC236}">
                <a16:creationId xmlns:a16="http://schemas.microsoft.com/office/drawing/2014/main" id="{3C1F34BD-E569-4CD7-9A99-699DF047C5F9}"/>
              </a:ext>
            </a:extLst>
          </p:cNvPr>
          <p:cNvCxnSpPr>
            <a:cxnSpLocks/>
          </p:cNvCxnSpPr>
          <p:nvPr/>
        </p:nvCxnSpPr>
        <p:spPr>
          <a:xfrm flipH="1">
            <a:off x="10946307" y="2147212"/>
            <a:ext cx="95242" cy="16808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807B8886-D5D8-4AFB-8A34-CF89072CDCE8}"/>
              </a:ext>
            </a:extLst>
          </p:cNvPr>
          <p:cNvSpPr txBox="1"/>
          <p:nvPr/>
        </p:nvSpPr>
        <p:spPr>
          <a:xfrm>
            <a:off x="10970819" y="1990526"/>
            <a:ext cx="776611" cy="14951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Actual data</a:t>
            </a:r>
          </a:p>
        </p:txBody>
      </p:sp>
      <p:cxnSp>
        <p:nvCxnSpPr>
          <p:cNvPr id="70" name="Straight Arrow Connector 69">
            <a:extLst>
              <a:ext uri="{FF2B5EF4-FFF2-40B4-BE49-F238E27FC236}">
                <a16:creationId xmlns:a16="http://schemas.microsoft.com/office/drawing/2014/main" id="{BF7515D0-87E1-483B-9DC6-93F37437A365}"/>
              </a:ext>
            </a:extLst>
          </p:cNvPr>
          <p:cNvCxnSpPr>
            <a:cxnSpLocks/>
          </p:cNvCxnSpPr>
          <p:nvPr/>
        </p:nvCxnSpPr>
        <p:spPr>
          <a:xfrm>
            <a:off x="11256769" y="5305033"/>
            <a:ext cx="213181" cy="34531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6BB205BE-0859-422E-8486-5A8A8747BEEF}"/>
              </a:ext>
            </a:extLst>
          </p:cNvPr>
          <p:cNvSpPr txBox="1"/>
          <p:nvPr/>
        </p:nvSpPr>
        <p:spPr>
          <a:xfrm>
            <a:off x="9382760" y="4848148"/>
            <a:ext cx="1984793" cy="427836"/>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Risk of epidemic/ outbreaks due to reduction in herd immunity and increase in susceptible population</a:t>
            </a:r>
          </a:p>
        </p:txBody>
      </p:sp>
      <p:grpSp>
        <p:nvGrpSpPr>
          <p:cNvPr id="17" name="Group 16">
            <a:extLst>
              <a:ext uri="{FF2B5EF4-FFF2-40B4-BE49-F238E27FC236}">
                <a16:creationId xmlns:a16="http://schemas.microsoft.com/office/drawing/2014/main" id="{78487199-FAC8-41EC-BDFD-D3751B83745C}"/>
              </a:ext>
            </a:extLst>
          </p:cNvPr>
          <p:cNvGrpSpPr/>
          <p:nvPr/>
        </p:nvGrpSpPr>
        <p:grpSpPr>
          <a:xfrm>
            <a:off x="8967924" y="4340221"/>
            <a:ext cx="1317426" cy="112331"/>
            <a:chOff x="9296400" y="3843067"/>
            <a:chExt cx="1317426" cy="112331"/>
          </a:xfrm>
        </p:grpSpPr>
        <p:cxnSp>
          <p:nvCxnSpPr>
            <p:cNvPr id="72" name="Straight Connector 71">
              <a:extLst>
                <a:ext uri="{FF2B5EF4-FFF2-40B4-BE49-F238E27FC236}">
                  <a16:creationId xmlns:a16="http://schemas.microsoft.com/office/drawing/2014/main" id="{2DFF6202-C4AD-4DC7-B379-9ADFDEB106CD}"/>
                </a:ext>
              </a:extLst>
            </p:cNvPr>
            <p:cNvCxnSpPr/>
            <p:nvPr/>
          </p:nvCxnSpPr>
          <p:spPr>
            <a:xfrm>
              <a:off x="9296400" y="3899232"/>
              <a:ext cx="238760" cy="0"/>
            </a:xfrm>
            <a:prstGeom prst="line">
              <a:avLst/>
            </a:prstGeom>
            <a:ln w="19050">
              <a:solidFill>
                <a:srgbClr val="9C9C9C"/>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27F512EA-CD71-44D7-BC49-6BE2A65DC674}"/>
                </a:ext>
              </a:extLst>
            </p:cNvPr>
            <p:cNvSpPr txBox="1"/>
            <p:nvPr/>
          </p:nvSpPr>
          <p:spPr>
            <a:xfrm>
              <a:off x="9580157" y="3843067"/>
              <a:ext cx="1033669" cy="11233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VL diagnosed cases</a:t>
              </a:r>
            </a:p>
          </p:txBody>
        </p:sp>
      </p:grpSp>
      <p:sp>
        <p:nvSpPr>
          <p:cNvPr id="46" name="Title 4">
            <a:extLst>
              <a:ext uri="{FF2B5EF4-FFF2-40B4-BE49-F238E27FC236}">
                <a16:creationId xmlns:a16="http://schemas.microsoft.com/office/drawing/2014/main" id="{703837F0-39FD-450D-B220-92D1153629D2}"/>
              </a:ext>
            </a:extLst>
          </p:cNvPr>
          <p:cNvSpPr txBox="1">
            <a:spLocks/>
          </p:cNvSpPr>
          <p:nvPr/>
        </p:nvSpPr>
        <p:spPr>
          <a:xfrm>
            <a:off x="331255" y="219224"/>
            <a:ext cx="11508747" cy="697577"/>
          </a:xfrm>
          <a:prstGeom prst="rect">
            <a:avLst/>
          </a:prstGeom>
        </p:spPr>
        <p:txBody>
          <a:bodyPr vert="horz" lIns="0" tIns="0" rIns="0" bIns="0" rtlCol="0" anchor="ctr" anchorCtr="0">
            <a:noAutofit/>
          </a:bodyPr>
          <a:lstStyle>
            <a:defPPr>
              <a:defRPr lang="en-US"/>
            </a:defPPr>
            <a:lvl1pPr defTabSz="1219170">
              <a:lnSpc>
                <a:spcPct val="100000"/>
              </a:lnSpc>
              <a:spcBef>
                <a:spcPct val="0"/>
              </a:spcBef>
              <a:buNone/>
              <a:defRPr sz="2800" b="1" cap="none" baseline="0">
                <a:solidFill>
                  <a:schemeClr val="accent4">
                    <a:lumMod val="75000"/>
                  </a:schemeClr>
                </a:solidFill>
                <a:latin typeface="Arial" pitchFamily="34" charset="0"/>
                <a:ea typeface="+mj-ea"/>
                <a:cs typeface="Arial" pitchFamily="34" charset="0"/>
              </a:defRPr>
            </a:lvl1pPr>
          </a:lstStyle>
          <a:p>
            <a:pPr lvl="0">
              <a:lnSpc>
                <a:spcPct val="90000"/>
              </a:lnSpc>
              <a:defRPr/>
            </a:pPr>
            <a:r>
              <a:rPr lang="en-US" dirty="0">
                <a:solidFill>
                  <a:srgbClr val="9B242D">
                    <a:lumMod val="75000"/>
                  </a:srgbClr>
                </a:solidFill>
              </a:rPr>
              <a:t>Modeling insights on heterogeneity of case incidence will help to predict outbreaks and test approaches to break transmission</a:t>
            </a:r>
            <a:endParaRPr kumimoji="0" lang="en-US" sz="2800" b="1" i="0" u="none" strike="noStrike" kern="1200" cap="none" spc="0" normalizeH="0" baseline="0" noProof="0" dirty="0">
              <a:ln>
                <a:noFill/>
              </a:ln>
              <a:solidFill>
                <a:srgbClr val="9B242D">
                  <a:lumMod val="75000"/>
                </a:srgbClr>
              </a:solidFill>
              <a:effectLst/>
              <a:uLnTx/>
              <a:uFillTx/>
              <a:latin typeface="Arial" pitchFamily="34" charset="0"/>
              <a:ea typeface="+mj-ea"/>
              <a:cs typeface="Arial" pitchFamily="34" charset="0"/>
            </a:endParaRPr>
          </a:p>
        </p:txBody>
      </p:sp>
      <p:sp>
        <p:nvSpPr>
          <p:cNvPr id="44" name="TextBox 43">
            <a:extLst>
              <a:ext uri="{FF2B5EF4-FFF2-40B4-BE49-F238E27FC236}">
                <a16:creationId xmlns:a16="http://schemas.microsoft.com/office/drawing/2014/main" id="{CCD66269-92B0-4176-98EC-F712A1C135AA}"/>
              </a:ext>
            </a:extLst>
          </p:cNvPr>
          <p:cNvSpPr txBox="1"/>
          <p:nvPr/>
        </p:nvSpPr>
        <p:spPr>
          <a:xfrm>
            <a:off x="5068441" y="5451343"/>
            <a:ext cx="1033669" cy="199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Saran block-level average</a:t>
            </a:r>
          </a:p>
        </p:txBody>
      </p:sp>
      <p:cxnSp>
        <p:nvCxnSpPr>
          <p:cNvPr id="45" name="Straight Arrow Connector 44">
            <a:extLst>
              <a:ext uri="{FF2B5EF4-FFF2-40B4-BE49-F238E27FC236}">
                <a16:creationId xmlns:a16="http://schemas.microsoft.com/office/drawing/2014/main" id="{A2BB233D-7E5B-4C17-8E36-C2CB8D7414BA}"/>
              </a:ext>
            </a:extLst>
          </p:cNvPr>
          <p:cNvCxnSpPr>
            <a:cxnSpLocks/>
          </p:cNvCxnSpPr>
          <p:nvPr/>
        </p:nvCxnSpPr>
        <p:spPr>
          <a:xfrm flipH="1">
            <a:off x="5135593" y="5650343"/>
            <a:ext cx="161026" cy="14810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50988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9E18-C9B2-7F4F-81B7-C4A22B4F6C3C}"/>
              </a:ext>
            </a:extLst>
          </p:cNvPr>
          <p:cNvSpPr>
            <a:spLocks noGrp="1"/>
          </p:cNvSpPr>
          <p:nvPr>
            <p:ph type="title"/>
          </p:nvPr>
        </p:nvSpPr>
        <p:spPr>
          <a:xfrm>
            <a:off x="838199" y="963877"/>
            <a:ext cx="3861392" cy="4930246"/>
          </a:xfrm>
        </p:spPr>
        <p:txBody>
          <a:bodyPr>
            <a:normAutofit/>
          </a:bodyPr>
          <a:lstStyle/>
          <a:p>
            <a:r>
              <a:rPr lang="en-US" dirty="0">
                <a:solidFill>
                  <a:schemeClr val="accent1"/>
                </a:solidFill>
              </a:rPr>
              <a:t>Post-Elimination</a:t>
            </a:r>
          </a:p>
        </p:txBody>
      </p:sp>
      <p:sp>
        <p:nvSpPr>
          <p:cNvPr id="3" name="Content Placeholder 2">
            <a:extLst>
              <a:ext uri="{FF2B5EF4-FFF2-40B4-BE49-F238E27FC236}">
                <a16:creationId xmlns:a16="http://schemas.microsoft.com/office/drawing/2014/main" id="{AD2944FB-19F4-094A-B790-E6F0C1FF464B}"/>
              </a:ext>
            </a:extLst>
          </p:cNvPr>
          <p:cNvSpPr>
            <a:spLocks noGrp="1"/>
          </p:cNvSpPr>
          <p:nvPr>
            <p:ph idx="1"/>
          </p:nvPr>
        </p:nvSpPr>
        <p:spPr>
          <a:xfrm>
            <a:off x="4976031" y="963877"/>
            <a:ext cx="6377769" cy="4930246"/>
          </a:xfrm>
        </p:spPr>
        <p:txBody>
          <a:bodyPr anchor="ctr">
            <a:normAutofit/>
          </a:bodyPr>
          <a:lstStyle/>
          <a:p>
            <a:r>
              <a:rPr lang="en-US" sz="3200" dirty="0"/>
              <a:t>Political intensity wanes</a:t>
            </a:r>
          </a:p>
          <a:p>
            <a:endParaRPr lang="en-US" sz="3200" dirty="0"/>
          </a:p>
          <a:p>
            <a:r>
              <a:rPr lang="en-US" sz="3200" dirty="0"/>
              <a:t>Resources reduce</a:t>
            </a:r>
          </a:p>
          <a:p>
            <a:endParaRPr lang="en-US" sz="3200" dirty="0"/>
          </a:p>
          <a:p>
            <a:r>
              <a:rPr lang="en-US" sz="3200" dirty="0"/>
              <a:t>Targeting of resources for maximum impact</a:t>
            </a:r>
          </a:p>
          <a:p>
            <a:endParaRPr lang="en-US" sz="3200" dirty="0"/>
          </a:p>
          <a:p>
            <a:r>
              <a:rPr lang="en-US" sz="3200" dirty="0"/>
              <a:t>Highlighting areas of highest risk</a:t>
            </a:r>
          </a:p>
        </p:txBody>
      </p:sp>
    </p:spTree>
    <p:extLst>
      <p:ext uri="{BB962C8B-B14F-4D97-AF65-F5344CB8AC3E}">
        <p14:creationId xmlns:p14="http://schemas.microsoft.com/office/powerpoint/2010/main" val="3895707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9E18-C9B2-7F4F-81B7-C4A22B4F6C3C}"/>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Targeting</a:t>
            </a:r>
          </a:p>
        </p:txBody>
      </p:sp>
      <p:sp>
        <p:nvSpPr>
          <p:cNvPr id="3" name="Content Placeholder 2">
            <a:extLst>
              <a:ext uri="{FF2B5EF4-FFF2-40B4-BE49-F238E27FC236}">
                <a16:creationId xmlns:a16="http://schemas.microsoft.com/office/drawing/2014/main" id="{AD2944FB-19F4-094A-B790-E6F0C1FF464B}"/>
              </a:ext>
            </a:extLst>
          </p:cNvPr>
          <p:cNvSpPr>
            <a:spLocks noGrp="1"/>
          </p:cNvSpPr>
          <p:nvPr>
            <p:ph idx="1"/>
          </p:nvPr>
        </p:nvSpPr>
        <p:spPr>
          <a:xfrm>
            <a:off x="4976031" y="963877"/>
            <a:ext cx="6377769" cy="4930246"/>
          </a:xfrm>
        </p:spPr>
        <p:txBody>
          <a:bodyPr anchor="ctr">
            <a:normAutofit/>
          </a:bodyPr>
          <a:lstStyle/>
          <a:p>
            <a:r>
              <a:rPr lang="en-US" sz="3200" dirty="0"/>
              <a:t>What is the correct spatial scale?</a:t>
            </a:r>
          </a:p>
          <a:p>
            <a:endParaRPr lang="en-US" sz="3200" dirty="0"/>
          </a:p>
          <a:p>
            <a:r>
              <a:rPr lang="en-US" sz="3200" dirty="0"/>
              <a:t>District too large</a:t>
            </a:r>
          </a:p>
          <a:p>
            <a:endParaRPr lang="en-US" sz="3200" dirty="0"/>
          </a:p>
          <a:p>
            <a:r>
              <a:rPr lang="en-US" sz="3200" dirty="0"/>
              <a:t>Block too large – but it is the most reliable source of incidence data</a:t>
            </a:r>
            <a:endParaRPr lang="en-US" sz="2400" dirty="0"/>
          </a:p>
        </p:txBody>
      </p:sp>
    </p:spTree>
    <p:extLst>
      <p:ext uri="{BB962C8B-B14F-4D97-AF65-F5344CB8AC3E}">
        <p14:creationId xmlns:p14="http://schemas.microsoft.com/office/powerpoint/2010/main" val="239003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F85F4-922D-3B45-A9A4-658BD6E08679}"/>
              </a:ext>
            </a:extLst>
          </p:cNvPr>
          <p:cNvPicPr>
            <a:picLocks noChangeAspect="1"/>
          </p:cNvPicPr>
          <p:nvPr/>
        </p:nvPicPr>
        <p:blipFill>
          <a:blip r:embed="rId2"/>
          <a:stretch>
            <a:fillRect/>
          </a:stretch>
        </p:blipFill>
        <p:spPr>
          <a:xfrm>
            <a:off x="1155700" y="222250"/>
            <a:ext cx="9425676" cy="6118209"/>
          </a:xfrm>
          <a:prstGeom prst="rect">
            <a:avLst/>
          </a:prstGeom>
        </p:spPr>
      </p:pic>
      <p:sp>
        <p:nvSpPr>
          <p:cNvPr id="3" name="TextBox 2">
            <a:extLst>
              <a:ext uri="{FF2B5EF4-FFF2-40B4-BE49-F238E27FC236}">
                <a16:creationId xmlns:a16="http://schemas.microsoft.com/office/drawing/2014/main" id="{5FCE27EB-7922-7B46-A88A-5BCA19E2DB85}"/>
              </a:ext>
            </a:extLst>
          </p:cNvPr>
          <p:cNvSpPr txBox="1"/>
          <p:nvPr/>
        </p:nvSpPr>
        <p:spPr>
          <a:xfrm>
            <a:off x="218940" y="6340459"/>
            <a:ext cx="5380512" cy="369332"/>
          </a:xfrm>
          <a:prstGeom prst="rect">
            <a:avLst/>
          </a:prstGeom>
          <a:noFill/>
        </p:spPr>
        <p:txBody>
          <a:bodyPr wrap="none" rtlCol="0">
            <a:spAutoFit/>
          </a:bodyPr>
          <a:lstStyle/>
          <a:p>
            <a:r>
              <a:rPr lang="en-GB" dirty="0"/>
              <a:t>Mandal, R. </a:t>
            </a:r>
            <a:r>
              <a:rPr lang="en-GB" i="1" dirty="0"/>
              <a:t>et al</a:t>
            </a:r>
            <a:r>
              <a:rPr lang="en-GB" dirty="0"/>
              <a:t>.: Parasites &amp; Vectors, 11(1), 220, 2018.</a:t>
            </a:r>
          </a:p>
        </p:txBody>
      </p:sp>
    </p:spTree>
    <p:extLst>
      <p:ext uri="{BB962C8B-B14F-4D97-AF65-F5344CB8AC3E}">
        <p14:creationId xmlns:p14="http://schemas.microsoft.com/office/powerpoint/2010/main" val="2482637840"/>
      </p:ext>
    </p:extLst>
  </p:cSld>
  <p:clrMapOvr>
    <a:masterClrMapping/>
  </p:clrMapOvr>
</p:sld>
</file>

<file path=ppt/theme/theme1.xml><?xml version="1.0" encoding="utf-8"?>
<a:theme xmlns:a="http://schemas.openxmlformats.org/drawingml/2006/main" name="LSHTM white 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s template_White_16-9_widescreen.potm" id="{300E39AD-DC58-4588-8806-0C1B3D5ED9EE}" vid="{912528AE-82EB-47AD-A839-4259CE71A8F9}"/>
    </a:ext>
  </a:extLst>
</a:theme>
</file>

<file path=ppt/theme/theme2.xml><?xml version="1.0" encoding="utf-8"?>
<a:theme xmlns:a="http://schemas.openxmlformats.org/drawingml/2006/main" name="Smaller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lides template_White_16-9_widescreen.potm" id="{300E39AD-DC58-4588-8806-0C1B3D5ED9EE}" vid="{799AA033-539E-4358-BD21-5AA1CD2271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LSHTM white 16-9</Template>
  <TotalTime>378</TotalTime>
  <Words>1486</Words>
  <Application>Microsoft Macintosh PowerPoint</Application>
  <PresentationFormat>Widescreen</PresentationFormat>
  <Paragraphs>116</Paragraphs>
  <Slides>29</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Arial Black</vt:lpstr>
      <vt:lpstr>Calibri</vt:lpstr>
      <vt:lpstr>merriweather</vt:lpstr>
      <vt:lpstr>open sans</vt:lpstr>
      <vt:lpstr>Wingdings</vt:lpstr>
      <vt:lpstr>LSHTM white 16-9</vt:lpstr>
      <vt:lpstr>Smaller Logo</vt:lpstr>
      <vt:lpstr>PowerPoint Presentation</vt:lpstr>
      <vt:lpstr>VL in India</vt:lpstr>
      <vt:lpstr>PowerPoint Presentation</vt:lpstr>
      <vt:lpstr>PowerPoint Presentation</vt:lpstr>
      <vt:lpstr>Control</vt:lpstr>
      <vt:lpstr>PowerPoint Presentation</vt:lpstr>
      <vt:lpstr>Post-Elimination</vt:lpstr>
      <vt:lpstr>Targeting</vt:lpstr>
      <vt:lpstr>PowerPoint Presentation</vt:lpstr>
      <vt:lpstr>PowerPoint Presentation</vt:lpstr>
      <vt:lpstr>Forecasting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Medley</dc:creator>
  <cp:lastModifiedBy>Graham Medley</cp:lastModifiedBy>
  <cp:revision>40</cp:revision>
  <dcterms:created xsi:type="dcterms:W3CDTF">2018-04-09T08:05:26Z</dcterms:created>
  <dcterms:modified xsi:type="dcterms:W3CDTF">2018-04-17T15:46:13Z</dcterms:modified>
</cp:coreProperties>
</file>