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928" r:id="rId1"/>
  </p:sldMasterIdLst>
  <p:notesMasterIdLst>
    <p:notesMasterId r:id="rId23"/>
  </p:notesMasterIdLst>
  <p:handoutMasterIdLst>
    <p:handoutMasterId r:id="rId24"/>
  </p:handoutMasterIdLst>
  <p:sldIdLst>
    <p:sldId id="306" r:id="rId2"/>
    <p:sldId id="392" r:id="rId3"/>
    <p:sldId id="368" r:id="rId4"/>
    <p:sldId id="393" r:id="rId5"/>
    <p:sldId id="378" r:id="rId6"/>
    <p:sldId id="382" r:id="rId7"/>
    <p:sldId id="390" r:id="rId8"/>
    <p:sldId id="381" r:id="rId9"/>
    <p:sldId id="394" r:id="rId10"/>
    <p:sldId id="391" r:id="rId11"/>
    <p:sldId id="380" r:id="rId12"/>
    <p:sldId id="360" r:id="rId13"/>
    <p:sldId id="357" r:id="rId14"/>
    <p:sldId id="355" r:id="rId15"/>
    <p:sldId id="364" r:id="rId16"/>
    <p:sldId id="362" r:id="rId17"/>
    <p:sldId id="389" r:id="rId18"/>
    <p:sldId id="388" r:id="rId19"/>
    <p:sldId id="385" r:id="rId20"/>
    <p:sldId id="386" r:id="rId21"/>
    <p:sldId id="387" r:id="rId22"/>
  </p:sldIdLst>
  <p:sldSz cx="9144000" cy="6858000" type="screen4x3"/>
  <p:notesSz cx="6888163" cy="9607550"/>
  <p:defaultTextStyle>
    <a:defPPr>
      <a:defRPr lang="de-DE"/>
    </a:defPPr>
    <a:lvl1pPr algn="ctr" rtl="0" fontAlgn="base">
      <a:spcBef>
        <a:spcPct val="0"/>
      </a:spcBef>
      <a:spcAft>
        <a:spcPct val="0"/>
      </a:spcAft>
      <a:defRPr sz="2000" kern="1200">
        <a:solidFill>
          <a:schemeClr val="tx1"/>
        </a:solidFill>
        <a:latin typeface="RotisSansSerif" pitchFamily="2" charset="0"/>
        <a:ea typeface="+mn-ea"/>
        <a:cs typeface="+mn-cs"/>
      </a:defRPr>
    </a:lvl1pPr>
    <a:lvl2pPr marL="457200" algn="ctr" rtl="0" fontAlgn="base">
      <a:spcBef>
        <a:spcPct val="0"/>
      </a:spcBef>
      <a:spcAft>
        <a:spcPct val="0"/>
      </a:spcAft>
      <a:defRPr sz="2000" kern="1200">
        <a:solidFill>
          <a:schemeClr val="tx1"/>
        </a:solidFill>
        <a:latin typeface="RotisSansSerif" pitchFamily="2" charset="0"/>
        <a:ea typeface="+mn-ea"/>
        <a:cs typeface="+mn-cs"/>
      </a:defRPr>
    </a:lvl2pPr>
    <a:lvl3pPr marL="914400" algn="ctr" rtl="0" fontAlgn="base">
      <a:spcBef>
        <a:spcPct val="0"/>
      </a:spcBef>
      <a:spcAft>
        <a:spcPct val="0"/>
      </a:spcAft>
      <a:defRPr sz="2000" kern="1200">
        <a:solidFill>
          <a:schemeClr val="tx1"/>
        </a:solidFill>
        <a:latin typeface="RotisSansSerif" pitchFamily="2" charset="0"/>
        <a:ea typeface="+mn-ea"/>
        <a:cs typeface="+mn-cs"/>
      </a:defRPr>
    </a:lvl3pPr>
    <a:lvl4pPr marL="1371600" algn="ctr" rtl="0" fontAlgn="base">
      <a:spcBef>
        <a:spcPct val="0"/>
      </a:spcBef>
      <a:spcAft>
        <a:spcPct val="0"/>
      </a:spcAft>
      <a:defRPr sz="2000" kern="1200">
        <a:solidFill>
          <a:schemeClr val="tx1"/>
        </a:solidFill>
        <a:latin typeface="RotisSansSerif" pitchFamily="2" charset="0"/>
        <a:ea typeface="+mn-ea"/>
        <a:cs typeface="+mn-cs"/>
      </a:defRPr>
    </a:lvl4pPr>
    <a:lvl5pPr marL="1828800" algn="ctr" rtl="0" fontAlgn="base">
      <a:spcBef>
        <a:spcPct val="0"/>
      </a:spcBef>
      <a:spcAft>
        <a:spcPct val="0"/>
      </a:spcAft>
      <a:defRPr sz="2000" kern="1200">
        <a:solidFill>
          <a:schemeClr val="tx1"/>
        </a:solidFill>
        <a:latin typeface="RotisSansSerif" pitchFamily="2" charset="0"/>
        <a:ea typeface="+mn-ea"/>
        <a:cs typeface="+mn-cs"/>
      </a:defRPr>
    </a:lvl5pPr>
    <a:lvl6pPr marL="2286000" algn="l" defTabSz="914400" rtl="0" eaLnBrk="1" latinLnBrk="0" hangingPunct="1">
      <a:defRPr sz="2000" kern="1200">
        <a:solidFill>
          <a:schemeClr val="tx1"/>
        </a:solidFill>
        <a:latin typeface="RotisSansSerif" pitchFamily="2" charset="0"/>
        <a:ea typeface="+mn-ea"/>
        <a:cs typeface="+mn-cs"/>
      </a:defRPr>
    </a:lvl6pPr>
    <a:lvl7pPr marL="2743200" algn="l" defTabSz="914400" rtl="0" eaLnBrk="1" latinLnBrk="0" hangingPunct="1">
      <a:defRPr sz="2000" kern="1200">
        <a:solidFill>
          <a:schemeClr val="tx1"/>
        </a:solidFill>
        <a:latin typeface="RotisSansSerif" pitchFamily="2" charset="0"/>
        <a:ea typeface="+mn-ea"/>
        <a:cs typeface="+mn-cs"/>
      </a:defRPr>
    </a:lvl7pPr>
    <a:lvl8pPr marL="3200400" algn="l" defTabSz="914400" rtl="0" eaLnBrk="1" latinLnBrk="0" hangingPunct="1">
      <a:defRPr sz="2000" kern="1200">
        <a:solidFill>
          <a:schemeClr val="tx1"/>
        </a:solidFill>
        <a:latin typeface="RotisSansSerif" pitchFamily="2" charset="0"/>
        <a:ea typeface="+mn-ea"/>
        <a:cs typeface="+mn-cs"/>
      </a:defRPr>
    </a:lvl8pPr>
    <a:lvl9pPr marL="3657600" algn="l" defTabSz="914400" rtl="0" eaLnBrk="1" latinLnBrk="0" hangingPunct="1">
      <a:defRPr sz="2000" kern="1200">
        <a:solidFill>
          <a:schemeClr val="tx1"/>
        </a:solidFill>
        <a:latin typeface="RotisSansSerif" pitchFamily="2" charset="0"/>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orient="horz" pos="255" userDrawn="1">
          <p15:clr>
            <a:srgbClr val="A4A3A4"/>
          </p15:clr>
        </p15:guide>
        <p15:guide id="3" pos="295" userDrawn="1">
          <p15:clr>
            <a:srgbClr val="A4A3A4"/>
          </p15:clr>
        </p15:guide>
        <p15:guide id="4" pos="54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dhu" initials="b" lastIdx="8" clrIdx="0"/>
  <p:cmAuthor id="1" name="E ME" initials="EM" lastIdx="10" clrIdx="1">
    <p:extLst>
      <p:ext uri="{19B8F6BF-5375-455C-9EA6-DF929625EA0E}">
        <p15:presenceInfo xmlns:p15="http://schemas.microsoft.com/office/powerpoint/2012/main" userId="5de0a8a3f110dc0e" providerId="Windows Live"/>
      </p:ext>
    </p:extLst>
  </p:cmAuthor>
  <p:cmAuthor id="2" name="Mohammad Hossain" initials="Hossain"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4D4D4D"/>
    <a:srgbClr val="E9EDF4"/>
    <a:srgbClr val="D0D8E8"/>
    <a:srgbClr val="637F96"/>
    <a:srgbClr val="000066"/>
    <a:srgbClr val="004288"/>
    <a:srgbClr val="F8F8F8"/>
    <a:srgbClr val="FFE0C1"/>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40811" autoAdjust="0"/>
  </p:normalViewPr>
  <p:slideViewPr>
    <p:cSldViewPr showGuides="1">
      <p:cViewPr varScale="1">
        <p:scale>
          <a:sx n="27" d="100"/>
          <a:sy n="27" d="100"/>
        </p:scale>
        <p:origin x="2212" y="44"/>
      </p:cViewPr>
      <p:guideLst>
        <p:guide orient="horz" pos="4065"/>
        <p:guide orient="horz" pos="255"/>
        <p:guide pos="295"/>
        <p:guide pos="5465"/>
      </p:guideLst>
    </p:cSldViewPr>
  </p:slideViewPr>
  <p:outlineViewPr>
    <p:cViewPr>
      <p:scale>
        <a:sx n="33" d="100"/>
        <a:sy n="33" d="100"/>
      </p:scale>
      <p:origin x="0" y="0"/>
    </p:cViewPr>
  </p:outlineViewPr>
  <p:notesTextViewPr>
    <p:cViewPr>
      <p:scale>
        <a:sx n="100" d="100"/>
        <a:sy n="100" d="100"/>
      </p:scale>
      <p:origin x="0" y="-604"/>
    </p:cViewPr>
  </p:notesTextViewPr>
  <p:sorterViewPr>
    <p:cViewPr>
      <p:scale>
        <a:sx n="66" d="100"/>
        <a:sy n="66" d="100"/>
      </p:scale>
      <p:origin x="0" y="0"/>
    </p:cViewPr>
  </p:sorterViewPr>
  <p:notesViewPr>
    <p:cSldViewPr>
      <p:cViewPr varScale="1">
        <p:scale>
          <a:sx n="55" d="100"/>
          <a:sy n="55" d="100"/>
        </p:scale>
        <p:origin x="253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84871" cy="480378"/>
          </a:xfrm>
          <a:prstGeom prst="rect">
            <a:avLst/>
          </a:prstGeom>
          <a:noFill/>
          <a:ln w="9525">
            <a:noFill/>
            <a:miter lim="800000"/>
            <a:headEnd/>
            <a:tailEnd/>
          </a:ln>
          <a:effectLst/>
        </p:spPr>
        <p:txBody>
          <a:bodyPr vert="horz" wrap="square" lIns="94256" tIns="47128" rIns="94256" bIns="47128" numCol="1" anchor="t" anchorCtr="0" compatLnSpc="1">
            <a:prstTxWarp prst="textNoShape">
              <a:avLst/>
            </a:prstTxWarp>
          </a:bodyPr>
          <a:lstStyle>
            <a:lvl1pPr algn="l">
              <a:defRPr sz="1200">
                <a:latin typeface="RotisSansSerif" pitchFamily="34" charset="0"/>
              </a:defRPr>
            </a:lvl1pPr>
          </a:lstStyle>
          <a:p>
            <a:pPr>
              <a:defRPr/>
            </a:pPr>
            <a:endParaRPr lang="de-DE"/>
          </a:p>
        </p:txBody>
      </p:sp>
      <p:sp>
        <p:nvSpPr>
          <p:cNvPr id="90115" name="Rectangle 3"/>
          <p:cNvSpPr>
            <a:spLocks noGrp="1" noChangeArrowheads="1"/>
          </p:cNvSpPr>
          <p:nvPr>
            <p:ph type="dt" sz="quarter" idx="1"/>
          </p:nvPr>
        </p:nvSpPr>
        <p:spPr bwMode="auto">
          <a:xfrm>
            <a:off x="3903292" y="0"/>
            <a:ext cx="2984871" cy="480378"/>
          </a:xfrm>
          <a:prstGeom prst="rect">
            <a:avLst/>
          </a:prstGeom>
          <a:noFill/>
          <a:ln w="9525">
            <a:noFill/>
            <a:miter lim="800000"/>
            <a:headEnd/>
            <a:tailEnd/>
          </a:ln>
          <a:effectLst/>
        </p:spPr>
        <p:txBody>
          <a:bodyPr vert="horz" wrap="square" lIns="94256" tIns="47128" rIns="94256" bIns="47128" numCol="1" anchor="t" anchorCtr="0" compatLnSpc="1">
            <a:prstTxWarp prst="textNoShape">
              <a:avLst/>
            </a:prstTxWarp>
          </a:bodyPr>
          <a:lstStyle>
            <a:lvl1pPr algn="r">
              <a:defRPr sz="1200">
                <a:latin typeface="RotisSansSerif" pitchFamily="34" charset="0"/>
              </a:defRPr>
            </a:lvl1pPr>
          </a:lstStyle>
          <a:p>
            <a:pPr>
              <a:defRPr/>
            </a:pPr>
            <a:endParaRPr lang="de-DE"/>
          </a:p>
        </p:txBody>
      </p:sp>
      <p:sp>
        <p:nvSpPr>
          <p:cNvPr id="90116" name="Rectangle 4"/>
          <p:cNvSpPr>
            <a:spLocks noGrp="1" noChangeArrowheads="1"/>
          </p:cNvSpPr>
          <p:nvPr>
            <p:ph type="ftr" sz="quarter" idx="2"/>
          </p:nvPr>
        </p:nvSpPr>
        <p:spPr bwMode="auto">
          <a:xfrm>
            <a:off x="0" y="9127172"/>
            <a:ext cx="2984871" cy="480378"/>
          </a:xfrm>
          <a:prstGeom prst="rect">
            <a:avLst/>
          </a:prstGeom>
          <a:noFill/>
          <a:ln w="9525">
            <a:noFill/>
            <a:miter lim="800000"/>
            <a:headEnd/>
            <a:tailEnd/>
          </a:ln>
          <a:effectLst/>
        </p:spPr>
        <p:txBody>
          <a:bodyPr vert="horz" wrap="square" lIns="94256" tIns="47128" rIns="94256" bIns="47128" numCol="1" anchor="b" anchorCtr="0" compatLnSpc="1">
            <a:prstTxWarp prst="textNoShape">
              <a:avLst/>
            </a:prstTxWarp>
          </a:bodyPr>
          <a:lstStyle>
            <a:lvl1pPr algn="l">
              <a:defRPr sz="1200">
                <a:latin typeface="RotisSansSerif" pitchFamily="34" charset="0"/>
              </a:defRPr>
            </a:lvl1pPr>
          </a:lstStyle>
          <a:p>
            <a:pPr>
              <a:defRPr/>
            </a:pPr>
            <a:endParaRPr lang="de-DE"/>
          </a:p>
        </p:txBody>
      </p:sp>
      <p:sp>
        <p:nvSpPr>
          <p:cNvPr id="90117" name="Rectangle 5"/>
          <p:cNvSpPr>
            <a:spLocks noGrp="1" noChangeArrowheads="1"/>
          </p:cNvSpPr>
          <p:nvPr>
            <p:ph type="sldNum" sz="quarter" idx="3"/>
          </p:nvPr>
        </p:nvSpPr>
        <p:spPr bwMode="auto">
          <a:xfrm>
            <a:off x="3903292" y="9127172"/>
            <a:ext cx="2984871" cy="480378"/>
          </a:xfrm>
          <a:prstGeom prst="rect">
            <a:avLst/>
          </a:prstGeom>
          <a:noFill/>
          <a:ln w="9525">
            <a:noFill/>
            <a:miter lim="800000"/>
            <a:headEnd/>
            <a:tailEnd/>
          </a:ln>
          <a:effectLst/>
        </p:spPr>
        <p:txBody>
          <a:bodyPr vert="horz" wrap="square" lIns="94256" tIns="47128" rIns="94256" bIns="47128" numCol="1" anchor="b" anchorCtr="0" compatLnSpc="1">
            <a:prstTxWarp prst="textNoShape">
              <a:avLst/>
            </a:prstTxWarp>
          </a:bodyPr>
          <a:lstStyle>
            <a:lvl1pPr algn="r">
              <a:defRPr sz="1200">
                <a:latin typeface="RotisSansSerif" pitchFamily="34" charset="0"/>
              </a:defRPr>
            </a:lvl1pPr>
          </a:lstStyle>
          <a:p>
            <a:pPr>
              <a:defRPr/>
            </a:pPr>
            <a:fld id="{7E39B53C-18A5-4C6C-B113-34E3CD62EA4E}" type="slidenum">
              <a:rPr lang="de-DE"/>
              <a:pPr>
                <a:defRPr/>
              </a:pPr>
              <a:t>‹#›</a:t>
            </a:fld>
            <a:endParaRPr lang="de-DE"/>
          </a:p>
        </p:txBody>
      </p:sp>
    </p:spTree>
    <p:extLst>
      <p:ext uri="{BB962C8B-B14F-4D97-AF65-F5344CB8AC3E}">
        <p14:creationId xmlns:p14="http://schemas.microsoft.com/office/powerpoint/2010/main" val="568296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84871" cy="480378"/>
          </a:xfrm>
          <a:prstGeom prst="rect">
            <a:avLst/>
          </a:prstGeom>
          <a:noFill/>
          <a:ln w="9525">
            <a:noFill/>
            <a:miter lim="800000"/>
            <a:headEnd/>
            <a:tailEnd/>
          </a:ln>
          <a:effectLst/>
        </p:spPr>
        <p:txBody>
          <a:bodyPr vert="horz" wrap="square" lIns="94256" tIns="47128" rIns="94256" bIns="47128" numCol="1" anchor="t" anchorCtr="0" compatLnSpc="1">
            <a:prstTxWarp prst="textNoShape">
              <a:avLst/>
            </a:prstTxWarp>
          </a:bodyPr>
          <a:lstStyle>
            <a:lvl1pPr algn="l">
              <a:defRPr sz="1200">
                <a:latin typeface="Arial" charset="0"/>
              </a:defRPr>
            </a:lvl1pPr>
          </a:lstStyle>
          <a:p>
            <a:pPr>
              <a:defRPr/>
            </a:pPr>
            <a:endParaRPr lang="de-DE"/>
          </a:p>
        </p:txBody>
      </p:sp>
      <p:sp>
        <p:nvSpPr>
          <p:cNvPr id="55299" name="Rectangle 3"/>
          <p:cNvSpPr>
            <a:spLocks noGrp="1" noChangeArrowheads="1"/>
          </p:cNvSpPr>
          <p:nvPr>
            <p:ph type="dt" idx="1"/>
          </p:nvPr>
        </p:nvSpPr>
        <p:spPr bwMode="auto">
          <a:xfrm>
            <a:off x="3901698" y="0"/>
            <a:ext cx="2984871" cy="480378"/>
          </a:xfrm>
          <a:prstGeom prst="rect">
            <a:avLst/>
          </a:prstGeom>
          <a:noFill/>
          <a:ln w="9525">
            <a:noFill/>
            <a:miter lim="800000"/>
            <a:headEnd/>
            <a:tailEnd/>
          </a:ln>
          <a:effectLst/>
        </p:spPr>
        <p:txBody>
          <a:bodyPr vert="horz" wrap="square" lIns="94256" tIns="47128" rIns="94256" bIns="47128" numCol="1" anchor="t" anchorCtr="0" compatLnSpc="1">
            <a:prstTxWarp prst="textNoShape">
              <a:avLst/>
            </a:prstTxWarp>
          </a:bodyPr>
          <a:lstStyle>
            <a:lvl1pPr algn="r">
              <a:defRPr sz="1200">
                <a:latin typeface="Arial" charset="0"/>
              </a:defRPr>
            </a:lvl1pPr>
          </a:lstStyle>
          <a:p>
            <a:pPr>
              <a:defRPr/>
            </a:pPr>
            <a:endParaRPr lang="de-DE"/>
          </a:p>
        </p:txBody>
      </p:sp>
      <p:sp>
        <p:nvSpPr>
          <p:cNvPr id="27652" name="Rectangle 4"/>
          <p:cNvSpPr>
            <a:spLocks noGrp="1" noRot="1" noChangeAspect="1" noChangeArrowheads="1" noTextEdit="1"/>
          </p:cNvSpPr>
          <p:nvPr>
            <p:ph type="sldImg" idx="2"/>
          </p:nvPr>
        </p:nvSpPr>
        <p:spPr bwMode="auto">
          <a:xfrm>
            <a:off x="1042988" y="720725"/>
            <a:ext cx="4802187" cy="3602038"/>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8817" y="4563586"/>
            <a:ext cx="5510530" cy="4323398"/>
          </a:xfrm>
          <a:prstGeom prst="rect">
            <a:avLst/>
          </a:prstGeom>
          <a:noFill/>
          <a:ln w="9525">
            <a:noFill/>
            <a:miter lim="800000"/>
            <a:headEnd/>
            <a:tailEnd/>
          </a:ln>
          <a:effectLst/>
        </p:spPr>
        <p:txBody>
          <a:bodyPr vert="horz" wrap="square" lIns="94256" tIns="47128" rIns="94256" bIns="47128"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5302" name="Rectangle 6"/>
          <p:cNvSpPr>
            <a:spLocks noGrp="1" noChangeArrowheads="1"/>
          </p:cNvSpPr>
          <p:nvPr>
            <p:ph type="ftr" sz="quarter" idx="4"/>
          </p:nvPr>
        </p:nvSpPr>
        <p:spPr bwMode="auto">
          <a:xfrm>
            <a:off x="0" y="9125505"/>
            <a:ext cx="2984871" cy="480378"/>
          </a:xfrm>
          <a:prstGeom prst="rect">
            <a:avLst/>
          </a:prstGeom>
          <a:noFill/>
          <a:ln w="9525">
            <a:noFill/>
            <a:miter lim="800000"/>
            <a:headEnd/>
            <a:tailEnd/>
          </a:ln>
          <a:effectLst/>
        </p:spPr>
        <p:txBody>
          <a:bodyPr vert="horz" wrap="square" lIns="94256" tIns="47128" rIns="94256" bIns="47128" numCol="1" anchor="b" anchorCtr="0" compatLnSpc="1">
            <a:prstTxWarp prst="textNoShape">
              <a:avLst/>
            </a:prstTxWarp>
          </a:bodyPr>
          <a:lstStyle>
            <a:lvl1pPr algn="l">
              <a:defRPr sz="1200">
                <a:latin typeface="Arial" charset="0"/>
              </a:defRPr>
            </a:lvl1pPr>
          </a:lstStyle>
          <a:p>
            <a:pPr>
              <a:defRPr/>
            </a:pPr>
            <a:endParaRPr lang="de-DE"/>
          </a:p>
        </p:txBody>
      </p:sp>
      <p:sp>
        <p:nvSpPr>
          <p:cNvPr id="55303" name="Rectangle 7"/>
          <p:cNvSpPr>
            <a:spLocks noGrp="1" noChangeArrowheads="1"/>
          </p:cNvSpPr>
          <p:nvPr>
            <p:ph type="sldNum" sz="quarter" idx="5"/>
          </p:nvPr>
        </p:nvSpPr>
        <p:spPr bwMode="auto">
          <a:xfrm>
            <a:off x="3901698" y="9125505"/>
            <a:ext cx="2984871" cy="480378"/>
          </a:xfrm>
          <a:prstGeom prst="rect">
            <a:avLst/>
          </a:prstGeom>
          <a:noFill/>
          <a:ln w="9525">
            <a:noFill/>
            <a:miter lim="800000"/>
            <a:headEnd/>
            <a:tailEnd/>
          </a:ln>
          <a:effectLst/>
        </p:spPr>
        <p:txBody>
          <a:bodyPr vert="horz" wrap="square" lIns="94256" tIns="47128" rIns="94256" bIns="47128" numCol="1" anchor="b" anchorCtr="0" compatLnSpc="1">
            <a:prstTxWarp prst="textNoShape">
              <a:avLst/>
            </a:prstTxWarp>
          </a:bodyPr>
          <a:lstStyle>
            <a:lvl1pPr algn="r">
              <a:defRPr sz="1200">
                <a:latin typeface="Arial" charset="0"/>
              </a:defRPr>
            </a:lvl1pPr>
          </a:lstStyle>
          <a:p>
            <a:pPr>
              <a:defRPr/>
            </a:pPr>
            <a:fld id="{5412A8D9-96D2-49E9-9027-42022DAD716E}" type="slidenum">
              <a:rPr lang="de-DE"/>
              <a:pPr>
                <a:defRPr/>
              </a:pPr>
              <a:t>‹#›</a:t>
            </a:fld>
            <a:endParaRPr lang="de-DE"/>
          </a:p>
        </p:txBody>
      </p:sp>
    </p:spTree>
    <p:extLst>
      <p:ext uri="{BB962C8B-B14F-4D97-AF65-F5344CB8AC3E}">
        <p14:creationId xmlns:p14="http://schemas.microsoft.com/office/powerpoint/2010/main" val="3400891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1</a:t>
            </a:fld>
            <a:endParaRPr lang="de-DE"/>
          </a:p>
        </p:txBody>
      </p:sp>
    </p:spTree>
    <p:extLst>
      <p:ext uri="{BB962C8B-B14F-4D97-AF65-F5344CB8AC3E}">
        <p14:creationId xmlns:p14="http://schemas.microsoft.com/office/powerpoint/2010/main" val="138248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r>
              <a:rPr lang="de-DE" dirty="0">
                <a:solidFill>
                  <a:srgbClr val="000066"/>
                </a:solidFill>
                <a:latin typeface="Calibri" pitchFamily="34" charset="0"/>
              </a:rPr>
              <a:t>New tech</a:t>
            </a:r>
          </a:p>
          <a:p>
            <a:pPr defTabSz="942564">
              <a:defRPr/>
            </a:pPr>
            <a:r>
              <a:rPr lang="de-DE" dirty="0">
                <a:solidFill>
                  <a:srgbClr val="000066"/>
                </a:solidFill>
                <a:latin typeface="Calibri" pitchFamily="34" charset="0"/>
              </a:rPr>
              <a:t>Parameters</a:t>
            </a:r>
          </a:p>
          <a:p>
            <a:pPr defTabSz="942564">
              <a:defRPr/>
            </a:pPr>
            <a:r>
              <a:rPr lang="de-DE" dirty="0">
                <a:solidFill>
                  <a:srgbClr val="000066"/>
                </a:solidFill>
                <a:latin typeface="Calibri" pitchFamily="34" charset="0"/>
              </a:rPr>
              <a:t>Could gene drive help DRC eliminate malaria?</a:t>
            </a:r>
          </a:p>
          <a:p>
            <a:pPr defTabSz="942564">
              <a:defRPr/>
            </a:pPr>
            <a:endParaRPr lang="de-DE" dirty="0">
              <a:solidFill>
                <a:srgbClr val="000066"/>
              </a:solidFill>
              <a:latin typeface="Calibri" pitchFamily="34" charset="0"/>
            </a:endParaRPr>
          </a:p>
          <a:p>
            <a:pPr defTabSz="942564">
              <a:defRPr/>
            </a:pPr>
            <a:r>
              <a:rPr lang="de-DE" dirty="0">
                <a:solidFill>
                  <a:srgbClr val="000066"/>
                </a:solidFill>
                <a:latin typeface="Calibri" pitchFamily="34" charset="0"/>
              </a:rPr>
              <a:t>How many mosq should be released?</a:t>
            </a:r>
          </a:p>
          <a:p>
            <a:pPr defTabSz="942564">
              <a:defRPr/>
            </a:pPr>
            <a:r>
              <a:rPr lang="de-DE" dirty="0">
                <a:solidFill>
                  <a:srgbClr val="000066"/>
                </a:solidFill>
                <a:latin typeface="Calibri" pitchFamily="34" charset="0"/>
              </a:rPr>
              <a:t>What are parameters on the driving-Y gene drive that would result in elimination?</a:t>
            </a:r>
          </a:p>
          <a:p>
            <a:pPr defTabSz="942564">
              <a:defRPr/>
            </a:pPr>
            <a:endParaRPr lang="de-DE" dirty="0">
              <a:solidFill>
                <a:srgbClr val="000066"/>
              </a:solidFill>
              <a:latin typeface="Calibri" pitchFamily="34" charset="0"/>
            </a:endParaRPr>
          </a:p>
          <a:p>
            <a:pPr defTabSz="942564">
              <a:defRPr/>
            </a:pPr>
            <a:r>
              <a:rPr lang="de-DE" dirty="0">
                <a:solidFill>
                  <a:srgbClr val="000066"/>
                </a:solidFill>
                <a:latin typeface="Calibri" pitchFamily="34" charset="0"/>
              </a:rPr>
              <a:t>Note:</a:t>
            </a:r>
          </a:p>
          <a:p>
            <a:pPr defTabSz="942564">
              <a:defRPr/>
            </a:pPr>
            <a:r>
              <a:rPr lang="de-DE" b="1" dirty="0">
                <a:solidFill>
                  <a:srgbClr val="000066"/>
                </a:solidFill>
                <a:latin typeface="Calibri" pitchFamily="34" charset="0"/>
              </a:rPr>
              <a:t>Spatial data</a:t>
            </a:r>
            <a:r>
              <a:rPr lang="de-DE" dirty="0">
                <a:solidFill>
                  <a:srgbClr val="000066"/>
                </a:solidFill>
                <a:latin typeface="Calibri" pitchFamily="34" charset="0"/>
              </a:rPr>
              <a:t>: information about the </a:t>
            </a:r>
            <a:r>
              <a:rPr lang="de-DE" b="1" dirty="0">
                <a:solidFill>
                  <a:srgbClr val="000066"/>
                </a:solidFill>
                <a:latin typeface="Calibri" pitchFamily="34" charset="0"/>
              </a:rPr>
              <a:t>locations</a:t>
            </a:r>
            <a:r>
              <a:rPr lang="de-DE" dirty="0">
                <a:solidFill>
                  <a:srgbClr val="000066"/>
                </a:solidFill>
                <a:latin typeface="Calibri" pitchFamily="34" charset="0"/>
              </a:rPr>
              <a:t> and </a:t>
            </a:r>
            <a:r>
              <a:rPr lang="de-DE" b="1" dirty="0">
                <a:solidFill>
                  <a:srgbClr val="000066"/>
                </a:solidFill>
                <a:latin typeface="Calibri" pitchFamily="34" charset="0"/>
              </a:rPr>
              <a:t>shapes</a:t>
            </a:r>
            <a:r>
              <a:rPr lang="de-DE" dirty="0">
                <a:solidFill>
                  <a:srgbClr val="000066"/>
                </a:solidFill>
                <a:latin typeface="Calibri" pitchFamily="34" charset="0"/>
              </a:rPr>
              <a:t> of geographic features and the relationship between them, usually stored as </a:t>
            </a:r>
            <a:r>
              <a:rPr lang="de-DE" b="1" dirty="0">
                <a:solidFill>
                  <a:srgbClr val="000066"/>
                </a:solidFill>
                <a:latin typeface="Calibri" pitchFamily="34" charset="0"/>
              </a:rPr>
              <a:t>coordinates</a:t>
            </a:r>
            <a:r>
              <a:rPr lang="de-DE" dirty="0">
                <a:solidFill>
                  <a:srgbClr val="000066"/>
                </a:solidFill>
                <a:latin typeface="Calibri" pitchFamily="34" charset="0"/>
              </a:rPr>
              <a:t> and </a:t>
            </a:r>
            <a:r>
              <a:rPr lang="de-DE" b="1" dirty="0">
                <a:solidFill>
                  <a:srgbClr val="000066"/>
                </a:solidFill>
                <a:latin typeface="Calibri" pitchFamily="34" charset="0"/>
              </a:rPr>
              <a:t>topology</a:t>
            </a: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10</a:t>
            </a:fld>
            <a:endParaRPr lang="de-DE"/>
          </a:p>
        </p:txBody>
      </p:sp>
    </p:spTree>
    <p:extLst>
      <p:ext uri="{BB962C8B-B14F-4D97-AF65-F5344CB8AC3E}">
        <p14:creationId xmlns:p14="http://schemas.microsoft.com/office/powerpoint/2010/main" val="159647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r>
              <a:rPr lang="en-US" b="1" dirty="0">
                <a:solidFill>
                  <a:srgbClr val="000066"/>
                </a:solidFill>
                <a:latin typeface="+mj-lt"/>
              </a:rPr>
              <a:t>EMOD</a:t>
            </a:r>
            <a:r>
              <a:rPr lang="en-US" dirty="0">
                <a:solidFill>
                  <a:srgbClr val="000066"/>
                </a:solidFill>
                <a:latin typeface="+mj-lt"/>
              </a:rPr>
              <a:t>: an agent-based, discrete time, Monte Carlo simulator of malaria transmission with vector life cycle and within-host parasite and immune dynamics.</a:t>
            </a:r>
          </a:p>
          <a:p>
            <a:pPr defTabSz="942564">
              <a:defRPr/>
            </a:pPr>
            <a:endParaRPr lang="en-US" dirty="0">
              <a:solidFill>
                <a:srgbClr val="000066"/>
              </a:solidFill>
              <a:latin typeface="+mj-lt"/>
            </a:endParaRPr>
          </a:p>
          <a:p>
            <a:pPr defTabSz="942564">
              <a:defRPr/>
            </a:pPr>
            <a:r>
              <a:rPr lang="de-DE" dirty="0">
                <a:solidFill>
                  <a:srgbClr val="000066"/>
                </a:solidFill>
                <a:latin typeface="+mj-lt"/>
              </a:rPr>
              <a:t>How the gene drive model works?</a:t>
            </a:r>
          </a:p>
          <a:p>
            <a:pPr marL="0" lvl="1" defTabSz="942564">
              <a:defRPr/>
            </a:pPr>
            <a:r>
              <a:rPr lang="en-US" b="1" dirty="0">
                <a:latin typeface="+mj-lt"/>
              </a:rPr>
              <a:t>Females that mated with a driving-Y male would have </a:t>
            </a:r>
            <a:r>
              <a:rPr lang="en-US" b="1" dirty="0" err="1">
                <a:latin typeface="+mj-lt"/>
              </a:rPr>
              <a:t>wildtype</a:t>
            </a:r>
            <a:r>
              <a:rPr lang="en-US" b="1" dirty="0">
                <a:latin typeface="+mj-lt"/>
              </a:rPr>
              <a:t> females and males carrying the driving-Y chromosome </a:t>
            </a:r>
            <a:r>
              <a:rPr lang="en-US" b="1" dirty="0" err="1">
                <a:latin typeface="+mj-lt"/>
              </a:rPr>
              <a:t>offsprings</a:t>
            </a:r>
            <a:r>
              <a:rPr lang="en-US" b="1" dirty="0">
                <a:latin typeface="+mj-lt"/>
              </a:rPr>
              <a:t> </a:t>
            </a:r>
          </a:p>
          <a:p>
            <a:pPr marL="1359845" lvl="1" indent="-242186" fontAlgn="auto">
              <a:spcBef>
                <a:spcPts val="412"/>
              </a:spcBef>
              <a:spcAft>
                <a:spcPts val="0"/>
              </a:spcAft>
              <a:buFont typeface="Arial" charset="0"/>
              <a:buChar char="•"/>
            </a:pPr>
            <a:r>
              <a:rPr lang="en-US" dirty="0">
                <a:latin typeface="Cambria" panose="02040503050406030204" pitchFamily="18" charset="0"/>
              </a:rPr>
              <a:t>The fraction of </a:t>
            </a:r>
            <a:r>
              <a:rPr lang="en-US" b="1" dirty="0">
                <a:latin typeface="Cambria" panose="02040503050406030204" pitchFamily="18" charset="0"/>
              </a:rPr>
              <a:t>offspring that were driving-Y males: 0.5+0.5(</a:t>
            </a:r>
            <a:r>
              <a:rPr lang="en-US" b="1" dirty="0" err="1">
                <a:latin typeface="Cambria" panose="02040503050406030204" pitchFamily="18" charset="0"/>
              </a:rPr>
              <a:t>Xshredding</a:t>
            </a:r>
            <a:r>
              <a:rPr lang="en-US" b="1" dirty="0">
                <a:latin typeface="Cambria" panose="02040503050406030204" pitchFamily="18" charset="0"/>
              </a:rPr>
              <a:t>)</a:t>
            </a:r>
          </a:p>
          <a:p>
            <a:pPr marL="1359845" lvl="1" indent="-242186" fontAlgn="auto">
              <a:spcBef>
                <a:spcPts val="412"/>
              </a:spcBef>
              <a:spcAft>
                <a:spcPts val="0"/>
              </a:spcAft>
              <a:buFont typeface="Arial" charset="0"/>
              <a:buChar char="•"/>
            </a:pPr>
            <a:r>
              <a:rPr lang="en-US" dirty="0">
                <a:latin typeface="Cambria" panose="02040503050406030204" pitchFamily="18" charset="0"/>
              </a:rPr>
              <a:t>The fraction of </a:t>
            </a:r>
            <a:r>
              <a:rPr lang="en-US" b="1" dirty="0">
                <a:latin typeface="Cambria" panose="02040503050406030204" pitchFamily="18" charset="0"/>
              </a:rPr>
              <a:t>offspring that were </a:t>
            </a:r>
            <a:r>
              <a:rPr lang="en-US" b="1" dirty="0" err="1">
                <a:latin typeface="Cambria" panose="02040503050406030204" pitchFamily="18" charset="0"/>
              </a:rPr>
              <a:t>wildtype</a:t>
            </a:r>
            <a:r>
              <a:rPr lang="en-US" b="1" dirty="0">
                <a:latin typeface="Cambria" panose="02040503050406030204" pitchFamily="18" charset="0"/>
              </a:rPr>
              <a:t> females: 0.5-0.5(</a:t>
            </a:r>
            <a:r>
              <a:rPr lang="en-US" b="1" dirty="0" err="1">
                <a:latin typeface="Cambria" panose="02040503050406030204" pitchFamily="18" charset="0"/>
              </a:rPr>
              <a:t>Xshredding</a:t>
            </a:r>
            <a:r>
              <a:rPr lang="en-US" b="1" dirty="0">
                <a:latin typeface="Cambria" panose="02040503050406030204" pitchFamily="18" charset="0"/>
              </a:rPr>
              <a:t>)</a:t>
            </a:r>
          </a:p>
          <a:p>
            <a:pPr defTabSz="942564">
              <a:defRPr/>
            </a:pPr>
            <a:endParaRPr lang="de-DE" dirty="0">
              <a:solidFill>
                <a:srgbClr val="000066"/>
              </a:solidFill>
              <a:latin typeface="+mj-lt"/>
            </a:endParaRPr>
          </a:p>
          <a:p>
            <a:pPr defTabSz="942564">
              <a:defRPr/>
            </a:pPr>
            <a:r>
              <a:rPr lang="de-DE" dirty="0">
                <a:solidFill>
                  <a:srgbClr val="000066"/>
                </a:solidFill>
                <a:latin typeface="+mj-lt"/>
              </a:rPr>
              <a:t>Note:</a:t>
            </a:r>
          </a:p>
          <a:p>
            <a:pPr defTabSz="942564">
              <a:defRPr/>
            </a:pPr>
            <a:r>
              <a:rPr lang="de-DE" dirty="0">
                <a:solidFill>
                  <a:srgbClr val="000066"/>
                </a:solidFill>
                <a:latin typeface="+mj-lt"/>
              </a:rPr>
              <a:t>If it is desired to </a:t>
            </a:r>
            <a:r>
              <a:rPr lang="de-DE" b="1" dirty="0">
                <a:solidFill>
                  <a:srgbClr val="000066"/>
                </a:solidFill>
                <a:latin typeface="+mj-lt"/>
              </a:rPr>
              <a:t>have 65% of the original egg batch size </a:t>
            </a:r>
            <a:r>
              <a:rPr lang="de-DE" dirty="0">
                <a:solidFill>
                  <a:srgbClr val="000066"/>
                </a:solidFill>
                <a:latin typeface="+mj-lt"/>
              </a:rPr>
              <a:t>to be </a:t>
            </a:r>
            <a:r>
              <a:rPr lang="de-DE" b="1" dirty="0">
                <a:solidFill>
                  <a:srgbClr val="000066"/>
                </a:solidFill>
                <a:latin typeface="+mj-lt"/>
              </a:rPr>
              <a:t>driving-Y male and 35% fertile female</a:t>
            </a:r>
          </a:p>
          <a:p>
            <a:pPr marL="176731" indent="-176731" defTabSz="942564">
              <a:buFont typeface="Wingdings" panose="05000000000000000000" pitchFamily="2" charset="2"/>
              <a:buChar char="à"/>
              <a:defRPr/>
            </a:pPr>
            <a:r>
              <a:rPr lang="de-DE" dirty="0">
                <a:solidFill>
                  <a:srgbClr val="000066"/>
                </a:solidFill>
                <a:latin typeface="+mj-lt"/>
                <a:sym typeface="Wingdings" panose="05000000000000000000" pitchFamily="2" charset="2"/>
              </a:rPr>
              <a:t>X-shredding should be 0.3 and fecundiy reduction 0</a:t>
            </a:r>
          </a:p>
          <a:p>
            <a:pPr marL="176731" indent="-176731" defTabSz="942564">
              <a:buFont typeface="Wingdings" panose="05000000000000000000" pitchFamily="2" charset="2"/>
              <a:buChar char="à"/>
              <a:defRPr/>
            </a:pPr>
            <a:r>
              <a:rPr lang="de-DE" dirty="0">
                <a:solidFill>
                  <a:srgbClr val="000066"/>
                </a:solidFill>
                <a:latin typeface="+mj-lt"/>
                <a:sym typeface="Wingdings" panose="05000000000000000000" pitchFamily="2" charset="2"/>
              </a:rPr>
              <a:t>Driving-Y offspring: 0.5+0.5(0.3) = 0.5+0.15 = 0.65</a:t>
            </a:r>
          </a:p>
          <a:p>
            <a:pPr marL="176731" indent="-176731" defTabSz="942564">
              <a:buFont typeface="Wingdings" panose="05000000000000000000" pitchFamily="2" charset="2"/>
              <a:buChar char="à"/>
              <a:defRPr/>
            </a:pPr>
            <a:r>
              <a:rPr lang="de-DE" dirty="0">
                <a:solidFill>
                  <a:srgbClr val="000066"/>
                </a:solidFill>
                <a:latin typeface="+mj-lt"/>
                <a:sym typeface="Wingdings" panose="05000000000000000000" pitchFamily="2" charset="2"/>
              </a:rPr>
              <a:t>Female offspring: 0.5-0.5(0.3) = 0.5-0.15 = 0.35</a:t>
            </a:r>
            <a:endParaRPr lang="de-DE" dirty="0">
              <a:solidFill>
                <a:srgbClr val="000066"/>
              </a:solidFill>
              <a:latin typeface="+mj-lt"/>
            </a:endParaRPr>
          </a:p>
          <a:p>
            <a:pPr defTabSz="942564">
              <a:defRPr/>
            </a:pPr>
            <a:r>
              <a:rPr lang="de-DE" dirty="0">
                <a:solidFill>
                  <a:srgbClr val="000066"/>
                </a:solidFill>
              </a:rPr>
              <a:t>If it is desired to </a:t>
            </a:r>
            <a:r>
              <a:rPr lang="de-DE" b="1" dirty="0">
                <a:solidFill>
                  <a:srgbClr val="000066"/>
                </a:solidFill>
              </a:rPr>
              <a:t>have 65% of the original egg batch size </a:t>
            </a:r>
            <a:r>
              <a:rPr lang="de-DE" dirty="0">
                <a:solidFill>
                  <a:srgbClr val="000066"/>
                </a:solidFill>
              </a:rPr>
              <a:t>to be </a:t>
            </a:r>
            <a:r>
              <a:rPr lang="de-DE" b="1" dirty="0">
                <a:solidFill>
                  <a:srgbClr val="000066"/>
                </a:solidFill>
              </a:rPr>
              <a:t>driving-Y male and no female</a:t>
            </a:r>
          </a:p>
          <a:p>
            <a:pPr marL="176731" indent="-176731" defTabSz="942564">
              <a:buFont typeface="Wingdings" panose="05000000000000000000" pitchFamily="2" charset="2"/>
              <a:buChar char="à"/>
              <a:defRPr/>
            </a:pPr>
            <a:r>
              <a:rPr lang="de-DE" dirty="0">
                <a:solidFill>
                  <a:srgbClr val="000066"/>
                </a:solidFill>
                <a:sym typeface="Wingdings" panose="05000000000000000000" pitchFamily="2" charset="2"/>
              </a:rPr>
              <a:t>X-shredding should be 1 and fecundiy reduction 0.35</a:t>
            </a:r>
          </a:p>
          <a:p>
            <a:pPr marL="176731" indent="-176731" defTabSz="942564">
              <a:buFont typeface="Wingdings" panose="05000000000000000000" pitchFamily="2" charset="2"/>
              <a:buChar char="à"/>
              <a:defRPr/>
            </a:pPr>
            <a:r>
              <a:rPr lang="de-DE" dirty="0">
                <a:solidFill>
                  <a:srgbClr val="000066"/>
                </a:solidFill>
                <a:sym typeface="Wingdings" panose="05000000000000000000" pitchFamily="2" charset="2"/>
              </a:rPr>
              <a:t>Driving-Y offspring: 0.5+0.5(1) = 0.5+0.5 = 1</a:t>
            </a:r>
          </a:p>
          <a:p>
            <a:pPr marL="176731" indent="-176731" defTabSz="942564">
              <a:buFont typeface="Wingdings" panose="05000000000000000000" pitchFamily="2" charset="2"/>
              <a:buChar char="à"/>
              <a:defRPr/>
            </a:pPr>
            <a:r>
              <a:rPr lang="de-DE" dirty="0">
                <a:solidFill>
                  <a:srgbClr val="000066"/>
                </a:solidFill>
                <a:sym typeface="Wingdings" panose="05000000000000000000" pitchFamily="2" charset="2"/>
              </a:rPr>
              <a:t>Female offspring: 0.5-0.5(1) = 0.5-0.5 = 0</a:t>
            </a:r>
            <a:endParaRPr lang="de-DE" dirty="0">
              <a:solidFill>
                <a:srgbClr val="000066"/>
              </a:solidFill>
            </a:endParaRPr>
          </a:p>
          <a:p>
            <a:pPr marL="0" lvl="1" defTabSz="942564">
              <a:defRPr/>
            </a:pPr>
            <a:endParaRPr lang="en-US" dirty="0">
              <a:latin typeface="+mn-lt"/>
            </a:endParaRPr>
          </a:p>
          <a:p>
            <a:pPr defTabSz="942564">
              <a:defRPr/>
            </a:pPr>
            <a:endParaRPr lang="de-DE" dirty="0">
              <a:solidFill>
                <a:srgbClr val="000066"/>
              </a:solidFill>
              <a:latin typeface="+mn-lt"/>
            </a:endParaRP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11</a:t>
            </a:fld>
            <a:endParaRPr lang="de-DE"/>
          </a:p>
        </p:txBody>
      </p:sp>
    </p:spTree>
    <p:extLst>
      <p:ext uri="{BB962C8B-B14F-4D97-AF65-F5344CB8AC3E}">
        <p14:creationId xmlns:p14="http://schemas.microsoft.com/office/powerpoint/2010/main" val="2034474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r>
              <a:rPr lang="de-DE" dirty="0">
                <a:solidFill>
                  <a:srgbClr val="000066"/>
                </a:solidFill>
                <a:latin typeface="Calibri" pitchFamily="34" charset="0"/>
              </a:rPr>
              <a:t>Explain </a:t>
            </a:r>
            <a:r>
              <a:rPr lang="de-DE" b="1" dirty="0">
                <a:solidFill>
                  <a:srgbClr val="000066"/>
                </a:solidFill>
                <a:latin typeface="Calibri" pitchFamily="34" charset="0"/>
              </a:rPr>
              <a:t>why the corner</a:t>
            </a:r>
            <a:r>
              <a:rPr lang="de-DE" dirty="0">
                <a:solidFill>
                  <a:srgbClr val="000066"/>
                </a:solidFill>
                <a:latin typeface="Calibri" pitchFamily="34" charset="0"/>
              </a:rPr>
              <a:t>:</a:t>
            </a:r>
          </a:p>
          <a:p>
            <a:pPr defTabSz="942564">
              <a:defRPr/>
            </a:pPr>
            <a:endParaRPr lang="de-DE" dirty="0">
              <a:solidFill>
                <a:srgbClr val="000066"/>
              </a:solidFill>
              <a:latin typeface="Calibri" pitchFamily="34" charset="0"/>
            </a:endParaRPr>
          </a:p>
          <a:p>
            <a:pPr defTabSz="942564">
              <a:defRPr/>
            </a:pPr>
            <a:r>
              <a:rPr lang="en-US" b="1" dirty="0"/>
              <a:t>fecundity reduction affects the egg batch size while X-shredding rate affects the number of driving-Y offspring in each egg batch.</a:t>
            </a:r>
            <a:endParaRPr lang="en-US" dirty="0"/>
          </a:p>
          <a:p>
            <a:pPr defTabSz="942564">
              <a:defRPr/>
            </a:pPr>
            <a:endParaRPr lang="de-DE" dirty="0">
              <a:solidFill>
                <a:srgbClr val="000066"/>
              </a:solidFill>
              <a:latin typeface="Calibri" pitchFamily="34" charset="0"/>
            </a:endParaRPr>
          </a:p>
          <a:p>
            <a:r>
              <a:rPr lang="en-US" dirty="0"/>
              <a:t>If the </a:t>
            </a:r>
            <a:r>
              <a:rPr lang="en-US" b="1" u="sng" dirty="0"/>
              <a:t>fecundity reduction is too high</a:t>
            </a:r>
            <a:r>
              <a:rPr lang="en-US" dirty="0"/>
              <a:t>-&gt; females mated with driving-Y males produce much </a:t>
            </a:r>
            <a:r>
              <a:rPr lang="en-US" b="1" dirty="0"/>
              <a:t>smaller egg batch size </a:t>
            </a:r>
            <a:r>
              <a:rPr lang="en-US" dirty="0"/>
              <a:t>(even though the X-shredding is 100%) </a:t>
            </a:r>
            <a:r>
              <a:rPr lang="en-US" b="1" dirty="0"/>
              <a:t>-&gt; fewer driving-Y males will be produced</a:t>
            </a:r>
            <a:r>
              <a:rPr lang="en-US" dirty="0"/>
              <a:t> in an egg batch </a:t>
            </a:r>
            <a:r>
              <a:rPr lang="en-US" b="1"/>
              <a:t>compared with </a:t>
            </a:r>
            <a:r>
              <a:rPr lang="en-US" b="1" dirty="0"/>
              <a:t>wild-type males in a wild-type-mated egg batch </a:t>
            </a:r>
            <a:r>
              <a:rPr lang="en-US" dirty="0"/>
              <a:t>-&gt; the driving-Y construct will disappear (not sustain) -&gt; upper limit of fecundity reduction = 0.5</a:t>
            </a:r>
          </a:p>
          <a:p>
            <a:r>
              <a:rPr lang="en-US" dirty="0"/>
              <a:t> </a:t>
            </a:r>
          </a:p>
          <a:p>
            <a:r>
              <a:rPr lang="en-US" dirty="0"/>
              <a:t>The </a:t>
            </a:r>
            <a:r>
              <a:rPr lang="en-US" b="1" u="sng" dirty="0"/>
              <a:t>X-shredding value needs to be sufficient </a:t>
            </a:r>
            <a:r>
              <a:rPr lang="en-US" b="1" dirty="0"/>
              <a:t>to prevent wild-type female offspring to be born in each egg batch </a:t>
            </a:r>
            <a:r>
              <a:rPr lang="en-US" dirty="0"/>
              <a:t>because enough wild-type females will sustain the local population and stave off collapse.</a:t>
            </a:r>
          </a:p>
          <a:p>
            <a:pPr defTabSz="942564">
              <a:defRPr/>
            </a:pPr>
            <a:endParaRPr lang="de-DE" dirty="0">
              <a:solidFill>
                <a:srgbClr val="000066"/>
              </a:solidFill>
              <a:latin typeface="Calibri" pitchFamily="34" charset="0"/>
            </a:endParaRPr>
          </a:p>
          <a:p>
            <a:pPr defTabSz="942564">
              <a:defRPr/>
            </a:pPr>
            <a:endParaRPr lang="de-DE" dirty="0">
              <a:solidFill>
                <a:srgbClr val="000066"/>
              </a:solidFill>
              <a:latin typeface="Calibri" pitchFamily="34" charset="0"/>
            </a:endParaRPr>
          </a:p>
          <a:p>
            <a:pPr defTabSz="942564">
              <a:defRPr/>
            </a:pPr>
            <a:r>
              <a:rPr lang="de-DE" dirty="0">
                <a:solidFill>
                  <a:srgbClr val="000066"/>
                </a:solidFill>
                <a:latin typeface="Calibri" pitchFamily="34" charset="0"/>
              </a:rPr>
              <a:t>Why are we seeing the corner of this space be the effective one?</a:t>
            </a:r>
          </a:p>
          <a:p>
            <a:pPr defTabSz="942564">
              <a:defRPr/>
            </a:pPr>
            <a:r>
              <a:rPr lang="de-DE" dirty="0">
                <a:solidFill>
                  <a:srgbClr val="000066"/>
                </a:solidFill>
                <a:latin typeface="Calibri" pitchFamily="34" charset="0"/>
              </a:rPr>
              <a:t>driving-Y diagram</a:t>
            </a:r>
          </a:p>
          <a:p>
            <a:pPr defTabSz="942564">
              <a:defRPr/>
            </a:pPr>
            <a:endParaRPr lang="de-DE" dirty="0">
              <a:solidFill>
                <a:srgbClr val="000066"/>
              </a:solidFill>
              <a:latin typeface="Calibri" pitchFamily="34" charset="0"/>
            </a:endParaRP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12</a:t>
            </a:fld>
            <a:endParaRPr lang="de-DE"/>
          </a:p>
        </p:txBody>
      </p:sp>
    </p:spTree>
    <p:extLst>
      <p:ext uri="{BB962C8B-B14F-4D97-AF65-F5344CB8AC3E}">
        <p14:creationId xmlns:p14="http://schemas.microsoft.com/office/powerpoint/2010/main" val="228440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r>
              <a:rPr lang="de-DE" dirty="0">
                <a:solidFill>
                  <a:srgbClr val="000066"/>
                </a:solidFill>
                <a:latin typeface="Calibri" pitchFamily="34" charset="0"/>
              </a:rPr>
              <a:t>Remove the baseline</a:t>
            </a: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13</a:t>
            </a:fld>
            <a:endParaRPr lang="de-DE"/>
          </a:p>
        </p:txBody>
      </p:sp>
    </p:spTree>
    <p:extLst>
      <p:ext uri="{BB962C8B-B14F-4D97-AF65-F5344CB8AC3E}">
        <p14:creationId xmlns:p14="http://schemas.microsoft.com/office/powerpoint/2010/main" val="1764014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731" indent="-176731" defTabSz="942564">
              <a:buFontTx/>
              <a:buChar char="-"/>
              <a:defRPr/>
            </a:pPr>
            <a:r>
              <a:rPr lang="de-DE" dirty="0">
                <a:solidFill>
                  <a:srgbClr val="000066"/>
                </a:solidFill>
                <a:latin typeface="Calibri" pitchFamily="34" charset="0"/>
              </a:rPr>
              <a:t>Develop strategies for DRC</a:t>
            </a:r>
          </a:p>
          <a:p>
            <a:pPr defTabSz="942564">
              <a:defRPr/>
            </a:pPr>
            <a:r>
              <a:rPr lang="de-DE" dirty="0">
                <a:solidFill>
                  <a:srgbClr val="000066"/>
                </a:solidFill>
                <a:latin typeface="Calibri" pitchFamily="34" charset="0"/>
              </a:rPr>
              <a:t> -&gt;</a:t>
            </a:r>
            <a:r>
              <a:rPr lang="de-DE" b="1" dirty="0">
                <a:solidFill>
                  <a:srgbClr val="000066"/>
                </a:solidFill>
                <a:latin typeface="Calibri" pitchFamily="34" charset="0"/>
              </a:rPr>
              <a:t>DRC has diff transmission seasonality, transmission intensity -&gt; we‘re trying to develop strategies for the DRC</a:t>
            </a:r>
          </a:p>
          <a:p>
            <a:pPr marL="176731" indent="-176731" defTabSz="942564">
              <a:buFontTx/>
              <a:buChar char="-"/>
              <a:defRPr/>
            </a:pPr>
            <a:r>
              <a:rPr lang="en-US" dirty="0">
                <a:latin typeface="Cambria" panose="02040503050406030204" pitchFamily="18" charset="0"/>
              </a:rPr>
              <a:t>The selected provinces span the range of transmission intensities across the whole countries, </a:t>
            </a:r>
            <a:r>
              <a:rPr lang="en-US" b="1" dirty="0">
                <a:latin typeface="Cambria" panose="02040503050406030204" pitchFamily="18" charset="0"/>
              </a:rPr>
              <a:t>so insight into these 8 locations are representatives of what could happen everywhere in DRC.</a:t>
            </a:r>
          </a:p>
          <a:p>
            <a:pPr marL="176731" indent="-176731" defTabSz="942564">
              <a:buFontTx/>
              <a:buChar char="-"/>
              <a:defRPr/>
            </a:pPr>
            <a:endParaRPr lang="en-US" b="1" dirty="0">
              <a:latin typeface="Cambria" panose="02040503050406030204" pitchFamily="18" charset="0"/>
            </a:endParaRPr>
          </a:p>
          <a:p>
            <a:pPr marL="176731" indent="-176731" defTabSz="942564">
              <a:buFontTx/>
              <a:buChar char="-"/>
              <a:defRPr/>
            </a:pPr>
            <a:r>
              <a:rPr lang="en-US" sz="1600" b="1" dirty="0">
                <a:latin typeface="Cambria" panose="02040503050406030204" pitchFamily="18" charset="0"/>
              </a:rPr>
              <a:t>Larval habitat:</a:t>
            </a:r>
          </a:p>
          <a:p>
            <a:pPr marL="1127477" lvl="1" indent="-184913" fontAlgn="auto">
              <a:spcBef>
                <a:spcPts val="412"/>
              </a:spcBef>
              <a:spcAft>
                <a:spcPts val="0"/>
              </a:spcAft>
              <a:buFont typeface="Arial" charset="0"/>
              <a:buChar char="•"/>
            </a:pPr>
            <a:r>
              <a:rPr lang="en-US" sz="1600" b="1" dirty="0">
                <a:latin typeface="Cambria" panose="02040503050406030204" pitchFamily="18" charset="0"/>
              </a:rPr>
              <a:t>a primary driver </a:t>
            </a:r>
            <a:r>
              <a:rPr lang="en-US" sz="1600" dirty="0">
                <a:latin typeface="Cambria" panose="02040503050406030204" pitchFamily="18" charset="0"/>
              </a:rPr>
              <a:t>of local mosquito populations</a:t>
            </a:r>
          </a:p>
          <a:p>
            <a:pPr marL="1127477" lvl="1" indent="-184913" fontAlgn="auto">
              <a:spcBef>
                <a:spcPts val="412"/>
              </a:spcBef>
              <a:spcAft>
                <a:spcPts val="0"/>
              </a:spcAft>
              <a:buFont typeface="Arial" charset="0"/>
              <a:buChar char="•"/>
            </a:pPr>
            <a:r>
              <a:rPr lang="en-US" sz="1600" dirty="0">
                <a:latin typeface="Cambria" panose="02040503050406030204" pitchFamily="18" charset="0"/>
              </a:rPr>
              <a:t>determines </a:t>
            </a:r>
            <a:r>
              <a:rPr lang="en-US" sz="1600" b="1" dirty="0">
                <a:latin typeface="Cambria" panose="02040503050406030204" pitchFamily="18" charset="0"/>
              </a:rPr>
              <a:t>the amount of vectors </a:t>
            </a:r>
            <a:r>
              <a:rPr lang="en-US" sz="1600" dirty="0">
                <a:latin typeface="Cambria" panose="02040503050406030204" pitchFamily="18" charset="0"/>
              </a:rPr>
              <a:t>through the year and hence </a:t>
            </a:r>
            <a:r>
              <a:rPr lang="en-US" sz="1600" b="1" dirty="0">
                <a:latin typeface="Cambria" panose="02040503050406030204" pitchFamily="18" charset="0"/>
              </a:rPr>
              <a:t>biting intensity and transmission</a:t>
            </a:r>
          </a:p>
          <a:p>
            <a:pPr defTabSz="942564">
              <a:defRPr/>
            </a:pPr>
            <a:endParaRPr lang="de-DE" b="1" dirty="0">
              <a:solidFill>
                <a:srgbClr val="000066"/>
              </a:solidFill>
              <a:latin typeface="Calibri" pitchFamily="34" charset="0"/>
            </a:endParaRPr>
          </a:p>
          <a:p>
            <a:pPr defTabSz="942564">
              <a:defRPr/>
            </a:pPr>
            <a:r>
              <a:rPr lang="en-US" dirty="0">
                <a:latin typeface="Cambria" panose="02040503050406030204" pitchFamily="18" charset="0"/>
                <a:ea typeface="Calibri" panose="020F0502020204030204" pitchFamily="34" charset="0"/>
                <a:cs typeface="Calibri" panose="020F0502020204030204" pitchFamily="34" charset="0"/>
              </a:rPr>
              <a:t>DRC-Demographic and Health Survey (DHS) II 2013-2014</a:t>
            </a:r>
            <a:endParaRPr lang="de-DE" dirty="0">
              <a:solidFill>
                <a:srgbClr val="000066"/>
              </a:solidFill>
              <a:latin typeface="Calibri" pitchFamily="34" charset="0"/>
            </a:endParaRP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14</a:t>
            </a:fld>
            <a:endParaRPr lang="de-DE"/>
          </a:p>
        </p:txBody>
      </p:sp>
    </p:spTree>
    <p:extLst>
      <p:ext uri="{BB962C8B-B14F-4D97-AF65-F5344CB8AC3E}">
        <p14:creationId xmlns:p14="http://schemas.microsoft.com/office/powerpoint/2010/main" val="4137365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r>
              <a:rPr lang="en-US" dirty="0">
                <a:latin typeface="Cambria" panose="02040503050406030204" pitchFamily="18" charset="0"/>
              </a:rPr>
              <a:t>ACT: treatment of symptomatic cases**</a:t>
            </a:r>
            <a:endParaRPr lang="de-DE" dirty="0">
              <a:solidFill>
                <a:srgbClr val="000066"/>
              </a:solidFill>
              <a:latin typeface="Calibri" pitchFamily="34" charset="0"/>
            </a:endParaRPr>
          </a:p>
          <a:p>
            <a:pPr defTabSz="942564">
              <a:defRPr/>
            </a:pPr>
            <a:endParaRPr lang="de-DE" dirty="0">
              <a:solidFill>
                <a:srgbClr val="000066"/>
              </a:solidFill>
              <a:latin typeface="Calibri" pitchFamily="34" charset="0"/>
            </a:endParaRPr>
          </a:p>
          <a:p>
            <a:pPr defTabSz="942564">
              <a:defRPr/>
            </a:pPr>
            <a:r>
              <a:rPr lang="de-DE" dirty="0">
                <a:solidFill>
                  <a:srgbClr val="000066"/>
                </a:solidFill>
                <a:latin typeface="Calibri" pitchFamily="34" charset="0"/>
              </a:rPr>
              <a:t>21 scenarios with intervention + 1 null scenario</a:t>
            </a:r>
          </a:p>
          <a:p>
            <a:pPr defTabSz="942564">
              <a:defRPr/>
            </a:pPr>
            <a:endParaRPr lang="de-DE" dirty="0">
              <a:solidFill>
                <a:srgbClr val="000066"/>
              </a:solidFill>
              <a:latin typeface="Calibri" pitchFamily="34" charset="0"/>
            </a:endParaRPr>
          </a:p>
          <a:p>
            <a:pPr defTabSz="942564">
              <a:defRPr/>
            </a:pPr>
            <a:r>
              <a:rPr lang="de-DE" dirty="0">
                <a:solidFill>
                  <a:srgbClr val="000066"/>
                </a:solidFill>
                <a:latin typeface="Calibri" pitchFamily="34" charset="0"/>
              </a:rPr>
              <a:t>Note:</a:t>
            </a:r>
          </a:p>
          <a:p>
            <a:pPr defTabSz="942564">
              <a:defRPr/>
            </a:pPr>
            <a:r>
              <a:rPr lang="de-DE" u="sng" dirty="0">
                <a:solidFill>
                  <a:srgbClr val="000066"/>
                </a:solidFill>
                <a:latin typeface="Calibri" pitchFamily="34" charset="0"/>
              </a:rPr>
              <a:t>Run-in:</a:t>
            </a:r>
            <a:r>
              <a:rPr lang="de-DE" dirty="0">
                <a:solidFill>
                  <a:srgbClr val="000066"/>
                </a:solidFill>
                <a:latin typeface="Calibri" pitchFamily="34" charset="0"/>
              </a:rPr>
              <a:t> The 50-year run-in was applied to give the population correct immune system. At the beginning of the simulation the model assumed the population had no immune to malaria and they have been exposed to malaria possibly multiple times over 50 years. Therefore, they have become immuned.</a:t>
            </a: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15</a:t>
            </a:fld>
            <a:endParaRPr lang="de-DE"/>
          </a:p>
        </p:txBody>
      </p:sp>
    </p:spTree>
    <p:extLst>
      <p:ext uri="{BB962C8B-B14F-4D97-AF65-F5344CB8AC3E}">
        <p14:creationId xmlns:p14="http://schemas.microsoft.com/office/powerpoint/2010/main" val="1428246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Haut Katanga</a:t>
            </a:r>
          </a:p>
          <a:p>
            <a:r>
              <a:rPr lang="en-US" dirty="0" smtClean="0"/>
              <a:t>Kinshasa</a:t>
            </a: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16</a:t>
            </a:fld>
            <a:endParaRPr lang="de-DE"/>
          </a:p>
        </p:txBody>
      </p:sp>
    </p:spTree>
    <p:extLst>
      <p:ext uri="{BB962C8B-B14F-4D97-AF65-F5344CB8AC3E}">
        <p14:creationId xmlns:p14="http://schemas.microsoft.com/office/powerpoint/2010/main" val="3473597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rgbClr val="FF0000"/>
                </a:solidFill>
              </a:rPr>
              <a:t>Why these matter and how they might change the results if they have been included in the model? </a:t>
            </a:r>
          </a:p>
          <a:p>
            <a:r>
              <a:rPr lang="en-US" dirty="0"/>
              <a:t> </a:t>
            </a:r>
          </a:p>
          <a:p>
            <a:pPr lvl="0"/>
            <a:r>
              <a:rPr lang="en-US" b="1" u="sng" dirty="0"/>
              <a:t>Single vector species:</a:t>
            </a:r>
            <a:endParaRPr lang="en-US" u="sng" dirty="0"/>
          </a:p>
          <a:p>
            <a:r>
              <a:rPr lang="en-US" dirty="0"/>
              <a:t>Our present results for a single species </a:t>
            </a:r>
            <a:r>
              <a:rPr lang="en-US" b="1" dirty="0"/>
              <a:t>can be generalized to the case of malaria elimination in settings with multiple local </a:t>
            </a:r>
            <a:r>
              <a:rPr lang="en-US" b="1" i="1" dirty="0"/>
              <a:t>Anopheles </a:t>
            </a:r>
            <a:r>
              <a:rPr lang="en-US" b="1" dirty="0"/>
              <a:t>vectors</a:t>
            </a:r>
            <a:r>
              <a:rPr lang="en-US" dirty="0"/>
              <a:t>. Starting by selecting the species with the highest </a:t>
            </a:r>
            <a:r>
              <a:rPr lang="en-US" dirty="0" err="1"/>
              <a:t>vectorial</a:t>
            </a:r>
            <a:r>
              <a:rPr lang="en-US" dirty="0"/>
              <a:t> capacity and continue with the next highest in sequence until the summed </a:t>
            </a:r>
            <a:r>
              <a:rPr lang="en-US" dirty="0" err="1"/>
              <a:t>vectorial</a:t>
            </a:r>
            <a:r>
              <a:rPr lang="en-US" dirty="0"/>
              <a:t> capacity of the remaining species is insufficient to sustain malaria. </a:t>
            </a:r>
          </a:p>
          <a:p>
            <a:r>
              <a:rPr lang="en-US" dirty="0"/>
              <a:t> </a:t>
            </a:r>
          </a:p>
          <a:p>
            <a:r>
              <a:rPr lang="en-US" dirty="0"/>
              <a:t>The single-species results </a:t>
            </a:r>
            <a:r>
              <a:rPr lang="en-US" b="1" dirty="0"/>
              <a:t>help define critical construct parameters and release strategies for each species</a:t>
            </a:r>
            <a:r>
              <a:rPr lang="en-US" dirty="0"/>
              <a:t>, noting that different species may exhibit different seasonality and thus have different required X-shredding rate and fecundity reduction and different optimal release times. This saves on logistics and delivery, even if it requires more released mosquitoes of at least one species, compared with its optimal strategy.</a:t>
            </a:r>
          </a:p>
          <a:p>
            <a:r>
              <a:rPr lang="en-US" dirty="0"/>
              <a:t> </a:t>
            </a:r>
          </a:p>
          <a:p>
            <a:pPr lvl="0"/>
            <a:r>
              <a:rPr lang="en-US" b="1" u="sng" dirty="0"/>
              <a:t>Resistance:</a:t>
            </a:r>
            <a:endParaRPr lang="en-US" u="sng"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Gene drives can be used in case of insecticide and/or antimalarial drug resistance.</a:t>
            </a:r>
            <a:r>
              <a:rPr lang="en-US" baseline="0" dirty="0" smtClean="0"/>
              <a:t> The </a:t>
            </a:r>
            <a:r>
              <a:rPr lang="en-US" b="1" dirty="0" smtClean="0"/>
              <a:t>higher baseline transmission or higher dry season transmission make it easier for gene drive to succeed. </a:t>
            </a:r>
            <a:r>
              <a:rPr lang="en-US" b="0" dirty="0" smtClean="0"/>
              <a:t>D</a:t>
            </a:r>
            <a:r>
              <a:rPr lang="en-US" dirty="0" smtClean="0"/>
              <a:t>ry-season transmission is both good for gene drive success AND leads to bigger human infectious reservoir.</a:t>
            </a:r>
          </a:p>
          <a:p>
            <a:endParaRPr lang="en-US" b="1" dirty="0"/>
          </a:p>
          <a:p>
            <a:r>
              <a:rPr lang="en-US" dirty="0"/>
              <a:t>  </a:t>
            </a:r>
          </a:p>
          <a:p>
            <a:pPr lvl="0"/>
            <a:r>
              <a:rPr lang="en-US" b="1" u="sng" dirty="0"/>
              <a:t>Human migration:</a:t>
            </a:r>
            <a:endParaRPr lang="en-US" u="sng" dirty="0"/>
          </a:p>
          <a:p>
            <a:r>
              <a:rPr lang="en-US" sz="1200" b="0" i="0" kern="1200" dirty="0" smtClean="0">
                <a:solidFill>
                  <a:schemeClr val="tx1"/>
                </a:solidFill>
                <a:effectLst/>
                <a:latin typeface="Arial" charset="0"/>
                <a:ea typeface="+mn-ea"/>
                <a:cs typeface="+mn-cs"/>
              </a:rPr>
              <a:t>The immigration of infected people could </a:t>
            </a:r>
            <a:r>
              <a:rPr lang="en-US" sz="1200" b="1" i="0" kern="1200" smtClean="0">
                <a:solidFill>
                  <a:schemeClr val="tx1"/>
                </a:solidFill>
                <a:effectLst/>
                <a:latin typeface="Arial" charset="0"/>
                <a:ea typeface="+mn-ea"/>
                <a:cs typeface="+mn-cs"/>
              </a:rPr>
              <a:t>reintroduce </a:t>
            </a:r>
            <a:r>
              <a:rPr lang="en-US" sz="1200" b="1" i="0" kern="1200" smtClean="0">
                <a:solidFill>
                  <a:schemeClr val="tx1"/>
                </a:solidFill>
                <a:effectLst/>
                <a:latin typeface="Arial" charset="0"/>
                <a:ea typeface="+mn-ea"/>
                <a:cs typeface="+mn-cs"/>
              </a:rPr>
              <a:t>the </a:t>
            </a:r>
            <a:r>
              <a:rPr lang="en-US" sz="1200" b="1" i="0" kern="1200" dirty="0" smtClean="0">
                <a:solidFill>
                  <a:schemeClr val="tx1"/>
                </a:solidFill>
                <a:effectLst/>
                <a:latin typeface="Arial" charset="0"/>
                <a:ea typeface="+mn-ea"/>
                <a:cs typeface="+mn-cs"/>
              </a:rPr>
              <a:t>disease to the previously cleared areas</a:t>
            </a:r>
            <a:r>
              <a:rPr lang="en-US" sz="1200" b="0" i="0" kern="1200" dirty="0" smtClean="0">
                <a:solidFill>
                  <a:schemeClr val="tx1"/>
                </a:solidFill>
                <a:effectLst/>
                <a:latin typeface="Arial" charset="0"/>
                <a:ea typeface="+mn-ea"/>
                <a:cs typeface="+mn-cs"/>
              </a:rPr>
              <a:t> and an increased number of infected people could facilitate malaria transmission and result in an increase of malaria transmission in the area. The </a:t>
            </a:r>
            <a:r>
              <a:rPr lang="en-US" sz="1200" b="1" i="0" kern="1200" dirty="0" smtClean="0">
                <a:solidFill>
                  <a:schemeClr val="tx1"/>
                </a:solidFill>
                <a:effectLst/>
                <a:latin typeface="Arial" charset="0"/>
                <a:ea typeface="+mn-ea"/>
                <a:cs typeface="+mn-cs"/>
              </a:rPr>
              <a:t>higher number of population in the area can also make it more difficult for malaria control and elimination</a:t>
            </a:r>
            <a:r>
              <a:rPr lang="en-US" sz="1200" b="0" i="0" kern="1200" dirty="0" smtClean="0">
                <a:solidFill>
                  <a:schemeClr val="tx1"/>
                </a:solidFill>
                <a:effectLst/>
                <a:latin typeface="Arial" charset="0"/>
                <a:ea typeface="+mn-ea"/>
                <a:cs typeface="+mn-cs"/>
              </a:rPr>
              <a:t>.</a:t>
            </a:r>
            <a:endParaRPr lang="en-US" dirty="0" smtClean="0"/>
          </a:p>
          <a:p>
            <a:r>
              <a:rPr lang="en-US" dirty="0"/>
              <a:t> </a:t>
            </a:r>
          </a:p>
          <a:p>
            <a:pPr lvl="0"/>
            <a:r>
              <a:rPr lang="en-US" b="1" u="sng" dirty="0"/>
              <a:t>Mean seasonality:</a:t>
            </a:r>
            <a:endParaRPr lang="en-US" u="sng" dirty="0"/>
          </a:p>
          <a:p>
            <a:r>
              <a:rPr lang="en-US" b="1" dirty="0"/>
              <a:t>Seasonality matters, and the recurring annual low season is crucial in allowing mosquito population collapse.</a:t>
            </a:r>
            <a:r>
              <a:rPr lang="en-US" dirty="0"/>
              <a:t> A higher dry-season transmission, when there is little mixing between localities with the construct and those where it has not yet reached, can actually make the gene drive construct more able to succeed. On the contrary, the low-transmission, poor-mixing, extended–dry-season setting is among the most difficult settings for gene drive.</a:t>
            </a:r>
          </a:p>
          <a:p>
            <a:r>
              <a:rPr lang="en-US" dirty="0"/>
              <a:t> </a:t>
            </a:r>
          </a:p>
          <a:p>
            <a:r>
              <a:rPr lang="en-US" b="1" dirty="0"/>
              <a:t>Looking closely at seasonality patterns of the geographic locations could result in more effective gene-drive mosquito release strategies.</a:t>
            </a:r>
            <a:endParaRPr lang="en-US" dirty="0"/>
          </a:p>
          <a:p>
            <a:r>
              <a:rPr lang="en-US" dirty="0"/>
              <a:t>  </a:t>
            </a:r>
          </a:p>
          <a:p>
            <a:pPr lvl="0"/>
            <a:r>
              <a:rPr lang="en-US" b="1" u="sng" dirty="0"/>
              <a:t>Mean parasite prevalence:</a:t>
            </a:r>
            <a:endParaRPr lang="en-US" u="sng" dirty="0"/>
          </a:p>
          <a:p>
            <a:r>
              <a:rPr lang="en-US" b="1" dirty="0"/>
              <a:t>The actual parasite prevalence could be better reflected in the model taking into account the current interventions already applied in the area.</a:t>
            </a:r>
            <a:endParaRPr lang="en-US" dirty="0"/>
          </a:p>
          <a:p>
            <a:r>
              <a:rPr lang="en-US" dirty="0"/>
              <a:t>  </a:t>
            </a:r>
          </a:p>
          <a:p>
            <a:r>
              <a:rPr lang="en-US" baseline="0" dirty="0" smtClean="0">
                <a:solidFill>
                  <a:srgbClr val="FF0000"/>
                </a:solidFill>
              </a:rPr>
              <a:t>Note: </a:t>
            </a:r>
          </a:p>
          <a:p>
            <a:pPr marL="176731" indent="-176731">
              <a:buFontTx/>
              <a:buChar char="-"/>
            </a:pPr>
            <a:r>
              <a:rPr lang="en-US" baseline="0" dirty="0" smtClean="0"/>
              <a:t>Single species </a:t>
            </a:r>
            <a:r>
              <a:rPr lang="en-US" baseline="0" dirty="0" smtClean="0">
                <a:sym typeface="Wingdings" panose="05000000000000000000" pitchFamily="2" charset="2"/>
              </a:rPr>
              <a:t> the model can easily simultaneously handle multiple local species with varying habitat and seasonal responses</a:t>
            </a:r>
          </a:p>
          <a:p>
            <a:pPr marL="176731" indent="-176731">
              <a:buFontTx/>
              <a:buChar char="-"/>
            </a:pPr>
            <a:r>
              <a:rPr lang="en-US" b="1" baseline="0" dirty="0" smtClean="0">
                <a:sym typeface="Wingdings" panose="05000000000000000000" pitchFamily="2" charset="2"/>
              </a:rPr>
              <a:t>Generalization from single species</a:t>
            </a:r>
            <a:r>
              <a:rPr lang="en-US" baseline="0" dirty="0" smtClean="0">
                <a:sym typeface="Wingdings" panose="05000000000000000000" pitchFamily="2" charset="2"/>
              </a:rPr>
              <a:t>: starting by selecting the species with the highest </a:t>
            </a:r>
            <a:r>
              <a:rPr lang="en-US" baseline="0" dirty="0" err="1" smtClean="0">
                <a:sym typeface="Wingdings" panose="05000000000000000000" pitchFamily="2" charset="2"/>
              </a:rPr>
              <a:t>vectorial</a:t>
            </a:r>
            <a:r>
              <a:rPr lang="en-US" baseline="0" dirty="0" smtClean="0">
                <a:sym typeface="Wingdings" panose="05000000000000000000" pitchFamily="2" charset="2"/>
              </a:rPr>
              <a:t> capacity and continue with the next highest in sequence until the summed </a:t>
            </a:r>
            <a:r>
              <a:rPr lang="en-US" baseline="0" dirty="0" err="1" smtClean="0">
                <a:sym typeface="Wingdings" panose="05000000000000000000" pitchFamily="2" charset="2"/>
              </a:rPr>
              <a:t>vectotrial</a:t>
            </a:r>
            <a:r>
              <a:rPr lang="en-US" baseline="0" dirty="0" smtClean="0">
                <a:sym typeface="Wingdings" panose="05000000000000000000" pitchFamily="2" charset="2"/>
              </a:rPr>
              <a:t> capacity of the remaining species is insufficient to sustain malaria.</a:t>
            </a:r>
          </a:p>
          <a:p>
            <a:pPr marL="176731" indent="-176731">
              <a:buFontTx/>
              <a:buChar char="-"/>
            </a:pPr>
            <a:endParaRPr lang="en-US" baseline="0" dirty="0" smtClean="0">
              <a:sym typeface="Wingdings" panose="05000000000000000000" pitchFamily="2" charset="2"/>
            </a:endParaRPr>
          </a:p>
          <a:p>
            <a:pPr marL="176731" indent="-176731">
              <a:buFontTx/>
              <a:buChar char="-"/>
            </a:pPr>
            <a:r>
              <a:rPr lang="en-US" baseline="0" dirty="0" smtClean="0">
                <a:sym typeface="Wingdings" panose="05000000000000000000" pitchFamily="2" charset="2"/>
              </a:rPr>
              <a:t>Used mean transmission seasonality from United States Geological Survey’s </a:t>
            </a:r>
            <a:r>
              <a:rPr lang="en-US" baseline="0" dirty="0" err="1" smtClean="0">
                <a:sym typeface="Wingdings" panose="05000000000000000000" pitchFamily="2" charset="2"/>
              </a:rPr>
              <a:t>vectorial</a:t>
            </a:r>
            <a:r>
              <a:rPr lang="en-US" baseline="0" dirty="0" smtClean="0">
                <a:sym typeface="Wingdings" panose="05000000000000000000" pitchFamily="2" charset="2"/>
              </a:rPr>
              <a:t> capacity data year 2000-2015 for every node within the same province</a:t>
            </a:r>
          </a:p>
          <a:p>
            <a:pPr marL="176731" indent="-176731">
              <a:buFontTx/>
              <a:buChar char="-"/>
            </a:pPr>
            <a:r>
              <a:rPr lang="en-US" baseline="0" dirty="0" smtClean="0">
                <a:sym typeface="Wingdings" panose="05000000000000000000" pitchFamily="2" charset="2"/>
              </a:rPr>
              <a:t>Used mean parasite prevalence of estimated parasite rate in children between the ages of two and ten (PfPR2-10) year 2000-2015 extracted from Malaria Atlas Project raster data for each node</a:t>
            </a:r>
          </a:p>
          <a:p>
            <a:endParaRPr lang="en-US" baseline="0" dirty="0" smtClean="0">
              <a:sym typeface="Wingdings" panose="05000000000000000000" pitchFamily="2" charset="2"/>
            </a:endParaRPr>
          </a:p>
          <a:p>
            <a:endParaRPr lang="en-US" baseline="0" dirty="0" smtClean="0">
              <a:sym typeface="Wingdings" panose="05000000000000000000" pitchFamily="2" charset="2"/>
            </a:endParaRPr>
          </a:p>
          <a:p>
            <a:pPr marL="176731" indent="-176731">
              <a:buFontTx/>
              <a:buChar char="-"/>
            </a:pPr>
            <a:endParaRPr lang="en-US" baseline="0" dirty="0" smtClean="0"/>
          </a:p>
          <a:p>
            <a:pPr marL="176731" indent="-176731">
              <a:buFontTx/>
              <a:buChar char="-"/>
            </a:pPr>
            <a:endParaRPr lang="en-US" dirty="0"/>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17</a:t>
            </a:fld>
            <a:endParaRPr lang="de-DE"/>
          </a:p>
        </p:txBody>
      </p:sp>
    </p:spTree>
    <p:extLst>
      <p:ext uri="{BB962C8B-B14F-4D97-AF65-F5344CB8AC3E}">
        <p14:creationId xmlns:p14="http://schemas.microsoft.com/office/powerpoint/2010/main" val="487869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endParaRPr lang="de-DE" dirty="0">
              <a:solidFill>
                <a:srgbClr val="000066"/>
              </a:solidFill>
              <a:latin typeface="Calibri" pitchFamily="34" charset="0"/>
            </a:endParaRP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19</a:t>
            </a:fld>
            <a:endParaRPr lang="de-DE"/>
          </a:p>
        </p:txBody>
      </p:sp>
    </p:spTree>
    <p:extLst>
      <p:ext uri="{BB962C8B-B14F-4D97-AF65-F5344CB8AC3E}">
        <p14:creationId xmlns:p14="http://schemas.microsoft.com/office/powerpoint/2010/main" val="2491322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endParaRPr lang="de-DE" dirty="0">
              <a:solidFill>
                <a:srgbClr val="000066"/>
              </a:solidFill>
              <a:latin typeface="Calibri" pitchFamily="34" charset="0"/>
            </a:endParaRP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20</a:t>
            </a:fld>
            <a:endParaRPr lang="de-DE"/>
          </a:p>
        </p:txBody>
      </p:sp>
    </p:spTree>
    <p:extLst>
      <p:ext uri="{BB962C8B-B14F-4D97-AF65-F5344CB8AC3E}">
        <p14:creationId xmlns:p14="http://schemas.microsoft.com/office/powerpoint/2010/main" val="329171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8012" lvl="1" indent="-176731" defTabSz="942564">
              <a:buFontTx/>
              <a:buChar char="-"/>
              <a:defRPr/>
            </a:pPr>
            <a:r>
              <a:rPr lang="de-DE" dirty="0">
                <a:latin typeface="Calibri" pitchFamily="34" charset="0"/>
              </a:rPr>
              <a:t>Baseline transmission is high</a:t>
            </a:r>
          </a:p>
          <a:p>
            <a:pPr marL="648012" lvl="1" indent="-176731" defTabSz="942564">
              <a:buFontTx/>
              <a:buChar char="-"/>
              <a:defRPr/>
            </a:pPr>
            <a:r>
              <a:rPr lang="de-DE" dirty="0">
                <a:latin typeface="Calibri" pitchFamily="34" charset="0"/>
              </a:rPr>
              <a:t>Huge country: area, population number ranked </a:t>
            </a:r>
            <a:r>
              <a:rPr lang="de-DE" b="1" dirty="0">
                <a:latin typeface="Calibri" pitchFamily="34" charset="0"/>
              </a:rPr>
              <a:t>3rd in sub-sahara Africa (81 million)</a:t>
            </a:r>
            <a:r>
              <a:rPr lang="de-DE" dirty="0">
                <a:latin typeface="Calibri" pitchFamily="34" charset="0"/>
              </a:rPr>
              <a:t> – 30 million </a:t>
            </a:r>
            <a:r>
              <a:rPr lang="de-DE" b="1" dirty="0">
                <a:latin typeface="Calibri" pitchFamily="34" charset="0"/>
              </a:rPr>
              <a:t>(40%) people lived within 1km of political violence</a:t>
            </a:r>
            <a:r>
              <a:rPr lang="de-DE" dirty="0">
                <a:latin typeface="Calibri" pitchFamily="34" charset="0"/>
              </a:rPr>
              <a:t> in 2018</a:t>
            </a:r>
            <a:endParaRPr lang="th-TH" dirty="0">
              <a:latin typeface="Calibri" pitchFamily="34" charset="0"/>
            </a:endParaRPr>
          </a:p>
          <a:p>
            <a:pPr marL="648012" lvl="1" indent="-176731" defTabSz="942564">
              <a:buFontTx/>
              <a:buChar char="-"/>
              <a:defRPr/>
            </a:pPr>
            <a:r>
              <a:rPr lang="en-US" b="1" dirty="0">
                <a:latin typeface="Calibri" pitchFamily="34" charset="0"/>
              </a:rPr>
              <a:t>Mass unrest – both the number of events and the number of locations have steadily risen over the last 20 years</a:t>
            </a:r>
            <a:endParaRPr lang="de-DE" dirty="0">
              <a:latin typeface="Calibri" pitchFamily="34" charset="0"/>
            </a:endParaRPr>
          </a:p>
          <a:p>
            <a:pPr marL="648012" lvl="1" indent="-176731" defTabSz="942564">
              <a:buFontTx/>
              <a:buChar char="-"/>
              <a:defRPr/>
            </a:pPr>
            <a:r>
              <a:rPr lang="de-DE" dirty="0">
                <a:latin typeface="Calibri" pitchFamily="34" charset="0"/>
              </a:rPr>
              <a:t>Lack of traditional infrastruction, insufficient capacity for complex programs</a:t>
            </a:r>
          </a:p>
          <a:p>
            <a:pPr marL="648012" lvl="1" indent="-176731" defTabSz="942564">
              <a:buFontTx/>
              <a:buChar char="-"/>
              <a:defRPr/>
            </a:pPr>
            <a:r>
              <a:rPr lang="de-DE" dirty="0">
                <a:latin typeface="Calibri" pitchFamily="34" charset="0"/>
              </a:rPr>
              <a:t>Limited in resource, information, funding</a:t>
            </a:r>
          </a:p>
          <a:p>
            <a:pPr marL="648012" lvl="1" indent="-176731" defTabSz="942564">
              <a:buFontTx/>
              <a:buChar char="-"/>
              <a:defRPr/>
            </a:pPr>
            <a:r>
              <a:rPr lang="en-US" dirty="0">
                <a:latin typeface="Calibri" pitchFamily="34" charset="0"/>
              </a:rPr>
              <a:t>DRC continues to experience </a:t>
            </a:r>
            <a:r>
              <a:rPr lang="en-US" b="1" dirty="0">
                <a:latin typeface="Calibri" pitchFamily="34" charset="0"/>
              </a:rPr>
              <a:t>challenges in access to preventive and curative malaria interventions</a:t>
            </a:r>
            <a:r>
              <a:rPr lang="en-US" dirty="0">
                <a:latin typeface="Calibri" pitchFamily="34" charset="0"/>
              </a:rPr>
              <a:t>, as well as an </a:t>
            </a:r>
            <a:r>
              <a:rPr lang="en-US" b="1" dirty="0">
                <a:latin typeface="Calibri" pitchFamily="34" charset="0"/>
              </a:rPr>
              <a:t>environment that supports very high transmission rates</a:t>
            </a:r>
            <a:r>
              <a:rPr lang="en-US" dirty="0">
                <a:latin typeface="Calibri" pitchFamily="34" charset="0"/>
              </a:rPr>
              <a:t>. </a:t>
            </a:r>
            <a:r>
              <a:rPr lang="en-US" b="1" dirty="0">
                <a:latin typeface="Calibri" pitchFamily="34" charset="0"/>
              </a:rPr>
              <a:t>Funding, infrastructure challenges and insecurity are all key obstacles </a:t>
            </a:r>
            <a:r>
              <a:rPr lang="en-US" dirty="0">
                <a:latin typeface="Calibri" pitchFamily="34" charset="0"/>
              </a:rPr>
              <a:t>to achieving the intervention coverage needed to protect populations at risk</a:t>
            </a:r>
            <a:endParaRPr lang="de-DE"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2</a:t>
            </a:fld>
            <a:endParaRPr lang="de-DE"/>
          </a:p>
        </p:txBody>
      </p:sp>
    </p:spTree>
    <p:extLst>
      <p:ext uri="{BB962C8B-B14F-4D97-AF65-F5344CB8AC3E}">
        <p14:creationId xmlns:p14="http://schemas.microsoft.com/office/powerpoint/2010/main" val="406419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endParaRPr lang="de-DE" dirty="0">
              <a:solidFill>
                <a:srgbClr val="000066"/>
              </a:solidFill>
              <a:latin typeface="Calibri" pitchFamily="34" charset="0"/>
            </a:endParaRP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21</a:t>
            </a:fld>
            <a:endParaRPr lang="de-DE"/>
          </a:p>
        </p:txBody>
      </p:sp>
    </p:spTree>
    <p:extLst>
      <p:ext uri="{BB962C8B-B14F-4D97-AF65-F5344CB8AC3E}">
        <p14:creationId xmlns:p14="http://schemas.microsoft.com/office/powerpoint/2010/main" val="69927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731" indent="-176731" defTabSz="942564">
              <a:buFontTx/>
              <a:buChar char="-"/>
              <a:defRPr/>
            </a:pPr>
            <a:r>
              <a:rPr lang="en-US" b="1" dirty="0">
                <a:solidFill>
                  <a:srgbClr val="000066"/>
                </a:solidFill>
                <a:latin typeface="+mj-lt"/>
              </a:rPr>
              <a:t>Anti-malarial drug resistance, as defined by WHO was often documented decades after the events of emergence or spread</a:t>
            </a:r>
            <a:r>
              <a:rPr lang="en-US" dirty="0">
                <a:solidFill>
                  <a:srgbClr val="000066"/>
                </a:solidFill>
                <a:latin typeface="+mj-lt"/>
              </a:rPr>
              <a:t>, leading to a gap between the information gathered by researchers and actions taken by program managers and implementers. </a:t>
            </a:r>
          </a:p>
          <a:p>
            <a:pPr marL="176731" indent="-176731" defTabSz="942564">
              <a:buFontTx/>
              <a:buChar char="-"/>
              <a:defRPr/>
            </a:pPr>
            <a:r>
              <a:rPr lang="en-US" dirty="0">
                <a:solidFill>
                  <a:srgbClr val="000066"/>
                </a:solidFill>
                <a:latin typeface="+mj-lt"/>
              </a:rPr>
              <a:t>The emergence of </a:t>
            </a:r>
            <a:r>
              <a:rPr lang="en-US" dirty="0" err="1">
                <a:solidFill>
                  <a:srgbClr val="000066"/>
                </a:solidFill>
                <a:latin typeface="+mj-lt"/>
              </a:rPr>
              <a:t>artemisinin</a:t>
            </a:r>
            <a:r>
              <a:rPr lang="en-US" dirty="0">
                <a:solidFill>
                  <a:srgbClr val="000066"/>
                </a:solidFill>
                <a:latin typeface="+mj-lt"/>
              </a:rPr>
              <a:t> and insecticide resistance</a:t>
            </a:r>
          </a:p>
          <a:p>
            <a:pPr marL="176731" indent="-176731" defTabSz="942564">
              <a:buFontTx/>
              <a:buChar char="-"/>
              <a:defRPr/>
            </a:pPr>
            <a:r>
              <a:rPr lang="en-US" dirty="0">
                <a:solidFill>
                  <a:srgbClr val="000066"/>
                </a:solidFill>
                <a:latin typeface="+mj-lt"/>
              </a:rPr>
              <a:t>Malaria vectors have heterogeneous </a:t>
            </a:r>
            <a:r>
              <a:rPr lang="en-US" dirty="0" err="1">
                <a:solidFill>
                  <a:srgbClr val="000066"/>
                </a:solidFill>
                <a:latin typeface="+mj-lt"/>
              </a:rPr>
              <a:t>behaviours</a:t>
            </a:r>
            <a:r>
              <a:rPr lang="en-US" dirty="0">
                <a:solidFill>
                  <a:srgbClr val="000066"/>
                </a:solidFill>
                <a:latin typeface="+mj-lt"/>
              </a:rPr>
              <a:t> (early biting or outdoor versus indoor biting) varying by species, but not only, as some species may have a different biting </a:t>
            </a:r>
            <a:r>
              <a:rPr lang="en-US" dirty="0" err="1">
                <a:solidFill>
                  <a:srgbClr val="000066"/>
                </a:solidFill>
                <a:latin typeface="+mj-lt"/>
              </a:rPr>
              <a:t>behaviour</a:t>
            </a:r>
            <a:r>
              <a:rPr lang="en-US" dirty="0">
                <a:solidFill>
                  <a:srgbClr val="000066"/>
                </a:solidFill>
                <a:latin typeface="+mj-lt"/>
              </a:rPr>
              <a:t> depending on the geographical location, all those variations illustrating </a:t>
            </a:r>
            <a:r>
              <a:rPr lang="en-US" dirty="0" err="1">
                <a:solidFill>
                  <a:srgbClr val="000066"/>
                </a:solidFill>
                <a:latin typeface="+mj-lt"/>
              </a:rPr>
              <a:t>behavioural</a:t>
            </a:r>
            <a:r>
              <a:rPr lang="en-US" dirty="0">
                <a:solidFill>
                  <a:srgbClr val="000066"/>
                </a:solidFill>
                <a:latin typeface="+mj-lt"/>
              </a:rPr>
              <a:t> plasticity. </a:t>
            </a:r>
            <a:r>
              <a:rPr lang="en-US" b="1" dirty="0">
                <a:solidFill>
                  <a:srgbClr val="000066"/>
                </a:solidFill>
                <a:latin typeface="+mj-lt"/>
              </a:rPr>
              <a:t>Mosquito </a:t>
            </a:r>
            <a:r>
              <a:rPr lang="en-US" b="1" dirty="0" err="1">
                <a:solidFill>
                  <a:srgbClr val="000066"/>
                </a:solidFill>
                <a:latin typeface="+mj-lt"/>
              </a:rPr>
              <a:t>behaviours</a:t>
            </a:r>
            <a:r>
              <a:rPr lang="en-US" b="1" dirty="0">
                <a:solidFill>
                  <a:srgbClr val="000066"/>
                </a:solidFill>
                <a:latin typeface="+mj-lt"/>
              </a:rPr>
              <a:t> and population might be selected over the long term by interventions/vector control measures, leading to: (1) a shift of species</a:t>
            </a:r>
            <a:r>
              <a:rPr lang="en-US" dirty="0">
                <a:solidFill>
                  <a:srgbClr val="000066"/>
                </a:solidFill>
                <a:latin typeface="+mj-lt"/>
              </a:rPr>
              <a:t>, as documented in Kenya where increasing coverage of LLINs led to an increasing proportion of </a:t>
            </a:r>
            <a:r>
              <a:rPr lang="en-US" i="1" dirty="0">
                <a:solidFill>
                  <a:srgbClr val="000066"/>
                </a:solidFill>
                <a:latin typeface="+mj-lt"/>
              </a:rPr>
              <a:t>Anopheles </a:t>
            </a:r>
            <a:r>
              <a:rPr lang="en-US" i="1" dirty="0" err="1">
                <a:solidFill>
                  <a:srgbClr val="000066"/>
                </a:solidFill>
                <a:latin typeface="+mj-lt"/>
              </a:rPr>
              <a:t>arabiensis</a:t>
            </a:r>
            <a:r>
              <a:rPr lang="en-US" dirty="0">
                <a:solidFill>
                  <a:srgbClr val="000066"/>
                </a:solidFill>
                <a:latin typeface="+mj-lt"/>
              </a:rPr>
              <a:t>, replacing progressively </a:t>
            </a:r>
            <a:r>
              <a:rPr lang="en-US" i="1" dirty="0">
                <a:solidFill>
                  <a:srgbClr val="000066"/>
                </a:solidFill>
                <a:latin typeface="+mj-lt"/>
              </a:rPr>
              <a:t>Anopheles gambiae</a:t>
            </a:r>
            <a:r>
              <a:rPr lang="en-US" dirty="0">
                <a:solidFill>
                  <a:srgbClr val="000066"/>
                </a:solidFill>
                <a:latin typeface="+mj-lt"/>
              </a:rPr>
              <a:t>; </a:t>
            </a:r>
            <a:r>
              <a:rPr lang="en-US" b="1" dirty="0">
                <a:solidFill>
                  <a:srgbClr val="000066"/>
                </a:solidFill>
                <a:latin typeface="+mj-lt"/>
              </a:rPr>
              <a:t>(2) a shift to early biting</a:t>
            </a:r>
            <a:r>
              <a:rPr lang="en-US" dirty="0">
                <a:solidFill>
                  <a:srgbClr val="000066"/>
                </a:solidFill>
                <a:latin typeface="+mj-lt"/>
              </a:rPr>
              <a:t>, as in Benin, where scale-up of LLINs to universal coverage and replacement of LLINs led to selection of early biting mosquitoes; </a:t>
            </a:r>
            <a:r>
              <a:rPr lang="en-US" b="1" dirty="0">
                <a:solidFill>
                  <a:srgbClr val="000066"/>
                </a:solidFill>
                <a:latin typeface="+mj-lt"/>
              </a:rPr>
              <a:t>(3) a shift to outdoor</a:t>
            </a:r>
            <a:r>
              <a:rPr lang="en-US" dirty="0">
                <a:solidFill>
                  <a:srgbClr val="000066"/>
                </a:solidFill>
                <a:latin typeface="+mj-lt"/>
              </a:rPr>
              <a:t> and early biting, as in Solomon islands, where after use of IRS with DDT, the relative proportion of </a:t>
            </a:r>
            <a:r>
              <a:rPr lang="en-US" i="1" dirty="0">
                <a:solidFill>
                  <a:srgbClr val="000066"/>
                </a:solidFill>
                <a:latin typeface="+mj-lt"/>
              </a:rPr>
              <a:t>Anopheles </a:t>
            </a:r>
            <a:r>
              <a:rPr lang="en-US" i="1" dirty="0" err="1">
                <a:solidFill>
                  <a:srgbClr val="000066"/>
                </a:solidFill>
                <a:latin typeface="+mj-lt"/>
              </a:rPr>
              <a:t>farauti</a:t>
            </a:r>
            <a:r>
              <a:rPr lang="en-US" dirty="0">
                <a:solidFill>
                  <a:srgbClr val="000066"/>
                </a:solidFill>
                <a:latin typeface="+mj-lt"/>
              </a:rPr>
              <a:t> with outdoor and early biting </a:t>
            </a:r>
            <a:r>
              <a:rPr lang="en-US" dirty="0" err="1">
                <a:solidFill>
                  <a:srgbClr val="000066"/>
                </a:solidFill>
                <a:latin typeface="+mj-lt"/>
              </a:rPr>
              <a:t>behaviour</a:t>
            </a:r>
            <a:r>
              <a:rPr lang="en-US" dirty="0">
                <a:solidFill>
                  <a:srgbClr val="000066"/>
                </a:solidFill>
                <a:latin typeface="+mj-lt"/>
              </a:rPr>
              <a:t> has increased.</a:t>
            </a:r>
          </a:p>
          <a:p>
            <a:pPr marL="176731" indent="-176731" defTabSz="942564">
              <a:buFontTx/>
              <a:buChar char="-"/>
              <a:defRPr/>
            </a:pPr>
            <a:r>
              <a:rPr lang="de-DE" dirty="0">
                <a:solidFill>
                  <a:srgbClr val="000066"/>
                </a:solidFill>
              </a:rPr>
              <a:t>Further </a:t>
            </a:r>
            <a:r>
              <a:rPr lang="de-DE" b="1" dirty="0">
                <a:solidFill>
                  <a:srgbClr val="000066"/>
                </a:solidFill>
              </a:rPr>
              <a:t>scale-ups</a:t>
            </a:r>
            <a:r>
              <a:rPr lang="de-DE" dirty="0">
                <a:solidFill>
                  <a:srgbClr val="000066"/>
                </a:solidFill>
              </a:rPr>
              <a:t> in coverage of these methods may be driving malaria </a:t>
            </a:r>
            <a:r>
              <a:rPr lang="de-DE" b="1" dirty="0">
                <a:solidFill>
                  <a:srgbClr val="000066"/>
                </a:solidFill>
              </a:rPr>
              <a:t>to a new low equilibrium but not to zero (resurgence)</a:t>
            </a:r>
            <a:r>
              <a:rPr lang="de-DE" dirty="0">
                <a:solidFill>
                  <a:srgbClr val="000066"/>
                </a:solidFill>
              </a:rPr>
              <a:t>.</a:t>
            </a:r>
          </a:p>
          <a:p>
            <a:pPr marL="176731" indent="-176731" defTabSz="942564">
              <a:buFontTx/>
              <a:buChar char="-"/>
              <a:defRPr/>
            </a:pPr>
            <a:endParaRPr lang="de-DE" dirty="0">
              <a:solidFill>
                <a:srgbClr val="000066"/>
              </a:solidFill>
              <a:latin typeface="+mj-lt"/>
            </a:endParaRP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3</a:t>
            </a:fld>
            <a:endParaRPr lang="de-DE"/>
          </a:p>
        </p:txBody>
      </p:sp>
    </p:spTree>
    <p:extLst>
      <p:ext uri="{BB962C8B-B14F-4D97-AF65-F5344CB8AC3E}">
        <p14:creationId xmlns:p14="http://schemas.microsoft.com/office/powerpoint/2010/main" val="351249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731" indent="-176731" defTabSz="942564">
              <a:buFontTx/>
              <a:buChar char="-"/>
              <a:defRPr/>
            </a:pPr>
            <a:r>
              <a:rPr lang="de-DE" b="1" dirty="0">
                <a:solidFill>
                  <a:srgbClr val="000066"/>
                </a:solidFill>
                <a:latin typeface="+mj-lt"/>
              </a:rPr>
              <a:t>Challenging to implement current core vector control methods and if implement, will it achieve elimination? </a:t>
            </a:r>
          </a:p>
          <a:p>
            <a:pPr marL="176731" indent="-176731" defTabSz="942564">
              <a:buFontTx/>
              <a:buChar char="-"/>
              <a:defRPr/>
            </a:pPr>
            <a:r>
              <a:rPr lang="en-US" dirty="0">
                <a:latin typeface="+mj-lt"/>
              </a:rPr>
              <a:t>Current methods for malaria control focus on two themes, drug therapy and vector control.</a:t>
            </a:r>
            <a:endParaRPr lang="de-DE" b="1" dirty="0">
              <a:solidFill>
                <a:srgbClr val="000066"/>
              </a:solidFill>
              <a:latin typeface="+mj-lt"/>
            </a:endParaRPr>
          </a:p>
          <a:p>
            <a:pPr marL="176731" indent="-176731" defTabSz="942564">
              <a:buFontTx/>
              <a:buChar char="-"/>
              <a:defRPr/>
            </a:pPr>
            <a:r>
              <a:rPr lang="de-DE" b="1" dirty="0">
                <a:solidFill>
                  <a:srgbClr val="000066"/>
                </a:solidFill>
                <a:latin typeface="+mj-lt"/>
              </a:rPr>
              <a:t>ITN</a:t>
            </a:r>
            <a:r>
              <a:rPr lang="de-DE" dirty="0">
                <a:solidFill>
                  <a:srgbClr val="000066"/>
                </a:solidFill>
                <a:latin typeface="+mj-lt"/>
              </a:rPr>
              <a:t> deployments have made great gains in reducing transmission due to vector species tha feed indoors at night. </a:t>
            </a:r>
            <a:r>
              <a:rPr lang="en-US" dirty="0">
                <a:solidFill>
                  <a:srgbClr val="000066"/>
                </a:solidFill>
                <a:latin typeface="+mj-lt"/>
              </a:rPr>
              <a:t>There are levels of outdoor biting by </a:t>
            </a:r>
            <a:r>
              <a:rPr lang="en-US" i="1" dirty="0">
                <a:solidFill>
                  <a:srgbClr val="000066"/>
                </a:solidFill>
                <a:latin typeface="+mj-lt"/>
              </a:rPr>
              <a:t>An. gambiae (primary vector species in DRC, </a:t>
            </a:r>
            <a:r>
              <a:rPr lang="en-US" i="1" dirty="0">
                <a:latin typeface="+mj-lt"/>
              </a:rPr>
              <a:t>the most important vector of malaria in Africa</a:t>
            </a:r>
            <a:r>
              <a:rPr lang="en-US" i="1" dirty="0">
                <a:solidFill>
                  <a:srgbClr val="000066"/>
                </a:solidFill>
                <a:latin typeface="+mj-lt"/>
              </a:rPr>
              <a:t>) </a:t>
            </a:r>
            <a:r>
              <a:rPr lang="en-US" dirty="0">
                <a:solidFill>
                  <a:srgbClr val="000066"/>
                </a:solidFill>
                <a:latin typeface="+mj-lt"/>
              </a:rPr>
              <a:t>throughout the night, including during the early evening and morning hours when human hosts are often outdoors resulting in </a:t>
            </a:r>
            <a:r>
              <a:rPr lang="en-US" b="1" dirty="0">
                <a:solidFill>
                  <a:srgbClr val="000066"/>
                </a:solidFill>
                <a:latin typeface="+mj-lt"/>
              </a:rPr>
              <a:t>substantial residual transmission</a:t>
            </a:r>
            <a:endParaRPr lang="de-DE" dirty="0">
              <a:solidFill>
                <a:srgbClr val="000066"/>
              </a:solidFill>
              <a:latin typeface="+mj-lt"/>
            </a:endParaRPr>
          </a:p>
          <a:p>
            <a:pPr marL="176731" indent="-176731" defTabSz="942564">
              <a:buFontTx/>
              <a:buChar char="-"/>
              <a:defRPr/>
            </a:pPr>
            <a:r>
              <a:rPr lang="de-DE" dirty="0">
                <a:solidFill>
                  <a:srgbClr val="000066"/>
                </a:solidFill>
                <a:latin typeface="+mj-lt"/>
              </a:rPr>
              <a:t>For DRC, the most recent WHO reported that the </a:t>
            </a:r>
            <a:r>
              <a:rPr lang="de-DE" b="1" dirty="0">
                <a:solidFill>
                  <a:srgbClr val="000066"/>
                </a:solidFill>
                <a:latin typeface="+mj-lt"/>
              </a:rPr>
              <a:t>national IRS coverage was less than 1%</a:t>
            </a:r>
            <a:r>
              <a:rPr lang="de-DE" dirty="0">
                <a:solidFill>
                  <a:srgbClr val="000066"/>
                </a:solidFill>
                <a:latin typeface="+mj-lt"/>
              </a:rPr>
              <a:t>.</a:t>
            </a: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4</a:t>
            </a:fld>
            <a:endParaRPr lang="de-DE"/>
          </a:p>
        </p:txBody>
      </p:sp>
    </p:spTree>
    <p:extLst>
      <p:ext uri="{BB962C8B-B14F-4D97-AF65-F5344CB8AC3E}">
        <p14:creationId xmlns:p14="http://schemas.microsoft.com/office/powerpoint/2010/main" val="389362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r>
              <a:rPr lang="en-US" b="1" dirty="0">
                <a:latin typeface="+mj-lt"/>
              </a:rPr>
              <a:t>Drive </a:t>
            </a:r>
            <a:r>
              <a:rPr lang="en-US" dirty="0">
                <a:latin typeface="+mj-lt"/>
              </a:rPr>
              <a:t>is a process of accelerated inheritance from one generation to the next that allows some genes to spread rapidly through populations even if they do not contribute to—or indeed even if they detract from—organismal survival and reproduction.</a:t>
            </a:r>
          </a:p>
          <a:p>
            <a:pPr defTabSz="942564">
              <a:defRPr/>
            </a:pPr>
            <a:endParaRPr lang="en-US" b="1" dirty="0" smtClean="0">
              <a:latin typeface="+mj-lt"/>
            </a:endParaRPr>
          </a:p>
          <a:p>
            <a:pPr defTabSz="942564">
              <a:defRPr/>
            </a:pPr>
            <a:r>
              <a:rPr lang="en-US" b="1" dirty="0" smtClean="0">
                <a:latin typeface="+mj-lt"/>
              </a:rPr>
              <a:t>Upper panel: </a:t>
            </a:r>
            <a:r>
              <a:rPr lang="en-US" dirty="0" smtClean="0">
                <a:latin typeface="+mj-lt"/>
              </a:rPr>
              <a:t>In mosquitoes, as for any other sexually reproducing organism, </a:t>
            </a:r>
            <a:r>
              <a:rPr lang="en-US" b="1" dirty="0" smtClean="0">
                <a:latin typeface="+mj-lt"/>
              </a:rPr>
              <a:t>genetic elements in heterozygosis have a 50 percent chance of being inherited by the progeny </a:t>
            </a:r>
            <a:r>
              <a:rPr lang="en-US" dirty="0" smtClean="0">
                <a:latin typeface="+mj-lt"/>
              </a:rPr>
              <a:t>and therefore its frequency remains constant in the population, or more likely, it is gradually lost if the transgene carries a cost.</a:t>
            </a:r>
          </a:p>
          <a:p>
            <a:pPr defTabSz="942564">
              <a:defRPr/>
            </a:pPr>
            <a:endParaRPr lang="en-US" dirty="0" smtClean="0">
              <a:latin typeface="+mj-lt"/>
            </a:endParaRPr>
          </a:p>
          <a:p>
            <a:pPr defTabSz="942564">
              <a:defRPr/>
            </a:pPr>
            <a:r>
              <a:rPr lang="en-US" b="1" dirty="0" smtClean="0">
                <a:latin typeface="+mj-lt"/>
              </a:rPr>
              <a:t>Lower panel: </a:t>
            </a:r>
            <a:r>
              <a:rPr lang="en-US" dirty="0" smtClean="0">
                <a:latin typeface="+mj-lt"/>
              </a:rPr>
              <a:t>A </a:t>
            </a:r>
            <a:r>
              <a:rPr lang="en-US" b="1" dirty="0" smtClean="0">
                <a:latin typeface="+mj-lt"/>
              </a:rPr>
              <a:t>gene drive results in most or all progeny of heterozygotes receiving the driving genetic element</a:t>
            </a:r>
            <a:r>
              <a:rPr lang="en-US" dirty="0" smtClean="0">
                <a:latin typeface="+mj-lt"/>
              </a:rPr>
              <a:t>, this allows the modification to spread rapidly throughout the population over a few generations. </a:t>
            </a:r>
            <a:endParaRPr lang="en-US" dirty="0">
              <a:latin typeface="+mj-lt"/>
            </a:endParaRP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5</a:t>
            </a:fld>
            <a:endParaRPr lang="de-DE"/>
          </a:p>
        </p:txBody>
      </p:sp>
    </p:spTree>
    <p:extLst>
      <p:ext uri="{BB962C8B-B14F-4D97-AF65-F5344CB8AC3E}">
        <p14:creationId xmlns:p14="http://schemas.microsoft.com/office/powerpoint/2010/main" val="128150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endParaRPr lang="de-DE" dirty="0">
              <a:solidFill>
                <a:srgbClr val="000066"/>
              </a:solidFill>
              <a:latin typeface="+mj-lt"/>
            </a:endParaRPr>
          </a:p>
          <a:p>
            <a:pPr defTabSz="942564">
              <a:defRPr/>
            </a:pPr>
            <a:endParaRPr lang="de-DE" dirty="0">
              <a:solidFill>
                <a:srgbClr val="000066"/>
              </a:solidFill>
              <a:latin typeface="+mj-lt"/>
            </a:endParaRP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6</a:t>
            </a:fld>
            <a:endParaRPr lang="de-DE"/>
          </a:p>
        </p:txBody>
      </p:sp>
    </p:spTree>
    <p:extLst>
      <p:ext uri="{BB962C8B-B14F-4D97-AF65-F5344CB8AC3E}">
        <p14:creationId xmlns:p14="http://schemas.microsoft.com/office/powerpoint/2010/main" val="43602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r>
              <a:rPr lang="en-US" b="1" dirty="0" smtClean="0">
                <a:latin typeface="+mj-lt"/>
              </a:rPr>
              <a:t>Driving-Y system</a:t>
            </a:r>
            <a:r>
              <a:rPr lang="en-US" dirty="0" smtClean="0">
                <a:latin typeface="+mj-lt"/>
              </a:rPr>
              <a:t>: An</a:t>
            </a:r>
            <a:r>
              <a:rPr lang="en-US" baseline="0" dirty="0" smtClean="0">
                <a:latin typeface="+mj-lt"/>
              </a:rPr>
              <a:t> </a:t>
            </a:r>
            <a:r>
              <a:rPr lang="en-US" dirty="0" smtClean="0">
                <a:latin typeface="+mj-lt"/>
              </a:rPr>
              <a:t>endonuclease (blue block)</a:t>
            </a:r>
            <a:r>
              <a:rPr lang="en-US" baseline="0" dirty="0" smtClean="0">
                <a:latin typeface="+mj-lt"/>
              </a:rPr>
              <a:t> which is </a:t>
            </a:r>
            <a:r>
              <a:rPr lang="en-US" dirty="0" smtClean="0">
                <a:latin typeface="+mj-lt"/>
              </a:rPr>
              <a:t>a</a:t>
            </a:r>
            <a:r>
              <a:rPr lang="en-US" baseline="0" dirty="0" smtClean="0">
                <a:latin typeface="+mj-lt"/>
              </a:rPr>
              <a:t> sex distorter </a:t>
            </a:r>
            <a:r>
              <a:rPr lang="en-US" dirty="0" smtClean="0">
                <a:latin typeface="+mj-lt"/>
              </a:rPr>
              <a:t>placed onto the mosquito Y-chromosome</a:t>
            </a:r>
            <a:r>
              <a:rPr lang="en-US" baseline="0" dirty="0" smtClean="0">
                <a:latin typeface="+mj-lt"/>
              </a:rPr>
              <a:t> is</a:t>
            </a:r>
            <a:r>
              <a:rPr lang="en-US" dirty="0" smtClean="0">
                <a:latin typeface="+mj-lt"/>
              </a:rPr>
              <a:t> expressed during male meiosis to </a:t>
            </a:r>
            <a:r>
              <a:rPr lang="en-US" u="sng" dirty="0" smtClean="0">
                <a:latin typeface="+mj-lt"/>
              </a:rPr>
              <a:t>cut a </a:t>
            </a:r>
            <a:r>
              <a:rPr lang="en-US" u="sng" dirty="0" err="1" smtClean="0">
                <a:latin typeface="+mj-lt"/>
              </a:rPr>
              <a:t>multicopy</a:t>
            </a:r>
            <a:r>
              <a:rPr lang="en-US" u="sng" dirty="0" smtClean="0">
                <a:latin typeface="+mj-lt"/>
              </a:rPr>
              <a:t> target sequence on the X-chromosome</a:t>
            </a:r>
            <a:r>
              <a:rPr lang="en-US" dirty="0" smtClean="0">
                <a:latin typeface="+mj-lt"/>
              </a:rPr>
              <a:t>. The </a:t>
            </a:r>
            <a:r>
              <a:rPr lang="en-US" b="1" dirty="0" smtClean="0">
                <a:latin typeface="+mj-lt"/>
              </a:rPr>
              <a:t>shredding of the X-chromosome </a:t>
            </a:r>
            <a:r>
              <a:rPr lang="en-US" dirty="0" smtClean="0">
                <a:latin typeface="+mj-lt"/>
              </a:rPr>
              <a:t>favors the unaffected Y-carrying sperm and </a:t>
            </a:r>
            <a:r>
              <a:rPr lang="en-US" b="1" dirty="0" smtClean="0">
                <a:latin typeface="+mj-lt"/>
              </a:rPr>
              <a:t>results in the production of a male-biased progeny</a:t>
            </a:r>
            <a:r>
              <a:rPr lang="de-DE" b="1" dirty="0">
                <a:solidFill>
                  <a:srgbClr val="000066"/>
                </a:solidFill>
                <a:latin typeface="+mj-lt"/>
              </a:rPr>
              <a:t>.</a:t>
            </a:r>
          </a:p>
          <a:p>
            <a:pPr defTabSz="942564">
              <a:defRPr/>
            </a:pPr>
            <a:endParaRPr lang="de-DE" b="1" dirty="0">
              <a:solidFill>
                <a:srgbClr val="000066"/>
              </a:solidFill>
              <a:latin typeface="+mj-lt"/>
            </a:endParaRPr>
          </a:p>
          <a:p>
            <a:pPr defTabSz="942564">
              <a:defRPr/>
            </a:pPr>
            <a:r>
              <a:rPr lang="en-US" dirty="0"/>
              <a:t>In </a:t>
            </a:r>
            <a:r>
              <a:rPr lang="en-US" i="1" dirty="0" err="1"/>
              <a:t>Aedes</a:t>
            </a:r>
            <a:r>
              <a:rPr lang="en-US" dirty="0"/>
              <a:t> and </a:t>
            </a:r>
            <a:r>
              <a:rPr lang="en-US" i="1" dirty="0" err="1"/>
              <a:t>Culex</a:t>
            </a:r>
            <a:r>
              <a:rPr lang="en-US" dirty="0"/>
              <a:t> mosquitoes, there is a naturally occurring driving Y chromosome that, in some crosses, is transmitted to more than 90% of a male’s progeny.</a:t>
            </a:r>
          </a:p>
          <a:p>
            <a:pPr defTabSz="942564">
              <a:defRPr/>
            </a:pPr>
            <a:endParaRPr lang="de-DE" dirty="0">
              <a:solidFill>
                <a:srgbClr val="000066"/>
              </a:solidFill>
            </a:endParaRPr>
          </a:p>
          <a:p>
            <a:pPr defTabSz="942564">
              <a:defRPr/>
            </a:pPr>
            <a:r>
              <a:rPr lang="de-DE" dirty="0">
                <a:solidFill>
                  <a:srgbClr val="000066"/>
                </a:solidFill>
              </a:rPr>
              <a:t>How far have we gotten? What are the recent lab successes?</a:t>
            </a:r>
          </a:p>
          <a:p>
            <a:pPr defTabSz="942564">
              <a:defRPr/>
            </a:pPr>
            <a:r>
              <a:rPr lang="en-US" dirty="0"/>
              <a:t>In laboratory study, the expression of selectively targeted X chromosome carrying spermatozoa, thereby causing transmission ratio distortion. These results demonstrate that </a:t>
            </a:r>
            <a:r>
              <a:rPr lang="en-US" b="1" dirty="0"/>
              <a:t>synthetic sex distortion mechanisms can be developed</a:t>
            </a:r>
            <a:r>
              <a:rPr lang="en-US" dirty="0"/>
              <a:t>. Both mathematical modelling and the study of naturally occurring sex distorters in some insect species including predict that, if linked to the Y chromosome, such distorters would </a:t>
            </a:r>
            <a:r>
              <a:rPr lang="en-US" b="1" dirty="0"/>
              <a:t>represent extremely powerful tools </a:t>
            </a:r>
            <a:r>
              <a:rPr lang="en-US" dirty="0"/>
              <a:t>to </a:t>
            </a:r>
            <a:r>
              <a:rPr lang="en-US" b="1" dirty="0"/>
              <a:t>knock down a target population in a relatively short time</a:t>
            </a:r>
            <a:r>
              <a:rPr lang="en-US" dirty="0"/>
              <a:t>.</a:t>
            </a:r>
            <a:endParaRPr lang="de-DE" b="1" dirty="0">
              <a:solidFill>
                <a:srgbClr val="000066"/>
              </a:solidFill>
              <a:latin typeface="+mj-lt"/>
            </a:endParaRP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7</a:t>
            </a:fld>
            <a:endParaRPr lang="de-DE"/>
          </a:p>
        </p:txBody>
      </p:sp>
    </p:spTree>
    <p:extLst>
      <p:ext uri="{BB962C8B-B14F-4D97-AF65-F5344CB8AC3E}">
        <p14:creationId xmlns:p14="http://schemas.microsoft.com/office/powerpoint/2010/main" val="298216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r>
              <a:rPr lang="en-US" b="1" u="sng" dirty="0" smtClean="0"/>
              <a:t>Fecundity reduction: </a:t>
            </a:r>
            <a:r>
              <a:rPr lang="en-US" b="1" dirty="0" smtClean="0"/>
              <a:t>females that mate with a driving-Y male have their fertility reduced</a:t>
            </a:r>
            <a:r>
              <a:rPr lang="en-US" b="1" baseline="0" dirty="0" smtClean="0"/>
              <a:t>. They lay fewer eggs reducing the total egg batch size.</a:t>
            </a:r>
            <a:endParaRPr lang="en-US" b="1" dirty="0" smtClean="0"/>
          </a:p>
          <a:p>
            <a:pPr defTabSz="942564">
              <a:defRPr/>
            </a:pPr>
            <a:endParaRPr lang="en-US" dirty="0" smtClean="0"/>
          </a:p>
          <a:p>
            <a:pPr defTabSz="942564">
              <a:defRPr/>
            </a:pPr>
            <a:r>
              <a:rPr lang="en-US" dirty="0"/>
              <a:t>Note:</a:t>
            </a:r>
          </a:p>
          <a:p>
            <a:pPr defTabSz="942564">
              <a:defRPr/>
            </a:pPr>
            <a:endParaRPr lang="en-US" dirty="0"/>
          </a:p>
          <a:p>
            <a:pPr defTabSz="942564">
              <a:defRPr/>
            </a:pPr>
            <a:r>
              <a:rPr lang="en-US" dirty="0"/>
              <a:t>Fecundity is an important component of both sexual and asexual reproduction, and it can be viewed as a direct (production of offspring) or an indirect (assisting in the reproduction of related individuals) process.</a:t>
            </a:r>
          </a:p>
          <a:p>
            <a:pPr defTabSz="942564">
              <a:defRPr/>
            </a:pPr>
            <a:endParaRPr lang="en-US" dirty="0"/>
          </a:p>
          <a:p>
            <a:pPr defTabSz="942564">
              <a:defRPr/>
            </a:pPr>
            <a:r>
              <a:rPr lang="en-US" dirty="0">
                <a:solidFill>
                  <a:srgbClr val="000066"/>
                </a:solidFill>
                <a:latin typeface="Calibri" pitchFamily="34" charset="0"/>
              </a:rPr>
              <a:t>From a genetic perspective, reproductive fitness is the combination of fecundity and survival and is used to measure the effects of inbreeding depression on populations.</a:t>
            </a:r>
          </a:p>
          <a:p>
            <a:pPr defTabSz="942564">
              <a:defRPr/>
            </a:pPr>
            <a:endParaRPr lang="en-US" dirty="0">
              <a:solidFill>
                <a:srgbClr val="000066"/>
              </a:solidFill>
              <a:latin typeface="Calibri" pitchFamily="34" charset="0"/>
            </a:endParaRPr>
          </a:p>
          <a:p>
            <a:pPr defTabSz="942564">
              <a:defRPr/>
            </a:pPr>
            <a:endParaRPr lang="en-US" dirty="0">
              <a:solidFill>
                <a:srgbClr val="000066"/>
              </a:solidFill>
              <a:latin typeface="Calibri" pitchFamily="34" charset="0"/>
            </a:endParaRPr>
          </a:p>
          <a:p>
            <a:pPr defTabSz="942564">
              <a:defRPr/>
            </a:pPr>
            <a:endParaRPr lang="de-DE" dirty="0">
              <a:solidFill>
                <a:srgbClr val="000066"/>
              </a:solidFill>
              <a:latin typeface="Calibri" pitchFamily="34" charset="0"/>
            </a:endParaRP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8</a:t>
            </a:fld>
            <a:endParaRPr lang="de-DE"/>
          </a:p>
        </p:txBody>
      </p:sp>
    </p:spTree>
    <p:extLst>
      <p:ext uri="{BB962C8B-B14F-4D97-AF65-F5344CB8AC3E}">
        <p14:creationId xmlns:p14="http://schemas.microsoft.com/office/powerpoint/2010/main" val="101995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latin typeface="+mj-lt"/>
              </a:rPr>
              <a:t>Elimination:</a:t>
            </a:r>
            <a:r>
              <a:rPr lang="en-US" dirty="0" smtClean="0">
                <a:latin typeface="+mj-lt"/>
              </a:rPr>
              <a:t> Reduction to zero (or a very low defined target rate) of new cases of an infectious disease in a defined geographical area as a result of deliberate efforts; continued measures to prevent re-establishment of transmission are required. refers to the reduction to zero (or a very low defined target rate) of new cases in a defined geographical area.</a:t>
            </a:r>
          </a:p>
          <a:p>
            <a:pPr algn="l"/>
            <a:endParaRPr lang="en-US" dirty="0" smtClean="0">
              <a:latin typeface="+mj-lt"/>
            </a:endParaRPr>
          </a:p>
          <a:p>
            <a:pPr algn="l"/>
            <a:r>
              <a:rPr lang="en-US" dirty="0" smtClean="0">
                <a:latin typeface="+mj-lt"/>
              </a:rPr>
              <a:t>Elimination requires continued measures to prevent re-establishment of disease transmission.</a:t>
            </a:r>
          </a:p>
          <a:p>
            <a:pPr algn="l"/>
            <a:endParaRPr lang="en-US" dirty="0" smtClean="0">
              <a:latin typeface="+mj-lt"/>
            </a:endParaRPr>
          </a:p>
          <a:p>
            <a:pPr algn="l"/>
            <a:r>
              <a:rPr lang="en-US" b="1" dirty="0" smtClean="0">
                <a:latin typeface="+mj-lt"/>
              </a:rPr>
              <a:t>Eradication: </a:t>
            </a:r>
            <a:r>
              <a:rPr lang="en-US" dirty="0" smtClean="0">
                <a:latin typeface="+mj-lt"/>
              </a:rPr>
              <a:t>The complete and permanent worldwide reduction to zero new cases of an infectious disease through deliberate efforts; no further control measures are required. refers to the complete and permanent worldwide reduction to zero new cases of the disease through deliberate efforts.</a:t>
            </a:r>
          </a:p>
          <a:p>
            <a:pPr algn="l"/>
            <a:endParaRPr lang="en-US" dirty="0" smtClean="0">
              <a:latin typeface="+mj-lt"/>
            </a:endParaRPr>
          </a:p>
          <a:p>
            <a:pPr algn="l"/>
            <a:r>
              <a:rPr lang="en-US" dirty="0" smtClean="0">
                <a:latin typeface="+mj-lt"/>
              </a:rPr>
              <a:t>If a disease has been eradicated, no further control measures are required</a:t>
            </a:r>
            <a:r>
              <a:rPr lang="en-US" baseline="0" dirty="0" smtClean="0">
                <a:latin typeface="+mj-lt"/>
              </a:rPr>
              <a:t> </a:t>
            </a:r>
            <a:r>
              <a:rPr lang="en-US" b="1" baseline="0" dirty="0" smtClean="0">
                <a:latin typeface="+mj-lt"/>
              </a:rPr>
              <a:t>e.g. Smallpox</a:t>
            </a:r>
            <a:endParaRPr lang="en-US" b="1" dirty="0" smtClean="0">
              <a:latin typeface="+mj-lt"/>
            </a:endParaRPr>
          </a:p>
          <a:p>
            <a:pPr algn="l"/>
            <a:endParaRPr lang="en-US" dirty="0" smtClean="0">
              <a:latin typeface="Cambria" panose="02040503050406030204" pitchFamily="18" charset="0"/>
            </a:endParaRPr>
          </a:p>
          <a:p>
            <a:pPr defTabSz="942564">
              <a:defRPr/>
            </a:pPr>
            <a:endParaRPr lang="en-US" dirty="0">
              <a:solidFill>
                <a:srgbClr val="000066"/>
              </a:solidFill>
              <a:latin typeface="Calibri" pitchFamily="34" charset="0"/>
            </a:endParaRPr>
          </a:p>
          <a:p>
            <a:pPr defTabSz="942564">
              <a:defRPr/>
            </a:pPr>
            <a:endParaRPr lang="de-DE" dirty="0">
              <a:solidFill>
                <a:srgbClr val="000066"/>
              </a:solidFill>
              <a:latin typeface="Calibri" pitchFamily="34" charset="0"/>
            </a:endParaRPr>
          </a:p>
        </p:txBody>
      </p:sp>
      <p:sp>
        <p:nvSpPr>
          <p:cNvPr id="4" name="Slide Number Placeholder 3"/>
          <p:cNvSpPr>
            <a:spLocks noGrp="1"/>
          </p:cNvSpPr>
          <p:nvPr>
            <p:ph type="sldNum" sz="quarter" idx="10"/>
          </p:nvPr>
        </p:nvSpPr>
        <p:spPr/>
        <p:txBody>
          <a:bodyPr/>
          <a:lstStyle/>
          <a:p>
            <a:pPr>
              <a:defRPr/>
            </a:pPr>
            <a:fld id="{5412A8D9-96D2-49E9-9027-42022DAD716E}" type="slidenum">
              <a:rPr lang="de-DE" smtClean="0"/>
              <a:pPr>
                <a:defRPr/>
              </a:pPr>
              <a:t>9</a:t>
            </a:fld>
            <a:endParaRPr lang="de-DE"/>
          </a:p>
        </p:txBody>
      </p:sp>
    </p:spTree>
    <p:extLst>
      <p:ext uri="{BB962C8B-B14F-4D97-AF65-F5344CB8AC3E}">
        <p14:creationId xmlns:p14="http://schemas.microsoft.com/office/powerpoint/2010/main" val="689877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ZEF new_titl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C2E65924-5C2D-4DA5-8CA3-8E5B4F0226EE}" type="datetimeFigureOut">
              <a:rPr lang="en-US" smtClean="0"/>
              <a:t>4/15/2019</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79932C79-00F9-42A5-93C5-F44F1A9AD697}" type="slidenum">
              <a:rPr lang="en-US" smtClean="0"/>
              <a:t>‹#›</a:t>
            </a:fld>
            <a:endParaRPr lang="en-US"/>
          </a:p>
        </p:txBody>
      </p:sp>
      <p:pic>
        <p:nvPicPr>
          <p:cNvPr id="9" name="Picture 8"/>
          <p:cNvPicPr>
            <a:picLocks noChangeAspect="1"/>
          </p:cNvPicPr>
          <p:nvPr/>
        </p:nvPicPr>
        <p:blipFill>
          <a:blip r:embed="rId2"/>
          <a:stretch>
            <a:fillRect/>
          </a:stretch>
        </p:blipFill>
        <p:spPr>
          <a:xfrm>
            <a:off x="440722" y="300655"/>
            <a:ext cx="2395936" cy="987638"/>
          </a:xfrm>
          <a:prstGeom prst="rect">
            <a:avLst/>
          </a:prstGeom>
        </p:spPr>
      </p:pic>
      <p:sp>
        <p:nvSpPr>
          <p:cNvPr id="3" name="Text Placeholder 2"/>
          <p:cNvSpPr>
            <a:spLocks noGrp="1"/>
          </p:cNvSpPr>
          <p:nvPr>
            <p:ph type="body" sz="quarter" idx="13"/>
          </p:nvPr>
        </p:nvSpPr>
        <p:spPr>
          <a:xfrm>
            <a:off x="457200" y="1988840"/>
            <a:ext cx="8229600" cy="3744416"/>
          </a:xfrm>
        </p:spPr>
        <p:txBody>
          <a:bodyPr/>
          <a:lstStyle>
            <a:lvl1pPr>
              <a:defRPr>
                <a:latin typeface="Cambria" panose="02040503050406030204" pitchFamily="18" charset="0"/>
              </a:defRPr>
            </a:lvl1pPr>
            <a:lvl2pPr>
              <a:defRPr>
                <a:solidFill>
                  <a:srgbClr val="004288"/>
                </a:solidFill>
                <a:latin typeface="Cambria" panose="02040503050406030204" pitchFamily="18" charset="0"/>
              </a:defRPr>
            </a:lvl2pPr>
            <a:lvl3pPr>
              <a:defRPr>
                <a:solidFill>
                  <a:srgbClr val="004288"/>
                </a:solidFill>
                <a:latin typeface="Cambria" panose="02040503050406030204" pitchFamily="18" charset="0"/>
              </a:defRPr>
            </a:lvl3pPr>
            <a:lvl4pPr>
              <a:defRPr>
                <a:solidFill>
                  <a:srgbClr val="004288"/>
                </a:solidFill>
                <a:latin typeface="Cambria" panose="02040503050406030204" pitchFamily="18" charset="0"/>
              </a:defRPr>
            </a:lvl4pPr>
            <a:lvl5pPr>
              <a:defRPr>
                <a:solidFill>
                  <a:srgbClr val="004288"/>
                </a:solidFill>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R:\ZEF-General\PRESSE_PR\07 Logos_Signatures_Fonts\Uni Bonn Logo\Web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17996"/>
            <a:ext cx="2154932" cy="116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90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EF new_slides">
    <p:spTree>
      <p:nvGrpSpPr>
        <p:cNvPr id="1" name=""/>
        <p:cNvGrpSpPr/>
        <p:nvPr/>
      </p:nvGrpSpPr>
      <p:grpSpPr>
        <a:xfrm>
          <a:off x="0" y="0"/>
          <a:ext cx="0" cy="0"/>
          <a:chOff x="0" y="0"/>
          <a:chExt cx="0" cy="0"/>
        </a:xfrm>
      </p:grpSpPr>
      <p:sp>
        <p:nvSpPr>
          <p:cNvPr id="6" name="Title 5"/>
          <p:cNvSpPr>
            <a:spLocks noGrp="1"/>
          </p:cNvSpPr>
          <p:nvPr>
            <p:ph type="title"/>
          </p:nvPr>
        </p:nvSpPr>
        <p:spPr>
          <a:xfrm>
            <a:off x="628650" y="116632"/>
            <a:ext cx="7886700" cy="1325563"/>
          </a:xfrm>
          <a:prstGeom prst="rect">
            <a:avLst/>
          </a:prstGeom>
        </p:spPr>
        <p:txBody>
          <a:bodyPr anchor="ctr"/>
          <a:lstStyle>
            <a:lvl1pPr>
              <a:defRPr>
                <a:solidFill>
                  <a:srgbClr val="004288"/>
                </a:solidFill>
                <a:latin typeface="Cambria" panose="02040503050406030204" pitchFamily="18" charset="0"/>
              </a:defRPr>
            </a:lvl1pPr>
          </a:lstStyle>
          <a:p>
            <a:r>
              <a:rPr lang="en-US" smtClean="0"/>
              <a:t>Click to edit Master title style</a:t>
            </a:r>
            <a:endParaRPr lang="en-US" dirty="0"/>
          </a:p>
        </p:txBody>
      </p:sp>
      <p:sp>
        <p:nvSpPr>
          <p:cNvPr id="7" name="Date Placeholder 6"/>
          <p:cNvSpPr>
            <a:spLocks noGrp="1"/>
          </p:cNvSpPr>
          <p:nvPr>
            <p:ph type="dt" sz="half" idx="10"/>
          </p:nvPr>
        </p:nvSpPr>
        <p:spPr/>
        <p:txBody>
          <a:bodyPr/>
          <a:lstStyle/>
          <a:p>
            <a:fld id="{C2E65924-5C2D-4DA5-8CA3-8E5B4F0226EE}" type="datetimeFigureOut">
              <a:rPr lang="en-US" smtClean="0"/>
              <a:t>4/15/2019</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32C79-00F9-42A5-93C5-F44F1A9AD697}" type="slidenum">
              <a:rPr lang="en-US" smtClean="0"/>
              <a:t>‹#›</a:t>
            </a:fld>
            <a:endParaRPr lang="en-US"/>
          </a:p>
        </p:txBody>
      </p:sp>
      <p:sp>
        <p:nvSpPr>
          <p:cNvPr id="13" name="Text Placeholder 12"/>
          <p:cNvSpPr>
            <a:spLocks noGrp="1"/>
          </p:cNvSpPr>
          <p:nvPr>
            <p:ph type="body" sz="quarter" idx="13" hasCustomPrompt="1"/>
          </p:nvPr>
        </p:nvSpPr>
        <p:spPr>
          <a:xfrm>
            <a:off x="628650" y="1988840"/>
            <a:ext cx="7886700" cy="3961110"/>
          </a:xfrm>
        </p:spPr>
        <p:txBody>
          <a:bodyPr/>
          <a:lstStyle>
            <a:lvl2pPr marL="914400" indent="-457200">
              <a:buFont typeface="Arial" panose="020B0604020202020204" pitchFamily="34" charset="0"/>
              <a:buChar char="•"/>
              <a:defRPr>
                <a:solidFill>
                  <a:srgbClr val="004288"/>
                </a:solidFill>
                <a:latin typeface="Cambria" panose="02040503050406030204" pitchFamily="18" charset="0"/>
              </a:defRPr>
            </a:lvl2pPr>
            <a:lvl3pPr marL="1143000" indent="-228600">
              <a:buClr>
                <a:srgbClr val="004288"/>
              </a:buClr>
              <a:buFont typeface="Calibri" panose="020F0502020204030204" pitchFamily="34" charset="0"/>
              <a:buChar char="─"/>
              <a:defRPr>
                <a:solidFill>
                  <a:srgbClr val="004288"/>
                </a:solidFill>
                <a:latin typeface="Cambria" panose="02040503050406030204" pitchFamily="18" charset="0"/>
              </a:defRPr>
            </a:lvl3pPr>
            <a:lvl4pPr marL="1600200" indent="-228600">
              <a:buFont typeface="Courier New" panose="02070309020205020404" pitchFamily="49" charset="0"/>
              <a:buChar char="o"/>
              <a:defRPr>
                <a:solidFill>
                  <a:srgbClr val="004288"/>
                </a:solidFill>
                <a:latin typeface="Cambria" panose="02040503050406030204" pitchFamily="18" charset="0"/>
              </a:defRPr>
            </a:lvl4pPr>
            <a:lvl5pPr>
              <a:defRPr>
                <a:solidFill>
                  <a:srgbClr val="004288"/>
                </a:solidFill>
                <a:latin typeface="Cambria" panose="02040503050406030204" pitchFamily="18" charset="0"/>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57" y="294447"/>
            <a:ext cx="1108664" cy="994129"/>
          </a:xfrm>
          <a:prstGeom prst="rect">
            <a:avLst/>
          </a:prstGeom>
        </p:spPr>
      </p:pic>
    </p:spTree>
    <p:extLst>
      <p:ext uri="{BB962C8B-B14F-4D97-AF65-F5344CB8AC3E}">
        <p14:creationId xmlns:p14="http://schemas.microsoft.com/office/powerpoint/2010/main" val="92949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F5013-C3EB-49D5-A14D-B9863CB4D98B}" type="datetime1">
              <a:rPr lang="de-DE" smtClean="0"/>
              <a:t>15.04.2019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A7A27-3C50-4C7F-99A3-675192A10DE3}" type="slidenum">
              <a:rPr lang="de-DE" smtClean="0"/>
              <a:pPr/>
              <a:t>‹#›</a:t>
            </a:fld>
            <a:endParaRPr lang="de-DE" dirty="0"/>
          </a:p>
        </p:txBody>
      </p:sp>
      <p:cxnSp>
        <p:nvCxnSpPr>
          <p:cNvPr id="8" name="Straight Connector 7"/>
          <p:cNvCxnSpPr/>
          <p:nvPr/>
        </p:nvCxnSpPr>
        <p:spPr>
          <a:xfrm>
            <a:off x="259456" y="1484784"/>
            <a:ext cx="8640960" cy="0"/>
          </a:xfrm>
          <a:prstGeom prst="line">
            <a:avLst/>
          </a:prstGeom>
          <a:ln>
            <a:solidFill>
              <a:srgbClr val="004288"/>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idx="1"/>
          </p:nvPr>
        </p:nvSpPr>
        <p:spPr>
          <a:xfrm>
            <a:off x="628650" y="2204863"/>
            <a:ext cx="7886700" cy="3972099"/>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2878812643"/>
      </p:ext>
    </p:extLst>
  </p:cSld>
  <p:clrMap bg1="lt1" tx1="dk1" bg2="lt2" tx2="dk2" accent1="accent1" accent2="accent2" accent3="accent3" accent4="accent4" accent5="accent5" accent6="accent6" hlink="hlink" folHlink="folHlink"/>
  <p:sldLayoutIdLst>
    <p:sldLayoutId id="2147483929" r:id="rId1"/>
    <p:sldLayoutId id="214748393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3200" kern="1200">
          <a:solidFill>
            <a:srgbClr val="00428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28600" y="1988840"/>
            <a:ext cx="8686800" cy="4640560"/>
          </a:xfrm>
        </p:spPr>
        <p:txBody>
          <a:bodyPr>
            <a:normAutofit fontScale="85000" lnSpcReduction="20000"/>
          </a:bodyPr>
          <a:lstStyle/>
          <a:p>
            <a:r>
              <a:rPr lang="en-US" sz="3500" b="1" dirty="0" smtClean="0">
                <a:solidFill>
                  <a:schemeClr val="tx1"/>
                </a:solidFill>
              </a:rPr>
              <a:t>Modeling Driving-Y Gene Drive</a:t>
            </a:r>
          </a:p>
          <a:p>
            <a:r>
              <a:rPr lang="en-US" sz="3500" b="1" dirty="0" smtClean="0">
                <a:solidFill>
                  <a:schemeClr val="tx1"/>
                </a:solidFill>
              </a:rPr>
              <a:t>to</a:t>
            </a:r>
          </a:p>
          <a:p>
            <a:r>
              <a:rPr lang="en-US" sz="3500" b="1" dirty="0" smtClean="0">
                <a:solidFill>
                  <a:schemeClr val="tx1"/>
                </a:solidFill>
              </a:rPr>
              <a:t>Eliminate Malaria</a:t>
            </a:r>
          </a:p>
          <a:p>
            <a:r>
              <a:rPr lang="en-US" sz="3500" b="1" dirty="0" smtClean="0">
                <a:solidFill>
                  <a:schemeClr val="tx1"/>
                </a:solidFill>
              </a:rPr>
              <a:t>in </a:t>
            </a:r>
          </a:p>
          <a:p>
            <a:r>
              <a:rPr lang="en-US" sz="3500" b="1" dirty="0" smtClean="0">
                <a:solidFill>
                  <a:schemeClr val="tx1"/>
                </a:solidFill>
              </a:rPr>
              <a:t>the Democratic Republic of Congo (DRC)</a:t>
            </a:r>
            <a:endParaRPr lang="en-US" sz="3500" dirty="0" smtClean="0">
              <a:solidFill>
                <a:schemeClr val="tx1"/>
              </a:solidFill>
            </a:endParaRPr>
          </a:p>
          <a:p>
            <a:endParaRPr lang="en-US" sz="2000" dirty="0" smtClean="0">
              <a:solidFill>
                <a:schemeClr val="tx1"/>
              </a:solidFill>
              <a:latin typeface="+mj-lt"/>
            </a:endParaRPr>
          </a:p>
          <a:p>
            <a:endParaRPr lang="en-US" sz="2000" dirty="0">
              <a:solidFill>
                <a:schemeClr val="tx1"/>
              </a:solidFill>
              <a:latin typeface="+mj-lt"/>
            </a:endParaRPr>
          </a:p>
          <a:p>
            <a:endParaRPr lang="en-US" sz="2000" dirty="0" smtClean="0">
              <a:solidFill>
                <a:schemeClr val="tx1"/>
              </a:solidFill>
              <a:latin typeface="+mj-lt"/>
            </a:endParaRPr>
          </a:p>
          <a:p>
            <a:endParaRPr lang="en-US" sz="2000" dirty="0">
              <a:solidFill>
                <a:schemeClr val="tx1"/>
              </a:solidFill>
              <a:latin typeface="+mj-lt"/>
            </a:endParaRPr>
          </a:p>
          <a:p>
            <a:endParaRPr lang="en-US" sz="2000" dirty="0" smtClean="0">
              <a:solidFill>
                <a:schemeClr val="tx1"/>
              </a:solidFill>
              <a:latin typeface="+mj-lt"/>
            </a:endParaRPr>
          </a:p>
          <a:p>
            <a:endParaRPr lang="en-US" sz="2000" dirty="0" smtClean="0">
              <a:solidFill>
                <a:schemeClr val="tx1"/>
              </a:solidFill>
              <a:latin typeface="+mj-lt"/>
            </a:endParaRPr>
          </a:p>
          <a:p>
            <a:pPr algn="r"/>
            <a:r>
              <a:rPr lang="en-US" sz="1900" dirty="0" err="1" smtClean="0">
                <a:solidFill>
                  <a:schemeClr val="tx1"/>
                </a:solidFill>
              </a:rPr>
              <a:t>Nawaphan</a:t>
            </a:r>
            <a:r>
              <a:rPr lang="en-US" sz="1900" dirty="0" smtClean="0">
                <a:solidFill>
                  <a:schemeClr val="tx1"/>
                </a:solidFill>
              </a:rPr>
              <a:t>  Metchanun </a:t>
            </a:r>
          </a:p>
          <a:p>
            <a:pPr algn="r"/>
            <a:r>
              <a:rPr lang="en-US" sz="1900" dirty="0" smtClean="0">
                <a:solidFill>
                  <a:schemeClr val="tx1"/>
                </a:solidFill>
              </a:rPr>
              <a:t>Center for Development Research (ZEF)</a:t>
            </a:r>
          </a:p>
          <a:p>
            <a:pPr algn="r"/>
            <a:r>
              <a:rPr lang="en-US" sz="1900" dirty="0" smtClean="0">
                <a:solidFill>
                  <a:schemeClr val="tx1"/>
                </a:solidFill>
              </a:rPr>
              <a:t>16.04.2019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6632"/>
            <a:ext cx="8229600" cy="1325563"/>
          </a:xfrm>
        </p:spPr>
        <p:txBody>
          <a:bodyPr>
            <a:normAutofit fontScale="90000"/>
          </a:bodyPr>
          <a:lstStyle/>
          <a:p>
            <a:r>
              <a:rPr lang="en-US" sz="3200" dirty="0">
                <a:solidFill>
                  <a:schemeClr val="tx1"/>
                </a:solidFill>
                <a:cs typeface="Cordia New" panose="020B0304020202020204" pitchFamily="34" charset="-34"/>
              </a:rPr>
              <a:t>Applying Driving-Y model: could gene drives help the DRC achieve malaria elimination by 2030?</a:t>
            </a:r>
            <a:endParaRPr lang="en-US" sz="3200"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10</a:t>
            </a:fld>
            <a:endParaRPr lang="de-DE" dirty="0">
              <a:latin typeface="Cambria" panose="02040503050406030204" pitchFamily="18" charset="0"/>
            </a:endParaRPr>
          </a:p>
        </p:txBody>
      </p:sp>
      <p:sp>
        <p:nvSpPr>
          <p:cNvPr id="11" name="Text Placeholder 4"/>
          <p:cNvSpPr txBox="1">
            <a:spLocks/>
          </p:cNvSpPr>
          <p:nvPr/>
        </p:nvSpPr>
        <p:spPr>
          <a:xfrm>
            <a:off x="381000" y="1676400"/>
            <a:ext cx="8458200" cy="449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rgbClr val="004288"/>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rgbClr val="004288"/>
                </a:solidFill>
                <a:latin typeface="+mn-lt"/>
                <a:ea typeface="+mn-ea"/>
                <a:cs typeface="+mn-cs"/>
              </a:defRPr>
            </a:lvl2pPr>
            <a:lvl3pPr marL="1143000" indent="-228600" algn="l" defTabSz="914400" rtl="0" eaLnBrk="1" latinLnBrk="0" hangingPunct="1">
              <a:spcBef>
                <a:spcPct val="20000"/>
              </a:spcBef>
              <a:buClr>
                <a:srgbClr val="004288"/>
              </a:buClr>
              <a:buFont typeface="Calibri" panose="020F0502020204030204" pitchFamily="34" charset="0"/>
              <a:buChar char="─"/>
              <a:defRPr sz="2400" kern="1200">
                <a:solidFill>
                  <a:srgbClr val="004288"/>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00428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2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fontAlgn="auto">
              <a:spcBef>
                <a:spcPts val="400"/>
              </a:spcBef>
              <a:spcAft>
                <a:spcPts val="0"/>
              </a:spcAft>
            </a:pPr>
            <a:r>
              <a:rPr lang="en-US" sz="2000" b="1" dirty="0">
                <a:solidFill>
                  <a:schemeClr val="tx1"/>
                </a:solidFill>
                <a:latin typeface="Cambria" panose="02040503050406030204" pitchFamily="18" charset="0"/>
              </a:rPr>
              <a:t>Simulation </a:t>
            </a:r>
            <a:r>
              <a:rPr lang="en-US" sz="2000" b="1" dirty="0" smtClean="0">
                <a:solidFill>
                  <a:schemeClr val="tx1"/>
                </a:solidFill>
                <a:latin typeface="Cambria" panose="02040503050406030204" pitchFamily="18" charset="0"/>
              </a:rPr>
              <a:t>framework</a:t>
            </a:r>
          </a:p>
          <a:p>
            <a:pPr algn="l" fontAlgn="auto">
              <a:spcBef>
                <a:spcPts val="400"/>
              </a:spcBef>
              <a:spcAft>
                <a:spcPts val="0"/>
              </a:spcAft>
            </a:pPr>
            <a:endParaRPr lang="en-US" sz="2000" b="1" dirty="0">
              <a:solidFill>
                <a:schemeClr val="tx1"/>
              </a:solidFill>
              <a:latin typeface="Cambria" panose="02040503050406030204" pitchFamily="18" charset="0"/>
            </a:endParaRPr>
          </a:p>
          <a:p>
            <a:pPr algn="l" fontAlgn="auto">
              <a:spcBef>
                <a:spcPts val="400"/>
              </a:spcBef>
              <a:spcAft>
                <a:spcPts val="0"/>
              </a:spcAft>
            </a:pPr>
            <a:r>
              <a:rPr lang="en-US" sz="2000" b="1" dirty="0" smtClean="0">
                <a:solidFill>
                  <a:schemeClr val="tx1"/>
                </a:solidFill>
                <a:latin typeface="Cambria" panose="02040503050406030204" pitchFamily="18" charset="0"/>
                <a:cs typeface="Cordia New" panose="020B0304020202020204" pitchFamily="34" charset="-34"/>
              </a:rPr>
              <a:t>Planning gene-drive mosquito release strategy </a:t>
            </a:r>
            <a:r>
              <a:rPr lang="en-US" sz="2000" dirty="0" smtClean="0">
                <a:solidFill>
                  <a:schemeClr val="tx1"/>
                </a:solidFill>
                <a:latin typeface="Cambria" panose="02040503050406030204" pitchFamily="18" charset="0"/>
                <a:cs typeface="Cordia New" panose="020B0304020202020204" pitchFamily="34" charset="-34"/>
              </a:rPr>
              <a:t>in non-spatial setup:</a:t>
            </a:r>
            <a:endParaRPr lang="en-US" sz="2000" dirty="0" smtClean="0">
              <a:solidFill>
                <a:schemeClr val="tx1"/>
              </a:solidFill>
              <a:latin typeface="Cambria" panose="02040503050406030204" pitchFamily="18" charset="0"/>
            </a:endParaRPr>
          </a:p>
          <a:p>
            <a:pPr marL="1257300" lvl="1" indent="-342900" fontAlgn="auto">
              <a:spcBef>
                <a:spcPts val="400"/>
              </a:spcBef>
              <a:spcAft>
                <a:spcPts val="0"/>
              </a:spcAft>
            </a:pPr>
            <a:r>
              <a:rPr lang="en-US" sz="1800" dirty="0" smtClean="0">
                <a:solidFill>
                  <a:schemeClr val="tx1"/>
                </a:solidFill>
                <a:latin typeface="Cambria" panose="02040503050406030204" pitchFamily="18" charset="0"/>
                <a:cs typeface="Cordia New" panose="020B0304020202020204" pitchFamily="34" charset="-34"/>
              </a:rPr>
              <a:t>Assessed </a:t>
            </a:r>
            <a:r>
              <a:rPr lang="en-US" sz="1800" b="1" dirty="0" smtClean="0">
                <a:solidFill>
                  <a:schemeClr val="tx1"/>
                </a:solidFill>
                <a:latin typeface="Cambria" panose="02040503050406030204" pitchFamily="18" charset="0"/>
                <a:cs typeface="Cordia New" panose="020B0304020202020204" pitchFamily="34" charset="-34"/>
              </a:rPr>
              <a:t>X-shredding rate</a:t>
            </a:r>
            <a:r>
              <a:rPr lang="en-US" sz="1800" dirty="0" smtClean="0">
                <a:solidFill>
                  <a:schemeClr val="tx1"/>
                </a:solidFill>
                <a:latin typeface="Cambria" panose="02040503050406030204" pitchFamily="18" charset="0"/>
                <a:cs typeface="Cordia New" panose="020B0304020202020204" pitchFamily="34" charset="-34"/>
              </a:rPr>
              <a:t> and </a:t>
            </a:r>
            <a:r>
              <a:rPr lang="en-US" sz="1800" b="1" dirty="0" smtClean="0">
                <a:solidFill>
                  <a:schemeClr val="tx1"/>
                </a:solidFill>
                <a:latin typeface="Cambria" panose="02040503050406030204" pitchFamily="18" charset="0"/>
                <a:cs typeface="Cordia New" panose="020B0304020202020204" pitchFamily="34" charset="-34"/>
              </a:rPr>
              <a:t>fecundity reduction </a:t>
            </a:r>
          </a:p>
          <a:p>
            <a:pPr marL="1257300" lvl="1" indent="-342900" fontAlgn="auto">
              <a:spcBef>
                <a:spcPts val="400"/>
              </a:spcBef>
              <a:spcAft>
                <a:spcPts val="0"/>
              </a:spcAft>
            </a:pPr>
            <a:r>
              <a:rPr lang="en-US" sz="1800" dirty="0" smtClean="0">
                <a:solidFill>
                  <a:schemeClr val="tx1"/>
                </a:solidFill>
                <a:latin typeface="Cambria" panose="02040503050406030204" pitchFamily="18" charset="0"/>
                <a:cs typeface="Cordia New" panose="020B0304020202020204" pitchFamily="34" charset="-34"/>
              </a:rPr>
              <a:t>Determined potential </a:t>
            </a:r>
            <a:r>
              <a:rPr lang="en-US" sz="1800" b="1" dirty="0" smtClean="0">
                <a:solidFill>
                  <a:schemeClr val="tx1"/>
                </a:solidFill>
                <a:latin typeface="Cambria" panose="02040503050406030204" pitchFamily="18" charset="0"/>
                <a:cs typeface="Cordia New" panose="020B0304020202020204" pitchFamily="34" charset="-34"/>
              </a:rPr>
              <a:t>mosquito release patterns </a:t>
            </a:r>
            <a:r>
              <a:rPr lang="en-US" sz="1800" dirty="0" smtClean="0">
                <a:solidFill>
                  <a:schemeClr val="tx1"/>
                </a:solidFill>
                <a:latin typeface="Cambria" panose="02040503050406030204" pitchFamily="18" charset="0"/>
                <a:cs typeface="Cordia New" panose="020B0304020202020204" pitchFamily="34" charset="-34"/>
              </a:rPr>
              <a:t>(frequency and number)</a:t>
            </a:r>
            <a:r>
              <a:rPr lang="en-US" sz="1600" dirty="0" smtClean="0">
                <a:solidFill>
                  <a:schemeClr val="tx1"/>
                </a:solidFill>
                <a:latin typeface="Cambria" panose="02040503050406030204" pitchFamily="18" charset="0"/>
                <a:cs typeface="Cordia New" panose="020B0304020202020204" pitchFamily="34" charset="-34"/>
              </a:rPr>
              <a:t/>
            </a:r>
            <a:br>
              <a:rPr lang="en-US" sz="1600" dirty="0" smtClean="0">
                <a:solidFill>
                  <a:schemeClr val="tx1"/>
                </a:solidFill>
                <a:latin typeface="Cambria" panose="02040503050406030204" pitchFamily="18" charset="0"/>
                <a:cs typeface="Cordia New" panose="020B0304020202020204" pitchFamily="34" charset="-34"/>
              </a:rPr>
            </a:br>
            <a:endParaRPr lang="en-US" sz="1600" b="1" dirty="0" smtClean="0">
              <a:solidFill>
                <a:schemeClr val="tx1"/>
              </a:solidFill>
              <a:latin typeface="Cambria" panose="02040503050406030204" pitchFamily="18" charset="0"/>
              <a:cs typeface="Cordia New" panose="020B0304020202020204" pitchFamily="34" charset="-34"/>
            </a:endParaRPr>
          </a:p>
          <a:p>
            <a:pPr algn="l" fontAlgn="auto">
              <a:spcBef>
                <a:spcPts val="400"/>
              </a:spcBef>
              <a:spcAft>
                <a:spcPts val="0"/>
              </a:spcAft>
            </a:pPr>
            <a:r>
              <a:rPr lang="en-US" sz="2000" b="1" dirty="0" smtClean="0">
                <a:solidFill>
                  <a:schemeClr val="tx1"/>
                </a:solidFill>
                <a:latin typeface="Cambria" panose="02040503050406030204" pitchFamily="18" charset="0"/>
                <a:cs typeface="Cordia New" panose="020B0304020202020204" pitchFamily="34" charset="-34"/>
              </a:rPr>
              <a:t>Evaluating </a:t>
            </a:r>
            <a:r>
              <a:rPr lang="en-US" sz="2000" b="1" dirty="0">
                <a:solidFill>
                  <a:schemeClr val="tx1"/>
                </a:solidFill>
                <a:latin typeface="Cambria" panose="02040503050406030204" pitchFamily="18" charset="0"/>
                <a:cs typeface="Cordia New" panose="020B0304020202020204" pitchFamily="34" charset="-34"/>
              </a:rPr>
              <a:t>interventions </a:t>
            </a:r>
            <a:r>
              <a:rPr lang="en-US" sz="2000" dirty="0">
                <a:solidFill>
                  <a:schemeClr val="tx1"/>
                </a:solidFill>
                <a:latin typeface="Cambria" panose="02040503050406030204" pitchFamily="18" charset="0"/>
                <a:cs typeface="Cordia New" panose="020B0304020202020204" pitchFamily="34" charset="-34"/>
              </a:rPr>
              <a:t>in </a:t>
            </a:r>
            <a:r>
              <a:rPr lang="en-US" sz="2000" dirty="0" smtClean="0">
                <a:solidFill>
                  <a:schemeClr val="tx1"/>
                </a:solidFill>
                <a:latin typeface="Cambria" panose="02040503050406030204" pitchFamily="18" charset="0"/>
                <a:cs typeface="Cordia New" panose="020B0304020202020204" pitchFamily="34" charset="-34"/>
              </a:rPr>
              <a:t>spatial setup:</a:t>
            </a:r>
          </a:p>
          <a:p>
            <a:pPr marL="1257300" lvl="1" indent="-342900" fontAlgn="auto">
              <a:spcBef>
                <a:spcPts val="400"/>
              </a:spcBef>
              <a:spcAft>
                <a:spcPts val="0"/>
              </a:spcAft>
            </a:pPr>
            <a:r>
              <a:rPr lang="en-US" sz="1800" b="1" dirty="0">
                <a:solidFill>
                  <a:schemeClr val="tx1"/>
                </a:solidFill>
                <a:latin typeface="Cambria" panose="02040503050406030204" pitchFamily="18" charset="0"/>
                <a:cs typeface="Cordia New" panose="020B0304020202020204" pitchFamily="34" charset="-34"/>
              </a:rPr>
              <a:t>Built 8 models of </a:t>
            </a:r>
            <a:r>
              <a:rPr lang="en-US" sz="1800" b="1" dirty="0" smtClean="0">
                <a:solidFill>
                  <a:schemeClr val="tx1"/>
                </a:solidFill>
                <a:latin typeface="Cambria" panose="02040503050406030204" pitchFamily="18" charset="0"/>
                <a:cs typeface="Cordia New" panose="020B0304020202020204" pitchFamily="34" charset="-34"/>
              </a:rPr>
              <a:t>8 DRC </a:t>
            </a:r>
            <a:r>
              <a:rPr lang="en-US" sz="1800" b="1" dirty="0">
                <a:solidFill>
                  <a:schemeClr val="tx1"/>
                </a:solidFill>
                <a:latin typeface="Cambria" panose="02040503050406030204" pitchFamily="18" charset="0"/>
                <a:cs typeface="Cordia New" panose="020B0304020202020204" pitchFamily="34" charset="-34"/>
              </a:rPr>
              <a:t>provinces </a:t>
            </a:r>
            <a:r>
              <a:rPr lang="en-US" sz="1800" dirty="0">
                <a:solidFill>
                  <a:schemeClr val="tx1"/>
                </a:solidFill>
                <a:latin typeface="Cambria" panose="02040503050406030204" pitchFamily="18" charset="0"/>
                <a:cs typeface="Cordia New" panose="020B0304020202020204" pitchFamily="34" charset="-34"/>
              </a:rPr>
              <a:t>capturing transmission intensities, </a:t>
            </a:r>
            <a:r>
              <a:rPr lang="en-US" sz="1800" dirty="0" smtClean="0">
                <a:solidFill>
                  <a:schemeClr val="tx1"/>
                </a:solidFill>
                <a:latin typeface="Cambria" panose="02040503050406030204" pitchFamily="18" charset="0"/>
                <a:cs typeface="Cordia New" panose="020B0304020202020204" pitchFamily="34" charset="-34"/>
              </a:rPr>
              <a:t>transmission </a:t>
            </a:r>
            <a:r>
              <a:rPr lang="en-US" sz="1800" dirty="0">
                <a:solidFill>
                  <a:schemeClr val="tx1"/>
                </a:solidFill>
                <a:latin typeface="Cambria" panose="02040503050406030204" pitchFamily="18" charset="0"/>
                <a:cs typeface="Cordia New" panose="020B0304020202020204" pitchFamily="34" charset="-34"/>
              </a:rPr>
              <a:t>seasonality, </a:t>
            </a:r>
            <a:r>
              <a:rPr lang="en-US" sz="1800" dirty="0" smtClean="0">
                <a:solidFill>
                  <a:schemeClr val="tx1"/>
                </a:solidFill>
                <a:latin typeface="Cambria" panose="02040503050406030204" pitchFamily="18" charset="0"/>
                <a:cs typeface="Cordia New" panose="020B0304020202020204" pitchFamily="34" charset="-34"/>
              </a:rPr>
              <a:t>and demographics</a:t>
            </a:r>
          </a:p>
          <a:p>
            <a:pPr marL="1257300" lvl="1" indent="-342900" fontAlgn="auto">
              <a:spcBef>
                <a:spcPts val="400"/>
              </a:spcBef>
              <a:spcAft>
                <a:spcPts val="0"/>
              </a:spcAft>
            </a:pPr>
            <a:r>
              <a:rPr lang="en-US" sz="1800" b="1" dirty="0" smtClean="0">
                <a:solidFill>
                  <a:schemeClr val="tx1"/>
                </a:solidFill>
                <a:latin typeface="Cambria" panose="02040503050406030204" pitchFamily="18" charset="0"/>
                <a:cs typeface="Cordia New" panose="020B0304020202020204" pitchFamily="34" charset="-34"/>
              </a:rPr>
              <a:t>Identified current core malaria control methods </a:t>
            </a:r>
            <a:r>
              <a:rPr lang="en-US" sz="1800" dirty="0" smtClean="0">
                <a:solidFill>
                  <a:schemeClr val="tx1"/>
                </a:solidFill>
                <a:latin typeface="Cambria" panose="02040503050406030204" pitchFamily="18" charset="0"/>
                <a:cs typeface="Cordia New" panose="020B0304020202020204" pitchFamily="34" charset="-34"/>
              </a:rPr>
              <a:t>that could help eliminate malaria for each province</a:t>
            </a:r>
          </a:p>
          <a:p>
            <a:pPr marL="1257300" lvl="1" indent="-342900" fontAlgn="auto">
              <a:spcBef>
                <a:spcPts val="400"/>
              </a:spcBef>
              <a:spcAft>
                <a:spcPts val="0"/>
              </a:spcAft>
            </a:pPr>
            <a:r>
              <a:rPr lang="en-US" sz="1800" b="1" dirty="0" smtClean="0">
                <a:solidFill>
                  <a:schemeClr val="tx1"/>
                </a:solidFill>
                <a:latin typeface="Cambria" panose="02040503050406030204" pitchFamily="18" charset="0"/>
                <a:cs typeface="Cordia New" panose="020B0304020202020204" pitchFamily="34" charset="-34"/>
              </a:rPr>
              <a:t>Added driving-Y gene drive </a:t>
            </a:r>
            <a:r>
              <a:rPr lang="en-US" sz="1800" dirty="0" smtClean="0">
                <a:solidFill>
                  <a:schemeClr val="tx1"/>
                </a:solidFill>
                <a:latin typeface="Cambria" panose="02040503050406030204" pitchFamily="18" charset="0"/>
                <a:cs typeface="Cordia New" panose="020B0304020202020204" pitchFamily="34" charset="-34"/>
              </a:rPr>
              <a:t>in packages that failed to achieve elimination to see </a:t>
            </a:r>
            <a:r>
              <a:rPr lang="en-US" sz="1800" dirty="0">
                <a:solidFill>
                  <a:schemeClr val="tx1"/>
                </a:solidFill>
                <a:latin typeface="Cambria" panose="02040503050406030204" pitchFamily="18" charset="0"/>
                <a:cs typeface="Cordia New" panose="020B0304020202020204" pitchFamily="34" charset="-34"/>
              </a:rPr>
              <a:t>if </a:t>
            </a:r>
            <a:r>
              <a:rPr lang="en-US" sz="1800" dirty="0" smtClean="0">
                <a:solidFill>
                  <a:schemeClr val="tx1"/>
                </a:solidFill>
                <a:latin typeface="Cambria" panose="02040503050406030204" pitchFamily="18" charset="0"/>
                <a:cs typeface="Cordia New" panose="020B0304020202020204" pitchFamily="34" charset="-34"/>
              </a:rPr>
              <a:t>it could </a:t>
            </a:r>
            <a:r>
              <a:rPr lang="en-US" sz="1800" dirty="0">
                <a:solidFill>
                  <a:schemeClr val="tx1"/>
                </a:solidFill>
                <a:latin typeface="Cambria" panose="02040503050406030204" pitchFamily="18" charset="0"/>
                <a:cs typeface="Cordia New" panose="020B0304020202020204" pitchFamily="34" charset="-34"/>
              </a:rPr>
              <a:t>help achieve </a:t>
            </a:r>
            <a:r>
              <a:rPr lang="en-US" sz="1800" dirty="0" smtClean="0">
                <a:solidFill>
                  <a:schemeClr val="tx1"/>
                </a:solidFill>
                <a:latin typeface="Cambria" panose="02040503050406030204" pitchFamily="18" charset="0"/>
                <a:cs typeface="Cordia New" panose="020B0304020202020204" pitchFamily="34" charset="-34"/>
              </a:rPr>
              <a:t>elimination</a:t>
            </a:r>
            <a:endParaRPr lang="en-US" sz="1800" dirty="0">
              <a:solidFill>
                <a:schemeClr val="tx1"/>
              </a:solidFill>
              <a:latin typeface="Cambria" panose="02040503050406030204" pitchFamily="18" charset="0"/>
              <a:cs typeface="Cordia New" panose="020B0304020202020204" pitchFamily="34" charset="-34"/>
            </a:endParaRPr>
          </a:p>
          <a:p>
            <a:pPr marL="1257300" lvl="1" indent="-342900" fontAlgn="auto">
              <a:spcBef>
                <a:spcPts val="400"/>
              </a:spcBef>
              <a:spcAft>
                <a:spcPts val="0"/>
              </a:spcAft>
            </a:pPr>
            <a:endParaRPr lang="en-US" sz="1600" dirty="0" smtClean="0">
              <a:solidFill>
                <a:schemeClr val="tx1"/>
              </a:solidFill>
              <a:latin typeface="Cambria" panose="02040503050406030204" pitchFamily="18" charset="0"/>
              <a:cs typeface="Cordia New" panose="020B0304020202020204" pitchFamily="34" charset="-34"/>
            </a:endParaRPr>
          </a:p>
          <a:p>
            <a:pPr algn="l" fontAlgn="auto">
              <a:spcBef>
                <a:spcPts val="400"/>
              </a:spcBef>
              <a:spcAft>
                <a:spcPts val="0"/>
              </a:spcAft>
            </a:pPr>
            <a:endParaRPr lang="en-US" sz="2000" dirty="0" smtClean="0">
              <a:solidFill>
                <a:schemeClr val="tx1"/>
              </a:solidFill>
              <a:latin typeface="Cambria" panose="02040503050406030204" pitchFamily="18" charset="0"/>
            </a:endParaRPr>
          </a:p>
        </p:txBody>
      </p:sp>
    </p:spTree>
    <p:extLst>
      <p:ext uri="{BB962C8B-B14F-4D97-AF65-F5344CB8AC3E}">
        <p14:creationId xmlns:p14="http://schemas.microsoft.com/office/powerpoint/2010/main" val="271627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6632"/>
            <a:ext cx="8229600" cy="1325563"/>
          </a:xfrm>
        </p:spPr>
        <p:txBody>
          <a:bodyPr/>
          <a:lstStyle/>
          <a:p>
            <a:r>
              <a:rPr lang="en-US" sz="3200" dirty="0" smtClean="0">
                <a:solidFill>
                  <a:schemeClr val="tx1"/>
                </a:solidFill>
                <a:ea typeface="Calibri" panose="020F0502020204030204" pitchFamily="34" charset="0"/>
                <a:cs typeface="Cordia New" panose="020B0304020202020204" pitchFamily="34" charset="-34"/>
              </a:rPr>
              <a:t>Modeling Driving-Y </a:t>
            </a:r>
            <a:r>
              <a:rPr lang="en-US" sz="3200" dirty="0">
                <a:solidFill>
                  <a:schemeClr val="tx1"/>
                </a:solidFill>
                <a:ea typeface="Calibri" panose="020F0502020204030204" pitchFamily="34" charset="0"/>
                <a:cs typeface="Cordia New" panose="020B0304020202020204" pitchFamily="34" charset="-34"/>
              </a:rPr>
              <a:t>gene </a:t>
            </a:r>
            <a:r>
              <a:rPr lang="en-US" sz="3200" dirty="0" smtClean="0">
                <a:solidFill>
                  <a:schemeClr val="tx1"/>
                </a:solidFill>
                <a:ea typeface="Calibri" panose="020F0502020204030204" pitchFamily="34" charset="0"/>
                <a:cs typeface="Cordia New" panose="020B0304020202020204" pitchFamily="34" charset="-34"/>
              </a:rPr>
              <a:t>drives</a:t>
            </a:r>
            <a:endParaRPr lang="en-US" sz="3200" b="1"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11</a:t>
            </a:fld>
            <a:endParaRPr lang="de-DE" dirty="0">
              <a:latin typeface="Cambria" panose="02040503050406030204" pitchFamily="18" charset="0"/>
            </a:endParaRPr>
          </a:p>
        </p:txBody>
      </p:sp>
      <p:sp>
        <p:nvSpPr>
          <p:cNvPr id="11" name="Text Placeholder 4"/>
          <p:cNvSpPr txBox="1">
            <a:spLocks/>
          </p:cNvSpPr>
          <p:nvPr/>
        </p:nvSpPr>
        <p:spPr>
          <a:xfrm>
            <a:off x="627321" y="1658244"/>
            <a:ext cx="8001000" cy="46981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rgbClr val="004288"/>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rgbClr val="004288"/>
                </a:solidFill>
                <a:latin typeface="+mn-lt"/>
                <a:ea typeface="+mn-ea"/>
                <a:cs typeface="+mn-cs"/>
              </a:defRPr>
            </a:lvl2pPr>
            <a:lvl3pPr marL="1143000" indent="-228600" algn="l" defTabSz="914400" rtl="0" eaLnBrk="1" latinLnBrk="0" hangingPunct="1">
              <a:spcBef>
                <a:spcPct val="20000"/>
              </a:spcBef>
              <a:buClr>
                <a:srgbClr val="004288"/>
              </a:buClr>
              <a:buFont typeface="Calibri" panose="020F0502020204030204" pitchFamily="34" charset="0"/>
              <a:buChar char="─"/>
              <a:defRPr sz="2400" kern="1200">
                <a:solidFill>
                  <a:srgbClr val="004288"/>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00428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2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fontAlgn="auto">
              <a:spcBef>
                <a:spcPts val="400"/>
              </a:spcBef>
              <a:spcAft>
                <a:spcPts val="0"/>
              </a:spcAft>
            </a:pPr>
            <a:r>
              <a:rPr lang="en-US" sz="2000" dirty="0">
                <a:solidFill>
                  <a:schemeClr val="tx1"/>
                </a:solidFill>
                <a:latin typeface="Cambria" panose="02040503050406030204" pitchFamily="18" charset="0"/>
              </a:rPr>
              <a:t>Simulations were carried out </a:t>
            </a:r>
            <a:r>
              <a:rPr lang="en-US" sz="2000" dirty="0" smtClean="0">
                <a:solidFill>
                  <a:schemeClr val="tx1"/>
                </a:solidFill>
                <a:latin typeface="Cambria" panose="02040503050406030204" pitchFamily="18" charset="0"/>
              </a:rPr>
              <a:t>using </a:t>
            </a:r>
            <a:r>
              <a:rPr lang="en-US" sz="2000" dirty="0">
                <a:solidFill>
                  <a:schemeClr val="tx1"/>
                </a:solidFill>
                <a:latin typeface="Cambria" panose="02040503050406030204" pitchFamily="18" charset="0"/>
              </a:rPr>
              <a:t>Epidemiological </a:t>
            </a:r>
            <a:r>
              <a:rPr lang="en-US" sz="2000" dirty="0" err="1">
                <a:solidFill>
                  <a:schemeClr val="tx1"/>
                </a:solidFill>
                <a:latin typeface="Cambria" panose="02040503050406030204" pitchFamily="18" charset="0"/>
              </a:rPr>
              <a:t>MODeling</a:t>
            </a:r>
            <a:r>
              <a:rPr lang="en-US" sz="2000" dirty="0">
                <a:solidFill>
                  <a:schemeClr val="tx1"/>
                </a:solidFill>
                <a:latin typeface="Cambria" panose="02040503050406030204" pitchFamily="18" charset="0"/>
              </a:rPr>
              <a:t> software (</a:t>
            </a:r>
            <a:r>
              <a:rPr lang="en-US" sz="2000" b="1" dirty="0">
                <a:solidFill>
                  <a:schemeClr val="tx1"/>
                </a:solidFill>
                <a:latin typeface="Cambria" panose="02040503050406030204" pitchFamily="18" charset="0"/>
              </a:rPr>
              <a:t>EMOD</a:t>
            </a:r>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version 2.18</a:t>
            </a:r>
          </a:p>
          <a:p>
            <a:pPr algn="l" fontAlgn="auto">
              <a:spcBef>
                <a:spcPts val="400"/>
              </a:spcBef>
              <a:spcAft>
                <a:spcPts val="0"/>
              </a:spcAft>
            </a:pPr>
            <a:endParaRPr lang="en-US" sz="1200" dirty="0">
              <a:solidFill>
                <a:schemeClr val="tx1"/>
              </a:solidFill>
              <a:latin typeface="Cambria" panose="02040503050406030204" pitchFamily="18" charset="0"/>
            </a:endParaRPr>
          </a:p>
          <a:p>
            <a:pPr algn="l" fontAlgn="auto">
              <a:spcBef>
                <a:spcPts val="400"/>
              </a:spcBef>
              <a:spcAft>
                <a:spcPts val="0"/>
              </a:spcAft>
            </a:pPr>
            <a:r>
              <a:rPr lang="en-US" sz="2000" dirty="0">
                <a:solidFill>
                  <a:schemeClr val="tx1"/>
                </a:solidFill>
                <a:latin typeface="Cambria" panose="02040503050406030204" pitchFamily="18" charset="0"/>
              </a:rPr>
              <a:t>The mechanisms to implement gene drive were added to the basic EMOD model applying genetic variable:</a:t>
            </a:r>
          </a:p>
          <a:p>
            <a:pPr algn="l" fontAlgn="auto">
              <a:spcBef>
                <a:spcPts val="400"/>
              </a:spcBef>
              <a:spcAft>
                <a:spcPts val="0"/>
              </a:spcAft>
            </a:pPr>
            <a:endParaRPr lang="en-US" sz="2000" dirty="0" smtClean="0">
              <a:solidFill>
                <a:schemeClr val="tx1"/>
              </a:solidFill>
              <a:latin typeface="Cambria" panose="02040503050406030204" pitchFamily="18" charset="0"/>
            </a:endParaRPr>
          </a:p>
          <a:p>
            <a:pPr lvl="1" indent="0" fontAlgn="auto">
              <a:spcBef>
                <a:spcPts val="400"/>
              </a:spcBef>
              <a:spcAft>
                <a:spcPts val="0"/>
              </a:spcAft>
              <a:buNone/>
            </a:pPr>
            <a:endParaRPr lang="en-US" sz="1600" dirty="0">
              <a:solidFill>
                <a:schemeClr val="tx1"/>
              </a:solidFill>
              <a:latin typeface="Cambria" panose="02040503050406030204" pitchFamily="18" charset="0"/>
            </a:endParaRPr>
          </a:p>
        </p:txBody>
      </p:sp>
      <p:sp>
        <p:nvSpPr>
          <p:cNvPr id="5" name="Rectangle 4"/>
          <p:cNvSpPr/>
          <p:nvPr/>
        </p:nvSpPr>
        <p:spPr>
          <a:xfrm>
            <a:off x="427960" y="5404850"/>
            <a:ext cx="8399721" cy="1477328"/>
          </a:xfrm>
          <a:prstGeom prst="rect">
            <a:avLst/>
          </a:prstGeom>
        </p:spPr>
        <p:txBody>
          <a:bodyPr wrap="square">
            <a:spAutoFit/>
          </a:bodyPr>
          <a:lstStyle/>
          <a:p>
            <a:pPr marL="509588" lvl="1" indent="-169863" algn="l" fontAlgn="auto">
              <a:spcBef>
                <a:spcPts val="400"/>
              </a:spcBef>
              <a:spcAft>
                <a:spcPts val="0"/>
              </a:spcAft>
              <a:buFont typeface="Arial" charset="0"/>
              <a:buChar char="•"/>
            </a:pPr>
            <a:r>
              <a:rPr lang="en-US" sz="1600" dirty="0">
                <a:latin typeface="Cambria" panose="02040503050406030204" pitchFamily="18" charset="0"/>
              </a:rPr>
              <a:t>All females were </a:t>
            </a:r>
            <a:r>
              <a:rPr lang="en-US" sz="1600" dirty="0" err="1" smtClean="0">
                <a:latin typeface="Cambria" panose="02040503050406030204" pitchFamily="18" charset="0"/>
              </a:rPr>
              <a:t>wildtype</a:t>
            </a:r>
            <a:r>
              <a:rPr lang="en-US" sz="1600" dirty="0" smtClean="0">
                <a:latin typeface="Cambria" panose="02040503050406030204" pitchFamily="18" charset="0"/>
              </a:rPr>
              <a:t> </a:t>
            </a:r>
            <a:r>
              <a:rPr lang="en-US" sz="1600" dirty="0">
                <a:latin typeface="Cambria" panose="02040503050406030204" pitchFamily="18" charset="0"/>
              </a:rPr>
              <a:t>while modified males carried a driving Y-chromosome </a:t>
            </a:r>
            <a:endParaRPr lang="en-US" sz="1600" dirty="0" smtClean="0">
              <a:latin typeface="Cambria" panose="02040503050406030204" pitchFamily="18" charset="0"/>
            </a:endParaRPr>
          </a:p>
          <a:p>
            <a:pPr marL="339725" lvl="1" algn="l" fontAlgn="auto">
              <a:spcBef>
                <a:spcPts val="400"/>
              </a:spcBef>
              <a:spcAft>
                <a:spcPts val="0"/>
              </a:spcAft>
            </a:pPr>
            <a:r>
              <a:rPr lang="en-US" sz="1600" dirty="0">
                <a:latin typeface="Cambria" panose="02040503050406030204" pitchFamily="18" charset="0"/>
                <a:sym typeface="Wingdings" panose="05000000000000000000" pitchFamily="2" charset="2"/>
              </a:rPr>
              <a:t> </a:t>
            </a:r>
            <a:r>
              <a:rPr lang="en-US" sz="1600" dirty="0" smtClean="0">
                <a:latin typeface="Cambria" panose="02040503050406030204" pitchFamily="18" charset="0"/>
                <a:sym typeface="Wingdings" panose="05000000000000000000" pitchFamily="2" charset="2"/>
              </a:rPr>
              <a:t>   </a:t>
            </a:r>
            <a:r>
              <a:rPr lang="en-US" sz="1600" dirty="0" smtClean="0">
                <a:latin typeface="Cambria" panose="02040503050406030204" pitchFamily="18" charset="0"/>
              </a:rPr>
              <a:t> </a:t>
            </a:r>
            <a:r>
              <a:rPr lang="en-US" sz="1600" dirty="0">
                <a:latin typeface="Cambria" panose="02040503050406030204" pitchFamily="18" charset="0"/>
              </a:rPr>
              <a:t>mating produced offspring</a:t>
            </a:r>
          </a:p>
          <a:p>
            <a:pPr marL="509588" lvl="1" indent="-169863" algn="l" fontAlgn="auto">
              <a:spcBef>
                <a:spcPts val="400"/>
              </a:spcBef>
              <a:spcAft>
                <a:spcPts val="0"/>
              </a:spcAft>
              <a:buFont typeface="Arial" charset="0"/>
              <a:buChar char="•"/>
            </a:pPr>
            <a:r>
              <a:rPr lang="en-US" sz="1600" dirty="0" smtClean="0">
                <a:latin typeface="Cambria" panose="02040503050406030204" pitchFamily="18" charset="0"/>
              </a:rPr>
              <a:t>For </a:t>
            </a:r>
            <a:r>
              <a:rPr lang="en-US" sz="1600" dirty="0">
                <a:latin typeface="Cambria" panose="02040503050406030204" pitchFamily="18" charset="0"/>
              </a:rPr>
              <a:t>each female that mated with a modified </a:t>
            </a:r>
            <a:r>
              <a:rPr lang="en-US" sz="1600" dirty="0" smtClean="0">
                <a:latin typeface="Cambria" panose="02040503050406030204" pitchFamily="18" charset="0"/>
              </a:rPr>
              <a:t>male, the </a:t>
            </a:r>
            <a:r>
              <a:rPr lang="en-US" sz="1600" b="1" dirty="0">
                <a:latin typeface="Cambria" panose="02040503050406030204" pitchFamily="18" charset="0"/>
              </a:rPr>
              <a:t>total egg batch size </a:t>
            </a:r>
            <a:r>
              <a:rPr lang="en-US" sz="1600" dirty="0">
                <a:latin typeface="Cambria" panose="02040503050406030204" pitchFamily="18" charset="0"/>
              </a:rPr>
              <a:t>was reduced by the parameter </a:t>
            </a:r>
            <a:r>
              <a:rPr lang="en-US" sz="1600" b="1" dirty="0">
                <a:latin typeface="Cambria" panose="02040503050406030204" pitchFamily="18" charset="0"/>
              </a:rPr>
              <a:t>fecundity reduction </a:t>
            </a:r>
            <a:endParaRPr lang="en-US" sz="1600" b="1" dirty="0" smtClean="0">
              <a:latin typeface="Cambria" panose="02040503050406030204" pitchFamily="18" charset="0"/>
            </a:endParaRPr>
          </a:p>
          <a:p>
            <a:pPr marL="509588" lvl="1" indent="-169863" algn="l" fontAlgn="auto">
              <a:spcBef>
                <a:spcPts val="400"/>
              </a:spcBef>
              <a:spcAft>
                <a:spcPts val="0"/>
              </a:spcAft>
              <a:buFont typeface="Arial" charset="0"/>
              <a:buChar char="•"/>
            </a:pPr>
            <a:r>
              <a:rPr lang="en-US" sz="1600" dirty="0" smtClean="0">
                <a:latin typeface="Cambria" panose="02040503050406030204" pitchFamily="18" charset="0"/>
              </a:rPr>
              <a:t>Only </a:t>
            </a:r>
            <a:r>
              <a:rPr lang="en-US" sz="1600" dirty="0">
                <a:latin typeface="Cambria" panose="02040503050406030204" pitchFamily="18" charset="0"/>
              </a:rPr>
              <a:t>females that mated with a driving-Y male had their fertility </a:t>
            </a:r>
            <a:r>
              <a:rPr lang="en-US" sz="1600" dirty="0" smtClean="0">
                <a:latin typeface="Cambria" panose="02040503050406030204" pitchFamily="18" charset="0"/>
              </a:rPr>
              <a:t>reduced</a:t>
            </a:r>
            <a:endParaRPr lang="en-US" sz="1600" dirty="0">
              <a:latin typeface="Cambria" panose="02040503050406030204" pitchFamily="18" charset="0"/>
            </a:endParaRPr>
          </a:p>
        </p:txBody>
      </p:sp>
      <p:pic>
        <p:nvPicPr>
          <p:cNvPr id="9" name="Picture 8"/>
          <p:cNvPicPr>
            <a:picLocks noChangeAspect="1"/>
          </p:cNvPicPr>
          <p:nvPr/>
        </p:nvPicPr>
        <p:blipFill>
          <a:blip r:embed="rId3"/>
          <a:stretch>
            <a:fillRect/>
          </a:stretch>
        </p:blipFill>
        <p:spPr>
          <a:xfrm>
            <a:off x="914400" y="3421152"/>
            <a:ext cx="7713921" cy="1816710"/>
          </a:xfrm>
          <a:prstGeom prst="rect">
            <a:avLst/>
          </a:prstGeom>
        </p:spPr>
      </p:pic>
    </p:spTree>
    <p:extLst>
      <p:ext uri="{BB962C8B-B14F-4D97-AF65-F5344CB8AC3E}">
        <p14:creationId xmlns:p14="http://schemas.microsoft.com/office/powerpoint/2010/main" val="273690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979271"/>
            <a:ext cx="5396181" cy="4857102"/>
          </a:xfrm>
          <a:prstGeom prst="rect">
            <a:avLst/>
          </a:prstGeom>
        </p:spPr>
      </p:pic>
      <p:sp>
        <p:nvSpPr>
          <p:cNvPr id="4" name="Title 3"/>
          <p:cNvSpPr>
            <a:spLocks noGrp="1"/>
          </p:cNvSpPr>
          <p:nvPr>
            <p:ph type="title"/>
          </p:nvPr>
        </p:nvSpPr>
        <p:spPr>
          <a:xfrm>
            <a:off x="215228" y="116632"/>
            <a:ext cx="8928772" cy="1325563"/>
          </a:xfrm>
        </p:spPr>
        <p:txBody>
          <a:bodyPr/>
          <a:lstStyle/>
          <a:p>
            <a:pPr lvl="0"/>
            <a:r>
              <a:rPr lang="en-US" sz="3200" dirty="0" smtClean="0">
                <a:solidFill>
                  <a:schemeClr val="tx1"/>
                </a:solidFill>
              </a:rPr>
              <a:t>Effective gene drives required high X-shredding rate and low fecundity reduction</a:t>
            </a:r>
            <a:endParaRPr lang="en-US" sz="3200"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12</a:t>
            </a:fld>
            <a:endParaRPr lang="de-DE" dirty="0">
              <a:latin typeface="Cambria" panose="02040503050406030204" pitchFamily="18" charset="0"/>
            </a:endParaRPr>
          </a:p>
        </p:txBody>
      </p:sp>
      <p:sp>
        <p:nvSpPr>
          <p:cNvPr id="6" name="Rectangle 6"/>
          <p:cNvSpPr>
            <a:spLocks noChangeArrowheads="1"/>
          </p:cNvSpPr>
          <p:nvPr/>
        </p:nvSpPr>
        <p:spPr bwMode="auto">
          <a:xfrm>
            <a:off x="245708" y="1717661"/>
            <a:ext cx="4745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en-US" sz="1400" b="1" dirty="0" smtClean="0">
                <a:solidFill>
                  <a:srgbClr val="000000"/>
                </a:solidFill>
                <a:latin typeface="Cambria" panose="02040503050406030204" pitchFamily="18" charset="0"/>
                <a:ea typeface="Calibri" panose="020F0502020204030204" pitchFamily="34" charset="0"/>
                <a:cs typeface="Calibri" panose="020F0502020204030204" pitchFamily="34" charset="0"/>
              </a:rPr>
              <a:t>Driving-Y parameters of 200 </a:t>
            </a:r>
            <a:r>
              <a:rPr lang="en-US" sz="1400" b="1" dirty="0">
                <a:solidFill>
                  <a:srgbClr val="000000"/>
                </a:solidFill>
                <a:latin typeface="Cambria" panose="02040503050406030204" pitchFamily="18" charset="0"/>
                <a:ea typeface="Calibri" panose="020F0502020204030204" pitchFamily="34" charset="0"/>
                <a:cs typeface="Calibri" panose="020F0502020204030204" pitchFamily="34" charset="0"/>
              </a:rPr>
              <a:t>gene-drive </a:t>
            </a:r>
            <a:r>
              <a:rPr lang="en-US" sz="1400" b="1" dirty="0" smtClean="0">
                <a:solidFill>
                  <a:srgbClr val="000000"/>
                </a:solidFill>
                <a:latin typeface="Cambria" panose="02040503050406030204" pitchFamily="18" charset="0"/>
                <a:ea typeface="Calibri" panose="020F0502020204030204" pitchFamily="34" charset="0"/>
                <a:cs typeface="Calibri" panose="020F0502020204030204" pitchFamily="34" charset="0"/>
              </a:rPr>
              <a:t>mosquitoes </a:t>
            </a:r>
          </a:p>
          <a:p>
            <a:pPr lvl="0" eaLnBrk="0" hangingPunct="0"/>
            <a:r>
              <a:rPr lang="en-US" sz="1400" b="1" dirty="0" smtClean="0">
                <a:solidFill>
                  <a:srgbClr val="000000"/>
                </a:solidFill>
                <a:latin typeface="Cambria" panose="02040503050406030204" pitchFamily="18" charset="0"/>
                <a:ea typeface="Calibri" panose="020F0502020204030204" pitchFamily="34" charset="0"/>
                <a:cs typeface="Calibri" panose="020F0502020204030204" pitchFamily="34" charset="0"/>
              </a:rPr>
              <a:t>in Kinshasa province</a:t>
            </a:r>
            <a:endParaRPr kumimoji="0" lang="en-US" sz="1400" b="1" i="0" u="none" strike="noStrike" cap="none" normalizeH="0" baseline="0" dirty="0" smtClean="0">
              <a:ln>
                <a:noFill/>
              </a:ln>
              <a:solidFill>
                <a:schemeClr val="tx1"/>
              </a:solidFill>
              <a:effectLst/>
              <a:latin typeface="Cambria" panose="02040503050406030204" pitchFamily="18" charset="0"/>
            </a:endParaRPr>
          </a:p>
        </p:txBody>
      </p:sp>
      <p:sp>
        <p:nvSpPr>
          <p:cNvPr id="8" name="Rectangle 7"/>
          <p:cNvSpPr/>
          <p:nvPr/>
        </p:nvSpPr>
        <p:spPr>
          <a:xfrm>
            <a:off x="4960964" y="1979271"/>
            <a:ext cx="4030636" cy="1146211"/>
          </a:xfrm>
          <a:prstGeom prst="rect">
            <a:avLst/>
          </a:prstGeom>
        </p:spPr>
        <p:txBody>
          <a:bodyPr wrap="square">
            <a:spAutoFit/>
          </a:bodyPr>
          <a:lstStyle/>
          <a:p>
            <a:pPr marL="342900" marR="0" lvl="0" indent="-342900" algn="l" fontAlgn="ctr">
              <a:lnSpc>
                <a:spcPct val="107000"/>
              </a:lnSpc>
              <a:spcBef>
                <a:spcPts val="0"/>
              </a:spcBef>
              <a:spcAft>
                <a:spcPts val="0"/>
              </a:spcAft>
              <a:buSzPts val="1000"/>
              <a:buFont typeface="Symbol" panose="05050102010706020507" pitchFamily="18" charset="2"/>
              <a:buChar char=""/>
              <a:tabLst>
                <a:tab pos="457200" algn="l"/>
              </a:tabLst>
            </a:pP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Driving-Y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parameters that </a:t>
            </a: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would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later applied:</a:t>
            </a:r>
            <a:endParaRPr lang="en-US" sz="1600" dirty="0">
              <a:latin typeface="Cambria" panose="02040503050406030204" pitchFamily="18" charset="0"/>
              <a:ea typeface="Calibri" panose="020F0502020204030204" pitchFamily="34" charset="0"/>
              <a:cs typeface="Cordia New" panose="020B0304020202020204" pitchFamily="34" charset="-34"/>
            </a:endParaRPr>
          </a:p>
          <a:p>
            <a:pPr marL="742950" marR="0" lvl="1" indent="-285750" algn="l" fontAlgn="ctr">
              <a:lnSpc>
                <a:spcPct val="107000"/>
              </a:lnSpc>
              <a:spcBef>
                <a:spcPts val="0"/>
              </a:spcBef>
              <a:spcAft>
                <a:spcPts val="0"/>
              </a:spcAft>
              <a:buSzPts val="1000"/>
              <a:buFont typeface="Courier New" panose="02070309020205020404" pitchFamily="49" charset="0"/>
              <a:buChar char="o"/>
              <a:tabLst>
                <a:tab pos="914400" algn="l"/>
              </a:tabLst>
            </a:pP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Fecundity reduction: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0.05, 0.1, 0.15</a:t>
            </a:r>
            <a:endParaRPr lang="en-US" sz="1600" dirty="0">
              <a:latin typeface="Cambria" panose="02040503050406030204" pitchFamily="18" charset="0"/>
              <a:ea typeface="Calibri" panose="020F0502020204030204" pitchFamily="34" charset="0"/>
              <a:cs typeface="Times New Roman" panose="02020603050405020304" pitchFamily="18" charset="0"/>
            </a:endParaRPr>
          </a:p>
          <a:p>
            <a:pPr marL="742950" marR="0" lvl="1" indent="-285750" algn="l" fontAlgn="ctr">
              <a:lnSpc>
                <a:spcPct val="107000"/>
              </a:lnSpc>
              <a:spcBef>
                <a:spcPts val="0"/>
              </a:spcBef>
              <a:spcAft>
                <a:spcPts val="0"/>
              </a:spcAft>
              <a:buSzPts val="1000"/>
              <a:buFont typeface="Courier New" panose="02070309020205020404" pitchFamily="49" charset="0"/>
              <a:buChar char="o"/>
              <a:tabLst>
                <a:tab pos="914400" algn="l"/>
              </a:tabLst>
            </a:pP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X-shredding rate: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0.9, 0.95, 1.0</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1118170" y="2313450"/>
            <a:ext cx="914400" cy="73455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6765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0" y="2007027"/>
            <a:ext cx="8786864" cy="4774773"/>
          </a:xfrm>
          <a:prstGeom prst="rect">
            <a:avLst/>
          </a:prstGeom>
        </p:spPr>
      </p:pic>
      <p:sp>
        <p:nvSpPr>
          <p:cNvPr id="4" name="Title 3"/>
          <p:cNvSpPr>
            <a:spLocks noGrp="1"/>
          </p:cNvSpPr>
          <p:nvPr>
            <p:ph type="title"/>
          </p:nvPr>
        </p:nvSpPr>
        <p:spPr>
          <a:xfrm>
            <a:off x="215228" y="116632"/>
            <a:ext cx="8928772" cy="1325563"/>
          </a:xfrm>
        </p:spPr>
        <p:txBody>
          <a:bodyPr/>
          <a:lstStyle/>
          <a:p>
            <a:pPr marR="0" lvl="0" fontAlgn="ctr">
              <a:lnSpc>
                <a:spcPct val="107000"/>
              </a:lnSpc>
              <a:spcBef>
                <a:spcPts val="0"/>
              </a:spcBef>
              <a:spcAft>
                <a:spcPts val="0"/>
              </a:spcAft>
              <a:buSzPts val="1000"/>
              <a:tabLst>
                <a:tab pos="457200" algn="l"/>
              </a:tabLst>
            </a:pPr>
            <a:r>
              <a:rPr lang="en-US" sz="3200" dirty="0">
                <a:solidFill>
                  <a:srgbClr val="000000"/>
                </a:solidFill>
                <a:ea typeface="Calibri" panose="020F0502020204030204" pitchFamily="34" charset="0"/>
                <a:cs typeface="Calibri" panose="020F0502020204030204" pitchFamily="34" charset="0"/>
              </a:rPr>
              <a:t>Single release of sufficient amount </a:t>
            </a:r>
            <a:r>
              <a:rPr lang="en-US" sz="3200" dirty="0" smtClean="0">
                <a:solidFill>
                  <a:srgbClr val="000000"/>
                </a:solidFill>
                <a:ea typeface="Calibri" panose="020F0502020204030204" pitchFamily="34" charset="0"/>
                <a:cs typeface="Calibri" panose="020F0502020204030204" pitchFamily="34" charset="0"/>
              </a:rPr>
              <a:t>worked </a:t>
            </a:r>
            <a:r>
              <a:rPr lang="en-US" sz="3200" dirty="0">
                <a:solidFill>
                  <a:srgbClr val="000000"/>
                </a:solidFill>
                <a:ea typeface="Calibri" panose="020F0502020204030204" pitchFamily="34" charset="0"/>
                <a:cs typeface="Calibri" panose="020F0502020204030204" pitchFamily="34" charset="0"/>
              </a:rPr>
              <a:t>faster</a:t>
            </a:r>
            <a:endParaRPr lang="en-US" sz="3200" dirty="0">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13</a:t>
            </a:fld>
            <a:endParaRPr lang="de-DE" dirty="0">
              <a:latin typeface="Cambria" panose="02040503050406030204" pitchFamily="18" charset="0"/>
            </a:endParaRPr>
          </a:p>
        </p:txBody>
      </p:sp>
      <p:sp>
        <p:nvSpPr>
          <p:cNvPr id="26" name="Rectangle 44"/>
          <p:cNvSpPr>
            <a:spLocks noChangeArrowheads="1"/>
          </p:cNvSpPr>
          <p:nvPr/>
        </p:nvSpPr>
        <p:spPr bwMode="auto">
          <a:xfrm>
            <a:off x="685800" y="1593137"/>
            <a:ext cx="1926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Kinshasa province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mbria" panose="02040503050406030204" pitchFamily="18" charset="0"/>
            </a:endParaRPr>
          </a:p>
        </p:txBody>
      </p:sp>
      <p:sp>
        <p:nvSpPr>
          <p:cNvPr id="28" name="Rectangle 46"/>
          <p:cNvSpPr>
            <a:spLocks noChangeArrowheads="1"/>
          </p:cNvSpPr>
          <p:nvPr/>
        </p:nvSpPr>
        <p:spPr bwMode="auto">
          <a:xfrm>
            <a:off x="7171305" y="5539926"/>
            <a:ext cx="209330" cy="24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200">
              <a:latin typeface="Cambria" panose="02040503050406030204" pitchFamily="18" charset="0"/>
            </a:endParaRPr>
          </a:p>
        </p:txBody>
      </p:sp>
      <p:cxnSp>
        <p:nvCxnSpPr>
          <p:cNvPr id="5" name="Straight Connector 4"/>
          <p:cNvCxnSpPr/>
          <p:nvPr/>
        </p:nvCxnSpPr>
        <p:spPr>
          <a:xfrm>
            <a:off x="3352800" y="2743200"/>
            <a:ext cx="17228" cy="1143000"/>
          </a:xfrm>
          <a:prstGeom prst="line">
            <a:avLst/>
          </a:prstGeom>
          <a:ln w="28575">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3370028" y="5638800"/>
            <a:ext cx="0" cy="428432"/>
          </a:xfrm>
          <a:prstGeom prst="line">
            <a:avLst/>
          </a:prstGeom>
          <a:ln w="28575">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4419600" y="5638800"/>
            <a:ext cx="0" cy="428432"/>
          </a:xfrm>
          <a:prstGeom prst="line">
            <a:avLst/>
          </a:prstGeom>
          <a:ln w="28575">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410200" y="5638800"/>
            <a:ext cx="0" cy="428432"/>
          </a:xfrm>
          <a:prstGeom prst="line">
            <a:avLst/>
          </a:prstGeom>
          <a:ln w="28575">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1487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009" t="2980" b="3289"/>
          <a:stretch/>
        </p:blipFill>
        <p:spPr>
          <a:xfrm>
            <a:off x="56842" y="2188974"/>
            <a:ext cx="5312673" cy="4343400"/>
          </a:xfrm>
          <a:prstGeom prst="rect">
            <a:avLst/>
          </a:prstGeom>
        </p:spPr>
      </p:pic>
      <p:sp>
        <p:nvSpPr>
          <p:cNvPr id="4" name="Title 3"/>
          <p:cNvSpPr>
            <a:spLocks noGrp="1"/>
          </p:cNvSpPr>
          <p:nvPr>
            <p:ph type="title"/>
          </p:nvPr>
        </p:nvSpPr>
        <p:spPr>
          <a:xfrm>
            <a:off x="215228" y="116632"/>
            <a:ext cx="8928772" cy="1325563"/>
          </a:xfrm>
        </p:spPr>
        <p:txBody>
          <a:bodyPr/>
          <a:lstStyle/>
          <a:p>
            <a:pPr lvl="0"/>
            <a:r>
              <a:rPr lang="en-US" sz="3200" dirty="0" smtClean="0">
                <a:solidFill>
                  <a:schemeClr val="tx1"/>
                </a:solidFill>
              </a:rPr>
              <a:t>Target locations </a:t>
            </a:r>
            <a:r>
              <a:rPr lang="en-US" sz="3200" dirty="0">
                <a:solidFill>
                  <a:schemeClr val="tx1"/>
                </a:solidFill>
              </a:rPr>
              <a:t>are representatives of what could happen everywhere in </a:t>
            </a:r>
            <a:r>
              <a:rPr lang="en-US" sz="3200" dirty="0" smtClean="0">
                <a:solidFill>
                  <a:schemeClr val="tx1"/>
                </a:solidFill>
              </a:rPr>
              <a:t>DRC</a:t>
            </a:r>
            <a:endParaRPr lang="en-US" sz="3200"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14</a:t>
            </a:fld>
            <a:endParaRPr lang="de-DE" dirty="0">
              <a:latin typeface="Cambria" panose="02040503050406030204" pitchFamily="18" charset="0"/>
            </a:endParaRPr>
          </a:p>
        </p:txBody>
      </p:sp>
      <p:sp>
        <p:nvSpPr>
          <p:cNvPr id="13" name="Rectangle 12"/>
          <p:cNvSpPr/>
          <p:nvPr/>
        </p:nvSpPr>
        <p:spPr>
          <a:xfrm>
            <a:off x="430702" y="1600200"/>
            <a:ext cx="4267200" cy="553357"/>
          </a:xfrm>
          <a:prstGeom prst="rect">
            <a:avLst/>
          </a:prstGeom>
        </p:spPr>
        <p:txBody>
          <a:bodyPr wrap="square">
            <a:spAutoFit/>
          </a:bodyPr>
          <a:lstStyle/>
          <a:p>
            <a:pPr marL="0" marR="0">
              <a:lnSpc>
                <a:spcPct val="107000"/>
              </a:lnSpc>
              <a:spcBef>
                <a:spcPts val="0"/>
              </a:spcBef>
              <a:spcAft>
                <a:spcPts val="800"/>
              </a:spcAft>
            </a:pPr>
            <a:r>
              <a:rPr lang="en-US" sz="1400" b="1" dirty="0">
                <a:latin typeface="Cambria" panose="02040503050406030204" pitchFamily="18" charset="0"/>
                <a:ea typeface="Calibri" panose="020F0502020204030204" pitchFamily="34" charset="0"/>
                <a:cs typeface="Calibri" panose="020F0502020204030204" pitchFamily="34" charset="0"/>
              </a:rPr>
              <a:t>Provincial stratification based on reported malaria parasite </a:t>
            </a:r>
            <a:r>
              <a:rPr lang="en-US" sz="1400" b="1" dirty="0" smtClean="0">
                <a:latin typeface="Cambria" panose="02040503050406030204" pitchFamily="18" charset="0"/>
                <a:ea typeface="Calibri" panose="020F0502020204030204" pitchFamily="34" charset="0"/>
                <a:cs typeface="Calibri" panose="020F0502020204030204" pitchFamily="34" charset="0"/>
              </a:rPr>
              <a:t>prevalence* (%)</a:t>
            </a:r>
          </a:p>
        </p:txBody>
      </p:sp>
      <p:sp>
        <p:nvSpPr>
          <p:cNvPr id="8" name="Text Placeholder 4"/>
          <p:cNvSpPr txBox="1">
            <a:spLocks/>
          </p:cNvSpPr>
          <p:nvPr/>
        </p:nvSpPr>
        <p:spPr>
          <a:xfrm>
            <a:off x="5562601" y="2120427"/>
            <a:ext cx="3581399" cy="3352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rgbClr val="004288"/>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rgbClr val="004288"/>
                </a:solidFill>
                <a:latin typeface="+mn-lt"/>
                <a:ea typeface="+mn-ea"/>
                <a:cs typeface="+mn-cs"/>
              </a:defRPr>
            </a:lvl2pPr>
            <a:lvl3pPr marL="1143000" indent="-228600" algn="l" defTabSz="914400" rtl="0" eaLnBrk="1" latinLnBrk="0" hangingPunct="1">
              <a:spcBef>
                <a:spcPct val="20000"/>
              </a:spcBef>
              <a:buClr>
                <a:srgbClr val="004288"/>
              </a:buClr>
              <a:buFont typeface="Calibri" panose="020F0502020204030204" pitchFamily="34" charset="0"/>
              <a:buChar char="─"/>
              <a:defRPr sz="2400" kern="1200">
                <a:solidFill>
                  <a:srgbClr val="004288"/>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00428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2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indent="-179388" algn="l" fontAlgn="auto">
              <a:spcBef>
                <a:spcPts val="400"/>
              </a:spcBef>
              <a:spcAft>
                <a:spcPts val="0"/>
              </a:spcAft>
              <a:buFont typeface="Arial" charset="0"/>
              <a:buChar char="•"/>
            </a:pPr>
            <a:r>
              <a:rPr lang="en-US" sz="2000" dirty="0">
                <a:solidFill>
                  <a:schemeClr val="tx1"/>
                </a:solidFill>
                <a:latin typeface="Cambria" panose="02040503050406030204" pitchFamily="18" charset="0"/>
              </a:rPr>
              <a:t>The selected provinces </a:t>
            </a:r>
            <a:r>
              <a:rPr lang="en-US" sz="2000" u="sng" dirty="0">
                <a:solidFill>
                  <a:schemeClr val="tx1"/>
                </a:solidFill>
                <a:latin typeface="Cambria" panose="02040503050406030204" pitchFamily="18" charset="0"/>
              </a:rPr>
              <a:t>span the range of transmission intensities </a:t>
            </a:r>
            <a:r>
              <a:rPr lang="en-US" sz="2000" dirty="0">
                <a:solidFill>
                  <a:schemeClr val="tx1"/>
                </a:solidFill>
                <a:latin typeface="Cambria" panose="02040503050406030204" pitchFamily="18" charset="0"/>
              </a:rPr>
              <a:t>across the whole countries</a:t>
            </a:r>
          </a:p>
          <a:p>
            <a:pPr marL="179388" indent="-179388" algn="l" fontAlgn="auto">
              <a:spcBef>
                <a:spcPts val="400"/>
              </a:spcBef>
              <a:spcAft>
                <a:spcPts val="0"/>
              </a:spcAft>
              <a:buFont typeface="Arial" charset="0"/>
              <a:buChar char="•"/>
            </a:pPr>
            <a:endParaRPr lang="en-US" sz="2000" b="1" dirty="0" smtClean="0">
              <a:solidFill>
                <a:schemeClr val="tx1"/>
              </a:solidFill>
              <a:latin typeface="Cambria" panose="02040503050406030204" pitchFamily="18" charset="0"/>
            </a:endParaRPr>
          </a:p>
          <a:p>
            <a:pPr marL="179388" indent="-179388" algn="l" fontAlgn="auto">
              <a:spcBef>
                <a:spcPts val="400"/>
              </a:spcBef>
              <a:spcAft>
                <a:spcPts val="0"/>
              </a:spcAft>
              <a:buFont typeface="Arial" charset="0"/>
              <a:buChar char="•"/>
            </a:pPr>
            <a:r>
              <a:rPr lang="en-US" sz="2000" b="1" dirty="0" smtClean="0">
                <a:solidFill>
                  <a:schemeClr val="tx1"/>
                </a:solidFill>
                <a:latin typeface="Cambria" panose="02040503050406030204" pitchFamily="18" charset="0"/>
              </a:rPr>
              <a:t>Larval habitat </a:t>
            </a:r>
            <a:r>
              <a:rPr lang="en-US" sz="2000" dirty="0" smtClean="0">
                <a:solidFill>
                  <a:schemeClr val="tx1"/>
                </a:solidFill>
                <a:latin typeface="Cambria" panose="02040503050406030204" pitchFamily="18" charset="0"/>
              </a:rPr>
              <a:t>was calibrated to the reported parasite prevalence data</a:t>
            </a:r>
          </a:p>
          <a:p>
            <a:pPr marL="1093788" lvl="1" indent="-179388" fontAlgn="auto">
              <a:spcBef>
                <a:spcPts val="400"/>
              </a:spcBef>
              <a:spcAft>
                <a:spcPts val="0"/>
              </a:spcAft>
              <a:buFont typeface="Arial" charset="0"/>
              <a:buChar char="•"/>
            </a:pPr>
            <a:endParaRPr lang="en-US" sz="1600" dirty="0">
              <a:solidFill>
                <a:schemeClr val="tx1"/>
              </a:solidFill>
              <a:latin typeface="Cambria" panose="02040503050406030204" pitchFamily="18" charset="0"/>
            </a:endParaRPr>
          </a:p>
          <a:p>
            <a:pPr marL="179388" indent="-179388" algn="l" fontAlgn="auto">
              <a:spcBef>
                <a:spcPts val="400"/>
              </a:spcBef>
              <a:spcAft>
                <a:spcPts val="0"/>
              </a:spcAft>
              <a:buFont typeface="Arial" charset="0"/>
              <a:buChar char="•"/>
            </a:pPr>
            <a:endParaRPr lang="en-US" sz="2000" dirty="0" smtClean="0">
              <a:solidFill>
                <a:schemeClr val="tx1"/>
              </a:solidFill>
              <a:latin typeface="Cambria" panose="02040503050406030204" pitchFamily="18" charset="0"/>
            </a:endParaRPr>
          </a:p>
        </p:txBody>
      </p:sp>
      <p:sp>
        <p:nvSpPr>
          <p:cNvPr id="6" name="Rectangle 5"/>
          <p:cNvSpPr/>
          <p:nvPr/>
        </p:nvSpPr>
        <p:spPr>
          <a:xfrm>
            <a:off x="-12405" y="6584527"/>
            <a:ext cx="6457556" cy="273473"/>
          </a:xfrm>
          <a:prstGeom prst="rect">
            <a:avLst/>
          </a:prstGeom>
        </p:spPr>
        <p:txBody>
          <a:bodyPr wrap="square">
            <a:spAutoFit/>
          </a:bodyPr>
          <a:lstStyle/>
          <a:p>
            <a:pPr marL="0" marR="0" algn="l">
              <a:lnSpc>
                <a:spcPct val="107000"/>
              </a:lnSpc>
              <a:spcBef>
                <a:spcPts val="0"/>
              </a:spcBef>
              <a:spcAft>
                <a:spcPts val="800"/>
              </a:spcAft>
            </a:pPr>
            <a:r>
              <a:rPr lang="en-US" sz="1100" dirty="0" smtClean="0">
                <a:latin typeface="Cambria" panose="02040503050406030204" pitchFamily="18" charset="0"/>
                <a:ea typeface="Calibri" panose="020F0502020204030204" pitchFamily="34" charset="0"/>
                <a:cs typeface="Calibri" panose="020F0502020204030204" pitchFamily="34" charset="0"/>
              </a:rPr>
              <a:t>*From </a:t>
            </a:r>
            <a:r>
              <a:rPr lang="en-US" sz="1100" dirty="0">
                <a:latin typeface="Cambria" panose="02040503050406030204" pitchFamily="18" charset="0"/>
                <a:ea typeface="Calibri" panose="020F0502020204030204" pitchFamily="34" charset="0"/>
                <a:cs typeface="Calibri" panose="020F0502020204030204" pitchFamily="34" charset="0"/>
              </a:rPr>
              <a:t>prevalence data presented in DRC-Demographic and Health Survey (DHS) II </a:t>
            </a:r>
            <a:r>
              <a:rPr lang="en-US" sz="1100" dirty="0" smtClean="0">
                <a:latin typeface="Cambria" panose="02040503050406030204" pitchFamily="18" charset="0"/>
                <a:ea typeface="Calibri" panose="020F0502020204030204" pitchFamily="34" charset="0"/>
                <a:cs typeface="Calibri" panose="020F0502020204030204" pitchFamily="34" charset="0"/>
              </a:rPr>
              <a:t>2013-2014</a:t>
            </a:r>
            <a:endParaRPr lang="en-US" sz="1100" dirty="0">
              <a:latin typeface="Cambria" panose="020405030504060302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19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28" y="116632"/>
            <a:ext cx="8928772" cy="1325563"/>
          </a:xfrm>
        </p:spPr>
        <p:txBody>
          <a:bodyPr/>
          <a:lstStyle/>
          <a:p>
            <a:pPr lvl="0"/>
            <a:r>
              <a:rPr lang="en-US" sz="3200" dirty="0" smtClean="0">
                <a:solidFill>
                  <a:schemeClr val="tx1"/>
                </a:solidFill>
              </a:rPr>
              <a:t>Applying interventions</a:t>
            </a:r>
            <a:endParaRPr lang="en-US" sz="3200"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15</a:t>
            </a:fld>
            <a:endParaRPr lang="de-DE" dirty="0">
              <a:latin typeface="Cambria" panose="02040503050406030204" pitchFamily="18" charset="0"/>
            </a:endParaRPr>
          </a:p>
        </p:txBody>
      </p:sp>
      <p:sp>
        <p:nvSpPr>
          <p:cNvPr id="3" name="Rectangle 10"/>
          <p:cNvSpPr>
            <a:spLocks noChangeArrowheads="1"/>
          </p:cNvSpPr>
          <p:nvPr/>
        </p:nvSpPr>
        <p:spPr bwMode="auto">
          <a:xfrm>
            <a:off x="533400" y="56345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26717" y="6203480"/>
            <a:ext cx="6838507" cy="646331"/>
          </a:xfrm>
          <a:prstGeom prst="rect">
            <a:avLst/>
          </a:prstGeom>
          <a:noFill/>
        </p:spPr>
        <p:txBody>
          <a:bodyPr wrap="square" rtlCol="0">
            <a:spAutoFit/>
          </a:bodyPr>
          <a:lstStyle/>
          <a:p>
            <a:pPr algn="l"/>
            <a:r>
              <a:rPr lang="en-US" sz="1200" dirty="0" smtClean="0">
                <a:latin typeface="Cambria" panose="02040503050406030204" pitchFamily="18" charset="0"/>
              </a:rPr>
              <a:t>ITN: Insecticide-Treated Net</a:t>
            </a:r>
          </a:p>
          <a:p>
            <a:pPr algn="l"/>
            <a:r>
              <a:rPr lang="en-US" sz="1200" dirty="0" smtClean="0">
                <a:latin typeface="Cambria" panose="02040503050406030204" pitchFamily="18" charset="0"/>
              </a:rPr>
              <a:t>IRS: Indoor Residual Spraying</a:t>
            </a:r>
          </a:p>
          <a:p>
            <a:pPr algn="l"/>
            <a:r>
              <a:rPr lang="en-US" sz="1200" dirty="0" smtClean="0">
                <a:latin typeface="Cambria" panose="02040503050406030204" pitchFamily="18" charset="0"/>
              </a:rPr>
              <a:t>ACT: treatment </a:t>
            </a:r>
            <a:r>
              <a:rPr lang="en-US" sz="1200" dirty="0">
                <a:latin typeface="Cambria" panose="02040503050406030204" pitchFamily="18" charset="0"/>
              </a:rPr>
              <a:t>of symptomatic cases with </a:t>
            </a:r>
            <a:r>
              <a:rPr lang="en-US" sz="1200" dirty="0" err="1" smtClean="0">
                <a:latin typeface="Cambria" panose="02040503050406030204" pitchFamily="18" charset="0"/>
              </a:rPr>
              <a:t>Artemisinin</a:t>
            </a:r>
            <a:r>
              <a:rPr lang="en-US" sz="1200" dirty="0" smtClean="0">
                <a:latin typeface="Cambria" panose="02040503050406030204" pitchFamily="18" charset="0"/>
              </a:rPr>
              <a:t>-based </a:t>
            </a:r>
            <a:r>
              <a:rPr lang="en-US" sz="1200" dirty="0">
                <a:latin typeface="Cambria" panose="02040503050406030204" pitchFamily="18" charset="0"/>
              </a:rPr>
              <a:t>C</a:t>
            </a:r>
            <a:r>
              <a:rPr lang="en-US" sz="1200" dirty="0" smtClean="0">
                <a:latin typeface="Cambria" panose="02040503050406030204" pitchFamily="18" charset="0"/>
              </a:rPr>
              <a:t>ombination </a:t>
            </a:r>
            <a:r>
              <a:rPr lang="en-US" sz="1200" dirty="0">
                <a:latin typeface="Cambria" panose="02040503050406030204" pitchFamily="18" charset="0"/>
              </a:rPr>
              <a:t>T</a:t>
            </a:r>
            <a:r>
              <a:rPr lang="en-US" sz="1200" dirty="0" smtClean="0">
                <a:latin typeface="Cambria" panose="02040503050406030204" pitchFamily="18" charset="0"/>
              </a:rPr>
              <a:t>herapy</a:t>
            </a:r>
            <a:endParaRPr lang="en-US" sz="1200" dirty="0">
              <a:latin typeface="Cambria" panose="02040503050406030204" pitchFamily="18" charset="0"/>
            </a:endParaRPr>
          </a:p>
        </p:txBody>
      </p:sp>
      <p:pic>
        <p:nvPicPr>
          <p:cNvPr id="1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8489" t="40456"/>
          <a:stretch/>
        </p:blipFill>
        <p:spPr bwMode="auto">
          <a:xfrm>
            <a:off x="352222" y="2100628"/>
            <a:ext cx="8229364" cy="143740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33400" y="1686795"/>
            <a:ext cx="7391400" cy="336631"/>
          </a:xfrm>
          <a:prstGeom prst="rect">
            <a:avLst/>
          </a:prstGeom>
        </p:spPr>
        <p:txBody>
          <a:bodyPr wrap="square">
            <a:spAutoFit/>
          </a:bodyPr>
          <a:lstStyle/>
          <a:p>
            <a:pPr marL="457200" marR="0">
              <a:lnSpc>
                <a:spcPct val="107000"/>
              </a:lnSpc>
              <a:spcBef>
                <a:spcPts val="0"/>
              </a:spcBef>
              <a:spcAft>
                <a:spcPts val="0"/>
              </a:spcAft>
            </a:pPr>
            <a:r>
              <a:rPr lang="en-US" sz="1600" b="1" dirty="0">
                <a:solidFill>
                  <a:srgbClr val="000000"/>
                </a:solidFill>
                <a:latin typeface="Cambria" panose="02040503050406030204" pitchFamily="18" charset="0"/>
                <a:ea typeface="Cambria" panose="02040503050406030204" pitchFamily="18" charset="0"/>
                <a:cs typeface="Calibri" panose="020F0502020204030204" pitchFamily="34" charset="0"/>
              </a:rPr>
              <a:t>Schematic of scenario description for EMOD simulations </a:t>
            </a:r>
            <a:r>
              <a:rPr lang="en-US" sz="1600" b="1" dirty="0" smtClean="0">
                <a:solidFill>
                  <a:srgbClr val="000000"/>
                </a:solidFill>
                <a:latin typeface="Cambria" panose="02040503050406030204" pitchFamily="18" charset="0"/>
                <a:ea typeface="Cambria" panose="02040503050406030204" pitchFamily="18" charset="0"/>
                <a:cs typeface="Calibri" panose="020F0502020204030204" pitchFamily="34" charset="0"/>
              </a:rPr>
              <a:t>conducted</a:t>
            </a:r>
            <a:endParaRPr lang="en-US" sz="1600" b="1" dirty="0">
              <a:effectLst/>
              <a:latin typeface="Cambria" panose="02040503050406030204" pitchFamily="18" charset="0"/>
              <a:ea typeface="Cambria" panose="02040503050406030204" pitchFamily="18" charset="0"/>
              <a:cs typeface="Cordia New" panose="020B0304020202020204" pitchFamily="34" charset="-34"/>
            </a:endParaRPr>
          </a:p>
        </p:txBody>
      </p:sp>
      <p:sp>
        <p:nvSpPr>
          <p:cNvPr id="2" name="Rectangle 1"/>
          <p:cNvSpPr/>
          <p:nvPr/>
        </p:nvSpPr>
        <p:spPr>
          <a:xfrm>
            <a:off x="215228" y="3705780"/>
            <a:ext cx="5831840" cy="1966179"/>
          </a:xfrm>
          <a:prstGeom prst="rect">
            <a:avLst/>
          </a:prstGeom>
        </p:spPr>
        <p:txBody>
          <a:bodyPr wrap="square">
            <a:spAutoFit/>
          </a:bodyPr>
          <a:lstStyle/>
          <a:p>
            <a:pPr marL="55563" marR="0" algn="l">
              <a:lnSpc>
                <a:spcPct val="107000"/>
              </a:lnSpc>
              <a:spcBef>
                <a:spcPts val="0"/>
              </a:spcBef>
              <a:spcAft>
                <a:spcPts val="0"/>
              </a:spcAft>
            </a:pPr>
            <a:r>
              <a:rPr lang="en-US" sz="18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Interventions </a:t>
            </a:r>
            <a:r>
              <a:rPr lang="en-US" sz="1800" dirty="0">
                <a:solidFill>
                  <a:srgbClr val="000000"/>
                </a:solidFill>
                <a:latin typeface="Cambria" panose="02040503050406030204" pitchFamily="18" charset="0"/>
                <a:ea typeface="Times New Roman" panose="02020603050405020304" pitchFamily="18" charset="0"/>
                <a:cs typeface="Calibri" panose="020F0502020204030204" pitchFamily="34" charset="0"/>
              </a:rPr>
              <a:t>evaluated:</a:t>
            </a:r>
          </a:p>
          <a:p>
            <a:pPr marL="55563" indent="117475" algn="l">
              <a:lnSpc>
                <a:spcPct val="107000"/>
              </a:lnSpc>
              <a:spcBef>
                <a:spcPts val="0"/>
              </a:spcBef>
              <a:spcAft>
                <a:spcPts val="0"/>
              </a:spcAft>
            </a:pPr>
            <a:r>
              <a:rPr lang="en-US" sz="18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 </a:t>
            </a:r>
            <a:r>
              <a:rPr lang="en-US" sz="1800" b="1"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ITNs</a:t>
            </a:r>
          </a:p>
          <a:p>
            <a:pPr marL="55563" marR="0" indent="117475" algn="l">
              <a:lnSpc>
                <a:spcPct val="107000"/>
              </a:lnSpc>
              <a:spcBef>
                <a:spcPts val="0"/>
              </a:spcBef>
              <a:spcAft>
                <a:spcPts val="0"/>
              </a:spcAft>
            </a:pPr>
            <a:r>
              <a:rPr lang="en-US" sz="1800" b="1"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 </a:t>
            </a:r>
            <a:r>
              <a:rPr lang="en-US" sz="18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IRS</a:t>
            </a:r>
            <a:endParaRPr lang="en-US" sz="1800" b="1" dirty="0">
              <a:latin typeface="Cambria" panose="02040503050406030204" pitchFamily="18" charset="0"/>
              <a:ea typeface="Calibri" panose="020F0502020204030204" pitchFamily="34" charset="0"/>
              <a:cs typeface="Cordia New" panose="020B0304020202020204" pitchFamily="34" charset="-34"/>
            </a:endParaRPr>
          </a:p>
          <a:p>
            <a:pPr marL="55563" marR="0" indent="117475" algn="l">
              <a:lnSpc>
                <a:spcPct val="107000"/>
              </a:lnSpc>
              <a:spcBef>
                <a:spcPts val="0"/>
              </a:spcBef>
              <a:spcAft>
                <a:spcPts val="0"/>
              </a:spcAft>
            </a:pPr>
            <a:r>
              <a:rPr lang="en-US" sz="18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ACT:  </a:t>
            </a:r>
            <a:r>
              <a:rPr lang="en-US" sz="1800" b="1" dirty="0" err="1">
                <a:solidFill>
                  <a:srgbClr val="000000"/>
                </a:solidFill>
                <a:latin typeface="Cambria" panose="02040503050406030204" pitchFamily="18" charset="0"/>
                <a:ea typeface="Times New Roman" panose="02020603050405020304" pitchFamily="18" charset="0"/>
                <a:cs typeface="Calibri" panose="020F0502020204030204" pitchFamily="34" charset="0"/>
              </a:rPr>
              <a:t>Artemether</a:t>
            </a:r>
            <a:r>
              <a:rPr lang="en-US" sz="18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 </a:t>
            </a:r>
            <a:r>
              <a:rPr lang="en-US" sz="1800" b="1" dirty="0" err="1">
                <a:solidFill>
                  <a:srgbClr val="000000"/>
                </a:solidFill>
                <a:latin typeface="Cambria" panose="02040503050406030204" pitchFamily="18" charset="0"/>
                <a:ea typeface="Times New Roman" panose="02020603050405020304" pitchFamily="18" charset="0"/>
                <a:cs typeface="Calibri" panose="020F0502020204030204" pitchFamily="34" charset="0"/>
              </a:rPr>
              <a:t>Lumefantrine</a:t>
            </a:r>
            <a:endParaRPr lang="en-US" sz="1800" b="1" dirty="0">
              <a:latin typeface="Cambria" panose="02040503050406030204" pitchFamily="18" charset="0"/>
              <a:ea typeface="Calibri" panose="020F0502020204030204" pitchFamily="34" charset="0"/>
              <a:cs typeface="Cordia New" panose="020B0304020202020204" pitchFamily="34" charset="-34"/>
            </a:endParaRPr>
          </a:p>
          <a:p>
            <a:pPr marL="55563" marR="0" indent="117475" algn="l">
              <a:lnSpc>
                <a:spcPct val="107000"/>
              </a:lnSpc>
              <a:spcBef>
                <a:spcPts val="0"/>
              </a:spcBef>
              <a:spcAft>
                <a:spcPts val="0"/>
              </a:spcAft>
            </a:pPr>
            <a:r>
              <a:rPr lang="en-US" sz="18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Driving-Y gene drive mosquitoes</a:t>
            </a:r>
            <a:endParaRPr lang="en-US" sz="1800" b="1" dirty="0">
              <a:latin typeface="Cambria" panose="02040503050406030204" pitchFamily="18" charset="0"/>
              <a:ea typeface="Times New Roman" panose="02020603050405020304" pitchFamily="18" charset="0"/>
              <a:cs typeface="Cordia New" panose="020B0304020202020204" pitchFamily="34" charset="-34"/>
            </a:endParaRPr>
          </a:p>
          <a:p>
            <a:pPr algn="l" fontAlgn="auto">
              <a:spcBef>
                <a:spcPts val="400"/>
              </a:spcBef>
              <a:spcAft>
                <a:spcPts val="0"/>
              </a:spcAft>
            </a:pPr>
            <a:endParaRPr lang="en-US" dirty="0" smtClean="0">
              <a:latin typeface="Cambria" panose="02040503050406030204" pitchFamily="18" charset="0"/>
            </a:endParaRPr>
          </a:p>
        </p:txBody>
      </p:sp>
      <p:sp>
        <p:nvSpPr>
          <p:cNvPr id="8" name="TextBox 7"/>
          <p:cNvSpPr txBox="1"/>
          <p:nvPr/>
        </p:nvSpPr>
        <p:spPr>
          <a:xfrm>
            <a:off x="1427293" y="4013199"/>
            <a:ext cx="3064492" cy="338554"/>
          </a:xfrm>
          <a:prstGeom prst="rect">
            <a:avLst/>
          </a:prstGeom>
          <a:noFill/>
        </p:spPr>
        <p:txBody>
          <a:bodyPr wrap="none" rtlCol="0">
            <a:spAutoFit/>
          </a:bodyPr>
          <a:lstStyle/>
          <a:p>
            <a:r>
              <a:rPr lang="en-US" sz="1600" b="1" dirty="0">
                <a:solidFill>
                  <a:schemeClr val="accent6"/>
                </a:solidFill>
                <a:latin typeface="Cambria" panose="02040503050406030204" pitchFamily="18" charset="0"/>
              </a:rPr>
              <a:t>Coverage: 50%, 80%, and 95</a:t>
            </a:r>
            <a:r>
              <a:rPr lang="en-US" sz="1600" b="1" dirty="0" smtClean="0">
                <a:solidFill>
                  <a:schemeClr val="accent6"/>
                </a:solidFill>
                <a:latin typeface="Cambria" panose="02040503050406030204" pitchFamily="18" charset="0"/>
              </a:rPr>
              <a:t>%</a:t>
            </a:r>
            <a:endParaRPr lang="en-US" sz="1600" b="1" dirty="0">
              <a:solidFill>
                <a:schemeClr val="accent6"/>
              </a:solidFill>
              <a:latin typeface="Cambria" panose="02040503050406030204" pitchFamily="18" charset="0"/>
            </a:endParaRPr>
          </a:p>
        </p:txBody>
      </p:sp>
      <p:sp>
        <p:nvSpPr>
          <p:cNvPr id="5" name="Rectangle 4"/>
          <p:cNvSpPr/>
          <p:nvPr/>
        </p:nvSpPr>
        <p:spPr>
          <a:xfrm>
            <a:off x="352222" y="4050647"/>
            <a:ext cx="4073089" cy="87815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29100" y="3644530"/>
            <a:ext cx="4457700" cy="3057247"/>
          </a:xfrm>
          <a:prstGeom prst="rect">
            <a:avLst/>
          </a:prstGeom>
        </p:spPr>
        <p:txBody>
          <a:bodyPr wrap="square">
            <a:spAutoFit/>
          </a:bodyPr>
          <a:lstStyle/>
          <a:p>
            <a:pPr marL="800100" lvl="1" indent="-342900" algn="l" fontAlgn="auto">
              <a:spcBef>
                <a:spcPts val="400"/>
              </a:spcBef>
              <a:spcAft>
                <a:spcPts val="0"/>
              </a:spcAft>
              <a:buFont typeface="Arial" panose="020B0604020202020204" pitchFamily="34" charset="0"/>
              <a:buChar char="•"/>
            </a:pPr>
            <a:r>
              <a:rPr lang="en-US" sz="1600" dirty="0" smtClean="0">
                <a:latin typeface="Cambria" panose="02040503050406030204" pitchFamily="18" charset="0"/>
              </a:rPr>
              <a:t>Simulated </a:t>
            </a:r>
            <a:r>
              <a:rPr lang="en-US" sz="1600" dirty="0">
                <a:latin typeface="Cambria" panose="02040503050406030204" pitchFamily="18" charset="0"/>
                <a:ea typeface="Times New Roman" panose="02020603050405020304" pitchFamily="18" charset="0"/>
              </a:rPr>
              <a:t>25 nodes (observation points) per province </a:t>
            </a:r>
            <a:endParaRPr lang="en-US" sz="1600" dirty="0" smtClean="0">
              <a:latin typeface="Cambria" panose="02040503050406030204" pitchFamily="18" charset="0"/>
              <a:ea typeface="Times New Roman" panose="02020603050405020304" pitchFamily="18" charset="0"/>
            </a:endParaRPr>
          </a:p>
          <a:p>
            <a:pPr marL="1257300" lvl="2" indent="-342900" algn="l" fontAlgn="auto">
              <a:spcBef>
                <a:spcPts val="400"/>
              </a:spcBef>
              <a:spcAft>
                <a:spcPts val="0"/>
              </a:spcAft>
              <a:buFont typeface="Arial" panose="020B0604020202020204" pitchFamily="34" charset="0"/>
              <a:buChar char="•"/>
            </a:pPr>
            <a:r>
              <a:rPr lang="en-US" sz="1600" dirty="0" smtClean="0">
                <a:solidFill>
                  <a:srgbClr val="000000"/>
                </a:solidFill>
                <a:latin typeface="Cambria" panose="02040503050406030204" pitchFamily="18" charset="0"/>
                <a:ea typeface="Times New Roman" panose="02020603050405020304" pitchFamily="18" charset="0"/>
              </a:rPr>
              <a:t>5km </a:t>
            </a:r>
            <a:r>
              <a:rPr lang="en-US" sz="1600" dirty="0">
                <a:solidFill>
                  <a:srgbClr val="000000"/>
                </a:solidFill>
                <a:latin typeface="Cambria" panose="02040503050406030204" pitchFamily="18" charset="0"/>
                <a:ea typeface="Times New Roman" panose="02020603050405020304" pitchFamily="18" charset="0"/>
              </a:rPr>
              <a:t>between nodes </a:t>
            </a:r>
            <a:endParaRPr lang="en-US" sz="1600" dirty="0" smtClean="0">
              <a:solidFill>
                <a:srgbClr val="000000"/>
              </a:solidFill>
              <a:latin typeface="Cambria" panose="02040503050406030204" pitchFamily="18" charset="0"/>
              <a:ea typeface="Times New Roman" panose="02020603050405020304" pitchFamily="18" charset="0"/>
            </a:endParaRPr>
          </a:p>
          <a:p>
            <a:pPr lvl="2" algn="l" fontAlgn="auto">
              <a:spcBef>
                <a:spcPts val="400"/>
              </a:spcBef>
              <a:spcAft>
                <a:spcPts val="0"/>
              </a:spcAft>
            </a:pPr>
            <a:r>
              <a:rPr lang="en-US" sz="1600" dirty="0">
                <a:solidFill>
                  <a:srgbClr val="000000"/>
                </a:solidFill>
                <a:latin typeface="Cambria" panose="02040503050406030204" pitchFamily="18" charset="0"/>
                <a:ea typeface="Times New Roman" panose="02020603050405020304" pitchFamily="18" charset="0"/>
                <a:sym typeface="Wingdings" panose="05000000000000000000" pitchFamily="2" charset="2"/>
              </a:rPr>
              <a:t> </a:t>
            </a:r>
            <a:r>
              <a:rPr lang="en-US" sz="1600" dirty="0" smtClean="0">
                <a:solidFill>
                  <a:srgbClr val="000000"/>
                </a:solidFill>
                <a:latin typeface="Cambria" panose="02040503050406030204" pitchFamily="18" charset="0"/>
                <a:ea typeface="Times New Roman" panose="02020603050405020304" pitchFamily="18" charset="0"/>
                <a:sym typeface="Wingdings" panose="05000000000000000000" pitchFamily="2" charset="2"/>
              </a:rPr>
              <a:t>        </a:t>
            </a:r>
            <a:r>
              <a:rPr lang="en-US" sz="1600" dirty="0">
                <a:solidFill>
                  <a:srgbClr val="000000"/>
                </a:solidFill>
                <a:latin typeface="Cambria" panose="02040503050406030204" pitchFamily="18" charset="0"/>
                <a:ea typeface="Times New Roman" panose="02020603050405020304" pitchFamily="18" charset="0"/>
              </a:rPr>
              <a:t>25km*25km </a:t>
            </a:r>
            <a:r>
              <a:rPr lang="en-US" sz="1600" dirty="0" smtClean="0">
                <a:solidFill>
                  <a:srgbClr val="000000"/>
                </a:solidFill>
                <a:latin typeface="Cambria" panose="02040503050406030204" pitchFamily="18" charset="0"/>
                <a:ea typeface="Times New Roman" panose="02020603050405020304" pitchFamily="18" charset="0"/>
              </a:rPr>
              <a:t>grid</a:t>
            </a:r>
          </a:p>
          <a:p>
            <a:pPr marL="800100" lvl="1" indent="-342900" algn="l" fontAlgn="auto">
              <a:spcBef>
                <a:spcPts val="400"/>
              </a:spcBef>
              <a:spcAft>
                <a:spcPts val="0"/>
              </a:spcAft>
              <a:buFont typeface="Arial" panose="020B0604020202020204" pitchFamily="34" charset="0"/>
              <a:buChar char="•"/>
            </a:pPr>
            <a:r>
              <a:rPr lang="en-US" sz="1600" dirty="0" smtClean="0">
                <a:solidFill>
                  <a:srgbClr val="000000"/>
                </a:solidFill>
                <a:latin typeface="Cambria" panose="02040503050406030204" pitchFamily="18" charset="0"/>
                <a:ea typeface="Times New Roman" panose="02020603050405020304" pitchFamily="18" charset="0"/>
              </a:rPr>
              <a:t>Vector migration</a:t>
            </a:r>
          </a:p>
          <a:p>
            <a:pPr marL="800100" lvl="1" indent="-342900" algn="l" fontAlgn="auto">
              <a:spcBef>
                <a:spcPts val="400"/>
              </a:spcBef>
              <a:spcAft>
                <a:spcPts val="0"/>
              </a:spcAft>
              <a:buFont typeface="Arial" panose="020B0604020202020204" pitchFamily="34" charset="0"/>
              <a:buChar char="•"/>
            </a:pPr>
            <a:r>
              <a:rPr lang="en-US" sz="1600" b="1" dirty="0" smtClean="0">
                <a:latin typeface="Cambria" panose="02040503050406030204" pitchFamily="18" charset="0"/>
              </a:rPr>
              <a:t>300 </a:t>
            </a:r>
            <a:r>
              <a:rPr lang="en-US" sz="1600" b="1" dirty="0">
                <a:latin typeface="Cambria" panose="02040503050406030204" pitchFamily="18" charset="0"/>
              </a:rPr>
              <a:t>gene drive </a:t>
            </a:r>
            <a:r>
              <a:rPr lang="en-US" sz="1600" dirty="0">
                <a:latin typeface="Cambria" panose="02040503050406030204" pitchFamily="18" charset="0"/>
              </a:rPr>
              <a:t>mosquitoes were </a:t>
            </a:r>
            <a:r>
              <a:rPr lang="en-US" sz="1600" b="1" dirty="0">
                <a:latin typeface="Cambria" panose="02040503050406030204" pitchFamily="18" charset="0"/>
              </a:rPr>
              <a:t>single released at central node </a:t>
            </a:r>
            <a:r>
              <a:rPr lang="en-US" sz="1600" dirty="0">
                <a:latin typeface="Cambria" panose="02040503050406030204" pitchFamily="18" charset="0"/>
              </a:rPr>
              <a:t>of each </a:t>
            </a:r>
            <a:r>
              <a:rPr lang="en-US" sz="1600" dirty="0" smtClean="0">
                <a:latin typeface="Cambria" panose="02040503050406030204" pitchFamily="18" charset="0"/>
              </a:rPr>
              <a:t>location </a:t>
            </a:r>
            <a:r>
              <a:rPr lang="en-US" sz="1600" b="1" u="sng" dirty="0">
                <a:solidFill>
                  <a:srgbClr val="000000"/>
                </a:solidFill>
                <a:latin typeface="Cambria" panose="02040503050406030204" pitchFamily="18" charset="0"/>
                <a:ea typeface="Calibri" panose="020F0502020204030204" pitchFamily="34" charset="0"/>
                <a:cs typeface="Calibri" panose="020F0502020204030204" pitchFamily="34" charset="0"/>
              </a:rPr>
              <a:t>in scenarios  that failed to reach elimination</a:t>
            </a:r>
            <a:r>
              <a:rPr lang="en-US" sz="1600" b="1" dirty="0">
                <a:solidFill>
                  <a:srgbClr val="000000"/>
                </a:solidFill>
                <a:latin typeface="Cambria" panose="02040503050406030204" pitchFamily="18" charset="0"/>
                <a:ea typeface="Calibri" panose="020F0502020204030204" pitchFamily="34" charset="0"/>
                <a:cs typeface="Calibri" panose="020F0502020204030204" pitchFamily="34" charset="0"/>
              </a:rPr>
              <a:t> </a:t>
            </a:r>
            <a:endParaRPr lang="en-US" sz="1600" dirty="0" smtClean="0">
              <a:latin typeface="Cambria" panose="02040503050406030204" pitchFamily="18" charset="0"/>
            </a:endParaRPr>
          </a:p>
          <a:p>
            <a:pPr marL="800100" lvl="1" indent="-342900" algn="l" fontAlgn="auto">
              <a:spcBef>
                <a:spcPts val="400"/>
              </a:spcBef>
              <a:spcAft>
                <a:spcPts val="0"/>
              </a:spcAft>
              <a:buFont typeface="Arial" panose="020B0604020202020204" pitchFamily="34" charset="0"/>
              <a:buChar char="•"/>
            </a:pPr>
            <a:r>
              <a:rPr lang="en-US" sz="1600" dirty="0" smtClean="0">
                <a:latin typeface="Cambria" panose="02040503050406030204" pitchFamily="18" charset="0"/>
              </a:rPr>
              <a:t>Other </a:t>
            </a:r>
            <a:r>
              <a:rPr lang="en-US" sz="1600" dirty="0">
                <a:latin typeface="Cambria" panose="02040503050406030204" pitchFamily="18" charset="0"/>
              </a:rPr>
              <a:t>interventions were implemented in all nodes</a:t>
            </a:r>
          </a:p>
        </p:txBody>
      </p:sp>
    </p:spTree>
    <p:extLst>
      <p:ext uri="{BB962C8B-B14F-4D97-AF65-F5344CB8AC3E}">
        <p14:creationId xmlns:p14="http://schemas.microsoft.com/office/powerpoint/2010/main" val="144981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75655" y="1503895"/>
            <a:ext cx="8198982" cy="4284350"/>
          </a:xfrm>
          <a:prstGeom prst="rect">
            <a:avLst/>
          </a:prstGeom>
        </p:spPr>
      </p:pic>
      <p:pic>
        <p:nvPicPr>
          <p:cNvPr id="13" name="Picture 12"/>
          <p:cNvPicPr>
            <a:picLocks noChangeAspect="1"/>
          </p:cNvPicPr>
          <p:nvPr/>
        </p:nvPicPr>
        <p:blipFill rotWithShape="1">
          <a:blip r:embed="rId4"/>
          <a:srcRect b="9679"/>
          <a:stretch/>
        </p:blipFill>
        <p:spPr>
          <a:xfrm>
            <a:off x="4346170" y="5707703"/>
            <a:ext cx="3858126" cy="1057453"/>
          </a:xfrm>
          <a:prstGeom prst="rect">
            <a:avLst/>
          </a:prstGeom>
        </p:spPr>
      </p:pic>
      <p:sp>
        <p:nvSpPr>
          <p:cNvPr id="2" name="Title 1"/>
          <p:cNvSpPr>
            <a:spLocks noGrp="1"/>
          </p:cNvSpPr>
          <p:nvPr>
            <p:ph type="title"/>
          </p:nvPr>
        </p:nvSpPr>
        <p:spPr/>
        <p:txBody>
          <a:bodyPr/>
          <a:lstStyle/>
          <a:p>
            <a:r>
              <a:rPr lang="en-US" sz="3200" dirty="0" smtClean="0">
                <a:solidFill>
                  <a:schemeClr val="tx1"/>
                </a:solidFill>
              </a:rPr>
              <a:t>Gene drives could help eliminate malaria in target locations within 15 years</a:t>
            </a:r>
            <a:endParaRPr lang="en-US" sz="3200" dirty="0">
              <a:solidFill>
                <a:schemeClr val="tx1"/>
              </a:solidFill>
            </a:endParaRPr>
          </a:p>
        </p:txBody>
      </p:sp>
      <p:sp>
        <p:nvSpPr>
          <p:cNvPr id="3" name="Slide Number Placeholder 2"/>
          <p:cNvSpPr>
            <a:spLocks noGrp="1"/>
          </p:cNvSpPr>
          <p:nvPr>
            <p:ph type="sldNum" sz="quarter" idx="12"/>
          </p:nvPr>
        </p:nvSpPr>
        <p:spPr>
          <a:xfrm>
            <a:off x="8077200" y="6477000"/>
            <a:ext cx="609600" cy="349250"/>
          </a:xfrm>
        </p:spPr>
        <p:txBody>
          <a:bodyPr/>
          <a:lstStyle/>
          <a:p>
            <a:fld id="{23CA7A27-3C50-4C7F-99A3-675192A10DE3}" type="slidenum">
              <a:rPr lang="de-DE" smtClean="0">
                <a:latin typeface="Cambria" panose="02040503050406030204" pitchFamily="18" charset="0"/>
              </a:rPr>
              <a:pPr/>
              <a:t>16</a:t>
            </a:fld>
            <a:endParaRPr lang="de-DE" dirty="0">
              <a:latin typeface="Cambria" panose="02040503050406030204" pitchFamily="18" charset="0"/>
            </a:endParaRPr>
          </a:p>
        </p:txBody>
      </p:sp>
      <p:sp>
        <p:nvSpPr>
          <p:cNvPr id="6" name="TextBox 5"/>
          <p:cNvSpPr txBox="1"/>
          <p:nvPr/>
        </p:nvSpPr>
        <p:spPr>
          <a:xfrm>
            <a:off x="568509" y="5646003"/>
            <a:ext cx="3867150" cy="830997"/>
          </a:xfrm>
          <a:prstGeom prst="rect">
            <a:avLst/>
          </a:prstGeom>
          <a:noFill/>
        </p:spPr>
        <p:txBody>
          <a:bodyPr wrap="square" rtlCol="0">
            <a:spAutoFit/>
          </a:bodyPr>
          <a:lstStyle/>
          <a:p>
            <a:pPr algn="l"/>
            <a:r>
              <a:rPr lang="en-US" sz="1200" dirty="0" smtClean="0">
                <a:latin typeface="Cambria" panose="02040503050406030204" pitchFamily="18" charset="0"/>
              </a:rPr>
              <a:t>NA = Not Applicable</a:t>
            </a:r>
          </a:p>
          <a:p>
            <a:pPr algn="l"/>
            <a:endParaRPr lang="en-US" sz="1200" dirty="0">
              <a:latin typeface="Cambria" panose="02040503050406030204" pitchFamily="18" charset="0"/>
            </a:endParaRPr>
          </a:p>
          <a:p>
            <a:pPr algn="l"/>
            <a:r>
              <a:rPr lang="en-US" sz="1200" dirty="0" smtClean="0">
                <a:latin typeface="Cambria" panose="02040503050406030204" pitchFamily="18" charset="0"/>
              </a:rPr>
              <a:t>** = both single and 2-combination (50% ITN+ACT) failed to eliminate malaria </a:t>
            </a:r>
            <a:endParaRPr lang="en-US" sz="1200" dirty="0">
              <a:latin typeface="Cambria" panose="02040503050406030204" pitchFamily="18" charset="0"/>
            </a:endParaRPr>
          </a:p>
        </p:txBody>
      </p:sp>
      <p:sp>
        <p:nvSpPr>
          <p:cNvPr id="7" name="Rectangle 6"/>
          <p:cNvSpPr/>
          <p:nvPr/>
        </p:nvSpPr>
        <p:spPr>
          <a:xfrm>
            <a:off x="3276600" y="1559630"/>
            <a:ext cx="5410200" cy="414807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p:cNvSpPr/>
          <p:nvPr/>
        </p:nvSpPr>
        <p:spPr>
          <a:xfrm>
            <a:off x="2209800" y="3886200"/>
            <a:ext cx="1066800" cy="381000"/>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2209800" y="5181600"/>
            <a:ext cx="1066800" cy="383862"/>
          </a:xfrm>
          <a:prstGeom prst="ellipse">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505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8650" y="1679305"/>
            <a:ext cx="8210550" cy="4370427"/>
          </a:xfrm>
          <a:prstGeom prst="rect">
            <a:avLst/>
          </a:prstGeom>
        </p:spPr>
        <p:txBody>
          <a:bodyPr wrap="square">
            <a:spAutoFit/>
          </a:bodyPr>
          <a:lstStyle/>
          <a:p>
            <a:pPr algn="l"/>
            <a:r>
              <a:rPr lang="en-US" dirty="0" smtClean="0">
                <a:latin typeface="Cambria" panose="02040503050406030204" pitchFamily="18" charset="0"/>
              </a:rPr>
              <a:t>The present simulations focused on a single species </a:t>
            </a:r>
          </a:p>
          <a:p>
            <a:pPr marL="800100" lvl="1" indent="-342900" algn="l">
              <a:buFont typeface="Arial" panose="020B0604020202020204" pitchFamily="34" charset="0"/>
              <a:buChar char="•"/>
            </a:pPr>
            <a:r>
              <a:rPr lang="en-US" sz="1800" dirty="0" smtClean="0">
                <a:latin typeface="Cambria" panose="02040503050406030204" pitchFamily="18" charset="0"/>
              </a:rPr>
              <a:t>Can be generalized in setting with multiple </a:t>
            </a:r>
            <a:r>
              <a:rPr lang="en-US" sz="1800" dirty="0">
                <a:latin typeface="Cambria" panose="02040503050406030204" pitchFamily="18" charset="0"/>
              </a:rPr>
              <a:t>local </a:t>
            </a:r>
            <a:r>
              <a:rPr lang="en-US" sz="1800" i="1" dirty="0">
                <a:latin typeface="Cambria" panose="02040503050406030204" pitchFamily="18" charset="0"/>
              </a:rPr>
              <a:t>Anopheles</a:t>
            </a:r>
            <a:r>
              <a:rPr lang="en-US" sz="1800" dirty="0">
                <a:latin typeface="Cambria" panose="02040503050406030204" pitchFamily="18" charset="0"/>
              </a:rPr>
              <a:t> </a:t>
            </a:r>
            <a:r>
              <a:rPr lang="en-US" sz="1800" dirty="0" smtClean="0">
                <a:latin typeface="Cambria" panose="02040503050406030204" pitchFamily="18" charset="0"/>
              </a:rPr>
              <a:t>vectors </a:t>
            </a:r>
          </a:p>
          <a:p>
            <a:pPr lvl="1" algn="l"/>
            <a:r>
              <a:rPr lang="en-US" sz="1600" dirty="0" smtClean="0">
                <a:latin typeface="Cambria" panose="02040503050406030204" pitchFamily="18" charset="0"/>
              </a:rPr>
              <a:t>(highest </a:t>
            </a:r>
            <a:r>
              <a:rPr lang="en-US" sz="1600" dirty="0" err="1" smtClean="0">
                <a:latin typeface="Cambria" panose="02040503050406030204" pitchFamily="18" charset="0"/>
              </a:rPr>
              <a:t>vectorial</a:t>
            </a:r>
            <a:r>
              <a:rPr lang="en-US" sz="1600" dirty="0" smtClean="0">
                <a:latin typeface="Cambria" panose="02040503050406030204" pitchFamily="18" charset="0"/>
              </a:rPr>
              <a:t> capacity </a:t>
            </a:r>
            <a:r>
              <a:rPr lang="en-US" sz="1600" dirty="0" smtClean="0">
                <a:latin typeface="Cambria" panose="02040503050406030204" pitchFamily="18" charset="0"/>
                <a:sym typeface="Wingdings" panose="05000000000000000000" pitchFamily="2" charset="2"/>
              </a:rPr>
              <a:t> insufficient summed </a:t>
            </a:r>
            <a:r>
              <a:rPr lang="en-US" sz="1600" dirty="0" err="1" smtClean="0">
                <a:latin typeface="Cambria" panose="02040503050406030204" pitchFamily="18" charset="0"/>
                <a:sym typeface="Wingdings" panose="05000000000000000000" pitchFamily="2" charset="2"/>
              </a:rPr>
              <a:t>vectorial</a:t>
            </a:r>
            <a:r>
              <a:rPr lang="en-US" sz="1600" dirty="0" smtClean="0">
                <a:latin typeface="Cambria" panose="02040503050406030204" pitchFamily="18" charset="0"/>
                <a:sym typeface="Wingdings" panose="05000000000000000000" pitchFamily="2" charset="2"/>
              </a:rPr>
              <a:t> capacity to sustain malaria)</a:t>
            </a:r>
            <a:endParaRPr lang="en-US" sz="1800" dirty="0" smtClean="0">
              <a:latin typeface="Cambria" panose="02040503050406030204" pitchFamily="18" charset="0"/>
            </a:endParaRPr>
          </a:p>
          <a:p>
            <a:pPr marL="342900" indent="-342900" algn="l">
              <a:buFont typeface="Arial" panose="020B0604020202020204" pitchFamily="34" charset="0"/>
              <a:buChar char="•"/>
            </a:pPr>
            <a:endParaRPr lang="en-US" dirty="0" smtClean="0">
              <a:latin typeface="Cambria" panose="02040503050406030204" pitchFamily="18" charset="0"/>
            </a:endParaRPr>
          </a:p>
          <a:p>
            <a:pPr algn="l"/>
            <a:r>
              <a:rPr lang="en-US" dirty="0" smtClean="0">
                <a:latin typeface="Cambria" panose="02040503050406030204" pitchFamily="18" charset="0"/>
              </a:rPr>
              <a:t>Models </a:t>
            </a:r>
          </a:p>
          <a:p>
            <a:pPr marL="800100" lvl="1" indent="-342900" algn="l">
              <a:buFont typeface="Arial" panose="020B0604020202020204" pitchFamily="34" charset="0"/>
              <a:buChar char="•"/>
            </a:pPr>
            <a:r>
              <a:rPr lang="en-US" sz="1800" dirty="0" smtClean="0">
                <a:latin typeface="Cambria" panose="02040503050406030204" pitchFamily="18" charset="0"/>
              </a:rPr>
              <a:t>Assumed no resistance </a:t>
            </a:r>
            <a:endParaRPr lang="en-US" sz="1800" dirty="0">
              <a:latin typeface="Cambria" panose="02040503050406030204" pitchFamily="18" charset="0"/>
            </a:endParaRPr>
          </a:p>
          <a:p>
            <a:pPr marL="800100" lvl="1" indent="-342900" algn="l">
              <a:buFont typeface="Arial" panose="020B0604020202020204" pitchFamily="34" charset="0"/>
              <a:buChar char="•"/>
            </a:pPr>
            <a:r>
              <a:rPr lang="en-US" sz="1800" dirty="0" smtClean="0">
                <a:latin typeface="Cambria" panose="02040503050406030204" pitchFamily="18" charset="0"/>
              </a:rPr>
              <a:t>Assumed no human migration</a:t>
            </a:r>
          </a:p>
          <a:p>
            <a:pPr marL="800100" lvl="1" indent="-342900" algn="l">
              <a:buFont typeface="Arial" panose="020B0604020202020204" pitchFamily="34" charset="0"/>
              <a:buChar char="•"/>
            </a:pPr>
            <a:r>
              <a:rPr lang="en-US" sz="1800" dirty="0" smtClean="0">
                <a:latin typeface="Cambria" panose="02040503050406030204" pitchFamily="18" charset="0"/>
              </a:rPr>
              <a:t>Used mean transmission seasonality of year 2000-2015 for every node within the same province</a:t>
            </a:r>
          </a:p>
          <a:p>
            <a:pPr marL="800100" lvl="1" indent="-342900" algn="l">
              <a:buFont typeface="Arial" panose="020B0604020202020204" pitchFamily="34" charset="0"/>
              <a:buChar char="•"/>
            </a:pPr>
            <a:r>
              <a:rPr lang="en-US" sz="1800" dirty="0" smtClean="0">
                <a:latin typeface="Cambria" panose="02040503050406030204" pitchFamily="18" charset="0"/>
              </a:rPr>
              <a:t>Used mean parasite prevalence </a:t>
            </a:r>
            <a:r>
              <a:rPr lang="en-US" sz="1800" dirty="0">
                <a:latin typeface="Cambria" panose="02040503050406030204" pitchFamily="18" charset="0"/>
              </a:rPr>
              <a:t>of estimated parasite rate in children between the ages of two and ten (PfPR</a:t>
            </a:r>
            <a:r>
              <a:rPr lang="en-US" sz="1400" dirty="0">
                <a:latin typeface="Cambria" panose="02040503050406030204" pitchFamily="18" charset="0"/>
              </a:rPr>
              <a:t>2-10</a:t>
            </a:r>
            <a:r>
              <a:rPr lang="en-US" sz="1800" dirty="0" smtClean="0">
                <a:latin typeface="Cambria" panose="02040503050406030204" pitchFamily="18" charset="0"/>
              </a:rPr>
              <a:t>) year 2000-2015 for each node</a:t>
            </a:r>
          </a:p>
          <a:p>
            <a:pPr lvl="1" algn="l"/>
            <a:endParaRPr lang="en-US" dirty="0" smtClean="0">
              <a:latin typeface="Cambria" panose="02040503050406030204" pitchFamily="18" charset="0"/>
            </a:endParaRPr>
          </a:p>
          <a:p>
            <a:pPr algn="l"/>
            <a:r>
              <a:rPr lang="en-US" dirty="0" smtClean="0">
                <a:latin typeface="Cambria" panose="02040503050406030204" pitchFamily="18" charset="0"/>
              </a:rPr>
              <a:t>The spatial simulations were performed within 25km*25km grid</a:t>
            </a:r>
          </a:p>
          <a:p>
            <a:pPr marL="342900" indent="-342900" algn="l">
              <a:buFont typeface="Arial" panose="020B0604020202020204" pitchFamily="34" charset="0"/>
              <a:buChar char="•"/>
            </a:pPr>
            <a:endParaRPr lang="en-US" dirty="0">
              <a:latin typeface="Cambria" panose="02040503050406030204" pitchFamily="18" charset="0"/>
            </a:endParaRPr>
          </a:p>
        </p:txBody>
      </p:sp>
      <p:sp>
        <p:nvSpPr>
          <p:cNvPr id="2" name="Title 1"/>
          <p:cNvSpPr>
            <a:spLocks noGrp="1"/>
          </p:cNvSpPr>
          <p:nvPr>
            <p:ph type="title"/>
          </p:nvPr>
        </p:nvSpPr>
        <p:spPr/>
        <p:txBody>
          <a:bodyPr/>
          <a:lstStyle/>
          <a:p>
            <a:r>
              <a:rPr lang="en-US" sz="3200" dirty="0" smtClean="0">
                <a:solidFill>
                  <a:schemeClr val="tx1"/>
                </a:solidFill>
              </a:rPr>
              <a:t>Limitations and future work</a:t>
            </a:r>
            <a:endParaRPr lang="en-US" sz="3200" dirty="0">
              <a:solidFill>
                <a:schemeClr val="tx1"/>
              </a:solidFill>
            </a:endParaRPr>
          </a:p>
        </p:txBody>
      </p:sp>
      <p:sp>
        <p:nvSpPr>
          <p:cNvPr id="3" name="Slide Number Placeholder 2"/>
          <p:cNvSpPr>
            <a:spLocks noGrp="1"/>
          </p:cNvSpPr>
          <p:nvPr>
            <p:ph type="sldNum" sz="quarter" idx="12"/>
          </p:nvPr>
        </p:nvSpPr>
        <p:spPr>
          <a:xfrm>
            <a:off x="8153400" y="6356351"/>
            <a:ext cx="533400" cy="273050"/>
          </a:xfrm>
        </p:spPr>
        <p:txBody>
          <a:bodyPr/>
          <a:lstStyle/>
          <a:p>
            <a:fld id="{23CA7A27-3C50-4C7F-99A3-675192A10DE3}" type="slidenum">
              <a:rPr lang="de-DE" smtClean="0">
                <a:latin typeface="Cambria" panose="02040503050406030204" pitchFamily="18" charset="0"/>
              </a:rPr>
              <a:pPr/>
              <a:t>17</a:t>
            </a:fld>
            <a:endParaRPr lang="de-DE" dirty="0">
              <a:latin typeface="Cambria" panose="02040503050406030204" pitchFamily="18" charset="0"/>
            </a:endParaRPr>
          </a:p>
        </p:txBody>
      </p:sp>
    </p:spTree>
    <p:extLst>
      <p:ext uri="{BB962C8B-B14F-4D97-AF65-F5344CB8AC3E}">
        <p14:creationId xmlns:p14="http://schemas.microsoft.com/office/powerpoint/2010/main" val="416529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rPr>
              <a:t>Acknowledgement</a:t>
            </a:r>
            <a:endParaRPr lang="en-US" sz="3200" dirty="0">
              <a:solidFill>
                <a:schemeClr val="tx1"/>
              </a:solidFill>
            </a:endParaRPr>
          </a:p>
        </p:txBody>
      </p:sp>
      <p:sp>
        <p:nvSpPr>
          <p:cNvPr id="3" name="Slide Number Placeholder 2"/>
          <p:cNvSpPr>
            <a:spLocks noGrp="1"/>
          </p:cNvSpPr>
          <p:nvPr>
            <p:ph type="sldNum" sz="quarter" idx="12"/>
          </p:nvPr>
        </p:nvSpPr>
        <p:spPr/>
        <p:txBody>
          <a:bodyPr/>
          <a:lstStyle/>
          <a:p>
            <a:fld id="{23CA7A27-3C50-4C7F-99A3-675192A10DE3}" type="slidenum">
              <a:rPr lang="de-DE" smtClean="0"/>
              <a:pPr/>
              <a:t>18</a:t>
            </a:fld>
            <a:endParaRPr lang="de-DE" dirty="0"/>
          </a:p>
        </p:txBody>
      </p:sp>
      <p:sp>
        <p:nvSpPr>
          <p:cNvPr id="6" name="Rectangle 5"/>
          <p:cNvSpPr/>
          <p:nvPr/>
        </p:nvSpPr>
        <p:spPr>
          <a:xfrm>
            <a:off x="838200" y="1843951"/>
            <a:ext cx="7848600" cy="3185487"/>
          </a:xfrm>
          <a:prstGeom prst="rect">
            <a:avLst/>
          </a:prstGeom>
        </p:spPr>
        <p:txBody>
          <a:bodyPr wrap="square">
            <a:spAutoFit/>
          </a:bodyPr>
          <a:lstStyle/>
          <a:p>
            <a:pPr algn="l">
              <a:lnSpc>
                <a:spcPct val="150000"/>
              </a:lnSpc>
            </a:pPr>
            <a:r>
              <a:rPr lang="en-US" dirty="0" smtClean="0">
                <a:latin typeface="Cambria" panose="02040503050406030204" pitchFamily="18" charset="0"/>
              </a:rPr>
              <a:t>Center for Development Research (ZEF), University of Bonn</a:t>
            </a:r>
          </a:p>
          <a:p>
            <a:pPr marL="685800" indent="-3175" algn="l">
              <a:lnSpc>
                <a:spcPct val="150000"/>
              </a:lnSpc>
              <a:buFont typeface="Arial" panose="020B0604020202020204" pitchFamily="34" charset="0"/>
              <a:buChar char="•"/>
            </a:pPr>
            <a:r>
              <a:rPr lang="en-US" sz="1800" dirty="0">
                <a:latin typeface="Cambria" panose="02040503050406030204" pitchFamily="18" charset="0"/>
              </a:rPr>
              <a:t> </a:t>
            </a:r>
            <a:r>
              <a:rPr lang="en-US" sz="1800" dirty="0" smtClean="0">
                <a:latin typeface="Cambria" panose="02040503050406030204" pitchFamily="18" charset="0"/>
              </a:rPr>
              <a:t> Christian </a:t>
            </a:r>
            <a:r>
              <a:rPr lang="en-US" sz="1800" dirty="0" err="1" smtClean="0">
                <a:latin typeface="Cambria" panose="02040503050406030204" pitchFamily="18" charset="0"/>
              </a:rPr>
              <a:t>Borgemeister</a:t>
            </a:r>
            <a:endParaRPr lang="en-US" sz="1800" dirty="0" smtClean="0">
              <a:latin typeface="Cambria" panose="02040503050406030204" pitchFamily="18" charset="0"/>
            </a:endParaRPr>
          </a:p>
          <a:p>
            <a:pPr marL="685800" indent="-3175" algn="l">
              <a:lnSpc>
                <a:spcPct val="150000"/>
              </a:lnSpc>
              <a:buFont typeface="Arial" panose="020B0604020202020204" pitchFamily="34" charset="0"/>
              <a:buChar char="•"/>
            </a:pPr>
            <a:r>
              <a:rPr lang="en-US" sz="1800" dirty="0" smtClean="0">
                <a:latin typeface="Cambria" panose="02040503050406030204" pitchFamily="18" charset="0"/>
              </a:rPr>
              <a:t>  Joachim </a:t>
            </a:r>
            <a:r>
              <a:rPr lang="en-US" sz="1800" dirty="0">
                <a:latin typeface="Cambria" panose="02040503050406030204" pitchFamily="18" charset="0"/>
              </a:rPr>
              <a:t>von </a:t>
            </a:r>
            <a:r>
              <a:rPr lang="en-US" sz="1800" dirty="0" smtClean="0">
                <a:latin typeface="Cambria" panose="02040503050406030204" pitchFamily="18" charset="0"/>
              </a:rPr>
              <a:t>Braun</a:t>
            </a:r>
          </a:p>
          <a:p>
            <a:pPr algn="l">
              <a:lnSpc>
                <a:spcPct val="150000"/>
              </a:lnSpc>
            </a:pPr>
            <a:r>
              <a:rPr lang="en-US" dirty="0" smtClean="0">
                <a:latin typeface="Cambria" panose="02040503050406030204" pitchFamily="18" charset="0"/>
              </a:rPr>
              <a:t>The </a:t>
            </a:r>
            <a:r>
              <a:rPr lang="en-US" dirty="0">
                <a:latin typeface="Cambria" panose="02040503050406030204" pitchFamily="18" charset="0"/>
              </a:rPr>
              <a:t>German Academic Exchange Service (DAAD) </a:t>
            </a:r>
            <a:endParaRPr lang="en-US" dirty="0" smtClean="0">
              <a:latin typeface="Cambria" panose="02040503050406030204" pitchFamily="18" charset="0"/>
            </a:endParaRPr>
          </a:p>
          <a:p>
            <a:pPr algn="l">
              <a:lnSpc>
                <a:spcPct val="150000"/>
              </a:lnSpc>
            </a:pPr>
            <a:r>
              <a:rPr lang="en-US" dirty="0" smtClean="0">
                <a:latin typeface="Cambria" panose="02040503050406030204" pitchFamily="18" charset="0"/>
              </a:rPr>
              <a:t>The </a:t>
            </a:r>
            <a:r>
              <a:rPr lang="en-US" dirty="0">
                <a:latin typeface="Cambria" panose="02040503050406030204" pitchFamily="18" charset="0"/>
              </a:rPr>
              <a:t>Institute for Disease Modeling (IDM</a:t>
            </a:r>
            <a:r>
              <a:rPr lang="en-US" dirty="0" smtClean="0">
                <a:latin typeface="Cambria" panose="02040503050406030204" pitchFamily="18" charset="0"/>
              </a:rPr>
              <a:t>)</a:t>
            </a:r>
          </a:p>
          <a:p>
            <a:pPr marL="682625" algn="l">
              <a:lnSpc>
                <a:spcPct val="150000"/>
              </a:lnSpc>
              <a:buFont typeface="Arial" panose="020B0604020202020204" pitchFamily="34" charset="0"/>
              <a:buChar char="•"/>
            </a:pPr>
            <a:r>
              <a:rPr lang="en-US" dirty="0" smtClean="0">
                <a:latin typeface="Cambria" panose="02040503050406030204" pitchFamily="18" charset="0"/>
              </a:rPr>
              <a:t>	</a:t>
            </a:r>
            <a:r>
              <a:rPr lang="en-US" sz="1800" dirty="0" err="1" smtClean="0">
                <a:latin typeface="Cambria" panose="02040503050406030204" pitchFamily="18" charset="0"/>
              </a:rPr>
              <a:t>Jaline</a:t>
            </a:r>
            <a:r>
              <a:rPr lang="en-US" sz="1800" dirty="0" smtClean="0">
                <a:latin typeface="Cambria" panose="02040503050406030204" pitchFamily="18" charset="0"/>
              </a:rPr>
              <a:t> </a:t>
            </a:r>
            <a:r>
              <a:rPr lang="en-US" sz="1800" dirty="0" err="1" smtClean="0">
                <a:latin typeface="Cambria" panose="02040503050406030204" pitchFamily="18" charset="0"/>
              </a:rPr>
              <a:t>Gerardin</a:t>
            </a:r>
            <a:endParaRPr lang="en-US" sz="1800" dirty="0">
              <a:latin typeface="Cambria" panose="02040503050406030204" pitchFamily="18" charset="0"/>
            </a:endParaRPr>
          </a:p>
          <a:p>
            <a:pPr marL="682625" algn="l">
              <a:lnSpc>
                <a:spcPct val="150000"/>
              </a:lnSpc>
              <a:buFont typeface="Arial" panose="020B0604020202020204" pitchFamily="34" charset="0"/>
              <a:buChar char="•"/>
            </a:pPr>
            <a:r>
              <a:rPr lang="en-US" sz="1800" dirty="0">
                <a:latin typeface="Cambria" panose="02040503050406030204" pitchFamily="18" charset="0"/>
              </a:rPr>
              <a:t> </a:t>
            </a:r>
            <a:r>
              <a:rPr lang="en-US" sz="1800" dirty="0" smtClean="0">
                <a:latin typeface="Cambria" panose="02040503050406030204" pitchFamily="18" charset="0"/>
              </a:rPr>
              <a:t>  Benoit </a:t>
            </a:r>
            <a:r>
              <a:rPr lang="en-US" sz="1800" dirty="0" err="1" smtClean="0">
                <a:latin typeface="Cambria" panose="02040503050406030204" pitchFamily="18" charset="0"/>
              </a:rPr>
              <a:t>Raybaud</a:t>
            </a:r>
            <a:endParaRPr lang="en-US" dirty="0">
              <a:latin typeface="Cambria" panose="02040503050406030204" pitchFamily="18" charset="0"/>
            </a:endParaRPr>
          </a:p>
        </p:txBody>
      </p:sp>
    </p:spTree>
    <p:extLst>
      <p:ext uri="{BB962C8B-B14F-4D97-AF65-F5344CB8AC3E}">
        <p14:creationId xmlns:p14="http://schemas.microsoft.com/office/powerpoint/2010/main" val="386381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15228" y="116632"/>
            <a:ext cx="8928772" cy="1325563"/>
          </a:xfrm>
        </p:spPr>
        <p:txBody>
          <a:bodyPr/>
          <a:lstStyle/>
          <a:p>
            <a:pPr lvl="0"/>
            <a:r>
              <a:rPr lang="en-US" sz="3200" dirty="0" smtClean="0">
                <a:solidFill>
                  <a:schemeClr val="tx1"/>
                </a:solidFill>
              </a:rPr>
              <a:t>Supplement 1: intervention coverage </a:t>
            </a:r>
            <a:br>
              <a:rPr lang="en-US" sz="3200" dirty="0" smtClean="0">
                <a:solidFill>
                  <a:schemeClr val="tx1"/>
                </a:solidFill>
              </a:rPr>
            </a:br>
            <a:r>
              <a:rPr lang="en-US" sz="3200" dirty="0" smtClean="0">
                <a:solidFill>
                  <a:schemeClr val="tx1"/>
                </a:solidFill>
              </a:rPr>
              <a:t>(DRC’s current national status) </a:t>
            </a:r>
            <a:endParaRPr lang="en-US" sz="3200"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19</a:t>
            </a:fld>
            <a:endParaRPr lang="de-DE" dirty="0">
              <a:latin typeface="Cambria" panose="02040503050406030204" pitchFamily="18" charset="0"/>
            </a:endParaRPr>
          </a:p>
        </p:txBody>
      </p:sp>
      <p:sp>
        <p:nvSpPr>
          <p:cNvPr id="3" name="Rectangle 10"/>
          <p:cNvSpPr>
            <a:spLocks noChangeArrowheads="1"/>
          </p:cNvSpPr>
          <p:nvPr/>
        </p:nvSpPr>
        <p:spPr bwMode="auto">
          <a:xfrm>
            <a:off x="533400" y="56345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0" y="6638331"/>
            <a:ext cx="8090572" cy="215444"/>
          </a:xfrm>
          <a:prstGeom prst="rect">
            <a:avLst/>
          </a:prstGeom>
          <a:noFill/>
        </p:spPr>
        <p:txBody>
          <a:bodyPr wrap="square" rtlCol="0">
            <a:spAutoFit/>
          </a:bodyPr>
          <a:lstStyle/>
          <a:p>
            <a:pPr algn="l"/>
            <a:r>
              <a:rPr lang="en-US" sz="800" dirty="0" smtClean="0">
                <a:latin typeface="Cambria" panose="02040503050406030204" pitchFamily="18" charset="0"/>
              </a:rPr>
              <a:t>Source: WHO Malaria report </a:t>
            </a:r>
            <a:r>
              <a:rPr lang="en-US" sz="800" dirty="0">
                <a:latin typeface="Cambria" panose="02040503050406030204" pitchFamily="18" charset="0"/>
              </a:rPr>
              <a:t>2018. </a:t>
            </a:r>
            <a:endParaRPr lang="en-US" sz="800" dirty="0" smtClean="0">
              <a:latin typeface="Cambria" panose="02040503050406030204" pitchFamily="18" charset="0"/>
            </a:endParaRPr>
          </a:p>
        </p:txBody>
      </p:sp>
      <p:pic>
        <p:nvPicPr>
          <p:cNvPr id="5" name="Picture 4"/>
          <p:cNvPicPr>
            <a:picLocks noChangeAspect="1"/>
          </p:cNvPicPr>
          <p:nvPr/>
        </p:nvPicPr>
        <p:blipFill>
          <a:blip r:embed="rId3"/>
          <a:stretch>
            <a:fillRect/>
          </a:stretch>
        </p:blipFill>
        <p:spPr>
          <a:xfrm>
            <a:off x="203301" y="2122042"/>
            <a:ext cx="8810277" cy="1828800"/>
          </a:xfrm>
          <a:prstGeom prst="rect">
            <a:avLst/>
          </a:prstGeom>
        </p:spPr>
      </p:pic>
    </p:spTree>
    <p:extLst>
      <p:ext uri="{BB962C8B-B14F-4D97-AF65-F5344CB8AC3E}">
        <p14:creationId xmlns:p14="http://schemas.microsoft.com/office/powerpoint/2010/main" val="62136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378"/>
            <a:ext cx="8343900" cy="1325563"/>
          </a:xfrm>
        </p:spPr>
        <p:txBody>
          <a:bodyPr/>
          <a:lstStyle/>
          <a:p>
            <a:r>
              <a:rPr lang="en-US" sz="3200" dirty="0" smtClean="0">
                <a:solidFill>
                  <a:schemeClr val="tx1"/>
                </a:solidFill>
              </a:rPr>
              <a:t>DRC is facing challenges in malaria control</a:t>
            </a:r>
            <a:endParaRPr lang="en-US" sz="3200"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2</a:t>
            </a:fld>
            <a:endParaRPr lang="de-DE" dirty="0">
              <a:latin typeface="Cambria" panose="02040503050406030204" pitchFamily="18" charset="0"/>
            </a:endParaRPr>
          </a:p>
        </p:txBody>
      </p:sp>
      <p:sp>
        <p:nvSpPr>
          <p:cNvPr id="8" name="Text Placeholder 4"/>
          <p:cNvSpPr>
            <a:spLocks noGrp="1"/>
          </p:cNvSpPr>
          <p:nvPr>
            <p:ph type="body" sz="quarter" idx="13"/>
          </p:nvPr>
        </p:nvSpPr>
        <p:spPr>
          <a:xfrm>
            <a:off x="4495800" y="1676400"/>
            <a:ext cx="4419600" cy="3429000"/>
          </a:xfrm>
        </p:spPr>
        <p:txBody>
          <a:bodyPr>
            <a:noAutofit/>
          </a:bodyPr>
          <a:lstStyle/>
          <a:p>
            <a:pPr marL="179388" indent="-179388" algn="l">
              <a:spcBef>
                <a:spcPts val="400"/>
              </a:spcBef>
              <a:buFont typeface="Arial" charset="0"/>
              <a:buChar char="•"/>
            </a:pPr>
            <a:r>
              <a:rPr lang="en-US" sz="1600" dirty="0" smtClean="0">
                <a:solidFill>
                  <a:schemeClr val="tx1"/>
                </a:solidFill>
                <a:latin typeface="Cambria" panose="02040503050406030204" pitchFamily="18" charset="0"/>
              </a:rPr>
              <a:t>The second highest malaria burden country</a:t>
            </a:r>
          </a:p>
          <a:p>
            <a:pPr algn="l">
              <a:spcBef>
                <a:spcPts val="400"/>
              </a:spcBef>
            </a:pPr>
            <a:endParaRPr lang="en-US" sz="1600" dirty="0" smtClean="0">
              <a:solidFill>
                <a:schemeClr val="tx1"/>
              </a:solidFill>
              <a:latin typeface="Cambria" panose="02040503050406030204" pitchFamily="18" charset="0"/>
            </a:endParaRPr>
          </a:p>
          <a:p>
            <a:pPr marL="179388" indent="-179388" algn="l">
              <a:spcBef>
                <a:spcPts val="400"/>
              </a:spcBef>
              <a:buFont typeface="Arial" charset="0"/>
              <a:buChar char="•"/>
            </a:pPr>
            <a:r>
              <a:rPr lang="en-US" sz="1600" dirty="0" smtClean="0">
                <a:solidFill>
                  <a:schemeClr val="tx1"/>
                </a:solidFill>
                <a:latin typeface="Cambria" panose="02040503050406030204" pitchFamily="18" charset="0"/>
              </a:rPr>
              <a:t>Nearly </a:t>
            </a:r>
            <a:r>
              <a:rPr lang="en-US" sz="1600" dirty="0">
                <a:solidFill>
                  <a:schemeClr val="tx1"/>
                </a:solidFill>
                <a:latin typeface="Cambria" panose="02040503050406030204" pitchFamily="18" charset="0"/>
              </a:rPr>
              <a:t>all of the DRC population lives in high malaria transmission zones </a:t>
            </a:r>
            <a:endParaRPr lang="en-US" sz="1600" dirty="0" smtClean="0">
              <a:solidFill>
                <a:schemeClr val="tx1"/>
              </a:solidFill>
              <a:latin typeface="Cambria" panose="02040503050406030204" pitchFamily="18" charset="0"/>
            </a:endParaRPr>
          </a:p>
          <a:p>
            <a:pPr algn="l">
              <a:spcBef>
                <a:spcPts val="400"/>
              </a:spcBef>
            </a:pPr>
            <a:endParaRPr lang="en-US" sz="1600" dirty="0" smtClean="0">
              <a:solidFill>
                <a:schemeClr val="tx1"/>
              </a:solidFill>
              <a:latin typeface="Cambria" panose="02040503050406030204" pitchFamily="18" charset="0"/>
            </a:endParaRPr>
          </a:p>
          <a:p>
            <a:pPr marL="179388" indent="-179388" algn="l">
              <a:spcBef>
                <a:spcPts val="400"/>
              </a:spcBef>
              <a:buFont typeface="Arial" charset="0"/>
              <a:buChar char="•"/>
            </a:pPr>
            <a:r>
              <a:rPr lang="en-US" sz="1600" dirty="0">
                <a:solidFill>
                  <a:schemeClr val="tx1"/>
                </a:solidFill>
                <a:latin typeface="Cambria" panose="02040503050406030204" pitchFamily="18" charset="0"/>
              </a:rPr>
              <a:t>The difficulty in access to </a:t>
            </a:r>
            <a:r>
              <a:rPr lang="en-US" sz="1600" dirty="0" smtClean="0">
                <a:solidFill>
                  <a:schemeClr val="tx1"/>
                </a:solidFill>
                <a:latin typeface="Cambria" panose="02040503050406030204" pitchFamily="18" charset="0"/>
              </a:rPr>
              <a:t>malaria control </a:t>
            </a:r>
            <a:r>
              <a:rPr lang="en-US" sz="1600" dirty="0">
                <a:solidFill>
                  <a:schemeClr val="tx1"/>
                </a:solidFill>
                <a:latin typeface="Cambria" panose="02040503050406030204" pitchFamily="18" charset="0"/>
              </a:rPr>
              <a:t>methods has been prominent in this complex operating environment</a:t>
            </a:r>
          </a:p>
          <a:p>
            <a:pPr algn="l">
              <a:spcBef>
                <a:spcPts val="400"/>
              </a:spcBef>
            </a:pPr>
            <a:endParaRPr lang="en-US" sz="1600" baseline="30000" dirty="0">
              <a:solidFill>
                <a:schemeClr val="tx1"/>
              </a:solidFill>
              <a:latin typeface="Cambria" panose="02040503050406030204" pitchFamily="18" charset="0"/>
            </a:endParaRPr>
          </a:p>
          <a:p>
            <a:pPr marL="179388" indent="-179388" algn="l">
              <a:spcBef>
                <a:spcPts val="400"/>
              </a:spcBef>
              <a:buFont typeface="Arial" charset="0"/>
              <a:buChar char="•"/>
            </a:pPr>
            <a:endParaRPr lang="en-US" sz="1600" dirty="0" smtClean="0">
              <a:solidFill>
                <a:schemeClr val="tx1"/>
              </a:solidFill>
              <a:latin typeface="Cambria" panose="02040503050406030204" pitchFamily="18" charset="0"/>
            </a:endParaRPr>
          </a:p>
          <a:p>
            <a:pPr algn="l">
              <a:spcBef>
                <a:spcPts val="400"/>
              </a:spcBef>
            </a:pPr>
            <a:endParaRPr lang="th-TH" sz="1600" baseline="30000" dirty="0">
              <a:solidFill>
                <a:schemeClr val="tx1"/>
              </a:solidFill>
              <a:latin typeface="Cambria" panose="02040503050406030204" pitchFamily="18" charset="0"/>
            </a:endParaRPr>
          </a:p>
        </p:txBody>
      </p:sp>
      <p:pic>
        <p:nvPicPr>
          <p:cNvPr id="2050" name="Picture 2" descr="https://www.worldatlas.com/img/areamap/cbe43bedec580adc6697d1530214ad1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076" y="1686856"/>
            <a:ext cx="4114800" cy="450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4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15228" y="116632"/>
            <a:ext cx="8928772" cy="1325563"/>
          </a:xfrm>
        </p:spPr>
        <p:txBody>
          <a:bodyPr/>
          <a:lstStyle/>
          <a:p>
            <a:pPr lvl="0"/>
            <a:r>
              <a:rPr lang="en-US" sz="3200" dirty="0" smtClean="0">
                <a:solidFill>
                  <a:schemeClr val="tx1"/>
                </a:solidFill>
              </a:rPr>
              <a:t>Supplement 2: intervention parameters applied  </a:t>
            </a:r>
            <a:endParaRPr lang="en-US" sz="3200"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20</a:t>
            </a:fld>
            <a:endParaRPr lang="de-DE" dirty="0">
              <a:latin typeface="Cambria" panose="02040503050406030204" pitchFamily="18" charset="0"/>
            </a:endParaRPr>
          </a:p>
        </p:txBody>
      </p:sp>
      <p:sp>
        <p:nvSpPr>
          <p:cNvPr id="3" name="Rectangle 10"/>
          <p:cNvSpPr>
            <a:spLocks noChangeArrowheads="1"/>
          </p:cNvSpPr>
          <p:nvPr/>
        </p:nvSpPr>
        <p:spPr bwMode="auto">
          <a:xfrm>
            <a:off x="533400" y="56345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77620576"/>
              </p:ext>
            </p:extLst>
          </p:nvPr>
        </p:nvGraphicFramePr>
        <p:xfrm>
          <a:off x="304801" y="1676403"/>
          <a:ext cx="8534399" cy="4190997"/>
        </p:xfrm>
        <a:graphic>
          <a:graphicData uri="http://schemas.openxmlformats.org/drawingml/2006/table">
            <a:tbl>
              <a:tblPr firstRow="1" firstCol="1" bandRow="1">
                <a:tableStyleId>{5C22544A-7EE6-4342-B048-85BDC9FD1C3A}</a:tableStyleId>
              </a:tblPr>
              <a:tblGrid>
                <a:gridCol w="2901246"/>
                <a:gridCol w="3425980"/>
                <a:gridCol w="2207173"/>
              </a:tblGrid>
              <a:tr h="348051">
                <a:tc>
                  <a:txBody>
                    <a:bodyPr/>
                    <a:lstStyle/>
                    <a:p>
                      <a:pPr marL="0" marR="0" algn="ctr">
                        <a:lnSpc>
                          <a:spcPct val="107000"/>
                        </a:lnSpc>
                        <a:spcBef>
                          <a:spcPts val="0"/>
                        </a:spcBef>
                        <a:spcAft>
                          <a:spcPts val="0"/>
                        </a:spcAft>
                      </a:pPr>
                      <a:r>
                        <a:rPr lang="en-US" sz="1400" dirty="0">
                          <a:effectLst/>
                          <a:latin typeface="Cambria" panose="02040503050406030204" pitchFamily="18" charset="0"/>
                        </a:rPr>
                        <a:t>Intervention</a:t>
                      </a:r>
                      <a:endParaRPr lang="en-US" sz="1400" dirty="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Cambria" panose="02040503050406030204" pitchFamily="18" charset="0"/>
                        </a:rPr>
                        <a:t>Parameter</a:t>
                      </a:r>
                      <a:endParaRPr lang="en-US" sz="1400" dirty="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Cambria" panose="02040503050406030204" pitchFamily="18" charset="0"/>
                        </a:rPr>
                        <a:t>Value</a:t>
                      </a:r>
                      <a:endParaRPr lang="en-US" sz="1400" dirty="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r>
              <a:tr h="348051">
                <a:tc rowSpan="2">
                  <a:txBody>
                    <a:bodyPr/>
                    <a:lstStyle/>
                    <a:p>
                      <a:pPr marL="0" marR="0" algn="ctr">
                        <a:lnSpc>
                          <a:spcPct val="107000"/>
                        </a:lnSpc>
                        <a:spcBef>
                          <a:spcPts val="0"/>
                        </a:spcBef>
                        <a:spcAft>
                          <a:spcPts val="0"/>
                        </a:spcAft>
                      </a:pPr>
                      <a:r>
                        <a:rPr lang="en-US" sz="1400">
                          <a:effectLst/>
                          <a:latin typeface="Cambria" panose="02040503050406030204" pitchFamily="18" charset="0"/>
                        </a:rPr>
                        <a:t>ITN</a:t>
                      </a:r>
                      <a:endParaRPr lang="en-US" sz="140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ambria" panose="02040503050406030204" pitchFamily="18" charset="0"/>
                        </a:rPr>
                        <a:t>Adherence</a:t>
                      </a:r>
                      <a:endParaRPr lang="en-US" sz="140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Cambria" panose="02040503050406030204" pitchFamily="18" charset="0"/>
                        </a:rPr>
                        <a:t>65%</a:t>
                      </a:r>
                      <a:endParaRPr lang="en-US" sz="1400" dirty="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r>
              <a:tr h="836469">
                <a:tc vMerge="1">
                  <a:txBody>
                    <a:bodyPr/>
                    <a:lstStyle/>
                    <a:p>
                      <a:endParaRPr lang="en-US"/>
                    </a:p>
                  </a:txBody>
                  <a:tcPr/>
                </a:tc>
                <a:tc>
                  <a:txBody>
                    <a:bodyPr/>
                    <a:lstStyle/>
                    <a:p>
                      <a:pPr marL="0" marR="0" algn="ctr">
                        <a:lnSpc>
                          <a:spcPct val="107000"/>
                        </a:lnSpc>
                        <a:spcBef>
                          <a:spcPts val="0"/>
                        </a:spcBef>
                        <a:spcAft>
                          <a:spcPts val="0"/>
                        </a:spcAft>
                      </a:pPr>
                      <a:r>
                        <a:rPr lang="en-US" sz="1400">
                          <a:effectLst/>
                          <a:latin typeface="Cambria" panose="02040503050406030204" pitchFamily="18" charset="0"/>
                        </a:rPr>
                        <a:t>Probability of success when not fully compliant</a:t>
                      </a:r>
                      <a:endParaRPr lang="en-US" sz="140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ambria" panose="02040503050406030204" pitchFamily="18" charset="0"/>
                        </a:rPr>
                        <a:t>0%</a:t>
                      </a:r>
                      <a:endParaRPr lang="en-US" sz="140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r>
              <a:tr h="348051">
                <a:tc rowSpan="2">
                  <a:txBody>
                    <a:bodyPr/>
                    <a:lstStyle/>
                    <a:p>
                      <a:pPr marL="0" marR="0" algn="ctr">
                        <a:lnSpc>
                          <a:spcPct val="107000"/>
                        </a:lnSpc>
                        <a:spcBef>
                          <a:spcPts val="0"/>
                        </a:spcBef>
                        <a:spcAft>
                          <a:spcPts val="0"/>
                        </a:spcAft>
                      </a:pPr>
                      <a:r>
                        <a:rPr lang="en-US" sz="1400">
                          <a:effectLst/>
                          <a:latin typeface="Cambria" panose="02040503050406030204" pitchFamily="18" charset="0"/>
                        </a:rPr>
                        <a:t>IRS</a:t>
                      </a:r>
                      <a:endParaRPr lang="en-US" sz="140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ambria" panose="02040503050406030204" pitchFamily="18" charset="0"/>
                        </a:rPr>
                        <a:t>Adherence</a:t>
                      </a:r>
                      <a:endParaRPr lang="en-US" sz="140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ambria" panose="02040503050406030204" pitchFamily="18" charset="0"/>
                        </a:rPr>
                        <a:t>100%</a:t>
                      </a:r>
                      <a:endParaRPr lang="en-US" sz="140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r>
              <a:tr h="836469">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latin typeface="Cambria" panose="02040503050406030204" pitchFamily="18" charset="0"/>
                        </a:rPr>
                        <a:t>Probability of success when not fully compliant</a:t>
                      </a:r>
                      <a:endParaRPr lang="en-US" sz="1400" dirty="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ambria" panose="02040503050406030204" pitchFamily="18" charset="0"/>
                        </a:rPr>
                        <a:t>0%</a:t>
                      </a:r>
                      <a:endParaRPr lang="en-US" sz="140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r>
              <a:tr h="1473906">
                <a:tc>
                  <a:txBody>
                    <a:bodyPr/>
                    <a:lstStyle/>
                    <a:p>
                      <a:pPr marL="0" marR="0" algn="ctr">
                        <a:lnSpc>
                          <a:spcPct val="107000"/>
                        </a:lnSpc>
                        <a:spcBef>
                          <a:spcPts val="0"/>
                        </a:spcBef>
                        <a:spcAft>
                          <a:spcPts val="0"/>
                        </a:spcAft>
                      </a:pPr>
                      <a:r>
                        <a:rPr lang="en-US" sz="1400">
                          <a:effectLst/>
                          <a:latin typeface="Cambria" panose="02040503050406030204" pitchFamily="18" charset="0"/>
                        </a:rPr>
                        <a:t>ACT</a:t>
                      </a:r>
                    </a:p>
                    <a:p>
                      <a:pPr marL="0" marR="0" algn="ctr">
                        <a:lnSpc>
                          <a:spcPct val="107000"/>
                        </a:lnSpc>
                        <a:spcBef>
                          <a:spcPts val="0"/>
                        </a:spcBef>
                        <a:spcAft>
                          <a:spcPts val="0"/>
                        </a:spcAft>
                      </a:pPr>
                      <a:r>
                        <a:rPr lang="en-US" sz="1400">
                          <a:effectLst/>
                          <a:latin typeface="Cambria" panose="02040503050406030204" pitchFamily="18" charset="0"/>
                        </a:rPr>
                        <a:t>(Artemether </a:t>
                      </a:r>
                    </a:p>
                    <a:p>
                      <a:pPr marL="0" marR="0" algn="ctr">
                        <a:lnSpc>
                          <a:spcPct val="107000"/>
                        </a:lnSpc>
                        <a:spcBef>
                          <a:spcPts val="0"/>
                        </a:spcBef>
                        <a:spcAft>
                          <a:spcPts val="0"/>
                        </a:spcAft>
                      </a:pPr>
                      <a:r>
                        <a:rPr lang="en-US" sz="1400">
                          <a:effectLst/>
                          <a:latin typeface="Cambria" panose="02040503050406030204" pitchFamily="18" charset="0"/>
                        </a:rPr>
                        <a:t>+ </a:t>
                      </a:r>
                    </a:p>
                    <a:p>
                      <a:pPr marL="0" marR="0" algn="ctr">
                        <a:lnSpc>
                          <a:spcPct val="107000"/>
                        </a:lnSpc>
                        <a:spcBef>
                          <a:spcPts val="0"/>
                        </a:spcBef>
                        <a:spcAft>
                          <a:spcPts val="0"/>
                        </a:spcAft>
                      </a:pPr>
                      <a:r>
                        <a:rPr lang="en-US" sz="1400">
                          <a:effectLst/>
                          <a:latin typeface="Cambria" panose="02040503050406030204" pitchFamily="18" charset="0"/>
                        </a:rPr>
                        <a:t>Lumefrantrine)</a:t>
                      </a:r>
                      <a:endParaRPr lang="en-US" sz="140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c gridSpan="2">
                  <a:txBody>
                    <a:bodyPr/>
                    <a:lstStyle/>
                    <a:p>
                      <a:pPr marL="0" marR="0" algn="ctr">
                        <a:lnSpc>
                          <a:spcPct val="107000"/>
                        </a:lnSpc>
                        <a:spcBef>
                          <a:spcPts val="0"/>
                        </a:spcBef>
                        <a:spcAft>
                          <a:spcPts val="0"/>
                        </a:spcAft>
                      </a:pPr>
                      <a:r>
                        <a:rPr lang="en-US" sz="1400" dirty="0">
                          <a:effectLst/>
                          <a:latin typeface="Cambria" panose="02040503050406030204" pitchFamily="18" charset="0"/>
                        </a:rPr>
                        <a:t> Parameters and values used in the model followed </a:t>
                      </a:r>
                      <a:r>
                        <a:rPr lang="en-US" sz="1400" dirty="0" smtClean="0">
                          <a:effectLst/>
                          <a:latin typeface="Cambria" panose="02040503050406030204" pitchFamily="18" charset="0"/>
                        </a:rPr>
                        <a:t>(source)</a:t>
                      </a:r>
                      <a:endParaRPr lang="en-US" sz="1400" dirty="0">
                        <a:effectLst/>
                        <a:latin typeface="Cambria" panose="02040503050406030204" pitchFamily="18" charset="0"/>
                        <a:ea typeface="Calibri" panose="020F0502020204030204" pitchFamily="34" charset="0"/>
                        <a:cs typeface="Cordia New" panose="020B0304020202020204" pitchFamily="34" charset="-34"/>
                      </a:endParaRPr>
                    </a:p>
                  </a:txBody>
                  <a:tcPr marL="68580" marR="68580" marT="0" marB="0" anchor="ctr"/>
                </a:tc>
                <a:tc hMerge="1">
                  <a:txBody>
                    <a:bodyPr/>
                    <a:lstStyle/>
                    <a:p>
                      <a:endParaRPr lang="en-US"/>
                    </a:p>
                  </a:txBody>
                  <a:tcPr/>
                </a:tc>
              </a:tr>
            </a:tbl>
          </a:graphicData>
        </a:graphic>
      </p:graphicFrame>
    </p:spTree>
    <p:extLst>
      <p:ext uri="{BB962C8B-B14F-4D97-AF65-F5344CB8AC3E}">
        <p14:creationId xmlns:p14="http://schemas.microsoft.com/office/powerpoint/2010/main" val="213545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15228" y="116632"/>
            <a:ext cx="8928772" cy="1325563"/>
          </a:xfrm>
        </p:spPr>
        <p:txBody>
          <a:bodyPr/>
          <a:lstStyle/>
          <a:p>
            <a:pPr lvl="0"/>
            <a:r>
              <a:rPr lang="en-US" sz="3200" dirty="0" smtClean="0">
                <a:solidFill>
                  <a:schemeClr val="tx1"/>
                </a:solidFill>
              </a:rPr>
              <a:t>Supplement 2: intervention parameters applied (2)  </a:t>
            </a:r>
            <a:endParaRPr lang="en-US" sz="3200"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21</a:t>
            </a:fld>
            <a:endParaRPr lang="de-DE" dirty="0">
              <a:latin typeface="Cambria" panose="02040503050406030204" pitchFamily="18" charset="0"/>
            </a:endParaRPr>
          </a:p>
        </p:txBody>
      </p:sp>
      <p:sp>
        <p:nvSpPr>
          <p:cNvPr id="3" name="Rectangle 10"/>
          <p:cNvSpPr>
            <a:spLocks noChangeArrowheads="1"/>
          </p:cNvSpPr>
          <p:nvPr/>
        </p:nvSpPr>
        <p:spPr bwMode="auto">
          <a:xfrm>
            <a:off x="533400" y="56345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215228" y="1689137"/>
            <a:ext cx="8764436" cy="4834785"/>
          </a:xfrm>
          <a:prstGeom prst="rect">
            <a:avLst/>
          </a:prstGeom>
        </p:spPr>
        <p:txBody>
          <a:bodyPr wrap="square">
            <a:spAutoFit/>
          </a:bodyPr>
          <a:lstStyle/>
          <a:p>
            <a:pPr marL="55563" indent="-55563" algn="l">
              <a:lnSpc>
                <a:spcPct val="107000"/>
              </a:lnSpc>
              <a:spcBef>
                <a:spcPts val="0"/>
              </a:spcBef>
              <a:spcAft>
                <a:spcPts val="0"/>
              </a:spcAft>
            </a:pPr>
            <a:r>
              <a:rPr lang="en-US" sz="1600" b="1"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ITNs</a:t>
            </a:r>
          </a:p>
          <a:p>
            <a:pPr marL="341313" indent="-285750" algn="l">
              <a:lnSpc>
                <a:spcPct val="107000"/>
              </a:lnSpc>
              <a:spcBef>
                <a:spcPts val="0"/>
              </a:spcBef>
              <a:spcAft>
                <a:spcPts val="0"/>
              </a:spcAft>
              <a:buFont typeface="Arial" panose="020B0604020202020204" pitchFamily="34" charset="0"/>
              <a:buChar char="•"/>
            </a:pP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initial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strength of the blocking effect for indoor mosquito fed on an individual with an ITN was 0.9 </a:t>
            </a:r>
            <a:endPar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341313" indent="-285750" algn="l">
              <a:lnSpc>
                <a:spcPct val="107000"/>
              </a:lnSpc>
              <a:spcBef>
                <a:spcPts val="0"/>
              </a:spcBef>
              <a:spcAft>
                <a:spcPts val="0"/>
              </a:spcAft>
              <a:buFont typeface="Arial" panose="020B0604020202020204" pitchFamily="34" charset="0"/>
              <a:buChar char="•"/>
            </a:pP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blocking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decayed at an exponential rate in 730 </a:t>
            </a: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days</a:t>
            </a:r>
          </a:p>
          <a:p>
            <a:pPr marL="341313" indent="-285750" algn="l">
              <a:lnSpc>
                <a:spcPct val="107000"/>
              </a:lnSpc>
              <a:spcBef>
                <a:spcPts val="0"/>
              </a:spcBef>
              <a:spcAft>
                <a:spcPts val="0"/>
              </a:spcAft>
              <a:buFont typeface="Arial" panose="020B0604020202020204" pitchFamily="34" charset="0"/>
              <a:buChar char="•"/>
            </a:pP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initial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strength of the killing effect that the mosquitoes were killed, conditionally on a successfully blocked feed was 0.6. </a:t>
            </a:r>
          </a:p>
          <a:p>
            <a:pPr marL="341313" indent="-285750" algn="l">
              <a:lnSpc>
                <a:spcPct val="107000"/>
              </a:lnSpc>
              <a:spcBef>
                <a:spcPts val="0"/>
              </a:spcBef>
              <a:spcAft>
                <a:spcPts val="0"/>
              </a:spcAft>
              <a:buFont typeface="Arial" panose="020B0604020202020204" pitchFamily="34" charset="0"/>
              <a:buChar char="•"/>
            </a:pP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killing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effect decayed at an exponential rate in 1,460 </a:t>
            </a: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days</a:t>
            </a:r>
          </a:p>
          <a:p>
            <a:pPr marL="341313" indent="-285750" algn="l">
              <a:lnSpc>
                <a:spcPct val="107000"/>
              </a:lnSpc>
              <a:spcBef>
                <a:spcPts val="0"/>
              </a:spcBef>
              <a:spcAft>
                <a:spcPts val="0"/>
              </a:spcAft>
              <a:buFont typeface="Arial" panose="020B0604020202020204" pitchFamily="34" charset="0"/>
              <a:buChar char="•"/>
            </a:pP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The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model </a:t>
            </a: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assumed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an individual who received a </a:t>
            </a:r>
            <a:r>
              <a:rPr lang="en-US" sz="1600" dirty="0" err="1">
                <a:solidFill>
                  <a:srgbClr val="000000"/>
                </a:solidFill>
                <a:latin typeface="Cambria" panose="02040503050406030204" pitchFamily="18" charset="0"/>
                <a:ea typeface="Times New Roman" panose="02020603050405020304" pitchFamily="18" charset="0"/>
                <a:cs typeface="Calibri" panose="020F0502020204030204" pitchFamily="34" charset="0"/>
              </a:rPr>
              <a:t>bednet</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used it and the </a:t>
            </a:r>
            <a:r>
              <a:rPr lang="en-US" sz="1600" dirty="0" err="1">
                <a:solidFill>
                  <a:srgbClr val="000000"/>
                </a:solidFill>
                <a:latin typeface="Cambria" panose="02040503050406030204" pitchFamily="18" charset="0"/>
                <a:ea typeface="Times New Roman" panose="02020603050405020304" pitchFamily="18" charset="0"/>
                <a:cs typeface="Calibri" panose="020F0502020204030204" pitchFamily="34" charset="0"/>
              </a:rPr>
              <a:t>bednet</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was replaced every 3 years</a:t>
            </a: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a:t>
            </a:r>
          </a:p>
          <a:p>
            <a:pPr marL="341313" indent="-285750" algn="l">
              <a:lnSpc>
                <a:spcPct val="107000"/>
              </a:lnSpc>
              <a:spcBef>
                <a:spcPts val="0"/>
              </a:spcBef>
              <a:spcAft>
                <a:spcPts val="0"/>
              </a:spcAft>
              <a:buFont typeface="Arial" panose="020B0604020202020204" pitchFamily="34" charset="0"/>
              <a:buChar char="•"/>
            </a:pP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Since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the ITN coverage was varied, the fraction of individuals in the target demographics received ITNs </a:t>
            </a: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varied</a:t>
            </a:r>
            <a:endPar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55563" algn="l">
              <a:lnSpc>
                <a:spcPct val="107000"/>
              </a:lnSpc>
              <a:spcBef>
                <a:spcPts val="0"/>
              </a:spcBef>
              <a:spcAft>
                <a:spcPts val="0"/>
              </a:spcAft>
            </a:pPr>
            <a:endParaRPr lang="en-US" sz="1600" b="1"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a:p>
            <a:pPr marL="55563" algn="l">
              <a:lnSpc>
                <a:spcPct val="107000"/>
              </a:lnSpc>
              <a:spcBef>
                <a:spcPts val="0"/>
              </a:spcBef>
              <a:spcAft>
                <a:spcPts val="0"/>
              </a:spcAft>
            </a:pPr>
            <a:r>
              <a:rPr lang="en-US" sz="1600" b="1"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IRS</a:t>
            </a:r>
          </a:p>
          <a:p>
            <a:pPr marL="341313" indent="-285750" algn="l">
              <a:lnSpc>
                <a:spcPct val="107000"/>
              </a:lnSpc>
              <a:spcBef>
                <a:spcPts val="0"/>
              </a:spcBef>
              <a:spcAft>
                <a:spcPts val="0"/>
              </a:spcAft>
              <a:buFont typeface="Arial" panose="020B0604020202020204" pitchFamily="34" charset="0"/>
              <a:buChar char="•"/>
            </a:pP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The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model assumed no blocking effect though IRS also has a repellency </a:t>
            </a: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effect which decayed over the period of 730 days </a:t>
            </a:r>
          </a:p>
          <a:p>
            <a:pPr marL="341313" indent="-285750" algn="l">
              <a:lnSpc>
                <a:spcPct val="107000"/>
              </a:lnSpc>
              <a:spcBef>
                <a:spcPts val="0"/>
              </a:spcBef>
              <a:spcAft>
                <a:spcPts val="0"/>
              </a:spcAft>
              <a:buFont typeface="Arial" panose="020B0604020202020204" pitchFamily="34" charset="0"/>
              <a:buChar char="•"/>
            </a:pP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The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initial killing effect was </a:t>
            </a: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0.7 </a:t>
            </a:r>
          </a:p>
          <a:p>
            <a:pPr marL="341313" indent="-285750" algn="l">
              <a:lnSpc>
                <a:spcPct val="107000"/>
              </a:lnSpc>
              <a:spcBef>
                <a:spcPts val="0"/>
              </a:spcBef>
              <a:spcAft>
                <a:spcPts val="0"/>
              </a:spcAft>
              <a:buFont typeface="Arial" panose="020B0604020202020204" pitchFamily="34" charset="0"/>
              <a:buChar char="•"/>
            </a:pP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The initial </a:t>
            </a: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killing efficacy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is held </a:t>
            </a: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30 days,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then the efficacy decays at an exponential </a:t>
            </a: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rate over 120 </a:t>
            </a:r>
            <a:r>
              <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days</a:t>
            </a:r>
            <a:r>
              <a:rPr lang="en-US" sz="1600" dirty="0" smtClean="0">
                <a:solidFill>
                  <a:srgbClr val="000000"/>
                </a:solidFill>
                <a:latin typeface="Cambria" panose="02040503050406030204" pitchFamily="18" charset="0"/>
                <a:ea typeface="Times New Roman" panose="02020603050405020304" pitchFamily="18" charset="0"/>
                <a:cs typeface="Calibri" panose="020F0502020204030204" pitchFamily="34" charset="0"/>
              </a:rPr>
              <a:t>.</a:t>
            </a:r>
            <a:endParaRPr lang="en-US" sz="1600" dirty="0">
              <a:solidFill>
                <a:srgbClr val="000000"/>
              </a:solidFill>
              <a:latin typeface="Cambria" panose="02040503050406030204" pitchFamily="18"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8351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51428"/>
            <a:ext cx="9067800" cy="1325563"/>
          </a:xfrm>
        </p:spPr>
        <p:txBody>
          <a:bodyPr/>
          <a:lstStyle/>
          <a:p>
            <a:r>
              <a:rPr lang="en-US" sz="3200" dirty="0" smtClean="0">
                <a:solidFill>
                  <a:schemeClr val="tx1"/>
                </a:solidFill>
              </a:rPr>
              <a:t>Ongoing challenges in the management of malaria</a:t>
            </a:r>
            <a:endParaRPr lang="en-US" sz="3200"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3</a:t>
            </a:fld>
            <a:endParaRPr lang="de-DE" dirty="0">
              <a:latin typeface="Cambria" panose="02040503050406030204" pitchFamily="18" charset="0"/>
            </a:endParaRPr>
          </a:p>
        </p:txBody>
      </p:sp>
      <p:sp>
        <p:nvSpPr>
          <p:cNvPr id="9" name="Text Placeholder 4"/>
          <p:cNvSpPr txBox="1">
            <a:spLocks/>
          </p:cNvSpPr>
          <p:nvPr/>
        </p:nvSpPr>
        <p:spPr>
          <a:xfrm>
            <a:off x="4419600" y="1981200"/>
            <a:ext cx="4533900" cy="3429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rgbClr val="004288"/>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rgbClr val="004288"/>
                </a:solidFill>
                <a:latin typeface="+mn-lt"/>
                <a:ea typeface="+mn-ea"/>
                <a:cs typeface="+mn-cs"/>
              </a:defRPr>
            </a:lvl2pPr>
            <a:lvl3pPr marL="1143000" indent="-228600" algn="l" defTabSz="914400" rtl="0" eaLnBrk="1" latinLnBrk="0" hangingPunct="1">
              <a:spcBef>
                <a:spcPct val="20000"/>
              </a:spcBef>
              <a:buClr>
                <a:srgbClr val="004288"/>
              </a:buClr>
              <a:buFont typeface="Calibri" panose="020F0502020204030204" pitchFamily="34" charset="0"/>
              <a:buChar char="─"/>
              <a:defRPr sz="2400" kern="1200">
                <a:solidFill>
                  <a:srgbClr val="004288"/>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00428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2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indent="-179388" algn="l" fontAlgn="auto">
              <a:spcBef>
                <a:spcPts val="400"/>
              </a:spcBef>
              <a:spcAft>
                <a:spcPts val="0"/>
              </a:spcAft>
              <a:buFont typeface="Arial" charset="0"/>
              <a:buChar char="•"/>
            </a:pPr>
            <a:r>
              <a:rPr lang="en-US" sz="2000" dirty="0" smtClean="0">
                <a:solidFill>
                  <a:schemeClr val="tx1"/>
                </a:solidFill>
                <a:latin typeface="Cambria" panose="02040503050406030204" pitchFamily="18" charset="0"/>
              </a:rPr>
              <a:t>Current methods for malaria control focus on </a:t>
            </a:r>
            <a:endParaRPr lang="th-TH" sz="2000" baseline="30000" dirty="0" smtClean="0">
              <a:solidFill>
                <a:schemeClr val="tx1"/>
              </a:solidFill>
              <a:latin typeface="Cambria" panose="02040503050406030204" pitchFamily="18" charset="0"/>
            </a:endParaRPr>
          </a:p>
          <a:p>
            <a:pPr marL="517525" lvl="1" indent="-176213" fontAlgn="auto">
              <a:spcBef>
                <a:spcPts val="400"/>
              </a:spcBef>
              <a:spcAft>
                <a:spcPts val="0"/>
              </a:spcAft>
              <a:buFont typeface="Arial" charset="0"/>
              <a:buChar char="•"/>
            </a:pPr>
            <a:r>
              <a:rPr lang="en-US" sz="1600" dirty="0" smtClean="0">
                <a:solidFill>
                  <a:schemeClr val="tx1"/>
                </a:solidFill>
                <a:latin typeface="Cambria" panose="02040503050406030204" pitchFamily="18" charset="0"/>
              </a:rPr>
              <a:t>Drug therapy</a:t>
            </a:r>
            <a:endParaRPr lang="th-TH" sz="1600" baseline="30000" dirty="0" smtClean="0">
              <a:solidFill>
                <a:schemeClr val="tx1"/>
              </a:solidFill>
              <a:latin typeface="Cambria" panose="02040503050406030204" pitchFamily="18" charset="0"/>
            </a:endParaRPr>
          </a:p>
          <a:p>
            <a:pPr marL="517525" lvl="1" indent="-176213" fontAlgn="auto">
              <a:spcBef>
                <a:spcPts val="400"/>
              </a:spcBef>
              <a:spcAft>
                <a:spcPts val="0"/>
              </a:spcAft>
              <a:buFont typeface="Arial" charset="0"/>
              <a:buChar char="•"/>
            </a:pPr>
            <a:r>
              <a:rPr lang="en-US" sz="1600" dirty="0" smtClean="0">
                <a:solidFill>
                  <a:schemeClr val="tx1"/>
                </a:solidFill>
                <a:latin typeface="Cambria" panose="02040503050406030204" pitchFamily="18" charset="0"/>
              </a:rPr>
              <a:t>Vector control</a:t>
            </a:r>
            <a:endParaRPr lang="th-TH" sz="1600" baseline="30000" dirty="0" smtClean="0">
              <a:solidFill>
                <a:schemeClr val="tx1"/>
              </a:solidFill>
              <a:latin typeface="Cambria" panose="02040503050406030204" pitchFamily="18" charset="0"/>
            </a:endParaRPr>
          </a:p>
          <a:p>
            <a:pPr marL="517525" lvl="1" indent="-176213" fontAlgn="auto">
              <a:spcBef>
                <a:spcPts val="400"/>
              </a:spcBef>
              <a:spcAft>
                <a:spcPts val="0"/>
              </a:spcAft>
              <a:buFont typeface="Arial" charset="0"/>
              <a:buChar char="•"/>
            </a:pPr>
            <a:endParaRPr lang="en-US" sz="1600" dirty="0" smtClean="0">
              <a:solidFill>
                <a:schemeClr val="tx1"/>
              </a:solidFill>
              <a:latin typeface="Cambria" panose="02040503050406030204" pitchFamily="18" charset="0"/>
            </a:endParaRPr>
          </a:p>
          <a:p>
            <a:pPr marL="174625" lvl="1" indent="-174625" fontAlgn="auto">
              <a:spcBef>
                <a:spcPts val="400"/>
              </a:spcBef>
              <a:spcAft>
                <a:spcPts val="0"/>
              </a:spcAft>
            </a:pPr>
            <a:r>
              <a:rPr lang="en-US" sz="2000" dirty="0" smtClean="0">
                <a:solidFill>
                  <a:schemeClr val="tx1"/>
                </a:solidFill>
                <a:latin typeface="Cambria" panose="02040503050406030204" pitchFamily="18" charset="0"/>
              </a:rPr>
              <a:t>Key challenges</a:t>
            </a:r>
          </a:p>
          <a:p>
            <a:pPr marL="517525" lvl="1" indent="-176213" fontAlgn="auto">
              <a:spcBef>
                <a:spcPts val="400"/>
              </a:spcBef>
              <a:spcAft>
                <a:spcPts val="0"/>
              </a:spcAft>
              <a:buFont typeface="Arial" charset="0"/>
              <a:buChar char="•"/>
            </a:pPr>
            <a:r>
              <a:rPr lang="en-US" sz="1600" dirty="0" smtClean="0">
                <a:solidFill>
                  <a:schemeClr val="tx1"/>
                </a:solidFill>
                <a:latin typeface="Cambria" panose="02040503050406030204" pitchFamily="18" charset="0"/>
              </a:rPr>
              <a:t>Resistance to anti-malarial drugs</a:t>
            </a:r>
          </a:p>
          <a:p>
            <a:pPr marL="517525" lvl="1" indent="-176213" fontAlgn="auto">
              <a:spcBef>
                <a:spcPts val="400"/>
              </a:spcBef>
              <a:spcAft>
                <a:spcPts val="0"/>
              </a:spcAft>
              <a:buFont typeface="Arial" charset="0"/>
              <a:buChar char="•"/>
            </a:pPr>
            <a:r>
              <a:rPr lang="en-US" sz="1600" dirty="0">
                <a:solidFill>
                  <a:schemeClr val="tx1"/>
                </a:solidFill>
                <a:latin typeface="Cambria" panose="02040503050406030204" pitchFamily="18" charset="0"/>
              </a:rPr>
              <a:t>Insecticide </a:t>
            </a:r>
            <a:r>
              <a:rPr lang="en-US" sz="1600" dirty="0" smtClean="0">
                <a:solidFill>
                  <a:schemeClr val="tx1"/>
                </a:solidFill>
                <a:latin typeface="Cambria" panose="02040503050406030204" pitchFamily="18" charset="0"/>
              </a:rPr>
              <a:t>resistance</a:t>
            </a:r>
          </a:p>
          <a:p>
            <a:pPr marL="517525" lvl="1" indent="-176213" fontAlgn="auto">
              <a:spcBef>
                <a:spcPts val="400"/>
              </a:spcBef>
              <a:spcAft>
                <a:spcPts val="0"/>
              </a:spcAft>
              <a:buFont typeface="Arial" charset="0"/>
              <a:buChar char="•"/>
            </a:pPr>
            <a:r>
              <a:rPr lang="en-US" sz="1600" dirty="0" smtClean="0">
                <a:solidFill>
                  <a:schemeClr val="tx1"/>
                </a:solidFill>
                <a:latin typeface="Cambria" panose="02040503050406030204" pitchFamily="18" charset="0"/>
              </a:rPr>
              <a:t>Residual and outdoor transmission </a:t>
            </a:r>
            <a:endParaRPr lang="en-US" sz="1600" dirty="0">
              <a:solidFill>
                <a:schemeClr val="tx1"/>
              </a:solidFill>
              <a:latin typeface="Cambria" panose="02040503050406030204" pitchFamily="18" charset="0"/>
            </a:endParaRPr>
          </a:p>
          <a:p>
            <a:pPr marL="517525" lvl="1" indent="-176213" fontAlgn="auto">
              <a:spcBef>
                <a:spcPts val="400"/>
              </a:spcBef>
              <a:spcAft>
                <a:spcPts val="0"/>
              </a:spcAft>
              <a:buFont typeface="Arial" charset="0"/>
              <a:buChar char="•"/>
            </a:pPr>
            <a:endParaRPr lang="th-TH" sz="1600" baseline="30000" dirty="0">
              <a:solidFill>
                <a:schemeClr val="tx1"/>
              </a:solidFill>
              <a:latin typeface="Cambria" panose="02040503050406030204" pitchFamily="18" charset="0"/>
            </a:endParaRPr>
          </a:p>
          <a:p>
            <a:pPr marL="228600" lvl="2" indent="0" fontAlgn="auto">
              <a:spcBef>
                <a:spcPts val="400"/>
              </a:spcBef>
              <a:spcAft>
                <a:spcPts val="0"/>
              </a:spcAft>
              <a:buNone/>
            </a:pPr>
            <a:endParaRPr lang="en-US" sz="1600" dirty="0" smtClean="0">
              <a:solidFill>
                <a:schemeClr val="tx1"/>
              </a:solidFill>
              <a:latin typeface="Cambria" panose="02040503050406030204" pitchFamily="18" charset="0"/>
            </a:endParaRPr>
          </a:p>
          <a:p>
            <a:pPr marL="174625" lvl="1" indent="-174625" fontAlgn="auto">
              <a:spcBef>
                <a:spcPts val="400"/>
              </a:spcBef>
              <a:spcAft>
                <a:spcPts val="0"/>
              </a:spcAft>
            </a:pPr>
            <a:endParaRPr lang="en-US" sz="2000" baseline="30000" dirty="0">
              <a:solidFill>
                <a:schemeClr val="tx1"/>
              </a:solidFill>
              <a:latin typeface="Cambria" panose="02040503050406030204" pitchFamily="18" charset="0"/>
            </a:endParaRPr>
          </a:p>
          <a:p>
            <a:pPr marL="174625" lvl="1" indent="-174625" fontAlgn="auto">
              <a:spcBef>
                <a:spcPts val="400"/>
              </a:spcBef>
              <a:spcAft>
                <a:spcPts val="0"/>
              </a:spcAft>
            </a:pPr>
            <a:endParaRPr lang="th-TH" sz="1600" baseline="30000" dirty="0">
              <a:solidFill>
                <a:schemeClr val="tx1"/>
              </a:solidFill>
              <a:latin typeface="Cambria" panose="02040503050406030204" pitchFamily="18" charset="0"/>
            </a:endParaRPr>
          </a:p>
        </p:txBody>
      </p:sp>
      <p:pic>
        <p:nvPicPr>
          <p:cNvPr id="1026" name="Picture 2" descr="Image result for malaria drc who"/>
          <p:cNvPicPr>
            <a:picLocks noChangeAspect="1" noChangeArrowheads="1"/>
          </p:cNvPicPr>
          <p:nvPr/>
        </p:nvPicPr>
        <p:blipFill rotWithShape="1">
          <a:blip r:embed="rId3">
            <a:extLst>
              <a:ext uri="{28A0092B-C50C-407E-A947-70E740481C1C}">
                <a14:useLocalDpi xmlns:a14="http://schemas.microsoft.com/office/drawing/2010/main" val="0"/>
              </a:ext>
            </a:extLst>
          </a:blip>
          <a:srcRect l="9486"/>
          <a:stretch/>
        </p:blipFill>
        <p:spPr bwMode="auto">
          <a:xfrm>
            <a:off x="457200" y="2133600"/>
            <a:ext cx="3635375" cy="244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22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51428"/>
            <a:ext cx="9067800" cy="1325563"/>
          </a:xfrm>
        </p:spPr>
        <p:txBody>
          <a:bodyPr/>
          <a:lstStyle/>
          <a:p>
            <a:r>
              <a:rPr lang="en-US" sz="3200" dirty="0" smtClean="0">
                <a:solidFill>
                  <a:schemeClr val="tx1"/>
                </a:solidFill>
              </a:rPr>
              <a:t>Difficult to implement core vector control methods</a:t>
            </a:r>
            <a:endParaRPr lang="en-US" sz="3200"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4</a:t>
            </a:fld>
            <a:endParaRPr lang="de-DE" dirty="0">
              <a:latin typeface="Cambria" panose="02040503050406030204" pitchFamily="18" charset="0"/>
            </a:endParaRPr>
          </a:p>
        </p:txBody>
      </p:sp>
      <p:sp>
        <p:nvSpPr>
          <p:cNvPr id="9" name="Text Placeholder 4"/>
          <p:cNvSpPr txBox="1">
            <a:spLocks/>
          </p:cNvSpPr>
          <p:nvPr/>
        </p:nvSpPr>
        <p:spPr>
          <a:xfrm>
            <a:off x="3581400" y="1828800"/>
            <a:ext cx="5257800" cy="3429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rgbClr val="004288"/>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rgbClr val="004288"/>
                </a:solidFill>
                <a:latin typeface="+mn-lt"/>
                <a:ea typeface="+mn-ea"/>
                <a:cs typeface="+mn-cs"/>
              </a:defRPr>
            </a:lvl2pPr>
            <a:lvl3pPr marL="1143000" indent="-228600" algn="l" defTabSz="914400" rtl="0" eaLnBrk="1" latinLnBrk="0" hangingPunct="1">
              <a:spcBef>
                <a:spcPct val="20000"/>
              </a:spcBef>
              <a:buClr>
                <a:srgbClr val="004288"/>
              </a:buClr>
              <a:buFont typeface="Calibri" panose="020F0502020204030204" pitchFamily="34" charset="0"/>
              <a:buChar char="─"/>
              <a:defRPr sz="2400" kern="1200">
                <a:solidFill>
                  <a:srgbClr val="004288"/>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00428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2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indent="-179388" algn="l" fontAlgn="auto">
              <a:spcBef>
                <a:spcPts val="400"/>
              </a:spcBef>
              <a:spcAft>
                <a:spcPts val="0"/>
              </a:spcAft>
              <a:buFont typeface="Arial" charset="0"/>
              <a:buChar char="•"/>
            </a:pPr>
            <a:r>
              <a:rPr lang="en-US" sz="2000" dirty="0" smtClean="0">
                <a:solidFill>
                  <a:schemeClr val="tx1"/>
                </a:solidFill>
                <a:latin typeface="Cambria" panose="02040503050406030204" pitchFamily="18" charset="0"/>
              </a:rPr>
              <a:t>Core vector control methods</a:t>
            </a:r>
            <a:endParaRPr lang="th-TH" sz="2000" baseline="30000" dirty="0" smtClean="0">
              <a:solidFill>
                <a:schemeClr val="tx1"/>
              </a:solidFill>
              <a:latin typeface="Cambria" panose="02040503050406030204" pitchFamily="18" charset="0"/>
            </a:endParaRPr>
          </a:p>
          <a:p>
            <a:pPr marL="517525" lvl="1" indent="-176213" fontAlgn="auto">
              <a:spcBef>
                <a:spcPts val="400"/>
              </a:spcBef>
              <a:spcAft>
                <a:spcPts val="0"/>
              </a:spcAft>
              <a:buFont typeface="Arial" charset="0"/>
              <a:buChar char="•"/>
            </a:pPr>
            <a:r>
              <a:rPr lang="en-US" sz="1600" dirty="0" smtClean="0">
                <a:solidFill>
                  <a:schemeClr val="tx1"/>
                </a:solidFill>
                <a:latin typeface="Cambria" panose="02040503050406030204" pitchFamily="18" charset="0"/>
              </a:rPr>
              <a:t>Long-lasting insecticidal nets (LLINs)</a:t>
            </a:r>
            <a:endParaRPr lang="th-TH" sz="1600" baseline="30000" dirty="0" smtClean="0">
              <a:solidFill>
                <a:schemeClr val="tx1"/>
              </a:solidFill>
              <a:latin typeface="Cambria" panose="02040503050406030204" pitchFamily="18" charset="0"/>
            </a:endParaRPr>
          </a:p>
          <a:p>
            <a:pPr marL="517525" lvl="1" indent="-176213" fontAlgn="auto">
              <a:spcBef>
                <a:spcPts val="400"/>
              </a:spcBef>
              <a:spcAft>
                <a:spcPts val="0"/>
              </a:spcAft>
              <a:buFont typeface="Arial" charset="0"/>
              <a:buChar char="•"/>
            </a:pPr>
            <a:r>
              <a:rPr lang="en-US" sz="1600" dirty="0" smtClean="0">
                <a:solidFill>
                  <a:schemeClr val="tx1"/>
                </a:solidFill>
                <a:latin typeface="Cambria" panose="02040503050406030204" pitchFamily="18" charset="0"/>
              </a:rPr>
              <a:t>Indoor residual spraying (IRS)</a:t>
            </a:r>
            <a:r>
              <a:rPr lang="de-DE" sz="1600" baseline="30000" dirty="0" smtClean="0">
                <a:solidFill>
                  <a:schemeClr val="tx1"/>
                </a:solidFill>
                <a:latin typeface="Cambria" panose="02040503050406030204" pitchFamily="18" charset="0"/>
              </a:rPr>
              <a:t> </a:t>
            </a:r>
            <a:endParaRPr lang="th-TH" sz="1600" baseline="30000" dirty="0" smtClean="0">
              <a:solidFill>
                <a:schemeClr val="tx1"/>
              </a:solidFill>
              <a:latin typeface="Cambria" panose="02040503050406030204" pitchFamily="18" charset="0"/>
            </a:endParaRPr>
          </a:p>
          <a:p>
            <a:pPr marL="517525" lvl="1" indent="-176213" fontAlgn="auto">
              <a:spcBef>
                <a:spcPts val="400"/>
              </a:spcBef>
              <a:spcAft>
                <a:spcPts val="0"/>
              </a:spcAft>
              <a:buFont typeface="Arial" charset="0"/>
              <a:buChar char="•"/>
            </a:pPr>
            <a:endParaRPr lang="en-US" sz="1600" dirty="0" smtClean="0">
              <a:solidFill>
                <a:schemeClr val="tx1"/>
              </a:solidFill>
              <a:latin typeface="Cambria" panose="02040503050406030204" pitchFamily="18" charset="0"/>
            </a:endParaRPr>
          </a:p>
          <a:p>
            <a:pPr marL="174625" lvl="1" indent="-174625" fontAlgn="auto">
              <a:spcBef>
                <a:spcPts val="400"/>
              </a:spcBef>
              <a:spcAft>
                <a:spcPts val="0"/>
              </a:spcAft>
            </a:pPr>
            <a:r>
              <a:rPr lang="en-US" sz="2000" dirty="0" smtClean="0">
                <a:solidFill>
                  <a:schemeClr val="tx1"/>
                </a:solidFill>
                <a:latin typeface="Cambria" panose="02040503050406030204" pitchFamily="18" charset="0"/>
              </a:rPr>
              <a:t>There </a:t>
            </a:r>
            <a:r>
              <a:rPr lang="en-US" sz="2000" dirty="0">
                <a:solidFill>
                  <a:schemeClr val="tx1"/>
                </a:solidFill>
                <a:latin typeface="Cambria" panose="02040503050406030204" pitchFamily="18" charset="0"/>
              </a:rPr>
              <a:t>are limitations to LLINs/IRS, and that we need to look beyond these tools to find novel vector control </a:t>
            </a:r>
            <a:r>
              <a:rPr lang="en-US" sz="2000" dirty="0" smtClean="0">
                <a:solidFill>
                  <a:schemeClr val="tx1"/>
                </a:solidFill>
                <a:latin typeface="Cambria" panose="02040503050406030204" pitchFamily="18" charset="0"/>
              </a:rPr>
              <a:t>interventions</a:t>
            </a:r>
          </a:p>
          <a:p>
            <a:pPr marL="174625" lvl="1" indent="-174625" fontAlgn="auto">
              <a:spcBef>
                <a:spcPts val="400"/>
              </a:spcBef>
              <a:spcAft>
                <a:spcPts val="0"/>
              </a:spcAft>
            </a:pPr>
            <a:endParaRPr lang="en-US" sz="2000" dirty="0">
              <a:solidFill>
                <a:schemeClr val="tx1"/>
              </a:solidFill>
              <a:latin typeface="Cambria" panose="02040503050406030204" pitchFamily="18" charset="0"/>
            </a:endParaRPr>
          </a:p>
          <a:p>
            <a:pPr marL="174625" lvl="1" indent="-174625" fontAlgn="auto">
              <a:spcBef>
                <a:spcPts val="400"/>
              </a:spcBef>
              <a:spcAft>
                <a:spcPts val="0"/>
              </a:spcAft>
            </a:pPr>
            <a:r>
              <a:rPr lang="en-US" sz="2000" dirty="0">
                <a:solidFill>
                  <a:schemeClr val="tx1"/>
                </a:solidFill>
                <a:latin typeface="Cambria" panose="02040503050406030204" pitchFamily="18" charset="0"/>
              </a:rPr>
              <a:t>One proposed set of tools </a:t>
            </a:r>
            <a:r>
              <a:rPr lang="en-US" sz="2000" dirty="0" smtClean="0">
                <a:solidFill>
                  <a:schemeClr val="tx1"/>
                </a:solidFill>
                <a:latin typeface="Cambria" panose="02040503050406030204" pitchFamily="18" charset="0"/>
              </a:rPr>
              <a:t>relies </a:t>
            </a:r>
            <a:r>
              <a:rPr lang="en-US" sz="2000" dirty="0">
                <a:solidFill>
                  <a:schemeClr val="tx1"/>
                </a:solidFill>
                <a:latin typeface="Cambria" panose="02040503050406030204" pitchFamily="18" charset="0"/>
              </a:rPr>
              <a:t>on the release of genetically modified mosquitoes</a:t>
            </a:r>
          </a:p>
          <a:p>
            <a:pPr marL="174625" lvl="1" indent="-174625" fontAlgn="auto">
              <a:spcBef>
                <a:spcPts val="400"/>
              </a:spcBef>
              <a:spcAft>
                <a:spcPts val="0"/>
              </a:spcAft>
            </a:pPr>
            <a:endParaRPr lang="en-US" sz="2000" dirty="0" smtClean="0">
              <a:solidFill>
                <a:schemeClr val="tx1"/>
              </a:solidFill>
              <a:latin typeface="Cambria" panose="02040503050406030204" pitchFamily="18" charset="0"/>
            </a:endParaRPr>
          </a:p>
          <a:p>
            <a:pPr marL="174625" lvl="1" indent="-174625" fontAlgn="auto">
              <a:spcBef>
                <a:spcPts val="400"/>
              </a:spcBef>
              <a:spcAft>
                <a:spcPts val="0"/>
              </a:spcAft>
            </a:pPr>
            <a:endParaRPr lang="en-US" sz="2000" baseline="30000" dirty="0">
              <a:solidFill>
                <a:schemeClr val="tx1"/>
              </a:solidFill>
              <a:latin typeface="Cambria" panose="02040503050406030204" pitchFamily="18" charset="0"/>
            </a:endParaRPr>
          </a:p>
          <a:p>
            <a:pPr marL="174625" lvl="1" indent="-174625" fontAlgn="auto">
              <a:spcBef>
                <a:spcPts val="400"/>
              </a:spcBef>
              <a:spcAft>
                <a:spcPts val="0"/>
              </a:spcAft>
            </a:pPr>
            <a:endParaRPr lang="th-TH" sz="1600" baseline="30000" dirty="0">
              <a:solidFill>
                <a:schemeClr val="tx1"/>
              </a:solidFill>
              <a:latin typeface="Cambria" panose="02040503050406030204" pitchFamily="18" charset="0"/>
            </a:endParaRPr>
          </a:p>
        </p:txBody>
      </p:sp>
      <p:pic>
        <p:nvPicPr>
          <p:cNvPr id="10" name="Picture 4" descr="Spray personnel applying insecticide to the inside walls of a home in Rwanda. Source: Wayne Stinson/PMI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559" t="1493" r="3808"/>
          <a:stretch/>
        </p:blipFill>
        <p:spPr bwMode="auto">
          <a:xfrm>
            <a:off x="1084170" y="3940672"/>
            <a:ext cx="2027998" cy="20863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long-lasting insecticidal nets (LLINs) Indoor residual spraying (I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170" y="1676400"/>
            <a:ext cx="2001553" cy="211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6632"/>
            <a:ext cx="8229600" cy="1325563"/>
          </a:xfrm>
        </p:spPr>
        <p:txBody>
          <a:bodyPr/>
          <a:lstStyle/>
          <a:p>
            <a:r>
              <a:rPr lang="en-US" sz="3200" dirty="0" smtClean="0">
                <a:solidFill>
                  <a:schemeClr val="tx1"/>
                </a:solidFill>
                <a:ea typeface="Calibri" panose="020F0502020204030204" pitchFamily="34" charset="0"/>
                <a:cs typeface="Cordia New" panose="020B0304020202020204" pitchFamily="34" charset="-34"/>
              </a:rPr>
              <a:t>Gene </a:t>
            </a:r>
            <a:r>
              <a:rPr lang="en-US" sz="3200" dirty="0">
                <a:solidFill>
                  <a:schemeClr val="tx1"/>
                </a:solidFill>
                <a:ea typeface="Calibri" panose="020F0502020204030204" pitchFamily="34" charset="0"/>
                <a:cs typeface="Cordia New" panose="020B0304020202020204" pitchFamily="34" charset="-34"/>
              </a:rPr>
              <a:t>drive allows some genes to spread rapidly through populations </a:t>
            </a:r>
            <a:endParaRPr lang="en-US" sz="3200" b="1"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5</a:t>
            </a:fld>
            <a:endParaRPr lang="de-DE" dirty="0">
              <a:latin typeface="Cambria" panose="02040503050406030204" pitchFamily="18" charset="0"/>
            </a:endParaRPr>
          </a:p>
        </p:txBody>
      </p:sp>
      <p:pic>
        <p:nvPicPr>
          <p:cNvPr id="5" name="Picture 4"/>
          <p:cNvPicPr>
            <a:picLocks noChangeAspect="1"/>
          </p:cNvPicPr>
          <p:nvPr/>
        </p:nvPicPr>
        <p:blipFill>
          <a:blip r:embed="rId3"/>
          <a:stretch>
            <a:fillRect/>
          </a:stretch>
        </p:blipFill>
        <p:spPr>
          <a:xfrm>
            <a:off x="613144" y="1874182"/>
            <a:ext cx="8073656" cy="4764150"/>
          </a:xfrm>
          <a:prstGeom prst="rect">
            <a:avLst/>
          </a:prstGeom>
        </p:spPr>
      </p:pic>
      <p:sp>
        <p:nvSpPr>
          <p:cNvPr id="6" name="Rectangle 5"/>
          <p:cNvSpPr/>
          <p:nvPr/>
        </p:nvSpPr>
        <p:spPr>
          <a:xfrm>
            <a:off x="101008" y="1612572"/>
            <a:ext cx="8738191" cy="369332"/>
          </a:xfrm>
          <a:prstGeom prst="rect">
            <a:avLst/>
          </a:prstGeom>
        </p:spPr>
        <p:txBody>
          <a:bodyPr wrap="square">
            <a:spAutoFit/>
          </a:bodyPr>
          <a:lstStyle/>
          <a:p>
            <a:pPr>
              <a:spcBef>
                <a:spcPts val="400"/>
              </a:spcBef>
            </a:pPr>
            <a:r>
              <a:rPr lang="en-US" sz="1800" b="1" dirty="0" smtClean="0">
                <a:latin typeface="Cambria" panose="02040503050406030204" pitchFamily="18" charset="0"/>
              </a:rPr>
              <a:t>Mendelian </a:t>
            </a:r>
            <a:r>
              <a:rPr lang="en-US" sz="1800" b="1" dirty="0">
                <a:latin typeface="Cambria" panose="02040503050406030204" pitchFamily="18" charset="0"/>
              </a:rPr>
              <a:t>inheritance </a:t>
            </a:r>
            <a:r>
              <a:rPr lang="en-US" sz="1800" b="1" dirty="0" smtClean="0">
                <a:latin typeface="Cambria" panose="02040503050406030204" pitchFamily="18" charset="0"/>
              </a:rPr>
              <a:t>versus Gene </a:t>
            </a:r>
            <a:r>
              <a:rPr lang="en-US" sz="1800" b="1" dirty="0">
                <a:latin typeface="Cambria" panose="02040503050406030204" pitchFamily="18" charset="0"/>
              </a:rPr>
              <a:t>drive </a:t>
            </a:r>
            <a:r>
              <a:rPr lang="en-US" sz="1800" b="1" dirty="0" smtClean="0">
                <a:latin typeface="Cambria" panose="02040503050406030204" pitchFamily="18" charset="0"/>
              </a:rPr>
              <a:t>inheritance</a:t>
            </a:r>
            <a:r>
              <a:rPr lang="de-DE" sz="1800" baseline="30000" dirty="0" smtClean="0">
                <a:latin typeface="Cambria" panose="02040503050406030204" pitchFamily="18" charset="0"/>
              </a:rPr>
              <a:t> </a:t>
            </a:r>
            <a:endParaRPr lang="th-TH" sz="1800" baseline="30000" dirty="0">
              <a:latin typeface="Cambria" panose="02040503050406030204" pitchFamily="18" charset="0"/>
            </a:endParaRPr>
          </a:p>
        </p:txBody>
      </p:sp>
    </p:spTree>
    <p:extLst>
      <p:ext uri="{BB962C8B-B14F-4D97-AF65-F5344CB8AC3E}">
        <p14:creationId xmlns:p14="http://schemas.microsoft.com/office/powerpoint/2010/main" val="8881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1428"/>
            <a:ext cx="8382000" cy="1325563"/>
          </a:xfrm>
        </p:spPr>
        <p:txBody>
          <a:bodyPr>
            <a:normAutofit fontScale="90000"/>
          </a:bodyPr>
          <a:lstStyle/>
          <a:p>
            <a:r>
              <a:rPr lang="en-US" sz="3200" dirty="0" smtClean="0">
                <a:solidFill>
                  <a:schemeClr val="tx1"/>
                </a:solidFill>
              </a:rPr>
              <a:t>Three approaches are considered </a:t>
            </a:r>
            <a:r>
              <a:rPr lang="en-US" sz="3200" dirty="0">
                <a:solidFill>
                  <a:schemeClr val="tx1"/>
                </a:solidFill>
              </a:rPr>
              <a:t>and developed for using gene drive in the context of malaria</a:t>
            </a: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6</a:t>
            </a:fld>
            <a:endParaRPr lang="de-DE" dirty="0">
              <a:latin typeface="Cambria" panose="02040503050406030204" pitchFamily="18" charset="0"/>
            </a:endParaRPr>
          </a:p>
        </p:txBody>
      </p:sp>
      <p:sp>
        <p:nvSpPr>
          <p:cNvPr id="9" name="Text Placeholder 4"/>
          <p:cNvSpPr txBox="1">
            <a:spLocks/>
          </p:cNvSpPr>
          <p:nvPr/>
        </p:nvSpPr>
        <p:spPr>
          <a:xfrm>
            <a:off x="304800" y="1828800"/>
            <a:ext cx="8534400" cy="3429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rgbClr val="004288"/>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rgbClr val="004288"/>
                </a:solidFill>
                <a:latin typeface="+mn-lt"/>
                <a:ea typeface="+mn-ea"/>
                <a:cs typeface="+mn-cs"/>
              </a:defRPr>
            </a:lvl2pPr>
            <a:lvl3pPr marL="1143000" indent="-228600" algn="l" defTabSz="914400" rtl="0" eaLnBrk="1" latinLnBrk="0" hangingPunct="1">
              <a:spcBef>
                <a:spcPct val="20000"/>
              </a:spcBef>
              <a:buClr>
                <a:srgbClr val="004288"/>
              </a:buClr>
              <a:buFont typeface="Calibri" panose="020F0502020204030204" pitchFamily="34" charset="0"/>
              <a:buChar char="─"/>
              <a:defRPr sz="2400" kern="1200">
                <a:solidFill>
                  <a:srgbClr val="004288"/>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00428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2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fontAlgn="auto">
              <a:spcBef>
                <a:spcPts val="400"/>
              </a:spcBef>
              <a:spcAft>
                <a:spcPts val="0"/>
              </a:spcAft>
            </a:pPr>
            <a:r>
              <a:rPr lang="en-US" sz="2000" b="1" dirty="0" smtClean="0">
                <a:solidFill>
                  <a:schemeClr val="tx1"/>
                </a:solidFill>
                <a:latin typeface="Cambria" panose="02040503050406030204" pitchFamily="18" charset="0"/>
              </a:rPr>
              <a:t>Mosquito population replacement</a:t>
            </a:r>
          </a:p>
          <a:p>
            <a:pPr marL="179388" indent="-179388" algn="l" fontAlgn="auto">
              <a:spcBef>
                <a:spcPts val="400"/>
              </a:spcBef>
              <a:spcAft>
                <a:spcPts val="0"/>
              </a:spcAft>
              <a:buFont typeface="Arial" charset="0"/>
              <a:buChar char="•"/>
            </a:pPr>
            <a:r>
              <a:rPr lang="en-US" sz="2000" dirty="0" smtClean="0">
                <a:solidFill>
                  <a:schemeClr val="tx1"/>
                </a:solidFill>
                <a:latin typeface="Cambria" panose="02040503050406030204" pitchFamily="18" charset="0"/>
              </a:rPr>
              <a:t>Moving an anti-parasite transgene through the mosquito population, rendering it refractory to </a:t>
            </a:r>
            <a:r>
              <a:rPr lang="en-US" sz="2000" i="1" dirty="0" smtClean="0">
                <a:solidFill>
                  <a:schemeClr val="tx1"/>
                </a:solidFill>
                <a:latin typeface="Cambria" panose="02040503050406030204" pitchFamily="18" charset="0"/>
              </a:rPr>
              <a:t>Plasmodium </a:t>
            </a:r>
            <a:r>
              <a:rPr lang="en-US" sz="2000" dirty="0" smtClean="0">
                <a:solidFill>
                  <a:schemeClr val="tx1"/>
                </a:solidFill>
                <a:latin typeface="Cambria" panose="02040503050406030204" pitchFamily="18" charset="0"/>
              </a:rPr>
              <a:t>infection or ineffective at transmission</a:t>
            </a:r>
          </a:p>
          <a:p>
            <a:pPr algn="l" fontAlgn="auto">
              <a:spcBef>
                <a:spcPts val="400"/>
              </a:spcBef>
              <a:spcAft>
                <a:spcPts val="0"/>
              </a:spcAft>
            </a:pPr>
            <a:endParaRPr lang="en-US" sz="2000" dirty="0" smtClean="0">
              <a:solidFill>
                <a:schemeClr val="tx1"/>
              </a:solidFill>
              <a:latin typeface="Cambria" panose="02040503050406030204" pitchFamily="18" charset="0"/>
            </a:endParaRPr>
          </a:p>
          <a:p>
            <a:pPr algn="l" fontAlgn="auto">
              <a:spcBef>
                <a:spcPts val="400"/>
              </a:spcBef>
              <a:spcAft>
                <a:spcPts val="0"/>
              </a:spcAft>
            </a:pPr>
            <a:r>
              <a:rPr lang="en-US" sz="2000" b="1" dirty="0" smtClean="0">
                <a:solidFill>
                  <a:schemeClr val="tx1"/>
                </a:solidFill>
                <a:latin typeface="Cambria" panose="02040503050406030204" pitchFamily="18" charset="0"/>
              </a:rPr>
              <a:t>Mosquito population suppression</a:t>
            </a:r>
            <a:endParaRPr lang="en-US" sz="2000" b="1" dirty="0">
              <a:solidFill>
                <a:schemeClr val="tx1"/>
              </a:solidFill>
              <a:latin typeface="Cambria" panose="02040503050406030204" pitchFamily="18" charset="0"/>
            </a:endParaRPr>
          </a:p>
          <a:p>
            <a:pPr marL="179388" indent="-179388" algn="l" fontAlgn="auto">
              <a:spcBef>
                <a:spcPts val="400"/>
              </a:spcBef>
              <a:spcAft>
                <a:spcPts val="0"/>
              </a:spcAft>
              <a:buFont typeface="Arial" charset="0"/>
              <a:buChar char="•"/>
            </a:pPr>
            <a:r>
              <a:rPr lang="en-US" sz="2000" dirty="0">
                <a:solidFill>
                  <a:schemeClr val="tx1"/>
                </a:solidFill>
                <a:latin typeface="Cambria" panose="02040503050406030204" pitchFamily="18" charset="0"/>
              </a:rPr>
              <a:t>Targeting fertility genes in mosquitoes leads to population suppression or collapse</a:t>
            </a:r>
          </a:p>
          <a:p>
            <a:pPr marL="179388" indent="-179388" algn="l" fontAlgn="auto">
              <a:spcBef>
                <a:spcPts val="400"/>
              </a:spcBef>
              <a:spcAft>
                <a:spcPts val="0"/>
              </a:spcAft>
              <a:buFont typeface="Arial" charset="0"/>
              <a:buChar char="•"/>
            </a:pPr>
            <a:endParaRPr lang="en-US" sz="2000" dirty="0" smtClean="0">
              <a:solidFill>
                <a:schemeClr val="tx1"/>
              </a:solidFill>
              <a:latin typeface="Cambria" panose="02040503050406030204" pitchFamily="18" charset="0"/>
            </a:endParaRPr>
          </a:p>
          <a:p>
            <a:pPr marL="179388" indent="-179388" algn="l" fontAlgn="auto">
              <a:spcBef>
                <a:spcPts val="400"/>
              </a:spcBef>
              <a:spcAft>
                <a:spcPts val="0"/>
              </a:spcAft>
              <a:buFont typeface="Arial" charset="0"/>
              <a:buChar char="•"/>
            </a:pPr>
            <a:r>
              <a:rPr lang="en-US" sz="2000" dirty="0" smtClean="0">
                <a:solidFill>
                  <a:schemeClr val="tx1"/>
                </a:solidFill>
                <a:latin typeface="Cambria" panose="02040503050406030204" pitchFamily="18" charset="0"/>
              </a:rPr>
              <a:t>Driving-Y system: Y chromosome in the modified male mosquito damages the X chromosomes in the germline, resulting in gametes that predominantly carry a Y chromosome and a distorted sex ratio in viable offspring</a:t>
            </a:r>
            <a:endParaRPr lang="th-TH" sz="1600" baseline="30000" dirty="0">
              <a:solidFill>
                <a:schemeClr val="tx1"/>
              </a:solidFill>
              <a:latin typeface="Cambria" panose="02040503050406030204" pitchFamily="18" charset="0"/>
            </a:endParaRPr>
          </a:p>
        </p:txBody>
      </p:sp>
      <p:sp>
        <p:nvSpPr>
          <p:cNvPr id="2" name="Rectangle 1"/>
          <p:cNvSpPr/>
          <p:nvPr/>
        </p:nvSpPr>
        <p:spPr>
          <a:xfrm>
            <a:off x="228600" y="4876800"/>
            <a:ext cx="8534400" cy="133606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99777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6632"/>
            <a:ext cx="8229600" cy="1325563"/>
          </a:xfrm>
        </p:spPr>
        <p:txBody>
          <a:bodyPr/>
          <a:lstStyle/>
          <a:p>
            <a:r>
              <a:rPr lang="en-US" sz="3200" dirty="0">
                <a:solidFill>
                  <a:schemeClr val="tx1"/>
                </a:solidFill>
                <a:ea typeface="Calibri" panose="020F0502020204030204" pitchFamily="34" charset="0"/>
                <a:cs typeface="Cordia New" panose="020B0304020202020204" pitchFamily="34" charset="-34"/>
              </a:rPr>
              <a:t>Driving-Y gene </a:t>
            </a:r>
            <a:r>
              <a:rPr lang="en-US" sz="3200" dirty="0" smtClean="0">
                <a:solidFill>
                  <a:schemeClr val="tx1"/>
                </a:solidFill>
                <a:ea typeface="Calibri" panose="020F0502020204030204" pitchFamily="34" charset="0"/>
                <a:cs typeface="Cordia New" panose="020B0304020202020204" pitchFamily="34" charset="-34"/>
              </a:rPr>
              <a:t>drive as a new intervention?</a:t>
            </a:r>
            <a:endParaRPr lang="en-US" sz="3200" b="1"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7</a:t>
            </a:fld>
            <a:endParaRPr lang="de-DE" dirty="0">
              <a:latin typeface="Cambria" panose="02040503050406030204" pitchFamily="18" charset="0"/>
            </a:endParaRPr>
          </a:p>
        </p:txBody>
      </p:sp>
      <p:pic>
        <p:nvPicPr>
          <p:cNvPr id="2" name="Picture 1"/>
          <p:cNvPicPr>
            <a:picLocks noChangeAspect="1"/>
          </p:cNvPicPr>
          <p:nvPr/>
        </p:nvPicPr>
        <p:blipFill rotWithShape="1">
          <a:blip r:embed="rId3"/>
          <a:srcRect l="3582"/>
          <a:stretch/>
        </p:blipFill>
        <p:spPr>
          <a:xfrm>
            <a:off x="152400" y="2167353"/>
            <a:ext cx="6858000" cy="3197703"/>
          </a:xfrm>
          <a:prstGeom prst="rect">
            <a:avLst/>
          </a:prstGeom>
        </p:spPr>
      </p:pic>
      <p:sp>
        <p:nvSpPr>
          <p:cNvPr id="11" name="Text Placeholder 4"/>
          <p:cNvSpPr txBox="1">
            <a:spLocks/>
          </p:cNvSpPr>
          <p:nvPr/>
        </p:nvSpPr>
        <p:spPr>
          <a:xfrm>
            <a:off x="6172200" y="2274609"/>
            <a:ext cx="2819400" cy="3429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rgbClr val="004288"/>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rgbClr val="004288"/>
                </a:solidFill>
                <a:latin typeface="+mn-lt"/>
                <a:ea typeface="+mn-ea"/>
                <a:cs typeface="+mn-cs"/>
              </a:defRPr>
            </a:lvl2pPr>
            <a:lvl3pPr marL="1143000" indent="-228600" algn="l" defTabSz="914400" rtl="0" eaLnBrk="1" latinLnBrk="0" hangingPunct="1">
              <a:spcBef>
                <a:spcPct val="20000"/>
              </a:spcBef>
              <a:buClr>
                <a:srgbClr val="004288"/>
              </a:buClr>
              <a:buFont typeface="Calibri" panose="020F0502020204030204" pitchFamily="34" charset="0"/>
              <a:buChar char="─"/>
              <a:defRPr sz="2400" kern="1200">
                <a:solidFill>
                  <a:srgbClr val="004288"/>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00428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2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indent="-179388" algn="l" fontAlgn="auto">
              <a:spcBef>
                <a:spcPts val="400"/>
              </a:spcBef>
              <a:spcAft>
                <a:spcPts val="0"/>
              </a:spcAft>
              <a:buFont typeface="Arial" charset="0"/>
              <a:buChar char="•"/>
            </a:pPr>
            <a:r>
              <a:rPr lang="en-US" sz="1800" dirty="0" smtClean="0">
                <a:solidFill>
                  <a:schemeClr val="tx1"/>
                </a:solidFill>
                <a:latin typeface="Cambria" panose="02040503050406030204" pitchFamily="18" charset="0"/>
              </a:rPr>
              <a:t>Modified males have predominantly male offspring</a:t>
            </a:r>
          </a:p>
          <a:p>
            <a:pPr algn="l" fontAlgn="auto">
              <a:spcBef>
                <a:spcPts val="400"/>
              </a:spcBef>
              <a:spcAft>
                <a:spcPts val="0"/>
              </a:spcAft>
            </a:pPr>
            <a:endParaRPr lang="en-US" sz="1800" dirty="0" smtClean="0">
              <a:solidFill>
                <a:schemeClr val="tx1"/>
              </a:solidFill>
              <a:latin typeface="Cambria" panose="02040503050406030204" pitchFamily="18" charset="0"/>
            </a:endParaRPr>
          </a:p>
          <a:p>
            <a:pPr marL="179388" indent="-179388" algn="l" fontAlgn="auto">
              <a:spcBef>
                <a:spcPts val="400"/>
              </a:spcBef>
              <a:spcAft>
                <a:spcPts val="0"/>
              </a:spcAft>
              <a:buFont typeface="Arial" charset="0"/>
              <a:buChar char="•"/>
            </a:pPr>
            <a:r>
              <a:rPr lang="en-US" sz="1800" u="sng" dirty="0" smtClean="0">
                <a:solidFill>
                  <a:schemeClr val="tx1"/>
                </a:solidFill>
                <a:latin typeface="Cambria" panose="02040503050406030204" pitchFamily="18" charset="0"/>
              </a:rPr>
              <a:t>Under certain parameters for X-shredding and fecundity reduction, </a:t>
            </a:r>
            <a:r>
              <a:rPr lang="en-US" sz="1800" dirty="0" smtClean="0">
                <a:solidFill>
                  <a:schemeClr val="tx1"/>
                </a:solidFill>
                <a:latin typeface="Cambria" panose="02040503050406030204" pitchFamily="18" charset="0"/>
              </a:rPr>
              <a:t>this could lead to local population collapse</a:t>
            </a:r>
            <a:endParaRPr lang="en-US" sz="1800" u="sng" dirty="0" smtClean="0">
              <a:solidFill>
                <a:schemeClr val="tx1"/>
              </a:solidFill>
              <a:latin typeface="Cambria" panose="02040503050406030204" pitchFamily="18" charset="0"/>
            </a:endParaRPr>
          </a:p>
        </p:txBody>
      </p:sp>
      <p:sp>
        <p:nvSpPr>
          <p:cNvPr id="8" name="Rectangle 7"/>
          <p:cNvSpPr/>
          <p:nvPr/>
        </p:nvSpPr>
        <p:spPr>
          <a:xfrm>
            <a:off x="1447800" y="1828800"/>
            <a:ext cx="3429000" cy="369332"/>
          </a:xfrm>
          <a:prstGeom prst="rect">
            <a:avLst/>
          </a:prstGeom>
        </p:spPr>
        <p:txBody>
          <a:bodyPr wrap="square">
            <a:spAutoFit/>
          </a:bodyPr>
          <a:lstStyle/>
          <a:p>
            <a:pPr>
              <a:spcBef>
                <a:spcPts val="400"/>
              </a:spcBef>
            </a:pPr>
            <a:r>
              <a:rPr lang="en-US" sz="1800" b="1" dirty="0" smtClean="0">
                <a:latin typeface="Cambria" panose="02040503050406030204" pitchFamily="18" charset="0"/>
              </a:rPr>
              <a:t>Driving-Y gene drive</a:t>
            </a:r>
            <a:endParaRPr lang="th-TH" sz="1800" baseline="30000" dirty="0">
              <a:latin typeface="Cambria" panose="02040503050406030204" pitchFamily="18" charset="0"/>
            </a:endParaRPr>
          </a:p>
        </p:txBody>
      </p:sp>
    </p:spTree>
    <p:extLst>
      <p:ext uri="{BB962C8B-B14F-4D97-AF65-F5344CB8AC3E}">
        <p14:creationId xmlns:p14="http://schemas.microsoft.com/office/powerpoint/2010/main" val="371514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6632"/>
            <a:ext cx="8229600" cy="1325563"/>
          </a:xfrm>
        </p:spPr>
        <p:txBody>
          <a:bodyPr/>
          <a:lstStyle/>
          <a:p>
            <a:r>
              <a:rPr lang="en-US" sz="3200" dirty="0" smtClean="0">
                <a:solidFill>
                  <a:schemeClr val="tx1"/>
                </a:solidFill>
                <a:cs typeface="Cordia New" panose="020B0304020202020204" pitchFamily="34" charset="-34"/>
              </a:rPr>
              <a:t>Driving-Y parameters</a:t>
            </a:r>
            <a:endParaRPr lang="en-US" sz="3200" b="1"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8</a:t>
            </a:fld>
            <a:endParaRPr lang="de-DE" dirty="0">
              <a:latin typeface="Cambria" panose="02040503050406030204" pitchFamily="18" charset="0"/>
            </a:endParaRPr>
          </a:p>
        </p:txBody>
      </p:sp>
      <p:sp>
        <p:nvSpPr>
          <p:cNvPr id="11" name="Text Placeholder 4"/>
          <p:cNvSpPr txBox="1">
            <a:spLocks/>
          </p:cNvSpPr>
          <p:nvPr/>
        </p:nvSpPr>
        <p:spPr>
          <a:xfrm>
            <a:off x="692888" y="1828800"/>
            <a:ext cx="8001000" cy="2362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rgbClr val="004288"/>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rgbClr val="004288"/>
                </a:solidFill>
                <a:latin typeface="+mn-lt"/>
                <a:ea typeface="+mn-ea"/>
                <a:cs typeface="+mn-cs"/>
              </a:defRPr>
            </a:lvl2pPr>
            <a:lvl3pPr marL="1143000" indent="-228600" algn="l" defTabSz="914400" rtl="0" eaLnBrk="1" latinLnBrk="0" hangingPunct="1">
              <a:spcBef>
                <a:spcPct val="20000"/>
              </a:spcBef>
              <a:buClr>
                <a:srgbClr val="004288"/>
              </a:buClr>
              <a:buFont typeface="Calibri" panose="020F0502020204030204" pitchFamily="34" charset="0"/>
              <a:buChar char="─"/>
              <a:defRPr sz="2400" kern="1200">
                <a:solidFill>
                  <a:srgbClr val="004288"/>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00428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2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indent="-179388" algn="l" fontAlgn="auto">
              <a:spcBef>
                <a:spcPts val="400"/>
              </a:spcBef>
              <a:spcAft>
                <a:spcPts val="0"/>
              </a:spcAft>
              <a:buFont typeface="Arial" charset="0"/>
              <a:buChar char="•"/>
            </a:pPr>
            <a:r>
              <a:rPr lang="en-US" sz="2000" b="1" dirty="0" smtClean="0">
                <a:solidFill>
                  <a:schemeClr val="tx1"/>
                </a:solidFill>
                <a:latin typeface="Cambria" panose="02040503050406030204" pitchFamily="18" charset="0"/>
              </a:rPr>
              <a:t>X-shredding rate</a:t>
            </a:r>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The shredding rate of </a:t>
            </a:r>
            <a:r>
              <a:rPr lang="en-US" sz="2000" dirty="0">
                <a:solidFill>
                  <a:schemeClr val="tx1"/>
                </a:solidFill>
                <a:latin typeface="Cambria" panose="02040503050406030204" pitchFamily="18" charset="0"/>
              </a:rPr>
              <a:t>the X chromosome </a:t>
            </a:r>
            <a:r>
              <a:rPr lang="en-US" sz="2000" dirty="0" smtClean="0">
                <a:solidFill>
                  <a:schemeClr val="tx1"/>
                </a:solidFill>
                <a:latin typeface="Cambria" panose="02040503050406030204" pitchFamily="18" charset="0"/>
              </a:rPr>
              <a:t>in which favors </a:t>
            </a:r>
            <a:r>
              <a:rPr lang="en-US" sz="2000" dirty="0">
                <a:solidFill>
                  <a:schemeClr val="tx1"/>
                </a:solidFill>
                <a:latin typeface="Cambria" panose="02040503050406030204" pitchFamily="18" charset="0"/>
              </a:rPr>
              <a:t>the unaffected Y-bearing sperm and results in the production of a male-biased progeny.</a:t>
            </a:r>
            <a:endParaRPr lang="en-US" sz="2000" dirty="0" smtClean="0">
              <a:solidFill>
                <a:schemeClr val="tx1"/>
              </a:solidFill>
              <a:latin typeface="Cambria" panose="02040503050406030204" pitchFamily="18" charset="0"/>
            </a:endParaRPr>
          </a:p>
          <a:p>
            <a:pPr marL="179388" indent="-179388" algn="l" fontAlgn="auto">
              <a:spcBef>
                <a:spcPts val="400"/>
              </a:spcBef>
              <a:spcAft>
                <a:spcPts val="0"/>
              </a:spcAft>
              <a:buFont typeface="Arial" charset="0"/>
              <a:buChar char="•"/>
            </a:pPr>
            <a:endParaRPr lang="en-US" sz="2000" dirty="0">
              <a:solidFill>
                <a:schemeClr val="tx1"/>
              </a:solidFill>
              <a:latin typeface="Cambria" panose="02040503050406030204" pitchFamily="18" charset="0"/>
            </a:endParaRPr>
          </a:p>
          <a:p>
            <a:pPr marL="179388" indent="-179388" algn="l" fontAlgn="auto">
              <a:spcBef>
                <a:spcPts val="400"/>
              </a:spcBef>
              <a:spcAft>
                <a:spcPts val="0"/>
              </a:spcAft>
              <a:buFont typeface="Arial" charset="0"/>
              <a:buChar char="•"/>
            </a:pPr>
            <a:r>
              <a:rPr lang="en-US" sz="2000" b="1" dirty="0" smtClean="0">
                <a:solidFill>
                  <a:schemeClr val="tx1"/>
                </a:solidFill>
                <a:latin typeface="Cambria" panose="02040503050406030204" pitchFamily="18" charset="0"/>
              </a:rPr>
              <a:t>Fecundity reduction</a:t>
            </a:r>
            <a:r>
              <a:rPr lang="en-US" sz="2000" dirty="0" smtClean="0">
                <a:solidFill>
                  <a:schemeClr val="tx1"/>
                </a:solidFill>
                <a:latin typeface="Cambria" panose="02040503050406030204" pitchFamily="18" charset="0"/>
              </a:rPr>
              <a:t>: The reduction of the potential to reproduce offspring</a:t>
            </a:r>
          </a:p>
        </p:txBody>
      </p:sp>
    </p:spTree>
    <p:extLst>
      <p:ext uri="{BB962C8B-B14F-4D97-AF65-F5344CB8AC3E}">
        <p14:creationId xmlns:p14="http://schemas.microsoft.com/office/powerpoint/2010/main" val="22066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6632"/>
            <a:ext cx="8229600" cy="1325563"/>
          </a:xfrm>
        </p:spPr>
        <p:txBody>
          <a:bodyPr/>
          <a:lstStyle/>
          <a:p>
            <a:r>
              <a:rPr lang="en-US" sz="3200" dirty="0" smtClean="0">
                <a:solidFill>
                  <a:schemeClr val="tx1"/>
                </a:solidFill>
                <a:cs typeface="Cordia New" panose="020B0304020202020204" pitchFamily="34" charset="-34"/>
              </a:rPr>
              <a:t>WHO targets malaria elimination by 2030</a:t>
            </a:r>
            <a:endParaRPr lang="en-US" sz="3200" b="1" dirty="0">
              <a:solidFill>
                <a:schemeClr val="tx1"/>
              </a:solidFill>
            </a:endParaRPr>
          </a:p>
        </p:txBody>
      </p:sp>
      <p:sp>
        <p:nvSpPr>
          <p:cNvPr id="7" name="Slide Number Placeholder 6"/>
          <p:cNvSpPr>
            <a:spLocks noGrp="1"/>
          </p:cNvSpPr>
          <p:nvPr>
            <p:ph type="sldNum" sz="quarter" idx="12"/>
          </p:nvPr>
        </p:nvSpPr>
        <p:spPr>
          <a:xfrm>
            <a:off x="8305800" y="6356351"/>
            <a:ext cx="381000" cy="281980"/>
          </a:xfrm>
        </p:spPr>
        <p:txBody>
          <a:bodyPr/>
          <a:lstStyle/>
          <a:p>
            <a:fld id="{23CA7A27-3C50-4C7F-99A3-675192A10DE3}" type="slidenum">
              <a:rPr lang="de-DE" smtClean="0">
                <a:latin typeface="Cambria" panose="02040503050406030204" pitchFamily="18" charset="0"/>
              </a:rPr>
              <a:pPr/>
              <a:t>9</a:t>
            </a:fld>
            <a:endParaRPr lang="de-DE" dirty="0">
              <a:latin typeface="Cambria" panose="02040503050406030204" pitchFamily="18" charset="0"/>
            </a:endParaRPr>
          </a:p>
        </p:txBody>
      </p:sp>
      <p:sp>
        <p:nvSpPr>
          <p:cNvPr id="11" name="Text Placeholder 4"/>
          <p:cNvSpPr txBox="1">
            <a:spLocks/>
          </p:cNvSpPr>
          <p:nvPr/>
        </p:nvSpPr>
        <p:spPr>
          <a:xfrm>
            <a:off x="692888" y="1828800"/>
            <a:ext cx="8001000" cy="2362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rgbClr val="004288"/>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rgbClr val="004288"/>
                </a:solidFill>
                <a:latin typeface="+mn-lt"/>
                <a:ea typeface="+mn-ea"/>
                <a:cs typeface="+mn-cs"/>
              </a:defRPr>
            </a:lvl2pPr>
            <a:lvl3pPr marL="1143000" indent="-228600" algn="l" defTabSz="914400" rtl="0" eaLnBrk="1" latinLnBrk="0" hangingPunct="1">
              <a:spcBef>
                <a:spcPct val="20000"/>
              </a:spcBef>
              <a:buClr>
                <a:srgbClr val="004288"/>
              </a:buClr>
              <a:buFont typeface="Calibri" panose="020F0502020204030204" pitchFamily="34" charset="0"/>
              <a:buChar char="─"/>
              <a:defRPr sz="2400" kern="1200">
                <a:solidFill>
                  <a:srgbClr val="004288"/>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00428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2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indent="-179388" algn="l" fontAlgn="auto">
              <a:spcBef>
                <a:spcPts val="400"/>
              </a:spcBef>
              <a:spcAft>
                <a:spcPts val="0"/>
              </a:spcAft>
              <a:buFont typeface="Arial" charset="0"/>
              <a:buChar char="•"/>
            </a:pPr>
            <a:endParaRPr lang="en-US" sz="2000" dirty="0" smtClean="0">
              <a:solidFill>
                <a:schemeClr val="tx1"/>
              </a:solidFill>
              <a:latin typeface="Cambria" panose="02040503050406030204" pitchFamily="18" charset="0"/>
            </a:endParaRPr>
          </a:p>
        </p:txBody>
      </p:sp>
      <p:sp>
        <p:nvSpPr>
          <p:cNvPr id="2" name="Rectangle 1"/>
          <p:cNvSpPr/>
          <p:nvPr/>
        </p:nvSpPr>
        <p:spPr>
          <a:xfrm>
            <a:off x="578588" y="1819566"/>
            <a:ext cx="8108212" cy="4093428"/>
          </a:xfrm>
          <a:prstGeom prst="rect">
            <a:avLst/>
          </a:prstGeom>
        </p:spPr>
        <p:txBody>
          <a:bodyPr wrap="square">
            <a:spAutoFit/>
          </a:bodyPr>
          <a:lstStyle/>
          <a:p>
            <a:pPr algn="l"/>
            <a:r>
              <a:rPr lang="en-US" b="1" dirty="0" smtClean="0">
                <a:latin typeface="Cambria" panose="02040503050406030204" pitchFamily="18" charset="0"/>
              </a:rPr>
              <a:t>Elimination:</a:t>
            </a:r>
            <a:r>
              <a:rPr lang="en-US" dirty="0" smtClean="0">
                <a:latin typeface="Cambria" panose="02040503050406030204" pitchFamily="18" charset="0"/>
              </a:rPr>
              <a:t> </a:t>
            </a:r>
          </a:p>
          <a:p>
            <a:pPr marL="342900" indent="-342900" algn="l">
              <a:buFont typeface="Arial" panose="020B0604020202020204" pitchFamily="34" charset="0"/>
              <a:buChar char="•"/>
            </a:pPr>
            <a:r>
              <a:rPr lang="en-US" dirty="0" smtClean="0">
                <a:latin typeface="Cambria" panose="02040503050406030204" pitchFamily="18" charset="0"/>
              </a:rPr>
              <a:t>Reduction </a:t>
            </a:r>
            <a:r>
              <a:rPr lang="en-US" dirty="0">
                <a:latin typeface="Cambria" panose="02040503050406030204" pitchFamily="18" charset="0"/>
              </a:rPr>
              <a:t>to zero (or a very low defined target rate) of new cases of an infectious disease in a defined geographical </a:t>
            </a:r>
            <a:r>
              <a:rPr lang="en-US" dirty="0" smtClean="0">
                <a:latin typeface="Cambria" panose="02040503050406030204" pitchFamily="18" charset="0"/>
              </a:rPr>
              <a:t>area</a:t>
            </a:r>
          </a:p>
          <a:p>
            <a:pPr algn="l"/>
            <a:endParaRPr lang="en-US" dirty="0">
              <a:latin typeface="Cambria" panose="02040503050406030204" pitchFamily="18" charset="0"/>
            </a:endParaRPr>
          </a:p>
          <a:p>
            <a:pPr marL="342900" indent="-342900" algn="l">
              <a:buFont typeface="Arial" panose="020B0604020202020204" pitchFamily="34" charset="0"/>
              <a:buChar char="•"/>
            </a:pPr>
            <a:r>
              <a:rPr lang="en-US" dirty="0">
                <a:latin typeface="Cambria" panose="02040503050406030204" pitchFamily="18" charset="0"/>
              </a:rPr>
              <a:t>R</a:t>
            </a:r>
            <a:r>
              <a:rPr lang="en-US" dirty="0" smtClean="0">
                <a:latin typeface="Cambria" panose="02040503050406030204" pitchFamily="18" charset="0"/>
              </a:rPr>
              <a:t>equires </a:t>
            </a:r>
            <a:r>
              <a:rPr lang="en-US" dirty="0">
                <a:latin typeface="Cambria" panose="02040503050406030204" pitchFamily="18" charset="0"/>
              </a:rPr>
              <a:t>continued measures to prevent re-establishment of disease </a:t>
            </a:r>
            <a:r>
              <a:rPr lang="en-US" dirty="0" smtClean="0">
                <a:latin typeface="Cambria" panose="02040503050406030204" pitchFamily="18" charset="0"/>
              </a:rPr>
              <a:t>transmission</a:t>
            </a:r>
            <a:endParaRPr lang="en-US" dirty="0">
              <a:latin typeface="Cambria" panose="02040503050406030204" pitchFamily="18" charset="0"/>
            </a:endParaRPr>
          </a:p>
          <a:p>
            <a:pPr algn="l"/>
            <a:endParaRPr lang="en-US" dirty="0" smtClean="0">
              <a:latin typeface="Cambria" panose="02040503050406030204" pitchFamily="18" charset="0"/>
            </a:endParaRPr>
          </a:p>
          <a:p>
            <a:pPr algn="l"/>
            <a:r>
              <a:rPr lang="en-US" b="1" dirty="0" smtClean="0">
                <a:latin typeface="Cambria" panose="02040503050406030204" pitchFamily="18" charset="0"/>
              </a:rPr>
              <a:t>Eradication: </a:t>
            </a:r>
          </a:p>
          <a:p>
            <a:pPr marL="342900" indent="-342900" algn="l">
              <a:buFont typeface="Arial" panose="020B0604020202020204" pitchFamily="34" charset="0"/>
              <a:buChar char="•"/>
            </a:pPr>
            <a:r>
              <a:rPr lang="en-US" dirty="0" smtClean="0">
                <a:latin typeface="Cambria" panose="02040503050406030204" pitchFamily="18" charset="0"/>
              </a:rPr>
              <a:t>The </a:t>
            </a:r>
            <a:r>
              <a:rPr lang="en-US" dirty="0">
                <a:latin typeface="Cambria" panose="02040503050406030204" pitchFamily="18" charset="0"/>
              </a:rPr>
              <a:t>complete and permanent worldwide reduction to zero new cases of an infectious disease </a:t>
            </a:r>
            <a:endParaRPr lang="en-US" dirty="0" smtClean="0">
              <a:latin typeface="Cambria" panose="02040503050406030204" pitchFamily="18" charset="0"/>
            </a:endParaRPr>
          </a:p>
          <a:p>
            <a:pPr marL="342900" indent="-342900" algn="l">
              <a:buFont typeface="Arial" panose="020B0604020202020204" pitchFamily="34" charset="0"/>
              <a:buChar char="•"/>
            </a:pPr>
            <a:endParaRPr lang="en-US" dirty="0">
              <a:latin typeface="Cambria" panose="02040503050406030204" pitchFamily="18" charset="0"/>
            </a:endParaRPr>
          </a:p>
          <a:p>
            <a:pPr marL="342900" indent="-342900" algn="l">
              <a:buFont typeface="Arial" panose="020B0604020202020204" pitchFamily="34" charset="0"/>
              <a:buChar char="•"/>
            </a:pPr>
            <a:r>
              <a:rPr lang="en-US" dirty="0" smtClean="0">
                <a:latin typeface="Cambria" panose="02040503050406030204" pitchFamily="18" charset="0"/>
              </a:rPr>
              <a:t>No further </a:t>
            </a:r>
            <a:r>
              <a:rPr lang="en-US" dirty="0">
                <a:latin typeface="Cambria" panose="02040503050406030204" pitchFamily="18" charset="0"/>
              </a:rPr>
              <a:t>control measures are </a:t>
            </a:r>
            <a:r>
              <a:rPr lang="en-US" dirty="0" smtClean="0">
                <a:latin typeface="Cambria" panose="02040503050406030204" pitchFamily="18" charset="0"/>
              </a:rPr>
              <a:t>required</a:t>
            </a:r>
            <a:endParaRPr lang="en-US" dirty="0">
              <a:latin typeface="Cambria" panose="02040503050406030204" pitchFamily="18" charset="0"/>
            </a:endParaRPr>
          </a:p>
          <a:p>
            <a:pPr algn="l"/>
            <a:endParaRPr lang="en-US" dirty="0" smtClean="0">
              <a:latin typeface="Cambria" panose="02040503050406030204" pitchFamily="18" charset="0"/>
            </a:endParaRPr>
          </a:p>
        </p:txBody>
      </p:sp>
      <p:sp>
        <p:nvSpPr>
          <p:cNvPr id="3" name="Rectangle 2"/>
          <p:cNvSpPr/>
          <p:nvPr/>
        </p:nvSpPr>
        <p:spPr>
          <a:xfrm>
            <a:off x="457200" y="1819566"/>
            <a:ext cx="8382000" cy="206663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0434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ZEF new_First slid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 2016_new</Template>
  <TotalTime>11728</TotalTime>
  <Words>2480</Words>
  <Application>Microsoft Office PowerPoint</Application>
  <PresentationFormat>On-screen Show (4:3)</PresentationFormat>
  <Paragraphs>342</Paragraphs>
  <Slides>21</Slides>
  <Notes>20</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Cambria</vt:lpstr>
      <vt:lpstr>Cordia New</vt:lpstr>
      <vt:lpstr>Courier New</vt:lpstr>
      <vt:lpstr>RotisSansSerif</vt:lpstr>
      <vt:lpstr>Symbol</vt:lpstr>
      <vt:lpstr>Times New Roman</vt:lpstr>
      <vt:lpstr>Wingdings</vt:lpstr>
      <vt:lpstr>ZEF new_First slide</vt:lpstr>
      <vt:lpstr>PowerPoint Presentation</vt:lpstr>
      <vt:lpstr>DRC is facing challenges in malaria control</vt:lpstr>
      <vt:lpstr>Ongoing challenges in the management of malaria</vt:lpstr>
      <vt:lpstr>Difficult to implement core vector control methods</vt:lpstr>
      <vt:lpstr>Gene drive allows some genes to spread rapidly through populations </vt:lpstr>
      <vt:lpstr>Three approaches are considered and developed for using gene drive in the context of malaria</vt:lpstr>
      <vt:lpstr>Driving-Y gene drive as a new intervention?</vt:lpstr>
      <vt:lpstr>Driving-Y parameters</vt:lpstr>
      <vt:lpstr>WHO targets malaria elimination by 2030</vt:lpstr>
      <vt:lpstr>Applying Driving-Y model: could gene drives help the DRC achieve malaria elimination by 2030?</vt:lpstr>
      <vt:lpstr>Modeling Driving-Y gene drives</vt:lpstr>
      <vt:lpstr>Effective gene drives required high X-shredding rate and low fecundity reduction</vt:lpstr>
      <vt:lpstr>Single release of sufficient amount worked faster</vt:lpstr>
      <vt:lpstr>Target locations are representatives of what could happen everywhere in DRC</vt:lpstr>
      <vt:lpstr>Applying interventions</vt:lpstr>
      <vt:lpstr>Gene drives could help eliminate malaria in target locations within 15 years</vt:lpstr>
      <vt:lpstr>Limitations and future work</vt:lpstr>
      <vt:lpstr>Acknowledgement</vt:lpstr>
      <vt:lpstr>Supplement 1: intervention coverage  (DRC’s current national status) </vt:lpstr>
      <vt:lpstr>Supplement 2: intervention parameters applied  </vt:lpstr>
      <vt:lpstr>Supplement 2: intervention parameters applied (2)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Ekren</dc:creator>
  <cp:lastModifiedBy>Nani Metchanun</cp:lastModifiedBy>
  <cp:revision>1156</cp:revision>
  <cp:lastPrinted>2019-04-10T18:34:06Z</cp:lastPrinted>
  <dcterms:created xsi:type="dcterms:W3CDTF">2016-10-14T13:48:03Z</dcterms:created>
  <dcterms:modified xsi:type="dcterms:W3CDTF">2019-04-15T12:20:38Z</dcterms:modified>
</cp:coreProperties>
</file>