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90" r:id="rId3"/>
    <p:sldId id="291" r:id="rId4"/>
    <p:sldId id="282" r:id="rId5"/>
    <p:sldId id="292" r:id="rId6"/>
    <p:sldId id="287" r:id="rId7"/>
    <p:sldId id="283" r:id="rId8"/>
    <p:sldId id="284" r:id="rId9"/>
    <p:sldId id="288" r:id="rId10"/>
    <p:sldId id="289" r:id="rId11"/>
    <p:sldId id="285" r:id="rId12"/>
    <p:sldId id="28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63" autoAdjust="0"/>
  </p:normalViewPr>
  <p:slideViewPr>
    <p:cSldViewPr snapToGrid="0" snapToObjects="1">
      <p:cViewPr>
        <p:scale>
          <a:sx n="60" d="100"/>
          <a:sy n="60" d="100"/>
        </p:scale>
        <p:origin x="-164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362E3-780A-514C-B6A6-AAB4196CCE4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5820-552F-894A-ABD3-AAB5E1E1C4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5527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F01AC-660F-48B5-AA9C-46572DA229BF}" type="datetimeFigureOut">
              <a:rPr lang="en-GB" smtClean="0"/>
              <a:pPr/>
              <a:t>22/04/2016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9D4ED-3435-46E3-95CD-4D61F14BE6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6885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2130425"/>
            <a:ext cx="8343900" cy="1470025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886200"/>
            <a:ext cx="8343900" cy="15875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717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4700">
                <a:solidFill>
                  <a:srgbClr val="FFFFFF"/>
                </a:solidFill>
                <a:latin typeface="Arial Black"/>
                <a:cs typeface="Arial Black"/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600201"/>
            <a:ext cx="8343900" cy="3880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FFFFFF"/>
                </a:solidFill>
                <a:latin typeface="+mj-lt"/>
              </a:defRPr>
            </a:lvl1pPr>
            <a:lvl2pPr>
              <a:defRPr sz="1800">
                <a:solidFill>
                  <a:srgbClr val="FFFFFF"/>
                </a:solidFill>
                <a:latin typeface="+mj-lt"/>
              </a:defRPr>
            </a:lvl2pPr>
            <a:lvl3pPr>
              <a:defRPr sz="1800">
                <a:solidFill>
                  <a:srgbClr val="FFFFFF"/>
                </a:solidFill>
                <a:latin typeface="+mj-lt"/>
              </a:defRPr>
            </a:lvl3pPr>
            <a:lvl4pPr>
              <a:defRPr sz="1800">
                <a:solidFill>
                  <a:srgbClr val="FFFFFF"/>
                </a:solidFill>
                <a:latin typeface="+mj-lt"/>
              </a:defRPr>
            </a:lvl4pPr>
            <a:lvl5pPr>
              <a:defRPr sz="18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14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178300"/>
            <a:ext cx="8343900" cy="1302101"/>
          </a:xfrm>
        </p:spPr>
        <p:txBody>
          <a:bodyPr anchor="t"/>
          <a:lstStyle>
            <a:lvl1pPr algn="l">
              <a:defRPr sz="4700" b="1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678113"/>
            <a:ext cx="83439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4621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600201"/>
            <a:ext cx="4038600" cy="3880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FFFFFF"/>
                </a:solidFill>
              </a:defRPr>
            </a:lvl1pPr>
            <a:lvl2pPr>
              <a:defRPr sz="2200">
                <a:solidFill>
                  <a:srgbClr val="FFFFFF"/>
                </a:solidFill>
              </a:defRPr>
            </a:lvl2pPr>
            <a:lvl3pPr>
              <a:defRPr sz="2200">
                <a:solidFill>
                  <a:srgbClr val="FFFFFF"/>
                </a:solidFill>
              </a:defRPr>
            </a:lvl3pPr>
            <a:lvl4pPr>
              <a:defRPr sz="22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8020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FFFFFF"/>
                </a:solidFill>
              </a:defRPr>
            </a:lvl1pPr>
            <a:lvl2pPr>
              <a:defRPr sz="2200">
                <a:solidFill>
                  <a:srgbClr val="FFFFFF"/>
                </a:solidFill>
              </a:defRPr>
            </a:lvl2pPr>
            <a:lvl3pPr>
              <a:defRPr sz="2200">
                <a:solidFill>
                  <a:srgbClr val="FFFFFF"/>
                </a:solidFill>
              </a:defRPr>
            </a:lvl3pPr>
            <a:lvl4pPr>
              <a:defRPr sz="2200">
                <a:solidFill>
                  <a:srgbClr val="FFFFFF"/>
                </a:solidFill>
              </a:defRPr>
            </a:lvl4pPr>
            <a:lvl5pPr>
              <a:defRPr sz="22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358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600201"/>
            <a:ext cx="4154488" cy="5746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174875"/>
            <a:ext cx="4154488" cy="33242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FFFFFF"/>
                </a:solidFill>
              </a:defRPr>
            </a:lvl1pPr>
            <a:lvl2pPr>
              <a:defRPr sz="2200">
                <a:solidFill>
                  <a:srgbClr val="FFFFFF"/>
                </a:solidFill>
              </a:defRPr>
            </a:lvl2pPr>
            <a:lvl3pPr>
              <a:defRPr sz="2200">
                <a:solidFill>
                  <a:srgbClr val="FFFFFF"/>
                </a:solidFill>
              </a:defRPr>
            </a:lvl3pPr>
            <a:lvl4pPr>
              <a:defRPr sz="22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1"/>
            <a:ext cx="4041775" cy="5746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242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74638"/>
            <a:ext cx="60706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927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2900" y="274638"/>
            <a:ext cx="6070600" cy="1143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03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594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98621"/>
            <a:ext cx="3122613" cy="750878"/>
          </a:xfrm>
        </p:spPr>
        <p:txBody>
          <a:bodyPr anchor="b"/>
          <a:lstStyle>
            <a:lvl1pPr algn="l"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513" y="1600201"/>
            <a:ext cx="5221287" cy="388621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351079"/>
            <a:ext cx="3122613" cy="3135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19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149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200"/>
            <a:ext cx="5486400" cy="3314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FFFFFF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732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 slide backgrounds_v6-6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3999" cy="68687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607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 smtClean="0"/>
              <a:t>Click to add title</a:t>
            </a:r>
            <a:endParaRPr lang="en-US" dirty="0"/>
          </a:p>
        </p:txBody>
      </p:sp>
      <p:pic>
        <p:nvPicPr>
          <p:cNvPr id="5" name="Picture 4" descr="white-same-logo-transparent.gif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26075" y="6024841"/>
            <a:ext cx="1454150" cy="39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773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700" kern="1200" baseline="0">
          <a:solidFill>
            <a:schemeClr val="bg1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333" y="2823032"/>
            <a:ext cx="89746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err="1" smtClean="0">
                <a:solidFill>
                  <a:schemeClr val="bg1"/>
                </a:solidFill>
                <a:cs typeface="Times New Roman" pitchFamily="18" charset="0"/>
              </a:rPr>
              <a:t>Zindoga</a:t>
            </a:r>
            <a:r>
              <a:rPr lang="en-GB" sz="3200" dirty="0" smtClean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GB" sz="3200" dirty="0" err="1" smtClean="0">
                <a:solidFill>
                  <a:schemeClr val="bg1"/>
                </a:solidFill>
                <a:cs typeface="Times New Roman" pitchFamily="18" charset="0"/>
              </a:rPr>
              <a:t>Mukandavire</a:t>
            </a:r>
            <a:endParaRPr lang="en-GB" sz="3200" dirty="0" smtClean="0">
              <a:solidFill>
                <a:schemeClr val="bg1"/>
              </a:solidFill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Social and Mathematical Epidemiology Group</a:t>
            </a:r>
          </a:p>
          <a:p>
            <a:r>
              <a:rPr lang="en-US" sz="2400" dirty="0" smtClean="0">
                <a:solidFill>
                  <a:schemeClr val="bg1"/>
                </a:solidFill>
                <a:cs typeface="Arial" pitchFamily="34" charset="0"/>
              </a:rPr>
              <a:t>London School of Hygiene and Tropical Medicine, UK</a:t>
            </a:r>
          </a:p>
          <a:p>
            <a:endParaRPr lang="en-GB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333" y="5029201"/>
            <a:ext cx="538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+mn-lt"/>
                <a:cs typeface="Arial Black"/>
              </a:rPr>
              <a:t>Improving health worldwide</a:t>
            </a:r>
            <a:endParaRPr lang="en-GB" b="1" dirty="0">
              <a:solidFill>
                <a:schemeClr val="bg1"/>
              </a:solidFill>
              <a:latin typeface="+mn-lt"/>
              <a:cs typeface="Arial Black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9333" y="5486401"/>
            <a:ext cx="5373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+mn-lt"/>
                <a:cs typeface="Arial Black"/>
              </a:rPr>
              <a:t>www.lshtm.ac.uk</a:t>
            </a: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169333" y="236477"/>
            <a:ext cx="8974667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GB" sz="4000" dirty="0" smtClean="0">
                <a:solidFill>
                  <a:schemeClr val="bg1"/>
                </a:solidFill>
              </a:rPr>
              <a:t>Evaluating the impact of HIV pre-exposure prophylaxis (</a:t>
            </a:r>
            <a:r>
              <a:rPr lang="en-GB" sz="4000" dirty="0" err="1" smtClean="0">
                <a:solidFill>
                  <a:schemeClr val="bg1"/>
                </a:solidFill>
              </a:rPr>
              <a:t>PrEP</a:t>
            </a:r>
            <a:r>
              <a:rPr lang="en-GB" sz="4000" dirty="0" smtClean="0">
                <a:solidFill>
                  <a:schemeClr val="bg1"/>
                </a:solidFill>
              </a:rPr>
              <a:t>) and condom use among female sex workers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ea typeface="+mj-ea"/>
              <a:cs typeface="Arial Blac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134" y="-214108"/>
            <a:ext cx="6070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j-lt"/>
              </a:rPr>
              <a:t>Results-model with pimps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07" y="1133850"/>
            <a:ext cx="4197568" cy="439983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800" dirty="0" smtClean="0">
                <a:solidFill>
                  <a:schemeClr val="bg1"/>
                </a:solidFill>
              </a:rPr>
              <a:t>In terms of HIV infections averted over 10 years, the, relative impact of </a:t>
            </a:r>
            <a:r>
              <a:rPr lang="en-GB" sz="2800" dirty="0" err="1" smtClean="0">
                <a:solidFill>
                  <a:schemeClr val="bg1"/>
                </a:solidFill>
              </a:rPr>
              <a:t>PrEP</a:t>
            </a:r>
            <a:r>
              <a:rPr lang="en-GB" sz="2800" dirty="0" smtClean="0">
                <a:solidFill>
                  <a:schemeClr val="bg1"/>
                </a:solidFill>
              </a:rPr>
              <a:t> compared to condoms was reduced, with a &gt;3% increase in </a:t>
            </a:r>
            <a:r>
              <a:rPr lang="en-GB" sz="2800" dirty="0" err="1" smtClean="0">
                <a:solidFill>
                  <a:schemeClr val="bg1"/>
                </a:solidFill>
              </a:rPr>
              <a:t>PrEP</a:t>
            </a:r>
            <a:r>
              <a:rPr lang="en-GB" sz="2800" dirty="0" smtClean="0">
                <a:solidFill>
                  <a:schemeClr val="bg1"/>
                </a:solidFill>
              </a:rPr>
              <a:t> coverage achieving the same impact as a 1% increase in condom use. </a:t>
            </a:r>
          </a:p>
          <a:p>
            <a:endParaRPr lang="en-GB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873" y="1275744"/>
            <a:ext cx="4650829" cy="437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45872" y="1275744"/>
            <a:ext cx="4650829" cy="4399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7" y="-63064"/>
            <a:ext cx="7772400" cy="9144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Conclusions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403" y="106417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sz="3200" dirty="0" smtClean="0">
                <a:latin typeface="+mn-lt"/>
              </a:rPr>
              <a:t>Condom promotion interventions should remain the mainstay HIV prevention strategy for FSWs. </a:t>
            </a:r>
          </a:p>
          <a:p>
            <a:pPr>
              <a:buFont typeface="Wingdings" pitchFamily="2" charset="2"/>
              <a:buChar char="v"/>
            </a:pPr>
            <a:r>
              <a:rPr lang="en-GB" sz="3200" dirty="0" err="1" smtClean="0">
                <a:latin typeface="+mn-lt"/>
              </a:rPr>
              <a:t>PrEP</a:t>
            </a:r>
            <a:r>
              <a:rPr lang="en-GB" sz="3200" dirty="0" smtClean="0">
                <a:latin typeface="+mn-lt"/>
              </a:rPr>
              <a:t> should only be implemented once condom interventions have been maximised or to fill prevention gaps where condoms cannot be used.</a:t>
            </a:r>
          </a:p>
          <a:p>
            <a:endParaRPr lang="en-GB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0402" y="5178970"/>
            <a:ext cx="8563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i="1" dirty="0" err="1" smtClean="0">
                <a:solidFill>
                  <a:schemeClr val="bg1"/>
                </a:solidFill>
              </a:rPr>
              <a:t>Mukandavire</a:t>
            </a:r>
            <a:r>
              <a:rPr lang="en-US" i="1" dirty="0" smtClean="0">
                <a:solidFill>
                  <a:schemeClr val="bg1"/>
                </a:solidFill>
              </a:rPr>
              <a:t>  et al. Comparing the impact of increasing condom use or HIV pre-exposure prophylaxis (</a:t>
            </a:r>
            <a:r>
              <a:rPr lang="en-US" i="1" dirty="0" err="1" smtClean="0">
                <a:solidFill>
                  <a:schemeClr val="bg1"/>
                </a:solidFill>
              </a:rPr>
              <a:t>PrEP</a:t>
            </a:r>
            <a:r>
              <a:rPr lang="en-US" i="1" dirty="0" smtClean="0">
                <a:solidFill>
                  <a:schemeClr val="bg1"/>
                </a:solidFill>
              </a:rPr>
              <a:t>) use among female sex workers, Epidemics, Volume 14, 2016, 62-70.</a:t>
            </a:r>
            <a:endParaRPr lang="en-GB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206064"/>
            <a:ext cx="8128000" cy="45483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GB" sz="2800" dirty="0" smtClean="0"/>
              <a:t>Prof Graham Medley: Head, </a:t>
            </a:r>
            <a:r>
              <a:rPr lang="en-US" sz="2800" dirty="0" smtClean="0">
                <a:solidFill>
                  <a:schemeClr val="bg1"/>
                </a:solidFill>
                <a:cs typeface="Arial" pitchFamily="34" charset="0"/>
              </a:rPr>
              <a:t>Social and Mathematical Epidemiology Group London School of Hygiene and Tropical Medicine, UK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Prof Peter </a:t>
            </a:r>
            <a:r>
              <a:rPr lang="en-GB" sz="2800" dirty="0" err="1" smtClean="0"/>
              <a:t>Vickerman</a:t>
            </a:r>
            <a:r>
              <a:rPr lang="en-GB" sz="2800" dirty="0" smtClean="0"/>
              <a:t>: School of Social and Community Medicine, University of Bristol, Bristol, UK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Dr Kate M. Mitchell: Department of Infectious Disease Epidemiology, Imperial College London, London, UK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/>
              <a:t>This research was funded by the Bill and Melinda Gates Foundation project: ARV-Based Prevention Technologies: Developing the Capacity and Needed Tools to Deliver New Prevention Products</a:t>
            </a:r>
          </a:p>
          <a:p>
            <a:endParaRPr lang="en-GB" dirty="0"/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575733" y="165536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Acknowledgements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-277172"/>
            <a:ext cx="7555624" cy="114300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latin typeface="+mj-lt"/>
              </a:rPr>
              <a:t>SaME</a:t>
            </a:r>
            <a:r>
              <a:rPr lang="en-US" sz="2400" b="1" i="1" dirty="0" smtClean="0">
                <a:latin typeface="+mj-lt"/>
              </a:rPr>
              <a:t>-http://blogs.lshtm.ac.uk/</a:t>
            </a:r>
            <a:r>
              <a:rPr lang="en-US" sz="2400" b="1" i="1" dirty="0" err="1" smtClean="0">
                <a:latin typeface="+mj-lt"/>
              </a:rPr>
              <a:t>samegroup</a:t>
            </a:r>
            <a:r>
              <a:rPr lang="en-US" sz="2400" b="1" i="1" dirty="0" smtClean="0">
                <a:latin typeface="+mj-lt"/>
              </a:rPr>
              <a:t>/</a:t>
            </a:r>
            <a:endParaRPr lang="en-US" sz="2400" b="1" i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77459"/>
            <a:ext cx="8801100" cy="388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+mn-lt"/>
              </a:rPr>
              <a:t>Social and Mathematical Epidemiology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+mn-lt"/>
              </a:rPr>
              <a:t>Interdisciplinary group working on the quantitative and qualitative processes that determine patterns and distribution of diseases in populations</a:t>
            </a:r>
          </a:p>
          <a:p>
            <a:pPr lvl="1"/>
            <a:r>
              <a:rPr lang="en-US" sz="2400" dirty="0" smtClean="0">
                <a:latin typeface="+mn-lt"/>
              </a:rPr>
              <a:t>Focus on HIV and GBV and their interaction (Lori </a:t>
            </a:r>
            <a:r>
              <a:rPr lang="en-US" sz="2400" dirty="0" err="1" smtClean="0">
                <a:latin typeface="+mn-lt"/>
              </a:rPr>
              <a:t>Heise</a:t>
            </a:r>
            <a:r>
              <a:rPr lang="en-US" sz="2400" dirty="0" smtClean="0">
                <a:latin typeface="+mn-lt"/>
              </a:rPr>
              <a:t>, Charlotte Watts) </a:t>
            </a:r>
          </a:p>
          <a:p>
            <a:pPr lvl="1"/>
            <a:r>
              <a:rPr lang="en-US" sz="2400" dirty="0" smtClean="0">
                <a:latin typeface="+mn-lt"/>
              </a:rPr>
              <a:t>International expertise on migration (Cathy Zimmerman) and health economics (Anna </a:t>
            </a:r>
            <a:r>
              <a:rPr lang="en-US" sz="2400" dirty="0" err="1" smtClean="0">
                <a:latin typeface="+mn-lt"/>
              </a:rPr>
              <a:t>Vassall</a:t>
            </a:r>
            <a:r>
              <a:rPr lang="en-US" sz="2400" dirty="0" smtClean="0">
                <a:latin typeface="+mn-lt"/>
              </a:rPr>
              <a:t>)</a:t>
            </a:r>
          </a:p>
          <a:p>
            <a:pPr lvl="1"/>
            <a:r>
              <a:rPr lang="en-US" sz="2400" dirty="0" smtClean="0">
                <a:latin typeface="+mn-lt"/>
              </a:rPr>
              <a:t>Rebuilding mathematical modelling expertise (Graham Medley)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+mn-lt"/>
              </a:rPr>
              <a:t> </a:t>
            </a:r>
            <a:r>
              <a:rPr lang="en-US" sz="2400" dirty="0" err="1" smtClean="0">
                <a:latin typeface="+mn-lt"/>
              </a:rPr>
              <a:t>Interdisciplinarity</a:t>
            </a:r>
            <a:r>
              <a:rPr lang="en-US" sz="2400" dirty="0" smtClean="0">
                <a:latin typeface="+mn-lt"/>
              </a:rPr>
              <a:t> is a means to defining / framing the “real” problem to be addressed rather than defining the problems that can be solved</a:t>
            </a:r>
          </a:p>
        </p:txBody>
      </p:sp>
    </p:spTree>
    <p:extLst>
      <p:ext uri="{BB962C8B-B14F-4D97-AF65-F5344CB8AC3E}">
        <p14:creationId xmlns:p14="http://schemas.microsoft.com/office/powerpoint/2010/main" xmlns="" val="22430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-135278"/>
            <a:ext cx="6070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Modelling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76" y="772499"/>
            <a:ext cx="8990286" cy="388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dirty="0">
                <a:latin typeface="+mn-lt"/>
              </a:rPr>
              <a:t>A key question for mathematical modelling is how to incorporate social processes into mathematical models of infectious disease</a:t>
            </a:r>
          </a:p>
          <a:p>
            <a:pPr lvl="1"/>
            <a:r>
              <a:rPr lang="en-US" sz="2400" dirty="0">
                <a:latin typeface="+mn-lt"/>
              </a:rPr>
              <a:t>Behaviour determines risk of infection, adherence to treatment </a:t>
            </a:r>
            <a:r>
              <a:rPr lang="en-US" sz="2400" dirty="0" err="1">
                <a:latin typeface="+mn-lt"/>
              </a:rPr>
              <a:t>etc</a:t>
            </a:r>
            <a:endParaRPr lang="en-US" sz="2400" dirty="0">
              <a:latin typeface="+mn-lt"/>
            </a:endParaRPr>
          </a:p>
          <a:p>
            <a:pPr lvl="1"/>
            <a:r>
              <a:rPr lang="en-US" sz="2400" dirty="0">
                <a:latin typeface="+mn-lt"/>
              </a:rPr>
              <a:t>Behaviour is determined by social norms, economic resources </a:t>
            </a:r>
            <a:r>
              <a:rPr lang="en-US" sz="2400" dirty="0" err="1">
                <a:latin typeface="+mn-lt"/>
              </a:rPr>
              <a:t>etc</a:t>
            </a:r>
            <a:endParaRPr lang="en-US" sz="2400" dirty="0">
              <a:latin typeface="+mn-lt"/>
            </a:endParaRPr>
          </a:p>
          <a:p>
            <a:pPr lvl="1"/>
            <a:r>
              <a:rPr lang="en-US" sz="2400" dirty="0">
                <a:latin typeface="+mn-lt"/>
              </a:rPr>
              <a:t>Currently included as “groups” (FSW, clients etc</a:t>
            </a:r>
            <a:r>
              <a:rPr lang="en-US" sz="2400" dirty="0" smtClean="0">
                <a:latin typeface="+mn-lt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+mn-lt"/>
              </a:rPr>
              <a:t>How should groups be defined?</a:t>
            </a:r>
          </a:p>
          <a:p>
            <a:pPr lvl="1"/>
            <a:r>
              <a:rPr lang="en-US" sz="2400" dirty="0" smtClean="0">
                <a:latin typeface="+mn-lt"/>
              </a:rPr>
              <a:t>Demography of groups – individuals enter &amp; leave groups; what determines these rates?</a:t>
            </a:r>
          </a:p>
          <a:p>
            <a:pPr lvl="1"/>
            <a:r>
              <a:rPr lang="en-US" sz="2400" dirty="0" smtClean="0">
                <a:latin typeface="+mn-lt"/>
              </a:rPr>
              <a:t>Should group definitions be changed as epidemics progress?</a:t>
            </a:r>
          </a:p>
          <a:p>
            <a:pPr lvl="1"/>
            <a:r>
              <a:rPr lang="en-US" sz="2400" dirty="0" smtClean="0">
                <a:latin typeface="+mn-lt"/>
              </a:rPr>
              <a:t>How do interventions change groups and their interactions?</a:t>
            </a:r>
            <a:endParaRPr lang="en-US" sz="2400" dirty="0">
              <a:latin typeface="+mn-lt"/>
            </a:endParaRPr>
          </a:p>
          <a:p>
            <a:pPr lvl="1"/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03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448" y="-27595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j-lt"/>
              </a:rPr>
              <a:t>Background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48" y="977462"/>
            <a:ext cx="8473485" cy="44560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800" dirty="0" smtClean="0">
                <a:latin typeface="+mn-lt"/>
                <a:cs typeface="Times New Roman" pitchFamily="18" charset="0"/>
              </a:rPr>
              <a:t>Despite numerous modelling efforts assessing the utility of </a:t>
            </a:r>
            <a:r>
              <a:rPr lang="en-GB" sz="2800" dirty="0" err="1" smtClean="0">
                <a:latin typeface="+mn-lt"/>
                <a:cs typeface="Times New Roman" pitchFamily="18" charset="0"/>
              </a:rPr>
              <a:t>PrEP</a:t>
            </a:r>
            <a:r>
              <a:rPr lang="en-GB" sz="2800" dirty="0" smtClean="0">
                <a:latin typeface="+mn-lt"/>
                <a:cs typeface="Times New Roman" pitchFamily="18" charset="0"/>
              </a:rPr>
              <a:t> in preventing HIV transmission, few studies have considered impact among FSWs.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err="1" smtClean="0"/>
              <a:t>PrEP</a:t>
            </a:r>
            <a:r>
              <a:rPr lang="en-GB" sz="2800" dirty="0" smtClean="0"/>
              <a:t> use could be very effective in this group</a:t>
            </a:r>
            <a:r>
              <a:rPr lang="en-GB" sz="2800" dirty="0" smtClean="0">
                <a:latin typeface="+mn-lt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>
                <a:latin typeface="+mn-lt"/>
                <a:cs typeface="Times New Roman" pitchFamily="18" charset="0"/>
              </a:rPr>
              <a:t>However, condom interventions can reduce HIV transmission in commercial sex: </a:t>
            </a:r>
          </a:p>
          <a:p>
            <a:pPr lvl="1">
              <a:buNone/>
            </a:pPr>
            <a:r>
              <a:rPr lang="en-GB" sz="2800" dirty="0" smtClean="0">
                <a:latin typeface="+mn-lt"/>
                <a:cs typeface="Times New Roman" pitchFamily="18" charset="0"/>
              </a:rPr>
              <a:t>-</a:t>
            </a:r>
            <a:r>
              <a:rPr lang="en-GB" sz="2400" dirty="0" smtClean="0">
                <a:latin typeface="+mn-lt"/>
                <a:cs typeface="Times New Roman" pitchFamily="18" charset="0"/>
              </a:rPr>
              <a:t>But may not be used in some partnerships  such as ‘pimps’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smtClean="0">
                <a:latin typeface="+mn-lt"/>
                <a:cs typeface="Times New Roman" pitchFamily="18" charset="0"/>
              </a:rPr>
              <a:t>Is there a place for </a:t>
            </a:r>
            <a:r>
              <a:rPr lang="en-GB" sz="2800" dirty="0" err="1" smtClean="0">
                <a:latin typeface="+mn-lt"/>
                <a:cs typeface="Times New Roman" pitchFamily="18" charset="0"/>
              </a:rPr>
              <a:t>PrEP</a:t>
            </a:r>
            <a:r>
              <a:rPr lang="en-GB" sz="2800" dirty="0" smtClean="0">
                <a:latin typeface="+mn-lt"/>
                <a:cs typeface="Times New Roman" pitchFamily="18" charset="0"/>
              </a:rPr>
              <a:t> in FSW targeted interventions or are condoms always a better choice</a:t>
            </a:r>
          </a:p>
          <a:p>
            <a:pPr>
              <a:buFont typeface="Wingdings" pitchFamily="2" charset="2"/>
              <a:buChar char="v"/>
            </a:pPr>
            <a:endParaRPr lang="en-GB" sz="2800" dirty="0" smtClean="0">
              <a:latin typeface="+mn-lt"/>
            </a:endParaRPr>
          </a:p>
          <a:p>
            <a:endParaRPr lang="en-GB" sz="2800" dirty="0" smtClean="0">
              <a:latin typeface="+mn-lt"/>
            </a:endParaRPr>
          </a:p>
          <a:p>
            <a:endParaRPr lang="en-GB" sz="2800" dirty="0" smtClean="0">
              <a:latin typeface="+mn-lt"/>
            </a:endParaRPr>
          </a:p>
          <a:p>
            <a:endParaRPr lang="en-GB" sz="28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-228601"/>
            <a:ext cx="6070600" cy="1143000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+mn-lt"/>
              </a:rPr>
              <a:t>Study aims</a:t>
            </a:r>
            <a:endParaRPr lang="en-GB" sz="4800" dirty="0">
              <a:latin typeface="+mn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3202" y="1048404"/>
            <a:ext cx="8415865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Develop model to explore possible impact of </a:t>
            </a: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PrEP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amongst FSWs in epidemic scenarios where pimps either do or do not contribute to HIV transmission.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Compare the relative impact of increasing condom use to scaling up coverage of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PrEP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GB" sz="2400" b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Impact assessed in terms of decreases in HIV prevalence or HIV infections averted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6070600" cy="851338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+mn-lt"/>
              </a:rPr>
              <a:t>Methods</a:t>
            </a:r>
            <a:endParaRPr lang="en-GB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58" y="1182416"/>
            <a:ext cx="8261131" cy="44537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sz="3600" dirty="0" smtClean="0">
                <a:latin typeface="+mn-lt"/>
              </a:rPr>
              <a:t>Developed  a  dynamic deterministic compartmental model</a:t>
            </a:r>
          </a:p>
          <a:p>
            <a:pPr>
              <a:buFont typeface="Wingdings" pitchFamily="2" charset="2"/>
              <a:buChar char="v"/>
            </a:pPr>
            <a:r>
              <a:rPr lang="en-GB" sz="3600" dirty="0" smtClean="0">
                <a:latin typeface="+mn-lt"/>
              </a:rPr>
              <a:t>Used a combination of analytical and numerical tools </a:t>
            </a:r>
          </a:p>
          <a:p>
            <a:pPr>
              <a:buFont typeface="Wingdings" pitchFamily="2" charset="2"/>
              <a:buChar char="v"/>
            </a:pPr>
            <a:r>
              <a:rPr lang="en-GB" sz="3600" dirty="0" smtClean="0">
                <a:latin typeface="+mn-lt"/>
              </a:rPr>
              <a:t> Behavioural data from West Africa and South Asia</a:t>
            </a:r>
            <a:endParaRPr lang="en-GB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222" y="0"/>
            <a:ext cx="7377514" cy="7620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+mj-lt"/>
              </a:rPr>
              <a:t>Compartmental model </a:t>
            </a:r>
            <a:endParaRPr lang="en-US" sz="4800" dirty="0">
              <a:latin typeface="+mj-lt"/>
            </a:endParaRPr>
          </a:p>
        </p:txBody>
      </p:sp>
      <p:sp>
        <p:nvSpPr>
          <p:cNvPr id="16387" name="AutoShape 3" descr="data:image/jpeg;base64,/9j/4AAQSkZJRgABAQAAAQABAAD/2wCEAAkGBhIQEBMQEBAQFRIVEhYVEhUVFxMSFhYSGBYWGBkWFBcXISYeFxwjHRgVIDEgJScpLS0sFh8xNTAtNSY3LCkBCQoKDgwOGg8PGikkHiQsNTYsLDQvLCwqKi4pLCkvKiwuNSwtKS8pLTEsKiowLykqLykpNDIsLCosLywtKSksLP/AABEIAMABBgMBIgACEQEDEQH/xAAbAAEBAAIDAQAAAAAAAAAAAAAABQQGAQIDB//EAEoQAAIBAwIDBQIICgcHBQAAAAECAwAEERIhBRMxBhQiQVFUYTIzcYGTlNHTFRYjJEJicpGhozRSU3OisbIHdIKStMHSJUNjZLP/xAAYAQEAAwEAAAAAAAAAAAAAAAAAAQIDBP/EADERAAIBAQUECQQDAQAAAAAAAAABAhEDEiExUQRBcaETYYGRscHR4fAUIjJCI1LxM//aAAwDAQACEQMRAD8A+40pSgFKUoBSlKAUpSgFTu0UzJZ3LxsVdbeUowwSrBGIYA7HBwfmqjUztP8A0K6/3eX/APNqAiCytIpXtUsJpGijSRm1xNqWQyAMXllDMxMb5J32z51Tg4LZsqnkIpIXwNs6lhnSwzs3lisS64Uz3tzI8EjRPawwqVeNSWV7hnwC42xKoGfPPz47cLnN5Fe90UE6I549UZJ8DEXAbUFLRF2jG2SrP+qK6ujg8E6Yc6LDMrVlgdnbTOOTHn03+T1oOz1njPJix6+X781pHD+zDXNorWqRxTLNxEc7wqXV5LuNYsp4tOpkO+McvbfFVLrs283Jc2OnVeQy3CPJFL4EieNjpzoxgoMLuwXcDGKvLZoRlS/rpu7d/sKsvwcAtmLg2qrpfSCSp1jCnUuljgbkYODsdsYJ7r2esz0hiORkY329evStfn7Ny/lUS2AQ8WtrhAOSF7vGturkDVttFIMdSGG25xiSdlbnSixQ8p+dxL8oGiXRHcCfkfAbVpBeM6R00dNhRbPZvG+l/lddcBV6G2Ds9ZncQxYzj5/TrXieE2HMWLlw8x0Loud2RSAWAzuPEv76hSdnZJGt5e5cthdwPOpljk8EcUyZUZCYGtACPEwG4GkV0suzU66dVudHJ4nEUDxoQtxcrLEAVbwjQCuV+CfLG9R9PZ0xn4aPr1XMVZsydnLRhkQxkeo3/wC9YXG7GytIJLiS2BWNSxC41EDc6QzAHbfrTg4nttMUkZk5s7ASARJIIxEuHuFQ6WbKlMptgKSATip/avgVzMb1EiEq3NokcJLRqIZEMmQwY5wdQYMudxg4wDVbOxg7RKUlTxVUnw356BvAtS8CskDF4oVCqWYk4CqOrNk7D31xBwWykVHSKIq66kI/SXGcjffate4j2buZJpGWBVDvdrqEi6Sk1uFV3ySzEuFyOi6BpXG54fgFziAi1wY04eSVkjDEwSkyq5LY2UtpC4B5jZJ2Autns6L71Xs9RVmxdnLUQtcwIW5Uc45SkluWjQxOUUsSdOpnIHlqwNgBVqpfCvj7v++T/p4aqVxFhSlKAUpSgFKUoBSlKAUpSgFKUoBSlKAUpSgFKVg8U4mIQAqmSV8iKJSAzkddzsqjbLHYfKQDDdC0YuToibxzt1Z2mVkmDSDrHH43z6HGyn9oius13Pd8OuHNuUaS3l5EWcyMDG2nVnAVmJGF8tsnfbCT/Z9HJdLe3LB5clnjVQIi+2nHmQo9d2IBOPg1t9Zwvttyy3HZtH00bOMbGrl+zeSei9WR7ftbZuoYXMS5/Rc8pwfRkfDKR5gjIr1/Gez9rt/pE+2qdMVqcJIg49YoMJcWijrhXjUZ+Y16fjPZ+12/0ifbVPFMUBM/Gez9rt/pE+2n4z2ftdv9In21TxTFATPxns/a7f6RPtp+M9n7Xb/SJ9tU8UxQEz8Z7P2u3+kT7afjPZ+12/0ifbVPFMUBM/Gez9rt/pE+2n4z2ftdv9In21TxTFAQuB8RR+83OdML3C8t38AdRFDHrXVjwlwyg+eMjIIJuCus0KupRlDKwIYEAgg7EEHqKiIzWJCuS1n0VySWt/ILITu0Xo53X9LbcVboaQhfVFnpr79W/jnepXANc1YzFKUoBSlKAUpSgFKUoBSlKAUpSgFKV53FwsaM7sFRVLMx2AUDJJ9wFAlUxuK8TECAhS8jnRFGNi8h6AHyGxJboACT0rz4Xw0pmWVg87gcxx0AHSOMH4KDJwOp3JyTWPwe3aVzeTKQzriFG2MUBwQCPJ3wGb08K/o72aqscTebuK4s978uC5vsFKUqxgKUpQClKUApSlAKUpQClKUApSlAK4ZQRgjIrmlAQo2Nk4Rjm0dgsR/sHOwjY/2ROyn9EkL0IxcBrpcW6yIyOoZWBVlIyCp2II9KlcKnaGTukrFiAWt5GOTJCMAqx85EyAfUFW6k4p+OG43f8qvfss+vr469+pZpSlXMBSlKAUpSgFKUoBSlKAUpSgFReIfnNwtt/wC3HpluPRjnMUR+UjWR6IoOz1UvLpYo3lc4VFLsf1VGT/AVhcAtGSLXIMSysZph6O4Hg+RFCp8iVV44G1n9qc+7jr2eNCnSlKsYilKUApSlAKUpQClKUApSlAKUpQClKUApSlAKwOM8NM0fgbTKjB4X/qyjOCfVSCVYeasRWfSoargWjJxd5GHwniIniWTSVbdXQ9UkUlXQ/IwIz59fOsytK7QdrI+F3bBklYTxrIVUAASqdGoMTjxKAD6ctf61boKrGSdVvRvb2ErNRtKUjLLz7sjmlKVc5hSlKAUpSgFKUoBSlKAkce/KGC38pZgX/uovyjZ9xKop/bqsKkp479j/AGNsqj9qZyW/hCn76r1Vb2bWmCjHqr3+1BSlKsYilKUBw+cHGM+Wdxn5POtY7Nds+fDcvcqsUlqzc0DJBh0645lG50smdvVWHlWzucAkDPu9f31pMPYyVpbWdtMemIxXsWrWJkSTnQAHYbSZznqrsvnQGb2Z7ZGe3knu1SArdS26xjU7aoiQV2yXfwscKOik9BVKXtTb8yCFJVZ7mNpIGHiRkGnDah1BLrj1rX+F8AvYl+Kh34pc3LgyANyZ+aV5cgUlGBcBsAErqAO+/PAezV3bDhpaOIm1guLeYCQ7rIYSsiEp4vivgnHwhvsaAp9ke2cV5DEXkiW4aIyvGpOFUNpJBPXHhzvtkZxmqB7UWgDsbiNRHoLliUwshwjeLGVY5AYbHBwa06HsNctbWlu4ROXY31tK4YNpe5CBGQbagNJJ6dayL3srcS2cqCysorlkiQmNy3M0SpITrKgpH4WIUhjlvLG4Gx/jnY5x3qLPMEfU7OdOM+gOpcMdjqGDvWWeOQCbu/NTm5K6f1wmspnpr0ePTnOnfGN61bj/AGZuZzxIpGn5zFaJDqcDeFmL68Z0jxbdc79K9bngl493HMYoNCcQFwuJOXmA2rwkMgQhpVLZLEnIAAIGwAp2na6G4ED280QWS5khIkDK76BKCIh/WJQNv+jnoazh2jtjIYufHrGvYnAPL+MCsdmKfpAHw+eK1mz7NXUaWkZSMi34nNcFhJ8KFzdEHBAw35wvh3+Ad+mfXhHAb6G0Nk0dkwhhlS3uHLSGQsrhOZEU8HVdZ1NnB2OrIAzuOdsUSznubR4pWh0FlbVjDFcEjY4ZWBB6EdM1stfO7zsneyRXo5UWq5trWNfy2rTJCz6gx0KACGyNIx5Aen0JDkAkY93p7tqA7UrrI+kEnoASfmqHwuW+nhSYyWsfMUOsfJkkKKwBCs4mUOwB3IUDPQUBepUvu957Ra/V5fv6d3vPaLX6vL9/QEr/AGh9m++WpKLmaI8yP1IHwkHyj+KrW0Kamd3vPaLX6vL9/Tu957Ra/V5fv6qopNy1NpW05WcbJ5Rbp20r4FSlS+73ntFr9Xl+/p3e89otfq8v39WMSpSpfd7z2i1+ry/f07vee0Wv1eX7+gKlK12743PZyDvRikhdTpeGNo2SRSvhZWd9QYEkEEY0Ywc5CgPWx47PcAyQWg5JJEbySiNpACRrCBGwpxkZOSCDgVk97u/ZYfpz93Uay4tJbpw/PL7vMTDIxDa1mYMYsHONLEaOnUr61Ug47gM8hBR53jtgiMWYIrFtW5B3jlIOw0qPM1r0UqKWvz51EVPXvd37LD9Ofu6d7u/ZYfpz93Ui67X+KZlljW3Xh8V3HNypJSBI8g1MikFlwgOAFO5yazOOdpOUY1hwx75BbzZVmVea6ArqBADBXB8xuB1NW+ntKpUz9vUVR3t0uUeSQW0WqVlZs3HTSioAPyXTC5+Umsjvd37LD9Ofu6w7zttbxwzSrrflQ87SFKl49bJqTVgEalIz8/mM+47QRrLKjy7qYVEfLdXV5QdK6skSFsE+EYUA5O2RXoJpVuv5T1RLlXM9e93fssP05+7ri04xIbju88BjZo2kjZXEqOqFA4zgFWBdNiNwdicHHQ9qrfUI9UhkLSJyxHIXDxKHdSANjpZSPUMCMg5rrHepPcWk0Tao5LeZ0bcZVu7kHB3GxqsrOUVVpipapSlUApSlAeF9epBG80hIRFLOQGYhVGScKCTgZOwqfYdq7aZokR3DTJrg5kc0IlQKGJjMigP4TnA3xvjFO1zgcPuySAO6zddusbAVoPB7vfgnLnF2wSNWtxpzbBrbS9wWixjlglNMgOdZxht6A+nWl2JASocAOyHUrIcoxUkBgMjI2YbEbivO74pHFJDE5YNM5SLwsQWVGkILAYXwox3O+K0Wx4w5VRJPIbX8K3sdxJzXykQMvd1eQHVHGWCDOR+gM4Y572t05lsObLqjHFrkWru2Xe17ndKjFmOXGpioc51DQcnVkgfQqV8/4NxCZ2siJZTem4dOIwM7MqRBZS5MROmJVYQ6HAGQy7nXvj9j7w3NwEfiGt+ROs6JdhmlmMvglihDa4AsevIKppLIMHRmgPpFK1Hsa9w7GO4aXVZB7aRmZ8XEpYMsxBJzmERPv0M7AY01t1AKUpQHjd/Fv+w3+RrWOKz3CcPtGtGImCxFV2Ik0wlzE2f6+jTkYI1ZrZ7v4t/2G/yNTLDh4ltrMl3XlpFIukgZYR4w2QcjBO3vrSzkoyUmQyNc9pnuJ7A20jC2kkQSkBcuZbeaZYySPCUEaFgP7Uelet924KwzMkGJY0gfS7DAE0xi0uUziRCp1KM42GeuKq9lYF5fLDRiK4e4UIQAZpNepmyDnaRxjoAfcMYy9hrYRmPM+gwJABzG2jjkMkePepOx/fmuvpNmbVU6L1bdez5gVozEtu0kkVxOkwd4zxCO3Rsp+TMttA6qBgFl1s2/UBh18vaXtuqwtcd3uDDyUmVwuAyOyqFJbAD4ZW05OQeu1douDWs0sqrNI0iXUVxMuoalnRFEZYYyAVRduh05rys+ztlNDNaxTStErGF0ErssJVlYwpnIXBC7dQMDYbU/hdHKL3V4YV7ycTIXtaOZy2hZcXndHOpWxK0YlQgDqpVlz0wT59aw7/tyVhmZICJY44ZNDsMASzGLS5TOJEIJZBnGQM9cZ1/wC3jD3EssiqtyLx2LKFEqIE1Hb4IVQMdNq8U7F2nJKhpjEbdYh+UcgRI5kjK+9Sdj1x1zURezKjae733jE9IOPgXE8OmUyc+OIKzLo1tb83wEDKpoRmOQSTnbeu1x2pMXLEtvJGXMakM0ZOqSbkjQFJ1hTpZjthXXzOkdIezttchriOWVuc8cySo+CHjTlo8TAbeDKnqCCc5zXvddkoJDktOCViViJHBblSmZGJ6lg7Mc/re4Yr/DVVT3V5V3jE1Hjl7JIkwkcty+ITRpnGyCOIhdgNhqNKzu2PCUt48oXPNuHlfUQfGyqDjbYYUbe6lYWsoylWORKLVnwpbrhiwOSoeLAYfCRwcq6+jKwVh71FZl7wPXHBFHJoSFlOkjWroqMgRxkZAyGH6yKSD0rwsuBT26mOC6AhDExpJEJDGpJOgOGUlQSQM5IAAycZrJ7pd+1Q/QH7yqq0klRP4xQgjsC3JeE3QIfh6WWrlYIRGch8a8asORj3A+6suXsexdsXGI2u4rxkEeTz4yhYKxbZGKA4wSMnfG1U+6XftUP0B+8rjut37VD9AfvK2e1WrzfJdXoiLqIk3YIukqPdM3Nt5YWYxrrOuTWsjNnxMNhjoQBjTWXP2QMk73DzflC9vImlNISSAOMnLHUrB3UjbZtjnes9ILpgCt3AQRkEQEgj1B5tdu6XftUP0B+8qPqrXXkur0RN1GD+KhFyl0JhzBJLI4KZVmeGOEAAMNIVY09Sd99668L4X3V7G216+TazRhsacheQAcZODgetUO6XftUP0B+8rracHcT94nnMjrG0caqgiRFcoXOASWYlE3JOANgMnNJWs5Rut4elaeLFCrSlKyJFKUoBiuMVzSgOMUxXNKA6SR6gRvuMbEg/MR0+Wotn2XMceg3dy+lCkLMLfXF4CgdWWMFnCk4Lauu4NXaUBh8K4YLePQHd2JLPJIQXkc9WcgAZ6DYAAAAAAVmUpQClKUB43fxb/sN/kax+Bf0W3/ALiP/QtZkqalK+oI/fULhL3kMEcMltG7RosetJVCvpAXWFZQVzjOnfGcZPWgL9Kl9/ufY/5yfZTv9z7H/OT7KA1m+jmS9murNC0hm7rKNLY0PBDypj0DLFMrZO+zyeYrH4IjwSvFHzBa/hBxK41Bigs4VjdmAzoaRG1OP0gMnBNbd3+59j/nJ9ldIuKztnTaqcEqcTRnDDYg7dRXZ9X9t1rdT5w3Fbu80/iN1dNBdwXAuSjWd0LMhJNUpElwqiXQMl+XyMA/CDMSCc4qcNvZjOEkkuIzHIhVOTMUktTAo3c4jUaizEnxqyY9Ab/frn2P+cn2U79c+x/zk+yktqUlS6l706ur/BdMPsCpHDLRWBDLAoYEFSGGxBB3BrYKl9/ufY/5yfZTv9z7H/OT7K57WfSTc9XXvJSoiN/tD+Li/bb/ACpWRxDhM99IqzosMCKxGlxJI8pK4204RVAbzJJYdMbqzJNlpSlAKxuJXYihklPRI3f/AJVJ/wC1ZNY9/YpPE8MgJR1KsASuVPUZG4qHlgWhdvK9lvNX/wBl3F+fYKrHLwsY29cfCU/uOP8AhrcK1ns9waGxup4Ik0rKkcse7HITKOviJ+CSrZ/+b3bbNVLJNQSlmjr2+VnPaJTslSMsV24+NRSlK0OIUpSgFKUoBSlKAUpSgFKUoBSlKAUpSgFKUoBSlKAGpfAWyJj/APamH7n0/wDaqTuACScADJPuqZ2YU91jdusmqYj0MztLj5tdVeaNY/8ANvrXmVaUpVjIUpSgFKUoBSlKAUpSgJXHrdtK3EalpIG1hR1dMYkjHqWXOP1lWqFtcLIiyIwZGUMpHQqRkEfNXoai2zd0n5J2gmZmgPkkxyzw+4N4nX/jXyAquTqbx++F3esuG9dmfeW6UpVjAUpSgFKUoBSlKAUpSgFKUoBSlKAUpSgFK4zTNAc0rjNCaA1Tt72lit0S2kJHePA7Dcxw5CyPgbk6SwGPP5K2a0mR0Vo2VkKgoVwVK+WMeVakexnfL17y9GY1Oi3gO40Idmk9zHLaP1t/StxUADAGAOnyVlC85NvLcd+09BGys4WbbksZPdV7lwye47UrjNM1qcBzSlKAUpSgFKUoBSlKAVj39ik8bRyDKsPkIIOQynyYEAgjcEA1kVrKx6zdXV1dTJFHI6qqSNDHHFEBlm0YZmJDMSSdiABtSlcCU2nVGfwziDK/dbgjnAExv0E8Y/THkHG2pR0JyNiMV81rogt8sObxDK8ssuu91ASsVQgdSMg5I+Dg5xWd+AE/tbv6xP8A+VLrjmWnJSdUqfOXAqUqX+AE/tbv6xP/AOVY0FjA8skKz3Zki0GRefcjAcEqck4OdJ6Z6VKTeRQu0qS/BI16zXfQnAuLgnA64AbJ+auIODRuqust5hlDDVNcocEZGVZgVPuIBFQCvSpT9n0IIE12NuouJ8j5MtXPZySQwYlkMjpLNGXICl1jmkRWYLgaiqrnAAznAHSgKlKUoBSlKAUpSgFQZOFQz3s3Ohik0wW+nmIj4y9xnGoHFXql239NuP7i3/1XNAahfiOM3XLs+HySQ3ccMUHd49cqPHA+AQchhzW8WNICZI6kVTccKAkY2sAEcLTtm2XJhRmRnUackAqfLpg9N6ucN4UYZbiTWGE83NI06dJEcceM5ORpjXy6k/JUaXsMWWVTdOebb3EDFkQsVnfUWZsgsyjCjy8I2HQ9ydhKilhljrgq7tVzK4nBbhgI1WUS5aNcvaqgBlkMUWdSjIdgcYztucDeuqzcLZxGtlEzF5Y1AtVGqWH4yMZUeIYJ9NjvWXxXsuZirG5K6UgUeBWVXimEmpAx8OsgKw8wq77b9bXsgY5Y5hPkpc3NwAY9i1wCCp8XRcn5dqoo7Pdq26+2G7UYmN3jhOhJBb2hR1hYNyI9lnbTEWGnI1Nt0288DeulvPw5ldmsYFKyzxhTDAWbu7FZGUAdAR/EDcnFZPB+xbWvLEd04UQxxSgIn5QRZCMCc8ttJ0kjqANgRmuw7IlHEkVyyOLi4kQlEYablxJLEyn4Q1KCDsRpHXfNnHZ6tJ8Hj6a8hiedkOGTyrFFZwuTHHJqFqNAjlR3jYuUwAwRvn261kcY4DbRIjx21uji5tsMscasPzmEbEDI2JrN4dwQxXMtwZS/NihjIZQD+S14YsNiTzGzgAdMYrt2h+JX/ebX/qoa5rS5X7MvldCUUxSgpWZIpSlAKUpQClKUArWzGjWl2ksTyxtPMkiICWKM+ltIXckAk4G+229bJUKC1u4JZuWtvLDJIZU1yPC6MwGpCFjcOMgsGyD4sYOM1aLutMGuzwXcFvPBHLczRxyWndpgsnP0GYc2F2QZlCICdWOkhB3G3tIs5uc/nvL/AAoV27yF7m1lv7uXz/0ugPQgVsveLz2e1+sS/cU7xeez2v1iX7iur6rOsVjXmkvKvayt00eY3vIPhvyzWXEIY8C41CcXANqW81PLAxI2MjO5JwaVwJRc3TrFd4f8HAMiSrkAvr1eEs6LqGtV3wcEjcjZufeez2v1iX7inebz2e1+sS/cVaW11/Vf60/IXTVeGQzGS3kmS7JS14hDzGSdXB7xEYc43BMakg5OcdSa4sxetasJO9c48Nt+7Ec0MLtYnEgk9JOboyX2Kn01VtfeLz2e1+sS/cU7xeez2v1iX7ioe11/VfG3504C6axB3oTqzd7yOK6W2uDH3VrYBsA+Hlc3oegPQito7PfFP/vNz/1EtdWuL3Bxb2ufL85lG/1evXgVhJDAFmdXlLySSFQVXXJI8hVAd9ILaRnchQTvWFra9JTClCUqFClKViSKUpQClKUAqXbf02f+4t/9VzVSpE8FwlzJLFHC6vFEvjleIhkaUnZY3BGHHn5GgMjj/EjbWs9wF1GKJnA3x4QTvjfA6nHkDUG87Q3EaswMMkYcMDDpllEBizrMeQHw+DhTkodhnerBuLs7d3tT6/nEv3FYsdhKqhFsOHhFJKqJWCgnqQBb4BNb2c4RX3Rr8+d5DRDvOOSGO+kLxTIl1ZLEkiBkCSJaNlV2OQ0pYE5wQKzZu0Vz3jlBogv4R7mPA2dDWYuA+dXwgdvQj+FCeymk1F7GwYtp1apWbVp+Dqzb748s9K47hLnPcOH518zPNbPMxjXnu/wsefWtunsqUu7vKK8m+0ijIMnbecQCTVAXRZS64K6hFeG3Ltk4RWCnABLa29Aa7w8YlLguY5f/AFpoF5iKxjjCPpMRGNLAAjODsx9as/guTGn8H8O04YY5hxhiCwx3fzIGfXAru1jKTqNhw8nUHyZWJ1gYDZ7v1AAGfQVPT2NHSGvsKMiX3bS4SzS7UR5k72DEytmJoIriQasMCdJg0OPVtsYwcmTi0sjSQylCEbhkylVKY51yAynJOQDFkH9b3VUe2nbVqsrE6xh8zOdQPk35v4hsOvpXhJwqZtIW1sovykBd0kYty4ZUfSAIFzsuACQKzna2bi0oUfun4YCjNjFKUrlLClKUApSlAKUpQClKUApSlAKmcc4Gt0mnXJHIMmOWNijo3qCCMj1B2Py7inSoaTVGXhOUJKUXij5twibi9tecidppoEBdmVUk1x9AUZsMTnGVyW64B899sOLQz55UgYr8Jd1df20bDL84FZmKw77hEM+DJGpYfBfdXX9h1wy/MRWcIOConXide0bTDaZKUoKLp+qSr1ta9qMylSBwy4j+Juiy+SXC835hIpV/nbVT8I3SfGWer3wSo/8Ahl5Z+YZq97U5+ir+LT5eNOVSvSpQ7RJ+nFdIffbzsP8AmRWX+NB2ntcEmZQB5sGQf4gKXlqR0Np/V9xVpUo9p7XGROrDOMqGf/SDXB7Rxn4EV0591vOv+J1Vf40vLUdDaf1fcVqZqQeI3T/F2mn9aeRE/wAMXMJ+Q4oeFTyfH3TAf1IByBj0LktIflDLS9oT0VPyaXPwrzoZN/xqGEhXfMh+DGoLyN+yi5Y/LjFYmm6uOv5tF6Aq9ww953SL5tZ96ms+x4XFACIo1TO7EDdj6ux3Y+8kmsqlG8xfjH8F2v0y76mNY8PSBdEa4GSTuWZmPVnY5LMfUkmsmlKsZNturFKUoQKUpQClKUApSlAKUpQH/9k="/>
          <p:cNvSpPr>
            <a:spLocks noChangeAspect="1" noChangeArrowheads="1"/>
          </p:cNvSpPr>
          <p:nvPr/>
        </p:nvSpPr>
        <p:spPr bwMode="auto">
          <a:xfrm>
            <a:off x="138289" y="-144463"/>
            <a:ext cx="270933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89" name="AutoShape 5" descr="data:image/jpeg;base64,/9j/4AAQSkZJRgABAQAAAQABAAD/2wCEAAkGBhIQEBMQEBAQFRIVEhYVEhUVFxMSFhYSGBYWGBkWFBcXISYeFxwjHRgVIDEgJScpLS0sFh8xNTAtNSY3LCkBCQoKDgwOGg8PGikkHiQsNTYsLDQvLCwqKi4pLCkvKiwuNSwtKS8pLTEsKiowLykqLykpNDIsLCosLywtKSksLP/AABEIAMABBgMBIgACEQEDEQH/xAAbAAEBAAIDAQAAAAAAAAAAAAAABQQGAQIDB//EAEoQAAIBAwIDBQIICgcHBQAAAAECAwAEERIhBRMxBhQiQVFUYTIzcYGTlNHTFRYjJEJicpGhozRSU3OisbIHdIKStMHSJUNjZLP/xAAYAQEAAwEAAAAAAAAAAAAAAAAAAQIDBP/EADERAAIBAQUECQQDAQAAAAAAAAABAhEDEiExUQRBcaETYYGRscHR4fAUIjJCI1LxM//aAAwDAQACEQMRAD8A+40pSgFKUoBSlKAUpSgFTu0UzJZ3LxsVdbeUowwSrBGIYA7HBwfmqjUztP8A0K6/3eX/APNqAiCytIpXtUsJpGijSRm1xNqWQyAMXllDMxMb5J32z51Tg4LZsqnkIpIXwNs6lhnSwzs3lisS64Uz3tzI8EjRPawwqVeNSWV7hnwC42xKoGfPPz47cLnN5Fe90UE6I549UZJ8DEXAbUFLRF2jG2SrP+qK6ujg8E6Yc6LDMrVlgdnbTOOTHn03+T1oOz1njPJix6+X781pHD+zDXNorWqRxTLNxEc7wqXV5LuNYsp4tOpkO+McvbfFVLrs283Jc2OnVeQy3CPJFL4EieNjpzoxgoMLuwXcDGKvLZoRlS/rpu7d/sKsvwcAtmLg2qrpfSCSp1jCnUuljgbkYODsdsYJ7r2esz0hiORkY329evStfn7Ny/lUS2AQ8WtrhAOSF7vGturkDVttFIMdSGG25xiSdlbnSixQ8p+dxL8oGiXRHcCfkfAbVpBeM6R00dNhRbPZvG+l/lddcBV6G2Ds9ZncQxYzj5/TrXieE2HMWLlw8x0Loud2RSAWAzuPEv76hSdnZJGt5e5cthdwPOpljk8EcUyZUZCYGtACPEwG4GkV0suzU66dVudHJ4nEUDxoQtxcrLEAVbwjQCuV+CfLG9R9PZ0xn4aPr1XMVZsydnLRhkQxkeo3/wC9YXG7GytIJLiS2BWNSxC41EDc6QzAHbfrTg4nttMUkZk5s7ASARJIIxEuHuFQ6WbKlMptgKSATip/avgVzMb1EiEq3NokcJLRqIZEMmQwY5wdQYMudxg4wDVbOxg7RKUlTxVUnw356BvAtS8CskDF4oVCqWYk4CqOrNk7D31xBwWykVHSKIq66kI/SXGcjffate4j2buZJpGWBVDvdrqEi6Sk1uFV3ySzEuFyOi6BpXG54fgFziAi1wY04eSVkjDEwSkyq5LY2UtpC4B5jZJ2Autns6L71Xs9RVmxdnLUQtcwIW5Uc45SkluWjQxOUUsSdOpnIHlqwNgBVqpfCvj7v++T/p4aqVxFhSlKAUpSgFKUoBSlKAUpSgFKUoBSlKAUpSgFKVg8U4mIQAqmSV8iKJSAzkddzsqjbLHYfKQDDdC0YuToibxzt1Z2mVkmDSDrHH43z6HGyn9oius13Pd8OuHNuUaS3l5EWcyMDG2nVnAVmJGF8tsnfbCT/Z9HJdLe3LB5clnjVQIi+2nHmQo9d2IBOPg1t9Zwvttyy3HZtH00bOMbGrl+zeSei9WR7ftbZuoYXMS5/Rc8pwfRkfDKR5gjIr1/Gez9rt/pE+2qdMVqcJIg49YoMJcWijrhXjUZ+Y16fjPZ+12/0ifbVPFMUBM/Gez9rt/pE+2n4z2ftdv9In21TxTFATPxns/a7f6RPtp+M9n7Xb/SJ9tU8UxQEz8Z7P2u3+kT7afjPZ+12/0ifbVPFMUBM/Gez9rt/pE+2n4z2ftdv9In21TxTFAQuB8RR+83OdML3C8t38AdRFDHrXVjwlwyg+eMjIIJuCus0KupRlDKwIYEAgg7EEHqKiIzWJCuS1n0VySWt/ILITu0Xo53X9LbcVboaQhfVFnpr79W/jnepXANc1YzFKUoBSlKAUpSgFKUoBSlKAUpSgFKV53FwsaM7sFRVLMx2AUDJJ9wFAlUxuK8TECAhS8jnRFGNi8h6AHyGxJboACT0rz4Xw0pmWVg87gcxx0AHSOMH4KDJwOp3JyTWPwe3aVzeTKQzriFG2MUBwQCPJ3wGb08K/o72aqscTebuK4s978uC5vsFKUqxgKUpQClKUApSlAKUpQClKUApSlAK4ZQRgjIrmlAQo2Nk4Rjm0dgsR/sHOwjY/2ROyn9EkL0IxcBrpcW6yIyOoZWBVlIyCp2II9KlcKnaGTukrFiAWt5GOTJCMAqx85EyAfUFW6k4p+OG43f8qvfss+vr469+pZpSlXMBSlKAUpSgFKUoBSlKAUpSgFReIfnNwtt/wC3HpluPRjnMUR+UjWR6IoOz1UvLpYo3lc4VFLsf1VGT/AVhcAtGSLXIMSysZph6O4Hg+RFCp8iVV44G1n9qc+7jr2eNCnSlKsYilKUApSlAKUpQClKUApSlAKUpQClKUApSlAKwOM8NM0fgbTKjB4X/qyjOCfVSCVYeasRWfSoargWjJxd5GHwniIniWTSVbdXQ9UkUlXQ/IwIz59fOsytK7QdrI+F3bBklYTxrIVUAASqdGoMTjxKAD6ctf61boKrGSdVvRvb2ErNRtKUjLLz7sjmlKVc5hSlKAUpSgFKUoBSlKAkce/KGC38pZgX/uovyjZ9xKop/bqsKkp479j/AGNsqj9qZyW/hCn76r1Vb2bWmCjHqr3+1BSlKsYilKUBw+cHGM+Wdxn5POtY7Nds+fDcvcqsUlqzc0DJBh0645lG50smdvVWHlWzucAkDPu9f31pMPYyVpbWdtMemIxXsWrWJkSTnQAHYbSZznqrsvnQGb2Z7ZGe3knu1SArdS26xjU7aoiQV2yXfwscKOik9BVKXtTb8yCFJVZ7mNpIGHiRkGnDah1BLrj1rX+F8AvYl+Kh34pc3LgyANyZ+aV5cgUlGBcBsAErqAO+/PAezV3bDhpaOIm1guLeYCQ7rIYSsiEp4vivgnHwhvsaAp9ke2cV5DEXkiW4aIyvGpOFUNpJBPXHhzvtkZxmqB7UWgDsbiNRHoLliUwshwjeLGVY5AYbHBwa06HsNctbWlu4ROXY31tK4YNpe5CBGQbagNJJ6dayL3srcS2cqCysorlkiQmNy3M0SpITrKgpH4WIUhjlvLG4Gx/jnY5x3qLPMEfU7OdOM+gOpcMdjqGDvWWeOQCbu/NTm5K6f1wmspnpr0ePTnOnfGN61bj/AGZuZzxIpGn5zFaJDqcDeFmL68Z0jxbdc79K9bngl493HMYoNCcQFwuJOXmA2rwkMgQhpVLZLEnIAAIGwAp2na6G4ED280QWS5khIkDK76BKCIh/WJQNv+jnoazh2jtjIYufHrGvYnAPL+MCsdmKfpAHw+eK1mz7NXUaWkZSMi34nNcFhJ8KFzdEHBAw35wvh3+Ad+mfXhHAb6G0Nk0dkwhhlS3uHLSGQsrhOZEU8HVdZ1NnB2OrIAzuOdsUSznubR4pWh0FlbVjDFcEjY4ZWBB6EdM1stfO7zsneyRXo5UWq5trWNfy2rTJCz6gx0KACGyNIx5Aen0JDkAkY93p7tqA7UrrI+kEnoASfmqHwuW+nhSYyWsfMUOsfJkkKKwBCs4mUOwB3IUDPQUBepUvu957Ra/V5fv6d3vPaLX6vL9/QEr/AGh9m++WpKLmaI8yP1IHwkHyj+KrW0Kamd3vPaLX6vL9/Tu957Ra/V5fv6qopNy1NpW05WcbJ5Rbp20r4FSlS+73ntFr9Xl+/p3e89otfq8v39WMSpSpfd7z2i1+ry/f07vee0Wv1eX7+gKlK12743PZyDvRikhdTpeGNo2SRSvhZWd9QYEkEEY0Ywc5CgPWx47PcAyQWg5JJEbySiNpACRrCBGwpxkZOSCDgVk97u/ZYfpz93Uay4tJbpw/PL7vMTDIxDa1mYMYsHONLEaOnUr61Ug47gM8hBR53jtgiMWYIrFtW5B3jlIOw0qPM1r0UqKWvz51EVPXvd37LD9Ofu6d7u/ZYfpz93Ui67X+KZlljW3Xh8V3HNypJSBI8g1MikFlwgOAFO5yazOOdpOUY1hwx75BbzZVmVea6ArqBADBXB8xuB1NW+ntKpUz9vUVR3t0uUeSQW0WqVlZs3HTSioAPyXTC5+Umsjvd37LD9Ofu6w7zttbxwzSrrflQ87SFKl49bJqTVgEalIz8/mM+47QRrLKjy7qYVEfLdXV5QdK6skSFsE+EYUA5O2RXoJpVuv5T1RLlXM9e93fssP05+7ri04xIbju88BjZo2kjZXEqOqFA4zgFWBdNiNwdicHHQ9qrfUI9UhkLSJyxHIXDxKHdSANjpZSPUMCMg5rrHepPcWk0Tao5LeZ0bcZVu7kHB3GxqsrOUVVpipapSlUApSlAeF9epBG80hIRFLOQGYhVGScKCTgZOwqfYdq7aZokR3DTJrg5kc0IlQKGJjMigP4TnA3xvjFO1zgcPuySAO6zddusbAVoPB7vfgnLnF2wSNWtxpzbBrbS9wWixjlglNMgOdZxht6A+nWl2JASocAOyHUrIcoxUkBgMjI2YbEbivO74pHFJDE5YNM5SLwsQWVGkILAYXwox3O+K0Wx4w5VRJPIbX8K3sdxJzXykQMvd1eQHVHGWCDOR+gM4Y572t05lsObLqjHFrkWru2Xe17ndKjFmOXGpioc51DQcnVkgfQqV8/4NxCZ2siJZTem4dOIwM7MqRBZS5MROmJVYQ6HAGQy7nXvj9j7w3NwEfiGt+ROs6JdhmlmMvglihDa4AsevIKppLIMHRmgPpFK1Hsa9w7GO4aXVZB7aRmZ8XEpYMsxBJzmERPv0M7AY01t1AKUpQHjd/Fv+w3+RrWOKz3CcPtGtGImCxFV2Ik0wlzE2f6+jTkYI1ZrZ7v4t/2G/yNTLDh4ltrMl3XlpFIukgZYR4w2QcjBO3vrSzkoyUmQyNc9pnuJ7A20jC2kkQSkBcuZbeaZYySPCUEaFgP7Uelet924KwzMkGJY0gfS7DAE0xi0uUziRCp1KM42GeuKq9lYF5fLDRiK4e4UIQAZpNepmyDnaRxjoAfcMYy9hrYRmPM+gwJABzG2jjkMkePepOx/fmuvpNmbVU6L1bdez5gVozEtu0kkVxOkwd4zxCO3Rsp+TMttA6qBgFl1s2/UBh18vaXtuqwtcd3uDDyUmVwuAyOyqFJbAD4ZW05OQeu1douDWs0sqrNI0iXUVxMuoalnRFEZYYyAVRduh05rys+ztlNDNaxTStErGF0ErssJVlYwpnIXBC7dQMDYbU/hdHKL3V4YV7ycTIXtaOZy2hZcXndHOpWxK0YlQgDqpVlz0wT59aw7/tyVhmZICJY44ZNDsMASzGLS5TOJEIJZBnGQM9cZ1/wC3jD3EssiqtyLx2LKFEqIE1Hb4IVQMdNq8U7F2nJKhpjEbdYh+UcgRI5kjK+9Sdj1x1zURezKjae733jE9IOPgXE8OmUyc+OIKzLo1tb83wEDKpoRmOQSTnbeu1x2pMXLEtvJGXMakM0ZOqSbkjQFJ1hTpZjthXXzOkdIezttchriOWVuc8cySo+CHjTlo8TAbeDKnqCCc5zXvddkoJDktOCViViJHBblSmZGJ6lg7Mc/re4Yr/DVVT3V5V3jE1Hjl7JIkwkcty+ITRpnGyCOIhdgNhqNKzu2PCUt48oXPNuHlfUQfGyqDjbYYUbe6lYWsoylWORKLVnwpbrhiwOSoeLAYfCRwcq6+jKwVh71FZl7wPXHBFHJoSFlOkjWroqMgRxkZAyGH6yKSD0rwsuBT26mOC6AhDExpJEJDGpJOgOGUlQSQM5IAAycZrJ7pd+1Q/QH7yqq0klRP4xQgjsC3JeE3QIfh6WWrlYIRGch8a8asORj3A+6suXsexdsXGI2u4rxkEeTz4yhYKxbZGKA4wSMnfG1U+6XftUP0B+8rjut37VD9AfvK2e1WrzfJdXoiLqIk3YIukqPdM3Nt5YWYxrrOuTWsjNnxMNhjoQBjTWXP2QMk73DzflC9vImlNISSAOMnLHUrB3UjbZtjnes9ILpgCt3AQRkEQEgj1B5tdu6XftUP0B+8qPqrXXkur0RN1GD+KhFyl0JhzBJLI4KZVmeGOEAAMNIVY09Sd99668L4X3V7G216+TazRhsacheQAcZODgetUO6XftUP0B+8rracHcT94nnMjrG0caqgiRFcoXOASWYlE3JOANgMnNJWs5Rut4elaeLFCrSlKyJFKUoBiuMVzSgOMUxXNKA6SR6gRvuMbEg/MR0+Wotn2XMceg3dy+lCkLMLfXF4CgdWWMFnCk4Lauu4NXaUBh8K4YLePQHd2JLPJIQXkc9WcgAZ6DYAAAAAAVmUpQClKUB43fxb/sN/kax+Bf0W3/ALiP/QtZkqalK+oI/fULhL3kMEcMltG7RosetJVCvpAXWFZQVzjOnfGcZPWgL9Kl9/ufY/5yfZTv9z7H/OT7KA1m+jmS9murNC0hm7rKNLY0PBDypj0DLFMrZO+zyeYrH4IjwSvFHzBa/hBxK41Bigs4VjdmAzoaRG1OP0gMnBNbd3+59j/nJ9ldIuKztnTaqcEqcTRnDDYg7dRXZ9X9t1rdT5w3Fbu80/iN1dNBdwXAuSjWd0LMhJNUpElwqiXQMl+XyMA/CDMSCc4qcNvZjOEkkuIzHIhVOTMUktTAo3c4jUaizEnxqyY9Ab/frn2P+cn2U79c+x/zk+yktqUlS6l706ur/BdMPsCpHDLRWBDLAoYEFSGGxBB3BrYKl9/ufY/5yfZTv9z7H/OT7K57WfSTc9XXvJSoiN/tD+Li/bb/ACpWRxDhM99IqzosMCKxGlxJI8pK4204RVAbzJJYdMbqzJNlpSlAKxuJXYihklPRI3f/AJVJ/wC1ZNY9/YpPE8MgJR1KsASuVPUZG4qHlgWhdvK9lvNX/wBl3F+fYKrHLwsY29cfCU/uOP8AhrcK1ns9waGxup4Ik0rKkcse7HITKOviJ+CSrZ/+b3bbNVLJNQSlmjr2+VnPaJTslSMsV24+NRSlK0OIUpSgFKUoBSlKAUpSgFKUoBSlKAUpSgFKUoBSlKAGpfAWyJj/APamH7n0/wDaqTuACScADJPuqZ2YU91jdusmqYj0MztLj5tdVeaNY/8ANvrXmVaUpVjIUpSgFKUoBSlKAUpSgJXHrdtK3EalpIG1hR1dMYkjHqWXOP1lWqFtcLIiyIwZGUMpHQqRkEfNXoai2zd0n5J2gmZmgPkkxyzw+4N4nX/jXyAquTqbx++F3esuG9dmfeW6UpVjAUpSgFKUoBSlKAUpSgFKUoBSlKAUpSgFK4zTNAc0rjNCaA1Tt72lit0S2kJHePA7Dcxw5CyPgbk6SwGPP5K2a0mR0Vo2VkKgoVwVK+WMeVakexnfL17y9GY1Oi3gO40Idmk9zHLaP1t/StxUADAGAOnyVlC85NvLcd+09BGys4WbbksZPdV7lwye47UrjNM1qcBzSlKAUpSgFKUoBSlKAVj39ik8bRyDKsPkIIOQynyYEAgjcEA1kVrKx6zdXV1dTJFHI6qqSNDHHFEBlm0YZmJDMSSdiABtSlcCU2nVGfwziDK/dbgjnAExv0E8Y/THkHG2pR0JyNiMV81rogt8sObxDK8ssuu91ASsVQgdSMg5I+Dg5xWd+AE/tbv6xP8A+VLrjmWnJSdUqfOXAqUqX+AE/tbv6xP/AOVY0FjA8skKz3Zki0GRefcjAcEqck4OdJ6Z6VKTeRQu0qS/BI16zXfQnAuLgnA64AbJ+auIODRuqust5hlDDVNcocEZGVZgVPuIBFQCvSpT9n0IIE12NuouJ8j5MtXPZySQwYlkMjpLNGXICl1jmkRWYLgaiqrnAAznAHSgKlKUoBSlKAUpSgFQZOFQz3s3Ohik0wW+nmIj4y9xnGoHFXql239NuP7i3/1XNAahfiOM3XLs+HySQ3ccMUHd49cqPHA+AQchhzW8WNICZI6kVTccKAkY2sAEcLTtm2XJhRmRnUackAqfLpg9N6ucN4UYZbiTWGE83NI06dJEcceM5ORpjXy6k/JUaXsMWWVTdOebb3EDFkQsVnfUWZsgsyjCjy8I2HQ9ydhKilhljrgq7tVzK4nBbhgI1WUS5aNcvaqgBlkMUWdSjIdgcYztucDeuqzcLZxGtlEzF5Y1AtVGqWH4yMZUeIYJ9NjvWXxXsuZirG5K6UgUeBWVXimEmpAx8OsgKw8wq77b9bXsgY5Y5hPkpc3NwAY9i1wCCp8XRcn5dqoo7Pdq26+2G7UYmN3jhOhJBb2hR1hYNyI9lnbTEWGnI1Nt0288DeulvPw5ldmsYFKyzxhTDAWbu7FZGUAdAR/EDcnFZPB+xbWvLEd04UQxxSgIn5QRZCMCc8ttJ0kjqANgRmuw7IlHEkVyyOLi4kQlEYablxJLEyn4Q1KCDsRpHXfNnHZ6tJ8Hj6a8hiedkOGTyrFFZwuTHHJqFqNAjlR3jYuUwAwRvn261kcY4DbRIjx21uji5tsMscasPzmEbEDI2JrN4dwQxXMtwZS/NihjIZQD+S14YsNiTzGzgAdMYrt2h+JX/ebX/qoa5rS5X7MvldCUUxSgpWZIpSlAKUpQClKUArWzGjWl2ksTyxtPMkiICWKM+ltIXckAk4G+229bJUKC1u4JZuWtvLDJIZU1yPC6MwGpCFjcOMgsGyD4sYOM1aLutMGuzwXcFvPBHLczRxyWndpgsnP0GYc2F2QZlCICdWOkhB3G3tIs5uc/nvL/AAoV27yF7m1lv7uXz/0ugPQgVsveLz2e1+sS/cU7xeez2v1iX7iur6rOsVjXmkvKvayt00eY3vIPhvyzWXEIY8C41CcXANqW81PLAxI2MjO5JwaVwJRc3TrFd4f8HAMiSrkAvr1eEs6LqGtV3wcEjcjZufeez2v1iX7inebz2e1+sS/cVaW11/Vf60/IXTVeGQzGS3kmS7JS14hDzGSdXB7xEYc43BMakg5OcdSa4sxetasJO9c48Nt+7Ec0MLtYnEgk9JOboyX2Kn01VtfeLz2e1+sS/cU7xeez2v1iX7ioe11/VfG3504C6axB3oTqzd7yOK6W2uDH3VrYBsA+Hlc3oegPQito7PfFP/vNz/1EtdWuL3Bxb2ufL85lG/1evXgVhJDAFmdXlLySSFQVXXJI8hVAd9ILaRnchQTvWFra9JTClCUqFClKViSKUpQClKUAqXbf02f+4t/9VzVSpE8FwlzJLFHC6vFEvjleIhkaUnZY3BGHHn5GgMjj/EjbWs9wF1GKJnA3x4QTvjfA6nHkDUG87Q3EaswMMkYcMDDpllEBizrMeQHw+DhTkodhnerBuLs7d3tT6/nEv3FYsdhKqhFsOHhFJKqJWCgnqQBb4BNb2c4RX3Rr8+d5DRDvOOSGO+kLxTIl1ZLEkiBkCSJaNlV2OQ0pYE5wQKzZu0Vz3jlBogv4R7mPA2dDWYuA+dXwgdvQj+FCeymk1F7GwYtp1apWbVp+Dqzb748s9K47hLnPcOH518zPNbPMxjXnu/wsefWtunsqUu7vKK8m+0ijIMnbecQCTVAXRZS64K6hFeG3Ltk4RWCnABLa29Aa7w8YlLguY5f/AFpoF5iKxjjCPpMRGNLAAjODsx9as/guTGn8H8O04YY5hxhiCwx3fzIGfXAru1jKTqNhw8nUHyZWJ1gYDZ7v1AAGfQVPT2NHSGvsKMiX3bS4SzS7UR5k72DEytmJoIriQasMCdJg0OPVtsYwcmTi0sjSQylCEbhkylVKY51yAynJOQDFkH9b3VUe2nbVqsrE6xh8zOdQPk35v4hsOvpXhJwqZtIW1sovykBd0kYty4ZUfSAIFzsuACQKzna2bi0oUfun4YCjNjFKUrlLClKUApSlAKUpQClKUApSlAKmcc4Gt0mnXJHIMmOWNijo3qCCMj1B2Py7inSoaTVGXhOUJKUXij5twibi9tecidppoEBdmVUk1x9AUZsMTnGVyW64B899sOLQz55UgYr8Jd1df20bDL84FZmKw77hEM+DJGpYfBfdXX9h1wy/MRWcIOConXide0bTDaZKUoKLp+qSr1ta9qMylSBwy4j+Juiy+SXC835hIpV/nbVT8I3SfGWer3wSo/8Ahl5Z+YZq97U5+ir+LT5eNOVSvSpQ7RJ+nFdIffbzsP8AmRWX+NB2ntcEmZQB5sGQf4gKXlqR0Np/V9xVpUo9p7XGROrDOMqGf/SDXB7Rxn4EV0591vOv+J1Vf40vLUdDaf1fcVqZqQeI3T/F2mn9aeRE/wAMXMJ+Q4oeFTyfH3TAf1IByBj0LktIflDLS9oT0VPyaXPwrzoZN/xqGEhXfMh+DGoLyN+yi5Y/LjFYmm6uOv5tF6Aq9ww953SL5tZ96ms+x4XFACIo1TO7EDdj6ux3Y+8kmsqlG8xfjH8F2v0y76mNY8PSBdEa4GSTuWZmPVnY5LMfUkmsmlKsZNturFKUoQKUpQClKUApSlAKUpQH/9k="/>
          <p:cNvSpPr>
            <a:spLocks noChangeAspect="1" noChangeArrowheads="1"/>
          </p:cNvSpPr>
          <p:nvPr/>
        </p:nvSpPr>
        <p:spPr bwMode="auto">
          <a:xfrm>
            <a:off x="138289" y="-144463"/>
            <a:ext cx="270933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1" name="AutoShape 7" descr="data:image/jpeg;base64,/9j/4AAQSkZJRgABAQAAAQABAAD/2wCEAAkGBhIQEBMQEBAQFRIVEhYVEhUVFxMSFhYSGBYWGBkWFBcXISYeFxwjHRgVIDEgJScpLS0sFh8xNTAtNSY3LCkBCQoKDgwOGg8PGikkHiQsNTYsLDQvLCwqKi4pLCkvKiwuNSwtKS8pLTEsKiowLykqLykpNDIsLCosLywtKSksLP/AABEIAMABBgMBIgACEQEDEQH/xAAbAAEBAAIDAQAAAAAAAAAAAAAABQQGAQIDB//EAEoQAAIBAwIDBQIICgcHBQAAAAECAwAEERIhBRMxBhQiQVFUYTIzcYGTlNHTFRYjJEJicpGhozRSU3OisbIHdIKStMHSJUNjZLP/xAAYAQEAAwEAAAAAAAAAAAAAAAAAAQIDBP/EADERAAIBAQUECQQDAQAAAAAAAAABAhEDEiExUQRBcaETYYGRscHR4fAUIjJCI1LxM//aAAwDAQACEQMRAD8A+40pSgFKUoBSlKAUpSgFTu0UzJZ3LxsVdbeUowwSrBGIYA7HBwfmqjUztP8A0K6/3eX/APNqAiCytIpXtUsJpGijSRm1xNqWQyAMXllDMxMb5J32z51Tg4LZsqnkIpIXwNs6lhnSwzs3lisS64Uz3tzI8EjRPawwqVeNSWV7hnwC42xKoGfPPz47cLnN5Fe90UE6I549UZJ8DEXAbUFLRF2jG2SrP+qK6ujg8E6Yc6LDMrVlgdnbTOOTHn03+T1oOz1njPJix6+X781pHD+zDXNorWqRxTLNxEc7wqXV5LuNYsp4tOpkO+McvbfFVLrs283Jc2OnVeQy3CPJFL4EieNjpzoxgoMLuwXcDGKvLZoRlS/rpu7d/sKsvwcAtmLg2qrpfSCSp1jCnUuljgbkYODsdsYJ7r2esz0hiORkY329evStfn7Ny/lUS2AQ8WtrhAOSF7vGturkDVttFIMdSGG25xiSdlbnSixQ8p+dxL8oGiXRHcCfkfAbVpBeM6R00dNhRbPZvG+l/lddcBV6G2Ds9ZncQxYzj5/TrXieE2HMWLlw8x0Loud2RSAWAzuPEv76hSdnZJGt5e5cthdwPOpljk8EcUyZUZCYGtACPEwG4GkV0suzU66dVudHJ4nEUDxoQtxcrLEAVbwjQCuV+CfLG9R9PZ0xn4aPr1XMVZsydnLRhkQxkeo3/wC9YXG7GytIJLiS2BWNSxC41EDc6QzAHbfrTg4nttMUkZk5s7ASARJIIxEuHuFQ6WbKlMptgKSATip/avgVzMb1EiEq3NokcJLRqIZEMmQwY5wdQYMudxg4wDVbOxg7RKUlTxVUnw356BvAtS8CskDF4oVCqWYk4CqOrNk7D31xBwWykVHSKIq66kI/SXGcjffate4j2buZJpGWBVDvdrqEi6Sk1uFV3ySzEuFyOi6BpXG54fgFziAi1wY04eSVkjDEwSkyq5LY2UtpC4B5jZJ2Autns6L71Xs9RVmxdnLUQtcwIW5Uc45SkluWjQxOUUsSdOpnIHlqwNgBVqpfCvj7v++T/p4aqVxFhSlKAUpSgFKUoBSlKAUpSgFKUoBSlKAUpSgFKVg8U4mIQAqmSV8iKJSAzkddzsqjbLHYfKQDDdC0YuToibxzt1Z2mVkmDSDrHH43z6HGyn9oius13Pd8OuHNuUaS3l5EWcyMDG2nVnAVmJGF8tsnfbCT/Z9HJdLe3LB5clnjVQIi+2nHmQo9d2IBOPg1t9Zwvttyy3HZtH00bOMbGrl+zeSei9WR7ftbZuoYXMS5/Rc8pwfRkfDKR5gjIr1/Gez9rt/pE+2qdMVqcJIg49YoMJcWijrhXjUZ+Y16fjPZ+12/0ifbVPFMUBM/Gez9rt/pE+2n4z2ftdv9In21TxTFATPxns/a7f6RPtp+M9n7Xb/SJ9tU8UxQEz8Z7P2u3+kT7afjPZ+12/0ifbVPFMUBM/Gez9rt/pE+2n4z2ftdv9In21TxTFAQuB8RR+83OdML3C8t38AdRFDHrXVjwlwyg+eMjIIJuCus0KupRlDKwIYEAgg7EEHqKiIzWJCuS1n0VySWt/ILITu0Xo53X9LbcVboaQhfVFnpr79W/jnepXANc1YzFKUoBSlKAUpSgFKUoBSlKAUpSgFKV53FwsaM7sFRVLMx2AUDJJ9wFAlUxuK8TECAhS8jnRFGNi8h6AHyGxJboACT0rz4Xw0pmWVg87gcxx0AHSOMH4KDJwOp3JyTWPwe3aVzeTKQzriFG2MUBwQCPJ3wGb08K/o72aqscTebuK4s978uC5vsFKUqxgKUpQClKUApSlAKUpQClKUApSlAK4ZQRgjIrmlAQo2Nk4Rjm0dgsR/sHOwjY/2ROyn9EkL0IxcBrpcW6yIyOoZWBVlIyCp2II9KlcKnaGTukrFiAWt5GOTJCMAqx85EyAfUFW6k4p+OG43f8qvfss+vr469+pZpSlXMBSlKAUpSgFKUoBSlKAUpSgFReIfnNwtt/wC3HpluPRjnMUR+UjWR6IoOz1UvLpYo3lc4VFLsf1VGT/AVhcAtGSLXIMSysZph6O4Hg+RFCp8iVV44G1n9qc+7jr2eNCnSlKsYilKUApSlAKUpQClKUApSlAKUpQClKUApSlAKwOM8NM0fgbTKjB4X/qyjOCfVSCVYeasRWfSoargWjJxd5GHwniIniWTSVbdXQ9UkUlXQ/IwIz59fOsytK7QdrI+F3bBklYTxrIVUAASqdGoMTjxKAD6ctf61boKrGSdVvRvb2ErNRtKUjLLz7sjmlKVc5hSlKAUpSgFKUoBSlKAkce/KGC38pZgX/uovyjZ9xKop/bqsKkp479j/AGNsqj9qZyW/hCn76r1Vb2bWmCjHqr3+1BSlKsYilKUBw+cHGM+Wdxn5POtY7Nds+fDcvcqsUlqzc0DJBh0645lG50smdvVWHlWzucAkDPu9f31pMPYyVpbWdtMemIxXsWrWJkSTnQAHYbSZznqrsvnQGb2Z7ZGe3knu1SArdS26xjU7aoiQV2yXfwscKOik9BVKXtTb8yCFJVZ7mNpIGHiRkGnDah1BLrj1rX+F8AvYl+Kh34pc3LgyANyZ+aV5cgUlGBcBsAErqAO+/PAezV3bDhpaOIm1guLeYCQ7rIYSsiEp4vivgnHwhvsaAp9ke2cV5DEXkiW4aIyvGpOFUNpJBPXHhzvtkZxmqB7UWgDsbiNRHoLliUwshwjeLGVY5AYbHBwa06HsNctbWlu4ROXY31tK4YNpe5CBGQbagNJJ6dayL3srcS2cqCysorlkiQmNy3M0SpITrKgpH4WIUhjlvLG4Gx/jnY5x3qLPMEfU7OdOM+gOpcMdjqGDvWWeOQCbu/NTm5K6f1wmspnpr0ePTnOnfGN61bj/AGZuZzxIpGn5zFaJDqcDeFmL68Z0jxbdc79K9bngl493HMYoNCcQFwuJOXmA2rwkMgQhpVLZLEnIAAIGwAp2na6G4ED280QWS5khIkDK76BKCIh/WJQNv+jnoazh2jtjIYufHrGvYnAPL+MCsdmKfpAHw+eK1mz7NXUaWkZSMi34nNcFhJ8KFzdEHBAw35wvh3+Ad+mfXhHAb6G0Nk0dkwhhlS3uHLSGQsrhOZEU8HVdZ1NnB2OrIAzuOdsUSznubR4pWh0FlbVjDFcEjY4ZWBB6EdM1stfO7zsneyRXo5UWq5trWNfy2rTJCz6gx0KACGyNIx5Aen0JDkAkY93p7tqA7UrrI+kEnoASfmqHwuW+nhSYyWsfMUOsfJkkKKwBCs4mUOwB3IUDPQUBepUvu957Ra/V5fv6d3vPaLX6vL9/QEr/AGh9m++WpKLmaI8yP1IHwkHyj+KrW0Kamd3vPaLX6vL9/Tu957Ra/V5fv6qopNy1NpW05WcbJ5Rbp20r4FSlS+73ntFr9Xl+/p3e89otfq8v39WMSpSpfd7z2i1+ry/f07vee0Wv1eX7+gKlK12743PZyDvRikhdTpeGNo2SRSvhZWd9QYEkEEY0Ywc5CgPWx47PcAyQWg5JJEbySiNpACRrCBGwpxkZOSCDgVk97u/ZYfpz93Uay4tJbpw/PL7vMTDIxDa1mYMYsHONLEaOnUr61Ug47gM8hBR53jtgiMWYIrFtW5B3jlIOw0qPM1r0UqKWvz51EVPXvd37LD9Ofu6d7u/ZYfpz93Ui67X+KZlljW3Xh8V3HNypJSBI8g1MikFlwgOAFO5yazOOdpOUY1hwx75BbzZVmVea6ArqBADBXB8xuB1NW+ntKpUz9vUVR3t0uUeSQW0WqVlZs3HTSioAPyXTC5+Umsjvd37LD9Ofu6w7zttbxwzSrrflQ87SFKl49bJqTVgEalIz8/mM+47QRrLKjy7qYVEfLdXV5QdK6skSFsE+EYUA5O2RXoJpVuv5T1RLlXM9e93fssP05+7ri04xIbju88BjZo2kjZXEqOqFA4zgFWBdNiNwdicHHQ9qrfUI9UhkLSJyxHIXDxKHdSANjpZSPUMCMg5rrHepPcWk0Tao5LeZ0bcZVu7kHB3GxqsrOUVVpipapSlUApSlAeF9epBG80hIRFLOQGYhVGScKCTgZOwqfYdq7aZokR3DTJrg5kc0IlQKGJjMigP4TnA3xvjFO1zgcPuySAO6zddusbAVoPB7vfgnLnF2wSNWtxpzbBrbS9wWixjlglNMgOdZxht6A+nWl2JASocAOyHUrIcoxUkBgMjI2YbEbivO74pHFJDE5YNM5SLwsQWVGkILAYXwox3O+K0Wx4w5VRJPIbX8K3sdxJzXykQMvd1eQHVHGWCDOR+gM4Y572t05lsObLqjHFrkWru2Xe17ndKjFmOXGpioc51DQcnVkgfQqV8/4NxCZ2siJZTem4dOIwM7MqRBZS5MROmJVYQ6HAGQy7nXvj9j7w3NwEfiGt+ROs6JdhmlmMvglihDa4AsevIKppLIMHRmgPpFK1Hsa9w7GO4aXVZB7aRmZ8XEpYMsxBJzmERPv0M7AY01t1AKUpQHjd/Fv+w3+RrWOKz3CcPtGtGImCxFV2Ik0wlzE2f6+jTkYI1ZrZ7v4t/2G/yNTLDh4ltrMl3XlpFIukgZYR4w2QcjBO3vrSzkoyUmQyNc9pnuJ7A20jC2kkQSkBcuZbeaZYySPCUEaFgP7Uelet924KwzMkGJY0gfS7DAE0xi0uUziRCp1KM42GeuKq9lYF5fLDRiK4e4UIQAZpNepmyDnaRxjoAfcMYy9hrYRmPM+gwJABzG2jjkMkePepOx/fmuvpNmbVU6L1bdez5gVozEtu0kkVxOkwd4zxCO3Rsp+TMttA6qBgFl1s2/UBh18vaXtuqwtcd3uDDyUmVwuAyOyqFJbAD4ZW05OQeu1douDWs0sqrNI0iXUVxMuoalnRFEZYYyAVRduh05rys+ztlNDNaxTStErGF0ErssJVlYwpnIXBC7dQMDYbU/hdHKL3V4YV7ycTIXtaOZy2hZcXndHOpWxK0YlQgDqpVlz0wT59aw7/tyVhmZICJY44ZNDsMASzGLS5TOJEIJZBnGQM9cZ1/wC3jD3EssiqtyLx2LKFEqIE1Hb4IVQMdNq8U7F2nJKhpjEbdYh+UcgRI5kjK+9Sdj1x1zURezKjae733jE9IOPgXE8OmUyc+OIKzLo1tb83wEDKpoRmOQSTnbeu1x2pMXLEtvJGXMakM0ZOqSbkjQFJ1hTpZjthXXzOkdIezttchriOWVuc8cySo+CHjTlo8TAbeDKnqCCc5zXvddkoJDktOCViViJHBblSmZGJ6lg7Mc/re4Yr/DVVT3V5V3jE1Hjl7JIkwkcty+ITRpnGyCOIhdgNhqNKzu2PCUt48oXPNuHlfUQfGyqDjbYYUbe6lYWsoylWORKLVnwpbrhiwOSoeLAYfCRwcq6+jKwVh71FZl7wPXHBFHJoSFlOkjWroqMgRxkZAyGH6yKSD0rwsuBT26mOC6AhDExpJEJDGpJOgOGUlQSQM5IAAycZrJ7pd+1Q/QH7yqq0klRP4xQgjsC3JeE3QIfh6WWrlYIRGch8a8asORj3A+6suXsexdsXGI2u4rxkEeTz4yhYKxbZGKA4wSMnfG1U+6XftUP0B+8rjut37VD9AfvK2e1WrzfJdXoiLqIk3YIukqPdM3Nt5YWYxrrOuTWsjNnxMNhjoQBjTWXP2QMk73DzflC9vImlNISSAOMnLHUrB3UjbZtjnes9ILpgCt3AQRkEQEgj1B5tdu6XftUP0B+8qPqrXXkur0RN1GD+KhFyl0JhzBJLI4KZVmeGOEAAMNIVY09Sd99668L4X3V7G216+TazRhsacheQAcZODgetUO6XftUP0B+8rracHcT94nnMjrG0caqgiRFcoXOASWYlE3JOANgMnNJWs5Rut4elaeLFCrSlKyJFKUoBiuMVzSgOMUxXNKA6SR6gRvuMbEg/MR0+Wotn2XMceg3dy+lCkLMLfXF4CgdWWMFnCk4Lauu4NXaUBh8K4YLePQHd2JLPJIQXkc9WcgAZ6DYAAAAAAVmUpQClKUB43fxb/sN/kax+Bf0W3/ALiP/QtZkqalK+oI/fULhL3kMEcMltG7RosetJVCvpAXWFZQVzjOnfGcZPWgL9Kl9/ufY/5yfZTv9z7H/OT7KA1m+jmS9murNC0hm7rKNLY0PBDypj0DLFMrZO+zyeYrH4IjwSvFHzBa/hBxK41Bigs4VjdmAzoaRG1OP0gMnBNbd3+59j/nJ9ldIuKztnTaqcEqcTRnDDYg7dRXZ9X9t1rdT5w3Fbu80/iN1dNBdwXAuSjWd0LMhJNUpElwqiXQMl+XyMA/CDMSCc4qcNvZjOEkkuIzHIhVOTMUktTAo3c4jUaizEnxqyY9Ab/frn2P+cn2U79c+x/zk+yktqUlS6l706ur/BdMPsCpHDLRWBDLAoYEFSGGxBB3BrYKl9/ufY/5yfZTv9z7H/OT7K57WfSTc9XXvJSoiN/tD+Li/bb/ACpWRxDhM99IqzosMCKxGlxJI8pK4204RVAbzJJYdMbqzJNlpSlAKxuJXYihklPRI3f/AJVJ/wC1ZNY9/YpPE8MgJR1KsASuVPUZG4qHlgWhdvK9lvNX/wBl3F+fYKrHLwsY29cfCU/uOP8AhrcK1ns9waGxup4Ik0rKkcse7HITKOviJ+CSrZ/+b3bbNVLJNQSlmjr2+VnPaJTslSMsV24+NRSlK0OIUpSgFKUoBSlKAUpSgFKUoBSlKAUpSgFKUoBSlKAGpfAWyJj/APamH7n0/wDaqTuACScADJPuqZ2YU91jdusmqYj0MztLj5tdVeaNY/8ANvrXmVaUpVjIUpSgFKUoBSlKAUpSgJXHrdtK3EalpIG1hR1dMYkjHqWXOP1lWqFtcLIiyIwZGUMpHQqRkEfNXoai2zd0n5J2gmZmgPkkxyzw+4N4nX/jXyAquTqbx++F3esuG9dmfeW6UpVjAUpSgFKUoBSlKAUpSgFKUoBSlKAUpSgFK4zTNAc0rjNCaA1Tt72lit0S2kJHePA7Dcxw5CyPgbk6SwGPP5K2a0mR0Vo2VkKgoVwVK+WMeVakexnfL17y9GY1Oi3gO40Idmk9zHLaP1t/StxUADAGAOnyVlC85NvLcd+09BGys4WbbksZPdV7lwye47UrjNM1qcBzSlKAUpSgFKUoBSlKAVj39ik8bRyDKsPkIIOQynyYEAgjcEA1kVrKx6zdXV1dTJFHI6qqSNDHHFEBlm0YZmJDMSSdiABtSlcCU2nVGfwziDK/dbgjnAExv0E8Y/THkHG2pR0JyNiMV81rogt8sObxDK8ssuu91ASsVQgdSMg5I+Dg5xWd+AE/tbv6xP8A+VLrjmWnJSdUqfOXAqUqX+AE/tbv6xP/AOVY0FjA8skKz3Zki0GRefcjAcEqck4OdJ6Z6VKTeRQu0qS/BI16zXfQnAuLgnA64AbJ+auIODRuqust5hlDDVNcocEZGVZgVPuIBFQCvSpT9n0IIE12NuouJ8j5MtXPZySQwYlkMjpLNGXICl1jmkRWYLgaiqrnAAznAHSgKlKUoBSlKAUpSgFQZOFQz3s3Ohik0wW+nmIj4y9xnGoHFXql239NuP7i3/1XNAahfiOM3XLs+HySQ3ccMUHd49cqPHA+AQchhzW8WNICZI6kVTccKAkY2sAEcLTtm2XJhRmRnUackAqfLpg9N6ucN4UYZbiTWGE83NI06dJEcceM5ORpjXy6k/JUaXsMWWVTdOebb3EDFkQsVnfUWZsgsyjCjy8I2HQ9ydhKilhljrgq7tVzK4nBbhgI1WUS5aNcvaqgBlkMUWdSjIdgcYztucDeuqzcLZxGtlEzF5Y1AtVGqWH4yMZUeIYJ9NjvWXxXsuZirG5K6UgUeBWVXimEmpAx8OsgKw8wq77b9bXsgY5Y5hPkpc3NwAY9i1wCCp8XRcn5dqoo7Pdq26+2G7UYmN3jhOhJBb2hR1hYNyI9lnbTEWGnI1Nt0288DeulvPw5ldmsYFKyzxhTDAWbu7FZGUAdAR/EDcnFZPB+xbWvLEd04UQxxSgIn5QRZCMCc8ttJ0kjqANgRmuw7IlHEkVyyOLi4kQlEYablxJLEyn4Q1KCDsRpHXfNnHZ6tJ8Hj6a8hiedkOGTyrFFZwuTHHJqFqNAjlR3jYuUwAwRvn261kcY4DbRIjx21uji5tsMscasPzmEbEDI2JrN4dwQxXMtwZS/NihjIZQD+S14YsNiTzGzgAdMYrt2h+JX/ebX/qoa5rS5X7MvldCUUxSgpWZIpSlAKUpQClKUArWzGjWl2ksTyxtPMkiICWKM+ltIXckAk4G+229bJUKC1u4JZuWtvLDJIZU1yPC6MwGpCFjcOMgsGyD4sYOM1aLutMGuzwXcFvPBHLczRxyWndpgsnP0GYc2F2QZlCICdWOkhB3G3tIs5uc/nvL/AAoV27yF7m1lv7uXz/0ugPQgVsveLz2e1+sS/cU7xeez2v1iX7iur6rOsVjXmkvKvayt00eY3vIPhvyzWXEIY8C41CcXANqW81PLAxI2MjO5JwaVwJRc3TrFd4f8HAMiSrkAvr1eEs6LqGtV3wcEjcjZufeez2v1iX7inebz2e1+sS/cVaW11/Vf60/IXTVeGQzGS3kmS7JS14hDzGSdXB7xEYc43BMakg5OcdSa4sxetasJO9c48Nt+7Ec0MLtYnEgk9JOboyX2Kn01VtfeLz2e1+sS/cU7xeez2v1iX7ioe11/VfG3504C6axB3oTqzd7yOK6W2uDH3VrYBsA+Hlc3oegPQito7PfFP/vNz/1EtdWuL3Bxb2ufL85lG/1evXgVhJDAFmdXlLySSFQVXXJI8hVAd9ILaRnchQTvWFra9JTClCUqFClKViSKUpQClKUAqXbf02f+4t/9VzVSpE8FwlzJLFHC6vFEvjleIhkaUnZY3BGHHn5GgMjj/EjbWs9wF1GKJnA3x4QTvjfA6nHkDUG87Q3EaswMMkYcMDDpllEBizrMeQHw+DhTkodhnerBuLs7d3tT6/nEv3FYsdhKqhFsOHhFJKqJWCgnqQBb4BNb2c4RX3Rr8+d5DRDvOOSGO+kLxTIl1ZLEkiBkCSJaNlV2OQ0pYE5wQKzZu0Vz3jlBogv4R7mPA2dDWYuA+dXwgdvQj+FCeymk1F7GwYtp1apWbVp+Dqzb748s9K47hLnPcOH518zPNbPMxjXnu/wsefWtunsqUu7vKK8m+0ijIMnbecQCTVAXRZS64K6hFeG3Ltk4RWCnABLa29Aa7w8YlLguY5f/AFpoF5iKxjjCPpMRGNLAAjODsx9as/guTGn8H8O04YY5hxhiCwx3fzIGfXAru1jKTqNhw8nUHyZWJ1gYDZ7v1AAGfQVPT2NHSGvsKMiX3bS4SzS7UR5k72DEytmJoIriQasMCdJg0OPVtsYwcmTi0sjSQylCEbhkylVKY51yAynJOQDFkH9b3VUe2nbVqsrE6xh8zOdQPk35v4hsOvpXhJwqZtIW1sovykBd0kYty4ZUfSAIFzsuACQKzna2bi0oUfun4YCjNjFKUrlLClKUApSlAKUpQClKUApSlAKmcc4Gt0mnXJHIMmOWNijo3qCCMj1B2Py7inSoaTVGXhOUJKUXij5twibi9tecidppoEBdmVUk1x9AUZsMTnGVyW64B899sOLQz55UgYr8Jd1df20bDL84FZmKw77hEM+DJGpYfBfdXX9h1wy/MRWcIOConXide0bTDaZKUoKLp+qSr1ta9qMylSBwy4j+Juiy+SXC835hIpV/nbVT8I3SfGWer3wSo/8Ahl5Z+YZq97U5+ir+LT5eNOVSvSpQ7RJ+nFdIffbzsP8AmRWX+NB2ntcEmZQB5sGQf4gKXlqR0Np/V9xVpUo9p7XGROrDOMqGf/SDXB7Rxn4EV0591vOv+J1Vf40vLUdDaf1fcVqZqQeI3T/F2mn9aeRE/wAMXMJ+Q4oeFTyfH3TAf1IByBj0LktIflDLS9oT0VPyaXPwrzoZN/xqGEhXfMh+DGoLyN+yi5Y/LjFYmm6uOv5tF6Aq9ww953SL5tZ96ms+x4XFACIo1TO7EDdj6ux3Y+8kmsqlG8xfjH8F2v0y76mNY8PSBdEa4GSTuWZmPVnY5LMfUkmsmlKsZNturFKUoQKUpQClKUApSlAKUpQH/9k="/>
          <p:cNvSpPr>
            <a:spLocks noChangeAspect="1" noChangeArrowheads="1"/>
          </p:cNvSpPr>
          <p:nvPr/>
        </p:nvSpPr>
        <p:spPr bwMode="auto">
          <a:xfrm>
            <a:off x="138289" y="-144463"/>
            <a:ext cx="270933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393" name="AutoShape 9" descr="data:image/jpeg;base64,/9j/4AAQSkZJRgABAQAAAQABAAD/2wCEAAkGBhIQEBMQEBAQFRIVEhYVEhUVFxMSFhYSGBYWGBkWFBcXISYeFxwjHRgVIDEgJScpLS0sFh8xNTAtNSY3LCkBCQoKDgwOGg8PGikkHiQsNTYsLDQvLCwqKi4pLCkvKiwuNSwtKS8pLTEsKiowLykqLykpNDIsLCosLywtKSksLP/AABEIAMABBgMBIgACEQEDEQH/xAAbAAEBAAIDAQAAAAAAAAAAAAAABQQGAQIDB//EAEoQAAIBAwIDBQIICgcHBQAAAAECAwAEERIhBRMxBhQiQVFUYTIzcYGTlNHTFRYjJEJicpGhozRSU3OisbIHdIKStMHSJUNjZLP/xAAYAQEAAwEAAAAAAAAAAAAAAAAAAQIDBP/EADERAAIBAQUECQQDAQAAAAAAAAABAhEDEiExUQRBcaETYYGRscHR4fAUIjJCI1LxM//aAAwDAQACEQMRAD8A+40pSgFKUoBSlKAUpSgFTu0UzJZ3LxsVdbeUowwSrBGIYA7HBwfmqjUztP8A0K6/3eX/APNqAiCytIpXtUsJpGijSRm1xNqWQyAMXllDMxMb5J32z51Tg4LZsqnkIpIXwNs6lhnSwzs3lisS64Uz3tzI8EjRPawwqVeNSWV7hnwC42xKoGfPPz47cLnN5Fe90UE6I549UZJ8DEXAbUFLRF2jG2SrP+qK6ujg8E6Yc6LDMrVlgdnbTOOTHn03+T1oOz1njPJix6+X781pHD+zDXNorWqRxTLNxEc7wqXV5LuNYsp4tOpkO+McvbfFVLrs283Jc2OnVeQy3CPJFL4EieNjpzoxgoMLuwXcDGKvLZoRlS/rpu7d/sKsvwcAtmLg2qrpfSCSp1jCnUuljgbkYODsdsYJ7r2esz0hiORkY329evStfn7Ny/lUS2AQ8WtrhAOSF7vGturkDVttFIMdSGG25xiSdlbnSixQ8p+dxL8oGiXRHcCfkfAbVpBeM6R00dNhRbPZvG+l/lddcBV6G2Ds9ZncQxYzj5/TrXieE2HMWLlw8x0Loud2RSAWAzuPEv76hSdnZJGt5e5cthdwPOpljk8EcUyZUZCYGtACPEwG4GkV0suzU66dVudHJ4nEUDxoQtxcrLEAVbwjQCuV+CfLG9R9PZ0xn4aPr1XMVZsydnLRhkQxkeo3/wC9YXG7GytIJLiS2BWNSxC41EDc6QzAHbfrTg4nttMUkZk5s7ASARJIIxEuHuFQ6WbKlMptgKSATip/avgVzMb1EiEq3NokcJLRqIZEMmQwY5wdQYMudxg4wDVbOxg7RKUlTxVUnw356BvAtS8CskDF4oVCqWYk4CqOrNk7D31xBwWykVHSKIq66kI/SXGcjffate4j2buZJpGWBVDvdrqEi6Sk1uFV3ySzEuFyOi6BpXG54fgFziAi1wY04eSVkjDEwSkyq5LY2UtpC4B5jZJ2Autns6L71Xs9RVmxdnLUQtcwIW5Uc45SkluWjQxOUUsSdOpnIHlqwNgBVqpfCvj7v++T/p4aqVxFhSlKAUpSgFKUoBSlKAUpSgFKUoBSlKAUpSgFKVg8U4mIQAqmSV8iKJSAzkddzsqjbLHYfKQDDdC0YuToibxzt1Z2mVkmDSDrHH43z6HGyn9oius13Pd8OuHNuUaS3l5EWcyMDG2nVnAVmJGF8tsnfbCT/Z9HJdLe3LB5clnjVQIi+2nHmQo9d2IBOPg1t9Zwvttyy3HZtH00bOMbGrl+zeSei9WR7ftbZuoYXMS5/Rc8pwfRkfDKR5gjIr1/Gez9rt/pE+2qdMVqcJIg49YoMJcWijrhXjUZ+Y16fjPZ+12/0ifbVPFMUBM/Gez9rt/pE+2n4z2ftdv9In21TxTFATPxns/a7f6RPtp+M9n7Xb/SJ9tU8UxQEz8Z7P2u3+kT7afjPZ+12/0ifbVPFMUBM/Gez9rt/pE+2n4z2ftdv9In21TxTFAQuB8RR+83OdML3C8t38AdRFDHrXVjwlwyg+eMjIIJuCus0KupRlDKwIYEAgg7EEHqKiIzWJCuS1n0VySWt/ILITu0Xo53X9LbcVboaQhfVFnpr79W/jnepXANc1YzFKUoBSlKAUpSgFKUoBSlKAUpSgFKV53FwsaM7sFRVLMx2AUDJJ9wFAlUxuK8TECAhS8jnRFGNi8h6AHyGxJboACT0rz4Xw0pmWVg87gcxx0AHSOMH4KDJwOp3JyTWPwe3aVzeTKQzriFG2MUBwQCPJ3wGb08K/o72aqscTebuK4s978uC5vsFKUqxgKUpQClKUApSlAKUpQClKUApSlAK4ZQRgjIrmlAQo2Nk4Rjm0dgsR/sHOwjY/2ROyn9EkL0IxcBrpcW6yIyOoZWBVlIyCp2II9KlcKnaGTukrFiAWt5GOTJCMAqx85EyAfUFW6k4p+OG43f8qvfss+vr469+pZpSlXMBSlKAUpSgFKUoBSlKAUpSgFReIfnNwtt/wC3HpluPRjnMUR+UjWR6IoOz1UvLpYo3lc4VFLsf1VGT/AVhcAtGSLXIMSysZph6O4Hg+RFCp8iVV44G1n9qc+7jr2eNCnSlKsYilKUApSlAKUpQClKUApSlAKUpQClKUApSlAKwOM8NM0fgbTKjB4X/qyjOCfVSCVYeasRWfSoargWjJxd5GHwniIniWTSVbdXQ9UkUlXQ/IwIz59fOsytK7QdrI+F3bBklYTxrIVUAASqdGoMTjxKAD6ctf61boKrGSdVvRvb2ErNRtKUjLLz7sjmlKVc5hSlKAUpSgFKUoBSlKAkce/KGC38pZgX/uovyjZ9xKop/bqsKkp479j/AGNsqj9qZyW/hCn76r1Vb2bWmCjHqr3+1BSlKsYilKUBw+cHGM+Wdxn5POtY7Nds+fDcvcqsUlqzc0DJBh0645lG50smdvVWHlWzucAkDPu9f31pMPYyVpbWdtMemIxXsWrWJkSTnQAHYbSZznqrsvnQGb2Z7ZGe3knu1SArdS26xjU7aoiQV2yXfwscKOik9BVKXtTb8yCFJVZ7mNpIGHiRkGnDah1BLrj1rX+F8AvYl+Kh34pc3LgyANyZ+aV5cgUlGBcBsAErqAO+/PAezV3bDhpaOIm1guLeYCQ7rIYSsiEp4vivgnHwhvsaAp9ke2cV5DEXkiW4aIyvGpOFUNpJBPXHhzvtkZxmqB7UWgDsbiNRHoLliUwshwjeLGVY5AYbHBwa06HsNctbWlu4ROXY31tK4YNpe5CBGQbagNJJ6dayL3srcS2cqCysorlkiQmNy3M0SpITrKgpH4WIUhjlvLG4Gx/jnY5x3qLPMEfU7OdOM+gOpcMdjqGDvWWeOQCbu/NTm5K6f1wmspnpr0ePTnOnfGN61bj/AGZuZzxIpGn5zFaJDqcDeFmL68Z0jxbdc79K9bngl493HMYoNCcQFwuJOXmA2rwkMgQhpVLZLEnIAAIGwAp2na6G4ED280QWS5khIkDK76BKCIh/WJQNv+jnoazh2jtjIYufHrGvYnAPL+MCsdmKfpAHw+eK1mz7NXUaWkZSMi34nNcFhJ8KFzdEHBAw35wvh3+Ad+mfXhHAb6G0Nk0dkwhhlS3uHLSGQsrhOZEU8HVdZ1NnB2OrIAzuOdsUSznubR4pWh0FlbVjDFcEjY4ZWBB6EdM1stfO7zsneyRXo5UWq5trWNfy2rTJCz6gx0KACGyNIx5Aen0JDkAkY93p7tqA7UrrI+kEnoASfmqHwuW+nhSYyWsfMUOsfJkkKKwBCs4mUOwB3IUDPQUBepUvu957Ra/V5fv6d3vPaLX6vL9/QEr/AGh9m++WpKLmaI8yP1IHwkHyj+KrW0Kamd3vPaLX6vL9/Tu957Ra/V5fv6qopNy1NpW05WcbJ5Rbp20r4FSlS+73ntFr9Xl+/p3e89otfq8v39WMSpSpfd7z2i1+ry/f07vee0Wv1eX7+gKlK12743PZyDvRikhdTpeGNo2SRSvhZWd9QYEkEEY0Ywc5CgPWx47PcAyQWg5JJEbySiNpACRrCBGwpxkZOSCDgVk97u/ZYfpz93Uay4tJbpw/PL7vMTDIxDa1mYMYsHONLEaOnUr61Ug47gM8hBR53jtgiMWYIrFtW5B3jlIOw0qPM1r0UqKWvz51EVPXvd37LD9Ofu6d7u/ZYfpz93Ui67X+KZlljW3Xh8V3HNypJSBI8g1MikFlwgOAFO5yazOOdpOUY1hwx75BbzZVmVea6ArqBADBXB8xuB1NW+ntKpUz9vUVR3t0uUeSQW0WqVlZs3HTSioAPyXTC5+Umsjvd37LD9Ofu6w7zttbxwzSrrflQ87SFKl49bJqTVgEalIz8/mM+47QRrLKjy7qYVEfLdXV5QdK6skSFsE+EYUA5O2RXoJpVuv5T1RLlXM9e93fssP05+7ri04xIbju88BjZo2kjZXEqOqFA4zgFWBdNiNwdicHHQ9qrfUI9UhkLSJyxHIXDxKHdSANjpZSPUMCMg5rrHepPcWk0Tao5LeZ0bcZVu7kHB3GxqsrOUVVpipapSlUApSlAeF9epBG80hIRFLOQGYhVGScKCTgZOwqfYdq7aZokR3DTJrg5kc0IlQKGJjMigP4TnA3xvjFO1zgcPuySAO6zddusbAVoPB7vfgnLnF2wSNWtxpzbBrbS9wWixjlglNMgOdZxht6A+nWl2JASocAOyHUrIcoxUkBgMjI2YbEbivO74pHFJDE5YNM5SLwsQWVGkILAYXwox3O+K0Wx4w5VRJPIbX8K3sdxJzXykQMvd1eQHVHGWCDOR+gM4Y572t05lsObLqjHFrkWru2Xe17ndKjFmOXGpioc51DQcnVkgfQqV8/4NxCZ2siJZTem4dOIwM7MqRBZS5MROmJVYQ6HAGQy7nXvj9j7w3NwEfiGt+ROs6JdhmlmMvglihDa4AsevIKppLIMHRmgPpFK1Hsa9w7GO4aXVZB7aRmZ8XEpYMsxBJzmERPv0M7AY01t1AKUpQHjd/Fv+w3+RrWOKz3CcPtGtGImCxFV2Ik0wlzE2f6+jTkYI1ZrZ7v4t/2G/yNTLDh4ltrMl3XlpFIukgZYR4w2QcjBO3vrSzkoyUmQyNc9pnuJ7A20jC2kkQSkBcuZbeaZYySPCUEaFgP7Uelet924KwzMkGJY0gfS7DAE0xi0uUziRCp1KM42GeuKq9lYF5fLDRiK4e4UIQAZpNepmyDnaRxjoAfcMYy9hrYRmPM+gwJABzG2jjkMkePepOx/fmuvpNmbVU6L1bdez5gVozEtu0kkVxOkwd4zxCO3Rsp+TMttA6qBgFl1s2/UBh18vaXtuqwtcd3uDDyUmVwuAyOyqFJbAD4ZW05OQeu1douDWs0sqrNI0iXUVxMuoalnRFEZYYyAVRduh05rys+ztlNDNaxTStErGF0ErssJVlYwpnIXBC7dQMDYbU/hdHKL3V4YV7ycTIXtaOZy2hZcXndHOpWxK0YlQgDqpVlz0wT59aw7/tyVhmZICJY44ZNDsMASzGLS5TOJEIJZBnGQM9cZ1/wC3jD3EssiqtyLx2LKFEqIE1Hb4IVQMdNq8U7F2nJKhpjEbdYh+UcgRI5kjK+9Sdj1x1zURezKjae733jE9IOPgXE8OmUyc+OIKzLo1tb83wEDKpoRmOQSTnbeu1x2pMXLEtvJGXMakM0ZOqSbkjQFJ1hTpZjthXXzOkdIezttchriOWVuc8cySo+CHjTlo8TAbeDKnqCCc5zXvddkoJDktOCViViJHBblSmZGJ6lg7Mc/re4Yr/DVVT3V5V3jE1Hjl7JIkwkcty+ITRpnGyCOIhdgNhqNKzu2PCUt48oXPNuHlfUQfGyqDjbYYUbe6lYWsoylWORKLVnwpbrhiwOSoeLAYfCRwcq6+jKwVh71FZl7wPXHBFHJoSFlOkjWroqMgRxkZAyGH6yKSD0rwsuBT26mOC6AhDExpJEJDGpJOgOGUlQSQM5IAAycZrJ7pd+1Q/QH7yqq0klRP4xQgjsC3JeE3QIfh6WWrlYIRGch8a8asORj3A+6suXsexdsXGI2u4rxkEeTz4yhYKxbZGKA4wSMnfG1U+6XftUP0B+8rjut37VD9AfvK2e1WrzfJdXoiLqIk3YIukqPdM3Nt5YWYxrrOuTWsjNnxMNhjoQBjTWXP2QMk73DzflC9vImlNISSAOMnLHUrB3UjbZtjnes9ILpgCt3AQRkEQEgj1B5tdu6XftUP0B+8qPqrXXkur0RN1GD+KhFyl0JhzBJLI4KZVmeGOEAAMNIVY09Sd99668L4X3V7G216+TazRhsacheQAcZODgetUO6XftUP0B+8rracHcT94nnMjrG0caqgiRFcoXOASWYlE3JOANgMnNJWs5Rut4elaeLFCrSlKyJFKUoBiuMVzSgOMUxXNKA6SR6gRvuMbEg/MR0+Wotn2XMceg3dy+lCkLMLfXF4CgdWWMFnCk4Lauu4NXaUBh8K4YLePQHd2JLPJIQXkc9WcgAZ6DYAAAAAAVmUpQClKUB43fxb/sN/kax+Bf0W3/ALiP/QtZkqalK+oI/fULhL3kMEcMltG7RosetJVCvpAXWFZQVzjOnfGcZPWgL9Kl9/ufY/5yfZTv9z7H/OT7KA1m+jmS9murNC0hm7rKNLY0PBDypj0DLFMrZO+zyeYrH4IjwSvFHzBa/hBxK41Bigs4VjdmAzoaRG1OP0gMnBNbd3+59j/nJ9ldIuKztnTaqcEqcTRnDDYg7dRXZ9X9t1rdT5w3Fbu80/iN1dNBdwXAuSjWd0LMhJNUpElwqiXQMl+XyMA/CDMSCc4qcNvZjOEkkuIzHIhVOTMUktTAo3c4jUaizEnxqyY9Ab/frn2P+cn2U79c+x/zk+yktqUlS6l706ur/BdMPsCpHDLRWBDLAoYEFSGGxBB3BrYKl9/ufY/5yfZTv9z7H/OT7K57WfSTc9XXvJSoiN/tD+Li/bb/ACpWRxDhM99IqzosMCKxGlxJI8pK4204RVAbzJJYdMbqzJNlpSlAKxuJXYihklPRI3f/AJVJ/wC1ZNY9/YpPE8MgJR1KsASuVPUZG4qHlgWhdvK9lvNX/wBl3F+fYKrHLwsY29cfCU/uOP8AhrcK1ns9waGxup4Ik0rKkcse7HITKOviJ+CSrZ/+b3bbNVLJNQSlmjr2+VnPaJTslSMsV24+NRSlK0OIUpSgFKUoBSlKAUpSgFKUoBSlKAUpSgFKUoBSlKAGpfAWyJj/APamH7n0/wDaqTuACScADJPuqZ2YU91jdusmqYj0MztLj5tdVeaNY/8ANvrXmVaUpVjIUpSgFKUoBSlKAUpSgJXHrdtK3EalpIG1hR1dMYkjHqWXOP1lWqFtcLIiyIwZGUMpHQqRkEfNXoai2zd0n5J2gmZmgPkkxyzw+4N4nX/jXyAquTqbx++F3esuG9dmfeW6UpVjAUpSgFKUoBSlKAUpSgFKUoBSlKAUpSgFK4zTNAc0rjNCaA1Tt72lit0S2kJHePA7Dcxw5CyPgbk6SwGPP5K2a0mR0Vo2VkKgoVwVK+WMeVakexnfL17y9GY1Oi3gO40Idmk9zHLaP1t/StxUADAGAOnyVlC85NvLcd+09BGys4WbbksZPdV7lwye47UrjNM1qcBzSlKAUpSgFKUoBSlKAVj39ik8bRyDKsPkIIOQynyYEAgjcEA1kVrKx6zdXV1dTJFHI6qqSNDHHFEBlm0YZmJDMSSdiABtSlcCU2nVGfwziDK/dbgjnAExv0E8Y/THkHG2pR0JyNiMV81rogt8sObxDK8ssuu91ASsVQgdSMg5I+Dg5xWd+AE/tbv6xP8A+VLrjmWnJSdUqfOXAqUqX+AE/tbv6xP/AOVY0FjA8skKz3Zki0GRefcjAcEqck4OdJ6Z6VKTeRQu0qS/BI16zXfQnAuLgnA64AbJ+auIODRuqust5hlDDVNcocEZGVZgVPuIBFQCvSpT9n0IIE12NuouJ8j5MtXPZySQwYlkMjpLNGXICl1jmkRWYLgaiqrnAAznAHSgKlKUoBSlKAUpSgFQZOFQz3s3Ohik0wW+nmIj4y9xnGoHFXql239NuP7i3/1XNAahfiOM3XLs+HySQ3ccMUHd49cqPHA+AQchhzW8WNICZI6kVTccKAkY2sAEcLTtm2XJhRmRnUackAqfLpg9N6ucN4UYZbiTWGE83NI06dJEcceM5ORpjXy6k/JUaXsMWWVTdOebb3EDFkQsVnfUWZsgsyjCjy8I2HQ9ydhKilhljrgq7tVzK4nBbhgI1WUS5aNcvaqgBlkMUWdSjIdgcYztucDeuqzcLZxGtlEzF5Y1AtVGqWH4yMZUeIYJ9NjvWXxXsuZirG5K6UgUeBWVXimEmpAx8OsgKw8wq77b9bXsgY5Y5hPkpc3NwAY9i1wCCp8XRcn5dqoo7Pdq26+2G7UYmN3jhOhJBb2hR1hYNyI9lnbTEWGnI1Nt0288DeulvPw5ldmsYFKyzxhTDAWbu7FZGUAdAR/EDcnFZPB+xbWvLEd04UQxxSgIn5QRZCMCc8ttJ0kjqANgRmuw7IlHEkVyyOLi4kQlEYablxJLEyn4Q1KCDsRpHXfNnHZ6tJ8Hj6a8hiedkOGTyrFFZwuTHHJqFqNAjlR3jYuUwAwRvn261kcY4DbRIjx21uji5tsMscasPzmEbEDI2JrN4dwQxXMtwZS/NihjIZQD+S14YsNiTzGzgAdMYrt2h+JX/ebX/qoa5rS5X7MvldCUUxSgpWZIpSlAKUpQClKUArWzGjWl2ksTyxtPMkiICWKM+ltIXckAk4G+229bJUKC1u4JZuWtvLDJIZU1yPC6MwGpCFjcOMgsGyD4sYOM1aLutMGuzwXcFvPBHLczRxyWndpgsnP0GYc2F2QZlCICdWOkhB3G3tIs5uc/nvL/AAoV27yF7m1lv7uXz/0ugPQgVsveLz2e1+sS/cU7xeez2v1iX7iur6rOsVjXmkvKvayt00eY3vIPhvyzWXEIY8C41CcXANqW81PLAxI2MjO5JwaVwJRc3TrFd4f8HAMiSrkAvr1eEs6LqGtV3wcEjcjZufeez2v1iX7inebz2e1+sS/cVaW11/Vf60/IXTVeGQzGS3kmS7JS14hDzGSdXB7xEYc43BMakg5OcdSa4sxetasJO9c48Nt+7Ec0MLtYnEgk9JOboyX2Kn01VtfeLz2e1+sS/cU7xeez2v1iX7ioe11/VfG3504C6axB3oTqzd7yOK6W2uDH3VrYBsA+Hlc3oegPQito7PfFP/vNz/1EtdWuL3Bxb2ufL85lG/1evXgVhJDAFmdXlLySSFQVXXJI8hVAd9ILaRnchQTvWFra9JTClCUqFClKViSKUpQClKUAqXbf02f+4t/9VzVSpE8FwlzJLFHC6vFEvjleIhkaUnZY3BGHHn5GgMjj/EjbWs9wF1GKJnA3x4QTvjfA6nHkDUG87Q3EaswMMkYcMDDpllEBizrMeQHw+DhTkodhnerBuLs7d3tT6/nEv3FYsdhKqhFsOHhFJKqJWCgnqQBb4BNb2c4RX3Rr8+d5DRDvOOSGO+kLxTIl1ZLEkiBkCSJaNlV2OQ0pYE5wQKzZu0Vz3jlBogv4R7mPA2dDWYuA+dXwgdvQj+FCeymk1F7GwYtp1apWbVp+Dqzb748s9K47hLnPcOH518zPNbPMxjXnu/wsefWtunsqUu7vKK8m+0ijIMnbecQCTVAXRZS64K6hFeG3Ltk4RWCnABLa29Aa7w8YlLguY5f/AFpoF5iKxjjCPpMRGNLAAjODsx9as/guTGn8H8O04YY5hxhiCwx3fzIGfXAru1jKTqNhw8nUHyZWJ1gYDZ7v1AAGfQVPT2NHSGvsKMiX3bS4SzS7UR5k72DEytmJoIriQasMCdJg0OPVtsYwcmTi0sjSQylCEbhkylVKY51yAynJOQDFkH9b3VUe2nbVqsrE6xh8zOdQPk35v4hsOvpXhJwqZtIW1sovykBd0kYty4ZUfSAIFzsuACQKzna2bi0oUfun4YCjNjFKUrlLClKUApSlAKUpQClKUApSlAKmcc4Gt0mnXJHIMmOWNijo3qCCMj1B2Py7inSoaTVGXhOUJKUXij5twibi9tecidppoEBdmVUk1x9AUZsMTnGVyW64B899sOLQz55UgYr8Jd1df20bDL84FZmKw77hEM+DJGpYfBfdXX9h1wy/MRWcIOConXide0bTDaZKUoKLp+qSr1ta9qMylSBwy4j+Juiy+SXC835hIpV/nbVT8I3SfGWer3wSo/8Ahl5Z+YZq97U5+ir+LT5eNOVSvSpQ7RJ+nFdIffbzsP8AmRWX+NB2ntcEmZQB5sGQf4gKXlqR0Np/V9xVpUo9p7XGROrDOMqGf/SDXB7Rxn4EV0591vOv+J1Vf40vLUdDaf1fcVqZqQeI3T/F2mn9aeRE/wAMXMJ+Q4oeFTyfH3TAf1IByBj0LktIflDLS9oT0VPyaXPwrzoZN/xqGEhXfMh+DGoLyN+yi5Y/LjFYmm6uOv5tF6Aq9ww953SL5tZ96ms+x4XFACIo1TO7EDdj6ux3Y+8kmsqlG8xfjH8F2v0y76mNY8PSBdEa4GSTuWZmPVnY5LMfUkmsmlKsZNturFKUoQKUpQClKUApSlAKUpQH/9k="/>
          <p:cNvSpPr>
            <a:spLocks noChangeAspect="1" noChangeArrowheads="1"/>
          </p:cNvSpPr>
          <p:nvPr/>
        </p:nvSpPr>
        <p:spPr bwMode="auto">
          <a:xfrm>
            <a:off x="138289" y="-144463"/>
            <a:ext cx="270933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5671" y="1087822"/>
            <a:ext cx="6139950" cy="461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23477" y="-57658"/>
            <a:ext cx="7653867" cy="83820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Results-model without pimps</a:t>
            </a:r>
            <a:endParaRPr lang="en-GB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76" y="969731"/>
            <a:ext cx="41066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3200" dirty="0" smtClean="0">
                <a:solidFill>
                  <a:schemeClr val="bg1"/>
                </a:solidFill>
              </a:rPr>
              <a:t>To achieve the same impact on FSW HIV prevalence as increasing condom use by 1%, the coverage of </a:t>
            </a:r>
            <a:r>
              <a:rPr lang="en-GB" sz="3200" dirty="0" err="1" smtClean="0">
                <a:solidFill>
                  <a:schemeClr val="bg1"/>
                </a:solidFill>
              </a:rPr>
              <a:t>PrEP</a:t>
            </a:r>
            <a:r>
              <a:rPr lang="en-GB" sz="3200" dirty="0" smtClean="0">
                <a:solidFill>
                  <a:schemeClr val="bg1"/>
                </a:solidFill>
              </a:rPr>
              <a:t> has to increase by&gt;2%. </a:t>
            </a:r>
          </a:p>
        </p:txBody>
      </p:sp>
      <p:pic>
        <p:nvPicPr>
          <p:cNvPr id="5" name="Picture 4" descr="C:\Users\ZIN\Desktop\Pimp-29-2015-1\19-01-2014\HIVlinearblack3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2455" y="1119352"/>
            <a:ext cx="4871545" cy="458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070600" cy="64638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+mj-lt"/>
              </a:rPr>
              <a:t>Results-model with pimps</a:t>
            </a:r>
            <a:endParaRPr lang="en-GB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4588" y="315310"/>
            <a:ext cx="4903074" cy="388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en-GB" sz="3600" dirty="0" smtClean="0">
              <a:solidFill>
                <a:schemeClr val="bg1"/>
              </a:solidFill>
              <a:latin typeface="+mn-lt"/>
            </a:endParaRPr>
          </a:p>
          <a:p>
            <a:pPr>
              <a:buFont typeface="Wingdings" pitchFamily="2" charset="2"/>
              <a:buChar char="v"/>
            </a:pPr>
            <a:r>
              <a:rPr lang="en-GB" sz="3600" dirty="0" smtClean="0">
                <a:solidFill>
                  <a:schemeClr val="bg1"/>
                </a:solidFill>
                <a:latin typeface="+mn-lt"/>
              </a:rPr>
              <a:t>The relative impact of </a:t>
            </a:r>
            <a:r>
              <a:rPr lang="en-GB" sz="3600" dirty="0" err="1" smtClean="0">
                <a:solidFill>
                  <a:schemeClr val="bg1"/>
                </a:solidFill>
                <a:latin typeface="+mn-lt"/>
              </a:rPr>
              <a:t>PrEP</a:t>
            </a:r>
            <a:r>
              <a:rPr lang="en-GB" sz="3600" dirty="0" smtClean="0">
                <a:solidFill>
                  <a:schemeClr val="bg1"/>
                </a:solidFill>
                <a:latin typeface="+mn-lt"/>
              </a:rPr>
              <a:t> increases for scenarios where pimps contribute to HIV transmission-and decreases with higher baseline condom use. </a:t>
            </a:r>
          </a:p>
          <a:p>
            <a:endParaRPr lang="en-GB" sz="3600" dirty="0">
              <a:latin typeface="+mn-lt"/>
            </a:endParaRPr>
          </a:p>
        </p:txBody>
      </p:sp>
      <p:pic>
        <p:nvPicPr>
          <p:cNvPr id="4" name="Picture 3" descr="C:\Users\ZIN\Desktop\Pimp-11-2014\FSWs-Pimps\Meeting-19-codes\morerecent\ScenariosFirst00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0832" y="1411014"/>
            <a:ext cx="4430110" cy="4337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0832" y="1411015"/>
            <a:ext cx="4493168" cy="433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pt_blue_s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CA0B617D2DD498B639B5695A764B4" ma:contentTypeVersion="2" ma:contentTypeDescription="Create a new document." ma:contentTypeScope="" ma:versionID="12ce6ba286d8a722fbeda7b993b86f49">
  <xsd:schema xmlns:xsd="http://www.w3.org/2001/XMLSchema" xmlns:xs="http://www.w3.org/2001/XMLSchema" xmlns:p="http://schemas.microsoft.com/office/2006/metadata/properties" xmlns:ns2="6d2bc46a-f014-48ed-be59-9d6cf5da36fb" targetNamespace="http://schemas.microsoft.com/office/2006/metadata/properties" ma:root="true" ma:fieldsID="679a8e4ae1d572e94e67380fd784e4fb" ns2:_="">
    <xsd:import namespace="6d2bc46a-f014-48ed-be59-9d6cf5da36f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bc46a-f014-48ed-be59-9d6cf5da36f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2bc46a-f014-48ed-be59-9d6cf5da36fb">6FCQ3RPYFS27-334089976-116</_dlc_DocId>
    <_dlc_DocIdUrl xmlns="6d2bc46a-f014-48ed-be59-9d6cf5da36fb">
      <Url>https://idmod.sharepoint.com/symposium/_layouts/15/DocIdRedir.aspx?ID=6FCQ3RPYFS27-334089976-116</Url>
      <Description>6FCQ3RPYFS27-334089976-116</Description>
    </_dlc_DocIdUrl>
  </documentManagement>
</p:properties>
</file>

<file path=customXml/itemProps1.xml><?xml version="1.0" encoding="utf-8"?>
<ds:datastoreItem xmlns:ds="http://schemas.openxmlformats.org/officeDocument/2006/customXml" ds:itemID="{28E83188-582D-4FDE-B156-EBE28DAA470B}"/>
</file>

<file path=customXml/itemProps2.xml><?xml version="1.0" encoding="utf-8"?>
<ds:datastoreItem xmlns:ds="http://schemas.openxmlformats.org/officeDocument/2006/customXml" ds:itemID="{F2F42CE4-E98F-466D-BE97-D683A8A59C70}"/>
</file>

<file path=customXml/itemProps3.xml><?xml version="1.0" encoding="utf-8"?>
<ds:datastoreItem xmlns:ds="http://schemas.openxmlformats.org/officeDocument/2006/customXml" ds:itemID="{E7994615-0F32-4FA4-B259-E135F293EF0C}"/>
</file>

<file path=customXml/itemProps4.xml><?xml version="1.0" encoding="utf-8"?>
<ds:datastoreItem xmlns:ds="http://schemas.openxmlformats.org/officeDocument/2006/customXml" ds:itemID="{D9FA233A-B45A-4F03-9A14-FB9A5994376A}"/>
</file>

<file path=docProps/app.xml><?xml version="1.0" encoding="utf-8"?>
<Properties xmlns="http://schemas.openxmlformats.org/officeDocument/2006/extended-properties" xmlns:vt="http://schemas.openxmlformats.org/officeDocument/2006/docPropsVTypes">
  <Template>ppt_blue_same</Template>
  <TotalTime>3200</TotalTime>
  <Words>619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ppt_blue_same</vt:lpstr>
      <vt:lpstr>Slide 1</vt:lpstr>
      <vt:lpstr>SaME-http://blogs.lshtm.ac.uk/samegroup/</vt:lpstr>
      <vt:lpstr>Modelling</vt:lpstr>
      <vt:lpstr>Background</vt:lpstr>
      <vt:lpstr>Study aims</vt:lpstr>
      <vt:lpstr>Methods</vt:lpstr>
      <vt:lpstr>Compartmental model </vt:lpstr>
      <vt:lpstr>Results-model without pimps</vt:lpstr>
      <vt:lpstr>Results-model with pimps</vt:lpstr>
      <vt:lpstr>Results-model with pimps</vt:lpstr>
      <vt:lpstr>Conclusions</vt:lpstr>
      <vt:lpstr>Acknowledgements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Zindoga Mukandavire</dc:creator>
  <cp:lastModifiedBy>ZIN</cp:lastModifiedBy>
  <cp:revision>225</cp:revision>
  <dcterms:created xsi:type="dcterms:W3CDTF">2013-02-11T12:45:00Z</dcterms:created>
  <dcterms:modified xsi:type="dcterms:W3CDTF">2016-04-22T21:40:35Z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610130524</vt:i4>
  </property>
  <property fmtid="{D5CDD505-2E9C-101B-9397-08002B2CF9AE}" pid="3" name="_NewReviewCycle">
    <vt:lpwstr/>
  </property>
  <property fmtid="{D5CDD505-2E9C-101B-9397-08002B2CF9AE}" pid="4" name="_EmailSubject">
    <vt:lpwstr>OPTIONS presentations- day 2</vt:lpwstr>
  </property>
  <property fmtid="{D5CDD505-2E9C-101B-9397-08002B2CF9AE}" pid="5" name="_AuthorEmail">
    <vt:lpwstr>KSchwartz@fhi360.org</vt:lpwstr>
  </property>
  <property fmtid="{D5CDD505-2E9C-101B-9397-08002B2CF9AE}" pid="6" name="_AuthorEmailDisplayName">
    <vt:lpwstr>Katie Schwartz</vt:lpwstr>
  </property>
  <property fmtid="{D5CDD505-2E9C-101B-9397-08002B2CF9AE}" pid="7" name="ContentTypeId">
    <vt:lpwstr>0x010100C76CA0B617D2DD498B639B5695A764B4</vt:lpwstr>
  </property>
  <property fmtid="{D5CDD505-2E9C-101B-9397-08002B2CF9AE}" pid="8" name="_dlc_DocIdItemGuid">
    <vt:lpwstr>e87f4e69-4149-4abe-b710-5551d900a176</vt:lpwstr>
  </property>
</Properties>
</file>