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73" r:id="rId4"/>
    <p:sldId id="286" r:id="rId5"/>
    <p:sldId id="303" r:id="rId6"/>
    <p:sldId id="276" r:id="rId7"/>
    <p:sldId id="275" r:id="rId8"/>
    <p:sldId id="292" r:id="rId9"/>
    <p:sldId id="284" r:id="rId10"/>
    <p:sldId id="270" r:id="rId11"/>
    <p:sldId id="301" r:id="rId12"/>
    <p:sldId id="265" r:id="rId13"/>
    <p:sldId id="271" r:id="rId14"/>
    <p:sldId id="269" r:id="rId15"/>
    <p:sldId id="294" r:id="rId16"/>
    <p:sldId id="282" r:id="rId17"/>
    <p:sldId id="283" r:id="rId18"/>
    <p:sldId id="304" r:id="rId19"/>
    <p:sldId id="279" r:id="rId20"/>
    <p:sldId id="280" r:id="rId21"/>
    <p:sldId id="281" r:id="rId22"/>
    <p:sldId id="264" r:id="rId23"/>
    <p:sldId id="293" r:id="rId24"/>
    <p:sldId id="302" r:id="rId25"/>
    <p:sldId id="257" r:id="rId26"/>
    <p:sldId id="295" r:id="rId27"/>
    <p:sldId id="299" r:id="rId28"/>
    <p:sldId id="287" r:id="rId29"/>
    <p:sldId id="261" r:id="rId30"/>
    <p:sldId id="263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7" autoAdjust="0"/>
    <p:restoredTop sz="94660"/>
  </p:normalViewPr>
  <p:slideViewPr>
    <p:cSldViewPr snapToGrid="0" snapToObjects="1">
      <p:cViewPr>
        <p:scale>
          <a:sx n="140" d="100"/>
          <a:sy n="140" d="100"/>
        </p:scale>
        <p:origin x="-80" y="-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97749-566B-7047-BCC8-9E14BA24E2ED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6D68-0CC1-E346-8EBF-A2E74FEF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models to inform each of these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D68-0CC1-E346-8EBF-A2E74FEFEB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9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Longitudinal</a:t>
            </a:r>
            <a:r>
              <a:rPr lang="en-US" baseline="0" dirty="0" smtClean="0"/>
              <a:t> WGS data will give us an unprecedented opportunity to understand the genomic architecture of resistance.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D68-0CC1-E346-8EBF-A2E74FEFEB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association with mutant</a:t>
            </a:r>
            <a:r>
              <a:rPr lang="en-US" baseline="0" dirty="0" smtClean="0"/>
              <a:t> K13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PI4K beta is a major drug target (McNamara 2013: </a:t>
            </a:r>
            <a:r>
              <a:rPr lang="en-US" dirty="0" smtClean="0"/>
              <a:t>Resistance to </a:t>
            </a:r>
            <a:r>
              <a:rPr lang="en-US" dirty="0" err="1" smtClean="0"/>
              <a:t>imidazopyrazine</a:t>
            </a:r>
            <a:r>
              <a:rPr lang="en-US" dirty="0" smtClean="0"/>
              <a:t> and </a:t>
            </a:r>
            <a:r>
              <a:rPr lang="en-US" dirty="0" err="1" smtClean="0"/>
              <a:t>quinoxaline</a:t>
            </a:r>
            <a:r>
              <a:rPr lang="en-US" dirty="0" smtClean="0"/>
              <a:t> compounds is mediated by gene variations in </a:t>
            </a:r>
            <a:r>
              <a:rPr lang="en-US" dirty="0" err="1" smtClean="0"/>
              <a:t>PfPI</a:t>
            </a:r>
            <a:r>
              <a:rPr lang="en-US" dirty="0" smtClean="0"/>
              <a:t>(4)K)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5C77-5037-D143-8637-D4D47D9F94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3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(I) have started using genetic epidemiology models to understand how transmission affects parasite genetics, with an emphasis on polygenomic infections. Transmission is split into two concepts: the intensity (frequency of transmission) and the topology (how infections are transmitted to other individuals).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D68-0CC1-E346-8EBF-A2E74FEFEB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1 is about differences in transmission intensity. Epidemics were simulated on a complete mixing network (all individuals can transmit to anyone in the population; which is a common assumption in simplistic models) at different transmission intensities.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D68-0CC1-E346-8EBF-A2E74FEFEB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5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networks with different topologies (defined by the degree (# of connections), the degree heterogeneity (variance of the degree), and the clustering coefficient) to determine how differences in population structure can affect the genetic composition of polygenomic </a:t>
            </a:r>
            <a:r>
              <a:rPr lang="en-US" baseline="0" dirty="0" smtClean="0"/>
              <a:t>infections.</a:t>
            </a:r>
          </a:p>
          <a:p>
            <a:endParaRPr lang="en-US" baseline="0" dirty="0" smtClean="0"/>
          </a:p>
          <a:p>
            <a:r>
              <a:rPr lang="en-US" dirty="0" smtClean="0"/>
              <a:t>Slide 2 is about transmission topology. Epidemics were simulated on the 4 networks depicted there. The different networks try to capture some aspect of actual transmission (like limited transmission potential, transmission heterogeneity </a:t>
            </a:r>
            <a:r>
              <a:rPr lang="en-US" i="1" dirty="0" smtClean="0"/>
              <a:t>aka </a:t>
            </a:r>
            <a:r>
              <a:rPr lang="en-US" i="1" dirty="0" err="1" smtClean="0"/>
              <a:t>superspreader</a:t>
            </a:r>
            <a:r>
              <a:rPr lang="en-US" dirty="0" smtClean="0"/>
              <a:t>, and clustered transmission). The lines represent results from epidemics simulated </a:t>
            </a:r>
            <a:r>
              <a:rPr lang="en-US" b="1" dirty="0" smtClean="0"/>
              <a:t>on different networks but using the same transmission intensity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D68-0CC1-E346-8EBF-A2E74FEFEB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 we know about artemisinin? So far we only have solid resistance markers from one locus.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5C77-5037-D143-8637-D4D47D9F9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7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r>
              <a:rPr lang="en-US" baseline="0" dirty="0" smtClean="0"/>
              <a:t> treatment induces enhanced ubiquitination.</a:t>
            </a:r>
          </a:p>
          <a:p>
            <a:r>
              <a:rPr lang="en-US" baseline="0" dirty="0" smtClean="0"/>
              <a:t>Resistant parasites have less ubiquitination.</a:t>
            </a:r>
          </a:p>
          <a:p>
            <a:r>
              <a:rPr lang="en-US" baseline="0" dirty="0" smtClean="0"/>
              <a:t>Proteasome inhibitors can confer ART sensitivity and overcome the stress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D68-0CC1-E346-8EBF-A2E74FEFEB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question about artemisinin resistance</a:t>
            </a:r>
            <a:r>
              <a:rPr lang="en-US" baseline="0" dirty="0" smtClean="0"/>
              <a:t> is where it will develop next, and if it will follow the pattern of CQ and PYR resistance.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Falciparum </a:t>
            </a:r>
            <a:r>
              <a:rPr lang="en-US" dirty="0" smtClean="0"/>
              <a:t>endemicity</a:t>
            </a:r>
            <a:r>
              <a:rPr lang="en-US" baseline="0" dirty="0" smtClean="0"/>
              <a:t> 2010 (prevalence in 2-10 year olds)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CQ resistance exported to Africa in ~1978 (</a:t>
            </a:r>
            <a:r>
              <a:rPr lang="en-US" baseline="0" dirty="0" err="1" smtClean="0"/>
              <a:t>Wooton</a:t>
            </a:r>
            <a:r>
              <a:rPr lang="en-US" baseline="0" dirty="0" smtClean="0"/>
              <a:t> et al. 2002)</a:t>
            </a:r>
          </a:p>
          <a:p>
            <a:r>
              <a:rPr lang="en-US" baseline="0" dirty="0" smtClean="0"/>
              <a:t>DHR triple mutant exported to Africa in  (Roper et al. 2004)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does high fitness resistance routinely arise in lower-endemic regions? Classic </a:t>
            </a:r>
            <a:r>
              <a:rPr lang="en-US" baseline="0" dirty="0" err="1" smtClean="0"/>
              <a:t>popgen</a:t>
            </a:r>
            <a:r>
              <a:rPr lang="en-US" baseline="0" dirty="0" smtClean="0"/>
              <a:t> says large sexual populations should be most efficient for selection.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5C77-5037-D143-8637-D4D47D9F94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0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Genomic</a:t>
            </a:r>
            <a:r>
              <a:rPr lang="en-US" baseline="0" dirty="0" smtClean="0"/>
              <a:t> background and context may be important for elevating resistance to a functional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5C77-5037-D143-8637-D4D47D9F9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2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nonsyn</a:t>
            </a:r>
            <a:r>
              <a:rPr lang="en-US" dirty="0" smtClean="0"/>
              <a:t> variants are conserved hypothetical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5C77-5037-D143-8637-D4D47D9F9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5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1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9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BFED-B891-F741-9FD8-DCE4F2CFDF10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19776-EA0F-E24C-B3EE-7845D2A7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5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png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twork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8" t="15462" r="26656" b="36520"/>
          <a:stretch/>
        </p:blipFill>
        <p:spPr>
          <a:xfrm rot="10800000">
            <a:off x="131748" y="723900"/>
            <a:ext cx="2057400" cy="401320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7000" y="46195"/>
            <a:ext cx="8855364" cy="202395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Fulfilling the potential of genomic epidemiology of malaria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89" r="46069"/>
          <a:stretch/>
        </p:blipFill>
        <p:spPr>
          <a:xfrm>
            <a:off x="7309628" y="4102913"/>
            <a:ext cx="1834385" cy="1040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385" y="2410142"/>
            <a:ext cx="80799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Daniel Neafsey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April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2017</a:t>
            </a:r>
          </a:p>
          <a:p>
            <a:pPr algn="ctr"/>
            <a:r>
              <a:rPr lang="en-US" sz="2000" dirty="0" smtClean="0"/>
              <a:t>Institute for Disease Modeling Symposium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322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" y="48684"/>
            <a:ext cx="7547429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significant allelic </a:t>
            </a:r>
            <a:r>
              <a:rPr lang="en-US" dirty="0" smtClean="0"/>
              <a:t>differentiation </a:t>
            </a:r>
            <a:r>
              <a:rPr lang="en-US" dirty="0" smtClean="0"/>
              <a:t>between clinics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795"/>
            <a:ext cx="762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56" y="0"/>
            <a:ext cx="1326444" cy="1326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3667" y="1326444"/>
            <a:ext cx="182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Aimee Taylor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133" y="1141778"/>
            <a:ext cx="273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 genotyped SNPs</a:t>
            </a:r>
          </a:p>
          <a:p>
            <a:pPr algn="ctr"/>
            <a:r>
              <a:rPr lang="en-US" dirty="0" smtClean="0"/>
              <a:t>1731 samples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0650" y="1141778"/>
            <a:ext cx="273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Whole genome sequence</a:t>
            </a:r>
          </a:p>
          <a:p>
            <a:pPr algn="ctr"/>
            <a:r>
              <a:rPr lang="en-US" dirty="0" smtClean="0"/>
              <a:t>178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3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8" y="334732"/>
            <a:ext cx="5044162" cy="480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362200" y="1549606"/>
            <a:ext cx="3886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One Migrant Per Generation </a:t>
            </a:r>
            <a:r>
              <a:rPr lang="en-US" sz="1800"/>
              <a:t>will stop neutral divergence (drift) between populations, regardless of population census size. 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27377"/>
            <a:ext cx="1905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58000" y="3774447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Sewall Wright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5606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/>
              <a:t>The ‘OMPG’ Rule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0" y="6197806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/>
              <a:t>Mills &amp; Allendorf (1986)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155609" y="2365879"/>
            <a:ext cx="5254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(Population divergence)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675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 in recent common ancestry over time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0818" y="857250"/>
            <a:ext cx="9063182" cy="3435902"/>
            <a:chOff x="0" y="1181645"/>
            <a:chExt cx="9063182" cy="3435902"/>
          </a:xfrm>
        </p:grpSpPr>
        <p:pic>
          <p:nvPicPr>
            <p:cNvPr id="5" name="Picture 4" descr="figure_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55" y="1504917"/>
              <a:ext cx="8947727" cy="29295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1231232" y="2412877"/>
              <a:ext cx="2828637" cy="3661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 of sample pairs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3714" y="4251374"/>
              <a:ext cx="2828637" cy="3661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% genome </a:t>
              </a:r>
              <a:r>
                <a:rPr lang="en-US" dirty="0" smtClean="0"/>
                <a:t>shared (IBD)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25143" y="4835723"/>
            <a:ext cx="391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 Gustavo </a:t>
            </a:r>
            <a:r>
              <a:rPr lang="en-US" sz="1400" dirty="0" err="1" smtClean="0"/>
              <a:t>Cerqueira</a:t>
            </a:r>
            <a:r>
              <a:rPr lang="en-US" sz="1400" dirty="0" smtClean="0"/>
              <a:t> </a:t>
            </a:r>
            <a:r>
              <a:rPr lang="en-US" sz="1400" dirty="0" smtClean="0"/>
              <a:t>et al. Genome Biology (in press)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059" y="4082949"/>
            <a:ext cx="788774" cy="7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6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5" y="1162006"/>
            <a:ext cx="7651284" cy="3825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5928" y="1169857"/>
            <a:ext cx="22122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 genotyped SNPs</a:t>
            </a:r>
          </a:p>
          <a:p>
            <a:pPr algn="ctr"/>
            <a:r>
              <a:rPr lang="en-US" dirty="0" smtClean="0"/>
              <a:t>1731 samples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5421" y="1139325"/>
            <a:ext cx="2556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Whole genome sequence</a:t>
            </a:r>
          </a:p>
          <a:p>
            <a:pPr algn="ctr"/>
            <a:r>
              <a:rPr lang="en-US" dirty="0" smtClean="0"/>
              <a:t>178 samples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common ancestry correlates negatively with clinic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30"/>
          <a:stretch/>
        </p:blipFill>
        <p:spPr bwMode="auto">
          <a:xfrm>
            <a:off x="0" y="0"/>
            <a:ext cx="4544965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9557" y="1167221"/>
            <a:ext cx="4120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IBD proportion can quantify parasite population connectivity at very small geographic scales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792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35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Malaria </a:t>
            </a:r>
            <a:r>
              <a:rPr lang="en-US" dirty="0"/>
              <a:t>G</a:t>
            </a:r>
            <a:r>
              <a:rPr lang="en-US" dirty="0" smtClean="0"/>
              <a:t>enomic </a:t>
            </a:r>
            <a:r>
              <a:rPr lang="en-US" dirty="0"/>
              <a:t>E</a:t>
            </a:r>
            <a:r>
              <a:rPr lang="en-US" dirty="0" smtClean="0"/>
              <a:t>pidemiology Use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286" y="1366762"/>
            <a:ext cx="845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Changes in disease transmission level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Population </a:t>
            </a:r>
            <a:r>
              <a:rPr lang="en-US" sz="3600" dirty="0"/>
              <a:t>connectivity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Drug resistance monitoring</a:t>
            </a:r>
          </a:p>
          <a:p>
            <a:pPr marL="285750" indent="-285750">
              <a:buFont typeface="Arial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679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19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Artemisinin resistance in SE Asia is mediated by Kelch13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3" y="985562"/>
            <a:ext cx="3916989" cy="32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442" y="1501543"/>
            <a:ext cx="2062389" cy="2019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7760" y="420268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Ariey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696" y="1147199"/>
            <a:ext cx="2047663" cy="2791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9494" y="4201196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Miotto</a:t>
            </a:r>
            <a:r>
              <a:rPr lang="en-US" sz="1400" dirty="0" smtClean="0"/>
              <a:t> et al.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514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Mechanism of resistance?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39486" y="2663559"/>
            <a:ext cx="5364279" cy="2192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3431" y="4866501"/>
            <a:ext cx="228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/>
              <a:t>Mbengue</a:t>
            </a:r>
            <a:r>
              <a:rPr lang="en-US" sz="1000" dirty="0" smtClean="0"/>
              <a:t> et al 2015</a:t>
            </a:r>
            <a:r>
              <a:rPr lang="en-US" sz="1000" dirty="0"/>
              <a:t> </a:t>
            </a:r>
            <a:r>
              <a:rPr lang="en-US" sz="1000" dirty="0" smtClean="0"/>
              <a:t>(Nature)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79508"/>
            <a:ext cx="68666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Cell stress response (proteasome/</a:t>
            </a:r>
            <a:r>
              <a:rPr lang="en-US" sz="2400" dirty="0" smtClean="0"/>
              <a:t>ubiquitination)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Modulation of PI3P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6" y="3043564"/>
            <a:ext cx="3003126" cy="1699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97037" y="4856462"/>
            <a:ext cx="228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/>
              <a:t>Dogovski</a:t>
            </a:r>
            <a:r>
              <a:rPr lang="en-US" sz="1000" dirty="0" smtClean="0"/>
              <a:t> et al 2015 (</a:t>
            </a:r>
            <a:r>
              <a:rPr lang="en-US" sz="1000" dirty="0" err="1" smtClean="0"/>
              <a:t>PLoS</a:t>
            </a:r>
            <a:r>
              <a:rPr lang="en-US" sz="1000" dirty="0" smtClean="0"/>
              <a:t> Genetics)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02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35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mutations at other loci contribute to artemisinin resistance?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9928" y="1969156"/>
            <a:ext cx="7375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Chloroquine</a:t>
            </a:r>
            <a:r>
              <a:rPr lang="en-US" b="1" dirty="0" smtClean="0"/>
              <a:t> resistance: </a:t>
            </a:r>
            <a:r>
              <a:rPr lang="en-US" i="1" dirty="0" err="1" smtClean="0"/>
              <a:t>pfcrt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pfmdr1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Duraisingh</a:t>
            </a:r>
            <a:r>
              <a:rPr lang="en-US" dirty="0" smtClean="0"/>
              <a:t> </a:t>
            </a:r>
            <a:r>
              <a:rPr lang="en-US" dirty="0"/>
              <a:t>et al. 2000)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Pyrimethamine</a:t>
            </a:r>
            <a:r>
              <a:rPr lang="en-US" b="1" dirty="0" smtClean="0"/>
              <a:t> resistance: </a:t>
            </a:r>
            <a:r>
              <a:rPr lang="en-US" i="1" dirty="0" err="1" smtClean="0"/>
              <a:t>pfdhfr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err="1"/>
              <a:t>gtp-cyclohydrolase</a:t>
            </a:r>
            <a:r>
              <a:rPr lang="en-US" i="1" dirty="0"/>
              <a:t> </a:t>
            </a:r>
            <a:r>
              <a:rPr lang="en-US" dirty="0" smtClean="0"/>
              <a:t>(Nair </a:t>
            </a:r>
            <a:r>
              <a:rPr lang="en-US" dirty="0"/>
              <a:t>et al. 2008)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357" y="3801373"/>
            <a:ext cx="322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Miotto</a:t>
            </a:r>
            <a:r>
              <a:rPr lang="en-US" dirty="0" smtClean="0"/>
              <a:t> et al. (2015)</a:t>
            </a:r>
          </a:p>
          <a:p>
            <a:r>
              <a:rPr lang="en-US" dirty="0" smtClean="0"/>
              <a:t>GWAS: </a:t>
            </a:r>
            <a:r>
              <a:rPr lang="en-US" i="1" dirty="0" err="1" smtClean="0"/>
              <a:t>fd</a:t>
            </a:r>
            <a:r>
              <a:rPr lang="en-US" i="1" dirty="0" smtClean="0"/>
              <a:t>, arps10, mdr2, </a:t>
            </a:r>
            <a:r>
              <a:rPr lang="en-US" i="1" dirty="0" err="1" smtClean="0"/>
              <a:t>pfcrt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81714" y="3801373"/>
            <a:ext cx="451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Amato et al. (2017), </a:t>
            </a:r>
            <a:r>
              <a:rPr lang="en-US" dirty="0" err="1" smtClean="0"/>
              <a:t>Witkowski</a:t>
            </a:r>
            <a:r>
              <a:rPr lang="en-US" dirty="0" smtClean="0"/>
              <a:t> et al. (2017)</a:t>
            </a:r>
          </a:p>
          <a:p>
            <a:r>
              <a:rPr lang="en-US" dirty="0" smtClean="0"/>
              <a:t>GWAS: </a:t>
            </a:r>
            <a:r>
              <a:rPr lang="en-US" i="1" dirty="0" err="1" smtClean="0"/>
              <a:t>plasmepsin</a:t>
            </a:r>
            <a:r>
              <a:rPr lang="en-US" i="1" dirty="0" smtClean="0"/>
              <a:t> 2-3 </a:t>
            </a:r>
            <a:r>
              <a:rPr lang="en-US" dirty="0" smtClean="0"/>
              <a:t>amplification confers partner drug (</a:t>
            </a:r>
            <a:r>
              <a:rPr lang="en-US" dirty="0" err="1" smtClean="0"/>
              <a:t>piperaquine</a:t>
            </a:r>
            <a:r>
              <a:rPr lang="en-US" dirty="0" smtClean="0"/>
              <a:t>) resistance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22286" y="3468327"/>
            <a:ext cx="454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Artemisinin combination therapy resistance: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504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3" t="5511" r="6603" b="27253"/>
          <a:stretch/>
        </p:blipFill>
        <p:spPr>
          <a:xfrm>
            <a:off x="-21539" y="178619"/>
            <a:ext cx="9144000" cy="48085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52705" y="1929933"/>
            <a:ext cx="571499" cy="433916"/>
            <a:chOff x="6503458" y="2518833"/>
            <a:chExt cx="571499" cy="433916"/>
          </a:xfrm>
        </p:grpSpPr>
        <p:sp>
          <p:nvSpPr>
            <p:cNvPr id="5" name="8-Point Star 4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35207" y="2578668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CQ</a:t>
              </a:r>
              <a:endParaRPr lang="en-US" sz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42914" y="2558647"/>
            <a:ext cx="571499" cy="433916"/>
            <a:chOff x="6503458" y="2518833"/>
            <a:chExt cx="571499" cy="433916"/>
          </a:xfrm>
        </p:grpSpPr>
        <p:sp>
          <p:nvSpPr>
            <p:cNvPr id="8" name="8-Point Star 7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35207" y="2578668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CQ</a:t>
              </a:r>
              <a:endParaRPr lang="en-US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58881" y="2721970"/>
            <a:ext cx="571499" cy="433916"/>
            <a:chOff x="6503458" y="2518833"/>
            <a:chExt cx="571499" cy="433916"/>
          </a:xfrm>
        </p:grpSpPr>
        <p:sp>
          <p:nvSpPr>
            <p:cNvPr id="11" name="8-Point Star 10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35207" y="2578668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CQ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84755" y="2775299"/>
            <a:ext cx="571499" cy="433916"/>
            <a:chOff x="6503458" y="2518833"/>
            <a:chExt cx="571499" cy="433916"/>
          </a:xfrm>
        </p:grpSpPr>
        <p:sp>
          <p:nvSpPr>
            <p:cNvPr id="14" name="8-Point Star 13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35207" y="2578668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CQ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13256" y="2259172"/>
            <a:ext cx="571499" cy="433916"/>
            <a:chOff x="6503458" y="2518833"/>
            <a:chExt cx="571499" cy="433916"/>
          </a:xfrm>
        </p:grpSpPr>
        <p:sp>
          <p:nvSpPr>
            <p:cNvPr id="17" name="8-Point Star 16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5207" y="2578668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CQ</a:t>
              </a:r>
              <a:endParaRPr lang="en-US" sz="1200" dirty="0"/>
            </a:p>
          </p:txBody>
        </p:sp>
      </p:grpSp>
      <p:sp>
        <p:nvSpPr>
          <p:cNvPr id="19" name="Down Arrow 18"/>
          <p:cNvSpPr/>
          <p:nvPr/>
        </p:nvSpPr>
        <p:spPr>
          <a:xfrm rot="4405962">
            <a:off x="5653956" y="1395154"/>
            <a:ext cx="243417" cy="2241213"/>
          </a:xfrm>
          <a:prstGeom prst="downArrow">
            <a:avLst>
              <a:gd name="adj1" fmla="val 19421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17286" y="3174523"/>
            <a:ext cx="539750" cy="433916"/>
            <a:chOff x="6451263" y="2518833"/>
            <a:chExt cx="539750" cy="433916"/>
          </a:xfrm>
        </p:grpSpPr>
        <p:sp>
          <p:nvSpPr>
            <p:cNvPr id="21" name="8-Point Star 20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51263" y="2580660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SP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84454" y="2197345"/>
            <a:ext cx="539750" cy="433916"/>
            <a:chOff x="6451263" y="2518833"/>
            <a:chExt cx="539750" cy="433916"/>
          </a:xfrm>
        </p:grpSpPr>
        <p:sp>
          <p:nvSpPr>
            <p:cNvPr id="24" name="8-Point Star 23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51263" y="2580660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SP</a:t>
              </a:r>
              <a:endParaRPr lang="en-US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48797" y="2835134"/>
            <a:ext cx="539750" cy="433916"/>
            <a:chOff x="6451263" y="2518833"/>
            <a:chExt cx="539750" cy="433916"/>
          </a:xfrm>
        </p:grpSpPr>
        <p:sp>
          <p:nvSpPr>
            <p:cNvPr id="27" name="8-Point Star 26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51263" y="2580660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SP</a:t>
              </a:r>
              <a:endParaRPr lang="en-US" sz="1200" dirty="0"/>
            </a:p>
          </p:txBody>
        </p:sp>
      </p:grpSp>
      <p:sp>
        <p:nvSpPr>
          <p:cNvPr id="29" name="Down Arrow 28"/>
          <p:cNvSpPr/>
          <p:nvPr/>
        </p:nvSpPr>
        <p:spPr>
          <a:xfrm rot="4405962">
            <a:off x="5706504" y="1640033"/>
            <a:ext cx="243417" cy="2428627"/>
          </a:xfrm>
          <a:prstGeom prst="downArrow">
            <a:avLst>
              <a:gd name="adj1" fmla="val 19421"/>
              <a:gd name="adj2" fmla="val 50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666774" y="2052614"/>
            <a:ext cx="539750" cy="433916"/>
            <a:chOff x="6451263" y="2518833"/>
            <a:chExt cx="539750" cy="433916"/>
          </a:xfrm>
        </p:grpSpPr>
        <p:sp>
          <p:nvSpPr>
            <p:cNvPr id="31" name="8-Point Star 30"/>
            <p:cNvSpPr/>
            <p:nvPr/>
          </p:nvSpPr>
          <p:spPr>
            <a:xfrm>
              <a:off x="6503458" y="2518833"/>
              <a:ext cx="433917" cy="433916"/>
            </a:xfrm>
            <a:prstGeom prst="star8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51263" y="2580660"/>
              <a:ext cx="53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ART</a:t>
              </a:r>
              <a:endParaRPr lang="en-US" sz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6357" y="263071"/>
            <a:ext cx="832989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Disease prevalence does not predict </a:t>
            </a:r>
            <a:r>
              <a:rPr lang="en-US" sz="2400" i="1" dirty="0" smtClean="0"/>
              <a:t>de novo</a:t>
            </a:r>
            <a:r>
              <a:rPr lang="en-US" sz="2400" dirty="0" smtClean="0"/>
              <a:t> drug resistance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288643" y="4404346"/>
            <a:ext cx="223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P. falciparum</a:t>
            </a:r>
            <a:r>
              <a:rPr lang="en-US" sz="1400" dirty="0"/>
              <a:t> </a:t>
            </a:r>
            <a:r>
              <a:rPr lang="en-US" sz="1400" dirty="0" smtClean="0"/>
              <a:t>prevalence in 2-10 year olds (2010)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2403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779" y="3569859"/>
            <a:ext cx="444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b="1" dirty="0" smtClean="0"/>
              <a:t>New data types and technologies</a:t>
            </a:r>
          </a:p>
          <a:p>
            <a:endParaRPr lang="en-US" sz="2000" b="1" dirty="0"/>
          </a:p>
          <a:p>
            <a:r>
              <a:rPr lang="en-US" sz="2000" b="1" dirty="0" smtClean="0"/>
              <a:t>New investments in modeling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888"/>
          <a:stretch/>
        </p:blipFill>
        <p:spPr>
          <a:xfrm>
            <a:off x="4247426" y="4281310"/>
            <a:ext cx="814026" cy="862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37" t="-1" b="213"/>
          <a:stretch/>
        </p:blipFill>
        <p:spPr>
          <a:xfrm>
            <a:off x="8247946" y="4281311"/>
            <a:ext cx="896053" cy="862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658" t="13225" r="10732" b="11175"/>
          <a:stretch/>
        </p:blipFill>
        <p:spPr>
          <a:xfrm>
            <a:off x="5776486" y="4281310"/>
            <a:ext cx="771070" cy="862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534" r="-1" b="36997"/>
          <a:stretch/>
        </p:blipFill>
        <p:spPr>
          <a:xfrm>
            <a:off x="6547556" y="4281312"/>
            <a:ext cx="811390" cy="86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9363" r="11994"/>
          <a:stretch/>
        </p:blipFill>
        <p:spPr>
          <a:xfrm>
            <a:off x="7358945" y="4281311"/>
            <a:ext cx="889001" cy="862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651" y="0"/>
            <a:ext cx="2778349" cy="2568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6872" y="2568222"/>
            <a:ext cx="4887127" cy="15309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" y="1"/>
            <a:ext cx="4033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Malaria Genomic Epidemiology</a:t>
            </a:r>
            <a:endParaRPr lang="en-US" sz="32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8080" y="211667"/>
            <a:ext cx="1917571" cy="114306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093762" y="1509889"/>
            <a:ext cx="245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(Complexity of Infection by Likelihood)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881" y="1226338"/>
            <a:ext cx="2399829" cy="2563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/>
          <a:srcRect l="7645" r="9236"/>
          <a:stretch/>
        </p:blipFill>
        <p:spPr>
          <a:xfrm>
            <a:off x="5061452" y="4281312"/>
            <a:ext cx="716643" cy="8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396479"/>
            <a:ext cx="8741834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Resistance mutations arise in every individual infection, in every population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2082" y="2662364"/>
            <a:ext cx="547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 x 10</a:t>
            </a:r>
            <a:r>
              <a:rPr lang="en-US" sz="2800" baseline="30000" dirty="0" smtClean="0"/>
              <a:t>-9</a:t>
            </a:r>
            <a:r>
              <a:rPr lang="en-US" sz="2800" dirty="0"/>
              <a:t> </a:t>
            </a:r>
            <a:r>
              <a:rPr lang="en-US" sz="2800" dirty="0" smtClean="0"/>
              <a:t>       x       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       =        </a:t>
            </a:r>
            <a:r>
              <a:rPr lang="en-US" sz="2800" dirty="0" smtClean="0">
                <a:solidFill>
                  <a:srgbClr val="FF0000"/>
                </a:solidFill>
              </a:rPr>
              <a:t>300</a:t>
            </a:r>
            <a:r>
              <a:rPr lang="en-US" sz="2800" dirty="0" smtClean="0"/>
              <a:t>          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40417" y="3350675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Mutations per base pair per 48 </a:t>
            </a:r>
            <a:r>
              <a:rPr lang="en-US" dirty="0" err="1" smtClean="0"/>
              <a:t>hr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1" y="3371843"/>
            <a:ext cx="213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Parasites at peak of blood stage infection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54748" y="3371843"/>
            <a:ext cx="2432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Number of times each base is mutated in one generation within a single infection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417" y="4029719"/>
            <a:ext cx="192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(Bopp et al.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1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17" y="8423"/>
            <a:ext cx="9027583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has high fitness resistance not evolved in Africa?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27545" y="1001171"/>
            <a:ext cx="7181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Higher transmission</a:t>
            </a:r>
          </a:p>
          <a:p>
            <a:endParaRPr lang="en-US" sz="2400" dirty="0" smtClean="0"/>
          </a:p>
          <a:p>
            <a:r>
              <a:rPr lang="en-US" sz="2400" dirty="0"/>
              <a:t>G</a:t>
            </a:r>
            <a:r>
              <a:rPr lang="en-US" sz="2400" dirty="0" smtClean="0"/>
              <a:t>reater immunity (less drug treatment)</a:t>
            </a:r>
          </a:p>
          <a:p>
            <a:endParaRPr lang="en-US" sz="2400" dirty="0" smtClean="0"/>
          </a:p>
          <a:p>
            <a:r>
              <a:rPr lang="en-US" sz="2400" dirty="0"/>
              <a:t>M</a:t>
            </a:r>
            <a:r>
              <a:rPr lang="en-US" sz="2400" dirty="0" smtClean="0"/>
              <a:t>ore multi-strain infections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Greater competition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More recombination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362944" y="2540001"/>
            <a:ext cx="3220688" cy="2254692"/>
            <a:chOff x="5362944" y="2540001"/>
            <a:chExt cx="3220688" cy="22546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5472" y="2540001"/>
              <a:ext cx="3108159" cy="19698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11334" y="4548472"/>
              <a:ext cx="25722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Volkman</a:t>
              </a:r>
              <a:r>
                <a:rPr lang="en-US" sz="1000" dirty="0" smtClean="0"/>
                <a:t> et al, 2007 (Nature Genetics)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673278" y="3398998"/>
              <a:ext cx="16563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Linkage disequilibrium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831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1980" y="-109390"/>
            <a:ext cx="5278891" cy="5487583"/>
            <a:chOff x="41980" y="-109390"/>
            <a:chExt cx="5278891" cy="5487583"/>
          </a:xfrm>
        </p:grpSpPr>
        <p:pic>
          <p:nvPicPr>
            <p:cNvPr id="45" name="Picture 44" descr="Thai_axes_only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0" y="-109390"/>
              <a:ext cx="5278891" cy="54875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3896" t="12883" r="7750" b="16531"/>
            <a:stretch/>
          </p:blipFill>
          <p:spPr>
            <a:xfrm>
              <a:off x="818631" y="662652"/>
              <a:ext cx="4030182" cy="3630596"/>
            </a:xfrm>
            <a:prstGeom prst="rect">
              <a:avLst/>
            </a:prstGeom>
          </p:spPr>
        </p:pic>
      </p:grpSp>
      <p:pic>
        <p:nvPicPr>
          <p:cNvPr id="9" name="Picture 8" descr="Thai_MAF_0.4_NONSY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0" y="-205095"/>
            <a:ext cx="5143500" cy="51435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295997" y="807372"/>
            <a:ext cx="1395276" cy="65353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91273" y="622706"/>
            <a:ext cx="355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Proteasome regulatory subunit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91273" y="959772"/>
            <a:ext cx="355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Inositol polyphosphate 5P (IP5P)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613991" y="1537107"/>
            <a:ext cx="1077282" cy="15240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91273" y="1504842"/>
            <a:ext cx="355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mobility group protein B3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7" y="-194598"/>
            <a:ext cx="8158489" cy="8572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Variants with highest net change in frequency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1231232" y="2359951"/>
            <a:ext cx="2828637" cy="366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Allele frequency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713392" y="2099624"/>
            <a:ext cx="3430608" cy="2924935"/>
            <a:chOff x="5713392" y="2099624"/>
            <a:chExt cx="3430608" cy="2924935"/>
          </a:xfrm>
        </p:grpSpPr>
        <p:grpSp>
          <p:nvGrpSpPr>
            <p:cNvPr id="28" name="Group 27"/>
            <p:cNvGrpSpPr/>
            <p:nvPr/>
          </p:nvGrpSpPr>
          <p:grpSpPr>
            <a:xfrm>
              <a:off x="5947830" y="2099624"/>
              <a:ext cx="2682946" cy="2738690"/>
              <a:chOff x="6132776" y="2022553"/>
              <a:chExt cx="2682946" cy="2738690"/>
            </a:xfrm>
          </p:grpSpPr>
          <p:pic>
            <p:nvPicPr>
              <p:cNvPr id="21" name="Picture 20" descr="Thai_MAF_histogram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2776" y="2207219"/>
                <a:ext cx="2554024" cy="2554024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/>
            </p:nvCxnSpPr>
            <p:spPr>
              <a:xfrm flipV="1">
                <a:off x="7288063" y="2536337"/>
                <a:ext cx="0" cy="180030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515480" y="2852327"/>
                <a:ext cx="1300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(99.9 %tile)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02078" y="2022553"/>
                <a:ext cx="18136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dirty="0" smtClean="0">
                    <a:latin typeface="Symbol" charset="2"/>
                    <a:cs typeface="Symbol" charset="2"/>
                  </a:rPr>
                  <a:t>D</a:t>
                </a:r>
                <a:r>
                  <a:rPr lang="en-US" dirty="0" smtClean="0"/>
                  <a:t> &gt; 40%</a:t>
                </a:r>
                <a:endParaRPr lang="en-US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16200000">
              <a:off x="4924101" y="3258246"/>
              <a:ext cx="1944755" cy="3661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No. SNPs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32173" y="4655227"/>
              <a:ext cx="32118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 change 2001-2012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76272" y="4772587"/>
            <a:ext cx="3373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707635" y="388520"/>
            <a:ext cx="2141178" cy="2297174"/>
            <a:chOff x="2625772" y="317104"/>
            <a:chExt cx="2141178" cy="2297174"/>
          </a:xfrm>
        </p:grpSpPr>
        <p:pic>
          <p:nvPicPr>
            <p:cNvPr id="47" name="Picture 46" descr="CR_IP5P_boxplot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" t="1" r="3668" b="3334"/>
            <a:stretch/>
          </p:blipFill>
          <p:spPr>
            <a:xfrm>
              <a:off x="2625772" y="317104"/>
              <a:ext cx="2141178" cy="229630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8" name="TextBox 47"/>
            <p:cNvSpPr txBox="1"/>
            <p:nvPr/>
          </p:nvSpPr>
          <p:spPr>
            <a:xfrm>
              <a:off x="3447143" y="819696"/>
              <a:ext cx="827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P=0.03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1946309" y="1262290"/>
              <a:ext cx="1725100" cy="3661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Clearance rate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41301" y="2244076"/>
              <a:ext cx="6126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REF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77115" y="2244946"/>
              <a:ext cx="7279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ALT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895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9271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Modeling gap: origin and </a:t>
            </a:r>
            <a:r>
              <a:rPr lang="en-US" sz="3200" dirty="0" smtClean="0"/>
              <a:t>spread</a:t>
            </a:r>
            <a:r>
              <a:rPr lang="en-US" sz="3200" dirty="0" smtClean="0"/>
              <a:t> </a:t>
            </a:r>
            <a:r>
              <a:rPr lang="en-US" sz="3200" dirty="0" smtClean="0"/>
              <a:t>of multi-locus </a:t>
            </a:r>
            <a:r>
              <a:rPr lang="en-US" sz="3200" dirty="0" smtClean="0"/>
              <a:t>resistance in a </a:t>
            </a:r>
            <a:r>
              <a:rPr lang="en-US" sz="3200" dirty="0" err="1" smtClean="0"/>
              <a:t>facultatively</a:t>
            </a:r>
            <a:r>
              <a:rPr lang="en-US" sz="3200" dirty="0" smtClean="0"/>
              <a:t> outcrossing sexual eukaryote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65111"/>
            <a:ext cx="8390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How </a:t>
            </a:r>
            <a:r>
              <a:rPr lang="en-US" sz="2400" dirty="0" smtClean="0"/>
              <a:t>likely is de novo resistance to evolve given local endemicity and given the number of mutations required for high fitness resistance?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How likely is high-fitness resistance to spread to higher-endemicity settings? Is containment impossible or important?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43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2769" y="769442"/>
            <a:ext cx="5281837" cy="3834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97" y="1091481"/>
            <a:ext cx="4724400" cy="3406140"/>
          </a:xfrm>
          <a:prstGeom prst="rect">
            <a:avLst/>
          </a:prstGeom>
        </p:spPr>
      </p:pic>
      <p:sp>
        <p:nvSpPr>
          <p:cNvPr id="234" name="Rectangle 233"/>
          <p:cNvSpPr/>
          <p:nvPr/>
        </p:nvSpPr>
        <p:spPr>
          <a:xfrm>
            <a:off x="6776245" y="2665215"/>
            <a:ext cx="2209013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Decisions </a:t>
            </a:r>
            <a:r>
              <a:rPr lang="en-US" sz="1600" b="1" dirty="0">
                <a:solidFill>
                  <a:srgbClr val="000000"/>
                </a:solidFill>
                <a:latin typeface="Gill Sans MT"/>
                <a:cs typeface="Gill Sans MT"/>
              </a:rPr>
              <a:t>b</a:t>
            </a:r>
            <a:r>
              <a:rPr lang="en-US" sz="1600" b="1" dirty="0" smtClean="0">
                <a:solidFill>
                  <a:srgbClr val="000000"/>
                </a:solidFill>
                <a:latin typeface="Gill Sans MT"/>
                <a:cs typeface="Gill Sans MT"/>
              </a:rPr>
              <a:t>ased on aggregate analysis: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latin typeface="Gill Sans MT"/>
                <a:cs typeface="Gill Sans MT"/>
              </a:rPr>
              <a:t>Changes in Transmission </a:t>
            </a:r>
            <a:r>
              <a:rPr lang="en-US" sz="1600" i="1" dirty="0">
                <a:latin typeface="Gill Sans MT"/>
                <a:cs typeface="Gill Sans MT"/>
              </a:rPr>
              <a:t>Intensity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latin typeface="Gill Sans MT"/>
                <a:cs typeface="Gill Sans MT"/>
              </a:rPr>
              <a:t>Infection connectivity 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latin typeface="Gill Sans MT"/>
                <a:cs typeface="Gill Sans MT"/>
              </a:rPr>
              <a:t>Certification </a:t>
            </a:r>
            <a:r>
              <a:rPr lang="en-US" sz="1600" i="1" dirty="0">
                <a:latin typeface="Gill Sans MT"/>
                <a:cs typeface="Gill Sans MT"/>
              </a:rPr>
              <a:t>of Elimination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>
                <a:latin typeface="Gill Sans MT"/>
                <a:cs typeface="Gill Sans MT"/>
              </a:rPr>
              <a:t>Drug Resistance </a:t>
            </a:r>
            <a:r>
              <a:rPr lang="en-US" sz="1600" i="1" dirty="0" smtClean="0">
                <a:latin typeface="Gill Sans MT"/>
                <a:cs typeface="Gill Sans MT"/>
              </a:rPr>
              <a:t>Surveillance</a:t>
            </a:r>
            <a:endParaRPr lang="en-US" sz="1600" i="1" dirty="0">
              <a:latin typeface="Gill Sans MT"/>
              <a:cs typeface="Gill Sans MT"/>
            </a:endParaRPr>
          </a:p>
        </p:txBody>
      </p:sp>
      <p:sp>
        <p:nvSpPr>
          <p:cNvPr id="5" name="TextBox 88"/>
          <p:cNvSpPr txBox="1">
            <a:spLocks noChangeArrowheads="1"/>
          </p:cNvSpPr>
          <p:nvPr/>
        </p:nvSpPr>
        <p:spPr bwMode="auto">
          <a:xfrm>
            <a:off x="159511" y="183540"/>
            <a:ext cx="1958607" cy="1815882"/>
          </a:xfrm>
          <a:prstGeom prst="rect">
            <a:avLst/>
          </a:prstGeom>
          <a:solidFill>
            <a:srgbClr val="F2DCD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Gill Sans MT" charset="0"/>
              </a:rPr>
              <a:t>Routine Sampling: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600" i="1" dirty="0" smtClean="0">
                <a:latin typeface="Gill Sans MT" charset="0"/>
              </a:rPr>
              <a:t>Malaria Indicator Surveys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600" i="1" dirty="0" smtClean="0">
                <a:latin typeface="Gill Sans MT" charset="0"/>
              </a:rPr>
              <a:t>Demographic and Health Surveys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600" i="1" dirty="0" smtClean="0">
                <a:latin typeface="Gill Sans MT" charset="0"/>
              </a:rPr>
              <a:t>Therapeutic Efficacy Studies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0494" y="4216798"/>
            <a:ext cx="2130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Gill Sans MT"/>
                <a:cs typeface="Gill Sans MT"/>
              </a:rPr>
              <a:t>Decision Support System</a:t>
            </a:r>
            <a:endParaRPr lang="en-US" sz="1600" i="1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9588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27000"/>
            <a:ext cx="8229600" cy="85725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 Placeholder 9"/>
          <p:cNvSpPr txBox="1">
            <a:spLocks noChangeArrowheads="1"/>
          </p:cNvSpPr>
          <p:nvPr/>
        </p:nvSpPr>
        <p:spPr bwMode="auto">
          <a:xfrm>
            <a:off x="212441" y="412684"/>
            <a:ext cx="4378373" cy="4798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CHS" sz="1400" b="1" dirty="0" smtClean="0"/>
              <a:t>Broad Institute Genomic Center for Infectious Disease</a:t>
            </a:r>
            <a:endParaRPr lang="en-US" altLang="zh-CHS" sz="1400" b="1" dirty="0"/>
          </a:p>
        </p:txBody>
      </p:sp>
      <p:sp>
        <p:nvSpPr>
          <p:cNvPr id="4" name="Content Placeholder 10"/>
          <p:cNvSpPr txBox="1">
            <a:spLocks noChangeArrowheads="1"/>
          </p:cNvSpPr>
          <p:nvPr/>
        </p:nvSpPr>
        <p:spPr bwMode="auto">
          <a:xfrm>
            <a:off x="212442" y="819934"/>
            <a:ext cx="4040188" cy="2371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HS" sz="1400" dirty="0" smtClean="0"/>
              <a:t>Gustavo </a:t>
            </a:r>
            <a:r>
              <a:rPr lang="en-US" altLang="zh-CHS" sz="1400" dirty="0" err="1" smtClean="0"/>
              <a:t>Cerqueira</a:t>
            </a:r>
            <a:endParaRPr lang="en-US" altLang="zh-CHS" sz="1400" dirty="0" smtClean="0"/>
          </a:p>
          <a:p>
            <a:pPr marL="0" indent="0">
              <a:buNone/>
            </a:pPr>
            <a:r>
              <a:rPr lang="en-US" altLang="zh-CHS" sz="1400" dirty="0" smtClean="0"/>
              <a:t>Seth Redmond</a:t>
            </a:r>
          </a:p>
          <a:p>
            <a:pPr marL="0" indent="0">
              <a:buNone/>
            </a:pPr>
            <a:r>
              <a:rPr lang="en-US" altLang="zh-CHS" sz="1400" dirty="0" smtClean="0"/>
              <a:t>Angela Early</a:t>
            </a:r>
            <a:endParaRPr lang="en-US" altLang="zh-CHS" sz="1400" dirty="0"/>
          </a:p>
          <a:p>
            <a:pPr marL="0" indent="0">
              <a:buNone/>
            </a:pPr>
            <a:r>
              <a:rPr lang="en-US" altLang="zh-CHS" sz="1400" dirty="0" smtClean="0"/>
              <a:t>Aimee Taylor</a:t>
            </a:r>
          </a:p>
          <a:p>
            <a:pPr marL="0" indent="0">
              <a:buNone/>
            </a:pPr>
            <a:r>
              <a:rPr lang="en-US" altLang="zh-CHS" sz="1400" dirty="0" smtClean="0"/>
              <a:t>Stephen </a:t>
            </a:r>
            <a:r>
              <a:rPr lang="en-US" altLang="zh-CHS" sz="1400" dirty="0" err="1" smtClean="0"/>
              <a:t>Schaffner</a:t>
            </a:r>
            <a:endParaRPr lang="en-US" altLang="zh-CHS" sz="1400" dirty="0" smtClean="0"/>
          </a:p>
          <a:p>
            <a:pPr marL="0" indent="0">
              <a:buNone/>
            </a:pPr>
            <a:r>
              <a:rPr lang="en-US" altLang="zh-CHS" sz="1400" dirty="0" smtClean="0"/>
              <a:t>Bronwyn </a:t>
            </a:r>
            <a:r>
              <a:rPr lang="en-US" altLang="zh-CHS" sz="1400" dirty="0" err="1" smtClean="0"/>
              <a:t>MacInnis</a:t>
            </a:r>
            <a:endParaRPr lang="en-US" altLang="zh-CHS" sz="1400" dirty="0" smtClean="0"/>
          </a:p>
          <a:p>
            <a:pPr marL="0" indent="0">
              <a:buNone/>
            </a:pPr>
            <a:r>
              <a:rPr lang="en-US" altLang="zh-CHS" sz="1400" dirty="0" smtClean="0"/>
              <a:t>Bruce </a:t>
            </a:r>
            <a:r>
              <a:rPr lang="en-US" altLang="zh-CHS" sz="1400" dirty="0" err="1" smtClean="0"/>
              <a:t>Birren</a:t>
            </a:r>
            <a:endParaRPr lang="en-US" altLang="zh-CHS" sz="1400" dirty="0" smtClean="0"/>
          </a:p>
        </p:txBody>
      </p:sp>
      <p:sp>
        <p:nvSpPr>
          <p:cNvPr id="6" name="Content Placeholder 12"/>
          <p:cNvSpPr txBox="1">
            <a:spLocks noChangeArrowheads="1"/>
          </p:cNvSpPr>
          <p:nvPr/>
        </p:nvSpPr>
        <p:spPr bwMode="auto">
          <a:xfrm>
            <a:off x="4516966" y="617339"/>
            <a:ext cx="4627034" cy="3827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HS" sz="1400" b="1" dirty="0" smtClean="0"/>
              <a:t>Texas Biomedical Research Institute </a:t>
            </a:r>
          </a:p>
          <a:p>
            <a:pPr marL="0" indent="0">
              <a:buNone/>
            </a:pPr>
            <a:r>
              <a:rPr lang="en-US" altLang="zh-CHS" sz="1400" dirty="0" err="1" smtClean="0"/>
              <a:t>Standwell</a:t>
            </a:r>
            <a:r>
              <a:rPr lang="en-US" altLang="zh-CHS" sz="1400" dirty="0" smtClean="0"/>
              <a:t> </a:t>
            </a:r>
            <a:r>
              <a:rPr lang="en-US" altLang="zh-CHS" sz="1400" dirty="0" err="1" smtClean="0"/>
              <a:t>Nkhoma</a:t>
            </a:r>
            <a:endParaRPr lang="en-US" altLang="zh-CHS" sz="1400" dirty="0" smtClean="0"/>
          </a:p>
          <a:p>
            <a:pPr marL="0" indent="0">
              <a:buNone/>
            </a:pPr>
            <a:r>
              <a:rPr lang="en-US" altLang="zh-CHS" sz="1400" dirty="0" smtClean="0"/>
              <a:t>Ian </a:t>
            </a:r>
            <a:r>
              <a:rPr lang="en-US" altLang="zh-CHS" sz="1400" dirty="0" smtClean="0"/>
              <a:t>H. </a:t>
            </a:r>
            <a:r>
              <a:rPr lang="en-US" altLang="zh-CHS" sz="1400" dirty="0" err="1" smtClean="0"/>
              <a:t>Cheeseman</a:t>
            </a:r>
            <a:endParaRPr lang="en-US" altLang="zh-CHS" sz="1400" dirty="0"/>
          </a:p>
          <a:p>
            <a:pPr marL="0" indent="0">
              <a:buNone/>
            </a:pPr>
            <a:r>
              <a:rPr lang="en-US" altLang="zh-CHS" sz="1400" dirty="0" smtClean="0"/>
              <a:t>Marina </a:t>
            </a:r>
            <a:r>
              <a:rPr lang="en-US" altLang="zh-CHS" sz="1400" dirty="0" err="1" smtClean="0"/>
              <a:t>McDew</a:t>
            </a:r>
            <a:r>
              <a:rPr lang="en-US" altLang="zh-CHS" sz="1400" dirty="0" smtClean="0"/>
              <a:t>-White</a:t>
            </a:r>
          </a:p>
          <a:p>
            <a:pPr marL="0" indent="0">
              <a:buNone/>
            </a:pPr>
            <a:r>
              <a:rPr lang="en-US" altLang="zh-CHS" sz="1400" dirty="0" err="1" smtClean="0"/>
              <a:t>Shalini</a:t>
            </a:r>
            <a:r>
              <a:rPr lang="en-US" altLang="zh-CHS" sz="1400" dirty="0" smtClean="0"/>
              <a:t> Nair</a:t>
            </a:r>
          </a:p>
          <a:p>
            <a:pPr marL="0" indent="0">
              <a:buNone/>
            </a:pPr>
            <a:r>
              <a:rPr lang="en-US" altLang="zh-CHS" sz="1400" dirty="0" smtClean="0"/>
              <a:t>Timothy J.C. Anderson</a:t>
            </a:r>
          </a:p>
          <a:p>
            <a:pPr marL="0" indent="0">
              <a:buNone/>
            </a:pPr>
            <a:r>
              <a:rPr lang="en-US" altLang="zh-CHS" sz="1400" b="1" dirty="0" err="1" smtClean="0"/>
              <a:t>Shoklo</a:t>
            </a:r>
            <a:r>
              <a:rPr lang="en-US" altLang="zh-CHS" sz="1400" b="1" dirty="0" smtClean="0"/>
              <a:t> </a:t>
            </a:r>
            <a:r>
              <a:rPr lang="en-US" altLang="zh-CHS" sz="1400" b="1" dirty="0" smtClean="0"/>
              <a:t>Malaria Research Unit, Thailand</a:t>
            </a:r>
          </a:p>
          <a:p>
            <a:pPr marL="0" indent="0">
              <a:buNone/>
            </a:pPr>
            <a:r>
              <a:rPr lang="en-US" altLang="zh-CHS" sz="1400" dirty="0" smtClean="0"/>
              <a:t>François </a:t>
            </a:r>
            <a:r>
              <a:rPr lang="en-US" altLang="zh-CHS" sz="1400" dirty="0" err="1" smtClean="0"/>
              <a:t>Nosten</a:t>
            </a:r>
            <a:endParaRPr lang="en-US" altLang="zh-CHS" sz="1400" dirty="0"/>
          </a:p>
          <a:p>
            <a:pPr marL="0" indent="0">
              <a:buNone/>
            </a:pPr>
            <a:r>
              <a:rPr lang="en-US" altLang="zh-CHS" sz="1400" b="1" dirty="0" smtClean="0"/>
              <a:t>Institute for Disease Modeling</a:t>
            </a:r>
          </a:p>
          <a:p>
            <a:pPr marL="0" indent="0">
              <a:buNone/>
            </a:pPr>
            <a:r>
              <a:rPr lang="en-US" altLang="zh-CHS" sz="1400" dirty="0" smtClean="0"/>
              <a:t>Edward Wenger</a:t>
            </a:r>
          </a:p>
          <a:p>
            <a:pPr marL="0" indent="0">
              <a:buNone/>
            </a:pPr>
            <a:r>
              <a:rPr lang="en-US" altLang="zh-CHS" sz="1400" dirty="0" smtClean="0"/>
              <a:t>Joshua Proctor</a:t>
            </a:r>
          </a:p>
          <a:p>
            <a:pPr marL="0" indent="0">
              <a:buNone/>
            </a:pPr>
            <a:r>
              <a:rPr lang="en-US" altLang="zh-CHS" sz="1400" dirty="0" smtClean="0"/>
              <a:t>Philip </a:t>
            </a:r>
            <a:r>
              <a:rPr lang="en-US" altLang="zh-CHS" sz="1400" dirty="0" err="1" smtClean="0"/>
              <a:t>Wel</a:t>
            </a:r>
            <a:r>
              <a:rPr lang="en-US" altLang="zh-CHS" sz="1400" dirty="0" err="1" smtClean="0"/>
              <a:t>khoff</a:t>
            </a:r>
            <a:endParaRPr lang="en-US" altLang="zh-CHS" sz="1400" dirty="0"/>
          </a:p>
          <a:p>
            <a:pPr marL="0" indent="0">
              <a:buNone/>
            </a:pPr>
            <a:endParaRPr lang="en-US" altLang="zh-CHS" sz="1400" b="1" dirty="0" smtClean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66" y="4446062"/>
            <a:ext cx="1746711" cy="53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2"/>
          <p:cNvSpPr txBox="1">
            <a:spLocks noChangeArrowheads="1"/>
          </p:cNvSpPr>
          <p:nvPr/>
        </p:nvSpPr>
        <p:spPr bwMode="auto">
          <a:xfrm>
            <a:off x="4516966" y="4038260"/>
            <a:ext cx="4445000" cy="659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HS" sz="1600" b="1" dirty="0" smtClean="0"/>
              <a:t>The malaria patients who contributed samples.</a:t>
            </a:r>
            <a:endParaRPr lang="en-US" altLang="zh-CHS" sz="1600" b="1" dirty="0"/>
          </a:p>
        </p:txBody>
      </p:sp>
      <p:sp>
        <p:nvSpPr>
          <p:cNvPr id="17" name="Content Placeholder 12"/>
          <p:cNvSpPr txBox="1">
            <a:spLocks noChangeArrowheads="1"/>
          </p:cNvSpPr>
          <p:nvPr/>
        </p:nvSpPr>
        <p:spPr bwMode="auto">
          <a:xfrm>
            <a:off x="212441" y="3481428"/>
            <a:ext cx="4627034" cy="1662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HS" sz="1400" b="1" dirty="0" smtClean="0"/>
              <a:t>Harvard </a:t>
            </a:r>
            <a:r>
              <a:rPr lang="en-US" altLang="zh-CHS" sz="1400" b="1" dirty="0"/>
              <a:t>T.H. Chan School of Public Health</a:t>
            </a:r>
            <a:endParaRPr lang="en-US" altLang="zh-CHS" sz="1400" dirty="0"/>
          </a:p>
          <a:p>
            <a:pPr marL="0" indent="0">
              <a:buNone/>
            </a:pPr>
            <a:r>
              <a:rPr lang="en-US" altLang="zh-CHS" sz="1400" dirty="0"/>
              <a:t>Dyann Wirth</a:t>
            </a:r>
          </a:p>
          <a:p>
            <a:pPr marL="0" indent="0">
              <a:buNone/>
            </a:pPr>
            <a:r>
              <a:rPr lang="en-US" altLang="zh-CHS" sz="1400" dirty="0"/>
              <a:t>Sarah </a:t>
            </a:r>
            <a:r>
              <a:rPr lang="en-US" altLang="zh-CHS" sz="1400" dirty="0" err="1"/>
              <a:t>Volkman</a:t>
            </a:r>
            <a:endParaRPr lang="en-US" altLang="zh-CHS" sz="1400" dirty="0"/>
          </a:p>
          <a:p>
            <a:pPr marL="0" indent="0">
              <a:buNone/>
            </a:pPr>
            <a:r>
              <a:rPr lang="en-US" altLang="zh-CHS" sz="1400" dirty="0"/>
              <a:t>Rachel Daniels</a:t>
            </a:r>
          </a:p>
          <a:p>
            <a:pPr marL="0" indent="0">
              <a:buNone/>
            </a:pPr>
            <a:r>
              <a:rPr lang="en-US" altLang="zh-CHS" sz="1400" dirty="0" smtClean="0"/>
              <a:t>Wes </a:t>
            </a:r>
            <a:r>
              <a:rPr lang="en-US" altLang="zh-CHS" sz="1400" dirty="0"/>
              <a:t>Wong</a:t>
            </a:r>
          </a:p>
          <a:p>
            <a:pPr marL="0" indent="0">
              <a:buNone/>
            </a:pPr>
            <a:r>
              <a:rPr lang="en-US" altLang="zh-CHS" sz="1400" dirty="0" smtClean="0"/>
              <a:t>Caroline </a:t>
            </a:r>
            <a:r>
              <a:rPr lang="en-US" altLang="zh-CHS" sz="1400" dirty="0" err="1" smtClean="0"/>
              <a:t>Buckee</a:t>
            </a:r>
            <a:endParaRPr lang="en-US" altLang="zh-CHS" sz="14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02" y="4445001"/>
            <a:ext cx="2059566" cy="59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2442" y="3081318"/>
            <a:ext cx="21203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1400" b="1" dirty="0" smtClean="0"/>
              <a:t>Harvard University</a:t>
            </a:r>
            <a:endParaRPr lang="en-US" altLang="zh-CHS" sz="1400" b="1" dirty="0"/>
          </a:p>
          <a:p>
            <a:r>
              <a:rPr lang="en-US" altLang="zh-CHS" sz="1400" dirty="0" smtClean="0"/>
              <a:t>Dan </a:t>
            </a:r>
            <a:r>
              <a:rPr lang="en-US" altLang="zh-CHS" sz="1400" dirty="0" err="1" smtClean="0"/>
              <a:t>Hartl</a:t>
            </a:r>
            <a:endParaRPr lang="en-US" altLang="zh-CHS" sz="14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2441" y="2595629"/>
            <a:ext cx="26722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1400" b="1" dirty="0" smtClean="0"/>
              <a:t>University </a:t>
            </a:r>
            <a:r>
              <a:rPr lang="en-US" altLang="zh-CHS" sz="1400" b="1" dirty="0" err="1" smtClean="0"/>
              <a:t>Cheikh</a:t>
            </a:r>
            <a:r>
              <a:rPr lang="en-US" altLang="zh-CHS" sz="1400" b="1" dirty="0" smtClean="0"/>
              <a:t> Anta </a:t>
            </a:r>
            <a:r>
              <a:rPr lang="en-US" altLang="zh-CHS" sz="1400" b="1" dirty="0" err="1" smtClean="0"/>
              <a:t>Diop</a:t>
            </a:r>
            <a:endParaRPr lang="en-US" altLang="zh-CHS" sz="1400" b="1" dirty="0"/>
          </a:p>
          <a:p>
            <a:r>
              <a:rPr lang="en-US" altLang="zh-CHS" sz="1400" dirty="0" err="1" smtClean="0"/>
              <a:t>Daouda</a:t>
            </a:r>
            <a:r>
              <a:rPr lang="en-US" altLang="zh-CHS" sz="1400" dirty="0" smtClean="0"/>
              <a:t> </a:t>
            </a:r>
            <a:r>
              <a:rPr lang="en-US" altLang="zh-CHS" sz="1400" dirty="0" err="1" smtClean="0"/>
              <a:t>Ndiaye</a:t>
            </a:r>
            <a:endParaRPr lang="en-US" altLang="zh-CH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3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97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5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Resolving the transmission history of nominally clonal isolates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9785"/>
            <a:ext cx="7176911" cy="4041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78" y="3319639"/>
            <a:ext cx="1361722" cy="1361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3667" y="4736346"/>
            <a:ext cx="182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Seth Redmond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3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7749988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IBD within &amp; between populations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88" y="0"/>
            <a:ext cx="1394011" cy="1063229"/>
          </a:xfrm>
          <a:prstGeom prst="rect">
            <a:avLst/>
          </a:prstGeom>
        </p:spPr>
      </p:pic>
      <p:pic>
        <p:nvPicPr>
          <p:cNvPr id="4" name="Picture 3" descr="overlap_s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" y="1185334"/>
            <a:ext cx="4039420" cy="4039420"/>
          </a:xfrm>
          <a:prstGeom prst="rect">
            <a:avLst/>
          </a:prstGeom>
        </p:spPr>
      </p:pic>
      <p:pic>
        <p:nvPicPr>
          <p:cNvPr id="5" name="Picture 4" descr="sen_tha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40" y="1185333"/>
            <a:ext cx="4039421" cy="4039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9988" y="1185334"/>
            <a:ext cx="1394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Steve </a:t>
            </a:r>
            <a:r>
              <a:rPr lang="en-US" sz="1100" dirty="0" err="1" smtClean="0"/>
              <a:t>Schaffner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384778" y="1693334"/>
            <a:ext cx="1876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Senegal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604166" y="1665112"/>
            <a:ext cx="1876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Senegal</a:t>
            </a:r>
          </a:p>
          <a:p>
            <a:pPr algn="r"/>
            <a:r>
              <a:rPr lang="en-US" sz="3200" dirty="0" smtClean="0"/>
              <a:t>vs.</a:t>
            </a:r>
          </a:p>
          <a:p>
            <a:pPr algn="r"/>
            <a:r>
              <a:rPr lang="en-US" sz="3200" dirty="0" smtClean="0"/>
              <a:t>Thailand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71222" y="3121545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Dhfr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47334" y="2092389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Pfcrt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8223" y="2122789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4956" y="1938123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Pfcrt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5845" y="1968523"/>
            <a:ext cx="8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2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3.v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r="4515"/>
          <a:stretch/>
        </p:blipFill>
        <p:spPr>
          <a:xfrm>
            <a:off x="-1" y="519545"/>
            <a:ext cx="7728693" cy="4623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Look for SNPs with K13-like trajectory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19449" y="866894"/>
            <a:ext cx="272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K13 mutations over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5000" y="857250"/>
            <a:ext cx="272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SNPs over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478" y="2976105"/>
            <a:ext cx="1135522" cy="1083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8478" y="4059802"/>
            <a:ext cx="114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Gustavo</a:t>
            </a:r>
          </a:p>
          <a:p>
            <a:pPr algn="r"/>
            <a:r>
              <a:rPr lang="en-US" dirty="0" err="1" smtClean="0"/>
              <a:t>Cerqueira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8192" y="4835723"/>
            <a:ext cx="374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Cerqueira</a:t>
            </a:r>
            <a:r>
              <a:rPr lang="en-US" sz="1400" dirty="0" smtClean="0"/>
              <a:t> et al. Genome Biology 2017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231232" y="2412877"/>
            <a:ext cx="2828637" cy="366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Allele frequency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22222" y="4722003"/>
            <a:ext cx="1138297" cy="366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2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35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Malaria </a:t>
            </a:r>
            <a:r>
              <a:rPr lang="en-US" dirty="0"/>
              <a:t>G</a:t>
            </a:r>
            <a:r>
              <a:rPr lang="en-US" dirty="0" smtClean="0"/>
              <a:t>enomic </a:t>
            </a:r>
            <a:r>
              <a:rPr lang="en-US" dirty="0"/>
              <a:t>E</a:t>
            </a:r>
            <a:r>
              <a:rPr lang="en-US" dirty="0" smtClean="0"/>
              <a:t>pidemiology Use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286" y="1366762"/>
            <a:ext cx="845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Changes in disease transmission level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Population </a:t>
            </a:r>
            <a:r>
              <a:rPr lang="en-US" sz="3600" dirty="0"/>
              <a:t>connectivity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Drug resistance monitoring</a:t>
            </a:r>
          </a:p>
          <a:p>
            <a:pPr marL="285750" indent="-285750">
              <a:buFont typeface="Arial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402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Top hit: PI4K alpha</a:t>
            </a:r>
            <a:endParaRPr lang="en-US" dirty="0"/>
          </a:p>
        </p:txBody>
      </p:sp>
      <p:pic>
        <p:nvPicPr>
          <p:cNvPr id="9" name="Picture 8" descr="fig3.v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8" t="14242" r="4515" b="8632"/>
          <a:stretch/>
        </p:blipFill>
        <p:spPr>
          <a:xfrm>
            <a:off x="564144" y="1027554"/>
            <a:ext cx="4863432" cy="41159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71673" y="1457158"/>
            <a:ext cx="974117" cy="3609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ig3.v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1497" r="83711" b="17853"/>
          <a:stretch/>
        </p:blipFill>
        <p:spPr>
          <a:xfrm>
            <a:off x="-5352" y="347133"/>
            <a:ext cx="609201" cy="429752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113280" y="3724820"/>
            <a:ext cx="1483360" cy="839958"/>
          </a:xfrm>
          <a:prstGeom prst="line">
            <a:avLst/>
          </a:prstGeom>
          <a:ln w="349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96640" y="3545417"/>
            <a:ext cx="9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PI4K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771673" y="1818105"/>
            <a:ext cx="1530577" cy="1282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632492" y="1198127"/>
            <a:ext cx="5088917" cy="2347290"/>
            <a:chOff x="3935164" y="1282661"/>
            <a:chExt cx="5088917" cy="2347290"/>
          </a:xfrm>
        </p:grpSpPr>
        <p:sp>
          <p:nvSpPr>
            <p:cNvPr id="7" name="TextBox 6"/>
            <p:cNvSpPr txBox="1"/>
            <p:nvPr/>
          </p:nvSpPr>
          <p:spPr>
            <a:xfrm>
              <a:off x="7267248" y="3383730"/>
              <a:ext cx="17568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err="1" smtClean="0"/>
                <a:t>Mbengue</a:t>
              </a:r>
              <a:r>
                <a:rPr lang="en-US" sz="1000" dirty="0" smtClean="0"/>
                <a:t> et al 2015, Nature</a:t>
              </a:r>
              <a:endParaRPr lang="en-US" sz="1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9085" r="2187" b="44206"/>
            <a:stretch/>
          </p:blipFill>
          <p:spPr>
            <a:xfrm>
              <a:off x="3935164" y="1818105"/>
              <a:ext cx="5088917" cy="156562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54316" y="1928991"/>
              <a:ext cx="695157" cy="3302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02437" y="1282661"/>
              <a:ext cx="628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?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rot="16200000">
            <a:off x="-1387975" y="2580748"/>
            <a:ext cx="3131418" cy="366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Allele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219" y="856274"/>
            <a:ext cx="839078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dirty="0" smtClean="0"/>
              <a:t>segment of </a:t>
            </a:r>
            <a:r>
              <a:rPr lang="en-US" sz="2800" dirty="0"/>
              <a:t>sequence is </a:t>
            </a:r>
            <a:r>
              <a:rPr lang="en-US" sz="2800" b="1" dirty="0" smtClean="0"/>
              <a:t>identical by descent (IBD)</a:t>
            </a:r>
            <a:r>
              <a:rPr lang="en-US" sz="2800" dirty="0" smtClean="0"/>
              <a:t> </a:t>
            </a:r>
            <a:r>
              <a:rPr lang="en-US" sz="2800" dirty="0"/>
              <a:t>between two samples if they both inherit it unchanged by mutation or </a:t>
            </a:r>
            <a:r>
              <a:rPr lang="en-US" sz="2800" dirty="0" smtClean="0"/>
              <a:t>recombination from </a:t>
            </a:r>
            <a:r>
              <a:rPr lang="en-US" sz="2800" dirty="0"/>
              <a:t>a common ancestor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0064" y="3664431"/>
            <a:ext cx="677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HMM code: https</a:t>
            </a:r>
            <a:r>
              <a:rPr lang="en-US" sz="2400" dirty="0"/>
              <a:t>://</a:t>
            </a:r>
            <a:r>
              <a:rPr lang="en-US" sz="2400" dirty="0" err="1"/>
              <a:t>github.com</a:t>
            </a:r>
            <a:r>
              <a:rPr lang="en-US" sz="2400" dirty="0"/>
              <a:t>/</a:t>
            </a:r>
            <a:r>
              <a:rPr lang="en-US" sz="2400" dirty="0" err="1"/>
              <a:t>glipsnort</a:t>
            </a:r>
            <a:r>
              <a:rPr lang="en-US" sz="2400" dirty="0"/>
              <a:t>/</a:t>
            </a:r>
            <a:r>
              <a:rPr lang="en-US" sz="2400" dirty="0" err="1"/>
              <a:t>hmmIBD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88876" y="4681835"/>
            <a:ext cx="624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Steve </a:t>
            </a:r>
            <a:r>
              <a:rPr lang="en-US" sz="2400" dirty="0" err="1" smtClean="0"/>
              <a:t>Schaffner</a:t>
            </a:r>
            <a:r>
              <a:rPr lang="en-US" sz="2400" dirty="0" smtClean="0"/>
              <a:t> and Aimee Taylor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38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6"/>
          <p:cNvSpPr>
            <a:spLocks noGrp="1"/>
          </p:cNvSpPr>
          <p:nvPr>
            <p:ph type="title"/>
          </p:nvPr>
        </p:nvSpPr>
        <p:spPr>
          <a:xfrm>
            <a:off x="177800" y="96838"/>
            <a:ext cx="87884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The genetic composition of polygenomic infections is influenced by how strains are transmitted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800" y="3415407"/>
            <a:ext cx="4189484" cy="1486622"/>
          </a:xfrm>
          <a:prstGeom prst="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spcCol="0" rtlCol="0" anchor="ctr"/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Superinfections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result from </a:t>
            </a:r>
            <a:r>
              <a:rPr lang="en-US" b="1" dirty="0">
                <a:solidFill>
                  <a:srgbClr val="800000"/>
                </a:solidFill>
              </a:rPr>
              <a:t>multiple </a:t>
            </a:r>
            <a:r>
              <a:rPr lang="en-US" dirty="0">
                <a:solidFill>
                  <a:srgbClr val="000000"/>
                </a:solidFill>
              </a:rPr>
              <a:t>mosquito bites. 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trains assumed </a:t>
            </a:r>
            <a:r>
              <a:rPr lang="en-US" dirty="0">
                <a:solidFill>
                  <a:srgbClr val="000000"/>
                </a:solidFill>
              </a:rPr>
              <a:t>to be randomly sampled </a:t>
            </a:r>
            <a:r>
              <a:rPr lang="en-US" dirty="0" smtClean="0">
                <a:solidFill>
                  <a:srgbClr val="000000"/>
                </a:solidFill>
              </a:rPr>
              <a:t>and thus </a:t>
            </a:r>
            <a:r>
              <a:rPr lang="en-US" b="1" dirty="0" smtClean="0">
                <a:solidFill>
                  <a:srgbClr val="800000"/>
                </a:solidFill>
              </a:rPr>
              <a:t>unrelated.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95815" y="3521179"/>
            <a:ext cx="4275827" cy="1486622"/>
          </a:xfrm>
          <a:prstGeom prst="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spcCol="0"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Cotransmitted</a:t>
            </a:r>
            <a:r>
              <a:rPr lang="en-US" dirty="0">
                <a:solidFill>
                  <a:srgbClr val="000000"/>
                </a:solidFill>
              </a:rPr>
              <a:t> infections result from the transmission of multiple strains from a </a:t>
            </a:r>
            <a:r>
              <a:rPr lang="en-US" b="1" dirty="0">
                <a:solidFill>
                  <a:srgbClr val="800000"/>
                </a:solidFill>
              </a:rPr>
              <a:t>single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mosquito bite. 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Strains can </a:t>
            </a:r>
            <a:r>
              <a:rPr lang="en-US" dirty="0">
                <a:solidFill>
                  <a:srgbClr val="000000"/>
                </a:solidFill>
              </a:rPr>
              <a:t>be </a:t>
            </a:r>
            <a:r>
              <a:rPr lang="en-US" b="1" dirty="0">
                <a:solidFill>
                  <a:srgbClr val="800000"/>
                </a:solidFill>
              </a:rPr>
              <a:t>genetically related </a:t>
            </a:r>
            <a:r>
              <a:rPr lang="en-US" b="1" dirty="0" smtClean="0">
                <a:solidFill>
                  <a:srgbClr val="800000"/>
                </a:solidFill>
              </a:rPr>
              <a:t>(IBD)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one </a:t>
            </a:r>
            <a:r>
              <a:rPr lang="en-US" dirty="0" smtClean="0">
                <a:solidFill>
                  <a:srgbClr val="000000"/>
                </a:solidFill>
              </a:rPr>
              <a:t>another </a:t>
            </a:r>
            <a:r>
              <a:rPr lang="en-US" dirty="0" smtClean="0">
                <a:solidFill>
                  <a:srgbClr val="000000"/>
                </a:solidFill>
              </a:rPr>
              <a:t>due to meiosis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533388" y="1453634"/>
            <a:ext cx="0" cy="3554167"/>
          </a:xfrm>
          <a:prstGeom prst="line">
            <a:avLst/>
          </a:prstGeom>
          <a:ln w="76200" cmpd="sng"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4" y="1155700"/>
            <a:ext cx="5765800" cy="22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3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24" y="36646"/>
            <a:ext cx="8413676" cy="857250"/>
          </a:xfrm>
        </p:spPr>
        <p:txBody>
          <a:bodyPr>
            <a:noAutofit/>
          </a:bodyPr>
          <a:lstStyle/>
          <a:p>
            <a:r>
              <a:rPr lang="en-US" sz="3200" dirty="0"/>
              <a:t>Modeling the effects of transmission </a:t>
            </a:r>
            <a:r>
              <a:rPr lang="en-US" sz="3200" dirty="0" smtClean="0"/>
              <a:t>intensity </a:t>
            </a:r>
            <a:r>
              <a:rPr lang="en-US" sz="3200" dirty="0"/>
              <a:t>on the </a:t>
            </a:r>
            <a:r>
              <a:rPr lang="en-US" sz="3200" dirty="0" smtClean="0"/>
              <a:t>genomic infection profiles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7149" y="1262206"/>
            <a:ext cx="956468" cy="2622443"/>
            <a:chOff x="0" y="1846779"/>
            <a:chExt cx="1413668" cy="3393040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56975" y="2621177"/>
              <a:ext cx="732403" cy="2618642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51000">
                  <a:srgbClr val="008000"/>
                </a:gs>
                <a:gs pos="20000">
                  <a:srgbClr val="FFFF00"/>
                </a:gs>
                <a:gs pos="69000">
                  <a:schemeClr val="tx2">
                    <a:lumMod val="40000"/>
                    <a:lumOff val="60000"/>
                  </a:schemeClr>
                </a:gs>
              </a:gsLst>
            </a:gra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846779"/>
              <a:ext cx="1413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Transmission</a:t>
              </a:r>
            </a:p>
            <a:p>
              <a:pPr algn="ctr"/>
              <a:r>
                <a:rPr lang="en-US" dirty="0" smtClean="0"/>
                <a:t>Intensity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9828" b="8153"/>
          <a:stretch/>
        </p:blipFill>
        <p:spPr>
          <a:xfrm>
            <a:off x="2260329" y="1150863"/>
            <a:ext cx="3849776" cy="303853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506" y="4189393"/>
            <a:ext cx="2818525" cy="954107"/>
            <a:chOff x="2264976" y="1498688"/>
            <a:chExt cx="4841218" cy="2061579"/>
          </a:xfrm>
        </p:grpSpPr>
        <p:grpSp>
          <p:nvGrpSpPr>
            <p:cNvPr id="9" name="Group 8"/>
            <p:cNvGrpSpPr/>
            <p:nvPr/>
          </p:nvGrpSpPr>
          <p:grpSpPr>
            <a:xfrm>
              <a:off x="2409672" y="1498688"/>
              <a:ext cx="4532988" cy="2061579"/>
              <a:chOff x="1846195" y="1600018"/>
              <a:chExt cx="4532988" cy="206157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603818" y="1777376"/>
                <a:ext cx="1775365" cy="1659881"/>
                <a:chOff x="1866900" y="1600200"/>
                <a:chExt cx="5080000" cy="436880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866900" y="1600200"/>
                  <a:ext cx="5080000" cy="4368800"/>
                  <a:chOff x="1993900" y="1651000"/>
                  <a:chExt cx="5080000" cy="4368800"/>
                </a:xfrm>
                <a:solidFill>
                  <a:schemeClr val="bg1">
                    <a:lumMod val="85000"/>
                  </a:schemeClr>
                </a:solidFill>
                <a:effectLst/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 flipV="1">
                    <a:off x="2755900" y="1930400"/>
                    <a:ext cx="1130300" cy="723900"/>
                  </a:xfrm>
                  <a:prstGeom prst="line">
                    <a:avLst/>
                  </a:prstGeom>
                  <a:grpFill/>
                  <a:ln>
                    <a:solidFill>
                      <a:srgbClr val="D9D9D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2755900" y="1930400"/>
                    <a:ext cx="2501900" cy="7239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755900" y="2654300"/>
                    <a:ext cx="0" cy="23876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755900" y="2654300"/>
                    <a:ext cx="3556000" cy="2286000"/>
                  </a:xfrm>
                  <a:prstGeom prst="line">
                    <a:avLst/>
                  </a:prstGeom>
                  <a:grpFill/>
                  <a:ln>
                    <a:solidFill>
                      <a:srgbClr val="D9D9D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2298700" y="2755900"/>
                    <a:ext cx="457200" cy="10795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>
                    <a:endCxn id="45" idx="3"/>
                  </p:cNvCxnSpPr>
                  <p:nvPr/>
                </p:nvCxnSpPr>
                <p:spPr>
                  <a:xfrm flipV="1">
                    <a:off x="2298700" y="2106285"/>
                    <a:ext cx="1420595" cy="1729115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2298700" y="2654300"/>
                    <a:ext cx="4013200" cy="1181100"/>
                  </a:xfrm>
                  <a:prstGeom prst="line">
                    <a:avLst/>
                  </a:prstGeom>
                  <a:grpFill/>
                  <a:ln>
                    <a:solidFill>
                      <a:srgbClr val="D9D9D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298700" y="3835400"/>
                    <a:ext cx="4013200" cy="1206500"/>
                  </a:xfrm>
                  <a:prstGeom prst="line">
                    <a:avLst/>
                  </a:prstGeom>
                  <a:grpFill/>
                  <a:ln>
                    <a:solidFill>
                      <a:srgbClr val="D9D9D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298700" y="3835400"/>
                    <a:ext cx="1587500" cy="18796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3886200" y="1930400"/>
                    <a:ext cx="0" cy="37846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2755900" y="1930400"/>
                    <a:ext cx="1130300" cy="31115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2298700" y="3835400"/>
                    <a:ext cx="4521200" cy="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3886200" y="3835400"/>
                    <a:ext cx="2933700" cy="18796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H="1">
                    <a:off x="5257800" y="3835400"/>
                    <a:ext cx="1562100" cy="18796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3886200" y="1930400"/>
                    <a:ext cx="1371600" cy="37846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H="1" flipV="1">
                    <a:off x="5257800" y="1930400"/>
                    <a:ext cx="1562100" cy="1905000"/>
                  </a:xfrm>
                  <a:prstGeom prst="line">
                    <a:avLst/>
                  </a:prstGeom>
                  <a:grpFill/>
                  <a:ln>
                    <a:solidFill>
                      <a:srgbClr val="D9D9D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6400800" y="2755900"/>
                    <a:ext cx="0" cy="223520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Oval 41"/>
                  <p:cNvSpPr/>
                  <p:nvPr/>
                </p:nvSpPr>
                <p:spPr>
                  <a:xfrm>
                    <a:off x="2476500" y="24003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2476500" y="47498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1993900" y="35687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3644900" y="16510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3644900" y="54864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5016500" y="16510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6146800" y="24003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6565900" y="35560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6146800" y="47498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5016500" y="5486400"/>
                    <a:ext cx="508000" cy="533400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2171700" y="2133600"/>
                  <a:ext cx="2108200" cy="2301964"/>
                  <a:chOff x="2171700" y="2133600"/>
                  <a:chExt cx="2108200" cy="2301964"/>
                </a:xfrm>
              </p:grpSpPr>
              <p:cxnSp>
                <p:nvCxnSpPr>
                  <p:cNvPr id="22" name="Straight Arrow Connector 21"/>
                  <p:cNvCxnSpPr/>
                  <p:nvPr/>
                </p:nvCxnSpPr>
                <p:spPr>
                  <a:xfrm flipV="1">
                    <a:off x="2171700" y="2133600"/>
                    <a:ext cx="1346200" cy="1651000"/>
                  </a:xfrm>
                  <a:prstGeom prst="straightConnector1">
                    <a:avLst/>
                  </a:prstGeom>
                  <a:ln w="38100" cmpd="sng">
                    <a:solidFill>
                      <a:srgbClr val="8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 flipV="1">
                    <a:off x="2197100" y="2324100"/>
                    <a:ext cx="1168400" cy="1435100"/>
                  </a:xfrm>
                  <a:prstGeom prst="straightConnector1">
                    <a:avLst/>
                  </a:prstGeom>
                  <a:ln w="38100" cmpd="sng">
                    <a:solidFill>
                      <a:srgbClr val="8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>
                    <a:off x="2197100" y="3810000"/>
                    <a:ext cx="2082800" cy="625564"/>
                  </a:xfrm>
                  <a:prstGeom prst="straightConnector1">
                    <a:avLst/>
                  </a:prstGeom>
                  <a:ln w="38100" cmpd="sng">
                    <a:solidFill>
                      <a:srgbClr val="8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2159000" y="1943100"/>
                  <a:ext cx="4076700" cy="3492500"/>
                  <a:chOff x="2159000" y="1943100"/>
                  <a:chExt cx="4076700" cy="3492500"/>
                </a:xfrm>
              </p:grpSpPr>
              <p:cxnSp>
                <p:nvCxnSpPr>
                  <p:cNvPr id="19" name="Straight Arrow Connector 18"/>
                  <p:cNvCxnSpPr/>
                  <p:nvPr/>
                </p:nvCxnSpPr>
                <p:spPr>
                  <a:xfrm>
                    <a:off x="2159000" y="3800564"/>
                    <a:ext cx="1433295" cy="1635036"/>
                  </a:xfrm>
                  <a:prstGeom prst="straightConnector1">
                    <a:avLst/>
                  </a:prstGeom>
                  <a:ln w="38100" cmpd="sng">
                    <a:solidFill>
                      <a:srgbClr val="8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flipH="1" flipV="1">
                    <a:off x="4660900" y="4546600"/>
                    <a:ext cx="1574800" cy="457200"/>
                  </a:xfrm>
                  <a:prstGeom prst="straightConnector1">
                    <a:avLst/>
                  </a:prstGeom>
                  <a:ln w="38100" cmpd="sng">
                    <a:solidFill>
                      <a:srgbClr val="8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>
                    <a:off x="3771900" y="1943100"/>
                    <a:ext cx="0" cy="1841500"/>
                  </a:xfrm>
                  <a:prstGeom prst="straightConnector1">
                    <a:avLst/>
                  </a:prstGeom>
                  <a:ln w="38100" cmpd="sng">
                    <a:solidFill>
                      <a:srgbClr val="8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Oval 15"/>
                <p:cNvSpPr/>
                <p:nvPr/>
              </p:nvSpPr>
              <p:spPr>
                <a:xfrm>
                  <a:off x="3517900" y="1600200"/>
                  <a:ext cx="508000" cy="533400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rgbClr val="FFFF00"/>
                    </a:gs>
                    <a:gs pos="54000">
                      <a:srgbClr val="008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019800" y="4699000"/>
                  <a:ext cx="508000" cy="5334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517900" y="5435600"/>
                  <a:ext cx="508000" cy="533400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rgbClr val="FFFF00"/>
                    </a:gs>
                    <a:gs pos="54000">
                      <a:srgbClr val="008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846195" y="1600018"/>
                <a:ext cx="2510770" cy="206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Stochastic </a:t>
                </a:r>
                <a:r>
                  <a:rPr lang="en-US" sz="1400" dirty="0"/>
                  <a:t>a</a:t>
                </a:r>
                <a:r>
                  <a:rPr lang="en-US" sz="1400" dirty="0" smtClean="0"/>
                  <a:t>gent-based genetic epidemiology model</a:t>
                </a:r>
                <a:endParaRPr lang="en-US" sz="14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64976" y="1559276"/>
              <a:ext cx="4841218" cy="1942332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299561" y="6488668"/>
            <a:ext cx="287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Wes Wong, Edward Wenger</a:t>
            </a:r>
            <a:endParaRPr lang="en-US" i="1" dirty="0"/>
          </a:p>
        </p:txBody>
      </p:sp>
      <p:pic>
        <p:nvPicPr>
          <p:cNvPr id="53" name="Picture 52" descr="w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" y="0"/>
            <a:ext cx="713260" cy="115086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310184" y="4770039"/>
            <a:ext cx="28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Wes </a:t>
            </a:r>
            <a:r>
              <a:rPr lang="en-US" i="1" dirty="0" smtClean="0"/>
              <a:t>Wong, Edward Wenger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50877" y="1122641"/>
            <a:ext cx="1609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30882" y="1122641"/>
            <a:ext cx="1679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 (no. strains)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/>
          <a:srcRect l="74080" b="7306"/>
          <a:stretch/>
        </p:blipFill>
        <p:spPr>
          <a:xfrm>
            <a:off x="6113613" y="1150863"/>
            <a:ext cx="1988902" cy="306657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234282" y="1119873"/>
            <a:ext cx="19219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Intra-infection IBD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312348" y="4166865"/>
            <a:ext cx="19219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61550" r="17616" b="10879"/>
          <a:stretch/>
        </p:blipFill>
        <p:spPr>
          <a:xfrm>
            <a:off x="4690568" y="1227667"/>
            <a:ext cx="1848556" cy="2710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18" y="70555"/>
            <a:ext cx="7309556" cy="857250"/>
          </a:xfrm>
        </p:spPr>
        <p:txBody>
          <a:bodyPr>
            <a:no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ransmission </a:t>
            </a:r>
            <a:r>
              <a:rPr lang="en-US" sz="3600" dirty="0"/>
              <a:t>topology </a:t>
            </a:r>
            <a:r>
              <a:rPr lang="en-US" sz="3600" dirty="0" smtClean="0"/>
              <a:t>impacts genomic infection profiles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8649" b="10879"/>
          <a:stretch/>
        </p:blipFill>
        <p:spPr>
          <a:xfrm>
            <a:off x="1007554" y="1227667"/>
            <a:ext cx="3668889" cy="2710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204" y="1227667"/>
            <a:ext cx="1357641" cy="1227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48" y="2640797"/>
            <a:ext cx="1395353" cy="1261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165" y="3855657"/>
            <a:ext cx="1421718" cy="128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374" y="0"/>
            <a:ext cx="1371301" cy="12398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08584" y="368093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800000"/>
                </a:solidFill>
              </a:rPr>
              <a:t>Barabasi</a:t>
            </a:r>
            <a:r>
              <a:rPr lang="en-US" sz="1400" b="1" dirty="0" smtClean="0">
                <a:solidFill>
                  <a:srgbClr val="800000"/>
                </a:solidFill>
              </a:rPr>
              <a:t> </a:t>
            </a:r>
            <a:r>
              <a:rPr lang="en-US" sz="1400" b="1" dirty="0" smtClean="0">
                <a:solidFill>
                  <a:srgbClr val="800000"/>
                </a:solidFill>
              </a:rPr>
              <a:t>Scale Free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1011" y="4844128"/>
            <a:ext cx="241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Watts </a:t>
            </a:r>
            <a:r>
              <a:rPr lang="en-US" sz="1400" b="1" dirty="0" err="1" smtClean="0">
                <a:solidFill>
                  <a:schemeClr val="accent4">
                    <a:lumMod val="75000"/>
                  </a:schemeClr>
                </a:solidFill>
              </a:rPr>
              <a:t>Strogatz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 Small World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2204" y="2196316"/>
            <a:ext cx="1419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Random Regular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6978" y="919890"/>
            <a:ext cx="146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00"/>
                </a:solidFill>
              </a:rPr>
              <a:t>Complete Mixing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771725"/>
            <a:ext cx="287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Wes Wong, Edward Wenger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03731" y="1055150"/>
            <a:ext cx="1299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3267" y="1055150"/>
            <a:ext cx="1679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 (no. strains)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3267" y="3938364"/>
            <a:ext cx="19219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5201" y="1312458"/>
            <a:ext cx="1941151" cy="1293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65948" y="1060317"/>
            <a:ext cx="1961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Intra-infection IBD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3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35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Malaria </a:t>
            </a:r>
            <a:r>
              <a:rPr lang="en-US" dirty="0"/>
              <a:t>G</a:t>
            </a:r>
            <a:r>
              <a:rPr lang="en-US" dirty="0" smtClean="0"/>
              <a:t>enomic </a:t>
            </a:r>
            <a:r>
              <a:rPr lang="en-US" dirty="0"/>
              <a:t>E</a:t>
            </a:r>
            <a:r>
              <a:rPr lang="en-US" dirty="0" smtClean="0"/>
              <a:t>pidemiology Use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286" y="1366762"/>
            <a:ext cx="845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/>
              <a:t>Changes in disease transmission level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Population </a:t>
            </a:r>
            <a:r>
              <a:rPr lang="en-US" sz="3600" dirty="0"/>
              <a:t>connectivity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/>
              <a:t>Drug resistance monitoring</a:t>
            </a:r>
          </a:p>
          <a:p>
            <a:pPr marL="285750" indent="-285750">
              <a:buFont typeface="Arial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372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99" y="570749"/>
            <a:ext cx="7000808" cy="3662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905" y="4441718"/>
            <a:ext cx="87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b="1" dirty="0" smtClean="0"/>
              <a:t>Collaborators: Tim Anderson &amp; Ian </a:t>
            </a:r>
            <a:r>
              <a:rPr lang="en-US" b="1" dirty="0" err="1" smtClean="0"/>
              <a:t>Cheeseman</a:t>
            </a:r>
            <a:r>
              <a:rPr lang="en-US" b="1" dirty="0" smtClean="0"/>
              <a:t> (Texas Biomed) &amp; François </a:t>
            </a:r>
            <a:r>
              <a:rPr lang="en-US" b="1" dirty="0" err="1" smtClean="0"/>
              <a:t>Nosten</a:t>
            </a:r>
            <a:r>
              <a:rPr lang="en-US" b="1" dirty="0" smtClean="0"/>
              <a:t> (SMRU)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759364" y="2179871"/>
            <a:ext cx="2828637" cy="366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Clearance rate half-life (h)</a:t>
            </a:r>
            <a:endParaRPr lang="en-US" dirty="0"/>
          </a:p>
        </p:txBody>
      </p:sp>
      <p:pic>
        <p:nvPicPr>
          <p:cNvPr id="6" name="Picture 2" descr="http://t2.gstatic.com/images?q=tbn:ANd9GcR36ExJpSE3wG9cbzI-WHk4AW9cDdaxPGsj7WdJReyvsHb-T36u"/>
          <p:cNvPicPr>
            <a:picLocks noChangeAspect="1" noChangeArrowheads="1"/>
          </p:cNvPicPr>
          <p:nvPr/>
        </p:nvPicPr>
        <p:blipFill>
          <a:blip r:embed="rId3" cstate="print"/>
          <a:srcRect l="14280" t="8015" r="15524" b="6739"/>
          <a:stretch>
            <a:fillRect/>
          </a:stretch>
        </p:blipFill>
        <p:spPr bwMode="auto">
          <a:xfrm>
            <a:off x="6870411" y="3904861"/>
            <a:ext cx="793757" cy="892977"/>
          </a:xfrm>
          <a:prstGeom prst="rect">
            <a:avLst/>
          </a:prstGeom>
          <a:noFill/>
        </p:spPr>
      </p:pic>
      <p:pic>
        <p:nvPicPr>
          <p:cNvPr id="7" name="Picture 2" descr="http://txbiomed.org/image/cheeseman_ian.jpg"/>
          <p:cNvPicPr>
            <a:picLocks noChangeAspect="1" noChangeArrowheads="1"/>
          </p:cNvPicPr>
          <p:nvPr/>
        </p:nvPicPr>
        <p:blipFill>
          <a:blip r:embed="rId4" cstate="print"/>
          <a:srcRect l="12986" b="26916"/>
          <a:stretch>
            <a:fillRect/>
          </a:stretch>
        </p:blipFill>
        <p:spPr bwMode="auto">
          <a:xfrm>
            <a:off x="3990596" y="3894596"/>
            <a:ext cx="725489" cy="89573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129" y="3904861"/>
            <a:ext cx="885474" cy="885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32320"/>
            <a:ext cx="17689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r>
              <a:rPr lang="en-US" b="1" dirty="0" smtClean="0"/>
              <a:t>and 1731 samples with </a:t>
            </a:r>
          </a:p>
          <a:p>
            <a:pPr algn="ctr"/>
            <a:r>
              <a:rPr lang="en-US" b="1" dirty="0" smtClean="0"/>
              <a:t>93-</a:t>
            </a:r>
            <a:r>
              <a:rPr lang="en-US" b="1" dirty="0" smtClean="0"/>
              <a:t>SNP</a:t>
            </a:r>
          </a:p>
          <a:p>
            <a:pPr algn="ctr"/>
            <a:r>
              <a:rPr lang="en-US" b="1" dirty="0"/>
              <a:t>b</a:t>
            </a:r>
            <a:r>
              <a:rPr lang="en-US" b="1" dirty="0" smtClean="0"/>
              <a:t>arcodes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Nkhoma</a:t>
            </a:r>
            <a:r>
              <a:rPr lang="en-US" b="1" dirty="0" smtClean="0"/>
              <a:t> et al. 2013)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Thailand: </a:t>
            </a:r>
            <a:r>
              <a:rPr lang="en-US" sz="2800" dirty="0" smtClean="0"/>
              <a:t>178 </a:t>
            </a:r>
            <a:r>
              <a:rPr lang="en-US" sz="2800" dirty="0" smtClean="0"/>
              <a:t>sequenced genomes spanning the rise of ART resistance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722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5553</TotalTime>
  <Words>1437</Words>
  <Application>Microsoft Macintosh PowerPoint</Application>
  <PresentationFormat>On-screen Show (16:9)</PresentationFormat>
  <Paragraphs>250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Fulfilling the potential of genomic epidemiology of malaria </vt:lpstr>
      <vt:lpstr>PowerPoint Presentation</vt:lpstr>
      <vt:lpstr>Malaria Genomic Epidemiology Use Cases</vt:lpstr>
      <vt:lpstr>PowerPoint Presentation</vt:lpstr>
      <vt:lpstr>The genetic composition of polygenomic infections is influenced by how strains are transmitted</vt:lpstr>
      <vt:lpstr>Modeling the effects of transmission intensity on the genomic infection profiles</vt:lpstr>
      <vt:lpstr>Transmission topology impacts genomic infection profiles</vt:lpstr>
      <vt:lpstr>Malaria Genomic Epidemiology Use Cases</vt:lpstr>
      <vt:lpstr>Thailand: 178 sequenced genomes spanning the rise of ART resistance  </vt:lpstr>
      <vt:lpstr>No significant allelic differentiation between clinics</vt:lpstr>
      <vt:lpstr>PowerPoint Presentation</vt:lpstr>
      <vt:lpstr>Increase in recent common ancestry over time</vt:lpstr>
      <vt:lpstr>Recent common ancestry correlates negatively with clinic distance</vt:lpstr>
      <vt:lpstr>PowerPoint Presentation</vt:lpstr>
      <vt:lpstr>Malaria Genomic Epidemiology Use Cases</vt:lpstr>
      <vt:lpstr>PowerPoint Presentation</vt:lpstr>
      <vt:lpstr>Mechanism of resistance?</vt:lpstr>
      <vt:lpstr>Do mutations at other loci contribute to artemisinin resistance?</vt:lpstr>
      <vt:lpstr>PowerPoint Presentation</vt:lpstr>
      <vt:lpstr>Resistance mutations arise in every individual infection, in every population</vt:lpstr>
      <vt:lpstr>Why has high fitness resistance not evolved in Africa?</vt:lpstr>
      <vt:lpstr>Variants with highest net change in frequency</vt:lpstr>
      <vt:lpstr>Modeling gap: origin and spread of multi-locus resistance in a facultatively outcrossing sexual eukaryote </vt:lpstr>
      <vt:lpstr>PowerPoint Presentation</vt:lpstr>
      <vt:lpstr>Acknowledgements</vt:lpstr>
      <vt:lpstr>PowerPoint Presentation</vt:lpstr>
      <vt:lpstr>Resolving the transmission history of nominally clonal isolates</vt:lpstr>
      <vt:lpstr>IBD within &amp; between populations</vt:lpstr>
      <vt:lpstr>Look for SNPs with K13-like trajectory</vt:lpstr>
      <vt:lpstr>Top hit: PI4K alpha</vt:lpstr>
    </vt:vector>
  </TitlesOfParts>
  <Company>Broad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Fulfilling the potential of genomic epidemiology of malaria </dc:title>
  <dc:creator>Daniel Neafsey</dc:creator>
  <cp:lastModifiedBy>Daniel Neafsey</cp:lastModifiedBy>
  <cp:revision>57</cp:revision>
  <dcterms:created xsi:type="dcterms:W3CDTF">2017-04-14T17:08:59Z</dcterms:created>
  <dcterms:modified xsi:type="dcterms:W3CDTF">2017-04-19T16:54:47Z</dcterms:modified>
</cp:coreProperties>
</file>