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6.xml" ContentType="application/vnd.openxmlformats-officedocument.presentationml.notesSlide+xml"/>
  <Override PartName="/ppt/charts/chart12.xml" ContentType="application/vnd.openxmlformats-officedocument.drawingml.chart+xml"/>
  <Override PartName="/ppt/notesSlides/notesSlide27.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8.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theme/themeOverride2.xml" ContentType="application/vnd.openxmlformats-officedocument.themeOverride+xml"/>
  <Override PartName="/ppt/charts/chart41.xml" ContentType="application/vnd.openxmlformats-officedocument.drawingml.chart+xml"/>
  <Override PartName="/ppt/charts/chart4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4"/>
  </p:notesMasterIdLst>
  <p:handoutMasterIdLst>
    <p:handoutMasterId r:id="rId145"/>
  </p:handoutMasterIdLst>
  <p:sldIdLst>
    <p:sldId id="268" r:id="rId2"/>
    <p:sldId id="618" r:id="rId3"/>
    <p:sldId id="619" r:id="rId4"/>
    <p:sldId id="620" r:id="rId5"/>
    <p:sldId id="621" r:id="rId6"/>
    <p:sldId id="564" r:id="rId7"/>
    <p:sldId id="565" r:id="rId8"/>
    <p:sldId id="622" r:id="rId9"/>
    <p:sldId id="623" r:id="rId10"/>
    <p:sldId id="624" r:id="rId11"/>
    <p:sldId id="625" r:id="rId12"/>
    <p:sldId id="626" r:id="rId13"/>
    <p:sldId id="627" r:id="rId14"/>
    <p:sldId id="628" r:id="rId15"/>
    <p:sldId id="629" r:id="rId16"/>
    <p:sldId id="630" r:id="rId17"/>
    <p:sldId id="631" r:id="rId18"/>
    <p:sldId id="632" r:id="rId19"/>
    <p:sldId id="633" r:id="rId20"/>
    <p:sldId id="578" r:id="rId21"/>
    <p:sldId id="579" r:id="rId22"/>
    <p:sldId id="580" r:id="rId23"/>
    <p:sldId id="581" r:id="rId24"/>
    <p:sldId id="583" r:id="rId25"/>
    <p:sldId id="584" r:id="rId26"/>
    <p:sldId id="585" r:id="rId27"/>
    <p:sldId id="586" r:id="rId28"/>
    <p:sldId id="608" r:id="rId29"/>
    <p:sldId id="591" r:id="rId30"/>
    <p:sldId id="592" r:id="rId31"/>
    <p:sldId id="593" r:id="rId32"/>
    <p:sldId id="597" r:id="rId33"/>
    <p:sldId id="598" r:id="rId34"/>
    <p:sldId id="614" r:id="rId35"/>
    <p:sldId id="615" r:id="rId36"/>
    <p:sldId id="616" r:id="rId37"/>
    <p:sldId id="609" r:id="rId38"/>
    <p:sldId id="436" r:id="rId39"/>
    <p:sldId id="493" r:id="rId40"/>
    <p:sldId id="296" r:id="rId41"/>
    <p:sldId id="538" r:id="rId42"/>
    <p:sldId id="494" r:id="rId43"/>
    <p:sldId id="439" r:id="rId44"/>
    <p:sldId id="540" r:id="rId45"/>
    <p:sldId id="541" r:id="rId46"/>
    <p:sldId id="542" r:id="rId47"/>
    <p:sldId id="345" r:id="rId48"/>
    <p:sldId id="331" r:id="rId49"/>
    <p:sldId id="332" r:id="rId50"/>
    <p:sldId id="416" r:id="rId51"/>
    <p:sldId id="333" r:id="rId52"/>
    <p:sldId id="334" r:id="rId53"/>
    <p:sldId id="346" r:id="rId54"/>
    <p:sldId id="440" r:id="rId55"/>
    <p:sldId id="441" r:id="rId56"/>
    <p:sldId id="396" r:id="rId57"/>
    <p:sldId id="397" r:id="rId58"/>
    <p:sldId id="402" r:id="rId59"/>
    <p:sldId id="408" r:id="rId60"/>
    <p:sldId id="409" r:id="rId61"/>
    <p:sldId id="552" r:id="rId62"/>
    <p:sldId id="553" r:id="rId63"/>
    <p:sldId id="467" r:id="rId64"/>
    <p:sldId id="442" r:id="rId65"/>
    <p:sldId id="444" r:id="rId66"/>
    <p:sldId id="347" r:id="rId67"/>
    <p:sldId id="257" r:id="rId68"/>
    <p:sldId id="386" r:id="rId69"/>
    <p:sldId id="388" r:id="rId70"/>
    <p:sldId id="418" r:id="rId71"/>
    <p:sldId id="420" r:id="rId72"/>
    <p:sldId id="559" r:id="rId73"/>
    <p:sldId id="604" r:id="rId74"/>
    <p:sldId id="605" r:id="rId75"/>
    <p:sldId id="637" r:id="rId76"/>
    <p:sldId id="634" r:id="rId77"/>
    <p:sldId id="635" r:id="rId78"/>
    <p:sldId id="636" r:id="rId79"/>
    <p:sldId id="560" r:id="rId80"/>
    <p:sldId id="606" r:id="rId81"/>
    <p:sldId id="607" r:id="rId82"/>
    <p:sldId id="610" r:id="rId83"/>
    <p:sldId id="611" r:id="rId84"/>
    <p:sldId id="612" r:id="rId85"/>
    <p:sldId id="613" r:id="rId86"/>
    <p:sldId id="617" r:id="rId87"/>
    <p:sldId id="379" r:id="rId88"/>
    <p:sldId id="387" r:id="rId89"/>
    <p:sldId id="389" r:id="rId90"/>
    <p:sldId id="487" r:id="rId91"/>
    <p:sldId id="486" r:id="rId92"/>
    <p:sldId id="474" r:id="rId93"/>
    <p:sldId id="475" r:id="rId94"/>
    <p:sldId id="476" r:id="rId95"/>
    <p:sldId id="477" r:id="rId96"/>
    <p:sldId id="478" r:id="rId97"/>
    <p:sldId id="479" r:id="rId98"/>
    <p:sldId id="480" r:id="rId99"/>
    <p:sldId id="481" r:id="rId100"/>
    <p:sldId id="482" r:id="rId101"/>
    <p:sldId id="488" r:id="rId102"/>
    <p:sldId id="483" r:id="rId103"/>
    <p:sldId id="484" r:id="rId104"/>
    <p:sldId id="485" r:id="rId105"/>
    <p:sldId id="490" r:id="rId106"/>
    <p:sldId id="491" r:id="rId107"/>
    <p:sldId id="528" r:id="rId108"/>
    <p:sldId id="533" r:id="rId109"/>
    <p:sldId id="534" r:id="rId110"/>
    <p:sldId id="531" r:id="rId111"/>
    <p:sldId id="537" r:id="rId112"/>
    <p:sldId id="492" r:id="rId113"/>
    <p:sldId id="523" r:id="rId114"/>
    <p:sldId id="495" r:id="rId115"/>
    <p:sldId id="496" r:id="rId116"/>
    <p:sldId id="497" r:id="rId117"/>
    <p:sldId id="498" r:id="rId118"/>
    <p:sldId id="499" r:id="rId119"/>
    <p:sldId id="539" r:id="rId120"/>
    <p:sldId id="505" r:id="rId121"/>
    <p:sldId id="506" r:id="rId122"/>
    <p:sldId id="507" r:id="rId123"/>
    <p:sldId id="508" r:id="rId124"/>
    <p:sldId id="509" r:id="rId125"/>
    <p:sldId id="510" r:id="rId126"/>
    <p:sldId id="520" r:id="rId127"/>
    <p:sldId id="521" r:id="rId128"/>
    <p:sldId id="522" r:id="rId129"/>
    <p:sldId id="543" r:id="rId130"/>
    <p:sldId id="544" r:id="rId131"/>
    <p:sldId id="545" r:id="rId132"/>
    <p:sldId id="546" r:id="rId133"/>
    <p:sldId id="547" r:id="rId134"/>
    <p:sldId id="548" r:id="rId135"/>
    <p:sldId id="549" r:id="rId136"/>
    <p:sldId id="550" r:id="rId137"/>
    <p:sldId id="551" r:id="rId138"/>
    <p:sldId id="554" r:id="rId139"/>
    <p:sldId id="555" r:id="rId140"/>
    <p:sldId id="556" r:id="rId141"/>
    <p:sldId id="557" r:id="rId142"/>
    <p:sldId id="558" r:id="rId14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ran Nisar" initials="IN"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85407" autoAdjust="0"/>
  </p:normalViewPr>
  <p:slideViewPr>
    <p:cSldViewPr>
      <p:cViewPr varScale="1">
        <p:scale>
          <a:sx n="55" d="100"/>
          <a:sy n="55" d="100"/>
        </p:scale>
        <p:origin x="1484"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9.xml.rels><?xml version="1.0" encoding="UTF-8" standalone="yes"?>
<Relationships xmlns="http://schemas.openxmlformats.org/package/2006/relationships"><Relationship Id="rId1" Type="http://schemas.openxmlformats.org/officeDocument/2006/relationships/oleObject" Target="file:///C:\01-Imran\01-Projects_analysis\Indirect%20effect%20of%20PCV10\10-Analysis%20Aug%202016\New%20sheet.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C:\01-Imran\01-Projects_analysis\Indirect%20effect%20of%20PCV10\10-Analysis%20Aug%202016\New%20sheet.xlsx"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3.xml.rels><?xml version="1.0" encoding="UTF-8" standalone="yes"?>
<Relationships xmlns="http://schemas.openxmlformats.org/package/2006/relationships"><Relationship Id="rId1" Type="http://schemas.openxmlformats.org/officeDocument/2006/relationships/oleObject" Target="file:///C:\01-Imran\01-Projects_analysis\Indirect%20effect%20of%20PCV10\10-Analysis%20Oct%202016\New%20sheet.xlsx" TargetMode="Externa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6.xml.rels><?xml version="1.0" encoding="UTF-8" standalone="yes"?>
<Relationships xmlns="http://schemas.openxmlformats.org/package/2006/relationships"><Relationship Id="rId1" Type="http://schemas.openxmlformats.org/officeDocument/2006/relationships/oleObject" Target="file:///C:\01-Imran\01-Projects_analysis\Indirect%20effect%20of%20PCV10\10-Analysis%20Oct%202016\New%20sheet.xlsx" TargetMode="Externa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8.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9.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40.xml.rels><?xml version="1.0" encoding="UTF-8" standalone="yes"?>
<Relationships xmlns="http://schemas.openxmlformats.org/package/2006/relationships"><Relationship Id="rId2" Type="http://schemas.openxmlformats.org/officeDocument/2006/relationships/oleObject" Target="file:///C:\01-Imran\01-Projects_analysis\Indirect%20effect%20of%20PCV10\11-Analysis%20Dec%202016\New%20sheet.xlsx" TargetMode="External"/><Relationship Id="rId1" Type="http://schemas.openxmlformats.org/officeDocument/2006/relationships/themeOverride" Target="../theme/themeOverride2.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5.xml.rels><?xml version="1.0" encoding="UTF-8" standalone="yes"?>
<Relationships xmlns="http://schemas.openxmlformats.org/package/2006/relationships"><Relationship Id="rId1" Type="http://schemas.openxmlformats.org/officeDocument/2006/relationships/oleObject" Target="file:///C:\01-Imran\01-Projects_analysis\Indirect%20effect%20of%20PCV10\13-Analysis%20April%202017\New%20she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oleObject" Target="file:///C:\01-Imran\01-Projects_analysis\Indirect%20effect%20of%20PCV10\13-Analysis%20April%202017\New%20shee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01-Imran\01-Projects_analysis\Indirect%20effect%20of%20PCV10\13-Analysis%20April%202017\New%20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Matiari 3-12 months</a:t>
            </a:r>
          </a:p>
          <a:p>
            <a:pPr>
              <a:defRPr/>
            </a:pPr>
            <a:r>
              <a:rPr lang="en-US"/>
              <a:t>n=179 </a:t>
            </a:r>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Sheet3!$B$3:$B$4</c:f>
              <c:strCache>
                <c:ptCount val="2"/>
                <c:pt idx="0">
                  <c:v>PCV 10 Serotopyes </c:v>
                </c:pt>
                <c:pt idx="1">
                  <c:v>Non-PCV 10 serotypes</c:v>
                </c:pt>
              </c:strCache>
            </c:strRef>
          </c:cat>
          <c:val>
            <c:numRef>
              <c:f>Sheet3!$C$3:$C$4</c:f>
              <c:numCache>
                <c:formatCode>0%</c:formatCode>
                <c:ptCount val="2"/>
                <c:pt idx="0">
                  <c:v>0.32</c:v>
                </c:pt>
                <c:pt idx="1">
                  <c:v>0.68</c:v>
                </c:pt>
              </c:numCache>
            </c:numRef>
          </c:val>
          <c:extLst>
            <c:ext xmlns:c16="http://schemas.microsoft.com/office/drawing/2014/chart" uri="{C3380CC4-5D6E-409C-BE32-E72D297353CC}">
              <c16:uniqueId val="{00000000-CC01-4513-9A23-2CDA9BBA522B}"/>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'Serotype distribution_new'!$B$105</c:f>
              <c:strCache>
                <c:ptCount val="1"/>
              </c:strCache>
            </c:strRef>
          </c:tx>
          <c:invertIfNegative val="0"/>
          <c:dPt>
            <c:idx val="3"/>
            <c:invertIfNegative val="0"/>
            <c:bubble3D val="0"/>
            <c:spPr>
              <a:solidFill>
                <a:srgbClr val="00B050"/>
              </a:solidFill>
            </c:spPr>
            <c:extLst>
              <c:ext xmlns:c16="http://schemas.microsoft.com/office/drawing/2014/chart" uri="{C3380CC4-5D6E-409C-BE32-E72D297353CC}">
                <c16:uniqueId val="{00000001-5834-4CF8-9100-CC77934ACA37}"/>
              </c:ext>
            </c:extLst>
          </c:dPt>
          <c:dPt>
            <c:idx val="5"/>
            <c:invertIfNegative val="0"/>
            <c:bubble3D val="0"/>
            <c:spPr>
              <a:solidFill>
                <a:srgbClr val="00B050"/>
              </a:solidFill>
            </c:spPr>
            <c:extLst>
              <c:ext xmlns:c16="http://schemas.microsoft.com/office/drawing/2014/chart" uri="{C3380CC4-5D6E-409C-BE32-E72D297353CC}">
                <c16:uniqueId val="{00000003-5834-4CF8-9100-CC77934ACA37}"/>
              </c:ext>
            </c:extLst>
          </c:dPt>
          <c:dPt>
            <c:idx val="7"/>
            <c:invertIfNegative val="0"/>
            <c:bubble3D val="0"/>
            <c:spPr>
              <a:solidFill>
                <a:srgbClr val="FFFF00"/>
              </a:solidFill>
            </c:spPr>
            <c:extLst>
              <c:ext xmlns:c16="http://schemas.microsoft.com/office/drawing/2014/chart" uri="{C3380CC4-5D6E-409C-BE32-E72D297353CC}">
                <c16:uniqueId val="{00000005-5834-4CF8-9100-CC77934ACA37}"/>
              </c:ext>
            </c:extLst>
          </c:dPt>
          <c:dPt>
            <c:idx val="10"/>
            <c:invertIfNegative val="0"/>
            <c:bubble3D val="0"/>
            <c:spPr>
              <a:solidFill>
                <a:srgbClr val="FFFF00"/>
              </a:solidFill>
            </c:spPr>
            <c:extLst>
              <c:ext xmlns:c16="http://schemas.microsoft.com/office/drawing/2014/chart" uri="{C3380CC4-5D6E-409C-BE32-E72D297353CC}">
                <c16:uniqueId val="{00000007-5834-4CF8-9100-CC77934ACA37}"/>
              </c:ext>
            </c:extLst>
          </c:dPt>
          <c:dPt>
            <c:idx val="14"/>
            <c:invertIfNegative val="0"/>
            <c:bubble3D val="0"/>
            <c:spPr>
              <a:solidFill>
                <a:srgbClr val="FFFF00"/>
              </a:solidFill>
            </c:spPr>
            <c:extLst>
              <c:ext xmlns:c16="http://schemas.microsoft.com/office/drawing/2014/chart" uri="{C3380CC4-5D6E-409C-BE32-E72D297353CC}">
                <c16:uniqueId val="{00000009-5834-4CF8-9100-CC77934ACA37}"/>
              </c:ext>
            </c:extLst>
          </c:dPt>
          <c:dPt>
            <c:idx val="15"/>
            <c:invertIfNegative val="0"/>
            <c:bubble3D val="0"/>
            <c:spPr>
              <a:solidFill>
                <a:srgbClr val="FFFF00"/>
              </a:solidFill>
            </c:spPr>
            <c:extLst>
              <c:ext xmlns:c16="http://schemas.microsoft.com/office/drawing/2014/chart" uri="{C3380CC4-5D6E-409C-BE32-E72D297353CC}">
                <c16:uniqueId val="{0000000B-5834-4CF8-9100-CC77934ACA37}"/>
              </c:ext>
            </c:extLst>
          </c:dPt>
          <c:dPt>
            <c:idx val="17"/>
            <c:invertIfNegative val="0"/>
            <c:bubble3D val="0"/>
            <c:spPr>
              <a:solidFill>
                <a:srgbClr val="FFFF00"/>
              </a:solidFill>
            </c:spPr>
            <c:extLst>
              <c:ext xmlns:c16="http://schemas.microsoft.com/office/drawing/2014/chart" uri="{C3380CC4-5D6E-409C-BE32-E72D297353CC}">
                <c16:uniqueId val="{0000000D-5834-4CF8-9100-CC77934ACA37}"/>
              </c:ext>
            </c:extLst>
          </c:dPt>
          <c:dPt>
            <c:idx val="21"/>
            <c:invertIfNegative val="0"/>
            <c:bubble3D val="0"/>
            <c:spPr>
              <a:solidFill>
                <a:srgbClr val="FFFF00"/>
              </a:solidFill>
            </c:spPr>
            <c:extLst>
              <c:ext xmlns:c16="http://schemas.microsoft.com/office/drawing/2014/chart" uri="{C3380CC4-5D6E-409C-BE32-E72D297353CC}">
                <c16:uniqueId val="{0000000F-5834-4CF8-9100-CC77934ACA37}"/>
              </c:ext>
            </c:extLst>
          </c:dPt>
          <c:dPt>
            <c:idx val="33"/>
            <c:invertIfNegative val="0"/>
            <c:bubble3D val="0"/>
            <c:spPr>
              <a:solidFill>
                <a:srgbClr val="00B050"/>
              </a:solidFill>
            </c:spPr>
            <c:extLst>
              <c:ext xmlns:c16="http://schemas.microsoft.com/office/drawing/2014/chart" uri="{C3380CC4-5D6E-409C-BE32-E72D297353CC}">
                <c16:uniqueId val="{00000011-5834-4CF8-9100-CC77934ACA37}"/>
              </c:ext>
            </c:extLst>
          </c:dPt>
          <c:dPt>
            <c:idx val="35"/>
            <c:invertIfNegative val="0"/>
            <c:bubble3D val="0"/>
            <c:spPr>
              <a:solidFill>
                <a:srgbClr val="FFFF00"/>
              </a:solidFill>
            </c:spPr>
            <c:extLst>
              <c:ext xmlns:c16="http://schemas.microsoft.com/office/drawing/2014/chart" uri="{C3380CC4-5D6E-409C-BE32-E72D297353CC}">
                <c16:uniqueId val="{00000013-5834-4CF8-9100-CC77934ACA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distribution_new'!$A$106:$A$144</c:f>
              <c:strCache>
                <c:ptCount val="39"/>
                <c:pt idx="0">
                  <c:v>non-typeable</c:v>
                </c:pt>
                <c:pt idx="1">
                  <c:v>10A</c:v>
                </c:pt>
                <c:pt idx="2">
                  <c:v>15B/15C</c:v>
                </c:pt>
                <c:pt idx="3">
                  <c:v>6A</c:v>
                </c:pt>
                <c:pt idx="4">
                  <c:v>11A/11D</c:v>
                </c:pt>
                <c:pt idx="5">
                  <c:v>19A</c:v>
                </c:pt>
                <c:pt idx="6">
                  <c:v>34</c:v>
                </c:pt>
                <c:pt idx="7">
                  <c:v>23F</c:v>
                </c:pt>
                <c:pt idx="8">
                  <c:v>13</c:v>
                </c:pt>
                <c:pt idx="9">
                  <c:v>16F</c:v>
                </c:pt>
                <c:pt idx="10">
                  <c:v>6B</c:v>
                </c:pt>
                <c:pt idx="11">
                  <c:v>35B</c:v>
                </c:pt>
                <c:pt idx="12">
                  <c:v>23B</c:v>
                </c:pt>
                <c:pt idx="13">
                  <c:v>7C/7B/40</c:v>
                </c:pt>
                <c:pt idx="14">
                  <c:v>18C/18F/18B/18A</c:v>
                </c:pt>
                <c:pt idx="15">
                  <c:v>19F</c:v>
                </c:pt>
                <c:pt idx="16">
                  <c:v>17F</c:v>
                </c:pt>
                <c:pt idx="17">
                  <c:v>14</c:v>
                </c:pt>
                <c:pt idx="18">
                  <c:v>10F/10C/33C</c:v>
                </c:pt>
                <c:pt idx="19">
                  <c:v>12F/12A/44/46</c:v>
                </c:pt>
                <c:pt idx="20">
                  <c:v>15F/15A</c:v>
                </c:pt>
                <c:pt idx="21">
                  <c:v>9V/9A</c:v>
                </c:pt>
                <c:pt idx="22">
                  <c:v>6D</c:v>
                </c:pt>
                <c:pt idx="23">
                  <c:v>21</c:v>
                </c:pt>
                <c:pt idx="24">
                  <c:v>6C</c:v>
                </c:pt>
                <c:pt idx="25">
                  <c:v>24F/24A/24B</c:v>
                </c:pt>
                <c:pt idx="26">
                  <c:v>33F/33A/37</c:v>
                </c:pt>
                <c:pt idx="27">
                  <c:v>35A/35C/42</c:v>
                </c:pt>
                <c:pt idx="28">
                  <c:v>23A</c:v>
                </c:pt>
                <c:pt idx="29">
                  <c:v>9N/9L</c:v>
                </c:pt>
                <c:pt idx="30">
                  <c:v>22F/22A</c:v>
                </c:pt>
                <c:pt idx="31">
                  <c:v>35F/47F</c:v>
                </c:pt>
                <c:pt idx="32">
                  <c:v>38/25F/25A</c:v>
                </c:pt>
                <c:pt idx="33">
                  <c:v>3</c:v>
                </c:pt>
                <c:pt idx="34">
                  <c:v>31</c:v>
                </c:pt>
                <c:pt idx="35">
                  <c:v>1</c:v>
                </c:pt>
                <c:pt idx="36">
                  <c:v>20</c:v>
                </c:pt>
                <c:pt idx="37">
                  <c:v>2</c:v>
                </c:pt>
                <c:pt idx="38">
                  <c:v>8</c:v>
                </c:pt>
              </c:strCache>
            </c:strRef>
          </c:cat>
          <c:val>
            <c:numRef>
              <c:f>'Serotype distribution_new'!$B$106:$B$144</c:f>
              <c:numCache>
                <c:formatCode>General</c:formatCode>
                <c:ptCount val="39"/>
                <c:pt idx="0">
                  <c:v>66</c:v>
                </c:pt>
                <c:pt idx="1">
                  <c:v>54</c:v>
                </c:pt>
                <c:pt idx="2">
                  <c:v>52</c:v>
                </c:pt>
                <c:pt idx="3">
                  <c:v>51</c:v>
                </c:pt>
                <c:pt idx="4">
                  <c:v>39</c:v>
                </c:pt>
                <c:pt idx="5">
                  <c:v>33</c:v>
                </c:pt>
                <c:pt idx="6">
                  <c:v>31</c:v>
                </c:pt>
                <c:pt idx="7">
                  <c:v>28</c:v>
                </c:pt>
                <c:pt idx="8">
                  <c:v>24</c:v>
                </c:pt>
                <c:pt idx="9">
                  <c:v>24</c:v>
                </c:pt>
                <c:pt idx="10">
                  <c:v>23</c:v>
                </c:pt>
                <c:pt idx="11">
                  <c:v>23</c:v>
                </c:pt>
                <c:pt idx="12">
                  <c:v>18</c:v>
                </c:pt>
                <c:pt idx="13">
                  <c:v>17</c:v>
                </c:pt>
                <c:pt idx="14">
                  <c:v>16</c:v>
                </c:pt>
                <c:pt idx="15">
                  <c:v>15</c:v>
                </c:pt>
                <c:pt idx="16">
                  <c:v>14</c:v>
                </c:pt>
                <c:pt idx="17">
                  <c:v>13</c:v>
                </c:pt>
                <c:pt idx="18">
                  <c:v>12</c:v>
                </c:pt>
                <c:pt idx="19">
                  <c:v>10</c:v>
                </c:pt>
                <c:pt idx="20">
                  <c:v>10</c:v>
                </c:pt>
                <c:pt idx="21">
                  <c:v>9</c:v>
                </c:pt>
                <c:pt idx="22">
                  <c:v>9</c:v>
                </c:pt>
                <c:pt idx="23">
                  <c:v>8</c:v>
                </c:pt>
                <c:pt idx="24">
                  <c:v>8</c:v>
                </c:pt>
                <c:pt idx="25">
                  <c:v>7</c:v>
                </c:pt>
                <c:pt idx="26">
                  <c:v>7</c:v>
                </c:pt>
                <c:pt idx="27">
                  <c:v>7</c:v>
                </c:pt>
                <c:pt idx="28">
                  <c:v>6</c:v>
                </c:pt>
                <c:pt idx="29">
                  <c:v>6</c:v>
                </c:pt>
                <c:pt idx="30">
                  <c:v>5</c:v>
                </c:pt>
                <c:pt idx="31">
                  <c:v>3</c:v>
                </c:pt>
                <c:pt idx="32">
                  <c:v>3</c:v>
                </c:pt>
                <c:pt idx="33">
                  <c:v>2</c:v>
                </c:pt>
                <c:pt idx="34">
                  <c:v>2</c:v>
                </c:pt>
                <c:pt idx="35">
                  <c:v>1</c:v>
                </c:pt>
                <c:pt idx="36">
                  <c:v>1</c:v>
                </c:pt>
                <c:pt idx="37">
                  <c:v>1</c:v>
                </c:pt>
                <c:pt idx="38">
                  <c:v>1</c:v>
                </c:pt>
              </c:numCache>
            </c:numRef>
          </c:val>
          <c:extLst>
            <c:ext xmlns:c16="http://schemas.microsoft.com/office/drawing/2014/chart" uri="{C3380CC4-5D6E-409C-BE32-E72D297353CC}">
              <c16:uniqueId val="{00000014-5834-4CF8-9100-CC77934ACA37}"/>
            </c:ext>
          </c:extLst>
        </c:ser>
        <c:dLbls>
          <c:showLegendKey val="0"/>
          <c:showVal val="1"/>
          <c:showCatName val="0"/>
          <c:showSerName val="0"/>
          <c:showPercent val="0"/>
          <c:showBubbleSize val="0"/>
        </c:dLbls>
        <c:gapWidth val="75"/>
        <c:axId val="165820672"/>
        <c:axId val="165838848"/>
      </c:barChart>
      <c:catAx>
        <c:axId val="165820672"/>
        <c:scaling>
          <c:orientation val="minMax"/>
        </c:scaling>
        <c:delete val="0"/>
        <c:axPos val="b"/>
        <c:numFmt formatCode="General" sourceLinked="0"/>
        <c:majorTickMark val="none"/>
        <c:minorTickMark val="none"/>
        <c:tickLblPos val="nextTo"/>
        <c:crossAx val="165838848"/>
        <c:crosses val="autoZero"/>
        <c:auto val="1"/>
        <c:lblAlgn val="ctr"/>
        <c:lblOffset val="100"/>
        <c:noMultiLvlLbl val="0"/>
      </c:catAx>
      <c:valAx>
        <c:axId val="165838848"/>
        <c:scaling>
          <c:orientation val="minMax"/>
        </c:scaling>
        <c:delete val="0"/>
        <c:axPos val="l"/>
        <c:numFmt formatCode="General" sourceLinked="1"/>
        <c:majorTickMark val="none"/>
        <c:minorTickMark val="none"/>
        <c:tickLblPos val="nextTo"/>
        <c:crossAx val="16582067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PCV10 serotype carriage by immunization status </a:t>
            </a:r>
          </a:p>
        </c:rich>
      </c:tx>
      <c:overlay val="0"/>
    </c:title>
    <c:autoTitleDeleted val="0"/>
    <c:plotArea>
      <c:layout/>
      <c:barChart>
        <c:barDir val="col"/>
        <c:grouping val="clustered"/>
        <c:varyColors val="0"/>
        <c:ser>
          <c:idx val="0"/>
          <c:order val="0"/>
          <c:tx>
            <c:strRef>
              <c:f>Sheet1!$C$441</c:f>
              <c:strCache>
                <c:ptCount val="1"/>
                <c:pt idx="0">
                  <c:v>non-Immunized</c:v>
                </c:pt>
              </c:strCache>
            </c:strRef>
          </c:tx>
          <c:spPr>
            <a:solidFill>
              <a:srgbClr val="00B050"/>
            </a:solidFill>
          </c:spPr>
          <c:invertIfNegative val="0"/>
          <c:cat>
            <c:strRef>
              <c:f>Sheet1!$A$442:$A$450</c:f>
              <c:strCache>
                <c:ptCount val="9"/>
                <c:pt idx="0">
                  <c:v>1</c:v>
                </c:pt>
                <c:pt idx="1">
                  <c:v>4</c:v>
                </c:pt>
                <c:pt idx="2">
                  <c:v>5</c:v>
                </c:pt>
                <c:pt idx="3">
                  <c:v>6B</c:v>
                </c:pt>
                <c:pt idx="4">
                  <c:v>9V</c:v>
                </c:pt>
                <c:pt idx="5">
                  <c:v>14</c:v>
                </c:pt>
                <c:pt idx="6">
                  <c:v>18C</c:v>
                </c:pt>
                <c:pt idx="7">
                  <c:v>19F</c:v>
                </c:pt>
                <c:pt idx="8">
                  <c:v>23F</c:v>
                </c:pt>
              </c:strCache>
            </c:strRef>
          </c:cat>
          <c:val>
            <c:numRef>
              <c:f>Sheet1!$C$442:$C$450</c:f>
              <c:numCache>
                <c:formatCode>0.0%</c:formatCode>
                <c:ptCount val="9"/>
                <c:pt idx="0">
                  <c:v>1.8248175182481751E-3</c:v>
                </c:pt>
                <c:pt idx="1">
                  <c:v>3.6496350364963502E-3</c:v>
                </c:pt>
                <c:pt idx="2">
                  <c:v>1.8248175182481751E-3</c:v>
                </c:pt>
                <c:pt idx="3">
                  <c:v>5.5E-2</c:v>
                </c:pt>
                <c:pt idx="4">
                  <c:v>4.2000000000000003E-2</c:v>
                </c:pt>
                <c:pt idx="5">
                  <c:v>1.4999999999999999E-2</c:v>
                </c:pt>
                <c:pt idx="6">
                  <c:v>2.1999999999999999E-2</c:v>
                </c:pt>
                <c:pt idx="7">
                  <c:v>0.04</c:v>
                </c:pt>
                <c:pt idx="8">
                  <c:v>4.2999999999999997E-2</c:v>
                </c:pt>
              </c:numCache>
            </c:numRef>
          </c:val>
          <c:extLst>
            <c:ext xmlns:c16="http://schemas.microsoft.com/office/drawing/2014/chart" uri="{C3380CC4-5D6E-409C-BE32-E72D297353CC}">
              <c16:uniqueId val="{00000000-2DA6-41BE-87B1-9B0DFF4FD83C}"/>
            </c:ext>
          </c:extLst>
        </c:ser>
        <c:ser>
          <c:idx val="1"/>
          <c:order val="1"/>
          <c:tx>
            <c:strRef>
              <c:f>Sheet1!$E$441</c:f>
              <c:strCache>
                <c:ptCount val="1"/>
                <c:pt idx="0">
                  <c:v> immunized</c:v>
                </c:pt>
              </c:strCache>
            </c:strRef>
          </c:tx>
          <c:spPr>
            <a:solidFill>
              <a:srgbClr val="FFFF00"/>
            </a:solidFill>
          </c:spPr>
          <c:invertIfNegative val="0"/>
          <c:cat>
            <c:strRef>
              <c:f>Sheet1!$A$442:$A$450</c:f>
              <c:strCache>
                <c:ptCount val="9"/>
                <c:pt idx="0">
                  <c:v>1</c:v>
                </c:pt>
                <c:pt idx="1">
                  <c:v>4</c:v>
                </c:pt>
                <c:pt idx="2">
                  <c:v>5</c:v>
                </c:pt>
                <c:pt idx="3">
                  <c:v>6B</c:v>
                </c:pt>
                <c:pt idx="4">
                  <c:v>9V</c:v>
                </c:pt>
                <c:pt idx="5">
                  <c:v>14</c:v>
                </c:pt>
                <c:pt idx="6">
                  <c:v>18C</c:v>
                </c:pt>
                <c:pt idx="7">
                  <c:v>19F</c:v>
                </c:pt>
                <c:pt idx="8">
                  <c:v>23F</c:v>
                </c:pt>
              </c:strCache>
            </c:strRef>
          </c:cat>
          <c:val>
            <c:numRef>
              <c:f>Sheet1!$E$442:$E$450</c:f>
              <c:numCache>
                <c:formatCode>0.0%</c:formatCode>
                <c:ptCount val="9"/>
                <c:pt idx="0">
                  <c:v>2.8999999999999998E-3</c:v>
                </c:pt>
                <c:pt idx="1">
                  <c:v>0</c:v>
                </c:pt>
                <c:pt idx="2">
                  <c:v>0</c:v>
                </c:pt>
                <c:pt idx="3">
                  <c:v>3.1E-2</c:v>
                </c:pt>
                <c:pt idx="4">
                  <c:v>1.7000000000000001E-2</c:v>
                </c:pt>
                <c:pt idx="5">
                  <c:v>0.02</c:v>
                </c:pt>
                <c:pt idx="6">
                  <c:v>2.5999999999999999E-2</c:v>
                </c:pt>
                <c:pt idx="7">
                  <c:v>1.7000000000000001E-2</c:v>
                </c:pt>
                <c:pt idx="8">
                  <c:v>4.2999999999999997E-2</c:v>
                </c:pt>
              </c:numCache>
            </c:numRef>
          </c:val>
          <c:extLst>
            <c:ext xmlns:c16="http://schemas.microsoft.com/office/drawing/2014/chart" uri="{C3380CC4-5D6E-409C-BE32-E72D297353CC}">
              <c16:uniqueId val="{00000001-2DA6-41BE-87B1-9B0DFF4FD83C}"/>
            </c:ext>
          </c:extLst>
        </c:ser>
        <c:dLbls>
          <c:showLegendKey val="0"/>
          <c:showVal val="0"/>
          <c:showCatName val="0"/>
          <c:showSerName val="0"/>
          <c:showPercent val="0"/>
          <c:showBubbleSize val="0"/>
        </c:dLbls>
        <c:gapWidth val="150"/>
        <c:axId val="181700096"/>
        <c:axId val="181701632"/>
      </c:barChart>
      <c:catAx>
        <c:axId val="181700096"/>
        <c:scaling>
          <c:orientation val="minMax"/>
        </c:scaling>
        <c:delete val="0"/>
        <c:axPos val="b"/>
        <c:numFmt formatCode="General" sourceLinked="0"/>
        <c:majorTickMark val="none"/>
        <c:minorTickMark val="none"/>
        <c:tickLblPos val="nextTo"/>
        <c:crossAx val="181701632"/>
        <c:crosses val="autoZero"/>
        <c:auto val="1"/>
        <c:lblAlgn val="ctr"/>
        <c:lblOffset val="100"/>
        <c:noMultiLvlLbl val="0"/>
      </c:catAx>
      <c:valAx>
        <c:axId val="181701632"/>
        <c:scaling>
          <c:orientation val="minMax"/>
        </c:scaling>
        <c:delete val="0"/>
        <c:axPos val="l"/>
        <c:majorGridlines/>
        <c:title>
          <c:overlay val="0"/>
        </c:title>
        <c:numFmt formatCode="0.0%" sourceLinked="1"/>
        <c:majorTickMark val="none"/>
        <c:minorTickMark val="none"/>
        <c:tickLblPos val="nextTo"/>
        <c:crossAx val="181700096"/>
        <c:crosses val="autoZero"/>
        <c:crossBetween val="between"/>
        <c:majorUnit val="1.0000000000000002E-2"/>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PCV13 type serotype carriage by immunization status</a:t>
            </a:r>
          </a:p>
        </c:rich>
      </c:tx>
      <c:overlay val="0"/>
    </c:title>
    <c:autoTitleDeleted val="0"/>
    <c:plotArea>
      <c:layout/>
      <c:barChart>
        <c:barDir val="col"/>
        <c:grouping val="clustered"/>
        <c:varyColors val="0"/>
        <c:ser>
          <c:idx val="0"/>
          <c:order val="0"/>
          <c:tx>
            <c:strRef>
              <c:f>Sheet1!$B$465</c:f>
              <c:strCache>
                <c:ptCount val="1"/>
                <c:pt idx="0">
                  <c:v>non-Immunized</c:v>
                </c:pt>
              </c:strCache>
            </c:strRef>
          </c:tx>
          <c:spPr>
            <a:solidFill>
              <a:srgbClr val="00B050"/>
            </a:solidFill>
          </c:spPr>
          <c:invertIfNegative val="0"/>
          <c:cat>
            <c:strRef>
              <c:f>Sheet1!$A$466:$A$468</c:f>
              <c:strCache>
                <c:ptCount val="3"/>
                <c:pt idx="0">
                  <c:v>3</c:v>
                </c:pt>
                <c:pt idx="1">
                  <c:v>6A</c:v>
                </c:pt>
                <c:pt idx="2">
                  <c:v>19A</c:v>
                </c:pt>
              </c:strCache>
            </c:strRef>
          </c:cat>
          <c:val>
            <c:numRef>
              <c:f>Sheet1!$B$466:$B$468</c:f>
              <c:numCache>
                <c:formatCode>0.0%</c:formatCode>
                <c:ptCount val="3"/>
                <c:pt idx="0">
                  <c:v>5.4744525547445258E-3</c:v>
                </c:pt>
                <c:pt idx="1">
                  <c:v>9.1999999999999998E-2</c:v>
                </c:pt>
                <c:pt idx="2">
                  <c:v>4.5999999999999999E-2</c:v>
                </c:pt>
              </c:numCache>
            </c:numRef>
          </c:val>
          <c:extLst>
            <c:ext xmlns:c16="http://schemas.microsoft.com/office/drawing/2014/chart" uri="{C3380CC4-5D6E-409C-BE32-E72D297353CC}">
              <c16:uniqueId val="{00000000-25D9-4D2C-97F7-01E914BC31F5}"/>
            </c:ext>
          </c:extLst>
        </c:ser>
        <c:ser>
          <c:idx val="1"/>
          <c:order val="1"/>
          <c:tx>
            <c:strRef>
              <c:f>Sheet1!$C$465</c:f>
              <c:strCache>
                <c:ptCount val="1"/>
                <c:pt idx="0">
                  <c:v> immunized</c:v>
                </c:pt>
              </c:strCache>
            </c:strRef>
          </c:tx>
          <c:spPr>
            <a:solidFill>
              <a:srgbClr val="FFFF00"/>
            </a:solidFill>
          </c:spPr>
          <c:invertIfNegative val="0"/>
          <c:cat>
            <c:strRef>
              <c:f>Sheet1!$A$466:$A$468</c:f>
              <c:strCache>
                <c:ptCount val="3"/>
                <c:pt idx="0">
                  <c:v>3</c:v>
                </c:pt>
                <c:pt idx="1">
                  <c:v>6A</c:v>
                </c:pt>
                <c:pt idx="2">
                  <c:v>19A</c:v>
                </c:pt>
              </c:strCache>
            </c:strRef>
          </c:cat>
          <c:val>
            <c:numRef>
              <c:f>Sheet1!$C$466:$C$468</c:f>
              <c:numCache>
                <c:formatCode>0.0%</c:formatCode>
                <c:ptCount val="3"/>
                <c:pt idx="0">
                  <c:v>3.0000000000000001E-3</c:v>
                </c:pt>
                <c:pt idx="1">
                  <c:v>7.8E-2</c:v>
                </c:pt>
                <c:pt idx="2">
                  <c:v>5.1999999999999998E-2</c:v>
                </c:pt>
              </c:numCache>
            </c:numRef>
          </c:val>
          <c:extLst>
            <c:ext xmlns:c16="http://schemas.microsoft.com/office/drawing/2014/chart" uri="{C3380CC4-5D6E-409C-BE32-E72D297353CC}">
              <c16:uniqueId val="{00000001-25D9-4D2C-97F7-01E914BC31F5}"/>
            </c:ext>
          </c:extLst>
        </c:ser>
        <c:dLbls>
          <c:showLegendKey val="0"/>
          <c:showVal val="0"/>
          <c:showCatName val="0"/>
          <c:showSerName val="0"/>
          <c:showPercent val="0"/>
          <c:showBubbleSize val="0"/>
        </c:dLbls>
        <c:gapWidth val="150"/>
        <c:axId val="184301824"/>
        <c:axId val="184303616"/>
      </c:barChart>
      <c:catAx>
        <c:axId val="184301824"/>
        <c:scaling>
          <c:orientation val="minMax"/>
        </c:scaling>
        <c:delete val="0"/>
        <c:axPos val="b"/>
        <c:numFmt formatCode="General" sourceLinked="0"/>
        <c:majorTickMark val="none"/>
        <c:minorTickMark val="none"/>
        <c:tickLblPos val="nextTo"/>
        <c:crossAx val="184303616"/>
        <c:crosses val="autoZero"/>
        <c:auto val="1"/>
        <c:lblAlgn val="ctr"/>
        <c:lblOffset val="100"/>
        <c:noMultiLvlLbl val="0"/>
      </c:catAx>
      <c:valAx>
        <c:axId val="184303616"/>
        <c:scaling>
          <c:orientation val="minMax"/>
        </c:scaling>
        <c:delete val="0"/>
        <c:axPos val="l"/>
        <c:majorGridlines/>
        <c:numFmt formatCode="0.0%" sourceLinked="1"/>
        <c:majorTickMark val="none"/>
        <c:minorTickMark val="none"/>
        <c:tickLblPos val="nextTo"/>
        <c:crossAx val="184301824"/>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2">
                <a:lumMod val="60000"/>
                <a:lumOff val="40000"/>
              </a:schemeClr>
            </a:solidFill>
            <a:ln>
              <a:solidFill>
                <a:srgbClr val="002060"/>
              </a:solidFill>
            </a:ln>
          </c:spPr>
          <c:invertIfNegative val="0"/>
          <c:dPt>
            <c:idx val="0"/>
            <c:invertIfNegative val="0"/>
            <c:bubble3D val="0"/>
            <c:spPr>
              <a:solidFill>
                <a:srgbClr val="FFFF00"/>
              </a:solidFill>
              <a:ln>
                <a:solidFill>
                  <a:srgbClr val="002060"/>
                </a:solidFill>
              </a:ln>
            </c:spPr>
            <c:extLst>
              <c:ext xmlns:c16="http://schemas.microsoft.com/office/drawing/2014/chart" uri="{C3380CC4-5D6E-409C-BE32-E72D297353CC}">
                <c16:uniqueId val="{00000001-CF87-4F23-9B1D-6D67F1A9FEE4}"/>
              </c:ext>
            </c:extLst>
          </c:dPt>
          <c:dPt>
            <c:idx val="1"/>
            <c:invertIfNegative val="0"/>
            <c:bubble3D val="0"/>
            <c:spPr>
              <a:solidFill>
                <a:srgbClr val="FFFF00"/>
              </a:solidFill>
              <a:ln>
                <a:solidFill>
                  <a:srgbClr val="002060"/>
                </a:solidFill>
              </a:ln>
            </c:spPr>
            <c:extLst>
              <c:ext xmlns:c16="http://schemas.microsoft.com/office/drawing/2014/chart" uri="{C3380CC4-5D6E-409C-BE32-E72D297353CC}">
                <c16:uniqueId val="{00000003-CF87-4F23-9B1D-6D67F1A9FEE4}"/>
              </c:ext>
            </c:extLst>
          </c:dPt>
          <c:dPt>
            <c:idx val="2"/>
            <c:invertIfNegative val="0"/>
            <c:bubble3D val="0"/>
            <c:spPr>
              <a:solidFill>
                <a:srgbClr val="FFFF00"/>
              </a:solidFill>
              <a:ln>
                <a:solidFill>
                  <a:srgbClr val="002060"/>
                </a:solidFill>
              </a:ln>
            </c:spPr>
            <c:extLst>
              <c:ext xmlns:c16="http://schemas.microsoft.com/office/drawing/2014/chart" uri="{C3380CC4-5D6E-409C-BE32-E72D297353CC}">
                <c16:uniqueId val="{00000005-CF87-4F23-9B1D-6D67F1A9FEE4}"/>
              </c:ext>
            </c:extLst>
          </c:dPt>
          <c:dPt>
            <c:idx val="3"/>
            <c:invertIfNegative val="0"/>
            <c:bubble3D val="0"/>
            <c:spPr>
              <a:solidFill>
                <a:srgbClr val="FFFF00"/>
              </a:solidFill>
              <a:ln>
                <a:solidFill>
                  <a:srgbClr val="002060"/>
                </a:solidFill>
              </a:ln>
            </c:spPr>
            <c:extLst>
              <c:ext xmlns:c16="http://schemas.microsoft.com/office/drawing/2014/chart" uri="{C3380CC4-5D6E-409C-BE32-E72D297353CC}">
                <c16:uniqueId val="{00000007-CF87-4F23-9B1D-6D67F1A9FEE4}"/>
              </c:ext>
            </c:extLst>
          </c:dPt>
          <c:dPt>
            <c:idx val="4"/>
            <c:invertIfNegative val="0"/>
            <c:bubble3D val="0"/>
            <c:spPr>
              <a:solidFill>
                <a:srgbClr val="FFFF00"/>
              </a:solidFill>
              <a:ln>
                <a:solidFill>
                  <a:srgbClr val="002060"/>
                </a:solidFill>
              </a:ln>
            </c:spPr>
            <c:extLst>
              <c:ext xmlns:c16="http://schemas.microsoft.com/office/drawing/2014/chart" uri="{C3380CC4-5D6E-409C-BE32-E72D297353CC}">
                <c16:uniqueId val="{00000009-CF87-4F23-9B1D-6D67F1A9FEE4}"/>
              </c:ext>
            </c:extLst>
          </c:dPt>
          <c:dPt>
            <c:idx val="5"/>
            <c:invertIfNegative val="0"/>
            <c:bubble3D val="0"/>
            <c:spPr>
              <a:solidFill>
                <a:srgbClr val="FFFF00"/>
              </a:solidFill>
              <a:ln>
                <a:solidFill>
                  <a:srgbClr val="002060"/>
                </a:solidFill>
              </a:ln>
            </c:spPr>
            <c:extLst>
              <c:ext xmlns:c16="http://schemas.microsoft.com/office/drawing/2014/chart" uri="{C3380CC4-5D6E-409C-BE32-E72D297353CC}">
                <c16:uniqueId val="{0000000B-CF87-4F23-9B1D-6D67F1A9FEE4}"/>
              </c:ext>
            </c:extLst>
          </c:dPt>
          <c:dPt>
            <c:idx val="6"/>
            <c:invertIfNegative val="0"/>
            <c:bubble3D val="0"/>
            <c:spPr>
              <a:solidFill>
                <a:srgbClr val="FFFF00"/>
              </a:solidFill>
              <a:ln>
                <a:solidFill>
                  <a:srgbClr val="002060"/>
                </a:solidFill>
              </a:ln>
            </c:spPr>
            <c:extLst>
              <c:ext xmlns:c16="http://schemas.microsoft.com/office/drawing/2014/chart" uri="{C3380CC4-5D6E-409C-BE32-E72D297353CC}">
                <c16:uniqueId val="{0000000D-CF87-4F23-9B1D-6D67F1A9FEE4}"/>
              </c:ext>
            </c:extLst>
          </c:dPt>
          <c:dPt>
            <c:idx val="7"/>
            <c:invertIfNegative val="0"/>
            <c:bubble3D val="0"/>
            <c:spPr>
              <a:solidFill>
                <a:srgbClr val="FFFF00"/>
              </a:solidFill>
              <a:ln>
                <a:solidFill>
                  <a:srgbClr val="002060"/>
                </a:solidFill>
              </a:ln>
            </c:spPr>
            <c:extLst>
              <c:ext xmlns:c16="http://schemas.microsoft.com/office/drawing/2014/chart" uri="{C3380CC4-5D6E-409C-BE32-E72D297353CC}">
                <c16:uniqueId val="{0000000F-CF87-4F23-9B1D-6D67F1A9FEE4}"/>
              </c:ext>
            </c:extLst>
          </c:dPt>
          <c:dPt>
            <c:idx val="8"/>
            <c:invertIfNegative val="0"/>
            <c:bubble3D val="0"/>
            <c:spPr>
              <a:solidFill>
                <a:srgbClr val="FFFF00"/>
              </a:solidFill>
              <a:ln>
                <a:solidFill>
                  <a:srgbClr val="002060"/>
                </a:solidFill>
              </a:ln>
            </c:spPr>
            <c:extLst>
              <c:ext xmlns:c16="http://schemas.microsoft.com/office/drawing/2014/chart" uri="{C3380CC4-5D6E-409C-BE32-E72D297353CC}">
                <c16:uniqueId val="{00000011-CF87-4F23-9B1D-6D67F1A9FEE4}"/>
              </c:ext>
            </c:extLst>
          </c:dPt>
          <c:dPt>
            <c:idx val="13"/>
            <c:invertIfNegative val="0"/>
            <c:bubble3D val="0"/>
            <c:spPr>
              <a:solidFill>
                <a:srgbClr val="00B050"/>
              </a:solidFill>
              <a:ln>
                <a:solidFill>
                  <a:srgbClr val="002060"/>
                </a:solidFill>
              </a:ln>
            </c:spPr>
            <c:extLst>
              <c:ext xmlns:c16="http://schemas.microsoft.com/office/drawing/2014/chart" uri="{C3380CC4-5D6E-409C-BE32-E72D297353CC}">
                <c16:uniqueId val="{00000013-CF87-4F23-9B1D-6D67F1A9FEE4}"/>
              </c:ext>
            </c:extLst>
          </c:dPt>
          <c:dPt>
            <c:idx val="14"/>
            <c:invertIfNegative val="0"/>
            <c:bubble3D val="0"/>
            <c:spPr>
              <a:solidFill>
                <a:srgbClr val="00B050"/>
              </a:solidFill>
              <a:ln>
                <a:solidFill>
                  <a:srgbClr val="002060"/>
                </a:solidFill>
              </a:ln>
            </c:spPr>
            <c:extLst>
              <c:ext xmlns:c16="http://schemas.microsoft.com/office/drawing/2014/chart" uri="{C3380CC4-5D6E-409C-BE32-E72D297353CC}">
                <c16:uniqueId val="{00000015-CF87-4F23-9B1D-6D67F1A9FEE4}"/>
              </c:ext>
            </c:extLst>
          </c:dPt>
          <c:dPt>
            <c:idx val="15"/>
            <c:invertIfNegative val="0"/>
            <c:bubble3D val="0"/>
            <c:spPr>
              <a:solidFill>
                <a:srgbClr val="00B050"/>
              </a:solidFill>
              <a:ln>
                <a:solidFill>
                  <a:srgbClr val="002060"/>
                </a:solidFill>
              </a:ln>
            </c:spPr>
            <c:extLst>
              <c:ext xmlns:c16="http://schemas.microsoft.com/office/drawing/2014/chart" uri="{C3380CC4-5D6E-409C-BE32-E72D297353CC}">
                <c16:uniqueId val="{00000017-CF87-4F23-9B1D-6D67F1A9FEE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Sheet1!$A$112:$A$164</c:f>
              <c:strCache>
                <c:ptCount val="49"/>
                <c:pt idx="0">
                  <c:v>1</c:v>
                </c:pt>
                <c:pt idx="1">
                  <c:v>4</c:v>
                </c:pt>
                <c:pt idx="2">
                  <c:v>5</c:v>
                </c:pt>
                <c:pt idx="3">
                  <c:v>6B</c:v>
                </c:pt>
                <c:pt idx="4">
                  <c:v>9V</c:v>
                </c:pt>
                <c:pt idx="5">
                  <c:v>14</c:v>
                </c:pt>
                <c:pt idx="6">
                  <c:v>18C</c:v>
                </c:pt>
                <c:pt idx="7">
                  <c:v>19F</c:v>
                </c:pt>
                <c:pt idx="8">
                  <c:v>23F</c:v>
                </c:pt>
                <c:pt idx="13">
                  <c:v>3</c:v>
                </c:pt>
                <c:pt idx="14">
                  <c:v>6A</c:v>
                </c:pt>
                <c:pt idx="15">
                  <c:v>19A</c:v>
                </c:pt>
                <c:pt idx="20">
                  <c:v>13</c:v>
                </c:pt>
                <c:pt idx="21">
                  <c:v>20</c:v>
                </c:pt>
                <c:pt idx="22">
                  <c:v>21</c:v>
                </c:pt>
                <c:pt idx="23">
                  <c:v>31</c:v>
                </c:pt>
                <c:pt idx="24">
                  <c:v>34</c:v>
                </c:pt>
                <c:pt idx="25">
                  <c:v>10A</c:v>
                </c:pt>
                <c:pt idx="26">
                  <c:v>10F/10C/33</c:v>
                </c:pt>
                <c:pt idx="27">
                  <c:v>11A/11D</c:v>
                </c:pt>
                <c:pt idx="28">
                  <c:v>12F/A/44/46</c:v>
                </c:pt>
                <c:pt idx="29">
                  <c:v>15B/15C</c:v>
                </c:pt>
                <c:pt idx="30">
                  <c:v>15F/A</c:v>
                </c:pt>
                <c:pt idx="31">
                  <c:v>16F</c:v>
                </c:pt>
                <c:pt idx="32">
                  <c:v>17F</c:v>
                </c:pt>
                <c:pt idx="33">
                  <c:v>22F/22A</c:v>
                </c:pt>
                <c:pt idx="34">
                  <c:v>23A</c:v>
                </c:pt>
                <c:pt idx="35">
                  <c:v>23B</c:v>
                </c:pt>
                <c:pt idx="36">
                  <c:v>24F/A/B</c:v>
                </c:pt>
                <c:pt idx="37">
                  <c:v>33F/A/37</c:v>
                </c:pt>
                <c:pt idx="38">
                  <c:v>35A/35C/42</c:v>
                </c:pt>
                <c:pt idx="39">
                  <c:v>35B</c:v>
                </c:pt>
                <c:pt idx="40">
                  <c:v>35F/47F</c:v>
                </c:pt>
                <c:pt idx="41">
                  <c:v>38/25F/25A</c:v>
                </c:pt>
                <c:pt idx="42">
                  <c:v>6C</c:v>
                </c:pt>
                <c:pt idx="43">
                  <c:v>6D</c:v>
                </c:pt>
                <c:pt idx="44">
                  <c:v>7C/B/40</c:v>
                </c:pt>
                <c:pt idx="45">
                  <c:v>9N/9L</c:v>
                </c:pt>
                <c:pt idx="46">
                  <c:v>2</c:v>
                </c:pt>
                <c:pt idx="47">
                  <c:v>8</c:v>
                </c:pt>
                <c:pt idx="48">
                  <c:v>non-typeable</c:v>
                </c:pt>
              </c:strCache>
            </c:strRef>
          </c:cat>
          <c:val>
            <c:numRef>
              <c:f>Sheet1!$B$112:$B$164</c:f>
              <c:numCache>
                <c:formatCode>General</c:formatCode>
                <c:ptCount val="53"/>
                <c:pt idx="0">
                  <c:v>2</c:v>
                </c:pt>
                <c:pt idx="1">
                  <c:v>2</c:v>
                </c:pt>
                <c:pt idx="2">
                  <c:v>1</c:v>
                </c:pt>
                <c:pt idx="3">
                  <c:v>36</c:v>
                </c:pt>
                <c:pt idx="4">
                  <c:v>25</c:v>
                </c:pt>
                <c:pt idx="5">
                  <c:v>14</c:v>
                </c:pt>
                <c:pt idx="6">
                  <c:v>19</c:v>
                </c:pt>
                <c:pt idx="7">
                  <c:v>24</c:v>
                </c:pt>
                <c:pt idx="8">
                  <c:v>35</c:v>
                </c:pt>
                <c:pt idx="13">
                  <c:v>2</c:v>
                </c:pt>
                <c:pt idx="14">
                  <c:v>69</c:v>
                </c:pt>
                <c:pt idx="15">
                  <c:v>39</c:v>
                </c:pt>
                <c:pt idx="20">
                  <c:v>43</c:v>
                </c:pt>
                <c:pt idx="21">
                  <c:v>1</c:v>
                </c:pt>
                <c:pt idx="22">
                  <c:v>10</c:v>
                </c:pt>
                <c:pt idx="23">
                  <c:v>1</c:v>
                </c:pt>
                <c:pt idx="24">
                  <c:v>32</c:v>
                </c:pt>
                <c:pt idx="25">
                  <c:v>34</c:v>
                </c:pt>
                <c:pt idx="26">
                  <c:v>20</c:v>
                </c:pt>
                <c:pt idx="27">
                  <c:v>41</c:v>
                </c:pt>
                <c:pt idx="28">
                  <c:v>7</c:v>
                </c:pt>
                <c:pt idx="29">
                  <c:v>53</c:v>
                </c:pt>
                <c:pt idx="30">
                  <c:v>12</c:v>
                </c:pt>
                <c:pt idx="31">
                  <c:v>27</c:v>
                </c:pt>
                <c:pt idx="32">
                  <c:v>19</c:v>
                </c:pt>
                <c:pt idx="33">
                  <c:v>9</c:v>
                </c:pt>
                <c:pt idx="34">
                  <c:v>11</c:v>
                </c:pt>
                <c:pt idx="35">
                  <c:v>27</c:v>
                </c:pt>
                <c:pt idx="36">
                  <c:v>6</c:v>
                </c:pt>
                <c:pt idx="37">
                  <c:v>7</c:v>
                </c:pt>
                <c:pt idx="38">
                  <c:v>6</c:v>
                </c:pt>
                <c:pt idx="39">
                  <c:v>34</c:v>
                </c:pt>
                <c:pt idx="40">
                  <c:v>5</c:v>
                </c:pt>
                <c:pt idx="41">
                  <c:v>5</c:v>
                </c:pt>
                <c:pt idx="42">
                  <c:v>12</c:v>
                </c:pt>
                <c:pt idx="43">
                  <c:v>12</c:v>
                </c:pt>
                <c:pt idx="44">
                  <c:v>13</c:v>
                </c:pt>
                <c:pt idx="45">
                  <c:v>25</c:v>
                </c:pt>
                <c:pt idx="46">
                  <c:v>1</c:v>
                </c:pt>
                <c:pt idx="47">
                  <c:v>3</c:v>
                </c:pt>
                <c:pt idx="48">
                  <c:v>58</c:v>
                </c:pt>
              </c:numCache>
            </c:numRef>
          </c:val>
          <c:extLst>
            <c:ext xmlns:c16="http://schemas.microsoft.com/office/drawing/2014/chart" uri="{C3380CC4-5D6E-409C-BE32-E72D297353CC}">
              <c16:uniqueId val="{00000018-CF87-4F23-9B1D-6D67F1A9FEE4}"/>
            </c:ext>
          </c:extLst>
        </c:ser>
        <c:dLbls>
          <c:showLegendKey val="0"/>
          <c:showVal val="1"/>
          <c:showCatName val="0"/>
          <c:showSerName val="0"/>
          <c:showPercent val="0"/>
          <c:showBubbleSize val="0"/>
        </c:dLbls>
        <c:gapWidth val="75"/>
        <c:axId val="122362112"/>
        <c:axId val="122363904"/>
      </c:barChart>
      <c:catAx>
        <c:axId val="122362112"/>
        <c:scaling>
          <c:orientation val="minMax"/>
        </c:scaling>
        <c:delete val="0"/>
        <c:axPos val="b"/>
        <c:numFmt formatCode="General" sourceLinked="0"/>
        <c:majorTickMark val="none"/>
        <c:minorTickMark val="none"/>
        <c:tickLblPos val="nextTo"/>
        <c:crossAx val="122363904"/>
        <c:crosses val="autoZero"/>
        <c:auto val="1"/>
        <c:lblAlgn val="ctr"/>
        <c:lblOffset val="100"/>
        <c:noMultiLvlLbl val="0"/>
      </c:catAx>
      <c:valAx>
        <c:axId val="122363904"/>
        <c:scaling>
          <c:orientation val="minMax"/>
        </c:scaling>
        <c:delete val="0"/>
        <c:axPos val="l"/>
        <c:numFmt formatCode="General" sourceLinked="1"/>
        <c:majorTickMark val="none"/>
        <c:minorTickMark val="none"/>
        <c:tickLblPos val="nextTo"/>
        <c:crossAx val="122362112"/>
        <c:crosses val="autoZero"/>
        <c:crossBetween val="between"/>
      </c:valAx>
    </c:plotArea>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Sheet1!$B$273</c:f>
              <c:strCache>
                <c:ptCount val="1"/>
              </c:strCache>
            </c:strRef>
          </c:tx>
          <c:spPr>
            <a:ln>
              <a:solidFill>
                <a:srgbClr val="002060"/>
              </a:solidFill>
            </a:ln>
          </c:spPr>
          <c:invertIfNegative val="0"/>
          <c:dPt>
            <c:idx val="0"/>
            <c:invertIfNegative val="0"/>
            <c:bubble3D val="0"/>
            <c:spPr>
              <a:solidFill>
                <a:srgbClr val="FFFF00"/>
              </a:solidFill>
              <a:ln>
                <a:solidFill>
                  <a:srgbClr val="002060"/>
                </a:solidFill>
              </a:ln>
            </c:spPr>
            <c:extLst>
              <c:ext xmlns:c16="http://schemas.microsoft.com/office/drawing/2014/chart" uri="{C3380CC4-5D6E-409C-BE32-E72D297353CC}">
                <c16:uniqueId val="{00000001-AC7F-4306-A3EC-F1D78D1699B2}"/>
              </c:ext>
            </c:extLst>
          </c:dPt>
          <c:dPt>
            <c:idx val="1"/>
            <c:invertIfNegative val="0"/>
            <c:bubble3D val="0"/>
            <c:spPr>
              <a:solidFill>
                <a:srgbClr val="FFFF00"/>
              </a:solidFill>
              <a:ln>
                <a:solidFill>
                  <a:srgbClr val="002060"/>
                </a:solidFill>
              </a:ln>
            </c:spPr>
            <c:extLst>
              <c:ext xmlns:c16="http://schemas.microsoft.com/office/drawing/2014/chart" uri="{C3380CC4-5D6E-409C-BE32-E72D297353CC}">
                <c16:uniqueId val="{00000003-AC7F-4306-A3EC-F1D78D1699B2}"/>
              </c:ext>
            </c:extLst>
          </c:dPt>
          <c:dPt>
            <c:idx val="2"/>
            <c:invertIfNegative val="0"/>
            <c:bubble3D val="0"/>
            <c:spPr>
              <a:solidFill>
                <a:srgbClr val="FFFF00"/>
              </a:solidFill>
              <a:ln>
                <a:solidFill>
                  <a:srgbClr val="002060"/>
                </a:solidFill>
              </a:ln>
            </c:spPr>
            <c:extLst>
              <c:ext xmlns:c16="http://schemas.microsoft.com/office/drawing/2014/chart" uri="{C3380CC4-5D6E-409C-BE32-E72D297353CC}">
                <c16:uniqueId val="{00000005-AC7F-4306-A3EC-F1D78D1699B2}"/>
              </c:ext>
            </c:extLst>
          </c:dPt>
          <c:dPt>
            <c:idx val="3"/>
            <c:invertIfNegative val="0"/>
            <c:bubble3D val="0"/>
            <c:spPr>
              <a:solidFill>
                <a:srgbClr val="FFFF00"/>
              </a:solidFill>
              <a:ln>
                <a:solidFill>
                  <a:srgbClr val="002060"/>
                </a:solidFill>
              </a:ln>
            </c:spPr>
            <c:extLst>
              <c:ext xmlns:c16="http://schemas.microsoft.com/office/drawing/2014/chart" uri="{C3380CC4-5D6E-409C-BE32-E72D297353CC}">
                <c16:uniqueId val="{00000007-AC7F-4306-A3EC-F1D78D1699B2}"/>
              </c:ext>
            </c:extLst>
          </c:dPt>
          <c:dPt>
            <c:idx val="4"/>
            <c:invertIfNegative val="0"/>
            <c:bubble3D val="0"/>
            <c:spPr>
              <a:solidFill>
                <a:srgbClr val="FFFF00"/>
              </a:solidFill>
              <a:ln>
                <a:solidFill>
                  <a:srgbClr val="002060"/>
                </a:solidFill>
              </a:ln>
            </c:spPr>
            <c:extLst>
              <c:ext xmlns:c16="http://schemas.microsoft.com/office/drawing/2014/chart" uri="{C3380CC4-5D6E-409C-BE32-E72D297353CC}">
                <c16:uniqueId val="{00000009-AC7F-4306-A3EC-F1D78D1699B2}"/>
              </c:ext>
            </c:extLst>
          </c:dPt>
          <c:dPt>
            <c:idx val="5"/>
            <c:invertIfNegative val="0"/>
            <c:bubble3D val="0"/>
            <c:spPr>
              <a:solidFill>
                <a:srgbClr val="FFFF00"/>
              </a:solidFill>
              <a:ln>
                <a:solidFill>
                  <a:srgbClr val="002060"/>
                </a:solidFill>
              </a:ln>
            </c:spPr>
            <c:extLst>
              <c:ext xmlns:c16="http://schemas.microsoft.com/office/drawing/2014/chart" uri="{C3380CC4-5D6E-409C-BE32-E72D297353CC}">
                <c16:uniqueId val="{0000000B-AC7F-4306-A3EC-F1D78D1699B2}"/>
              </c:ext>
            </c:extLst>
          </c:dPt>
          <c:dPt>
            <c:idx val="6"/>
            <c:invertIfNegative val="0"/>
            <c:bubble3D val="0"/>
            <c:spPr>
              <a:solidFill>
                <a:srgbClr val="FFFF00"/>
              </a:solidFill>
              <a:ln>
                <a:solidFill>
                  <a:srgbClr val="002060"/>
                </a:solidFill>
              </a:ln>
            </c:spPr>
            <c:extLst>
              <c:ext xmlns:c16="http://schemas.microsoft.com/office/drawing/2014/chart" uri="{C3380CC4-5D6E-409C-BE32-E72D297353CC}">
                <c16:uniqueId val="{0000000D-AC7F-4306-A3EC-F1D78D1699B2}"/>
              </c:ext>
            </c:extLst>
          </c:dPt>
          <c:dPt>
            <c:idx val="7"/>
            <c:invertIfNegative val="0"/>
            <c:bubble3D val="0"/>
            <c:spPr>
              <a:solidFill>
                <a:srgbClr val="FFFF00"/>
              </a:solidFill>
              <a:ln>
                <a:solidFill>
                  <a:srgbClr val="002060"/>
                </a:solidFill>
              </a:ln>
            </c:spPr>
            <c:extLst>
              <c:ext xmlns:c16="http://schemas.microsoft.com/office/drawing/2014/chart" uri="{C3380CC4-5D6E-409C-BE32-E72D297353CC}">
                <c16:uniqueId val="{0000000F-AC7F-4306-A3EC-F1D78D1699B2}"/>
              </c:ext>
            </c:extLst>
          </c:dPt>
          <c:dPt>
            <c:idx val="8"/>
            <c:invertIfNegative val="0"/>
            <c:bubble3D val="0"/>
            <c:spPr>
              <a:solidFill>
                <a:srgbClr val="FFFF00"/>
              </a:solidFill>
              <a:ln>
                <a:solidFill>
                  <a:srgbClr val="002060"/>
                </a:solidFill>
              </a:ln>
            </c:spPr>
            <c:extLst>
              <c:ext xmlns:c16="http://schemas.microsoft.com/office/drawing/2014/chart" uri="{C3380CC4-5D6E-409C-BE32-E72D297353CC}">
                <c16:uniqueId val="{00000011-AC7F-4306-A3EC-F1D78D1699B2}"/>
              </c:ext>
            </c:extLst>
          </c:dPt>
          <c:dPt>
            <c:idx val="13"/>
            <c:invertIfNegative val="0"/>
            <c:bubble3D val="0"/>
            <c:spPr>
              <a:solidFill>
                <a:srgbClr val="00B050"/>
              </a:solidFill>
              <a:ln>
                <a:solidFill>
                  <a:srgbClr val="002060"/>
                </a:solidFill>
              </a:ln>
            </c:spPr>
            <c:extLst>
              <c:ext xmlns:c16="http://schemas.microsoft.com/office/drawing/2014/chart" uri="{C3380CC4-5D6E-409C-BE32-E72D297353CC}">
                <c16:uniqueId val="{00000013-AC7F-4306-A3EC-F1D78D1699B2}"/>
              </c:ext>
            </c:extLst>
          </c:dPt>
          <c:dPt>
            <c:idx val="14"/>
            <c:invertIfNegative val="0"/>
            <c:bubble3D val="0"/>
            <c:spPr>
              <a:solidFill>
                <a:srgbClr val="00B050"/>
              </a:solidFill>
              <a:ln>
                <a:solidFill>
                  <a:srgbClr val="002060"/>
                </a:solidFill>
              </a:ln>
            </c:spPr>
            <c:extLst>
              <c:ext xmlns:c16="http://schemas.microsoft.com/office/drawing/2014/chart" uri="{C3380CC4-5D6E-409C-BE32-E72D297353CC}">
                <c16:uniqueId val="{00000015-AC7F-4306-A3EC-F1D78D1699B2}"/>
              </c:ext>
            </c:extLst>
          </c:dPt>
          <c:dPt>
            <c:idx val="15"/>
            <c:invertIfNegative val="0"/>
            <c:bubble3D val="0"/>
            <c:spPr>
              <a:solidFill>
                <a:srgbClr val="00B050"/>
              </a:solidFill>
              <a:ln>
                <a:solidFill>
                  <a:srgbClr val="002060"/>
                </a:solidFill>
              </a:ln>
            </c:spPr>
            <c:extLst>
              <c:ext xmlns:c16="http://schemas.microsoft.com/office/drawing/2014/chart" uri="{C3380CC4-5D6E-409C-BE32-E72D297353CC}">
                <c16:uniqueId val="{00000017-AC7F-4306-A3EC-F1D78D1699B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Sheet1!$A$274:$A$323</c:f>
              <c:strCache>
                <c:ptCount val="47"/>
                <c:pt idx="0">
                  <c:v>1</c:v>
                </c:pt>
                <c:pt idx="1">
                  <c:v>4</c:v>
                </c:pt>
                <c:pt idx="2">
                  <c:v>5</c:v>
                </c:pt>
                <c:pt idx="3">
                  <c:v>6B</c:v>
                </c:pt>
                <c:pt idx="4">
                  <c:v>9V</c:v>
                </c:pt>
                <c:pt idx="5">
                  <c:v>14</c:v>
                </c:pt>
                <c:pt idx="6">
                  <c:v>18C</c:v>
                </c:pt>
                <c:pt idx="7">
                  <c:v>19F</c:v>
                </c:pt>
                <c:pt idx="8">
                  <c:v>23F</c:v>
                </c:pt>
                <c:pt idx="13">
                  <c:v>3</c:v>
                </c:pt>
                <c:pt idx="14">
                  <c:v>6A</c:v>
                </c:pt>
                <c:pt idx="15">
                  <c:v>19A</c:v>
                </c:pt>
                <c:pt idx="20">
                  <c:v>13</c:v>
                </c:pt>
                <c:pt idx="21">
                  <c:v>20</c:v>
                </c:pt>
                <c:pt idx="22">
                  <c:v>21</c:v>
                </c:pt>
                <c:pt idx="23">
                  <c:v>34</c:v>
                </c:pt>
                <c:pt idx="24">
                  <c:v>10A</c:v>
                </c:pt>
                <c:pt idx="25">
                  <c:v>10F/10C/33</c:v>
                </c:pt>
                <c:pt idx="26">
                  <c:v>11A/11D</c:v>
                </c:pt>
                <c:pt idx="27">
                  <c:v>12F/A/44/46</c:v>
                </c:pt>
                <c:pt idx="28">
                  <c:v>15B/15C</c:v>
                </c:pt>
                <c:pt idx="29">
                  <c:v>15F/A</c:v>
                </c:pt>
                <c:pt idx="30">
                  <c:v>16F</c:v>
                </c:pt>
                <c:pt idx="31">
                  <c:v>17F</c:v>
                </c:pt>
                <c:pt idx="32">
                  <c:v>22F/22A</c:v>
                </c:pt>
                <c:pt idx="33">
                  <c:v>23A</c:v>
                </c:pt>
                <c:pt idx="34">
                  <c:v>23B</c:v>
                </c:pt>
                <c:pt idx="35">
                  <c:v>24F/A/B</c:v>
                </c:pt>
                <c:pt idx="36">
                  <c:v>33F/A/37</c:v>
                </c:pt>
                <c:pt idx="37">
                  <c:v>35A/35C/42</c:v>
                </c:pt>
                <c:pt idx="38">
                  <c:v>35B</c:v>
                </c:pt>
                <c:pt idx="39">
                  <c:v>35F/47F</c:v>
                </c:pt>
                <c:pt idx="40">
                  <c:v>38/25F/25A</c:v>
                </c:pt>
                <c:pt idx="41">
                  <c:v>6C</c:v>
                </c:pt>
                <c:pt idx="42">
                  <c:v>6D</c:v>
                </c:pt>
                <c:pt idx="43">
                  <c:v>7C/B/40</c:v>
                </c:pt>
                <c:pt idx="44">
                  <c:v>9N/9L</c:v>
                </c:pt>
                <c:pt idx="45">
                  <c:v>8</c:v>
                </c:pt>
                <c:pt idx="46">
                  <c:v>non-typeable</c:v>
                </c:pt>
              </c:strCache>
            </c:strRef>
          </c:cat>
          <c:val>
            <c:numRef>
              <c:f>Sheet1!$B$274:$B$323</c:f>
              <c:numCache>
                <c:formatCode>General</c:formatCode>
                <c:ptCount val="50"/>
                <c:pt idx="0">
                  <c:v>1</c:v>
                </c:pt>
                <c:pt idx="1">
                  <c:v>2</c:v>
                </c:pt>
                <c:pt idx="2">
                  <c:v>1</c:v>
                </c:pt>
                <c:pt idx="3">
                  <c:v>25</c:v>
                </c:pt>
                <c:pt idx="4">
                  <c:v>19</c:v>
                </c:pt>
                <c:pt idx="5">
                  <c:v>7</c:v>
                </c:pt>
                <c:pt idx="6">
                  <c:v>10</c:v>
                </c:pt>
                <c:pt idx="7">
                  <c:v>18</c:v>
                </c:pt>
                <c:pt idx="8">
                  <c:v>20</c:v>
                </c:pt>
                <c:pt idx="13">
                  <c:v>1</c:v>
                </c:pt>
                <c:pt idx="14">
                  <c:v>42</c:v>
                </c:pt>
                <c:pt idx="15">
                  <c:v>21</c:v>
                </c:pt>
                <c:pt idx="20">
                  <c:v>26</c:v>
                </c:pt>
                <c:pt idx="21">
                  <c:v>1</c:v>
                </c:pt>
                <c:pt idx="22">
                  <c:v>7</c:v>
                </c:pt>
                <c:pt idx="23">
                  <c:v>12</c:v>
                </c:pt>
                <c:pt idx="24">
                  <c:v>15</c:v>
                </c:pt>
                <c:pt idx="25">
                  <c:v>11</c:v>
                </c:pt>
                <c:pt idx="26">
                  <c:v>18</c:v>
                </c:pt>
                <c:pt idx="27">
                  <c:v>3</c:v>
                </c:pt>
                <c:pt idx="28">
                  <c:v>24</c:v>
                </c:pt>
                <c:pt idx="29">
                  <c:v>6</c:v>
                </c:pt>
                <c:pt idx="30">
                  <c:v>13</c:v>
                </c:pt>
                <c:pt idx="31">
                  <c:v>11</c:v>
                </c:pt>
                <c:pt idx="32">
                  <c:v>6</c:v>
                </c:pt>
                <c:pt idx="33">
                  <c:v>7</c:v>
                </c:pt>
                <c:pt idx="34">
                  <c:v>15</c:v>
                </c:pt>
                <c:pt idx="35">
                  <c:v>4</c:v>
                </c:pt>
                <c:pt idx="36">
                  <c:v>4</c:v>
                </c:pt>
                <c:pt idx="37">
                  <c:v>3</c:v>
                </c:pt>
                <c:pt idx="38">
                  <c:v>24</c:v>
                </c:pt>
                <c:pt idx="39">
                  <c:v>3</c:v>
                </c:pt>
                <c:pt idx="40">
                  <c:v>3</c:v>
                </c:pt>
                <c:pt idx="41">
                  <c:v>5</c:v>
                </c:pt>
                <c:pt idx="42">
                  <c:v>8</c:v>
                </c:pt>
                <c:pt idx="43">
                  <c:v>8</c:v>
                </c:pt>
                <c:pt idx="44">
                  <c:v>22</c:v>
                </c:pt>
                <c:pt idx="45">
                  <c:v>3</c:v>
                </c:pt>
                <c:pt idx="46">
                  <c:v>27</c:v>
                </c:pt>
              </c:numCache>
            </c:numRef>
          </c:val>
          <c:extLst>
            <c:ext xmlns:c16="http://schemas.microsoft.com/office/drawing/2014/chart" uri="{C3380CC4-5D6E-409C-BE32-E72D297353CC}">
              <c16:uniqueId val="{00000018-AC7F-4306-A3EC-F1D78D1699B2}"/>
            </c:ext>
          </c:extLst>
        </c:ser>
        <c:dLbls>
          <c:showLegendKey val="0"/>
          <c:showVal val="1"/>
          <c:showCatName val="0"/>
          <c:showSerName val="0"/>
          <c:showPercent val="0"/>
          <c:showBubbleSize val="0"/>
        </c:dLbls>
        <c:gapWidth val="150"/>
        <c:overlap val="-25"/>
        <c:axId val="122129024"/>
        <c:axId val="122147200"/>
      </c:barChart>
      <c:catAx>
        <c:axId val="122129024"/>
        <c:scaling>
          <c:orientation val="minMax"/>
        </c:scaling>
        <c:delete val="0"/>
        <c:axPos val="b"/>
        <c:numFmt formatCode="General" sourceLinked="0"/>
        <c:majorTickMark val="none"/>
        <c:minorTickMark val="none"/>
        <c:tickLblPos val="nextTo"/>
        <c:crossAx val="122147200"/>
        <c:crosses val="autoZero"/>
        <c:auto val="1"/>
        <c:lblAlgn val="ctr"/>
        <c:lblOffset val="100"/>
        <c:noMultiLvlLbl val="0"/>
      </c:catAx>
      <c:valAx>
        <c:axId val="122147200"/>
        <c:scaling>
          <c:orientation val="minMax"/>
        </c:scaling>
        <c:delete val="1"/>
        <c:axPos val="l"/>
        <c:numFmt formatCode="General" sourceLinked="1"/>
        <c:majorTickMark val="out"/>
        <c:minorTickMark val="none"/>
        <c:tickLblPos val="nextTo"/>
        <c:crossAx val="122129024"/>
        <c:crosses val="autoZero"/>
        <c:crossBetween val="between"/>
      </c:valAx>
    </c:plotArea>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Sheet1!$B$384:$B$386</c:f>
              <c:strCache>
                <c:ptCount val="1"/>
              </c:strCache>
            </c:strRef>
          </c:tx>
          <c:spPr>
            <a:ln>
              <a:solidFill>
                <a:srgbClr val="002060"/>
              </a:solidFill>
            </a:ln>
          </c:spPr>
          <c:invertIfNegative val="0"/>
          <c:dPt>
            <c:idx val="0"/>
            <c:invertIfNegative val="0"/>
            <c:bubble3D val="0"/>
            <c:spPr>
              <a:solidFill>
                <a:srgbClr val="FFFF00"/>
              </a:solidFill>
              <a:ln>
                <a:solidFill>
                  <a:srgbClr val="002060"/>
                </a:solidFill>
              </a:ln>
            </c:spPr>
            <c:extLst>
              <c:ext xmlns:c16="http://schemas.microsoft.com/office/drawing/2014/chart" uri="{C3380CC4-5D6E-409C-BE32-E72D297353CC}">
                <c16:uniqueId val="{00000001-C810-4E9F-8B64-B4E62AB0A9B2}"/>
              </c:ext>
            </c:extLst>
          </c:dPt>
          <c:dPt>
            <c:idx val="1"/>
            <c:invertIfNegative val="0"/>
            <c:bubble3D val="0"/>
            <c:spPr>
              <a:solidFill>
                <a:srgbClr val="FFFF00"/>
              </a:solidFill>
              <a:ln>
                <a:solidFill>
                  <a:srgbClr val="002060"/>
                </a:solidFill>
              </a:ln>
            </c:spPr>
            <c:extLst>
              <c:ext xmlns:c16="http://schemas.microsoft.com/office/drawing/2014/chart" uri="{C3380CC4-5D6E-409C-BE32-E72D297353CC}">
                <c16:uniqueId val="{00000003-C810-4E9F-8B64-B4E62AB0A9B2}"/>
              </c:ext>
            </c:extLst>
          </c:dPt>
          <c:dPt>
            <c:idx val="2"/>
            <c:invertIfNegative val="0"/>
            <c:bubble3D val="0"/>
            <c:spPr>
              <a:solidFill>
                <a:srgbClr val="FFFF00"/>
              </a:solidFill>
              <a:ln>
                <a:solidFill>
                  <a:srgbClr val="002060"/>
                </a:solidFill>
              </a:ln>
            </c:spPr>
            <c:extLst>
              <c:ext xmlns:c16="http://schemas.microsoft.com/office/drawing/2014/chart" uri="{C3380CC4-5D6E-409C-BE32-E72D297353CC}">
                <c16:uniqueId val="{00000005-C810-4E9F-8B64-B4E62AB0A9B2}"/>
              </c:ext>
            </c:extLst>
          </c:dPt>
          <c:dPt>
            <c:idx val="3"/>
            <c:invertIfNegative val="0"/>
            <c:bubble3D val="0"/>
            <c:spPr>
              <a:solidFill>
                <a:srgbClr val="FFFF00"/>
              </a:solidFill>
              <a:ln>
                <a:solidFill>
                  <a:srgbClr val="002060"/>
                </a:solidFill>
              </a:ln>
            </c:spPr>
            <c:extLst>
              <c:ext xmlns:c16="http://schemas.microsoft.com/office/drawing/2014/chart" uri="{C3380CC4-5D6E-409C-BE32-E72D297353CC}">
                <c16:uniqueId val="{00000007-C810-4E9F-8B64-B4E62AB0A9B2}"/>
              </c:ext>
            </c:extLst>
          </c:dPt>
          <c:dPt>
            <c:idx val="4"/>
            <c:invertIfNegative val="0"/>
            <c:bubble3D val="0"/>
            <c:spPr>
              <a:solidFill>
                <a:srgbClr val="FFFF00"/>
              </a:solidFill>
              <a:ln>
                <a:solidFill>
                  <a:srgbClr val="002060"/>
                </a:solidFill>
              </a:ln>
            </c:spPr>
            <c:extLst>
              <c:ext xmlns:c16="http://schemas.microsoft.com/office/drawing/2014/chart" uri="{C3380CC4-5D6E-409C-BE32-E72D297353CC}">
                <c16:uniqueId val="{00000009-C810-4E9F-8B64-B4E62AB0A9B2}"/>
              </c:ext>
            </c:extLst>
          </c:dPt>
          <c:dPt>
            <c:idx val="5"/>
            <c:invertIfNegative val="0"/>
            <c:bubble3D val="0"/>
            <c:spPr>
              <a:solidFill>
                <a:srgbClr val="FFFF00"/>
              </a:solidFill>
              <a:ln>
                <a:solidFill>
                  <a:srgbClr val="002060"/>
                </a:solidFill>
              </a:ln>
            </c:spPr>
            <c:extLst>
              <c:ext xmlns:c16="http://schemas.microsoft.com/office/drawing/2014/chart" uri="{C3380CC4-5D6E-409C-BE32-E72D297353CC}">
                <c16:uniqueId val="{0000000B-C810-4E9F-8B64-B4E62AB0A9B2}"/>
              </c:ext>
            </c:extLst>
          </c:dPt>
          <c:dPt>
            <c:idx val="6"/>
            <c:invertIfNegative val="0"/>
            <c:bubble3D val="0"/>
            <c:spPr>
              <a:solidFill>
                <a:srgbClr val="FFFF00"/>
              </a:solidFill>
              <a:ln>
                <a:solidFill>
                  <a:srgbClr val="002060"/>
                </a:solidFill>
              </a:ln>
            </c:spPr>
            <c:extLst>
              <c:ext xmlns:c16="http://schemas.microsoft.com/office/drawing/2014/chart" uri="{C3380CC4-5D6E-409C-BE32-E72D297353CC}">
                <c16:uniqueId val="{0000000D-C810-4E9F-8B64-B4E62AB0A9B2}"/>
              </c:ext>
            </c:extLst>
          </c:dPt>
          <c:dPt>
            <c:idx val="11"/>
            <c:invertIfNegative val="0"/>
            <c:bubble3D val="0"/>
            <c:spPr>
              <a:solidFill>
                <a:srgbClr val="00B050"/>
              </a:solidFill>
              <a:ln>
                <a:solidFill>
                  <a:srgbClr val="002060"/>
                </a:solidFill>
              </a:ln>
            </c:spPr>
            <c:extLst>
              <c:ext xmlns:c16="http://schemas.microsoft.com/office/drawing/2014/chart" uri="{C3380CC4-5D6E-409C-BE32-E72D297353CC}">
                <c16:uniqueId val="{0000000F-C810-4E9F-8B64-B4E62AB0A9B2}"/>
              </c:ext>
            </c:extLst>
          </c:dPt>
          <c:dPt>
            <c:idx val="12"/>
            <c:invertIfNegative val="0"/>
            <c:bubble3D val="0"/>
            <c:spPr>
              <a:solidFill>
                <a:srgbClr val="00B050"/>
              </a:solidFill>
              <a:ln>
                <a:solidFill>
                  <a:srgbClr val="002060"/>
                </a:solidFill>
              </a:ln>
            </c:spPr>
            <c:extLst>
              <c:ext xmlns:c16="http://schemas.microsoft.com/office/drawing/2014/chart" uri="{C3380CC4-5D6E-409C-BE32-E72D297353CC}">
                <c16:uniqueId val="{00000011-C810-4E9F-8B64-B4E62AB0A9B2}"/>
              </c:ext>
            </c:extLst>
          </c:dPt>
          <c:dPt>
            <c:idx val="13"/>
            <c:invertIfNegative val="0"/>
            <c:bubble3D val="0"/>
            <c:spPr>
              <a:solidFill>
                <a:srgbClr val="00B050"/>
              </a:solidFill>
              <a:ln>
                <a:solidFill>
                  <a:srgbClr val="002060"/>
                </a:solidFill>
              </a:ln>
            </c:spPr>
            <c:extLst>
              <c:ext xmlns:c16="http://schemas.microsoft.com/office/drawing/2014/chart" uri="{C3380CC4-5D6E-409C-BE32-E72D297353CC}">
                <c16:uniqueId val="{00000013-C810-4E9F-8B64-B4E62AB0A9B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Sheet1!$A$387:$A$435</c:f>
              <c:strCache>
                <c:ptCount val="45"/>
                <c:pt idx="0">
                  <c:v>1</c:v>
                </c:pt>
                <c:pt idx="1">
                  <c:v>6B</c:v>
                </c:pt>
                <c:pt idx="2">
                  <c:v>9V</c:v>
                </c:pt>
                <c:pt idx="3">
                  <c:v>14</c:v>
                </c:pt>
                <c:pt idx="4">
                  <c:v>18C</c:v>
                </c:pt>
                <c:pt idx="5">
                  <c:v>19F</c:v>
                </c:pt>
                <c:pt idx="6">
                  <c:v>23F</c:v>
                </c:pt>
                <c:pt idx="11">
                  <c:v>3</c:v>
                </c:pt>
                <c:pt idx="12">
                  <c:v>6A</c:v>
                </c:pt>
                <c:pt idx="13">
                  <c:v>19A</c:v>
                </c:pt>
                <c:pt idx="18">
                  <c:v>13</c:v>
                </c:pt>
                <c:pt idx="19">
                  <c:v>21</c:v>
                </c:pt>
                <c:pt idx="20">
                  <c:v>31</c:v>
                </c:pt>
                <c:pt idx="21">
                  <c:v>34</c:v>
                </c:pt>
                <c:pt idx="22">
                  <c:v>10A</c:v>
                </c:pt>
                <c:pt idx="23">
                  <c:v>10F/10C/33</c:v>
                </c:pt>
                <c:pt idx="24">
                  <c:v>11A/11D</c:v>
                </c:pt>
                <c:pt idx="25">
                  <c:v>12F/A/44/46</c:v>
                </c:pt>
                <c:pt idx="26">
                  <c:v>15B/15C</c:v>
                </c:pt>
                <c:pt idx="27">
                  <c:v>15F/A</c:v>
                </c:pt>
                <c:pt idx="28">
                  <c:v>16F</c:v>
                </c:pt>
                <c:pt idx="29">
                  <c:v>17F</c:v>
                </c:pt>
                <c:pt idx="30">
                  <c:v>22F/22A</c:v>
                </c:pt>
                <c:pt idx="31">
                  <c:v>23A</c:v>
                </c:pt>
                <c:pt idx="32">
                  <c:v>23B</c:v>
                </c:pt>
                <c:pt idx="33">
                  <c:v>24F/A/B</c:v>
                </c:pt>
                <c:pt idx="34">
                  <c:v>33F/A/37</c:v>
                </c:pt>
                <c:pt idx="35">
                  <c:v>35A/35C/42</c:v>
                </c:pt>
                <c:pt idx="36">
                  <c:v>35B</c:v>
                </c:pt>
                <c:pt idx="37">
                  <c:v>35F/47F</c:v>
                </c:pt>
                <c:pt idx="38">
                  <c:v>38/25F/25A</c:v>
                </c:pt>
                <c:pt idx="39">
                  <c:v>6C</c:v>
                </c:pt>
                <c:pt idx="40">
                  <c:v>6D</c:v>
                </c:pt>
                <c:pt idx="41">
                  <c:v>7C/B/40</c:v>
                </c:pt>
                <c:pt idx="42">
                  <c:v>9N/9L</c:v>
                </c:pt>
                <c:pt idx="43">
                  <c:v>2</c:v>
                </c:pt>
                <c:pt idx="44">
                  <c:v>non-typeable</c:v>
                </c:pt>
              </c:strCache>
            </c:strRef>
          </c:cat>
          <c:val>
            <c:numRef>
              <c:f>Sheet1!$B$387:$B$435</c:f>
              <c:numCache>
                <c:formatCode>General</c:formatCode>
                <c:ptCount val="49"/>
                <c:pt idx="0">
                  <c:v>1</c:v>
                </c:pt>
                <c:pt idx="1">
                  <c:v>11</c:v>
                </c:pt>
                <c:pt idx="2">
                  <c:v>6</c:v>
                </c:pt>
                <c:pt idx="3">
                  <c:v>7</c:v>
                </c:pt>
                <c:pt idx="4">
                  <c:v>9</c:v>
                </c:pt>
                <c:pt idx="5">
                  <c:v>6</c:v>
                </c:pt>
                <c:pt idx="6">
                  <c:v>15</c:v>
                </c:pt>
                <c:pt idx="11">
                  <c:v>1</c:v>
                </c:pt>
                <c:pt idx="12">
                  <c:v>27</c:v>
                </c:pt>
                <c:pt idx="13">
                  <c:v>18</c:v>
                </c:pt>
                <c:pt idx="18">
                  <c:v>17</c:v>
                </c:pt>
                <c:pt idx="19">
                  <c:v>3</c:v>
                </c:pt>
                <c:pt idx="20">
                  <c:v>1</c:v>
                </c:pt>
                <c:pt idx="21">
                  <c:v>20</c:v>
                </c:pt>
                <c:pt idx="22">
                  <c:v>19</c:v>
                </c:pt>
                <c:pt idx="23">
                  <c:v>9</c:v>
                </c:pt>
                <c:pt idx="24">
                  <c:v>23</c:v>
                </c:pt>
                <c:pt idx="25">
                  <c:v>4</c:v>
                </c:pt>
                <c:pt idx="26">
                  <c:v>29</c:v>
                </c:pt>
                <c:pt idx="27">
                  <c:v>6</c:v>
                </c:pt>
                <c:pt idx="28">
                  <c:v>14</c:v>
                </c:pt>
                <c:pt idx="29">
                  <c:v>8</c:v>
                </c:pt>
                <c:pt idx="30">
                  <c:v>3</c:v>
                </c:pt>
                <c:pt idx="31">
                  <c:v>4</c:v>
                </c:pt>
                <c:pt idx="32">
                  <c:v>12</c:v>
                </c:pt>
                <c:pt idx="33">
                  <c:v>2</c:v>
                </c:pt>
                <c:pt idx="34">
                  <c:v>3</c:v>
                </c:pt>
                <c:pt idx="35">
                  <c:v>3</c:v>
                </c:pt>
                <c:pt idx="36">
                  <c:v>10</c:v>
                </c:pt>
                <c:pt idx="37">
                  <c:v>2</c:v>
                </c:pt>
                <c:pt idx="38">
                  <c:v>2</c:v>
                </c:pt>
                <c:pt idx="39">
                  <c:v>7</c:v>
                </c:pt>
                <c:pt idx="40">
                  <c:v>4</c:v>
                </c:pt>
                <c:pt idx="41">
                  <c:v>5</c:v>
                </c:pt>
                <c:pt idx="42">
                  <c:v>3</c:v>
                </c:pt>
                <c:pt idx="43">
                  <c:v>1</c:v>
                </c:pt>
                <c:pt idx="44">
                  <c:v>31</c:v>
                </c:pt>
              </c:numCache>
            </c:numRef>
          </c:val>
          <c:extLst>
            <c:ext xmlns:c16="http://schemas.microsoft.com/office/drawing/2014/chart" uri="{C3380CC4-5D6E-409C-BE32-E72D297353CC}">
              <c16:uniqueId val="{00000014-C810-4E9F-8B64-B4E62AB0A9B2}"/>
            </c:ext>
          </c:extLst>
        </c:ser>
        <c:dLbls>
          <c:showLegendKey val="0"/>
          <c:showVal val="1"/>
          <c:showCatName val="0"/>
          <c:showSerName val="0"/>
          <c:showPercent val="0"/>
          <c:showBubbleSize val="0"/>
        </c:dLbls>
        <c:gapWidth val="150"/>
        <c:overlap val="-25"/>
        <c:axId val="122304000"/>
        <c:axId val="122305536"/>
      </c:barChart>
      <c:catAx>
        <c:axId val="122304000"/>
        <c:scaling>
          <c:orientation val="minMax"/>
        </c:scaling>
        <c:delete val="0"/>
        <c:axPos val="b"/>
        <c:numFmt formatCode="General" sourceLinked="0"/>
        <c:majorTickMark val="none"/>
        <c:minorTickMark val="none"/>
        <c:tickLblPos val="nextTo"/>
        <c:crossAx val="122305536"/>
        <c:crosses val="autoZero"/>
        <c:auto val="1"/>
        <c:lblAlgn val="ctr"/>
        <c:lblOffset val="100"/>
        <c:noMultiLvlLbl val="0"/>
      </c:catAx>
      <c:valAx>
        <c:axId val="122305536"/>
        <c:scaling>
          <c:orientation val="minMax"/>
        </c:scaling>
        <c:delete val="1"/>
        <c:axPos val="l"/>
        <c:numFmt formatCode="General" sourceLinked="1"/>
        <c:majorTickMark val="out"/>
        <c:minorTickMark val="none"/>
        <c:tickLblPos val="nextTo"/>
        <c:crossAx val="122304000"/>
        <c:crosses val="autoZero"/>
        <c:crossBetween val="between"/>
      </c:valAx>
    </c:plotArea>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preavlenve'!$D$4</c:f>
              <c:strCache>
                <c:ptCount val="1"/>
                <c:pt idx="0">
                  <c:v>PCV 10 serotypes</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preavlenve'!$D$5:$D$14</c:f>
              <c:numCache>
                <c:formatCode>General</c:formatCode>
                <c:ptCount val="10"/>
                <c:pt idx="0">
                  <c:v>17</c:v>
                </c:pt>
                <c:pt idx="1">
                  <c:v>20</c:v>
                </c:pt>
                <c:pt idx="2">
                  <c:v>28</c:v>
                </c:pt>
                <c:pt idx="3">
                  <c:v>19</c:v>
                </c:pt>
                <c:pt idx="4">
                  <c:v>19</c:v>
                </c:pt>
                <c:pt idx="5">
                  <c:v>21</c:v>
                </c:pt>
                <c:pt idx="6">
                  <c:v>22</c:v>
                </c:pt>
                <c:pt idx="7">
                  <c:v>16</c:v>
                </c:pt>
                <c:pt idx="8">
                  <c:v>18</c:v>
                </c:pt>
                <c:pt idx="9">
                  <c:v>14</c:v>
                </c:pt>
              </c:numCache>
            </c:numRef>
          </c:val>
          <c:smooth val="0"/>
          <c:extLst>
            <c:ext xmlns:c16="http://schemas.microsoft.com/office/drawing/2014/chart" uri="{C3380CC4-5D6E-409C-BE32-E72D297353CC}">
              <c16:uniqueId val="{00000000-9626-4128-B7DB-366249938399}"/>
            </c:ext>
          </c:extLst>
        </c:ser>
        <c:dLbls>
          <c:dLblPos val="ctr"/>
          <c:showLegendKey val="0"/>
          <c:showVal val="1"/>
          <c:showCatName val="0"/>
          <c:showSerName val="0"/>
          <c:showPercent val="0"/>
          <c:showBubbleSize val="0"/>
        </c:dLbls>
        <c:smooth val="0"/>
        <c:axId val="122435456"/>
        <c:axId val="122436992"/>
      </c:lineChart>
      <c:catAx>
        <c:axId val="122435456"/>
        <c:scaling>
          <c:orientation val="minMax"/>
        </c:scaling>
        <c:delete val="0"/>
        <c:axPos val="b"/>
        <c:numFmt formatCode="General" sourceLinked="0"/>
        <c:majorTickMark val="none"/>
        <c:minorTickMark val="none"/>
        <c:tickLblPos val="nextTo"/>
        <c:spPr>
          <a:ln w="9525">
            <a:noFill/>
          </a:ln>
        </c:spPr>
        <c:crossAx val="122436992"/>
        <c:crosses val="autoZero"/>
        <c:auto val="1"/>
        <c:lblAlgn val="ctr"/>
        <c:lblOffset val="100"/>
        <c:noMultiLvlLbl val="0"/>
      </c:catAx>
      <c:valAx>
        <c:axId val="122436992"/>
        <c:scaling>
          <c:orientation val="minMax"/>
        </c:scaling>
        <c:delete val="1"/>
        <c:axPos val="l"/>
        <c:numFmt formatCode="General" sourceLinked="1"/>
        <c:majorTickMark val="none"/>
        <c:minorTickMark val="none"/>
        <c:tickLblPos val="nextTo"/>
        <c:crossAx val="122435456"/>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preavlenve'!$D$4</c:f>
              <c:strCache>
                <c:ptCount val="1"/>
                <c:pt idx="0">
                  <c:v>Serotype 1</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preavlenve'!$D$5:$D$14</c:f>
              <c:numCache>
                <c:formatCode>General</c:formatCode>
                <c:ptCount val="10"/>
                <c:pt idx="0">
                  <c:v>0</c:v>
                </c:pt>
                <c:pt idx="1">
                  <c:v>0</c:v>
                </c:pt>
                <c:pt idx="2">
                  <c:v>0</c:v>
                </c:pt>
                <c:pt idx="3">
                  <c:v>0</c:v>
                </c:pt>
                <c:pt idx="4">
                  <c:v>0</c:v>
                </c:pt>
                <c:pt idx="5">
                  <c:v>1</c:v>
                </c:pt>
                <c:pt idx="6">
                  <c:v>1</c:v>
                </c:pt>
                <c:pt idx="7">
                  <c:v>0</c:v>
                </c:pt>
                <c:pt idx="8">
                  <c:v>0</c:v>
                </c:pt>
                <c:pt idx="9">
                  <c:v>0</c:v>
                </c:pt>
              </c:numCache>
            </c:numRef>
          </c:val>
          <c:smooth val="0"/>
          <c:extLst>
            <c:ext xmlns:c16="http://schemas.microsoft.com/office/drawing/2014/chart" uri="{C3380CC4-5D6E-409C-BE32-E72D297353CC}">
              <c16:uniqueId val="{00000000-7A7A-4D29-894B-8E6DC977759C}"/>
            </c:ext>
          </c:extLst>
        </c:ser>
        <c:dLbls>
          <c:dLblPos val="ctr"/>
          <c:showLegendKey val="0"/>
          <c:showVal val="1"/>
          <c:showCatName val="0"/>
          <c:showSerName val="0"/>
          <c:showPercent val="0"/>
          <c:showBubbleSize val="0"/>
        </c:dLbls>
        <c:smooth val="0"/>
        <c:axId val="121885824"/>
        <c:axId val="121887360"/>
      </c:lineChart>
      <c:catAx>
        <c:axId val="121885824"/>
        <c:scaling>
          <c:orientation val="minMax"/>
        </c:scaling>
        <c:delete val="0"/>
        <c:axPos val="b"/>
        <c:numFmt formatCode="General" sourceLinked="0"/>
        <c:majorTickMark val="none"/>
        <c:minorTickMark val="none"/>
        <c:tickLblPos val="nextTo"/>
        <c:spPr>
          <a:ln w="9525">
            <a:noFill/>
          </a:ln>
        </c:spPr>
        <c:crossAx val="121887360"/>
        <c:crosses val="autoZero"/>
        <c:auto val="1"/>
        <c:lblAlgn val="ctr"/>
        <c:lblOffset val="100"/>
        <c:noMultiLvlLbl val="0"/>
      </c:catAx>
      <c:valAx>
        <c:axId val="121887360"/>
        <c:scaling>
          <c:orientation val="minMax"/>
        </c:scaling>
        <c:delete val="1"/>
        <c:axPos val="l"/>
        <c:numFmt formatCode="General" sourceLinked="1"/>
        <c:majorTickMark val="none"/>
        <c:minorTickMark val="none"/>
        <c:tickLblPos val="nextTo"/>
        <c:crossAx val="121885824"/>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preavlenve'!$E$4</c:f>
              <c:strCache>
                <c:ptCount val="1"/>
                <c:pt idx="0">
                  <c:v>Serotype 4 </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preavlenve'!$E$5:$E$14</c:f>
              <c:numCache>
                <c:formatCode>General</c:formatCode>
                <c:ptCount val="10"/>
                <c:pt idx="0">
                  <c:v>0</c:v>
                </c:pt>
                <c:pt idx="1">
                  <c:v>0</c:v>
                </c:pt>
                <c:pt idx="2">
                  <c:v>2</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0-FD4D-4904-B3C6-719805791F36}"/>
            </c:ext>
          </c:extLst>
        </c:ser>
        <c:dLbls>
          <c:dLblPos val="ctr"/>
          <c:showLegendKey val="0"/>
          <c:showVal val="1"/>
          <c:showCatName val="0"/>
          <c:showSerName val="0"/>
          <c:showPercent val="0"/>
          <c:showBubbleSize val="0"/>
        </c:dLbls>
        <c:smooth val="0"/>
        <c:axId val="121782656"/>
        <c:axId val="121784192"/>
      </c:lineChart>
      <c:catAx>
        <c:axId val="121782656"/>
        <c:scaling>
          <c:orientation val="minMax"/>
        </c:scaling>
        <c:delete val="0"/>
        <c:axPos val="b"/>
        <c:numFmt formatCode="General" sourceLinked="0"/>
        <c:majorTickMark val="none"/>
        <c:minorTickMark val="none"/>
        <c:tickLblPos val="nextTo"/>
        <c:spPr>
          <a:ln w="9525">
            <a:noFill/>
          </a:ln>
        </c:spPr>
        <c:crossAx val="121784192"/>
        <c:crosses val="autoZero"/>
        <c:auto val="1"/>
        <c:lblAlgn val="ctr"/>
        <c:lblOffset val="100"/>
        <c:noMultiLvlLbl val="0"/>
      </c:catAx>
      <c:valAx>
        <c:axId val="121784192"/>
        <c:scaling>
          <c:orientation val="minMax"/>
        </c:scaling>
        <c:delete val="1"/>
        <c:axPos val="l"/>
        <c:numFmt formatCode="General" sourceLinked="1"/>
        <c:majorTickMark val="out"/>
        <c:minorTickMark val="none"/>
        <c:tickLblPos val="nextTo"/>
        <c:crossAx val="121782656"/>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preavlenve'!$F$4</c:f>
              <c:strCache>
                <c:ptCount val="1"/>
                <c:pt idx="0">
                  <c:v>Serotype 5 </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preavlenve'!$C$5:$C$15</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preavlenve'!$F$5:$F$14</c:f>
              <c:numCache>
                <c:formatCode>General</c:formatCode>
                <c:ptCount val="10"/>
                <c:pt idx="0">
                  <c:v>0</c:v>
                </c:pt>
                <c:pt idx="1">
                  <c:v>0</c:v>
                </c:pt>
                <c:pt idx="2">
                  <c:v>1</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0-F1F1-4D69-B5EA-15CE43053274}"/>
            </c:ext>
          </c:extLst>
        </c:ser>
        <c:dLbls>
          <c:dLblPos val="ctr"/>
          <c:showLegendKey val="0"/>
          <c:showVal val="1"/>
          <c:showCatName val="0"/>
          <c:showSerName val="0"/>
          <c:showPercent val="0"/>
          <c:showBubbleSize val="0"/>
        </c:dLbls>
        <c:smooth val="0"/>
        <c:axId val="78852480"/>
        <c:axId val="78854016"/>
      </c:lineChart>
      <c:catAx>
        <c:axId val="78852480"/>
        <c:scaling>
          <c:orientation val="minMax"/>
        </c:scaling>
        <c:delete val="0"/>
        <c:axPos val="b"/>
        <c:numFmt formatCode="General" sourceLinked="0"/>
        <c:majorTickMark val="none"/>
        <c:minorTickMark val="none"/>
        <c:tickLblPos val="nextTo"/>
        <c:spPr>
          <a:ln w="9525">
            <a:noFill/>
          </a:ln>
        </c:spPr>
        <c:crossAx val="78854016"/>
        <c:crosses val="autoZero"/>
        <c:auto val="1"/>
        <c:lblAlgn val="ctr"/>
        <c:lblOffset val="100"/>
        <c:noMultiLvlLbl val="0"/>
      </c:catAx>
      <c:valAx>
        <c:axId val="78854016"/>
        <c:scaling>
          <c:orientation val="minMax"/>
        </c:scaling>
        <c:delete val="1"/>
        <c:axPos val="l"/>
        <c:numFmt formatCode="General" sourceLinked="1"/>
        <c:majorTickMark val="out"/>
        <c:minorTickMark val="none"/>
        <c:tickLblPos val="nextTo"/>
        <c:crossAx val="78852480"/>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'PCV 10 coverage and carriage'!$A$19</c:f>
              <c:strCache>
                <c:ptCount val="1"/>
                <c:pt idx="0">
                  <c:v>Oct-Nov 2014</c:v>
                </c:pt>
              </c:strCache>
            </c:strRef>
          </c:tx>
          <c:invertIfNegative val="0"/>
          <c:dPt>
            <c:idx val="0"/>
            <c:invertIfNegative val="0"/>
            <c:bubble3D val="0"/>
            <c:spPr>
              <a:solidFill>
                <a:srgbClr val="C0504D"/>
              </a:solidFill>
            </c:spPr>
            <c:extLst>
              <c:ext xmlns:c16="http://schemas.microsoft.com/office/drawing/2014/chart" uri="{C3380CC4-5D6E-409C-BE32-E72D297353CC}">
                <c16:uniqueId val="{00000001-A238-4395-B635-1B5CCFD23C7A}"/>
              </c:ext>
            </c:extLst>
          </c:dPt>
          <c:dPt>
            <c:idx val="1"/>
            <c:invertIfNegative val="0"/>
            <c:bubble3D val="0"/>
            <c:spPr>
              <a:solidFill>
                <a:srgbClr val="00B050"/>
              </a:solidFill>
            </c:spPr>
            <c:extLst>
              <c:ext xmlns:c16="http://schemas.microsoft.com/office/drawing/2014/chart" uri="{C3380CC4-5D6E-409C-BE32-E72D297353CC}">
                <c16:uniqueId val="{00000003-A238-4395-B635-1B5CCFD23C7A}"/>
              </c:ext>
            </c:extLst>
          </c:dPt>
          <c:cat>
            <c:strRef>
              <c:f>'PCV 10 coverage and carriage'!$B$18:$D$18</c:f>
              <c:strCache>
                <c:ptCount val="3"/>
                <c:pt idx="0">
                  <c:v>PCV 1st dose</c:v>
                </c:pt>
                <c:pt idx="1">
                  <c:v>PCV 2nd dose</c:v>
                </c:pt>
                <c:pt idx="2">
                  <c:v>PCV 3rd dose</c:v>
                </c:pt>
              </c:strCache>
            </c:strRef>
          </c:cat>
          <c:val>
            <c:numRef>
              <c:f>'PCV 10 coverage and carriage'!$B$19:$D$19</c:f>
              <c:numCache>
                <c:formatCode>0%</c:formatCode>
                <c:ptCount val="3"/>
                <c:pt idx="0">
                  <c:v>0.2878787878787879</c:v>
                </c:pt>
                <c:pt idx="1">
                  <c:v>0.28030303030303028</c:v>
                </c:pt>
                <c:pt idx="2">
                  <c:v>0.27272727272727271</c:v>
                </c:pt>
              </c:numCache>
            </c:numRef>
          </c:val>
          <c:extLst>
            <c:ext xmlns:c16="http://schemas.microsoft.com/office/drawing/2014/chart" uri="{C3380CC4-5D6E-409C-BE32-E72D297353CC}">
              <c16:uniqueId val="{00000004-A238-4395-B635-1B5CCFD23C7A}"/>
            </c:ext>
          </c:extLst>
        </c:ser>
        <c:dLbls>
          <c:showLegendKey val="0"/>
          <c:showVal val="0"/>
          <c:showCatName val="0"/>
          <c:showSerName val="0"/>
          <c:showPercent val="0"/>
          <c:showBubbleSize val="0"/>
        </c:dLbls>
        <c:gapWidth val="150"/>
        <c:axId val="125596416"/>
        <c:axId val="125597952"/>
      </c:barChart>
      <c:catAx>
        <c:axId val="125596416"/>
        <c:scaling>
          <c:orientation val="minMax"/>
        </c:scaling>
        <c:delete val="0"/>
        <c:axPos val="b"/>
        <c:numFmt formatCode="General" sourceLinked="0"/>
        <c:majorTickMark val="out"/>
        <c:minorTickMark val="none"/>
        <c:tickLblPos val="nextTo"/>
        <c:crossAx val="125597952"/>
        <c:crosses val="autoZero"/>
        <c:auto val="1"/>
        <c:lblAlgn val="ctr"/>
        <c:lblOffset val="100"/>
        <c:noMultiLvlLbl val="0"/>
      </c:catAx>
      <c:valAx>
        <c:axId val="125597952"/>
        <c:scaling>
          <c:orientation val="minMax"/>
        </c:scaling>
        <c:delete val="0"/>
        <c:axPos val="l"/>
        <c:majorGridlines/>
        <c:numFmt formatCode="0%" sourceLinked="1"/>
        <c:majorTickMark val="out"/>
        <c:minorTickMark val="none"/>
        <c:tickLblPos val="nextTo"/>
        <c:crossAx val="125596416"/>
        <c:crosses val="autoZero"/>
        <c:crossBetween val="between"/>
      </c:valAx>
    </c:plotArea>
    <c:plotVisOnly val="1"/>
    <c:dispBlanksAs val="gap"/>
    <c:showDLblsOverMax val="0"/>
  </c:chart>
  <c:txPr>
    <a:bodyPr/>
    <a:lstStyle/>
    <a:p>
      <a:pPr>
        <a:defRPr sz="16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preavlenve'!$G$4</c:f>
              <c:strCache>
                <c:ptCount val="1"/>
                <c:pt idx="0">
                  <c:v>6B</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preavlenve'!$G$5:$G$14</c:f>
              <c:numCache>
                <c:formatCode>General</c:formatCode>
                <c:ptCount val="10"/>
                <c:pt idx="0">
                  <c:v>5</c:v>
                </c:pt>
                <c:pt idx="1">
                  <c:v>6</c:v>
                </c:pt>
                <c:pt idx="2">
                  <c:v>6</c:v>
                </c:pt>
                <c:pt idx="3">
                  <c:v>3</c:v>
                </c:pt>
                <c:pt idx="4">
                  <c:v>5</c:v>
                </c:pt>
                <c:pt idx="5">
                  <c:v>1</c:v>
                </c:pt>
                <c:pt idx="6">
                  <c:v>6</c:v>
                </c:pt>
                <c:pt idx="7">
                  <c:v>5</c:v>
                </c:pt>
                <c:pt idx="8">
                  <c:v>5</c:v>
                </c:pt>
                <c:pt idx="9">
                  <c:v>3</c:v>
                </c:pt>
              </c:numCache>
            </c:numRef>
          </c:val>
          <c:smooth val="0"/>
          <c:extLst>
            <c:ext xmlns:c16="http://schemas.microsoft.com/office/drawing/2014/chart" uri="{C3380CC4-5D6E-409C-BE32-E72D297353CC}">
              <c16:uniqueId val="{00000000-143D-4126-96CF-6DDFFA7F65D9}"/>
            </c:ext>
          </c:extLst>
        </c:ser>
        <c:dLbls>
          <c:dLblPos val="ctr"/>
          <c:showLegendKey val="0"/>
          <c:showVal val="1"/>
          <c:showCatName val="0"/>
          <c:showSerName val="0"/>
          <c:showPercent val="0"/>
          <c:showBubbleSize val="0"/>
        </c:dLbls>
        <c:smooth val="0"/>
        <c:axId val="78884224"/>
        <c:axId val="78902400"/>
      </c:lineChart>
      <c:catAx>
        <c:axId val="78884224"/>
        <c:scaling>
          <c:orientation val="minMax"/>
        </c:scaling>
        <c:delete val="0"/>
        <c:axPos val="b"/>
        <c:numFmt formatCode="General" sourceLinked="0"/>
        <c:majorTickMark val="none"/>
        <c:minorTickMark val="none"/>
        <c:tickLblPos val="nextTo"/>
        <c:spPr>
          <a:ln w="9525">
            <a:noFill/>
          </a:ln>
        </c:spPr>
        <c:crossAx val="78902400"/>
        <c:crosses val="autoZero"/>
        <c:auto val="1"/>
        <c:lblAlgn val="ctr"/>
        <c:lblOffset val="100"/>
        <c:noMultiLvlLbl val="0"/>
      </c:catAx>
      <c:valAx>
        <c:axId val="78902400"/>
        <c:scaling>
          <c:orientation val="minMax"/>
        </c:scaling>
        <c:delete val="1"/>
        <c:axPos val="l"/>
        <c:numFmt formatCode="General" sourceLinked="1"/>
        <c:majorTickMark val="out"/>
        <c:minorTickMark val="none"/>
        <c:tickLblPos val="nextTo"/>
        <c:crossAx val="78884224"/>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preavlenve'!$H$4</c:f>
              <c:strCache>
                <c:ptCount val="1"/>
                <c:pt idx="0">
                  <c:v>9V</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preavlenve'!$H$5:$H$14</c:f>
              <c:numCache>
                <c:formatCode>General</c:formatCode>
                <c:ptCount val="10"/>
                <c:pt idx="0">
                  <c:v>3</c:v>
                </c:pt>
                <c:pt idx="1">
                  <c:v>1</c:v>
                </c:pt>
                <c:pt idx="2">
                  <c:v>5</c:v>
                </c:pt>
                <c:pt idx="3">
                  <c:v>5</c:v>
                </c:pt>
                <c:pt idx="4">
                  <c:v>6</c:v>
                </c:pt>
                <c:pt idx="5">
                  <c:v>2</c:v>
                </c:pt>
                <c:pt idx="6">
                  <c:v>2</c:v>
                </c:pt>
                <c:pt idx="7">
                  <c:v>2</c:v>
                </c:pt>
                <c:pt idx="8">
                  <c:v>2</c:v>
                </c:pt>
                <c:pt idx="9">
                  <c:v>2</c:v>
                </c:pt>
              </c:numCache>
            </c:numRef>
          </c:val>
          <c:smooth val="0"/>
          <c:extLst>
            <c:ext xmlns:c16="http://schemas.microsoft.com/office/drawing/2014/chart" uri="{C3380CC4-5D6E-409C-BE32-E72D297353CC}">
              <c16:uniqueId val="{00000000-0456-4511-9F09-53E3CD0776FD}"/>
            </c:ext>
          </c:extLst>
        </c:ser>
        <c:dLbls>
          <c:dLblPos val="ctr"/>
          <c:showLegendKey val="0"/>
          <c:showVal val="1"/>
          <c:showCatName val="0"/>
          <c:showSerName val="0"/>
          <c:showPercent val="0"/>
          <c:showBubbleSize val="0"/>
        </c:dLbls>
        <c:smooth val="0"/>
        <c:axId val="122621312"/>
        <c:axId val="122627200"/>
      </c:lineChart>
      <c:catAx>
        <c:axId val="122621312"/>
        <c:scaling>
          <c:orientation val="minMax"/>
        </c:scaling>
        <c:delete val="0"/>
        <c:axPos val="b"/>
        <c:numFmt formatCode="General" sourceLinked="0"/>
        <c:majorTickMark val="none"/>
        <c:minorTickMark val="none"/>
        <c:tickLblPos val="nextTo"/>
        <c:spPr>
          <a:ln w="9525">
            <a:noFill/>
          </a:ln>
        </c:spPr>
        <c:crossAx val="122627200"/>
        <c:crosses val="autoZero"/>
        <c:auto val="1"/>
        <c:lblAlgn val="ctr"/>
        <c:lblOffset val="100"/>
        <c:noMultiLvlLbl val="0"/>
      </c:catAx>
      <c:valAx>
        <c:axId val="122627200"/>
        <c:scaling>
          <c:orientation val="minMax"/>
        </c:scaling>
        <c:delete val="1"/>
        <c:axPos val="l"/>
        <c:numFmt formatCode="General" sourceLinked="1"/>
        <c:majorTickMark val="out"/>
        <c:minorTickMark val="none"/>
        <c:tickLblPos val="nextTo"/>
        <c:crossAx val="122621312"/>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preavlenve'!$I$4</c:f>
              <c:strCache>
                <c:ptCount val="1"/>
                <c:pt idx="0">
                  <c:v>Serotype 14</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preavlenve'!$I$5:$I$14</c:f>
              <c:numCache>
                <c:formatCode>General</c:formatCode>
                <c:ptCount val="10"/>
                <c:pt idx="0">
                  <c:v>3</c:v>
                </c:pt>
                <c:pt idx="1">
                  <c:v>2</c:v>
                </c:pt>
                <c:pt idx="2">
                  <c:v>4</c:v>
                </c:pt>
                <c:pt idx="3">
                  <c:v>1</c:v>
                </c:pt>
                <c:pt idx="4">
                  <c:v>1</c:v>
                </c:pt>
                <c:pt idx="5">
                  <c:v>1</c:v>
                </c:pt>
                <c:pt idx="6">
                  <c:v>1</c:v>
                </c:pt>
                <c:pt idx="7">
                  <c:v>1</c:v>
                </c:pt>
                <c:pt idx="8">
                  <c:v>2</c:v>
                </c:pt>
                <c:pt idx="9">
                  <c:v>3</c:v>
                </c:pt>
              </c:numCache>
            </c:numRef>
          </c:val>
          <c:smooth val="0"/>
          <c:extLst>
            <c:ext xmlns:c16="http://schemas.microsoft.com/office/drawing/2014/chart" uri="{C3380CC4-5D6E-409C-BE32-E72D297353CC}">
              <c16:uniqueId val="{00000000-E300-4F44-8C7F-E999768EBE28}"/>
            </c:ext>
          </c:extLst>
        </c:ser>
        <c:dLbls>
          <c:dLblPos val="ctr"/>
          <c:showLegendKey val="0"/>
          <c:showVal val="1"/>
          <c:showCatName val="0"/>
          <c:showSerName val="0"/>
          <c:showPercent val="0"/>
          <c:showBubbleSize val="0"/>
        </c:dLbls>
        <c:smooth val="0"/>
        <c:axId val="122858112"/>
        <c:axId val="122749312"/>
      </c:lineChart>
      <c:catAx>
        <c:axId val="122858112"/>
        <c:scaling>
          <c:orientation val="minMax"/>
        </c:scaling>
        <c:delete val="0"/>
        <c:axPos val="b"/>
        <c:numFmt formatCode="General" sourceLinked="0"/>
        <c:majorTickMark val="none"/>
        <c:minorTickMark val="none"/>
        <c:tickLblPos val="nextTo"/>
        <c:spPr>
          <a:ln w="9525">
            <a:noFill/>
          </a:ln>
        </c:spPr>
        <c:crossAx val="122749312"/>
        <c:crosses val="autoZero"/>
        <c:auto val="1"/>
        <c:lblAlgn val="ctr"/>
        <c:lblOffset val="100"/>
        <c:noMultiLvlLbl val="0"/>
      </c:catAx>
      <c:valAx>
        <c:axId val="122749312"/>
        <c:scaling>
          <c:orientation val="minMax"/>
        </c:scaling>
        <c:delete val="1"/>
        <c:axPos val="l"/>
        <c:numFmt formatCode="General" sourceLinked="1"/>
        <c:majorTickMark val="out"/>
        <c:minorTickMark val="none"/>
        <c:tickLblPos val="nextTo"/>
        <c:crossAx val="122858112"/>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preavlenve'!$J$4</c:f>
              <c:strCache>
                <c:ptCount val="1"/>
                <c:pt idx="0">
                  <c:v>18C</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preavlenve'!$J$5:$J$14</c:f>
              <c:numCache>
                <c:formatCode>General</c:formatCode>
                <c:ptCount val="10"/>
                <c:pt idx="0">
                  <c:v>1</c:v>
                </c:pt>
                <c:pt idx="1">
                  <c:v>4</c:v>
                </c:pt>
                <c:pt idx="2">
                  <c:v>2</c:v>
                </c:pt>
                <c:pt idx="3">
                  <c:v>0</c:v>
                </c:pt>
                <c:pt idx="4">
                  <c:v>2</c:v>
                </c:pt>
                <c:pt idx="5">
                  <c:v>1</c:v>
                </c:pt>
                <c:pt idx="6">
                  <c:v>7</c:v>
                </c:pt>
                <c:pt idx="7">
                  <c:v>2</c:v>
                </c:pt>
                <c:pt idx="8">
                  <c:v>2</c:v>
                </c:pt>
                <c:pt idx="9">
                  <c:v>2</c:v>
                </c:pt>
              </c:numCache>
            </c:numRef>
          </c:val>
          <c:smooth val="0"/>
          <c:extLst>
            <c:ext xmlns:c16="http://schemas.microsoft.com/office/drawing/2014/chart" uri="{C3380CC4-5D6E-409C-BE32-E72D297353CC}">
              <c16:uniqueId val="{00000000-8DC3-44A9-86D5-8FBC22D3FD9C}"/>
            </c:ext>
          </c:extLst>
        </c:ser>
        <c:dLbls>
          <c:showLegendKey val="0"/>
          <c:showVal val="1"/>
          <c:showCatName val="0"/>
          <c:showSerName val="0"/>
          <c:showPercent val="0"/>
          <c:showBubbleSize val="0"/>
        </c:dLbls>
        <c:smooth val="0"/>
        <c:axId val="123103104"/>
        <c:axId val="123104640"/>
      </c:lineChart>
      <c:catAx>
        <c:axId val="123103104"/>
        <c:scaling>
          <c:orientation val="minMax"/>
        </c:scaling>
        <c:delete val="0"/>
        <c:axPos val="b"/>
        <c:numFmt formatCode="General" sourceLinked="0"/>
        <c:majorTickMark val="none"/>
        <c:minorTickMark val="none"/>
        <c:tickLblPos val="nextTo"/>
        <c:crossAx val="123104640"/>
        <c:crosses val="autoZero"/>
        <c:auto val="1"/>
        <c:lblAlgn val="ctr"/>
        <c:lblOffset val="100"/>
        <c:noMultiLvlLbl val="0"/>
      </c:catAx>
      <c:valAx>
        <c:axId val="123104640"/>
        <c:scaling>
          <c:orientation val="minMax"/>
        </c:scaling>
        <c:delete val="1"/>
        <c:axPos val="l"/>
        <c:numFmt formatCode="General" sourceLinked="1"/>
        <c:majorTickMark val="out"/>
        <c:minorTickMark val="none"/>
        <c:tickLblPos val="nextTo"/>
        <c:crossAx val="123103104"/>
        <c:crosses val="autoZero"/>
        <c:crossBetween val="between"/>
      </c:valAx>
    </c:plotArea>
    <c:legend>
      <c:legendPos val="t"/>
      <c:overlay val="0"/>
    </c:legend>
    <c:plotVisOnly val="1"/>
    <c:dispBlanksAs val="gap"/>
    <c:showDLblsOverMax val="0"/>
  </c:chart>
  <c:txPr>
    <a:bodyPr/>
    <a:lstStyle/>
    <a:p>
      <a:pPr>
        <a:defRPr sz="16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preavlenve'!$K$4</c:f>
              <c:strCache>
                <c:ptCount val="1"/>
                <c:pt idx="0">
                  <c:v>19F</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preavlenve'!$K$5:$K$14</c:f>
              <c:numCache>
                <c:formatCode>General</c:formatCode>
                <c:ptCount val="10"/>
                <c:pt idx="0">
                  <c:v>4</c:v>
                </c:pt>
                <c:pt idx="1">
                  <c:v>2</c:v>
                </c:pt>
                <c:pt idx="2">
                  <c:v>3</c:v>
                </c:pt>
                <c:pt idx="3">
                  <c:v>3</c:v>
                </c:pt>
                <c:pt idx="4">
                  <c:v>2</c:v>
                </c:pt>
                <c:pt idx="5">
                  <c:v>5</c:v>
                </c:pt>
                <c:pt idx="6">
                  <c:v>4</c:v>
                </c:pt>
                <c:pt idx="7">
                  <c:v>3</c:v>
                </c:pt>
                <c:pt idx="8">
                  <c:v>4</c:v>
                </c:pt>
                <c:pt idx="9">
                  <c:v>2</c:v>
                </c:pt>
              </c:numCache>
            </c:numRef>
          </c:val>
          <c:smooth val="0"/>
          <c:extLst>
            <c:ext xmlns:c16="http://schemas.microsoft.com/office/drawing/2014/chart" uri="{C3380CC4-5D6E-409C-BE32-E72D297353CC}">
              <c16:uniqueId val="{00000000-BA2A-4EC8-8092-E754B2CB937B}"/>
            </c:ext>
          </c:extLst>
        </c:ser>
        <c:dLbls>
          <c:showLegendKey val="0"/>
          <c:showVal val="1"/>
          <c:showCatName val="0"/>
          <c:showSerName val="0"/>
          <c:showPercent val="0"/>
          <c:showBubbleSize val="0"/>
        </c:dLbls>
        <c:smooth val="0"/>
        <c:axId val="123016320"/>
        <c:axId val="123017856"/>
      </c:lineChart>
      <c:catAx>
        <c:axId val="123016320"/>
        <c:scaling>
          <c:orientation val="minMax"/>
        </c:scaling>
        <c:delete val="0"/>
        <c:axPos val="b"/>
        <c:numFmt formatCode="General" sourceLinked="0"/>
        <c:majorTickMark val="none"/>
        <c:minorTickMark val="none"/>
        <c:tickLblPos val="nextTo"/>
        <c:crossAx val="123017856"/>
        <c:crosses val="autoZero"/>
        <c:auto val="1"/>
        <c:lblAlgn val="ctr"/>
        <c:lblOffset val="100"/>
        <c:noMultiLvlLbl val="0"/>
      </c:catAx>
      <c:valAx>
        <c:axId val="123017856"/>
        <c:scaling>
          <c:orientation val="minMax"/>
        </c:scaling>
        <c:delete val="1"/>
        <c:axPos val="l"/>
        <c:numFmt formatCode="General" sourceLinked="1"/>
        <c:majorTickMark val="out"/>
        <c:minorTickMark val="none"/>
        <c:tickLblPos val="nextTo"/>
        <c:crossAx val="123016320"/>
        <c:crosses val="autoZero"/>
        <c:crossBetween val="between"/>
      </c:valAx>
    </c:plotArea>
    <c:legend>
      <c:legendPos val="t"/>
      <c:overlay val="0"/>
    </c:legend>
    <c:plotVisOnly val="1"/>
    <c:dispBlanksAs val="gap"/>
    <c:showDLblsOverMax val="0"/>
  </c:chart>
  <c:txPr>
    <a:bodyPr/>
    <a:lstStyle/>
    <a:p>
      <a:pPr>
        <a:defRPr sz="16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preavlenve'!$L$4</c:f>
              <c:strCache>
                <c:ptCount val="1"/>
                <c:pt idx="0">
                  <c:v>23F</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preavlenve'!$L$5:$L$14</c:f>
              <c:numCache>
                <c:formatCode>General</c:formatCode>
                <c:ptCount val="10"/>
                <c:pt idx="0">
                  <c:v>1</c:v>
                </c:pt>
                <c:pt idx="1">
                  <c:v>5</c:v>
                </c:pt>
                <c:pt idx="2">
                  <c:v>5</c:v>
                </c:pt>
                <c:pt idx="3">
                  <c:v>7</c:v>
                </c:pt>
                <c:pt idx="4">
                  <c:v>3</c:v>
                </c:pt>
                <c:pt idx="5">
                  <c:v>10</c:v>
                </c:pt>
                <c:pt idx="6">
                  <c:v>1</c:v>
                </c:pt>
                <c:pt idx="7">
                  <c:v>3</c:v>
                </c:pt>
                <c:pt idx="8">
                  <c:v>3</c:v>
                </c:pt>
                <c:pt idx="9">
                  <c:v>2</c:v>
                </c:pt>
              </c:numCache>
            </c:numRef>
          </c:val>
          <c:smooth val="0"/>
          <c:extLst>
            <c:ext xmlns:c16="http://schemas.microsoft.com/office/drawing/2014/chart" uri="{C3380CC4-5D6E-409C-BE32-E72D297353CC}">
              <c16:uniqueId val="{00000000-9140-495D-BDD4-97BBB440DEF0}"/>
            </c:ext>
          </c:extLst>
        </c:ser>
        <c:dLbls>
          <c:dLblPos val="ctr"/>
          <c:showLegendKey val="0"/>
          <c:showVal val="1"/>
          <c:showCatName val="0"/>
          <c:showSerName val="0"/>
          <c:showPercent val="0"/>
          <c:showBubbleSize val="0"/>
        </c:dLbls>
        <c:smooth val="0"/>
        <c:axId val="123453824"/>
        <c:axId val="123455360"/>
      </c:lineChart>
      <c:catAx>
        <c:axId val="123453824"/>
        <c:scaling>
          <c:orientation val="minMax"/>
        </c:scaling>
        <c:delete val="0"/>
        <c:axPos val="b"/>
        <c:numFmt formatCode="General" sourceLinked="0"/>
        <c:majorTickMark val="none"/>
        <c:minorTickMark val="none"/>
        <c:tickLblPos val="nextTo"/>
        <c:spPr>
          <a:ln w="9525">
            <a:noFill/>
          </a:ln>
        </c:spPr>
        <c:crossAx val="123455360"/>
        <c:crosses val="autoZero"/>
        <c:auto val="1"/>
        <c:lblAlgn val="ctr"/>
        <c:lblOffset val="100"/>
        <c:noMultiLvlLbl val="0"/>
      </c:catAx>
      <c:valAx>
        <c:axId val="123455360"/>
        <c:scaling>
          <c:orientation val="minMax"/>
        </c:scaling>
        <c:delete val="1"/>
        <c:axPos val="l"/>
        <c:numFmt formatCode="General" sourceLinked="1"/>
        <c:majorTickMark val="out"/>
        <c:minorTickMark val="none"/>
        <c:tickLblPos val="nextTo"/>
        <c:crossAx val="123453824"/>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preavlenve'!$M$4</c:f>
              <c:strCache>
                <c:ptCount val="1"/>
                <c:pt idx="0">
                  <c:v>Serotype 3</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preavlenve'!$M$5:$M$14</c:f>
              <c:numCache>
                <c:formatCode>General</c:formatCode>
                <c:ptCount val="10"/>
                <c:pt idx="0">
                  <c:v>0</c:v>
                </c:pt>
                <c:pt idx="1">
                  <c:v>0</c:v>
                </c:pt>
                <c:pt idx="2">
                  <c:v>0</c:v>
                </c:pt>
                <c:pt idx="3">
                  <c:v>0</c:v>
                </c:pt>
                <c:pt idx="4">
                  <c:v>1</c:v>
                </c:pt>
                <c:pt idx="5">
                  <c:v>0</c:v>
                </c:pt>
                <c:pt idx="6">
                  <c:v>0</c:v>
                </c:pt>
                <c:pt idx="7">
                  <c:v>1</c:v>
                </c:pt>
                <c:pt idx="8">
                  <c:v>0</c:v>
                </c:pt>
                <c:pt idx="9">
                  <c:v>0</c:v>
                </c:pt>
              </c:numCache>
            </c:numRef>
          </c:val>
          <c:smooth val="0"/>
          <c:extLst>
            <c:ext xmlns:c16="http://schemas.microsoft.com/office/drawing/2014/chart" uri="{C3380CC4-5D6E-409C-BE32-E72D297353CC}">
              <c16:uniqueId val="{00000000-3FF8-4EB0-BF3D-99362BCD8602}"/>
            </c:ext>
          </c:extLst>
        </c:ser>
        <c:dLbls>
          <c:dLblPos val="ctr"/>
          <c:showLegendKey val="0"/>
          <c:showVal val="1"/>
          <c:showCatName val="0"/>
          <c:showSerName val="0"/>
          <c:showPercent val="0"/>
          <c:showBubbleSize val="0"/>
        </c:dLbls>
        <c:smooth val="0"/>
        <c:axId val="123364480"/>
        <c:axId val="123366016"/>
      </c:lineChart>
      <c:catAx>
        <c:axId val="123364480"/>
        <c:scaling>
          <c:orientation val="minMax"/>
        </c:scaling>
        <c:delete val="0"/>
        <c:axPos val="b"/>
        <c:numFmt formatCode="General" sourceLinked="0"/>
        <c:majorTickMark val="none"/>
        <c:minorTickMark val="none"/>
        <c:tickLblPos val="nextTo"/>
        <c:spPr>
          <a:ln w="9525">
            <a:noFill/>
          </a:ln>
        </c:spPr>
        <c:crossAx val="123366016"/>
        <c:crosses val="autoZero"/>
        <c:auto val="1"/>
        <c:lblAlgn val="ctr"/>
        <c:lblOffset val="100"/>
        <c:noMultiLvlLbl val="0"/>
      </c:catAx>
      <c:valAx>
        <c:axId val="123366016"/>
        <c:scaling>
          <c:orientation val="minMax"/>
        </c:scaling>
        <c:delete val="1"/>
        <c:axPos val="l"/>
        <c:numFmt formatCode="General" sourceLinked="1"/>
        <c:majorTickMark val="out"/>
        <c:minorTickMark val="none"/>
        <c:tickLblPos val="nextTo"/>
        <c:crossAx val="123364480"/>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preavlenve'!$N$4</c:f>
              <c:strCache>
                <c:ptCount val="1"/>
                <c:pt idx="0">
                  <c:v>6A</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preavlenve'!$N$5:$N$14</c:f>
              <c:numCache>
                <c:formatCode>General</c:formatCode>
                <c:ptCount val="10"/>
                <c:pt idx="0">
                  <c:v>9</c:v>
                </c:pt>
                <c:pt idx="1">
                  <c:v>11</c:v>
                </c:pt>
                <c:pt idx="2">
                  <c:v>11</c:v>
                </c:pt>
                <c:pt idx="3">
                  <c:v>6</c:v>
                </c:pt>
                <c:pt idx="4">
                  <c:v>9</c:v>
                </c:pt>
                <c:pt idx="5">
                  <c:v>4</c:v>
                </c:pt>
                <c:pt idx="6">
                  <c:v>9</c:v>
                </c:pt>
                <c:pt idx="7">
                  <c:v>12</c:v>
                </c:pt>
                <c:pt idx="8">
                  <c:v>13</c:v>
                </c:pt>
                <c:pt idx="9">
                  <c:v>4</c:v>
                </c:pt>
              </c:numCache>
            </c:numRef>
          </c:val>
          <c:smooth val="0"/>
          <c:extLst>
            <c:ext xmlns:c16="http://schemas.microsoft.com/office/drawing/2014/chart" uri="{C3380CC4-5D6E-409C-BE32-E72D297353CC}">
              <c16:uniqueId val="{00000000-D312-43E7-8928-F4CFE48FD04B}"/>
            </c:ext>
          </c:extLst>
        </c:ser>
        <c:dLbls>
          <c:dLblPos val="ctr"/>
          <c:showLegendKey val="0"/>
          <c:showVal val="1"/>
          <c:showCatName val="0"/>
          <c:showSerName val="0"/>
          <c:showPercent val="0"/>
          <c:showBubbleSize val="0"/>
        </c:dLbls>
        <c:smooth val="0"/>
        <c:axId val="123666816"/>
        <c:axId val="123668352"/>
      </c:lineChart>
      <c:catAx>
        <c:axId val="123666816"/>
        <c:scaling>
          <c:orientation val="minMax"/>
        </c:scaling>
        <c:delete val="0"/>
        <c:axPos val="b"/>
        <c:numFmt formatCode="General" sourceLinked="0"/>
        <c:majorTickMark val="none"/>
        <c:minorTickMark val="none"/>
        <c:tickLblPos val="nextTo"/>
        <c:spPr>
          <a:ln w="9525">
            <a:noFill/>
          </a:ln>
        </c:spPr>
        <c:crossAx val="123668352"/>
        <c:crosses val="autoZero"/>
        <c:auto val="1"/>
        <c:lblAlgn val="ctr"/>
        <c:lblOffset val="100"/>
        <c:noMultiLvlLbl val="0"/>
      </c:catAx>
      <c:valAx>
        <c:axId val="123668352"/>
        <c:scaling>
          <c:orientation val="minMax"/>
        </c:scaling>
        <c:delete val="1"/>
        <c:axPos val="l"/>
        <c:numFmt formatCode="General" sourceLinked="1"/>
        <c:majorTickMark val="out"/>
        <c:minorTickMark val="none"/>
        <c:tickLblPos val="nextTo"/>
        <c:crossAx val="123666816"/>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'Serotype preavlenve'!$O$4</c:f>
              <c:strCache>
                <c:ptCount val="1"/>
                <c:pt idx="0">
                  <c:v>19A</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preavlenve'!$C$5:$C$14</c:f>
              <c:strCache>
                <c:ptCount val="10"/>
                <c:pt idx="0">
                  <c:v>Oct-Nov 2014</c:v>
                </c:pt>
                <c:pt idx="1">
                  <c:v>Dec-Jan 2015</c:v>
                </c:pt>
                <c:pt idx="2">
                  <c:v>Feb-Mar 2015</c:v>
                </c:pt>
                <c:pt idx="3">
                  <c:v>Apr-May 2015</c:v>
                </c:pt>
                <c:pt idx="4">
                  <c:v>Jun-July 2015</c:v>
                </c:pt>
                <c:pt idx="5">
                  <c:v>Aug-Sep 2015</c:v>
                </c:pt>
                <c:pt idx="6">
                  <c:v>Oct-Nov 2015</c:v>
                </c:pt>
                <c:pt idx="7">
                  <c:v>Dec-Jan 2016</c:v>
                </c:pt>
                <c:pt idx="8">
                  <c:v>Feb-Mar 2016</c:v>
                </c:pt>
                <c:pt idx="9">
                  <c:v>Apr-May 16</c:v>
                </c:pt>
              </c:strCache>
            </c:strRef>
          </c:cat>
          <c:val>
            <c:numRef>
              <c:f>'Serotype preavlenve'!$O$5:$O$14</c:f>
              <c:numCache>
                <c:formatCode>General</c:formatCode>
                <c:ptCount val="10"/>
                <c:pt idx="0">
                  <c:v>3</c:v>
                </c:pt>
                <c:pt idx="1">
                  <c:v>6</c:v>
                </c:pt>
                <c:pt idx="2">
                  <c:v>7</c:v>
                </c:pt>
                <c:pt idx="3">
                  <c:v>7</c:v>
                </c:pt>
                <c:pt idx="4">
                  <c:v>4</c:v>
                </c:pt>
                <c:pt idx="5">
                  <c:v>4</c:v>
                </c:pt>
                <c:pt idx="6">
                  <c:v>3</c:v>
                </c:pt>
                <c:pt idx="7">
                  <c:v>7</c:v>
                </c:pt>
                <c:pt idx="8">
                  <c:v>3</c:v>
                </c:pt>
                <c:pt idx="9">
                  <c:v>5</c:v>
                </c:pt>
              </c:numCache>
            </c:numRef>
          </c:val>
          <c:smooth val="0"/>
          <c:extLst>
            <c:ext xmlns:c16="http://schemas.microsoft.com/office/drawing/2014/chart" uri="{C3380CC4-5D6E-409C-BE32-E72D297353CC}">
              <c16:uniqueId val="{00000000-36B0-410E-B87E-CE4A5B5FF357}"/>
            </c:ext>
          </c:extLst>
        </c:ser>
        <c:dLbls>
          <c:dLblPos val="ctr"/>
          <c:showLegendKey val="0"/>
          <c:showVal val="1"/>
          <c:showCatName val="0"/>
          <c:showSerName val="0"/>
          <c:showPercent val="0"/>
          <c:showBubbleSize val="0"/>
        </c:dLbls>
        <c:smooth val="0"/>
        <c:axId val="123977088"/>
        <c:axId val="123978880"/>
      </c:lineChart>
      <c:catAx>
        <c:axId val="123977088"/>
        <c:scaling>
          <c:orientation val="minMax"/>
        </c:scaling>
        <c:delete val="0"/>
        <c:axPos val="b"/>
        <c:numFmt formatCode="General" sourceLinked="0"/>
        <c:majorTickMark val="none"/>
        <c:minorTickMark val="none"/>
        <c:tickLblPos val="nextTo"/>
        <c:spPr>
          <a:ln w="9525">
            <a:noFill/>
          </a:ln>
        </c:spPr>
        <c:crossAx val="123978880"/>
        <c:crosses val="autoZero"/>
        <c:auto val="1"/>
        <c:lblAlgn val="ctr"/>
        <c:lblOffset val="100"/>
        <c:noMultiLvlLbl val="0"/>
      </c:catAx>
      <c:valAx>
        <c:axId val="123978880"/>
        <c:scaling>
          <c:orientation val="minMax"/>
        </c:scaling>
        <c:delete val="1"/>
        <c:axPos val="l"/>
        <c:numFmt formatCode="General" sourceLinked="1"/>
        <c:majorTickMark val="out"/>
        <c:minorTickMark val="none"/>
        <c:tickLblPos val="nextTo"/>
        <c:crossAx val="123977088"/>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'Carriage_culture positive only'!$B$40</c:f>
              <c:strCache>
                <c:ptCount val="1"/>
                <c:pt idx="0">
                  <c:v>Year 1 PCV10 serotype carriage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'Carriage_culture positive only'!$A$41:$A$52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'Carriage_culture positive only'!$B$41:$B$52</c:f>
              <c:numCache>
                <c:formatCode>0%</c:formatCode>
                <c:ptCount val="12"/>
                <c:pt idx="0">
                  <c:v>0.17</c:v>
                </c:pt>
                <c:pt idx="1">
                  <c:v>0.17</c:v>
                </c:pt>
                <c:pt idx="2">
                  <c:v>0.25</c:v>
                </c:pt>
                <c:pt idx="3">
                  <c:v>0.12</c:v>
                </c:pt>
                <c:pt idx="4">
                  <c:v>0.2</c:v>
                </c:pt>
                <c:pt idx="5">
                  <c:v>0.27</c:v>
                </c:pt>
                <c:pt idx="6">
                  <c:v>0.08</c:v>
                </c:pt>
                <c:pt idx="7">
                  <c:v>0.27</c:v>
                </c:pt>
                <c:pt idx="8">
                  <c:v>0.23</c:v>
                </c:pt>
                <c:pt idx="9">
                  <c:v>0.17</c:v>
                </c:pt>
                <c:pt idx="10">
                  <c:v>0.22</c:v>
                </c:pt>
                <c:pt idx="11">
                  <c:v>0.24</c:v>
                </c:pt>
              </c:numCache>
            </c:numRef>
          </c:val>
          <c:extLst>
            <c:ext xmlns:c16="http://schemas.microsoft.com/office/drawing/2014/chart" uri="{C3380CC4-5D6E-409C-BE32-E72D297353CC}">
              <c16:uniqueId val="{00000000-6D09-437F-941F-9CC44EACD99B}"/>
            </c:ext>
          </c:extLst>
        </c:ser>
        <c:ser>
          <c:idx val="1"/>
          <c:order val="1"/>
          <c:tx>
            <c:strRef>
              <c:f>'Carriage_culture positive only'!$C$40</c:f>
              <c:strCache>
                <c:ptCount val="1"/>
                <c:pt idx="0">
                  <c:v>Year 2 PCV10 serotype carriage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'Carriage_culture positive only'!$A$41:$A$52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'Carriage_culture positive only'!$C$41:$C$52</c:f>
              <c:numCache>
                <c:formatCode>0%</c:formatCode>
                <c:ptCount val="12"/>
                <c:pt idx="0">
                  <c:v>0.15</c:v>
                </c:pt>
                <c:pt idx="1">
                  <c:v>0.27</c:v>
                </c:pt>
                <c:pt idx="2">
                  <c:v>0.15</c:v>
                </c:pt>
                <c:pt idx="3">
                  <c:v>0.13</c:v>
                </c:pt>
                <c:pt idx="4">
                  <c:v>0.18</c:v>
                </c:pt>
                <c:pt idx="5">
                  <c:v>0.23</c:v>
                </c:pt>
                <c:pt idx="6">
                  <c:v>0.16219999999999998</c:v>
                </c:pt>
                <c:pt idx="7">
                  <c:v>0.19500000000000001</c:v>
                </c:pt>
                <c:pt idx="8">
                  <c:v>0.214</c:v>
                </c:pt>
              </c:numCache>
            </c:numRef>
          </c:val>
          <c:extLst>
            <c:ext xmlns:c16="http://schemas.microsoft.com/office/drawing/2014/chart" uri="{C3380CC4-5D6E-409C-BE32-E72D297353CC}">
              <c16:uniqueId val="{00000001-6D09-437F-941F-9CC44EACD99B}"/>
            </c:ext>
          </c:extLst>
        </c:ser>
        <c:dLbls>
          <c:showLegendKey val="0"/>
          <c:showVal val="1"/>
          <c:showCatName val="0"/>
          <c:showSerName val="0"/>
          <c:showPercent val="0"/>
          <c:showBubbleSize val="0"/>
        </c:dLbls>
        <c:gapWidth val="75"/>
        <c:axId val="124486400"/>
        <c:axId val="124487936"/>
      </c:barChart>
      <c:catAx>
        <c:axId val="124486400"/>
        <c:scaling>
          <c:orientation val="minMax"/>
        </c:scaling>
        <c:delete val="0"/>
        <c:axPos val="b"/>
        <c:numFmt formatCode="General" sourceLinked="0"/>
        <c:majorTickMark val="none"/>
        <c:minorTickMark val="none"/>
        <c:tickLblPos val="nextTo"/>
        <c:crossAx val="124487936"/>
        <c:crosses val="autoZero"/>
        <c:auto val="1"/>
        <c:lblAlgn val="ctr"/>
        <c:lblOffset val="100"/>
        <c:noMultiLvlLbl val="0"/>
      </c:catAx>
      <c:valAx>
        <c:axId val="124487936"/>
        <c:scaling>
          <c:orientation val="minMax"/>
        </c:scaling>
        <c:delete val="0"/>
        <c:axPos val="l"/>
        <c:numFmt formatCode="0%" sourceLinked="1"/>
        <c:majorTickMark val="none"/>
        <c:minorTickMark val="none"/>
        <c:tickLblPos val="nextTo"/>
        <c:crossAx val="124486400"/>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'[Chart in Microsoft PowerPoint]PCV 10 coverage and carriage'!$Q$2</c:f>
              <c:strCache>
                <c:ptCount val="1"/>
                <c:pt idx="0">
                  <c:v>Card availibility</c:v>
                </c:pt>
              </c:strCache>
            </c:strRef>
          </c:tx>
          <c:spPr>
            <a:ln>
              <a:solidFill>
                <a:srgbClr val="00B050"/>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PowerPoint]PCV 10 coverage and carriage'!$P$3:$P$16</c:f>
              <c:strCache>
                <c:ptCount val="14"/>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pt idx="12">
                  <c:v>Oct-Nov-2016</c:v>
                </c:pt>
                <c:pt idx="13">
                  <c:v>Dec-16</c:v>
                </c:pt>
              </c:strCache>
            </c:strRef>
          </c:cat>
          <c:val>
            <c:numRef>
              <c:f>'[Chart in Microsoft PowerPoint]PCV 10 coverage and carriage'!$Q$3:$Q$16</c:f>
              <c:numCache>
                <c:formatCode>0%</c:formatCode>
                <c:ptCount val="14"/>
                <c:pt idx="0">
                  <c:v>0.49</c:v>
                </c:pt>
                <c:pt idx="1">
                  <c:v>0.61</c:v>
                </c:pt>
                <c:pt idx="2">
                  <c:v>0.73</c:v>
                </c:pt>
                <c:pt idx="3">
                  <c:v>0.78</c:v>
                </c:pt>
                <c:pt idx="4">
                  <c:v>0.73</c:v>
                </c:pt>
                <c:pt idx="5">
                  <c:v>0.81</c:v>
                </c:pt>
                <c:pt idx="6">
                  <c:v>0.7</c:v>
                </c:pt>
                <c:pt idx="7">
                  <c:v>0.81</c:v>
                </c:pt>
                <c:pt idx="8">
                  <c:v>0.86</c:v>
                </c:pt>
                <c:pt idx="9">
                  <c:v>0.88</c:v>
                </c:pt>
                <c:pt idx="10">
                  <c:v>0.8</c:v>
                </c:pt>
                <c:pt idx="11">
                  <c:v>0.83</c:v>
                </c:pt>
                <c:pt idx="12">
                  <c:v>0.88</c:v>
                </c:pt>
                <c:pt idx="13">
                  <c:v>0.87</c:v>
                </c:pt>
              </c:numCache>
            </c:numRef>
          </c:val>
          <c:smooth val="0"/>
          <c:extLst>
            <c:ext xmlns:c16="http://schemas.microsoft.com/office/drawing/2014/chart" uri="{C3380CC4-5D6E-409C-BE32-E72D297353CC}">
              <c16:uniqueId val="{00000000-E3BB-4D5B-9047-5EB349923030}"/>
            </c:ext>
          </c:extLst>
        </c:ser>
        <c:dLbls>
          <c:showLegendKey val="0"/>
          <c:showVal val="1"/>
          <c:showCatName val="0"/>
          <c:showSerName val="0"/>
          <c:showPercent val="0"/>
          <c:showBubbleSize val="0"/>
        </c:dLbls>
        <c:smooth val="0"/>
        <c:axId val="43302272"/>
        <c:axId val="43578496"/>
      </c:lineChart>
      <c:catAx>
        <c:axId val="43302272"/>
        <c:scaling>
          <c:orientation val="minMax"/>
        </c:scaling>
        <c:delete val="0"/>
        <c:axPos val="b"/>
        <c:numFmt formatCode="General" sourceLinked="0"/>
        <c:majorTickMark val="none"/>
        <c:minorTickMark val="none"/>
        <c:tickLblPos val="nextTo"/>
        <c:crossAx val="43578496"/>
        <c:crosses val="autoZero"/>
        <c:auto val="1"/>
        <c:lblAlgn val="ctr"/>
        <c:lblOffset val="100"/>
        <c:noMultiLvlLbl val="0"/>
      </c:catAx>
      <c:valAx>
        <c:axId val="43578496"/>
        <c:scaling>
          <c:orientation val="minMax"/>
        </c:scaling>
        <c:delete val="1"/>
        <c:axPos val="l"/>
        <c:numFmt formatCode="0%" sourceLinked="1"/>
        <c:majorTickMark val="none"/>
        <c:minorTickMark val="none"/>
        <c:tickLblPos val="nextTo"/>
        <c:crossAx val="43302272"/>
        <c:crosses val="autoZero"/>
        <c:crossBetween val="between"/>
      </c:valAx>
    </c:plotArea>
    <c:legend>
      <c:legendPos val="t"/>
      <c:overlay val="0"/>
    </c:legend>
    <c:plotVisOnly val="1"/>
    <c:dispBlanksAs val="gap"/>
    <c:showDLblsOverMax val="0"/>
  </c:chart>
  <c:txPr>
    <a:bodyPr/>
    <a:lstStyle/>
    <a:p>
      <a:pPr>
        <a:defRPr sz="14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'Carriage_culture positive only'!$B$55</c:f>
              <c:strCache>
                <c:ptCount val="1"/>
                <c:pt idx="0">
                  <c:v>Year 1 PCV13 serotype carriage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'Carriage_culture positive only'!$A$56:$A$67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'Carriage_culture positive only'!$B$56:$B$67</c:f>
              <c:numCache>
                <c:formatCode>0%</c:formatCode>
                <c:ptCount val="12"/>
                <c:pt idx="0">
                  <c:v>0.35</c:v>
                </c:pt>
                <c:pt idx="1">
                  <c:v>0.23</c:v>
                </c:pt>
                <c:pt idx="2">
                  <c:v>0.4</c:v>
                </c:pt>
                <c:pt idx="3">
                  <c:v>0.28999999999999998</c:v>
                </c:pt>
                <c:pt idx="4">
                  <c:v>0.39</c:v>
                </c:pt>
                <c:pt idx="5">
                  <c:v>0.39</c:v>
                </c:pt>
                <c:pt idx="6">
                  <c:v>0.18</c:v>
                </c:pt>
                <c:pt idx="7">
                  <c:v>0.41</c:v>
                </c:pt>
                <c:pt idx="8">
                  <c:v>0.34</c:v>
                </c:pt>
                <c:pt idx="9">
                  <c:v>0.37</c:v>
                </c:pt>
                <c:pt idx="10">
                  <c:v>0.36</c:v>
                </c:pt>
                <c:pt idx="11">
                  <c:v>0.27</c:v>
                </c:pt>
              </c:numCache>
            </c:numRef>
          </c:val>
          <c:extLst>
            <c:ext xmlns:c16="http://schemas.microsoft.com/office/drawing/2014/chart" uri="{C3380CC4-5D6E-409C-BE32-E72D297353CC}">
              <c16:uniqueId val="{00000000-A9FF-4BDD-8FA5-FC0FEB04B554}"/>
            </c:ext>
          </c:extLst>
        </c:ser>
        <c:ser>
          <c:idx val="1"/>
          <c:order val="1"/>
          <c:tx>
            <c:strRef>
              <c:f>'Carriage_culture positive only'!$C$55</c:f>
              <c:strCache>
                <c:ptCount val="1"/>
                <c:pt idx="0">
                  <c:v>Year 2 PCV13 serotype carriage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'Carriage_culture positive only'!$A$56:$A$67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'Carriage_culture positive only'!$C$56:$C$67</c:f>
              <c:numCache>
                <c:formatCode>0%</c:formatCode>
                <c:ptCount val="12"/>
                <c:pt idx="0">
                  <c:v>0.25</c:v>
                </c:pt>
                <c:pt idx="1">
                  <c:v>0.4</c:v>
                </c:pt>
                <c:pt idx="2">
                  <c:v>0.35</c:v>
                </c:pt>
                <c:pt idx="3">
                  <c:v>0.28000000000000003</c:v>
                </c:pt>
                <c:pt idx="4">
                  <c:v>0.37</c:v>
                </c:pt>
                <c:pt idx="5">
                  <c:v>0.38</c:v>
                </c:pt>
                <c:pt idx="6">
                  <c:v>0.35</c:v>
                </c:pt>
                <c:pt idx="7">
                  <c:v>0.24390000000000001</c:v>
                </c:pt>
                <c:pt idx="8">
                  <c:v>0.35699999999999998</c:v>
                </c:pt>
              </c:numCache>
            </c:numRef>
          </c:val>
          <c:extLst>
            <c:ext xmlns:c16="http://schemas.microsoft.com/office/drawing/2014/chart" uri="{C3380CC4-5D6E-409C-BE32-E72D297353CC}">
              <c16:uniqueId val="{00000001-A9FF-4BDD-8FA5-FC0FEB04B554}"/>
            </c:ext>
          </c:extLst>
        </c:ser>
        <c:dLbls>
          <c:showLegendKey val="0"/>
          <c:showVal val="1"/>
          <c:showCatName val="0"/>
          <c:showSerName val="0"/>
          <c:showPercent val="0"/>
          <c:showBubbleSize val="0"/>
        </c:dLbls>
        <c:gapWidth val="150"/>
        <c:overlap val="-25"/>
        <c:axId val="124540032"/>
        <c:axId val="124541568"/>
      </c:barChart>
      <c:catAx>
        <c:axId val="124540032"/>
        <c:scaling>
          <c:orientation val="minMax"/>
        </c:scaling>
        <c:delete val="0"/>
        <c:axPos val="b"/>
        <c:numFmt formatCode="General" sourceLinked="0"/>
        <c:majorTickMark val="none"/>
        <c:minorTickMark val="none"/>
        <c:tickLblPos val="nextTo"/>
        <c:crossAx val="124541568"/>
        <c:crosses val="autoZero"/>
        <c:auto val="1"/>
        <c:lblAlgn val="ctr"/>
        <c:lblOffset val="100"/>
        <c:noMultiLvlLbl val="0"/>
      </c:catAx>
      <c:valAx>
        <c:axId val="124541568"/>
        <c:scaling>
          <c:orientation val="minMax"/>
        </c:scaling>
        <c:delete val="1"/>
        <c:axPos val="l"/>
        <c:numFmt formatCode="0%" sourceLinked="1"/>
        <c:majorTickMark val="out"/>
        <c:minorTickMark val="none"/>
        <c:tickLblPos val="nextTo"/>
        <c:crossAx val="124540032"/>
        <c:crosses val="autoZero"/>
        <c:crossBetween val="between"/>
      </c:valAx>
    </c:plotArea>
    <c:legend>
      <c:legendPos val="t"/>
      <c:overlay val="0"/>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'Other vaccines coverage'!$B$1</c:f>
              <c:strCache>
                <c:ptCount val="1"/>
                <c:pt idx="0">
                  <c:v>BCG verbal</c:v>
                </c:pt>
              </c:strCache>
            </c:strRef>
          </c:tx>
          <c:marker>
            <c:symbol val="none"/>
          </c:marker>
          <c:cat>
            <c:strRef>
              <c:f>'Other vaccines coverage'!$A$2:$A$13</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coverage'!$B$2:$B$13</c:f>
              <c:numCache>
                <c:formatCode>0%</c:formatCode>
                <c:ptCount val="12"/>
                <c:pt idx="0">
                  <c:v>0.89</c:v>
                </c:pt>
                <c:pt idx="1">
                  <c:v>0.89</c:v>
                </c:pt>
                <c:pt idx="2">
                  <c:v>0.67</c:v>
                </c:pt>
                <c:pt idx="3">
                  <c:v>0.8</c:v>
                </c:pt>
                <c:pt idx="4">
                  <c:v>0.87</c:v>
                </c:pt>
                <c:pt idx="5">
                  <c:v>0.79</c:v>
                </c:pt>
                <c:pt idx="6">
                  <c:v>0.85</c:v>
                </c:pt>
                <c:pt idx="7">
                  <c:v>0.78</c:v>
                </c:pt>
                <c:pt idx="8">
                  <c:v>0.84</c:v>
                </c:pt>
                <c:pt idx="9">
                  <c:v>0.87</c:v>
                </c:pt>
                <c:pt idx="10">
                  <c:v>0.72</c:v>
                </c:pt>
                <c:pt idx="11">
                  <c:v>0.8</c:v>
                </c:pt>
              </c:numCache>
            </c:numRef>
          </c:val>
          <c:smooth val="0"/>
          <c:extLst>
            <c:ext xmlns:c16="http://schemas.microsoft.com/office/drawing/2014/chart" uri="{C3380CC4-5D6E-409C-BE32-E72D297353CC}">
              <c16:uniqueId val="{00000000-06F6-4D38-818E-E7DB96F0DDAE}"/>
            </c:ext>
          </c:extLst>
        </c:ser>
        <c:ser>
          <c:idx val="1"/>
          <c:order val="1"/>
          <c:tx>
            <c:strRef>
              <c:f>'Other vaccines coverage'!$C$1</c:f>
              <c:strCache>
                <c:ptCount val="1"/>
                <c:pt idx="0">
                  <c:v>BCG Card verified </c:v>
                </c:pt>
              </c:strCache>
            </c:strRef>
          </c:tx>
          <c:marker>
            <c:symbol val="none"/>
          </c:marker>
          <c:cat>
            <c:strRef>
              <c:f>'Other vaccines coverage'!$A$2:$A$13</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coverage'!$C$2:$C$13</c:f>
              <c:numCache>
                <c:formatCode>0%</c:formatCode>
                <c:ptCount val="12"/>
                <c:pt idx="0">
                  <c:v>0.42</c:v>
                </c:pt>
                <c:pt idx="1">
                  <c:v>0.52</c:v>
                </c:pt>
                <c:pt idx="2">
                  <c:v>0.46</c:v>
                </c:pt>
                <c:pt idx="3">
                  <c:v>0.56999999999999995</c:v>
                </c:pt>
                <c:pt idx="4">
                  <c:v>0.6</c:v>
                </c:pt>
                <c:pt idx="5">
                  <c:v>0.64</c:v>
                </c:pt>
                <c:pt idx="6">
                  <c:v>0.56999999999999995</c:v>
                </c:pt>
                <c:pt idx="7">
                  <c:v>0.62</c:v>
                </c:pt>
                <c:pt idx="8">
                  <c:v>0.71</c:v>
                </c:pt>
                <c:pt idx="9">
                  <c:v>0.76</c:v>
                </c:pt>
                <c:pt idx="10">
                  <c:v>0.56999999999999995</c:v>
                </c:pt>
                <c:pt idx="11">
                  <c:v>0.69</c:v>
                </c:pt>
              </c:numCache>
            </c:numRef>
          </c:val>
          <c:smooth val="0"/>
          <c:extLst>
            <c:ext xmlns:c16="http://schemas.microsoft.com/office/drawing/2014/chart" uri="{C3380CC4-5D6E-409C-BE32-E72D297353CC}">
              <c16:uniqueId val="{00000001-06F6-4D38-818E-E7DB96F0DDAE}"/>
            </c:ext>
          </c:extLst>
        </c:ser>
        <c:ser>
          <c:idx val="2"/>
          <c:order val="2"/>
          <c:tx>
            <c:strRef>
              <c:f>'Other vaccines coverage'!$D$1</c:f>
              <c:strCache>
                <c:ptCount val="1"/>
                <c:pt idx="0">
                  <c:v>BCG scar </c:v>
                </c:pt>
              </c:strCache>
            </c:strRef>
          </c:tx>
          <c:marker>
            <c:symbol val="none"/>
          </c:marker>
          <c:cat>
            <c:strRef>
              <c:f>'Other vaccines coverage'!$A$2:$A$13</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coverage'!$D$2:$D$13</c:f>
              <c:numCache>
                <c:formatCode>0%</c:formatCode>
                <c:ptCount val="12"/>
                <c:pt idx="0">
                  <c:v>0.24</c:v>
                </c:pt>
                <c:pt idx="1">
                  <c:v>0.73</c:v>
                </c:pt>
                <c:pt idx="2">
                  <c:v>0.51</c:v>
                </c:pt>
                <c:pt idx="3">
                  <c:v>0.64</c:v>
                </c:pt>
                <c:pt idx="4">
                  <c:v>0.59</c:v>
                </c:pt>
                <c:pt idx="5">
                  <c:v>0.59</c:v>
                </c:pt>
                <c:pt idx="6">
                  <c:v>0.54</c:v>
                </c:pt>
                <c:pt idx="7">
                  <c:v>0.54</c:v>
                </c:pt>
                <c:pt idx="8">
                  <c:v>0.63</c:v>
                </c:pt>
                <c:pt idx="9">
                  <c:v>0.65</c:v>
                </c:pt>
                <c:pt idx="10">
                  <c:v>0.46</c:v>
                </c:pt>
                <c:pt idx="11">
                  <c:v>0.57999999999999996</c:v>
                </c:pt>
              </c:numCache>
            </c:numRef>
          </c:val>
          <c:smooth val="0"/>
          <c:extLst>
            <c:ext xmlns:c16="http://schemas.microsoft.com/office/drawing/2014/chart" uri="{C3380CC4-5D6E-409C-BE32-E72D297353CC}">
              <c16:uniqueId val="{00000002-06F6-4D38-818E-E7DB96F0DDAE}"/>
            </c:ext>
          </c:extLst>
        </c:ser>
        <c:dLbls>
          <c:showLegendKey val="0"/>
          <c:showVal val="0"/>
          <c:showCatName val="0"/>
          <c:showSerName val="0"/>
          <c:showPercent val="0"/>
          <c:showBubbleSize val="0"/>
        </c:dLbls>
        <c:smooth val="0"/>
        <c:axId val="185084160"/>
        <c:axId val="185094144"/>
      </c:lineChart>
      <c:catAx>
        <c:axId val="185084160"/>
        <c:scaling>
          <c:orientation val="minMax"/>
        </c:scaling>
        <c:delete val="0"/>
        <c:axPos val="b"/>
        <c:numFmt formatCode="General" sourceLinked="0"/>
        <c:majorTickMark val="none"/>
        <c:minorTickMark val="none"/>
        <c:tickLblPos val="nextTo"/>
        <c:crossAx val="185094144"/>
        <c:crosses val="autoZero"/>
        <c:auto val="1"/>
        <c:lblAlgn val="ctr"/>
        <c:lblOffset val="100"/>
        <c:noMultiLvlLbl val="0"/>
      </c:catAx>
      <c:valAx>
        <c:axId val="185094144"/>
        <c:scaling>
          <c:orientation val="minMax"/>
        </c:scaling>
        <c:delete val="0"/>
        <c:axPos val="l"/>
        <c:majorGridlines/>
        <c:numFmt formatCode="0%" sourceLinked="1"/>
        <c:majorTickMark val="none"/>
        <c:minorTickMark val="none"/>
        <c:tickLblPos val="nextTo"/>
        <c:crossAx val="185084160"/>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'Other vaccines coverage'!$B$21</c:f>
              <c:strCache>
                <c:ptCount val="1"/>
                <c:pt idx="0">
                  <c:v>BCG verbal</c:v>
                </c:pt>
              </c:strCache>
            </c:strRef>
          </c:tx>
          <c:marker>
            <c:symbol val="none"/>
          </c:marker>
          <c:cat>
            <c:strRef>
              <c:f>'Other vaccines coverage'!$A$22:$A$33</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coverage'!$B$22:$B$33</c:f>
              <c:numCache>
                <c:formatCode>0%</c:formatCode>
                <c:ptCount val="12"/>
                <c:pt idx="0">
                  <c:v>0.89</c:v>
                </c:pt>
                <c:pt idx="1">
                  <c:v>0.89</c:v>
                </c:pt>
                <c:pt idx="2">
                  <c:v>0.67</c:v>
                </c:pt>
                <c:pt idx="3">
                  <c:v>0.8</c:v>
                </c:pt>
                <c:pt idx="4">
                  <c:v>0.87</c:v>
                </c:pt>
                <c:pt idx="5">
                  <c:v>0.79</c:v>
                </c:pt>
                <c:pt idx="6">
                  <c:v>0.85</c:v>
                </c:pt>
                <c:pt idx="7">
                  <c:v>0.78</c:v>
                </c:pt>
                <c:pt idx="8">
                  <c:v>0.84</c:v>
                </c:pt>
                <c:pt idx="9">
                  <c:v>0.87</c:v>
                </c:pt>
                <c:pt idx="10">
                  <c:v>0.72</c:v>
                </c:pt>
                <c:pt idx="11">
                  <c:v>0.8</c:v>
                </c:pt>
              </c:numCache>
            </c:numRef>
          </c:val>
          <c:smooth val="0"/>
          <c:extLst>
            <c:ext xmlns:c16="http://schemas.microsoft.com/office/drawing/2014/chart" uri="{C3380CC4-5D6E-409C-BE32-E72D297353CC}">
              <c16:uniqueId val="{00000000-E846-4334-9B46-526D49E9C419}"/>
            </c:ext>
          </c:extLst>
        </c:ser>
        <c:ser>
          <c:idx val="1"/>
          <c:order val="1"/>
          <c:tx>
            <c:strRef>
              <c:f>'Other vaccines coverage'!$C$21</c:f>
              <c:strCache>
                <c:ptCount val="1"/>
                <c:pt idx="0">
                  <c:v>OPV0 verbal</c:v>
                </c:pt>
              </c:strCache>
            </c:strRef>
          </c:tx>
          <c:marker>
            <c:symbol val="none"/>
          </c:marker>
          <c:cat>
            <c:strRef>
              <c:f>'Other vaccines coverage'!$A$22:$A$33</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coverage'!$C$22:$C$33</c:f>
              <c:numCache>
                <c:formatCode>0%</c:formatCode>
                <c:ptCount val="12"/>
                <c:pt idx="0">
                  <c:v>0.89</c:v>
                </c:pt>
                <c:pt idx="1">
                  <c:v>0.88</c:v>
                </c:pt>
                <c:pt idx="2">
                  <c:v>0.55000000000000004</c:v>
                </c:pt>
                <c:pt idx="3">
                  <c:v>0.61</c:v>
                </c:pt>
                <c:pt idx="4">
                  <c:v>0.68</c:v>
                </c:pt>
                <c:pt idx="5">
                  <c:v>0.7</c:v>
                </c:pt>
                <c:pt idx="6">
                  <c:v>0.64</c:v>
                </c:pt>
                <c:pt idx="7">
                  <c:v>0.6</c:v>
                </c:pt>
                <c:pt idx="8">
                  <c:v>0.73</c:v>
                </c:pt>
                <c:pt idx="9">
                  <c:v>0.75</c:v>
                </c:pt>
                <c:pt idx="10">
                  <c:v>0.68</c:v>
                </c:pt>
                <c:pt idx="11">
                  <c:v>0.76</c:v>
                </c:pt>
              </c:numCache>
            </c:numRef>
          </c:val>
          <c:smooth val="0"/>
          <c:extLst>
            <c:ext xmlns:c16="http://schemas.microsoft.com/office/drawing/2014/chart" uri="{C3380CC4-5D6E-409C-BE32-E72D297353CC}">
              <c16:uniqueId val="{00000001-E846-4334-9B46-526D49E9C419}"/>
            </c:ext>
          </c:extLst>
        </c:ser>
        <c:dLbls>
          <c:showLegendKey val="0"/>
          <c:showVal val="0"/>
          <c:showCatName val="0"/>
          <c:showSerName val="0"/>
          <c:showPercent val="0"/>
          <c:showBubbleSize val="0"/>
        </c:dLbls>
        <c:smooth val="0"/>
        <c:axId val="185277056"/>
        <c:axId val="185278848"/>
      </c:lineChart>
      <c:catAx>
        <c:axId val="185277056"/>
        <c:scaling>
          <c:orientation val="minMax"/>
        </c:scaling>
        <c:delete val="0"/>
        <c:axPos val="b"/>
        <c:numFmt formatCode="General" sourceLinked="0"/>
        <c:majorTickMark val="none"/>
        <c:minorTickMark val="none"/>
        <c:tickLblPos val="nextTo"/>
        <c:crossAx val="185278848"/>
        <c:crosses val="autoZero"/>
        <c:auto val="1"/>
        <c:lblAlgn val="ctr"/>
        <c:lblOffset val="100"/>
        <c:noMultiLvlLbl val="0"/>
      </c:catAx>
      <c:valAx>
        <c:axId val="185278848"/>
        <c:scaling>
          <c:orientation val="minMax"/>
        </c:scaling>
        <c:delete val="0"/>
        <c:axPos val="l"/>
        <c:majorGridlines/>
        <c:numFmt formatCode="0%" sourceLinked="1"/>
        <c:majorTickMark val="none"/>
        <c:minorTickMark val="none"/>
        <c:tickLblPos val="nextTo"/>
        <c:crossAx val="185277056"/>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'Other vaccines coverage'!$F$21</c:f>
              <c:strCache>
                <c:ptCount val="1"/>
                <c:pt idx="0">
                  <c:v>BCG Card </c:v>
                </c:pt>
              </c:strCache>
            </c:strRef>
          </c:tx>
          <c:marker>
            <c:symbol val="none"/>
          </c:marker>
          <c:cat>
            <c:strRef>
              <c:f>'Other vaccines coverage'!$E$22:$E$33</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coverage'!$F$22:$F$33</c:f>
              <c:numCache>
                <c:formatCode>0%</c:formatCode>
                <c:ptCount val="12"/>
                <c:pt idx="0">
                  <c:v>0.42</c:v>
                </c:pt>
                <c:pt idx="1">
                  <c:v>0.52</c:v>
                </c:pt>
                <c:pt idx="2">
                  <c:v>0.46</c:v>
                </c:pt>
                <c:pt idx="3">
                  <c:v>0.56999999999999995</c:v>
                </c:pt>
                <c:pt idx="4">
                  <c:v>0.6</c:v>
                </c:pt>
                <c:pt idx="5">
                  <c:v>0.64</c:v>
                </c:pt>
                <c:pt idx="6">
                  <c:v>0.56999999999999995</c:v>
                </c:pt>
                <c:pt idx="7">
                  <c:v>0.62</c:v>
                </c:pt>
                <c:pt idx="8">
                  <c:v>0.71</c:v>
                </c:pt>
                <c:pt idx="9">
                  <c:v>0.76</c:v>
                </c:pt>
                <c:pt idx="10">
                  <c:v>0.56999999999999995</c:v>
                </c:pt>
                <c:pt idx="11">
                  <c:v>0.69</c:v>
                </c:pt>
              </c:numCache>
            </c:numRef>
          </c:val>
          <c:smooth val="0"/>
          <c:extLst>
            <c:ext xmlns:c16="http://schemas.microsoft.com/office/drawing/2014/chart" uri="{C3380CC4-5D6E-409C-BE32-E72D297353CC}">
              <c16:uniqueId val="{00000000-25CD-4B83-A2F9-24F70743C405}"/>
            </c:ext>
          </c:extLst>
        </c:ser>
        <c:ser>
          <c:idx val="1"/>
          <c:order val="1"/>
          <c:tx>
            <c:strRef>
              <c:f>'Other vaccines coverage'!$G$21</c:f>
              <c:strCache>
                <c:ptCount val="1"/>
                <c:pt idx="0">
                  <c:v>OPV0 card</c:v>
                </c:pt>
              </c:strCache>
            </c:strRef>
          </c:tx>
          <c:marker>
            <c:symbol val="none"/>
          </c:marker>
          <c:cat>
            <c:strRef>
              <c:f>'Other vaccines coverage'!$E$22:$E$33</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coverage'!$G$22:$G$33</c:f>
              <c:numCache>
                <c:formatCode>0%</c:formatCode>
                <c:ptCount val="12"/>
                <c:pt idx="0">
                  <c:v>0.42</c:v>
                </c:pt>
                <c:pt idx="1">
                  <c:v>0.51</c:v>
                </c:pt>
                <c:pt idx="2">
                  <c:v>0.35</c:v>
                </c:pt>
                <c:pt idx="3">
                  <c:v>0.43</c:v>
                </c:pt>
                <c:pt idx="4">
                  <c:v>0.46</c:v>
                </c:pt>
                <c:pt idx="5">
                  <c:v>0.57999999999999996</c:v>
                </c:pt>
                <c:pt idx="6">
                  <c:v>0.4</c:v>
                </c:pt>
                <c:pt idx="7">
                  <c:v>0.45</c:v>
                </c:pt>
                <c:pt idx="8">
                  <c:v>0.57999999999999996</c:v>
                </c:pt>
                <c:pt idx="9">
                  <c:v>0.64</c:v>
                </c:pt>
                <c:pt idx="10">
                  <c:v>0.54</c:v>
                </c:pt>
                <c:pt idx="11">
                  <c:v>0.57999999999999996</c:v>
                </c:pt>
              </c:numCache>
            </c:numRef>
          </c:val>
          <c:smooth val="0"/>
          <c:extLst>
            <c:ext xmlns:c16="http://schemas.microsoft.com/office/drawing/2014/chart" uri="{C3380CC4-5D6E-409C-BE32-E72D297353CC}">
              <c16:uniqueId val="{00000001-25CD-4B83-A2F9-24F70743C405}"/>
            </c:ext>
          </c:extLst>
        </c:ser>
        <c:dLbls>
          <c:showLegendKey val="0"/>
          <c:showVal val="0"/>
          <c:showCatName val="0"/>
          <c:showSerName val="0"/>
          <c:showPercent val="0"/>
          <c:showBubbleSize val="0"/>
        </c:dLbls>
        <c:smooth val="0"/>
        <c:axId val="78936704"/>
        <c:axId val="78938496"/>
      </c:lineChart>
      <c:catAx>
        <c:axId val="78936704"/>
        <c:scaling>
          <c:orientation val="minMax"/>
        </c:scaling>
        <c:delete val="0"/>
        <c:axPos val="b"/>
        <c:numFmt formatCode="General" sourceLinked="0"/>
        <c:majorTickMark val="none"/>
        <c:minorTickMark val="none"/>
        <c:tickLblPos val="nextTo"/>
        <c:crossAx val="78938496"/>
        <c:crosses val="autoZero"/>
        <c:auto val="1"/>
        <c:lblAlgn val="ctr"/>
        <c:lblOffset val="100"/>
        <c:noMultiLvlLbl val="0"/>
      </c:catAx>
      <c:valAx>
        <c:axId val="78938496"/>
        <c:scaling>
          <c:orientation val="minMax"/>
        </c:scaling>
        <c:delete val="0"/>
        <c:axPos val="l"/>
        <c:majorGridlines/>
        <c:numFmt formatCode="0%" sourceLinked="1"/>
        <c:majorTickMark val="none"/>
        <c:minorTickMark val="none"/>
        <c:tickLblPos val="nextTo"/>
        <c:crossAx val="78936704"/>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'Other vaccines coverage'!$B$48</c:f>
              <c:strCache>
                <c:ptCount val="1"/>
                <c:pt idx="0">
                  <c:v>OPV1 verbal/card </c:v>
                </c:pt>
              </c:strCache>
            </c:strRef>
          </c:tx>
          <c:marker>
            <c:symbol val="none"/>
          </c:marker>
          <c:cat>
            <c:strRef>
              <c:f>'Other vaccines coverage'!$A$49:$A$60</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coverage'!$B$49:$B$60</c:f>
              <c:numCache>
                <c:formatCode>0%</c:formatCode>
                <c:ptCount val="12"/>
                <c:pt idx="0">
                  <c:v>0.83</c:v>
                </c:pt>
                <c:pt idx="1">
                  <c:v>0.85</c:v>
                </c:pt>
                <c:pt idx="2">
                  <c:v>0.61</c:v>
                </c:pt>
                <c:pt idx="3">
                  <c:v>0.68</c:v>
                </c:pt>
                <c:pt idx="4">
                  <c:v>0.63</c:v>
                </c:pt>
                <c:pt idx="5">
                  <c:v>0.72</c:v>
                </c:pt>
                <c:pt idx="6">
                  <c:v>0.78</c:v>
                </c:pt>
                <c:pt idx="7">
                  <c:v>0.86</c:v>
                </c:pt>
                <c:pt idx="8">
                  <c:v>0.91</c:v>
                </c:pt>
                <c:pt idx="9">
                  <c:v>0.92</c:v>
                </c:pt>
                <c:pt idx="10">
                  <c:v>0.86</c:v>
                </c:pt>
                <c:pt idx="11">
                  <c:v>0.93</c:v>
                </c:pt>
              </c:numCache>
            </c:numRef>
          </c:val>
          <c:smooth val="0"/>
          <c:extLst>
            <c:ext xmlns:c16="http://schemas.microsoft.com/office/drawing/2014/chart" uri="{C3380CC4-5D6E-409C-BE32-E72D297353CC}">
              <c16:uniqueId val="{00000000-CE45-4B45-9D8A-15152179F111}"/>
            </c:ext>
          </c:extLst>
        </c:ser>
        <c:ser>
          <c:idx val="1"/>
          <c:order val="1"/>
          <c:tx>
            <c:strRef>
              <c:f>'Other vaccines coverage'!$C$48</c:f>
              <c:strCache>
                <c:ptCount val="1"/>
                <c:pt idx="0">
                  <c:v>Penta1 verbal/card</c:v>
                </c:pt>
              </c:strCache>
            </c:strRef>
          </c:tx>
          <c:marker>
            <c:symbol val="none"/>
          </c:marker>
          <c:cat>
            <c:strRef>
              <c:f>'Other vaccines coverage'!$A$49:$A$60</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coverage'!$C$49:$C$60</c:f>
              <c:numCache>
                <c:formatCode>0%</c:formatCode>
                <c:ptCount val="12"/>
                <c:pt idx="0">
                  <c:v>0.83</c:v>
                </c:pt>
                <c:pt idx="1">
                  <c:v>0.87</c:v>
                </c:pt>
                <c:pt idx="2">
                  <c:v>0.76</c:v>
                </c:pt>
                <c:pt idx="3">
                  <c:v>0.83</c:v>
                </c:pt>
                <c:pt idx="4">
                  <c:v>0.89</c:v>
                </c:pt>
                <c:pt idx="5">
                  <c:v>0.9</c:v>
                </c:pt>
                <c:pt idx="6">
                  <c:v>0.91</c:v>
                </c:pt>
                <c:pt idx="7">
                  <c:v>0.88</c:v>
                </c:pt>
                <c:pt idx="8">
                  <c:v>0.91</c:v>
                </c:pt>
                <c:pt idx="9">
                  <c:v>0.92</c:v>
                </c:pt>
                <c:pt idx="10">
                  <c:v>0.86</c:v>
                </c:pt>
                <c:pt idx="11">
                  <c:v>0.93</c:v>
                </c:pt>
              </c:numCache>
            </c:numRef>
          </c:val>
          <c:smooth val="0"/>
          <c:extLst>
            <c:ext xmlns:c16="http://schemas.microsoft.com/office/drawing/2014/chart" uri="{C3380CC4-5D6E-409C-BE32-E72D297353CC}">
              <c16:uniqueId val="{00000001-CE45-4B45-9D8A-15152179F111}"/>
            </c:ext>
          </c:extLst>
        </c:ser>
        <c:ser>
          <c:idx val="2"/>
          <c:order val="2"/>
          <c:tx>
            <c:strRef>
              <c:f>'Other vaccines coverage'!$D$48</c:f>
              <c:strCache>
                <c:ptCount val="1"/>
                <c:pt idx="0">
                  <c:v>PCV1 verbal/card</c:v>
                </c:pt>
              </c:strCache>
            </c:strRef>
          </c:tx>
          <c:marker>
            <c:symbol val="none"/>
          </c:marker>
          <c:cat>
            <c:strRef>
              <c:f>'Other vaccines coverage'!$A$49:$A$60</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coverage'!$D$49:$D$60</c:f>
              <c:numCache>
                <c:formatCode>0%</c:formatCode>
                <c:ptCount val="12"/>
                <c:pt idx="0">
                  <c:v>0.54545454545454541</c:v>
                </c:pt>
                <c:pt idx="1">
                  <c:v>0.72868217054263562</c:v>
                </c:pt>
                <c:pt idx="2">
                  <c:v>0.51</c:v>
                </c:pt>
                <c:pt idx="3">
                  <c:v>0.64</c:v>
                </c:pt>
                <c:pt idx="4">
                  <c:v>0.71052631578947367</c:v>
                </c:pt>
                <c:pt idx="5">
                  <c:v>0.8</c:v>
                </c:pt>
                <c:pt idx="6">
                  <c:v>0.85</c:v>
                </c:pt>
                <c:pt idx="7">
                  <c:v>0.85</c:v>
                </c:pt>
                <c:pt idx="8">
                  <c:v>0.9</c:v>
                </c:pt>
                <c:pt idx="9">
                  <c:v>0.89</c:v>
                </c:pt>
                <c:pt idx="10">
                  <c:v>0.81</c:v>
                </c:pt>
                <c:pt idx="11">
                  <c:v>0.92</c:v>
                </c:pt>
              </c:numCache>
            </c:numRef>
          </c:val>
          <c:smooth val="0"/>
          <c:extLst>
            <c:ext xmlns:c16="http://schemas.microsoft.com/office/drawing/2014/chart" uri="{C3380CC4-5D6E-409C-BE32-E72D297353CC}">
              <c16:uniqueId val="{00000002-CE45-4B45-9D8A-15152179F111}"/>
            </c:ext>
          </c:extLst>
        </c:ser>
        <c:dLbls>
          <c:showLegendKey val="0"/>
          <c:showVal val="0"/>
          <c:showCatName val="0"/>
          <c:showSerName val="0"/>
          <c:showPercent val="0"/>
          <c:showBubbleSize val="0"/>
        </c:dLbls>
        <c:smooth val="0"/>
        <c:axId val="185466880"/>
        <c:axId val="185468416"/>
      </c:lineChart>
      <c:catAx>
        <c:axId val="185466880"/>
        <c:scaling>
          <c:orientation val="minMax"/>
        </c:scaling>
        <c:delete val="0"/>
        <c:axPos val="b"/>
        <c:numFmt formatCode="General" sourceLinked="0"/>
        <c:majorTickMark val="none"/>
        <c:minorTickMark val="none"/>
        <c:tickLblPos val="nextTo"/>
        <c:crossAx val="185468416"/>
        <c:crosses val="autoZero"/>
        <c:auto val="1"/>
        <c:lblAlgn val="ctr"/>
        <c:lblOffset val="100"/>
        <c:noMultiLvlLbl val="0"/>
      </c:catAx>
      <c:valAx>
        <c:axId val="185468416"/>
        <c:scaling>
          <c:orientation val="minMax"/>
        </c:scaling>
        <c:delete val="0"/>
        <c:axPos val="l"/>
        <c:majorGridlines/>
        <c:numFmt formatCode="0%" sourceLinked="1"/>
        <c:majorTickMark val="none"/>
        <c:minorTickMark val="none"/>
        <c:tickLblPos val="nextTo"/>
        <c:crossAx val="185466880"/>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'Other vaccines coverage'!$B$63</c:f>
              <c:strCache>
                <c:ptCount val="1"/>
                <c:pt idx="0">
                  <c:v>OPV1 card </c:v>
                </c:pt>
              </c:strCache>
            </c:strRef>
          </c:tx>
          <c:marker>
            <c:symbol val="none"/>
          </c:marker>
          <c:cat>
            <c:strRef>
              <c:f>'Other vaccines coverage'!$A$64:$A$75</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coverage'!$B$64:$B$75</c:f>
              <c:numCache>
                <c:formatCode>0%</c:formatCode>
                <c:ptCount val="12"/>
                <c:pt idx="0">
                  <c:v>0.42</c:v>
                </c:pt>
                <c:pt idx="1">
                  <c:v>0.5</c:v>
                </c:pt>
                <c:pt idx="2">
                  <c:v>0.42</c:v>
                </c:pt>
                <c:pt idx="3">
                  <c:v>0.52</c:v>
                </c:pt>
                <c:pt idx="4">
                  <c:v>0.45</c:v>
                </c:pt>
                <c:pt idx="5">
                  <c:v>0.59</c:v>
                </c:pt>
                <c:pt idx="6">
                  <c:v>0.56000000000000005</c:v>
                </c:pt>
                <c:pt idx="7">
                  <c:v>0.69</c:v>
                </c:pt>
                <c:pt idx="8">
                  <c:v>0.74</c:v>
                </c:pt>
                <c:pt idx="9">
                  <c:v>0.8</c:v>
                </c:pt>
                <c:pt idx="10">
                  <c:v>0.71</c:v>
                </c:pt>
                <c:pt idx="11">
                  <c:v>0.75</c:v>
                </c:pt>
              </c:numCache>
            </c:numRef>
          </c:val>
          <c:smooth val="0"/>
          <c:extLst>
            <c:ext xmlns:c16="http://schemas.microsoft.com/office/drawing/2014/chart" uri="{C3380CC4-5D6E-409C-BE32-E72D297353CC}">
              <c16:uniqueId val="{00000000-4D5E-43F5-A7EF-CE8B123D97D0}"/>
            </c:ext>
          </c:extLst>
        </c:ser>
        <c:ser>
          <c:idx val="1"/>
          <c:order val="1"/>
          <c:tx>
            <c:strRef>
              <c:f>'Other vaccines coverage'!$C$63</c:f>
              <c:strCache>
                <c:ptCount val="1"/>
                <c:pt idx="0">
                  <c:v>Penta1 card</c:v>
                </c:pt>
              </c:strCache>
            </c:strRef>
          </c:tx>
          <c:marker>
            <c:symbol val="none"/>
          </c:marker>
          <c:cat>
            <c:strRef>
              <c:f>'Other vaccines coverage'!$A$64:$A$75</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coverage'!$C$64:$C$75</c:f>
              <c:numCache>
                <c:formatCode>0%</c:formatCode>
                <c:ptCount val="12"/>
                <c:pt idx="0">
                  <c:v>0.42</c:v>
                </c:pt>
                <c:pt idx="1">
                  <c:v>0.5</c:v>
                </c:pt>
                <c:pt idx="2">
                  <c:v>0.52</c:v>
                </c:pt>
                <c:pt idx="3">
                  <c:v>0.62</c:v>
                </c:pt>
                <c:pt idx="4">
                  <c:v>0.6</c:v>
                </c:pt>
                <c:pt idx="5">
                  <c:v>0.7</c:v>
                </c:pt>
                <c:pt idx="6">
                  <c:v>0.65</c:v>
                </c:pt>
                <c:pt idx="7">
                  <c:v>0.7</c:v>
                </c:pt>
                <c:pt idx="8">
                  <c:v>0.74</c:v>
                </c:pt>
                <c:pt idx="9">
                  <c:v>0.8</c:v>
                </c:pt>
                <c:pt idx="10">
                  <c:v>0.71</c:v>
                </c:pt>
                <c:pt idx="11">
                  <c:v>0.75</c:v>
                </c:pt>
              </c:numCache>
            </c:numRef>
          </c:val>
          <c:smooth val="0"/>
          <c:extLst>
            <c:ext xmlns:c16="http://schemas.microsoft.com/office/drawing/2014/chart" uri="{C3380CC4-5D6E-409C-BE32-E72D297353CC}">
              <c16:uniqueId val="{00000001-4D5E-43F5-A7EF-CE8B123D97D0}"/>
            </c:ext>
          </c:extLst>
        </c:ser>
        <c:ser>
          <c:idx val="2"/>
          <c:order val="2"/>
          <c:tx>
            <c:strRef>
              <c:f>'Other vaccines coverage'!$D$63</c:f>
              <c:strCache>
                <c:ptCount val="1"/>
                <c:pt idx="0">
                  <c:v>PCV1 card</c:v>
                </c:pt>
              </c:strCache>
            </c:strRef>
          </c:tx>
          <c:marker>
            <c:symbol val="none"/>
          </c:marker>
          <c:cat>
            <c:strRef>
              <c:f>'Other vaccines coverage'!$A$64:$A$75</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coverage'!$D$64:$D$75</c:f>
              <c:numCache>
                <c:formatCode>0%</c:formatCode>
                <c:ptCount val="12"/>
                <c:pt idx="0">
                  <c:v>0.2878787878787879</c:v>
                </c:pt>
                <c:pt idx="1">
                  <c:v>0.41085271317829458</c:v>
                </c:pt>
                <c:pt idx="2">
                  <c:v>0.31</c:v>
                </c:pt>
                <c:pt idx="3">
                  <c:v>0.49</c:v>
                </c:pt>
                <c:pt idx="4">
                  <c:v>0.49122807017543857</c:v>
                </c:pt>
                <c:pt idx="5">
                  <c:v>0.64</c:v>
                </c:pt>
                <c:pt idx="6">
                  <c:v>0.62</c:v>
                </c:pt>
                <c:pt idx="7">
                  <c:v>0.69</c:v>
                </c:pt>
                <c:pt idx="8">
                  <c:v>0.73</c:v>
                </c:pt>
                <c:pt idx="9">
                  <c:v>0.78</c:v>
                </c:pt>
                <c:pt idx="10">
                  <c:v>0.66</c:v>
                </c:pt>
                <c:pt idx="11">
                  <c:v>0.74</c:v>
                </c:pt>
              </c:numCache>
            </c:numRef>
          </c:val>
          <c:smooth val="0"/>
          <c:extLst>
            <c:ext xmlns:c16="http://schemas.microsoft.com/office/drawing/2014/chart" uri="{C3380CC4-5D6E-409C-BE32-E72D297353CC}">
              <c16:uniqueId val="{00000002-4D5E-43F5-A7EF-CE8B123D97D0}"/>
            </c:ext>
          </c:extLst>
        </c:ser>
        <c:dLbls>
          <c:showLegendKey val="0"/>
          <c:showVal val="0"/>
          <c:showCatName val="0"/>
          <c:showSerName val="0"/>
          <c:showPercent val="0"/>
          <c:showBubbleSize val="0"/>
        </c:dLbls>
        <c:smooth val="0"/>
        <c:axId val="185750656"/>
        <c:axId val="185752192"/>
      </c:lineChart>
      <c:catAx>
        <c:axId val="185750656"/>
        <c:scaling>
          <c:orientation val="minMax"/>
        </c:scaling>
        <c:delete val="0"/>
        <c:axPos val="b"/>
        <c:numFmt formatCode="General" sourceLinked="0"/>
        <c:majorTickMark val="none"/>
        <c:minorTickMark val="none"/>
        <c:tickLblPos val="nextTo"/>
        <c:crossAx val="185752192"/>
        <c:crosses val="autoZero"/>
        <c:auto val="1"/>
        <c:lblAlgn val="ctr"/>
        <c:lblOffset val="100"/>
        <c:noMultiLvlLbl val="0"/>
      </c:catAx>
      <c:valAx>
        <c:axId val="185752192"/>
        <c:scaling>
          <c:orientation val="minMax"/>
        </c:scaling>
        <c:delete val="0"/>
        <c:axPos val="l"/>
        <c:majorGridlines/>
        <c:numFmt formatCode="0%" sourceLinked="1"/>
        <c:majorTickMark val="none"/>
        <c:minorTickMark val="none"/>
        <c:tickLblPos val="nextTo"/>
        <c:crossAx val="185750656"/>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28455818022749"/>
          <c:y val="4.1431182711833922E-2"/>
          <c:w val="0.74771544181977256"/>
          <c:h val="0.57306632864652229"/>
        </c:manualLayout>
      </c:layout>
      <c:lineChart>
        <c:grouping val="standard"/>
        <c:varyColors val="0"/>
        <c:ser>
          <c:idx val="0"/>
          <c:order val="0"/>
          <c:tx>
            <c:strRef>
              <c:f>'Other vaccines coverage'!$B$80</c:f>
              <c:strCache>
                <c:ptCount val="1"/>
                <c:pt idx="0">
                  <c:v>OPV2 verbal/card </c:v>
                </c:pt>
              </c:strCache>
            </c:strRef>
          </c:tx>
          <c:marker>
            <c:symbol val="none"/>
          </c:marker>
          <c:cat>
            <c:strRef>
              <c:f>'Other vaccines coverage'!$A$81:$A$92</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coverage'!$B$81:$B$92</c:f>
              <c:numCache>
                <c:formatCode>0%</c:formatCode>
                <c:ptCount val="12"/>
                <c:pt idx="0">
                  <c:v>0.73</c:v>
                </c:pt>
                <c:pt idx="1">
                  <c:v>0.81</c:v>
                </c:pt>
                <c:pt idx="2">
                  <c:v>0.47</c:v>
                </c:pt>
                <c:pt idx="3">
                  <c:v>0.51</c:v>
                </c:pt>
                <c:pt idx="4">
                  <c:v>0.51</c:v>
                </c:pt>
                <c:pt idx="5">
                  <c:v>0.64</c:v>
                </c:pt>
                <c:pt idx="6">
                  <c:v>0.67</c:v>
                </c:pt>
                <c:pt idx="7">
                  <c:v>0.75</c:v>
                </c:pt>
                <c:pt idx="8">
                  <c:v>0.75</c:v>
                </c:pt>
                <c:pt idx="9">
                  <c:v>0.82</c:v>
                </c:pt>
                <c:pt idx="10">
                  <c:v>0.73</c:v>
                </c:pt>
                <c:pt idx="11">
                  <c:v>0.82</c:v>
                </c:pt>
              </c:numCache>
            </c:numRef>
          </c:val>
          <c:smooth val="0"/>
          <c:extLst>
            <c:ext xmlns:c16="http://schemas.microsoft.com/office/drawing/2014/chart" uri="{C3380CC4-5D6E-409C-BE32-E72D297353CC}">
              <c16:uniqueId val="{00000000-FB9B-4683-9CA5-FA2A6DA5D54C}"/>
            </c:ext>
          </c:extLst>
        </c:ser>
        <c:ser>
          <c:idx val="1"/>
          <c:order val="1"/>
          <c:tx>
            <c:strRef>
              <c:f>'Other vaccines coverage'!$C$80</c:f>
              <c:strCache>
                <c:ptCount val="1"/>
                <c:pt idx="0">
                  <c:v>Penta2 verbal/card</c:v>
                </c:pt>
              </c:strCache>
            </c:strRef>
          </c:tx>
          <c:marker>
            <c:symbol val="none"/>
          </c:marker>
          <c:cat>
            <c:strRef>
              <c:f>'Other vaccines coverage'!$A$81:$A$92</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coverage'!$C$81:$C$92</c:f>
              <c:numCache>
                <c:formatCode>0%</c:formatCode>
                <c:ptCount val="12"/>
                <c:pt idx="0">
                  <c:v>0.73</c:v>
                </c:pt>
                <c:pt idx="1">
                  <c:v>0.82</c:v>
                </c:pt>
                <c:pt idx="2">
                  <c:v>0.59</c:v>
                </c:pt>
                <c:pt idx="3">
                  <c:v>0.62</c:v>
                </c:pt>
                <c:pt idx="4">
                  <c:v>0.7</c:v>
                </c:pt>
                <c:pt idx="5">
                  <c:v>0.78</c:v>
                </c:pt>
                <c:pt idx="6">
                  <c:v>0.77</c:v>
                </c:pt>
                <c:pt idx="7">
                  <c:v>0.76</c:v>
                </c:pt>
                <c:pt idx="8">
                  <c:v>0.75</c:v>
                </c:pt>
                <c:pt idx="9">
                  <c:v>0.82</c:v>
                </c:pt>
                <c:pt idx="10">
                  <c:v>0.73</c:v>
                </c:pt>
                <c:pt idx="11">
                  <c:v>0.82</c:v>
                </c:pt>
              </c:numCache>
            </c:numRef>
          </c:val>
          <c:smooth val="0"/>
          <c:extLst>
            <c:ext xmlns:c16="http://schemas.microsoft.com/office/drawing/2014/chart" uri="{C3380CC4-5D6E-409C-BE32-E72D297353CC}">
              <c16:uniqueId val="{00000001-FB9B-4683-9CA5-FA2A6DA5D54C}"/>
            </c:ext>
          </c:extLst>
        </c:ser>
        <c:ser>
          <c:idx val="2"/>
          <c:order val="2"/>
          <c:tx>
            <c:strRef>
              <c:f>'Other vaccines coverage'!$D$80</c:f>
              <c:strCache>
                <c:ptCount val="1"/>
                <c:pt idx="0">
                  <c:v>PCV2 verbal/card</c:v>
                </c:pt>
              </c:strCache>
            </c:strRef>
          </c:tx>
          <c:marker>
            <c:symbol val="none"/>
          </c:marker>
          <c:cat>
            <c:strRef>
              <c:f>'Other vaccines coverage'!$A$81:$A$92</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coverage'!$D$81:$D$92</c:f>
              <c:numCache>
                <c:formatCode>0%</c:formatCode>
                <c:ptCount val="12"/>
                <c:pt idx="0">
                  <c:v>0.53030303030303028</c:v>
                </c:pt>
                <c:pt idx="1">
                  <c:v>0.68992248062015504</c:v>
                </c:pt>
                <c:pt idx="2">
                  <c:v>0.39</c:v>
                </c:pt>
                <c:pt idx="3">
                  <c:v>0.51</c:v>
                </c:pt>
                <c:pt idx="4">
                  <c:v>0.56999999999999995</c:v>
                </c:pt>
                <c:pt idx="5">
                  <c:v>0.74</c:v>
                </c:pt>
                <c:pt idx="6">
                  <c:v>0.74</c:v>
                </c:pt>
                <c:pt idx="7">
                  <c:v>0.75</c:v>
                </c:pt>
                <c:pt idx="8">
                  <c:v>0.74</c:v>
                </c:pt>
                <c:pt idx="9">
                  <c:v>0.81</c:v>
                </c:pt>
                <c:pt idx="10">
                  <c:v>0.71</c:v>
                </c:pt>
                <c:pt idx="11">
                  <c:v>0.82</c:v>
                </c:pt>
              </c:numCache>
            </c:numRef>
          </c:val>
          <c:smooth val="0"/>
          <c:extLst>
            <c:ext xmlns:c16="http://schemas.microsoft.com/office/drawing/2014/chart" uri="{C3380CC4-5D6E-409C-BE32-E72D297353CC}">
              <c16:uniqueId val="{00000002-FB9B-4683-9CA5-FA2A6DA5D54C}"/>
            </c:ext>
          </c:extLst>
        </c:ser>
        <c:dLbls>
          <c:showLegendKey val="0"/>
          <c:showVal val="0"/>
          <c:showCatName val="0"/>
          <c:showSerName val="0"/>
          <c:showPercent val="0"/>
          <c:showBubbleSize val="0"/>
        </c:dLbls>
        <c:smooth val="0"/>
        <c:axId val="80109568"/>
        <c:axId val="80111104"/>
      </c:lineChart>
      <c:catAx>
        <c:axId val="80109568"/>
        <c:scaling>
          <c:orientation val="minMax"/>
        </c:scaling>
        <c:delete val="0"/>
        <c:axPos val="b"/>
        <c:numFmt formatCode="General" sourceLinked="0"/>
        <c:majorTickMark val="none"/>
        <c:minorTickMark val="none"/>
        <c:tickLblPos val="nextTo"/>
        <c:crossAx val="80111104"/>
        <c:crosses val="autoZero"/>
        <c:auto val="1"/>
        <c:lblAlgn val="ctr"/>
        <c:lblOffset val="100"/>
        <c:noMultiLvlLbl val="0"/>
      </c:catAx>
      <c:valAx>
        <c:axId val="80111104"/>
        <c:scaling>
          <c:orientation val="minMax"/>
        </c:scaling>
        <c:delete val="0"/>
        <c:axPos val="l"/>
        <c:majorGridlines/>
        <c:numFmt formatCode="0%" sourceLinked="1"/>
        <c:majorTickMark val="none"/>
        <c:minorTickMark val="none"/>
        <c:tickLblPos val="nextTo"/>
        <c:crossAx val="80109568"/>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'Other vaccines coverage'!$B$96</c:f>
              <c:strCache>
                <c:ptCount val="1"/>
                <c:pt idx="0">
                  <c:v>OPV2 card </c:v>
                </c:pt>
              </c:strCache>
            </c:strRef>
          </c:tx>
          <c:marker>
            <c:symbol val="none"/>
          </c:marker>
          <c:cat>
            <c:strRef>
              <c:f>'Other vaccines coverage'!$A$97:$A$108</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coverage'!$B$97:$B$108</c:f>
              <c:numCache>
                <c:formatCode>0%</c:formatCode>
                <c:ptCount val="12"/>
                <c:pt idx="0">
                  <c:v>0.39</c:v>
                </c:pt>
                <c:pt idx="1">
                  <c:v>0.44</c:v>
                </c:pt>
                <c:pt idx="2">
                  <c:v>0.28999999999999998</c:v>
                </c:pt>
                <c:pt idx="3">
                  <c:v>0.39</c:v>
                </c:pt>
                <c:pt idx="4">
                  <c:v>0.4</c:v>
                </c:pt>
                <c:pt idx="5">
                  <c:v>0.54</c:v>
                </c:pt>
                <c:pt idx="6">
                  <c:v>0.45</c:v>
                </c:pt>
                <c:pt idx="7">
                  <c:v>0.62</c:v>
                </c:pt>
                <c:pt idx="8">
                  <c:v>0.65</c:v>
                </c:pt>
                <c:pt idx="9">
                  <c:v>0.72</c:v>
                </c:pt>
                <c:pt idx="10">
                  <c:v>0.61</c:v>
                </c:pt>
                <c:pt idx="11">
                  <c:v>0.64</c:v>
                </c:pt>
              </c:numCache>
            </c:numRef>
          </c:val>
          <c:smooth val="0"/>
          <c:extLst>
            <c:ext xmlns:c16="http://schemas.microsoft.com/office/drawing/2014/chart" uri="{C3380CC4-5D6E-409C-BE32-E72D297353CC}">
              <c16:uniqueId val="{00000000-E3E6-47C6-98C9-D38DEBCAFBDB}"/>
            </c:ext>
          </c:extLst>
        </c:ser>
        <c:ser>
          <c:idx val="1"/>
          <c:order val="1"/>
          <c:tx>
            <c:strRef>
              <c:f>'Other vaccines coverage'!$C$96</c:f>
              <c:strCache>
                <c:ptCount val="1"/>
                <c:pt idx="0">
                  <c:v>Penta2 card</c:v>
                </c:pt>
              </c:strCache>
            </c:strRef>
          </c:tx>
          <c:marker>
            <c:symbol val="none"/>
          </c:marker>
          <c:cat>
            <c:strRef>
              <c:f>'Other vaccines coverage'!$A$97:$A$108</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coverage'!$C$97:$C$108</c:f>
              <c:numCache>
                <c:formatCode>0%</c:formatCode>
                <c:ptCount val="12"/>
                <c:pt idx="0">
                  <c:v>0.39</c:v>
                </c:pt>
                <c:pt idx="1">
                  <c:v>0.44</c:v>
                </c:pt>
                <c:pt idx="2">
                  <c:v>0.38</c:v>
                </c:pt>
                <c:pt idx="3">
                  <c:v>0.48</c:v>
                </c:pt>
                <c:pt idx="4">
                  <c:v>0.51</c:v>
                </c:pt>
                <c:pt idx="5">
                  <c:v>0.64</c:v>
                </c:pt>
                <c:pt idx="6">
                  <c:v>0.52</c:v>
                </c:pt>
                <c:pt idx="7">
                  <c:v>0.64</c:v>
                </c:pt>
                <c:pt idx="8">
                  <c:v>0.64</c:v>
                </c:pt>
                <c:pt idx="9">
                  <c:v>0.72</c:v>
                </c:pt>
                <c:pt idx="10">
                  <c:v>0.61</c:v>
                </c:pt>
                <c:pt idx="11">
                  <c:v>0.64</c:v>
                </c:pt>
              </c:numCache>
            </c:numRef>
          </c:val>
          <c:smooth val="0"/>
          <c:extLst>
            <c:ext xmlns:c16="http://schemas.microsoft.com/office/drawing/2014/chart" uri="{C3380CC4-5D6E-409C-BE32-E72D297353CC}">
              <c16:uniqueId val="{00000001-E3E6-47C6-98C9-D38DEBCAFBDB}"/>
            </c:ext>
          </c:extLst>
        </c:ser>
        <c:ser>
          <c:idx val="2"/>
          <c:order val="2"/>
          <c:tx>
            <c:strRef>
              <c:f>'Other vaccines coverage'!$D$96</c:f>
              <c:strCache>
                <c:ptCount val="1"/>
                <c:pt idx="0">
                  <c:v>PCV2 card</c:v>
                </c:pt>
              </c:strCache>
            </c:strRef>
          </c:tx>
          <c:marker>
            <c:symbol val="none"/>
          </c:marker>
          <c:cat>
            <c:strRef>
              <c:f>'Other vaccines coverage'!$A$97:$A$108</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'Other vaccines coverage'!$D$97:$D$108</c:f>
              <c:numCache>
                <c:formatCode>0%</c:formatCode>
                <c:ptCount val="12"/>
                <c:pt idx="0">
                  <c:v>0.28030303030303028</c:v>
                </c:pt>
                <c:pt idx="1">
                  <c:v>0.34883720930232559</c:v>
                </c:pt>
                <c:pt idx="2">
                  <c:v>0.23</c:v>
                </c:pt>
                <c:pt idx="3">
                  <c:v>0.41</c:v>
                </c:pt>
                <c:pt idx="4">
                  <c:v>0.43</c:v>
                </c:pt>
                <c:pt idx="5">
                  <c:v>0.61</c:v>
                </c:pt>
                <c:pt idx="6">
                  <c:v>0.51</c:v>
                </c:pt>
                <c:pt idx="7">
                  <c:v>0.63</c:v>
                </c:pt>
                <c:pt idx="8">
                  <c:v>0.65</c:v>
                </c:pt>
                <c:pt idx="9">
                  <c:v>0.72</c:v>
                </c:pt>
                <c:pt idx="10">
                  <c:v>0.59</c:v>
                </c:pt>
                <c:pt idx="11">
                  <c:v>0.64</c:v>
                </c:pt>
              </c:numCache>
            </c:numRef>
          </c:val>
          <c:smooth val="0"/>
          <c:extLst>
            <c:ext xmlns:c16="http://schemas.microsoft.com/office/drawing/2014/chart" uri="{C3380CC4-5D6E-409C-BE32-E72D297353CC}">
              <c16:uniqueId val="{00000002-E3E6-47C6-98C9-D38DEBCAFBDB}"/>
            </c:ext>
          </c:extLst>
        </c:ser>
        <c:dLbls>
          <c:showLegendKey val="0"/>
          <c:showVal val="0"/>
          <c:showCatName val="0"/>
          <c:showSerName val="0"/>
          <c:showPercent val="0"/>
          <c:showBubbleSize val="0"/>
        </c:dLbls>
        <c:smooth val="0"/>
        <c:axId val="185727232"/>
        <c:axId val="185864192"/>
      </c:lineChart>
      <c:catAx>
        <c:axId val="185727232"/>
        <c:scaling>
          <c:orientation val="minMax"/>
        </c:scaling>
        <c:delete val="0"/>
        <c:axPos val="b"/>
        <c:numFmt formatCode="General" sourceLinked="0"/>
        <c:majorTickMark val="none"/>
        <c:minorTickMark val="none"/>
        <c:tickLblPos val="nextTo"/>
        <c:crossAx val="185864192"/>
        <c:crosses val="autoZero"/>
        <c:auto val="1"/>
        <c:lblAlgn val="ctr"/>
        <c:lblOffset val="100"/>
        <c:noMultiLvlLbl val="0"/>
      </c:catAx>
      <c:valAx>
        <c:axId val="185864192"/>
        <c:scaling>
          <c:orientation val="minMax"/>
        </c:scaling>
        <c:delete val="0"/>
        <c:axPos val="l"/>
        <c:majorGridlines/>
        <c:numFmt formatCode="0%" sourceLinked="1"/>
        <c:majorTickMark val="none"/>
        <c:minorTickMark val="none"/>
        <c:tickLblPos val="nextTo"/>
        <c:crossAx val="185727232"/>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PowerPoint]Other vaccines coverage'!$B$114</c:f>
              <c:strCache>
                <c:ptCount val="1"/>
                <c:pt idx="0">
                  <c:v>OPV3 verbal/card </c:v>
                </c:pt>
              </c:strCache>
            </c:strRef>
          </c:tx>
          <c:marker>
            <c:symbol val="none"/>
          </c:marker>
          <c:cat>
            <c:strRef>
              <c:f>'[Chart in Microsoft PowerPoint]Other vaccines coverage'!$A$115:$A$126</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'[Chart in Microsoft PowerPoint]Other vaccines coverage'!$B$115:$B$126</c:f>
              <c:numCache>
                <c:formatCode>0%</c:formatCode>
                <c:ptCount val="12"/>
                <c:pt idx="0">
                  <c:v>0.67</c:v>
                </c:pt>
                <c:pt idx="1">
                  <c:v>0.64</c:v>
                </c:pt>
                <c:pt idx="2">
                  <c:v>0.31</c:v>
                </c:pt>
                <c:pt idx="3">
                  <c:v>0.38</c:v>
                </c:pt>
                <c:pt idx="4">
                  <c:v>0.44</c:v>
                </c:pt>
                <c:pt idx="5">
                  <c:v>0.48</c:v>
                </c:pt>
                <c:pt idx="6">
                  <c:v>0.56999999999999995</c:v>
                </c:pt>
                <c:pt idx="7">
                  <c:v>0.65</c:v>
                </c:pt>
                <c:pt idx="8">
                  <c:v>0.57999999999999996</c:v>
                </c:pt>
                <c:pt idx="9">
                  <c:v>0.66</c:v>
                </c:pt>
                <c:pt idx="10">
                  <c:v>0.56000000000000005</c:v>
                </c:pt>
                <c:pt idx="11">
                  <c:v>0.75</c:v>
                </c:pt>
              </c:numCache>
            </c:numRef>
          </c:val>
          <c:smooth val="0"/>
          <c:extLst>
            <c:ext xmlns:c16="http://schemas.microsoft.com/office/drawing/2014/chart" uri="{C3380CC4-5D6E-409C-BE32-E72D297353CC}">
              <c16:uniqueId val="{00000000-33E2-468B-8EEB-85139254313C}"/>
            </c:ext>
          </c:extLst>
        </c:ser>
        <c:ser>
          <c:idx val="1"/>
          <c:order val="1"/>
          <c:tx>
            <c:strRef>
              <c:f>'[Chart in Microsoft PowerPoint]Other vaccines coverage'!$C$114</c:f>
              <c:strCache>
                <c:ptCount val="1"/>
                <c:pt idx="0">
                  <c:v>Penta3 verbal/card</c:v>
                </c:pt>
              </c:strCache>
            </c:strRef>
          </c:tx>
          <c:marker>
            <c:symbol val="none"/>
          </c:marker>
          <c:cat>
            <c:strRef>
              <c:f>'[Chart in Microsoft PowerPoint]Other vaccines coverage'!$A$115:$A$126</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'[Chart in Microsoft PowerPoint]Other vaccines coverage'!$C$115:$C$126</c:f>
              <c:numCache>
                <c:formatCode>0%</c:formatCode>
                <c:ptCount val="12"/>
                <c:pt idx="0">
                  <c:v>0.66</c:v>
                </c:pt>
                <c:pt idx="1">
                  <c:v>0.64</c:v>
                </c:pt>
                <c:pt idx="2">
                  <c:v>0.34</c:v>
                </c:pt>
                <c:pt idx="3">
                  <c:v>0.44</c:v>
                </c:pt>
                <c:pt idx="4">
                  <c:v>0.59</c:v>
                </c:pt>
                <c:pt idx="5">
                  <c:v>0.56000000000000005</c:v>
                </c:pt>
                <c:pt idx="6">
                  <c:v>0.65</c:v>
                </c:pt>
                <c:pt idx="7">
                  <c:v>0.66</c:v>
                </c:pt>
                <c:pt idx="8">
                  <c:v>0.57999999999999996</c:v>
                </c:pt>
                <c:pt idx="9">
                  <c:v>0.66</c:v>
                </c:pt>
                <c:pt idx="10">
                  <c:v>0.56000000000000005</c:v>
                </c:pt>
                <c:pt idx="11">
                  <c:v>0.75</c:v>
                </c:pt>
              </c:numCache>
            </c:numRef>
          </c:val>
          <c:smooth val="0"/>
          <c:extLst>
            <c:ext xmlns:c16="http://schemas.microsoft.com/office/drawing/2014/chart" uri="{C3380CC4-5D6E-409C-BE32-E72D297353CC}">
              <c16:uniqueId val="{00000001-33E2-468B-8EEB-85139254313C}"/>
            </c:ext>
          </c:extLst>
        </c:ser>
        <c:ser>
          <c:idx val="2"/>
          <c:order val="2"/>
          <c:tx>
            <c:strRef>
              <c:f>'[Chart in Microsoft PowerPoint]Other vaccines coverage'!$D$114</c:f>
              <c:strCache>
                <c:ptCount val="1"/>
                <c:pt idx="0">
                  <c:v>PCV3 verbal/card</c:v>
                </c:pt>
              </c:strCache>
            </c:strRef>
          </c:tx>
          <c:marker>
            <c:symbol val="none"/>
          </c:marker>
          <c:cat>
            <c:strRef>
              <c:f>'[Chart in Microsoft PowerPoint]Other vaccines coverage'!$A$115:$A$126</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'[Chart in Microsoft PowerPoint]Other vaccines coverage'!$D$115:$D$126</c:f>
              <c:numCache>
                <c:formatCode>0%</c:formatCode>
                <c:ptCount val="12"/>
                <c:pt idx="0">
                  <c:v>0.50757575757575757</c:v>
                </c:pt>
                <c:pt idx="1">
                  <c:v>0.49612403100775193</c:v>
                </c:pt>
                <c:pt idx="2">
                  <c:v>0.25274725274725274</c:v>
                </c:pt>
                <c:pt idx="3">
                  <c:v>0.35227272727272729</c:v>
                </c:pt>
                <c:pt idx="4">
                  <c:v>0.47</c:v>
                </c:pt>
                <c:pt idx="5">
                  <c:v>0.54</c:v>
                </c:pt>
                <c:pt idx="6">
                  <c:v>0.64</c:v>
                </c:pt>
                <c:pt idx="7">
                  <c:v>0.64</c:v>
                </c:pt>
                <c:pt idx="8">
                  <c:v>0.56000000000000005</c:v>
                </c:pt>
                <c:pt idx="9">
                  <c:v>0.66</c:v>
                </c:pt>
                <c:pt idx="10">
                  <c:v>0.55000000000000004</c:v>
                </c:pt>
                <c:pt idx="11">
                  <c:v>0.75</c:v>
                </c:pt>
              </c:numCache>
            </c:numRef>
          </c:val>
          <c:smooth val="0"/>
          <c:extLst>
            <c:ext xmlns:c16="http://schemas.microsoft.com/office/drawing/2014/chart" uri="{C3380CC4-5D6E-409C-BE32-E72D297353CC}">
              <c16:uniqueId val="{00000002-33E2-468B-8EEB-85139254313C}"/>
            </c:ext>
          </c:extLst>
        </c:ser>
        <c:ser>
          <c:idx val="3"/>
          <c:order val="3"/>
          <c:tx>
            <c:strRef>
              <c:f>'[Chart in Microsoft PowerPoint]Other vaccines coverage'!$E$114</c:f>
              <c:strCache>
                <c:ptCount val="1"/>
                <c:pt idx="0">
                  <c:v>IPV 1 verbal/card</c:v>
                </c:pt>
              </c:strCache>
            </c:strRef>
          </c:tx>
          <c:marker>
            <c:symbol val="none"/>
          </c:marker>
          <c:cat>
            <c:strRef>
              <c:f>'[Chart in Microsoft PowerPoint]Other vaccines coverage'!$A$115:$A$126</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'[Chart in Microsoft PowerPoint]Other vaccines coverage'!$E$115:$E$126</c:f>
              <c:numCache>
                <c:formatCode>General</c:formatCode>
                <c:ptCount val="12"/>
                <c:pt idx="7" formatCode="0%">
                  <c:v>0.06</c:v>
                </c:pt>
                <c:pt idx="8" formatCode="0%">
                  <c:v>0.1</c:v>
                </c:pt>
                <c:pt idx="9" formatCode="0%">
                  <c:v>0.14000000000000001</c:v>
                </c:pt>
                <c:pt idx="10" formatCode="0%">
                  <c:v>0.15</c:v>
                </c:pt>
                <c:pt idx="11" formatCode="0%">
                  <c:v>0.19</c:v>
                </c:pt>
              </c:numCache>
            </c:numRef>
          </c:val>
          <c:smooth val="0"/>
          <c:extLst>
            <c:ext xmlns:c16="http://schemas.microsoft.com/office/drawing/2014/chart" uri="{C3380CC4-5D6E-409C-BE32-E72D297353CC}">
              <c16:uniqueId val="{00000003-33E2-468B-8EEB-85139254313C}"/>
            </c:ext>
          </c:extLst>
        </c:ser>
        <c:dLbls>
          <c:showLegendKey val="0"/>
          <c:showVal val="0"/>
          <c:showCatName val="0"/>
          <c:showSerName val="0"/>
          <c:showPercent val="0"/>
          <c:showBubbleSize val="0"/>
        </c:dLbls>
        <c:smooth val="0"/>
        <c:axId val="186102144"/>
        <c:axId val="186103680"/>
      </c:lineChart>
      <c:catAx>
        <c:axId val="186102144"/>
        <c:scaling>
          <c:orientation val="minMax"/>
        </c:scaling>
        <c:delete val="0"/>
        <c:axPos val="b"/>
        <c:numFmt formatCode="General" sourceLinked="0"/>
        <c:majorTickMark val="none"/>
        <c:minorTickMark val="none"/>
        <c:tickLblPos val="nextTo"/>
        <c:crossAx val="186103680"/>
        <c:crosses val="autoZero"/>
        <c:auto val="1"/>
        <c:lblAlgn val="ctr"/>
        <c:lblOffset val="100"/>
        <c:noMultiLvlLbl val="0"/>
      </c:catAx>
      <c:valAx>
        <c:axId val="186103680"/>
        <c:scaling>
          <c:orientation val="minMax"/>
        </c:scaling>
        <c:delete val="0"/>
        <c:axPos val="l"/>
        <c:majorGridlines/>
        <c:numFmt formatCode="0%" sourceLinked="1"/>
        <c:majorTickMark val="none"/>
        <c:minorTickMark val="none"/>
        <c:tickLblPos val="nextTo"/>
        <c:crossAx val="186102144"/>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PowerPoint]Other vaccines coverage'!$B$130</c:f>
              <c:strCache>
                <c:ptCount val="1"/>
                <c:pt idx="0">
                  <c:v>OPV3 card </c:v>
                </c:pt>
              </c:strCache>
            </c:strRef>
          </c:tx>
          <c:marker>
            <c:symbol val="none"/>
          </c:marker>
          <c:cat>
            <c:strRef>
              <c:f>'[Chart in Microsoft PowerPoint]Other vaccines coverage'!$A$131:$A$142</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'[Chart in Microsoft PowerPoint]Other vaccines coverage'!$B$131:$B$142</c:f>
              <c:numCache>
                <c:formatCode>0%</c:formatCode>
                <c:ptCount val="12"/>
                <c:pt idx="0">
                  <c:v>0.39</c:v>
                </c:pt>
                <c:pt idx="1">
                  <c:v>0.4</c:v>
                </c:pt>
                <c:pt idx="2">
                  <c:v>0.23</c:v>
                </c:pt>
                <c:pt idx="3">
                  <c:v>0.31</c:v>
                </c:pt>
                <c:pt idx="4">
                  <c:v>0.35</c:v>
                </c:pt>
                <c:pt idx="5">
                  <c:v>0.39</c:v>
                </c:pt>
                <c:pt idx="6">
                  <c:v>0.4</c:v>
                </c:pt>
                <c:pt idx="7">
                  <c:v>0.55000000000000004</c:v>
                </c:pt>
                <c:pt idx="8">
                  <c:v>0.51</c:v>
                </c:pt>
                <c:pt idx="9">
                  <c:v>0.59</c:v>
                </c:pt>
                <c:pt idx="10">
                  <c:v>0.48</c:v>
                </c:pt>
                <c:pt idx="11">
                  <c:v>0.6</c:v>
                </c:pt>
              </c:numCache>
            </c:numRef>
          </c:val>
          <c:smooth val="0"/>
          <c:extLst>
            <c:ext xmlns:c16="http://schemas.microsoft.com/office/drawing/2014/chart" uri="{C3380CC4-5D6E-409C-BE32-E72D297353CC}">
              <c16:uniqueId val="{00000000-A900-43D0-9C8D-F16AD376E777}"/>
            </c:ext>
          </c:extLst>
        </c:ser>
        <c:ser>
          <c:idx val="1"/>
          <c:order val="1"/>
          <c:tx>
            <c:strRef>
              <c:f>'[Chart in Microsoft PowerPoint]Other vaccines coverage'!$C$130</c:f>
              <c:strCache>
                <c:ptCount val="1"/>
                <c:pt idx="0">
                  <c:v>Penta3 card</c:v>
                </c:pt>
              </c:strCache>
            </c:strRef>
          </c:tx>
          <c:marker>
            <c:symbol val="none"/>
          </c:marker>
          <c:cat>
            <c:strRef>
              <c:f>'[Chart in Microsoft PowerPoint]Other vaccines coverage'!$A$131:$A$142</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'[Chart in Microsoft PowerPoint]Other vaccines coverage'!$C$131:$C$142</c:f>
              <c:numCache>
                <c:formatCode>0%</c:formatCode>
                <c:ptCount val="12"/>
                <c:pt idx="0">
                  <c:v>0.39</c:v>
                </c:pt>
                <c:pt idx="1">
                  <c:v>0.4</c:v>
                </c:pt>
                <c:pt idx="2">
                  <c:v>0.25</c:v>
                </c:pt>
                <c:pt idx="3">
                  <c:v>0.35</c:v>
                </c:pt>
                <c:pt idx="4">
                  <c:v>0.48</c:v>
                </c:pt>
                <c:pt idx="5">
                  <c:v>0.47</c:v>
                </c:pt>
                <c:pt idx="6">
                  <c:v>0.46</c:v>
                </c:pt>
                <c:pt idx="7">
                  <c:v>0.56000000000000005</c:v>
                </c:pt>
                <c:pt idx="8">
                  <c:v>0.5</c:v>
                </c:pt>
                <c:pt idx="9">
                  <c:v>0.59</c:v>
                </c:pt>
                <c:pt idx="10">
                  <c:v>0.48</c:v>
                </c:pt>
                <c:pt idx="11">
                  <c:v>0.6</c:v>
                </c:pt>
              </c:numCache>
            </c:numRef>
          </c:val>
          <c:smooth val="0"/>
          <c:extLst>
            <c:ext xmlns:c16="http://schemas.microsoft.com/office/drawing/2014/chart" uri="{C3380CC4-5D6E-409C-BE32-E72D297353CC}">
              <c16:uniqueId val="{00000001-A900-43D0-9C8D-F16AD376E777}"/>
            </c:ext>
          </c:extLst>
        </c:ser>
        <c:ser>
          <c:idx val="2"/>
          <c:order val="2"/>
          <c:tx>
            <c:strRef>
              <c:f>'[Chart in Microsoft PowerPoint]Other vaccines coverage'!$D$130</c:f>
              <c:strCache>
                <c:ptCount val="1"/>
                <c:pt idx="0">
                  <c:v>PCV3card</c:v>
                </c:pt>
              </c:strCache>
            </c:strRef>
          </c:tx>
          <c:marker>
            <c:symbol val="none"/>
          </c:marker>
          <c:cat>
            <c:strRef>
              <c:f>'[Chart in Microsoft PowerPoint]Other vaccines coverage'!$A$131:$A$142</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'[Chart in Microsoft PowerPoint]Other vaccines coverage'!$D$131:$D$142</c:f>
              <c:numCache>
                <c:formatCode>0%</c:formatCode>
                <c:ptCount val="12"/>
                <c:pt idx="0">
                  <c:v>0.27272727272727271</c:v>
                </c:pt>
                <c:pt idx="1">
                  <c:v>0.31007751937984496</c:v>
                </c:pt>
                <c:pt idx="2">
                  <c:v>0.17</c:v>
                </c:pt>
                <c:pt idx="3">
                  <c:v>0.28000000000000003</c:v>
                </c:pt>
                <c:pt idx="4">
                  <c:v>0.38</c:v>
                </c:pt>
                <c:pt idx="5">
                  <c:v>0.45</c:v>
                </c:pt>
                <c:pt idx="6">
                  <c:v>0.43</c:v>
                </c:pt>
                <c:pt idx="7">
                  <c:v>0.55000000000000004</c:v>
                </c:pt>
                <c:pt idx="8">
                  <c:v>0.5</c:v>
                </c:pt>
                <c:pt idx="9">
                  <c:v>0.59</c:v>
                </c:pt>
                <c:pt idx="10">
                  <c:v>0.47</c:v>
                </c:pt>
                <c:pt idx="11">
                  <c:v>0.6</c:v>
                </c:pt>
              </c:numCache>
            </c:numRef>
          </c:val>
          <c:smooth val="0"/>
          <c:extLst>
            <c:ext xmlns:c16="http://schemas.microsoft.com/office/drawing/2014/chart" uri="{C3380CC4-5D6E-409C-BE32-E72D297353CC}">
              <c16:uniqueId val="{00000002-A900-43D0-9C8D-F16AD376E777}"/>
            </c:ext>
          </c:extLst>
        </c:ser>
        <c:ser>
          <c:idx val="3"/>
          <c:order val="3"/>
          <c:tx>
            <c:strRef>
              <c:f>'[Chart in Microsoft PowerPoint]Other vaccines coverage'!$E$130</c:f>
              <c:strCache>
                <c:ptCount val="1"/>
                <c:pt idx="0">
                  <c:v>IPV 1</c:v>
                </c:pt>
              </c:strCache>
            </c:strRef>
          </c:tx>
          <c:marker>
            <c:symbol val="none"/>
          </c:marker>
          <c:cat>
            <c:strRef>
              <c:f>'[Chart in Microsoft PowerPoint]Other vaccines coverage'!$A$131:$A$142</c:f>
              <c:strCache>
                <c:ptCount val="12"/>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strCache>
            </c:strRef>
          </c:cat>
          <c:val>
            <c:numRef>
              <c:f>'[Chart in Microsoft PowerPoint]Other vaccines coverage'!$E$131:$E$142</c:f>
              <c:numCache>
                <c:formatCode>General</c:formatCode>
                <c:ptCount val="12"/>
                <c:pt idx="7" formatCode="0%">
                  <c:v>0.06</c:v>
                </c:pt>
                <c:pt idx="8" formatCode="0%">
                  <c:v>0.09</c:v>
                </c:pt>
                <c:pt idx="9" formatCode="0%">
                  <c:v>0.13</c:v>
                </c:pt>
                <c:pt idx="10" formatCode="0%">
                  <c:v>0.14000000000000001</c:v>
                </c:pt>
                <c:pt idx="11" formatCode="0%">
                  <c:v>0.17</c:v>
                </c:pt>
              </c:numCache>
            </c:numRef>
          </c:val>
          <c:smooth val="0"/>
          <c:extLst>
            <c:ext xmlns:c16="http://schemas.microsoft.com/office/drawing/2014/chart" uri="{C3380CC4-5D6E-409C-BE32-E72D297353CC}">
              <c16:uniqueId val="{00000003-A900-43D0-9C8D-F16AD376E777}"/>
            </c:ext>
          </c:extLst>
        </c:ser>
        <c:dLbls>
          <c:showLegendKey val="0"/>
          <c:showVal val="0"/>
          <c:showCatName val="0"/>
          <c:showSerName val="0"/>
          <c:showPercent val="0"/>
          <c:showBubbleSize val="0"/>
        </c:dLbls>
        <c:smooth val="0"/>
        <c:axId val="186013952"/>
        <c:axId val="186023936"/>
      </c:lineChart>
      <c:catAx>
        <c:axId val="186013952"/>
        <c:scaling>
          <c:orientation val="minMax"/>
        </c:scaling>
        <c:delete val="0"/>
        <c:axPos val="b"/>
        <c:numFmt formatCode="General" sourceLinked="0"/>
        <c:majorTickMark val="none"/>
        <c:minorTickMark val="none"/>
        <c:tickLblPos val="nextTo"/>
        <c:crossAx val="186023936"/>
        <c:crosses val="autoZero"/>
        <c:auto val="1"/>
        <c:lblAlgn val="ctr"/>
        <c:lblOffset val="100"/>
        <c:noMultiLvlLbl val="0"/>
      </c:catAx>
      <c:valAx>
        <c:axId val="186023936"/>
        <c:scaling>
          <c:orientation val="minMax"/>
        </c:scaling>
        <c:delete val="0"/>
        <c:axPos val="l"/>
        <c:majorGridlines/>
        <c:numFmt formatCode="0%" sourceLinked="1"/>
        <c:majorTickMark val="none"/>
        <c:minorTickMark val="none"/>
        <c:tickLblPos val="nextTo"/>
        <c:crossAx val="186013952"/>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PowerPoint]PCV 10 coverage and carriage'!$B$2</c:f>
              <c:strCache>
                <c:ptCount val="1"/>
                <c:pt idx="0">
                  <c:v>PCV 1st dose</c:v>
                </c:pt>
              </c:strCache>
            </c:strRef>
          </c:tx>
          <c:marker>
            <c:symbol val="none"/>
          </c:marker>
          <c:cat>
            <c:strRef>
              <c:f>'[Chart in Microsoft PowerPoint]PCV 10 coverage and carriage'!$A$3:$A$15</c:f>
              <c:strCache>
                <c:ptCount val="13"/>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pt idx="12">
                  <c:v>Oct-Nov 2016</c:v>
                </c:pt>
              </c:strCache>
            </c:strRef>
          </c:cat>
          <c:val>
            <c:numRef>
              <c:f>'[Chart in Microsoft PowerPoint]PCV 10 coverage and carriage'!$B$3:$B$15</c:f>
              <c:numCache>
                <c:formatCode>0%</c:formatCode>
                <c:ptCount val="13"/>
                <c:pt idx="0">
                  <c:v>0.54545454545454541</c:v>
                </c:pt>
                <c:pt idx="1">
                  <c:v>0.72868217054263562</c:v>
                </c:pt>
                <c:pt idx="2">
                  <c:v>0.51</c:v>
                </c:pt>
                <c:pt idx="3">
                  <c:v>0.64</c:v>
                </c:pt>
                <c:pt idx="4">
                  <c:v>0.71052631578947367</c:v>
                </c:pt>
                <c:pt idx="5">
                  <c:v>0.8</c:v>
                </c:pt>
                <c:pt idx="6">
                  <c:v>0.85</c:v>
                </c:pt>
                <c:pt idx="7">
                  <c:v>0.85</c:v>
                </c:pt>
                <c:pt idx="8">
                  <c:v>0.9</c:v>
                </c:pt>
                <c:pt idx="9">
                  <c:v>0.89</c:v>
                </c:pt>
                <c:pt idx="10">
                  <c:v>0.82</c:v>
                </c:pt>
                <c:pt idx="11">
                  <c:v>0.92</c:v>
                </c:pt>
                <c:pt idx="12">
                  <c:v>0.88</c:v>
                </c:pt>
              </c:numCache>
            </c:numRef>
          </c:val>
          <c:smooth val="0"/>
          <c:extLst>
            <c:ext xmlns:c16="http://schemas.microsoft.com/office/drawing/2014/chart" uri="{C3380CC4-5D6E-409C-BE32-E72D297353CC}">
              <c16:uniqueId val="{00000000-2288-4DCC-BF18-8E7FF8D6DB9E}"/>
            </c:ext>
          </c:extLst>
        </c:ser>
        <c:ser>
          <c:idx val="1"/>
          <c:order val="1"/>
          <c:tx>
            <c:strRef>
              <c:f>'[Chart in Microsoft PowerPoint]PCV 10 coverage and carriage'!$C$2</c:f>
              <c:strCache>
                <c:ptCount val="1"/>
                <c:pt idx="0">
                  <c:v>PCV 2nd dose</c:v>
                </c:pt>
              </c:strCache>
            </c:strRef>
          </c:tx>
          <c:marker>
            <c:symbol val="none"/>
          </c:marker>
          <c:cat>
            <c:strRef>
              <c:f>'[Chart in Microsoft PowerPoint]PCV 10 coverage and carriage'!$A$3:$A$15</c:f>
              <c:strCache>
                <c:ptCount val="13"/>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pt idx="12">
                  <c:v>Oct-Nov 2016</c:v>
                </c:pt>
              </c:strCache>
            </c:strRef>
          </c:cat>
          <c:val>
            <c:numRef>
              <c:f>'[Chart in Microsoft PowerPoint]PCV 10 coverage and carriage'!$C$3:$C$15</c:f>
              <c:numCache>
                <c:formatCode>0%</c:formatCode>
                <c:ptCount val="13"/>
                <c:pt idx="0">
                  <c:v>0.53030303030303028</c:v>
                </c:pt>
                <c:pt idx="1">
                  <c:v>0.68992248062015504</c:v>
                </c:pt>
                <c:pt idx="2">
                  <c:v>0.39</c:v>
                </c:pt>
                <c:pt idx="3">
                  <c:v>0.51</c:v>
                </c:pt>
                <c:pt idx="4">
                  <c:v>0.56999999999999995</c:v>
                </c:pt>
                <c:pt idx="5">
                  <c:v>0.74</c:v>
                </c:pt>
                <c:pt idx="6">
                  <c:v>0.74</c:v>
                </c:pt>
                <c:pt idx="7">
                  <c:v>0.75</c:v>
                </c:pt>
                <c:pt idx="8">
                  <c:v>0.74</c:v>
                </c:pt>
                <c:pt idx="9">
                  <c:v>0.81</c:v>
                </c:pt>
                <c:pt idx="10">
                  <c:v>0.71</c:v>
                </c:pt>
                <c:pt idx="11">
                  <c:v>0.82</c:v>
                </c:pt>
                <c:pt idx="12">
                  <c:v>0.78299999999999992</c:v>
                </c:pt>
              </c:numCache>
            </c:numRef>
          </c:val>
          <c:smooth val="0"/>
          <c:extLst>
            <c:ext xmlns:c16="http://schemas.microsoft.com/office/drawing/2014/chart" uri="{C3380CC4-5D6E-409C-BE32-E72D297353CC}">
              <c16:uniqueId val="{00000001-2288-4DCC-BF18-8E7FF8D6DB9E}"/>
            </c:ext>
          </c:extLst>
        </c:ser>
        <c:ser>
          <c:idx val="2"/>
          <c:order val="2"/>
          <c:tx>
            <c:strRef>
              <c:f>'[Chart in Microsoft PowerPoint]PCV 10 coverage and carriage'!$D$2</c:f>
              <c:strCache>
                <c:ptCount val="1"/>
                <c:pt idx="0">
                  <c:v>PCV 3rd dose</c:v>
                </c:pt>
              </c:strCache>
            </c:strRef>
          </c:tx>
          <c:marker>
            <c:symbol val="none"/>
          </c:marker>
          <c:cat>
            <c:strRef>
              <c:f>'[Chart in Microsoft PowerPoint]PCV 10 coverage and carriage'!$A$3:$A$15</c:f>
              <c:strCache>
                <c:ptCount val="13"/>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pt idx="12">
                  <c:v>Oct-Nov 2016</c:v>
                </c:pt>
              </c:strCache>
            </c:strRef>
          </c:cat>
          <c:val>
            <c:numRef>
              <c:f>'[Chart in Microsoft PowerPoint]PCV 10 coverage and carriage'!$D$3:$D$15</c:f>
              <c:numCache>
                <c:formatCode>0%</c:formatCode>
                <c:ptCount val="13"/>
                <c:pt idx="0">
                  <c:v>0.50757575757575757</c:v>
                </c:pt>
                <c:pt idx="1">
                  <c:v>0.49612403100775193</c:v>
                </c:pt>
                <c:pt idx="2">
                  <c:v>0.25274725274725274</c:v>
                </c:pt>
                <c:pt idx="3">
                  <c:v>0.35227272727272729</c:v>
                </c:pt>
                <c:pt idx="4">
                  <c:v>0.47</c:v>
                </c:pt>
                <c:pt idx="5">
                  <c:v>0.54</c:v>
                </c:pt>
                <c:pt idx="6">
                  <c:v>0.64</c:v>
                </c:pt>
                <c:pt idx="7">
                  <c:v>0.64</c:v>
                </c:pt>
                <c:pt idx="8">
                  <c:v>0.56000000000000005</c:v>
                </c:pt>
                <c:pt idx="9">
                  <c:v>0.66</c:v>
                </c:pt>
                <c:pt idx="10">
                  <c:v>0.55000000000000004</c:v>
                </c:pt>
                <c:pt idx="11">
                  <c:v>0.75</c:v>
                </c:pt>
                <c:pt idx="12">
                  <c:v>0.65200000000000002</c:v>
                </c:pt>
              </c:numCache>
            </c:numRef>
          </c:val>
          <c:smooth val="0"/>
          <c:extLst>
            <c:ext xmlns:c16="http://schemas.microsoft.com/office/drawing/2014/chart" uri="{C3380CC4-5D6E-409C-BE32-E72D297353CC}">
              <c16:uniqueId val="{00000002-2288-4DCC-BF18-8E7FF8D6DB9E}"/>
            </c:ext>
          </c:extLst>
        </c:ser>
        <c:dLbls>
          <c:showLegendKey val="0"/>
          <c:showVal val="0"/>
          <c:showCatName val="0"/>
          <c:showSerName val="0"/>
          <c:showPercent val="0"/>
          <c:showBubbleSize val="0"/>
        </c:dLbls>
        <c:smooth val="0"/>
        <c:axId val="76529664"/>
        <c:axId val="76531200"/>
      </c:lineChart>
      <c:catAx>
        <c:axId val="76529664"/>
        <c:scaling>
          <c:orientation val="minMax"/>
        </c:scaling>
        <c:delete val="0"/>
        <c:axPos val="b"/>
        <c:numFmt formatCode="General" sourceLinked="0"/>
        <c:majorTickMark val="none"/>
        <c:minorTickMark val="none"/>
        <c:tickLblPos val="nextTo"/>
        <c:crossAx val="76531200"/>
        <c:crosses val="autoZero"/>
        <c:auto val="1"/>
        <c:lblAlgn val="ctr"/>
        <c:lblOffset val="100"/>
        <c:noMultiLvlLbl val="0"/>
      </c:catAx>
      <c:valAx>
        <c:axId val="76531200"/>
        <c:scaling>
          <c:orientation val="minMax"/>
        </c:scaling>
        <c:delete val="0"/>
        <c:axPos val="l"/>
        <c:majorGridlines/>
        <c:title>
          <c:tx>
            <c:rich>
              <a:bodyPr/>
              <a:lstStyle/>
              <a:p>
                <a:pPr>
                  <a:defRPr/>
                </a:pPr>
                <a:r>
                  <a:rPr lang="en-US"/>
                  <a:t>Coverage</a:t>
                </a:r>
              </a:p>
            </c:rich>
          </c:tx>
          <c:overlay val="0"/>
        </c:title>
        <c:numFmt formatCode="0%" sourceLinked="1"/>
        <c:majorTickMark val="none"/>
        <c:minorTickMark val="none"/>
        <c:tickLblPos val="nextTo"/>
        <c:crossAx val="76529664"/>
        <c:crosses val="autoZero"/>
        <c:crossBetween val="between"/>
        <c:majorUnit val="0.1"/>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'Carriage_culture positive only'!$S$29</c:f>
              <c:strCache>
                <c:ptCount val="1"/>
                <c:pt idx="0">
                  <c:v>PCV 10 Carriage-Unimmunized  </c:v>
                </c:pt>
              </c:strCache>
            </c:strRef>
          </c:tx>
          <c:marker>
            <c:symbol val="none"/>
          </c:marker>
          <c:cat>
            <c:strRef>
              <c:f>'Carriage_culture positive only'!$Q$30:$Q$41</c:f>
              <c:strCache>
                <c:ptCount val="12"/>
                <c:pt idx="0">
                  <c:v>Oct-Nov 14</c:v>
                </c:pt>
                <c:pt idx="1">
                  <c:v>Dec-Jan 15</c:v>
                </c:pt>
                <c:pt idx="2">
                  <c:v>Feb-Mar 15</c:v>
                </c:pt>
                <c:pt idx="3">
                  <c:v>Apr-May 15</c:v>
                </c:pt>
                <c:pt idx="4">
                  <c:v>Jun-Jul 15</c:v>
                </c:pt>
                <c:pt idx="5">
                  <c:v>Aug-Sep 15</c:v>
                </c:pt>
                <c:pt idx="6">
                  <c:v>Oct-Nov 15</c:v>
                </c:pt>
                <c:pt idx="7">
                  <c:v>Dec-Jan 16</c:v>
                </c:pt>
                <c:pt idx="8">
                  <c:v>Feb-Mar 16</c:v>
                </c:pt>
                <c:pt idx="9">
                  <c:v>Apr-May16</c:v>
                </c:pt>
                <c:pt idx="10">
                  <c:v>Jun-Jul 16</c:v>
                </c:pt>
                <c:pt idx="11">
                  <c:v>Aug-Sep 16</c:v>
                </c:pt>
              </c:strCache>
            </c:strRef>
          </c:cat>
          <c:val>
            <c:numRef>
              <c:f>'Carriage_culture positive only'!$S$30:$S$41</c:f>
              <c:numCache>
                <c:formatCode>0%</c:formatCode>
                <c:ptCount val="12"/>
                <c:pt idx="0">
                  <c:v>0.1915</c:v>
                </c:pt>
                <c:pt idx="1">
                  <c:v>0.22409999999999999</c:v>
                </c:pt>
                <c:pt idx="2">
                  <c:v>0.26319999999999999</c:v>
                </c:pt>
                <c:pt idx="3">
                  <c:v>0.1842</c:v>
                </c:pt>
                <c:pt idx="4">
                  <c:v>0.2364</c:v>
                </c:pt>
                <c:pt idx="5">
                  <c:v>0.29170000000000001</c:v>
                </c:pt>
                <c:pt idx="6">
                  <c:v>0.29549999999999998</c:v>
                </c:pt>
                <c:pt idx="7">
                  <c:v>0.09</c:v>
                </c:pt>
                <c:pt idx="8">
                  <c:v>0.2</c:v>
                </c:pt>
                <c:pt idx="9">
                  <c:v>0.19</c:v>
                </c:pt>
                <c:pt idx="10">
                  <c:v>0.17</c:v>
                </c:pt>
                <c:pt idx="11">
                  <c:v>0.28999999999999998</c:v>
                </c:pt>
              </c:numCache>
            </c:numRef>
          </c:val>
          <c:smooth val="0"/>
          <c:extLst>
            <c:ext xmlns:c16="http://schemas.microsoft.com/office/drawing/2014/chart" uri="{C3380CC4-5D6E-409C-BE32-E72D297353CC}">
              <c16:uniqueId val="{00000000-5958-4B65-8994-F1990E8C42B5}"/>
            </c:ext>
          </c:extLst>
        </c:ser>
        <c:ser>
          <c:idx val="1"/>
          <c:order val="1"/>
          <c:tx>
            <c:strRef>
              <c:f>'Carriage_culture positive only'!$T$29</c:f>
              <c:strCache>
                <c:ptCount val="1"/>
                <c:pt idx="0">
                  <c:v>PCV 10 Carriage-Immunized </c:v>
                </c:pt>
              </c:strCache>
            </c:strRef>
          </c:tx>
          <c:marker>
            <c:symbol val="none"/>
          </c:marker>
          <c:cat>
            <c:strRef>
              <c:f>'Carriage_culture positive only'!$Q$30:$Q$41</c:f>
              <c:strCache>
                <c:ptCount val="12"/>
                <c:pt idx="0">
                  <c:v>Oct-Nov 14</c:v>
                </c:pt>
                <c:pt idx="1">
                  <c:v>Dec-Jan 15</c:v>
                </c:pt>
                <c:pt idx="2">
                  <c:v>Feb-Mar 15</c:v>
                </c:pt>
                <c:pt idx="3">
                  <c:v>Apr-May 15</c:v>
                </c:pt>
                <c:pt idx="4">
                  <c:v>Jun-Jul 15</c:v>
                </c:pt>
                <c:pt idx="5">
                  <c:v>Aug-Sep 15</c:v>
                </c:pt>
                <c:pt idx="6">
                  <c:v>Oct-Nov 15</c:v>
                </c:pt>
                <c:pt idx="7">
                  <c:v>Dec-Jan 16</c:v>
                </c:pt>
                <c:pt idx="8">
                  <c:v>Feb-Mar 16</c:v>
                </c:pt>
                <c:pt idx="9">
                  <c:v>Apr-May16</c:v>
                </c:pt>
                <c:pt idx="10">
                  <c:v>Jun-Jul 16</c:v>
                </c:pt>
                <c:pt idx="11">
                  <c:v>Aug-Sep 16</c:v>
                </c:pt>
              </c:strCache>
            </c:strRef>
          </c:cat>
          <c:val>
            <c:numRef>
              <c:f>'Carriage_culture positive only'!$T$30:$T$41</c:f>
              <c:numCache>
                <c:formatCode>0%</c:formatCode>
                <c:ptCount val="12"/>
                <c:pt idx="0">
                  <c:v>0.15090000000000001</c:v>
                </c:pt>
                <c:pt idx="1">
                  <c:v>0.14000000000000001</c:v>
                </c:pt>
                <c:pt idx="2">
                  <c:v>0.13039999999999999</c:v>
                </c:pt>
                <c:pt idx="3">
                  <c:v>0.1351</c:v>
                </c:pt>
                <c:pt idx="4">
                  <c:v>0.15790000000000001</c:v>
                </c:pt>
                <c:pt idx="5">
                  <c:v>0.1628</c:v>
                </c:pt>
                <c:pt idx="6">
                  <c:v>0.16</c:v>
                </c:pt>
                <c:pt idx="7">
                  <c:v>0.16</c:v>
                </c:pt>
                <c:pt idx="8">
                  <c:v>0.14000000000000001</c:v>
                </c:pt>
                <c:pt idx="9">
                  <c:v>0.15</c:v>
                </c:pt>
                <c:pt idx="10">
                  <c:v>0.17</c:v>
                </c:pt>
                <c:pt idx="11">
                  <c:v>0.12</c:v>
                </c:pt>
              </c:numCache>
            </c:numRef>
          </c:val>
          <c:smooth val="0"/>
          <c:extLst>
            <c:ext xmlns:c16="http://schemas.microsoft.com/office/drawing/2014/chart" uri="{C3380CC4-5D6E-409C-BE32-E72D297353CC}">
              <c16:uniqueId val="{00000001-5958-4B65-8994-F1990E8C42B5}"/>
            </c:ext>
          </c:extLst>
        </c:ser>
        <c:dLbls>
          <c:showLegendKey val="0"/>
          <c:showVal val="0"/>
          <c:showCatName val="0"/>
          <c:showSerName val="0"/>
          <c:showPercent val="0"/>
          <c:showBubbleSize val="0"/>
        </c:dLbls>
        <c:smooth val="0"/>
        <c:axId val="80142720"/>
        <c:axId val="80144256"/>
      </c:lineChart>
      <c:catAx>
        <c:axId val="80142720"/>
        <c:scaling>
          <c:orientation val="minMax"/>
        </c:scaling>
        <c:delete val="0"/>
        <c:axPos val="b"/>
        <c:numFmt formatCode="General" sourceLinked="0"/>
        <c:majorTickMark val="none"/>
        <c:minorTickMark val="none"/>
        <c:tickLblPos val="nextTo"/>
        <c:crossAx val="80144256"/>
        <c:crosses val="autoZero"/>
        <c:auto val="1"/>
        <c:lblAlgn val="ctr"/>
        <c:lblOffset val="100"/>
        <c:noMultiLvlLbl val="0"/>
      </c:catAx>
      <c:valAx>
        <c:axId val="80144256"/>
        <c:scaling>
          <c:orientation val="minMax"/>
        </c:scaling>
        <c:delete val="0"/>
        <c:axPos val="l"/>
        <c:numFmt formatCode="0%" sourceLinked="1"/>
        <c:majorTickMark val="none"/>
        <c:minorTickMark val="none"/>
        <c:tickLblPos val="nextTo"/>
        <c:crossAx val="80142720"/>
        <c:crosses val="autoZero"/>
        <c:crossBetween val="between"/>
      </c:valAx>
    </c:plotArea>
    <c:legend>
      <c:legendPos val="b"/>
      <c:overlay val="0"/>
    </c:legend>
    <c:plotVisOnly val="1"/>
    <c:dispBlanksAs val="gap"/>
    <c:showDLblsOverMax val="0"/>
  </c:chart>
  <c:txPr>
    <a:bodyPr/>
    <a:lstStyle/>
    <a:p>
      <a:pPr>
        <a:defRPr sz="12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'Carriage by age'!$C$72</c:f>
              <c:strCache>
                <c:ptCount val="1"/>
                <c:pt idx="0">
                  <c:v>Carriage</c:v>
                </c:pt>
              </c:strCache>
            </c:strRef>
          </c:tx>
          <c:marker>
            <c:symbol val="none"/>
          </c:marker>
          <c:cat>
            <c:numRef>
              <c:f>'Carriage by age'!$B$73:$B$76</c:f>
              <c:numCache>
                <c:formatCode>General</c:formatCode>
                <c:ptCount val="4"/>
                <c:pt idx="0">
                  <c:v>0</c:v>
                </c:pt>
                <c:pt idx="1">
                  <c:v>1</c:v>
                </c:pt>
                <c:pt idx="2">
                  <c:v>2</c:v>
                </c:pt>
                <c:pt idx="3">
                  <c:v>3</c:v>
                </c:pt>
              </c:numCache>
            </c:numRef>
          </c:cat>
          <c:val>
            <c:numRef>
              <c:f>'Carriage by age'!$C$73:$C$76</c:f>
              <c:numCache>
                <c:formatCode>General</c:formatCode>
                <c:ptCount val="4"/>
                <c:pt idx="0">
                  <c:v>21.5</c:v>
                </c:pt>
                <c:pt idx="1">
                  <c:v>24.8</c:v>
                </c:pt>
                <c:pt idx="2">
                  <c:v>22.1</c:v>
                </c:pt>
                <c:pt idx="3">
                  <c:v>15</c:v>
                </c:pt>
              </c:numCache>
            </c:numRef>
          </c:val>
          <c:smooth val="0"/>
          <c:extLst>
            <c:ext xmlns:c16="http://schemas.microsoft.com/office/drawing/2014/chart" uri="{C3380CC4-5D6E-409C-BE32-E72D297353CC}">
              <c16:uniqueId val="{00000000-03FA-4AFC-8B56-1882F760D7D8}"/>
            </c:ext>
          </c:extLst>
        </c:ser>
        <c:dLbls>
          <c:showLegendKey val="0"/>
          <c:showVal val="0"/>
          <c:showCatName val="0"/>
          <c:showSerName val="0"/>
          <c:showPercent val="0"/>
          <c:showBubbleSize val="0"/>
        </c:dLbls>
        <c:smooth val="0"/>
        <c:axId val="186050432"/>
        <c:axId val="186051968"/>
      </c:lineChart>
      <c:catAx>
        <c:axId val="186050432"/>
        <c:scaling>
          <c:orientation val="minMax"/>
        </c:scaling>
        <c:delete val="0"/>
        <c:axPos val="b"/>
        <c:numFmt formatCode="General" sourceLinked="1"/>
        <c:majorTickMark val="out"/>
        <c:minorTickMark val="none"/>
        <c:tickLblPos val="nextTo"/>
        <c:crossAx val="186051968"/>
        <c:crosses val="autoZero"/>
        <c:auto val="1"/>
        <c:lblAlgn val="ctr"/>
        <c:lblOffset val="100"/>
        <c:noMultiLvlLbl val="0"/>
      </c:catAx>
      <c:valAx>
        <c:axId val="186051968"/>
        <c:scaling>
          <c:orientation val="minMax"/>
        </c:scaling>
        <c:delete val="0"/>
        <c:axPos val="l"/>
        <c:majorGridlines/>
        <c:numFmt formatCode="General" sourceLinked="1"/>
        <c:majorTickMark val="out"/>
        <c:minorTickMark val="none"/>
        <c:tickLblPos val="nextTo"/>
        <c:crossAx val="186050432"/>
        <c:crosses val="autoZero"/>
        <c:crossBetween val="between"/>
      </c:valAx>
    </c:plotArea>
    <c:legend>
      <c:legendPos val="r"/>
      <c:overlay val="0"/>
    </c:legend>
    <c:plotVisOnly val="1"/>
    <c:dispBlanksAs val="gap"/>
    <c:showDLblsOverMax val="0"/>
  </c:chart>
  <c:txPr>
    <a:bodyPr/>
    <a:lstStyle/>
    <a:p>
      <a:pPr>
        <a:defRPr sz="16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'Carriage by age'!$C$92</c:f>
              <c:strCache>
                <c:ptCount val="1"/>
                <c:pt idx="0">
                  <c:v>Carriage</c:v>
                </c:pt>
              </c:strCache>
            </c:strRef>
          </c:tx>
          <c:marker>
            <c:symbol val="none"/>
          </c:marker>
          <c:cat>
            <c:numRef>
              <c:f>'Carriage by age'!$B$93:$B$96</c:f>
              <c:numCache>
                <c:formatCode>General</c:formatCode>
                <c:ptCount val="4"/>
                <c:pt idx="0">
                  <c:v>0</c:v>
                </c:pt>
                <c:pt idx="1">
                  <c:v>1</c:v>
                </c:pt>
                <c:pt idx="2">
                  <c:v>2</c:v>
                </c:pt>
                <c:pt idx="3">
                  <c:v>3</c:v>
                </c:pt>
              </c:numCache>
            </c:numRef>
          </c:cat>
          <c:val>
            <c:numRef>
              <c:f>'Carriage by age'!$C$93:$C$96</c:f>
              <c:numCache>
                <c:formatCode>General</c:formatCode>
                <c:ptCount val="4"/>
                <c:pt idx="0">
                  <c:v>21.5</c:v>
                </c:pt>
                <c:pt idx="1">
                  <c:v>22</c:v>
                </c:pt>
                <c:pt idx="2">
                  <c:v>20.5</c:v>
                </c:pt>
                <c:pt idx="3">
                  <c:v>15.3</c:v>
                </c:pt>
              </c:numCache>
            </c:numRef>
          </c:val>
          <c:smooth val="0"/>
          <c:extLst>
            <c:ext xmlns:c16="http://schemas.microsoft.com/office/drawing/2014/chart" uri="{C3380CC4-5D6E-409C-BE32-E72D297353CC}">
              <c16:uniqueId val="{00000000-29AE-4A01-B5C4-264AA8F4CFB4}"/>
            </c:ext>
          </c:extLst>
        </c:ser>
        <c:dLbls>
          <c:showLegendKey val="0"/>
          <c:showVal val="0"/>
          <c:showCatName val="0"/>
          <c:showSerName val="0"/>
          <c:showPercent val="0"/>
          <c:showBubbleSize val="0"/>
        </c:dLbls>
        <c:smooth val="0"/>
        <c:axId val="186418304"/>
        <c:axId val="186419840"/>
      </c:lineChart>
      <c:catAx>
        <c:axId val="186418304"/>
        <c:scaling>
          <c:orientation val="minMax"/>
        </c:scaling>
        <c:delete val="0"/>
        <c:axPos val="b"/>
        <c:numFmt formatCode="General" sourceLinked="1"/>
        <c:majorTickMark val="out"/>
        <c:minorTickMark val="none"/>
        <c:tickLblPos val="nextTo"/>
        <c:crossAx val="186419840"/>
        <c:crosses val="autoZero"/>
        <c:auto val="1"/>
        <c:lblAlgn val="ctr"/>
        <c:lblOffset val="100"/>
        <c:noMultiLvlLbl val="0"/>
      </c:catAx>
      <c:valAx>
        <c:axId val="186419840"/>
        <c:scaling>
          <c:orientation val="minMax"/>
        </c:scaling>
        <c:delete val="0"/>
        <c:axPos val="l"/>
        <c:majorGridlines/>
        <c:numFmt formatCode="General" sourceLinked="1"/>
        <c:majorTickMark val="out"/>
        <c:minorTickMark val="none"/>
        <c:tickLblPos val="nextTo"/>
        <c:crossAx val="186418304"/>
        <c:crosses val="autoZero"/>
        <c:crossBetween val="between"/>
      </c:valAx>
    </c:plotArea>
    <c:legend>
      <c:legendPos val="r"/>
      <c:overlay val="0"/>
    </c:legend>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'PCV 10 coverage and carriage'!$B$18</c:f>
              <c:strCache>
                <c:ptCount val="1"/>
                <c:pt idx="0">
                  <c:v>PCV 1st dose</c:v>
                </c:pt>
              </c:strCache>
            </c:strRef>
          </c:tx>
          <c:marker>
            <c:symbol val="none"/>
          </c:marker>
          <c:cat>
            <c:strRef>
              <c:f>'PCV 10 coverage and carriage'!$A$19:$A$31</c:f>
              <c:strCache>
                <c:ptCount val="13"/>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pt idx="12">
                  <c:v>Oct-Nov 2016</c:v>
                </c:pt>
              </c:strCache>
            </c:strRef>
          </c:cat>
          <c:val>
            <c:numRef>
              <c:f>'PCV 10 coverage and carriage'!$B$19:$B$31</c:f>
              <c:numCache>
                <c:formatCode>0%</c:formatCode>
                <c:ptCount val="13"/>
                <c:pt idx="0">
                  <c:v>0.2878787878787879</c:v>
                </c:pt>
                <c:pt idx="1">
                  <c:v>0.41085271317829458</c:v>
                </c:pt>
                <c:pt idx="2">
                  <c:v>0.31</c:v>
                </c:pt>
                <c:pt idx="3">
                  <c:v>0.49</c:v>
                </c:pt>
                <c:pt idx="4">
                  <c:v>0.49122807017543857</c:v>
                </c:pt>
                <c:pt idx="5">
                  <c:v>0.64</c:v>
                </c:pt>
                <c:pt idx="6">
                  <c:v>0.62</c:v>
                </c:pt>
                <c:pt idx="7">
                  <c:v>0.69</c:v>
                </c:pt>
                <c:pt idx="8">
                  <c:v>0.73</c:v>
                </c:pt>
                <c:pt idx="9">
                  <c:v>0.78</c:v>
                </c:pt>
                <c:pt idx="10">
                  <c:v>0.66</c:v>
                </c:pt>
                <c:pt idx="11">
                  <c:v>0.74</c:v>
                </c:pt>
                <c:pt idx="12">
                  <c:v>0.78</c:v>
                </c:pt>
              </c:numCache>
            </c:numRef>
          </c:val>
          <c:smooth val="0"/>
          <c:extLst>
            <c:ext xmlns:c16="http://schemas.microsoft.com/office/drawing/2014/chart" uri="{C3380CC4-5D6E-409C-BE32-E72D297353CC}">
              <c16:uniqueId val="{00000000-D8B6-4EC3-AC1C-3C864250448D}"/>
            </c:ext>
          </c:extLst>
        </c:ser>
        <c:ser>
          <c:idx val="1"/>
          <c:order val="1"/>
          <c:tx>
            <c:strRef>
              <c:f>'PCV 10 coverage and carriage'!$C$18</c:f>
              <c:strCache>
                <c:ptCount val="1"/>
                <c:pt idx="0">
                  <c:v>PCV 2nd dose</c:v>
                </c:pt>
              </c:strCache>
            </c:strRef>
          </c:tx>
          <c:marker>
            <c:symbol val="none"/>
          </c:marker>
          <c:cat>
            <c:strRef>
              <c:f>'PCV 10 coverage and carriage'!$A$19:$A$31</c:f>
              <c:strCache>
                <c:ptCount val="13"/>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pt idx="12">
                  <c:v>Oct-Nov 2016</c:v>
                </c:pt>
              </c:strCache>
            </c:strRef>
          </c:cat>
          <c:val>
            <c:numRef>
              <c:f>'PCV 10 coverage and carriage'!$C$19:$C$31</c:f>
              <c:numCache>
                <c:formatCode>0%</c:formatCode>
                <c:ptCount val="13"/>
                <c:pt idx="0">
                  <c:v>0.28030303030303028</c:v>
                </c:pt>
                <c:pt idx="1">
                  <c:v>0.34883720930232559</c:v>
                </c:pt>
                <c:pt idx="2">
                  <c:v>0.23</c:v>
                </c:pt>
                <c:pt idx="3">
                  <c:v>0.41</c:v>
                </c:pt>
                <c:pt idx="4">
                  <c:v>0.43</c:v>
                </c:pt>
                <c:pt idx="5">
                  <c:v>0.61</c:v>
                </c:pt>
                <c:pt idx="6">
                  <c:v>0.51</c:v>
                </c:pt>
                <c:pt idx="7">
                  <c:v>0.63</c:v>
                </c:pt>
                <c:pt idx="8">
                  <c:v>0.65</c:v>
                </c:pt>
                <c:pt idx="9">
                  <c:v>0.72</c:v>
                </c:pt>
                <c:pt idx="10">
                  <c:v>0.59</c:v>
                </c:pt>
                <c:pt idx="11">
                  <c:v>0.64</c:v>
                </c:pt>
                <c:pt idx="12">
                  <c:v>0.7</c:v>
                </c:pt>
              </c:numCache>
            </c:numRef>
          </c:val>
          <c:smooth val="0"/>
          <c:extLst>
            <c:ext xmlns:c16="http://schemas.microsoft.com/office/drawing/2014/chart" uri="{C3380CC4-5D6E-409C-BE32-E72D297353CC}">
              <c16:uniqueId val="{00000001-D8B6-4EC3-AC1C-3C864250448D}"/>
            </c:ext>
          </c:extLst>
        </c:ser>
        <c:ser>
          <c:idx val="2"/>
          <c:order val="2"/>
          <c:tx>
            <c:strRef>
              <c:f>'PCV 10 coverage and carriage'!$D$18</c:f>
              <c:strCache>
                <c:ptCount val="1"/>
                <c:pt idx="0">
                  <c:v>PCV 3rd dose</c:v>
                </c:pt>
              </c:strCache>
            </c:strRef>
          </c:tx>
          <c:marker>
            <c:symbol val="none"/>
          </c:marker>
          <c:cat>
            <c:strRef>
              <c:f>'PCV 10 coverage and carriage'!$A$19:$A$31</c:f>
              <c:strCache>
                <c:ptCount val="13"/>
                <c:pt idx="0">
                  <c:v>Oct-Nov 2014</c:v>
                </c:pt>
                <c:pt idx="1">
                  <c:v>Dec- Jan 2015</c:v>
                </c:pt>
                <c:pt idx="2">
                  <c:v>Feb-Mar 2015</c:v>
                </c:pt>
                <c:pt idx="3">
                  <c:v>Apr-May 2015</c:v>
                </c:pt>
                <c:pt idx="4">
                  <c:v>Jun-Jul 2015</c:v>
                </c:pt>
                <c:pt idx="5">
                  <c:v>Aug-Sep 2015</c:v>
                </c:pt>
                <c:pt idx="6">
                  <c:v>Oct-Nov 2015</c:v>
                </c:pt>
                <c:pt idx="7">
                  <c:v>Dec-Jan 2016</c:v>
                </c:pt>
                <c:pt idx="8">
                  <c:v>Feb-Mar 2016</c:v>
                </c:pt>
                <c:pt idx="9">
                  <c:v>Apr-May 2016</c:v>
                </c:pt>
                <c:pt idx="10">
                  <c:v>Jun-Jul 2016</c:v>
                </c:pt>
                <c:pt idx="11">
                  <c:v>Aug-Sep-2016</c:v>
                </c:pt>
                <c:pt idx="12">
                  <c:v>Oct-Nov 2016</c:v>
                </c:pt>
              </c:strCache>
            </c:strRef>
          </c:cat>
          <c:val>
            <c:numRef>
              <c:f>'PCV 10 coverage and carriage'!$D$19:$D$31</c:f>
              <c:numCache>
                <c:formatCode>0%</c:formatCode>
                <c:ptCount val="13"/>
                <c:pt idx="0">
                  <c:v>0.27272727272727271</c:v>
                </c:pt>
                <c:pt idx="1">
                  <c:v>0.31007751937984496</c:v>
                </c:pt>
                <c:pt idx="2">
                  <c:v>0.17</c:v>
                </c:pt>
                <c:pt idx="3">
                  <c:v>0.28000000000000003</c:v>
                </c:pt>
                <c:pt idx="4">
                  <c:v>0.38</c:v>
                </c:pt>
                <c:pt idx="5">
                  <c:v>0.45</c:v>
                </c:pt>
                <c:pt idx="6">
                  <c:v>0.43</c:v>
                </c:pt>
                <c:pt idx="7">
                  <c:v>0.55000000000000004</c:v>
                </c:pt>
                <c:pt idx="8">
                  <c:v>0.5</c:v>
                </c:pt>
                <c:pt idx="9">
                  <c:v>0.59</c:v>
                </c:pt>
                <c:pt idx="10">
                  <c:v>0.47</c:v>
                </c:pt>
                <c:pt idx="11">
                  <c:v>0.6</c:v>
                </c:pt>
                <c:pt idx="12">
                  <c:v>0.57999999999999996</c:v>
                </c:pt>
              </c:numCache>
            </c:numRef>
          </c:val>
          <c:smooth val="0"/>
          <c:extLst>
            <c:ext xmlns:c16="http://schemas.microsoft.com/office/drawing/2014/chart" uri="{C3380CC4-5D6E-409C-BE32-E72D297353CC}">
              <c16:uniqueId val="{00000002-D8B6-4EC3-AC1C-3C864250448D}"/>
            </c:ext>
          </c:extLst>
        </c:ser>
        <c:dLbls>
          <c:showLegendKey val="0"/>
          <c:showVal val="0"/>
          <c:showCatName val="0"/>
          <c:showSerName val="0"/>
          <c:showPercent val="0"/>
          <c:showBubbleSize val="0"/>
        </c:dLbls>
        <c:smooth val="0"/>
        <c:axId val="76568064"/>
        <c:axId val="76569600"/>
      </c:lineChart>
      <c:catAx>
        <c:axId val="76568064"/>
        <c:scaling>
          <c:orientation val="minMax"/>
        </c:scaling>
        <c:delete val="0"/>
        <c:axPos val="b"/>
        <c:numFmt formatCode="General" sourceLinked="0"/>
        <c:majorTickMark val="none"/>
        <c:minorTickMark val="none"/>
        <c:tickLblPos val="nextTo"/>
        <c:crossAx val="76569600"/>
        <c:crosses val="autoZero"/>
        <c:auto val="1"/>
        <c:lblAlgn val="ctr"/>
        <c:lblOffset val="100"/>
        <c:noMultiLvlLbl val="0"/>
      </c:catAx>
      <c:valAx>
        <c:axId val="76569600"/>
        <c:scaling>
          <c:orientation val="minMax"/>
        </c:scaling>
        <c:delete val="0"/>
        <c:axPos val="l"/>
        <c:majorGridlines/>
        <c:title>
          <c:tx>
            <c:rich>
              <a:bodyPr/>
              <a:lstStyle/>
              <a:p>
                <a:pPr>
                  <a:defRPr/>
                </a:pPr>
                <a:r>
                  <a:rPr lang="en-US"/>
                  <a:t>Coverage</a:t>
                </a:r>
              </a:p>
            </c:rich>
          </c:tx>
          <c:overlay val="0"/>
        </c:title>
        <c:numFmt formatCode="0%" sourceLinked="1"/>
        <c:majorTickMark val="none"/>
        <c:minorTickMark val="none"/>
        <c:tickLblPos val="nextTo"/>
        <c:crossAx val="76568064"/>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PowerPoint]Carriage_culture positive only'!$B$24</c:f>
              <c:strCache>
                <c:ptCount val="1"/>
                <c:pt idx="0">
                  <c:v>PCV 10 Carriage </c:v>
                </c:pt>
              </c:strCache>
            </c:strRef>
          </c:tx>
          <c:marker>
            <c:symbol val="none"/>
          </c:marker>
          <c:cat>
            <c:strRef>
              <c:f>'[Chart in Microsoft PowerPoint]Carriage_culture positive only'!$A$25:$A$37</c:f>
              <c:strCache>
                <c:ptCount val="13"/>
                <c:pt idx="0">
                  <c:v>Oct-Nov 14</c:v>
                </c:pt>
                <c:pt idx="1">
                  <c:v>Dec-Jan 15</c:v>
                </c:pt>
                <c:pt idx="2">
                  <c:v>Feb-Mar 15</c:v>
                </c:pt>
                <c:pt idx="3">
                  <c:v>Apr-May 15</c:v>
                </c:pt>
                <c:pt idx="4">
                  <c:v>Jun-Jul 15</c:v>
                </c:pt>
                <c:pt idx="5">
                  <c:v>Aug-Sep 15</c:v>
                </c:pt>
                <c:pt idx="6">
                  <c:v>Oct-Nov 15</c:v>
                </c:pt>
                <c:pt idx="7">
                  <c:v>Dec-Jan 16</c:v>
                </c:pt>
                <c:pt idx="8">
                  <c:v>Feb-Mar 16</c:v>
                </c:pt>
                <c:pt idx="9">
                  <c:v>Apr-May16</c:v>
                </c:pt>
                <c:pt idx="10">
                  <c:v>Jun-Jul 16</c:v>
                </c:pt>
                <c:pt idx="11">
                  <c:v>Aug-Sep 16</c:v>
                </c:pt>
                <c:pt idx="12">
                  <c:v>Oct-Nov 2016</c:v>
                </c:pt>
              </c:strCache>
            </c:strRef>
          </c:cat>
          <c:val>
            <c:numRef>
              <c:f>'[Chart in Microsoft PowerPoint]Carriage_culture positive only'!$B$25:$B$37</c:f>
              <c:numCache>
                <c:formatCode>0%</c:formatCode>
                <c:ptCount val="13"/>
                <c:pt idx="0">
                  <c:v>0.17</c:v>
                </c:pt>
                <c:pt idx="1">
                  <c:v>0.19</c:v>
                </c:pt>
                <c:pt idx="2">
                  <c:v>0.24</c:v>
                </c:pt>
                <c:pt idx="3">
                  <c:v>0.17</c:v>
                </c:pt>
                <c:pt idx="4">
                  <c:v>0.2</c:v>
                </c:pt>
                <c:pt idx="5">
                  <c:v>0.23</c:v>
                </c:pt>
                <c:pt idx="6">
                  <c:v>0.22</c:v>
                </c:pt>
                <c:pt idx="7">
                  <c:v>0.14000000000000001</c:v>
                </c:pt>
                <c:pt idx="8">
                  <c:v>0.17</c:v>
                </c:pt>
                <c:pt idx="9">
                  <c:v>0.17</c:v>
                </c:pt>
                <c:pt idx="10">
                  <c:v>0.22</c:v>
                </c:pt>
                <c:pt idx="11">
                  <c:v>0.16</c:v>
                </c:pt>
                <c:pt idx="12">
                  <c:v>0.14000000000000001</c:v>
                </c:pt>
              </c:numCache>
            </c:numRef>
          </c:val>
          <c:smooth val="0"/>
          <c:extLst>
            <c:ext xmlns:c16="http://schemas.microsoft.com/office/drawing/2014/chart" uri="{C3380CC4-5D6E-409C-BE32-E72D297353CC}">
              <c16:uniqueId val="{00000000-AC37-439A-B8FF-D5A1C2B86D4A}"/>
            </c:ext>
          </c:extLst>
        </c:ser>
        <c:ser>
          <c:idx val="1"/>
          <c:order val="1"/>
          <c:tx>
            <c:strRef>
              <c:f>'[Chart in Microsoft PowerPoint]Carriage_culture positive only'!$C$24</c:f>
              <c:strCache>
                <c:ptCount val="1"/>
                <c:pt idx="0">
                  <c:v>PCV13 carriage</c:v>
                </c:pt>
              </c:strCache>
            </c:strRef>
          </c:tx>
          <c:marker>
            <c:symbol val="none"/>
          </c:marker>
          <c:cat>
            <c:strRef>
              <c:f>'[Chart in Microsoft PowerPoint]Carriage_culture positive only'!$A$25:$A$37</c:f>
              <c:strCache>
                <c:ptCount val="13"/>
                <c:pt idx="0">
                  <c:v>Oct-Nov 14</c:v>
                </c:pt>
                <c:pt idx="1">
                  <c:v>Dec-Jan 15</c:v>
                </c:pt>
                <c:pt idx="2">
                  <c:v>Feb-Mar 15</c:v>
                </c:pt>
                <c:pt idx="3">
                  <c:v>Apr-May 15</c:v>
                </c:pt>
                <c:pt idx="4">
                  <c:v>Jun-Jul 15</c:v>
                </c:pt>
                <c:pt idx="5">
                  <c:v>Aug-Sep 15</c:v>
                </c:pt>
                <c:pt idx="6">
                  <c:v>Oct-Nov 15</c:v>
                </c:pt>
                <c:pt idx="7">
                  <c:v>Dec-Jan 16</c:v>
                </c:pt>
                <c:pt idx="8">
                  <c:v>Feb-Mar 16</c:v>
                </c:pt>
                <c:pt idx="9">
                  <c:v>Apr-May16</c:v>
                </c:pt>
                <c:pt idx="10">
                  <c:v>Jun-Jul 16</c:v>
                </c:pt>
                <c:pt idx="11">
                  <c:v>Aug-Sep 16</c:v>
                </c:pt>
                <c:pt idx="12">
                  <c:v>Oct-Nov 2016</c:v>
                </c:pt>
              </c:strCache>
            </c:strRef>
          </c:cat>
          <c:val>
            <c:numRef>
              <c:f>'[Chart in Microsoft PowerPoint]Carriage_culture positive only'!$C$25:$C$37</c:f>
              <c:numCache>
                <c:formatCode>0%</c:formatCode>
                <c:ptCount val="13"/>
                <c:pt idx="0">
                  <c:v>0.28999999999999998</c:v>
                </c:pt>
                <c:pt idx="1">
                  <c:v>0.34</c:v>
                </c:pt>
                <c:pt idx="2">
                  <c:v>0.39</c:v>
                </c:pt>
                <c:pt idx="3">
                  <c:v>0.28000000000000003</c:v>
                </c:pt>
                <c:pt idx="4">
                  <c:v>0.35</c:v>
                </c:pt>
                <c:pt idx="5">
                  <c:v>0.32</c:v>
                </c:pt>
                <c:pt idx="6">
                  <c:v>0.33</c:v>
                </c:pt>
                <c:pt idx="7">
                  <c:v>0.32</c:v>
                </c:pt>
                <c:pt idx="8">
                  <c:v>0.33</c:v>
                </c:pt>
                <c:pt idx="9">
                  <c:v>0.27</c:v>
                </c:pt>
                <c:pt idx="10">
                  <c:v>0.35</c:v>
                </c:pt>
                <c:pt idx="11">
                  <c:v>0.31</c:v>
                </c:pt>
                <c:pt idx="12">
                  <c:v>0.28999999999999998</c:v>
                </c:pt>
              </c:numCache>
            </c:numRef>
          </c:val>
          <c:smooth val="0"/>
          <c:extLst>
            <c:ext xmlns:c16="http://schemas.microsoft.com/office/drawing/2014/chart" uri="{C3380CC4-5D6E-409C-BE32-E72D297353CC}">
              <c16:uniqueId val="{00000001-AC37-439A-B8FF-D5A1C2B86D4A}"/>
            </c:ext>
          </c:extLst>
        </c:ser>
        <c:dLbls>
          <c:showLegendKey val="0"/>
          <c:showVal val="0"/>
          <c:showCatName val="0"/>
          <c:showSerName val="0"/>
          <c:showPercent val="0"/>
          <c:showBubbleSize val="0"/>
        </c:dLbls>
        <c:smooth val="0"/>
        <c:axId val="76609792"/>
        <c:axId val="78712832"/>
      </c:lineChart>
      <c:catAx>
        <c:axId val="76609792"/>
        <c:scaling>
          <c:orientation val="minMax"/>
        </c:scaling>
        <c:delete val="0"/>
        <c:axPos val="b"/>
        <c:numFmt formatCode="General" sourceLinked="0"/>
        <c:majorTickMark val="none"/>
        <c:minorTickMark val="none"/>
        <c:tickLblPos val="nextTo"/>
        <c:crossAx val="78712832"/>
        <c:crosses val="autoZero"/>
        <c:auto val="1"/>
        <c:lblAlgn val="ctr"/>
        <c:lblOffset val="100"/>
        <c:noMultiLvlLbl val="0"/>
      </c:catAx>
      <c:valAx>
        <c:axId val="78712832"/>
        <c:scaling>
          <c:orientation val="minMax"/>
        </c:scaling>
        <c:delete val="0"/>
        <c:axPos val="l"/>
        <c:majorGridlines/>
        <c:title>
          <c:overlay val="0"/>
        </c:title>
        <c:numFmt formatCode="0%" sourceLinked="1"/>
        <c:majorTickMark val="none"/>
        <c:minorTickMark val="none"/>
        <c:tickLblPos val="nextTo"/>
        <c:crossAx val="76609792"/>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1"/>
          <c:order val="0"/>
          <c:tx>
            <c:strRef>
              <c:f>'Newer analysis'!$L$5</c:f>
              <c:strCache>
                <c:ptCount val="1"/>
                <c:pt idx="0">
                  <c:v>proportion positive</c:v>
                </c:pt>
              </c:strCache>
            </c:strRef>
          </c:tx>
          <c:spPr>
            <a:solidFill>
              <a:srgbClr val="00B050"/>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'Newer analysis'!$K$6:$K$27</c:f>
              <c:strCache>
                <c:ptCount val="22"/>
                <c:pt idx="0">
                  <c:v>0-2 </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strCache>
            </c:strRef>
          </c:cat>
          <c:val>
            <c:numRef>
              <c:f>'Newer analysis'!$L$6:$L$27</c:f>
              <c:numCache>
                <c:formatCode>0%</c:formatCode>
                <c:ptCount val="22"/>
                <c:pt idx="0">
                  <c:v>0.73809523809523814</c:v>
                </c:pt>
                <c:pt idx="1">
                  <c:v>0.78</c:v>
                </c:pt>
                <c:pt idx="2">
                  <c:v>0.86538461538461542</c:v>
                </c:pt>
                <c:pt idx="3">
                  <c:v>0.73076923076923073</c:v>
                </c:pt>
                <c:pt idx="4">
                  <c:v>0.8125</c:v>
                </c:pt>
                <c:pt idx="5">
                  <c:v>0.83720930232558144</c:v>
                </c:pt>
                <c:pt idx="6">
                  <c:v>0.921875</c:v>
                </c:pt>
                <c:pt idx="7">
                  <c:v>0.81578947368421051</c:v>
                </c:pt>
                <c:pt idx="8">
                  <c:v>0.75</c:v>
                </c:pt>
                <c:pt idx="9">
                  <c:v>0.76470588235294112</c:v>
                </c:pt>
                <c:pt idx="10">
                  <c:v>0.82539682539682535</c:v>
                </c:pt>
                <c:pt idx="11">
                  <c:v>0.83870967741935487</c:v>
                </c:pt>
                <c:pt idx="12">
                  <c:v>0.875</c:v>
                </c:pt>
                <c:pt idx="13">
                  <c:v>0.83720930232558144</c:v>
                </c:pt>
                <c:pt idx="14">
                  <c:v>0.73469387755102045</c:v>
                </c:pt>
                <c:pt idx="15">
                  <c:v>0.82456140350877194</c:v>
                </c:pt>
                <c:pt idx="16">
                  <c:v>0.77777777777777779</c:v>
                </c:pt>
                <c:pt idx="17">
                  <c:v>0.87755102040816324</c:v>
                </c:pt>
                <c:pt idx="18">
                  <c:v>0.72549019607843135</c:v>
                </c:pt>
                <c:pt idx="19">
                  <c:v>0.81818181818181823</c:v>
                </c:pt>
                <c:pt idx="20">
                  <c:v>0.75</c:v>
                </c:pt>
                <c:pt idx="21">
                  <c:v>0.74509803921568629</c:v>
                </c:pt>
              </c:numCache>
            </c:numRef>
          </c:val>
          <c:extLst>
            <c:ext xmlns:c16="http://schemas.microsoft.com/office/drawing/2014/chart" uri="{C3380CC4-5D6E-409C-BE32-E72D297353CC}">
              <c16:uniqueId val="{00000000-90A9-4C5D-B712-D5E74A810A31}"/>
            </c:ext>
          </c:extLst>
        </c:ser>
        <c:dLbls>
          <c:showLegendKey val="0"/>
          <c:showVal val="1"/>
          <c:showCatName val="0"/>
          <c:showSerName val="0"/>
          <c:showPercent val="0"/>
          <c:showBubbleSize val="0"/>
        </c:dLbls>
        <c:gapWidth val="75"/>
        <c:axId val="163388416"/>
        <c:axId val="163526528"/>
      </c:barChart>
      <c:catAx>
        <c:axId val="163388416"/>
        <c:scaling>
          <c:orientation val="minMax"/>
        </c:scaling>
        <c:delete val="0"/>
        <c:axPos val="b"/>
        <c:numFmt formatCode="General" sourceLinked="0"/>
        <c:majorTickMark val="none"/>
        <c:minorTickMark val="none"/>
        <c:tickLblPos val="nextTo"/>
        <c:crossAx val="163526528"/>
        <c:crosses val="autoZero"/>
        <c:auto val="1"/>
        <c:lblAlgn val="ctr"/>
        <c:lblOffset val="100"/>
        <c:noMultiLvlLbl val="0"/>
      </c:catAx>
      <c:valAx>
        <c:axId val="163526528"/>
        <c:scaling>
          <c:orientation val="minMax"/>
        </c:scaling>
        <c:delete val="0"/>
        <c:axPos val="l"/>
        <c:numFmt formatCode="0%" sourceLinked="1"/>
        <c:majorTickMark val="none"/>
        <c:minorTickMark val="none"/>
        <c:tickLblPos val="nextTo"/>
        <c:crossAx val="16338841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'Serotype distribution_new'!$B$6</c:f>
              <c:strCache>
                <c:ptCount val="1"/>
              </c:strCache>
            </c:strRef>
          </c:tx>
          <c:invertIfNegative val="0"/>
          <c:dPt>
            <c:idx val="0"/>
            <c:invertIfNegative val="0"/>
            <c:bubble3D val="0"/>
            <c:spPr>
              <a:solidFill>
                <a:srgbClr val="00B050"/>
              </a:solidFill>
            </c:spPr>
            <c:extLst>
              <c:ext xmlns:c16="http://schemas.microsoft.com/office/drawing/2014/chart" uri="{C3380CC4-5D6E-409C-BE32-E72D297353CC}">
                <c16:uniqueId val="{00000001-A6A5-437E-AC4B-863EBBF53A49}"/>
              </c:ext>
            </c:extLst>
          </c:dPt>
          <c:dPt>
            <c:idx val="5"/>
            <c:invertIfNegative val="0"/>
            <c:bubble3D val="0"/>
            <c:spPr>
              <a:solidFill>
                <a:srgbClr val="00B050"/>
              </a:solidFill>
            </c:spPr>
            <c:extLst>
              <c:ext xmlns:c16="http://schemas.microsoft.com/office/drawing/2014/chart" uri="{C3380CC4-5D6E-409C-BE32-E72D297353CC}">
                <c16:uniqueId val="{00000003-A6A5-437E-AC4B-863EBBF53A49}"/>
              </c:ext>
            </c:extLst>
          </c:dPt>
          <c:dPt>
            <c:idx val="6"/>
            <c:invertIfNegative val="0"/>
            <c:bubble3D val="0"/>
            <c:spPr>
              <a:solidFill>
                <a:srgbClr val="FFFF00"/>
              </a:solidFill>
            </c:spPr>
            <c:extLst>
              <c:ext xmlns:c16="http://schemas.microsoft.com/office/drawing/2014/chart" uri="{C3380CC4-5D6E-409C-BE32-E72D297353CC}">
                <c16:uniqueId val="{00000005-A6A5-437E-AC4B-863EBBF53A49}"/>
              </c:ext>
            </c:extLst>
          </c:dPt>
          <c:dPt>
            <c:idx val="9"/>
            <c:invertIfNegative val="0"/>
            <c:bubble3D val="0"/>
            <c:spPr>
              <a:solidFill>
                <a:srgbClr val="FFFF00"/>
              </a:solidFill>
            </c:spPr>
            <c:extLst>
              <c:ext xmlns:c16="http://schemas.microsoft.com/office/drawing/2014/chart" uri="{C3380CC4-5D6E-409C-BE32-E72D297353CC}">
                <c16:uniqueId val="{00000007-A6A5-437E-AC4B-863EBBF53A49}"/>
              </c:ext>
            </c:extLst>
          </c:dPt>
          <c:dPt>
            <c:idx val="13"/>
            <c:invertIfNegative val="0"/>
            <c:bubble3D val="0"/>
            <c:spPr>
              <a:solidFill>
                <a:srgbClr val="FFFF00"/>
              </a:solidFill>
            </c:spPr>
            <c:extLst>
              <c:ext xmlns:c16="http://schemas.microsoft.com/office/drawing/2014/chart" uri="{C3380CC4-5D6E-409C-BE32-E72D297353CC}">
                <c16:uniqueId val="{00000009-A6A5-437E-AC4B-863EBBF53A49}"/>
              </c:ext>
            </c:extLst>
          </c:dPt>
          <c:dPt>
            <c:idx val="15"/>
            <c:invertIfNegative val="0"/>
            <c:bubble3D val="0"/>
            <c:spPr>
              <a:solidFill>
                <a:srgbClr val="FFFF00"/>
              </a:solidFill>
            </c:spPr>
            <c:extLst>
              <c:ext xmlns:c16="http://schemas.microsoft.com/office/drawing/2014/chart" uri="{C3380CC4-5D6E-409C-BE32-E72D297353CC}">
                <c16:uniqueId val="{0000000B-A6A5-437E-AC4B-863EBBF53A49}"/>
              </c:ext>
            </c:extLst>
          </c:dPt>
          <c:dPt>
            <c:idx val="17"/>
            <c:invertIfNegative val="0"/>
            <c:bubble3D val="0"/>
            <c:spPr>
              <a:solidFill>
                <a:srgbClr val="FFFF00"/>
              </a:solidFill>
            </c:spPr>
            <c:extLst>
              <c:ext xmlns:c16="http://schemas.microsoft.com/office/drawing/2014/chart" uri="{C3380CC4-5D6E-409C-BE32-E72D297353CC}">
                <c16:uniqueId val="{0000000D-A6A5-437E-AC4B-863EBBF53A49}"/>
              </c:ext>
            </c:extLst>
          </c:dPt>
          <c:dPt>
            <c:idx val="20"/>
            <c:invertIfNegative val="0"/>
            <c:bubble3D val="0"/>
            <c:spPr>
              <a:solidFill>
                <a:srgbClr val="FFFF00"/>
              </a:solidFill>
            </c:spPr>
            <c:extLst>
              <c:ext xmlns:c16="http://schemas.microsoft.com/office/drawing/2014/chart" uri="{C3380CC4-5D6E-409C-BE32-E72D297353CC}">
                <c16:uniqueId val="{0000000F-A6A5-437E-AC4B-863EBBF53A49}"/>
              </c:ext>
            </c:extLst>
          </c:dPt>
          <c:dPt>
            <c:idx val="35"/>
            <c:invertIfNegative val="0"/>
            <c:bubble3D val="0"/>
            <c:spPr>
              <a:solidFill>
                <a:srgbClr val="00B050"/>
              </a:solidFill>
            </c:spPr>
            <c:extLst>
              <c:ext xmlns:c16="http://schemas.microsoft.com/office/drawing/2014/chart" uri="{C3380CC4-5D6E-409C-BE32-E72D297353CC}">
                <c16:uniqueId val="{00000011-A6A5-437E-AC4B-863EBBF53A49}"/>
              </c:ext>
            </c:extLst>
          </c:dPt>
          <c:dPt>
            <c:idx val="36"/>
            <c:invertIfNegative val="0"/>
            <c:bubble3D val="0"/>
            <c:spPr>
              <a:solidFill>
                <a:srgbClr val="FFFF00"/>
              </a:solidFill>
            </c:spPr>
            <c:extLst>
              <c:ext xmlns:c16="http://schemas.microsoft.com/office/drawing/2014/chart" uri="{C3380CC4-5D6E-409C-BE32-E72D297353CC}">
                <c16:uniqueId val="{00000013-A6A5-437E-AC4B-863EBBF53A49}"/>
              </c:ext>
            </c:extLst>
          </c:dPt>
          <c:dPt>
            <c:idx val="37"/>
            <c:invertIfNegative val="0"/>
            <c:bubble3D val="0"/>
            <c:spPr>
              <a:solidFill>
                <a:srgbClr val="FFFF00"/>
              </a:solidFill>
            </c:spPr>
            <c:extLst>
              <c:ext xmlns:c16="http://schemas.microsoft.com/office/drawing/2014/chart" uri="{C3380CC4-5D6E-409C-BE32-E72D297353CC}">
                <c16:uniqueId val="{00000015-A6A5-437E-AC4B-863EBBF53A49}"/>
              </c:ext>
            </c:extLst>
          </c:dPt>
          <c:dPt>
            <c:idx val="39"/>
            <c:invertIfNegative val="0"/>
            <c:bubble3D val="0"/>
            <c:spPr>
              <a:solidFill>
                <a:srgbClr val="FFFF00"/>
              </a:solidFill>
            </c:spPr>
            <c:extLst>
              <c:ext xmlns:c16="http://schemas.microsoft.com/office/drawing/2014/chart" uri="{C3380CC4-5D6E-409C-BE32-E72D297353CC}">
                <c16:uniqueId val="{00000017-A6A5-437E-AC4B-863EBBF53A4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distribution_new'!$A$7:$A$47</c:f>
              <c:strCache>
                <c:ptCount val="41"/>
                <c:pt idx="0">
                  <c:v>6A</c:v>
                </c:pt>
                <c:pt idx="1">
                  <c:v>non-typeable</c:v>
                </c:pt>
                <c:pt idx="2">
                  <c:v>15B/15C</c:v>
                </c:pt>
                <c:pt idx="3">
                  <c:v>10A</c:v>
                </c:pt>
                <c:pt idx="4">
                  <c:v>11A/11D</c:v>
                </c:pt>
                <c:pt idx="5">
                  <c:v>19A</c:v>
                </c:pt>
                <c:pt idx="6">
                  <c:v>6B</c:v>
                </c:pt>
                <c:pt idx="7">
                  <c:v>13</c:v>
                </c:pt>
                <c:pt idx="8">
                  <c:v>35B</c:v>
                </c:pt>
                <c:pt idx="9">
                  <c:v>23F</c:v>
                </c:pt>
                <c:pt idx="10">
                  <c:v>34</c:v>
                </c:pt>
                <c:pt idx="11">
                  <c:v>16F</c:v>
                </c:pt>
                <c:pt idx="12">
                  <c:v>23B</c:v>
                </c:pt>
                <c:pt idx="13">
                  <c:v>19F</c:v>
                </c:pt>
                <c:pt idx="14">
                  <c:v>7C/7B/40</c:v>
                </c:pt>
                <c:pt idx="15">
                  <c:v>18C/18F/18B/18A</c:v>
                </c:pt>
                <c:pt idx="16">
                  <c:v>9N/9L</c:v>
                </c:pt>
                <c:pt idx="17">
                  <c:v>9V/9A</c:v>
                </c:pt>
                <c:pt idx="18">
                  <c:v>10F/10C/33C</c:v>
                </c:pt>
                <c:pt idx="19">
                  <c:v>17F</c:v>
                </c:pt>
                <c:pt idx="20">
                  <c:v>14</c:v>
                </c:pt>
                <c:pt idx="21">
                  <c:v>6D</c:v>
                </c:pt>
                <c:pt idx="22">
                  <c:v>21</c:v>
                </c:pt>
                <c:pt idx="23">
                  <c:v>15F/15A</c:v>
                </c:pt>
                <c:pt idx="24">
                  <c:v>12F/12A/44/46</c:v>
                </c:pt>
                <c:pt idx="25">
                  <c:v>23A</c:v>
                </c:pt>
                <c:pt idx="26">
                  <c:v>35A/35C/42</c:v>
                </c:pt>
                <c:pt idx="27">
                  <c:v>33F/33A/37</c:v>
                </c:pt>
                <c:pt idx="28">
                  <c:v>6C</c:v>
                </c:pt>
                <c:pt idx="29">
                  <c:v>22F/22A</c:v>
                </c:pt>
                <c:pt idx="30">
                  <c:v>24F/24A/24B</c:v>
                </c:pt>
                <c:pt idx="31">
                  <c:v>35F/47F</c:v>
                </c:pt>
                <c:pt idx="32">
                  <c:v>38/25F/25A</c:v>
                </c:pt>
                <c:pt idx="33">
                  <c:v>31</c:v>
                </c:pt>
                <c:pt idx="34">
                  <c:v>8</c:v>
                </c:pt>
                <c:pt idx="35">
                  <c:v>3</c:v>
                </c:pt>
                <c:pt idx="36">
                  <c:v>1</c:v>
                </c:pt>
                <c:pt idx="37">
                  <c:v>4</c:v>
                </c:pt>
                <c:pt idx="38">
                  <c:v>20</c:v>
                </c:pt>
                <c:pt idx="39">
                  <c:v>5</c:v>
                </c:pt>
                <c:pt idx="40">
                  <c:v>2</c:v>
                </c:pt>
              </c:strCache>
            </c:strRef>
          </c:cat>
          <c:val>
            <c:numRef>
              <c:f>'Serotype distribution_new'!$B$7:$B$47</c:f>
              <c:numCache>
                <c:formatCode>General</c:formatCode>
                <c:ptCount val="41"/>
                <c:pt idx="0">
                  <c:v>117</c:v>
                </c:pt>
                <c:pt idx="1">
                  <c:v>107</c:v>
                </c:pt>
                <c:pt idx="2">
                  <c:v>94</c:v>
                </c:pt>
                <c:pt idx="3">
                  <c:v>89</c:v>
                </c:pt>
                <c:pt idx="4">
                  <c:v>68</c:v>
                </c:pt>
                <c:pt idx="5">
                  <c:v>64</c:v>
                </c:pt>
                <c:pt idx="6">
                  <c:v>59</c:v>
                </c:pt>
                <c:pt idx="7">
                  <c:v>55</c:v>
                </c:pt>
                <c:pt idx="8">
                  <c:v>55</c:v>
                </c:pt>
                <c:pt idx="9">
                  <c:v>53</c:v>
                </c:pt>
                <c:pt idx="10">
                  <c:v>49</c:v>
                </c:pt>
                <c:pt idx="11">
                  <c:v>44</c:v>
                </c:pt>
                <c:pt idx="12">
                  <c:v>42</c:v>
                </c:pt>
                <c:pt idx="13">
                  <c:v>40</c:v>
                </c:pt>
                <c:pt idx="14">
                  <c:v>36</c:v>
                </c:pt>
                <c:pt idx="15">
                  <c:v>34</c:v>
                </c:pt>
                <c:pt idx="16">
                  <c:v>33</c:v>
                </c:pt>
                <c:pt idx="17">
                  <c:v>32</c:v>
                </c:pt>
                <c:pt idx="18">
                  <c:v>29</c:v>
                </c:pt>
                <c:pt idx="19">
                  <c:v>28</c:v>
                </c:pt>
                <c:pt idx="20">
                  <c:v>26</c:v>
                </c:pt>
                <c:pt idx="21">
                  <c:v>23</c:v>
                </c:pt>
                <c:pt idx="22">
                  <c:v>21</c:v>
                </c:pt>
                <c:pt idx="23">
                  <c:v>20</c:v>
                </c:pt>
                <c:pt idx="24">
                  <c:v>16</c:v>
                </c:pt>
                <c:pt idx="25">
                  <c:v>16</c:v>
                </c:pt>
                <c:pt idx="26">
                  <c:v>16</c:v>
                </c:pt>
                <c:pt idx="27">
                  <c:v>14</c:v>
                </c:pt>
                <c:pt idx="28">
                  <c:v>14</c:v>
                </c:pt>
                <c:pt idx="29">
                  <c:v>11</c:v>
                </c:pt>
                <c:pt idx="30">
                  <c:v>11</c:v>
                </c:pt>
                <c:pt idx="31">
                  <c:v>7</c:v>
                </c:pt>
                <c:pt idx="32">
                  <c:v>7</c:v>
                </c:pt>
                <c:pt idx="33">
                  <c:v>5</c:v>
                </c:pt>
                <c:pt idx="34">
                  <c:v>4</c:v>
                </c:pt>
                <c:pt idx="35">
                  <c:v>3</c:v>
                </c:pt>
                <c:pt idx="36">
                  <c:v>2</c:v>
                </c:pt>
                <c:pt idx="37">
                  <c:v>2</c:v>
                </c:pt>
                <c:pt idx="38">
                  <c:v>2</c:v>
                </c:pt>
                <c:pt idx="39">
                  <c:v>1</c:v>
                </c:pt>
                <c:pt idx="40">
                  <c:v>1</c:v>
                </c:pt>
              </c:numCache>
            </c:numRef>
          </c:val>
          <c:extLst>
            <c:ext xmlns:c16="http://schemas.microsoft.com/office/drawing/2014/chart" uri="{C3380CC4-5D6E-409C-BE32-E72D297353CC}">
              <c16:uniqueId val="{00000018-A6A5-437E-AC4B-863EBBF53A49}"/>
            </c:ext>
          </c:extLst>
        </c:ser>
        <c:dLbls>
          <c:showLegendKey val="0"/>
          <c:showVal val="1"/>
          <c:showCatName val="0"/>
          <c:showSerName val="0"/>
          <c:showPercent val="0"/>
          <c:showBubbleSize val="0"/>
        </c:dLbls>
        <c:gapWidth val="75"/>
        <c:axId val="78775808"/>
        <c:axId val="78777344"/>
      </c:barChart>
      <c:catAx>
        <c:axId val="78775808"/>
        <c:scaling>
          <c:orientation val="minMax"/>
        </c:scaling>
        <c:delete val="0"/>
        <c:axPos val="b"/>
        <c:numFmt formatCode="General" sourceLinked="0"/>
        <c:majorTickMark val="none"/>
        <c:minorTickMark val="none"/>
        <c:tickLblPos val="nextTo"/>
        <c:crossAx val="78777344"/>
        <c:crosses val="autoZero"/>
        <c:auto val="1"/>
        <c:lblAlgn val="ctr"/>
        <c:lblOffset val="100"/>
        <c:noMultiLvlLbl val="0"/>
      </c:catAx>
      <c:valAx>
        <c:axId val="78777344"/>
        <c:scaling>
          <c:orientation val="minMax"/>
        </c:scaling>
        <c:delete val="0"/>
        <c:axPos val="l"/>
        <c:numFmt formatCode="General" sourceLinked="1"/>
        <c:majorTickMark val="none"/>
        <c:minorTickMark val="none"/>
        <c:tickLblPos val="nextTo"/>
        <c:crossAx val="7877580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'Serotype distribution_new'!$B$56</c:f>
              <c:strCache>
                <c:ptCount val="1"/>
              </c:strCache>
            </c:strRef>
          </c:tx>
          <c:invertIfNegative val="0"/>
          <c:dPt>
            <c:idx val="0"/>
            <c:invertIfNegative val="0"/>
            <c:bubble3D val="0"/>
            <c:spPr>
              <a:solidFill>
                <a:srgbClr val="00B050"/>
              </a:solidFill>
            </c:spPr>
            <c:extLst>
              <c:ext xmlns:c16="http://schemas.microsoft.com/office/drawing/2014/chart" uri="{C3380CC4-5D6E-409C-BE32-E72D297353CC}">
                <c16:uniqueId val="{00000001-B1AD-47AC-AE0D-21A51F988CAB}"/>
              </c:ext>
            </c:extLst>
          </c:dPt>
          <c:dPt>
            <c:idx val="3"/>
            <c:invertIfNegative val="0"/>
            <c:bubble3D val="0"/>
            <c:spPr>
              <a:solidFill>
                <a:srgbClr val="FFFF00"/>
              </a:solidFill>
            </c:spPr>
            <c:extLst>
              <c:ext xmlns:c16="http://schemas.microsoft.com/office/drawing/2014/chart" uri="{C3380CC4-5D6E-409C-BE32-E72D297353CC}">
                <c16:uniqueId val="{00000003-B1AD-47AC-AE0D-21A51F988CAB}"/>
              </c:ext>
            </c:extLst>
          </c:dPt>
          <c:dPt>
            <c:idx val="6"/>
            <c:invertIfNegative val="0"/>
            <c:bubble3D val="0"/>
            <c:spPr>
              <a:solidFill>
                <a:srgbClr val="00B050"/>
              </a:solidFill>
            </c:spPr>
            <c:extLst>
              <c:ext xmlns:c16="http://schemas.microsoft.com/office/drawing/2014/chart" uri="{C3380CC4-5D6E-409C-BE32-E72D297353CC}">
                <c16:uniqueId val="{00000005-B1AD-47AC-AE0D-21A51F988CAB}"/>
              </c:ext>
            </c:extLst>
          </c:dPt>
          <c:dPt>
            <c:idx val="10"/>
            <c:invertIfNegative val="0"/>
            <c:bubble3D val="0"/>
            <c:spPr>
              <a:solidFill>
                <a:srgbClr val="FFFF00"/>
              </a:solidFill>
            </c:spPr>
            <c:extLst>
              <c:ext xmlns:c16="http://schemas.microsoft.com/office/drawing/2014/chart" uri="{C3380CC4-5D6E-409C-BE32-E72D297353CC}">
                <c16:uniqueId val="{00000007-B1AD-47AC-AE0D-21A51F988CAB}"/>
              </c:ext>
            </c:extLst>
          </c:dPt>
          <c:dPt>
            <c:idx val="11"/>
            <c:invertIfNegative val="0"/>
            <c:bubble3D val="0"/>
            <c:spPr>
              <a:solidFill>
                <a:srgbClr val="FFFF00"/>
              </a:solidFill>
            </c:spPr>
            <c:extLst>
              <c:ext xmlns:c16="http://schemas.microsoft.com/office/drawing/2014/chart" uri="{C3380CC4-5D6E-409C-BE32-E72D297353CC}">
                <c16:uniqueId val="{00000009-B1AD-47AC-AE0D-21A51F988CAB}"/>
              </c:ext>
            </c:extLst>
          </c:dPt>
          <c:dPt>
            <c:idx val="13"/>
            <c:invertIfNegative val="0"/>
            <c:bubble3D val="0"/>
            <c:spPr>
              <a:solidFill>
                <a:srgbClr val="FFFF00"/>
              </a:solidFill>
            </c:spPr>
            <c:extLst>
              <c:ext xmlns:c16="http://schemas.microsoft.com/office/drawing/2014/chart" uri="{C3380CC4-5D6E-409C-BE32-E72D297353CC}">
                <c16:uniqueId val="{0000000B-B1AD-47AC-AE0D-21A51F988CAB}"/>
              </c:ext>
            </c:extLst>
          </c:dPt>
          <c:dPt>
            <c:idx val="16"/>
            <c:invertIfNegative val="0"/>
            <c:bubble3D val="0"/>
            <c:spPr>
              <a:solidFill>
                <a:srgbClr val="FFFF00"/>
              </a:solidFill>
            </c:spPr>
            <c:extLst>
              <c:ext xmlns:c16="http://schemas.microsoft.com/office/drawing/2014/chart" uri="{C3380CC4-5D6E-409C-BE32-E72D297353CC}">
                <c16:uniqueId val="{0000000D-B1AD-47AC-AE0D-21A51F988CAB}"/>
              </c:ext>
            </c:extLst>
          </c:dPt>
          <c:dPt>
            <c:idx val="21"/>
            <c:invertIfNegative val="0"/>
            <c:bubble3D val="0"/>
            <c:spPr>
              <a:solidFill>
                <a:srgbClr val="FFFF00"/>
              </a:solidFill>
            </c:spPr>
            <c:extLst>
              <c:ext xmlns:c16="http://schemas.microsoft.com/office/drawing/2014/chart" uri="{C3380CC4-5D6E-409C-BE32-E72D297353CC}">
                <c16:uniqueId val="{0000000F-B1AD-47AC-AE0D-21A51F988CAB}"/>
              </c:ext>
            </c:extLst>
          </c:dPt>
          <c:dPt>
            <c:idx val="35"/>
            <c:invertIfNegative val="0"/>
            <c:bubble3D val="0"/>
            <c:spPr>
              <a:solidFill>
                <a:srgbClr val="FFFF00"/>
              </a:solidFill>
            </c:spPr>
            <c:extLst>
              <c:ext xmlns:c16="http://schemas.microsoft.com/office/drawing/2014/chart" uri="{C3380CC4-5D6E-409C-BE32-E72D297353CC}">
                <c16:uniqueId val="{00000011-B1AD-47AC-AE0D-21A51F988CAB}"/>
              </c:ext>
            </c:extLst>
          </c:dPt>
          <c:dPt>
            <c:idx val="36"/>
            <c:invertIfNegative val="0"/>
            <c:bubble3D val="0"/>
            <c:spPr>
              <a:solidFill>
                <a:srgbClr val="FFFF00"/>
              </a:solidFill>
            </c:spPr>
            <c:extLst>
              <c:ext xmlns:c16="http://schemas.microsoft.com/office/drawing/2014/chart" uri="{C3380CC4-5D6E-409C-BE32-E72D297353CC}">
                <c16:uniqueId val="{00000013-B1AD-47AC-AE0D-21A51F988CAB}"/>
              </c:ext>
            </c:extLst>
          </c:dPt>
          <c:dPt>
            <c:idx val="37"/>
            <c:invertIfNegative val="0"/>
            <c:bubble3D val="0"/>
            <c:spPr>
              <a:solidFill>
                <a:srgbClr val="FFFF00"/>
              </a:solidFill>
            </c:spPr>
            <c:extLst>
              <c:ext xmlns:c16="http://schemas.microsoft.com/office/drawing/2014/chart" uri="{C3380CC4-5D6E-409C-BE32-E72D297353CC}">
                <c16:uniqueId val="{00000015-B1AD-47AC-AE0D-21A51F988CAB}"/>
              </c:ext>
            </c:extLst>
          </c:dPt>
          <c:dPt>
            <c:idx val="38"/>
            <c:invertIfNegative val="0"/>
            <c:bubble3D val="0"/>
            <c:spPr>
              <a:solidFill>
                <a:srgbClr val="00B050"/>
              </a:solidFill>
            </c:spPr>
            <c:extLst>
              <c:ext xmlns:c16="http://schemas.microsoft.com/office/drawing/2014/chart" uri="{C3380CC4-5D6E-409C-BE32-E72D297353CC}">
                <c16:uniqueId val="{00000017-B1AD-47AC-AE0D-21A51F988CA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'Serotype distribution_new'!$A$57:$A$96</c:f>
              <c:strCache>
                <c:ptCount val="40"/>
                <c:pt idx="0">
                  <c:v>6A</c:v>
                </c:pt>
                <c:pt idx="1">
                  <c:v>15B/15C</c:v>
                </c:pt>
                <c:pt idx="2">
                  <c:v>non-typeable</c:v>
                </c:pt>
                <c:pt idx="3">
                  <c:v>6B</c:v>
                </c:pt>
                <c:pt idx="4">
                  <c:v>10A</c:v>
                </c:pt>
                <c:pt idx="5">
                  <c:v>35B</c:v>
                </c:pt>
                <c:pt idx="6">
                  <c:v>19A</c:v>
                </c:pt>
                <c:pt idx="7">
                  <c:v>13</c:v>
                </c:pt>
                <c:pt idx="8">
                  <c:v>11A/11D</c:v>
                </c:pt>
                <c:pt idx="9">
                  <c:v>9N/9L</c:v>
                </c:pt>
                <c:pt idx="10">
                  <c:v>19F</c:v>
                </c:pt>
                <c:pt idx="11">
                  <c:v>23F</c:v>
                </c:pt>
                <c:pt idx="12">
                  <c:v>23B</c:v>
                </c:pt>
                <c:pt idx="13">
                  <c:v>9V/9A</c:v>
                </c:pt>
                <c:pt idx="14">
                  <c:v>16F</c:v>
                </c:pt>
                <c:pt idx="15">
                  <c:v>7C/7B/40</c:v>
                </c:pt>
                <c:pt idx="16">
                  <c:v>18C/18F/18B/18A</c:v>
                </c:pt>
                <c:pt idx="17">
                  <c:v>34</c:v>
                </c:pt>
                <c:pt idx="18">
                  <c:v>10F/10C/33C</c:v>
                </c:pt>
                <c:pt idx="19">
                  <c:v>17F</c:v>
                </c:pt>
                <c:pt idx="20">
                  <c:v>6D</c:v>
                </c:pt>
                <c:pt idx="21">
                  <c:v>14</c:v>
                </c:pt>
                <c:pt idx="22">
                  <c:v>21</c:v>
                </c:pt>
                <c:pt idx="23">
                  <c:v>15F/15A</c:v>
                </c:pt>
                <c:pt idx="24">
                  <c:v>23A</c:v>
                </c:pt>
                <c:pt idx="25">
                  <c:v>35A/35C/42</c:v>
                </c:pt>
                <c:pt idx="26">
                  <c:v>33F/33A/37</c:v>
                </c:pt>
                <c:pt idx="27">
                  <c:v>12F/12A/44/46</c:v>
                </c:pt>
                <c:pt idx="28">
                  <c:v>22F/22A</c:v>
                </c:pt>
                <c:pt idx="29">
                  <c:v>6C</c:v>
                </c:pt>
                <c:pt idx="30">
                  <c:v>24F/24A/24B</c:v>
                </c:pt>
                <c:pt idx="31">
                  <c:v>35F/47F</c:v>
                </c:pt>
                <c:pt idx="32">
                  <c:v>38/25F/25A</c:v>
                </c:pt>
                <c:pt idx="33">
                  <c:v>31</c:v>
                </c:pt>
                <c:pt idx="34">
                  <c:v>8</c:v>
                </c:pt>
                <c:pt idx="35">
                  <c:v>4</c:v>
                </c:pt>
                <c:pt idx="36">
                  <c:v>1</c:v>
                </c:pt>
                <c:pt idx="37">
                  <c:v>5</c:v>
                </c:pt>
                <c:pt idx="38">
                  <c:v>3</c:v>
                </c:pt>
                <c:pt idx="39">
                  <c:v>20</c:v>
                </c:pt>
              </c:strCache>
            </c:strRef>
          </c:cat>
          <c:val>
            <c:numRef>
              <c:f>'Serotype distribution_new'!$B$57:$B$96</c:f>
              <c:numCache>
                <c:formatCode>General</c:formatCode>
                <c:ptCount val="40"/>
                <c:pt idx="0">
                  <c:v>66</c:v>
                </c:pt>
                <c:pt idx="1">
                  <c:v>42</c:v>
                </c:pt>
                <c:pt idx="2">
                  <c:v>41</c:v>
                </c:pt>
                <c:pt idx="3">
                  <c:v>36</c:v>
                </c:pt>
                <c:pt idx="4">
                  <c:v>35</c:v>
                </c:pt>
                <c:pt idx="5">
                  <c:v>32</c:v>
                </c:pt>
                <c:pt idx="6">
                  <c:v>31</c:v>
                </c:pt>
                <c:pt idx="7">
                  <c:v>30</c:v>
                </c:pt>
                <c:pt idx="8">
                  <c:v>29</c:v>
                </c:pt>
                <c:pt idx="9">
                  <c:v>27</c:v>
                </c:pt>
                <c:pt idx="10">
                  <c:v>25</c:v>
                </c:pt>
                <c:pt idx="11">
                  <c:v>25</c:v>
                </c:pt>
                <c:pt idx="12">
                  <c:v>24</c:v>
                </c:pt>
                <c:pt idx="13">
                  <c:v>23</c:v>
                </c:pt>
                <c:pt idx="14">
                  <c:v>20</c:v>
                </c:pt>
                <c:pt idx="15">
                  <c:v>19</c:v>
                </c:pt>
                <c:pt idx="16">
                  <c:v>18</c:v>
                </c:pt>
                <c:pt idx="17">
                  <c:v>18</c:v>
                </c:pt>
                <c:pt idx="18">
                  <c:v>17</c:v>
                </c:pt>
                <c:pt idx="19">
                  <c:v>14</c:v>
                </c:pt>
                <c:pt idx="20">
                  <c:v>14</c:v>
                </c:pt>
                <c:pt idx="21">
                  <c:v>13</c:v>
                </c:pt>
                <c:pt idx="22">
                  <c:v>13</c:v>
                </c:pt>
                <c:pt idx="23">
                  <c:v>10</c:v>
                </c:pt>
                <c:pt idx="24">
                  <c:v>10</c:v>
                </c:pt>
                <c:pt idx="25">
                  <c:v>9</c:v>
                </c:pt>
                <c:pt idx="26">
                  <c:v>7</c:v>
                </c:pt>
                <c:pt idx="27">
                  <c:v>6</c:v>
                </c:pt>
                <c:pt idx="28">
                  <c:v>6</c:v>
                </c:pt>
                <c:pt idx="29">
                  <c:v>6</c:v>
                </c:pt>
                <c:pt idx="30">
                  <c:v>4</c:v>
                </c:pt>
                <c:pt idx="31">
                  <c:v>4</c:v>
                </c:pt>
                <c:pt idx="32">
                  <c:v>4</c:v>
                </c:pt>
                <c:pt idx="33">
                  <c:v>3</c:v>
                </c:pt>
                <c:pt idx="34">
                  <c:v>3</c:v>
                </c:pt>
                <c:pt idx="35">
                  <c:v>2</c:v>
                </c:pt>
                <c:pt idx="36">
                  <c:v>1</c:v>
                </c:pt>
                <c:pt idx="37">
                  <c:v>1</c:v>
                </c:pt>
                <c:pt idx="38">
                  <c:v>1</c:v>
                </c:pt>
                <c:pt idx="39">
                  <c:v>1</c:v>
                </c:pt>
              </c:numCache>
            </c:numRef>
          </c:val>
          <c:extLst>
            <c:ext xmlns:c16="http://schemas.microsoft.com/office/drawing/2014/chart" uri="{C3380CC4-5D6E-409C-BE32-E72D297353CC}">
              <c16:uniqueId val="{00000018-B1AD-47AC-AE0D-21A51F988CAB}"/>
            </c:ext>
          </c:extLst>
        </c:ser>
        <c:dLbls>
          <c:showLegendKey val="0"/>
          <c:showVal val="1"/>
          <c:showCatName val="0"/>
          <c:showSerName val="0"/>
          <c:showPercent val="0"/>
          <c:showBubbleSize val="0"/>
        </c:dLbls>
        <c:gapWidth val="75"/>
        <c:axId val="78828672"/>
        <c:axId val="78830208"/>
      </c:barChart>
      <c:catAx>
        <c:axId val="78828672"/>
        <c:scaling>
          <c:orientation val="minMax"/>
        </c:scaling>
        <c:delete val="0"/>
        <c:axPos val="b"/>
        <c:numFmt formatCode="General" sourceLinked="0"/>
        <c:majorTickMark val="none"/>
        <c:minorTickMark val="none"/>
        <c:tickLblPos val="nextTo"/>
        <c:crossAx val="78830208"/>
        <c:crosses val="autoZero"/>
        <c:auto val="1"/>
        <c:lblAlgn val="ctr"/>
        <c:lblOffset val="100"/>
        <c:noMultiLvlLbl val="0"/>
      </c:catAx>
      <c:valAx>
        <c:axId val="78830208"/>
        <c:scaling>
          <c:orientation val="minMax"/>
        </c:scaling>
        <c:delete val="0"/>
        <c:axPos val="l"/>
        <c:numFmt formatCode="General" sourceLinked="1"/>
        <c:majorTickMark val="none"/>
        <c:minorTickMark val="none"/>
        <c:tickLblPos val="nextTo"/>
        <c:crossAx val="7882867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12-19T20:48:35.209" idx="3">
    <p:pos x="10" y="10"/>
    <p:text>remove gridline 
give legend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2-19T20:51:57.536" idx="4">
    <p:pos x="206" y="119"/>
    <p:text>revise,  rephrase . braeak the trnsmission 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12-19T11:01:48.178" idx="12">
    <p:pos x="10" y="10"/>
    <p:text>fieks site lab ,  \\ IDRL </p:text>
  </p:cm>
</p:cmLst>
</file>

<file path=ppt/drawings/drawing1.xml><?xml version="1.0" encoding="utf-8"?>
<c:userShapes xmlns:c="http://schemas.openxmlformats.org/drawingml/2006/chart">
  <cdr:relSizeAnchor xmlns:cdr="http://schemas.openxmlformats.org/drawingml/2006/chartDrawing">
    <cdr:from>
      <cdr:x>0.04101</cdr:x>
      <cdr:y>0.26087</cdr:y>
    </cdr:from>
    <cdr:to>
      <cdr:x>0.25465</cdr:x>
      <cdr:y>0.26247</cdr:y>
    </cdr:to>
    <cdr:cxnSp macro="">
      <cdr:nvCxnSpPr>
        <cdr:cNvPr id="10" name="Straight Connector 9"/>
        <cdr:cNvCxnSpPr/>
      </cdr:nvCxnSpPr>
      <cdr:spPr>
        <a:xfrm xmlns:a="http://schemas.openxmlformats.org/drawingml/2006/main" flipV="1">
          <a:off x="359336" y="1371600"/>
          <a:ext cx="1872127" cy="8412"/>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0.25217</cdr:x>
      <cdr:y>0.26087</cdr:y>
    </cdr:from>
    <cdr:to>
      <cdr:x>0.25217</cdr:x>
      <cdr:y>0.84058</cdr:y>
    </cdr:to>
    <cdr:cxnSp macro="">
      <cdr:nvCxnSpPr>
        <cdr:cNvPr id="12" name="Straight Connector 11"/>
        <cdr:cNvCxnSpPr/>
      </cdr:nvCxnSpPr>
      <cdr:spPr>
        <a:xfrm xmlns:a="http://schemas.openxmlformats.org/drawingml/2006/main">
          <a:off x="2209800" y="1371600"/>
          <a:ext cx="0" cy="3048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0.03912</cdr:x>
      <cdr:y>0.08167</cdr:y>
    </cdr:from>
    <cdr:to>
      <cdr:x>0.36823</cdr:x>
      <cdr:y>0.0869</cdr:y>
    </cdr:to>
    <cdr:cxnSp macro="">
      <cdr:nvCxnSpPr>
        <cdr:cNvPr id="17" name="Straight Connector 16"/>
        <cdr:cNvCxnSpPr/>
      </cdr:nvCxnSpPr>
      <cdr:spPr>
        <a:xfrm xmlns:a="http://schemas.openxmlformats.org/drawingml/2006/main">
          <a:off x="330222" y="419724"/>
          <a:ext cx="2778104" cy="26895"/>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0.36597</cdr:x>
      <cdr:y>0.0869</cdr:y>
    </cdr:from>
    <cdr:to>
      <cdr:x>0.3671</cdr:x>
      <cdr:y>0.83196</cdr:y>
    </cdr:to>
    <cdr:cxnSp macro="">
      <cdr:nvCxnSpPr>
        <cdr:cNvPr id="19" name="Straight Connector 18"/>
        <cdr:cNvCxnSpPr/>
      </cdr:nvCxnSpPr>
      <cdr:spPr>
        <a:xfrm xmlns:a="http://schemas.openxmlformats.org/drawingml/2006/main" flipH="1">
          <a:off x="3089276" y="446619"/>
          <a:ext cx="9525" cy="382905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0.94145</cdr:x>
      <cdr:y>0.06485</cdr:y>
    </cdr:from>
    <cdr:to>
      <cdr:x>0.94283</cdr:x>
      <cdr:y>0.83196</cdr:y>
    </cdr:to>
    <cdr:cxnSp macro="">
      <cdr:nvCxnSpPr>
        <cdr:cNvPr id="21" name="Straight Connector 20"/>
        <cdr:cNvCxnSpPr/>
      </cdr:nvCxnSpPr>
      <cdr:spPr>
        <a:xfrm xmlns:a="http://schemas.openxmlformats.org/drawingml/2006/main" flipH="1">
          <a:off x="7947026" y="333282"/>
          <a:ext cx="11655" cy="3942387"/>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0.03912</cdr:x>
      <cdr:y>0.05604</cdr:y>
    </cdr:from>
    <cdr:to>
      <cdr:x>0.94283</cdr:x>
      <cdr:y>0.06485</cdr:y>
    </cdr:to>
    <cdr:cxnSp macro="">
      <cdr:nvCxnSpPr>
        <cdr:cNvPr id="22" name="Straight Connector 21"/>
        <cdr:cNvCxnSpPr/>
      </cdr:nvCxnSpPr>
      <cdr:spPr>
        <a:xfrm xmlns:a="http://schemas.openxmlformats.org/drawingml/2006/main">
          <a:off x="330200" y="296333"/>
          <a:ext cx="7628468" cy="46569"/>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0.08696</cdr:x>
      <cdr:y>0.28986</cdr:y>
    </cdr:from>
    <cdr:to>
      <cdr:x>0.22609</cdr:x>
      <cdr:y>0.4058</cdr:y>
    </cdr:to>
    <cdr:sp macro="" textlink="">
      <cdr:nvSpPr>
        <cdr:cNvPr id="2" name="TextBox 1"/>
        <cdr:cNvSpPr txBox="1"/>
      </cdr:nvSpPr>
      <cdr:spPr>
        <a:xfrm xmlns:a="http://schemas.openxmlformats.org/drawingml/2006/main">
          <a:off x="762000" y="1524000"/>
          <a:ext cx="12192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PCV 10 serotypes </a:t>
          </a:r>
        </a:p>
      </cdr:txBody>
    </cdr:sp>
  </cdr:relSizeAnchor>
  <cdr:relSizeAnchor xmlns:cdr="http://schemas.openxmlformats.org/drawingml/2006/chartDrawing">
    <cdr:from>
      <cdr:x>0.11304</cdr:x>
      <cdr:y>0.10145</cdr:y>
    </cdr:from>
    <cdr:to>
      <cdr:x>0.27826</cdr:x>
      <cdr:y>0.2029</cdr:y>
    </cdr:to>
    <cdr:sp macro="" textlink="">
      <cdr:nvSpPr>
        <cdr:cNvPr id="3" name="TextBox 2"/>
        <cdr:cNvSpPr txBox="1"/>
      </cdr:nvSpPr>
      <cdr:spPr>
        <a:xfrm xmlns:a="http://schemas.openxmlformats.org/drawingml/2006/main">
          <a:off x="990600" y="533400"/>
          <a:ext cx="144780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100" b="1" dirty="0"/>
            <a:t>PCV 13 specific   </a:t>
          </a:r>
        </a:p>
        <a:p xmlns:a="http://schemas.openxmlformats.org/drawingml/2006/main">
          <a:pPr algn="r"/>
          <a:r>
            <a:rPr lang="en-US" sz="1100" b="1" dirty="0"/>
            <a:t>serotypes </a:t>
          </a:r>
        </a:p>
      </cdr:txBody>
    </cdr:sp>
  </cdr:relSizeAnchor>
  <cdr:relSizeAnchor xmlns:cdr="http://schemas.openxmlformats.org/drawingml/2006/chartDrawing">
    <cdr:from>
      <cdr:x>0.57391</cdr:x>
      <cdr:y>0.11594</cdr:y>
    </cdr:from>
    <cdr:to>
      <cdr:x>0.8</cdr:x>
      <cdr:y>0.21739</cdr:y>
    </cdr:to>
    <cdr:sp macro="" textlink="">
      <cdr:nvSpPr>
        <cdr:cNvPr id="11" name="TextBox 1"/>
        <cdr:cNvSpPr txBox="1"/>
      </cdr:nvSpPr>
      <cdr:spPr>
        <a:xfrm xmlns:a="http://schemas.openxmlformats.org/drawingml/2006/main">
          <a:off x="5029200" y="609600"/>
          <a:ext cx="1981200" cy="533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b="1" dirty="0"/>
            <a:t>Non Vaccine type serotypes </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0.20848</cdr:y>
    </cdr:from>
    <cdr:to>
      <cdr:x>0.22509</cdr:x>
      <cdr:y>0.21302</cdr:y>
    </cdr:to>
    <cdr:cxnSp macro="">
      <cdr:nvCxnSpPr>
        <cdr:cNvPr id="4" name="Straight Connector 3"/>
        <cdr:cNvCxnSpPr/>
      </cdr:nvCxnSpPr>
      <cdr:spPr>
        <a:xfrm xmlns:a="http://schemas.openxmlformats.org/drawingml/2006/main" flipV="1">
          <a:off x="0" y="1123950"/>
          <a:ext cx="1871663" cy="24474"/>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0.22509</cdr:x>
      <cdr:y>0.20848</cdr:y>
    </cdr:from>
    <cdr:to>
      <cdr:x>0.22509</cdr:x>
      <cdr:y>0.84454</cdr:y>
    </cdr:to>
    <cdr:cxnSp macro="">
      <cdr:nvCxnSpPr>
        <cdr:cNvPr id="5" name="Straight Connector 4"/>
        <cdr:cNvCxnSpPr/>
      </cdr:nvCxnSpPr>
      <cdr:spPr>
        <a:xfrm xmlns:a="http://schemas.openxmlformats.org/drawingml/2006/main">
          <a:off x="1871663" y="1123950"/>
          <a:ext cx="0" cy="3429087"/>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cdr:x>
      <cdr:y>0.0851</cdr:y>
    </cdr:from>
    <cdr:to>
      <cdr:x>0.37255</cdr:x>
      <cdr:y>0.08981</cdr:y>
    </cdr:to>
    <cdr:cxnSp macro="">
      <cdr:nvCxnSpPr>
        <cdr:cNvPr id="9" name="Straight Connector 8"/>
        <cdr:cNvCxnSpPr/>
      </cdr:nvCxnSpPr>
      <cdr:spPr>
        <a:xfrm xmlns:a="http://schemas.openxmlformats.org/drawingml/2006/main" flipV="1">
          <a:off x="-414337" y="458795"/>
          <a:ext cx="3097874" cy="25393"/>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0.37171</cdr:x>
      <cdr:y>0.08981</cdr:y>
    </cdr:from>
    <cdr:to>
      <cdr:x>0.37329</cdr:x>
      <cdr:y>0.84898</cdr:y>
    </cdr:to>
    <cdr:cxnSp macro="">
      <cdr:nvCxnSpPr>
        <cdr:cNvPr id="12" name="Straight Connector 11"/>
        <cdr:cNvCxnSpPr/>
      </cdr:nvCxnSpPr>
      <cdr:spPr>
        <a:xfrm xmlns:a="http://schemas.openxmlformats.org/drawingml/2006/main">
          <a:off x="3090863" y="484188"/>
          <a:ext cx="13143" cy="4092815"/>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0.95819</cdr:x>
      <cdr:y>0.02863</cdr:y>
    </cdr:from>
    <cdr:to>
      <cdr:x>0.95991</cdr:x>
      <cdr:y>0.84452</cdr:y>
    </cdr:to>
    <cdr:cxnSp macro="">
      <cdr:nvCxnSpPr>
        <cdr:cNvPr id="14" name="Straight Connector 13"/>
        <cdr:cNvCxnSpPr/>
      </cdr:nvCxnSpPr>
      <cdr:spPr>
        <a:xfrm xmlns:a="http://schemas.openxmlformats.org/drawingml/2006/main" flipH="1">
          <a:off x="7967663" y="154349"/>
          <a:ext cx="14301" cy="4398601"/>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0.00611</cdr:x>
      <cdr:y>0.02481</cdr:y>
    </cdr:from>
    <cdr:to>
      <cdr:x>0.96334</cdr:x>
      <cdr:y>0.02882</cdr:y>
    </cdr:to>
    <cdr:cxnSp macro="">
      <cdr:nvCxnSpPr>
        <cdr:cNvPr id="15" name="Straight Connector 14"/>
        <cdr:cNvCxnSpPr/>
      </cdr:nvCxnSpPr>
      <cdr:spPr>
        <a:xfrm xmlns:a="http://schemas.openxmlformats.org/drawingml/2006/main" flipV="1">
          <a:off x="50800" y="123825"/>
          <a:ext cx="7959725" cy="19999"/>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0.00631</cdr:x>
      <cdr:y>0.35053</cdr:y>
    </cdr:from>
    <cdr:to>
      <cdr:x>0.19798</cdr:x>
      <cdr:y>0.35117</cdr:y>
    </cdr:to>
    <cdr:cxnSp macro="">
      <cdr:nvCxnSpPr>
        <cdr:cNvPr id="4" name="Straight Connector 3"/>
        <cdr:cNvCxnSpPr/>
      </cdr:nvCxnSpPr>
      <cdr:spPr>
        <a:xfrm xmlns:a="http://schemas.openxmlformats.org/drawingml/2006/main">
          <a:off x="47625" y="1777907"/>
          <a:ext cx="1447800" cy="3268"/>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0.19924</cdr:x>
      <cdr:y>0.35117</cdr:y>
    </cdr:from>
    <cdr:to>
      <cdr:x>0.20137</cdr:x>
      <cdr:y>0.82943</cdr:y>
    </cdr:to>
    <cdr:cxnSp macro="">
      <cdr:nvCxnSpPr>
        <cdr:cNvPr id="5" name="Straight Connector 4"/>
        <cdr:cNvCxnSpPr/>
      </cdr:nvCxnSpPr>
      <cdr:spPr>
        <a:xfrm xmlns:a="http://schemas.openxmlformats.org/drawingml/2006/main">
          <a:off x="1504950" y="1781175"/>
          <a:ext cx="16045" cy="2425771"/>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0.93947</cdr:x>
      <cdr:y>0.05634</cdr:y>
    </cdr:from>
    <cdr:to>
      <cdr:x>0.94075</cdr:x>
      <cdr:y>0.82818</cdr:y>
    </cdr:to>
    <cdr:cxnSp macro="">
      <cdr:nvCxnSpPr>
        <cdr:cNvPr id="10" name="Straight Connector 9"/>
        <cdr:cNvCxnSpPr/>
      </cdr:nvCxnSpPr>
      <cdr:spPr>
        <a:xfrm xmlns:a="http://schemas.openxmlformats.org/drawingml/2006/main">
          <a:off x="7096125" y="285750"/>
          <a:ext cx="9695" cy="3914846"/>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0.33291</cdr:x>
      <cdr:y>0.17653</cdr:y>
    </cdr:from>
    <cdr:to>
      <cdr:x>0.33294</cdr:x>
      <cdr:y>0.83569</cdr:y>
    </cdr:to>
    <cdr:cxnSp macro="">
      <cdr:nvCxnSpPr>
        <cdr:cNvPr id="11" name="Straight Connector 10"/>
        <cdr:cNvCxnSpPr/>
      </cdr:nvCxnSpPr>
      <cdr:spPr>
        <a:xfrm xmlns:a="http://schemas.openxmlformats.org/drawingml/2006/main">
          <a:off x="2514600" y="895350"/>
          <a:ext cx="170" cy="3343346"/>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0.0042</cdr:x>
      <cdr:y>0.17277</cdr:y>
    </cdr:from>
    <cdr:to>
      <cdr:x>0.33417</cdr:x>
      <cdr:y>0.17715</cdr:y>
    </cdr:to>
    <cdr:cxnSp macro="">
      <cdr:nvCxnSpPr>
        <cdr:cNvPr id="14" name="Straight Connector 13"/>
        <cdr:cNvCxnSpPr/>
      </cdr:nvCxnSpPr>
      <cdr:spPr>
        <a:xfrm xmlns:a="http://schemas.openxmlformats.org/drawingml/2006/main" flipV="1">
          <a:off x="31750" y="876300"/>
          <a:ext cx="2492375" cy="22226"/>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0.00042</cdr:x>
      <cdr:y>0.06322</cdr:y>
    </cdr:from>
    <cdr:to>
      <cdr:x>0.93821</cdr:x>
      <cdr:y>0.06385</cdr:y>
    </cdr:to>
    <cdr:cxnSp macro="">
      <cdr:nvCxnSpPr>
        <cdr:cNvPr id="18" name="Straight Connector 17"/>
        <cdr:cNvCxnSpPr/>
      </cdr:nvCxnSpPr>
      <cdr:spPr>
        <a:xfrm xmlns:a="http://schemas.openxmlformats.org/drawingml/2006/main">
          <a:off x="3175" y="320676"/>
          <a:ext cx="7083425" cy="3174"/>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43DEEE0-80F9-4F18-9C15-90E571143710}" type="datetimeFigureOut">
              <a:rPr lang="en-US" smtClean="0"/>
              <a:t>4/20/2017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D6713121-26B5-43BC-944B-9F3E2D6234AA}" type="slidenum">
              <a:rPr lang="en-US" smtClean="0"/>
              <a:t>‹#›</a:t>
            </a:fld>
            <a:endParaRPr lang="en-US"/>
          </a:p>
        </p:txBody>
      </p:sp>
    </p:spTree>
    <p:extLst>
      <p:ext uri="{BB962C8B-B14F-4D97-AF65-F5344CB8AC3E}">
        <p14:creationId xmlns:p14="http://schemas.microsoft.com/office/powerpoint/2010/main" val="526663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6CB98C9-D9A9-4D19-8AB6-B240163B5607}" type="datetimeFigureOut">
              <a:rPr lang="en-US" smtClean="0"/>
              <a:t>4/20/2017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3A8357E-42E5-4002-A216-38BA3BEB376F}" type="slidenum">
              <a:rPr lang="en-US" smtClean="0"/>
              <a:t>‹#›</a:t>
            </a:fld>
            <a:endParaRPr lang="en-US"/>
          </a:p>
        </p:txBody>
      </p:sp>
    </p:spTree>
    <p:extLst>
      <p:ext uri="{BB962C8B-B14F-4D97-AF65-F5344CB8AC3E}">
        <p14:creationId xmlns:p14="http://schemas.microsoft.com/office/powerpoint/2010/main" val="403187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D35C1-3E41-4A4C-B661-8D98EEFD8492}" type="slidenum">
              <a:rPr lang="en-US" smtClean="0"/>
              <a:t>4</a:t>
            </a:fld>
            <a:endParaRPr lang="en-US" dirty="0"/>
          </a:p>
        </p:txBody>
      </p:sp>
    </p:spTree>
    <p:extLst>
      <p:ext uri="{BB962C8B-B14F-4D97-AF65-F5344CB8AC3E}">
        <p14:creationId xmlns:p14="http://schemas.microsoft.com/office/powerpoint/2010/main" val="28753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same two </a:t>
            </a:r>
            <a:r>
              <a:rPr lang="en-US" dirty="0" err="1"/>
              <a:t>unon</a:t>
            </a:r>
            <a:r>
              <a:rPr lang="en-US" dirty="0"/>
              <a:t> councils </a:t>
            </a:r>
          </a:p>
        </p:txBody>
      </p:sp>
      <p:sp>
        <p:nvSpPr>
          <p:cNvPr id="4" name="Slide Number Placeholder 3"/>
          <p:cNvSpPr>
            <a:spLocks noGrp="1"/>
          </p:cNvSpPr>
          <p:nvPr>
            <p:ph type="sldNum" sz="quarter" idx="10"/>
          </p:nvPr>
        </p:nvSpPr>
        <p:spPr/>
        <p:txBody>
          <a:bodyPr/>
          <a:lstStyle/>
          <a:p>
            <a:fld id="{3CDD35C1-3E41-4A4C-B661-8D98EEFD8492}" type="slidenum">
              <a:rPr lang="en-US" smtClean="0"/>
              <a:t>22</a:t>
            </a:fld>
            <a:endParaRPr lang="en-US"/>
          </a:p>
        </p:txBody>
      </p:sp>
    </p:spTree>
    <p:extLst>
      <p:ext uri="{BB962C8B-B14F-4D97-AF65-F5344CB8AC3E}">
        <p14:creationId xmlns:p14="http://schemas.microsoft.com/office/powerpoint/2010/main" val="4223207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D35C1-3E41-4A4C-B661-8D98EEFD8492}" type="slidenum">
              <a:rPr lang="en-US" smtClean="0"/>
              <a:t>23</a:t>
            </a:fld>
            <a:endParaRPr lang="en-US" dirty="0"/>
          </a:p>
        </p:txBody>
      </p:sp>
    </p:spTree>
    <p:extLst>
      <p:ext uri="{BB962C8B-B14F-4D97-AF65-F5344CB8AC3E}">
        <p14:creationId xmlns:p14="http://schemas.microsoft.com/office/powerpoint/2010/main" val="1811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leads to </a:t>
            </a:r>
            <a:r>
              <a:rPr lang="en-US" dirty="0" err="1"/>
              <a:t>itr</a:t>
            </a:r>
            <a:r>
              <a:rPr lang="en-US" dirty="0"/>
              <a:t> research questions </a:t>
            </a:r>
          </a:p>
        </p:txBody>
      </p:sp>
      <p:sp>
        <p:nvSpPr>
          <p:cNvPr id="4" name="Slide Number Placeholder 3"/>
          <p:cNvSpPr>
            <a:spLocks noGrp="1"/>
          </p:cNvSpPr>
          <p:nvPr>
            <p:ph type="sldNum" sz="quarter" idx="10"/>
          </p:nvPr>
        </p:nvSpPr>
        <p:spPr/>
        <p:txBody>
          <a:bodyPr/>
          <a:lstStyle/>
          <a:p>
            <a:fld id="{3CDD35C1-3E41-4A4C-B661-8D98EEFD8492}" type="slidenum">
              <a:rPr lang="en-US" smtClean="0"/>
              <a:t>24</a:t>
            </a:fld>
            <a:endParaRPr lang="en-US"/>
          </a:p>
        </p:txBody>
      </p:sp>
    </p:spTree>
    <p:extLst>
      <p:ext uri="{BB962C8B-B14F-4D97-AF65-F5344CB8AC3E}">
        <p14:creationId xmlns:p14="http://schemas.microsoft.com/office/powerpoint/2010/main" val="340609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D35C1-3E41-4A4C-B661-8D98EEFD8492}" type="slidenum">
              <a:rPr lang="en-US" smtClean="0"/>
              <a:t>27</a:t>
            </a:fld>
            <a:endParaRPr lang="en-US"/>
          </a:p>
        </p:txBody>
      </p:sp>
    </p:spTree>
    <p:extLst>
      <p:ext uri="{BB962C8B-B14F-4D97-AF65-F5344CB8AC3E}">
        <p14:creationId xmlns:p14="http://schemas.microsoft.com/office/powerpoint/2010/main" val="299488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union</a:t>
            </a:r>
            <a:r>
              <a:rPr lang="en-US" baseline="0" dirty="0"/>
              <a:t> councils which are the smallest administrative unit  with a cumulative population of around 60,000</a:t>
            </a:r>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28</a:t>
            </a:fld>
            <a:endParaRPr lang="en-US"/>
          </a:p>
        </p:txBody>
      </p:sp>
    </p:spTree>
    <p:extLst>
      <p:ext uri="{BB962C8B-B14F-4D97-AF65-F5344CB8AC3E}">
        <p14:creationId xmlns:p14="http://schemas.microsoft.com/office/powerpoint/2010/main" val="1881175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Vaccination in these communities is either through LHWs in the so called covered areas and through vaccinators in the uncovered areas. </a:t>
            </a:r>
          </a:p>
          <a:p>
            <a:endParaRPr lang="en-US" dirty="0"/>
          </a:p>
        </p:txBody>
      </p:sp>
      <p:sp>
        <p:nvSpPr>
          <p:cNvPr id="4" name="Slide Number Placeholder 3"/>
          <p:cNvSpPr>
            <a:spLocks noGrp="1"/>
          </p:cNvSpPr>
          <p:nvPr>
            <p:ph type="sldNum" sz="quarter" idx="10"/>
          </p:nvPr>
        </p:nvSpPr>
        <p:spPr/>
        <p:txBody>
          <a:bodyPr/>
          <a:lstStyle/>
          <a:p>
            <a:fld id="{3CDD35C1-3E41-4A4C-B661-8D98EEFD8492}" type="slidenum">
              <a:rPr lang="en-US" smtClean="0"/>
              <a:t>33</a:t>
            </a:fld>
            <a:endParaRPr lang="en-US"/>
          </a:p>
        </p:txBody>
      </p:sp>
    </p:spTree>
    <p:extLst>
      <p:ext uri="{BB962C8B-B14F-4D97-AF65-F5344CB8AC3E}">
        <p14:creationId xmlns:p14="http://schemas.microsoft.com/office/powerpoint/2010/main" val="145607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NPO swab in STGG </a:t>
            </a:r>
            <a:r>
              <a:rPr lang="en-US" dirty="0" err="1"/>
              <a:t>meida</a:t>
            </a:r>
            <a:r>
              <a:rPr lang="en-US" dirty="0"/>
              <a:t> is </a:t>
            </a:r>
            <a:r>
              <a:rPr lang="en-US" dirty="0" err="1"/>
              <a:t>tranferred</a:t>
            </a:r>
            <a:r>
              <a:rPr lang="en-US" dirty="0"/>
              <a:t> to 200ul TH broth</a:t>
            </a:r>
          </a:p>
          <a:p>
            <a:r>
              <a:rPr lang="en-US" dirty="0"/>
              <a:t>TH broth is incubated at 37C for 6 hours</a:t>
            </a:r>
          </a:p>
          <a:p>
            <a:r>
              <a:rPr lang="en-US" dirty="0"/>
              <a:t>Inoculate</a:t>
            </a:r>
            <a:r>
              <a:rPr lang="en-US" baseline="0" dirty="0"/>
              <a:t> 10ul of TH broth and streak it on SBA and plates are incubated </a:t>
            </a:r>
            <a:r>
              <a:rPr lang="en-US" baseline="0" dirty="0" err="1"/>
              <a:t>afor</a:t>
            </a:r>
            <a:r>
              <a:rPr lang="en-US" baseline="0" dirty="0"/>
              <a:t> 18-24 </a:t>
            </a:r>
            <a:r>
              <a:rPr lang="en-US" baseline="0" dirty="0" err="1"/>
              <a:t>hrs</a:t>
            </a:r>
            <a:r>
              <a:rPr lang="en-US" baseline="0" dirty="0"/>
              <a:t> at 37C in CO2 incubator</a:t>
            </a:r>
          </a:p>
          <a:p>
            <a:r>
              <a:rPr lang="en-US" baseline="0" dirty="0"/>
              <a:t>Observe the typical growth of pneumococcal colonies, small grayish, with green zone of alpha hemolysis</a:t>
            </a:r>
          </a:p>
          <a:p>
            <a:r>
              <a:rPr lang="en-US" baseline="0" dirty="0"/>
              <a:t>Pick single colony with sterile swab and streak on to SBA plate with </a:t>
            </a:r>
            <a:r>
              <a:rPr lang="en-US" baseline="0" dirty="0" err="1"/>
              <a:t>optochin</a:t>
            </a:r>
            <a:r>
              <a:rPr lang="en-US" baseline="0" dirty="0"/>
              <a:t> disc and incubate at 37 in Co2</a:t>
            </a:r>
          </a:p>
          <a:p>
            <a:r>
              <a:rPr lang="en-US" baseline="0" dirty="0"/>
              <a:t>With sterile disposable loop, scrap the growth in to </a:t>
            </a:r>
            <a:r>
              <a:rPr lang="en-US" baseline="0" dirty="0" err="1"/>
              <a:t>cyryovials</a:t>
            </a:r>
            <a:r>
              <a:rPr lang="en-US" baseline="0" dirty="0"/>
              <a:t> containing STGG medium and stored at -80C for </a:t>
            </a:r>
            <a:r>
              <a:rPr lang="en-US" baseline="0"/>
              <a:t>pneumococcal serotyping.</a:t>
            </a:r>
          </a:p>
        </p:txBody>
      </p:sp>
      <p:sp>
        <p:nvSpPr>
          <p:cNvPr id="4" name="Slide Number Placeholder 3"/>
          <p:cNvSpPr>
            <a:spLocks noGrp="1"/>
          </p:cNvSpPr>
          <p:nvPr>
            <p:ph type="sldNum" sz="quarter" idx="10"/>
          </p:nvPr>
        </p:nvSpPr>
        <p:spPr/>
        <p:txBody>
          <a:bodyPr/>
          <a:lstStyle/>
          <a:p>
            <a:fld id="{50F59691-64EE-4E06-872B-540A15F6CA4D}" type="slidenum">
              <a:rPr lang="en-US" smtClean="0"/>
              <a:t>35</a:t>
            </a:fld>
            <a:endParaRPr lang="en-US"/>
          </a:p>
        </p:txBody>
      </p:sp>
    </p:spTree>
    <p:extLst>
      <p:ext uri="{BB962C8B-B14F-4D97-AF65-F5344CB8AC3E}">
        <p14:creationId xmlns:p14="http://schemas.microsoft.com/office/powerpoint/2010/main" val="318628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200uM</a:t>
            </a:r>
            <a:r>
              <a:rPr lang="en-US" baseline="0" dirty="0"/>
              <a:t> </a:t>
            </a:r>
          </a:p>
          <a:p>
            <a:r>
              <a:rPr lang="en-US" baseline="0" dirty="0"/>
              <a:t>25uM working concentration</a:t>
            </a:r>
            <a:endParaRPr lang="en-US" dirty="0"/>
          </a:p>
        </p:txBody>
      </p:sp>
      <p:sp>
        <p:nvSpPr>
          <p:cNvPr id="4" name="Slide Number Placeholder 3"/>
          <p:cNvSpPr>
            <a:spLocks noGrp="1"/>
          </p:cNvSpPr>
          <p:nvPr>
            <p:ph type="sldNum" sz="quarter" idx="10"/>
          </p:nvPr>
        </p:nvSpPr>
        <p:spPr/>
        <p:txBody>
          <a:bodyPr/>
          <a:lstStyle/>
          <a:p>
            <a:fld id="{50F59691-64EE-4E06-872B-540A15F6CA4D}" type="slidenum">
              <a:rPr lang="en-US" smtClean="0"/>
              <a:t>36</a:t>
            </a:fld>
            <a:endParaRPr lang="en-US"/>
          </a:p>
        </p:txBody>
      </p:sp>
    </p:spTree>
    <p:extLst>
      <p:ext uri="{BB962C8B-B14F-4D97-AF65-F5344CB8AC3E}">
        <p14:creationId xmlns:p14="http://schemas.microsoft.com/office/powerpoint/2010/main" val="2230748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 enrollments</a:t>
            </a:r>
            <a:r>
              <a:rPr lang="en-US" baseline="0" dirty="0"/>
              <a:t> in Sep 2015</a:t>
            </a:r>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39</a:t>
            </a:fld>
            <a:endParaRPr lang="en-US"/>
          </a:p>
        </p:txBody>
      </p:sp>
    </p:spTree>
    <p:extLst>
      <p:ext uri="{BB962C8B-B14F-4D97-AF65-F5344CB8AC3E}">
        <p14:creationId xmlns:p14="http://schemas.microsoft.com/office/powerpoint/2010/main" val="1984141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40</a:t>
            </a:fld>
            <a:endParaRPr lang="en-US"/>
          </a:p>
        </p:txBody>
      </p:sp>
    </p:spTree>
    <p:extLst>
      <p:ext uri="{BB962C8B-B14F-4D97-AF65-F5344CB8AC3E}">
        <p14:creationId xmlns:p14="http://schemas.microsoft.com/office/powerpoint/2010/main" val="393951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10-valent and 13-valent formulations of the pneumococcal conjugate vaccine</a:t>
            </a:r>
          </a:p>
          <a:p>
            <a:r>
              <a:rPr lang="en-US" dirty="0"/>
              <a:t>include pneumococcal serotypes which cause over 70% of serious pneumococcal</a:t>
            </a:r>
          </a:p>
          <a:p>
            <a:r>
              <a:rPr lang="en-US" dirty="0"/>
              <a:t>disease in children in all geographic regions. Below is a bar graph that shows the global</a:t>
            </a:r>
          </a:p>
          <a:p>
            <a:r>
              <a:rPr lang="en-US" dirty="0"/>
              <a:t>distribution of pneumococcal serotypes and the different vaccine formulations currently</a:t>
            </a:r>
          </a:p>
          <a:p>
            <a:r>
              <a:rPr lang="en-US" dirty="0"/>
              <a:t>available with the serotypes included in the vaccines.</a:t>
            </a:r>
          </a:p>
        </p:txBody>
      </p:sp>
      <p:sp>
        <p:nvSpPr>
          <p:cNvPr id="4" name="Slide Number Placeholder 3"/>
          <p:cNvSpPr>
            <a:spLocks noGrp="1"/>
          </p:cNvSpPr>
          <p:nvPr>
            <p:ph type="sldNum" sz="quarter" idx="10"/>
          </p:nvPr>
        </p:nvSpPr>
        <p:spPr/>
        <p:txBody>
          <a:bodyPr/>
          <a:lstStyle/>
          <a:p>
            <a:fld id="{3CDD35C1-3E41-4A4C-B661-8D98EEFD8492}" type="slidenum">
              <a:rPr lang="en-US" smtClean="0"/>
              <a:t>5</a:t>
            </a:fld>
            <a:endParaRPr lang="en-US"/>
          </a:p>
        </p:txBody>
      </p:sp>
    </p:spTree>
    <p:extLst>
      <p:ext uri="{BB962C8B-B14F-4D97-AF65-F5344CB8AC3E}">
        <p14:creationId xmlns:p14="http://schemas.microsoft.com/office/powerpoint/2010/main" val="1212572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line graph by months as well </a:t>
            </a:r>
          </a:p>
        </p:txBody>
      </p:sp>
      <p:sp>
        <p:nvSpPr>
          <p:cNvPr id="4" name="Slide Number Placeholder 3"/>
          <p:cNvSpPr>
            <a:spLocks noGrp="1"/>
          </p:cNvSpPr>
          <p:nvPr>
            <p:ph type="sldNum" sz="quarter" idx="10"/>
          </p:nvPr>
        </p:nvSpPr>
        <p:spPr/>
        <p:txBody>
          <a:bodyPr/>
          <a:lstStyle/>
          <a:p>
            <a:fld id="{53A8357E-42E5-4002-A216-38BA3BEB376F}" type="slidenum">
              <a:rPr lang="en-US" smtClean="0"/>
              <a:t>48</a:t>
            </a:fld>
            <a:endParaRPr lang="en-US"/>
          </a:p>
        </p:txBody>
      </p:sp>
    </p:spTree>
    <p:extLst>
      <p:ext uri="{BB962C8B-B14F-4D97-AF65-F5344CB8AC3E}">
        <p14:creationId xmlns:p14="http://schemas.microsoft.com/office/powerpoint/2010/main" val="297825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if it includes negatives </a:t>
            </a:r>
          </a:p>
        </p:txBody>
      </p:sp>
      <p:sp>
        <p:nvSpPr>
          <p:cNvPr id="4" name="Slide Number Placeholder 3"/>
          <p:cNvSpPr>
            <a:spLocks noGrp="1"/>
          </p:cNvSpPr>
          <p:nvPr>
            <p:ph type="sldNum" sz="quarter" idx="10"/>
          </p:nvPr>
        </p:nvSpPr>
        <p:spPr/>
        <p:txBody>
          <a:bodyPr/>
          <a:lstStyle/>
          <a:p>
            <a:fld id="{53A8357E-42E5-4002-A216-38BA3BEB376F}" type="slidenum">
              <a:rPr lang="en-US" smtClean="0"/>
              <a:t>58</a:t>
            </a:fld>
            <a:endParaRPr lang="en-US"/>
          </a:p>
        </p:txBody>
      </p:sp>
    </p:spTree>
    <p:extLst>
      <p:ext uri="{BB962C8B-B14F-4D97-AF65-F5344CB8AC3E}">
        <p14:creationId xmlns:p14="http://schemas.microsoft.com/office/powerpoint/2010/main" val="324918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59</a:t>
            </a:fld>
            <a:endParaRPr lang="en-US"/>
          </a:p>
        </p:txBody>
      </p:sp>
    </p:spTree>
    <p:extLst>
      <p:ext uri="{BB962C8B-B14F-4D97-AF65-F5344CB8AC3E}">
        <p14:creationId xmlns:p14="http://schemas.microsoft.com/office/powerpoint/2010/main" val="2305606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 those are verbal</a:t>
            </a:r>
            <a:r>
              <a:rPr lang="en-US" baseline="0" dirty="0"/>
              <a:t> </a:t>
            </a:r>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60</a:t>
            </a:fld>
            <a:endParaRPr lang="en-US"/>
          </a:p>
        </p:txBody>
      </p:sp>
    </p:spTree>
    <p:extLst>
      <p:ext uri="{BB962C8B-B14F-4D97-AF65-F5344CB8AC3E}">
        <p14:creationId xmlns:p14="http://schemas.microsoft.com/office/powerpoint/2010/main" val="1223581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at vaccination</a:t>
            </a:r>
            <a:r>
              <a:rPr lang="en-US" baseline="0" dirty="0"/>
              <a:t> .  Dosing by age .  </a:t>
            </a:r>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61</a:t>
            </a:fld>
            <a:endParaRPr lang="en-US"/>
          </a:p>
        </p:txBody>
      </p:sp>
    </p:spTree>
    <p:extLst>
      <p:ext uri="{BB962C8B-B14F-4D97-AF65-F5344CB8AC3E}">
        <p14:creationId xmlns:p14="http://schemas.microsoft.com/office/powerpoint/2010/main" val="1588704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65</a:t>
            </a:fld>
            <a:endParaRPr lang="en-US"/>
          </a:p>
        </p:txBody>
      </p:sp>
    </p:spTree>
    <p:extLst>
      <p:ext uri="{BB962C8B-B14F-4D97-AF65-F5344CB8AC3E}">
        <p14:creationId xmlns:p14="http://schemas.microsoft.com/office/powerpoint/2010/main" val="3015184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71</a:t>
            </a:fld>
            <a:endParaRPr lang="en-US"/>
          </a:p>
        </p:txBody>
      </p:sp>
    </p:spTree>
    <p:extLst>
      <p:ext uri="{BB962C8B-B14F-4D97-AF65-F5344CB8AC3E}">
        <p14:creationId xmlns:p14="http://schemas.microsoft.com/office/powerpoint/2010/main" val="2002193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79</a:t>
            </a:fld>
            <a:endParaRPr lang="en-US"/>
          </a:p>
        </p:txBody>
      </p:sp>
    </p:spTree>
    <p:extLst>
      <p:ext uri="{BB962C8B-B14F-4D97-AF65-F5344CB8AC3E}">
        <p14:creationId xmlns:p14="http://schemas.microsoft.com/office/powerpoint/2010/main" val="2765738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Months and by immunized</a:t>
            </a:r>
            <a:r>
              <a:rPr lang="en-US" baseline="0" dirty="0"/>
              <a:t> and unimmunized . </a:t>
            </a:r>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128</a:t>
            </a:fld>
            <a:endParaRPr lang="en-US"/>
          </a:p>
        </p:txBody>
      </p:sp>
    </p:spTree>
    <p:extLst>
      <p:ext uri="{BB962C8B-B14F-4D97-AF65-F5344CB8AC3E}">
        <p14:creationId xmlns:p14="http://schemas.microsoft.com/office/powerpoint/2010/main" val="120723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Pakistan, following the introduction of Hib vaccine in year 2009, PCV 10 was included in the country’s Expanded Program for Immunization (EPI) in year 2012 (23). In the southern province of Sindh, PCV 10 was included in EPI in April 2013(24). All children born on or after 15th February 2013 were eligible to receive the vaccine at 6, 10 and 14 weeks of age. No catch-up vaccination was offered</a:t>
            </a:r>
          </a:p>
        </p:txBody>
      </p:sp>
      <p:sp>
        <p:nvSpPr>
          <p:cNvPr id="4" name="Slide Number Placeholder 3"/>
          <p:cNvSpPr>
            <a:spLocks noGrp="1"/>
          </p:cNvSpPr>
          <p:nvPr>
            <p:ph type="sldNum" sz="quarter" idx="10"/>
          </p:nvPr>
        </p:nvSpPr>
        <p:spPr/>
        <p:txBody>
          <a:bodyPr/>
          <a:lstStyle/>
          <a:p>
            <a:fld id="{3CDD35C1-3E41-4A4C-B661-8D98EEFD8492}" type="slidenum">
              <a:rPr lang="en-US" smtClean="0"/>
              <a:t>6</a:t>
            </a:fld>
            <a:endParaRPr lang="en-US"/>
          </a:p>
        </p:txBody>
      </p:sp>
    </p:spTree>
    <p:extLst>
      <p:ext uri="{BB962C8B-B14F-4D97-AF65-F5344CB8AC3E}">
        <p14:creationId xmlns:p14="http://schemas.microsoft.com/office/powerpoint/2010/main" val="203374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decreasing population’s infection reservoir</a:t>
            </a:r>
          </a:p>
        </p:txBody>
      </p:sp>
      <p:sp>
        <p:nvSpPr>
          <p:cNvPr id="4" name="Slide Number Placeholder 3"/>
          <p:cNvSpPr>
            <a:spLocks noGrp="1"/>
          </p:cNvSpPr>
          <p:nvPr>
            <p:ph type="sldNum" sz="quarter" idx="10"/>
          </p:nvPr>
        </p:nvSpPr>
        <p:spPr/>
        <p:txBody>
          <a:bodyPr/>
          <a:lstStyle/>
          <a:p>
            <a:fld id="{3CDD35C1-3E41-4A4C-B661-8D98EEFD8492}" type="slidenum">
              <a:rPr lang="en-US" smtClean="0"/>
              <a:t>7</a:t>
            </a:fld>
            <a:endParaRPr lang="en-US"/>
          </a:p>
        </p:txBody>
      </p:sp>
    </p:spTree>
    <p:extLst>
      <p:ext uri="{BB962C8B-B14F-4D97-AF65-F5344CB8AC3E}">
        <p14:creationId xmlns:p14="http://schemas.microsoft.com/office/powerpoint/2010/main" val="33803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D2A89-7745-4933-B082-C191CFFD3D07}" type="slidenum">
              <a:rPr lang="en-US" smtClean="0"/>
              <a:t>15</a:t>
            </a:fld>
            <a:endParaRPr lang="en-US"/>
          </a:p>
        </p:txBody>
      </p:sp>
    </p:spTree>
    <p:extLst>
      <p:ext uri="{BB962C8B-B14F-4D97-AF65-F5344CB8AC3E}">
        <p14:creationId xmlns:p14="http://schemas.microsoft.com/office/powerpoint/2010/main" val="5623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D2A89-7745-4933-B082-C191CFFD3D07}" type="slidenum">
              <a:rPr lang="en-US" smtClean="0"/>
              <a:t>18</a:t>
            </a:fld>
            <a:endParaRPr lang="en-US"/>
          </a:p>
        </p:txBody>
      </p:sp>
    </p:spTree>
    <p:extLst>
      <p:ext uri="{BB962C8B-B14F-4D97-AF65-F5344CB8AC3E}">
        <p14:creationId xmlns:p14="http://schemas.microsoft.com/office/powerpoint/2010/main" val="5623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 </a:t>
            </a:r>
            <a:r>
              <a:rPr lang="en-US" dirty="0" err="1"/>
              <a:t>pneumoccoal</a:t>
            </a:r>
            <a:r>
              <a:rPr lang="en-US" dirty="0"/>
              <a:t> disease </a:t>
            </a:r>
          </a:p>
        </p:txBody>
      </p:sp>
      <p:sp>
        <p:nvSpPr>
          <p:cNvPr id="4" name="Slide Number Placeholder 3"/>
          <p:cNvSpPr>
            <a:spLocks noGrp="1"/>
          </p:cNvSpPr>
          <p:nvPr>
            <p:ph type="sldNum" sz="quarter" idx="10"/>
          </p:nvPr>
        </p:nvSpPr>
        <p:spPr/>
        <p:txBody>
          <a:bodyPr/>
          <a:lstStyle/>
          <a:p>
            <a:fld id="{3CDD35C1-3E41-4A4C-B661-8D98EEFD8492}" type="slidenum">
              <a:rPr lang="en-US" smtClean="0"/>
              <a:t>19</a:t>
            </a:fld>
            <a:endParaRPr lang="en-US"/>
          </a:p>
        </p:txBody>
      </p:sp>
    </p:spTree>
    <p:extLst>
      <p:ext uri="{BB962C8B-B14F-4D97-AF65-F5344CB8AC3E}">
        <p14:creationId xmlns:p14="http://schemas.microsoft.com/office/powerpoint/2010/main" val="128610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carried out</a:t>
            </a:r>
            <a:r>
              <a:rPr lang="en-US" baseline="0" dirty="0"/>
              <a:t> as part </a:t>
            </a:r>
            <a:r>
              <a:rPr lang="en-US" baseline="0" dirty="0" err="1"/>
              <a:t>og</a:t>
            </a:r>
            <a:r>
              <a:rPr lang="en-US" baseline="0" dirty="0"/>
              <a:t> a GAVI funded project  in </a:t>
            </a:r>
            <a:r>
              <a:rPr lang="en-US" baseline="0" dirty="0" err="1"/>
              <a:t>jan</a:t>
            </a:r>
            <a:r>
              <a:rPr lang="en-US" baseline="0" dirty="0"/>
              <a:t> </a:t>
            </a:r>
            <a:r>
              <a:rPr lang="en-US" baseline="0" dirty="0" err="1"/>
              <a:t>feb</a:t>
            </a:r>
            <a:r>
              <a:rPr lang="en-US" baseline="0" dirty="0"/>
              <a:t> 2013 before the </a:t>
            </a:r>
            <a:r>
              <a:rPr lang="en-US" baseline="0" dirty="0" err="1"/>
              <a:t>onrtrustion</a:t>
            </a:r>
            <a:r>
              <a:rPr lang="en-US" baseline="0" dirty="0"/>
              <a:t> of vacicne……….in 2 union </a:t>
            </a:r>
            <a:r>
              <a:rPr lang="en-US" baseline="0" dirty="0" err="1"/>
              <a:t>cuncils</a:t>
            </a:r>
            <a:r>
              <a:rPr lang="en-US" baseline="0" dirty="0"/>
              <a:t> </a:t>
            </a:r>
            <a:endParaRPr lang="en-US" dirty="0"/>
          </a:p>
        </p:txBody>
      </p:sp>
      <p:sp>
        <p:nvSpPr>
          <p:cNvPr id="4" name="Slide Number Placeholder 3"/>
          <p:cNvSpPr>
            <a:spLocks noGrp="1"/>
          </p:cNvSpPr>
          <p:nvPr>
            <p:ph type="sldNum" sz="quarter" idx="10"/>
          </p:nvPr>
        </p:nvSpPr>
        <p:spPr/>
        <p:txBody>
          <a:bodyPr/>
          <a:lstStyle/>
          <a:p>
            <a:fld id="{3CDD35C1-3E41-4A4C-B661-8D98EEFD8492}" type="slidenum">
              <a:rPr lang="en-US" smtClean="0"/>
              <a:t>20</a:t>
            </a:fld>
            <a:endParaRPr lang="en-US"/>
          </a:p>
        </p:txBody>
      </p:sp>
    </p:spTree>
    <p:extLst>
      <p:ext uri="{BB962C8B-B14F-4D97-AF65-F5344CB8AC3E}">
        <p14:creationId xmlns:p14="http://schemas.microsoft.com/office/powerpoint/2010/main" val="153006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8357E-42E5-4002-A216-38BA3BEB376F}" type="slidenum">
              <a:rPr lang="en-US" smtClean="0"/>
              <a:t>21</a:t>
            </a:fld>
            <a:endParaRPr lang="en-US"/>
          </a:p>
        </p:txBody>
      </p:sp>
    </p:spTree>
    <p:extLst>
      <p:ext uri="{BB962C8B-B14F-4D97-AF65-F5344CB8AC3E}">
        <p14:creationId xmlns:p14="http://schemas.microsoft.com/office/powerpoint/2010/main" val="378962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C5A8B4-FBE5-4078-A8FA-EB7EDE404E7E}"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F403EC-A15C-48E7-A48A-1257A5688660}"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1DDB85-394F-4C95-942D-D66651606565}"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C9B12-7E85-437A-A51F-247D2F197A71}"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C8966-69D9-47C9-8371-2EE0C370D23F}"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FD7A7-4676-4767-B994-3D9771B5F69C}" type="datetime1">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DAB1E7-7C93-4C93-93BF-A61F6C74FEFF}" type="datetime1">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81C3A8-728F-4772-A846-A20360CBE22F}" type="datetime1">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166D8-3BAA-4933-8B0F-F9304666A1AC}" type="datetime1">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C9F3BE-2B4C-41FD-8172-C716929A26F2}" type="datetime1">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B557A-23B9-4F3E-B5CF-3D0702DF8043}" type="datetime1">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28E9-3191-448F-81AA-01AD060DB1C5}" type="datetime1">
              <a:rPr lang="en-US" smtClean="0"/>
              <a:t>4/20/2017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7.xml"/><Relationship Id="rId4" Type="http://schemas.openxmlformats.org/officeDocument/2006/relationships/image" Target="../media/image66.emf"/></Relationships>
</file>

<file path=ppt/slides/_rels/slide12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 Id="rId4" Type="http://schemas.openxmlformats.org/officeDocument/2006/relationships/image" Target="../media/image69.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comments" Target="../comments/comment3.xml"/><Relationship Id="rId4" Type="http://schemas.openxmlformats.org/officeDocument/2006/relationships/image" Target="../media/image13.jpe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447800"/>
            <a:ext cx="7772400" cy="2514600"/>
          </a:xfrm>
        </p:spPr>
        <p:txBody>
          <a:bodyPr>
            <a:normAutofit fontScale="90000"/>
          </a:bodyPr>
          <a:lstStyle/>
          <a:p>
            <a:r>
              <a:rPr lang="en-US" sz="4000" dirty="0"/>
              <a:t>Indirect effect of 10-valent pneumococcal vaccine  on nasopharyngeal carriage in children under 2 years of age in a rural community in Pakistan</a:t>
            </a:r>
          </a:p>
        </p:txBody>
      </p:sp>
      <p:sp>
        <p:nvSpPr>
          <p:cNvPr id="3" name="Subtitle 2"/>
          <p:cNvSpPr>
            <a:spLocks noGrp="1"/>
          </p:cNvSpPr>
          <p:nvPr>
            <p:ph type="subTitle" idx="1"/>
          </p:nvPr>
        </p:nvSpPr>
        <p:spPr>
          <a:xfrm>
            <a:off x="1371600" y="4419600"/>
            <a:ext cx="6400800" cy="1752600"/>
          </a:xfrm>
        </p:spPr>
        <p:txBody>
          <a:bodyPr rtlCol="0">
            <a:normAutofit fontScale="85000" lnSpcReduction="20000"/>
          </a:bodyPr>
          <a:lstStyle/>
          <a:p>
            <a:pPr fontAlgn="auto">
              <a:spcAft>
                <a:spcPts val="0"/>
              </a:spcAft>
              <a:buFont typeface="Arial" pitchFamily="34" charset="0"/>
              <a:buNone/>
              <a:defRPr/>
            </a:pPr>
            <a:r>
              <a:rPr lang="en-US" dirty="0"/>
              <a:t>Dr M Imran Nisar</a:t>
            </a:r>
          </a:p>
          <a:p>
            <a:pPr fontAlgn="auto">
              <a:spcAft>
                <a:spcPts val="0"/>
              </a:spcAft>
              <a:buFont typeface="Arial" pitchFamily="34" charset="0"/>
              <a:buNone/>
              <a:defRPr/>
            </a:pPr>
            <a:r>
              <a:rPr lang="en-US" dirty="0"/>
              <a:t>MBBS, MSc , PhD Candidate</a:t>
            </a:r>
          </a:p>
          <a:p>
            <a:pPr fontAlgn="auto">
              <a:spcAft>
                <a:spcPts val="0"/>
              </a:spcAft>
              <a:buFont typeface="Arial" pitchFamily="34" charset="0"/>
              <a:buNone/>
              <a:defRPr/>
            </a:pPr>
            <a:r>
              <a:rPr lang="en-US" dirty="0"/>
              <a:t>Senior Instructor (Research)</a:t>
            </a:r>
          </a:p>
          <a:p>
            <a:pPr fontAlgn="auto">
              <a:spcAft>
                <a:spcPts val="0"/>
              </a:spcAft>
              <a:buFont typeface="Arial" pitchFamily="34" charset="0"/>
              <a:buNone/>
              <a:defRPr/>
            </a:pPr>
            <a:r>
              <a:rPr lang="en-US" dirty="0"/>
              <a:t>Aga Khan University , Pakistan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153987"/>
            <a:ext cx="116205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70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Natural progression of Infectious diseases</a:t>
            </a:r>
            <a:br>
              <a:rPr lang="en-US" dirty="0"/>
            </a:br>
            <a:endParaRPr lang="en-US" dirty="0"/>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1898073" y="42672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miley Face 17"/>
          <p:cNvSpPr/>
          <p:nvPr/>
        </p:nvSpPr>
        <p:spPr>
          <a:xfrm>
            <a:off x="2860964" y="4765964"/>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2112818" y="3061855"/>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124200" y="3124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3581400" y="4114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16" idx="1"/>
            <a:endCxn id="19" idx="4"/>
          </p:cNvCxnSpPr>
          <p:nvPr/>
        </p:nvCxnSpPr>
        <p:spPr>
          <a:xfrm flipV="1">
            <a:off x="2126673" y="3519055"/>
            <a:ext cx="214745" cy="7481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341418" y="3389755"/>
            <a:ext cx="748146" cy="9536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2"/>
            <a:endCxn id="22" idx="2"/>
          </p:cNvCxnSpPr>
          <p:nvPr/>
        </p:nvCxnSpPr>
        <p:spPr>
          <a:xfrm flipV="1">
            <a:off x="2355273" y="4343400"/>
            <a:ext cx="1226127"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3"/>
          </p:cNvCxnSpPr>
          <p:nvPr/>
        </p:nvCxnSpPr>
        <p:spPr>
          <a:xfrm>
            <a:off x="2126673" y="4724400"/>
            <a:ext cx="734291"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41203" y="5759302"/>
            <a:ext cx="7461594"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dirty="0"/>
              <a:t>Susceptible individuals are exposed!!!  </a:t>
            </a:r>
          </a:p>
        </p:txBody>
      </p:sp>
      <p:pic>
        <p:nvPicPr>
          <p:cNvPr id="5122" name="Picture 2" descr="Image result for warning sig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6344" y="4061114"/>
            <a:ext cx="1691640" cy="14097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440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100</a:t>
            </a:fld>
            <a:endParaRPr lang="en-US"/>
          </a:p>
        </p:txBody>
      </p:sp>
      <p:graphicFrame>
        <p:nvGraphicFramePr>
          <p:cNvPr id="3" name="Chart 2"/>
          <p:cNvGraphicFramePr>
            <a:graphicFrameLocks/>
          </p:cNvGraphicFramePr>
          <p:nvPr>
            <p:extLst>
              <p:ext uri="{D42A27DB-BD31-4B8C-83A1-F6EECF244321}">
                <p14:modId xmlns:p14="http://schemas.microsoft.com/office/powerpoint/2010/main" val="3322791235"/>
              </p:ext>
            </p:extLst>
          </p:nvPr>
        </p:nvGraphicFramePr>
        <p:xfrm>
          <a:off x="381000" y="304800"/>
          <a:ext cx="85344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29927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Prevalence of PCV 13 specific serotypes</a:t>
            </a:r>
          </a:p>
        </p:txBody>
      </p:sp>
      <p:sp>
        <p:nvSpPr>
          <p:cNvPr id="4" name="Text Placeholder 3"/>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101</a:t>
            </a:fld>
            <a:endParaRPr lang="en-US"/>
          </a:p>
        </p:txBody>
      </p:sp>
    </p:spTree>
    <p:extLst>
      <p:ext uri="{BB962C8B-B14F-4D97-AF65-F5344CB8AC3E}">
        <p14:creationId xmlns:p14="http://schemas.microsoft.com/office/powerpoint/2010/main" val="29689009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102</a:t>
            </a:fld>
            <a:endParaRPr lang="en-US"/>
          </a:p>
        </p:txBody>
      </p:sp>
      <p:graphicFrame>
        <p:nvGraphicFramePr>
          <p:cNvPr id="3" name="Chart 2"/>
          <p:cNvGraphicFramePr>
            <a:graphicFrameLocks/>
          </p:cNvGraphicFramePr>
          <p:nvPr>
            <p:extLst>
              <p:ext uri="{D42A27DB-BD31-4B8C-83A1-F6EECF244321}">
                <p14:modId xmlns:p14="http://schemas.microsoft.com/office/powerpoint/2010/main" val="4245062134"/>
              </p:ext>
            </p:extLst>
          </p:nvPr>
        </p:nvGraphicFramePr>
        <p:xfrm>
          <a:off x="381000" y="304800"/>
          <a:ext cx="84582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58026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103</a:t>
            </a:fld>
            <a:endParaRPr lang="en-US"/>
          </a:p>
        </p:txBody>
      </p:sp>
      <p:graphicFrame>
        <p:nvGraphicFramePr>
          <p:cNvPr id="4" name="Chart 3"/>
          <p:cNvGraphicFramePr>
            <a:graphicFrameLocks/>
          </p:cNvGraphicFramePr>
          <p:nvPr>
            <p:extLst>
              <p:ext uri="{D42A27DB-BD31-4B8C-83A1-F6EECF244321}">
                <p14:modId xmlns:p14="http://schemas.microsoft.com/office/powerpoint/2010/main" val="688989683"/>
              </p:ext>
            </p:extLst>
          </p:nvPr>
        </p:nvGraphicFramePr>
        <p:xfrm>
          <a:off x="228600" y="228600"/>
          <a:ext cx="85344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99036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104</a:t>
            </a:fld>
            <a:endParaRPr lang="en-US"/>
          </a:p>
        </p:txBody>
      </p:sp>
      <p:graphicFrame>
        <p:nvGraphicFramePr>
          <p:cNvPr id="3" name="Chart 2"/>
          <p:cNvGraphicFramePr>
            <a:graphicFrameLocks/>
          </p:cNvGraphicFramePr>
          <p:nvPr>
            <p:extLst>
              <p:ext uri="{D42A27DB-BD31-4B8C-83A1-F6EECF244321}">
                <p14:modId xmlns:p14="http://schemas.microsoft.com/office/powerpoint/2010/main" val="1073456298"/>
              </p:ext>
            </p:extLst>
          </p:nvPr>
        </p:nvGraphicFramePr>
        <p:xfrm>
          <a:off x="457200" y="457200"/>
          <a:ext cx="83058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82823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Predictors of PCV10 carriage </a:t>
            </a:r>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105</a:t>
            </a:fld>
            <a:endParaRPr lang="en-US"/>
          </a:p>
        </p:txBody>
      </p:sp>
    </p:spTree>
    <p:extLst>
      <p:ext uri="{BB962C8B-B14F-4D97-AF65-F5344CB8AC3E}">
        <p14:creationId xmlns:p14="http://schemas.microsoft.com/office/powerpoint/2010/main" val="40244933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Please see world file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spTree>
    <p:extLst>
      <p:ext uri="{BB962C8B-B14F-4D97-AF65-F5344CB8AC3E}">
        <p14:creationId xmlns:p14="http://schemas.microsoft.com/office/powerpoint/2010/main" val="31854384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Field </a:t>
            </a:r>
            <a:r>
              <a:rPr lang="en-US" dirty="0" err="1"/>
              <a:t>Pics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spTree>
    <p:extLst>
      <p:ext uri="{BB962C8B-B14F-4D97-AF65-F5344CB8AC3E}">
        <p14:creationId xmlns:p14="http://schemas.microsoft.com/office/powerpoint/2010/main" val="39194891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108</a:t>
            </a:fld>
            <a:endParaRPr lang="en-US"/>
          </a:p>
        </p:txBody>
      </p:sp>
      <p:pic>
        <p:nvPicPr>
          <p:cNvPr id="4098" name="Picture 2" descr="C:\01-Imran\01-Projects_analysis\Indirect effect of PCV10\Pics\Vaccine promotion\20161018_101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4114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01-Imran\01-Projects_analysis\Indirect effect of PCV10\Pics\Vaccine promotion\20161018_101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0"/>
            <a:ext cx="4114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9472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109</a:t>
            </a:fld>
            <a:endParaRPr lang="en-US"/>
          </a:p>
        </p:txBody>
      </p:sp>
      <p:pic>
        <p:nvPicPr>
          <p:cNvPr id="5122" name="Picture 2" descr="C:\01-Imran\01-Projects_analysis\Indirect effect of PCV10\Pics\Vaccine promotion\20161018_1014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7585"/>
            <a:ext cx="4114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01-Imran\01-Projects_analysis\Indirect effect of PCV10\Pics\Vaccine promotion\IMG_20161018_1258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30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Natural progression of Infectious diseases</a:t>
            </a:r>
            <a:br>
              <a:rPr lang="en-US" dirty="0"/>
            </a:br>
            <a:endParaRPr lang="en-US" dirty="0"/>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1898073" y="42672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16" idx="1"/>
          </p:cNvCxnSpPr>
          <p:nvPr/>
        </p:nvCxnSpPr>
        <p:spPr>
          <a:xfrm flipV="1">
            <a:off x="2126673" y="3519055"/>
            <a:ext cx="214745" cy="7481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341418" y="3389755"/>
            <a:ext cx="748146" cy="9536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2"/>
          </p:cNvCxnSpPr>
          <p:nvPr/>
        </p:nvCxnSpPr>
        <p:spPr>
          <a:xfrm flipV="1">
            <a:off x="2355273" y="4343400"/>
            <a:ext cx="1226127"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3"/>
          </p:cNvCxnSpPr>
          <p:nvPr/>
        </p:nvCxnSpPr>
        <p:spPr>
          <a:xfrm>
            <a:off x="2126673" y="4724400"/>
            <a:ext cx="734291"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Smiley Face 15"/>
          <p:cNvSpPr/>
          <p:nvPr/>
        </p:nvSpPr>
        <p:spPr>
          <a:xfrm>
            <a:off x="2154382" y="306185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15"/>
          <p:cNvSpPr/>
          <p:nvPr/>
        </p:nvSpPr>
        <p:spPr>
          <a:xfrm>
            <a:off x="3110346" y="32004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15"/>
          <p:cNvSpPr/>
          <p:nvPr/>
        </p:nvSpPr>
        <p:spPr>
          <a:xfrm>
            <a:off x="2881746" y="47244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15"/>
          <p:cNvSpPr/>
          <p:nvPr/>
        </p:nvSpPr>
        <p:spPr>
          <a:xfrm>
            <a:off x="3595255" y="402474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126673" y="5679120"/>
            <a:ext cx="4331827" cy="707886"/>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4000" dirty="0"/>
              <a:t>Transmission occurs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08408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110</a:t>
            </a:fld>
            <a:endParaRPr lang="en-US"/>
          </a:p>
        </p:txBody>
      </p:sp>
      <p:pic>
        <p:nvPicPr>
          <p:cNvPr id="2050" name="Picture 2" descr="C:\01-Imran\01-Projects_analysis\Indirect effect of PCV10\Pics\Vaccine promotion\IMG_20161018_121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723"/>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01-Imran\01-Projects_analysis\Indirect effect of PCV10\Pics\Vaccine promotion\IMG_20161018_121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425" y="11723"/>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521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111</a:t>
            </a:fld>
            <a:endParaRPr lang="en-US"/>
          </a:p>
        </p:txBody>
      </p:sp>
      <p:pic>
        <p:nvPicPr>
          <p:cNvPr id="7170" name="Picture 2" descr="C:\01-Imran\01-Projects_analysis\Indirect effect of PCV10\Pics\Vaccine promotion\IMG_20161018_112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01-Imran\01-Projects_analysis\Indirect effect of PCV10\Pics\Vaccine promotion\IMG_20161018_1150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862"/>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706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Thanks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spTree>
    <p:extLst>
      <p:ext uri="{BB962C8B-B14F-4D97-AF65-F5344CB8AC3E}">
        <p14:creationId xmlns:p14="http://schemas.microsoft.com/office/powerpoint/2010/main" val="42482088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Baseline and Risk factor data </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spTree>
    <p:extLst>
      <p:ext uri="{BB962C8B-B14F-4D97-AF65-F5344CB8AC3E}">
        <p14:creationId xmlns:p14="http://schemas.microsoft.com/office/powerpoint/2010/main" val="8576498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Interviewee relationship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114</a:t>
            </a:fld>
            <a:endParaRPr lang="en-US"/>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517" y="1905000"/>
            <a:ext cx="896444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8987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748846"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298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10080048"/>
              </p:ext>
            </p:extLst>
          </p:nvPr>
        </p:nvGraphicFramePr>
        <p:xfrm>
          <a:off x="381000" y="533400"/>
          <a:ext cx="3657600" cy="2590801"/>
        </p:xfrm>
        <a:graphic>
          <a:graphicData uri="http://schemas.openxmlformats.org/drawingml/2006/table">
            <a:tbl>
              <a:tblPr>
                <a:tableStyleId>{3C2FFA5D-87B4-456A-9821-1D502468CF0F}</a:tableStyleId>
              </a:tblPr>
              <a:tblGrid>
                <a:gridCol w="2111568">
                  <a:extLst>
                    <a:ext uri="{9D8B030D-6E8A-4147-A177-3AD203B41FA5}">
                      <a16:colId xmlns:a16="http://schemas.microsoft.com/office/drawing/2014/main" val="20000"/>
                    </a:ext>
                  </a:extLst>
                </a:gridCol>
                <a:gridCol w="715251">
                  <a:extLst>
                    <a:ext uri="{9D8B030D-6E8A-4147-A177-3AD203B41FA5}">
                      <a16:colId xmlns:a16="http://schemas.microsoft.com/office/drawing/2014/main" val="20001"/>
                    </a:ext>
                  </a:extLst>
                </a:gridCol>
                <a:gridCol w="830781">
                  <a:extLst>
                    <a:ext uri="{9D8B030D-6E8A-4147-A177-3AD203B41FA5}">
                      <a16:colId xmlns:a16="http://schemas.microsoft.com/office/drawing/2014/main" val="20002"/>
                    </a:ext>
                  </a:extLst>
                </a:gridCol>
              </a:tblGrid>
              <a:tr h="1126949">
                <a:tc>
                  <a:txBody>
                    <a:bodyPr/>
                    <a:lstStyle/>
                    <a:p>
                      <a:pPr algn="l" fontAlgn="b"/>
                      <a:r>
                        <a:rPr lang="en-US" sz="1600" u="none" strike="noStrike" dirty="0">
                          <a:effectLst/>
                        </a:rPr>
                        <a:t>Does the child have any neurological disorder</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Freq.</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365963">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365963">
                <a:tc>
                  <a:txBody>
                    <a:bodyPr/>
                    <a:lstStyle/>
                    <a:p>
                      <a:pPr algn="l" fontAlgn="b"/>
                      <a:r>
                        <a:rPr lang="en-US" sz="1600" u="none" strike="noStrike" dirty="0">
                          <a:effectLst/>
                        </a:rPr>
                        <a:t>No.</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100.0</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365963">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365963">
                <a:tc>
                  <a:txBody>
                    <a:bodyPr/>
                    <a:lstStyle/>
                    <a:p>
                      <a:pPr algn="l" fontAlgn="b"/>
                      <a:r>
                        <a:rPr lang="en-US" sz="1600" u="none" strike="noStrike" dirty="0">
                          <a:effectLst/>
                        </a:rPr>
                        <a:t>Total</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07002222"/>
              </p:ext>
            </p:extLst>
          </p:nvPr>
        </p:nvGraphicFramePr>
        <p:xfrm>
          <a:off x="457200" y="3733800"/>
          <a:ext cx="3657600" cy="2446021"/>
        </p:xfrm>
        <a:graphic>
          <a:graphicData uri="http://schemas.openxmlformats.org/drawingml/2006/table">
            <a:tbl>
              <a:tblPr>
                <a:tableStyleId>{3C2FFA5D-87B4-456A-9821-1D502468CF0F}</a:tableStyleId>
              </a:tblPr>
              <a:tblGrid>
                <a:gridCol w="2028305">
                  <a:extLst>
                    <a:ext uri="{9D8B030D-6E8A-4147-A177-3AD203B41FA5}">
                      <a16:colId xmlns:a16="http://schemas.microsoft.com/office/drawing/2014/main" val="20000"/>
                    </a:ext>
                  </a:extLst>
                </a:gridCol>
                <a:gridCol w="831273">
                  <a:extLst>
                    <a:ext uri="{9D8B030D-6E8A-4147-A177-3AD203B41FA5}">
                      <a16:colId xmlns:a16="http://schemas.microsoft.com/office/drawing/2014/main" val="20001"/>
                    </a:ext>
                  </a:extLst>
                </a:gridCol>
                <a:gridCol w="798022">
                  <a:extLst>
                    <a:ext uri="{9D8B030D-6E8A-4147-A177-3AD203B41FA5}">
                      <a16:colId xmlns:a16="http://schemas.microsoft.com/office/drawing/2014/main" val="20002"/>
                    </a:ext>
                  </a:extLst>
                </a:gridCol>
              </a:tblGrid>
              <a:tr h="1208953">
                <a:tc>
                  <a:txBody>
                    <a:bodyPr/>
                    <a:lstStyle/>
                    <a:p>
                      <a:pPr algn="l" fontAlgn="b"/>
                      <a:r>
                        <a:rPr lang="en-US" sz="1600" u="none" strike="noStrike" dirty="0">
                          <a:effectLst/>
                        </a:rPr>
                        <a:t>Does the child have any nose or throat abnormality</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Freq.</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309267">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309267">
                <a:tc>
                  <a:txBody>
                    <a:bodyPr/>
                    <a:lstStyle/>
                    <a:p>
                      <a:pPr algn="l" fontAlgn="b"/>
                      <a:r>
                        <a:rPr lang="en-US" sz="1600" u="none" strike="noStrike">
                          <a:effectLst/>
                        </a:rPr>
                        <a:t>No.</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100.0</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309267">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309267">
                <a:tc>
                  <a:txBody>
                    <a:bodyPr/>
                    <a:lstStyle/>
                    <a:p>
                      <a:pPr algn="l" fontAlgn="b"/>
                      <a:r>
                        <a:rPr lang="en-US" sz="1600" u="none" strike="noStrike">
                          <a:effectLst/>
                        </a:rPr>
                        <a:t>Total</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48009128"/>
              </p:ext>
            </p:extLst>
          </p:nvPr>
        </p:nvGraphicFramePr>
        <p:xfrm>
          <a:off x="4572000" y="533400"/>
          <a:ext cx="3886200" cy="2590799"/>
        </p:xfrm>
        <a:graphic>
          <a:graphicData uri="http://schemas.openxmlformats.org/drawingml/2006/table">
            <a:tbl>
              <a:tblPr>
                <a:tableStyleId>{3C2FFA5D-87B4-456A-9821-1D502468CF0F}</a:tableStyleId>
              </a:tblPr>
              <a:tblGrid>
                <a:gridCol w="2155074">
                  <a:extLst>
                    <a:ext uri="{9D8B030D-6E8A-4147-A177-3AD203B41FA5}">
                      <a16:colId xmlns:a16="http://schemas.microsoft.com/office/drawing/2014/main" val="20000"/>
                    </a:ext>
                  </a:extLst>
                </a:gridCol>
                <a:gridCol w="883228">
                  <a:extLst>
                    <a:ext uri="{9D8B030D-6E8A-4147-A177-3AD203B41FA5}">
                      <a16:colId xmlns:a16="http://schemas.microsoft.com/office/drawing/2014/main" val="20001"/>
                    </a:ext>
                  </a:extLst>
                </a:gridCol>
                <a:gridCol w="847898">
                  <a:extLst>
                    <a:ext uri="{9D8B030D-6E8A-4147-A177-3AD203B41FA5}">
                      <a16:colId xmlns:a16="http://schemas.microsoft.com/office/drawing/2014/main" val="20002"/>
                    </a:ext>
                  </a:extLst>
                </a:gridCol>
              </a:tblGrid>
              <a:tr h="974555">
                <a:tc>
                  <a:txBody>
                    <a:bodyPr/>
                    <a:lstStyle/>
                    <a:p>
                      <a:pPr algn="l" fontAlgn="b"/>
                      <a:r>
                        <a:rPr lang="en-US" sz="1600" u="none" strike="noStrike" dirty="0">
                          <a:effectLst/>
                        </a:rPr>
                        <a:t>Has consent been given</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Freq.</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404061">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404061">
                <a:tc>
                  <a:txBody>
                    <a:bodyPr/>
                    <a:lstStyle/>
                    <a:p>
                      <a:pPr algn="l" fontAlgn="b"/>
                      <a:r>
                        <a:rPr lang="en-US" sz="1600" u="none" strike="noStrike">
                          <a:effectLst/>
                        </a:rPr>
                        <a:t>Yes</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100.0</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404061">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404061">
                <a:tc>
                  <a:txBody>
                    <a:bodyPr/>
                    <a:lstStyle/>
                    <a:p>
                      <a:pPr algn="l" fontAlgn="b"/>
                      <a:r>
                        <a:rPr lang="en-US" sz="1600" u="none" strike="noStrike" dirty="0">
                          <a:effectLst/>
                        </a:rPr>
                        <a:t>Total</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93631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117</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537"/>
            <a:ext cx="8748847"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2350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118</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748847"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7043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119</a:t>
            </a:fld>
            <a:endParaRPr lang="en-US"/>
          </a:p>
        </p:txBody>
      </p:sp>
    </p:spTree>
    <p:extLst>
      <p:ext uri="{BB962C8B-B14F-4D97-AF65-F5344CB8AC3E}">
        <p14:creationId xmlns:p14="http://schemas.microsoft.com/office/powerpoint/2010/main" val="55308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Natural progression of Infectious diseases</a:t>
            </a:r>
            <a:br>
              <a:rPr lang="en-US" dirty="0"/>
            </a:br>
            <a:endParaRPr lang="en-US" dirty="0"/>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1898073" y="42672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16" idx="1"/>
          </p:cNvCxnSpPr>
          <p:nvPr/>
        </p:nvCxnSpPr>
        <p:spPr>
          <a:xfrm flipV="1">
            <a:off x="2126673" y="3519055"/>
            <a:ext cx="214745" cy="7481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341418" y="3389755"/>
            <a:ext cx="748146" cy="9536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2"/>
          </p:cNvCxnSpPr>
          <p:nvPr/>
        </p:nvCxnSpPr>
        <p:spPr>
          <a:xfrm flipV="1">
            <a:off x="2355273" y="4343400"/>
            <a:ext cx="1226127"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3"/>
          </p:cNvCxnSpPr>
          <p:nvPr/>
        </p:nvCxnSpPr>
        <p:spPr>
          <a:xfrm>
            <a:off x="2126673" y="4724400"/>
            <a:ext cx="734291"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Smiley Face 15"/>
          <p:cNvSpPr/>
          <p:nvPr/>
        </p:nvSpPr>
        <p:spPr>
          <a:xfrm>
            <a:off x="2154382" y="306185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15"/>
          <p:cNvSpPr/>
          <p:nvPr/>
        </p:nvSpPr>
        <p:spPr>
          <a:xfrm>
            <a:off x="3110346" y="32004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15"/>
          <p:cNvSpPr/>
          <p:nvPr/>
        </p:nvSpPr>
        <p:spPr>
          <a:xfrm>
            <a:off x="2881746" y="47244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15"/>
          <p:cNvSpPr/>
          <p:nvPr/>
        </p:nvSpPr>
        <p:spPr>
          <a:xfrm>
            <a:off x="3595255" y="402474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27" idx="1"/>
            <a:endCxn id="17" idx="4"/>
          </p:cNvCxnSpPr>
          <p:nvPr/>
        </p:nvCxnSpPr>
        <p:spPr>
          <a:xfrm flipH="1" flipV="1">
            <a:off x="2362200" y="2514600"/>
            <a:ext cx="20782" cy="5472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7" idx="1"/>
            <a:endCxn id="23" idx="3"/>
          </p:cNvCxnSpPr>
          <p:nvPr/>
        </p:nvCxnSpPr>
        <p:spPr>
          <a:xfrm flipV="1">
            <a:off x="2382982" y="2371445"/>
            <a:ext cx="655773" cy="69041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1"/>
            <a:endCxn id="12" idx="3"/>
          </p:cNvCxnSpPr>
          <p:nvPr/>
        </p:nvCxnSpPr>
        <p:spPr>
          <a:xfrm flipV="1">
            <a:off x="2382982" y="2752445"/>
            <a:ext cx="1341573" cy="30941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2" idx="3"/>
          </p:cNvCxnSpPr>
          <p:nvPr/>
        </p:nvCxnSpPr>
        <p:spPr>
          <a:xfrm flipV="1">
            <a:off x="3429000" y="2752445"/>
            <a:ext cx="295555" cy="4479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3" idx="1"/>
          </p:cNvCxnSpPr>
          <p:nvPr/>
        </p:nvCxnSpPr>
        <p:spPr>
          <a:xfrm>
            <a:off x="3576777" y="3276600"/>
            <a:ext cx="452578" cy="669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8" idx="2"/>
          </p:cNvCxnSpPr>
          <p:nvPr/>
        </p:nvCxnSpPr>
        <p:spPr>
          <a:xfrm flipV="1">
            <a:off x="3576777" y="2895600"/>
            <a:ext cx="995223"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0" idx="2"/>
            <a:endCxn id="15" idx="1"/>
          </p:cNvCxnSpPr>
          <p:nvPr/>
        </p:nvCxnSpPr>
        <p:spPr>
          <a:xfrm>
            <a:off x="4052455" y="4253345"/>
            <a:ext cx="434100" cy="15701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3" idx="4"/>
          </p:cNvCxnSpPr>
          <p:nvPr/>
        </p:nvCxnSpPr>
        <p:spPr>
          <a:xfrm flipV="1">
            <a:off x="3962400" y="3733800"/>
            <a:ext cx="228600" cy="2909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1" idx="3"/>
          </p:cNvCxnSpPr>
          <p:nvPr/>
        </p:nvCxnSpPr>
        <p:spPr>
          <a:xfrm flipV="1">
            <a:off x="4076700" y="3743045"/>
            <a:ext cx="1171855" cy="2817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9" idx="2"/>
            <a:endCxn id="15" idx="3"/>
          </p:cNvCxnSpPr>
          <p:nvPr/>
        </p:nvCxnSpPr>
        <p:spPr>
          <a:xfrm flipV="1">
            <a:off x="3338946" y="4733645"/>
            <a:ext cx="1147609" cy="2193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54382" y="5562600"/>
            <a:ext cx="4720844"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3600" dirty="0"/>
              <a:t>Transmission progresses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29535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72442551"/>
              </p:ext>
            </p:extLst>
          </p:nvPr>
        </p:nvGraphicFramePr>
        <p:xfrm>
          <a:off x="228600" y="762000"/>
          <a:ext cx="3962399" cy="1981199"/>
        </p:xfrm>
        <a:graphic>
          <a:graphicData uri="http://schemas.openxmlformats.org/drawingml/2006/table">
            <a:tbl>
              <a:tblPr>
                <a:tableStyleId>{3C2FFA5D-87B4-456A-9821-1D502468CF0F}</a:tableStyleId>
              </a:tblPr>
              <a:tblGrid>
                <a:gridCol w="2197331">
                  <a:extLst>
                    <a:ext uri="{9D8B030D-6E8A-4147-A177-3AD203B41FA5}">
                      <a16:colId xmlns:a16="http://schemas.microsoft.com/office/drawing/2014/main" val="20000"/>
                    </a:ext>
                  </a:extLst>
                </a:gridCol>
                <a:gridCol w="900545">
                  <a:extLst>
                    <a:ext uri="{9D8B030D-6E8A-4147-A177-3AD203B41FA5}">
                      <a16:colId xmlns:a16="http://schemas.microsoft.com/office/drawing/2014/main" val="20001"/>
                    </a:ext>
                  </a:extLst>
                </a:gridCol>
                <a:gridCol w="864523">
                  <a:extLst>
                    <a:ext uri="{9D8B030D-6E8A-4147-A177-3AD203B41FA5}">
                      <a16:colId xmlns:a16="http://schemas.microsoft.com/office/drawing/2014/main" val="20002"/>
                    </a:ext>
                  </a:extLst>
                </a:gridCol>
              </a:tblGrid>
              <a:tr h="653695">
                <a:tc>
                  <a:txBody>
                    <a:bodyPr/>
                    <a:lstStyle/>
                    <a:p>
                      <a:pPr algn="l" fontAlgn="b"/>
                      <a:r>
                        <a:rPr lang="en-US" sz="1600" u="none" strike="noStrike" dirty="0">
                          <a:effectLst/>
                        </a:rPr>
                        <a:t>Are you the primary caretaker for the child</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Freq.</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331876">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331876">
                <a:tc>
                  <a:txBody>
                    <a:bodyPr/>
                    <a:lstStyle/>
                    <a:p>
                      <a:pPr algn="l" fontAlgn="b"/>
                      <a:r>
                        <a:rPr lang="en-US" sz="1600" u="none" strike="noStrike">
                          <a:effectLst/>
                        </a:rPr>
                        <a:t>Yes</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1,166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90.0</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331876">
                <a:tc>
                  <a:txBody>
                    <a:bodyPr/>
                    <a:lstStyle/>
                    <a:p>
                      <a:pPr algn="l" fontAlgn="b"/>
                      <a:r>
                        <a:rPr lang="en-US" sz="1600" u="none" strike="noStrike" dirty="0">
                          <a:effectLst/>
                        </a:rPr>
                        <a:t>No.</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130</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10.0</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331876">
                <a:tc>
                  <a:txBody>
                    <a:bodyPr/>
                    <a:lstStyle/>
                    <a:p>
                      <a:pPr algn="l" fontAlgn="b"/>
                      <a:r>
                        <a:rPr lang="en-US" sz="1600" u="none" strike="noStrike">
                          <a:effectLst/>
                        </a:rPr>
                        <a:t>Total</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3180374"/>
              </p:ext>
            </p:extLst>
          </p:nvPr>
        </p:nvGraphicFramePr>
        <p:xfrm>
          <a:off x="228600" y="3581400"/>
          <a:ext cx="3962400" cy="2133600"/>
        </p:xfrm>
        <a:graphic>
          <a:graphicData uri="http://schemas.openxmlformats.org/drawingml/2006/table">
            <a:tbl>
              <a:tblPr>
                <a:tableStyleId>{3C2FFA5D-87B4-456A-9821-1D502468CF0F}</a:tableStyleId>
              </a:tblPr>
              <a:tblGrid>
                <a:gridCol w="2197331">
                  <a:extLst>
                    <a:ext uri="{9D8B030D-6E8A-4147-A177-3AD203B41FA5}">
                      <a16:colId xmlns:a16="http://schemas.microsoft.com/office/drawing/2014/main" val="20000"/>
                    </a:ext>
                  </a:extLst>
                </a:gridCol>
                <a:gridCol w="900546">
                  <a:extLst>
                    <a:ext uri="{9D8B030D-6E8A-4147-A177-3AD203B41FA5}">
                      <a16:colId xmlns:a16="http://schemas.microsoft.com/office/drawing/2014/main" val="20001"/>
                    </a:ext>
                  </a:extLst>
                </a:gridCol>
                <a:gridCol w="864523">
                  <a:extLst>
                    <a:ext uri="{9D8B030D-6E8A-4147-A177-3AD203B41FA5}">
                      <a16:colId xmlns:a16="http://schemas.microsoft.com/office/drawing/2014/main" val="20002"/>
                    </a:ext>
                  </a:extLst>
                </a:gridCol>
              </a:tblGrid>
              <a:tr h="527316">
                <a:tc>
                  <a:txBody>
                    <a:bodyPr/>
                    <a:lstStyle/>
                    <a:p>
                      <a:pPr algn="l" fontAlgn="b"/>
                      <a:r>
                        <a:rPr lang="en-US" sz="1600" u="none" strike="noStrike" dirty="0">
                          <a:effectLst/>
                        </a:rPr>
                        <a:t>Education of Primary care taker </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a:effectLst/>
                        </a:rPr>
                        <a:t> Freq.</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67714">
                <a:tc>
                  <a:txBody>
                    <a:bodyPr/>
                    <a:lstStyle/>
                    <a:p>
                      <a:pPr algn="l" fontAlgn="b"/>
                      <a:endParaRPr lang="en-US" sz="1600" b="0" i="0" u="none" strike="noStrike" dirty="0">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67714">
                <a:tc>
                  <a:txBody>
                    <a:bodyPr/>
                    <a:lstStyle/>
                    <a:p>
                      <a:pPr algn="l" fontAlgn="b"/>
                      <a:r>
                        <a:rPr lang="en-US" sz="1600" u="none" strike="noStrike">
                          <a:effectLst/>
                        </a:rPr>
                        <a:t>no education</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1,086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84.3</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67714">
                <a:tc>
                  <a:txBody>
                    <a:bodyPr/>
                    <a:lstStyle/>
                    <a:p>
                      <a:pPr algn="l" fontAlgn="b"/>
                      <a:r>
                        <a:rPr lang="en-US" sz="1600" u="none" strike="noStrike">
                          <a:effectLst/>
                        </a:rPr>
                        <a:t>1-5 years</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140</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10.9</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267714">
                <a:tc>
                  <a:txBody>
                    <a:bodyPr/>
                    <a:lstStyle/>
                    <a:p>
                      <a:pPr algn="l" fontAlgn="b"/>
                      <a:r>
                        <a:rPr lang="en-US" sz="1600" u="none" strike="noStrike">
                          <a:effectLst/>
                        </a:rPr>
                        <a:t>6 to 16 years</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63</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4.9</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267714">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267714">
                <a:tc>
                  <a:txBody>
                    <a:bodyPr/>
                    <a:lstStyle/>
                    <a:p>
                      <a:pPr algn="l" fontAlgn="b"/>
                      <a:r>
                        <a:rPr lang="en-US" sz="1600" u="none" strike="noStrike" dirty="0">
                          <a:effectLst/>
                        </a:rPr>
                        <a:t>Total</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1,289</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1836522"/>
              </p:ext>
            </p:extLst>
          </p:nvPr>
        </p:nvGraphicFramePr>
        <p:xfrm>
          <a:off x="4724400" y="762000"/>
          <a:ext cx="4038600" cy="1981199"/>
        </p:xfrm>
        <a:graphic>
          <a:graphicData uri="http://schemas.openxmlformats.org/drawingml/2006/table">
            <a:tbl>
              <a:tblPr>
                <a:tableStyleId>{3C2FFA5D-87B4-456A-9821-1D502468CF0F}</a:tableStyleId>
              </a:tblPr>
              <a:tblGrid>
                <a:gridCol w="2239587">
                  <a:extLst>
                    <a:ext uri="{9D8B030D-6E8A-4147-A177-3AD203B41FA5}">
                      <a16:colId xmlns:a16="http://schemas.microsoft.com/office/drawing/2014/main" val="20000"/>
                    </a:ext>
                  </a:extLst>
                </a:gridCol>
                <a:gridCol w="917864">
                  <a:extLst>
                    <a:ext uri="{9D8B030D-6E8A-4147-A177-3AD203B41FA5}">
                      <a16:colId xmlns:a16="http://schemas.microsoft.com/office/drawing/2014/main" val="20001"/>
                    </a:ext>
                  </a:extLst>
                </a:gridCol>
                <a:gridCol w="881149">
                  <a:extLst>
                    <a:ext uri="{9D8B030D-6E8A-4147-A177-3AD203B41FA5}">
                      <a16:colId xmlns:a16="http://schemas.microsoft.com/office/drawing/2014/main" val="20002"/>
                    </a:ext>
                  </a:extLst>
                </a:gridCol>
              </a:tblGrid>
              <a:tr h="509004">
                <a:tc>
                  <a:txBody>
                    <a:bodyPr/>
                    <a:lstStyle/>
                    <a:p>
                      <a:pPr algn="l" fontAlgn="b"/>
                      <a:r>
                        <a:rPr lang="en-US" sz="1600" u="none" strike="noStrike" dirty="0">
                          <a:effectLst/>
                        </a:rPr>
                        <a:t>Who is the primary wage earner in the child family</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Freq.</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58417">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313233">
                <a:tc>
                  <a:txBody>
                    <a:bodyPr/>
                    <a:lstStyle/>
                    <a:p>
                      <a:pPr algn="l" fontAlgn="b"/>
                      <a:r>
                        <a:rPr lang="en-US" sz="1600" u="none" strike="noStrike">
                          <a:effectLst/>
                        </a:rPr>
                        <a:t>Father</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1,016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78.4</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58417">
                <a:tc>
                  <a:txBody>
                    <a:bodyPr/>
                    <a:lstStyle/>
                    <a:p>
                      <a:pPr algn="l" fontAlgn="b"/>
                      <a:r>
                        <a:rPr lang="en-US" sz="1600" u="none" strike="noStrike">
                          <a:effectLst/>
                        </a:rPr>
                        <a:t>Guardian</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3</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0.2</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383711">
                <a:tc>
                  <a:txBody>
                    <a:bodyPr/>
                    <a:lstStyle/>
                    <a:p>
                      <a:pPr algn="l" fontAlgn="b"/>
                      <a:r>
                        <a:rPr lang="en-US" sz="1600" u="none" strike="noStrike">
                          <a:effectLst/>
                        </a:rPr>
                        <a:t>Other</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277</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21.4</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258417">
                <a:tc>
                  <a:txBody>
                    <a:bodyPr/>
                    <a:lstStyle/>
                    <a:p>
                      <a:pPr algn="l" fontAlgn="b"/>
                      <a:r>
                        <a:rPr lang="en-US" sz="1600" u="none" strike="noStrike" dirty="0">
                          <a:effectLst/>
                        </a:rPr>
                        <a:t>Total</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76585120"/>
              </p:ext>
            </p:extLst>
          </p:nvPr>
        </p:nvGraphicFramePr>
        <p:xfrm>
          <a:off x="4800600" y="3581400"/>
          <a:ext cx="3962400" cy="2133600"/>
        </p:xfrm>
        <a:graphic>
          <a:graphicData uri="http://schemas.openxmlformats.org/drawingml/2006/table">
            <a:tbl>
              <a:tblPr>
                <a:tableStyleId>{3C2FFA5D-87B4-456A-9821-1D502468CF0F}</a:tableStyleId>
              </a:tblPr>
              <a:tblGrid>
                <a:gridCol w="2197331">
                  <a:extLst>
                    <a:ext uri="{9D8B030D-6E8A-4147-A177-3AD203B41FA5}">
                      <a16:colId xmlns:a16="http://schemas.microsoft.com/office/drawing/2014/main" val="20000"/>
                    </a:ext>
                  </a:extLst>
                </a:gridCol>
                <a:gridCol w="900545">
                  <a:extLst>
                    <a:ext uri="{9D8B030D-6E8A-4147-A177-3AD203B41FA5}">
                      <a16:colId xmlns:a16="http://schemas.microsoft.com/office/drawing/2014/main" val="20001"/>
                    </a:ext>
                  </a:extLst>
                </a:gridCol>
                <a:gridCol w="864524">
                  <a:extLst>
                    <a:ext uri="{9D8B030D-6E8A-4147-A177-3AD203B41FA5}">
                      <a16:colId xmlns:a16="http://schemas.microsoft.com/office/drawing/2014/main" val="20002"/>
                    </a:ext>
                  </a:extLst>
                </a:gridCol>
              </a:tblGrid>
              <a:tr h="563880">
                <a:tc>
                  <a:txBody>
                    <a:bodyPr/>
                    <a:lstStyle/>
                    <a:p>
                      <a:pPr algn="l" fontAlgn="b"/>
                      <a:r>
                        <a:rPr lang="en-US" sz="1600" u="none" strike="noStrike" dirty="0">
                          <a:effectLst/>
                        </a:rPr>
                        <a:t>Education</a:t>
                      </a:r>
                      <a:r>
                        <a:rPr lang="en-US" sz="1600" u="none" strike="noStrike" baseline="0" dirty="0">
                          <a:effectLst/>
                        </a:rPr>
                        <a:t> of Primary wage earner </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Freq.</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48194">
                <a:tc>
                  <a:txBody>
                    <a:bodyPr/>
                    <a:lstStyle/>
                    <a:p>
                      <a:pPr algn="l" fontAlgn="b"/>
                      <a:endParaRPr lang="en-US" sz="2000" b="0" i="0" u="none" strike="noStrike" dirty="0">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48194">
                <a:tc>
                  <a:txBody>
                    <a:bodyPr/>
                    <a:lstStyle/>
                    <a:p>
                      <a:pPr algn="l" fontAlgn="b"/>
                      <a:r>
                        <a:rPr lang="en-US" sz="1600" u="none" strike="noStrike">
                          <a:effectLst/>
                        </a:rPr>
                        <a:t>no education</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729</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56.9</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48194">
                <a:tc>
                  <a:txBody>
                    <a:bodyPr/>
                    <a:lstStyle/>
                    <a:p>
                      <a:pPr algn="l" fontAlgn="b"/>
                      <a:r>
                        <a:rPr lang="en-US" sz="1600" u="none" strike="noStrike">
                          <a:effectLst/>
                        </a:rPr>
                        <a:t>1-5 years</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306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23.9</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248194">
                <a:tc>
                  <a:txBody>
                    <a:bodyPr/>
                    <a:lstStyle/>
                    <a:p>
                      <a:pPr algn="l" fontAlgn="b"/>
                      <a:r>
                        <a:rPr lang="en-US" sz="1600" u="none" strike="noStrike">
                          <a:effectLst/>
                        </a:rPr>
                        <a:t>6 to 16 years</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247</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19.3</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248194">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251460">
                <a:tc>
                  <a:txBody>
                    <a:bodyPr/>
                    <a:lstStyle/>
                    <a:p>
                      <a:pPr algn="l" fontAlgn="b"/>
                      <a:r>
                        <a:rPr lang="en-US" sz="1600" u="none" strike="noStrike" dirty="0">
                          <a:effectLst/>
                        </a:rPr>
                        <a:t>Total</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dirty="0">
                          <a:effectLst/>
                        </a:rPr>
                        <a:t>1,282</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16325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121</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1003607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381000"/>
            <a:ext cx="2431307" cy="369332"/>
          </a:xfrm>
          <a:prstGeom prst="rect">
            <a:avLst/>
          </a:prstGeom>
          <a:noFill/>
        </p:spPr>
        <p:txBody>
          <a:bodyPr wrap="none" rtlCol="0">
            <a:spAutoFit/>
          </a:bodyPr>
          <a:lstStyle/>
          <a:p>
            <a:r>
              <a:rPr lang="en-US" dirty="0"/>
              <a:t>Average household size </a:t>
            </a: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811" y="2257927"/>
            <a:ext cx="437442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42" y="2257927"/>
            <a:ext cx="437442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4074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122</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936023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177" y="2687053"/>
            <a:ext cx="437442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667000"/>
            <a:ext cx="437442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533400"/>
            <a:ext cx="2252027" cy="369332"/>
          </a:xfrm>
          <a:prstGeom prst="rect">
            <a:avLst/>
          </a:prstGeom>
          <a:noFill/>
        </p:spPr>
        <p:txBody>
          <a:bodyPr wrap="none" rtlCol="0">
            <a:spAutoFit/>
          </a:bodyPr>
          <a:lstStyle/>
          <a:p>
            <a:r>
              <a:rPr lang="en-US" dirty="0"/>
              <a:t>No of rooms in house </a:t>
            </a:r>
          </a:p>
        </p:txBody>
      </p:sp>
    </p:spTree>
    <p:extLst>
      <p:ext uri="{BB962C8B-B14F-4D97-AF65-F5344CB8AC3E}">
        <p14:creationId xmlns:p14="http://schemas.microsoft.com/office/powerpoint/2010/main" val="12519298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03280715"/>
              </p:ext>
            </p:extLst>
          </p:nvPr>
        </p:nvGraphicFramePr>
        <p:xfrm>
          <a:off x="228600" y="685800"/>
          <a:ext cx="3858144" cy="1752600"/>
        </p:xfrm>
        <a:graphic>
          <a:graphicData uri="http://schemas.openxmlformats.org/drawingml/2006/table">
            <a:tbl>
              <a:tblPr>
                <a:tableStyleId>{3C2FFA5D-87B4-456A-9821-1D502468CF0F}</a:tableStyleId>
              </a:tblPr>
              <a:tblGrid>
                <a:gridCol w="2273710">
                  <a:extLst>
                    <a:ext uri="{9D8B030D-6E8A-4147-A177-3AD203B41FA5}">
                      <a16:colId xmlns:a16="http://schemas.microsoft.com/office/drawing/2014/main" val="20000"/>
                    </a:ext>
                  </a:extLst>
                </a:gridCol>
                <a:gridCol w="892347">
                  <a:extLst>
                    <a:ext uri="{9D8B030D-6E8A-4147-A177-3AD203B41FA5}">
                      <a16:colId xmlns:a16="http://schemas.microsoft.com/office/drawing/2014/main" val="20001"/>
                    </a:ext>
                  </a:extLst>
                </a:gridCol>
                <a:gridCol w="692087">
                  <a:extLst>
                    <a:ext uri="{9D8B030D-6E8A-4147-A177-3AD203B41FA5}">
                      <a16:colId xmlns:a16="http://schemas.microsoft.com/office/drawing/2014/main" val="20002"/>
                    </a:ext>
                  </a:extLst>
                </a:gridCol>
              </a:tblGrid>
              <a:tr h="182880">
                <a:tc>
                  <a:txBody>
                    <a:bodyPr/>
                    <a:lstStyle/>
                    <a:p>
                      <a:pPr algn="ctr" fontAlgn="b"/>
                      <a:r>
                        <a:rPr lang="en-US" sz="1600" u="none" strike="noStrike" dirty="0">
                          <a:effectLst/>
                        </a:rPr>
                        <a:t>No of times Hospitalized in last one year </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Freq.</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182880">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1,246</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96.14</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182880">
                <a:tc>
                  <a:txBody>
                    <a:bodyPr/>
                    <a:lstStyle/>
                    <a:p>
                      <a:pPr algn="ctr" fontAlgn="b"/>
                      <a:r>
                        <a:rPr lang="en-US" sz="1600" u="none" strike="noStrike" dirty="0">
                          <a:effectLst/>
                        </a:rPr>
                        <a:t>1</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48</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3.7</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ctr" fontAlgn="b"/>
                      <a:r>
                        <a:rPr lang="en-US" sz="1600" u="none" strike="noStrike" dirty="0">
                          <a:effectLst/>
                        </a:rPr>
                        <a:t>2</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0.15</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182880">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182880">
                <a:tc>
                  <a:txBody>
                    <a:bodyPr/>
                    <a:lstStyle/>
                    <a:p>
                      <a:pPr algn="ctr" fontAlgn="b"/>
                      <a:r>
                        <a:rPr lang="en-US" sz="1600" u="none" strike="noStrike" dirty="0">
                          <a:effectLst/>
                        </a:rPr>
                        <a:t>Total</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15007000"/>
              </p:ext>
            </p:extLst>
          </p:nvPr>
        </p:nvGraphicFramePr>
        <p:xfrm>
          <a:off x="228601" y="2979579"/>
          <a:ext cx="3886199" cy="3072275"/>
        </p:xfrm>
        <a:graphic>
          <a:graphicData uri="http://schemas.openxmlformats.org/drawingml/2006/table">
            <a:tbl>
              <a:tblPr>
                <a:tableStyleId>{3C2FFA5D-87B4-456A-9821-1D502468CF0F}</a:tableStyleId>
              </a:tblPr>
              <a:tblGrid>
                <a:gridCol w="1911246">
                  <a:extLst>
                    <a:ext uri="{9D8B030D-6E8A-4147-A177-3AD203B41FA5}">
                      <a16:colId xmlns:a16="http://schemas.microsoft.com/office/drawing/2014/main" val="20000"/>
                    </a:ext>
                  </a:extLst>
                </a:gridCol>
                <a:gridCol w="1318131">
                  <a:extLst>
                    <a:ext uri="{9D8B030D-6E8A-4147-A177-3AD203B41FA5}">
                      <a16:colId xmlns:a16="http://schemas.microsoft.com/office/drawing/2014/main" val="20001"/>
                    </a:ext>
                  </a:extLst>
                </a:gridCol>
                <a:gridCol w="656822">
                  <a:extLst>
                    <a:ext uri="{9D8B030D-6E8A-4147-A177-3AD203B41FA5}">
                      <a16:colId xmlns:a16="http://schemas.microsoft.com/office/drawing/2014/main" val="20002"/>
                    </a:ext>
                  </a:extLst>
                </a:gridCol>
              </a:tblGrid>
              <a:tr h="557675">
                <a:tc>
                  <a:txBody>
                    <a:bodyPr/>
                    <a:lstStyle/>
                    <a:p>
                      <a:pPr algn="ctr" fontAlgn="b"/>
                      <a:r>
                        <a:rPr lang="en-US" sz="1600" u="none" strike="noStrike" dirty="0">
                          <a:effectLst/>
                        </a:rPr>
                        <a:t>No of OPD visits in lasts one year</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Freq.</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33015">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33015">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532</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41.05</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33015">
                <a:tc>
                  <a:txBody>
                    <a:bodyPr/>
                    <a:lstStyle/>
                    <a:p>
                      <a:pPr algn="ctr" fontAlgn="b"/>
                      <a:r>
                        <a:rPr lang="en-US" sz="1600" u="none" strike="noStrike" dirty="0">
                          <a:effectLst/>
                        </a:rPr>
                        <a:t>1</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324</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25</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233015">
                <a:tc>
                  <a:txBody>
                    <a:bodyPr/>
                    <a:lstStyle/>
                    <a:p>
                      <a:pPr algn="ctr" fontAlgn="b"/>
                      <a:r>
                        <a:rPr lang="en-US" sz="1600" u="none" strike="noStrike" dirty="0">
                          <a:effectLst/>
                        </a:rPr>
                        <a:t>2</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270</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20.83</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233015">
                <a:tc>
                  <a:txBody>
                    <a:bodyPr/>
                    <a:lstStyle/>
                    <a:p>
                      <a:pPr algn="ctr" fontAlgn="b"/>
                      <a:r>
                        <a:rPr lang="en-US" sz="1600" u="none" strike="noStrike" dirty="0">
                          <a:effectLst/>
                        </a:rPr>
                        <a:t>3</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102</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7.87</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233015">
                <a:tc>
                  <a:txBody>
                    <a:bodyPr/>
                    <a:lstStyle/>
                    <a:p>
                      <a:pPr algn="ctr" fontAlgn="b"/>
                      <a:r>
                        <a:rPr lang="en-US" sz="1600" u="none" strike="noStrike" dirty="0">
                          <a:effectLst/>
                        </a:rPr>
                        <a:t>4</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49</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3.78</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r h="233015">
                <a:tc>
                  <a:txBody>
                    <a:bodyPr/>
                    <a:lstStyle/>
                    <a:p>
                      <a:pPr algn="ctr" fontAlgn="b"/>
                      <a:r>
                        <a:rPr lang="en-US" sz="1600" u="none" strike="noStrike" dirty="0">
                          <a:effectLst/>
                        </a:rPr>
                        <a:t>5</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0.93</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7"/>
                  </a:ext>
                </a:extLst>
              </a:tr>
              <a:tr h="233015">
                <a:tc>
                  <a:txBody>
                    <a:bodyPr/>
                    <a:lstStyle/>
                    <a:p>
                      <a:pPr algn="ctr" fontAlgn="b"/>
                      <a:r>
                        <a:rPr lang="en-US" sz="1600" u="none" strike="noStrike" dirty="0">
                          <a:effectLst/>
                        </a:rPr>
                        <a:t>6</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7</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0.54</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8"/>
                  </a:ext>
                </a:extLst>
              </a:tr>
              <a:tr h="233015">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9"/>
                  </a:ext>
                </a:extLst>
              </a:tr>
              <a:tr h="233015">
                <a:tc>
                  <a:txBody>
                    <a:bodyPr/>
                    <a:lstStyle/>
                    <a:p>
                      <a:pPr algn="ctr" fontAlgn="b"/>
                      <a:r>
                        <a:rPr lang="en-US" sz="1600" u="none" strike="noStrike">
                          <a:effectLst/>
                        </a:rPr>
                        <a:t>Total</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18766755"/>
              </p:ext>
            </p:extLst>
          </p:nvPr>
        </p:nvGraphicFramePr>
        <p:xfrm>
          <a:off x="4572000" y="685800"/>
          <a:ext cx="3886199" cy="1760220"/>
        </p:xfrm>
        <a:graphic>
          <a:graphicData uri="http://schemas.openxmlformats.org/drawingml/2006/table">
            <a:tbl>
              <a:tblPr>
                <a:tableStyleId>{3C2FFA5D-87B4-456A-9821-1D502468CF0F}</a:tableStyleId>
              </a:tblPr>
              <a:tblGrid>
                <a:gridCol w="2362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14399">
                  <a:extLst>
                    <a:ext uri="{9D8B030D-6E8A-4147-A177-3AD203B41FA5}">
                      <a16:colId xmlns:a16="http://schemas.microsoft.com/office/drawing/2014/main" val="20002"/>
                    </a:ext>
                  </a:extLst>
                </a:gridCol>
              </a:tblGrid>
              <a:tr h="182880">
                <a:tc>
                  <a:txBody>
                    <a:bodyPr/>
                    <a:lstStyle/>
                    <a:p>
                      <a:pPr algn="ctr" fontAlgn="b"/>
                      <a:r>
                        <a:rPr lang="en-US" sz="1600" u="none" strike="noStrike" dirty="0">
                          <a:effectLst/>
                        </a:rPr>
                        <a:t>Does anyone smoke in HH</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Freq.</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182880">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182880">
                <a:tc>
                  <a:txBody>
                    <a:bodyPr/>
                    <a:lstStyle/>
                    <a:p>
                      <a:pPr algn="ctr" fontAlgn="b"/>
                      <a:r>
                        <a:rPr lang="en-US" sz="1600" u="none" strike="noStrike" dirty="0">
                          <a:effectLst/>
                        </a:rPr>
                        <a:t>Yes</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486</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37.5</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ctr" fontAlgn="b"/>
                      <a:r>
                        <a:rPr lang="en-US" sz="1600" u="none" strike="noStrike">
                          <a:effectLst/>
                        </a:rPr>
                        <a:t>No.</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809</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62.42</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182880">
                <a:tc>
                  <a:txBody>
                    <a:bodyPr/>
                    <a:lstStyle/>
                    <a:p>
                      <a:pPr algn="ctr" fontAlgn="b"/>
                      <a:r>
                        <a:rPr lang="en-US" sz="1600" u="none" strike="noStrike">
                          <a:effectLst/>
                        </a:rPr>
                        <a:t>Dont Know</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0.08</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182880">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182880">
                <a:tc>
                  <a:txBody>
                    <a:bodyPr/>
                    <a:lstStyle/>
                    <a:p>
                      <a:pPr algn="ctr" fontAlgn="b"/>
                      <a:r>
                        <a:rPr lang="en-US" sz="1600" u="none" strike="noStrike">
                          <a:effectLst/>
                        </a:rPr>
                        <a:t>Total</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595409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105950313"/>
              </p:ext>
            </p:extLst>
          </p:nvPr>
        </p:nvGraphicFramePr>
        <p:xfrm>
          <a:off x="1828800" y="1066800"/>
          <a:ext cx="4419601" cy="2895601"/>
        </p:xfrm>
        <a:graphic>
          <a:graphicData uri="http://schemas.openxmlformats.org/drawingml/2006/table">
            <a:tbl>
              <a:tblPr>
                <a:tableStyleId>{3C2FFA5D-87B4-456A-9821-1D502468CF0F}</a:tableStyleId>
              </a:tblPr>
              <a:tblGrid>
                <a:gridCol w="2925651">
                  <a:extLst>
                    <a:ext uri="{9D8B030D-6E8A-4147-A177-3AD203B41FA5}">
                      <a16:colId xmlns:a16="http://schemas.microsoft.com/office/drawing/2014/main" val="20000"/>
                    </a:ext>
                  </a:extLst>
                </a:gridCol>
                <a:gridCol w="746975">
                  <a:extLst>
                    <a:ext uri="{9D8B030D-6E8A-4147-A177-3AD203B41FA5}">
                      <a16:colId xmlns:a16="http://schemas.microsoft.com/office/drawing/2014/main" val="20001"/>
                    </a:ext>
                  </a:extLst>
                </a:gridCol>
                <a:gridCol w="746975">
                  <a:extLst>
                    <a:ext uri="{9D8B030D-6E8A-4147-A177-3AD203B41FA5}">
                      <a16:colId xmlns:a16="http://schemas.microsoft.com/office/drawing/2014/main" val="20002"/>
                    </a:ext>
                  </a:extLst>
                </a:gridCol>
              </a:tblGrid>
              <a:tr h="521368">
                <a:tc>
                  <a:txBody>
                    <a:bodyPr/>
                    <a:lstStyle/>
                    <a:p>
                      <a:pPr algn="ctr" fontAlgn="b"/>
                      <a:r>
                        <a:rPr lang="en-US" sz="1600" u="none" strike="noStrike" dirty="0">
                          <a:effectLst/>
                        </a:rPr>
                        <a:t>What kind of fuel is used for cooking in the child’s home?</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Freq.</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64695">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64695">
                <a:tc>
                  <a:txBody>
                    <a:bodyPr/>
                    <a:lstStyle/>
                    <a:p>
                      <a:pPr algn="ctr" fontAlgn="b"/>
                      <a:r>
                        <a:rPr lang="en-US" sz="1600" u="none" strike="noStrike">
                          <a:effectLst/>
                        </a:rPr>
                        <a:t>Natural Gas</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146</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11.27</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64695">
                <a:tc>
                  <a:txBody>
                    <a:bodyPr/>
                    <a:lstStyle/>
                    <a:p>
                      <a:pPr algn="ctr" fontAlgn="b"/>
                      <a:r>
                        <a:rPr lang="en-US" sz="1600" u="none" strike="noStrike">
                          <a:effectLst/>
                        </a:rPr>
                        <a:t>Kerosene/liquid fuel</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2</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0.15</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521368">
                <a:tc>
                  <a:txBody>
                    <a:bodyPr/>
                    <a:lstStyle/>
                    <a:p>
                      <a:pPr algn="ctr" fontAlgn="b"/>
                      <a:r>
                        <a:rPr lang="en-US" sz="1600" u="none" strike="noStrike" dirty="0">
                          <a:effectLst/>
                        </a:rPr>
                        <a:t>Wood/paper/straw/crop residue/animal du</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1,139</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87.89</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264695">
                <a:tc>
                  <a:txBody>
                    <a:bodyPr/>
                    <a:lstStyle/>
                    <a:p>
                      <a:pPr algn="ctr" fontAlgn="b"/>
                      <a:r>
                        <a:rPr lang="en-US" sz="1600" u="none" strike="noStrike">
                          <a:effectLst/>
                        </a:rPr>
                        <a:t>Charcoal/coal</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0.08</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264695">
                <a:tc>
                  <a:txBody>
                    <a:bodyPr/>
                    <a:lstStyle/>
                    <a:p>
                      <a:pPr algn="ctr" fontAlgn="b"/>
                      <a:r>
                        <a:rPr lang="en-US" sz="1600" u="none" strike="noStrike">
                          <a:effectLst/>
                        </a:rPr>
                        <a:t>Other specify</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8</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0.62</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r h="264695">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7"/>
                  </a:ext>
                </a:extLst>
              </a:tr>
              <a:tr h="264695">
                <a:tc>
                  <a:txBody>
                    <a:bodyPr/>
                    <a:lstStyle/>
                    <a:p>
                      <a:pPr algn="ctr" fontAlgn="b"/>
                      <a:r>
                        <a:rPr lang="en-US" sz="1600" u="none" strike="noStrike" dirty="0">
                          <a:effectLst/>
                        </a:rPr>
                        <a:t>Total</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7939968"/>
              </p:ext>
            </p:extLst>
          </p:nvPr>
        </p:nvGraphicFramePr>
        <p:xfrm>
          <a:off x="1828799" y="4572000"/>
          <a:ext cx="4419600" cy="1524000"/>
        </p:xfrm>
        <a:graphic>
          <a:graphicData uri="http://schemas.openxmlformats.org/drawingml/2006/table">
            <a:tbl>
              <a:tblPr>
                <a:tableStyleId>{3C2FFA5D-87B4-456A-9821-1D502468CF0F}</a:tableStyleId>
              </a:tblPr>
              <a:tblGrid>
                <a:gridCol w="2925650">
                  <a:extLst>
                    <a:ext uri="{9D8B030D-6E8A-4147-A177-3AD203B41FA5}">
                      <a16:colId xmlns:a16="http://schemas.microsoft.com/office/drawing/2014/main" val="20000"/>
                    </a:ext>
                  </a:extLst>
                </a:gridCol>
                <a:gridCol w="746975">
                  <a:extLst>
                    <a:ext uri="{9D8B030D-6E8A-4147-A177-3AD203B41FA5}">
                      <a16:colId xmlns:a16="http://schemas.microsoft.com/office/drawing/2014/main" val="20001"/>
                    </a:ext>
                  </a:extLst>
                </a:gridCol>
                <a:gridCol w="746975">
                  <a:extLst>
                    <a:ext uri="{9D8B030D-6E8A-4147-A177-3AD203B41FA5}">
                      <a16:colId xmlns:a16="http://schemas.microsoft.com/office/drawing/2014/main" val="20002"/>
                    </a:ext>
                  </a:extLst>
                </a:gridCol>
              </a:tblGrid>
              <a:tr h="254000">
                <a:tc>
                  <a:txBody>
                    <a:bodyPr/>
                    <a:lstStyle/>
                    <a:p>
                      <a:pPr algn="ctr" fontAlgn="b"/>
                      <a:r>
                        <a:rPr lang="en-US" sz="1600" u="none" strike="noStrike" dirty="0">
                          <a:effectLst/>
                        </a:rPr>
                        <a:t>Child exposed to smoke </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Freq.</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54000">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54000">
                <a:tc>
                  <a:txBody>
                    <a:bodyPr/>
                    <a:lstStyle/>
                    <a:p>
                      <a:pPr algn="ctr" fontAlgn="b"/>
                      <a:r>
                        <a:rPr lang="en-US" sz="1600" u="none" strike="noStrike">
                          <a:effectLst/>
                        </a:rPr>
                        <a:t>Yes</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461</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35.57</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54000">
                <a:tc>
                  <a:txBody>
                    <a:bodyPr/>
                    <a:lstStyle/>
                    <a:p>
                      <a:pPr algn="ctr" fontAlgn="b"/>
                      <a:r>
                        <a:rPr lang="en-US" sz="1600" u="none" strike="noStrike" dirty="0">
                          <a:effectLst/>
                        </a:rPr>
                        <a:t>No.</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835</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64.43</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254000">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254000">
                <a:tc>
                  <a:txBody>
                    <a:bodyPr/>
                    <a:lstStyle/>
                    <a:p>
                      <a:pPr algn="ctr" fontAlgn="b"/>
                      <a:r>
                        <a:rPr lang="en-US" sz="1600" u="none" strike="noStrike" dirty="0">
                          <a:effectLst/>
                        </a:rPr>
                        <a:t>Total</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1,296</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bl>
          </a:graphicData>
        </a:graphic>
      </p:graphicFrame>
      <p:sp>
        <p:nvSpPr>
          <p:cNvPr id="6" name="TextBox 5"/>
          <p:cNvSpPr txBox="1"/>
          <p:nvPr/>
        </p:nvSpPr>
        <p:spPr>
          <a:xfrm>
            <a:off x="1676400" y="381000"/>
            <a:ext cx="2236125" cy="369332"/>
          </a:xfrm>
          <a:prstGeom prst="rect">
            <a:avLst/>
          </a:prstGeom>
          <a:noFill/>
        </p:spPr>
        <p:txBody>
          <a:bodyPr wrap="none" rtlCol="0">
            <a:spAutoFit/>
          </a:bodyPr>
          <a:lstStyle/>
          <a:p>
            <a:r>
              <a:rPr lang="en-US" dirty="0"/>
              <a:t>Fuel used for cooking </a:t>
            </a:r>
          </a:p>
        </p:txBody>
      </p:sp>
    </p:spTree>
    <p:extLst>
      <p:ext uri="{BB962C8B-B14F-4D97-AF65-F5344CB8AC3E}">
        <p14:creationId xmlns:p14="http://schemas.microsoft.com/office/powerpoint/2010/main" val="2328537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54231122"/>
              </p:ext>
            </p:extLst>
          </p:nvPr>
        </p:nvGraphicFramePr>
        <p:xfrm>
          <a:off x="1904999" y="1600200"/>
          <a:ext cx="4876800" cy="3710940"/>
        </p:xfrm>
        <a:graphic>
          <a:graphicData uri="http://schemas.openxmlformats.org/drawingml/2006/table">
            <a:tbl>
              <a:tblPr>
                <a:tableStyleId>{3C2FFA5D-87B4-456A-9821-1D502468CF0F}</a:tableStyleId>
              </a:tblPr>
              <a:tblGrid>
                <a:gridCol w="3228304">
                  <a:extLst>
                    <a:ext uri="{9D8B030D-6E8A-4147-A177-3AD203B41FA5}">
                      <a16:colId xmlns:a16="http://schemas.microsoft.com/office/drawing/2014/main" val="20000"/>
                    </a:ext>
                  </a:extLst>
                </a:gridCol>
                <a:gridCol w="824248">
                  <a:extLst>
                    <a:ext uri="{9D8B030D-6E8A-4147-A177-3AD203B41FA5}">
                      <a16:colId xmlns:a16="http://schemas.microsoft.com/office/drawing/2014/main" val="20001"/>
                    </a:ext>
                  </a:extLst>
                </a:gridCol>
                <a:gridCol w="824248">
                  <a:extLst>
                    <a:ext uri="{9D8B030D-6E8A-4147-A177-3AD203B41FA5}">
                      <a16:colId xmlns:a16="http://schemas.microsoft.com/office/drawing/2014/main" val="20002"/>
                    </a:ext>
                  </a:extLst>
                </a:gridCol>
              </a:tblGrid>
              <a:tr h="564897">
                <a:tc>
                  <a:txBody>
                    <a:bodyPr/>
                    <a:lstStyle/>
                    <a:p>
                      <a:pPr algn="ctr" fontAlgn="b"/>
                      <a:r>
                        <a:rPr lang="en-US" sz="1600" u="none" strike="noStrike" dirty="0">
                          <a:effectLst/>
                        </a:rPr>
                        <a:t>What kind of fuel is used to heat the child’s home?</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a:effectLst/>
                        </a:rPr>
                        <a:t>Freq.</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Percent</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86794">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86794">
                <a:tc>
                  <a:txBody>
                    <a:bodyPr/>
                    <a:lstStyle/>
                    <a:p>
                      <a:pPr algn="ctr" fontAlgn="b"/>
                      <a:r>
                        <a:rPr lang="en-US" sz="1600" u="none" strike="noStrike" dirty="0">
                          <a:effectLst/>
                        </a:rPr>
                        <a:t>Natural Gas</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54</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4.18</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86794">
                <a:tc>
                  <a:txBody>
                    <a:bodyPr/>
                    <a:lstStyle/>
                    <a:p>
                      <a:pPr algn="ctr" fontAlgn="b"/>
                      <a:r>
                        <a:rPr lang="en-US" sz="1600" u="none" strike="noStrike" dirty="0">
                          <a:effectLst/>
                        </a:rPr>
                        <a:t>Electric</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13</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1.01</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286794">
                <a:tc>
                  <a:txBody>
                    <a:bodyPr/>
                    <a:lstStyle/>
                    <a:p>
                      <a:pPr algn="ctr" fontAlgn="b"/>
                      <a:r>
                        <a:rPr lang="en-US" sz="1600" u="none" strike="noStrike" dirty="0">
                          <a:effectLst/>
                        </a:rPr>
                        <a:t>Kerosene/liquid fuel</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0.08</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564897">
                <a:tc>
                  <a:txBody>
                    <a:bodyPr/>
                    <a:lstStyle/>
                    <a:p>
                      <a:pPr algn="ctr" fontAlgn="b"/>
                      <a:r>
                        <a:rPr lang="en-US" sz="1600" u="none" strike="noStrike" dirty="0">
                          <a:effectLst/>
                        </a:rPr>
                        <a:t>Wood/paper/straw/crop residue/animal du</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521</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40.29</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286794">
                <a:tc>
                  <a:txBody>
                    <a:bodyPr/>
                    <a:lstStyle/>
                    <a:p>
                      <a:pPr algn="ctr" fontAlgn="b"/>
                      <a:r>
                        <a:rPr lang="en-US" sz="1600" u="none" strike="noStrike" dirty="0">
                          <a:effectLst/>
                        </a:rPr>
                        <a:t>Charcoal/coal</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35</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2.71</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r h="286794">
                <a:tc>
                  <a:txBody>
                    <a:bodyPr/>
                    <a:lstStyle/>
                    <a:p>
                      <a:pPr algn="ctr" fontAlgn="b"/>
                      <a:r>
                        <a:rPr lang="en-US" sz="1600" b="0" i="0" u="none" strike="noStrike" dirty="0">
                          <a:solidFill>
                            <a:schemeClr val="dk1"/>
                          </a:solidFill>
                          <a:effectLst/>
                          <a:latin typeface="+mn-lt"/>
                        </a:rPr>
                        <a:t>None</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dirty="0">
                          <a:effectLst/>
                        </a:rPr>
                        <a:t>665</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51.43</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7"/>
                  </a:ext>
                </a:extLst>
              </a:tr>
              <a:tr h="286794">
                <a:tc>
                  <a:txBody>
                    <a:bodyPr/>
                    <a:lstStyle/>
                    <a:p>
                      <a:pPr algn="ctr" fontAlgn="b"/>
                      <a:r>
                        <a:rPr lang="en-US" sz="1600" u="none" strike="noStrike" dirty="0">
                          <a:effectLst/>
                        </a:rPr>
                        <a:t>Other specify</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4</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0.31</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8"/>
                  </a:ext>
                </a:extLst>
              </a:tr>
              <a:tr h="286794">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9"/>
                  </a:ext>
                </a:extLst>
              </a:tr>
              <a:tr h="286794">
                <a:tc>
                  <a:txBody>
                    <a:bodyPr/>
                    <a:lstStyle/>
                    <a:p>
                      <a:pPr algn="ctr" fontAlgn="b"/>
                      <a:r>
                        <a:rPr lang="en-US" sz="1600" u="none" strike="noStrike" dirty="0">
                          <a:effectLst/>
                        </a:rPr>
                        <a:t>Total</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1,293</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100</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10"/>
                  </a:ext>
                </a:extLst>
              </a:tr>
            </a:tbl>
          </a:graphicData>
        </a:graphic>
      </p:graphicFrame>
      <p:sp>
        <p:nvSpPr>
          <p:cNvPr id="4" name="TextBox 3"/>
          <p:cNvSpPr txBox="1"/>
          <p:nvPr/>
        </p:nvSpPr>
        <p:spPr>
          <a:xfrm>
            <a:off x="1828800" y="1066800"/>
            <a:ext cx="2215094" cy="369332"/>
          </a:xfrm>
          <a:prstGeom prst="rect">
            <a:avLst/>
          </a:prstGeom>
          <a:noFill/>
        </p:spPr>
        <p:txBody>
          <a:bodyPr wrap="none" rtlCol="0">
            <a:spAutoFit/>
          </a:bodyPr>
          <a:lstStyle/>
          <a:p>
            <a:r>
              <a:rPr lang="en-US" dirty="0"/>
              <a:t>Fuel used for heating </a:t>
            </a:r>
          </a:p>
        </p:txBody>
      </p:sp>
    </p:spTree>
    <p:extLst>
      <p:ext uri="{BB962C8B-B14F-4D97-AF65-F5344CB8AC3E}">
        <p14:creationId xmlns:p14="http://schemas.microsoft.com/office/powerpoint/2010/main" val="41847160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Year round carriage</a:t>
            </a:r>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126</a:t>
            </a:fld>
            <a:endParaRPr lang="en-US"/>
          </a:p>
        </p:txBody>
      </p:sp>
    </p:spTree>
    <p:extLst>
      <p:ext uri="{BB962C8B-B14F-4D97-AF65-F5344CB8AC3E}">
        <p14:creationId xmlns:p14="http://schemas.microsoft.com/office/powerpoint/2010/main" val="6557074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127</a:t>
            </a:fld>
            <a:endParaRPr lang="en-US"/>
          </a:p>
        </p:txBody>
      </p:sp>
      <p:sp>
        <p:nvSpPr>
          <p:cNvPr id="4" name="TextBox 3"/>
          <p:cNvSpPr txBox="1"/>
          <p:nvPr/>
        </p:nvSpPr>
        <p:spPr>
          <a:xfrm>
            <a:off x="2819400" y="457200"/>
            <a:ext cx="2472600" cy="369332"/>
          </a:xfrm>
          <a:prstGeom prst="rect">
            <a:avLst/>
          </a:prstGeom>
          <a:noFill/>
        </p:spPr>
        <p:txBody>
          <a:bodyPr wrap="none" rtlCol="0">
            <a:spAutoFit/>
          </a:bodyPr>
          <a:lstStyle/>
          <a:p>
            <a:r>
              <a:rPr lang="en-US" dirty="0"/>
              <a:t>PCV10 serotype carriage</a:t>
            </a:r>
          </a:p>
        </p:txBody>
      </p:sp>
      <p:graphicFrame>
        <p:nvGraphicFramePr>
          <p:cNvPr id="5" name="Chart 4"/>
          <p:cNvGraphicFramePr>
            <a:graphicFrameLocks/>
          </p:cNvGraphicFramePr>
          <p:nvPr>
            <p:extLst>
              <p:ext uri="{D42A27DB-BD31-4B8C-83A1-F6EECF244321}">
                <p14:modId xmlns:p14="http://schemas.microsoft.com/office/powerpoint/2010/main" val="2097998862"/>
              </p:ext>
            </p:extLst>
          </p:nvPr>
        </p:nvGraphicFramePr>
        <p:xfrm>
          <a:off x="304800" y="1524000"/>
          <a:ext cx="84582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44337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128</a:t>
            </a:fld>
            <a:endParaRPr lang="en-US"/>
          </a:p>
        </p:txBody>
      </p:sp>
      <p:graphicFrame>
        <p:nvGraphicFramePr>
          <p:cNvPr id="4" name="Chart 3"/>
          <p:cNvGraphicFramePr>
            <a:graphicFrameLocks/>
          </p:cNvGraphicFramePr>
          <p:nvPr>
            <p:extLst>
              <p:ext uri="{D42A27DB-BD31-4B8C-83A1-F6EECF244321}">
                <p14:modId xmlns:p14="http://schemas.microsoft.com/office/powerpoint/2010/main" val="1472312538"/>
              </p:ext>
            </p:extLst>
          </p:nvPr>
        </p:nvGraphicFramePr>
        <p:xfrm>
          <a:off x="152400" y="1143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19400" y="457200"/>
            <a:ext cx="2472600" cy="369332"/>
          </a:xfrm>
          <a:prstGeom prst="rect">
            <a:avLst/>
          </a:prstGeom>
          <a:noFill/>
        </p:spPr>
        <p:txBody>
          <a:bodyPr wrap="none" rtlCol="0">
            <a:spAutoFit/>
          </a:bodyPr>
          <a:lstStyle/>
          <a:p>
            <a:r>
              <a:rPr lang="en-US" dirty="0"/>
              <a:t>PCV13 serotype carriage</a:t>
            </a:r>
          </a:p>
        </p:txBody>
      </p:sp>
    </p:spTree>
    <p:extLst>
      <p:ext uri="{BB962C8B-B14F-4D97-AF65-F5344CB8AC3E}">
        <p14:creationId xmlns:p14="http://schemas.microsoft.com/office/powerpoint/2010/main" val="7150927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BCG coverage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129</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930241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597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Natural progression of Infectious diseases</a:t>
            </a:r>
            <a:br>
              <a:rPr lang="en-US" dirty="0"/>
            </a:br>
            <a:endParaRPr lang="en-US" dirty="0"/>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1898073" y="42672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16" idx="1"/>
          </p:cNvCxnSpPr>
          <p:nvPr/>
        </p:nvCxnSpPr>
        <p:spPr>
          <a:xfrm flipV="1">
            <a:off x="2126673" y="3519055"/>
            <a:ext cx="214745" cy="7481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341418" y="3389755"/>
            <a:ext cx="748146" cy="9536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2"/>
          </p:cNvCxnSpPr>
          <p:nvPr/>
        </p:nvCxnSpPr>
        <p:spPr>
          <a:xfrm flipV="1">
            <a:off x="2355273" y="4343400"/>
            <a:ext cx="1226127"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3"/>
          </p:cNvCxnSpPr>
          <p:nvPr/>
        </p:nvCxnSpPr>
        <p:spPr>
          <a:xfrm>
            <a:off x="2126673" y="4724400"/>
            <a:ext cx="734291"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Smiley Face 15"/>
          <p:cNvSpPr/>
          <p:nvPr/>
        </p:nvSpPr>
        <p:spPr>
          <a:xfrm>
            <a:off x="2154382" y="306185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15"/>
          <p:cNvSpPr/>
          <p:nvPr/>
        </p:nvSpPr>
        <p:spPr>
          <a:xfrm>
            <a:off x="3110346" y="32004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15"/>
          <p:cNvSpPr/>
          <p:nvPr/>
        </p:nvSpPr>
        <p:spPr>
          <a:xfrm>
            <a:off x="2881746" y="47244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15"/>
          <p:cNvSpPr/>
          <p:nvPr/>
        </p:nvSpPr>
        <p:spPr>
          <a:xfrm>
            <a:off x="3595255" y="402474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27" idx="1"/>
          </p:cNvCxnSpPr>
          <p:nvPr/>
        </p:nvCxnSpPr>
        <p:spPr>
          <a:xfrm flipH="1" flipV="1">
            <a:off x="2362200" y="2514600"/>
            <a:ext cx="20782" cy="5472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7" idx="1"/>
          </p:cNvCxnSpPr>
          <p:nvPr/>
        </p:nvCxnSpPr>
        <p:spPr>
          <a:xfrm flipV="1">
            <a:off x="2382982" y="2371445"/>
            <a:ext cx="655773" cy="69041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1"/>
          </p:cNvCxnSpPr>
          <p:nvPr/>
        </p:nvCxnSpPr>
        <p:spPr>
          <a:xfrm flipV="1">
            <a:off x="2382982" y="2752445"/>
            <a:ext cx="1341573" cy="30941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429000" y="2752445"/>
            <a:ext cx="295555" cy="4479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576777" y="3276600"/>
            <a:ext cx="452578" cy="669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576777" y="2895600"/>
            <a:ext cx="995223"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0" idx="2"/>
          </p:cNvCxnSpPr>
          <p:nvPr/>
        </p:nvCxnSpPr>
        <p:spPr>
          <a:xfrm>
            <a:off x="4052455" y="4253345"/>
            <a:ext cx="434100" cy="15701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962400" y="3733800"/>
            <a:ext cx="228600" cy="2909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076700" y="3743045"/>
            <a:ext cx="1171855" cy="2817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9" idx="2"/>
          </p:cNvCxnSpPr>
          <p:nvPr/>
        </p:nvCxnSpPr>
        <p:spPr>
          <a:xfrm flipV="1">
            <a:off x="3338946" y="4733645"/>
            <a:ext cx="1147609" cy="2193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Smiley Face 15"/>
          <p:cNvSpPr/>
          <p:nvPr/>
        </p:nvSpPr>
        <p:spPr>
          <a:xfrm>
            <a:off x="2143991" y="19812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miley Face 15"/>
          <p:cNvSpPr/>
          <p:nvPr/>
        </p:nvSpPr>
        <p:spPr>
          <a:xfrm>
            <a:off x="2968336" y="191424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miley Face 15"/>
          <p:cNvSpPr/>
          <p:nvPr/>
        </p:nvSpPr>
        <p:spPr>
          <a:xfrm>
            <a:off x="3684150" y="229524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miley Face 15"/>
          <p:cNvSpPr/>
          <p:nvPr/>
        </p:nvSpPr>
        <p:spPr>
          <a:xfrm>
            <a:off x="4572000" y="26670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miley Face 15"/>
          <p:cNvSpPr/>
          <p:nvPr/>
        </p:nvSpPr>
        <p:spPr>
          <a:xfrm>
            <a:off x="4481946" y="427644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miley Face 15"/>
          <p:cNvSpPr/>
          <p:nvPr/>
        </p:nvSpPr>
        <p:spPr>
          <a:xfrm>
            <a:off x="5248555" y="3463637"/>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miley Face 15"/>
          <p:cNvSpPr/>
          <p:nvPr/>
        </p:nvSpPr>
        <p:spPr>
          <a:xfrm>
            <a:off x="4055905" y="321425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50" idx="1"/>
          </p:cNvCxnSpPr>
          <p:nvPr/>
        </p:nvCxnSpPr>
        <p:spPr>
          <a:xfrm flipV="1">
            <a:off x="5477155" y="2895600"/>
            <a:ext cx="390245" cy="568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0" idx="2"/>
          </p:cNvCxnSpPr>
          <p:nvPr/>
        </p:nvCxnSpPr>
        <p:spPr>
          <a:xfrm flipV="1">
            <a:off x="5705755" y="3657600"/>
            <a:ext cx="161645" cy="346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0" idx="1"/>
          </p:cNvCxnSpPr>
          <p:nvPr/>
        </p:nvCxnSpPr>
        <p:spPr>
          <a:xfrm flipV="1">
            <a:off x="5477155" y="3267355"/>
            <a:ext cx="1295400" cy="1962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986309" y="5463662"/>
            <a:ext cx="3171381"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3600" dirty="0"/>
              <a:t>Disease spreads</a:t>
            </a:r>
          </a:p>
        </p:txBody>
      </p:sp>
      <p:sp>
        <p:nvSpPr>
          <p:cNvPr id="52" name="Smiley Face 15"/>
          <p:cNvSpPr/>
          <p:nvPr/>
        </p:nvSpPr>
        <p:spPr>
          <a:xfrm>
            <a:off x="6772555" y="2996846"/>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miley Face 15"/>
          <p:cNvSpPr/>
          <p:nvPr/>
        </p:nvSpPr>
        <p:spPr>
          <a:xfrm>
            <a:off x="5806640" y="2559627"/>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miley Face 15"/>
          <p:cNvSpPr/>
          <p:nvPr/>
        </p:nvSpPr>
        <p:spPr>
          <a:xfrm>
            <a:off x="5867400" y="3485483"/>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2951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BCG and OPV 0 coverage-Verbal or card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51605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85635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BCG and OPV 0 coverage-Card verified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8924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95750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week doses- verbal or card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52328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95402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week doses-card verified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297855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21767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week doses –card/verbal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70551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49051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week doses –card verified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05984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34575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week doses –card/verbal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136</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023850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96639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week doses –card verified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137</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872383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925336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Carriage in immunized versus unimmunized n=1180</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138</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49854219"/>
              </p:ext>
            </p:extLst>
          </p:nvPr>
        </p:nvGraphicFramePr>
        <p:xfrm>
          <a:off x="228600" y="1600200"/>
          <a:ext cx="8458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73021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139</a:t>
            </a:fld>
            <a:endParaRPr lang="en-US"/>
          </a:p>
        </p:txBody>
      </p:sp>
      <p:sp>
        <p:nvSpPr>
          <p:cNvPr id="3" name="Rectangle 2"/>
          <p:cNvSpPr/>
          <p:nvPr/>
        </p:nvSpPr>
        <p:spPr>
          <a:xfrm>
            <a:off x="2286000" y="457200"/>
            <a:ext cx="4882747" cy="646331"/>
          </a:xfrm>
          <a:prstGeom prst="rect">
            <a:avLst/>
          </a:prstGeom>
        </p:spPr>
        <p:txBody>
          <a:bodyPr wrap="none">
            <a:spAutoFit/>
          </a:bodyPr>
          <a:lstStyle/>
          <a:p>
            <a:r>
              <a:rPr lang="en-US" sz="3600" dirty="0"/>
              <a:t>PCV10 carriage by doses</a:t>
            </a:r>
          </a:p>
        </p:txBody>
      </p:sp>
      <p:graphicFrame>
        <p:nvGraphicFramePr>
          <p:cNvPr id="5" name="Chart 4"/>
          <p:cNvGraphicFramePr>
            <a:graphicFrameLocks/>
          </p:cNvGraphicFramePr>
          <p:nvPr>
            <p:extLst>
              <p:ext uri="{D42A27DB-BD31-4B8C-83A1-F6EECF244321}">
                <p14:modId xmlns:p14="http://schemas.microsoft.com/office/powerpoint/2010/main" val="3279803025"/>
              </p:ext>
            </p:extLst>
          </p:nvPr>
        </p:nvGraphicFramePr>
        <p:xfrm>
          <a:off x="533401" y="1600200"/>
          <a:ext cx="76200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200400" y="5715000"/>
            <a:ext cx="1366080" cy="369332"/>
          </a:xfrm>
          <a:prstGeom prst="rect">
            <a:avLst/>
          </a:prstGeom>
          <a:noFill/>
        </p:spPr>
        <p:txBody>
          <a:bodyPr wrap="none" rtlCol="0">
            <a:spAutoFit/>
          </a:bodyPr>
          <a:lstStyle/>
          <a:p>
            <a:r>
              <a:rPr lang="en-US" dirty="0"/>
              <a:t>No of Doses </a:t>
            </a:r>
          </a:p>
        </p:txBody>
      </p:sp>
    </p:spTree>
    <p:extLst>
      <p:ext uri="{BB962C8B-B14F-4D97-AF65-F5344CB8AC3E}">
        <p14:creationId xmlns:p14="http://schemas.microsoft.com/office/powerpoint/2010/main" val="420364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Natural progression of Infectious diseases</a:t>
            </a:r>
            <a:br>
              <a:rPr lang="en-US" dirty="0"/>
            </a:br>
            <a:endParaRPr lang="en-US" dirty="0"/>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miley Face 17"/>
          <p:cNvSpPr/>
          <p:nvPr/>
        </p:nvSpPr>
        <p:spPr>
          <a:xfrm>
            <a:off x="2105891" y="4191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2112818" y="3061855"/>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124200" y="3124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3581400" y="41148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3013364" y="4918364"/>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450612" y="5943600"/>
            <a:ext cx="6699976"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200" dirty="0"/>
              <a:t>After some time --Recover to immunity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9594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PCV10 carriage by doses- card verified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140</a:t>
            </a:fld>
            <a:endParaRPr lang="en-US"/>
          </a:p>
        </p:txBody>
      </p:sp>
      <p:sp>
        <p:nvSpPr>
          <p:cNvPr id="6" name="TextBox 5"/>
          <p:cNvSpPr txBox="1"/>
          <p:nvPr/>
        </p:nvSpPr>
        <p:spPr>
          <a:xfrm>
            <a:off x="3733800" y="5955632"/>
            <a:ext cx="1676400" cy="369332"/>
          </a:xfrm>
          <a:prstGeom prst="rect">
            <a:avLst/>
          </a:prstGeom>
          <a:noFill/>
        </p:spPr>
        <p:txBody>
          <a:bodyPr wrap="square" rtlCol="0">
            <a:spAutoFit/>
          </a:bodyPr>
          <a:lstStyle/>
          <a:p>
            <a:r>
              <a:rPr lang="en-US" dirty="0"/>
              <a:t>No of  doses </a:t>
            </a:r>
          </a:p>
        </p:txBody>
      </p:sp>
      <p:graphicFrame>
        <p:nvGraphicFramePr>
          <p:cNvPr id="7" name="Chart 6"/>
          <p:cNvGraphicFramePr>
            <a:graphicFrameLocks/>
          </p:cNvGraphicFramePr>
          <p:nvPr>
            <p:extLst>
              <p:ext uri="{D42A27DB-BD31-4B8C-83A1-F6EECF244321}">
                <p14:modId xmlns:p14="http://schemas.microsoft.com/office/powerpoint/2010/main" val="3136973716"/>
              </p:ext>
            </p:extLst>
          </p:nvPr>
        </p:nvGraphicFramePr>
        <p:xfrm>
          <a:off x="609600" y="1524000"/>
          <a:ext cx="75438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44764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Carriage by no of doses and age group </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141</a:t>
            </a:fld>
            <a:endParaRPr lang="en-US"/>
          </a:p>
        </p:txBody>
      </p:sp>
    </p:spTree>
    <p:extLst>
      <p:ext uri="{BB962C8B-B14F-4D97-AF65-F5344CB8AC3E}">
        <p14:creationId xmlns:p14="http://schemas.microsoft.com/office/powerpoint/2010/main" val="41228099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142</a:t>
            </a:fld>
            <a:endParaRPr lang="en-US"/>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98942"/>
            <a:ext cx="9144000" cy="669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803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Natural progression of Infectious diseases</a:t>
            </a:r>
            <a:br>
              <a:rPr lang="en-US" dirty="0"/>
            </a:br>
            <a:endParaRPr lang="en-US" dirty="0"/>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miley Face 17"/>
          <p:cNvSpPr/>
          <p:nvPr/>
        </p:nvSpPr>
        <p:spPr>
          <a:xfrm>
            <a:off x="2105891" y="4191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2112818" y="3061855"/>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124200" y="3124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3581400" y="41148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3013364" y="4918364"/>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15"/>
          <p:cNvSpPr/>
          <p:nvPr/>
        </p:nvSpPr>
        <p:spPr>
          <a:xfrm>
            <a:off x="1143000" y="257694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4" idx="2"/>
          </p:cNvCxnSpPr>
          <p:nvPr/>
        </p:nvCxnSpPr>
        <p:spPr>
          <a:xfrm flipV="1">
            <a:off x="1600200" y="2362200"/>
            <a:ext cx="505691" cy="4433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2"/>
            <a:endCxn id="19" idx="1"/>
          </p:cNvCxnSpPr>
          <p:nvPr/>
        </p:nvCxnSpPr>
        <p:spPr>
          <a:xfrm>
            <a:off x="1600200" y="2805545"/>
            <a:ext cx="579573" cy="32326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3" idx="3"/>
          </p:cNvCxnSpPr>
          <p:nvPr/>
        </p:nvCxnSpPr>
        <p:spPr>
          <a:xfrm flipV="1">
            <a:off x="1676400" y="2371445"/>
            <a:ext cx="1362355" cy="4479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81721" y="5875951"/>
            <a:ext cx="3885679" cy="76944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4400" dirty="0"/>
              <a:t>No transmission</a:t>
            </a:r>
          </a:p>
        </p:txBody>
      </p:sp>
      <p:pic>
        <p:nvPicPr>
          <p:cNvPr id="6146" name="Picture 2" descr="Image result for warning 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546" y="4914225"/>
            <a:ext cx="1600200" cy="19234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2947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0" presetClass="entr" presetSubtype="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Vaccines work? </a:t>
            </a:r>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miley Face 17"/>
          <p:cNvSpPr/>
          <p:nvPr/>
        </p:nvSpPr>
        <p:spPr>
          <a:xfrm>
            <a:off x="2860964" y="4765964"/>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2112818" y="3061855"/>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124200" y="3124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3581400" y="4114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78335" y="5580923"/>
            <a:ext cx="6739730"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3600" dirty="0"/>
              <a:t>a “naïve”  (susceptible ) population</a:t>
            </a:r>
          </a:p>
        </p:txBody>
      </p:sp>
      <p:sp>
        <p:nvSpPr>
          <p:cNvPr id="3" name="AutoShape 2" descr="Image result for syringe needl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syringe needle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6" descr="Image result for syringe needle clip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8" descr="Image result for syringe needle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41959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Slide Number Placeholder 2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0366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Vaccines Work ?</a:t>
            </a:r>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miley Face 17"/>
          <p:cNvSpPr/>
          <p:nvPr/>
        </p:nvSpPr>
        <p:spPr>
          <a:xfrm>
            <a:off x="2105891" y="4191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2112818" y="3061855"/>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124200" y="3124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3581400" y="41148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3013364" y="4918364"/>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781698" y="5791200"/>
            <a:ext cx="5275803" cy="58477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3200" dirty="0"/>
              <a:t>Immunity without the disease </a:t>
            </a:r>
          </a:p>
        </p:txBody>
      </p:sp>
      <p:pic>
        <p:nvPicPr>
          <p:cNvPr id="2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41959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54982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Vaccines work ?</a:t>
            </a:r>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miley Face 17"/>
          <p:cNvSpPr/>
          <p:nvPr/>
        </p:nvSpPr>
        <p:spPr>
          <a:xfrm>
            <a:off x="2105891" y="41910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2112818" y="3061855"/>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124200" y="3124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3581400" y="41148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3013364" y="4918364"/>
            <a:ext cx="457200" cy="457200"/>
          </a:xfrm>
          <a:prstGeom prst="smileyFac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15"/>
          <p:cNvSpPr/>
          <p:nvPr/>
        </p:nvSpPr>
        <p:spPr>
          <a:xfrm>
            <a:off x="1143000" y="2576945"/>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4" idx="2"/>
          </p:cNvCxnSpPr>
          <p:nvPr/>
        </p:nvCxnSpPr>
        <p:spPr>
          <a:xfrm flipV="1">
            <a:off x="1600200" y="2362200"/>
            <a:ext cx="505691" cy="4433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2"/>
            <a:endCxn id="19" idx="1"/>
          </p:cNvCxnSpPr>
          <p:nvPr/>
        </p:nvCxnSpPr>
        <p:spPr>
          <a:xfrm>
            <a:off x="1600200" y="2805545"/>
            <a:ext cx="579573" cy="32326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3" idx="3"/>
          </p:cNvCxnSpPr>
          <p:nvPr/>
        </p:nvCxnSpPr>
        <p:spPr>
          <a:xfrm flipV="1">
            <a:off x="1676400" y="2371445"/>
            <a:ext cx="1362355" cy="44795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7291" y="5562600"/>
            <a:ext cx="8568109"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600" dirty="0"/>
              <a:t>No transmission- Immunity without the disease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pic>
        <p:nvPicPr>
          <p:cNvPr id="30" name="Picture 2" descr="Image result for warning 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1600200" cy="192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45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Vaccines &amp; Pneumococcal Carriage </a:t>
            </a:r>
          </a:p>
        </p:txBody>
      </p:sp>
      <p:sp>
        <p:nvSpPr>
          <p:cNvPr id="3" name="Content Placeholder 2"/>
          <p:cNvSpPr>
            <a:spLocks noGrp="1"/>
          </p:cNvSpPr>
          <p:nvPr>
            <p:ph idx="1"/>
          </p:nvPr>
        </p:nvSpPr>
        <p:spPr/>
        <p:txBody>
          <a:bodyPr>
            <a:normAutofit fontScale="70000" lnSpcReduction="20000"/>
          </a:bodyPr>
          <a:lstStyle/>
          <a:p>
            <a:pPr>
              <a:lnSpc>
                <a:spcPct val="150000"/>
              </a:lnSpc>
            </a:pPr>
            <a:r>
              <a:rPr lang="en-US" dirty="0"/>
              <a:t>Normal commensal or habitat of nasopharynx is known as </a:t>
            </a:r>
            <a:r>
              <a:rPr lang="en-US" u="sng" dirty="0">
                <a:solidFill>
                  <a:schemeClr val="accent6">
                    <a:lumMod val="50000"/>
                  </a:schemeClr>
                </a:solidFill>
              </a:rPr>
              <a:t>“carriage”</a:t>
            </a:r>
            <a:r>
              <a:rPr lang="en-US" u="sng" dirty="0"/>
              <a:t> </a:t>
            </a:r>
          </a:p>
          <a:p>
            <a:pPr>
              <a:lnSpc>
                <a:spcPct val="150000"/>
              </a:lnSpc>
            </a:pPr>
            <a:r>
              <a:rPr lang="en-US" dirty="0"/>
              <a:t>Carriage may or may not lead to pneumococcal disease </a:t>
            </a:r>
          </a:p>
          <a:p>
            <a:pPr>
              <a:lnSpc>
                <a:spcPct val="150000"/>
              </a:lnSpc>
            </a:pPr>
            <a:r>
              <a:rPr lang="en-US" dirty="0"/>
              <a:t>Carriage is an obligate precursor of disease in susceptible individuals </a:t>
            </a:r>
          </a:p>
          <a:p>
            <a:pPr>
              <a:lnSpc>
                <a:spcPct val="150000"/>
              </a:lnSpc>
            </a:pPr>
            <a:r>
              <a:rPr lang="en-US" dirty="0"/>
              <a:t>Carriage (infective reservoir) can be decreased by vaccinating children by pneumococcal vaccines </a:t>
            </a:r>
          </a:p>
          <a:p>
            <a:pPr>
              <a:lnSpc>
                <a:spcPct val="150000"/>
              </a:lnSpc>
            </a:pPr>
            <a:r>
              <a:rPr lang="en-US" dirty="0"/>
              <a:t>Vaccines are known to decrease the carriage in both vaccinated and unvaccinated children. </a:t>
            </a:r>
          </a:p>
        </p:txBody>
      </p:sp>
      <p:sp>
        <p:nvSpPr>
          <p:cNvPr id="4" name="TextBox 3"/>
          <p:cNvSpPr txBox="1"/>
          <p:nvPr/>
        </p:nvSpPr>
        <p:spPr>
          <a:xfrm>
            <a:off x="228600" y="6059269"/>
            <a:ext cx="8834021" cy="646331"/>
          </a:xfrm>
          <a:prstGeom prst="rect">
            <a:avLst/>
          </a:prstGeom>
          <a:noFill/>
        </p:spPr>
        <p:txBody>
          <a:bodyPr wrap="none" rtlCol="0">
            <a:spAutoFit/>
          </a:bodyPr>
          <a:lstStyle/>
          <a:p>
            <a:r>
              <a:rPr lang="en-US" dirty="0" err="1"/>
              <a:t>Simell</a:t>
            </a:r>
            <a:r>
              <a:rPr lang="en-US" dirty="0"/>
              <a:t> B, </a:t>
            </a:r>
            <a:r>
              <a:rPr lang="en-US" dirty="0" err="1"/>
              <a:t>Auranen</a:t>
            </a:r>
            <a:r>
              <a:rPr lang="en-US" dirty="0"/>
              <a:t> K, </a:t>
            </a:r>
            <a:r>
              <a:rPr lang="en-US" dirty="0" err="1"/>
              <a:t>Käyhty</a:t>
            </a:r>
            <a:r>
              <a:rPr lang="en-US" dirty="0"/>
              <a:t> H, </a:t>
            </a:r>
            <a:r>
              <a:rPr lang="en-US" dirty="0" err="1"/>
              <a:t>Goldblatt</a:t>
            </a:r>
            <a:r>
              <a:rPr lang="en-US" dirty="0"/>
              <a:t> D, Dagan R, O’Brien KL. The fundamental link</a:t>
            </a:r>
          </a:p>
          <a:p>
            <a:r>
              <a:rPr lang="en-US" dirty="0"/>
              <a:t> between pneumococcal carriage and disease. Expert review of vaccines. 2012;11(7):841-55.</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6707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Pneumococcal Disease –Definition </a:t>
            </a:r>
          </a:p>
        </p:txBody>
      </p:sp>
      <p:sp>
        <p:nvSpPr>
          <p:cNvPr id="3" name="Content Placeholder 2"/>
          <p:cNvSpPr>
            <a:spLocks noGrp="1"/>
          </p:cNvSpPr>
          <p:nvPr>
            <p:ph idx="1"/>
          </p:nvPr>
        </p:nvSpPr>
        <p:spPr/>
        <p:txBody>
          <a:bodyPr/>
          <a:lstStyle/>
          <a:p>
            <a:pPr>
              <a:lnSpc>
                <a:spcPct val="150000"/>
              </a:lnSpc>
            </a:pPr>
            <a:r>
              <a:rPr lang="en-US" dirty="0"/>
              <a:t>A group of diseases caused by a bacterium called </a:t>
            </a:r>
            <a:r>
              <a:rPr lang="en-US" i="1" u="sng" dirty="0"/>
              <a:t>Streptococcus pneumoniae</a:t>
            </a:r>
          </a:p>
          <a:p>
            <a:pPr>
              <a:lnSpc>
                <a:spcPct val="150000"/>
              </a:lnSpc>
            </a:pPr>
            <a:r>
              <a:rPr lang="en-US" dirty="0"/>
              <a:t>There are more than 90 known serotypes of Pneumococcus </a:t>
            </a:r>
          </a:p>
          <a:p>
            <a:pPr>
              <a:lnSpc>
                <a:spcPct val="150000"/>
              </a:lnSpc>
            </a:pPr>
            <a:endParaRPr lang="en-US" dirty="0"/>
          </a:p>
        </p:txBody>
      </p:sp>
      <p:sp>
        <p:nvSpPr>
          <p:cNvPr id="4" name="TextBox 3"/>
          <p:cNvSpPr txBox="1"/>
          <p:nvPr/>
        </p:nvSpPr>
        <p:spPr>
          <a:xfrm>
            <a:off x="762000" y="6248400"/>
            <a:ext cx="5906745" cy="369332"/>
          </a:xfrm>
          <a:prstGeom prst="rect">
            <a:avLst/>
          </a:prstGeom>
          <a:noFill/>
        </p:spPr>
        <p:txBody>
          <a:bodyPr wrap="none" rtlCol="0">
            <a:spAutoFit/>
          </a:bodyPr>
          <a:lstStyle/>
          <a:p>
            <a:r>
              <a:rPr lang="en-US" dirty="0"/>
              <a:t>https://www.cdc.gov/vaccines/pubs/pinkbook/pneumo.html</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826171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 vaccine introduction Pneumococcal carriage survey </a:t>
            </a:r>
          </a:p>
        </p:txBody>
      </p:sp>
      <p:sp>
        <p:nvSpPr>
          <p:cNvPr id="4" name="TextBox 3"/>
          <p:cNvSpPr txBox="1"/>
          <p:nvPr/>
        </p:nvSpPr>
        <p:spPr>
          <a:xfrm>
            <a:off x="1143000" y="6400800"/>
            <a:ext cx="5387437" cy="369332"/>
          </a:xfrm>
          <a:prstGeom prst="rect">
            <a:avLst/>
          </a:prstGeom>
          <a:noFill/>
        </p:spPr>
        <p:txBody>
          <a:bodyPr wrap="none" rtlCol="0">
            <a:spAutoFit/>
          </a:bodyPr>
          <a:lstStyle/>
          <a:p>
            <a:r>
              <a:rPr lang="en-US" dirty="0"/>
              <a:t>Source: unpublished data from GAVI PCV Impact study  </a:t>
            </a:r>
          </a:p>
        </p:txBody>
      </p:sp>
      <p:graphicFrame>
        <p:nvGraphicFramePr>
          <p:cNvPr id="7" name="Chart 6"/>
          <p:cNvGraphicFramePr>
            <a:graphicFrameLocks/>
          </p:cNvGraphicFramePr>
          <p:nvPr>
            <p:extLst>
              <p:ext uri="{D42A27DB-BD31-4B8C-83A1-F6EECF244321}">
                <p14:modId xmlns:p14="http://schemas.microsoft.com/office/powerpoint/2010/main" val="1383165853"/>
              </p:ext>
            </p:extLst>
          </p:nvPr>
        </p:nvGraphicFramePr>
        <p:xfrm>
          <a:off x="990600" y="1676400"/>
          <a:ext cx="6934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13575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serotype distribution </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229600" cy="4953000"/>
          </a:xfrm>
          <a:prstGeom prst="rect">
            <a:avLst/>
          </a:prstGeom>
          <a:noFill/>
        </p:spPr>
      </p:pic>
      <p:sp>
        <p:nvSpPr>
          <p:cNvPr id="5" name="TextBox 4"/>
          <p:cNvSpPr txBox="1"/>
          <p:nvPr/>
        </p:nvSpPr>
        <p:spPr>
          <a:xfrm>
            <a:off x="1143000" y="6400800"/>
            <a:ext cx="5387437" cy="369332"/>
          </a:xfrm>
          <a:prstGeom prst="rect">
            <a:avLst/>
          </a:prstGeom>
          <a:noFill/>
        </p:spPr>
        <p:txBody>
          <a:bodyPr wrap="none" rtlCol="0">
            <a:spAutoFit/>
          </a:bodyPr>
          <a:lstStyle/>
          <a:p>
            <a:r>
              <a:rPr lang="en-US" dirty="0"/>
              <a:t>Source: unpublished data from GAVI PCV Impact study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89726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coverage-Matiari</a:t>
            </a:r>
          </a:p>
        </p:txBody>
      </p:sp>
      <p:graphicFrame>
        <p:nvGraphicFramePr>
          <p:cNvPr id="4" name="Chart 3"/>
          <p:cNvGraphicFramePr>
            <a:graphicFrameLocks/>
          </p:cNvGraphicFramePr>
          <p:nvPr>
            <p:extLst>
              <p:ext uri="{D42A27DB-BD31-4B8C-83A1-F6EECF244321}">
                <p14:modId xmlns:p14="http://schemas.microsoft.com/office/powerpoint/2010/main" val="711906114"/>
              </p:ext>
            </p:extLst>
          </p:nvPr>
        </p:nvGraphicFramePr>
        <p:xfrm>
          <a:off x="1219200" y="1752600"/>
          <a:ext cx="6781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43000" y="6400800"/>
            <a:ext cx="5006050" cy="369332"/>
          </a:xfrm>
          <a:prstGeom prst="rect">
            <a:avLst/>
          </a:prstGeom>
          <a:noFill/>
        </p:spPr>
        <p:txBody>
          <a:bodyPr wrap="none" rtlCol="0">
            <a:spAutoFit/>
          </a:bodyPr>
          <a:lstStyle/>
          <a:p>
            <a:r>
              <a:rPr lang="en-US" dirty="0"/>
              <a:t>Source: unpublished data from Indirect effect study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68425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lnSpc>
                <a:spcPct val="150000"/>
              </a:lnSpc>
              <a:buNone/>
            </a:pPr>
            <a:r>
              <a:rPr lang="en-US" dirty="0"/>
              <a:t>This combination of high burden of carriage and low vaccine coverage provided an opportunity to test </a:t>
            </a:r>
            <a:r>
              <a:rPr lang="en-US" i="1" u="sng" dirty="0">
                <a:solidFill>
                  <a:schemeClr val="accent6">
                    <a:lumMod val="50000"/>
                  </a:schemeClr>
                </a:solidFill>
              </a:rPr>
              <a:t>the impact of increasing vaccine coverage on pneumococcal carriage in both vaccinated and unvaccinated children.</a:t>
            </a:r>
          </a:p>
          <a:p>
            <a:endParaRPr lang="en-US"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64056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Questions</a:t>
            </a:r>
          </a:p>
        </p:txBody>
      </p:sp>
      <p:sp>
        <p:nvSpPr>
          <p:cNvPr id="3" name="Content Placeholder 2"/>
          <p:cNvSpPr>
            <a:spLocks noGrp="1"/>
          </p:cNvSpPr>
          <p:nvPr>
            <p:ph idx="1"/>
          </p:nvPr>
        </p:nvSpPr>
        <p:spPr/>
        <p:txBody>
          <a:bodyPr>
            <a:normAutofit fontScale="85000" lnSpcReduction="10000"/>
          </a:bodyPr>
          <a:lstStyle/>
          <a:p>
            <a:pPr marL="514350" indent="-514350">
              <a:lnSpc>
                <a:spcPct val="160000"/>
              </a:lnSpc>
              <a:buFont typeface="+mj-lt"/>
              <a:buAutoNum type="arabicPeriod"/>
            </a:pPr>
            <a:r>
              <a:rPr lang="en-US" dirty="0"/>
              <a:t>What is the vaccine coverage required to impart indirect protection against pneumococcal carriage in children less than two years of age in a rural community in Matiari, Sindh?</a:t>
            </a:r>
          </a:p>
          <a:p>
            <a:pPr marL="514350" indent="-514350">
              <a:lnSpc>
                <a:spcPct val="160000"/>
              </a:lnSpc>
              <a:buFont typeface="+mj-lt"/>
              <a:buAutoNum type="arabicPeriod"/>
            </a:pPr>
            <a:r>
              <a:rPr lang="en-US" dirty="0"/>
              <a:t>What are the factors  associated with  carriage of vaccine type (VT) serotype in children less than two years of age in a rural community in Matiari, Sindh?</a:t>
            </a:r>
          </a:p>
          <a:p>
            <a:pPr marL="514350" indent="-514350">
              <a:lnSpc>
                <a:spcPct val="150000"/>
              </a:lnSpc>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375642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Hypotheses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514350" indent="-514350">
              <a:lnSpc>
                <a:spcPct val="160000"/>
              </a:lnSpc>
              <a:buFont typeface="+mj-lt"/>
              <a:buAutoNum type="arabicPeriod"/>
            </a:pPr>
            <a:r>
              <a:rPr lang="en-US" dirty="0"/>
              <a:t>With increasing vaccine coverage, the pneumococcal carriage will decrease in both vaccinated and unvaccinated children</a:t>
            </a:r>
          </a:p>
          <a:p>
            <a:pPr marL="514350" indent="-514350">
              <a:lnSpc>
                <a:spcPct val="160000"/>
              </a:lnSpc>
              <a:buFont typeface="+mj-lt"/>
              <a:buAutoNum type="arabicPeriod"/>
            </a:pPr>
            <a:r>
              <a:rPr lang="en-US" dirty="0"/>
              <a:t>Child’s age, gender, crowding, indoor air pollution and  vaccination status are associated with carriage of PCV 10 serotypes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46236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Objectives</a:t>
            </a:r>
          </a:p>
        </p:txBody>
      </p:sp>
      <p:sp>
        <p:nvSpPr>
          <p:cNvPr id="3" name="Content Placeholder 2"/>
          <p:cNvSpPr>
            <a:spLocks noGrp="1"/>
          </p:cNvSpPr>
          <p:nvPr>
            <p:ph idx="1"/>
          </p:nvPr>
        </p:nvSpPr>
        <p:spPr/>
        <p:txBody>
          <a:bodyPr>
            <a:normAutofit fontScale="92500" lnSpcReduction="10000"/>
          </a:bodyPr>
          <a:lstStyle/>
          <a:p>
            <a:pPr lvl="0">
              <a:lnSpc>
                <a:spcPct val="160000"/>
              </a:lnSpc>
            </a:pPr>
            <a:r>
              <a:rPr lang="en-US" dirty="0"/>
              <a:t>To demonstrate </a:t>
            </a:r>
            <a:r>
              <a:rPr lang="en-US" i="1" u="sng" dirty="0">
                <a:solidFill>
                  <a:schemeClr val="accent6">
                    <a:lumMod val="50000"/>
                  </a:schemeClr>
                </a:solidFill>
              </a:rPr>
              <a:t>the direct and indirect  effect </a:t>
            </a:r>
            <a:r>
              <a:rPr lang="en-US" dirty="0"/>
              <a:t>of PCV10 on nasopharyngeal carriage</a:t>
            </a:r>
          </a:p>
          <a:p>
            <a:pPr>
              <a:lnSpc>
                <a:spcPct val="160000"/>
              </a:lnSpc>
            </a:pPr>
            <a:r>
              <a:rPr lang="en-US" dirty="0"/>
              <a:t>To identify factors associated with carriage of VT serotypes</a:t>
            </a:r>
          </a:p>
          <a:p>
            <a:pPr lvl="0">
              <a:lnSpc>
                <a:spcPct val="160000"/>
              </a:lnSpc>
            </a:pPr>
            <a:r>
              <a:rPr lang="en-US" dirty="0"/>
              <a:t>To increase vaccine coverage in the two union councils of Matiari, Sindh</a:t>
            </a:r>
          </a:p>
          <a:p>
            <a:pPr>
              <a:lnSpc>
                <a:spcPct val="160000"/>
              </a:lnSpc>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097463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objectives</a:t>
            </a:r>
          </a:p>
        </p:txBody>
      </p:sp>
      <p:sp>
        <p:nvSpPr>
          <p:cNvPr id="3" name="Content Placeholder 2"/>
          <p:cNvSpPr>
            <a:spLocks noGrp="1"/>
          </p:cNvSpPr>
          <p:nvPr>
            <p:ph idx="1"/>
          </p:nvPr>
        </p:nvSpPr>
        <p:spPr/>
        <p:txBody>
          <a:bodyPr>
            <a:normAutofit fontScale="92500" lnSpcReduction="10000"/>
          </a:bodyPr>
          <a:lstStyle/>
          <a:p>
            <a:pPr>
              <a:lnSpc>
                <a:spcPct val="120000"/>
              </a:lnSpc>
            </a:pPr>
            <a:r>
              <a:rPr lang="en-US" dirty="0"/>
              <a:t>To describe serotype distribution of various VT and NVT serotypes </a:t>
            </a:r>
          </a:p>
          <a:p>
            <a:pPr>
              <a:lnSpc>
                <a:spcPct val="120000"/>
              </a:lnSpc>
            </a:pPr>
            <a:r>
              <a:rPr lang="en-US" dirty="0"/>
              <a:t>To evaluate carriage rate in </a:t>
            </a:r>
            <a:r>
              <a:rPr lang="en-US" i="1" u="sng" dirty="0">
                <a:solidFill>
                  <a:schemeClr val="accent6">
                    <a:lumMod val="50000"/>
                  </a:schemeClr>
                </a:solidFill>
              </a:rPr>
              <a:t>(a) fully vs. (b) partially vs. (c) non vaccinated children </a:t>
            </a:r>
          </a:p>
          <a:p>
            <a:pPr lvl="0">
              <a:lnSpc>
                <a:spcPct val="120000"/>
              </a:lnSpc>
            </a:pPr>
            <a:r>
              <a:rPr lang="en-US" dirty="0"/>
              <a:t>To describe seroreplacement by non-vaccine type (NVT) serotypes.</a:t>
            </a:r>
          </a:p>
          <a:p>
            <a:pPr lvl="0">
              <a:lnSpc>
                <a:spcPct val="120000"/>
              </a:lnSpc>
            </a:pPr>
            <a:r>
              <a:rPr lang="en-US" dirty="0"/>
              <a:t>To describe antibiotic sensitivity patterns over time for pneumococcal isolates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554483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area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26378" y="1199428"/>
            <a:ext cx="7027022" cy="542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56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 </a:t>
            </a:r>
          </a:p>
        </p:txBody>
      </p:sp>
      <p:sp>
        <p:nvSpPr>
          <p:cNvPr id="3" name="Content Placeholder 2"/>
          <p:cNvSpPr>
            <a:spLocks noGrp="1"/>
          </p:cNvSpPr>
          <p:nvPr>
            <p:ph idx="1"/>
          </p:nvPr>
        </p:nvSpPr>
        <p:spPr/>
        <p:txBody>
          <a:bodyPr>
            <a:normAutofit fontScale="70000" lnSpcReduction="20000"/>
          </a:bodyPr>
          <a:lstStyle/>
          <a:p>
            <a:pPr>
              <a:lnSpc>
                <a:spcPct val="170000"/>
              </a:lnSpc>
            </a:pPr>
            <a:r>
              <a:rPr lang="en-US" dirty="0"/>
              <a:t>This is a time series/serial cross sectional in which children under the age of two years will be enrolled every over a period of 4 years </a:t>
            </a:r>
          </a:p>
          <a:p>
            <a:pPr>
              <a:lnSpc>
                <a:spcPct val="170000"/>
              </a:lnSpc>
            </a:pPr>
            <a:r>
              <a:rPr lang="en-US" dirty="0"/>
              <a:t>Each child will be enrolled only once </a:t>
            </a:r>
          </a:p>
          <a:p>
            <a:pPr>
              <a:lnSpc>
                <a:spcPct val="170000"/>
              </a:lnSpc>
            </a:pPr>
            <a:r>
              <a:rPr lang="en-US" dirty="0"/>
              <a:t>At the time of enrollment </a:t>
            </a:r>
          </a:p>
          <a:p>
            <a:pPr lvl="1">
              <a:lnSpc>
                <a:spcPct val="170000"/>
              </a:lnSpc>
            </a:pPr>
            <a:r>
              <a:rPr lang="en-US" dirty="0"/>
              <a:t>Information on socio-demographic and clinical characteristics is being collected</a:t>
            </a:r>
          </a:p>
          <a:p>
            <a:pPr lvl="1">
              <a:lnSpc>
                <a:spcPct val="170000"/>
              </a:lnSpc>
            </a:pPr>
            <a:r>
              <a:rPr lang="en-US" dirty="0"/>
              <a:t>Nasopharyngeal specimen are collected</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49464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Pneumococcal Disease –Burden </a:t>
            </a:r>
          </a:p>
        </p:txBody>
      </p:sp>
      <p:sp>
        <p:nvSpPr>
          <p:cNvPr id="3" name="Content Placeholder 2"/>
          <p:cNvSpPr>
            <a:spLocks noGrp="1"/>
          </p:cNvSpPr>
          <p:nvPr>
            <p:ph idx="1"/>
          </p:nvPr>
        </p:nvSpPr>
        <p:spPr/>
        <p:txBody>
          <a:bodyPr>
            <a:normAutofit/>
          </a:bodyPr>
          <a:lstStyle/>
          <a:p>
            <a:pPr>
              <a:lnSpc>
                <a:spcPct val="150000"/>
              </a:lnSpc>
            </a:pPr>
            <a:r>
              <a:rPr lang="en-US" dirty="0"/>
              <a:t>14.5 million episodes of serious pneumococcal disease were reported globally in year 2000.</a:t>
            </a:r>
          </a:p>
          <a:p>
            <a:pPr>
              <a:lnSpc>
                <a:spcPct val="150000"/>
              </a:lnSpc>
            </a:pPr>
            <a:r>
              <a:rPr lang="en-US" dirty="0"/>
              <a:t>An estimate of 541,000 child deaths under 5 years due to pneumococcal infections in year 2008 </a:t>
            </a:r>
          </a:p>
        </p:txBody>
      </p:sp>
      <p:sp>
        <p:nvSpPr>
          <p:cNvPr id="4" name="TextBox 3"/>
          <p:cNvSpPr txBox="1"/>
          <p:nvPr/>
        </p:nvSpPr>
        <p:spPr>
          <a:xfrm>
            <a:off x="914400" y="6096000"/>
            <a:ext cx="7434599" cy="646331"/>
          </a:xfrm>
          <a:prstGeom prst="rect">
            <a:avLst/>
          </a:prstGeom>
          <a:noFill/>
        </p:spPr>
        <p:txBody>
          <a:bodyPr wrap="none" rtlCol="0">
            <a:spAutoFit/>
          </a:bodyPr>
          <a:lstStyle/>
          <a:p>
            <a:r>
              <a:rPr lang="en-US" dirty="0"/>
              <a:t>http://apps.who.int/iris/bitstream/10665/90378/1/WHO_IVB_13.09_eng.pdf</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2576453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Inclusion and Exclusion criteria </a:t>
            </a:r>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pPr>
              <a:lnSpc>
                <a:spcPct val="160000"/>
              </a:lnSpc>
            </a:pPr>
            <a:r>
              <a:rPr lang="en-US" dirty="0"/>
              <a:t>Inclusion : </a:t>
            </a:r>
          </a:p>
          <a:p>
            <a:pPr lvl="1">
              <a:lnSpc>
                <a:spcPct val="160000"/>
              </a:lnSpc>
            </a:pPr>
            <a:r>
              <a:rPr lang="en-US" dirty="0"/>
              <a:t>All children under the age of 2 years are eligible to be enrolled in the study.</a:t>
            </a:r>
          </a:p>
          <a:p>
            <a:pPr lvl="1">
              <a:lnSpc>
                <a:spcPct val="160000"/>
              </a:lnSpc>
            </a:pPr>
            <a:r>
              <a:rPr lang="en-US" dirty="0"/>
              <a:t>Resident of the two UCs</a:t>
            </a:r>
          </a:p>
          <a:p>
            <a:pPr lvl="1">
              <a:lnSpc>
                <a:spcPct val="160000"/>
              </a:lnSpc>
            </a:pPr>
            <a:r>
              <a:rPr lang="en-US" dirty="0"/>
              <a:t>Parents agree to provide a nasopharyngeal specimen of the child  </a:t>
            </a:r>
          </a:p>
          <a:p>
            <a:pPr>
              <a:lnSpc>
                <a:spcPct val="160000"/>
              </a:lnSpc>
            </a:pPr>
            <a:r>
              <a:rPr lang="en-US" dirty="0"/>
              <a:t>Exclusion :</a:t>
            </a:r>
          </a:p>
          <a:p>
            <a:pPr lvl="1">
              <a:lnSpc>
                <a:spcPct val="160000"/>
              </a:lnSpc>
            </a:pPr>
            <a:r>
              <a:rPr lang="en-US" dirty="0"/>
              <a:t>Children with Nose and throat abnormalities</a:t>
            </a:r>
          </a:p>
          <a:p>
            <a:pPr lvl="1">
              <a:lnSpc>
                <a:spcPct val="160000"/>
              </a:lnSpc>
            </a:pPr>
            <a:r>
              <a:rPr lang="en-US" dirty="0"/>
              <a:t>Those not providing consent </a:t>
            </a:r>
          </a:p>
          <a:p>
            <a:pPr lvl="1">
              <a:lnSpc>
                <a:spcPct val="160000"/>
              </a:lnSpc>
            </a:pPr>
            <a:r>
              <a:rPr lang="en-US" dirty="0"/>
              <a:t>Previously enrolled in the study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512820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size</a:t>
            </a:r>
          </a:p>
        </p:txBody>
      </p:sp>
      <p:sp>
        <p:nvSpPr>
          <p:cNvPr id="3" name="Content Placeholder 2"/>
          <p:cNvSpPr>
            <a:spLocks noGrp="1"/>
          </p:cNvSpPr>
          <p:nvPr>
            <p:ph idx="1"/>
          </p:nvPr>
        </p:nvSpPr>
        <p:spPr/>
        <p:txBody>
          <a:bodyPr>
            <a:normAutofit/>
          </a:bodyPr>
          <a:lstStyle/>
          <a:p>
            <a:pPr>
              <a:lnSpc>
                <a:spcPct val="150000"/>
              </a:lnSpc>
            </a:pPr>
            <a:r>
              <a:rPr lang="en-US" dirty="0"/>
              <a:t>Sample size: 3120 over a period of 4 years</a:t>
            </a:r>
          </a:p>
          <a:p>
            <a:pPr>
              <a:lnSpc>
                <a:spcPct val="150000"/>
              </a:lnSpc>
            </a:pPr>
            <a:r>
              <a:rPr lang="en-US" dirty="0"/>
              <a:t>15 children per week are being enrolled  </a:t>
            </a:r>
          </a:p>
          <a:p>
            <a:pPr>
              <a:lnSpc>
                <a:spcPct val="150000"/>
              </a:lnSpc>
            </a:pPr>
            <a:r>
              <a:rPr lang="en-US" dirty="0"/>
              <a:t> Children are selected randomly from a line listing of households on a monthly basis.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214510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Increasing vaccine coverage</a:t>
            </a:r>
          </a:p>
        </p:txBody>
      </p:sp>
      <p:sp>
        <p:nvSpPr>
          <p:cNvPr id="3" name="Content Placeholder 2"/>
          <p:cNvSpPr>
            <a:spLocks noGrp="1"/>
          </p:cNvSpPr>
          <p:nvPr>
            <p:ph idx="1"/>
          </p:nvPr>
        </p:nvSpPr>
        <p:spPr/>
        <p:txBody>
          <a:bodyPr>
            <a:normAutofit fontScale="70000" lnSpcReduction="20000"/>
          </a:bodyPr>
          <a:lstStyle/>
          <a:p>
            <a:pPr>
              <a:lnSpc>
                <a:spcPct val="170000"/>
              </a:lnSpc>
            </a:pPr>
            <a:r>
              <a:rPr lang="en-US" dirty="0"/>
              <a:t>Two monthly household surveillance to numerate all new births in the area.</a:t>
            </a:r>
          </a:p>
          <a:p>
            <a:pPr>
              <a:lnSpc>
                <a:spcPct val="170000"/>
              </a:lnSpc>
            </a:pPr>
            <a:r>
              <a:rPr lang="en-US" dirty="0"/>
              <a:t>A line listing of all children eligible to receive the vaccine </a:t>
            </a:r>
          </a:p>
          <a:p>
            <a:pPr>
              <a:lnSpc>
                <a:spcPct val="170000"/>
              </a:lnSpc>
            </a:pPr>
            <a:r>
              <a:rPr lang="en-US" dirty="0"/>
              <a:t>Mobile phone numbers of primary caretakers are  taken. </a:t>
            </a:r>
          </a:p>
          <a:p>
            <a:pPr>
              <a:lnSpc>
                <a:spcPct val="170000"/>
              </a:lnSpc>
            </a:pPr>
            <a:r>
              <a:rPr lang="en-US" dirty="0"/>
              <a:t>The caretakers are contacted on the due dates of the vaccination to encourage taking their children for vaccination.</a:t>
            </a:r>
          </a:p>
          <a:p>
            <a:pPr>
              <a:lnSpc>
                <a:spcPct val="170000"/>
              </a:lnSpc>
            </a:pPr>
            <a:r>
              <a:rPr lang="en-US" dirty="0"/>
              <a:t> Where possible, transport is provided.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207883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vaccine coverage</a:t>
            </a:r>
          </a:p>
        </p:txBody>
      </p:sp>
      <p:sp>
        <p:nvSpPr>
          <p:cNvPr id="3" name="Content Placeholder 2"/>
          <p:cNvSpPr>
            <a:spLocks noGrp="1"/>
          </p:cNvSpPr>
          <p:nvPr>
            <p:ph idx="1"/>
          </p:nvPr>
        </p:nvSpPr>
        <p:spPr/>
        <p:txBody>
          <a:bodyPr>
            <a:normAutofit/>
          </a:bodyPr>
          <a:lstStyle/>
          <a:p>
            <a:pPr>
              <a:lnSpc>
                <a:spcPct val="150000"/>
              </a:lnSpc>
            </a:pPr>
            <a:r>
              <a:rPr lang="en-US" dirty="0"/>
              <a:t>Identify low coverage areas</a:t>
            </a:r>
          </a:p>
          <a:p>
            <a:pPr>
              <a:lnSpc>
                <a:spcPct val="150000"/>
              </a:lnSpc>
            </a:pPr>
            <a:r>
              <a:rPr lang="en-US" dirty="0"/>
              <a:t>Hire social mobilization team to sensitize the communities to vaccinations. </a:t>
            </a:r>
          </a:p>
          <a:p>
            <a:pPr>
              <a:lnSpc>
                <a:spcPct val="150000"/>
              </a:lnSpc>
            </a:pPr>
            <a:r>
              <a:rPr lang="en-US" dirty="0"/>
              <a:t>Provide transport to the vaccinator for uncovered areas </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4096536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838325"/>
            <a:ext cx="34004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descr="IMG_6844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121" y="1295400"/>
            <a:ext cx="2438279" cy="109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6" descr="F:\ALL PICS\Lab pics 2\IMG_59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121" y="2502005"/>
            <a:ext cx="2438279" cy="13079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ALL PICS\LAB PICS\100CANON\IMG_59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686083"/>
            <a:ext cx="2560320" cy="1352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150620"/>
            <a:ext cx="2560320" cy="144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5560" y="4800600"/>
            <a:ext cx="270744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descr="F:\ALL PICS\LAB PICS\100CANON\IMG_593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0" y="4694224"/>
            <a:ext cx="1508476" cy="201137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4392613"/>
            <a:ext cx="3395663"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Specimen collection</a:t>
            </a:r>
          </a:p>
        </p:txBody>
      </p:sp>
      <p:cxnSp>
        <p:nvCxnSpPr>
          <p:cNvPr id="10" name="Straight Arrow Connector 9"/>
          <p:cNvCxnSpPr/>
          <p:nvPr/>
        </p:nvCxnSpPr>
        <p:spPr>
          <a:xfrm>
            <a:off x="2971800" y="2133600"/>
            <a:ext cx="457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7409280" y="4191000"/>
            <a:ext cx="0" cy="427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5791200" y="1524000"/>
            <a:ext cx="457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5486400" y="5699912"/>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H="1">
            <a:off x="3276600" y="5715000"/>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6691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fade">
                                      <p:cBhvr>
                                        <p:cTn id="37" dur="500"/>
                                        <p:tgtEl>
                                          <p:spTgt spid="409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4099"/>
                                        </p:tgtEl>
                                        <p:attrNameLst>
                                          <p:attrName>style.visibility</p:attrName>
                                        </p:attrNameLst>
                                      </p:cBhvr>
                                      <p:to>
                                        <p:strVal val="visible"/>
                                      </p:to>
                                    </p:set>
                                    <p:animEffect transition="in" filter="fade">
                                      <p:cBhvr>
                                        <p:cTn id="5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667000" y="228600"/>
            <a:ext cx="63246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NPO Swab in STGG media is </a:t>
            </a:r>
            <a:r>
              <a:rPr lang="en-US" sz="1600" dirty="0">
                <a:ea typeface="Calibri"/>
                <a:cs typeface="Times New Roman"/>
              </a:rPr>
              <a:t>transferred to </a:t>
            </a:r>
            <a:r>
              <a:rPr lang="en-US" sz="1600" dirty="0"/>
              <a:t> 200 ul to Todd Hewitt broth </a:t>
            </a:r>
          </a:p>
        </p:txBody>
      </p:sp>
      <p:cxnSp>
        <p:nvCxnSpPr>
          <p:cNvPr id="4" name="Straight Arrow Connector 3"/>
          <p:cNvCxnSpPr/>
          <p:nvPr/>
        </p:nvCxnSpPr>
        <p:spPr>
          <a:xfrm>
            <a:off x="4038600" y="563880"/>
            <a:ext cx="0" cy="365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088" y="966990"/>
            <a:ext cx="6738191"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a:t>Todd Hewitt broth (5 ml of Todd Hewitt broth +1 ml of rabbit serum)  </a:t>
            </a:r>
          </a:p>
          <a:p>
            <a:pPr algn="ctr"/>
            <a:r>
              <a:rPr lang="en-US" dirty="0"/>
              <a:t>and incubate at 37°C  in CO2 incubator for 6 hours</a:t>
            </a:r>
          </a:p>
        </p:txBody>
      </p:sp>
      <p:cxnSp>
        <p:nvCxnSpPr>
          <p:cNvPr id="8" name="Straight Arrow Connector 7"/>
          <p:cNvCxnSpPr>
            <a:stCxn id="6" idx="2"/>
          </p:cNvCxnSpPr>
          <p:nvPr/>
        </p:nvCxnSpPr>
        <p:spPr>
          <a:xfrm>
            <a:off x="4035184" y="1613321"/>
            <a:ext cx="3416" cy="2399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662" y="1869585"/>
            <a:ext cx="843900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Inoculate one loop (10 ul) of the Todd Hewitt broth an streak on </a:t>
            </a:r>
            <a:r>
              <a:rPr lang="en-US" dirty="0">
                <a:ea typeface="Calibri"/>
                <a:cs typeface="Times New Roman"/>
              </a:rPr>
              <a:t>SBA and </a:t>
            </a:r>
            <a:r>
              <a:rPr lang="en-US" dirty="0"/>
              <a:t>incubated for 18‐24 hours at 37°C in CO2‐incubator.</a:t>
            </a:r>
          </a:p>
        </p:txBody>
      </p:sp>
      <p:cxnSp>
        <p:nvCxnSpPr>
          <p:cNvPr id="10" name="Straight Arrow Connector 9"/>
          <p:cNvCxnSpPr/>
          <p:nvPr/>
        </p:nvCxnSpPr>
        <p:spPr>
          <a:xfrm>
            <a:off x="4025721" y="2489916"/>
            <a:ext cx="0" cy="365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2846232"/>
            <a:ext cx="6639932"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en-US" dirty="0"/>
              <a:t>After 18‐24 hours incubation, observe the growth for typical pneumococcal colonies, small, grayish, moist, watery surrounded by a greenish zone of alpha‐hemolysis.</a:t>
            </a:r>
          </a:p>
        </p:txBody>
      </p:sp>
      <p:sp>
        <p:nvSpPr>
          <p:cNvPr id="14" name="TextBox 13"/>
          <p:cNvSpPr txBox="1"/>
          <p:nvPr/>
        </p:nvSpPr>
        <p:spPr>
          <a:xfrm>
            <a:off x="152400" y="152400"/>
            <a:ext cx="239565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dirty="0"/>
              <a:t>Pneumococcal isolation</a:t>
            </a:r>
          </a:p>
        </p:txBody>
      </p:sp>
      <p:cxnSp>
        <p:nvCxnSpPr>
          <p:cNvPr id="15" name="Straight Arrow Connector 14"/>
          <p:cNvCxnSpPr/>
          <p:nvPr/>
        </p:nvCxnSpPr>
        <p:spPr>
          <a:xfrm>
            <a:off x="3962400" y="5181600"/>
            <a:ext cx="0" cy="365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076" name="Picture 4" descr="Image result for optochin sensi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43400"/>
            <a:ext cx="1381125" cy="7962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091190"/>
            <a:ext cx="6642078"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dirty="0">
                <a:solidFill>
                  <a:prstClr val="black"/>
                </a:solidFill>
                <a:ea typeface="Calibri"/>
                <a:cs typeface="Times New Roman"/>
              </a:rPr>
              <a:t>Pick single isolated typical pneumococcal colony  with a sterile swab and streak on a fresh 5% Sheep Blood Agar Plate with </a:t>
            </a:r>
            <a:r>
              <a:rPr lang="en-US" dirty="0" err="1">
                <a:solidFill>
                  <a:prstClr val="black"/>
                </a:solidFill>
                <a:ea typeface="Calibri"/>
                <a:cs typeface="Times New Roman"/>
              </a:rPr>
              <a:t>Optochin</a:t>
            </a:r>
            <a:r>
              <a:rPr lang="en-US" dirty="0">
                <a:solidFill>
                  <a:prstClr val="black"/>
                </a:solidFill>
                <a:ea typeface="Calibri"/>
                <a:cs typeface="Times New Roman"/>
              </a:rPr>
              <a:t> disc, plate is incubated at 37°C/CO</a:t>
            </a:r>
            <a:r>
              <a:rPr lang="en-US" baseline="-25000" dirty="0">
                <a:solidFill>
                  <a:prstClr val="black"/>
                </a:solidFill>
                <a:ea typeface="Calibri"/>
                <a:cs typeface="Times New Roman"/>
              </a:rPr>
              <a:t>2</a:t>
            </a:r>
            <a:r>
              <a:rPr lang="en-US" dirty="0">
                <a:solidFill>
                  <a:prstClr val="black"/>
                </a:solidFill>
                <a:ea typeface="Calibri"/>
                <a:cs typeface="Times New Roman"/>
              </a:rPr>
              <a:t> incubator</a:t>
            </a:r>
            <a:r>
              <a:rPr lang="en-US" dirty="0"/>
              <a:t> </a:t>
            </a:r>
            <a:r>
              <a:rPr lang="en-US" sz="1200" dirty="0">
                <a:ea typeface="Calibri"/>
                <a:cs typeface="Times New Roman"/>
              </a:rPr>
              <a:t> </a:t>
            </a:r>
          </a:p>
        </p:txBody>
      </p:sp>
      <p:cxnSp>
        <p:nvCxnSpPr>
          <p:cNvPr id="17" name="Straight Arrow Connector 16"/>
          <p:cNvCxnSpPr/>
          <p:nvPr/>
        </p:nvCxnSpPr>
        <p:spPr>
          <a:xfrm>
            <a:off x="3962400" y="3747753"/>
            <a:ext cx="0" cy="365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200" y="5530979"/>
            <a:ext cx="7239000" cy="104797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marR="0" algn="ctr">
              <a:lnSpc>
                <a:spcPct val="115000"/>
              </a:lnSpc>
              <a:spcBef>
                <a:spcPts val="0"/>
              </a:spcBef>
              <a:spcAft>
                <a:spcPts val="0"/>
              </a:spcAft>
            </a:pPr>
            <a:r>
              <a:rPr lang="en-US" dirty="0">
                <a:ea typeface="Calibri"/>
                <a:cs typeface="Times New Roman"/>
              </a:rPr>
              <a:t>With sterile disposable loop  the pure growth is scrapped into Labeled Cryovials, containing 1.0 ml of STGG medium and stored at ‐80°C for Pneumococcal Serotyping using Molecular Techniques. </a:t>
            </a:r>
          </a:p>
        </p:txBody>
      </p:sp>
      <p:pic>
        <p:nvPicPr>
          <p:cNvPr id="21" name="Picture 2" descr="F:\ALL PICS\Pneumo MIC pic\100CANON\IMG_658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823" t="5382" r="6330" b="3028"/>
          <a:stretch/>
        </p:blipFill>
        <p:spPr bwMode="auto">
          <a:xfrm>
            <a:off x="7315200" y="2819400"/>
            <a:ext cx="1495108" cy="133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076"/>
                                        </p:tgtEl>
                                        <p:attrNameLst>
                                          <p:attrName>style.visibility</p:attrName>
                                        </p:attrNameLst>
                                      </p:cBhvr>
                                      <p:to>
                                        <p:strVal val="visible"/>
                                      </p:to>
                                    </p:set>
                                    <p:animEffect transition="in" filter="fade">
                                      <p:cBhvr>
                                        <p:cTn id="70" dur="1000"/>
                                        <p:tgtEl>
                                          <p:spTgt spid="3076"/>
                                        </p:tgtEl>
                                      </p:cBhvr>
                                    </p:animEffect>
                                    <p:anim calcmode="lin" valueType="num">
                                      <p:cBhvr>
                                        <p:cTn id="71" dur="1000" fill="hold"/>
                                        <p:tgtEl>
                                          <p:spTgt spid="3076"/>
                                        </p:tgtEl>
                                        <p:attrNameLst>
                                          <p:attrName>ppt_x</p:attrName>
                                        </p:attrNameLst>
                                      </p:cBhvr>
                                      <p:tavLst>
                                        <p:tav tm="0">
                                          <p:val>
                                            <p:strVal val="#ppt_x"/>
                                          </p:val>
                                        </p:tav>
                                        <p:tav tm="100000">
                                          <p:val>
                                            <p:strVal val="#ppt_x"/>
                                          </p:val>
                                        </p:tav>
                                      </p:tavLst>
                                    </p:anim>
                                    <p:anim calcmode="lin" valueType="num">
                                      <p:cBhvr>
                                        <p:cTn id="72"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1" grpId="0" animBg="1"/>
      <p:bldP spid="3"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6200" y="21609"/>
            <a:ext cx="8915400" cy="707886"/>
          </a:xfrm>
          <a:prstGeom prst="rect">
            <a:avLst/>
          </a:prstGeom>
          <a:noFill/>
        </p:spPr>
        <p:txBody>
          <a:bodyPr wrap="square" rtlCol="0">
            <a:spAutoFit/>
          </a:bodyPr>
          <a:lstStyle/>
          <a:p>
            <a:pPr algn="ctr"/>
            <a:r>
              <a:rPr lang="en-US" sz="2000" b="1" i="1" dirty="0"/>
              <a:t>SEQUENTIAL CONVENTIONAL MULTIPLEX PCR FOR Streptococcal </a:t>
            </a:r>
            <a:r>
              <a:rPr lang="en-US" sz="2000" b="1" i="1" dirty="0" err="1"/>
              <a:t>pneumoniae</a:t>
            </a:r>
            <a:r>
              <a:rPr lang="en-US" sz="2000" b="1" i="1" dirty="0"/>
              <a:t> SEROGROUPING</a:t>
            </a:r>
            <a:endParaRPr lang="en-US" sz="2000" dirty="0"/>
          </a:p>
        </p:txBody>
      </p:sp>
      <p:sp>
        <p:nvSpPr>
          <p:cNvPr id="4" name="TextBox 3"/>
          <p:cNvSpPr txBox="1"/>
          <p:nvPr/>
        </p:nvSpPr>
        <p:spPr>
          <a:xfrm>
            <a:off x="417080" y="1295400"/>
            <a:ext cx="8711680" cy="369332"/>
          </a:xfrm>
          <a:prstGeom prst="rect">
            <a:avLst/>
          </a:prstGeom>
          <a:noFill/>
        </p:spPr>
        <p:txBody>
          <a:bodyPr wrap="none" rtlCol="0">
            <a:spAutoFit/>
          </a:bodyPr>
          <a:lstStyle/>
          <a:p>
            <a:r>
              <a:rPr lang="en-US" i="1" dirty="0"/>
              <a:t>Remove DNA templates from -20</a:t>
            </a:r>
            <a:r>
              <a:rPr lang="en-US" i="1" baseline="30000" dirty="0"/>
              <a:t>°</a:t>
            </a:r>
            <a:r>
              <a:rPr lang="en-US" i="1" dirty="0"/>
              <a:t>C to allow them to thaw completely at room temperature.</a:t>
            </a:r>
            <a:endParaRPr lang="en-US" dirty="0"/>
          </a:p>
        </p:txBody>
      </p:sp>
      <p:cxnSp>
        <p:nvCxnSpPr>
          <p:cNvPr id="6" name="Straight Arrow Connector 5"/>
          <p:cNvCxnSpPr/>
          <p:nvPr/>
        </p:nvCxnSpPr>
        <p:spPr>
          <a:xfrm>
            <a:off x="4648200" y="1676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flipH="1">
            <a:off x="457200" y="1981200"/>
            <a:ext cx="8382000" cy="646331"/>
          </a:xfrm>
          <a:prstGeom prst="rect">
            <a:avLst/>
          </a:prstGeom>
          <a:noFill/>
        </p:spPr>
        <p:txBody>
          <a:bodyPr wrap="square" rtlCol="0">
            <a:spAutoFit/>
          </a:bodyPr>
          <a:lstStyle/>
          <a:p>
            <a:pPr algn="ctr"/>
            <a:r>
              <a:rPr lang="en-US" dirty="0"/>
              <a:t>Sequential multiplex PCR reactions are prepared in standard 25 </a:t>
            </a:r>
            <a:r>
              <a:rPr lang="en-US" dirty="0" err="1"/>
              <a:t>μl</a:t>
            </a:r>
            <a:r>
              <a:rPr lang="en-US" dirty="0"/>
              <a:t> reaction using 2X PCR Buffer-</a:t>
            </a:r>
            <a:r>
              <a:rPr lang="en-US" dirty="0" err="1"/>
              <a:t>Qiagen</a:t>
            </a:r>
            <a:r>
              <a:rPr lang="en-US" dirty="0"/>
              <a:t> Multiplex PCR Kit &amp; </a:t>
            </a:r>
            <a:r>
              <a:rPr lang="en-US" b="1" i="1" dirty="0"/>
              <a:t>1-8 </a:t>
            </a:r>
            <a:r>
              <a:rPr lang="en-US" dirty="0"/>
              <a:t>set of primers </a:t>
            </a:r>
            <a:r>
              <a:rPr lang="en-US" sz="1600" b="1" i="1" dirty="0"/>
              <a:t>for Multiplex PCR Reaction</a:t>
            </a:r>
            <a:endParaRPr lang="en-US" dirty="0"/>
          </a:p>
        </p:txBody>
      </p:sp>
      <p:cxnSp>
        <p:nvCxnSpPr>
          <p:cNvPr id="8" name="Straight Arrow Connector 7"/>
          <p:cNvCxnSpPr/>
          <p:nvPr/>
        </p:nvCxnSpPr>
        <p:spPr>
          <a:xfrm flipH="1">
            <a:off x="2819400" y="2667000"/>
            <a:ext cx="1676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969151693"/>
              </p:ext>
            </p:extLst>
          </p:nvPr>
        </p:nvGraphicFramePr>
        <p:xfrm>
          <a:off x="228600" y="3505200"/>
          <a:ext cx="2514600" cy="2286000"/>
        </p:xfrm>
        <a:graphic>
          <a:graphicData uri="http://schemas.openxmlformats.org/drawingml/2006/table">
            <a:tbl>
              <a:tblPr firstRow="1" firstCol="1" bandRow="1">
                <a:tableStyleId>{5C22544A-7EE6-4342-B048-85BDC9FD1C3A}</a:tableStyleId>
              </a:tblPr>
              <a:tblGrid>
                <a:gridCol w="685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206375">
                <a:tc gridSpan="2">
                  <a:txBody>
                    <a:bodyPr/>
                    <a:lstStyle/>
                    <a:p>
                      <a:pPr marL="0" marR="0" algn="ctr">
                        <a:lnSpc>
                          <a:spcPct val="150000"/>
                        </a:lnSpc>
                        <a:spcBef>
                          <a:spcPts val="0"/>
                        </a:spcBef>
                        <a:spcAft>
                          <a:spcPts val="0"/>
                        </a:spcAft>
                      </a:pPr>
                      <a:r>
                        <a:rPr lang="en-US" sz="1600" dirty="0">
                          <a:effectLst/>
                        </a:rPr>
                        <a:t>Thermal Cycling Parameters</a:t>
                      </a:r>
                      <a:endParaRPr lang="en-US" sz="1200" dirty="0">
                        <a:effectLst/>
                        <a:latin typeface="Calibri"/>
                        <a:ea typeface="Times New Roman"/>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185420">
                <a:tc>
                  <a:txBody>
                    <a:bodyPr/>
                    <a:lstStyle/>
                    <a:p>
                      <a:pPr marL="0" marR="0" algn="ctr">
                        <a:lnSpc>
                          <a:spcPct val="150000"/>
                        </a:lnSpc>
                        <a:spcBef>
                          <a:spcPts val="0"/>
                        </a:spcBef>
                        <a:spcAft>
                          <a:spcPts val="0"/>
                        </a:spcAft>
                      </a:pPr>
                      <a:r>
                        <a:rPr lang="en-US" sz="1400">
                          <a:effectLst/>
                        </a:rPr>
                        <a:t>1X</a:t>
                      </a:r>
                      <a:endParaRPr lang="en-US" sz="1200">
                        <a:effectLst/>
                        <a:latin typeface="Calibri"/>
                        <a:ea typeface="Times New Roman"/>
                        <a:cs typeface="Times New Roman"/>
                      </a:endParaRPr>
                    </a:p>
                  </a:txBody>
                  <a:tcPr marL="68580" marR="68580" marT="0" marB="0" anchor="ctr"/>
                </a:tc>
                <a:tc>
                  <a:txBody>
                    <a:bodyPr/>
                    <a:lstStyle/>
                    <a:p>
                      <a:pPr marL="0" marR="0" algn="ctr">
                        <a:lnSpc>
                          <a:spcPct val="150000"/>
                        </a:lnSpc>
                        <a:spcBef>
                          <a:spcPts val="0"/>
                        </a:spcBef>
                        <a:spcAft>
                          <a:spcPts val="0"/>
                        </a:spcAft>
                      </a:pPr>
                      <a:r>
                        <a:rPr lang="en-US" sz="1400" dirty="0">
                          <a:effectLst/>
                        </a:rPr>
                        <a:t>95°C for 15 min</a:t>
                      </a:r>
                      <a:endParaRPr lang="en-US" sz="1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185420">
                <a:tc rowSpan="3">
                  <a:txBody>
                    <a:bodyPr/>
                    <a:lstStyle/>
                    <a:p>
                      <a:pPr marL="0" marR="0" algn="ctr">
                        <a:lnSpc>
                          <a:spcPct val="150000"/>
                        </a:lnSpc>
                        <a:spcBef>
                          <a:spcPts val="0"/>
                        </a:spcBef>
                        <a:spcAft>
                          <a:spcPts val="0"/>
                        </a:spcAft>
                      </a:pPr>
                      <a:r>
                        <a:rPr lang="en-US" sz="1400">
                          <a:effectLst/>
                        </a:rPr>
                        <a:t>35X</a:t>
                      </a:r>
                      <a:endParaRPr lang="en-US" sz="1200">
                        <a:effectLst/>
                        <a:latin typeface="Calibri"/>
                        <a:ea typeface="Times New Roman"/>
                        <a:cs typeface="Times New Roman"/>
                      </a:endParaRPr>
                    </a:p>
                  </a:txBody>
                  <a:tcPr marL="68580" marR="68580" marT="0" marB="0" anchor="ctr"/>
                </a:tc>
                <a:tc>
                  <a:txBody>
                    <a:bodyPr/>
                    <a:lstStyle/>
                    <a:p>
                      <a:pPr marL="0" marR="0" algn="ctr">
                        <a:lnSpc>
                          <a:spcPct val="150000"/>
                        </a:lnSpc>
                        <a:spcBef>
                          <a:spcPts val="0"/>
                        </a:spcBef>
                        <a:spcAft>
                          <a:spcPts val="0"/>
                        </a:spcAft>
                      </a:pPr>
                      <a:r>
                        <a:rPr lang="en-US" sz="1400" dirty="0">
                          <a:effectLst/>
                        </a:rPr>
                        <a:t>94°C for 30 sec</a:t>
                      </a:r>
                      <a:endParaRPr lang="en-US" sz="1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98425">
                <a:tc vMerge="1">
                  <a:txBody>
                    <a:bodyPr/>
                    <a:lstStyle/>
                    <a:p>
                      <a:endParaRPr lang="en-US"/>
                    </a:p>
                  </a:txBody>
                  <a:tcPr/>
                </a:tc>
                <a:tc>
                  <a:txBody>
                    <a:bodyPr/>
                    <a:lstStyle/>
                    <a:p>
                      <a:pPr marL="0" marR="0" algn="ctr">
                        <a:lnSpc>
                          <a:spcPct val="150000"/>
                        </a:lnSpc>
                        <a:spcBef>
                          <a:spcPts val="0"/>
                        </a:spcBef>
                        <a:spcAft>
                          <a:spcPts val="0"/>
                        </a:spcAft>
                      </a:pPr>
                      <a:r>
                        <a:rPr lang="en-US" sz="1400" dirty="0">
                          <a:effectLst/>
                        </a:rPr>
                        <a:t>54°C for 90 sec</a:t>
                      </a:r>
                      <a:endParaRPr lang="en-US" sz="1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98425">
                <a:tc vMerge="1">
                  <a:txBody>
                    <a:bodyPr/>
                    <a:lstStyle/>
                    <a:p>
                      <a:endParaRPr lang="en-US"/>
                    </a:p>
                  </a:txBody>
                  <a:tcPr/>
                </a:tc>
                <a:tc>
                  <a:txBody>
                    <a:bodyPr/>
                    <a:lstStyle/>
                    <a:p>
                      <a:pPr marL="0" marR="0" algn="ctr">
                        <a:lnSpc>
                          <a:spcPct val="150000"/>
                        </a:lnSpc>
                        <a:spcBef>
                          <a:spcPts val="0"/>
                        </a:spcBef>
                        <a:spcAft>
                          <a:spcPts val="0"/>
                        </a:spcAft>
                      </a:pPr>
                      <a:r>
                        <a:rPr lang="en-US" sz="1400" dirty="0">
                          <a:effectLst/>
                        </a:rPr>
                        <a:t>72°C for 60 sec</a:t>
                      </a:r>
                      <a:endParaRPr lang="en-US" sz="1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98425">
                <a:tc>
                  <a:txBody>
                    <a:bodyPr/>
                    <a:lstStyle/>
                    <a:p>
                      <a:pPr marL="0" marR="0" algn="ctr">
                        <a:lnSpc>
                          <a:spcPct val="150000"/>
                        </a:lnSpc>
                        <a:spcBef>
                          <a:spcPts val="0"/>
                        </a:spcBef>
                        <a:spcAft>
                          <a:spcPts val="0"/>
                        </a:spcAft>
                      </a:pPr>
                      <a:r>
                        <a:rPr lang="en-US" sz="1400">
                          <a:effectLst/>
                        </a:rPr>
                        <a:t>1 X</a:t>
                      </a:r>
                      <a:endParaRPr lang="en-US" sz="1200">
                        <a:effectLst/>
                        <a:latin typeface="Calibri"/>
                        <a:ea typeface="Times New Roman"/>
                        <a:cs typeface="Times New Roman"/>
                      </a:endParaRPr>
                    </a:p>
                  </a:txBody>
                  <a:tcPr marL="68580" marR="68580" marT="0" marB="0" anchor="ctr"/>
                </a:tc>
                <a:tc>
                  <a:txBody>
                    <a:bodyPr/>
                    <a:lstStyle/>
                    <a:p>
                      <a:pPr marL="0" marR="0" algn="ctr">
                        <a:lnSpc>
                          <a:spcPct val="150000"/>
                        </a:lnSpc>
                        <a:spcBef>
                          <a:spcPts val="0"/>
                        </a:spcBef>
                        <a:spcAft>
                          <a:spcPts val="0"/>
                        </a:spcAft>
                      </a:pPr>
                      <a:r>
                        <a:rPr lang="en-US" sz="1400">
                          <a:effectLst/>
                        </a:rPr>
                        <a:t>72°C for 10 min</a:t>
                      </a:r>
                      <a:endParaRPr lang="en-US" sz="12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98425">
                <a:tc>
                  <a:txBody>
                    <a:bodyPr/>
                    <a:lstStyle/>
                    <a:p>
                      <a:pPr marL="0" marR="0" algn="ctr">
                        <a:lnSpc>
                          <a:spcPct val="150000"/>
                        </a:lnSpc>
                        <a:spcBef>
                          <a:spcPts val="0"/>
                        </a:spcBef>
                        <a:spcAft>
                          <a:spcPts val="0"/>
                        </a:spcAft>
                      </a:pPr>
                      <a:r>
                        <a:rPr lang="en-US" sz="1400" dirty="0">
                          <a:effectLst/>
                          <a:latin typeface="+mn-lt"/>
                          <a:ea typeface="+mn-ea"/>
                          <a:cs typeface="+mn-cs"/>
                        </a:rPr>
                        <a:t>infinite</a:t>
                      </a:r>
                      <a:endParaRPr lang="en-US" sz="1200" dirty="0">
                        <a:effectLst/>
                        <a:latin typeface="Calibri"/>
                        <a:ea typeface="Times New Roman"/>
                        <a:cs typeface="Times New Roman"/>
                      </a:endParaRPr>
                    </a:p>
                  </a:txBody>
                  <a:tcPr marL="68580" marR="68580" marT="0" marB="0" anchor="ctr"/>
                </a:tc>
                <a:tc>
                  <a:txBody>
                    <a:bodyPr/>
                    <a:lstStyle/>
                    <a:p>
                      <a:pPr marL="0" marR="0" algn="ctr">
                        <a:lnSpc>
                          <a:spcPct val="150000"/>
                        </a:lnSpc>
                        <a:spcBef>
                          <a:spcPts val="0"/>
                        </a:spcBef>
                        <a:spcAft>
                          <a:spcPts val="0"/>
                        </a:spcAft>
                      </a:pPr>
                      <a:r>
                        <a:rPr lang="en-US" sz="1400" dirty="0">
                          <a:effectLst/>
                        </a:rPr>
                        <a:t>4°C</a:t>
                      </a:r>
                      <a:endParaRPr lang="en-US" sz="1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cxnSp>
        <p:nvCxnSpPr>
          <p:cNvPr id="12" name="Straight Arrow Connector 11"/>
          <p:cNvCxnSpPr/>
          <p:nvPr/>
        </p:nvCxnSpPr>
        <p:spPr>
          <a:xfrm>
            <a:off x="4800600" y="2667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1840839886"/>
              </p:ext>
            </p:extLst>
          </p:nvPr>
        </p:nvGraphicFramePr>
        <p:xfrm>
          <a:off x="2895600" y="3352800"/>
          <a:ext cx="3886200" cy="2865120"/>
        </p:xfrm>
        <a:graphic>
          <a:graphicData uri="http://schemas.openxmlformats.org/drawingml/2006/table">
            <a:tbl>
              <a:tblPr firstRow="1" bandRow="1">
                <a:tableStyleId>{5C22544A-7EE6-4342-B048-85BDC9FD1C3A}</a:tableStyleId>
              </a:tblPr>
              <a:tblGrid>
                <a:gridCol w="8890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tblGrid>
              <a:tr h="381000">
                <a:tc>
                  <a:txBody>
                    <a:bodyPr/>
                    <a:lstStyle/>
                    <a:p>
                      <a:r>
                        <a:rPr lang="en-US" sz="1050" dirty="0"/>
                        <a:t>Reactions </a:t>
                      </a:r>
                    </a:p>
                  </a:txBody>
                  <a:tcPr/>
                </a:tc>
                <a:tc>
                  <a:txBody>
                    <a:bodyPr/>
                    <a:lstStyle/>
                    <a:p>
                      <a:r>
                        <a:rPr lang="en-US" sz="1050" dirty="0"/>
                        <a:t>Serotypes </a:t>
                      </a:r>
                    </a:p>
                  </a:txBody>
                  <a:tcPr/>
                </a:tc>
                <a:extLst>
                  <a:ext uri="{0D108BD9-81ED-4DB2-BD59-A6C34878D82A}">
                    <a16:rowId xmlns:a16="http://schemas.microsoft.com/office/drawing/2014/main" val="10000"/>
                  </a:ext>
                </a:extLst>
              </a:tr>
              <a:tr h="272955">
                <a:tc>
                  <a:txBody>
                    <a:bodyPr/>
                    <a:lstStyle/>
                    <a:p>
                      <a:r>
                        <a:rPr lang="en-US" sz="1200" dirty="0"/>
                        <a:t>1 </a:t>
                      </a:r>
                    </a:p>
                  </a:txBody>
                  <a:tcPr/>
                </a:tc>
                <a:tc>
                  <a:txBody>
                    <a:bodyPr/>
                    <a:lstStyle/>
                    <a:p>
                      <a:r>
                        <a:rPr lang="en-US" sz="1200" i="1" kern="1200" dirty="0">
                          <a:solidFill>
                            <a:schemeClr val="dk1"/>
                          </a:solidFill>
                          <a:effectLst/>
                          <a:latin typeface="+mn-lt"/>
                          <a:ea typeface="+mn-ea"/>
                          <a:cs typeface="+mn-cs"/>
                        </a:rPr>
                        <a:t>6A/6B/6C/6D,</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3, 19A, 22F/22A,16F</a:t>
                      </a:r>
                      <a:endParaRPr lang="en-US" sz="1050" i="1" dirty="0"/>
                    </a:p>
                  </a:txBody>
                  <a:tcPr/>
                </a:tc>
                <a:extLst>
                  <a:ext uri="{0D108BD9-81ED-4DB2-BD59-A6C34878D82A}">
                    <a16:rowId xmlns:a16="http://schemas.microsoft.com/office/drawing/2014/main" val="10001"/>
                  </a:ext>
                </a:extLst>
              </a:tr>
              <a:tr h="272955">
                <a:tc>
                  <a:txBody>
                    <a:bodyPr/>
                    <a:lstStyle/>
                    <a:p>
                      <a:r>
                        <a:rPr lang="en-US" sz="1000" dirty="0"/>
                        <a:t>2</a:t>
                      </a:r>
                    </a:p>
                  </a:txBody>
                  <a:tcPr/>
                </a:tc>
                <a:tc>
                  <a:txBody>
                    <a:bodyPr/>
                    <a:lstStyle/>
                    <a:p>
                      <a:r>
                        <a:rPr lang="en-US" sz="1200" i="1" kern="1200" dirty="0">
                          <a:solidFill>
                            <a:schemeClr val="dk1"/>
                          </a:solidFill>
                          <a:effectLst/>
                          <a:latin typeface="+mn-lt"/>
                          <a:ea typeface="+mn-ea"/>
                          <a:cs typeface="+mn-cs"/>
                        </a:rPr>
                        <a:t>8,</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33F/33A/37, 15A/15F, 7F/7A, 23A</a:t>
                      </a:r>
                      <a:endParaRPr lang="en-US" sz="800" i="1" dirty="0"/>
                    </a:p>
                  </a:txBody>
                  <a:tcPr/>
                </a:tc>
                <a:extLst>
                  <a:ext uri="{0D108BD9-81ED-4DB2-BD59-A6C34878D82A}">
                    <a16:rowId xmlns:a16="http://schemas.microsoft.com/office/drawing/2014/main" val="10002"/>
                  </a:ext>
                </a:extLst>
              </a:tr>
              <a:tr h="381000">
                <a:tc>
                  <a:txBody>
                    <a:bodyPr/>
                    <a:lstStyle/>
                    <a:p>
                      <a:r>
                        <a:rPr lang="en-US" sz="1200" dirty="0"/>
                        <a:t>3</a:t>
                      </a:r>
                    </a:p>
                  </a:txBody>
                  <a:tcPr/>
                </a:tc>
                <a:tc>
                  <a:txBody>
                    <a:bodyPr/>
                    <a:lstStyle/>
                    <a:p>
                      <a:r>
                        <a:rPr lang="en-US" sz="1050" i="1" dirty="0"/>
                        <a:t>19F, 12F/12A/44/46 ,11A/11D,</a:t>
                      </a:r>
                      <a:r>
                        <a:rPr lang="en-US" sz="1050" i="1" baseline="0" dirty="0"/>
                        <a:t> </a:t>
                      </a:r>
                      <a:r>
                        <a:rPr lang="en-US" sz="1050" i="1" dirty="0"/>
                        <a:t>38/25F/25A,35B</a:t>
                      </a:r>
                    </a:p>
                  </a:txBody>
                  <a:tcPr/>
                </a:tc>
                <a:extLst>
                  <a:ext uri="{0D108BD9-81ED-4DB2-BD59-A6C34878D82A}">
                    <a16:rowId xmlns:a16="http://schemas.microsoft.com/office/drawing/2014/main" val="10003"/>
                  </a:ext>
                </a:extLst>
              </a:tr>
              <a:tr h="272955">
                <a:tc>
                  <a:txBody>
                    <a:bodyPr/>
                    <a:lstStyle/>
                    <a:p>
                      <a:r>
                        <a:rPr lang="en-US" sz="1200" dirty="0"/>
                        <a:t>4</a:t>
                      </a:r>
                    </a:p>
                  </a:txBody>
                  <a:tcPr/>
                </a:tc>
                <a:tc>
                  <a:txBody>
                    <a:bodyPr/>
                    <a:lstStyle/>
                    <a:p>
                      <a:r>
                        <a:rPr lang="en-US" sz="1200" i="1" kern="1200" dirty="0">
                          <a:solidFill>
                            <a:schemeClr val="dk1"/>
                          </a:solidFill>
                          <a:effectLst/>
                          <a:latin typeface="+mn-lt"/>
                          <a:ea typeface="+mn-ea"/>
                          <a:cs typeface="+mn-cs"/>
                        </a:rPr>
                        <a:t>24F/24A/24B, 7C/7B/40, 4, 18C/18F/18B/18A, 9V/9A</a:t>
                      </a:r>
                      <a:endParaRPr lang="en-US" sz="800" i="1" dirty="0"/>
                    </a:p>
                  </a:txBody>
                  <a:tcPr/>
                </a:tc>
                <a:extLst>
                  <a:ext uri="{0D108BD9-81ED-4DB2-BD59-A6C34878D82A}">
                    <a16:rowId xmlns:a16="http://schemas.microsoft.com/office/drawing/2014/main" val="10004"/>
                  </a:ext>
                </a:extLst>
              </a:tr>
              <a:tr h="272955">
                <a:tc>
                  <a:txBody>
                    <a:bodyPr/>
                    <a:lstStyle/>
                    <a:p>
                      <a:r>
                        <a:rPr lang="en-US" sz="1200" dirty="0"/>
                        <a:t>5</a:t>
                      </a:r>
                    </a:p>
                  </a:txBody>
                  <a:tcPr/>
                </a:tc>
                <a:tc>
                  <a:txBody>
                    <a:bodyPr/>
                    <a:lstStyle/>
                    <a:p>
                      <a:r>
                        <a:rPr lang="en-US" sz="1200" i="1" kern="1200" dirty="0">
                          <a:solidFill>
                            <a:schemeClr val="dk1"/>
                          </a:solidFill>
                          <a:effectLst/>
                          <a:latin typeface="+mn-lt"/>
                          <a:ea typeface="+mn-ea"/>
                          <a:cs typeface="+mn-cs"/>
                        </a:rPr>
                        <a:t>14,</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1,</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23F, 15B/15C, 10A</a:t>
                      </a:r>
                      <a:endParaRPr lang="en-US" sz="800" i="1" dirty="0"/>
                    </a:p>
                  </a:txBody>
                  <a:tcPr/>
                </a:tc>
                <a:extLst>
                  <a:ext uri="{0D108BD9-81ED-4DB2-BD59-A6C34878D82A}">
                    <a16:rowId xmlns:a16="http://schemas.microsoft.com/office/drawing/2014/main" val="10005"/>
                  </a:ext>
                </a:extLst>
              </a:tr>
              <a:tr h="272955">
                <a:tc>
                  <a:txBody>
                    <a:bodyPr/>
                    <a:lstStyle/>
                    <a:p>
                      <a:r>
                        <a:rPr lang="en-US" sz="1200" dirty="0"/>
                        <a:t>6</a:t>
                      </a:r>
                    </a:p>
                  </a:txBody>
                  <a:tcPr/>
                </a:tc>
                <a:tc>
                  <a:txBody>
                    <a:bodyPr/>
                    <a:lstStyle/>
                    <a:p>
                      <a:r>
                        <a:rPr lang="en-US" sz="1200" i="1" kern="1200" dirty="0">
                          <a:solidFill>
                            <a:schemeClr val="dk1"/>
                          </a:solidFill>
                          <a:effectLst/>
                          <a:latin typeface="+mn-lt"/>
                          <a:ea typeface="+mn-ea"/>
                          <a:cs typeface="+mn-cs"/>
                        </a:rPr>
                        <a:t>39, 10F/10C/33C,</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5,</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35F/47F, 17F</a:t>
                      </a:r>
                      <a:endParaRPr lang="en-US" sz="800" i="1" dirty="0"/>
                    </a:p>
                  </a:txBody>
                  <a:tcPr/>
                </a:tc>
                <a:extLst>
                  <a:ext uri="{0D108BD9-81ED-4DB2-BD59-A6C34878D82A}">
                    <a16:rowId xmlns:a16="http://schemas.microsoft.com/office/drawing/2014/main" val="10006"/>
                  </a:ext>
                </a:extLst>
              </a:tr>
              <a:tr h="272955">
                <a:tc>
                  <a:txBody>
                    <a:bodyPr/>
                    <a:lstStyle/>
                    <a:p>
                      <a:r>
                        <a:rPr lang="en-US" sz="1200" dirty="0"/>
                        <a:t>7</a:t>
                      </a:r>
                    </a:p>
                  </a:txBody>
                  <a:tcPr/>
                </a:tc>
                <a:tc>
                  <a:txBody>
                    <a:bodyPr/>
                    <a:lstStyle/>
                    <a:p>
                      <a:r>
                        <a:rPr lang="en-US" sz="1200" i="1" kern="1200" dirty="0">
                          <a:solidFill>
                            <a:schemeClr val="dk1"/>
                          </a:solidFill>
                          <a:effectLst/>
                          <a:latin typeface="+mn-lt"/>
                          <a:ea typeface="+mn-ea"/>
                          <a:cs typeface="+mn-cs"/>
                        </a:rPr>
                        <a:t>23B, 35A/35C/42,</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34,9N/9L, 31</a:t>
                      </a:r>
                      <a:endParaRPr lang="en-US" sz="800" i="1" dirty="0"/>
                    </a:p>
                  </a:txBody>
                  <a:tcPr/>
                </a:tc>
                <a:extLst>
                  <a:ext uri="{0D108BD9-81ED-4DB2-BD59-A6C34878D82A}">
                    <a16:rowId xmlns:a16="http://schemas.microsoft.com/office/drawing/2014/main" val="10007"/>
                  </a:ext>
                </a:extLst>
              </a:tr>
              <a:tr h="272955">
                <a:tc>
                  <a:txBody>
                    <a:bodyPr/>
                    <a:lstStyle/>
                    <a:p>
                      <a:r>
                        <a:rPr lang="en-US" sz="1200" dirty="0"/>
                        <a:t>8</a:t>
                      </a:r>
                    </a:p>
                  </a:txBody>
                  <a:tcPr/>
                </a:tc>
                <a:tc>
                  <a:txBody>
                    <a:bodyPr/>
                    <a:lstStyle/>
                    <a:p>
                      <a:r>
                        <a:rPr lang="en-US" sz="1200" i="1" kern="1200" dirty="0">
                          <a:solidFill>
                            <a:schemeClr val="dk1"/>
                          </a:solidFill>
                          <a:effectLst/>
                          <a:latin typeface="+mn-lt"/>
                          <a:ea typeface="+mn-ea"/>
                          <a:cs typeface="+mn-cs"/>
                        </a:rPr>
                        <a:t>21, 2,</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20,13</a:t>
                      </a:r>
                      <a:endParaRPr lang="en-US" sz="800" i="1" dirty="0"/>
                    </a:p>
                  </a:txBody>
                  <a:tcPr/>
                </a:tc>
                <a:extLst>
                  <a:ext uri="{0D108BD9-81ED-4DB2-BD59-A6C34878D82A}">
                    <a16:rowId xmlns:a16="http://schemas.microsoft.com/office/drawing/2014/main" val="10008"/>
                  </a:ext>
                </a:extLst>
              </a:tr>
            </a:tbl>
          </a:graphicData>
        </a:graphic>
      </p:graphicFrame>
      <p:sp>
        <p:nvSpPr>
          <p:cNvPr id="21" name="TextBox 20"/>
          <p:cNvSpPr txBox="1"/>
          <p:nvPr/>
        </p:nvSpPr>
        <p:spPr>
          <a:xfrm>
            <a:off x="838200" y="3124200"/>
            <a:ext cx="1874167" cy="369332"/>
          </a:xfrm>
          <a:prstGeom prst="rect">
            <a:avLst/>
          </a:prstGeom>
          <a:noFill/>
        </p:spPr>
        <p:txBody>
          <a:bodyPr wrap="none" rtlCol="0">
            <a:spAutoFit/>
          </a:bodyPr>
          <a:lstStyle/>
          <a:p>
            <a:r>
              <a:rPr lang="en-US" dirty="0"/>
              <a:t>Cycling conditions</a:t>
            </a:r>
          </a:p>
        </p:txBody>
      </p:sp>
      <p:sp>
        <p:nvSpPr>
          <p:cNvPr id="22" name="TextBox 21"/>
          <p:cNvSpPr txBox="1"/>
          <p:nvPr/>
        </p:nvSpPr>
        <p:spPr>
          <a:xfrm>
            <a:off x="2667000" y="838200"/>
            <a:ext cx="436702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DNA was extracted through boiling method</a:t>
            </a:r>
          </a:p>
        </p:txBody>
      </p:sp>
      <p:cxnSp>
        <p:nvCxnSpPr>
          <p:cNvPr id="24" name="Straight Arrow Connector 23"/>
          <p:cNvCxnSpPr/>
          <p:nvPr/>
        </p:nvCxnSpPr>
        <p:spPr>
          <a:xfrm>
            <a:off x="5029200" y="2667000"/>
            <a:ext cx="2209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581400"/>
            <a:ext cx="1524000" cy="222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315200" y="3200400"/>
            <a:ext cx="1172885" cy="369332"/>
          </a:xfrm>
          <a:prstGeom prst="rect">
            <a:avLst/>
          </a:prstGeom>
          <a:noFill/>
        </p:spPr>
        <p:txBody>
          <a:bodyPr wrap="none" rtlCol="0">
            <a:spAutoFit/>
          </a:bodyPr>
          <a:lstStyle/>
          <a:p>
            <a:r>
              <a:rPr lang="en-US" dirty="0"/>
              <a:t>Reaction 1</a:t>
            </a:r>
          </a:p>
        </p:txBody>
      </p:sp>
      <p:sp>
        <p:nvSpPr>
          <p:cNvPr id="29" name="TextBox 28"/>
          <p:cNvSpPr txBox="1"/>
          <p:nvPr/>
        </p:nvSpPr>
        <p:spPr>
          <a:xfrm>
            <a:off x="635205" y="6324600"/>
            <a:ext cx="7240508" cy="369332"/>
          </a:xfrm>
          <a:prstGeom prst="rect">
            <a:avLst/>
          </a:prstGeom>
          <a:noFill/>
        </p:spPr>
        <p:txBody>
          <a:bodyPr wrap="none" rtlCol="0">
            <a:spAutoFit/>
          </a:bodyPr>
          <a:lstStyle/>
          <a:p>
            <a:r>
              <a:rPr lang="en-US" dirty="0"/>
              <a:t>Further confirmation of serotype/group positivity is done by </a:t>
            </a:r>
            <a:r>
              <a:rPr lang="en-US" dirty="0" err="1"/>
              <a:t>Monoplex</a:t>
            </a:r>
            <a:r>
              <a:rPr lang="en-US" dirty="0"/>
              <a:t> PCR</a:t>
            </a:r>
          </a:p>
        </p:txBody>
      </p:sp>
    </p:spTree>
    <p:extLst>
      <p:ext uri="{BB962C8B-B14F-4D97-AF65-F5344CB8AC3E}">
        <p14:creationId xmlns:p14="http://schemas.microsoft.com/office/powerpoint/2010/main" val="57777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25"/>
                                        </p:tgtEl>
                                        <p:attrNameLst>
                                          <p:attrName>style.visibility</p:attrName>
                                        </p:attrNameLst>
                                      </p:cBhvr>
                                      <p:to>
                                        <p:strVal val="visible"/>
                                      </p:to>
                                    </p:set>
                                    <p:animEffect transition="in" filter="fade">
                                      <p:cBhvr>
                                        <p:cTn id="51" dur="500"/>
                                        <p:tgtEl>
                                          <p:spTgt spid="10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1" grpId="0"/>
      <p:bldP spid="22"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Initial results </a:t>
            </a:r>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4027308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Samples processed</a:t>
            </a:r>
          </a:p>
        </p:txBody>
      </p:sp>
      <p:sp>
        <p:nvSpPr>
          <p:cNvPr id="3" name="Content Placeholder 2"/>
          <p:cNvSpPr>
            <a:spLocks noGrp="1"/>
          </p:cNvSpPr>
          <p:nvPr>
            <p:ph idx="1"/>
          </p:nvPr>
        </p:nvSpPr>
        <p:spPr/>
        <p:txBody>
          <a:bodyPr/>
          <a:lstStyle/>
          <a:p>
            <a:r>
              <a:rPr lang="en-US" dirty="0"/>
              <a:t>Number of children enrolled , case record form filled and specimens collected and processed = 1744</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90773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Monthly enrollments (n= 1744)</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7" name="Content Placeholder 6"/>
          <p:cNvSpPr>
            <a:spLocks noGrp="1"/>
          </p:cNvSpPr>
          <p:nvPr>
            <p:ph idx="1"/>
          </p:nvPr>
        </p:nvSpPr>
        <p:spPr/>
        <p:txBody>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66" y="1203960"/>
            <a:ext cx="7621634"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6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Pneumococcal Vaccines </a:t>
            </a:r>
          </a:p>
        </p:txBody>
      </p:sp>
      <p:sp>
        <p:nvSpPr>
          <p:cNvPr id="3" name="Content Placeholder 2"/>
          <p:cNvSpPr>
            <a:spLocks noGrp="1"/>
          </p:cNvSpPr>
          <p:nvPr>
            <p:ph idx="1"/>
          </p:nvPr>
        </p:nvSpPr>
        <p:spPr>
          <a:xfrm>
            <a:off x="457200" y="1371600"/>
            <a:ext cx="8229600" cy="4525963"/>
          </a:xfrm>
        </p:spPr>
        <p:txBody>
          <a:bodyPr>
            <a:normAutofit/>
          </a:bodyPr>
          <a:lstStyle/>
          <a:p>
            <a:pPr>
              <a:lnSpc>
                <a:spcPct val="150000"/>
              </a:lnSpc>
            </a:pPr>
            <a:r>
              <a:rPr lang="en-US" dirty="0"/>
              <a:t>Highly effective vaccines are available globally against pneumococcus and its different serotypes</a:t>
            </a:r>
          </a:p>
          <a:p>
            <a:pPr lvl="1">
              <a:lnSpc>
                <a:spcPct val="150000"/>
              </a:lnSpc>
            </a:pPr>
            <a:r>
              <a:rPr lang="en-US" dirty="0"/>
              <a:t>Synflorix™ (PCV 10) by GlaxoSmithKline </a:t>
            </a:r>
          </a:p>
          <a:p>
            <a:pPr lvl="1">
              <a:lnSpc>
                <a:spcPct val="150000"/>
              </a:lnSpc>
            </a:pPr>
            <a:r>
              <a:rPr lang="en-US" dirty="0"/>
              <a:t>Prevnar 13® (PCV 13) by Pfizer </a:t>
            </a:r>
          </a:p>
          <a:p>
            <a:endParaRPr lang="en-US" dirty="0"/>
          </a:p>
        </p:txBody>
      </p:sp>
      <p:pic>
        <p:nvPicPr>
          <p:cNvPr id="4098" name="Picture 2" descr="Image result for synflorix 2 dose v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231073" y="3845422"/>
            <a:ext cx="3370615" cy="1208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6333" y="6248400"/>
            <a:ext cx="1368067" cy="461665"/>
          </a:xfrm>
          <a:prstGeom prst="rect">
            <a:avLst/>
          </a:prstGeom>
          <a:noFill/>
          <a:ln>
            <a:solidFill>
              <a:srgbClr val="002060"/>
            </a:solidFill>
          </a:ln>
        </p:spPr>
        <p:txBody>
          <a:bodyPr wrap="none" rtlCol="0">
            <a:spAutoFit/>
          </a:bodyPr>
          <a:lstStyle/>
          <a:p>
            <a:r>
              <a:rPr lang="en-US" sz="2400" dirty="0"/>
              <a:t>Synflorix </a:t>
            </a:r>
          </a:p>
        </p:txBody>
      </p:sp>
      <p:sp>
        <p:nvSpPr>
          <p:cNvPr id="5" name="TextBox 4"/>
          <p:cNvSpPr txBox="1"/>
          <p:nvPr/>
        </p:nvSpPr>
        <p:spPr>
          <a:xfrm>
            <a:off x="35858" y="5562600"/>
            <a:ext cx="5907742" cy="461665"/>
          </a:xfrm>
          <a:prstGeom prst="rect">
            <a:avLst/>
          </a:prstGeom>
          <a:solidFill>
            <a:srgbClr val="FFFF00"/>
          </a:solidFill>
          <a:ln>
            <a:solidFill>
              <a:schemeClr val="tx1"/>
            </a:solidFill>
          </a:ln>
        </p:spPr>
        <p:txBody>
          <a:bodyPr wrap="square" rtlCol="0">
            <a:spAutoFit/>
          </a:bodyPr>
          <a:lstStyle/>
          <a:p>
            <a:r>
              <a:rPr lang="fr-FR" sz="2400" dirty="0"/>
              <a:t>Sero types 1, 4, 5, 6B, 7F, 9V, 14, 18C, 19F, 23F</a:t>
            </a:r>
            <a:endParaRPr lang="en-US" sz="2400" dirty="0"/>
          </a:p>
        </p:txBody>
      </p:sp>
      <p:sp>
        <p:nvSpPr>
          <p:cNvPr id="7" name="TextBox 6"/>
          <p:cNvSpPr txBox="1"/>
          <p:nvPr/>
        </p:nvSpPr>
        <p:spPr>
          <a:xfrm>
            <a:off x="58271" y="6172200"/>
            <a:ext cx="2913529" cy="461665"/>
          </a:xfrm>
          <a:prstGeom prst="rect">
            <a:avLst/>
          </a:prstGeom>
          <a:solidFill>
            <a:srgbClr val="00B050"/>
          </a:solidFill>
          <a:ln>
            <a:solidFill>
              <a:schemeClr val="tx1"/>
            </a:solidFill>
          </a:ln>
        </p:spPr>
        <p:txBody>
          <a:bodyPr wrap="square" rtlCol="0">
            <a:spAutoFit/>
          </a:bodyPr>
          <a:lstStyle/>
          <a:p>
            <a:r>
              <a:rPr lang="fr-FR" sz="2400" dirty="0"/>
              <a:t>Sero types 3, 6A, 19A</a:t>
            </a:r>
            <a:endParaRPr lang="en-US"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5390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09600"/>
            <a:ext cx="7871524"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658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 distribution by gender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
        <p:nvSpPr>
          <p:cNvPr id="5" name="Content Placeholder 4"/>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371600"/>
            <a:ext cx="7246799"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528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8621194" cy="630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102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23" y="381000"/>
            <a:ext cx="874613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188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
        <p:nvSpPr>
          <p:cNvPr id="3" name="TextBox 2"/>
          <p:cNvSpPr txBox="1"/>
          <p:nvPr/>
        </p:nvSpPr>
        <p:spPr>
          <a:xfrm>
            <a:off x="984627" y="138517"/>
            <a:ext cx="7036991" cy="523220"/>
          </a:xfrm>
          <a:prstGeom prst="rect">
            <a:avLst/>
          </a:prstGeom>
          <a:noFill/>
        </p:spPr>
        <p:txBody>
          <a:bodyPr wrap="none" rtlCol="0">
            <a:spAutoFit/>
          </a:bodyPr>
          <a:lstStyle/>
          <a:p>
            <a:r>
              <a:rPr lang="en-US" sz="2800" dirty="0"/>
              <a:t>Any of the following illness during last 2 weeks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 y="661737"/>
            <a:ext cx="4114800" cy="301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46210"/>
            <a:ext cx="4114800" cy="301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694210"/>
            <a:ext cx="4114800" cy="301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694210"/>
            <a:ext cx="4114800" cy="301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996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2120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865410"/>
            <a:ext cx="4114800" cy="301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865410"/>
            <a:ext cx="4114800" cy="301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390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a:t>On Examination </a:t>
            </a:r>
          </a:p>
        </p:txBody>
      </p:sp>
      <p:sp>
        <p:nvSpPr>
          <p:cNvPr id="4" name="Content Placeholder 3"/>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951010"/>
            <a:ext cx="4114800" cy="301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985" y="3922810"/>
            <a:ext cx="4114800" cy="301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951010"/>
            <a:ext cx="4114800" cy="301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562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Vaccine coverage </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294595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294" y="320978"/>
            <a:ext cx="8619906" cy="63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5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08" y="17585"/>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54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Vaccines and serotype coverage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68456"/>
            <a:ext cx="7772400" cy="520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91400" y="2602198"/>
            <a:ext cx="838200" cy="979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76400" y="1143000"/>
            <a:ext cx="2667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1143000"/>
            <a:ext cx="266700"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33900" y="1143000"/>
            <a:ext cx="266700" cy="1524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057400" y="1066800"/>
            <a:ext cx="728084" cy="369332"/>
          </a:xfrm>
          <a:prstGeom prst="rect">
            <a:avLst/>
          </a:prstGeom>
          <a:noFill/>
        </p:spPr>
        <p:txBody>
          <a:bodyPr wrap="none" rtlCol="0">
            <a:spAutoFit/>
          </a:bodyPr>
          <a:lstStyle/>
          <a:p>
            <a:r>
              <a:rPr lang="en-US" dirty="0"/>
              <a:t>PCV 7</a:t>
            </a:r>
          </a:p>
        </p:txBody>
      </p:sp>
      <p:sp>
        <p:nvSpPr>
          <p:cNvPr id="11" name="TextBox 10"/>
          <p:cNvSpPr txBox="1"/>
          <p:nvPr/>
        </p:nvSpPr>
        <p:spPr>
          <a:xfrm>
            <a:off x="3352800" y="1066800"/>
            <a:ext cx="845103" cy="369332"/>
          </a:xfrm>
          <a:prstGeom prst="rect">
            <a:avLst/>
          </a:prstGeom>
          <a:noFill/>
        </p:spPr>
        <p:txBody>
          <a:bodyPr wrap="none" rtlCol="0">
            <a:spAutoFit/>
          </a:bodyPr>
          <a:lstStyle/>
          <a:p>
            <a:r>
              <a:rPr lang="en-US" dirty="0"/>
              <a:t>PCV 10</a:t>
            </a:r>
          </a:p>
        </p:txBody>
      </p:sp>
      <p:sp>
        <p:nvSpPr>
          <p:cNvPr id="12" name="TextBox 11"/>
          <p:cNvSpPr txBox="1"/>
          <p:nvPr/>
        </p:nvSpPr>
        <p:spPr>
          <a:xfrm>
            <a:off x="4869897" y="1066800"/>
            <a:ext cx="845103" cy="369332"/>
          </a:xfrm>
          <a:prstGeom prst="rect">
            <a:avLst/>
          </a:prstGeom>
          <a:noFill/>
        </p:spPr>
        <p:txBody>
          <a:bodyPr wrap="none" rtlCol="0">
            <a:spAutoFit/>
          </a:bodyPr>
          <a:lstStyle/>
          <a:p>
            <a:r>
              <a:rPr lang="en-US" dirty="0"/>
              <a:t>PCV 13</a:t>
            </a:r>
          </a:p>
        </p:txBody>
      </p:sp>
      <p:sp>
        <p:nvSpPr>
          <p:cNvPr id="3" name="TextBox 2"/>
          <p:cNvSpPr txBox="1"/>
          <p:nvPr/>
        </p:nvSpPr>
        <p:spPr>
          <a:xfrm>
            <a:off x="609600" y="6248400"/>
            <a:ext cx="8153400" cy="861774"/>
          </a:xfrm>
          <a:prstGeom prst="rect">
            <a:avLst/>
          </a:prstGeom>
          <a:noFill/>
        </p:spPr>
        <p:txBody>
          <a:bodyPr wrap="square" rtlCol="0">
            <a:spAutoFit/>
          </a:bodyPr>
          <a:lstStyle/>
          <a:p>
            <a:r>
              <a:rPr lang="en-US" sz="1400" dirty="0"/>
              <a:t>Johnson HL et al. Systematic evaluation of serotypes causing  invasive pneumococcal disease among children under five: the pneumococcal global  serotype project. </a:t>
            </a:r>
            <a:r>
              <a:rPr lang="en-US" sz="1400" dirty="0" err="1"/>
              <a:t>PLoS</a:t>
            </a:r>
            <a:r>
              <a:rPr lang="en-US" sz="1400" dirty="0"/>
              <a:t> Med. 2010;7(10</a:t>
            </a:r>
            <a:r>
              <a:rPr lang="en-US" dirty="0"/>
              <a:t>).</a:t>
            </a:r>
          </a:p>
          <a:p>
            <a:endParaRPr lang="en-US" dirty="0"/>
          </a:p>
        </p:txBody>
      </p:sp>
      <p:sp>
        <p:nvSpPr>
          <p:cNvPr id="4" name="Rectangle 3"/>
          <p:cNvSpPr/>
          <p:nvPr/>
        </p:nvSpPr>
        <p:spPr>
          <a:xfrm>
            <a:off x="6705600" y="1588532"/>
            <a:ext cx="838200" cy="412646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7086600" y="1828800"/>
            <a:ext cx="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1447800" y="2362200"/>
            <a:ext cx="5638800" cy="0"/>
          </a:xfrm>
          <a:prstGeom prst="line">
            <a:avLst/>
          </a:prstGeom>
        </p:spPr>
        <p:style>
          <a:lnRef idx="3">
            <a:schemeClr val="dk1"/>
          </a:lnRef>
          <a:fillRef idx="0">
            <a:schemeClr val="dk1"/>
          </a:fillRef>
          <a:effectRef idx="2">
            <a:schemeClr val="dk1"/>
          </a:effectRef>
          <a:fontRef idx="minor">
            <a:schemeClr val="tx1"/>
          </a:fontRef>
        </p:style>
      </p:cxnSp>
      <p:sp>
        <p:nvSpPr>
          <p:cNvPr id="10" name="Slide Number Placeholder 9"/>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6165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Vaccination</a:t>
            </a:r>
            <a:r>
              <a:rPr lang="en-US" sz="3200" dirty="0"/>
              <a:t> card availability over months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352597860"/>
              </p:ext>
            </p:extLst>
          </p:nvPr>
        </p:nvGraphicFramePr>
        <p:xfrm>
          <a:off x="533400" y="1295400"/>
          <a:ext cx="7772399"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7957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PCV 10 coverage in children &gt; 4 months </a:t>
            </a:r>
            <a:br>
              <a:rPr lang="en-US" sz="2800" dirty="0"/>
            </a:br>
            <a:r>
              <a:rPr lang="en-US" sz="2800" dirty="0"/>
              <a:t>(card or verbal )  n=1551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graphicFrame>
        <p:nvGraphicFramePr>
          <p:cNvPr id="6" name="Chart 5"/>
          <p:cNvGraphicFramePr>
            <a:graphicFrameLocks/>
          </p:cNvGraphicFramePr>
          <p:nvPr>
            <p:extLst>
              <p:ext uri="{D42A27DB-BD31-4B8C-83A1-F6EECF244321}">
                <p14:modId xmlns:p14="http://schemas.microsoft.com/office/powerpoint/2010/main" val="991177646"/>
              </p:ext>
            </p:extLst>
          </p:nvPr>
        </p:nvGraphicFramePr>
        <p:xfrm>
          <a:off x="457200" y="1524000"/>
          <a:ext cx="8305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4887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7" name="Title 1"/>
          <p:cNvSpPr>
            <a:spLocks noGrp="1"/>
          </p:cNvSpPr>
          <p:nvPr>
            <p:ph type="title"/>
          </p:nvPr>
        </p:nvSpPr>
        <p:spPr>
          <a:xfrm>
            <a:off x="457200" y="274638"/>
            <a:ext cx="8229600" cy="1143000"/>
          </a:xfrm>
        </p:spPr>
        <p:txBody>
          <a:bodyPr>
            <a:noAutofit/>
          </a:bodyPr>
          <a:lstStyle/>
          <a:p>
            <a:r>
              <a:rPr lang="en-US" sz="2800" dirty="0"/>
              <a:t>PCV 10 coverage in children &gt; 4 months </a:t>
            </a:r>
            <a:br>
              <a:rPr lang="en-US" sz="2800" dirty="0"/>
            </a:br>
            <a:r>
              <a:rPr lang="en-US" sz="2800" dirty="0"/>
              <a:t>(card verified )  n=1551</a:t>
            </a:r>
          </a:p>
        </p:txBody>
      </p:sp>
      <p:graphicFrame>
        <p:nvGraphicFramePr>
          <p:cNvPr id="6" name="Chart 5"/>
          <p:cNvGraphicFramePr>
            <a:graphicFrameLocks/>
          </p:cNvGraphicFramePr>
          <p:nvPr>
            <p:extLst>
              <p:ext uri="{D42A27DB-BD31-4B8C-83A1-F6EECF244321}">
                <p14:modId xmlns:p14="http://schemas.microsoft.com/office/powerpoint/2010/main" val="1399541154"/>
              </p:ext>
            </p:extLst>
          </p:nvPr>
        </p:nvGraphicFramePr>
        <p:xfrm>
          <a:off x="533400" y="1447800"/>
          <a:ext cx="8001000" cy="4800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2789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PCV10 &amp; 13 type carriage</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1424647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892"/>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715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93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853"/>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516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9822"/>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019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PCV 10 and 13 type carriage over time (n= 1350)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44420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3695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
        <p:nvSpPr>
          <p:cNvPr id="6" name="TextBox 5"/>
          <p:cNvSpPr txBox="1"/>
          <p:nvPr/>
        </p:nvSpPr>
        <p:spPr>
          <a:xfrm>
            <a:off x="6934200" y="914400"/>
            <a:ext cx="1590307" cy="369332"/>
          </a:xfrm>
          <a:prstGeom prst="rect">
            <a:avLst/>
          </a:prstGeom>
          <a:noFill/>
        </p:spPr>
        <p:txBody>
          <a:bodyPr wrap="none" rtlCol="0">
            <a:spAutoFit/>
          </a:bodyPr>
          <a:lstStyle/>
          <a:p>
            <a:r>
              <a:rPr lang="en-US" b="1" dirty="0"/>
              <a:t>P-value =0.019</a:t>
            </a:r>
          </a:p>
        </p:txBody>
      </p:sp>
    </p:spTree>
    <p:extLst>
      <p:ext uri="{BB962C8B-B14F-4D97-AF65-F5344CB8AC3E}">
        <p14:creationId xmlns:p14="http://schemas.microsoft.com/office/powerpoint/2010/main" val="392676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Expanded Program on Immunization (EPI) in Pakistan </a:t>
            </a:r>
            <a:br>
              <a:rPr lang="en-US" dirty="0"/>
            </a:b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7208" y="1828800"/>
            <a:ext cx="71695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TextBox 3"/>
          <p:cNvSpPr txBox="1"/>
          <p:nvPr/>
        </p:nvSpPr>
        <p:spPr>
          <a:xfrm>
            <a:off x="3733800" y="5068123"/>
            <a:ext cx="1219200" cy="769441"/>
          </a:xfrm>
          <a:prstGeom prst="rect">
            <a:avLst/>
          </a:prstGeom>
          <a:solidFill>
            <a:schemeClr val="bg1"/>
          </a:solidFill>
        </p:spPr>
        <p:txBody>
          <a:bodyPr wrap="square" rtlCol="0">
            <a:spAutoFit/>
          </a:bodyPr>
          <a:lstStyle/>
          <a:p>
            <a:r>
              <a:rPr lang="en-US" sz="1100" b="1" dirty="0">
                <a:solidFill>
                  <a:srgbClr val="FF0000"/>
                </a:solidFill>
              </a:rPr>
              <a:t>Pneumococcal</a:t>
            </a:r>
          </a:p>
          <a:p>
            <a:r>
              <a:rPr lang="en-US" sz="1100" b="1" dirty="0">
                <a:solidFill>
                  <a:srgbClr val="FF0000"/>
                </a:solidFill>
              </a:rPr>
              <a:t>Conjugate Vaccine</a:t>
            </a:r>
          </a:p>
          <a:p>
            <a:r>
              <a:rPr lang="en-US" sz="1100" b="1" dirty="0">
                <a:solidFill>
                  <a:srgbClr val="FF0000"/>
                </a:solidFill>
              </a:rPr>
              <a:t> (PCV10)</a:t>
            </a:r>
          </a:p>
        </p:txBody>
      </p:sp>
    </p:spTree>
    <p:extLst>
      <p:ext uri="{BB962C8B-B14F-4D97-AF65-F5344CB8AC3E}">
        <p14:creationId xmlns:p14="http://schemas.microsoft.com/office/powerpoint/2010/main" val="3260913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sp>
        <p:nvSpPr>
          <p:cNvPr id="6" name="TextBox 5"/>
          <p:cNvSpPr txBox="1"/>
          <p:nvPr/>
        </p:nvSpPr>
        <p:spPr>
          <a:xfrm>
            <a:off x="6934200" y="914400"/>
            <a:ext cx="1590307" cy="369332"/>
          </a:xfrm>
          <a:prstGeom prst="rect">
            <a:avLst/>
          </a:prstGeom>
          <a:noFill/>
        </p:spPr>
        <p:txBody>
          <a:bodyPr wrap="none" rtlCol="0">
            <a:spAutoFit/>
          </a:bodyPr>
          <a:lstStyle/>
          <a:p>
            <a:r>
              <a:rPr lang="en-US" b="1" dirty="0"/>
              <a:t>P-value =0.056</a:t>
            </a:r>
          </a:p>
        </p:txBody>
      </p:sp>
    </p:spTree>
    <p:extLst>
      <p:ext uri="{BB962C8B-B14F-4D97-AF65-F5344CB8AC3E}">
        <p14:creationId xmlns:p14="http://schemas.microsoft.com/office/powerpoint/2010/main" val="2550425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38" y="76200"/>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34200" y="914400"/>
            <a:ext cx="1590307" cy="369332"/>
          </a:xfrm>
          <a:prstGeom prst="rect">
            <a:avLst/>
          </a:prstGeom>
          <a:noFill/>
        </p:spPr>
        <p:txBody>
          <a:bodyPr wrap="none" rtlCol="0">
            <a:spAutoFit/>
          </a:bodyPr>
          <a:lstStyle/>
          <a:p>
            <a:r>
              <a:rPr lang="en-US" b="1" dirty="0"/>
              <a:t>P-value =0.073</a:t>
            </a:r>
          </a:p>
        </p:txBody>
      </p:sp>
    </p:spTree>
    <p:extLst>
      <p:ext uri="{BB962C8B-B14F-4D97-AF65-F5344CB8AC3E}">
        <p14:creationId xmlns:p14="http://schemas.microsoft.com/office/powerpoint/2010/main" val="1359459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022"/>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
        <p:nvSpPr>
          <p:cNvPr id="9" name="TextBox 8"/>
          <p:cNvSpPr txBox="1"/>
          <p:nvPr/>
        </p:nvSpPr>
        <p:spPr>
          <a:xfrm>
            <a:off x="6934200" y="914400"/>
            <a:ext cx="1590307" cy="369332"/>
          </a:xfrm>
          <a:prstGeom prst="rect">
            <a:avLst/>
          </a:prstGeom>
          <a:noFill/>
        </p:spPr>
        <p:txBody>
          <a:bodyPr wrap="none" rtlCol="0">
            <a:spAutoFit/>
          </a:bodyPr>
          <a:lstStyle/>
          <a:p>
            <a:r>
              <a:rPr lang="en-US" b="1" dirty="0"/>
              <a:t>P-value =0.199</a:t>
            </a:r>
          </a:p>
        </p:txBody>
      </p:sp>
    </p:spTree>
    <p:extLst>
      <p:ext uri="{BB962C8B-B14F-4D97-AF65-F5344CB8AC3E}">
        <p14:creationId xmlns:p14="http://schemas.microsoft.com/office/powerpoint/2010/main" val="1278886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9822"/>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sp>
        <p:nvSpPr>
          <p:cNvPr id="6" name="TextBox 5"/>
          <p:cNvSpPr txBox="1"/>
          <p:nvPr/>
        </p:nvSpPr>
        <p:spPr>
          <a:xfrm>
            <a:off x="6934200" y="914400"/>
            <a:ext cx="1473288" cy="369332"/>
          </a:xfrm>
          <a:prstGeom prst="rect">
            <a:avLst/>
          </a:prstGeom>
          <a:noFill/>
        </p:spPr>
        <p:txBody>
          <a:bodyPr wrap="none" rtlCol="0">
            <a:spAutoFit/>
          </a:bodyPr>
          <a:lstStyle/>
          <a:p>
            <a:r>
              <a:rPr lang="en-US" b="1" dirty="0"/>
              <a:t>P-value =0.44</a:t>
            </a:r>
          </a:p>
        </p:txBody>
      </p:sp>
    </p:spTree>
    <p:extLst>
      <p:ext uri="{BB962C8B-B14F-4D97-AF65-F5344CB8AC3E}">
        <p14:creationId xmlns:p14="http://schemas.microsoft.com/office/powerpoint/2010/main" val="2707493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657"/>
            <a:ext cx="9144000" cy="669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89712" y="1524000"/>
            <a:ext cx="1473288" cy="369332"/>
          </a:xfrm>
          <a:prstGeom prst="rect">
            <a:avLst/>
          </a:prstGeom>
          <a:noFill/>
        </p:spPr>
        <p:txBody>
          <a:bodyPr wrap="none" rtlCol="0">
            <a:spAutoFit/>
          </a:bodyPr>
          <a:lstStyle/>
          <a:p>
            <a:r>
              <a:rPr lang="en-US" b="1" dirty="0"/>
              <a:t>P-value =0.22</a:t>
            </a:r>
          </a:p>
        </p:txBody>
      </p:sp>
      <p:sp>
        <p:nvSpPr>
          <p:cNvPr id="6" name="TextBox 5"/>
          <p:cNvSpPr txBox="1"/>
          <p:nvPr/>
        </p:nvSpPr>
        <p:spPr>
          <a:xfrm>
            <a:off x="7213512" y="3657600"/>
            <a:ext cx="1473288" cy="369332"/>
          </a:xfrm>
          <a:prstGeom prst="rect">
            <a:avLst/>
          </a:prstGeom>
          <a:noFill/>
        </p:spPr>
        <p:txBody>
          <a:bodyPr wrap="none" rtlCol="0">
            <a:spAutoFit/>
          </a:bodyPr>
          <a:lstStyle/>
          <a:p>
            <a:r>
              <a:rPr lang="en-US" b="1" dirty="0"/>
              <a:t>P-value =0.42</a:t>
            </a:r>
          </a:p>
        </p:txBody>
      </p:sp>
    </p:spTree>
    <p:extLst>
      <p:ext uri="{BB962C8B-B14F-4D97-AF65-F5344CB8AC3E}">
        <p14:creationId xmlns:p14="http://schemas.microsoft.com/office/powerpoint/2010/main" val="27157303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Pneumococcal carriage across age groups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graphicFrame>
        <p:nvGraphicFramePr>
          <p:cNvPr id="3" name="Chart 2"/>
          <p:cNvGraphicFramePr>
            <a:graphicFrameLocks/>
          </p:cNvGraphicFramePr>
          <p:nvPr>
            <p:extLst>
              <p:ext uri="{D42A27DB-BD31-4B8C-83A1-F6EECF244321}">
                <p14:modId xmlns:p14="http://schemas.microsoft.com/office/powerpoint/2010/main" val="1979261474"/>
              </p:ext>
            </p:extLst>
          </p:nvPr>
        </p:nvGraphicFramePr>
        <p:xfrm>
          <a:off x="381000" y="1219200"/>
          <a:ext cx="8305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81400" y="6172200"/>
            <a:ext cx="1285545" cy="369332"/>
          </a:xfrm>
          <a:prstGeom prst="rect">
            <a:avLst/>
          </a:prstGeom>
          <a:noFill/>
        </p:spPr>
        <p:txBody>
          <a:bodyPr wrap="none" rtlCol="0">
            <a:spAutoFit/>
          </a:bodyPr>
          <a:lstStyle/>
          <a:p>
            <a:r>
              <a:rPr lang="en-US" dirty="0"/>
              <a:t>Age groups </a:t>
            </a:r>
          </a:p>
        </p:txBody>
      </p:sp>
    </p:spTree>
    <p:extLst>
      <p:ext uri="{BB962C8B-B14F-4D97-AF65-F5344CB8AC3E}">
        <p14:creationId xmlns:p14="http://schemas.microsoft.com/office/powerpoint/2010/main" val="398723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Serotype distribution</a:t>
            </a:r>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2705269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Serotype distribution (n=1350)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446610401"/>
              </p:ext>
            </p:extLst>
          </p:nvPr>
        </p:nvGraphicFramePr>
        <p:xfrm>
          <a:off x="152400" y="1295400"/>
          <a:ext cx="8839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0452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
        <p:nvSpPr>
          <p:cNvPr id="7"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Serotype distribution unimmunized </a:t>
            </a:r>
          </a:p>
          <a:p>
            <a:r>
              <a:rPr lang="en-US" sz="3200" dirty="0"/>
              <a:t> (n=690)</a:t>
            </a:r>
          </a:p>
        </p:txBody>
      </p:sp>
      <p:graphicFrame>
        <p:nvGraphicFramePr>
          <p:cNvPr id="8" name="Chart 7"/>
          <p:cNvGraphicFramePr>
            <a:graphicFrameLocks/>
          </p:cNvGraphicFramePr>
          <p:nvPr>
            <p:extLst>
              <p:ext uri="{D42A27DB-BD31-4B8C-83A1-F6EECF244321}">
                <p14:modId xmlns:p14="http://schemas.microsoft.com/office/powerpoint/2010/main" val="3904592275"/>
              </p:ext>
            </p:extLst>
          </p:nvPr>
        </p:nvGraphicFramePr>
        <p:xfrm>
          <a:off x="304800" y="1344930"/>
          <a:ext cx="8534400" cy="4903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8442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sp>
        <p:nvSpPr>
          <p:cNvPr id="4"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Serotype distribution Immunized </a:t>
            </a:r>
          </a:p>
          <a:p>
            <a:r>
              <a:rPr lang="en-US" sz="3200" dirty="0"/>
              <a:t> (n=660)</a:t>
            </a:r>
          </a:p>
        </p:txBody>
      </p:sp>
      <p:graphicFrame>
        <p:nvGraphicFramePr>
          <p:cNvPr id="7" name="Chart 6"/>
          <p:cNvGraphicFramePr>
            <a:graphicFrameLocks/>
          </p:cNvGraphicFramePr>
          <p:nvPr>
            <p:extLst>
              <p:ext uri="{D42A27DB-BD31-4B8C-83A1-F6EECF244321}">
                <p14:modId xmlns:p14="http://schemas.microsoft.com/office/powerpoint/2010/main" val="2438665031"/>
              </p:ext>
            </p:extLst>
          </p:nvPr>
        </p:nvGraphicFramePr>
        <p:xfrm>
          <a:off x="457200" y="1417638"/>
          <a:ext cx="8229599" cy="4906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260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Direct and Indirect immunity </a:t>
            </a:r>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a:t>Vaccines provide</a:t>
            </a:r>
          </a:p>
          <a:p>
            <a:pPr lvl="1">
              <a:lnSpc>
                <a:spcPct val="150000"/>
              </a:lnSpc>
            </a:pPr>
            <a:r>
              <a:rPr lang="en-US" dirty="0"/>
              <a:t> direct protection to those who are vaccinated</a:t>
            </a:r>
          </a:p>
          <a:p>
            <a:pPr lvl="1">
              <a:lnSpc>
                <a:spcPct val="150000"/>
              </a:lnSpc>
            </a:pPr>
            <a:r>
              <a:rPr lang="en-US" dirty="0"/>
              <a:t> indirect protection to those who are unvaccinated</a:t>
            </a:r>
          </a:p>
          <a:p>
            <a:pPr marL="457200" lvl="1" indent="0">
              <a:lnSpc>
                <a:spcPct val="150000"/>
              </a:lnSpc>
              <a:buNone/>
            </a:pPr>
            <a:endParaRPr lang="en-US" dirty="0"/>
          </a:p>
          <a:p>
            <a:pPr>
              <a:lnSpc>
                <a:spcPct val="150000"/>
              </a:lnSpc>
            </a:pPr>
            <a:r>
              <a:rPr lang="en-US" dirty="0"/>
              <a:t>To provide indirect protection, it is necessary that a significant proportion of the population be vaccinated to decrease the infection reservoir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937582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71167095"/>
              </p:ext>
            </p:extLst>
          </p:nvPr>
        </p:nvGraphicFramePr>
        <p:xfrm>
          <a:off x="838200" y="5334000"/>
          <a:ext cx="8229600" cy="1241620"/>
        </p:xfrm>
        <a:graphic>
          <a:graphicData uri="http://schemas.openxmlformats.org/drawingml/2006/table">
            <a:tbl>
              <a:tblPr>
                <a:tableStyleId>{5940675A-B579-460E-94D1-54222C63F5DA}</a:tableStyleId>
              </a:tblPr>
              <a:tblGrid>
                <a:gridCol w="1057013">
                  <a:extLst>
                    <a:ext uri="{9D8B030D-6E8A-4147-A177-3AD203B41FA5}">
                      <a16:colId xmlns:a16="http://schemas.microsoft.com/office/drawing/2014/main" val="20000"/>
                    </a:ext>
                  </a:extLst>
                </a:gridCol>
                <a:gridCol w="830510">
                  <a:extLst>
                    <a:ext uri="{9D8B030D-6E8A-4147-A177-3AD203B41FA5}">
                      <a16:colId xmlns:a16="http://schemas.microsoft.com/office/drawing/2014/main" val="20001"/>
                    </a:ext>
                  </a:extLst>
                </a:gridCol>
                <a:gridCol w="830510">
                  <a:extLst>
                    <a:ext uri="{9D8B030D-6E8A-4147-A177-3AD203B41FA5}">
                      <a16:colId xmlns:a16="http://schemas.microsoft.com/office/drawing/2014/main" val="20002"/>
                    </a:ext>
                  </a:extLst>
                </a:gridCol>
                <a:gridCol w="755009">
                  <a:extLst>
                    <a:ext uri="{9D8B030D-6E8A-4147-A177-3AD203B41FA5}">
                      <a16:colId xmlns:a16="http://schemas.microsoft.com/office/drawing/2014/main" val="20003"/>
                    </a:ext>
                  </a:extLst>
                </a:gridCol>
                <a:gridCol w="755009">
                  <a:extLst>
                    <a:ext uri="{9D8B030D-6E8A-4147-A177-3AD203B41FA5}">
                      <a16:colId xmlns:a16="http://schemas.microsoft.com/office/drawing/2014/main" val="20004"/>
                    </a:ext>
                  </a:extLst>
                </a:gridCol>
                <a:gridCol w="830510">
                  <a:extLst>
                    <a:ext uri="{9D8B030D-6E8A-4147-A177-3AD203B41FA5}">
                      <a16:colId xmlns:a16="http://schemas.microsoft.com/office/drawing/2014/main" val="20005"/>
                    </a:ext>
                  </a:extLst>
                </a:gridCol>
                <a:gridCol w="755009">
                  <a:extLst>
                    <a:ext uri="{9D8B030D-6E8A-4147-A177-3AD203B41FA5}">
                      <a16:colId xmlns:a16="http://schemas.microsoft.com/office/drawing/2014/main" val="20006"/>
                    </a:ext>
                  </a:extLst>
                </a:gridCol>
                <a:gridCol w="830510">
                  <a:extLst>
                    <a:ext uri="{9D8B030D-6E8A-4147-A177-3AD203B41FA5}">
                      <a16:colId xmlns:a16="http://schemas.microsoft.com/office/drawing/2014/main" val="20007"/>
                    </a:ext>
                  </a:extLst>
                </a:gridCol>
                <a:gridCol w="755009">
                  <a:extLst>
                    <a:ext uri="{9D8B030D-6E8A-4147-A177-3AD203B41FA5}">
                      <a16:colId xmlns:a16="http://schemas.microsoft.com/office/drawing/2014/main" val="20008"/>
                    </a:ext>
                  </a:extLst>
                </a:gridCol>
                <a:gridCol w="830511">
                  <a:extLst>
                    <a:ext uri="{9D8B030D-6E8A-4147-A177-3AD203B41FA5}">
                      <a16:colId xmlns:a16="http://schemas.microsoft.com/office/drawing/2014/main" val="20009"/>
                    </a:ext>
                  </a:extLst>
                </a:gridCol>
              </a:tblGrid>
              <a:tr h="208805">
                <a:tc>
                  <a:txBody>
                    <a:bodyPr/>
                    <a:lstStyle/>
                    <a:p>
                      <a:pPr algn="l" fontAlgn="b"/>
                      <a:endParaRPr lang="en-US" sz="1600" b="0" i="0" u="none" strike="noStrike" dirty="0">
                        <a:solidFill>
                          <a:srgbClr val="000000"/>
                        </a:solidFill>
                        <a:effectLst/>
                        <a:latin typeface="+mn-lt"/>
                      </a:endParaRPr>
                    </a:p>
                  </a:txBody>
                  <a:tcPr marL="5605" marR="5605" marT="5605" marB="0" anchor="b"/>
                </a:tc>
                <a:tc>
                  <a:txBody>
                    <a:bodyPr/>
                    <a:lstStyle/>
                    <a:p>
                      <a:pPr algn="ctr" fontAlgn="b"/>
                      <a:r>
                        <a:rPr lang="en-US" sz="1600" b="0" i="0" u="none" strike="noStrike" dirty="0">
                          <a:solidFill>
                            <a:srgbClr val="000000"/>
                          </a:solidFill>
                          <a:effectLst/>
                          <a:latin typeface="+mn-lt"/>
                        </a:rPr>
                        <a:t>1</a:t>
                      </a:r>
                    </a:p>
                  </a:txBody>
                  <a:tcPr marL="5605" marR="5605" marT="5605" marB="0" anchor="b"/>
                </a:tc>
                <a:tc>
                  <a:txBody>
                    <a:bodyPr/>
                    <a:lstStyle/>
                    <a:p>
                      <a:pPr algn="ctr" fontAlgn="b"/>
                      <a:r>
                        <a:rPr lang="en-US" sz="1600" b="0" i="0" u="none" strike="noStrike" dirty="0">
                          <a:solidFill>
                            <a:srgbClr val="000000"/>
                          </a:solidFill>
                          <a:effectLst/>
                          <a:latin typeface="+mn-lt"/>
                        </a:rPr>
                        <a:t>4</a:t>
                      </a:r>
                    </a:p>
                  </a:txBody>
                  <a:tcPr marL="5605" marR="5605" marT="5605" marB="0" anchor="b"/>
                </a:tc>
                <a:tc>
                  <a:txBody>
                    <a:bodyPr/>
                    <a:lstStyle/>
                    <a:p>
                      <a:pPr algn="ctr" fontAlgn="b"/>
                      <a:r>
                        <a:rPr lang="en-US" sz="1600" b="0" i="0" u="none" strike="noStrike" dirty="0">
                          <a:solidFill>
                            <a:srgbClr val="000000"/>
                          </a:solidFill>
                          <a:effectLst/>
                          <a:latin typeface="+mn-lt"/>
                        </a:rPr>
                        <a:t>5</a:t>
                      </a:r>
                    </a:p>
                  </a:txBody>
                  <a:tcPr marL="5605" marR="5605" marT="5605" marB="0" anchor="b"/>
                </a:tc>
                <a:tc>
                  <a:txBody>
                    <a:bodyPr/>
                    <a:lstStyle/>
                    <a:p>
                      <a:pPr algn="ctr" fontAlgn="b"/>
                      <a:r>
                        <a:rPr lang="en-US" sz="1600" b="0" i="0" u="none" strike="noStrike" dirty="0">
                          <a:solidFill>
                            <a:srgbClr val="000000"/>
                          </a:solidFill>
                          <a:effectLst/>
                          <a:latin typeface="+mn-lt"/>
                        </a:rPr>
                        <a:t>6B</a:t>
                      </a:r>
                    </a:p>
                  </a:txBody>
                  <a:tcPr marL="5605" marR="5605" marT="5605" marB="0" anchor="b"/>
                </a:tc>
                <a:tc>
                  <a:txBody>
                    <a:bodyPr/>
                    <a:lstStyle/>
                    <a:p>
                      <a:pPr algn="ctr" fontAlgn="b"/>
                      <a:r>
                        <a:rPr lang="en-US" sz="1600" b="0" i="0" u="none" strike="noStrike" dirty="0">
                          <a:solidFill>
                            <a:srgbClr val="000000"/>
                          </a:solidFill>
                          <a:effectLst/>
                          <a:latin typeface="+mn-lt"/>
                        </a:rPr>
                        <a:t>9V</a:t>
                      </a:r>
                    </a:p>
                  </a:txBody>
                  <a:tcPr marL="5605" marR="5605" marT="5605" marB="0" anchor="b"/>
                </a:tc>
                <a:tc>
                  <a:txBody>
                    <a:bodyPr/>
                    <a:lstStyle/>
                    <a:p>
                      <a:pPr algn="ctr" fontAlgn="b"/>
                      <a:r>
                        <a:rPr lang="en-US" sz="1600" b="0" i="0" u="none" strike="noStrike" dirty="0">
                          <a:solidFill>
                            <a:srgbClr val="000000"/>
                          </a:solidFill>
                          <a:effectLst/>
                          <a:latin typeface="+mn-lt"/>
                        </a:rPr>
                        <a:t>14</a:t>
                      </a:r>
                    </a:p>
                  </a:txBody>
                  <a:tcPr marL="5605" marR="5605" marT="5605" marB="0" anchor="b"/>
                </a:tc>
                <a:tc>
                  <a:txBody>
                    <a:bodyPr/>
                    <a:lstStyle/>
                    <a:p>
                      <a:pPr algn="ctr" fontAlgn="b"/>
                      <a:r>
                        <a:rPr lang="en-US" sz="1600" b="0" i="0" u="none" strike="noStrike" dirty="0">
                          <a:solidFill>
                            <a:srgbClr val="000000"/>
                          </a:solidFill>
                          <a:effectLst/>
                          <a:latin typeface="+mn-lt"/>
                        </a:rPr>
                        <a:t>18C</a:t>
                      </a:r>
                    </a:p>
                  </a:txBody>
                  <a:tcPr marL="5605" marR="5605" marT="5605" marB="0" anchor="b"/>
                </a:tc>
                <a:tc>
                  <a:txBody>
                    <a:bodyPr/>
                    <a:lstStyle/>
                    <a:p>
                      <a:pPr algn="ctr" fontAlgn="b"/>
                      <a:r>
                        <a:rPr lang="en-US" sz="1600" b="0" i="0" u="none" strike="noStrike" dirty="0">
                          <a:solidFill>
                            <a:srgbClr val="000000"/>
                          </a:solidFill>
                          <a:effectLst/>
                          <a:latin typeface="+mn-lt"/>
                        </a:rPr>
                        <a:t>19F</a:t>
                      </a:r>
                    </a:p>
                  </a:txBody>
                  <a:tcPr marL="5605" marR="5605" marT="5605" marB="0" anchor="b"/>
                </a:tc>
                <a:tc>
                  <a:txBody>
                    <a:bodyPr/>
                    <a:lstStyle/>
                    <a:p>
                      <a:pPr algn="ctr" fontAlgn="b"/>
                      <a:r>
                        <a:rPr lang="en-US" sz="1600" b="0" i="0" u="none" strike="noStrike" dirty="0">
                          <a:solidFill>
                            <a:srgbClr val="000000"/>
                          </a:solidFill>
                          <a:effectLst/>
                          <a:latin typeface="+mn-lt"/>
                        </a:rPr>
                        <a:t>23F</a:t>
                      </a:r>
                    </a:p>
                  </a:txBody>
                  <a:tcPr marL="5605" marR="5605" marT="5605" marB="0" anchor="b"/>
                </a:tc>
                <a:extLst>
                  <a:ext uri="{0D108BD9-81ED-4DB2-BD59-A6C34878D82A}">
                    <a16:rowId xmlns:a16="http://schemas.microsoft.com/office/drawing/2014/main" val="10000"/>
                  </a:ext>
                </a:extLst>
              </a:tr>
              <a:tr h="208805">
                <a:tc>
                  <a:txBody>
                    <a:bodyPr/>
                    <a:lstStyle/>
                    <a:p>
                      <a:pPr algn="l" fontAlgn="b"/>
                      <a:r>
                        <a:rPr lang="en-US" sz="1600" u="none" strike="noStrike" dirty="0">
                          <a:effectLst/>
                        </a:rPr>
                        <a:t>non-Immunized</a:t>
                      </a:r>
                      <a:endParaRPr lang="en-US" sz="1600" b="0" i="0" u="none" strike="noStrike" dirty="0">
                        <a:solidFill>
                          <a:srgbClr val="000000"/>
                        </a:solidFill>
                        <a:effectLst/>
                        <a:latin typeface="+mn-lt"/>
                      </a:endParaRPr>
                    </a:p>
                  </a:txBody>
                  <a:tcPr marL="5605" marR="5605" marT="5605"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mn-lt"/>
                      </a:endParaRPr>
                    </a:p>
                  </a:txBody>
                  <a:tcPr marL="5605" marR="5605" marT="5605" marB="0" anchor="b"/>
                </a:tc>
                <a:tc>
                  <a:txBody>
                    <a:bodyPr/>
                    <a:lstStyle/>
                    <a:p>
                      <a:pPr algn="ctr" fontAlgn="b"/>
                      <a:r>
                        <a:rPr lang="en-US" sz="1600" u="none" strike="noStrike">
                          <a:effectLst/>
                        </a:rPr>
                        <a:t>2</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1</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25</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19</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7</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10</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18</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20</a:t>
                      </a:r>
                      <a:endParaRPr lang="en-US" sz="1600" b="0" i="0" u="none" strike="noStrike">
                        <a:solidFill>
                          <a:srgbClr val="000000"/>
                        </a:solidFill>
                        <a:effectLst/>
                        <a:latin typeface="+mn-lt"/>
                      </a:endParaRPr>
                    </a:p>
                  </a:txBody>
                  <a:tcPr marL="5605" marR="5605" marT="5605" marB="0" anchor="b"/>
                </a:tc>
                <a:extLst>
                  <a:ext uri="{0D108BD9-81ED-4DB2-BD59-A6C34878D82A}">
                    <a16:rowId xmlns:a16="http://schemas.microsoft.com/office/drawing/2014/main" val="10001"/>
                  </a:ext>
                </a:extLst>
              </a:tr>
              <a:tr h="208805">
                <a:tc>
                  <a:txBody>
                    <a:bodyPr/>
                    <a:lstStyle/>
                    <a:p>
                      <a:pPr algn="l" fontAlgn="b"/>
                      <a:r>
                        <a:rPr lang="en-US" sz="1600" u="none" strike="noStrike" dirty="0">
                          <a:effectLst/>
                        </a:rPr>
                        <a:t> immunized</a:t>
                      </a:r>
                      <a:endParaRPr lang="en-US" sz="1600" b="0" i="0" u="none" strike="noStrike" dirty="0">
                        <a:solidFill>
                          <a:srgbClr val="000000"/>
                        </a:solidFill>
                        <a:effectLst/>
                        <a:latin typeface="+mn-lt"/>
                      </a:endParaRPr>
                    </a:p>
                  </a:txBody>
                  <a:tcPr marL="5605" marR="5605" marT="5605"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mn-lt"/>
                      </a:endParaRPr>
                    </a:p>
                  </a:txBody>
                  <a:tcPr marL="5605" marR="5605" marT="5605" marB="0" anchor="b"/>
                </a:tc>
                <a:tc>
                  <a:txBody>
                    <a:bodyPr/>
                    <a:lstStyle/>
                    <a:p>
                      <a:pPr algn="ctr" fontAlgn="b"/>
                      <a:r>
                        <a:rPr lang="en-US" sz="1600" u="none" strike="noStrike">
                          <a:effectLst/>
                        </a:rPr>
                        <a:t>0</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0</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11</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mn-lt"/>
                      </a:endParaRPr>
                    </a:p>
                  </a:txBody>
                  <a:tcPr marL="5605" marR="5605" marT="5605" marB="0" anchor="b"/>
                </a:tc>
                <a:tc>
                  <a:txBody>
                    <a:bodyPr/>
                    <a:lstStyle/>
                    <a:p>
                      <a:pPr algn="ctr" fontAlgn="b"/>
                      <a:r>
                        <a:rPr lang="en-US" sz="1600" u="none" strike="noStrike">
                          <a:effectLst/>
                        </a:rPr>
                        <a:t>7</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9</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a:effectLst/>
                        </a:rPr>
                        <a:t>6</a:t>
                      </a:r>
                      <a:endParaRPr lang="en-US" sz="1600" b="0" i="0" u="none" strike="noStrike">
                        <a:solidFill>
                          <a:srgbClr val="000000"/>
                        </a:solidFill>
                        <a:effectLst/>
                        <a:latin typeface="+mn-lt"/>
                      </a:endParaRPr>
                    </a:p>
                  </a:txBody>
                  <a:tcPr marL="5605" marR="5605" marT="5605" marB="0" anchor="b"/>
                </a:tc>
                <a:tc>
                  <a:txBody>
                    <a:bodyPr/>
                    <a:lstStyle/>
                    <a:p>
                      <a:pPr algn="ctr" fontAlgn="b"/>
                      <a:r>
                        <a:rPr lang="en-US" sz="1600" u="none" strike="noStrike" dirty="0">
                          <a:effectLst/>
                        </a:rPr>
                        <a:t>15 </a:t>
                      </a:r>
                      <a:endParaRPr lang="en-US" sz="1600" b="0" i="0" u="none" strike="noStrike" dirty="0">
                        <a:solidFill>
                          <a:srgbClr val="000000"/>
                        </a:solidFill>
                        <a:effectLst/>
                        <a:latin typeface="+mn-lt"/>
                      </a:endParaRPr>
                    </a:p>
                  </a:txBody>
                  <a:tcPr marL="5605" marR="5605" marT="5605" marB="0" anchor="b"/>
                </a:tc>
                <a:extLst>
                  <a:ext uri="{0D108BD9-81ED-4DB2-BD59-A6C34878D82A}">
                    <a16:rowId xmlns:a16="http://schemas.microsoft.com/office/drawing/2014/main" val="10002"/>
                  </a:ext>
                </a:extLst>
              </a:tr>
              <a:tr h="208805">
                <a:tc>
                  <a:txBody>
                    <a:bodyPr/>
                    <a:lstStyle/>
                    <a:p>
                      <a:pPr algn="l" fontAlgn="b"/>
                      <a:r>
                        <a:rPr lang="en-US" sz="1600" b="0" i="0" u="none" strike="noStrike" dirty="0">
                          <a:solidFill>
                            <a:srgbClr val="000000"/>
                          </a:solidFill>
                          <a:effectLst/>
                          <a:latin typeface="+mn-lt"/>
                        </a:rPr>
                        <a:t>V.E </a:t>
                      </a:r>
                    </a:p>
                  </a:txBody>
                  <a:tcPr marL="5605" marR="5605" marT="5605" marB="0" anchor="b"/>
                </a:tc>
                <a:tc>
                  <a:txBody>
                    <a:bodyPr/>
                    <a:lstStyle/>
                    <a:p>
                      <a:pPr algn="ctr" fontAlgn="b"/>
                      <a:r>
                        <a:rPr lang="en-US" sz="1600" b="0" i="0" u="none" strike="noStrike" dirty="0">
                          <a:solidFill>
                            <a:srgbClr val="000000"/>
                          </a:solidFill>
                          <a:effectLst/>
                          <a:latin typeface="+mn-lt"/>
                        </a:rPr>
                        <a:t>-50%</a:t>
                      </a:r>
                    </a:p>
                  </a:txBody>
                  <a:tcPr marL="5605" marR="5605" marT="5605" marB="0" anchor="b"/>
                </a:tc>
                <a:tc>
                  <a:txBody>
                    <a:bodyPr/>
                    <a:lstStyle/>
                    <a:p>
                      <a:pPr algn="ctr" fontAlgn="b"/>
                      <a:r>
                        <a:rPr lang="en-US" sz="1600" b="0" i="0" u="none" strike="noStrike" dirty="0">
                          <a:solidFill>
                            <a:srgbClr val="000000"/>
                          </a:solidFill>
                          <a:effectLst/>
                          <a:latin typeface="+mn-lt"/>
                        </a:rPr>
                        <a:t>100%</a:t>
                      </a:r>
                    </a:p>
                  </a:txBody>
                  <a:tcPr marL="5605" marR="5605" marT="5605" marB="0" anchor="b"/>
                </a:tc>
                <a:tc>
                  <a:txBody>
                    <a:bodyPr/>
                    <a:lstStyle/>
                    <a:p>
                      <a:pPr algn="ctr" fontAlgn="b"/>
                      <a:r>
                        <a:rPr lang="en-US" sz="1600" b="0" i="0" u="none" strike="noStrike" dirty="0">
                          <a:solidFill>
                            <a:srgbClr val="000000"/>
                          </a:solidFill>
                          <a:effectLst/>
                          <a:latin typeface="+mn-lt"/>
                        </a:rPr>
                        <a:t>100%</a:t>
                      </a:r>
                    </a:p>
                  </a:txBody>
                  <a:tcPr marL="5605" marR="5605" marT="5605" marB="0" anchor="b"/>
                </a:tc>
                <a:tc>
                  <a:txBody>
                    <a:bodyPr/>
                    <a:lstStyle/>
                    <a:p>
                      <a:pPr algn="ctr" fontAlgn="b"/>
                      <a:r>
                        <a:rPr lang="en-US" sz="1600" b="0" i="0" u="none" strike="noStrike" dirty="0">
                          <a:solidFill>
                            <a:srgbClr val="000000"/>
                          </a:solidFill>
                          <a:effectLst/>
                          <a:latin typeface="+mn-lt"/>
                        </a:rPr>
                        <a:t>44%</a:t>
                      </a:r>
                    </a:p>
                  </a:txBody>
                  <a:tcPr marL="5605" marR="5605" marT="5605" marB="0" anchor="b"/>
                </a:tc>
                <a:tc>
                  <a:txBody>
                    <a:bodyPr/>
                    <a:lstStyle/>
                    <a:p>
                      <a:pPr algn="ctr" fontAlgn="b"/>
                      <a:r>
                        <a:rPr lang="en-US" sz="1600" b="0" i="0" u="none" strike="noStrike" dirty="0">
                          <a:solidFill>
                            <a:srgbClr val="000000"/>
                          </a:solidFill>
                          <a:effectLst/>
                          <a:latin typeface="+mn-lt"/>
                        </a:rPr>
                        <a:t>60%</a:t>
                      </a:r>
                    </a:p>
                  </a:txBody>
                  <a:tcPr marL="5605" marR="5605" marT="5605" marB="0" anchor="b"/>
                </a:tc>
                <a:tc>
                  <a:txBody>
                    <a:bodyPr/>
                    <a:lstStyle/>
                    <a:p>
                      <a:pPr algn="ctr" fontAlgn="b"/>
                      <a:r>
                        <a:rPr lang="en-US" sz="1600" b="0" i="0" u="none" strike="noStrike" dirty="0">
                          <a:solidFill>
                            <a:srgbClr val="000000"/>
                          </a:solidFill>
                          <a:effectLst/>
                          <a:latin typeface="+mn-lt"/>
                        </a:rPr>
                        <a:t>-30%</a:t>
                      </a:r>
                    </a:p>
                  </a:txBody>
                  <a:tcPr marL="5605" marR="5605" marT="5605" marB="0" anchor="b"/>
                </a:tc>
                <a:tc>
                  <a:txBody>
                    <a:bodyPr/>
                    <a:lstStyle/>
                    <a:p>
                      <a:pPr algn="ctr" fontAlgn="b"/>
                      <a:r>
                        <a:rPr lang="en-US" sz="1600" b="0" i="0" u="none" strike="noStrike" dirty="0">
                          <a:solidFill>
                            <a:srgbClr val="000000"/>
                          </a:solidFill>
                          <a:effectLst/>
                          <a:latin typeface="+mn-lt"/>
                        </a:rPr>
                        <a:t>-18%</a:t>
                      </a:r>
                    </a:p>
                  </a:txBody>
                  <a:tcPr marL="5605" marR="5605" marT="5605" marB="0" anchor="b"/>
                </a:tc>
                <a:tc>
                  <a:txBody>
                    <a:bodyPr/>
                    <a:lstStyle/>
                    <a:p>
                      <a:pPr algn="ctr" fontAlgn="b"/>
                      <a:r>
                        <a:rPr lang="en-US" sz="1600" b="0" i="0" u="none" strike="noStrike" dirty="0">
                          <a:solidFill>
                            <a:srgbClr val="000000"/>
                          </a:solidFill>
                          <a:effectLst/>
                          <a:latin typeface="+mn-lt"/>
                        </a:rPr>
                        <a:t>58%</a:t>
                      </a:r>
                    </a:p>
                  </a:txBody>
                  <a:tcPr marL="5605" marR="5605" marT="5605" marB="0" anchor="b"/>
                </a:tc>
                <a:tc>
                  <a:txBody>
                    <a:bodyPr/>
                    <a:lstStyle/>
                    <a:p>
                      <a:pPr algn="ctr" fontAlgn="b"/>
                      <a:r>
                        <a:rPr lang="en-US" sz="1600" b="0" i="0" u="none" strike="noStrike" dirty="0">
                          <a:solidFill>
                            <a:srgbClr val="000000"/>
                          </a:solidFill>
                          <a:effectLst/>
                          <a:latin typeface="+mn-lt"/>
                        </a:rPr>
                        <a:t>0%</a:t>
                      </a:r>
                    </a:p>
                  </a:txBody>
                  <a:tcPr marL="5605" marR="5605" marT="5605" marB="0" anchor="b"/>
                </a:tc>
                <a:extLst>
                  <a:ext uri="{0D108BD9-81ED-4DB2-BD59-A6C34878D82A}">
                    <a16:rowId xmlns:a16="http://schemas.microsoft.com/office/drawing/2014/main" val="10003"/>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1763157333"/>
              </p:ext>
            </p:extLst>
          </p:nvPr>
        </p:nvGraphicFramePr>
        <p:xfrm>
          <a:off x="381000" y="533400"/>
          <a:ext cx="83820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91243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a:p>
        </p:txBody>
      </p:sp>
      <p:graphicFrame>
        <p:nvGraphicFramePr>
          <p:cNvPr id="3" name="Chart 2"/>
          <p:cNvGraphicFramePr>
            <a:graphicFrameLocks/>
          </p:cNvGraphicFramePr>
          <p:nvPr>
            <p:extLst>
              <p:ext uri="{D42A27DB-BD31-4B8C-83A1-F6EECF244321}">
                <p14:modId xmlns:p14="http://schemas.microsoft.com/office/powerpoint/2010/main" val="430046228"/>
              </p:ext>
            </p:extLst>
          </p:nvPr>
        </p:nvGraphicFramePr>
        <p:xfrm>
          <a:off x="762000" y="990600"/>
          <a:ext cx="74676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3324743"/>
              </p:ext>
            </p:extLst>
          </p:nvPr>
        </p:nvGraphicFramePr>
        <p:xfrm>
          <a:off x="990600" y="5715000"/>
          <a:ext cx="7162800" cy="1005840"/>
        </p:xfrm>
        <a:graphic>
          <a:graphicData uri="http://schemas.openxmlformats.org/drawingml/2006/table">
            <a:tbl>
              <a:tblPr>
                <a:tableStyleId>{5940675A-B579-460E-94D1-54222C63F5DA}</a:tableStyleId>
              </a:tblPr>
              <a:tblGrid>
                <a:gridCol w="1323561">
                  <a:extLst>
                    <a:ext uri="{9D8B030D-6E8A-4147-A177-3AD203B41FA5}">
                      <a16:colId xmlns:a16="http://schemas.microsoft.com/office/drawing/2014/main" val="20000"/>
                    </a:ext>
                  </a:extLst>
                </a:gridCol>
                <a:gridCol w="1946413">
                  <a:extLst>
                    <a:ext uri="{9D8B030D-6E8A-4147-A177-3AD203B41FA5}">
                      <a16:colId xmlns:a16="http://schemas.microsoft.com/office/drawing/2014/main" val="20001"/>
                    </a:ext>
                  </a:extLst>
                </a:gridCol>
                <a:gridCol w="1946413">
                  <a:extLst>
                    <a:ext uri="{9D8B030D-6E8A-4147-A177-3AD203B41FA5}">
                      <a16:colId xmlns:a16="http://schemas.microsoft.com/office/drawing/2014/main" val="20002"/>
                    </a:ext>
                  </a:extLst>
                </a:gridCol>
                <a:gridCol w="1946413">
                  <a:extLst>
                    <a:ext uri="{9D8B030D-6E8A-4147-A177-3AD203B41FA5}">
                      <a16:colId xmlns:a16="http://schemas.microsoft.com/office/drawing/2014/main" val="20003"/>
                    </a:ext>
                  </a:extLst>
                </a:gridCol>
              </a:tblGrid>
              <a:tr h="182880">
                <a:tc>
                  <a:txBody>
                    <a:bodyPr/>
                    <a:lstStyle/>
                    <a:p>
                      <a:pPr algn="l" fontAlgn="b"/>
                      <a:r>
                        <a:rPr lang="en-US" sz="1600" u="none" strike="noStrike" dirty="0">
                          <a:effectLst/>
                        </a:rPr>
                        <a:t>PCR Code</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3</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6A</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19A</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182880">
                <a:tc>
                  <a:txBody>
                    <a:bodyPr/>
                    <a:lstStyle/>
                    <a:p>
                      <a:pPr algn="l" fontAlgn="b"/>
                      <a:r>
                        <a:rPr lang="en-US" sz="1600" u="none" strike="noStrike" dirty="0">
                          <a:effectLst/>
                        </a:rPr>
                        <a:t>non-Immunized</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42</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21</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US" sz="1600" u="none" strike="noStrike" dirty="0">
                          <a:effectLst/>
                        </a:rPr>
                        <a:t> immunized</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27</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18</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600" b="0" i="0" u="none" strike="noStrike" dirty="0">
                          <a:solidFill>
                            <a:srgbClr val="000000"/>
                          </a:solidFill>
                          <a:effectLst/>
                          <a:latin typeface="Calibri"/>
                        </a:rPr>
                        <a:t>   VE </a:t>
                      </a:r>
                    </a:p>
                  </a:txBody>
                  <a:tcPr marL="7620" marR="7620" marT="7620" marB="0" anchor="b"/>
                </a:tc>
                <a:tc>
                  <a:txBody>
                    <a:bodyPr/>
                    <a:lstStyle/>
                    <a:p>
                      <a:pPr algn="ctr" fontAlgn="b"/>
                      <a:r>
                        <a:rPr lang="en-US" sz="1600" b="0" i="0" u="none" strike="noStrike" dirty="0">
                          <a:solidFill>
                            <a:srgbClr val="000000"/>
                          </a:solidFill>
                          <a:effectLst/>
                          <a:latin typeface="Calibri"/>
                        </a:rPr>
                        <a:t>40%</a:t>
                      </a:r>
                    </a:p>
                  </a:txBody>
                  <a:tcPr marL="7620" marR="7620" marT="7620" marB="0" anchor="b"/>
                </a:tc>
                <a:tc>
                  <a:txBody>
                    <a:bodyPr/>
                    <a:lstStyle/>
                    <a:p>
                      <a:pPr algn="ctr" fontAlgn="b"/>
                      <a:r>
                        <a:rPr lang="en-US" sz="1600" b="0" i="0" u="none" strike="noStrike" dirty="0">
                          <a:solidFill>
                            <a:srgbClr val="000000"/>
                          </a:solidFill>
                          <a:effectLst/>
                          <a:latin typeface="Calibri"/>
                        </a:rPr>
                        <a:t>15.2%</a:t>
                      </a:r>
                    </a:p>
                  </a:txBody>
                  <a:tcPr marL="7620" marR="7620" marT="7620" marB="0" anchor="b"/>
                </a:tc>
                <a:tc>
                  <a:txBody>
                    <a:bodyPr/>
                    <a:lstStyle/>
                    <a:p>
                      <a:pPr algn="ctr" fontAlgn="b"/>
                      <a:r>
                        <a:rPr lang="en-US" sz="1600" b="0" i="0" u="none" strike="noStrike" dirty="0">
                          <a:solidFill>
                            <a:srgbClr val="000000"/>
                          </a:solidFill>
                          <a:effectLst/>
                          <a:latin typeface="Calibri"/>
                        </a:rPr>
                        <a:t>-13%</a:t>
                      </a:r>
                    </a:p>
                  </a:txBody>
                  <a:tcPr marL="7620" marR="7620" marT="762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727022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Predictors of PCV10 serotype carriage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3529188"/>
              </p:ext>
            </p:extLst>
          </p:nvPr>
        </p:nvGraphicFramePr>
        <p:xfrm>
          <a:off x="838200" y="1752600"/>
          <a:ext cx="7391400" cy="4038602"/>
        </p:xfrm>
        <a:graphic>
          <a:graphicData uri="http://schemas.openxmlformats.org/drawingml/2006/table">
            <a:tbl>
              <a:tblPr firstRow="1" firstCol="1" bandRow="1"/>
              <a:tblGrid>
                <a:gridCol w="5262597">
                  <a:extLst>
                    <a:ext uri="{9D8B030D-6E8A-4147-A177-3AD203B41FA5}">
                      <a16:colId xmlns:a16="http://schemas.microsoft.com/office/drawing/2014/main" val="20000"/>
                    </a:ext>
                  </a:extLst>
                </a:gridCol>
                <a:gridCol w="2128803">
                  <a:extLst>
                    <a:ext uri="{9D8B030D-6E8A-4147-A177-3AD203B41FA5}">
                      <a16:colId xmlns:a16="http://schemas.microsoft.com/office/drawing/2014/main" val="20001"/>
                    </a:ext>
                  </a:extLst>
                </a:gridCol>
              </a:tblGrid>
              <a:tr h="1153887">
                <a:tc>
                  <a:txBody>
                    <a:bodyPr/>
                    <a:lstStyle/>
                    <a:p>
                      <a:endParaRPr lang="en-US" sz="2400" dirty="0">
                        <a:effectLst/>
                        <a:latin typeface="Calibri"/>
                      </a:endParaRPr>
                    </a:p>
                    <a:p>
                      <a:r>
                        <a:rPr lang="en-US" sz="2400" dirty="0">
                          <a:effectLst/>
                          <a:latin typeface="Calibri"/>
                        </a:rPr>
                        <a:t>Variables</a:t>
                      </a:r>
                      <a:r>
                        <a:rPr lang="en-US" sz="2400" baseline="0" dirty="0">
                          <a:effectLst/>
                          <a:latin typeface="Calibri"/>
                        </a:rPr>
                        <a:t> </a:t>
                      </a:r>
                      <a:endParaRPr lang="en-US" sz="24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Calibri"/>
                          <a:ea typeface="Calibri"/>
                          <a:cs typeface="Times New Roman"/>
                        </a:rPr>
                        <a:t>Adjusted Model</a:t>
                      </a:r>
                    </a:p>
                    <a:p>
                      <a:pPr marL="0" marR="0">
                        <a:lnSpc>
                          <a:spcPct val="115000"/>
                        </a:lnSpc>
                        <a:spcBef>
                          <a:spcPts val="0"/>
                        </a:spcBef>
                        <a:spcAft>
                          <a:spcPts val="0"/>
                        </a:spcAft>
                      </a:pPr>
                      <a:r>
                        <a:rPr lang="en-US" sz="2400" dirty="0">
                          <a:effectLst/>
                          <a:latin typeface="Calibri"/>
                          <a:ea typeface="Calibri"/>
                          <a:cs typeface="Times New Roman"/>
                        </a:rPr>
                        <a:t>aOR (95% 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943">
                <a:tc>
                  <a:txBody>
                    <a:bodyPr/>
                    <a:lstStyle/>
                    <a:p>
                      <a:pPr marL="0" marR="0">
                        <a:lnSpc>
                          <a:spcPct val="115000"/>
                        </a:lnSpc>
                        <a:spcBef>
                          <a:spcPts val="0"/>
                        </a:spcBef>
                        <a:spcAft>
                          <a:spcPts val="0"/>
                        </a:spcAft>
                      </a:pPr>
                      <a:r>
                        <a:rPr lang="en-US" sz="2400" dirty="0">
                          <a:effectLst/>
                          <a:latin typeface="Calibri"/>
                          <a:ea typeface="Calibri"/>
                          <a:cs typeface="Times New Roman"/>
                        </a:rPr>
                        <a:t>Runny nose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effectLst/>
                          <a:latin typeface="Calibri"/>
                          <a:ea typeface="Calibri"/>
                          <a:cs typeface="Times New Roman"/>
                        </a:rPr>
                        <a:t>1.57 (1.11-2.21)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6943">
                <a:tc>
                  <a:txBody>
                    <a:bodyPr/>
                    <a:lstStyle/>
                    <a:p>
                      <a:pPr marL="0" marR="0">
                        <a:lnSpc>
                          <a:spcPct val="115000"/>
                        </a:lnSpc>
                        <a:spcBef>
                          <a:spcPts val="0"/>
                        </a:spcBef>
                        <a:spcAft>
                          <a:spcPts val="0"/>
                        </a:spcAft>
                      </a:pPr>
                      <a:r>
                        <a:rPr lang="en-US" sz="2400" dirty="0">
                          <a:effectLst/>
                          <a:latin typeface="Calibri"/>
                          <a:ea typeface="Calibri"/>
                          <a:cs typeface="Times New Roman"/>
                        </a:rPr>
                        <a:t>People 1-5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effectLst/>
                          <a:latin typeface="Calibri"/>
                          <a:ea typeface="Calibri"/>
                          <a:cs typeface="Times New Roman"/>
                        </a:rPr>
                        <a:t>1.14 (1.02-1.27)</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6943">
                <a:tc>
                  <a:txBody>
                    <a:bodyPr/>
                    <a:lstStyle/>
                    <a:p>
                      <a:pPr marL="0" marR="0">
                        <a:lnSpc>
                          <a:spcPct val="115000"/>
                        </a:lnSpc>
                        <a:spcBef>
                          <a:spcPts val="0"/>
                        </a:spcBef>
                        <a:spcAft>
                          <a:spcPts val="0"/>
                        </a:spcAft>
                      </a:pPr>
                      <a:r>
                        <a:rPr lang="en-US" sz="2400">
                          <a:effectLst/>
                          <a:latin typeface="Calibri"/>
                          <a:ea typeface="Calibri"/>
                          <a:cs typeface="Times New Roman"/>
                        </a:rPr>
                        <a:t>Vaccination status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6943">
                <a:tc>
                  <a:txBody>
                    <a:bodyPr/>
                    <a:lstStyle/>
                    <a:p>
                      <a:pPr marL="0" marR="0">
                        <a:lnSpc>
                          <a:spcPct val="115000"/>
                        </a:lnSpc>
                        <a:spcBef>
                          <a:spcPts val="0"/>
                        </a:spcBef>
                        <a:spcAft>
                          <a:spcPts val="0"/>
                        </a:spcAft>
                      </a:pPr>
                      <a:r>
                        <a:rPr lang="en-US" sz="2400" dirty="0">
                          <a:effectLst/>
                          <a:latin typeface="Calibri"/>
                          <a:ea typeface="Calibri"/>
                          <a:cs typeface="Times New Roman"/>
                        </a:rPr>
                        <a:t>         Unvaccinated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effectLst/>
                          <a:latin typeface="Calibri"/>
                          <a:ea typeface="Calibri"/>
                          <a:cs typeface="Times New Roman"/>
                        </a:rPr>
                        <a:t>Ref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6943">
                <a:tc>
                  <a:txBody>
                    <a:bodyPr/>
                    <a:lstStyle/>
                    <a:p>
                      <a:pPr marL="0" marR="0">
                        <a:lnSpc>
                          <a:spcPct val="115000"/>
                        </a:lnSpc>
                        <a:spcBef>
                          <a:spcPts val="0"/>
                        </a:spcBef>
                        <a:spcAft>
                          <a:spcPts val="0"/>
                        </a:spcAft>
                      </a:pPr>
                      <a:r>
                        <a:rPr lang="en-US" sz="2400">
                          <a:effectLst/>
                          <a:latin typeface="Calibri"/>
                          <a:ea typeface="Calibri"/>
                          <a:cs typeface="Times New Roman"/>
                        </a:rPr>
                        <a:t>         Vaccinated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effectLst/>
                          <a:latin typeface="Calibri"/>
                          <a:ea typeface="Calibri"/>
                          <a:cs typeface="Times New Roman"/>
                        </a:rPr>
                        <a:t>0.60 (0.43-0.85)</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3722990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t>
            </a:r>
          </a:p>
        </p:txBody>
      </p:sp>
      <p:sp>
        <p:nvSpPr>
          <p:cNvPr id="3" name="Content Placeholder 2"/>
          <p:cNvSpPr>
            <a:spLocks noGrp="1"/>
          </p:cNvSpPr>
          <p:nvPr>
            <p:ph idx="1"/>
          </p:nvPr>
        </p:nvSpPr>
        <p:spPr/>
        <p:txBody>
          <a:bodyPr>
            <a:normAutofit fontScale="77500" lnSpcReduction="20000"/>
          </a:bodyPr>
          <a:lstStyle/>
          <a:p>
            <a:pPr>
              <a:lnSpc>
                <a:spcPct val="150000"/>
              </a:lnSpc>
            </a:pPr>
            <a:r>
              <a:rPr lang="en-US" dirty="0"/>
              <a:t>To the best of our knowledge this is the first of its kind study carried out in the region</a:t>
            </a:r>
          </a:p>
          <a:p>
            <a:pPr>
              <a:lnSpc>
                <a:spcPct val="150000"/>
              </a:lnSpc>
            </a:pPr>
            <a:endParaRPr lang="en-US" dirty="0"/>
          </a:p>
          <a:p>
            <a:pPr>
              <a:lnSpc>
                <a:spcPct val="150000"/>
              </a:lnSpc>
            </a:pPr>
            <a:r>
              <a:rPr lang="en-US" dirty="0"/>
              <a:t>This is a community based study </a:t>
            </a:r>
          </a:p>
          <a:p>
            <a:pPr>
              <a:lnSpc>
                <a:spcPct val="150000"/>
              </a:lnSpc>
            </a:pPr>
            <a:endParaRPr lang="en-US" dirty="0"/>
          </a:p>
          <a:p>
            <a:pPr>
              <a:lnSpc>
                <a:spcPct val="150000"/>
              </a:lnSpc>
            </a:pPr>
            <a:r>
              <a:rPr lang="en-US" dirty="0"/>
              <a:t>All laboratory protocols for detection of pneumococcal serotypes using PCR follow standardized  CDC methods.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1325553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t>
            </a:r>
          </a:p>
        </p:txBody>
      </p:sp>
      <p:sp>
        <p:nvSpPr>
          <p:cNvPr id="3" name="Content Placeholder 2"/>
          <p:cNvSpPr>
            <a:spLocks noGrp="1"/>
          </p:cNvSpPr>
          <p:nvPr>
            <p:ph idx="1"/>
          </p:nvPr>
        </p:nvSpPr>
        <p:spPr/>
        <p:txBody>
          <a:bodyPr>
            <a:normAutofit lnSpcReduction="10000"/>
          </a:bodyPr>
          <a:lstStyle/>
          <a:p>
            <a:pPr>
              <a:lnSpc>
                <a:spcPct val="150000"/>
              </a:lnSpc>
            </a:pPr>
            <a:r>
              <a:rPr lang="en-US" dirty="0"/>
              <a:t>Study being done in one small part of the country </a:t>
            </a:r>
          </a:p>
          <a:p>
            <a:pPr>
              <a:lnSpc>
                <a:spcPct val="150000"/>
              </a:lnSpc>
            </a:pPr>
            <a:endParaRPr lang="en-US" dirty="0"/>
          </a:p>
          <a:p>
            <a:pPr>
              <a:lnSpc>
                <a:spcPct val="150000"/>
              </a:lnSpc>
            </a:pPr>
            <a:r>
              <a:rPr lang="en-US" dirty="0"/>
              <a:t>Vaccine coverage will be raised in a research setting which will be challenging to replicate in real life setting. </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6817744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forward</a:t>
            </a:r>
          </a:p>
        </p:txBody>
      </p:sp>
      <p:sp>
        <p:nvSpPr>
          <p:cNvPr id="3" name="Content Placeholder 2"/>
          <p:cNvSpPr>
            <a:spLocks noGrp="1"/>
          </p:cNvSpPr>
          <p:nvPr>
            <p:ph idx="1"/>
          </p:nvPr>
        </p:nvSpPr>
        <p:spPr/>
        <p:txBody>
          <a:bodyPr/>
          <a:lstStyle/>
          <a:p>
            <a:r>
              <a:rPr lang="en-US" dirty="0"/>
              <a:t>Continue enrollment till September 2018</a:t>
            </a:r>
          </a:p>
          <a:p>
            <a:pPr marL="0" indent="0">
              <a:buNone/>
            </a:pPr>
            <a:endParaRPr lang="en-US" dirty="0"/>
          </a:p>
          <a:p>
            <a:r>
              <a:rPr lang="en-US" dirty="0"/>
              <a:t>Increase vaccine coverage to around 70% to 80%</a:t>
            </a:r>
          </a:p>
          <a:p>
            <a:endParaRPr lang="en-US" dirty="0"/>
          </a:p>
          <a:p>
            <a:r>
              <a:rPr lang="en-US" dirty="0"/>
              <a:t>Demonstrate indirect effect of PCV 10 on </a:t>
            </a:r>
            <a:r>
              <a:rPr lang="en-US"/>
              <a:t>nasopharyngeal carriage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3063786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pic>
        <p:nvPicPr>
          <p:cNvPr id="1026" name="Picture 2" descr="C:\01-Imran\01-Projects_analysis\Indirect effect of PCV10\Pics\Vaccine promotion\IMG_20161018_112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66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77</a:t>
            </a:fld>
            <a:endParaRPr lang="en-US"/>
          </a:p>
        </p:txBody>
      </p:sp>
      <p:pic>
        <p:nvPicPr>
          <p:cNvPr id="3076" name="Picture 4" descr="C:\01-Imran\01-Projects_analysis\Indirect effect of PCV10\Pics\Vaccine promotion\20161018_101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6665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78</a:t>
            </a:fld>
            <a:endParaRPr lang="en-US"/>
          </a:p>
        </p:txBody>
      </p:sp>
      <p:pic>
        <p:nvPicPr>
          <p:cNvPr id="2050" name="Picture 2" descr="C:\01-Imran\01-Projects_analysis\Indirect effect of PCV10\Pics\Vaccine promotion\IMG_20161018_121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723"/>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01-Imran\01-Projects_analysis\Indirect effect of PCV10\Pics\Vaccine promotion\IMG_20161018_121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425" y="11723"/>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126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t>
            </a:r>
          </a:p>
        </p:txBody>
      </p:sp>
      <p:sp>
        <p:nvSpPr>
          <p:cNvPr id="3" name="Content Placeholder 2"/>
          <p:cNvSpPr>
            <a:spLocks noGrp="1"/>
          </p:cNvSpPr>
          <p:nvPr>
            <p:ph sz="half" idx="1"/>
          </p:nvPr>
        </p:nvSpPr>
        <p:spPr/>
        <p:txBody>
          <a:bodyPr/>
          <a:lstStyle/>
          <a:p>
            <a:r>
              <a:rPr lang="en-US" dirty="0"/>
              <a:t>Aga Khan University </a:t>
            </a:r>
          </a:p>
          <a:p>
            <a:pPr lvl="1"/>
            <a:r>
              <a:rPr lang="en-US" dirty="0"/>
              <a:t>Najeeha Iqbal </a:t>
            </a:r>
          </a:p>
          <a:p>
            <a:pPr lvl="1"/>
            <a:r>
              <a:rPr lang="en-US" dirty="0"/>
              <a:t>Sheraz Ahmed</a:t>
            </a:r>
          </a:p>
          <a:p>
            <a:pPr lvl="1"/>
            <a:r>
              <a:rPr lang="en-US" dirty="0"/>
              <a:t>Fyezah Jehan </a:t>
            </a:r>
          </a:p>
          <a:p>
            <a:pPr lvl="1"/>
            <a:r>
              <a:rPr lang="en-US" dirty="0"/>
              <a:t>Sadia Shakoor</a:t>
            </a:r>
          </a:p>
          <a:p>
            <a:pPr lvl="1"/>
            <a:r>
              <a:rPr lang="en-US" dirty="0"/>
              <a:t>Syed Asad Ali</a:t>
            </a:r>
          </a:p>
          <a:p>
            <a:r>
              <a:rPr lang="en-US" dirty="0"/>
              <a:t>Emory University </a:t>
            </a:r>
          </a:p>
          <a:p>
            <a:pPr lvl="1"/>
            <a:r>
              <a:rPr lang="en-US" dirty="0"/>
              <a:t>Saad Bin Omer </a:t>
            </a:r>
          </a:p>
          <a:p>
            <a:pPr lvl="1"/>
            <a:endParaRPr lang="en-US" dirty="0"/>
          </a:p>
        </p:txBody>
      </p:sp>
      <p:sp>
        <p:nvSpPr>
          <p:cNvPr id="5" name="Content Placeholder 4"/>
          <p:cNvSpPr>
            <a:spLocks noGrp="1"/>
          </p:cNvSpPr>
          <p:nvPr>
            <p:ph sz="half" idx="2"/>
          </p:nvPr>
        </p:nvSpPr>
        <p:spPr/>
        <p:txBody>
          <a:bodyPr/>
          <a:lstStyle/>
          <a:p>
            <a:r>
              <a:rPr lang="en-US" dirty="0"/>
              <a:t>Centre for Disease Control</a:t>
            </a:r>
          </a:p>
          <a:p>
            <a:pPr lvl="1"/>
            <a:r>
              <a:rPr lang="en-US" dirty="0"/>
              <a:t>Cynthia Whitney</a:t>
            </a:r>
          </a:p>
          <a:p>
            <a:r>
              <a:rPr lang="en-US" dirty="0"/>
              <a:t>Bill &amp; Melinda Gates Foundation</a:t>
            </a:r>
          </a:p>
          <a:p>
            <a:pPr lvl="1"/>
            <a:r>
              <a:rPr lang="en-US" dirty="0"/>
              <a:t>Gail Rodgers </a:t>
            </a:r>
          </a:p>
          <a:p>
            <a:r>
              <a:rPr lang="en-US" dirty="0"/>
              <a:t>Funded by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pic>
        <p:nvPicPr>
          <p:cNvPr id="1026" name="Picture 2" descr="Image result for BMGF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010474"/>
            <a:ext cx="3352800" cy="67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8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Natural progression of Infectious diseases</a:t>
            </a:r>
            <a:br>
              <a:rPr lang="en-US" dirty="0"/>
            </a:br>
            <a:endParaRPr lang="en-US" dirty="0"/>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miley Face 17"/>
          <p:cNvSpPr/>
          <p:nvPr/>
        </p:nvSpPr>
        <p:spPr>
          <a:xfrm>
            <a:off x="2860964" y="4765964"/>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2112818" y="3061855"/>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124200" y="3124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3581400" y="4114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634394" y="5511807"/>
            <a:ext cx="6027612" cy="58477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3200" dirty="0"/>
              <a:t>a “naïve”  (susceptible ) population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7045720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pic>
        <p:nvPicPr>
          <p:cNvPr id="1026" name="Picture 2" descr="C:\01-Imran\01-Projects_analysis\Indirect effect of PCV10\Pics\Vaccine promotion\IMG_20161018_112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5904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81</a:t>
            </a:fld>
            <a:endParaRPr lang="en-US"/>
          </a:p>
        </p:txBody>
      </p:sp>
      <p:pic>
        <p:nvPicPr>
          <p:cNvPr id="3076" name="Picture 4" descr="C:\01-Imran\01-Projects_analysis\Indirect effect of PCV10\Pics\Vaccine promotion\20161018_101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710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a:p>
        </p:txBody>
      </p:sp>
      <p:pic>
        <p:nvPicPr>
          <p:cNvPr id="4098" name="Picture 2" descr="C:\01-Imran\01-Projects_analysis\Indirect effect of PCV10\Pics\Vaccine promotion\20161018_101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4114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01-Imran\01-Projects_analysis\Indirect effect of PCV10\Pics\Vaccine promotion\20161018_101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0"/>
            <a:ext cx="4114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9532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a:p>
        </p:txBody>
      </p:sp>
      <p:pic>
        <p:nvPicPr>
          <p:cNvPr id="5122" name="Picture 2" descr="C:\01-Imran\01-Projects_analysis\Indirect effect of PCV10\Pics\Vaccine promotion\20161018_1014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7585"/>
            <a:ext cx="4114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01-Imran\01-Projects_analysis\Indirect effect of PCV10\Pics\Vaccine promotion\IMG_20161018_1258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483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84</a:t>
            </a:fld>
            <a:endParaRPr lang="en-US"/>
          </a:p>
        </p:txBody>
      </p:sp>
      <p:pic>
        <p:nvPicPr>
          <p:cNvPr id="2050" name="Picture 2" descr="C:\01-Imran\01-Projects_analysis\Indirect effect of PCV10\Pics\Vaccine promotion\IMG_20161018_121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723"/>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01-Imran\01-Projects_analysis\Indirect effect of PCV10\Pics\Vaccine promotion\IMG_20161018_121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425" y="11723"/>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5987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85</a:t>
            </a:fld>
            <a:endParaRPr lang="en-US"/>
          </a:p>
        </p:txBody>
      </p:sp>
      <p:pic>
        <p:nvPicPr>
          <p:cNvPr id="7170" name="Picture 2" descr="C:\01-Imran\01-Projects_analysis\Indirect effect of PCV10\Pics\Vaccine promotion\IMG_20161018_112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3857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01-Imran\01-Projects_analysis\Indirect effect of PCV10\Pics\Vaccine promotion\IMG_20161018_1150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862"/>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670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4326127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869775"/>
              </p:ext>
            </p:extLst>
          </p:nvPr>
        </p:nvGraphicFramePr>
        <p:xfrm>
          <a:off x="304800" y="838200"/>
          <a:ext cx="8763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697832" y="6096000"/>
            <a:ext cx="1816768"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effectLst/>
              </a:rPr>
              <a:t>20</a:t>
            </a:r>
            <a:r>
              <a:rPr lang="en-US" sz="1400" dirty="0">
                <a:solidFill>
                  <a:schemeClr val="tx1">
                    <a:lumMod val="95000"/>
                    <a:lumOff val="5000"/>
                  </a:schemeClr>
                </a:solidFill>
                <a:effectLst/>
              </a:rPr>
              <a:t> %</a:t>
            </a:r>
          </a:p>
        </p:txBody>
      </p:sp>
      <p:sp>
        <p:nvSpPr>
          <p:cNvPr id="10" name="Rectangle 9"/>
          <p:cNvSpPr/>
          <p:nvPr/>
        </p:nvSpPr>
        <p:spPr>
          <a:xfrm>
            <a:off x="3505200" y="6096000"/>
            <a:ext cx="5105400" cy="304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66%</a:t>
            </a:r>
          </a:p>
        </p:txBody>
      </p:sp>
      <p:sp>
        <p:nvSpPr>
          <p:cNvPr id="12" name="Rectangle 11"/>
          <p:cNvSpPr/>
          <p:nvPr/>
        </p:nvSpPr>
        <p:spPr>
          <a:xfrm>
            <a:off x="2514600" y="6096000"/>
            <a:ext cx="9906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14</a:t>
            </a:r>
            <a:r>
              <a:rPr lang="en-US" sz="1400" dirty="0">
                <a:solidFill>
                  <a:schemeClr val="tx1">
                    <a:lumMod val="95000"/>
                    <a:lumOff val="5000"/>
                  </a:schemeClr>
                </a:solidFill>
              </a:rPr>
              <a:t> %</a:t>
            </a:r>
          </a:p>
        </p:txBody>
      </p:sp>
      <p:sp>
        <p:nvSpPr>
          <p:cNvPr id="9" name="Title 1"/>
          <p:cNvSpPr txBox="1">
            <a:spLocks/>
          </p:cNvSpPr>
          <p:nvPr/>
        </p:nvSpPr>
        <p:spPr>
          <a:xfrm>
            <a:off x="6096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Serotype distribution (n=802)</a:t>
            </a:r>
          </a:p>
        </p:txBody>
      </p:sp>
    </p:spTree>
    <p:extLst>
      <p:ext uri="{BB962C8B-B14F-4D97-AF65-F5344CB8AC3E}">
        <p14:creationId xmlns:p14="http://schemas.microsoft.com/office/powerpoint/2010/main" val="6547972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449573114"/>
              </p:ext>
            </p:extLst>
          </p:nvPr>
        </p:nvGraphicFramePr>
        <p:xfrm>
          <a:off x="414337" y="933450"/>
          <a:ext cx="8315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Serotype distribution unimmunized </a:t>
            </a:r>
          </a:p>
          <a:p>
            <a:r>
              <a:rPr lang="en-US" sz="2400" dirty="0"/>
              <a:t> (n=456)</a:t>
            </a:r>
          </a:p>
        </p:txBody>
      </p:sp>
      <p:sp>
        <p:nvSpPr>
          <p:cNvPr id="7" name="Rectangle 6"/>
          <p:cNvSpPr/>
          <p:nvPr/>
        </p:nvSpPr>
        <p:spPr>
          <a:xfrm>
            <a:off x="697832" y="6324600"/>
            <a:ext cx="1588168"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effectLst/>
              </a:rPr>
              <a:t>23</a:t>
            </a:r>
            <a:r>
              <a:rPr lang="en-US" sz="1400" dirty="0">
                <a:solidFill>
                  <a:schemeClr val="tx1">
                    <a:lumMod val="95000"/>
                    <a:lumOff val="5000"/>
                  </a:schemeClr>
                </a:solidFill>
                <a:effectLst/>
              </a:rPr>
              <a:t> %</a:t>
            </a:r>
          </a:p>
        </p:txBody>
      </p:sp>
      <p:sp>
        <p:nvSpPr>
          <p:cNvPr id="8" name="Rectangle 7"/>
          <p:cNvSpPr/>
          <p:nvPr/>
        </p:nvSpPr>
        <p:spPr>
          <a:xfrm>
            <a:off x="3505200" y="6324600"/>
            <a:ext cx="5105400" cy="304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63%</a:t>
            </a:r>
          </a:p>
        </p:txBody>
      </p:sp>
      <p:sp>
        <p:nvSpPr>
          <p:cNvPr id="9" name="Rectangle 8"/>
          <p:cNvSpPr/>
          <p:nvPr/>
        </p:nvSpPr>
        <p:spPr>
          <a:xfrm>
            <a:off x="2286000" y="6324600"/>
            <a:ext cx="12192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14</a:t>
            </a:r>
            <a:r>
              <a:rPr lang="en-US" sz="1400" dirty="0">
                <a:solidFill>
                  <a:schemeClr val="tx1">
                    <a:lumMod val="95000"/>
                    <a:lumOff val="5000"/>
                  </a:schemeClr>
                </a:solidFill>
              </a:rPr>
              <a:t> %</a:t>
            </a:r>
          </a:p>
        </p:txBody>
      </p:sp>
    </p:spTree>
    <p:extLst>
      <p:ext uri="{BB962C8B-B14F-4D97-AF65-F5344CB8AC3E}">
        <p14:creationId xmlns:p14="http://schemas.microsoft.com/office/powerpoint/2010/main" val="27671321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89</a:t>
            </a:fld>
            <a:endParaRPr lang="en-US"/>
          </a:p>
        </p:txBody>
      </p:sp>
      <p:graphicFrame>
        <p:nvGraphicFramePr>
          <p:cNvPr id="3" name="Chart 2"/>
          <p:cNvGraphicFramePr>
            <a:graphicFrameLocks/>
          </p:cNvGraphicFramePr>
          <p:nvPr>
            <p:extLst>
              <p:ext uri="{D42A27DB-BD31-4B8C-83A1-F6EECF244321}">
                <p14:modId xmlns:p14="http://schemas.microsoft.com/office/powerpoint/2010/main" val="1690198476"/>
              </p:ext>
            </p:extLst>
          </p:nvPr>
        </p:nvGraphicFramePr>
        <p:xfrm>
          <a:off x="457201" y="892968"/>
          <a:ext cx="8153400" cy="535543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Serotype distribution Immunized </a:t>
            </a:r>
          </a:p>
          <a:p>
            <a:r>
              <a:rPr lang="en-US" sz="2400" dirty="0"/>
              <a:t> (n=346)</a:t>
            </a:r>
          </a:p>
        </p:txBody>
      </p:sp>
      <p:sp>
        <p:nvSpPr>
          <p:cNvPr id="6" name="Rectangle 5"/>
          <p:cNvSpPr/>
          <p:nvPr/>
        </p:nvSpPr>
        <p:spPr>
          <a:xfrm>
            <a:off x="697832" y="6324600"/>
            <a:ext cx="1588168"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effectLst/>
              </a:rPr>
              <a:t>16 %</a:t>
            </a:r>
          </a:p>
        </p:txBody>
      </p:sp>
      <p:sp>
        <p:nvSpPr>
          <p:cNvPr id="7" name="Rectangle 6"/>
          <p:cNvSpPr/>
          <p:nvPr/>
        </p:nvSpPr>
        <p:spPr>
          <a:xfrm>
            <a:off x="3505200" y="6324600"/>
            <a:ext cx="5105400" cy="304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71%</a:t>
            </a:r>
          </a:p>
        </p:txBody>
      </p:sp>
      <p:sp>
        <p:nvSpPr>
          <p:cNvPr id="8" name="Rectangle 7"/>
          <p:cNvSpPr/>
          <p:nvPr/>
        </p:nvSpPr>
        <p:spPr>
          <a:xfrm>
            <a:off x="2286000" y="6324600"/>
            <a:ext cx="12192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13</a:t>
            </a:r>
            <a:r>
              <a:rPr lang="en-US" sz="1400" dirty="0">
                <a:solidFill>
                  <a:schemeClr val="tx1">
                    <a:lumMod val="95000"/>
                    <a:lumOff val="5000"/>
                  </a:schemeClr>
                </a:solidFill>
              </a:rPr>
              <a:t> %</a:t>
            </a:r>
          </a:p>
        </p:txBody>
      </p:sp>
    </p:spTree>
    <p:extLst>
      <p:ext uri="{BB962C8B-B14F-4D97-AF65-F5344CB8AC3E}">
        <p14:creationId xmlns:p14="http://schemas.microsoft.com/office/powerpoint/2010/main" val="329968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Natural progression of Infectious diseases</a:t>
            </a:r>
            <a:br>
              <a:rPr lang="en-US" dirty="0"/>
            </a:br>
            <a:endParaRPr lang="en-US" dirty="0"/>
          </a:p>
        </p:txBody>
      </p:sp>
      <p:sp>
        <p:nvSpPr>
          <p:cNvPr id="4" name="Smiley Face 3"/>
          <p:cNvSpPr/>
          <p:nvPr/>
        </p:nvSpPr>
        <p:spPr>
          <a:xfrm>
            <a:off x="6705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638800" y="2438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530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705600" y="3200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4572000" y="2667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867400" y="34290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77000" y="3962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5181600" y="3352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3657600" y="2362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3962400" y="32766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5486400" y="4267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419600" y="4343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1898073" y="4267200"/>
            <a:ext cx="457200" cy="457200"/>
          </a:xfrm>
          <a:custGeom>
            <a:avLst/>
            <a:gdLst>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2113280 w 2743200"/>
              <a:gd name="connsiteY1"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2113280 w 2743200"/>
              <a:gd name="connsiteY2"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454727 w 2743200"/>
              <a:gd name="connsiteY1" fmla="*/ 1343891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01091 w 2743200"/>
              <a:gd name="connsiteY2" fmla="*/ 1385455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 name="connsiteX0" fmla="*/ 789305 w 2743200"/>
              <a:gd name="connsiteY0" fmla="*/ 774453 h 2209800"/>
              <a:gd name="connsiteX1" fmla="*/ 932180 w 2743200"/>
              <a:gd name="connsiteY1" fmla="*/ 659359 h 2209800"/>
              <a:gd name="connsiteX2" fmla="*/ 1075055 w 2743200"/>
              <a:gd name="connsiteY2" fmla="*/ 774453 h 2209800"/>
              <a:gd name="connsiteX3" fmla="*/ 932180 w 2743200"/>
              <a:gd name="connsiteY3" fmla="*/ 889547 h 2209800"/>
              <a:gd name="connsiteX4" fmla="*/ 789305 w 2743200"/>
              <a:gd name="connsiteY4" fmla="*/ 774453 h 2209800"/>
              <a:gd name="connsiteX5" fmla="*/ 1668145 w 2743200"/>
              <a:gd name="connsiteY5" fmla="*/ 774453 h 2209800"/>
              <a:gd name="connsiteX6" fmla="*/ 1811020 w 2743200"/>
              <a:gd name="connsiteY6" fmla="*/ 659359 h 2209800"/>
              <a:gd name="connsiteX7" fmla="*/ 1953895 w 2743200"/>
              <a:gd name="connsiteY7" fmla="*/ 774453 h 2209800"/>
              <a:gd name="connsiteX8" fmla="*/ 1811020 w 2743200"/>
              <a:gd name="connsiteY8" fmla="*/ 889547 h 2209800"/>
              <a:gd name="connsiteX9" fmla="*/ 1668145 w 2743200"/>
              <a:gd name="connsiteY9" fmla="*/ 774453 h 2209800"/>
              <a:gd name="connsiteX0" fmla="*/ 628184 w 2743200"/>
              <a:gd name="connsiteY0" fmla="*/ 1586754 h 2209800"/>
              <a:gd name="connsiteX1" fmla="*/ 1330036 w 2743200"/>
              <a:gd name="connsiteY1" fmla="*/ 1302327 h 2209800"/>
              <a:gd name="connsiteX2" fmla="*/ 1814945 w 2743200"/>
              <a:gd name="connsiteY2" fmla="*/ 1343892 h 2209800"/>
              <a:gd name="connsiteX3" fmla="*/ 2113280 w 2743200"/>
              <a:gd name="connsiteY3" fmla="*/ 1586754 h 2209800"/>
              <a:gd name="connsiteX0" fmla="*/ 0 w 2743200"/>
              <a:gd name="connsiteY0" fmla="*/ 1104900 h 2209800"/>
              <a:gd name="connsiteX1" fmla="*/ 1371600 w 2743200"/>
              <a:gd name="connsiteY1" fmla="*/ 0 h 2209800"/>
              <a:gd name="connsiteX2" fmla="*/ 2743200 w 2743200"/>
              <a:gd name="connsiteY2" fmla="*/ 1104900 h 2209800"/>
              <a:gd name="connsiteX3" fmla="*/ 1371600 w 2743200"/>
              <a:gd name="connsiteY3" fmla="*/ 2209800 h 2209800"/>
              <a:gd name="connsiteX4" fmla="*/ 0 w 27432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209800" stroke="0" extrusionOk="0">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 w="2743200" h="2209800" fill="darkenLess" extrusionOk="0">
                <a:moveTo>
                  <a:pt x="789305" y="774453"/>
                </a:moveTo>
                <a:cubicBezTo>
                  <a:pt x="789305" y="710888"/>
                  <a:pt x="853272" y="659359"/>
                  <a:pt x="932180" y="659359"/>
                </a:cubicBezTo>
                <a:cubicBezTo>
                  <a:pt x="1011088" y="659359"/>
                  <a:pt x="1075055" y="710888"/>
                  <a:pt x="1075055" y="774453"/>
                </a:cubicBezTo>
                <a:cubicBezTo>
                  <a:pt x="1075055" y="838018"/>
                  <a:pt x="1011088" y="889547"/>
                  <a:pt x="932180" y="889547"/>
                </a:cubicBezTo>
                <a:cubicBezTo>
                  <a:pt x="853272" y="889547"/>
                  <a:pt x="789305" y="838018"/>
                  <a:pt x="789305" y="774453"/>
                </a:cubicBezTo>
                <a:moveTo>
                  <a:pt x="1668145" y="774453"/>
                </a:moveTo>
                <a:cubicBezTo>
                  <a:pt x="1668145" y="710888"/>
                  <a:pt x="1732112" y="659359"/>
                  <a:pt x="1811020" y="659359"/>
                </a:cubicBezTo>
                <a:cubicBezTo>
                  <a:pt x="1889928" y="659359"/>
                  <a:pt x="1953895" y="710888"/>
                  <a:pt x="1953895" y="774453"/>
                </a:cubicBezTo>
                <a:cubicBezTo>
                  <a:pt x="1953895" y="838018"/>
                  <a:pt x="1889928" y="889547"/>
                  <a:pt x="1811020" y="889547"/>
                </a:cubicBezTo>
                <a:cubicBezTo>
                  <a:pt x="1732112" y="889547"/>
                  <a:pt x="1668145" y="838018"/>
                  <a:pt x="1668145" y="774453"/>
                </a:cubicBezTo>
              </a:path>
              <a:path w="2743200" h="2209800" fill="none" extrusionOk="0">
                <a:moveTo>
                  <a:pt x="628184" y="1586754"/>
                </a:moveTo>
                <a:cubicBezTo>
                  <a:pt x="747468" y="1620168"/>
                  <a:pt x="1180931" y="1260560"/>
                  <a:pt x="1330036" y="1302327"/>
                </a:cubicBezTo>
                <a:cubicBezTo>
                  <a:pt x="1534758" y="1261850"/>
                  <a:pt x="1705186" y="1303415"/>
                  <a:pt x="1814945" y="1343892"/>
                </a:cubicBezTo>
                <a:cubicBezTo>
                  <a:pt x="1924704" y="1384369"/>
                  <a:pt x="2042776" y="1601695"/>
                  <a:pt x="2113280" y="1586754"/>
                </a:cubicBezTo>
              </a:path>
              <a:path w="2743200" h="2209800" fill="none">
                <a:moveTo>
                  <a:pt x="0" y="1104900"/>
                </a:moveTo>
                <a:cubicBezTo>
                  <a:pt x="0" y="494681"/>
                  <a:pt x="614086" y="0"/>
                  <a:pt x="1371600" y="0"/>
                </a:cubicBezTo>
                <a:cubicBezTo>
                  <a:pt x="2129114" y="0"/>
                  <a:pt x="2743200" y="494681"/>
                  <a:pt x="2743200" y="1104900"/>
                </a:cubicBezTo>
                <a:cubicBezTo>
                  <a:pt x="2743200" y="1715119"/>
                  <a:pt x="2129114" y="2209800"/>
                  <a:pt x="1371600" y="2209800"/>
                </a:cubicBezTo>
                <a:cubicBezTo>
                  <a:pt x="614086" y="2209800"/>
                  <a:pt x="0" y="1715119"/>
                  <a:pt x="0" y="110490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133600" y="2057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miley Face 17"/>
          <p:cNvSpPr/>
          <p:nvPr/>
        </p:nvSpPr>
        <p:spPr>
          <a:xfrm>
            <a:off x="2860964" y="4765964"/>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2112818" y="3061855"/>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124200" y="3124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6400800" y="47244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3581400" y="41148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971800" y="1981200"/>
            <a:ext cx="457200" cy="457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71257" y="5604615"/>
            <a:ext cx="8001486"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a:t>An infection  is introduced in a susceptible population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4655973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Prevalence of PCV 10 serotypes </a:t>
            </a:r>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17949344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a:p>
        </p:txBody>
      </p:sp>
      <p:graphicFrame>
        <p:nvGraphicFramePr>
          <p:cNvPr id="3" name="Chart 2"/>
          <p:cNvGraphicFramePr>
            <a:graphicFrameLocks/>
          </p:cNvGraphicFramePr>
          <p:nvPr>
            <p:extLst>
              <p:ext uri="{D42A27DB-BD31-4B8C-83A1-F6EECF244321}">
                <p14:modId xmlns:p14="http://schemas.microsoft.com/office/powerpoint/2010/main" val="1485280754"/>
              </p:ext>
            </p:extLst>
          </p:nvPr>
        </p:nvGraphicFramePr>
        <p:xfrm>
          <a:off x="228600" y="381000"/>
          <a:ext cx="85344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63270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92</a:t>
            </a:fld>
            <a:endParaRPr lang="en-US"/>
          </a:p>
        </p:txBody>
      </p:sp>
      <p:graphicFrame>
        <p:nvGraphicFramePr>
          <p:cNvPr id="3" name="Chart 2"/>
          <p:cNvGraphicFramePr>
            <a:graphicFrameLocks/>
          </p:cNvGraphicFramePr>
          <p:nvPr>
            <p:extLst>
              <p:ext uri="{D42A27DB-BD31-4B8C-83A1-F6EECF244321}">
                <p14:modId xmlns:p14="http://schemas.microsoft.com/office/powerpoint/2010/main" val="1507087541"/>
              </p:ext>
            </p:extLst>
          </p:nvPr>
        </p:nvGraphicFramePr>
        <p:xfrm>
          <a:off x="228600" y="685800"/>
          <a:ext cx="84582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38307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93</a:t>
            </a:fld>
            <a:endParaRPr lang="en-US"/>
          </a:p>
        </p:txBody>
      </p:sp>
      <p:graphicFrame>
        <p:nvGraphicFramePr>
          <p:cNvPr id="3" name="Chart 2"/>
          <p:cNvGraphicFramePr>
            <a:graphicFrameLocks/>
          </p:cNvGraphicFramePr>
          <p:nvPr>
            <p:extLst>
              <p:ext uri="{D42A27DB-BD31-4B8C-83A1-F6EECF244321}">
                <p14:modId xmlns:p14="http://schemas.microsoft.com/office/powerpoint/2010/main" val="3646421645"/>
              </p:ext>
            </p:extLst>
          </p:nvPr>
        </p:nvGraphicFramePr>
        <p:xfrm>
          <a:off x="304800" y="304800"/>
          <a:ext cx="85344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00286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94</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831505549"/>
              </p:ext>
            </p:extLst>
          </p:nvPr>
        </p:nvGraphicFramePr>
        <p:xfrm>
          <a:off x="228600" y="228600"/>
          <a:ext cx="86106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94599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95</a:t>
            </a:fld>
            <a:endParaRPr lang="en-US"/>
          </a:p>
        </p:txBody>
      </p:sp>
      <p:graphicFrame>
        <p:nvGraphicFramePr>
          <p:cNvPr id="3" name="Chart 2"/>
          <p:cNvGraphicFramePr>
            <a:graphicFrameLocks/>
          </p:cNvGraphicFramePr>
          <p:nvPr>
            <p:extLst>
              <p:ext uri="{D42A27DB-BD31-4B8C-83A1-F6EECF244321}">
                <p14:modId xmlns:p14="http://schemas.microsoft.com/office/powerpoint/2010/main" val="4240035117"/>
              </p:ext>
            </p:extLst>
          </p:nvPr>
        </p:nvGraphicFramePr>
        <p:xfrm>
          <a:off x="228600" y="304800"/>
          <a:ext cx="86868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6308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96</a:t>
            </a:fld>
            <a:endParaRPr lang="en-US"/>
          </a:p>
        </p:txBody>
      </p:sp>
      <p:graphicFrame>
        <p:nvGraphicFramePr>
          <p:cNvPr id="4" name="Chart 3"/>
          <p:cNvGraphicFramePr>
            <a:graphicFrameLocks/>
          </p:cNvGraphicFramePr>
          <p:nvPr>
            <p:extLst>
              <p:ext uri="{D42A27DB-BD31-4B8C-83A1-F6EECF244321}">
                <p14:modId xmlns:p14="http://schemas.microsoft.com/office/powerpoint/2010/main" val="346271285"/>
              </p:ext>
            </p:extLst>
          </p:nvPr>
        </p:nvGraphicFramePr>
        <p:xfrm>
          <a:off x="228600" y="304800"/>
          <a:ext cx="86106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17437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97</a:t>
            </a:fld>
            <a:endParaRPr lang="en-US"/>
          </a:p>
        </p:txBody>
      </p:sp>
      <p:graphicFrame>
        <p:nvGraphicFramePr>
          <p:cNvPr id="3" name="Chart 2"/>
          <p:cNvGraphicFramePr>
            <a:graphicFrameLocks/>
          </p:cNvGraphicFramePr>
          <p:nvPr>
            <p:extLst>
              <p:ext uri="{D42A27DB-BD31-4B8C-83A1-F6EECF244321}">
                <p14:modId xmlns:p14="http://schemas.microsoft.com/office/powerpoint/2010/main" val="3226730796"/>
              </p:ext>
            </p:extLst>
          </p:nvPr>
        </p:nvGraphicFramePr>
        <p:xfrm>
          <a:off x="381000" y="228600"/>
          <a:ext cx="84582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80570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98</a:t>
            </a:fld>
            <a:endParaRPr lang="en-US"/>
          </a:p>
        </p:txBody>
      </p:sp>
      <p:graphicFrame>
        <p:nvGraphicFramePr>
          <p:cNvPr id="3" name="Chart 2"/>
          <p:cNvGraphicFramePr>
            <a:graphicFrameLocks/>
          </p:cNvGraphicFramePr>
          <p:nvPr>
            <p:extLst>
              <p:ext uri="{D42A27DB-BD31-4B8C-83A1-F6EECF244321}">
                <p14:modId xmlns:p14="http://schemas.microsoft.com/office/powerpoint/2010/main" val="823940577"/>
              </p:ext>
            </p:extLst>
          </p:nvPr>
        </p:nvGraphicFramePr>
        <p:xfrm>
          <a:off x="381000" y="228600"/>
          <a:ext cx="84582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30325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99</a:t>
            </a:fld>
            <a:endParaRPr lang="en-US"/>
          </a:p>
        </p:txBody>
      </p:sp>
      <p:graphicFrame>
        <p:nvGraphicFramePr>
          <p:cNvPr id="3" name="Chart 2"/>
          <p:cNvGraphicFramePr>
            <a:graphicFrameLocks/>
          </p:cNvGraphicFramePr>
          <p:nvPr>
            <p:extLst>
              <p:ext uri="{D42A27DB-BD31-4B8C-83A1-F6EECF244321}">
                <p14:modId xmlns:p14="http://schemas.microsoft.com/office/powerpoint/2010/main" val="2791075417"/>
              </p:ext>
            </p:extLst>
          </p:nvPr>
        </p:nvGraphicFramePr>
        <p:xfrm>
          <a:off x="381000" y="533400"/>
          <a:ext cx="81534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7600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12110</TotalTime>
  <Words>2728</Words>
  <Application>Microsoft Office PowerPoint</Application>
  <PresentationFormat>On-screen Show (4:3)</PresentationFormat>
  <Paragraphs>792</Paragraphs>
  <Slides>142</Slides>
  <Notes>28</Notes>
  <HiddenSlides>23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142</vt:i4>
      </vt:variant>
    </vt:vector>
  </HeadingPairs>
  <TitlesOfParts>
    <vt:vector size="146" baseType="lpstr">
      <vt:lpstr>Arial</vt:lpstr>
      <vt:lpstr>Calibri</vt:lpstr>
      <vt:lpstr>Times New Roman</vt:lpstr>
      <vt:lpstr>Office Theme</vt:lpstr>
      <vt:lpstr>Indirect effect of 10-valent pneumococcal vaccine  on nasopharyngeal carriage in children under 2 years of age in a rural community in Pakistan</vt:lpstr>
      <vt:lpstr>Pneumococcal Disease –Definition </vt:lpstr>
      <vt:lpstr>Pneumococcal Disease –Burden </vt:lpstr>
      <vt:lpstr>Pneumococcal Vaccines </vt:lpstr>
      <vt:lpstr>Vaccines and serotype coverage  </vt:lpstr>
      <vt:lpstr>Expanded Program on Immunization (EPI) in Pakistan  </vt:lpstr>
      <vt:lpstr>Direct and Indirect immunity </vt:lpstr>
      <vt:lpstr> Natural progression of Infectious diseases </vt:lpstr>
      <vt:lpstr> Natural progression of Infectious diseases </vt:lpstr>
      <vt:lpstr> Natural progression of Infectious diseases </vt:lpstr>
      <vt:lpstr> Natural progression of Infectious diseases </vt:lpstr>
      <vt:lpstr> Natural progression of Infectious diseases </vt:lpstr>
      <vt:lpstr> Natural progression of Infectious diseases </vt:lpstr>
      <vt:lpstr> Natural progression of Infectious diseases </vt:lpstr>
      <vt:lpstr> Natural progression of Infectious diseases </vt:lpstr>
      <vt:lpstr>How Vaccines work? </vt:lpstr>
      <vt:lpstr>How Vaccines Work ?</vt:lpstr>
      <vt:lpstr>How Vaccines work ?</vt:lpstr>
      <vt:lpstr>Vaccines &amp; Pneumococcal Carriage </vt:lpstr>
      <vt:lpstr>Pre vaccine introduction Pneumococcal carriage survey </vt:lpstr>
      <vt:lpstr>Overall serotype distribution </vt:lpstr>
      <vt:lpstr>Vaccine coverage-Matiari</vt:lpstr>
      <vt:lpstr>PowerPoint Presentation</vt:lpstr>
      <vt:lpstr>Research Questions</vt:lpstr>
      <vt:lpstr>Hypotheses </vt:lpstr>
      <vt:lpstr>Primary Objectives</vt:lpstr>
      <vt:lpstr>Secondary objectives</vt:lpstr>
      <vt:lpstr>Study area</vt:lpstr>
      <vt:lpstr>Study Design </vt:lpstr>
      <vt:lpstr>Inclusion and Exclusion criteria </vt:lpstr>
      <vt:lpstr>Sample size</vt:lpstr>
      <vt:lpstr>Increasing vaccine coverage</vt:lpstr>
      <vt:lpstr>Increasing vaccine coverage</vt:lpstr>
      <vt:lpstr>PowerPoint Presentation</vt:lpstr>
      <vt:lpstr>PowerPoint Presentation</vt:lpstr>
      <vt:lpstr>PowerPoint Presentation</vt:lpstr>
      <vt:lpstr>Initial results </vt:lpstr>
      <vt:lpstr>Samples processed</vt:lpstr>
      <vt:lpstr>Monthly enrollments (n= 1744)</vt:lpstr>
      <vt:lpstr>PowerPoint Presentation</vt:lpstr>
      <vt:lpstr>Age distribution by gender </vt:lpstr>
      <vt:lpstr>PowerPoint Presentation</vt:lpstr>
      <vt:lpstr>PowerPoint Presentation</vt:lpstr>
      <vt:lpstr>PowerPoint Presentation</vt:lpstr>
      <vt:lpstr>PowerPoint Presentation</vt:lpstr>
      <vt:lpstr>On Examination </vt:lpstr>
      <vt:lpstr>Vaccine coverage </vt:lpstr>
      <vt:lpstr>PowerPoint Presentation</vt:lpstr>
      <vt:lpstr>PowerPoint Presentation</vt:lpstr>
      <vt:lpstr>Vaccination card availability over months</vt:lpstr>
      <vt:lpstr>PCV 10 coverage in children &gt; 4 months  (card or verbal )  n=1551</vt:lpstr>
      <vt:lpstr>PCV 10 coverage in children &gt; 4 months  (card verified )  n=1551</vt:lpstr>
      <vt:lpstr>PCV10 &amp; 13 type carriage</vt:lpstr>
      <vt:lpstr>PowerPoint Presentation</vt:lpstr>
      <vt:lpstr>PowerPoint Presentation</vt:lpstr>
      <vt:lpstr>PowerPoint Presentation</vt:lpstr>
      <vt:lpstr>PowerPoint Presentation</vt:lpstr>
      <vt:lpstr>PCV 10 and 13 type carriage over time (n= 1350) </vt:lpstr>
      <vt:lpstr>PowerPoint Presentation</vt:lpstr>
      <vt:lpstr>PowerPoint Presentation</vt:lpstr>
      <vt:lpstr>PowerPoint Presentation</vt:lpstr>
      <vt:lpstr>PowerPoint Presentation</vt:lpstr>
      <vt:lpstr>PowerPoint Presentation</vt:lpstr>
      <vt:lpstr>PowerPoint Presentation</vt:lpstr>
      <vt:lpstr>Pneumococcal carriage across age groups </vt:lpstr>
      <vt:lpstr>Serotype distribution</vt:lpstr>
      <vt:lpstr>Serotype distribution (n=1350)</vt:lpstr>
      <vt:lpstr>PowerPoint Presentation</vt:lpstr>
      <vt:lpstr>PowerPoint Presentation</vt:lpstr>
      <vt:lpstr>PowerPoint Presentation</vt:lpstr>
      <vt:lpstr>PowerPoint Presentation</vt:lpstr>
      <vt:lpstr>Predictors of PCV10 serotype carriage</vt:lpstr>
      <vt:lpstr>Strengths </vt:lpstr>
      <vt:lpstr>Limitations </vt:lpstr>
      <vt:lpstr>Way forward</vt:lpstr>
      <vt:lpstr>PowerPoint Presentation</vt:lpstr>
      <vt:lpstr>PowerPoint Presentation</vt:lpstr>
      <vt:lpstr>PowerPoint Presentation</vt:lpstr>
      <vt:lpstr>Acknowledgements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of PCV 10 serotypes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of PCV 13 specific serotypes</vt:lpstr>
      <vt:lpstr>PowerPoint Presentation</vt:lpstr>
      <vt:lpstr>PowerPoint Presentation</vt:lpstr>
      <vt:lpstr>PowerPoint Presentation</vt:lpstr>
      <vt:lpstr>Predictors of PCV10 carriage </vt:lpstr>
      <vt:lpstr>PowerPoint Presentation</vt:lpstr>
      <vt:lpstr>Field Pics</vt:lpstr>
      <vt:lpstr>PowerPoint Presentation</vt:lpstr>
      <vt:lpstr>PowerPoint Presentation</vt:lpstr>
      <vt:lpstr>PowerPoint Presentation</vt:lpstr>
      <vt:lpstr>PowerPoint Presentation</vt:lpstr>
      <vt:lpstr>PowerPoint Presentation</vt:lpstr>
      <vt:lpstr>Baseline and Risk factor data </vt:lpstr>
      <vt:lpstr>Interviewee relationship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round carriage</vt:lpstr>
      <vt:lpstr>PowerPoint Presentation</vt:lpstr>
      <vt:lpstr>PowerPoint Presentation</vt:lpstr>
      <vt:lpstr>BCG coverage</vt:lpstr>
      <vt:lpstr>BCG and OPV 0 coverage-Verbal or card  </vt:lpstr>
      <vt:lpstr>BCG and OPV 0 coverage-Card verified  </vt:lpstr>
      <vt:lpstr>6 week doses- verbal or card </vt:lpstr>
      <vt:lpstr>6 week doses-card verified </vt:lpstr>
      <vt:lpstr>10 week doses –card/verbal</vt:lpstr>
      <vt:lpstr>10 week doses –card verified </vt:lpstr>
      <vt:lpstr>14 week doses –card/verbal</vt:lpstr>
      <vt:lpstr>14 week doses –card verified </vt:lpstr>
      <vt:lpstr>Carriage in immunized versus unimmunized n=1180</vt:lpstr>
      <vt:lpstr>PowerPoint Presentation</vt:lpstr>
      <vt:lpstr>PCV10 carriage by doses- card verified </vt:lpstr>
      <vt:lpstr>Carriage by no of doses and age group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Nisar</dc:creator>
  <cp:lastModifiedBy>Donna Adams</cp:lastModifiedBy>
  <cp:revision>357</cp:revision>
  <cp:lastPrinted>2015-12-17T08:28:57Z</cp:lastPrinted>
  <dcterms:created xsi:type="dcterms:W3CDTF">2006-08-16T00:00:00Z</dcterms:created>
  <dcterms:modified xsi:type="dcterms:W3CDTF">2017-04-20T16:23:07Z</dcterms:modified>
</cp:coreProperties>
</file>