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4"/>
  </p:sldMasterIdLst>
  <p:notesMasterIdLst>
    <p:notesMasterId r:id="rId28"/>
  </p:notesMasterIdLst>
  <p:handoutMasterIdLst>
    <p:handoutMasterId r:id="rId29"/>
  </p:handoutMasterIdLst>
  <p:sldIdLst>
    <p:sldId id="259" r:id="rId5"/>
    <p:sldId id="620" r:id="rId6"/>
    <p:sldId id="621" r:id="rId7"/>
    <p:sldId id="365" r:id="rId8"/>
    <p:sldId id="639" r:id="rId9"/>
    <p:sldId id="626" r:id="rId10"/>
    <p:sldId id="598" r:id="rId11"/>
    <p:sldId id="610" r:id="rId12"/>
    <p:sldId id="599" r:id="rId13"/>
    <p:sldId id="600" r:id="rId14"/>
    <p:sldId id="635" r:id="rId15"/>
    <p:sldId id="636" r:id="rId16"/>
    <p:sldId id="638" r:id="rId17"/>
    <p:sldId id="637" r:id="rId18"/>
    <p:sldId id="601" r:id="rId19"/>
    <p:sldId id="627" r:id="rId20"/>
    <p:sldId id="628" r:id="rId21"/>
    <p:sldId id="629" r:id="rId22"/>
    <p:sldId id="630" r:id="rId23"/>
    <p:sldId id="631" r:id="rId24"/>
    <p:sldId id="632" r:id="rId25"/>
    <p:sldId id="634" r:id="rId26"/>
    <p:sldId id="633" r:id="rId27"/>
  </p:sldIdLst>
  <p:sldSz cx="9144000" cy="6858000" type="letter"/>
  <p:notesSz cx="7010400" cy="9296400"/>
  <p:defaultTextStyle>
    <a:defPPr>
      <a:defRPr lang="en-US"/>
    </a:defPPr>
    <a:lvl1pPr marL="0" algn="l" defTabSz="1023632" rtl="0" eaLnBrk="1" latinLnBrk="0" hangingPunct="1">
      <a:defRPr sz="2000" kern="1200">
        <a:solidFill>
          <a:schemeClr val="tx1"/>
        </a:solidFill>
        <a:latin typeface="+mn-lt"/>
        <a:ea typeface="+mn-ea"/>
        <a:cs typeface="+mn-cs"/>
      </a:defRPr>
    </a:lvl1pPr>
    <a:lvl2pPr marL="511816" algn="l" defTabSz="1023632" rtl="0" eaLnBrk="1" latinLnBrk="0" hangingPunct="1">
      <a:defRPr sz="2000" kern="1200">
        <a:solidFill>
          <a:schemeClr val="tx1"/>
        </a:solidFill>
        <a:latin typeface="+mn-lt"/>
        <a:ea typeface="+mn-ea"/>
        <a:cs typeface="+mn-cs"/>
      </a:defRPr>
    </a:lvl2pPr>
    <a:lvl3pPr marL="1023632" algn="l" defTabSz="1023632" rtl="0" eaLnBrk="1" latinLnBrk="0" hangingPunct="1">
      <a:defRPr sz="2000" kern="1200">
        <a:solidFill>
          <a:schemeClr val="tx1"/>
        </a:solidFill>
        <a:latin typeface="+mn-lt"/>
        <a:ea typeface="+mn-ea"/>
        <a:cs typeface="+mn-cs"/>
      </a:defRPr>
    </a:lvl3pPr>
    <a:lvl4pPr marL="1535448" algn="l" defTabSz="1023632" rtl="0" eaLnBrk="1" latinLnBrk="0" hangingPunct="1">
      <a:defRPr sz="2000" kern="1200">
        <a:solidFill>
          <a:schemeClr val="tx1"/>
        </a:solidFill>
        <a:latin typeface="+mn-lt"/>
        <a:ea typeface="+mn-ea"/>
        <a:cs typeface="+mn-cs"/>
      </a:defRPr>
    </a:lvl4pPr>
    <a:lvl5pPr marL="2047263" algn="l" defTabSz="1023632" rtl="0" eaLnBrk="1" latinLnBrk="0" hangingPunct="1">
      <a:defRPr sz="2000" kern="1200">
        <a:solidFill>
          <a:schemeClr val="tx1"/>
        </a:solidFill>
        <a:latin typeface="+mn-lt"/>
        <a:ea typeface="+mn-ea"/>
        <a:cs typeface="+mn-cs"/>
      </a:defRPr>
    </a:lvl5pPr>
    <a:lvl6pPr marL="2559080" algn="l" defTabSz="1023632" rtl="0" eaLnBrk="1" latinLnBrk="0" hangingPunct="1">
      <a:defRPr sz="2000" kern="1200">
        <a:solidFill>
          <a:schemeClr val="tx1"/>
        </a:solidFill>
        <a:latin typeface="+mn-lt"/>
        <a:ea typeface="+mn-ea"/>
        <a:cs typeface="+mn-cs"/>
      </a:defRPr>
    </a:lvl6pPr>
    <a:lvl7pPr marL="3070895" algn="l" defTabSz="1023632" rtl="0" eaLnBrk="1" latinLnBrk="0" hangingPunct="1">
      <a:defRPr sz="2000" kern="1200">
        <a:solidFill>
          <a:schemeClr val="tx1"/>
        </a:solidFill>
        <a:latin typeface="+mn-lt"/>
        <a:ea typeface="+mn-ea"/>
        <a:cs typeface="+mn-cs"/>
      </a:defRPr>
    </a:lvl7pPr>
    <a:lvl8pPr marL="3582711" algn="l" defTabSz="1023632" rtl="0" eaLnBrk="1" latinLnBrk="0" hangingPunct="1">
      <a:defRPr sz="2000" kern="1200">
        <a:solidFill>
          <a:schemeClr val="tx1"/>
        </a:solidFill>
        <a:latin typeface="+mn-lt"/>
        <a:ea typeface="+mn-ea"/>
        <a:cs typeface="+mn-cs"/>
      </a:defRPr>
    </a:lvl8pPr>
    <a:lvl9pPr marL="4094526" algn="l" defTabSz="102363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rna, Kassandra" initials="SK" lastIdx="1" clrIdx="0"/>
  <p:cmAuthor id="1" name="Straut, Christine M." initials="SCM" lastIdx="7" clrIdx="1">
    <p:extLst/>
  </p:cmAuthor>
  <p:cmAuthor id="2" name="C McNeil" initials=""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56"/>
    <a:srgbClr val="EF15A1"/>
    <a:srgbClr val="93CD11"/>
    <a:srgbClr val="B00000"/>
    <a:srgbClr val="29A6A3"/>
    <a:srgbClr val="7B7955"/>
    <a:srgbClr val="1C27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8748" autoAdjust="0"/>
  </p:normalViewPr>
  <p:slideViewPr>
    <p:cSldViewPr>
      <p:cViewPr>
        <p:scale>
          <a:sx n="95" d="100"/>
          <a:sy n="95" d="100"/>
        </p:scale>
        <p:origin x="495" y="48"/>
      </p:cViewPr>
      <p:guideLst>
        <p:guide orient="horz" pos="2160"/>
        <p:guide pos="2880"/>
      </p:guideLst>
    </p:cSldViewPr>
  </p:slideViewPr>
  <p:outlineViewPr>
    <p:cViewPr>
      <p:scale>
        <a:sx n="33" d="100"/>
        <a:sy n="33" d="100"/>
      </p:scale>
      <p:origin x="0" y="-2763"/>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1" d="100"/>
          <a:sy n="71" d="100"/>
        </p:scale>
        <p:origin x="2490" y="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FE74E81-7333-4608-8F05-0FB7A675D321}" type="datetimeFigureOut">
              <a:rPr lang="en-US" smtClean="0"/>
              <a:t>4/18/2017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D2A00FF-1983-499D-849E-51B45FC30D1E}" type="slidenum">
              <a:rPr lang="en-US" smtClean="0"/>
              <a:t>‹#›</a:t>
            </a:fld>
            <a:endParaRPr lang="en-US" dirty="0"/>
          </a:p>
        </p:txBody>
      </p:sp>
    </p:spTree>
    <p:extLst>
      <p:ext uri="{BB962C8B-B14F-4D97-AF65-F5344CB8AC3E}">
        <p14:creationId xmlns:p14="http://schemas.microsoft.com/office/powerpoint/2010/main" val="1711898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201A4AD-46EA-48CE-A403-1E110B2B5CDD}" type="datetimeFigureOut">
              <a:rPr lang="en-US" smtClean="0"/>
              <a:t>4/18/2017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4DDD402-41BC-4FE4-8730-19C4B9F2AFF1}" type="slidenum">
              <a:rPr lang="en-US" smtClean="0"/>
              <a:t>‹#›</a:t>
            </a:fld>
            <a:endParaRPr lang="en-US" dirty="0"/>
          </a:p>
        </p:txBody>
      </p:sp>
    </p:spTree>
    <p:extLst>
      <p:ext uri="{BB962C8B-B14F-4D97-AF65-F5344CB8AC3E}">
        <p14:creationId xmlns:p14="http://schemas.microsoft.com/office/powerpoint/2010/main" val="2114085793"/>
      </p:ext>
    </p:extLst>
  </p:cSld>
  <p:clrMap bg1="lt1" tx1="dk1" bg2="lt2" tx2="dk2" accent1="accent1" accent2="accent2" accent3="accent3" accent4="accent4" accent5="accent5" accent6="accent6" hlink="hlink" folHlink="folHlink"/>
  <p:notesStyle>
    <a:lvl1pPr marL="0" algn="l" defTabSz="383569" rtl="0" eaLnBrk="1" latinLnBrk="0" hangingPunct="1">
      <a:defRPr sz="500" kern="1200">
        <a:solidFill>
          <a:schemeClr val="tx1"/>
        </a:solidFill>
        <a:latin typeface="+mn-lt"/>
        <a:ea typeface="+mn-ea"/>
        <a:cs typeface="+mn-cs"/>
      </a:defRPr>
    </a:lvl1pPr>
    <a:lvl2pPr marL="191784" algn="l" defTabSz="383569" rtl="0" eaLnBrk="1" latinLnBrk="0" hangingPunct="1">
      <a:defRPr sz="500" kern="1200">
        <a:solidFill>
          <a:schemeClr val="tx1"/>
        </a:solidFill>
        <a:latin typeface="+mn-lt"/>
        <a:ea typeface="+mn-ea"/>
        <a:cs typeface="+mn-cs"/>
      </a:defRPr>
    </a:lvl2pPr>
    <a:lvl3pPr marL="383569" algn="l" defTabSz="383569" rtl="0" eaLnBrk="1" latinLnBrk="0" hangingPunct="1">
      <a:defRPr sz="500" kern="1200">
        <a:solidFill>
          <a:schemeClr val="tx1"/>
        </a:solidFill>
        <a:latin typeface="+mn-lt"/>
        <a:ea typeface="+mn-ea"/>
        <a:cs typeface="+mn-cs"/>
      </a:defRPr>
    </a:lvl3pPr>
    <a:lvl4pPr marL="575354" algn="l" defTabSz="383569" rtl="0" eaLnBrk="1" latinLnBrk="0" hangingPunct="1">
      <a:defRPr sz="500" kern="1200">
        <a:solidFill>
          <a:schemeClr val="tx1"/>
        </a:solidFill>
        <a:latin typeface="+mn-lt"/>
        <a:ea typeface="+mn-ea"/>
        <a:cs typeface="+mn-cs"/>
      </a:defRPr>
    </a:lvl4pPr>
    <a:lvl5pPr marL="767138" algn="l" defTabSz="383569" rtl="0" eaLnBrk="1" latinLnBrk="0" hangingPunct="1">
      <a:defRPr sz="500" kern="1200">
        <a:solidFill>
          <a:schemeClr val="tx1"/>
        </a:solidFill>
        <a:latin typeface="+mn-lt"/>
        <a:ea typeface="+mn-ea"/>
        <a:cs typeface="+mn-cs"/>
      </a:defRPr>
    </a:lvl5pPr>
    <a:lvl6pPr marL="958924" algn="l" defTabSz="383569" rtl="0" eaLnBrk="1" latinLnBrk="0" hangingPunct="1">
      <a:defRPr sz="500" kern="1200">
        <a:solidFill>
          <a:schemeClr val="tx1"/>
        </a:solidFill>
        <a:latin typeface="+mn-lt"/>
        <a:ea typeface="+mn-ea"/>
        <a:cs typeface="+mn-cs"/>
      </a:defRPr>
    </a:lvl6pPr>
    <a:lvl7pPr marL="1150709" algn="l" defTabSz="383569" rtl="0" eaLnBrk="1" latinLnBrk="0" hangingPunct="1">
      <a:defRPr sz="500" kern="1200">
        <a:solidFill>
          <a:schemeClr val="tx1"/>
        </a:solidFill>
        <a:latin typeface="+mn-lt"/>
        <a:ea typeface="+mn-ea"/>
        <a:cs typeface="+mn-cs"/>
      </a:defRPr>
    </a:lvl7pPr>
    <a:lvl8pPr marL="1342493" algn="l" defTabSz="383569" rtl="0" eaLnBrk="1" latinLnBrk="0" hangingPunct="1">
      <a:defRPr sz="500" kern="1200">
        <a:solidFill>
          <a:schemeClr val="tx1"/>
        </a:solidFill>
        <a:latin typeface="+mn-lt"/>
        <a:ea typeface="+mn-ea"/>
        <a:cs typeface="+mn-cs"/>
      </a:defRPr>
    </a:lvl8pPr>
    <a:lvl9pPr marL="1534278" algn="l" defTabSz="383569" rtl="0" eaLnBrk="1" latinLnBrk="0" hangingPunct="1">
      <a:defRPr sz="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Carrie and I work at</a:t>
            </a:r>
            <a:r>
              <a:rPr lang="en-US" baseline="0" dirty="0" smtClean="0"/>
              <a:t> Sandia National Laboratories and have been collaborating to develop technologies and methodologies to improve how we help other countries become prepared for biological incidents at every level– from laboratory spills and bioterrorism issues to large-scale pandemics. </a:t>
            </a:r>
          </a:p>
          <a:p>
            <a:endParaRPr lang="en-US" baseline="0" dirty="0" smtClean="0"/>
          </a:p>
          <a:p>
            <a:r>
              <a:rPr lang="en-US" baseline="0" dirty="0" smtClean="0"/>
              <a:t>Carrie is a vet epidemiologist with IBCTR and brings her background in human and animal public health preparedness; </a:t>
            </a:r>
            <a:endParaRPr lang="en-US" baseline="0" dirty="0" smtClean="0"/>
          </a:p>
          <a:p>
            <a:r>
              <a:rPr lang="en-US" baseline="0" dirty="0" smtClean="0"/>
              <a:t>I </a:t>
            </a:r>
            <a:r>
              <a:rPr lang="en-US" baseline="0" dirty="0" smtClean="0"/>
              <a:t>am the lead developer on all our software applications. My background is in developing virtual applications for training and exercises.</a:t>
            </a:r>
          </a:p>
          <a:p>
            <a:endParaRPr lang="en-US" baseline="0" dirty="0" smtClean="0"/>
          </a:p>
          <a:p>
            <a:r>
              <a:rPr lang="en-US" baseline="0" dirty="0" smtClean="0"/>
              <a:t>Today, I am going to share our exercise methods and how we’ve developed </a:t>
            </a:r>
            <a:r>
              <a:rPr lang="en-US" baseline="0" dirty="0" smtClean="0"/>
              <a:t> </a:t>
            </a:r>
            <a:r>
              <a:rPr lang="en-US" baseline="0" dirty="0" smtClean="0"/>
              <a:t>web-based </a:t>
            </a:r>
            <a:r>
              <a:rPr lang="en-US" baseline="0" dirty="0" smtClean="0"/>
              <a:t>applications </a:t>
            </a:r>
            <a:r>
              <a:rPr lang="en-US" baseline="0" dirty="0" smtClean="0"/>
              <a:t>to streamline exercise design and implementation. </a:t>
            </a:r>
            <a:endParaRPr lang="en-US" baseline="0" dirty="0" smtClean="0"/>
          </a:p>
          <a:p>
            <a:endParaRPr lang="en-US" baseline="0" dirty="0" smtClean="0"/>
          </a:p>
          <a:p>
            <a:r>
              <a:rPr lang="en-US" baseline="0" dirty="0" smtClean="0"/>
              <a:t>We’ll </a:t>
            </a:r>
            <a:r>
              <a:rPr lang="en-US" baseline="0" dirty="0" smtClean="0"/>
              <a:t>go through an example of one of our recent series of One Health exercises. I’ll also discuss how our software not only helps our team but also give in-country partners the tools they need to develop their own sustainable readiness programs. </a:t>
            </a:r>
            <a:endParaRPr lang="en-US" baseline="0" dirty="0" smtClean="0"/>
          </a:p>
          <a:p>
            <a:endParaRPr lang="en-US" baseline="0" dirty="0" smtClean="0"/>
          </a:p>
          <a:p>
            <a:r>
              <a:rPr lang="en-US" baseline="0" dirty="0" smtClean="0"/>
              <a:t>We’ll </a:t>
            </a:r>
            <a:r>
              <a:rPr lang="en-US" baseline="0" dirty="0" smtClean="0"/>
              <a:t>do some demos as long as we have time. Please feel free to ask questions any time.</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Tree>
    <p:extLst>
      <p:ext uri="{BB962C8B-B14F-4D97-AF65-F5344CB8AC3E}">
        <p14:creationId xmlns:p14="http://schemas.microsoft.com/office/powerpoint/2010/main" val="3243711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383682" rtl="0" eaLnBrk="1" fontAlgn="auto" latinLnBrk="0" hangingPunct="1">
              <a:lnSpc>
                <a:spcPct val="100000"/>
              </a:lnSpc>
              <a:spcBef>
                <a:spcPts val="0"/>
              </a:spcBef>
              <a:spcAft>
                <a:spcPts val="0"/>
              </a:spcAft>
              <a:buClrTx/>
              <a:buSzTx/>
              <a:buFontTx/>
              <a:buNone/>
              <a:tabLst/>
              <a:defRPr/>
            </a:pPr>
            <a:r>
              <a:rPr lang="en-US" sz="1800" b="1" dirty="0" smtClean="0">
                <a:solidFill>
                  <a:srgbClr val="FF6600"/>
                </a:solidFill>
                <a:ea typeface="Calibri"/>
                <a:cs typeface="Times New Roman"/>
              </a:rPr>
              <a:t>Newspaper is the true situation, cases are coming from both animal exposure and travelers. Email is the “false flag” for </a:t>
            </a:r>
            <a:r>
              <a:rPr lang="en-US" sz="1800" b="1" dirty="0" err="1" smtClean="0">
                <a:solidFill>
                  <a:srgbClr val="FF6600"/>
                </a:solidFill>
                <a:ea typeface="Calibri"/>
                <a:cs typeface="Times New Roman"/>
              </a:rPr>
              <a:t>japanese</a:t>
            </a:r>
            <a:r>
              <a:rPr lang="en-US" sz="1800" b="1" dirty="0" smtClean="0">
                <a:solidFill>
                  <a:srgbClr val="FF6600"/>
                </a:solidFill>
                <a:ea typeface="Calibri"/>
                <a:cs typeface="Times New Roman"/>
              </a:rPr>
              <a:t> encephalitis- possible in this region during this time of the year </a:t>
            </a:r>
            <a:r>
              <a:rPr lang="en-US" sz="1800" b="1" dirty="0" err="1" smtClean="0">
                <a:solidFill>
                  <a:srgbClr val="FF6600"/>
                </a:solidFill>
                <a:ea typeface="Calibri"/>
                <a:cs typeface="Times New Roman"/>
              </a:rPr>
              <a:t>esp</a:t>
            </a:r>
            <a:r>
              <a:rPr lang="en-US" sz="1800" b="1" dirty="0" smtClean="0">
                <a:solidFill>
                  <a:srgbClr val="FF6600"/>
                </a:solidFill>
                <a:ea typeface="Calibri"/>
                <a:cs typeface="Times New Roman"/>
              </a:rPr>
              <a:t> with high mosquitos in background</a:t>
            </a:r>
          </a:p>
          <a:p>
            <a:pPr marL="0" marR="0" lvl="1" indent="0" algn="l" defTabSz="383682" rtl="0" eaLnBrk="1" fontAlgn="auto" latinLnBrk="0" hangingPunct="1">
              <a:lnSpc>
                <a:spcPct val="100000"/>
              </a:lnSpc>
              <a:spcBef>
                <a:spcPts val="0"/>
              </a:spcBef>
              <a:spcAft>
                <a:spcPts val="0"/>
              </a:spcAft>
              <a:buClrTx/>
              <a:buSzTx/>
              <a:buFontTx/>
              <a:buNone/>
              <a:tabLst/>
              <a:defRPr/>
            </a:pPr>
            <a:endParaRPr lang="en-US" sz="1800" b="1" dirty="0" smtClean="0">
              <a:solidFill>
                <a:srgbClr val="FF6600"/>
              </a:solidFill>
              <a:ea typeface="Calibri"/>
              <a:cs typeface="Times New Roman"/>
            </a:endParaRPr>
          </a:p>
          <a:p>
            <a:pPr marL="0" marR="0" lvl="1" indent="0" algn="l" defTabSz="383682" rtl="0" eaLnBrk="1" fontAlgn="auto" latinLnBrk="0" hangingPunct="1">
              <a:lnSpc>
                <a:spcPct val="100000"/>
              </a:lnSpc>
              <a:spcBef>
                <a:spcPts val="0"/>
              </a:spcBef>
              <a:spcAft>
                <a:spcPts val="0"/>
              </a:spcAft>
              <a:buClrTx/>
              <a:buSzTx/>
              <a:buFontTx/>
              <a:buNone/>
              <a:tabLst/>
              <a:defRPr/>
            </a:pPr>
            <a:r>
              <a:rPr lang="en-US" sz="1800" b="1" dirty="0" smtClean="0">
                <a:solidFill>
                  <a:srgbClr val="FF6600"/>
                </a:solidFill>
                <a:ea typeface="Calibri"/>
                <a:cs typeface="Times New Roman"/>
              </a:rPr>
              <a:t>http://www.thinkstockphotos.com/image/stock-photo-doctors-and-a-nurse-pushing-a-patient-through/79085828/popup?sq=K|hospital|65526/f=CPIHVX/s=DynamicRank</a:t>
            </a:r>
          </a:p>
          <a:p>
            <a:endParaRPr lang="en-US" dirty="0"/>
          </a:p>
        </p:txBody>
      </p:sp>
      <p:sp>
        <p:nvSpPr>
          <p:cNvPr id="4" name="Slide Number Placeholder 3"/>
          <p:cNvSpPr>
            <a:spLocks noGrp="1"/>
          </p:cNvSpPr>
          <p:nvPr>
            <p:ph type="sldNum" sz="quarter" idx="10"/>
          </p:nvPr>
        </p:nvSpPr>
        <p:spPr/>
        <p:txBody>
          <a:bodyPr/>
          <a:lstStyle/>
          <a:p>
            <a:fld id="{34DDD402-41BC-4FE4-8730-19C4B9F2AFF1}" type="slidenum">
              <a:rPr lang="en-US" smtClean="0"/>
              <a:t>11</a:t>
            </a:fld>
            <a:endParaRPr lang="en-US" dirty="0"/>
          </a:p>
        </p:txBody>
      </p:sp>
    </p:spTree>
    <p:extLst>
      <p:ext uri="{BB962C8B-B14F-4D97-AF65-F5344CB8AC3E}">
        <p14:creationId xmlns:p14="http://schemas.microsoft.com/office/powerpoint/2010/main" val="1169034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b="1" dirty="0" smtClean="0">
                <a:solidFill>
                  <a:srgbClr val="FF6600"/>
                </a:solidFill>
                <a:ea typeface="Calibri"/>
                <a:cs typeface="Times New Roman"/>
              </a:rPr>
              <a:t>These are also true cases. The animal cases start in the eastern part of the country in this district which is known for summer bird migration as well as goat (not large farms, family operations). It is not unheard of for health agencies to learn about outbreaks from newspaper– with Hajj going on, seems possible. </a:t>
            </a:r>
          </a:p>
          <a:p>
            <a:endParaRPr lang="en-US" sz="800" b="1" dirty="0" smtClean="0">
              <a:solidFill>
                <a:srgbClr val="FF6600"/>
              </a:solidFill>
              <a:cs typeface="Times New Roman"/>
            </a:endParaRPr>
          </a:p>
          <a:p>
            <a:r>
              <a:rPr lang="en-US" dirty="0" smtClean="0"/>
              <a:t>http://www.thinkstockphotos.com/image/stock-photo-dubai-uae-goats-for-sale-at-shindagha-market/85451607/popup?sq=goats/f=CPIHVX/s=DynamicRank</a:t>
            </a:r>
            <a:endParaRPr lang="en-US" dirty="0"/>
          </a:p>
        </p:txBody>
      </p:sp>
      <p:sp>
        <p:nvSpPr>
          <p:cNvPr id="4" name="Slide Number Placeholder 3"/>
          <p:cNvSpPr>
            <a:spLocks noGrp="1"/>
          </p:cNvSpPr>
          <p:nvPr>
            <p:ph type="sldNum" sz="quarter" idx="10"/>
          </p:nvPr>
        </p:nvSpPr>
        <p:spPr/>
        <p:txBody>
          <a:bodyPr/>
          <a:lstStyle/>
          <a:p>
            <a:fld id="{34DDD402-41BC-4FE4-8730-19C4B9F2AFF1}" type="slidenum">
              <a:rPr lang="en-US" smtClean="0"/>
              <a:t>14</a:t>
            </a:fld>
            <a:endParaRPr lang="en-US" dirty="0"/>
          </a:p>
        </p:txBody>
      </p:sp>
    </p:spTree>
    <p:extLst>
      <p:ext uri="{BB962C8B-B14F-4D97-AF65-F5344CB8AC3E}">
        <p14:creationId xmlns:p14="http://schemas.microsoft.com/office/powerpoint/2010/main" val="4215992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383569" rtl="0" eaLnBrk="1" fontAlgn="auto" latinLnBrk="0" hangingPunct="1">
              <a:lnSpc>
                <a:spcPct val="100000"/>
              </a:lnSpc>
              <a:spcBef>
                <a:spcPts val="0"/>
              </a:spcBef>
              <a:spcAft>
                <a:spcPts val="0"/>
              </a:spcAft>
              <a:buClrTx/>
              <a:buSzTx/>
              <a:buFontTx/>
              <a:buNone/>
              <a:tabLst/>
              <a:defRPr/>
            </a:pPr>
            <a:r>
              <a:rPr lang="en-US" baseline="0" dirty="0" smtClean="0"/>
              <a:t>We designed PREP to capture data but we found there were other unexpected benefits. </a:t>
            </a:r>
          </a:p>
          <a:p>
            <a:pPr marL="0" marR="0" indent="0" algn="l" defTabSz="383569"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383569"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383569" rtl="0" eaLnBrk="1" fontAlgn="auto" latinLnBrk="0" hangingPunct="1">
              <a:lnSpc>
                <a:spcPct val="100000"/>
              </a:lnSpc>
              <a:spcBef>
                <a:spcPts val="0"/>
              </a:spcBef>
              <a:spcAft>
                <a:spcPts val="0"/>
              </a:spcAft>
              <a:buClrTx/>
              <a:buSzTx/>
              <a:buFontTx/>
              <a:buNone/>
              <a:tabLst/>
              <a:defRPr/>
            </a:pPr>
            <a:r>
              <a:rPr lang="en-US" baseline="0" dirty="0" smtClean="0"/>
              <a:t>Let me show you what this looks like when designing the PREP tool. </a:t>
            </a:r>
          </a:p>
          <a:p>
            <a:endParaRPr lang="en-US" baseline="0" dirty="0" smtClean="0"/>
          </a:p>
          <a:p>
            <a:r>
              <a:rPr lang="en-US" i="1" baseline="0" dirty="0" smtClean="0"/>
              <a:t>During demo:</a:t>
            </a:r>
            <a:r>
              <a:rPr lang="en-US" baseline="0" dirty="0" smtClean="0"/>
              <a:t> </a:t>
            </a:r>
          </a:p>
          <a:p>
            <a:pPr marL="0" marR="0" indent="0" algn="l" defTabSz="383569" rtl="0" eaLnBrk="1" fontAlgn="auto" latinLnBrk="0" hangingPunct="1">
              <a:lnSpc>
                <a:spcPct val="100000"/>
              </a:lnSpc>
              <a:spcBef>
                <a:spcPts val="0"/>
              </a:spcBef>
              <a:spcAft>
                <a:spcPts val="0"/>
              </a:spcAft>
              <a:buClrTx/>
              <a:buSzTx/>
              <a:buFontTx/>
              <a:buNone/>
              <a:tabLst/>
              <a:defRPr/>
            </a:pPr>
            <a:r>
              <a:rPr lang="en-US" dirty="0" smtClean="0"/>
              <a:t>In order to make the exercise work, it was critical</a:t>
            </a:r>
            <a:r>
              <a:rPr lang="en-US" baseline="0" dirty="0" smtClean="0"/>
              <a:t> to have the right people playing the roles.  </a:t>
            </a:r>
          </a:p>
          <a:p>
            <a:r>
              <a:rPr lang="en-US" baseline="0" dirty="0" smtClean="0"/>
              <a:t>As it was our first exercise using PREP, we’ve found it is very helpful to have the tool ensure our design team type in objectives before jumping ahead to the scenario. As an evaluation tool, we need clear objectives and not just- let’s do another flu exercise or something. People often focus on the scenario, but sometimes forget to ensure it addresses the objectives.</a:t>
            </a:r>
          </a:p>
          <a:p>
            <a:endParaRPr lang="en-US" dirty="0"/>
          </a:p>
        </p:txBody>
      </p:sp>
      <p:sp>
        <p:nvSpPr>
          <p:cNvPr id="4" name="Slide Number Placeholder 3"/>
          <p:cNvSpPr>
            <a:spLocks noGrp="1"/>
          </p:cNvSpPr>
          <p:nvPr>
            <p:ph type="sldNum" sz="quarter" idx="10"/>
          </p:nvPr>
        </p:nvSpPr>
        <p:spPr/>
        <p:txBody>
          <a:bodyPr/>
          <a:lstStyle/>
          <a:p>
            <a:fld id="{34DDD402-41BC-4FE4-8730-19C4B9F2AFF1}" type="slidenum">
              <a:rPr lang="en-US" smtClean="0"/>
              <a:t>15</a:t>
            </a:fld>
            <a:endParaRPr lang="en-US" dirty="0"/>
          </a:p>
        </p:txBody>
      </p:sp>
    </p:spTree>
    <p:extLst>
      <p:ext uri="{BB962C8B-B14F-4D97-AF65-F5344CB8AC3E}">
        <p14:creationId xmlns:p14="http://schemas.microsoft.com/office/powerpoint/2010/main" val="4159515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PREP™,</a:t>
            </a:r>
            <a:r>
              <a:rPr lang="en-US" baseline="0" dirty="0" smtClean="0"/>
              <a:t> we had the unique ability to follow-up with 2 different activities to help the sponsor maintain communication with and among the participating countries. </a:t>
            </a:r>
            <a:br>
              <a:rPr lang="en-US" baseline="0" dirty="0" smtClean="0"/>
            </a:br>
            <a:endParaRPr lang="en-US" baseline="0" dirty="0" smtClean="0"/>
          </a:p>
          <a:p>
            <a:r>
              <a:rPr lang="en-US" baseline="0" dirty="0" smtClean="0"/>
              <a:t>We gave log-ins based in their functional roles (we actually had groups playing individual roles, and they were able to coordinate responses), they emailed each other using the </a:t>
            </a:r>
            <a:r>
              <a:rPr lang="en-US" baseline="0" dirty="0" err="1" smtClean="0"/>
              <a:t>comm</a:t>
            </a:r>
            <a:r>
              <a:rPr lang="en-US" baseline="0" dirty="0" smtClean="0"/>
              <a:t> tool which—when used remotely—is tied to an email-based notification system.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4DDD402-41BC-4FE4-8730-19C4B9F2AFF1}" type="slidenum">
              <a:rPr lang="en-US" smtClean="0"/>
              <a:t>20</a:t>
            </a:fld>
            <a:endParaRPr lang="en-US" dirty="0"/>
          </a:p>
        </p:txBody>
      </p:sp>
    </p:spTree>
    <p:extLst>
      <p:ext uri="{BB962C8B-B14F-4D97-AF65-F5344CB8AC3E}">
        <p14:creationId xmlns:p14="http://schemas.microsoft.com/office/powerpoint/2010/main" val="2844081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DDD402-41BC-4FE4-8730-19C4B9F2AFF1}" type="slidenum">
              <a:rPr lang="en-US" smtClean="0"/>
              <a:t>22</a:t>
            </a:fld>
            <a:endParaRPr lang="en-US" dirty="0"/>
          </a:p>
        </p:txBody>
      </p:sp>
    </p:spTree>
    <p:extLst>
      <p:ext uri="{BB962C8B-B14F-4D97-AF65-F5344CB8AC3E}">
        <p14:creationId xmlns:p14="http://schemas.microsoft.com/office/powerpoint/2010/main" val="2844081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a:solidFill>
                  <a:schemeClr val="bg1"/>
                </a:solidFill>
              </a:rPr>
              <a:t>Hufnagel</a:t>
            </a:r>
            <a:r>
              <a:rPr lang="en-US" sz="1200" dirty="0">
                <a:solidFill>
                  <a:schemeClr val="bg1"/>
                </a:solidFill>
              </a:rPr>
              <a:t>, et al. Forecast and control of epidemics in a globalized world. </a:t>
            </a:r>
            <a:r>
              <a:rPr lang="en-US" sz="1200" i="1" dirty="0" err="1">
                <a:solidFill>
                  <a:schemeClr val="bg1"/>
                </a:solidFill>
              </a:rPr>
              <a:t>Proc</a:t>
            </a:r>
            <a:r>
              <a:rPr lang="en-US" sz="1200" i="1" dirty="0">
                <a:solidFill>
                  <a:schemeClr val="bg1"/>
                </a:solidFill>
              </a:rPr>
              <a:t> Natl </a:t>
            </a:r>
            <a:r>
              <a:rPr lang="en-US" sz="1200" i="1" dirty="0" err="1">
                <a:solidFill>
                  <a:schemeClr val="bg1"/>
                </a:solidFill>
              </a:rPr>
              <a:t>Acad</a:t>
            </a:r>
            <a:r>
              <a:rPr lang="en-US" sz="1200" i="1" dirty="0">
                <a:solidFill>
                  <a:schemeClr val="bg1"/>
                </a:solidFill>
              </a:rPr>
              <a:t> </a:t>
            </a:r>
            <a:r>
              <a:rPr lang="en-US" sz="1200" i="1" dirty="0" err="1">
                <a:solidFill>
                  <a:schemeClr val="bg1"/>
                </a:solidFill>
              </a:rPr>
              <a:t>Sci</a:t>
            </a:r>
            <a:r>
              <a:rPr lang="en-US" sz="1200" i="1" dirty="0">
                <a:solidFill>
                  <a:schemeClr val="bg1"/>
                </a:solidFill>
              </a:rPr>
              <a:t> USA. </a:t>
            </a:r>
            <a:r>
              <a:rPr lang="en-US" sz="1200" dirty="0">
                <a:solidFill>
                  <a:schemeClr val="bg1"/>
                </a:solidFill>
              </a:rPr>
              <a:t>2004. </a:t>
            </a:r>
          </a:p>
          <a:p>
            <a:r>
              <a:rPr lang="en-US" sz="1200" dirty="0">
                <a:solidFill>
                  <a:schemeClr val="bg1"/>
                </a:solidFill>
              </a:rPr>
              <a:t>Oct 19, 2004; 101 (42):15124-15129</a:t>
            </a:r>
          </a:p>
          <a:p>
            <a:r>
              <a:rPr lang="en-US" dirty="0" smtClean="0"/>
              <a:t>Figure 1. Global aviation network. A geographical representation of the civil aviation traffic among the 500 largest international airports in &gt;100 different countries is shown. Each line represents a direct connection between airports. The color encodes the number of passengers per day (see color code at the bottom) traveling between two airports. The network accounts for &gt;95% of the international civil aviation traffic. For each pair (</a:t>
            </a:r>
            <a:r>
              <a:rPr lang="en-US" i="1" dirty="0" err="1" smtClean="0"/>
              <a:t>i</a:t>
            </a:r>
            <a:r>
              <a:rPr lang="en-US" dirty="0" err="1" smtClean="0"/>
              <a:t>,</a:t>
            </a:r>
            <a:r>
              <a:rPr lang="en-US" i="1" dirty="0" err="1" smtClean="0"/>
              <a:t>j</a:t>
            </a:r>
            <a:r>
              <a:rPr lang="en-US" dirty="0" smtClean="0"/>
              <a:t>) of airports, we checked all flights departing from airport </a:t>
            </a:r>
            <a:r>
              <a:rPr lang="en-US" i="1" dirty="0" smtClean="0"/>
              <a:t>j</a:t>
            </a:r>
            <a:r>
              <a:rPr lang="en-US" dirty="0" smtClean="0"/>
              <a:t> and arriving at airport </a:t>
            </a:r>
            <a:r>
              <a:rPr lang="en-US" i="1" dirty="0" err="1" smtClean="0"/>
              <a:t>i</a:t>
            </a:r>
            <a:r>
              <a:rPr lang="en-US" dirty="0" smtClean="0"/>
              <a:t>. The amount of passengers carried by a specific flight within 1 week can be estimated by the size of the aircraft (We used manufacturer capacity information on &gt;150 different aircraft types) times the number of days the flight operates in 1 week. The sum of all flights yields the passengers per week, i.e., </a:t>
            </a:r>
            <a:r>
              <a:rPr lang="en-US" i="1" dirty="0" err="1" smtClean="0"/>
              <a:t>M</a:t>
            </a:r>
            <a:r>
              <a:rPr lang="en-US" i="1" baseline="-25000" dirty="0" err="1" smtClean="0"/>
              <a:t>ij</a:t>
            </a:r>
            <a:r>
              <a:rPr lang="en-US" dirty="0" smtClean="0"/>
              <a:t> in Eq. </a:t>
            </a:r>
            <a:r>
              <a:rPr lang="en-US" b="1" dirty="0" smtClean="0"/>
              <a:t>7</a:t>
            </a:r>
            <a:r>
              <a:rPr lang="en-US" dirty="0" smtClean="0"/>
              <a:t>. We computed the total passenger capacity ∑ </a:t>
            </a:r>
            <a:r>
              <a:rPr lang="en-US" i="1" dirty="0" err="1" smtClean="0"/>
              <a:t>M</a:t>
            </a:r>
            <a:r>
              <a:rPr lang="en-US" i="1" baseline="-25000" dirty="0" err="1" smtClean="0"/>
              <a:t>ij</a:t>
            </a:r>
            <a:r>
              <a:rPr lang="en-US" dirty="0" smtClean="0"/>
              <a:t> of each airport </a:t>
            </a:r>
            <a:r>
              <a:rPr lang="en-US" i="1" dirty="0" smtClean="0"/>
              <a:t>j</a:t>
            </a:r>
            <a:r>
              <a:rPr lang="en-US" dirty="0" smtClean="0"/>
              <a:t> per week and found very good agreement with independently obtained airport capacities.</a:t>
            </a:r>
          </a:p>
          <a:p>
            <a:endParaRPr lang="en-US" dirty="0" smtClean="0"/>
          </a:p>
          <a:p>
            <a:r>
              <a:rPr lang="en-US" dirty="0" smtClean="0"/>
              <a:t>Global</a:t>
            </a:r>
            <a:r>
              <a:rPr lang="en-US" baseline="0" dirty="0" smtClean="0"/>
              <a:t> air traffic from 6 years ago. Doesn’t take much to spread diseases</a:t>
            </a:r>
            <a:endParaRPr lang="en-US"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3970196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t>
            </a:r>
            <a:r>
              <a:rPr lang="en-US" baseline="0" dirty="0" smtClean="0"/>
              <a:t> the past few days, we’ve seen how challenging addressing deadly disease transmission can be in developing countries. Many of you have seen firsthand the devastating </a:t>
            </a:r>
            <a:r>
              <a:rPr lang="en-US" baseline="0" dirty="0" smtClean="0"/>
              <a:t>impacts </a:t>
            </a:r>
            <a:r>
              <a:rPr lang="en-US" baseline="0" dirty="0" smtClean="0"/>
              <a:t>of diseases like malaria, HIV, polio and others. </a:t>
            </a:r>
            <a:endParaRPr lang="en-US" baseline="0" dirty="0" smtClean="0"/>
          </a:p>
          <a:p>
            <a:r>
              <a:rPr lang="en-US" baseline="0" dirty="0" smtClean="0"/>
              <a:t>At </a:t>
            </a:r>
            <a:r>
              <a:rPr lang="en-US" baseline="0" dirty="0" smtClean="0"/>
              <a:t>the same time, we’ve seen a growing global focus on emerging diseases like </a:t>
            </a:r>
            <a:r>
              <a:rPr lang="en-US" baseline="0" dirty="0" err="1" smtClean="0"/>
              <a:t>zika</a:t>
            </a:r>
            <a:r>
              <a:rPr lang="en-US" baseline="0" dirty="0" smtClean="0"/>
              <a:t>, Ebola, MERS, etc. </a:t>
            </a:r>
            <a:endParaRPr lang="en-US" dirty="0" smtClean="0"/>
          </a:p>
          <a:p>
            <a:endParaRPr lang="en-US" dirty="0" smtClean="0"/>
          </a:p>
          <a:p>
            <a:r>
              <a:rPr lang="en-US" dirty="0" smtClean="0"/>
              <a:t>Our</a:t>
            </a:r>
            <a:r>
              <a:rPr lang="en-US" baseline="0" dirty="0" smtClean="0"/>
              <a:t> </a:t>
            </a:r>
            <a:r>
              <a:rPr lang="en-US" baseline="0" dirty="0" smtClean="0"/>
              <a:t>role has been to work with countries to improve readiness for addressing all types of disease outbreaks—including intentional release—in a way that works for their country, their culture and their medical systems. </a:t>
            </a:r>
          </a:p>
          <a:p>
            <a:endParaRPr lang="en-US" baseline="0" dirty="0" smtClean="0"/>
          </a:p>
          <a:p>
            <a:r>
              <a:rPr lang="en-US" baseline="0" dirty="0" smtClean="0"/>
              <a:t>For One-Health, we have really seen the need for coordination among public and animal health sectors to address outbreaks that affect animals and people. </a:t>
            </a:r>
            <a:endParaRPr lang="en-US" dirty="0" smtClean="0"/>
          </a:p>
        </p:txBody>
      </p:sp>
      <p:sp>
        <p:nvSpPr>
          <p:cNvPr id="4" name="Slide Number Placeholder 3"/>
          <p:cNvSpPr>
            <a:spLocks noGrp="1"/>
          </p:cNvSpPr>
          <p:nvPr>
            <p:ph type="sldNum" sz="quarter" idx="10"/>
          </p:nvPr>
        </p:nvSpPr>
        <p:spPr/>
        <p:txBody>
          <a:bodyPr/>
          <a:lstStyle/>
          <a:p>
            <a:fld id="{C9139EBD-94C9-4087-857C-3FBC4FB0D7A6}" type="slidenum">
              <a:rPr lang="en-US" smtClean="0"/>
              <a:t>3</a:t>
            </a:fld>
            <a:endParaRPr lang="en-US"/>
          </a:p>
        </p:txBody>
      </p:sp>
    </p:spTree>
    <p:extLst>
      <p:ext uri="{BB962C8B-B14F-4D97-AF65-F5344CB8AC3E}">
        <p14:creationId xmlns:p14="http://schemas.microsoft.com/office/powerpoint/2010/main" val="143610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383569" rtl="0" eaLnBrk="1" fontAlgn="auto" latinLnBrk="0" hangingPunct="1">
              <a:lnSpc>
                <a:spcPct val="100000"/>
              </a:lnSpc>
              <a:spcBef>
                <a:spcPts val="0"/>
              </a:spcBef>
              <a:spcAft>
                <a:spcPts val="0"/>
              </a:spcAft>
              <a:buClrTx/>
              <a:buSzTx/>
              <a:buFontTx/>
              <a:buNone/>
              <a:tabLst/>
              <a:defRPr/>
            </a:pPr>
            <a:r>
              <a:rPr lang="en-US" baseline="0" dirty="0" smtClean="0"/>
              <a:t>One health readiness is need everywhere we go. this map shows the countries in which IBCTR has been working </a:t>
            </a:r>
          </a:p>
          <a:p>
            <a:endParaRPr lang="en-US" baseline="0" dirty="0" smtClean="0"/>
          </a:p>
          <a:p>
            <a:r>
              <a:rPr lang="en-US" baseline="0" dirty="0" smtClean="0"/>
              <a:t>We </a:t>
            </a:r>
            <a:r>
              <a:rPr lang="en-US" baseline="0" dirty="0" smtClean="0"/>
              <a:t>like to focus on readiness as a term as it encompasses more than being just prepared– but truly ready to get out the door</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pPr marL="0" indent="0">
              <a:buNone/>
            </a:pPr>
            <a:r>
              <a:rPr lang="en-US" sz="800" dirty="0" smtClean="0"/>
              <a:t>(DHS, Lexicon: Terms and Definitions , October 19, 2007, p. 22) </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4DDD402-41BC-4FE4-8730-19C4B9F2AFF1}" type="slidenum">
              <a:rPr lang="en-US" smtClean="0"/>
              <a:t>4</a:t>
            </a:fld>
            <a:endParaRPr lang="en-US" dirty="0"/>
          </a:p>
        </p:txBody>
      </p:sp>
    </p:spTree>
    <p:extLst>
      <p:ext uri="{BB962C8B-B14F-4D97-AF65-F5344CB8AC3E}">
        <p14:creationId xmlns:p14="http://schemas.microsoft.com/office/powerpoint/2010/main" val="1216546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overall</a:t>
            </a:r>
            <a:r>
              <a:rPr lang="en-US" baseline="0" dirty="0" smtClean="0"/>
              <a:t> approach to Country-level readiness fits well with the classic “preparedness cycle” you may have seen from CDC, FEMA and others. </a:t>
            </a:r>
          </a:p>
          <a:p>
            <a:endParaRPr lang="en-US" baseline="0" dirty="0" smtClean="0"/>
          </a:p>
          <a:p>
            <a:r>
              <a:rPr lang="en-US" baseline="0" dirty="0" smtClean="0"/>
              <a:t>We recently added the first component– BTR Leadership Development-- which is training readiness leaders in-country on how to design and implement exercises &amp; planning workshops;</a:t>
            </a:r>
          </a:p>
          <a:p>
            <a:endParaRPr lang="en-US" baseline="0" dirty="0" smtClean="0"/>
          </a:p>
          <a:p>
            <a:endParaRPr lang="en-US" baseline="0" dirty="0" smtClean="0"/>
          </a:p>
          <a:p>
            <a:r>
              <a:rPr lang="en-US" baseline="0" dirty="0" smtClean="0"/>
              <a:t>We use scenario-based workshops—which are pretty much like exercises—to identify needs and outline draft plans</a:t>
            </a:r>
          </a:p>
          <a:p>
            <a:endParaRPr lang="en-US" baseline="0" dirty="0" smtClean="0"/>
          </a:p>
          <a:p>
            <a:r>
              <a:rPr lang="en-US" baseline="0" dirty="0" smtClean="0"/>
              <a:t>We guide them to develop multiyear strategies on how to build readiness capabilities—for example– what plans, trainings and exercises are needed for rapid response, risk communication, </a:t>
            </a:r>
            <a:r>
              <a:rPr lang="en-US" baseline="0" dirty="0" err="1" smtClean="0"/>
              <a:t>etc</a:t>
            </a:r>
            <a:endParaRPr lang="en-US" baseline="0" dirty="0" smtClean="0"/>
          </a:p>
          <a:p>
            <a:endParaRPr lang="en-US" baseline="0" dirty="0" smtClean="0"/>
          </a:p>
          <a:p>
            <a:r>
              <a:rPr lang="en-US" baseline="0" dirty="0" smtClean="0"/>
              <a:t>Again we can use the exercise tools for creating plans</a:t>
            </a:r>
          </a:p>
          <a:p>
            <a:endParaRPr lang="en-US" baseline="0" dirty="0" smtClean="0"/>
          </a:p>
          <a:p>
            <a:r>
              <a:rPr lang="en-US" baseline="0" dirty="0" smtClean="0"/>
              <a:t>Today, we will focus on the exercise methodologies– either for scenario-based planning workshops or classic tabletop exercises</a:t>
            </a:r>
            <a:endParaRPr lang="en-US" dirty="0"/>
          </a:p>
        </p:txBody>
      </p:sp>
      <p:sp>
        <p:nvSpPr>
          <p:cNvPr id="4" name="Slide Number Placeholder 3"/>
          <p:cNvSpPr>
            <a:spLocks noGrp="1"/>
          </p:cNvSpPr>
          <p:nvPr>
            <p:ph type="sldNum" sz="quarter" idx="10"/>
          </p:nvPr>
        </p:nvSpPr>
        <p:spPr/>
        <p:txBody>
          <a:bodyPr/>
          <a:lstStyle/>
          <a:p>
            <a:fld id="{34DDD402-41BC-4FE4-8730-19C4B9F2AFF1}" type="slidenum">
              <a:rPr lang="en-US" smtClean="0"/>
              <a:t>6</a:t>
            </a:fld>
            <a:endParaRPr lang="en-US" dirty="0"/>
          </a:p>
        </p:txBody>
      </p:sp>
    </p:spTree>
    <p:extLst>
      <p:ext uri="{BB962C8B-B14F-4D97-AF65-F5344CB8AC3E}">
        <p14:creationId xmlns:p14="http://schemas.microsoft.com/office/powerpoint/2010/main" val="2057996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Topic</a:t>
            </a:r>
            <a:r>
              <a:rPr lang="en-US" baseline="0" dirty="0" smtClean="0"/>
              <a:t> </a:t>
            </a:r>
            <a:r>
              <a:rPr lang="en-US" baseline="0" dirty="0" smtClean="0"/>
              <a:t>1:</a:t>
            </a:r>
            <a:r>
              <a:rPr lang="en-US" dirty="0" smtClean="0"/>
              <a:t> We’ve found one of</a:t>
            </a:r>
            <a:r>
              <a:rPr lang="en-US" baseline="0" dirty="0" smtClean="0"/>
              <a:t> the most effective ways to helping ministries and entities prepare is to give each participant a chance to walk through a fictitious scenario in the role he or she actually plays during an outbreak. Like a first-person character in a movie, each participant receives role- specific scenarios to walk through and we can see what decisions they make, whom they reach out to for help, and- in general—guide them to determine what is working and how they need to improve. For example, a public health epidemiologist would never know about the concurrent animal outbreaks unless there is communication across the sectors (or press </a:t>
            </a:r>
            <a:r>
              <a:rPr lang="en-US" baseline="0" dirty="0" err="1" smtClean="0"/>
              <a:t>etc</a:t>
            </a:r>
            <a:r>
              <a:rPr lang="en-US" baseline="0" dirty="0" smtClean="0"/>
              <a:t>). </a:t>
            </a:r>
          </a:p>
          <a:p>
            <a:endParaRPr lang="en-US" baseline="0" dirty="0" smtClean="0"/>
          </a:p>
          <a:p>
            <a:r>
              <a:rPr lang="en-US" baseline="0" dirty="0" smtClean="0"/>
              <a:t>Talk through topic 2: No one size fits all approach. While we may invite experts, the participants are the experts. Do we really know what works best in someone else’s country </a:t>
            </a:r>
          </a:p>
          <a:p>
            <a:endParaRPr lang="en-US" baseline="0" dirty="0" smtClean="0"/>
          </a:p>
          <a:p>
            <a:r>
              <a:rPr lang="en-US" baseline="0" dirty="0" smtClean="0"/>
              <a:t>Topic 3: At Sandia, we use a systems-analysis approach to help assess the system as a whole: for example: how public health and animal health work together; how lab and </a:t>
            </a:r>
            <a:r>
              <a:rPr lang="en-US" baseline="0" dirty="0" err="1" smtClean="0"/>
              <a:t>epi</a:t>
            </a:r>
            <a:r>
              <a:rPr lang="en-US" baseline="0" dirty="0" smtClean="0"/>
              <a:t> work together. So, we made a web-based platform that makes it easy to design and conduct these types of exercises and analyses.</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4DDD402-41BC-4FE4-8730-19C4B9F2AFF1}" type="slidenum">
              <a:rPr lang="en-US" smtClean="0"/>
              <a:t>7</a:t>
            </a:fld>
            <a:endParaRPr lang="en-US" dirty="0"/>
          </a:p>
        </p:txBody>
      </p:sp>
    </p:spTree>
    <p:extLst>
      <p:ext uri="{BB962C8B-B14F-4D97-AF65-F5344CB8AC3E}">
        <p14:creationId xmlns:p14="http://schemas.microsoft.com/office/powerpoint/2010/main" val="814366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web application we developed is called PREP. Here are a few of its functions. We’ll walk through some hands-on examples in just a bit.</a:t>
            </a:r>
            <a:endParaRPr lang="en-US" dirty="0"/>
          </a:p>
        </p:txBody>
      </p:sp>
      <p:sp>
        <p:nvSpPr>
          <p:cNvPr id="4" name="Slide Number Placeholder 3"/>
          <p:cNvSpPr>
            <a:spLocks noGrp="1"/>
          </p:cNvSpPr>
          <p:nvPr>
            <p:ph type="sldNum" sz="quarter" idx="10"/>
          </p:nvPr>
        </p:nvSpPr>
        <p:spPr/>
        <p:txBody>
          <a:bodyPr/>
          <a:lstStyle/>
          <a:p>
            <a:fld id="{34DDD402-41BC-4FE4-8730-19C4B9F2AFF1}" type="slidenum">
              <a:rPr lang="en-US" smtClean="0"/>
              <a:t>8</a:t>
            </a:fld>
            <a:endParaRPr lang="en-US" dirty="0"/>
          </a:p>
        </p:txBody>
      </p:sp>
    </p:spTree>
    <p:extLst>
      <p:ext uri="{BB962C8B-B14F-4D97-AF65-F5344CB8AC3E}">
        <p14:creationId xmlns:p14="http://schemas.microsoft.com/office/powerpoint/2010/main" val="3734749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2016, we were approached by </a:t>
            </a:r>
            <a:r>
              <a:rPr lang="en-US" dirty="0" err="1" smtClean="0"/>
              <a:t>Skoll</a:t>
            </a:r>
            <a:r>
              <a:rPr lang="en-US" dirty="0" smtClean="0"/>
              <a:t> Global</a:t>
            </a:r>
            <a:r>
              <a:rPr lang="en-US" baseline="0" dirty="0" smtClean="0"/>
              <a:t> Threats Fund to conduct a tabletop exercise with 6-7 South Asia countries (MOH and MOA). The concept being that they wanted to create a regional disease surveillance network. Through a tabletop, we were able to facilitate participants in describing existing surveillance capabilities within and among countries, identifying the need for a regional One Health Surveillance Network and assessing the gaps that network could fill.</a:t>
            </a:r>
          </a:p>
          <a:p>
            <a:endParaRPr lang="en-US" dirty="0" smtClean="0"/>
          </a:p>
        </p:txBody>
      </p:sp>
      <p:sp>
        <p:nvSpPr>
          <p:cNvPr id="4" name="Slide Number Placeholder 3"/>
          <p:cNvSpPr>
            <a:spLocks noGrp="1"/>
          </p:cNvSpPr>
          <p:nvPr>
            <p:ph type="sldNum" sz="quarter" idx="10"/>
          </p:nvPr>
        </p:nvSpPr>
        <p:spPr/>
        <p:txBody>
          <a:bodyPr/>
          <a:lstStyle/>
          <a:p>
            <a:fld id="{34DDD402-41BC-4FE4-8730-19C4B9F2AFF1}" type="slidenum">
              <a:rPr lang="en-US" smtClean="0"/>
              <a:t>9</a:t>
            </a:fld>
            <a:endParaRPr lang="en-US" dirty="0"/>
          </a:p>
        </p:txBody>
      </p:sp>
    </p:spTree>
    <p:extLst>
      <p:ext uri="{BB962C8B-B14F-4D97-AF65-F5344CB8AC3E}">
        <p14:creationId xmlns:p14="http://schemas.microsoft.com/office/powerpoint/2010/main" val="1593013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0" marR="0" indent="0" algn="l" defTabSz="383569" rtl="0" eaLnBrk="1" fontAlgn="auto" latinLnBrk="0" hangingPunct="1">
              <a:lnSpc>
                <a:spcPct val="100000"/>
              </a:lnSpc>
              <a:spcBef>
                <a:spcPts val="0"/>
              </a:spcBef>
              <a:spcAft>
                <a:spcPts val="0"/>
              </a:spcAft>
              <a:buClrTx/>
              <a:buSzTx/>
              <a:buFontTx/>
              <a:buNone/>
              <a:tabLst/>
              <a:defRPr/>
            </a:pPr>
            <a:r>
              <a:rPr lang="en-US" dirty="0" smtClean="0"/>
              <a:t>As many of you know who work in disease surveillance,</a:t>
            </a:r>
            <a:r>
              <a:rPr lang="en-US" baseline="0" dirty="0" smtClean="0"/>
              <a:t> lab and clinical reporting systems often focus only on known diseases. So, in order to really evaluate how “ready” this region is for any type of incident, we chose an unknown disease agent. </a:t>
            </a:r>
          </a:p>
          <a:p>
            <a:pPr marL="0" marR="0" indent="0" algn="l" defTabSz="383569"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383569" rtl="0" eaLnBrk="1" fontAlgn="auto" latinLnBrk="0" hangingPunct="1">
              <a:lnSpc>
                <a:spcPct val="100000"/>
              </a:lnSpc>
              <a:spcBef>
                <a:spcPts val="0"/>
              </a:spcBef>
              <a:spcAft>
                <a:spcPts val="0"/>
              </a:spcAft>
              <a:buClrTx/>
              <a:buSzTx/>
              <a:buFontTx/>
              <a:buNone/>
              <a:tabLst/>
              <a:defRPr/>
            </a:pPr>
            <a:r>
              <a:rPr lang="en-US" baseline="0" dirty="0" smtClean="0"/>
              <a:t>Each country and each role were only provided data that they would receive normally during an outbreak. We included not only data about this emerging outbreak—but also other background outbreaks (measles, fish die-offs, </a:t>
            </a:r>
            <a:r>
              <a:rPr lang="en-US" baseline="0" dirty="0" err="1" smtClean="0"/>
              <a:t>etc</a:t>
            </a:r>
            <a:r>
              <a:rPr lang="en-US" baseline="0" dirty="0" smtClean="0"/>
              <a:t>) because in public health no one is ever dealing with one outbreak at a time. We design the scenarios based on recent and prior outbreaks and geospatial data on where our fictitious outbreak would actually have occurred—(for example, this was a novel coronavirus impacting goats, ducks and people– so, many of the scenarios took place in regions along migratory bird flyways and areas where goats were raised.</a:t>
            </a:r>
          </a:p>
          <a:p>
            <a:pPr marL="0" marR="0" indent="0" algn="l" defTabSz="383569"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383569"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4DDD402-41BC-4FE4-8730-19C4B9F2AFF1}" type="slidenum">
              <a:rPr lang="en-US" smtClean="0"/>
              <a:t>10</a:t>
            </a:fld>
            <a:endParaRPr lang="en-US" dirty="0"/>
          </a:p>
        </p:txBody>
      </p:sp>
    </p:spTree>
    <p:extLst>
      <p:ext uri="{BB962C8B-B14F-4D97-AF65-F5344CB8AC3E}">
        <p14:creationId xmlns:p14="http://schemas.microsoft.com/office/powerpoint/2010/main" val="370715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47459" y="3352800"/>
            <a:ext cx="7772400" cy="1470027"/>
          </a:xfrm>
        </p:spPr>
        <p:txBody>
          <a:bodyPr/>
          <a:lstStyle>
            <a:lvl1pPr algn="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319059" y="4953001"/>
            <a:ext cx="6400800" cy="1104900"/>
          </a:xfrm>
        </p:spPr>
        <p:txBody>
          <a:bodyPr/>
          <a:lstStyle>
            <a:lvl1pPr marL="0" indent="0" algn="r">
              <a:buNone/>
              <a:defRPr>
                <a:solidFill>
                  <a:schemeClr val="tx1">
                    <a:tint val="75000"/>
                  </a:schemeClr>
                </a:solidFill>
              </a:defRPr>
            </a:lvl1pPr>
            <a:lvl2pPr marL="511967" indent="0" algn="ctr">
              <a:buNone/>
              <a:defRPr>
                <a:solidFill>
                  <a:schemeClr val="tx1">
                    <a:tint val="75000"/>
                  </a:schemeClr>
                </a:solidFill>
              </a:defRPr>
            </a:lvl2pPr>
            <a:lvl3pPr marL="1023933" indent="0" algn="ctr">
              <a:buNone/>
              <a:defRPr>
                <a:solidFill>
                  <a:schemeClr val="tx1">
                    <a:tint val="75000"/>
                  </a:schemeClr>
                </a:solidFill>
              </a:defRPr>
            </a:lvl3pPr>
            <a:lvl4pPr marL="1535899" indent="0" algn="ctr">
              <a:buNone/>
              <a:defRPr>
                <a:solidFill>
                  <a:schemeClr val="tx1">
                    <a:tint val="75000"/>
                  </a:schemeClr>
                </a:solidFill>
              </a:defRPr>
            </a:lvl4pPr>
            <a:lvl5pPr marL="2047866" indent="0" algn="ctr">
              <a:buNone/>
              <a:defRPr>
                <a:solidFill>
                  <a:schemeClr val="tx1">
                    <a:tint val="75000"/>
                  </a:schemeClr>
                </a:solidFill>
              </a:defRPr>
            </a:lvl5pPr>
            <a:lvl6pPr marL="2559832" indent="0" algn="ctr">
              <a:buNone/>
              <a:defRPr>
                <a:solidFill>
                  <a:schemeClr val="tx1">
                    <a:tint val="75000"/>
                  </a:schemeClr>
                </a:solidFill>
              </a:defRPr>
            </a:lvl6pPr>
            <a:lvl7pPr marL="3071798" indent="0" algn="ctr">
              <a:buNone/>
              <a:defRPr>
                <a:solidFill>
                  <a:schemeClr val="tx1">
                    <a:tint val="75000"/>
                  </a:schemeClr>
                </a:solidFill>
              </a:defRPr>
            </a:lvl7pPr>
            <a:lvl8pPr marL="3583765" indent="0" algn="ctr">
              <a:buNone/>
              <a:defRPr>
                <a:solidFill>
                  <a:schemeClr val="tx1">
                    <a:tint val="75000"/>
                  </a:schemeClr>
                </a:solidFill>
              </a:defRPr>
            </a:lvl8pPr>
            <a:lvl9pPr marL="4095731" indent="0" algn="ctr">
              <a:buNone/>
              <a:defRPr>
                <a:solidFill>
                  <a:schemeClr val="tx1">
                    <a:tint val="75000"/>
                  </a:schemeClr>
                </a:solidFill>
              </a:defRPr>
            </a:lvl9pPr>
          </a:lstStyle>
          <a:p>
            <a:r>
              <a:rPr lang="en-US" smtClean="0"/>
              <a:t>Click to edit Master subtitle style</a:t>
            </a: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353" y="0"/>
            <a:ext cx="9141294" cy="3048000"/>
          </a:xfrm>
          <a:prstGeom prst="rect">
            <a:avLst/>
          </a:prstGeom>
        </p:spPr>
      </p:pic>
      <p:sp>
        <p:nvSpPr>
          <p:cNvPr id="8" name="Rectangle 7"/>
          <p:cNvSpPr/>
          <p:nvPr/>
        </p:nvSpPr>
        <p:spPr>
          <a:xfrm>
            <a:off x="2" y="3048002"/>
            <a:ext cx="9144001" cy="60959"/>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393" tIns="51197" rIns="102393" bIns="51197"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758" y="843280"/>
            <a:ext cx="3659845" cy="1595120"/>
          </a:xfrm>
          <a:prstGeom prst="rect">
            <a:avLst/>
          </a:prstGeom>
        </p:spPr>
      </p:pic>
      <p:sp>
        <p:nvSpPr>
          <p:cNvPr id="11" name="TextBox 10"/>
          <p:cNvSpPr txBox="1"/>
          <p:nvPr/>
        </p:nvSpPr>
        <p:spPr>
          <a:xfrm>
            <a:off x="4686161" y="6261915"/>
            <a:ext cx="3082287" cy="408075"/>
          </a:xfrm>
          <a:prstGeom prst="rect">
            <a:avLst/>
          </a:prstGeom>
          <a:noFill/>
        </p:spPr>
        <p:txBody>
          <a:bodyPr wrap="square" lIns="38368" tIns="19184" rIns="38368" bIns="19184">
            <a:spAutoFit/>
          </a:bodyPr>
          <a:lstStyle/>
          <a:p>
            <a:pPr algn="r"/>
            <a:r>
              <a:rPr lang="en-US" sz="600" kern="1200" dirty="0" smtClean="0">
                <a:solidFill>
                  <a:schemeClr val="tx1"/>
                </a:solidFill>
                <a:effectLst/>
                <a:latin typeface="Calibri" panose="020F0502020204030204" pitchFamily="34" charset="0"/>
                <a:ea typeface="+mn-ea"/>
                <a:cs typeface="Arial"/>
              </a:rPr>
              <a:t>Sandia National Laboratories is a multi-program laboratory managed and operated by Sandia Corporation, a wholly owned subsidiary of Lockheed Martin Corporation, for the U.S. Department of Energy’s National Nuclear Security Administration under contract DE-AC04-94AL85000. SAND XXXX-XXXX</a:t>
            </a:r>
            <a:endParaRPr lang="en-US" sz="600" kern="1200" dirty="0">
              <a:solidFill>
                <a:schemeClr val="tx1"/>
              </a:solidFill>
              <a:effectLst/>
              <a:latin typeface="Calibri" panose="020F0502020204030204" pitchFamily="34" charset="0"/>
              <a:ea typeface="+mn-ea"/>
              <a:cs typeface="Arial"/>
            </a:endParaRPr>
          </a:p>
        </p:txBody>
      </p:sp>
      <p:cxnSp>
        <p:nvCxnSpPr>
          <p:cNvPr id="12" name="Straight Connector 11"/>
          <p:cNvCxnSpPr/>
          <p:nvPr/>
        </p:nvCxnSpPr>
        <p:spPr>
          <a:xfrm>
            <a:off x="7854065" y="6241382"/>
            <a:ext cx="0" cy="410399"/>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8224" y="6249062"/>
            <a:ext cx="870976" cy="395039"/>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1354" y="0"/>
            <a:ext cx="9141294" cy="3048000"/>
          </a:xfrm>
          <a:prstGeom prst="rect">
            <a:avLst/>
          </a:prstGeom>
        </p:spPr>
      </p:pic>
      <p:sp>
        <p:nvSpPr>
          <p:cNvPr id="13" name="Rectangle 12"/>
          <p:cNvSpPr/>
          <p:nvPr userDrawn="1"/>
        </p:nvSpPr>
        <p:spPr>
          <a:xfrm>
            <a:off x="2" y="3048003"/>
            <a:ext cx="9144001" cy="60959"/>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363" tIns="51182" rIns="102363" bIns="51182" rtlCol="0" anchor="ctr"/>
          <a:lstStyle/>
          <a:p>
            <a:pPr algn="ctr"/>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758" y="843280"/>
            <a:ext cx="3659845" cy="1595120"/>
          </a:xfrm>
          <a:prstGeom prst="rect">
            <a:avLst/>
          </a:prstGeom>
        </p:spPr>
      </p:pic>
      <p:sp>
        <p:nvSpPr>
          <p:cNvPr id="16" name="TextBox 15"/>
          <p:cNvSpPr txBox="1"/>
          <p:nvPr userDrawn="1"/>
        </p:nvSpPr>
        <p:spPr>
          <a:xfrm>
            <a:off x="4686160" y="6261914"/>
            <a:ext cx="3082287" cy="408064"/>
          </a:xfrm>
          <a:prstGeom prst="rect">
            <a:avLst/>
          </a:prstGeom>
          <a:noFill/>
        </p:spPr>
        <p:txBody>
          <a:bodyPr wrap="square" lIns="38357" tIns="19179" rIns="38357" bIns="19179">
            <a:spAutoFit/>
          </a:bodyPr>
          <a:lstStyle/>
          <a:p>
            <a:pPr algn="r"/>
            <a:r>
              <a:rPr lang="en-US" sz="600" kern="1200" dirty="0" smtClean="0">
                <a:solidFill>
                  <a:schemeClr val="tx1"/>
                </a:solidFill>
                <a:effectLst/>
                <a:latin typeface="Calibri" panose="020F0502020204030204" pitchFamily="34" charset="0"/>
                <a:ea typeface="+mn-ea"/>
                <a:cs typeface="Arial"/>
              </a:rPr>
              <a:t>Sandia National Laboratories is a multi-program laboratory managed and operated by Sandia Corporation, a wholly owned subsidiary of Lockheed Martin Corporation, for the U.S. Department of Energy’s National Nuclear Security Administration under contract DE-AC04-94AL85000. SAND XXXX-XXXX</a:t>
            </a:r>
            <a:endParaRPr lang="en-US" sz="600" kern="1200" dirty="0">
              <a:solidFill>
                <a:schemeClr val="tx1"/>
              </a:solidFill>
              <a:effectLst/>
              <a:latin typeface="Calibri" panose="020F0502020204030204" pitchFamily="34" charset="0"/>
              <a:ea typeface="+mn-ea"/>
              <a:cs typeface="Arial"/>
            </a:endParaRPr>
          </a:p>
        </p:txBody>
      </p:sp>
      <p:cxnSp>
        <p:nvCxnSpPr>
          <p:cNvPr id="17" name="Straight Connector 16"/>
          <p:cNvCxnSpPr/>
          <p:nvPr userDrawn="1"/>
        </p:nvCxnSpPr>
        <p:spPr>
          <a:xfrm>
            <a:off x="7854065" y="6241381"/>
            <a:ext cx="0" cy="410398"/>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2723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9000FF-3709-4952-B796-E5826DBCFF9D}" type="datetime1">
              <a:rPr lang="en-US" smtClean="0"/>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0286B3-77BE-4A8B-842E-DF51138272C4}" type="slidenum">
              <a:rPr lang="en-US" smtClean="0"/>
              <a:t>‹#›</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1811" y="6180984"/>
            <a:ext cx="1288172" cy="56452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1811" y="6180984"/>
            <a:ext cx="1288172" cy="564522"/>
          </a:xfrm>
          <a:prstGeom prst="rect">
            <a:avLst/>
          </a:prstGeom>
        </p:spPr>
      </p:pic>
    </p:spTree>
    <p:extLst>
      <p:ext uri="{BB962C8B-B14F-4D97-AF65-F5344CB8AC3E}">
        <p14:creationId xmlns:p14="http://schemas.microsoft.com/office/powerpoint/2010/main" val="6758483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F45C11-0B10-4B4C-92EA-1D4AF16054BC}" type="datetime1">
              <a:rPr lang="en-US" smtClean="0"/>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0286B3-77BE-4A8B-842E-DF51138272C4}" type="slidenum">
              <a:rPr lang="en-US" smtClean="0"/>
              <a:t>‹#›</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1811" y="6180984"/>
            <a:ext cx="1288172" cy="56452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1811" y="6180984"/>
            <a:ext cx="1288172" cy="564522"/>
          </a:xfrm>
          <a:prstGeom prst="rect">
            <a:avLst/>
          </a:prstGeom>
        </p:spPr>
      </p:pic>
    </p:spTree>
    <p:extLst>
      <p:ext uri="{BB962C8B-B14F-4D97-AF65-F5344CB8AC3E}">
        <p14:creationId xmlns:p14="http://schemas.microsoft.com/office/powerpoint/2010/main" val="365152889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headerAndTwoColumns_CSP">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lstStyle/>
          <a:p>
            <a:r>
              <a:rPr kumimoji="0" lang="en-US" smtClean="0"/>
              <a:t>Click to edit Master title style</a:t>
            </a:r>
            <a:endParaRPr kumimoji="0" lang="en-US" dirty="0"/>
          </a:p>
        </p:txBody>
      </p:sp>
      <p:sp>
        <p:nvSpPr>
          <p:cNvPr id="5" name="Content Placeholder 4"/>
          <p:cNvSpPr>
            <a:spLocks noGrp="1"/>
          </p:cNvSpPr>
          <p:nvPr>
            <p:ph sz="quarter" idx="2"/>
          </p:nvPr>
        </p:nvSpPr>
        <p:spPr>
          <a:xfrm>
            <a:off x="457200" y="1481328"/>
            <a:ext cx="4040188" cy="438607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Content Placeholder 5"/>
          <p:cNvSpPr>
            <a:spLocks noGrp="1"/>
          </p:cNvSpPr>
          <p:nvPr>
            <p:ph sz="quarter" idx="4"/>
          </p:nvPr>
        </p:nvSpPr>
        <p:spPr>
          <a:xfrm>
            <a:off x="4645027" y="1481328"/>
            <a:ext cx="4041775" cy="438607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1811" y="6180984"/>
            <a:ext cx="1288172" cy="564523"/>
          </a:xfrm>
          <a:prstGeom prst="rect">
            <a:avLst/>
          </a:prstGeom>
        </p:spPr>
      </p:pic>
      <p:sp>
        <p:nvSpPr>
          <p:cNvPr id="10" name="Slide Number Placeholder 5"/>
          <p:cNvSpPr>
            <a:spLocks noGrp="1"/>
          </p:cNvSpPr>
          <p:nvPr>
            <p:ph type="sldNum" sz="quarter" idx="12"/>
          </p:nvPr>
        </p:nvSpPr>
        <p:spPr>
          <a:xfrm rot="16200000">
            <a:off x="8258556" y="5815585"/>
            <a:ext cx="1328928" cy="365760"/>
          </a:xfrm>
        </p:spPr>
        <p:txBody>
          <a:bodyPr/>
          <a:lstStyle/>
          <a:p>
            <a:fld id="{C40286B3-77BE-4A8B-842E-DF51138272C4}" type="slidenum">
              <a:rPr lang="en-US" smtClean="0"/>
              <a:pPr/>
              <a:t>‹#›</a:t>
            </a:fld>
            <a:endParaRPr lang="en-US" dirty="0"/>
          </a:p>
        </p:txBody>
      </p:sp>
    </p:spTree>
    <p:extLst>
      <p:ext uri="{BB962C8B-B14F-4D97-AF65-F5344CB8AC3E}">
        <p14:creationId xmlns:p14="http://schemas.microsoft.com/office/powerpoint/2010/main" val="234719505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headerAndOneColumn_CSP">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386672"/>
          </a:xfrm>
        </p:spPr>
        <p:txBody>
          <a:bodyPr/>
          <a:lstStyle>
            <a:lvl2pPr marL="831946" indent="-319979">
              <a:buSzPct val="90000"/>
              <a:buFont typeface="Courier New" panose="02070309020205020404" pitchFamily="49" charset="0"/>
              <a:buChar char="o"/>
              <a:defRPr/>
            </a:lvl2pPr>
            <a:lvl3pPr marL="1279916" indent="-255983">
              <a:buSzPct val="80000"/>
              <a:buFont typeface="Wingdings" panose="05000000000000000000" pitchFamily="2" charset="2"/>
              <a:buChar char="§"/>
              <a:defRPr/>
            </a:lvl3pPr>
            <a:lvl4pPr>
              <a:buSzPct val="80000"/>
              <a:defRPr/>
            </a:lvl4pPr>
            <a:lvl5pPr marL="2303849" indent="-255983">
              <a:buSzPct val="70000"/>
              <a:buFont typeface="Wingdings" panose="05000000000000000000" pitchFamily="2" charset="2"/>
              <a:buChar char="q"/>
              <a:defRPr/>
            </a:lvl5pPr>
            <a:extLst/>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Title 6"/>
          <p:cNvSpPr>
            <a:spLocks noGrp="1"/>
          </p:cNvSpPr>
          <p:nvPr>
            <p:ph type="title"/>
          </p:nvPr>
        </p:nvSpPr>
        <p:spPr>
          <a:xfrm>
            <a:off x="1371600" y="152400"/>
            <a:ext cx="7315200" cy="1143000"/>
          </a:xfrm>
        </p:spPr>
        <p:txBody>
          <a:bodyPr rtlCol="0"/>
          <a:lstStyle/>
          <a:p>
            <a:r>
              <a:rPr kumimoji="0" lang="en-US" smtClean="0"/>
              <a:t>Click to edit Master title style</a:t>
            </a:r>
            <a:endParaRPr kumimoji="0" lang="en-US" dirty="0"/>
          </a:p>
        </p:txBody>
      </p:sp>
      <p:sp>
        <p:nvSpPr>
          <p:cNvPr id="6" name="Slide Number Placeholder 5"/>
          <p:cNvSpPr>
            <a:spLocks noGrp="1"/>
          </p:cNvSpPr>
          <p:nvPr>
            <p:ph type="sldNum" sz="quarter" idx="12"/>
          </p:nvPr>
        </p:nvSpPr>
        <p:spPr>
          <a:xfrm rot="16200000">
            <a:off x="8258556" y="5815585"/>
            <a:ext cx="1328928" cy="365760"/>
          </a:xfrm>
        </p:spPr>
        <p:txBody>
          <a:bodyPr/>
          <a:lstStyle/>
          <a:p>
            <a:fld id="{C40286B3-77BE-4A8B-842E-DF51138272C4}" type="slidenum">
              <a:rPr lang="en-US" smtClean="0"/>
              <a:pPr/>
              <a:t>‹#›</a:t>
            </a:fld>
            <a:endParaRPr lang="en-US" dirty="0"/>
          </a:p>
        </p:txBody>
      </p:sp>
    </p:spTree>
    <p:extLst>
      <p:ext uri="{BB962C8B-B14F-4D97-AF65-F5344CB8AC3E}">
        <p14:creationId xmlns:p14="http://schemas.microsoft.com/office/powerpoint/2010/main" val="33487074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headerNoColumns_CSP">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lstStyle/>
          <a:p>
            <a:r>
              <a:rPr kumimoji="0" lang="en-US" smtClean="0"/>
              <a:t>Click to edit Master title style</a:t>
            </a:r>
            <a:endParaRPr kumimoji="0"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1811" y="6180984"/>
            <a:ext cx="1288172" cy="564523"/>
          </a:xfrm>
          <a:prstGeom prst="rect">
            <a:avLst/>
          </a:prstGeom>
        </p:spPr>
      </p:pic>
      <p:sp>
        <p:nvSpPr>
          <p:cNvPr id="5" name="Slide Number Placeholder 5"/>
          <p:cNvSpPr>
            <a:spLocks noGrp="1"/>
          </p:cNvSpPr>
          <p:nvPr>
            <p:ph type="sldNum" sz="quarter" idx="12"/>
          </p:nvPr>
        </p:nvSpPr>
        <p:spPr>
          <a:xfrm rot="16200000">
            <a:off x="8258556" y="5815585"/>
            <a:ext cx="1328928" cy="365760"/>
          </a:xfrm>
        </p:spPr>
        <p:txBody>
          <a:bodyPr/>
          <a:lstStyle/>
          <a:p>
            <a:fld id="{C40286B3-77BE-4A8B-842E-DF51138272C4}" type="slidenum">
              <a:rPr lang="en-US" smtClean="0"/>
              <a:pPr/>
              <a:t>‹#›</a:t>
            </a:fld>
            <a:endParaRPr lang="en-US" dirty="0"/>
          </a:p>
        </p:txBody>
      </p:sp>
    </p:spTree>
    <p:extLst>
      <p:ext uri="{BB962C8B-B14F-4D97-AF65-F5344CB8AC3E}">
        <p14:creationId xmlns:p14="http://schemas.microsoft.com/office/powerpoint/2010/main" val="264131867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724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ftr" sz="quarter" idx="10"/>
          </p:nvPr>
        </p:nvSpPr>
        <p:spPr>
          <a:xfrm>
            <a:off x="4379914" y="6408740"/>
            <a:ext cx="2351087" cy="365125"/>
          </a:xfrm>
          <a:prstGeom prst="rect">
            <a:avLst/>
          </a:prstGeom>
        </p:spPr>
        <p:txBody>
          <a:bodyPr/>
          <a:lstStyle>
            <a:lvl1pPr>
              <a:defRPr>
                <a:latin typeface="Arial" charset="0"/>
                <a:cs typeface="Arial" charset="0"/>
              </a:defRPr>
            </a:lvl1pPr>
          </a:lstStyle>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1811" y="6180984"/>
            <a:ext cx="1288172" cy="564523"/>
          </a:xfrm>
          <a:prstGeom prst="rect">
            <a:avLst/>
          </a:prstGeom>
        </p:spPr>
      </p:pic>
      <p:sp>
        <p:nvSpPr>
          <p:cNvPr id="9" name="Slide Number Placeholder 5"/>
          <p:cNvSpPr>
            <a:spLocks noGrp="1"/>
          </p:cNvSpPr>
          <p:nvPr>
            <p:ph type="sldNum" sz="quarter" idx="12"/>
          </p:nvPr>
        </p:nvSpPr>
        <p:spPr>
          <a:xfrm rot="16200000">
            <a:off x="8258556" y="5815585"/>
            <a:ext cx="1328928" cy="365760"/>
          </a:xfrm>
        </p:spPr>
        <p:txBody>
          <a:bodyPr/>
          <a:lstStyle/>
          <a:p>
            <a:fld id="{C40286B3-77BE-4A8B-842E-DF51138272C4}" type="slidenum">
              <a:rPr lang="en-US" smtClean="0"/>
              <a:pPr/>
              <a:t>‹#›</a:t>
            </a:fld>
            <a:endParaRPr lang="en-US" dirty="0"/>
          </a:p>
        </p:txBody>
      </p:sp>
    </p:spTree>
    <p:extLst>
      <p:ext uri="{BB962C8B-B14F-4D97-AF65-F5344CB8AC3E}">
        <p14:creationId xmlns:p14="http://schemas.microsoft.com/office/powerpoint/2010/main" val="180209356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72400" cy="1219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1811" y="6180984"/>
            <a:ext cx="1288172" cy="564523"/>
          </a:xfrm>
          <a:prstGeom prst="rect">
            <a:avLst/>
          </a:prstGeom>
        </p:spPr>
      </p:pic>
      <p:sp>
        <p:nvSpPr>
          <p:cNvPr id="10" name="Slide Number Placeholder 5"/>
          <p:cNvSpPr>
            <a:spLocks noGrp="1"/>
          </p:cNvSpPr>
          <p:nvPr>
            <p:ph type="sldNum" sz="quarter" idx="12"/>
          </p:nvPr>
        </p:nvSpPr>
        <p:spPr>
          <a:xfrm rot="16200000">
            <a:off x="8258556" y="5815585"/>
            <a:ext cx="1328928" cy="365760"/>
          </a:xfrm>
        </p:spPr>
        <p:txBody>
          <a:bodyPr/>
          <a:lstStyle/>
          <a:p>
            <a:fld id="{C40286B3-77BE-4A8B-842E-DF51138272C4}" type="slidenum">
              <a:rPr lang="en-US" smtClean="0"/>
              <a:pPr/>
              <a:t>‹#›</a:t>
            </a:fld>
            <a:endParaRPr lang="en-US" dirty="0"/>
          </a:p>
        </p:txBody>
      </p:sp>
    </p:spTree>
    <p:extLst>
      <p:ext uri="{BB962C8B-B14F-4D97-AF65-F5344CB8AC3E}">
        <p14:creationId xmlns:p14="http://schemas.microsoft.com/office/powerpoint/2010/main" val="1151118842"/>
      </p:ext>
    </p:extLst>
  </p:cSld>
  <p:clrMapOvr>
    <a:masterClrMapping/>
  </p:clrMapOvr>
  <p:timing>
    <p:tnLst>
      <p:par>
        <p:cTn id="1" dur="indefinite" restart="never" nodeType="tmRoot"/>
      </p:par>
    </p:tnLst>
  </p:timing>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1811" y="6180984"/>
            <a:ext cx="1288172" cy="564523"/>
          </a:xfrm>
          <a:prstGeom prst="rect">
            <a:avLst/>
          </a:prstGeom>
        </p:spPr>
      </p:pic>
      <p:sp>
        <p:nvSpPr>
          <p:cNvPr id="6" name="Slide Number Placeholder 5"/>
          <p:cNvSpPr>
            <a:spLocks noGrp="1"/>
          </p:cNvSpPr>
          <p:nvPr>
            <p:ph type="sldNum" sz="quarter" idx="12"/>
          </p:nvPr>
        </p:nvSpPr>
        <p:spPr>
          <a:xfrm rot="16200000">
            <a:off x="8258556" y="5815585"/>
            <a:ext cx="1328928" cy="365760"/>
          </a:xfrm>
        </p:spPr>
        <p:txBody>
          <a:bodyPr/>
          <a:lstStyle/>
          <a:p>
            <a:fld id="{C40286B3-77BE-4A8B-842E-DF51138272C4}" type="slidenum">
              <a:rPr lang="en-US" smtClean="0"/>
              <a:pPr/>
              <a:t>‹#›</a:t>
            </a:fld>
            <a:endParaRPr lang="en-US" dirty="0"/>
          </a:p>
        </p:txBody>
      </p:sp>
    </p:spTree>
    <p:extLst>
      <p:ext uri="{BB962C8B-B14F-4D97-AF65-F5344CB8AC3E}">
        <p14:creationId xmlns:p14="http://schemas.microsoft.com/office/powerpoint/2010/main" val="3263893648"/>
      </p:ext>
    </p:extLst>
  </p:cSld>
  <p:clrMapOvr>
    <a:masterClrMapping/>
  </p:clrMapOvr>
  <p:transition spd="med"/>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lank_CSP">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1811" y="6180984"/>
            <a:ext cx="1288172" cy="564523"/>
          </a:xfrm>
          <a:prstGeom prst="rect">
            <a:avLst/>
          </a:prstGeom>
        </p:spPr>
      </p:pic>
      <p:sp>
        <p:nvSpPr>
          <p:cNvPr id="4" name="Slide Number Placeholder 5"/>
          <p:cNvSpPr>
            <a:spLocks noGrp="1"/>
          </p:cNvSpPr>
          <p:nvPr>
            <p:ph type="sldNum" sz="quarter" idx="12"/>
          </p:nvPr>
        </p:nvSpPr>
        <p:spPr>
          <a:xfrm rot="16200000">
            <a:off x="8258556" y="5815585"/>
            <a:ext cx="1328928" cy="365760"/>
          </a:xfrm>
        </p:spPr>
        <p:txBody>
          <a:bodyPr/>
          <a:lstStyle/>
          <a:p>
            <a:fld id="{C40286B3-77BE-4A8B-842E-DF51138272C4}" type="slidenum">
              <a:rPr lang="en-US" smtClean="0"/>
              <a:pPr/>
              <a:t>‹#›</a:t>
            </a:fld>
            <a:endParaRPr lang="en-US" dirty="0"/>
          </a:p>
        </p:txBody>
      </p:sp>
    </p:spTree>
    <p:extLst>
      <p:ext uri="{BB962C8B-B14F-4D97-AF65-F5344CB8AC3E}">
        <p14:creationId xmlns:p14="http://schemas.microsoft.com/office/powerpoint/2010/main" val="165006555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marL="831946" indent="-319979">
              <a:buSzPct val="90000"/>
              <a:buFont typeface="Courier New" panose="02070309020205020404" pitchFamily="49" charset="0"/>
              <a:buChar char="o"/>
              <a:defRPr/>
            </a:lvl2pPr>
            <a:lvl3pPr marL="1279916" indent="-255983">
              <a:buSzPct val="80000"/>
              <a:buFont typeface="Wingdings" panose="05000000000000000000" pitchFamily="2" charset="2"/>
              <a:buChar char="§"/>
              <a:defRPr/>
            </a:lvl3pPr>
            <a:lvl4pPr marL="1791882" indent="-255983">
              <a:buSzPct val="80000"/>
              <a:buFont typeface="Arial" panose="020B0604020202020204" pitchFamily="34" charset="0"/>
              <a:buChar char="•"/>
              <a:defRPr/>
            </a:lvl4pPr>
            <a:lvl5pPr marL="2303849" indent="-255983">
              <a:buSzPct val="60000"/>
              <a:buFont typeface="Wingdings" panose="05000000000000000000" pitchFamily="2" charset="2"/>
              <a:buChar char="q"/>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E7D0A4-05BA-4B78-A8FB-54C68A7147B5}" type="datetime1">
              <a:rPr lang="en-US" smtClean="0"/>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0286B3-77BE-4A8B-842E-DF51138272C4}" type="slidenum">
              <a:rPr lang="en-US" smtClean="0"/>
              <a:t>‹#›</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1811" y="6180984"/>
            <a:ext cx="1288172" cy="56452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1811" y="6180984"/>
            <a:ext cx="1288172" cy="564522"/>
          </a:xfrm>
          <a:prstGeom prst="rect">
            <a:avLst/>
          </a:prstGeom>
        </p:spPr>
      </p:pic>
    </p:spTree>
    <p:extLst>
      <p:ext uri="{BB962C8B-B14F-4D97-AF65-F5344CB8AC3E}">
        <p14:creationId xmlns:p14="http://schemas.microsoft.com/office/powerpoint/2010/main" val="26200105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40476"/>
            <a:ext cx="9144000" cy="4517525"/>
          </a:xfrm>
          <a:prstGeom prst="rect">
            <a:avLst/>
          </a:prstGeom>
        </p:spPr>
      </p:pic>
      <p:sp>
        <p:nvSpPr>
          <p:cNvPr id="4" name="Date Placeholder 3"/>
          <p:cNvSpPr>
            <a:spLocks noGrp="1"/>
          </p:cNvSpPr>
          <p:nvPr>
            <p:ph type="dt" sz="half" idx="10"/>
          </p:nvPr>
        </p:nvSpPr>
        <p:spPr>
          <a:xfrm>
            <a:off x="890379" y="6356351"/>
            <a:ext cx="2133600" cy="365127"/>
          </a:xfrm>
        </p:spPr>
        <p:txBody>
          <a:bodyPr/>
          <a:lstStyle>
            <a:lvl1pPr algn="r">
              <a:defRPr/>
            </a:lvl1pPr>
          </a:lstStyle>
          <a:p>
            <a:fld id="{93F08995-B1EA-4B8A-8B89-802970726B55}" type="datetime1">
              <a:rPr lang="en-US" smtClean="0"/>
              <a:t>4/18/2017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b="1">
                <a:solidFill>
                  <a:srgbClr val="7B7955"/>
                </a:solidFill>
                <a:effectLst>
                  <a:glow rad="241300">
                    <a:schemeClr val="bg1"/>
                  </a:glow>
                </a:effectLst>
              </a:defRPr>
            </a:lvl1pPr>
          </a:lstStyle>
          <a:p>
            <a:fld id="{C40286B3-77BE-4A8B-842E-DF51138272C4}" type="slidenum">
              <a:rPr lang="en-US" smtClean="0"/>
              <a:pPr/>
              <a:t>‹#›</a:t>
            </a:fld>
            <a:endParaRPr lang="en-US" dirty="0"/>
          </a:p>
        </p:txBody>
      </p:sp>
      <p:sp>
        <p:nvSpPr>
          <p:cNvPr id="11" name="Rectangle 10"/>
          <p:cNvSpPr/>
          <p:nvPr/>
        </p:nvSpPr>
        <p:spPr>
          <a:xfrm>
            <a:off x="2" y="2309998"/>
            <a:ext cx="9144001" cy="60959"/>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393" tIns="51197" rIns="102393" bIns="51197" rtlCol="0" anchor="ctr"/>
          <a:lstStyle/>
          <a:p>
            <a:pPr algn="ctr"/>
            <a:endParaRPr lang="en-US"/>
          </a:p>
        </p:txBody>
      </p:sp>
      <p:sp>
        <p:nvSpPr>
          <p:cNvPr id="2" name="Title 1"/>
          <p:cNvSpPr>
            <a:spLocks noGrp="1"/>
          </p:cNvSpPr>
          <p:nvPr>
            <p:ph type="title" hasCustomPrompt="1"/>
          </p:nvPr>
        </p:nvSpPr>
        <p:spPr>
          <a:xfrm>
            <a:off x="722315" y="2933700"/>
            <a:ext cx="6304101" cy="2743200"/>
          </a:xfrm>
        </p:spPr>
        <p:txBody>
          <a:bodyPr anchor="ctr" anchorCtr="0">
            <a:normAutofit/>
          </a:bodyPr>
          <a:lstStyle>
            <a:lvl1pPr algn="l">
              <a:defRPr sz="3600" b="0" cap="none"/>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723901"/>
            <a:ext cx="7772400" cy="1500187"/>
          </a:xfrm>
        </p:spPr>
        <p:txBody>
          <a:bodyPr anchor="b"/>
          <a:lstStyle>
            <a:lvl1pPr marL="0" indent="0">
              <a:buNone/>
              <a:defRPr sz="2200" b="1">
                <a:solidFill>
                  <a:srgbClr val="7B7955"/>
                </a:solidFill>
              </a:defRPr>
            </a:lvl1pPr>
            <a:lvl2pPr marL="511967" indent="0">
              <a:buNone/>
              <a:defRPr sz="2000">
                <a:solidFill>
                  <a:schemeClr val="tx1">
                    <a:tint val="75000"/>
                  </a:schemeClr>
                </a:solidFill>
              </a:defRPr>
            </a:lvl2pPr>
            <a:lvl3pPr marL="1023933" indent="0">
              <a:buNone/>
              <a:defRPr sz="1800">
                <a:solidFill>
                  <a:schemeClr val="tx1">
                    <a:tint val="75000"/>
                  </a:schemeClr>
                </a:solidFill>
              </a:defRPr>
            </a:lvl3pPr>
            <a:lvl4pPr marL="1535899" indent="0">
              <a:buNone/>
              <a:defRPr sz="1600">
                <a:solidFill>
                  <a:schemeClr val="tx1">
                    <a:tint val="75000"/>
                  </a:schemeClr>
                </a:solidFill>
              </a:defRPr>
            </a:lvl4pPr>
            <a:lvl5pPr marL="2047866" indent="0">
              <a:buNone/>
              <a:defRPr sz="1600">
                <a:solidFill>
                  <a:schemeClr val="tx1">
                    <a:tint val="75000"/>
                  </a:schemeClr>
                </a:solidFill>
              </a:defRPr>
            </a:lvl5pPr>
            <a:lvl6pPr marL="2559832" indent="0">
              <a:buNone/>
              <a:defRPr sz="1600">
                <a:solidFill>
                  <a:schemeClr val="tx1">
                    <a:tint val="75000"/>
                  </a:schemeClr>
                </a:solidFill>
              </a:defRPr>
            </a:lvl6pPr>
            <a:lvl7pPr marL="3071798" indent="0">
              <a:buNone/>
              <a:defRPr sz="1600">
                <a:solidFill>
                  <a:schemeClr val="tx1">
                    <a:tint val="75000"/>
                  </a:schemeClr>
                </a:solidFill>
              </a:defRPr>
            </a:lvl7pPr>
            <a:lvl8pPr marL="3583765" indent="0">
              <a:buNone/>
              <a:defRPr sz="1600">
                <a:solidFill>
                  <a:schemeClr val="tx1">
                    <a:tint val="75000"/>
                  </a:schemeClr>
                </a:solidFill>
              </a:defRPr>
            </a:lvl8pPr>
            <a:lvl9pPr marL="4095731" indent="0">
              <a:buNone/>
              <a:defRPr sz="1600">
                <a:solidFill>
                  <a:schemeClr val="tx1">
                    <a:tint val="75000"/>
                  </a:schemeClr>
                </a:solidFill>
              </a:defRPr>
            </a:lvl9pPr>
          </a:lstStyle>
          <a:p>
            <a:pPr lvl="0"/>
            <a:r>
              <a:rPr lang="en-US" dirty="0" smtClean="0"/>
              <a:t>CLICK TO EDIT MASTER TEXT STYLES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508" y="5922771"/>
            <a:ext cx="1626763" cy="711104"/>
          </a:xfrm>
          <a:prstGeom prst="rect">
            <a:avLst/>
          </a:prstGeom>
        </p:spPr>
      </p:pic>
      <p:sp>
        <p:nvSpPr>
          <p:cNvPr id="13" name="Rectangle 12"/>
          <p:cNvSpPr/>
          <p:nvPr/>
        </p:nvSpPr>
        <p:spPr>
          <a:xfrm>
            <a:off x="9001124" y="5334000"/>
            <a:ext cx="142876" cy="1524000"/>
          </a:xfrm>
          <a:prstGeom prst="rect">
            <a:avLst/>
          </a:prstGeom>
          <a:solidFill>
            <a:srgbClr val="7B7955"/>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3" tIns="51197" rIns="102393" bIns="51197" rtlCol="0" anchor="ctr"/>
          <a:lstStyle/>
          <a:p>
            <a:pPr algn="ctr"/>
            <a:endParaRPr lang="en-US"/>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340478"/>
            <a:ext cx="9144000" cy="4517525"/>
          </a:xfrm>
          <a:prstGeom prst="rect">
            <a:avLst/>
          </a:prstGeom>
        </p:spPr>
      </p:pic>
      <p:sp>
        <p:nvSpPr>
          <p:cNvPr id="15" name="Rectangle 14"/>
          <p:cNvSpPr/>
          <p:nvPr userDrawn="1"/>
        </p:nvSpPr>
        <p:spPr>
          <a:xfrm>
            <a:off x="2" y="2309998"/>
            <a:ext cx="9144001" cy="60959"/>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2363" tIns="51182" rIns="102363" bIns="51182" rtlCol="0" anchor="ctr"/>
          <a:lstStyle/>
          <a:p>
            <a:pPr algn="ctr"/>
            <a:endParaRPr lang="en-US" dirty="0"/>
          </a:p>
        </p:txBody>
      </p:sp>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62508" y="5922770"/>
            <a:ext cx="1626763" cy="711104"/>
          </a:xfrm>
          <a:prstGeom prst="rect">
            <a:avLst/>
          </a:prstGeom>
        </p:spPr>
      </p:pic>
      <p:sp>
        <p:nvSpPr>
          <p:cNvPr id="17" name="Rectangle 16"/>
          <p:cNvSpPr/>
          <p:nvPr userDrawn="1"/>
        </p:nvSpPr>
        <p:spPr>
          <a:xfrm>
            <a:off x="9001124" y="5334000"/>
            <a:ext cx="142876" cy="1524000"/>
          </a:xfrm>
          <a:prstGeom prst="rect">
            <a:avLst/>
          </a:prstGeom>
          <a:solidFill>
            <a:srgbClr val="7B7955"/>
          </a:solidFill>
          <a:ln>
            <a:noFill/>
          </a:ln>
        </p:spPr>
        <p:style>
          <a:lnRef idx="2">
            <a:schemeClr val="accent1">
              <a:shade val="50000"/>
            </a:schemeClr>
          </a:lnRef>
          <a:fillRef idx="1">
            <a:schemeClr val="accent1"/>
          </a:fillRef>
          <a:effectRef idx="0">
            <a:schemeClr val="accent1"/>
          </a:effectRef>
          <a:fontRef idx="minor">
            <a:schemeClr val="lt1"/>
          </a:fontRef>
        </p:style>
        <p:txBody>
          <a:bodyPr lIns="102363" tIns="51182" rIns="102363" bIns="51182" rtlCol="0" anchor="ctr"/>
          <a:lstStyle/>
          <a:p>
            <a:pPr algn="ctr"/>
            <a:endParaRPr lang="en-US" dirty="0"/>
          </a:p>
        </p:txBody>
      </p:sp>
    </p:spTree>
    <p:extLst>
      <p:ext uri="{BB962C8B-B14F-4D97-AF65-F5344CB8AC3E}">
        <p14:creationId xmlns:p14="http://schemas.microsoft.com/office/powerpoint/2010/main" val="28996284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3100"/>
            </a:lvl1pPr>
            <a:lvl2pPr marL="831946" indent="-319979">
              <a:buSzPct val="80000"/>
              <a:buFont typeface="Courier New" panose="02070309020205020404" pitchFamily="49" charset="0"/>
              <a:buChar char="o"/>
              <a:defRPr sz="2700"/>
            </a:lvl2pPr>
            <a:lvl3pPr marL="1279916" indent="-255983">
              <a:buSzPct val="80000"/>
              <a:buFont typeface="Wingdings" panose="05000000000000000000" pitchFamily="2" charset="2"/>
              <a:buChar char="§"/>
              <a:defRPr sz="2200"/>
            </a:lvl3pPr>
            <a:lvl4pPr marL="1791882" indent="-255983">
              <a:buSzPct val="80000"/>
              <a:buFont typeface="Arial" panose="020B0604020202020204" pitchFamily="34" charset="0"/>
              <a:buChar char="•"/>
              <a:defRPr sz="2000"/>
            </a:lvl4pPr>
            <a:lvl5pPr marL="2303849" indent="-255983">
              <a:buSzPct val="80000"/>
              <a:buFont typeface="Courier New" panose="02070309020205020404" pitchFamily="49" charset="0"/>
              <a:buChar char="o"/>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3"/>
            <a:ext cx="4038600" cy="4525963"/>
          </a:xfrm>
        </p:spPr>
        <p:txBody>
          <a:bodyPr/>
          <a:lstStyle>
            <a:lvl1pPr>
              <a:defRPr sz="3100"/>
            </a:lvl1pPr>
            <a:lvl2pPr marL="831946" indent="-319979">
              <a:buSzPct val="80000"/>
              <a:buFont typeface="Courier New" panose="02070309020205020404" pitchFamily="49" charset="0"/>
              <a:buChar char="o"/>
              <a:defRPr sz="2700"/>
            </a:lvl2pPr>
            <a:lvl3pPr marL="1279916" indent="-255983">
              <a:buSzPct val="80000"/>
              <a:buFont typeface="Wingdings" panose="05000000000000000000" pitchFamily="2" charset="2"/>
              <a:buChar char="§"/>
              <a:defRPr sz="2200"/>
            </a:lvl3pPr>
            <a:lvl4pPr>
              <a:defRPr sz="2000"/>
            </a:lvl4pPr>
            <a:lvl5pPr marL="2303849" indent="-255983">
              <a:buSzPct val="80000"/>
              <a:buFont typeface="Courier New" panose="02070309020205020404" pitchFamily="49" charset="0"/>
              <a:buChar char="o"/>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183758B-4F7D-4D20-ADD4-F81C51910E5E}" type="datetime1">
              <a:rPr lang="en-US" smtClean="0"/>
              <a:t>4/18/2017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0286B3-77BE-4A8B-842E-DF51138272C4}" type="slidenum">
              <a:rPr lang="en-US" smtClean="0"/>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1811" y="6180984"/>
            <a:ext cx="1288172" cy="56452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1811" y="6180984"/>
            <a:ext cx="1288172" cy="564522"/>
          </a:xfrm>
          <a:prstGeom prst="rect">
            <a:avLst/>
          </a:prstGeom>
        </p:spPr>
      </p:pic>
    </p:spTree>
    <p:extLst>
      <p:ext uri="{BB962C8B-B14F-4D97-AF65-F5344CB8AC3E}">
        <p14:creationId xmlns:p14="http://schemas.microsoft.com/office/powerpoint/2010/main" val="39814721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457200" y="1535115"/>
            <a:ext cx="4040188" cy="639763"/>
          </a:xfrm>
        </p:spPr>
        <p:txBody>
          <a:bodyPr anchor="b">
            <a:normAutofit/>
          </a:bodyPr>
          <a:lstStyle>
            <a:lvl1pPr marL="0" indent="0">
              <a:buNone/>
              <a:defRPr sz="2000" b="1">
                <a:solidFill>
                  <a:srgbClr val="7B7955"/>
                </a:solidFill>
                <a:latin typeface="+mn-lt"/>
                <a:cs typeface="Arial" panose="020B0604020202020204" pitchFamily="34" charset="0"/>
              </a:defRPr>
            </a:lvl1pPr>
            <a:lvl2pPr marL="511967" indent="0">
              <a:buNone/>
              <a:defRPr sz="2200" b="1"/>
            </a:lvl2pPr>
            <a:lvl3pPr marL="1023933" indent="0">
              <a:buNone/>
              <a:defRPr sz="2000" b="1"/>
            </a:lvl3pPr>
            <a:lvl4pPr marL="1535899" indent="0">
              <a:buNone/>
              <a:defRPr sz="1800" b="1"/>
            </a:lvl4pPr>
            <a:lvl5pPr marL="2047866" indent="0">
              <a:buNone/>
              <a:defRPr sz="1800" b="1"/>
            </a:lvl5pPr>
            <a:lvl6pPr marL="2559832" indent="0">
              <a:buNone/>
              <a:defRPr sz="1800" b="1"/>
            </a:lvl6pPr>
            <a:lvl7pPr marL="3071798" indent="0">
              <a:buNone/>
              <a:defRPr sz="1800" b="1"/>
            </a:lvl7pPr>
            <a:lvl8pPr marL="3583765" indent="0">
              <a:buNone/>
              <a:defRPr sz="1800" b="1"/>
            </a:lvl8pPr>
            <a:lvl9pPr marL="4095731" indent="0">
              <a:buNone/>
              <a:defRPr sz="18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645029" y="1535115"/>
            <a:ext cx="4041775" cy="639763"/>
          </a:xfrm>
        </p:spPr>
        <p:txBody>
          <a:bodyPr anchor="b">
            <a:normAutofit/>
          </a:bodyPr>
          <a:lstStyle>
            <a:lvl1pPr marL="0" indent="0">
              <a:buNone/>
              <a:defRPr sz="2000" b="1">
                <a:solidFill>
                  <a:srgbClr val="7B7955"/>
                </a:solidFill>
              </a:defRPr>
            </a:lvl1pPr>
            <a:lvl2pPr marL="511967" indent="0">
              <a:buNone/>
              <a:defRPr sz="2200" b="1"/>
            </a:lvl2pPr>
            <a:lvl3pPr marL="1023933" indent="0">
              <a:buNone/>
              <a:defRPr sz="2000" b="1"/>
            </a:lvl3pPr>
            <a:lvl4pPr marL="1535899" indent="0">
              <a:buNone/>
              <a:defRPr sz="1800" b="1"/>
            </a:lvl4pPr>
            <a:lvl5pPr marL="2047866" indent="0">
              <a:buNone/>
              <a:defRPr sz="1800" b="1"/>
            </a:lvl5pPr>
            <a:lvl6pPr marL="2559832" indent="0">
              <a:buNone/>
              <a:defRPr sz="1800" b="1"/>
            </a:lvl6pPr>
            <a:lvl7pPr marL="3071798" indent="0">
              <a:buNone/>
              <a:defRPr sz="1800" b="1"/>
            </a:lvl7pPr>
            <a:lvl8pPr marL="3583765" indent="0">
              <a:buNone/>
              <a:defRPr sz="1800" b="1"/>
            </a:lvl8pPr>
            <a:lvl9pPr marL="4095731" indent="0">
              <a:buNone/>
              <a:defRPr sz="1800" b="1"/>
            </a:lvl9pPr>
          </a:lstStyle>
          <a:p>
            <a:pPr lvl="0"/>
            <a:r>
              <a:rPr lang="en-US" dirty="0"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3877A4F-98F7-437F-B116-E6D07051FA43}" type="datetime1">
              <a:rPr lang="en-US" smtClean="0"/>
              <a:t>4/18/2017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0286B3-77BE-4A8B-842E-DF51138272C4}" type="slidenum">
              <a:rPr lang="en-US" smtClean="0"/>
              <a:t>‹#›</a:t>
            </a:fld>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1811" y="6180984"/>
            <a:ext cx="1288172" cy="564523"/>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1811" y="6180984"/>
            <a:ext cx="1288172" cy="564522"/>
          </a:xfrm>
          <a:prstGeom prst="rect">
            <a:avLst/>
          </a:prstGeom>
        </p:spPr>
      </p:pic>
    </p:spTree>
    <p:extLst>
      <p:ext uri="{BB962C8B-B14F-4D97-AF65-F5344CB8AC3E}">
        <p14:creationId xmlns:p14="http://schemas.microsoft.com/office/powerpoint/2010/main" val="33898552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FCCBD8-C57B-4402-B838-C19E81E4D0F1}" type="datetime1">
              <a:rPr lang="en-US" smtClean="0"/>
              <a:t>4/18/2017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0286B3-77BE-4A8B-842E-DF51138272C4}" type="slidenum">
              <a:rPr lang="en-US" smtClean="0"/>
              <a:t>‹#›</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1811" y="6180984"/>
            <a:ext cx="1288172" cy="56452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1811" y="6180984"/>
            <a:ext cx="1288172" cy="564522"/>
          </a:xfrm>
          <a:prstGeom prst="rect">
            <a:avLst/>
          </a:prstGeom>
        </p:spPr>
      </p:pic>
    </p:spTree>
    <p:extLst>
      <p:ext uri="{BB962C8B-B14F-4D97-AF65-F5344CB8AC3E}">
        <p14:creationId xmlns:p14="http://schemas.microsoft.com/office/powerpoint/2010/main" val="34843657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8310C-891A-4EFE-8BCC-70016F5A3AF3}" type="datetime1">
              <a:rPr lang="en-US" smtClean="0"/>
              <a:t>4/18/2017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40286B3-77BE-4A8B-842E-DF51138272C4}" type="slidenum">
              <a:rPr lang="en-US" smtClean="0"/>
              <a:t>‹#›</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1811" y="6180984"/>
            <a:ext cx="1288172" cy="56452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1811" y="6180984"/>
            <a:ext cx="1288172" cy="564522"/>
          </a:xfrm>
          <a:prstGeom prst="rect">
            <a:avLst/>
          </a:prstGeom>
        </p:spPr>
      </p:pic>
    </p:spTree>
    <p:extLst>
      <p:ext uri="{BB962C8B-B14F-4D97-AF65-F5344CB8AC3E}">
        <p14:creationId xmlns:p14="http://schemas.microsoft.com/office/powerpoint/2010/main" val="38404986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1"/>
            <a:ext cx="3008313" cy="1162051"/>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5"/>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600"/>
            </a:lvl1pPr>
            <a:lvl2pPr marL="511967" indent="0">
              <a:buNone/>
              <a:defRPr sz="1300"/>
            </a:lvl2pPr>
            <a:lvl3pPr marL="1023933" indent="0">
              <a:buNone/>
              <a:defRPr sz="1100"/>
            </a:lvl3pPr>
            <a:lvl4pPr marL="1535899" indent="0">
              <a:buNone/>
              <a:defRPr sz="1000"/>
            </a:lvl4pPr>
            <a:lvl5pPr marL="2047866" indent="0">
              <a:buNone/>
              <a:defRPr sz="1000"/>
            </a:lvl5pPr>
            <a:lvl6pPr marL="2559832" indent="0">
              <a:buNone/>
              <a:defRPr sz="1000"/>
            </a:lvl6pPr>
            <a:lvl7pPr marL="3071798" indent="0">
              <a:buNone/>
              <a:defRPr sz="1000"/>
            </a:lvl7pPr>
            <a:lvl8pPr marL="3583765" indent="0">
              <a:buNone/>
              <a:defRPr sz="1000"/>
            </a:lvl8pPr>
            <a:lvl9pPr marL="4095731"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8B8FFE-55A7-4FE4-A3E9-8A7C4ADB308B}" type="datetime1">
              <a:rPr lang="en-US" smtClean="0"/>
              <a:t>4/18/2017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0286B3-77BE-4A8B-842E-DF51138272C4}" type="slidenum">
              <a:rPr lang="en-US" smtClean="0"/>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1811" y="6180984"/>
            <a:ext cx="1288172" cy="56452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1811" y="6180984"/>
            <a:ext cx="1288172" cy="564522"/>
          </a:xfrm>
          <a:prstGeom prst="rect">
            <a:avLst/>
          </a:prstGeom>
        </p:spPr>
      </p:pic>
    </p:spTree>
    <p:extLst>
      <p:ext uri="{BB962C8B-B14F-4D97-AF65-F5344CB8AC3E}">
        <p14:creationId xmlns:p14="http://schemas.microsoft.com/office/powerpoint/2010/main" val="219721697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600"/>
            </a:lvl1pPr>
            <a:lvl2pPr marL="511967" indent="0">
              <a:buNone/>
              <a:defRPr sz="3100"/>
            </a:lvl2pPr>
            <a:lvl3pPr marL="1023933" indent="0">
              <a:buNone/>
              <a:defRPr sz="2700"/>
            </a:lvl3pPr>
            <a:lvl4pPr marL="1535899" indent="0">
              <a:buNone/>
              <a:defRPr sz="2200"/>
            </a:lvl4pPr>
            <a:lvl5pPr marL="2047866" indent="0">
              <a:buNone/>
              <a:defRPr sz="2200"/>
            </a:lvl5pPr>
            <a:lvl6pPr marL="2559832" indent="0">
              <a:buNone/>
              <a:defRPr sz="2200"/>
            </a:lvl6pPr>
            <a:lvl7pPr marL="3071798" indent="0">
              <a:buNone/>
              <a:defRPr sz="2200"/>
            </a:lvl7pPr>
            <a:lvl8pPr marL="3583765" indent="0">
              <a:buNone/>
              <a:defRPr sz="2200"/>
            </a:lvl8pPr>
            <a:lvl9pPr marL="4095731" indent="0">
              <a:buNone/>
              <a:defRPr sz="22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600"/>
            </a:lvl1pPr>
            <a:lvl2pPr marL="511967" indent="0">
              <a:buNone/>
              <a:defRPr sz="1300"/>
            </a:lvl2pPr>
            <a:lvl3pPr marL="1023933" indent="0">
              <a:buNone/>
              <a:defRPr sz="1100"/>
            </a:lvl3pPr>
            <a:lvl4pPr marL="1535899" indent="0">
              <a:buNone/>
              <a:defRPr sz="1000"/>
            </a:lvl4pPr>
            <a:lvl5pPr marL="2047866" indent="0">
              <a:buNone/>
              <a:defRPr sz="1000"/>
            </a:lvl5pPr>
            <a:lvl6pPr marL="2559832" indent="0">
              <a:buNone/>
              <a:defRPr sz="1000"/>
            </a:lvl6pPr>
            <a:lvl7pPr marL="3071798" indent="0">
              <a:buNone/>
              <a:defRPr sz="1000"/>
            </a:lvl7pPr>
            <a:lvl8pPr marL="3583765" indent="0">
              <a:buNone/>
              <a:defRPr sz="1000"/>
            </a:lvl8pPr>
            <a:lvl9pPr marL="4095731"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E7A6BE5-A616-4776-B729-A6FCC3162F6C}" type="datetime1">
              <a:rPr lang="en-US" smtClean="0"/>
              <a:t>4/18/2017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0286B3-77BE-4A8B-842E-DF51138272C4}" type="slidenum">
              <a:rPr lang="en-US" smtClean="0"/>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1811" y="6180984"/>
            <a:ext cx="1288172" cy="56452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1811" y="6180984"/>
            <a:ext cx="1288172" cy="564522"/>
          </a:xfrm>
          <a:prstGeom prst="rect">
            <a:avLst/>
          </a:prstGeom>
        </p:spPr>
      </p:pic>
    </p:spTree>
    <p:extLst>
      <p:ext uri="{BB962C8B-B14F-4D97-AF65-F5344CB8AC3E}">
        <p14:creationId xmlns:p14="http://schemas.microsoft.com/office/powerpoint/2010/main" val="7026268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 y="228600"/>
            <a:ext cx="8385048" cy="1143000"/>
          </a:xfrm>
          <a:prstGeom prst="rect">
            <a:avLst/>
          </a:prstGeom>
        </p:spPr>
        <p:txBody>
          <a:bodyPr vert="horz" lIns="102393" tIns="51197" rIns="102393" bIns="51197"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4800" y="1600203"/>
            <a:ext cx="8382000" cy="4525963"/>
          </a:xfrm>
          <a:prstGeom prst="rect">
            <a:avLst/>
          </a:prstGeom>
        </p:spPr>
        <p:txBody>
          <a:bodyPr vert="horz" lIns="102393" tIns="51197" rIns="102393" bIns="51197"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4800" y="6356351"/>
            <a:ext cx="2133600" cy="365127"/>
          </a:xfrm>
          <a:prstGeom prst="rect">
            <a:avLst/>
          </a:prstGeom>
        </p:spPr>
        <p:txBody>
          <a:bodyPr vert="horz" lIns="102393" tIns="51197" rIns="102393" bIns="51197" rtlCol="0" anchor="ctr"/>
          <a:lstStyle>
            <a:lvl1pPr algn="l">
              <a:defRPr sz="1000">
                <a:solidFill>
                  <a:schemeClr val="tx1">
                    <a:tint val="75000"/>
                  </a:schemeClr>
                </a:solidFill>
              </a:defRPr>
            </a:lvl1pPr>
          </a:lstStyle>
          <a:p>
            <a:pPr defTabSz="457200"/>
            <a:fld id="{A368527A-27A5-455F-B35E-7E3DBDC12E38}" type="datetime1">
              <a:rPr lang="en-US" smtClean="0">
                <a:solidFill>
                  <a:prstClr val="black"/>
                </a:solidFill>
              </a:rPr>
              <a:t>4/18/2017</a:t>
            </a:fld>
            <a:endParaRPr lang="en-US" dirty="0">
              <a:solidFill>
                <a:prstClr val="black"/>
              </a:solidFill>
            </a:endParaRPr>
          </a:p>
        </p:txBody>
      </p:sp>
      <p:sp>
        <p:nvSpPr>
          <p:cNvPr id="5" name="Footer Placeholder 4"/>
          <p:cNvSpPr>
            <a:spLocks noGrp="1"/>
          </p:cNvSpPr>
          <p:nvPr>
            <p:ph type="ftr" sz="quarter" idx="3"/>
          </p:nvPr>
        </p:nvSpPr>
        <p:spPr>
          <a:xfrm>
            <a:off x="3124200" y="6356351"/>
            <a:ext cx="2895600" cy="365127"/>
          </a:xfrm>
          <a:prstGeom prst="rect">
            <a:avLst/>
          </a:prstGeom>
        </p:spPr>
        <p:txBody>
          <a:bodyPr vert="horz" lIns="102393" tIns="51197" rIns="102393" bIns="51197" rtlCol="0" anchor="ctr"/>
          <a:lstStyle>
            <a:lvl1pPr algn="ctr">
              <a:defRPr sz="1300">
                <a:solidFill>
                  <a:schemeClr val="tx1">
                    <a:tint val="75000"/>
                  </a:schemeClr>
                </a:solidFill>
              </a:defRPr>
            </a:lvl1pPr>
          </a:lstStyle>
          <a:p>
            <a:pPr defTabSz="457200"/>
            <a:endParaRPr lang="en-US" dirty="0"/>
          </a:p>
        </p:txBody>
      </p:sp>
      <p:sp>
        <p:nvSpPr>
          <p:cNvPr id="6" name="Slide Number Placeholder 5"/>
          <p:cNvSpPr>
            <a:spLocks noGrp="1"/>
          </p:cNvSpPr>
          <p:nvPr>
            <p:ph type="sldNum" sz="quarter" idx="4"/>
          </p:nvPr>
        </p:nvSpPr>
        <p:spPr>
          <a:xfrm rot="16200000">
            <a:off x="8258556" y="5815585"/>
            <a:ext cx="1328928" cy="365760"/>
          </a:xfrm>
          <a:prstGeom prst="rect">
            <a:avLst/>
          </a:prstGeom>
        </p:spPr>
        <p:txBody>
          <a:bodyPr vert="horz" lIns="0" tIns="0" rIns="0" bIns="0" rtlCol="0" anchor="ctr"/>
          <a:lstStyle>
            <a:lvl1pPr algn="l">
              <a:defRPr sz="1300" b="1">
                <a:solidFill>
                  <a:schemeClr val="tx1">
                    <a:tint val="75000"/>
                  </a:schemeClr>
                </a:solidFill>
                <a:latin typeface="Arial" panose="020B0604020202020204" pitchFamily="34" charset="0"/>
                <a:cs typeface="Arial" panose="020B0604020202020204" pitchFamily="34" charset="0"/>
              </a:defRPr>
            </a:lvl1pPr>
          </a:lstStyle>
          <a:p>
            <a:pPr defTabSz="457200"/>
            <a:fld id="{A5E55A7B-7854-E145-92D9-B491DF4BAE2D}" type="slidenum">
              <a:rPr lang="en-US" smtClean="0">
                <a:solidFill>
                  <a:prstClr val="black"/>
                </a:solidFill>
              </a:rPr>
              <a:pPr defTabSz="457200"/>
              <a:t>‹#›</a:t>
            </a:fld>
            <a:endParaRPr lang="en-US" dirty="0">
              <a:solidFill>
                <a:prstClr val="black"/>
              </a:solidFill>
            </a:endParaRPr>
          </a:p>
        </p:txBody>
      </p:sp>
      <p:sp>
        <p:nvSpPr>
          <p:cNvPr id="7" name="Rectangle 6"/>
          <p:cNvSpPr/>
          <p:nvPr/>
        </p:nvSpPr>
        <p:spPr>
          <a:xfrm>
            <a:off x="9001124" y="5334000"/>
            <a:ext cx="142876" cy="1524000"/>
          </a:xfrm>
          <a:prstGeom prst="rect">
            <a:avLst/>
          </a:prstGeom>
          <a:solidFill>
            <a:srgbClr val="7B7955"/>
          </a:solidFill>
          <a:ln>
            <a:noFill/>
          </a:ln>
        </p:spPr>
        <p:style>
          <a:lnRef idx="2">
            <a:schemeClr val="accent1">
              <a:shade val="50000"/>
            </a:schemeClr>
          </a:lnRef>
          <a:fillRef idx="1">
            <a:schemeClr val="accent1"/>
          </a:fillRef>
          <a:effectRef idx="0">
            <a:schemeClr val="accent1"/>
          </a:effectRef>
          <a:fontRef idx="minor">
            <a:schemeClr val="lt1"/>
          </a:fontRef>
        </p:style>
        <p:txBody>
          <a:bodyPr lIns="102393" tIns="51197" rIns="102393" bIns="51197" rtlCol="0" anchor="ctr"/>
          <a:lstStyle/>
          <a:p>
            <a:pPr algn="ctr"/>
            <a:endParaRPr lang="en-US"/>
          </a:p>
        </p:txBody>
      </p:sp>
      <p:sp>
        <p:nvSpPr>
          <p:cNvPr id="8" name="Rectangle 7"/>
          <p:cNvSpPr/>
          <p:nvPr userDrawn="1"/>
        </p:nvSpPr>
        <p:spPr>
          <a:xfrm>
            <a:off x="9001124" y="5334000"/>
            <a:ext cx="142876" cy="1524000"/>
          </a:xfrm>
          <a:prstGeom prst="rect">
            <a:avLst/>
          </a:prstGeom>
          <a:solidFill>
            <a:srgbClr val="7B7955"/>
          </a:solidFill>
          <a:ln>
            <a:noFill/>
          </a:ln>
        </p:spPr>
        <p:style>
          <a:lnRef idx="2">
            <a:schemeClr val="accent1">
              <a:shade val="50000"/>
            </a:schemeClr>
          </a:lnRef>
          <a:fillRef idx="1">
            <a:schemeClr val="accent1"/>
          </a:fillRef>
          <a:effectRef idx="0">
            <a:schemeClr val="accent1"/>
          </a:effectRef>
          <a:fontRef idx="minor">
            <a:schemeClr val="lt1"/>
          </a:fontRef>
        </p:style>
        <p:txBody>
          <a:bodyPr lIns="102363" tIns="51182" rIns="102363" bIns="51182" rtlCol="0" anchor="ctr"/>
          <a:lstStyle/>
          <a:p>
            <a:pPr algn="ctr"/>
            <a:endParaRPr lang="en-US" dirty="0"/>
          </a:p>
        </p:txBody>
      </p:sp>
    </p:spTree>
    <p:extLst>
      <p:ext uri="{BB962C8B-B14F-4D97-AF65-F5344CB8AC3E}">
        <p14:creationId xmlns:p14="http://schemas.microsoft.com/office/powerpoint/2010/main" val="125150348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Lst>
  <p:timing>
    <p:tnLst>
      <p:par>
        <p:cTn id="1" dur="indefinite" restart="never" nodeType="tmRoot"/>
      </p:par>
    </p:tnLst>
  </p:timing>
  <p:hf sldNum="0" hdr="0" ftr="0" dt="0"/>
  <p:txStyles>
    <p:titleStyle>
      <a:lvl1pPr algn="l" defTabSz="1023933" rtl="0" eaLnBrk="1" latinLnBrk="0" hangingPunct="1">
        <a:spcBef>
          <a:spcPct val="0"/>
        </a:spcBef>
        <a:buNone/>
        <a:defRPr sz="3600" kern="1200">
          <a:solidFill>
            <a:srgbClr val="002F56"/>
          </a:solidFill>
          <a:latin typeface="+mj-lt"/>
          <a:ea typeface="+mj-ea"/>
          <a:cs typeface="+mj-cs"/>
        </a:defRPr>
      </a:lvl1pPr>
    </p:titleStyle>
    <p:bodyStyle>
      <a:lvl1pPr marL="383975" indent="-383975" algn="l" defTabSz="1023933" rtl="0" eaLnBrk="1" latinLnBrk="0" hangingPunct="1">
        <a:spcBef>
          <a:spcPct val="20000"/>
        </a:spcBef>
        <a:buClr>
          <a:srgbClr val="7B7955"/>
        </a:buClr>
        <a:buFont typeface="Arial" panose="020B0604020202020204" pitchFamily="34" charset="0"/>
        <a:buChar char="•"/>
        <a:defRPr sz="2500" kern="1200">
          <a:solidFill>
            <a:schemeClr val="tx1"/>
          </a:solidFill>
          <a:latin typeface="+mn-lt"/>
          <a:ea typeface="+mn-ea"/>
          <a:cs typeface="+mn-cs"/>
        </a:defRPr>
      </a:lvl1pPr>
      <a:lvl2pPr marL="831946" indent="-319979" algn="l" defTabSz="1023933" rtl="0" eaLnBrk="1" latinLnBrk="0" hangingPunct="1">
        <a:spcBef>
          <a:spcPct val="20000"/>
        </a:spcBef>
        <a:buClr>
          <a:srgbClr val="7B7955"/>
        </a:buClr>
        <a:buFont typeface="Arial" panose="020B0604020202020204" pitchFamily="34" charset="0"/>
        <a:buChar char="•"/>
        <a:defRPr sz="2200" kern="1200">
          <a:solidFill>
            <a:schemeClr val="tx1"/>
          </a:solidFill>
          <a:latin typeface="+mn-lt"/>
          <a:ea typeface="+mn-ea"/>
          <a:cs typeface="+mn-cs"/>
        </a:defRPr>
      </a:lvl2pPr>
      <a:lvl3pPr marL="1279916" indent="-255983" algn="l" defTabSz="1023933" rtl="0" eaLnBrk="1" latinLnBrk="0" hangingPunct="1">
        <a:spcBef>
          <a:spcPct val="20000"/>
        </a:spcBef>
        <a:buClr>
          <a:srgbClr val="7B7955"/>
        </a:buClr>
        <a:buFont typeface="Arial" panose="020B0604020202020204" pitchFamily="34" charset="0"/>
        <a:buChar char="•"/>
        <a:defRPr sz="2000" kern="1200">
          <a:solidFill>
            <a:schemeClr val="tx1"/>
          </a:solidFill>
          <a:latin typeface="+mn-lt"/>
          <a:ea typeface="+mn-ea"/>
          <a:cs typeface="+mn-cs"/>
        </a:defRPr>
      </a:lvl3pPr>
      <a:lvl4pPr marL="1791882" indent="-255983" algn="l" defTabSz="1023933" rtl="0" eaLnBrk="1" latinLnBrk="0" hangingPunct="1">
        <a:spcBef>
          <a:spcPct val="20000"/>
        </a:spcBef>
        <a:buClr>
          <a:srgbClr val="7B7955"/>
        </a:buClr>
        <a:buFont typeface="Arial" panose="020B0604020202020204" pitchFamily="34" charset="0"/>
        <a:buChar char="•"/>
        <a:defRPr sz="2000" kern="1200">
          <a:solidFill>
            <a:schemeClr val="tx1"/>
          </a:solidFill>
          <a:latin typeface="+mn-lt"/>
          <a:ea typeface="+mn-ea"/>
          <a:cs typeface="+mn-cs"/>
        </a:defRPr>
      </a:lvl4pPr>
      <a:lvl5pPr marL="2303849" indent="-255983" algn="l" defTabSz="1023933" rtl="0" eaLnBrk="1" latinLnBrk="0" hangingPunct="1">
        <a:spcBef>
          <a:spcPct val="20000"/>
        </a:spcBef>
        <a:buClr>
          <a:srgbClr val="7B7955"/>
        </a:buClr>
        <a:buFont typeface="Arial" panose="020B0604020202020204" pitchFamily="34" charset="0"/>
        <a:buChar char="•"/>
        <a:defRPr sz="2000" kern="1200">
          <a:solidFill>
            <a:schemeClr val="tx1"/>
          </a:solidFill>
          <a:latin typeface="+mn-lt"/>
          <a:ea typeface="+mn-ea"/>
          <a:cs typeface="+mn-cs"/>
        </a:defRPr>
      </a:lvl5pPr>
      <a:lvl6pPr marL="2815815" indent="-255983" algn="l" defTabSz="102393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27782" indent="-255983" algn="l" defTabSz="102393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39748" indent="-255983" algn="l" defTabSz="102393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51714" indent="-255983" algn="l" defTabSz="102393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23933" rtl="0" eaLnBrk="1" latinLnBrk="0" hangingPunct="1">
        <a:defRPr sz="2000" kern="1200">
          <a:solidFill>
            <a:schemeClr val="tx1"/>
          </a:solidFill>
          <a:latin typeface="+mn-lt"/>
          <a:ea typeface="+mn-ea"/>
          <a:cs typeface="+mn-cs"/>
        </a:defRPr>
      </a:lvl1pPr>
      <a:lvl2pPr marL="511967" algn="l" defTabSz="1023933" rtl="0" eaLnBrk="1" latinLnBrk="0" hangingPunct="1">
        <a:defRPr sz="2000" kern="1200">
          <a:solidFill>
            <a:schemeClr val="tx1"/>
          </a:solidFill>
          <a:latin typeface="+mn-lt"/>
          <a:ea typeface="+mn-ea"/>
          <a:cs typeface="+mn-cs"/>
        </a:defRPr>
      </a:lvl2pPr>
      <a:lvl3pPr marL="1023933" algn="l" defTabSz="1023933" rtl="0" eaLnBrk="1" latinLnBrk="0" hangingPunct="1">
        <a:defRPr sz="2000" kern="1200">
          <a:solidFill>
            <a:schemeClr val="tx1"/>
          </a:solidFill>
          <a:latin typeface="+mn-lt"/>
          <a:ea typeface="+mn-ea"/>
          <a:cs typeface="+mn-cs"/>
        </a:defRPr>
      </a:lvl3pPr>
      <a:lvl4pPr marL="1535899" algn="l" defTabSz="1023933" rtl="0" eaLnBrk="1" latinLnBrk="0" hangingPunct="1">
        <a:defRPr sz="2000" kern="1200">
          <a:solidFill>
            <a:schemeClr val="tx1"/>
          </a:solidFill>
          <a:latin typeface="+mn-lt"/>
          <a:ea typeface="+mn-ea"/>
          <a:cs typeface="+mn-cs"/>
        </a:defRPr>
      </a:lvl4pPr>
      <a:lvl5pPr marL="2047866" algn="l" defTabSz="1023933" rtl="0" eaLnBrk="1" latinLnBrk="0" hangingPunct="1">
        <a:defRPr sz="2000" kern="1200">
          <a:solidFill>
            <a:schemeClr val="tx1"/>
          </a:solidFill>
          <a:latin typeface="+mn-lt"/>
          <a:ea typeface="+mn-ea"/>
          <a:cs typeface="+mn-cs"/>
        </a:defRPr>
      </a:lvl5pPr>
      <a:lvl6pPr marL="2559832" algn="l" defTabSz="1023933" rtl="0" eaLnBrk="1" latinLnBrk="0" hangingPunct="1">
        <a:defRPr sz="2000" kern="1200">
          <a:solidFill>
            <a:schemeClr val="tx1"/>
          </a:solidFill>
          <a:latin typeface="+mn-lt"/>
          <a:ea typeface="+mn-ea"/>
          <a:cs typeface="+mn-cs"/>
        </a:defRPr>
      </a:lvl6pPr>
      <a:lvl7pPr marL="3071798" algn="l" defTabSz="1023933" rtl="0" eaLnBrk="1" latinLnBrk="0" hangingPunct="1">
        <a:defRPr sz="2000" kern="1200">
          <a:solidFill>
            <a:schemeClr val="tx1"/>
          </a:solidFill>
          <a:latin typeface="+mn-lt"/>
          <a:ea typeface="+mn-ea"/>
          <a:cs typeface="+mn-cs"/>
        </a:defRPr>
      </a:lvl7pPr>
      <a:lvl8pPr marL="3583765" algn="l" defTabSz="1023933" rtl="0" eaLnBrk="1" latinLnBrk="0" hangingPunct="1">
        <a:defRPr sz="2000" kern="1200">
          <a:solidFill>
            <a:schemeClr val="tx1"/>
          </a:solidFill>
          <a:latin typeface="+mn-lt"/>
          <a:ea typeface="+mn-ea"/>
          <a:cs typeface="+mn-cs"/>
        </a:defRPr>
      </a:lvl8pPr>
      <a:lvl9pPr marL="4095731" algn="l" defTabSz="1023933"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tm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tmp"/><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tmp"/><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image" Target="../media/image36.tmp"/><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Strengthening One Health Coordination Using Participatory-Based Tabletop Exercises</a:t>
            </a:r>
          </a:p>
        </p:txBody>
      </p:sp>
      <p:sp>
        <p:nvSpPr>
          <p:cNvPr id="3" name="Subtitle 2"/>
          <p:cNvSpPr>
            <a:spLocks noGrp="1"/>
          </p:cNvSpPr>
          <p:nvPr>
            <p:ph type="subTitle" idx="1"/>
          </p:nvPr>
        </p:nvSpPr>
        <p:spPr/>
        <p:txBody>
          <a:bodyPr>
            <a:normAutofit/>
          </a:bodyPr>
          <a:lstStyle/>
          <a:p>
            <a:r>
              <a:rPr lang="en-US" dirty="0" smtClean="0"/>
              <a:t>Todd Noel</a:t>
            </a:r>
          </a:p>
          <a:p>
            <a:r>
              <a:rPr lang="en-US" dirty="0" smtClean="0"/>
              <a:t>Carrie McNeil DVM MPH</a:t>
            </a:r>
          </a:p>
          <a:p>
            <a:endParaRPr lang="en-US" dirty="0"/>
          </a:p>
        </p:txBody>
      </p:sp>
    </p:spTree>
    <p:extLst>
      <p:ext uri="{BB962C8B-B14F-4D97-AF65-F5344CB8AC3E}">
        <p14:creationId xmlns:p14="http://schemas.microsoft.com/office/powerpoint/2010/main" val="1797171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76224" y="801175"/>
            <a:ext cx="8410576" cy="5056700"/>
          </a:xfrm>
          <a:prstGeom prst="rect">
            <a:avLst/>
          </a:prstGeom>
        </p:spPr>
        <p:txBody>
          <a:bodyPr vert="horz" lIns="91424" tIns="45712" rIns="91424" bIns="45712" numCol="1"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2400" dirty="0">
              <a:latin typeface="Calibri" panose="020F0502020204030204" pitchFamily="34" charset="0"/>
            </a:endParaRPr>
          </a:p>
          <a:p>
            <a:pPr lvl="2" indent="-285699">
              <a:buClr>
                <a:srgbClr val="103160"/>
              </a:buClr>
              <a:buFont typeface="Wingdings" panose="05000000000000000000" pitchFamily="2" charset="2"/>
              <a:buChar char="§"/>
            </a:pPr>
            <a:endParaRPr lang="en-US" dirty="0" smtClean="0"/>
          </a:p>
          <a:p>
            <a:pPr lvl="2">
              <a:buClr>
                <a:srgbClr val="103160"/>
              </a:buClr>
              <a:buFont typeface="Wingdings" panose="05000000000000000000" pitchFamily="2" charset="2"/>
              <a:buChar char="§"/>
            </a:pPr>
            <a:endParaRPr lang="en-US" b="1" dirty="0" smtClean="0"/>
          </a:p>
          <a:p>
            <a:pPr lvl="2">
              <a:buClr>
                <a:srgbClr val="103160"/>
              </a:buClr>
              <a:buFont typeface="Wingdings" panose="05000000000000000000" pitchFamily="2" charset="2"/>
              <a:buChar char="§"/>
            </a:pPr>
            <a:endParaRPr lang="en-US" b="1" dirty="0"/>
          </a:p>
          <a:p>
            <a:pPr lvl="1">
              <a:buClr>
                <a:srgbClr val="103160"/>
              </a:buClr>
              <a:buFont typeface="Wingdings" panose="05000000000000000000" pitchFamily="2" charset="2"/>
              <a:buChar char="§"/>
            </a:pPr>
            <a:endParaRPr lang="en-US" dirty="0"/>
          </a:p>
          <a:p>
            <a:pPr marL="0" indent="0">
              <a:buClr>
                <a:srgbClr val="103160"/>
              </a:buClr>
              <a:buNone/>
            </a:pPr>
            <a:endParaRPr lang="en-US" dirty="0"/>
          </a:p>
          <a:p>
            <a:pPr marL="0" indent="0">
              <a:buNone/>
            </a:pPr>
            <a:endParaRPr lang="en-US" sz="2400" dirty="0">
              <a:latin typeface="Calibri" panose="020F0502020204030204" pitchFamily="34" charset="0"/>
            </a:endParaRPr>
          </a:p>
          <a:p>
            <a:pPr marL="0" indent="0">
              <a:buNone/>
            </a:pPr>
            <a:endParaRPr lang="en-US" sz="2400" b="1" dirty="0">
              <a:latin typeface="Calibri" panose="020F0502020204030204" pitchFamily="34" charset="0"/>
            </a:endParaRPr>
          </a:p>
        </p:txBody>
      </p:sp>
      <p:sp>
        <p:nvSpPr>
          <p:cNvPr id="6" name="Rectangle 5"/>
          <p:cNvSpPr/>
          <p:nvPr/>
        </p:nvSpPr>
        <p:spPr>
          <a:xfrm>
            <a:off x="281873" y="1828800"/>
            <a:ext cx="8081818" cy="3501229"/>
          </a:xfrm>
          <a:prstGeom prst="rect">
            <a:avLst/>
          </a:prstGeom>
          <a:ln>
            <a:noFill/>
          </a:ln>
        </p:spPr>
        <p:txBody>
          <a:bodyPr wrap="square" lIns="38368" tIns="19184" rIns="38368" bIns="19184">
            <a:spAutoFit/>
          </a:bodyPr>
          <a:lstStyle/>
          <a:p>
            <a:r>
              <a:rPr lang="en-US" b="1" u="sng" dirty="0" smtClean="0"/>
              <a:t>Design</a:t>
            </a:r>
          </a:p>
          <a:p>
            <a:endParaRPr lang="en-US" sz="1000" dirty="0"/>
          </a:p>
          <a:p>
            <a:r>
              <a:rPr lang="en-US" b="1" dirty="0" smtClean="0"/>
              <a:t>Participant Criteria &amp; Selection</a:t>
            </a:r>
            <a:endParaRPr lang="en-US" b="1" dirty="0"/>
          </a:p>
          <a:p>
            <a:pPr marL="431643" lvl="1" indent="-239801">
              <a:buClr>
                <a:schemeClr val="accent2"/>
              </a:buClr>
              <a:buFont typeface="Wingdings" panose="05000000000000000000" pitchFamily="2" charset="2"/>
              <a:buChar char="§"/>
            </a:pPr>
            <a:r>
              <a:rPr lang="en-US" sz="1500" dirty="0"/>
              <a:t>Developed by the sponsor &amp; IBCTR planning team</a:t>
            </a:r>
          </a:p>
          <a:p>
            <a:pPr marL="431643" lvl="1" indent="-239801">
              <a:buClr>
                <a:schemeClr val="accent2"/>
              </a:buClr>
              <a:buFont typeface="Wingdings" panose="05000000000000000000" pitchFamily="2" charset="2"/>
              <a:buChar char="§"/>
            </a:pPr>
            <a:r>
              <a:rPr lang="en-US" sz="1500" dirty="0"/>
              <a:t>Coordinated with regional contacts and leads (FAO, DOS, other)</a:t>
            </a:r>
          </a:p>
          <a:p>
            <a:endParaRPr lang="en-US" b="1" dirty="0" smtClean="0"/>
          </a:p>
          <a:p>
            <a:r>
              <a:rPr lang="en-US" b="1" dirty="0" smtClean="0"/>
              <a:t>Scenario</a:t>
            </a:r>
            <a:endParaRPr lang="en-US" b="1" dirty="0"/>
          </a:p>
          <a:p>
            <a:pPr marL="431643" lvl="1" indent="-239801">
              <a:buClr>
                <a:schemeClr val="accent2"/>
              </a:buClr>
              <a:buFont typeface="Wingdings" panose="05000000000000000000" pitchFamily="2" charset="2"/>
              <a:buChar char="§"/>
            </a:pPr>
            <a:r>
              <a:rPr lang="en-US" sz="1500" dirty="0"/>
              <a:t>Objective-based, specific to each ministry and country (14 narratives)</a:t>
            </a:r>
          </a:p>
          <a:p>
            <a:pPr marL="431643" lvl="1" indent="-239801">
              <a:buClr>
                <a:schemeClr val="accent2"/>
              </a:buClr>
              <a:buFont typeface="Wingdings" panose="05000000000000000000" pitchFamily="2" charset="2"/>
              <a:buChar char="§"/>
            </a:pPr>
            <a:r>
              <a:rPr lang="en-US" sz="1500" dirty="0"/>
              <a:t>Kept focus on disease surveillance </a:t>
            </a:r>
          </a:p>
          <a:p>
            <a:pPr marL="431643" lvl="1" indent="-239801">
              <a:buClr>
                <a:schemeClr val="accent2"/>
              </a:buClr>
              <a:buFont typeface="Wingdings" panose="05000000000000000000" pitchFamily="2" charset="2"/>
              <a:buChar char="§"/>
            </a:pPr>
            <a:r>
              <a:rPr lang="en-US" sz="1500" dirty="0"/>
              <a:t>Primary agent: emerging (side narratives of known agents)</a:t>
            </a:r>
          </a:p>
          <a:p>
            <a:pPr marL="431643" lvl="1" indent="-239801">
              <a:buClr>
                <a:schemeClr val="accent2"/>
              </a:buClr>
              <a:buFont typeface="Wingdings" panose="05000000000000000000" pitchFamily="2" charset="2"/>
              <a:buChar char="§"/>
            </a:pPr>
            <a:r>
              <a:rPr lang="en-US" sz="1500" dirty="0">
                <a:sym typeface="Wingdings" panose="05000000000000000000" pitchFamily="2" charset="2"/>
              </a:rPr>
              <a:t>MSEL created to progressively evaluate within-in ministry, </a:t>
            </a:r>
            <a:br>
              <a:rPr lang="en-US" sz="1500" dirty="0">
                <a:sym typeface="Wingdings" panose="05000000000000000000" pitchFamily="2" charset="2"/>
              </a:rPr>
            </a:br>
            <a:r>
              <a:rPr lang="en-US" sz="1500" dirty="0">
                <a:sym typeface="Wingdings" panose="05000000000000000000" pitchFamily="2" charset="2"/>
              </a:rPr>
              <a:t>cross-sector and cross-border interactions</a:t>
            </a:r>
          </a:p>
          <a:p>
            <a:pPr marL="431643" lvl="1" indent="-239801">
              <a:buClr>
                <a:schemeClr val="accent2"/>
              </a:buClr>
              <a:buFont typeface="Wingdings" panose="05000000000000000000" pitchFamily="2" charset="2"/>
              <a:buChar char="§"/>
            </a:pPr>
            <a:r>
              <a:rPr lang="en-US" sz="1500" dirty="0">
                <a:sym typeface="Wingdings" panose="05000000000000000000" pitchFamily="2" charset="2"/>
              </a:rPr>
              <a:t>Incorporate “coins” (injects) to help track communication </a:t>
            </a:r>
          </a:p>
          <a:p>
            <a:pPr marL="431643" lvl="1" indent="-239801">
              <a:buClr>
                <a:schemeClr val="accent2"/>
              </a:buClr>
              <a:buFont typeface="Wingdings" panose="05000000000000000000" pitchFamily="2" charset="2"/>
              <a:buChar char="§"/>
            </a:pPr>
            <a:endParaRPr lang="en-US" sz="1500" dirty="0"/>
          </a:p>
        </p:txBody>
      </p:sp>
      <p:sp>
        <p:nvSpPr>
          <p:cNvPr id="10" name="Title 1"/>
          <p:cNvSpPr txBox="1">
            <a:spLocks/>
          </p:cNvSpPr>
          <p:nvPr/>
        </p:nvSpPr>
        <p:spPr>
          <a:xfrm>
            <a:off x="1204315" y="304800"/>
            <a:ext cx="6906607" cy="1143000"/>
          </a:xfrm>
          <a:prstGeom prst="rect">
            <a:avLst/>
          </a:prstGeom>
        </p:spPr>
        <p:txBody>
          <a:bodyPr vert="horz" lIns="102393" tIns="51197" rIns="102393" bIns="51197" rtlCol="0" anchor="b" anchorCtr="0">
            <a:normAutofit fontScale="47500" lnSpcReduction="20000"/>
          </a:bodyPr>
          <a:lstStyle>
            <a:lvl1pPr algn="l" defTabSz="2440259" rtl="0" eaLnBrk="1" latinLnBrk="0" hangingPunct="1">
              <a:spcBef>
                <a:spcPct val="0"/>
              </a:spcBef>
              <a:buNone/>
              <a:defRPr sz="8500" kern="1200">
                <a:solidFill>
                  <a:srgbClr val="002F56"/>
                </a:solidFill>
                <a:latin typeface="+mj-lt"/>
                <a:ea typeface="+mj-ea"/>
                <a:cs typeface="+mj-cs"/>
              </a:defRPr>
            </a:lvl1pPr>
          </a:lstStyle>
          <a:p>
            <a:r>
              <a:rPr lang="en-US" b="1" dirty="0" smtClean="0"/>
              <a:t>South Asia Pandemic TTX 2016</a:t>
            </a:r>
            <a:endParaRPr lang="en-US" b="1" dirty="0"/>
          </a:p>
        </p:txBody>
      </p:sp>
      <p:pic>
        <p:nvPicPr>
          <p:cNvPr id="19" name="Picture 18"/>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rcRect l="15061" r="7058" b="24470"/>
          <a:stretch/>
        </p:blipFill>
        <p:spPr>
          <a:xfrm>
            <a:off x="6156602" y="2834053"/>
            <a:ext cx="2207089" cy="2857500"/>
          </a:xfrm>
          <a:prstGeom prst="rect">
            <a:avLst/>
          </a:prstGeom>
        </p:spPr>
      </p:pic>
      <p:pic>
        <p:nvPicPr>
          <p:cNvPr id="21" name="Picture 2" descr="C:\Users\csmcnei\AppData\Local\Microsoft\Windows\Temporary Internet Files\Content.Outlook\657OAHJ3\Meko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426" y="320040"/>
            <a:ext cx="933024" cy="114723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94098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B0F0"/>
                </a:solidFill>
                <a:latin typeface="Calibri"/>
                <a:ea typeface="Calibri"/>
                <a:cs typeface="Times New Roman"/>
              </a:rPr>
              <a:t>India Phase #</a:t>
            </a:r>
            <a:r>
              <a:rPr lang="en-US" b="1" dirty="0">
                <a:solidFill>
                  <a:srgbClr val="00B0F0"/>
                </a:solidFill>
                <a:latin typeface="Calibri"/>
                <a:ea typeface="Calibri"/>
                <a:cs typeface="Times New Roman"/>
              </a:rPr>
              <a:t>2</a:t>
            </a:r>
            <a:r>
              <a:rPr lang="en-US" b="1" dirty="0" smtClean="0">
                <a:solidFill>
                  <a:srgbClr val="00B0F0"/>
                </a:solidFill>
                <a:latin typeface="Calibri"/>
                <a:ea typeface="Calibri"/>
                <a:cs typeface="Times New Roman"/>
              </a:rPr>
              <a:t>:</a:t>
            </a:r>
            <a:r>
              <a:rPr lang="en-US" b="1" dirty="0" smtClean="0">
                <a:latin typeface="Calibri"/>
                <a:ea typeface="Calibri"/>
                <a:cs typeface="Times New Roman"/>
              </a:rPr>
              <a:t/>
            </a:r>
            <a:br>
              <a:rPr lang="en-US" b="1" dirty="0" smtClean="0">
                <a:latin typeface="Calibri"/>
                <a:ea typeface="Calibri"/>
                <a:cs typeface="Times New Roman"/>
              </a:rPr>
            </a:br>
            <a:r>
              <a:rPr lang="en-US" b="1" dirty="0" smtClean="0">
                <a:latin typeface="Calibri"/>
                <a:ea typeface="Calibri"/>
                <a:cs typeface="Times New Roman"/>
              </a:rPr>
              <a:t>Public Health</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7809" y="77521"/>
            <a:ext cx="1092179" cy="110400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6087" y="77522"/>
            <a:ext cx="1104008" cy="1104008"/>
          </a:xfrm>
          <a:prstGeom prst="rect">
            <a:avLst/>
          </a:prstGeom>
        </p:spPr>
      </p:pic>
      <p:sp>
        <p:nvSpPr>
          <p:cNvPr id="12" name="Rectangle 11"/>
          <p:cNvSpPr/>
          <p:nvPr/>
        </p:nvSpPr>
        <p:spPr>
          <a:xfrm rot="16200000">
            <a:off x="8307064" y="6022589"/>
            <a:ext cx="1525524" cy="148347"/>
          </a:xfrm>
          <a:prstGeom prst="rect">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lIns="38368" tIns="19184" rIns="38368" bIns="19184" rtlCol="0" anchor="ctr"/>
          <a:lstStyle/>
          <a:p>
            <a:pPr algn="ctr"/>
            <a:endParaRPr lang="en-US" dirty="0"/>
          </a:p>
        </p:txBody>
      </p:sp>
      <p:sp>
        <p:nvSpPr>
          <p:cNvPr id="8" name="Content Placeholder 2"/>
          <p:cNvSpPr txBox="1">
            <a:spLocks/>
          </p:cNvSpPr>
          <p:nvPr/>
        </p:nvSpPr>
        <p:spPr>
          <a:xfrm>
            <a:off x="457200" y="1432852"/>
            <a:ext cx="8229600" cy="548348"/>
          </a:xfrm>
          <a:prstGeom prst="rect">
            <a:avLst/>
          </a:prstGeom>
        </p:spPr>
        <p:txBody>
          <a:bodyPr vert="horz" lIns="102393" tIns="51197" rIns="102393" bIns="51197" rtlCol="0">
            <a:normAutofit/>
          </a:bodyPr>
          <a:lstStyle>
            <a:lvl1pPr marL="383975" indent="-383975" algn="l" defTabSz="1023933" rtl="0" eaLnBrk="1" latinLnBrk="0" hangingPunct="1">
              <a:spcBef>
                <a:spcPct val="20000"/>
              </a:spcBef>
              <a:buClr>
                <a:srgbClr val="7B7955"/>
              </a:buClr>
              <a:buFont typeface="Arial" panose="020B0604020202020204" pitchFamily="34" charset="0"/>
              <a:buChar char="•"/>
              <a:defRPr sz="2500" kern="1200">
                <a:solidFill>
                  <a:schemeClr val="tx1"/>
                </a:solidFill>
                <a:latin typeface="+mn-lt"/>
                <a:ea typeface="+mn-ea"/>
                <a:cs typeface="+mn-cs"/>
              </a:defRPr>
            </a:lvl1pPr>
            <a:lvl2pPr marL="831946" indent="-319979" algn="l" defTabSz="1023933" rtl="0" eaLnBrk="1" latinLnBrk="0" hangingPunct="1">
              <a:spcBef>
                <a:spcPct val="20000"/>
              </a:spcBef>
              <a:buClr>
                <a:srgbClr val="7B7955"/>
              </a:buClr>
              <a:buFont typeface="Arial" panose="020B0604020202020204" pitchFamily="34" charset="0"/>
              <a:buChar char="•"/>
              <a:defRPr sz="2200" kern="1200">
                <a:solidFill>
                  <a:schemeClr val="tx1"/>
                </a:solidFill>
                <a:latin typeface="+mn-lt"/>
                <a:ea typeface="+mn-ea"/>
                <a:cs typeface="+mn-cs"/>
              </a:defRPr>
            </a:lvl2pPr>
            <a:lvl3pPr marL="1279916" indent="-255983" algn="l" defTabSz="1023933" rtl="0" eaLnBrk="1" latinLnBrk="0" hangingPunct="1">
              <a:spcBef>
                <a:spcPct val="20000"/>
              </a:spcBef>
              <a:buClr>
                <a:srgbClr val="7B7955"/>
              </a:buClr>
              <a:buFont typeface="Arial" panose="020B0604020202020204" pitchFamily="34" charset="0"/>
              <a:buChar char="•"/>
              <a:defRPr sz="2000" kern="1200">
                <a:solidFill>
                  <a:schemeClr val="tx1"/>
                </a:solidFill>
                <a:latin typeface="+mn-lt"/>
                <a:ea typeface="+mn-ea"/>
                <a:cs typeface="+mn-cs"/>
              </a:defRPr>
            </a:lvl3pPr>
            <a:lvl4pPr marL="1791882" indent="-255983" algn="l" defTabSz="1023933" rtl="0" eaLnBrk="1" latinLnBrk="0" hangingPunct="1">
              <a:spcBef>
                <a:spcPct val="20000"/>
              </a:spcBef>
              <a:buClr>
                <a:srgbClr val="7B7955"/>
              </a:buClr>
              <a:buFont typeface="Arial" panose="020B0604020202020204" pitchFamily="34" charset="0"/>
              <a:buChar char="•"/>
              <a:defRPr sz="2000" kern="1200">
                <a:solidFill>
                  <a:schemeClr val="tx1"/>
                </a:solidFill>
                <a:latin typeface="+mn-lt"/>
                <a:ea typeface="+mn-ea"/>
                <a:cs typeface="+mn-cs"/>
              </a:defRPr>
            </a:lvl4pPr>
            <a:lvl5pPr marL="2303849" indent="-255983" algn="l" defTabSz="1023933" rtl="0" eaLnBrk="1" latinLnBrk="0" hangingPunct="1">
              <a:spcBef>
                <a:spcPct val="20000"/>
              </a:spcBef>
              <a:buClr>
                <a:srgbClr val="7B7955"/>
              </a:buClr>
              <a:buFont typeface="Arial" panose="020B0604020202020204" pitchFamily="34" charset="0"/>
              <a:buChar char="•"/>
              <a:defRPr sz="2000" kern="1200">
                <a:solidFill>
                  <a:schemeClr val="tx1"/>
                </a:solidFill>
                <a:latin typeface="+mn-lt"/>
                <a:ea typeface="+mn-ea"/>
                <a:cs typeface="+mn-cs"/>
              </a:defRPr>
            </a:lvl5pPr>
            <a:lvl6pPr marL="2815815" indent="-255983" algn="l" defTabSz="102393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27782" indent="-255983" algn="l" defTabSz="102393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39748" indent="-255983" algn="l" defTabSz="102393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51714" indent="-255983" algn="l" defTabSz="102393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457038">
              <a:lnSpc>
                <a:spcPct val="115000"/>
              </a:lnSpc>
              <a:spcBef>
                <a:spcPts val="0"/>
              </a:spcBef>
            </a:pPr>
            <a:r>
              <a:rPr lang="en-US" sz="2000" b="1" dirty="0" smtClean="0">
                <a:ea typeface="Calibri"/>
                <a:cs typeface="Times New Roman"/>
              </a:rPr>
              <a:t>Time: 1200 5/07/2017    Weather: 20 C, Partly cloudy, afternoon rains</a:t>
            </a:r>
          </a:p>
          <a:p>
            <a:pPr marL="536967" lvl="1" indent="0">
              <a:lnSpc>
                <a:spcPct val="115000"/>
              </a:lnSpc>
              <a:spcBef>
                <a:spcPts val="0"/>
              </a:spcBef>
              <a:buNone/>
            </a:pPr>
            <a:endParaRPr lang="en-US" sz="1800" b="1" dirty="0" smtClean="0">
              <a:ea typeface="Calibri"/>
              <a:cs typeface="Times New Roman"/>
            </a:endParaRPr>
          </a:p>
        </p:txBody>
      </p:sp>
      <p:sp>
        <p:nvSpPr>
          <p:cNvPr id="4" name="Rectangle 3"/>
          <p:cNvSpPr/>
          <p:nvPr/>
        </p:nvSpPr>
        <p:spPr>
          <a:xfrm>
            <a:off x="152400" y="5181600"/>
            <a:ext cx="4343400" cy="1578894"/>
          </a:xfrm>
          <a:prstGeom prst="rect">
            <a:avLst/>
          </a:prstGeom>
        </p:spPr>
        <p:txBody>
          <a:bodyPr wrap="square">
            <a:spAutoFit/>
          </a:bodyPr>
          <a:lstStyle/>
          <a:p>
            <a:pPr marL="0" lvl="1">
              <a:lnSpc>
                <a:spcPct val="115000"/>
              </a:lnSpc>
              <a:spcBef>
                <a:spcPts val="0"/>
              </a:spcBef>
            </a:pPr>
            <a:r>
              <a:rPr lang="en-US" sz="1400" b="1" dirty="0" smtClean="0">
                <a:ea typeface="Calibri"/>
                <a:cs typeface="Times New Roman"/>
              </a:rPr>
              <a:t>Kolkata </a:t>
            </a:r>
            <a:r>
              <a:rPr lang="en-US" sz="1400" b="1" dirty="0">
                <a:ea typeface="Calibri"/>
                <a:cs typeface="Times New Roman"/>
              </a:rPr>
              <a:t>faces major outbreak with 1000s of hospitalized adults and children exhibiting mostly signs of fever, coughing and trouble breathing. Over 100 deaths have been attributed to this cause over past 2 weeks. Similar cases are being reported in Mumbai, </a:t>
            </a:r>
            <a:r>
              <a:rPr lang="en-US" sz="1400" b="1" dirty="0" err="1">
                <a:ea typeface="Calibri"/>
                <a:cs typeface="Times New Roman"/>
              </a:rPr>
              <a:t>Hyderbad</a:t>
            </a:r>
            <a:r>
              <a:rPr lang="en-US" sz="1400" b="1" dirty="0">
                <a:ea typeface="Calibri"/>
                <a:cs typeface="Times New Roman"/>
              </a:rPr>
              <a:t>, Ranchi, New Delhi and </a:t>
            </a:r>
            <a:r>
              <a:rPr lang="en-US" sz="1400" b="1" dirty="0" smtClean="0">
                <a:ea typeface="Calibri"/>
                <a:cs typeface="Times New Roman"/>
              </a:rPr>
              <a:t>Bangalore.</a:t>
            </a:r>
            <a:endParaRPr lang="en-US" sz="1400" b="1" dirty="0">
              <a:ea typeface="Calibri"/>
              <a:cs typeface="Times New Roman"/>
            </a:endParaRPr>
          </a:p>
        </p:txBody>
      </p:sp>
      <p:cxnSp>
        <p:nvCxnSpPr>
          <p:cNvPr id="9" name="Straight Connector 8"/>
          <p:cNvCxnSpPr/>
          <p:nvPr/>
        </p:nvCxnSpPr>
        <p:spPr>
          <a:xfrm>
            <a:off x="4572000" y="1981200"/>
            <a:ext cx="0" cy="47030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Screen Clipping"/>
          <p:cNvPicPr>
            <a:picLocks noChangeAspect="1"/>
          </p:cNvPicPr>
          <p:nvPr/>
        </p:nvPicPr>
        <p:blipFill rotWithShape="1">
          <a:blip r:embed="rId5">
            <a:extLst>
              <a:ext uri="{28A0092B-C50C-407E-A947-70E740481C1C}">
                <a14:useLocalDpi xmlns:a14="http://schemas.microsoft.com/office/drawing/2010/main" val="0"/>
              </a:ext>
            </a:extLst>
          </a:blip>
          <a:srcRect t="-1" b="18601"/>
          <a:stretch/>
        </p:blipFill>
        <p:spPr>
          <a:xfrm>
            <a:off x="669060" y="1956217"/>
            <a:ext cx="3310080" cy="3225383"/>
          </a:xfrm>
          <a:prstGeom prst="rect">
            <a:avLst/>
          </a:prstGeom>
        </p:spPr>
      </p:pic>
      <p:pic>
        <p:nvPicPr>
          <p:cNvPr id="7" name="Picture 6"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0" y="2667000"/>
            <a:ext cx="1590787" cy="1066800"/>
          </a:xfrm>
          <a:prstGeom prst="rect">
            <a:avLst/>
          </a:prstGeom>
        </p:spPr>
      </p:pic>
      <p:grpSp>
        <p:nvGrpSpPr>
          <p:cNvPr id="21" name="Group 20"/>
          <p:cNvGrpSpPr/>
          <p:nvPr/>
        </p:nvGrpSpPr>
        <p:grpSpPr>
          <a:xfrm>
            <a:off x="4972874" y="2131102"/>
            <a:ext cx="3713925" cy="3705982"/>
            <a:chOff x="4972874" y="2131102"/>
            <a:chExt cx="3713925" cy="3705982"/>
          </a:xfrm>
        </p:grpSpPr>
        <p:pic>
          <p:nvPicPr>
            <p:cNvPr id="20" name="Picture 19"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72874" y="2131102"/>
              <a:ext cx="3713925" cy="3705982"/>
            </a:xfrm>
            <a:prstGeom prst="rect">
              <a:avLst/>
            </a:prstGeom>
          </p:spPr>
        </p:pic>
        <p:sp>
          <p:nvSpPr>
            <p:cNvPr id="15" name="Rectangle 14"/>
            <p:cNvSpPr/>
            <p:nvPr/>
          </p:nvSpPr>
          <p:spPr>
            <a:xfrm>
              <a:off x="7650600" y="2189814"/>
              <a:ext cx="1036199"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224293" y="2464633"/>
              <a:ext cx="1421482"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339371" y="2921833"/>
              <a:ext cx="1278922"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534086" y="3104214"/>
              <a:ext cx="919782"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5174664" y="2440433"/>
            <a:ext cx="2695324" cy="276999"/>
          </a:xfrm>
          <a:prstGeom prst="rect">
            <a:avLst/>
          </a:prstGeom>
          <a:noFill/>
        </p:spPr>
        <p:txBody>
          <a:bodyPr wrap="square" rtlCol="0">
            <a:spAutoFit/>
          </a:bodyPr>
          <a:lstStyle/>
          <a:p>
            <a:r>
              <a:rPr lang="en-US" sz="1200" dirty="0" smtClean="0"/>
              <a:t>KolkataHospital@gmail.com</a:t>
            </a:r>
            <a:endParaRPr lang="en-US" sz="1200" dirty="0"/>
          </a:p>
        </p:txBody>
      </p:sp>
      <p:sp>
        <p:nvSpPr>
          <p:cNvPr id="23" name="TextBox 22"/>
          <p:cNvSpPr txBox="1"/>
          <p:nvPr/>
        </p:nvSpPr>
        <p:spPr>
          <a:xfrm>
            <a:off x="5449669" y="3064998"/>
            <a:ext cx="1408331" cy="230832"/>
          </a:xfrm>
          <a:prstGeom prst="rect">
            <a:avLst/>
          </a:prstGeom>
          <a:noFill/>
        </p:spPr>
        <p:txBody>
          <a:bodyPr wrap="square" rtlCol="0">
            <a:spAutoFit/>
          </a:bodyPr>
          <a:lstStyle/>
          <a:p>
            <a:r>
              <a:rPr lang="en-US" sz="900" dirty="0" smtClean="0"/>
              <a:t>India@ministry.gov</a:t>
            </a:r>
            <a:endParaRPr lang="en-US" sz="900" dirty="0"/>
          </a:p>
        </p:txBody>
      </p:sp>
      <p:sp>
        <p:nvSpPr>
          <p:cNvPr id="24" name="TextBox 23"/>
          <p:cNvSpPr txBox="1"/>
          <p:nvPr/>
        </p:nvSpPr>
        <p:spPr>
          <a:xfrm>
            <a:off x="5224293" y="2889984"/>
            <a:ext cx="1408331" cy="230832"/>
          </a:xfrm>
          <a:prstGeom prst="rect">
            <a:avLst/>
          </a:prstGeom>
          <a:noFill/>
        </p:spPr>
        <p:txBody>
          <a:bodyPr wrap="square" rtlCol="0">
            <a:spAutoFit/>
          </a:bodyPr>
          <a:lstStyle/>
          <a:p>
            <a:r>
              <a:rPr lang="en-US" sz="900" dirty="0" smtClean="0"/>
              <a:t>Sun 7/5/2017 12:00 PM</a:t>
            </a:r>
            <a:endParaRPr lang="en-US" sz="900" dirty="0"/>
          </a:p>
        </p:txBody>
      </p:sp>
    </p:spTree>
    <p:extLst>
      <p:ext uri="{BB962C8B-B14F-4D97-AF65-F5344CB8AC3E}">
        <p14:creationId xmlns:p14="http://schemas.microsoft.com/office/powerpoint/2010/main" val="4172109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rot="16200000">
            <a:off x="8307064" y="6022589"/>
            <a:ext cx="1525524" cy="148347"/>
          </a:xfrm>
          <a:prstGeom prst="rect">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lIns="38368" tIns="19184" rIns="38368" bIns="19184" rtlCol="0" anchor="ctr"/>
          <a:lstStyle/>
          <a:p>
            <a:pPr algn="ctr"/>
            <a:endParaRPr lang="en-US" dirty="0"/>
          </a:p>
        </p:txBody>
      </p:sp>
      <p:sp>
        <p:nvSpPr>
          <p:cNvPr id="4" name="TextBox 3"/>
          <p:cNvSpPr txBox="1"/>
          <p:nvPr/>
        </p:nvSpPr>
        <p:spPr>
          <a:xfrm>
            <a:off x="152400" y="152400"/>
            <a:ext cx="8743307" cy="5693865"/>
          </a:xfrm>
          <a:prstGeom prst="rect">
            <a:avLst/>
          </a:prstGeom>
          <a:noFill/>
        </p:spPr>
        <p:txBody>
          <a:bodyPr wrap="square" rtlCol="0">
            <a:spAutoFit/>
          </a:bodyPr>
          <a:lstStyle/>
          <a:p>
            <a:r>
              <a:rPr lang="en-US" sz="1400" b="1" dirty="0"/>
              <a:t>What steps do you take when you receive this information?</a:t>
            </a:r>
          </a:p>
          <a:p>
            <a:pPr algn="just"/>
            <a:r>
              <a:rPr lang="en-US" sz="1400" b="1" dirty="0"/>
              <a:t>i._______________________________________________________________________________________________</a:t>
            </a:r>
          </a:p>
          <a:p>
            <a:pPr algn="just"/>
            <a:r>
              <a:rPr lang="en-US" sz="1400" b="1" dirty="0"/>
              <a:t>ii. ______________________________________________________________________________________________</a:t>
            </a:r>
          </a:p>
          <a:p>
            <a:pPr algn="just"/>
            <a:r>
              <a:rPr lang="en-US" sz="1400" b="1" dirty="0"/>
              <a:t>iii.______________________________________________________________________________________________</a:t>
            </a:r>
          </a:p>
          <a:p>
            <a:pPr algn="just"/>
            <a:r>
              <a:rPr lang="en-US" sz="1400" b="1" dirty="0"/>
              <a:t>iv.______________________________________________________________________________________________</a:t>
            </a:r>
          </a:p>
          <a:p>
            <a:pPr algn="just"/>
            <a:r>
              <a:rPr lang="en-US" sz="1400" b="1" dirty="0"/>
              <a:t>v.  ______________________________________________________________________________________________</a:t>
            </a:r>
          </a:p>
          <a:p>
            <a:endParaRPr lang="en-US" sz="1400" b="1" dirty="0" smtClean="0"/>
          </a:p>
          <a:p>
            <a:r>
              <a:rPr lang="en-US" sz="1400" b="1" dirty="0" smtClean="0"/>
              <a:t>How would you would normally receive this information from a hospital? (Phone,</a:t>
            </a:r>
            <a:r>
              <a:rPr lang="en-US" sz="1400" b="1" dirty="0"/>
              <a:t> </a:t>
            </a:r>
            <a:r>
              <a:rPr lang="en-US" sz="1400" b="1" dirty="0" smtClean="0"/>
              <a:t>Fax,</a:t>
            </a:r>
            <a:r>
              <a:rPr lang="en-US" sz="1400" b="1" dirty="0"/>
              <a:t> </a:t>
            </a:r>
            <a:r>
              <a:rPr lang="en-US" sz="1400" b="1" dirty="0" smtClean="0"/>
              <a:t>Email, Other)</a:t>
            </a:r>
          </a:p>
          <a:p>
            <a:endParaRPr lang="en-US" sz="1400" b="1" dirty="0" smtClean="0"/>
          </a:p>
          <a:p>
            <a:r>
              <a:rPr lang="en-US" sz="1400" b="1" dirty="0" smtClean="0"/>
              <a:t>Is there a policy specifying how soon a hospital is required to notify your ministry of a possible outbreak? (Yes/No)</a:t>
            </a:r>
          </a:p>
          <a:p>
            <a:endParaRPr lang="en-US" sz="1400" b="1" dirty="0" smtClean="0"/>
          </a:p>
          <a:p>
            <a:r>
              <a:rPr lang="en-US" sz="1400" b="1" dirty="0" smtClean="0"/>
              <a:t>How long does it normally take your office to receive the information? (___ days</a:t>
            </a:r>
            <a:r>
              <a:rPr lang="en-US" sz="1400" b="1" dirty="0"/>
              <a:t> </a:t>
            </a:r>
            <a:r>
              <a:rPr lang="en-US" sz="1400" b="1" dirty="0" smtClean="0"/>
              <a:t>or ___hours)</a:t>
            </a:r>
            <a:endParaRPr lang="en-US" sz="1400" b="1" dirty="0"/>
          </a:p>
          <a:p>
            <a:endParaRPr lang="en-US" sz="1400" b="1" dirty="0" smtClean="0"/>
          </a:p>
          <a:p>
            <a:r>
              <a:rPr lang="en-US" sz="1400" b="1" dirty="0" smtClean="0"/>
              <a:t>Would your ministry investigate this situation, based on the information provided?________________ </a:t>
            </a:r>
          </a:p>
          <a:p>
            <a:endParaRPr lang="en-US" sz="1400" b="1" dirty="0" smtClean="0"/>
          </a:p>
          <a:p>
            <a:r>
              <a:rPr lang="en-US" sz="1400" b="1" dirty="0"/>
              <a:t>What type of advice would you give the hospital about keeping staff safe?___________________________</a:t>
            </a:r>
          </a:p>
          <a:p>
            <a:endParaRPr lang="en-US" sz="1400" b="1" dirty="0" smtClean="0"/>
          </a:p>
          <a:p>
            <a:r>
              <a:rPr lang="en-US" sz="1400" b="1" dirty="0" smtClean="0"/>
              <a:t>Would </a:t>
            </a:r>
            <a:r>
              <a:rPr lang="en-US" sz="1400" b="1" dirty="0"/>
              <a:t>you contact any other </a:t>
            </a:r>
            <a:r>
              <a:rPr lang="en-US" sz="1400" b="1" dirty="0" smtClean="0"/>
              <a:t>ministry</a:t>
            </a:r>
            <a:r>
              <a:rPr lang="en-US" sz="1400" b="1" dirty="0"/>
              <a:t>, lab, </a:t>
            </a:r>
            <a:r>
              <a:rPr lang="en-US" sz="1400" b="1" dirty="0" smtClean="0"/>
              <a:t>hospital, or other entity </a:t>
            </a:r>
            <a:r>
              <a:rPr lang="en-US" sz="1400" b="1" dirty="0"/>
              <a:t>regarding this information at this time</a:t>
            </a:r>
            <a:r>
              <a:rPr lang="en-US" sz="1400" b="1" dirty="0" smtClean="0"/>
              <a:t>? </a:t>
            </a:r>
          </a:p>
          <a:p>
            <a:r>
              <a:rPr lang="en-US" sz="1400" b="1" dirty="0" smtClean="0"/>
              <a:t>(If so, please note what was discussed, with whom, and the expected actions to been taken.)</a:t>
            </a:r>
            <a:endParaRPr lang="en-US" sz="1400" b="1" dirty="0"/>
          </a:p>
          <a:p>
            <a:r>
              <a:rPr lang="en-US" sz="1400" b="1" dirty="0" smtClean="0"/>
              <a:t>________________________________________________________________________________________________________________________________________________________________________________________________</a:t>
            </a:r>
            <a:endParaRPr lang="en-US" sz="1400" b="1" dirty="0"/>
          </a:p>
          <a:p>
            <a:endParaRPr lang="en-US" sz="1400" b="1" dirty="0" smtClean="0"/>
          </a:p>
          <a:p>
            <a:r>
              <a:rPr lang="en-US" sz="1400" b="1" dirty="0" smtClean="0"/>
              <a:t>Would your office recommend or conduct any specific testing? Which tests?  Which </a:t>
            </a:r>
            <a:r>
              <a:rPr lang="en-US" sz="1400" b="1" dirty="0"/>
              <a:t>lab would </a:t>
            </a:r>
            <a:r>
              <a:rPr lang="en-US" sz="1400" b="1" dirty="0" smtClean="0"/>
              <a:t>conduct the tests?</a:t>
            </a:r>
            <a:endParaRPr lang="en-US" sz="1400" b="1" dirty="0"/>
          </a:p>
          <a:p>
            <a:r>
              <a:rPr lang="en-US" sz="1400" b="1" dirty="0"/>
              <a:t>________________________________________________________________________________________________________________________________________________________________________________________________</a:t>
            </a:r>
          </a:p>
          <a:p>
            <a:endParaRPr lang="en-US" sz="1400" b="1" dirty="0" smtClean="0"/>
          </a:p>
        </p:txBody>
      </p:sp>
    </p:spTree>
    <p:extLst>
      <p:ext uri="{BB962C8B-B14F-4D97-AF65-F5344CB8AC3E}">
        <p14:creationId xmlns:p14="http://schemas.microsoft.com/office/powerpoint/2010/main" val="914356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flipV="1">
            <a:off x="381000" y="135000"/>
            <a:ext cx="8534400" cy="6096000"/>
            <a:chOff x="228600" y="152400"/>
            <a:chExt cx="8534400" cy="6096000"/>
          </a:xfrm>
        </p:grpSpPr>
        <p:sp>
          <p:nvSpPr>
            <p:cNvPr id="4" name="Oval 3"/>
            <p:cNvSpPr/>
            <p:nvPr/>
          </p:nvSpPr>
          <p:spPr>
            <a:xfrm flipV="1">
              <a:off x="228600" y="152400"/>
              <a:ext cx="3962400" cy="3810000"/>
            </a:xfrm>
            <a:prstGeom prst="ellipse">
              <a:avLst/>
            </a:prstGeom>
            <a:solidFill>
              <a:srgbClr val="00B0F0"/>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Respiratory cases: Bacterial cultures negative, TB tests negative</a:t>
              </a:r>
            </a:p>
            <a:p>
              <a:pPr algn="ctr"/>
              <a:endParaRPr lang="en-US" sz="1800" b="1" dirty="0">
                <a:solidFill>
                  <a:schemeClr val="tx1"/>
                </a:solidFill>
              </a:endParaRPr>
            </a:p>
            <a:p>
              <a:pPr algn="ctr"/>
              <a:r>
                <a:rPr lang="en-US" sz="1800" b="1" dirty="0">
                  <a:solidFill>
                    <a:schemeClr val="tx1"/>
                  </a:solidFill>
                </a:rPr>
                <a:t>Pondicherry cases: CSF consistent with Japanese encephalitis</a:t>
              </a:r>
            </a:p>
          </p:txBody>
        </p:sp>
        <p:sp>
          <p:nvSpPr>
            <p:cNvPr id="5" name="Oval 4"/>
            <p:cNvSpPr/>
            <p:nvPr/>
          </p:nvSpPr>
          <p:spPr>
            <a:xfrm flipV="1">
              <a:off x="4800600" y="2438400"/>
              <a:ext cx="3962400" cy="3810000"/>
            </a:xfrm>
            <a:prstGeom prst="ellipse">
              <a:avLst/>
            </a:prstGeom>
            <a:solidFill>
              <a:srgbClr val="00B0F0"/>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20% of hospitalized cases, 2% of deaths among respiratory cases are healthcare workers </a:t>
              </a:r>
            </a:p>
            <a:p>
              <a:pPr algn="ctr"/>
              <a:endParaRPr lang="en-US" sz="1600" b="1" dirty="0">
                <a:solidFill>
                  <a:schemeClr val="tx1"/>
                </a:solidFill>
              </a:endParaRPr>
            </a:p>
            <a:p>
              <a:pPr algn="ctr"/>
              <a:r>
                <a:rPr lang="en-US" sz="1600" b="1" dirty="0">
                  <a:solidFill>
                    <a:schemeClr val="tx1"/>
                  </a:solidFill>
                </a:rPr>
                <a:t>Rainy season has led to increase in mosquito abundance across Southern India. 80% of patients are visiting from Europe or </a:t>
              </a:r>
              <a:r>
                <a:rPr lang="en-US" sz="1600" b="1" dirty="0" smtClean="0">
                  <a:solidFill>
                    <a:schemeClr val="tx1"/>
                  </a:solidFill>
                </a:rPr>
                <a:t>Australia</a:t>
              </a:r>
              <a:endParaRPr lang="en-US" sz="1600" b="1" dirty="0">
                <a:solidFill>
                  <a:schemeClr val="tx1"/>
                </a:solidFill>
              </a:endParaRPr>
            </a:p>
          </p:txBody>
        </p:sp>
      </p:grpSp>
    </p:spTree>
    <p:extLst>
      <p:ext uri="{BB962C8B-B14F-4D97-AF65-F5344CB8AC3E}">
        <p14:creationId xmlns:p14="http://schemas.microsoft.com/office/powerpoint/2010/main" val="2720642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1649" y="56972"/>
            <a:ext cx="1101048" cy="110104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6854" y="64971"/>
            <a:ext cx="1073427" cy="1085053"/>
          </a:xfrm>
          <a:prstGeom prst="rect">
            <a:avLst/>
          </a:prstGeom>
        </p:spPr>
      </p:pic>
      <p:sp>
        <p:nvSpPr>
          <p:cNvPr id="2" name="Title 1"/>
          <p:cNvSpPr>
            <a:spLocks noGrp="1"/>
          </p:cNvSpPr>
          <p:nvPr>
            <p:ph type="title"/>
          </p:nvPr>
        </p:nvSpPr>
        <p:spPr>
          <a:xfrm>
            <a:off x="457200" y="171703"/>
            <a:ext cx="8229600" cy="991675"/>
          </a:xfrm>
        </p:spPr>
        <p:txBody>
          <a:bodyPr>
            <a:normAutofit fontScale="90000"/>
          </a:bodyPr>
          <a:lstStyle/>
          <a:p>
            <a:r>
              <a:rPr lang="en-US" b="1" dirty="0" smtClean="0">
                <a:solidFill>
                  <a:srgbClr val="00B0F0"/>
                </a:solidFill>
                <a:latin typeface="Calibri"/>
                <a:ea typeface="Calibri"/>
                <a:cs typeface="Times New Roman"/>
              </a:rPr>
              <a:t>India Phase </a:t>
            </a:r>
            <a:r>
              <a:rPr lang="en-US" b="1" dirty="0">
                <a:solidFill>
                  <a:srgbClr val="00B0F0"/>
                </a:solidFill>
                <a:latin typeface="Calibri"/>
                <a:ea typeface="Calibri"/>
                <a:cs typeface="Times New Roman"/>
              </a:rPr>
              <a:t>#</a:t>
            </a:r>
            <a:r>
              <a:rPr lang="en-US" b="1" dirty="0" smtClean="0">
                <a:solidFill>
                  <a:srgbClr val="00B0F0"/>
                </a:solidFill>
                <a:latin typeface="Calibri"/>
                <a:ea typeface="Calibri"/>
                <a:cs typeface="Times New Roman"/>
              </a:rPr>
              <a:t>1:</a:t>
            </a:r>
            <a:r>
              <a:rPr lang="en-US" b="1" dirty="0" smtClean="0">
                <a:latin typeface="Calibri"/>
                <a:ea typeface="Calibri"/>
                <a:cs typeface="Times New Roman"/>
              </a:rPr>
              <a:t/>
            </a:r>
            <a:br>
              <a:rPr lang="en-US" b="1" dirty="0" smtClean="0">
                <a:latin typeface="Calibri"/>
                <a:ea typeface="Calibri"/>
                <a:cs typeface="Times New Roman"/>
              </a:rPr>
            </a:br>
            <a:r>
              <a:rPr lang="en-US" b="1" dirty="0" smtClean="0">
                <a:solidFill>
                  <a:srgbClr val="AD0101"/>
                </a:solidFill>
                <a:latin typeface="Calibri"/>
                <a:ea typeface="Calibri"/>
                <a:cs typeface="Times New Roman"/>
              </a:rPr>
              <a:t>Animal Health</a:t>
            </a:r>
            <a:endParaRPr lang="en-US" dirty="0">
              <a:solidFill>
                <a:srgbClr val="AD0101"/>
              </a:solidFill>
            </a:endParaRPr>
          </a:p>
        </p:txBody>
      </p:sp>
      <p:sp>
        <p:nvSpPr>
          <p:cNvPr id="12" name="Rectangle 11"/>
          <p:cNvSpPr/>
          <p:nvPr/>
        </p:nvSpPr>
        <p:spPr>
          <a:xfrm rot="16200000">
            <a:off x="8307064" y="6022589"/>
            <a:ext cx="1525524" cy="148347"/>
          </a:xfrm>
          <a:prstGeom prst="rect">
            <a:avLst/>
          </a:prstGeom>
          <a:solidFill>
            <a:srgbClr val="AD0101"/>
          </a:solidFill>
          <a:ln>
            <a:solidFill>
              <a:srgbClr val="AD0101"/>
            </a:solidFill>
          </a:ln>
        </p:spPr>
        <p:style>
          <a:lnRef idx="1">
            <a:schemeClr val="accent1"/>
          </a:lnRef>
          <a:fillRef idx="3">
            <a:schemeClr val="accent1"/>
          </a:fillRef>
          <a:effectRef idx="2">
            <a:schemeClr val="accent1"/>
          </a:effectRef>
          <a:fontRef idx="minor">
            <a:schemeClr val="lt1"/>
          </a:fontRef>
        </p:style>
        <p:txBody>
          <a:bodyPr lIns="38368" tIns="19184" rIns="38368" bIns="19184" rtlCol="0" anchor="ctr"/>
          <a:lstStyle/>
          <a:p>
            <a:pPr algn="ctr"/>
            <a:endParaRPr lang="en-US" dirty="0"/>
          </a:p>
        </p:txBody>
      </p:sp>
      <p:sp>
        <p:nvSpPr>
          <p:cNvPr id="8" name="Content Placeholder 2"/>
          <p:cNvSpPr txBox="1">
            <a:spLocks/>
          </p:cNvSpPr>
          <p:nvPr/>
        </p:nvSpPr>
        <p:spPr>
          <a:xfrm>
            <a:off x="457200" y="1443126"/>
            <a:ext cx="8229600" cy="461874"/>
          </a:xfrm>
          <a:prstGeom prst="rect">
            <a:avLst/>
          </a:prstGeom>
        </p:spPr>
        <p:txBody>
          <a:bodyPr vert="horz" lIns="102393" tIns="51197" rIns="102393" bIns="51197" rtlCol="0">
            <a:normAutofit/>
          </a:bodyPr>
          <a:lstStyle>
            <a:lvl1pPr marL="383975" indent="-383975" algn="l" defTabSz="1023933" rtl="0" eaLnBrk="1" latinLnBrk="0" hangingPunct="1">
              <a:spcBef>
                <a:spcPct val="20000"/>
              </a:spcBef>
              <a:buClr>
                <a:srgbClr val="7B7955"/>
              </a:buClr>
              <a:buFont typeface="Arial" panose="020B0604020202020204" pitchFamily="34" charset="0"/>
              <a:buChar char="•"/>
              <a:defRPr sz="2500" kern="1200">
                <a:solidFill>
                  <a:schemeClr val="tx1"/>
                </a:solidFill>
                <a:latin typeface="+mn-lt"/>
                <a:ea typeface="+mn-ea"/>
                <a:cs typeface="+mn-cs"/>
              </a:defRPr>
            </a:lvl1pPr>
            <a:lvl2pPr marL="831946" indent="-319979" algn="l" defTabSz="1023933" rtl="0" eaLnBrk="1" latinLnBrk="0" hangingPunct="1">
              <a:spcBef>
                <a:spcPct val="20000"/>
              </a:spcBef>
              <a:buClr>
                <a:srgbClr val="7B7955"/>
              </a:buClr>
              <a:buFont typeface="Arial" panose="020B0604020202020204" pitchFamily="34" charset="0"/>
              <a:buChar char="•"/>
              <a:defRPr sz="2200" kern="1200">
                <a:solidFill>
                  <a:schemeClr val="tx1"/>
                </a:solidFill>
                <a:latin typeface="+mn-lt"/>
                <a:ea typeface="+mn-ea"/>
                <a:cs typeface="+mn-cs"/>
              </a:defRPr>
            </a:lvl2pPr>
            <a:lvl3pPr marL="1279916" indent="-255983" algn="l" defTabSz="1023933" rtl="0" eaLnBrk="1" latinLnBrk="0" hangingPunct="1">
              <a:spcBef>
                <a:spcPct val="20000"/>
              </a:spcBef>
              <a:buClr>
                <a:srgbClr val="7B7955"/>
              </a:buClr>
              <a:buFont typeface="Arial" panose="020B0604020202020204" pitchFamily="34" charset="0"/>
              <a:buChar char="•"/>
              <a:defRPr sz="2000" kern="1200">
                <a:solidFill>
                  <a:schemeClr val="tx1"/>
                </a:solidFill>
                <a:latin typeface="+mn-lt"/>
                <a:ea typeface="+mn-ea"/>
                <a:cs typeface="+mn-cs"/>
              </a:defRPr>
            </a:lvl3pPr>
            <a:lvl4pPr marL="1791882" indent="-255983" algn="l" defTabSz="1023933" rtl="0" eaLnBrk="1" latinLnBrk="0" hangingPunct="1">
              <a:spcBef>
                <a:spcPct val="20000"/>
              </a:spcBef>
              <a:buClr>
                <a:srgbClr val="7B7955"/>
              </a:buClr>
              <a:buFont typeface="Arial" panose="020B0604020202020204" pitchFamily="34" charset="0"/>
              <a:buChar char="•"/>
              <a:defRPr sz="2000" kern="1200">
                <a:solidFill>
                  <a:schemeClr val="tx1"/>
                </a:solidFill>
                <a:latin typeface="+mn-lt"/>
                <a:ea typeface="+mn-ea"/>
                <a:cs typeface="+mn-cs"/>
              </a:defRPr>
            </a:lvl4pPr>
            <a:lvl5pPr marL="2303849" indent="-255983" algn="l" defTabSz="1023933" rtl="0" eaLnBrk="1" latinLnBrk="0" hangingPunct="1">
              <a:spcBef>
                <a:spcPct val="20000"/>
              </a:spcBef>
              <a:buClr>
                <a:srgbClr val="7B7955"/>
              </a:buClr>
              <a:buFont typeface="Arial" panose="020B0604020202020204" pitchFamily="34" charset="0"/>
              <a:buChar char="•"/>
              <a:defRPr sz="2000" kern="1200">
                <a:solidFill>
                  <a:schemeClr val="tx1"/>
                </a:solidFill>
                <a:latin typeface="+mn-lt"/>
                <a:ea typeface="+mn-ea"/>
                <a:cs typeface="+mn-cs"/>
              </a:defRPr>
            </a:lvl5pPr>
            <a:lvl6pPr marL="2815815" indent="-255983" algn="l" defTabSz="102393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27782" indent="-255983" algn="l" defTabSz="102393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39748" indent="-255983" algn="l" defTabSz="102393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51714" indent="-255983" algn="l" defTabSz="102393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457038">
              <a:lnSpc>
                <a:spcPct val="115000"/>
              </a:lnSpc>
              <a:spcBef>
                <a:spcPts val="0"/>
              </a:spcBef>
            </a:pPr>
            <a:r>
              <a:rPr lang="en-US" sz="2000" b="1" dirty="0" smtClean="0">
                <a:ea typeface="Calibri"/>
                <a:cs typeface="Times New Roman"/>
              </a:rPr>
              <a:t>Time: 1200 23/06/2017    Weather: 24 C, Partly cloudy</a:t>
            </a:r>
          </a:p>
          <a:p>
            <a:pPr marL="0" indent="0">
              <a:buNone/>
            </a:pPr>
            <a:endParaRPr lang="en-US" sz="2000" dirty="0" smtClean="0"/>
          </a:p>
          <a:p>
            <a:endParaRPr lang="en-US" sz="2000" dirty="0" smtClean="0"/>
          </a:p>
          <a:p>
            <a:pPr marL="0" indent="0">
              <a:buFont typeface="Arial" panose="020B0604020202020204" pitchFamily="34" charset="0"/>
              <a:buNone/>
            </a:pPr>
            <a:endParaRPr lang="en-US" sz="2000" dirty="0"/>
          </a:p>
        </p:txBody>
      </p:sp>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 y="2057399"/>
            <a:ext cx="3704595" cy="4543185"/>
          </a:xfrm>
          <a:prstGeom prst="rect">
            <a:avLst/>
          </a:prstGeom>
        </p:spPr>
      </p:pic>
      <p:sp>
        <p:nvSpPr>
          <p:cNvPr id="4" name="Rectangle 3"/>
          <p:cNvSpPr/>
          <p:nvPr/>
        </p:nvSpPr>
        <p:spPr>
          <a:xfrm>
            <a:off x="5257799" y="2440300"/>
            <a:ext cx="3571407" cy="2959272"/>
          </a:xfrm>
          <a:prstGeom prst="rect">
            <a:avLst/>
          </a:prstGeom>
        </p:spPr>
        <p:txBody>
          <a:bodyPr wrap="square">
            <a:spAutoFit/>
          </a:bodyPr>
          <a:lstStyle/>
          <a:p>
            <a:pPr marL="0" lvl="1">
              <a:lnSpc>
                <a:spcPct val="115000"/>
              </a:lnSpc>
              <a:spcBef>
                <a:spcPts val="0"/>
              </a:spcBef>
            </a:pPr>
            <a:r>
              <a:rPr lang="en-US" sz="1800" b="1" dirty="0" smtClean="0">
                <a:solidFill>
                  <a:srgbClr val="000000"/>
                </a:solidFill>
                <a:ea typeface="Calibri"/>
                <a:cs typeface="Times New Roman"/>
              </a:rPr>
              <a:t>Local </a:t>
            </a:r>
            <a:r>
              <a:rPr lang="en-US" sz="1800" b="1" dirty="0">
                <a:solidFill>
                  <a:srgbClr val="000000"/>
                </a:solidFill>
                <a:ea typeface="Calibri"/>
                <a:cs typeface="Times New Roman"/>
              </a:rPr>
              <a:t>concerns rise about goat meat availability during Hajj rise as 1000s of goats acutely ill and dying from a </a:t>
            </a:r>
            <a:r>
              <a:rPr lang="en-US" sz="1800" b="1" dirty="0">
                <a:ea typeface="Calibri"/>
                <a:cs typeface="Times New Roman"/>
              </a:rPr>
              <a:t>mysterious illness in Nadia district of West Bengal. </a:t>
            </a:r>
            <a:endParaRPr lang="en-US" sz="1800" b="1" dirty="0" smtClean="0">
              <a:ea typeface="Calibri"/>
              <a:cs typeface="Times New Roman"/>
            </a:endParaRPr>
          </a:p>
          <a:p>
            <a:pPr marL="0" lvl="1">
              <a:lnSpc>
                <a:spcPct val="115000"/>
              </a:lnSpc>
              <a:spcBef>
                <a:spcPts val="0"/>
              </a:spcBef>
            </a:pPr>
            <a:endParaRPr lang="en-US" sz="1800" b="1" dirty="0">
              <a:ea typeface="Calibri"/>
              <a:cs typeface="Times New Roman"/>
            </a:endParaRPr>
          </a:p>
          <a:p>
            <a:pPr marL="0" lvl="1">
              <a:lnSpc>
                <a:spcPct val="115000"/>
              </a:lnSpc>
              <a:spcBef>
                <a:spcPts val="0"/>
              </a:spcBef>
            </a:pPr>
            <a:r>
              <a:rPr lang="en-US" sz="1800" b="1" dirty="0">
                <a:ea typeface="Calibri"/>
                <a:cs typeface="Times New Roman"/>
              </a:rPr>
              <a:t>Local farmers note increased number of sick goats and farmed ducks.</a:t>
            </a:r>
          </a:p>
        </p:txBody>
      </p:sp>
      <p:pic>
        <p:nvPicPr>
          <p:cNvPr id="5" name="Picture 4"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6651" y="2728340"/>
            <a:ext cx="1832491" cy="1224075"/>
          </a:xfrm>
          <a:prstGeom prst="rect">
            <a:avLst/>
          </a:prstGeom>
        </p:spPr>
      </p:pic>
    </p:spTree>
    <p:extLst>
      <p:ext uri="{BB962C8B-B14F-4D97-AF65-F5344CB8AC3E}">
        <p14:creationId xmlns:p14="http://schemas.microsoft.com/office/powerpoint/2010/main" val="3487659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76224" y="801175"/>
            <a:ext cx="8410576" cy="5056700"/>
          </a:xfrm>
          <a:prstGeom prst="rect">
            <a:avLst/>
          </a:prstGeom>
        </p:spPr>
        <p:txBody>
          <a:bodyPr vert="horz" lIns="91424" tIns="45712" rIns="91424" bIns="45712" numCol="1"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2400" dirty="0">
              <a:latin typeface="Calibri" panose="020F0502020204030204" pitchFamily="34" charset="0"/>
            </a:endParaRPr>
          </a:p>
          <a:p>
            <a:pPr lvl="2" indent="-285699">
              <a:buClr>
                <a:srgbClr val="103160"/>
              </a:buClr>
              <a:buFont typeface="Wingdings" panose="05000000000000000000" pitchFamily="2" charset="2"/>
              <a:buChar char="§"/>
            </a:pPr>
            <a:endParaRPr lang="en-US" dirty="0" smtClean="0"/>
          </a:p>
          <a:p>
            <a:pPr lvl="2">
              <a:buClr>
                <a:srgbClr val="103160"/>
              </a:buClr>
              <a:buFont typeface="Wingdings" panose="05000000000000000000" pitchFamily="2" charset="2"/>
              <a:buChar char="§"/>
            </a:pPr>
            <a:endParaRPr lang="en-US" b="1" dirty="0" smtClean="0"/>
          </a:p>
          <a:p>
            <a:pPr lvl="2">
              <a:buClr>
                <a:srgbClr val="103160"/>
              </a:buClr>
              <a:buFont typeface="Wingdings" panose="05000000000000000000" pitchFamily="2" charset="2"/>
              <a:buChar char="§"/>
            </a:pPr>
            <a:endParaRPr lang="en-US" b="1" dirty="0"/>
          </a:p>
          <a:p>
            <a:pPr lvl="1">
              <a:buClr>
                <a:srgbClr val="103160"/>
              </a:buClr>
              <a:buFont typeface="Wingdings" panose="05000000000000000000" pitchFamily="2" charset="2"/>
              <a:buChar char="§"/>
            </a:pPr>
            <a:endParaRPr lang="en-US" dirty="0"/>
          </a:p>
          <a:p>
            <a:pPr marL="0" indent="0">
              <a:buClr>
                <a:srgbClr val="103160"/>
              </a:buClr>
              <a:buNone/>
            </a:pPr>
            <a:endParaRPr lang="en-US" dirty="0"/>
          </a:p>
          <a:p>
            <a:pPr marL="0" indent="0">
              <a:buNone/>
            </a:pPr>
            <a:endParaRPr lang="en-US" sz="2400" dirty="0">
              <a:latin typeface="Calibri" panose="020F0502020204030204" pitchFamily="34" charset="0"/>
            </a:endParaRPr>
          </a:p>
          <a:p>
            <a:pPr marL="0" indent="0">
              <a:buNone/>
            </a:pPr>
            <a:endParaRPr lang="en-US" sz="2400" b="1" dirty="0">
              <a:latin typeface="Calibri" panose="020F0502020204030204" pitchFamily="34" charset="0"/>
            </a:endParaRPr>
          </a:p>
        </p:txBody>
      </p:sp>
      <p:sp>
        <p:nvSpPr>
          <p:cNvPr id="6" name="Rectangle 5"/>
          <p:cNvSpPr/>
          <p:nvPr/>
        </p:nvSpPr>
        <p:spPr>
          <a:xfrm>
            <a:off x="281872" y="1828800"/>
            <a:ext cx="8481127" cy="2039290"/>
          </a:xfrm>
          <a:prstGeom prst="rect">
            <a:avLst/>
          </a:prstGeom>
          <a:ln>
            <a:noFill/>
          </a:ln>
        </p:spPr>
        <p:txBody>
          <a:bodyPr wrap="square" lIns="38368" tIns="19184" rIns="38368" bIns="19184">
            <a:spAutoFit/>
          </a:bodyPr>
          <a:lstStyle/>
          <a:p>
            <a:pPr marL="431643" lvl="1" indent="-239801">
              <a:buClr>
                <a:schemeClr val="accent6"/>
              </a:buClr>
              <a:buFont typeface="Arial" panose="020B0604020202020204" pitchFamily="34" charset="0"/>
              <a:buChar char="•"/>
            </a:pPr>
            <a:endParaRPr lang="en-US" sz="1000" dirty="0"/>
          </a:p>
          <a:p>
            <a:r>
              <a:rPr lang="en-US" b="1" dirty="0" smtClean="0"/>
              <a:t>Benefits of PREP™ during this TTX</a:t>
            </a:r>
          </a:p>
          <a:p>
            <a:pPr marL="431643" lvl="1" indent="-239801">
              <a:buClr>
                <a:schemeClr val="accent2"/>
              </a:buClr>
              <a:buFont typeface="Wingdings" panose="05000000000000000000" pitchFamily="2" charset="2"/>
              <a:buChar char="§"/>
            </a:pPr>
            <a:r>
              <a:rPr lang="en-US" sz="1800" dirty="0"/>
              <a:t>Provided evaluators real-time </a:t>
            </a:r>
            <a:r>
              <a:rPr lang="en-US" sz="1800" dirty="0" smtClean="0"/>
              <a:t>data</a:t>
            </a:r>
          </a:p>
          <a:p>
            <a:pPr marL="943459" lvl="2" indent="-239801">
              <a:buClr>
                <a:schemeClr val="accent2"/>
              </a:buClr>
              <a:buFont typeface="Wingdings" panose="05000000000000000000" pitchFamily="2" charset="2"/>
              <a:buChar char="§"/>
            </a:pPr>
            <a:r>
              <a:rPr lang="en-US" sz="1800" dirty="0" smtClean="0"/>
              <a:t>Addresses challenge evaluators faced tracking 12 scenarios in many languages</a:t>
            </a:r>
          </a:p>
          <a:p>
            <a:pPr marL="943459" lvl="2" indent="-239801">
              <a:buClr>
                <a:schemeClr val="accent2"/>
              </a:buClr>
              <a:buFont typeface="Wingdings" panose="05000000000000000000" pitchFamily="2" charset="2"/>
              <a:buChar char="§"/>
            </a:pPr>
            <a:r>
              <a:rPr lang="en-US" sz="1800" dirty="0" smtClean="0"/>
              <a:t>Organized </a:t>
            </a:r>
            <a:r>
              <a:rPr lang="en-US" sz="1800" dirty="0"/>
              <a:t>qualitative data for participants to assess during AAR</a:t>
            </a:r>
          </a:p>
          <a:p>
            <a:pPr marL="431643" lvl="1" indent="-239801">
              <a:buClr>
                <a:schemeClr val="accent2"/>
              </a:buClr>
              <a:buFont typeface="Wingdings" panose="05000000000000000000" pitchFamily="2" charset="2"/>
              <a:buChar char="§"/>
            </a:pPr>
            <a:r>
              <a:rPr lang="en-US" sz="1800" dirty="0" smtClean="0"/>
              <a:t>Timely completion of country</a:t>
            </a:r>
            <a:r>
              <a:rPr lang="en-US" sz="1800" dirty="0"/>
              <a:t>-level &amp; Regional level reports</a:t>
            </a:r>
          </a:p>
          <a:p>
            <a:pPr marL="431643" lvl="1" indent="-239801">
              <a:buClr>
                <a:schemeClr val="accent2"/>
              </a:buClr>
              <a:buFont typeface="Wingdings" panose="05000000000000000000" pitchFamily="2" charset="2"/>
              <a:buChar char="§"/>
            </a:pPr>
            <a:r>
              <a:rPr lang="en-US" sz="1800" dirty="0"/>
              <a:t>Tracked all communication</a:t>
            </a:r>
          </a:p>
          <a:p>
            <a:pPr marL="431643" lvl="1" indent="-239801">
              <a:buClr>
                <a:schemeClr val="accent6"/>
              </a:buClr>
              <a:buFont typeface="Arial" panose="020B0604020202020204" pitchFamily="34" charset="0"/>
              <a:buChar char="•"/>
            </a:pPr>
            <a:endParaRPr lang="en-US" sz="1000" dirty="0"/>
          </a:p>
        </p:txBody>
      </p:sp>
      <p:pic>
        <p:nvPicPr>
          <p:cNvPr id="11" name="Picture 10"/>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2000"/>
                    </a14:imgEffect>
                  </a14:imgLayer>
                </a14:imgProps>
              </a:ext>
              <a:ext uri="{28A0092B-C50C-407E-A947-70E740481C1C}">
                <a14:useLocalDpi xmlns:a14="http://schemas.microsoft.com/office/drawing/2010/main" val="0"/>
              </a:ext>
            </a:extLst>
          </a:blip>
          <a:srcRect l="5276" t="14354" b="19206"/>
          <a:stretch/>
        </p:blipFill>
        <p:spPr>
          <a:xfrm>
            <a:off x="4038600" y="4114800"/>
            <a:ext cx="3140436" cy="2369820"/>
          </a:xfrm>
          <a:prstGeom prst="rect">
            <a:avLst/>
          </a:prstGeom>
        </p:spPr>
      </p:pic>
      <p:sp>
        <p:nvSpPr>
          <p:cNvPr id="12" name="Title 1"/>
          <p:cNvSpPr txBox="1">
            <a:spLocks/>
          </p:cNvSpPr>
          <p:nvPr/>
        </p:nvSpPr>
        <p:spPr>
          <a:xfrm>
            <a:off x="1204315" y="304800"/>
            <a:ext cx="6906607" cy="1143000"/>
          </a:xfrm>
          <a:prstGeom prst="rect">
            <a:avLst/>
          </a:prstGeom>
        </p:spPr>
        <p:txBody>
          <a:bodyPr vert="horz" lIns="102393" tIns="51197" rIns="102393" bIns="51197" rtlCol="0" anchor="b" anchorCtr="0">
            <a:normAutofit fontScale="47500" lnSpcReduction="20000"/>
          </a:bodyPr>
          <a:lstStyle>
            <a:lvl1pPr algn="l" defTabSz="2440259" rtl="0" eaLnBrk="1" latinLnBrk="0" hangingPunct="1">
              <a:spcBef>
                <a:spcPct val="0"/>
              </a:spcBef>
              <a:buNone/>
              <a:defRPr sz="8500" kern="1200">
                <a:solidFill>
                  <a:srgbClr val="002F56"/>
                </a:solidFill>
                <a:latin typeface="+mj-lt"/>
                <a:ea typeface="+mj-ea"/>
                <a:cs typeface="+mj-cs"/>
              </a:defRPr>
            </a:lvl1pPr>
          </a:lstStyle>
          <a:p>
            <a:r>
              <a:rPr lang="en-US" b="1" dirty="0" smtClean="0"/>
              <a:t>South Asia Pandemic TTX 2016:</a:t>
            </a:r>
            <a:endParaRPr lang="en-US" b="1" dirty="0"/>
          </a:p>
        </p:txBody>
      </p:sp>
      <p:pic>
        <p:nvPicPr>
          <p:cNvPr id="13" name="Picture 2" descr="C:\Users\csmcnei\AppData\Local\Microsoft\Windows\Temporary Internet Files\Content.Outlook\657OAHJ3\Meko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426" y="320040"/>
            <a:ext cx="933024" cy="114723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437779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9363" y="1759230"/>
            <a:ext cx="5407797" cy="3711984"/>
          </a:xfrm>
          <a:prstGeom prst="rect">
            <a:avLst/>
          </a:prstGeom>
          <a:ln w="9525">
            <a:solidFill>
              <a:schemeClr val="tx1"/>
            </a:solidFill>
            <a:miter lim="800000"/>
            <a:headEnd/>
            <a:tailEnd/>
          </a:ln>
          <a:effectLst>
            <a:outerShdw blurRad="57150" dist="50800" dir="2700000" algn="tl" rotWithShape="0">
              <a:srgbClr val="000000">
                <a:alpha val="40000"/>
              </a:srgbClr>
            </a:outerShdw>
          </a:effectLst>
          <a:extLst>
            <a:ext uri="{909E8E84-426E-40dd-AFC4-6F175D3DCCD1}">
              <a14:hiddenFill xmlns="" xmlns:a14="http://schemas.microsoft.com/office/drawing/2010/main">
                <a:solidFill>
                  <a:schemeClr val="accent1"/>
                </a:solidFill>
              </a14:hiddenFill>
            </a:ext>
          </a:extLst>
        </p:spPr>
      </p:pic>
      <p:sp>
        <p:nvSpPr>
          <p:cNvPr id="5" name="Title 1"/>
          <p:cNvSpPr txBox="1">
            <a:spLocks/>
          </p:cNvSpPr>
          <p:nvPr/>
        </p:nvSpPr>
        <p:spPr>
          <a:xfrm>
            <a:off x="1138450" y="304800"/>
            <a:ext cx="7752091" cy="1143000"/>
          </a:xfrm>
          <a:prstGeom prst="rect">
            <a:avLst/>
          </a:prstGeom>
        </p:spPr>
        <p:txBody>
          <a:bodyPr vert="horz" lIns="102393" tIns="51197" rIns="102393" bIns="51197" rtlCol="0" anchor="b" anchorCtr="0">
            <a:noAutofit/>
          </a:bodyPr>
          <a:lstStyle>
            <a:lvl1pPr algn="l" defTabSz="2440259" rtl="0" eaLnBrk="1" latinLnBrk="0" hangingPunct="1">
              <a:spcBef>
                <a:spcPct val="0"/>
              </a:spcBef>
              <a:buNone/>
              <a:defRPr sz="8500" kern="1200">
                <a:solidFill>
                  <a:srgbClr val="002F56"/>
                </a:solidFill>
                <a:latin typeface="+mj-lt"/>
                <a:ea typeface="+mj-ea"/>
                <a:cs typeface="+mj-cs"/>
              </a:defRPr>
            </a:lvl1pPr>
          </a:lstStyle>
          <a:p>
            <a:endParaRPr lang="en-US" sz="2800" b="1" dirty="0"/>
          </a:p>
        </p:txBody>
      </p:sp>
      <p:sp>
        <p:nvSpPr>
          <p:cNvPr id="6" name="TextBox 5"/>
          <p:cNvSpPr txBox="1"/>
          <p:nvPr/>
        </p:nvSpPr>
        <p:spPr>
          <a:xfrm>
            <a:off x="6084604" y="2552700"/>
            <a:ext cx="2682731" cy="1577626"/>
          </a:xfrm>
          <a:prstGeom prst="rect">
            <a:avLst/>
          </a:prstGeom>
          <a:noFill/>
        </p:spPr>
        <p:txBody>
          <a:bodyPr wrap="square" lIns="38368" tIns="19184" rIns="38368" bIns="19184" rtlCol="0">
            <a:spAutoFit/>
          </a:bodyPr>
          <a:lstStyle/>
          <a:p>
            <a:r>
              <a:rPr lang="en-US" i="1" dirty="0" smtClean="0">
                <a:solidFill>
                  <a:schemeClr val="accent3"/>
                </a:solidFill>
              </a:rPr>
              <a:t>Able to print using </a:t>
            </a:r>
            <a:br>
              <a:rPr lang="en-US" i="1" dirty="0" smtClean="0">
                <a:solidFill>
                  <a:schemeClr val="accent3"/>
                </a:solidFill>
              </a:rPr>
            </a:br>
            <a:r>
              <a:rPr lang="en-US" i="1" dirty="0" smtClean="0">
                <a:solidFill>
                  <a:schemeClr val="accent3"/>
                </a:solidFill>
              </a:rPr>
              <a:t>the data collection tool for evaluators and participants at end of each phase</a:t>
            </a:r>
            <a:endParaRPr lang="en-US" i="1" dirty="0">
              <a:solidFill>
                <a:schemeClr val="accent3"/>
              </a:solidFill>
            </a:endParaRPr>
          </a:p>
        </p:txBody>
      </p:sp>
      <p:pic>
        <p:nvPicPr>
          <p:cNvPr id="8" name="Picture 2" descr="C:\Users\csmcnei\AppData\Local\Microsoft\Windows\Temporary Internet Files\Content.Outlook\657OAHJ3\Meko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426" y="320040"/>
            <a:ext cx="933024" cy="1147236"/>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itle 1"/>
          <p:cNvSpPr txBox="1">
            <a:spLocks/>
          </p:cNvSpPr>
          <p:nvPr/>
        </p:nvSpPr>
        <p:spPr>
          <a:xfrm>
            <a:off x="1204315" y="304800"/>
            <a:ext cx="6906607" cy="1143000"/>
          </a:xfrm>
          <a:prstGeom prst="rect">
            <a:avLst/>
          </a:prstGeom>
        </p:spPr>
        <p:txBody>
          <a:bodyPr vert="horz" lIns="102393" tIns="51197" rIns="102393" bIns="51197" rtlCol="0" anchor="b" anchorCtr="0">
            <a:normAutofit lnSpcReduction="10000"/>
          </a:bodyPr>
          <a:lstStyle>
            <a:lvl1pPr algn="l" defTabSz="2440259" rtl="0" eaLnBrk="1" latinLnBrk="0" hangingPunct="1">
              <a:spcBef>
                <a:spcPct val="0"/>
              </a:spcBef>
              <a:buNone/>
              <a:defRPr sz="8500" kern="1200">
                <a:solidFill>
                  <a:srgbClr val="002F56"/>
                </a:solidFill>
                <a:latin typeface="+mj-lt"/>
                <a:ea typeface="+mj-ea"/>
                <a:cs typeface="+mj-cs"/>
              </a:defRPr>
            </a:lvl1pPr>
          </a:lstStyle>
          <a:p>
            <a:r>
              <a:rPr lang="en-US" sz="3700" b="1" dirty="0" err="1"/>
              <a:t>Hotwash</a:t>
            </a:r>
            <a:r>
              <a:rPr lang="en-US" sz="3700" b="1" dirty="0"/>
              <a:t> data collection informs AAR</a:t>
            </a:r>
          </a:p>
        </p:txBody>
      </p:sp>
    </p:spTree>
    <p:extLst>
      <p:ext uri="{BB962C8B-B14F-4D97-AF65-F5344CB8AC3E}">
        <p14:creationId xmlns:p14="http://schemas.microsoft.com/office/powerpoint/2010/main" val="1086024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3757"/>
          <a:stretch/>
        </p:blipFill>
        <p:spPr bwMode="auto">
          <a:xfrm>
            <a:off x="119807" y="1531620"/>
            <a:ext cx="2999641" cy="2274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1413" y="2668746"/>
            <a:ext cx="2971101" cy="2087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7047" y="4164806"/>
            <a:ext cx="3101728" cy="23883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7936" y="2485431"/>
            <a:ext cx="430890" cy="23122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2" descr="C:\Users\csmcnei\AppData\Local\Microsoft\Windows\Temporary Internet Files\Content.Outlook\657OAHJ3\Mekon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426" y="320040"/>
            <a:ext cx="933024" cy="1147236"/>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itle 1"/>
          <p:cNvSpPr txBox="1">
            <a:spLocks/>
          </p:cNvSpPr>
          <p:nvPr/>
        </p:nvSpPr>
        <p:spPr>
          <a:xfrm>
            <a:off x="1204315" y="304800"/>
            <a:ext cx="6906607" cy="1143000"/>
          </a:xfrm>
          <a:prstGeom prst="rect">
            <a:avLst/>
          </a:prstGeom>
        </p:spPr>
        <p:txBody>
          <a:bodyPr vert="horz" lIns="102393" tIns="51197" rIns="102393" bIns="51197" rtlCol="0" anchor="b" anchorCtr="0">
            <a:normAutofit lnSpcReduction="10000"/>
          </a:bodyPr>
          <a:lstStyle>
            <a:lvl1pPr algn="l" defTabSz="2440259" rtl="0" eaLnBrk="1" latinLnBrk="0" hangingPunct="1">
              <a:spcBef>
                <a:spcPct val="0"/>
              </a:spcBef>
              <a:buNone/>
              <a:defRPr sz="8500" kern="1200">
                <a:solidFill>
                  <a:srgbClr val="002F56"/>
                </a:solidFill>
                <a:latin typeface="+mj-lt"/>
                <a:ea typeface="+mj-ea"/>
                <a:cs typeface="+mj-cs"/>
              </a:defRPr>
            </a:lvl1pPr>
          </a:lstStyle>
          <a:p>
            <a:r>
              <a:rPr lang="en-US" sz="3700" b="1" dirty="0"/>
              <a:t>Tracking </a:t>
            </a:r>
            <a:r>
              <a:rPr lang="en-US" sz="3700" b="1" dirty="0" err="1" smtClean="0"/>
              <a:t>Comms</a:t>
            </a:r>
            <a:r>
              <a:rPr lang="en-US" sz="3700" b="1" dirty="0" smtClean="0"/>
              <a:t>: </a:t>
            </a:r>
            <a:r>
              <a:rPr lang="en-US" sz="3700" b="1" dirty="0"/>
              <a:t>Who Talked to Whom</a:t>
            </a:r>
          </a:p>
        </p:txBody>
      </p:sp>
    </p:spTree>
    <p:extLst>
      <p:ext uri="{BB962C8B-B14F-4D97-AF65-F5344CB8AC3E}">
        <p14:creationId xmlns:p14="http://schemas.microsoft.com/office/powerpoint/2010/main" val="4154404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csmcnei\AppData\Local\Microsoft\Windows\Temporary Internet Files\Content.Outlook\657OAHJ3\Meko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426" y="320040"/>
            <a:ext cx="933024" cy="1147236"/>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itle 1"/>
          <p:cNvSpPr txBox="1">
            <a:spLocks/>
          </p:cNvSpPr>
          <p:nvPr/>
        </p:nvSpPr>
        <p:spPr>
          <a:xfrm>
            <a:off x="1204315" y="304800"/>
            <a:ext cx="6906607" cy="1143000"/>
          </a:xfrm>
          <a:prstGeom prst="rect">
            <a:avLst/>
          </a:prstGeom>
        </p:spPr>
        <p:txBody>
          <a:bodyPr vert="horz" lIns="102393" tIns="51197" rIns="102393" bIns="51197" rtlCol="0" anchor="b" anchorCtr="0">
            <a:normAutofit/>
          </a:bodyPr>
          <a:lstStyle>
            <a:lvl1pPr algn="l" defTabSz="2440259" rtl="0" eaLnBrk="1" latinLnBrk="0" hangingPunct="1">
              <a:spcBef>
                <a:spcPct val="0"/>
              </a:spcBef>
              <a:buNone/>
              <a:defRPr sz="8500" kern="1200">
                <a:solidFill>
                  <a:srgbClr val="002F56"/>
                </a:solidFill>
                <a:latin typeface="+mj-lt"/>
                <a:ea typeface="+mj-ea"/>
                <a:cs typeface="+mj-cs"/>
              </a:defRPr>
            </a:lvl1pPr>
          </a:lstStyle>
          <a:p>
            <a:r>
              <a:rPr lang="en-US" sz="3700" b="1" dirty="0"/>
              <a:t>Tracking </a:t>
            </a:r>
            <a:r>
              <a:rPr lang="en-US" sz="3700" b="1" dirty="0" err="1"/>
              <a:t>Comm</a:t>
            </a:r>
            <a:r>
              <a:rPr lang="en-US" sz="3700" b="1" dirty="0"/>
              <a:t>: What was said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379" y="2009571"/>
            <a:ext cx="7301384" cy="3514929"/>
          </a:xfrm>
          <a:prstGeom prst="rect">
            <a:avLst/>
          </a:prstGeom>
          <a:ln w="9525">
            <a:solidFill>
              <a:schemeClr val="tx1"/>
            </a:solidFill>
            <a:miter lim="800000"/>
            <a:headEnd/>
            <a:tailEnd/>
          </a:ln>
          <a:effectLst>
            <a:outerShdw blurRad="57150" dist="50800" dir="2700000" algn="tl" rotWithShape="0">
              <a:srgbClr val="000000">
                <a:alpha val="40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5554005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76224" y="801175"/>
            <a:ext cx="8410576" cy="5056700"/>
          </a:xfrm>
          <a:prstGeom prst="rect">
            <a:avLst/>
          </a:prstGeom>
        </p:spPr>
        <p:txBody>
          <a:bodyPr vert="horz" lIns="91424" tIns="45712" rIns="91424" bIns="45712" numCol="1"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2400" dirty="0">
              <a:latin typeface="Calibri" panose="020F0502020204030204" pitchFamily="34" charset="0"/>
            </a:endParaRPr>
          </a:p>
          <a:p>
            <a:pPr lvl="2" indent="-285699">
              <a:buClr>
                <a:srgbClr val="103160"/>
              </a:buClr>
              <a:buFont typeface="Wingdings" panose="05000000000000000000" pitchFamily="2" charset="2"/>
              <a:buChar char="§"/>
            </a:pPr>
            <a:endParaRPr lang="en-US" dirty="0" smtClean="0"/>
          </a:p>
          <a:p>
            <a:pPr lvl="2">
              <a:buClr>
                <a:srgbClr val="103160"/>
              </a:buClr>
              <a:buFont typeface="Wingdings" panose="05000000000000000000" pitchFamily="2" charset="2"/>
              <a:buChar char="§"/>
            </a:pPr>
            <a:endParaRPr lang="en-US" b="1" dirty="0" smtClean="0"/>
          </a:p>
          <a:p>
            <a:pPr lvl="2">
              <a:buClr>
                <a:srgbClr val="103160"/>
              </a:buClr>
              <a:buFont typeface="Wingdings" panose="05000000000000000000" pitchFamily="2" charset="2"/>
              <a:buChar char="§"/>
            </a:pPr>
            <a:endParaRPr lang="en-US" b="1" dirty="0"/>
          </a:p>
          <a:p>
            <a:pPr lvl="1">
              <a:buClr>
                <a:srgbClr val="103160"/>
              </a:buClr>
              <a:buFont typeface="Wingdings" panose="05000000000000000000" pitchFamily="2" charset="2"/>
              <a:buChar char="§"/>
            </a:pPr>
            <a:endParaRPr lang="en-US" dirty="0"/>
          </a:p>
          <a:p>
            <a:pPr marL="0" indent="0">
              <a:buClr>
                <a:srgbClr val="103160"/>
              </a:buClr>
              <a:buNone/>
            </a:pPr>
            <a:endParaRPr lang="en-US" dirty="0"/>
          </a:p>
          <a:p>
            <a:pPr marL="0" indent="0">
              <a:buNone/>
            </a:pPr>
            <a:endParaRPr lang="en-US" sz="2400" dirty="0">
              <a:latin typeface="Calibri" panose="020F0502020204030204" pitchFamily="34" charset="0"/>
            </a:endParaRPr>
          </a:p>
          <a:p>
            <a:pPr marL="0" indent="0">
              <a:buNone/>
            </a:pPr>
            <a:endParaRPr lang="en-US" sz="2400" b="1" dirty="0">
              <a:latin typeface="Calibri" panose="020F0502020204030204" pitchFamily="34" charset="0"/>
            </a:endParaRP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24" y="2255520"/>
            <a:ext cx="3776824" cy="3249847"/>
          </a:xfrm>
          <a:prstGeom prst="rect">
            <a:avLst/>
          </a:prstGeom>
          <a:ln w="19050">
            <a:solidFill>
              <a:schemeClr val="tx1"/>
            </a:solidFill>
          </a:ln>
        </p:spPr>
      </p:pic>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0125" y="2438400"/>
            <a:ext cx="4276616" cy="2522029"/>
          </a:xfrm>
          <a:prstGeom prst="rect">
            <a:avLst/>
          </a:prstGeom>
          <a:ln w="19050">
            <a:solidFill>
              <a:schemeClr val="tx1"/>
            </a:solidFill>
          </a:ln>
        </p:spPr>
      </p:pic>
      <p:sp>
        <p:nvSpPr>
          <p:cNvPr id="12" name="Title 1"/>
          <p:cNvSpPr txBox="1">
            <a:spLocks/>
          </p:cNvSpPr>
          <p:nvPr/>
        </p:nvSpPr>
        <p:spPr>
          <a:xfrm>
            <a:off x="1204315" y="304800"/>
            <a:ext cx="6906607" cy="1143000"/>
          </a:xfrm>
          <a:prstGeom prst="rect">
            <a:avLst/>
          </a:prstGeom>
        </p:spPr>
        <p:txBody>
          <a:bodyPr vert="horz" lIns="102393" tIns="51197" rIns="102393" bIns="51197" rtlCol="0" anchor="b" anchorCtr="0">
            <a:normAutofit fontScale="47500" lnSpcReduction="20000"/>
          </a:bodyPr>
          <a:lstStyle>
            <a:lvl1pPr algn="l" defTabSz="2440259" rtl="0" eaLnBrk="1" latinLnBrk="0" hangingPunct="1">
              <a:spcBef>
                <a:spcPct val="0"/>
              </a:spcBef>
              <a:buNone/>
              <a:defRPr sz="8500" kern="1200">
                <a:solidFill>
                  <a:srgbClr val="002F56"/>
                </a:solidFill>
                <a:latin typeface="+mj-lt"/>
                <a:ea typeface="+mj-ea"/>
                <a:cs typeface="+mj-cs"/>
              </a:defRPr>
            </a:lvl1pPr>
          </a:lstStyle>
          <a:p>
            <a:r>
              <a:rPr lang="en-US" b="1" dirty="0" smtClean="0"/>
              <a:t>AAR Strength &amp; Gap Prioritization</a:t>
            </a:r>
            <a:endParaRPr lang="en-US" b="1" dirty="0"/>
          </a:p>
        </p:txBody>
      </p:sp>
      <p:pic>
        <p:nvPicPr>
          <p:cNvPr id="13" name="Picture 2" descr="C:\Users\csmcnei\AppData\Local\Microsoft\Windows\Temporary Internet Files\Content.Outlook\657OAHJ3\Meko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426" y="320040"/>
            <a:ext cx="933024" cy="114723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4115365" y="3429000"/>
            <a:ext cx="451707" cy="346519"/>
          </a:xfrm>
          <a:prstGeom prst="rect">
            <a:avLst/>
          </a:prstGeom>
        </p:spPr>
        <p:txBody>
          <a:bodyPr wrap="square" lIns="38368" tIns="19184" rIns="38368" bIns="19184">
            <a:spAutoFit/>
          </a:bodyPr>
          <a:lstStyle/>
          <a:p>
            <a:r>
              <a:rPr lang="en-US" dirty="0">
                <a:ln w="76200">
                  <a:solidFill>
                    <a:schemeClr val="tx1"/>
                  </a:solidFill>
                </a:ln>
                <a:solidFill>
                  <a:schemeClr val="accent3"/>
                </a:solidFill>
                <a:sym typeface="Wingdings" panose="05000000000000000000" pitchFamily="2" charset="2"/>
              </a:rPr>
              <a:t></a:t>
            </a:r>
            <a:endParaRPr lang="en-US" dirty="0">
              <a:ln w="76200">
                <a:solidFill>
                  <a:schemeClr val="tx1"/>
                </a:solidFill>
              </a:ln>
              <a:solidFill>
                <a:schemeClr val="accent3"/>
              </a:solidFill>
            </a:endParaRPr>
          </a:p>
        </p:txBody>
      </p:sp>
    </p:spTree>
    <p:extLst>
      <p:ext uri="{BB962C8B-B14F-4D97-AF65-F5344CB8AC3E}">
        <p14:creationId xmlns:p14="http://schemas.microsoft.com/office/powerpoint/2010/main" val="2412411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300"/>
            <a:ext cx="8229600" cy="991675"/>
          </a:xfrm>
        </p:spPr>
        <p:txBody>
          <a:bodyPr/>
          <a:lstStyle/>
          <a:p>
            <a:pPr algn="l"/>
            <a:r>
              <a:rPr lang="en-US" dirty="0" smtClean="0"/>
              <a:t>Global Health: </a:t>
            </a:r>
            <a:r>
              <a:rPr lang="en-US" sz="3600" dirty="0" smtClean="0"/>
              <a:t>It’s a Small World</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A5E55A7B-7854-E145-92D9-B491DF4BAE2D}" type="slidenum">
              <a:rPr lang="en-US" smtClean="0"/>
              <a:pPr/>
              <a:t>2</a:t>
            </a:fld>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655"/>
          <a:stretch/>
        </p:blipFill>
        <p:spPr bwMode="auto">
          <a:xfrm>
            <a:off x="1371600" y="1314126"/>
            <a:ext cx="6329302" cy="43631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TextBox 6"/>
          <p:cNvSpPr txBox="1"/>
          <p:nvPr/>
        </p:nvSpPr>
        <p:spPr>
          <a:xfrm>
            <a:off x="4000498" y="6595904"/>
            <a:ext cx="2148345" cy="246221"/>
          </a:xfrm>
          <a:prstGeom prst="rect">
            <a:avLst/>
          </a:prstGeom>
          <a:noFill/>
        </p:spPr>
        <p:txBody>
          <a:bodyPr wrap="none" rtlCol="0">
            <a:spAutoFit/>
          </a:bodyPr>
          <a:lstStyle/>
          <a:p>
            <a:r>
              <a:rPr lang="en-US" sz="1000" dirty="0">
                <a:solidFill>
                  <a:schemeClr val="bg1"/>
                </a:solidFill>
              </a:rPr>
              <a:t>http://www.onehealthinitiative.com/</a:t>
            </a:r>
          </a:p>
        </p:txBody>
      </p:sp>
      <p:sp>
        <p:nvSpPr>
          <p:cNvPr id="11" name="TextBox 10"/>
          <p:cNvSpPr txBox="1"/>
          <p:nvPr/>
        </p:nvSpPr>
        <p:spPr>
          <a:xfrm>
            <a:off x="533400" y="5715000"/>
            <a:ext cx="7734300" cy="646331"/>
          </a:xfrm>
          <a:prstGeom prst="rect">
            <a:avLst/>
          </a:prstGeom>
          <a:noFill/>
        </p:spPr>
        <p:txBody>
          <a:bodyPr wrap="square" rtlCol="0">
            <a:spAutoFit/>
          </a:bodyPr>
          <a:lstStyle/>
          <a:p>
            <a:pPr algn="ctr"/>
            <a:r>
              <a:rPr lang="en-US" b="1" dirty="0" smtClean="0"/>
              <a:t>Biological incidents, public and animal health emergencies</a:t>
            </a:r>
          </a:p>
          <a:p>
            <a:pPr algn="ctr"/>
            <a:r>
              <a:rPr lang="en-US" b="1" dirty="0" smtClean="0"/>
              <a:t>do not recognize or stop at international borders</a:t>
            </a:r>
            <a:endParaRPr lang="en-US" b="1" dirty="0"/>
          </a:p>
        </p:txBody>
      </p:sp>
    </p:spTree>
    <p:extLst>
      <p:ext uri="{BB962C8B-B14F-4D97-AF65-F5344CB8AC3E}">
        <p14:creationId xmlns:p14="http://schemas.microsoft.com/office/powerpoint/2010/main" val="364831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Follow-up Activities for South Asia TTX</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Remote Web-based TTX—Fall 2016</a:t>
            </a:r>
          </a:p>
          <a:p>
            <a:pPr marL="0" indent="0">
              <a:buNone/>
            </a:pPr>
            <a:r>
              <a:rPr lang="en-US" dirty="0" smtClean="0"/>
              <a:t>A follow-up “phase 5” where cases re-emerge</a:t>
            </a:r>
          </a:p>
          <a:p>
            <a:pPr lvl="1"/>
            <a:r>
              <a:rPr lang="en-US" dirty="0" smtClean="0"/>
              <a:t>Scenarios written to address gaps identified in first TTX</a:t>
            </a:r>
          </a:p>
          <a:p>
            <a:pPr lvl="1"/>
            <a:r>
              <a:rPr lang="en-US" dirty="0" smtClean="0"/>
              <a:t>All 12 functional roles (25 people from 6 countries) played</a:t>
            </a:r>
          </a:p>
          <a:p>
            <a:pPr lvl="1"/>
            <a:r>
              <a:rPr lang="en-US" dirty="0" smtClean="0"/>
              <a:t>Communication tracked using email-based notifications</a:t>
            </a:r>
          </a:p>
          <a:p>
            <a:pPr lvl="1"/>
            <a:endParaRPr lang="en-US" dirty="0" smtClean="0"/>
          </a:p>
          <a:p>
            <a:pPr marL="0" indent="0">
              <a:buNone/>
            </a:pPr>
            <a:r>
              <a:rPr lang="en-US" dirty="0"/>
              <a:t>Remote Web-based </a:t>
            </a:r>
            <a:r>
              <a:rPr lang="en-US" dirty="0" smtClean="0"/>
              <a:t>After Action of Real Events—Spring 2017</a:t>
            </a:r>
          </a:p>
          <a:p>
            <a:pPr lvl="1"/>
            <a:r>
              <a:rPr lang="en-US" dirty="0" smtClean="0"/>
              <a:t>Using Pro-Med, we identified true outbreaks with potential cross-border, cross-sector coordination </a:t>
            </a:r>
          </a:p>
          <a:p>
            <a:pPr lvl="1"/>
            <a:r>
              <a:rPr lang="en-US" dirty="0" smtClean="0"/>
              <a:t>Questions focused on coordination during these real events </a:t>
            </a:r>
            <a:endParaRPr lang="en-US" dirty="0"/>
          </a:p>
          <a:p>
            <a:pPr lvl="1"/>
            <a:endParaRPr lang="en-US" dirty="0"/>
          </a:p>
        </p:txBody>
      </p:sp>
    </p:spTree>
    <p:extLst>
      <p:ext uri="{BB962C8B-B14F-4D97-AF65-F5344CB8AC3E}">
        <p14:creationId xmlns:p14="http://schemas.microsoft.com/office/powerpoint/2010/main" val="103181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a:t>
            </a:r>
            <a:endParaRPr lang="en-US" dirty="0"/>
          </a:p>
        </p:txBody>
      </p:sp>
      <p:sp>
        <p:nvSpPr>
          <p:cNvPr id="3" name="Content Placeholder 2"/>
          <p:cNvSpPr>
            <a:spLocks noGrp="1"/>
          </p:cNvSpPr>
          <p:nvPr>
            <p:ph idx="1"/>
          </p:nvPr>
        </p:nvSpPr>
        <p:spPr/>
        <p:txBody>
          <a:bodyPr/>
          <a:lstStyle/>
          <a:p>
            <a:pPr marL="0" indent="0">
              <a:buNone/>
            </a:pPr>
            <a:r>
              <a:rPr lang="en-US" dirty="0" smtClean="0"/>
              <a:t>How PREP™ can be used to</a:t>
            </a:r>
          </a:p>
          <a:p>
            <a:pPr lvl="1"/>
            <a:r>
              <a:rPr lang="en-US" dirty="0"/>
              <a:t>D</a:t>
            </a:r>
            <a:r>
              <a:rPr lang="en-US" dirty="0" smtClean="0"/>
              <a:t>esign an exercise</a:t>
            </a:r>
          </a:p>
          <a:p>
            <a:pPr lvl="1"/>
            <a:r>
              <a:rPr lang="en-US" dirty="0" smtClean="0"/>
              <a:t>Conduct an exercise</a:t>
            </a:r>
          </a:p>
          <a:p>
            <a:pPr lvl="1"/>
            <a:r>
              <a:rPr lang="en-US" dirty="0" smtClean="0"/>
              <a:t>Create a multiyear </a:t>
            </a:r>
            <a:r>
              <a:rPr lang="en-US" dirty="0" smtClean="0"/>
              <a:t>strategy</a:t>
            </a:r>
            <a:endParaRPr lang="en-US" dirty="0" smtClean="0"/>
          </a:p>
          <a:p>
            <a:pPr lvl="1"/>
            <a:r>
              <a:rPr lang="en-US" dirty="0" smtClean="0"/>
              <a:t>Videogame</a:t>
            </a:r>
          </a:p>
          <a:p>
            <a:endParaRPr lang="en-US" dirty="0"/>
          </a:p>
        </p:txBody>
      </p:sp>
    </p:spTree>
    <p:extLst>
      <p:ext uri="{BB962C8B-B14F-4D97-AF65-F5344CB8AC3E}">
        <p14:creationId xmlns:p14="http://schemas.microsoft.com/office/powerpoint/2010/main" val="1598272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Remarks</a:t>
            </a:r>
            <a:endParaRPr lang="en-US" dirty="0"/>
          </a:p>
        </p:txBody>
      </p:sp>
      <p:sp>
        <p:nvSpPr>
          <p:cNvPr id="3" name="Content Placeholder 2"/>
          <p:cNvSpPr>
            <a:spLocks noGrp="1"/>
          </p:cNvSpPr>
          <p:nvPr>
            <p:ph idx="1"/>
          </p:nvPr>
        </p:nvSpPr>
        <p:spPr>
          <a:xfrm>
            <a:off x="152400" y="1600203"/>
            <a:ext cx="8839200" cy="4648197"/>
          </a:xfrm>
        </p:spPr>
        <p:txBody>
          <a:bodyPr>
            <a:normAutofit fontScale="92500" lnSpcReduction="20000"/>
          </a:bodyPr>
          <a:lstStyle/>
          <a:p>
            <a:pPr marL="0" indent="0">
              <a:buNone/>
            </a:pPr>
            <a:r>
              <a:rPr lang="en-US" dirty="0" smtClean="0"/>
              <a:t>ICBTR TTX Methodology provides a unique approach for participant-led evaluation of One Health readiness</a:t>
            </a:r>
          </a:p>
          <a:p>
            <a:pPr marL="0" indent="0">
              <a:buNone/>
            </a:pPr>
            <a:endParaRPr lang="en-US" dirty="0" smtClean="0"/>
          </a:p>
          <a:p>
            <a:pPr marL="0" indent="0">
              <a:buNone/>
            </a:pPr>
            <a:r>
              <a:rPr lang="en-US" dirty="0" smtClean="0"/>
              <a:t>Development and implementation of PREP™ has proven it to be:</a:t>
            </a:r>
          </a:p>
          <a:p>
            <a:pPr lvl="1"/>
            <a:r>
              <a:rPr lang="en-US" dirty="0" smtClean="0"/>
              <a:t>Simple, easy-to-use format to conduct &amp; design exercises and planning sessions </a:t>
            </a:r>
          </a:p>
          <a:p>
            <a:pPr lvl="1"/>
            <a:r>
              <a:rPr lang="en-US" dirty="0" smtClean="0"/>
              <a:t>Effective means for real-time participant-driven data collection</a:t>
            </a:r>
          </a:p>
          <a:p>
            <a:pPr lvl="1"/>
            <a:r>
              <a:rPr lang="en-US" dirty="0" smtClean="0"/>
              <a:t>Complex enough to capture systems-level coordination, multiple data streams and consolidate into concise, timely reports </a:t>
            </a:r>
          </a:p>
          <a:p>
            <a:pPr lvl="1"/>
            <a:endParaRPr lang="en-US" dirty="0" smtClean="0"/>
          </a:p>
          <a:p>
            <a:pPr marL="0" indent="0">
              <a:buNone/>
            </a:pPr>
            <a:r>
              <a:rPr lang="en-US" dirty="0" smtClean="0"/>
              <a:t>Next steps</a:t>
            </a:r>
          </a:p>
          <a:p>
            <a:pPr lvl="1"/>
            <a:r>
              <a:rPr lang="en-US" dirty="0" smtClean="0"/>
              <a:t>Continue sustainable capacity building with </a:t>
            </a:r>
            <a:r>
              <a:rPr lang="en-US" dirty="0" err="1" smtClean="0"/>
              <a:t>Biothreat</a:t>
            </a:r>
            <a:r>
              <a:rPr lang="en-US" dirty="0" smtClean="0"/>
              <a:t> Readiness Leadership</a:t>
            </a:r>
          </a:p>
          <a:p>
            <a:pPr lvl="1"/>
            <a:r>
              <a:rPr lang="en-US" dirty="0" smtClean="0"/>
              <a:t>Integrate in dynamic scenarios based on models</a:t>
            </a:r>
          </a:p>
          <a:p>
            <a:pPr lvl="1"/>
            <a:r>
              <a:rPr lang="en-US" dirty="0" smtClean="0"/>
              <a:t>Any thoughts?</a:t>
            </a:r>
          </a:p>
        </p:txBody>
      </p:sp>
    </p:spTree>
    <p:extLst>
      <p:ext uri="{BB962C8B-B14F-4D97-AF65-F5344CB8AC3E}">
        <p14:creationId xmlns:p14="http://schemas.microsoft.com/office/powerpoint/2010/main" val="11186024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3550538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snl\Collaborative\IBTR\International\SOUTH EAST ASIA &amp; THE PACIFIC\Vietnam\Vietnam MOD training photos\VietNam Downtime\Monear Camera\Streets of Hanoi\IMG_1868.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9933" r="32079" b="21323"/>
          <a:stretch/>
        </p:blipFill>
        <p:spPr bwMode="auto">
          <a:xfrm>
            <a:off x="4827979" y="3429000"/>
            <a:ext cx="3499339" cy="356088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t>Global One Health</a:t>
            </a:r>
            <a:endParaRPr lang="en-US" dirty="0"/>
          </a:p>
        </p:txBody>
      </p:sp>
      <p:pic>
        <p:nvPicPr>
          <p:cNvPr id="18443" name="Picture 11"/>
          <p:cNvPicPr>
            <a:picLocks noChangeAspect="1" noChangeArrowheads="1"/>
          </p:cNvPicPr>
          <p:nvPr/>
        </p:nvPicPr>
        <p:blipFill rotWithShape="1">
          <a:blip r:embed="rId4">
            <a:extLst>
              <a:ext uri="{28A0092B-C50C-407E-A947-70E740481C1C}">
                <a14:useLocalDpi xmlns:a14="http://schemas.microsoft.com/office/drawing/2010/main" val="0"/>
              </a:ext>
            </a:extLst>
          </a:blip>
          <a:srcRect l="11728" t="18349" r="25131" b="19504"/>
          <a:stretch/>
        </p:blipFill>
        <p:spPr bwMode="auto">
          <a:xfrm rot="5400000">
            <a:off x="4449630" y="1368950"/>
            <a:ext cx="2890299" cy="213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441" name="Picture 9" descr="C:\Users\csmcnei\AppData\Local\Microsoft\Windows\Temporary Internet Files\Content.Outlook\657OAHJ3\photo (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9683" y="3504991"/>
            <a:ext cx="1776581" cy="3118195"/>
          </a:xfrm>
          <a:prstGeom prst="rect">
            <a:avLst/>
          </a:prstGeom>
          <a:noFill/>
          <a:extLst>
            <a:ext uri="{909E8E84-426E-40dd-AFC4-6F175D3DCCD1}">
              <a14:hiddenFill xmlns="" xmlns:a14="http://schemas.microsoft.com/office/drawing/2010/main">
                <a:solidFill>
                  <a:srgbClr val="FFFFFF"/>
                </a:solidFill>
              </a14:hiddenFill>
            </a:ext>
          </a:extLst>
        </p:spPr>
      </p:pic>
      <p:pic>
        <p:nvPicPr>
          <p:cNvPr id="18442" name="Picture 10"/>
          <p:cNvPicPr>
            <a:picLocks noChangeAspect="1" noChangeArrowheads="1"/>
          </p:cNvPicPr>
          <p:nvPr/>
        </p:nvPicPr>
        <p:blipFill rotWithShape="1">
          <a:blip r:embed="rId6">
            <a:extLst>
              <a:ext uri="{28A0092B-C50C-407E-A947-70E740481C1C}">
                <a14:useLocalDpi xmlns:a14="http://schemas.microsoft.com/office/drawing/2010/main" val="0"/>
              </a:ext>
            </a:extLst>
          </a:blip>
          <a:srcRect l="29682" r="15975" b="27627"/>
          <a:stretch/>
        </p:blipFill>
        <p:spPr bwMode="auto">
          <a:xfrm>
            <a:off x="6629400" y="1167912"/>
            <a:ext cx="2364967" cy="2362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1371600"/>
            <a:ext cx="4343400" cy="4708981"/>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IBCTR works with other countries to improve readiness for all types of disease outbreaks</a:t>
            </a:r>
          </a:p>
          <a:p>
            <a:pPr marL="342900" indent="-342900">
              <a:buFont typeface="Arial" panose="020B0604020202020204" pitchFamily="34" charset="0"/>
              <a:buChar char="•"/>
            </a:pPr>
            <a:r>
              <a:rPr lang="en-US" sz="2800" dirty="0" smtClean="0"/>
              <a:t>Culturally and politically aware</a:t>
            </a:r>
          </a:p>
          <a:p>
            <a:pPr marL="342900" indent="-342900">
              <a:buFont typeface="Arial" panose="020B0604020202020204" pitchFamily="34" charset="0"/>
              <a:buChar char="•"/>
            </a:pPr>
            <a:r>
              <a:rPr lang="en-US" sz="2800" dirty="0" smtClean="0"/>
              <a:t>For One-Health, there is a need for coordination among public and animal health sectors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986555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Need for One Health Readiness Internationally</a:t>
            </a:r>
            <a:endParaRPr lang="en-US" dirty="0"/>
          </a:p>
        </p:txBody>
      </p:sp>
      <p:sp>
        <p:nvSpPr>
          <p:cNvPr id="3" name="Content Placeholder 2"/>
          <p:cNvSpPr>
            <a:spLocks noGrp="1"/>
          </p:cNvSpPr>
          <p:nvPr>
            <p:ph idx="1"/>
          </p:nvPr>
        </p:nvSpPr>
        <p:spPr>
          <a:xfrm>
            <a:off x="304800" y="1600203"/>
            <a:ext cx="8382000" cy="2895597"/>
          </a:xfrm>
        </p:spPr>
        <p:txBody>
          <a:bodyPr>
            <a:normAutofit fontScale="77500" lnSpcReduction="20000"/>
          </a:bodyPr>
          <a:lstStyle/>
          <a:p>
            <a:pPr marL="0" indent="0">
              <a:buNone/>
            </a:pPr>
            <a:r>
              <a:rPr lang="en-US" sz="2400" b="1" dirty="0" smtClean="0">
                <a:solidFill>
                  <a:srgbClr val="C00000"/>
                </a:solidFill>
              </a:rPr>
              <a:t>Preparedness </a:t>
            </a:r>
          </a:p>
          <a:p>
            <a:pPr marL="0" indent="0">
              <a:buNone/>
            </a:pPr>
            <a:r>
              <a:rPr lang="en-US" sz="3200" dirty="0"/>
              <a:t>C</a:t>
            </a:r>
            <a:r>
              <a:rPr lang="en-US" sz="3200" dirty="0" smtClean="0"/>
              <a:t>ontinuous cycle of planning, organizing, training, equipping, exercising, evaluating, and taking corrective action in an effort to ensure effective coordination during incident response.</a:t>
            </a:r>
          </a:p>
          <a:p>
            <a:endParaRPr lang="en-US" sz="3200" dirty="0"/>
          </a:p>
          <a:p>
            <a:pPr marL="0" indent="0">
              <a:buNone/>
            </a:pPr>
            <a:r>
              <a:rPr lang="en-US" sz="3200" b="1" dirty="0" smtClean="0">
                <a:solidFill>
                  <a:srgbClr val="C00000"/>
                </a:solidFill>
              </a:rPr>
              <a:t>Readiness</a:t>
            </a:r>
            <a:endParaRPr lang="en-US" sz="3200" b="1" dirty="0">
              <a:solidFill>
                <a:srgbClr val="C00000"/>
              </a:solidFill>
            </a:endParaRPr>
          </a:p>
          <a:p>
            <a:pPr marL="0" indent="0">
              <a:buNone/>
            </a:pPr>
            <a:r>
              <a:rPr lang="en-US" sz="3200" dirty="0" smtClean="0"/>
              <a:t>Condition </a:t>
            </a:r>
            <a:r>
              <a:rPr lang="en-US" sz="3200" dirty="0"/>
              <a:t>of being </a:t>
            </a:r>
            <a:r>
              <a:rPr lang="en-US" sz="3200" b="1" dirty="0">
                <a:solidFill>
                  <a:srgbClr val="C00000"/>
                </a:solidFill>
              </a:rPr>
              <a:t>prepared</a:t>
            </a:r>
            <a:r>
              <a:rPr lang="en-US" sz="3200" dirty="0"/>
              <a:t> </a:t>
            </a:r>
            <a:r>
              <a:rPr lang="en-US" sz="3200" b="1" dirty="0">
                <a:solidFill>
                  <a:srgbClr val="C00000"/>
                </a:solidFill>
              </a:rPr>
              <a:t>and capable </a:t>
            </a:r>
            <a:r>
              <a:rPr lang="en-US" sz="3200" dirty="0"/>
              <a:t>to act or respond as required</a:t>
            </a:r>
            <a:r>
              <a:rPr lang="en-US" sz="3200" dirty="0" smtClean="0"/>
              <a:t>.</a:t>
            </a:r>
            <a:endParaRPr lang="en-US" sz="32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smtClean="0"/>
          </a:p>
        </p:txBody>
      </p:sp>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0" t="5127" r="540" b="6833"/>
          <a:stretch/>
        </p:blipFill>
        <p:spPr bwMode="auto">
          <a:xfrm>
            <a:off x="1778358" y="4114800"/>
            <a:ext cx="5431835" cy="2359298"/>
          </a:xfrm>
          <a:prstGeom prst="rect">
            <a:avLst/>
          </a:prstGeom>
          <a:noFill/>
          <a:ln w="9525">
            <a:noFill/>
            <a:miter lim="800000"/>
            <a:headEnd/>
            <a:tailEnd/>
          </a:ln>
        </p:spPr>
      </p:pic>
    </p:spTree>
    <p:extLst>
      <p:ext uri="{BB962C8B-B14F-4D97-AF65-F5344CB8AC3E}">
        <p14:creationId xmlns:p14="http://schemas.microsoft.com/office/powerpoint/2010/main" val="1290291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Tabletop Exercises (TTX)</a:t>
            </a:r>
            <a:endParaRPr lang="en-US" dirty="0"/>
          </a:p>
        </p:txBody>
      </p:sp>
      <p:sp>
        <p:nvSpPr>
          <p:cNvPr id="3" name="Content Placeholder 2"/>
          <p:cNvSpPr>
            <a:spLocks noGrp="1"/>
          </p:cNvSpPr>
          <p:nvPr>
            <p:ph idx="1"/>
          </p:nvPr>
        </p:nvSpPr>
        <p:spPr/>
        <p:txBody>
          <a:bodyPr/>
          <a:lstStyle/>
          <a:p>
            <a:r>
              <a:rPr lang="en-US" dirty="0" smtClean="0"/>
              <a:t>A </a:t>
            </a:r>
            <a:r>
              <a:rPr lang="en-US" b="1" dirty="0" smtClean="0"/>
              <a:t>tabletop exercise</a:t>
            </a:r>
            <a:r>
              <a:rPr lang="en-US" dirty="0" smtClean="0"/>
              <a:t> is an activity </a:t>
            </a:r>
            <a:r>
              <a:rPr lang="en-US" dirty="0"/>
              <a:t>in which key personnel assigned emergency management roles and responsibilities are gathered to </a:t>
            </a:r>
            <a:r>
              <a:rPr lang="en-US" dirty="0" smtClean="0"/>
              <a:t>discuss various </a:t>
            </a:r>
            <a:r>
              <a:rPr lang="en-US" dirty="0"/>
              <a:t>simulated emergency situations</a:t>
            </a:r>
            <a:r>
              <a:rPr lang="en-US" dirty="0" smtClean="0"/>
              <a:t>.</a:t>
            </a:r>
          </a:p>
          <a:p>
            <a:r>
              <a:rPr lang="en-US" dirty="0" smtClean="0"/>
              <a:t>Examples</a:t>
            </a:r>
          </a:p>
          <a:p>
            <a:pPr lvl="1"/>
            <a:r>
              <a:rPr lang="en-US" dirty="0" smtClean="0"/>
              <a:t>Officials from Ministries of Health and Agriculture to evaluate roles, responsibilities, and communication in a fictitious outbreak of a disease transmitted between animals and people</a:t>
            </a:r>
          </a:p>
          <a:p>
            <a:pPr lvl="1"/>
            <a:r>
              <a:rPr lang="en-US" dirty="0" smtClean="0"/>
              <a:t>Laboratory lead and head of security in a scenario involving an attempted theft during work hours. </a:t>
            </a:r>
          </a:p>
          <a:p>
            <a:pPr lvl="1"/>
            <a:endParaRPr lang="en-US" dirty="0"/>
          </a:p>
        </p:txBody>
      </p:sp>
    </p:spTree>
    <p:extLst>
      <p:ext uri="{BB962C8B-B14F-4D97-AF65-F5344CB8AC3E}">
        <p14:creationId xmlns:p14="http://schemas.microsoft.com/office/powerpoint/2010/main" val="3396936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Country-level Readiness</a:t>
            </a:r>
            <a:endParaRPr lang="en-US" dirty="0"/>
          </a:p>
        </p:txBody>
      </p:sp>
      <p:sp>
        <p:nvSpPr>
          <p:cNvPr id="3" name="Content Placeholder 2"/>
          <p:cNvSpPr>
            <a:spLocks noGrp="1"/>
          </p:cNvSpPr>
          <p:nvPr>
            <p:ph idx="1"/>
          </p:nvPr>
        </p:nvSpPr>
        <p:spPr>
          <a:xfrm>
            <a:off x="304800" y="1752600"/>
            <a:ext cx="7467600" cy="4648200"/>
          </a:xfrm>
        </p:spPr>
        <p:txBody>
          <a:bodyPr>
            <a:normAutofit fontScale="77500" lnSpcReduction="20000"/>
          </a:bodyPr>
          <a:lstStyle/>
          <a:p>
            <a:pPr marL="0" indent="0">
              <a:buNone/>
            </a:pPr>
            <a:r>
              <a:rPr lang="en-US" dirty="0" smtClean="0">
                <a:sym typeface="Wingdings" panose="05000000000000000000" pitchFamily="2" charset="2"/>
              </a:rPr>
              <a:t>Sustainable </a:t>
            </a:r>
            <a:r>
              <a:rPr lang="en-US" dirty="0" err="1" smtClean="0">
                <a:sym typeface="Wingdings" panose="05000000000000000000" pitchFamily="2" charset="2"/>
              </a:rPr>
              <a:t>Biothreat</a:t>
            </a:r>
            <a:r>
              <a:rPr lang="en-US" dirty="0" smtClean="0">
                <a:sym typeface="Wingdings" panose="05000000000000000000" pitchFamily="2" charset="2"/>
              </a:rPr>
              <a:t> Readiness Programs</a:t>
            </a:r>
          </a:p>
          <a:p>
            <a:pPr marL="0" indent="0">
              <a:buNone/>
            </a:pPr>
            <a:r>
              <a:rPr lang="en-US" sz="2200" i="1" dirty="0" smtClean="0">
                <a:sym typeface="Wingdings" panose="05000000000000000000" pitchFamily="2" charset="2"/>
              </a:rPr>
              <a:t>and</a:t>
            </a:r>
            <a:r>
              <a:rPr lang="en-US" sz="2200" dirty="0" smtClean="0">
                <a:sym typeface="Wingdings" panose="05000000000000000000" pitchFamily="2" charset="2"/>
              </a:rPr>
              <a:t> </a:t>
            </a:r>
            <a:r>
              <a:rPr lang="en-US" sz="2200" i="1" dirty="0" err="1" smtClean="0">
                <a:sym typeface="Wingdings" panose="05000000000000000000" pitchFamily="2" charset="2"/>
              </a:rPr>
              <a:t>Biothreat</a:t>
            </a:r>
            <a:r>
              <a:rPr lang="en-US" sz="2200" i="1" dirty="0" smtClean="0">
                <a:sym typeface="Wingdings" panose="05000000000000000000" pitchFamily="2" charset="2"/>
              </a:rPr>
              <a:t> Readiness Leadership Development</a:t>
            </a:r>
          </a:p>
          <a:p>
            <a:pPr marL="0" indent="0">
              <a:buNone/>
            </a:pPr>
            <a:endParaRPr lang="en-US" sz="2200" dirty="0" smtClean="0">
              <a:sym typeface="Wingdings" panose="05000000000000000000" pitchFamily="2" charset="2"/>
            </a:endParaRPr>
          </a:p>
          <a:p>
            <a:r>
              <a:rPr lang="en-US" sz="2200" dirty="0" smtClean="0">
                <a:sym typeface="Wingdings" panose="05000000000000000000" pitchFamily="2" charset="2"/>
              </a:rPr>
              <a:t>Identify needs </a:t>
            </a:r>
            <a:r>
              <a:rPr lang="en-US" sz="2200" dirty="0">
                <a:sym typeface="Wingdings" panose="05000000000000000000" pitchFamily="2" charset="2"/>
              </a:rPr>
              <a:t>(</a:t>
            </a:r>
            <a:r>
              <a:rPr lang="en-US" sz="2200" dirty="0" smtClean="0">
                <a:sym typeface="Wingdings" panose="05000000000000000000" pitchFamily="2" charset="2"/>
              </a:rPr>
              <a:t>facility, ministry, country, multi-country)</a:t>
            </a:r>
          </a:p>
          <a:p>
            <a:pPr lvl="1"/>
            <a:r>
              <a:rPr lang="en-US" sz="2000" b="1" dirty="0" smtClean="0">
                <a:sym typeface="Wingdings" panose="05000000000000000000" pitchFamily="2" charset="2"/>
              </a:rPr>
              <a:t>Scenario-based workshops/TTX</a:t>
            </a:r>
          </a:p>
          <a:p>
            <a:pPr lvl="1"/>
            <a:endParaRPr lang="en-US" sz="2000" b="1" dirty="0" smtClean="0">
              <a:sym typeface="Wingdings" panose="05000000000000000000" pitchFamily="2" charset="2"/>
            </a:endParaRPr>
          </a:p>
          <a:p>
            <a:r>
              <a:rPr lang="en-US" sz="2200" dirty="0" smtClean="0">
                <a:sym typeface="Wingdings" panose="05000000000000000000" pitchFamily="2" charset="2"/>
              </a:rPr>
              <a:t>Create Multi-Year Strategy </a:t>
            </a:r>
          </a:p>
          <a:p>
            <a:endParaRPr lang="en-US" sz="2200" dirty="0" smtClean="0">
              <a:sym typeface="Wingdings" panose="05000000000000000000" pitchFamily="2" charset="2"/>
            </a:endParaRPr>
          </a:p>
          <a:p>
            <a:r>
              <a:rPr lang="en-US" sz="2200" dirty="0" smtClean="0">
                <a:sym typeface="Wingdings" panose="05000000000000000000" pitchFamily="2" charset="2"/>
              </a:rPr>
              <a:t>Develop Readiness Plans</a:t>
            </a:r>
          </a:p>
          <a:p>
            <a:endParaRPr lang="en-US" sz="2200" dirty="0" smtClean="0">
              <a:sym typeface="Wingdings" panose="05000000000000000000" pitchFamily="2" charset="2"/>
            </a:endParaRPr>
          </a:p>
          <a:p>
            <a:r>
              <a:rPr lang="en-US" sz="2200" dirty="0" smtClean="0">
                <a:sym typeface="Wingdings" panose="05000000000000000000" pitchFamily="2" charset="2"/>
              </a:rPr>
              <a:t>Trainings</a:t>
            </a:r>
          </a:p>
          <a:p>
            <a:endParaRPr lang="en-US" sz="2200" b="1" dirty="0" smtClean="0">
              <a:sym typeface="Wingdings" panose="05000000000000000000" pitchFamily="2" charset="2"/>
            </a:endParaRPr>
          </a:p>
          <a:p>
            <a:r>
              <a:rPr lang="en-US" sz="2200" b="1" dirty="0" smtClean="0">
                <a:sym typeface="Wingdings" panose="05000000000000000000" pitchFamily="2" charset="2"/>
              </a:rPr>
              <a:t>Evaluate Plans with Exercises </a:t>
            </a:r>
          </a:p>
          <a:p>
            <a:pPr marL="0" indent="0">
              <a:buNone/>
            </a:pPr>
            <a:r>
              <a:rPr lang="en-US" dirty="0">
                <a:sym typeface="Wingdings" panose="05000000000000000000" pitchFamily="2" charset="2"/>
              </a:rPr>
              <a:t> </a:t>
            </a:r>
            <a:r>
              <a:rPr lang="en-US" dirty="0" smtClean="0">
                <a:sym typeface="Wingdings" panose="05000000000000000000" pitchFamily="2" charset="2"/>
              </a:rPr>
              <a:t>   </a:t>
            </a:r>
          </a:p>
          <a:p>
            <a:pPr marL="0" indent="0">
              <a:buNone/>
            </a:pPr>
            <a:endParaRPr lang="en-US" dirty="0">
              <a:sym typeface="Wingdings" panose="05000000000000000000" pitchFamily="2" charset="2"/>
            </a:endParaRPr>
          </a:p>
          <a:p>
            <a:pPr marL="0" indent="0">
              <a:buNone/>
            </a:pPr>
            <a:r>
              <a:rPr lang="en-US" i="1" dirty="0">
                <a:sym typeface="Wingdings" panose="05000000000000000000" pitchFamily="2" charset="2"/>
              </a:rPr>
              <a:t>	</a:t>
            </a:r>
            <a:r>
              <a:rPr lang="en-US" i="1" dirty="0" smtClean="0">
                <a:sym typeface="Wingdings" panose="05000000000000000000" pitchFamily="2" charset="2"/>
              </a:rPr>
              <a:t>		… Repeat</a:t>
            </a:r>
          </a:p>
          <a:p>
            <a:pPr marL="0" indent="0">
              <a:buNone/>
            </a:pPr>
            <a:r>
              <a:rPr lang="en-US" dirty="0" smtClean="0">
                <a:sym typeface="Wingdings" panose="05000000000000000000" pitchFamily="2" charset="2"/>
              </a:rPr>
              <a:t> </a:t>
            </a:r>
          </a:p>
          <a:p>
            <a:pPr marL="0" indent="0">
              <a:buNone/>
            </a:pPr>
            <a:endParaRPr lang="en-US" dirty="0" smtClean="0">
              <a:sym typeface="Wingdings" panose="05000000000000000000" pitchFamily="2" charset="2"/>
            </a:endParaRPr>
          </a:p>
          <a:p>
            <a:endParaRPr lang="en-US" dirty="0" smtClean="0">
              <a:sym typeface="Wingdings" panose="05000000000000000000" pitchFamily="2" charset="2"/>
            </a:endParaRPr>
          </a:p>
        </p:txBody>
      </p:sp>
      <p:pic>
        <p:nvPicPr>
          <p:cNvPr id="5" name="Picture 4" descr="cyc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7748" y="2321684"/>
            <a:ext cx="3907536" cy="4157472"/>
          </a:xfrm>
          <a:prstGeom prst="rect">
            <a:avLst/>
          </a:prstGeom>
        </p:spPr>
      </p:pic>
    </p:spTree>
    <p:extLst>
      <p:ext uri="{BB962C8B-B14F-4D97-AF65-F5344CB8AC3E}">
        <p14:creationId xmlns:p14="http://schemas.microsoft.com/office/powerpoint/2010/main" val="2632005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IBCTR Tabletop Methodology</a:t>
            </a:r>
            <a:endParaRPr lang="en-US" dirty="0"/>
          </a:p>
        </p:txBody>
      </p:sp>
      <p:sp>
        <p:nvSpPr>
          <p:cNvPr id="3" name="Content Placeholder 2"/>
          <p:cNvSpPr>
            <a:spLocks noGrp="1"/>
          </p:cNvSpPr>
          <p:nvPr>
            <p:ph idx="1"/>
          </p:nvPr>
        </p:nvSpPr>
        <p:spPr>
          <a:xfrm>
            <a:off x="457200" y="1278740"/>
            <a:ext cx="8313420" cy="4847424"/>
          </a:xfrm>
        </p:spPr>
        <p:txBody>
          <a:bodyPr>
            <a:normAutofit fontScale="92500" lnSpcReduction="10000"/>
          </a:bodyPr>
          <a:lstStyle/>
          <a:p>
            <a:pPr>
              <a:buClr>
                <a:schemeClr val="accent2"/>
              </a:buClr>
              <a:buFont typeface="Wingdings" panose="05000000000000000000" pitchFamily="2" charset="2"/>
              <a:buChar char="§"/>
            </a:pPr>
            <a:endParaRPr lang="en-US" sz="1400" b="1" dirty="0"/>
          </a:p>
          <a:p>
            <a:pPr marL="0" indent="0">
              <a:buClr>
                <a:schemeClr val="accent2"/>
              </a:buClr>
              <a:buNone/>
            </a:pPr>
            <a:r>
              <a:rPr lang="en-US" b="1" dirty="0" smtClean="0"/>
              <a:t>Role-Based Data Collection</a:t>
            </a:r>
            <a:endParaRPr lang="en-US" b="1" dirty="0"/>
          </a:p>
          <a:p>
            <a:pPr lvl="1">
              <a:buClr>
                <a:schemeClr val="accent2"/>
              </a:buClr>
              <a:buFont typeface="Wingdings" panose="05000000000000000000" pitchFamily="2" charset="2"/>
              <a:buChar char="§"/>
            </a:pPr>
            <a:r>
              <a:rPr lang="en-US" dirty="0" smtClean="0"/>
              <a:t>Assessment based on qualitative data collection </a:t>
            </a:r>
          </a:p>
          <a:p>
            <a:pPr lvl="1">
              <a:buClr>
                <a:schemeClr val="accent2"/>
              </a:buClr>
              <a:buFont typeface="Wingdings" panose="05000000000000000000" pitchFamily="2" charset="2"/>
              <a:buChar char="§"/>
            </a:pPr>
            <a:r>
              <a:rPr lang="en-US" dirty="0" smtClean="0"/>
              <a:t>Systems-level </a:t>
            </a:r>
            <a:r>
              <a:rPr lang="en-US" dirty="0" smtClean="0"/>
              <a:t>communication mapping tools</a:t>
            </a:r>
          </a:p>
          <a:p>
            <a:pPr lvl="1">
              <a:buClr>
                <a:schemeClr val="accent2"/>
              </a:buClr>
              <a:buFont typeface="Wingdings" panose="05000000000000000000" pitchFamily="2" charset="2"/>
              <a:buChar char="§"/>
            </a:pPr>
            <a:endParaRPr lang="en-US" b="1" dirty="0" smtClean="0"/>
          </a:p>
          <a:p>
            <a:pPr marL="0" indent="0">
              <a:buNone/>
            </a:pPr>
            <a:r>
              <a:rPr lang="en-US" b="1" dirty="0" smtClean="0"/>
              <a:t>Participant </a:t>
            </a:r>
            <a:r>
              <a:rPr lang="en-US" b="1" dirty="0"/>
              <a:t>Driven</a:t>
            </a:r>
          </a:p>
          <a:p>
            <a:pPr lvl="1">
              <a:buClr>
                <a:schemeClr val="accent2"/>
              </a:buClr>
              <a:buFont typeface="Wingdings" panose="05000000000000000000" pitchFamily="2" charset="2"/>
              <a:buChar char="§"/>
            </a:pPr>
            <a:r>
              <a:rPr lang="en-US" dirty="0" smtClean="0"/>
              <a:t>Community-based participatory research (CBPR) methods applied</a:t>
            </a:r>
          </a:p>
          <a:p>
            <a:pPr lvl="1">
              <a:buClr>
                <a:schemeClr val="accent2"/>
              </a:buClr>
              <a:buFont typeface="Wingdings" panose="05000000000000000000" pitchFamily="2" charset="2"/>
              <a:buChar char="§"/>
            </a:pPr>
            <a:r>
              <a:rPr lang="en-US" dirty="0" smtClean="0"/>
              <a:t>Participants </a:t>
            </a:r>
            <a:r>
              <a:rPr lang="en-US" dirty="0"/>
              <a:t>develop AAR and Improvement </a:t>
            </a:r>
            <a:r>
              <a:rPr lang="en-US" dirty="0" smtClean="0"/>
              <a:t>Plan</a:t>
            </a:r>
          </a:p>
          <a:p>
            <a:pPr lvl="2">
              <a:buClr>
                <a:schemeClr val="accent2"/>
              </a:buClr>
            </a:pPr>
            <a:r>
              <a:rPr lang="en-US" dirty="0" smtClean="0"/>
              <a:t>Result: Politically, culturally appropriate solutions</a:t>
            </a:r>
            <a:endParaRPr lang="en-US" dirty="0"/>
          </a:p>
          <a:p>
            <a:pPr>
              <a:buClr>
                <a:schemeClr val="accent2"/>
              </a:buClr>
              <a:buFont typeface="Wingdings" panose="05000000000000000000" pitchFamily="2" charset="2"/>
              <a:buChar char="§"/>
            </a:pPr>
            <a:endParaRPr lang="en-US" b="1" dirty="0"/>
          </a:p>
          <a:p>
            <a:pPr marL="0" indent="0">
              <a:buClr>
                <a:schemeClr val="accent2"/>
              </a:buClr>
              <a:buNone/>
            </a:pPr>
            <a:r>
              <a:rPr lang="en-US" b="1" dirty="0" smtClean="0"/>
              <a:t>Novel technology</a:t>
            </a:r>
            <a:endParaRPr lang="en-US" b="1" dirty="0"/>
          </a:p>
          <a:p>
            <a:pPr lvl="1">
              <a:buClr>
                <a:schemeClr val="accent2"/>
              </a:buClr>
              <a:buFont typeface="Wingdings" panose="05000000000000000000" pitchFamily="2" charset="2"/>
              <a:buChar char="§"/>
            </a:pPr>
            <a:r>
              <a:rPr lang="en-US" dirty="0" smtClean="0"/>
              <a:t>PREP™ Real-time data collection for TTX &amp; Planning Events</a:t>
            </a:r>
          </a:p>
          <a:p>
            <a:pPr lvl="1">
              <a:buClr>
                <a:schemeClr val="accent2"/>
              </a:buClr>
              <a:buFont typeface="Wingdings" panose="05000000000000000000" pitchFamily="2" charset="2"/>
              <a:buChar char="§"/>
            </a:pPr>
            <a:r>
              <a:rPr lang="en-US" dirty="0" smtClean="0">
                <a:solidFill>
                  <a:srgbClr val="000000"/>
                </a:solidFill>
              </a:rPr>
              <a:t>Videogame Simulation for One Health Readiness</a:t>
            </a:r>
          </a:p>
          <a:p>
            <a:endParaRPr lang="en-US" dirty="0"/>
          </a:p>
        </p:txBody>
      </p:sp>
      <p:sp>
        <p:nvSpPr>
          <p:cNvPr id="4" name="Slide Number Placeholder 3"/>
          <p:cNvSpPr>
            <a:spLocks noGrp="1"/>
          </p:cNvSpPr>
          <p:nvPr>
            <p:ph type="sldNum" sz="quarter" idx="12"/>
          </p:nvPr>
        </p:nvSpPr>
        <p:spPr/>
        <p:txBody>
          <a:bodyPr/>
          <a:lstStyle/>
          <a:p>
            <a:fld id="{A5E55A7B-7854-E145-92D9-B491DF4BAE2D}" type="slidenum">
              <a:rPr lang="en-US" smtClean="0"/>
              <a:pPr/>
              <a:t>7</a:t>
            </a:fld>
            <a:endParaRPr lang="en-US"/>
          </a:p>
        </p:txBody>
      </p:sp>
      <p:pic>
        <p:nvPicPr>
          <p:cNvPr id="7" name="Content Placeholder 4" descr="Blank%20Commo%20Map%20w%20links.jpg"/>
          <p:cNvPicPr>
            <a:picLocks noChangeAspect="1"/>
          </p:cNvPicPr>
          <p:nvPr/>
        </p:nvPicPr>
        <p:blipFill rotWithShape="1">
          <a:blip r:embed="rId3" cstate="print">
            <a:extLst>
              <a:ext uri="{28A0092B-C50C-407E-A947-70E740481C1C}">
                <a14:useLocalDpi xmlns:a14="http://schemas.microsoft.com/office/drawing/2010/main" val="0"/>
              </a:ext>
            </a:extLst>
          </a:blip>
          <a:srcRect l="22475" r="629" b="4552"/>
          <a:stretch/>
        </p:blipFill>
        <p:spPr bwMode="auto">
          <a:xfrm>
            <a:off x="6934200" y="1219200"/>
            <a:ext cx="1993900" cy="2063640"/>
          </a:xfrm>
          <a:prstGeom prst="rect">
            <a:avLst/>
          </a:prstGeom>
          <a:noFill/>
          <a:ln w="9525">
            <a:noFill/>
            <a:miter lim="800000"/>
            <a:headEnd/>
            <a:tailEnd/>
          </a:ln>
        </p:spPr>
      </p:pic>
    </p:spTree>
    <p:extLst>
      <p:ext uri="{BB962C8B-B14F-4D97-AF65-F5344CB8AC3E}">
        <p14:creationId xmlns:p14="http://schemas.microsoft.com/office/powerpoint/2010/main" val="2409955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PREP™: Portal for Readiness Exercises &amp; Planning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PREP is an online platform that </a:t>
            </a:r>
            <a:r>
              <a:rPr lang="en-US" dirty="0"/>
              <a:t>provides simple, easy-to-use templates &amp; tools for emergency managers, health, &amp; security professionals to design and conduct:</a:t>
            </a:r>
          </a:p>
          <a:p>
            <a:pPr lvl="1"/>
            <a:r>
              <a:rPr lang="en-US" dirty="0"/>
              <a:t>Tabletop exercises and drills</a:t>
            </a:r>
          </a:p>
          <a:p>
            <a:pPr lvl="1"/>
            <a:r>
              <a:rPr lang="en-US" dirty="0" smtClean="0"/>
              <a:t>Strategic and operational planning workshops</a:t>
            </a:r>
          </a:p>
          <a:p>
            <a:r>
              <a:rPr lang="en-US" sz="2800" dirty="0" smtClean="0"/>
              <a:t>Features</a:t>
            </a:r>
            <a:endParaRPr lang="en-US" sz="2800" dirty="0"/>
          </a:p>
          <a:p>
            <a:pPr lvl="1"/>
            <a:r>
              <a:rPr lang="en-US" sz="2500" dirty="0"/>
              <a:t>Multi-Lingual capabilities</a:t>
            </a:r>
          </a:p>
          <a:p>
            <a:pPr lvl="1"/>
            <a:r>
              <a:rPr lang="en-US" sz="2500" dirty="0"/>
              <a:t>Automatic, immediate report development</a:t>
            </a:r>
          </a:p>
          <a:p>
            <a:pPr lvl="1"/>
            <a:r>
              <a:rPr lang="en-US" sz="2500" dirty="0"/>
              <a:t>In-exercise communication and email notifications</a:t>
            </a:r>
          </a:p>
          <a:p>
            <a:pPr lvl="1"/>
            <a:r>
              <a:rPr lang="en-US" sz="2500" dirty="0"/>
              <a:t>Secure data collection</a:t>
            </a:r>
          </a:p>
          <a:p>
            <a:pPr lvl="1"/>
            <a:r>
              <a:rPr lang="en-US" sz="2500" dirty="0"/>
              <a:t>Flexible adaptable templates</a:t>
            </a:r>
          </a:p>
          <a:p>
            <a:pPr lvl="1"/>
            <a:r>
              <a:rPr lang="en-US" sz="2500" dirty="0" smtClean="0"/>
              <a:t>Video Game activity</a:t>
            </a:r>
            <a:endParaRPr lang="en-US" sz="2500" dirty="0"/>
          </a:p>
          <a:p>
            <a:pPr lvl="1"/>
            <a:r>
              <a:rPr lang="en-US" sz="2500" dirty="0"/>
              <a:t>Remote and in-person usability</a:t>
            </a:r>
          </a:p>
          <a:p>
            <a:pPr lvl="1"/>
            <a:endParaRPr lang="en-US" dirty="0"/>
          </a:p>
        </p:txBody>
      </p:sp>
    </p:spTree>
    <p:extLst>
      <p:ext uri="{BB962C8B-B14F-4D97-AF65-F5344CB8AC3E}">
        <p14:creationId xmlns:p14="http://schemas.microsoft.com/office/powerpoint/2010/main" val="2955381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76224" y="801175"/>
            <a:ext cx="8410576" cy="5056700"/>
          </a:xfrm>
          <a:prstGeom prst="rect">
            <a:avLst/>
          </a:prstGeom>
        </p:spPr>
        <p:txBody>
          <a:bodyPr vert="horz" lIns="91424" tIns="45712" rIns="91424" bIns="45712" numCol="1"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2400" dirty="0">
              <a:latin typeface="Calibri" panose="020F0502020204030204" pitchFamily="34" charset="0"/>
            </a:endParaRPr>
          </a:p>
          <a:p>
            <a:pPr lvl="2" indent="-285699">
              <a:buClr>
                <a:srgbClr val="103160"/>
              </a:buClr>
              <a:buFont typeface="Wingdings" panose="05000000000000000000" pitchFamily="2" charset="2"/>
              <a:buChar char="§"/>
            </a:pPr>
            <a:endParaRPr lang="en-US" dirty="0" smtClean="0"/>
          </a:p>
          <a:p>
            <a:pPr lvl="2">
              <a:buClr>
                <a:srgbClr val="103160"/>
              </a:buClr>
              <a:buFont typeface="Wingdings" panose="05000000000000000000" pitchFamily="2" charset="2"/>
              <a:buChar char="§"/>
            </a:pPr>
            <a:endParaRPr lang="en-US" b="1" dirty="0" smtClean="0"/>
          </a:p>
          <a:p>
            <a:pPr lvl="2">
              <a:buClr>
                <a:srgbClr val="103160"/>
              </a:buClr>
              <a:buFont typeface="Wingdings" panose="05000000000000000000" pitchFamily="2" charset="2"/>
              <a:buChar char="§"/>
            </a:pPr>
            <a:endParaRPr lang="en-US" b="1" dirty="0"/>
          </a:p>
          <a:p>
            <a:pPr lvl="1">
              <a:buClr>
                <a:srgbClr val="103160"/>
              </a:buClr>
              <a:buFont typeface="Wingdings" panose="05000000000000000000" pitchFamily="2" charset="2"/>
              <a:buChar char="§"/>
            </a:pPr>
            <a:endParaRPr lang="en-US" dirty="0"/>
          </a:p>
          <a:p>
            <a:pPr marL="0" indent="0">
              <a:buClr>
                <a:srgbClr val="103160"/>
              </a:buClr>
              <a:buNone/>
            </a:pPr>
            <a:endParaRPr lang="en-US" dirty="0"/>
          </a:p>
          <a:p>
            <a:pPr marL="0" indent="0">
              <a:buNone/>
            </a:pPr>
            <a:endParaRPr lang="en-US" sz="2400" dirty="0">
              <a:latin typeface="Calibri" panose="020F0502020204030204" pitchFamily="34" charset="0"/>
            </a:endParaRPr>
          </a:p>
          <a:p>
            <a:pPr marL="0" indent="0">
              <a:buNone/>
            </a:pPr>
            <a:endParaRPr lang="en-US" sz="2400" b="1" dirty="0">
              <a:latin typeface="Calibri" panose="020F0502020204030204" pitchFamily="34" charset="0"/>
            </a:endParaRPr>
          </a:p>
        </p:txBody>
      </p:sp>
      <p:sp>
        <p:nvSpPr>
          <p:cNvPr id="6" name="Rectangle 5"/>
          <p:cNvSpPr/>
          <p:nvPr/>
        </p:nvSpPr>
        <p:spPr>
          <a:xfrm>
            <a:off x="281873" y="1828800"/>
            <a:ext cx="8081818" cy="3532007"/>
          </a:xfrm>
          <a:prstGeom prst="rect">
            <a:avLst/>
          </a:prstGeom>
          <a:ln>
            <a:noFill/>
          </a:ln>
        </p:spPr>
        <p:txBody>
          <a:bodyPr wrap="square" lIns="38368" tIns="19184" rIns="38368" bIns="19184">
            <a:spAutoFit/>
          </a:bodyPr>
          <a:lstStyle/>
          <a:p>
            <a:r>
              <a:rPr lang="en-US" b="1" dirty="0" smtClean="0"/>
              <a:t>Sponsor’s Goal: Create a Regional Disease Surveillance Network</a:t>
            </a:r>
          </a:p>
          <a:p>
            <a:endParaRPr lang="en-US" b="1" dirty="0"/>
          </a:p>
          <a:p>
            <a:r>
              <a:rPr lang="en-US" b="1" dirty="0" smtClean="0"/>
              <a:t>Objective</a:t>
            </a:r>
            <a:r>
              <a:rPr lang="en-US" dirty="0"/>
              <a:t>: </a:t>
            </a:r>
            <a:r>
              <a:rPr lang="en-US" sz="1700" dirty="0"/>
              <a:t>Evaluate Cross-Sector, Cross-Border One Health Readiness </a:t>
            </a:r>
            <a:r>
              <a:rPr lang="en-US" sz="1700" dirty="0" smtClean="0"/>
              <a:t/>
            </a:r>
            <a:br>
              <a:rPr lang="en-US" sz="1700" dirty="0" smtClean="0"/>
            </a:br>
            <a:r>
              <a:rPr lang="en-US" sz="1700" dirty="0" smtClean="0"/>
              <a:t>	    to address a Pandemic of an Emerging, Unknown Disease </a:t>
            </a:r>
            <a:endParaRPr lang="en-US" sz="1300" dirty="0"/>
          </a:p>
          <a:p>
            <a:r>
              <a:rPr lang="en-US" sz="1000" dirty="0"/>
              <a:t> </a:t>
            </a:r>
          </a:p>
          <a:p>
            <a:r>
              <a:rPr lang="en-US" b="1" dirty="0"/>
              <a:t>Participants </a:t>
            </a:r>
          </a:p>
          <a:p>
            <a:pPr marL="431643" lvl="1" indent="-239801">
              <a:buClr>
                <a:schemeClr val="accent2"/>
              </a:buClr>
              <a:buFont typeface="Wingdings" panose="05000000000000000000" pitchFamily="2" charset="2"/>
              <a:buChar char="§"/>
            </a:pPr>
            <a:r>
              <a:rPr lang="en-US" sz="1500" dirty="0" smtClean="0"/>
              <a:t>Bhutan, Bangladesh, India, Nepal, Pakistan, Sri Lanka</a:t>
            </a:r>
          </a:p>
          <a:p>
            <a:pPr marL="943459" lvl="2" indent="-239801">
              <a:buClr>
                <a:schemeClr val="accent2"/>
              </a:buClr>
              <a:buFont typeface="Wingdings" panose="05000000000000000000" pitchFamily="2" charset="2"/>
              <a:buChar char="§"/>
            </a:pPr>
            <a:r>
              <a:rPr lang="en-US" sz="1500" dirty="0" smtClean="0"/>
              <a:t>Representatives from Ministries </a:t>
            </a:r>
            <a:r>
              <a:rPr lang="en-US" sz="1500" dirty="0"/>
              <a:t>of Health</a:t>
            </a:r>
            <a:r>
              <a:rPr lang="en-US" sz="1500" dirty="0" smtClean="0"/>
              <a:t>, and Agriculture</a:t>
            </a:r>
            <a:endParaRPr lang="en-US" sz="1500" dirty="0"/>
          </a:p>
          <a:p>
            <a:pPr marL="431643" lvl="1" indent="-239801">
              <a:buClr>
                <a:schemeClr val="accent2"/>
              </a:buClr>
              <a:buFont typeface="Wingdings" panose="05000000000000000000" pitchFamily="2" charset="2"/>
              <a:buChar char="§"/>
            </a:pPr>
            <a:r>
              <a:rPr lang="en-US" sz="1500" dirty="0"/>
              <a:t>External evaluators: FAO, OIE, SAARC, USDOS</a:t>
            </a:r>
          </a:p>
          <a:p>
            <a:pPr marL="431643" lvl="1" indent="-239801">
              <a:buClr>
                <a:schemeClr val="accent2"/>
              </a:buClr>
              <a:buFont typeface="Wingdings" panose="05000000000000000000" pitchFamily="2" charset="2"/>
              <a:buChar char="§"/>
            </a:pPr>
            <a:r>
              <a:rPr lang="en-US" sz="1500" dirty="0"/>
              <a:t>Sponsor: </a:t>
            </a:r>
            <a:r>
              <a:rPr lang="en-US" sz="1500" dirty="0" err="1"/>
              <a:t>Skoll</a:t>
            </a:r>
            <a:r>
              <a:rPr lang="en-US" sz="1500" dirty="0"/>
              <a:t> Global Threats Fund</a:t>
            </a:r>
          </a:p>
          <a:p>
            <a:pPr marL="335722" lvl="1" indent="-143881">
              <a:buClr>
                <a:schemeClr val="accent6"/>
              </a:buClr>
              <a:buFont typeface="Wingdings" panose="05000000000000000000" pitchFamily="2" charset="2"/>
              <a:buChar char="§"/>
            </a:pPr>
            <a:endParaRPr lang="en-US" sz="1000" dirty="0"/>
          </a:p>
          <a:p>
            <a:r>
              <a:rPr lang="en-US" b="1" dirty="0"/>
              <a:t>Results</a:t>
            </a:r>
          </a:p>
          <a:p>
            <a:pPr marL="431643" lvl="1" indent="-239801">
              <a:buClr>
                <a:schemeClr val="accent2"/>
              </a:buClr>
              <a:buFont typeface="Wingdings" panose="05000000000000000000" pitchFamily="2" charset="2"/>
              <a:buChar char="§"/>
            </a:pPr>
            <a:r>
              <a:rPr lang="en-US" sz="1500" dirty="0"/>
              <a:t>Participant-driven After Action Report</a:t>
            </a:r>
          </a:p>
          <a:p>
            <a:pPr marL="431643" lvl="1" indent="-239801">
              <a:buClr>
                <a:schemeClr val="accent2"/>
              </a:buClr>
              <a:buFont typeface="Wingdings" panose="05000000000000000000" pitchFamily="2" charset="2"/>
              <a:buChar char="§"/>
            </a:pPr>
            <a:r>
              <a:rPr lang="en-US" sz="1500" dirty="0"/>
              <a:t>Discussions on a regional surveillance network</a:t>
            </a:r>
          </a:p>
        </p:txBody>
      </p:sp>
      <p:sp>
        <p:nvSpPr>
          <p:cNvPr id="10" name="Title 1"/>
          <p:cNvSpPr txBox="1">
            <a:spLocks/>
          </p:cNvSpPr>
          <p:nvPr/>
        </p:nvSpPr>
        <p:spPr>
          <a:xfrm>
            <a:off x="1204315" y="304800"/>
            <a:ext cx="6906607" cy="1143000"/>
          </a:xfrm>
          <a:prstGeom prst="rect">
            <a:avLst/>
          </a:prstGeom>
        </p:spPr>
        <p:txBody>
          <a:bodyPr vert="horz" lIns="102393" tIns="51197" rIns="102393" bIns="51197" rtlCol="0" anchor="b" anchorCtr="0">
            <a:normAutofit fontScale="47500" lnSpcReduction="20000"/>
          </a:bodyPr>
          <a:lstStyle>
            <a:lvl1pPr algn="l" defTabSz="2440259" rtl="0" eaLnBrk="1" latinLnBrk="0" hangingPunct="1">
              <a:spcBef>
                <a:spcPct val="0"/>
              </a:spcBef>
              <a:buNone/>
              <a:defRPr sz="8500" kern="1200">
                <a:solidFill>
                  <a:srgbClr val="002F56"/>
                </a:solidFill>
                <a:latin typeface="+mj-lt"/>
                <a:ea typeface="+mj-ea"/>
                <a:cs typeface="+mj-cs"/>
              </a:defRPr>
            </a:lvl1pPr>
          </a:lstStyle>
          <a:p>
            <a:r>
              <a:rPr lang="en-US" b="1" dirty="0" smtClean="0"/>
              <a:t>South Asia Pandemic TTX 2016</a:t>
            </a:r>
            <a:endParaRPr lang="en-US" b="1" dirty="0"/>
          </a:p>
        </p:txBody>
      </p:sp>
      <p:pic>
        <p:nvPicPr>
          <p:cNvPr id="19" name="Picture 18"/>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8000"/>
                    </a14:imgEffect>
                  </a14:imgLayer>
                </a14:imgProps>
              </a:ext>
              <a:ext uri="{28A0092B-C50C-407E-A947-70E740481C1C}">
                <a14:useLocalDpi xmlns:a14="http://schemas.microsoft.com/office/drawing/2010/main" val="0"/>
              </a:ext>
            </a:extLst>
          </a:blip>
          <a:srcRect l="15061" r="7058" b="24470"/>
          <a:stretch/>
        </p:blipFill>
        <p:spPr>
          <a:xfrm>
            <a:off x="6156602" y="3000375"/>
            <a:ext cx="2207089" cy="2857500"/>
          </a:xfrm>
          <a:prstGeom prst="rect">
            <a:avLst/>
          </a:prstGeom>
        </p:spPr>
      </p:pic>
      <p:pic>
        <p:nvPicPr>
          <p:cNvPr id="21" name="Picture 2" descr="C:\Users\csmcnei\AppData\Local\Microsoft\Windows\Temporary Internet Files\Content.Outlook\657OAHJ3\Meko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426" y="320040"/>
            <a:ext cx="933024" cy="114723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72625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IBCTR_2">
  <a:themeElements>
    <a:clrScheme name="IBCTR">
      <a:dk1>
        <a:srgbClr val="000000"/>
      </a:dk1>
      <a:lt1>
        <a:srgbClr val="FFFFFF"/>
      </a:lt1>
      <a:dk2>
        <a:srgbClr val="997200"/>
      </a:dk2>
      <a:lt2>
        <a:srgbClr val="5B5B5B"/>
      </a:lt2>
      <a:accent1>
        <a:srgbClr val="7B7955"/>
      </a:accent1>
      <a:accent2>
        <a:srgbClr val="002F56"/>
      </a:accent2>
      <a:accent3>
        <a:srgbClr val="526DB0"/>
      </a:accent3>
      <a:accent4>
        <a:srgbClr val="A09E75"/>
      </a:accent4>
      <a:accent5>
        <a:srgbClr val="DC5924"/>
      </a:accent5>
      <a:accent6>
        <a:srgbClr val="B4B392"/>
      </a:accent6>
      <a:hlink>
        <a:srgbClr val="002F56"/>
      </a:hlink>
      <a:folHlink>
        <a:srgbClr val="7B795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BCTR" id="{4DD9892E-D9BD-4DC1-BCB7-96E15D3F7D7C}" vid="{4DEBF345-DC9C-4A1A-9249-DC4B27F5E9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A9221ACCFDEC42BEADA20350659D2C" ma:contentTypeVersion="1" ma:contentTypeDescription="Create a new document." ma:contentTypeScope="" ma:versionID="5600d88cc57f9b3f98e96abb7ea45e56">
  <xsd:schema xmlns:xsd="http://www.w3.org/2001/XMLSchema" xmlns:xs="http://www.w3.org/2001/XMLSchema" xmlns:p="http://schemas.microsoft.com/office/2006/metadata/properties" xmlns:ns2="http://schemas.microsoft.com/sharepoint/v3/fields" targetNamespace="http://schemas.microsoft.com/office/2006/metadata/properties" ma:root="true" ma:fieldsID="9a530634d6a4b5c4ef7bbb65afbcc263" ns2:_="">
    <xsd:import namespace="http://schemas.microsoft.com/sharepoint/v3/fields"/>
    <xsd:element name="properties">
      <xsd:complexType>
        <xsd:sequence>
          <xsd:element name="documentManagement">
            <xsd:complexType>
              <xsd:all>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8"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7968A1-F88B-448F-A59E-ED44CB51263F}">
  <ds:schemaRefs>
    <ds:schemaRef ds:uri="http://schemas.microsoft.com/sharepoint/v3/contenttype/forms"/>
  </ds:schemaRefs>
</ds:datastoreItem>
</file>

<file path=customXml/itemProps2.xml><?xml version="1.0" encoding="utf-8"?>
<ds:datastoreItem xmlns:ds="http://schemas.openxmlformats.org/officeDocument/2006/customXml" ds:itemID="{332A041F-2A37-4ABB-B74E-C3D5327C2FF1}">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schemas.microsoft.com/sharepoint/v3/fields"/>
    <ds:schemaRef ds:uri="http://www.w3.org/XML/1998/namespace"/>
  </ds:schemaRefs>
</ds:datastoreItem>
</file>

<file path=customXml/itemProps3.xml><?xml version="1.0" encoding="utf-8"?>
<ds:datastoreItem xmlns:ds="http://schemas.openxmlformats.org/officeDocument/2006/customXml" ds:itemID="{E3A512B9-54E2-441E-A41B-FBEAE692F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42519</TotalTime>
  <Words>2497</Words>
  <Application>Microsoft Office PowerPoint</Application>
  <PresentationFormat>Letter Paper (8.5x11 in)</PresentationFormat>
  <Paragraphs>290</Paragraphs>
  <Slides>23</Slides>
  <Notes>14</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Courier New</vt:lpstr>
      <vt:lpstr>Times New Roman</vt:lpstr>
      <vt:lpstr>Wingdings</vt:lpstr>
      <vt:lpstr>IBCTR_2</vt:lpstr>
      <vt:lpstr>Strengthening One Health Coordination Using Participatory-Based Tabletop Exercises</vt:lpstr>
      <vt:lpstr>Global Health: It’s a Small World</vt:lpstr>
      <vt:lpstr>Global One Health</vt:lpstr>
      <vt:lpstr>Need for One Health Readiness Internationally</vt:lpstr>
      <vt:lpstr>Tabletop Exercises (TTX)</vt:lpstr>
      <vt:lpstr>Developing Country-level Readiness</vt:lpstr>
      <vt:lpstr>IBCTR Tabletop Methodology</vt:lpstr>
      <vt:lpstr>PREP™: Portal for Readiness Exercises &amp; Planning</vt:lpstr>
      <vt:lpstr>PowerPoint Presentation</vt:lpstr>
      <vt:lpstr>PowerPoint Presentation</vt:lpstr>
      <vt:lpstr>India Phase #2: Public Health</vt:lpstr>
      <vt:lpstr>PowerPoint Presentation</vt:lpstr>
      <vt:lpstr>PowerPoint Presentation</vt:lpstr>
      <vt:lpstr>India Phase #1: Animal Health</vt:lpstr>
      <vt:lpstr>PowerPoint Presentation</vt:lpstr>
      <vt:lpstr>PowerPoint Presentation</vt:lpstr>
      <vt:lpstr>PowerPoint Presentation</vt:lpstr>
      <vt:lpstr>PowerPoint Presentation</vt:lpstr>
      <vt:lpstr>PowerPoint Presentation</vt:lpstr>
      <vt:lpstr>Follow-up Activities for South Asia TTX</vt:lpstr>
      <vt:lpstr>Demonstration</vt:lpstr>
      <vt:lpstr>Concluding Remarks</vt:lpstr>
      <vt:lpstr>Questions?</vt:lpstr>
    </vt:vector>
  </TitlesOfParts>
  <Company>Sandia National Laboratories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Bolles, Jason C</dc:creator>
  <cp:lastModifiedBy>Windows User</cp:lastModifiedBy>
  <cp:revision>522</cp:revision>
  <cp:lastPrinted>2017-02-20T17:42:12Z</cp:lastPrinted>
  <dcterms:created xsi:type="dcterms:W3CDTF">2015-04-24T14:31:58Z</dcterms:created>
  <dcterms:modified xsi:type="dcterms:W3CDTF">2017-04-20T22:24:21Z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0x0101005DA9221ACCFDEC42BEADA20350659D2C</vt:lpwstr>
  </property>
</Properties>
</file>