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585" r:id="rId3"/>
    <p:sldId id="588" r:id="rId4"/>
    <p:sldId id="589" r:id="rId5"/>
    <p:sldId id="586" r:id="rId6"/>
    <p:sldId id="587" r:id="rId7"/>
    <p:sldId id="260" r:id="rId8"/>
    <p:sldId id="258" r:id="rId9"/>
    <p:sldId id="328" r:id="rId10"/>
    <p:sldId id="590" r:id="rId11"/>
    <p:sldId id="261" r:id="rId12"/>
    <p:sldId id="318" r:id="rId13"/>
    <p:sldId id="594" r:id="rId14"/>
    <p:sldId id="593" r:id="rId15"/>
    <p:sldId id="329" r:id="rId16"/>
    <p:sldId id="265" r:id="rId17"/>
    <p:sldId id="591" r:id="rId18"/>
    <p:sldId id="592" r:id="rId19"/>
    <p:sldId id="324" r:id="rId20"/>
    <p:sldId id="269" r:id="rId21"/>
    <p:sldId id="319" r:id="rId22"/>
    <p:sldId id="596" r:id="rId23"/>
    <p:sldId id="598" r:id="rId24"/>
    <p:sldId id="597" r:id="rId25"/>
    <p:sldId id="330" r:id="rId26"/>
    <p:sldId id="604" r:id="rId27"/>
    <p:sldId id="600" r:id="rId28"/>
    <p:sldId id="599" r:id="rId29"/>
    <p:sldId id="595" r:id="rId30"/>
    <p:sldId id="601" r:id="rId31"/>
    <p:sldId id="602" r:id="rId32"/>
  </p:sldIdLst>
  <p:sldSz cx="6858000" cy="51435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44B"/>
    <a:srgbClr val="1810BA"/>
    <a:srgbClr val="D07C7A"/>
    <a:srgbClr val="E03A28"/>
    <a:srgbClr val="04A4EC"/>
    <a:srgbClr val="625EA3"/>
    <a:srgbClr val="3D387A"/>
    <a:srgbClr val="54B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>
      <p:cViewPr varScale="1">
        <p:scale>
          <a:sx n="115" d="100"/>
          <a:sy n="115" d="100"/>
        </p:scale>
        <p:origin x="1234" y="67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300" y="-78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GMP\2018\24-WMR-2018\PPT-cases-worldwide\cases-worldwide-2000-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GMP\2018\24-WMR-2018\PPT-cases-worldwide\cases-worldwide-2000-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58446833930704"/>
          <c:y val="2.37734402383456E-2"/>
          <c:w val="0.81377445132659998"/>
          <c:h val="0.90593059936908515"/>
        </c:manualLayout>
      </c:layout>
      <c:lineChart>
        <c:grouping val="standard"/>
        <c:varyColors val="0"/>
        <c:ser>
          <c:idx val="0"/>
          <c:order val="0"/>
          <c:spPr>
            <a:ln w="63500">
              <a:solidFill>
                <a:srgbClr val="0070C0"/>
              </a:solidFill>
            </a:ln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7621664675428119E-2"/>
                  <c:y val="-5.29860380885618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D3-4C6D-BB83-6D8986F89700}"/>
                </c:ext>
              </c:extLst>
            </c:dLbl>
            <c:dLbl>
              <c:idx val="2"/>
              <c:layout>
                <c:manualLayout>
                  <c:x val="-3.8908004778972521E-2"/>
                  <c:y val="-5.29861111111111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D3-4C6D-BB83-6D8986F8970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70C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'Cases-worldwide'!$A$2:$A$19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'Cases-worldwide'!$C$2:$C$19</c:f>
              <c:numCache>
                <c:formatCode>_-* #,##0_-;\-* #,##0_-;_-* "-"??_-;_-@_-</c:formatCode>
                <c:ptCount val="18"/>
                <c:pt idx="0">
                  <c:v>222.171919</c:v>
                </c:pt>
                <c:pt idx="1">
                  <c:v>229.645568</c:v>
                </c:pt>
                <c:pt idx="2">
                  <c:v>232.720493</c:v>
                </c:pt>
                <c:pt idx="3">
                  <c:v>241.40495999999999</c:v>
                </c:pt>
                <c:pt idx="4">
                  <c:v>248.48065500000001</c:v>
                </c:pt>
                <c:pt idx="5">
                  <c:v>247.638091</c:v>
                </c:pt>
                <c:pt idx="6">
                  <c:v>240.54130699999999</c:v>
                </c:pt>
                <c:pt idx="7">
                  <c:v>238.02960200000001</c:v>
                </c:pt>
                <c:pt idx="8">
                  <c:v>235.21417299999999</c:v>
                </c:pt>
                <c:pt idx="9">
                  <c:v>238.722703</c:v>
                </c:pt>
                <c:pt idx="10">
                  <c:v>238.78782200000001</c:v>
                </c:pt>
                <c:pt idx="11">
                  <c:v>229.08889400000001</c:v>
                </c:pt>
                <c:pt idx="12">
                  <c:v>226.44428500000001</c:v>
                </c:pt>
                <c:pt idx="13">
                  <c:v>220.96330499999999</c:v>
                </c:pt>
                <c:pt idx="14">
                  <c:v>217.06878900000001</c:v>
                </c:pt>
                <c:pt idx="15">
                  <c:v>214.16074399999999</c:v>
                </c:pt>
                <c:pt idx="16">
                  <c:v>216.63653199999999</c:v>
                </c:pt>
                <c:pt idx="17">
                  <c:v>218.98689999999999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D3-4C6D-BB83-6D8986F89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814592"/>
        <c:axId val="59278080"/>
      </c:lineChart>
      <c:catAx>
        <c:axId val="5681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9278080"/>
        <c:crosses val="autoZero"/>
        <c:auto val="1"/>
        <c:lblAlgn val="ctr"/>
        <c:lblOffset val="100"/>
        <c:noMultiLvlLbl val="0"/>
      </c:catAx>
      <c:valAx>
        <c:axId val="592780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568145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42046993229789"/>
          <c:y val="2.37734402383456E-2"/>
          <c:w val="0.84209780963759462"/>
          <c:h val="0.90593059936908515"/>
        </c:manualLayout>
      </c:layout>
      <c:lineChart>
        <c:grouping val="standard"/>
        <c:varyColors val="0"/>
        <c:ser>
          <c:idx val="0"/>
          <c:order val="0"/>
          <c:spPr>
            <a:ln w="63500">
              <a:solidFill>
                <a:schemeClr val="tx2"/>
              </a:solidFill>
            </a:ln>
          </c:spPr>
          <c:marker>
            <c:symbol val="circle"/>
            <c:size val="12"/>
            <c:spPr>
              <a:solidFill>
                <a:srgbClr val="0070C0"/>
              </a:solidFill>
              <a:ln w="38100">
                <a:solidFill>
                  <a:schemeClr val="tx2"/>
                </a:solidFill>
              </a:ln>
            </c:spPr>
          </c:marker>
          <c:dLbls>
            <c:dLbl>
              <c:idx val="0"/>
              <c:layout>
                <c:manualLayout>
                  <c:x val="-6.0162007168458778E-2"/>
                  <c:y val="-7.725113915177006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796,000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44-40B5-9754-A437EFAE3B20}"/>
                </c:ext>
              </c:extLst>
            </c:dLbl>
            <c:dLbl>
              <c:idx val="1"/>
              <c:layout>
                <c:manualLayout>
                  <c:x val="-5.4760215053763439E-2"/>
                  <c:y val="6.10824132492113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798,000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78-4D8C-9BCD-2CAE924D878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798,000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44-40B5-9754-A437EFAE3B20}"/>
                </c:ext>
              </c:extLst>
            </c:dLbl>
            <c:dLbl>
              <c:idx val="3"/>
              <c:layout>
                <c:manualLayout>
                  <c:x val="-5.324289127837515E-2"/>
                  <c:y val="6.10824132492113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793,000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78-4D8C-9BCD-2CAE924D878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793,000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44-40B5-9754-A437EFAE3B20}"/>
                </c:ext>
              </c:extLst>
            </c:dLbl>
            <c:dLbl>
              <c:idx val="5"/>
              <c:layout>
                <c:manualLayout>
                  <c:x val="-5.7794862604540025E-2"/>
                  <c:y val="5.83002541184717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767,000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78-4D8C-9BCD-2CAE924D878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740,000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44-40B5-9754-A437EFAE3B20}"/>
                </c:ext>
              </c:extLst>
            </c:dLbl>
            <c:dLbl>
              <c:idx val="7"/>
              <c:layout>
                <c:manualLayout>
                  <c:x val="-5.7794862604539969E-2"/>
                  <c:y val="5.551809498773221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705,000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78-4D8C-9BCD-2CAE924D8780}"/>
                </c:ext>
              </c:extLst>
            </c:dLbl>
            <c:dLbl>
              <c:idx val="8"/>
              <c:layout>
                <c:manualLayout>
                  <c:x val="-3.5035005973715595E-2"/>
                  <c:y val="-6.41147476340693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661,000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78-4D8C-9BCD-2CAE924D8780}"/>
                </c:ext>
              </c:extLst>
            </c:dLbl>
            <c:dLbl>
              <c:idx val="9"/>
              <c:layout>
                <c:manualLayout>
                  <c:x val="-5.324289127837515E-2"/>
                  <c:y val="5.83002541184717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647,000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78-4D8C-9BCD-2CAE924D8780}"/>
                </c:ext>
              </c:extLst>
            </c:dLbl>
            <c:dLbl>
              <c:idx val="10"/>
              <c:layout>
                <c:manualLayout>
                  <c:x val="-3.9586977299880526E-2"/>
                  <c:y val="-5.020395198037153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607,000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78-4D8C-9BCD-2CAE924D8780}"/>
                </c:ext>
              </c:extLst>
            </c:dLbl>
            <c:dLbl>
              <c:idx val="11"/>
              <c:layout>
                <c:manualLayout>
                  <c:x val="-5.7794862604540025E-2"/>
                  <c:y val="5.830025411847183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561,000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78-4D8C-9BCD-2CAE924D8780}"/>
                </c:ext>
              </c:extLst>
            </c:dLbl>
            <c:dLbl>
              <c:idx val="12"/>
              <c:layout>
                <c:manualLayout>
                  <c:x val="-4.41389486260454E-2"/>
                  <c:y val="-5.85504293725902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529,000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78-4D8C-9BCD-2CAE924D8780}"/>
                </c:ext>
              </c:extLst>
            </c:dLbl>
            <c:dLbl>
              <c:idx val="13"/>
              <c:layout>
                <c:manualLayout>
                  <c:x val="-4.7173596176821986E-2"/>
                  <c:y val="6.386457237995092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500,000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78-4D8C-9BCD-2CAE924D8780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483,000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44-40B5-9754-A437EFAE3B20}"/>
                </c:ext>
              </c:extLst>
            </c:dLbl>
            <c:dLbl>
              <c:idx val="15"/>
              <c:layout>
                <c:manualLayout>
                  <c:x val="-5.7794862604540025E-2"/>
                  <c:y val="5.273593585699264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460,000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78-4D8C-9BCD-2CAE924D8780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451,000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44-40B5-9754-A437EFAE3B20}"/>
                </c:ext>
              </c:extLst>
            </c:dLbl>
            <c:dLbl>
              <c:idx val="17"/>
              <c:layout>
                <c:manualLayout>
                  <c:x val="-4.5021505376344082E-3"/>
                  <c:y val="5.551809498773221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435,000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78-4D8C-9BCD-2CAE924D878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'Deaths-worldwide'!$A$2:$A$19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'Deaths-worldwide'!$C$2:$C$19</c:f>
              <c:numCache>
                <c:formatCode>_-* #,##0_-;\-* #,##0_-;_-* "-"??_-;_-@_-</c:formatCode>
                <c:ptCount val="18"/>
                <c:pt idx="0">
                  <c:v>796413</c:v>
                </c:pt>
                <c:pt idx="1">
                  <c:v>798406</c:v>
                </c:pt>
                <c:pt idx="2">
                  <c:v>797755</c:v>
                </c:pt>
                <c:pt idx="3">
                  <c:v>793330</c:v>
                </c:pt>
                <c:pt idx="4">
                  <c:v>792386</c:v>
                </c:pt>
                <c:pt idx="5">
                  <c:v>766858</c:v>
                </c:pt>
                <c:pt idx="6">
                  <c:v>740061</c:v>
                </c:pt>
                <c:pt idx="7">
                  <c:v>704970</c:v>
                </c:pt>
                <c:pt idx="8">
                  <c:v>660740</c:v>
                </c:pt>
                <c:pt idx="9">
                  <c:v>636773</c:v>
                </c:pt>
                <c:pt idx="10">
                  <c:v>607108</c:v>
                </c:pt>
                <c:pt idx="11">
                  <c:v>560999</c:v>
                </c:pt>
                <c:pt idx="12">
                  <c:v>528805</c:v>
                </c:pt>
                <c:pt idx="13">
                  <c:v>500344</c:v>
                </c:pt>
                <c:pt idx="14">
                  <c:v>483268</c:v>
                </c:pt>
                <c:pt idx="15">
                  <c:v>468764</c:v>
                </c:pt>
                <c:pt idx="16">
                  <c:v>450773</c:v>
                </c:pt>
                <c:pt idx="17">
                  <c:v>435122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978-4D8C-9BCD-2CAE924D8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159296"/>
        <c:axId val="45871104"/>
      </c:lineChart>
      <c:catAx>
        <c:axId val="6115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45871104"/>
        <c:crosses val="autoZero"/>
        <c:auto val="1"/>
        <c:lblAlgn val="ctr"/>
        <c:lblOffset val="100"/>
        <c:noMultiLvlLbl val="0"/>
      </c:catAx>
      <c:valAx>
        <c:axId val="458711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611592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42018-B92A-4872-B90A-3AB086E44761}" type="datetimeFigureOut">
              <a:rPr lang="en-GB" smtClean="0"/>
              <a:t>17/04/2019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7776A-EAB5-4C10-A04C-DD148686D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6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7776A-EAB5-4C10-A04C-DD148686D9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27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6858000" cy="5164038"/>
          </a:xfrm>
          <a:prstGeom prst="rect">
            <a:avLst/>
          </a:prstGeom>
          <a:solidFill>
            <a:srgbClr val="3D3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24" y="2128052"/>
            <a:ext cx="760718" cy="760718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695539" y="4143376"/>
            <a:ext cx="5569531" cy="904875"/>
            <a:chOff x="927385" y="5524500"/>
            <a:chExt cx="7426041" cy="12065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715" y="5658706"/>
              <a:ext cx="2711711" cy="82997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5130800" y="5524500"/>
              <a:ext cx="0" cy="12065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385" y="5909651"/>
              <a:ext cx="3687478" cy="32808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14703" y="465516"/>
            <a:ext cx="5829300" cy="772734"/>
          </a:xfrm>
          <a:prstGeom prst="rect">
            <a:avLst/>
          </a:prstGeom>
        </p:spPr>
        <p:txBody>
          <a:bodyPr/>
          <a:lstStyle>
            <a:lvl1pPr marL="0" algn="ctr" defTabSz="685800" rtl="0" eaLnBrk="1" latinLnBrk="0" hangingPunct="1">
              <a:defRPr lang="en-GB" sz="2700" b="1" kern="1200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70002" y="3390900"/>
            <a:ext cx="6318702" cy="381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42647" y="1383507"/>
            <a:ext cx="6373415" cy="32414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525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6892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34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858000" cy="4677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839964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&amp; 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5532" y="1275606"/>
            <a:ext cx="5785786" cy="335551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05531" y="843558"/>
            <a:ext cx="5785787" cy="432048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6892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39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050D924A-3568-46C9-AB8A-1034CB403852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228549D-4B75-4471-8D01-4938969B6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1167594"/>
            <a:ext cx="6858001" cy="1026114"/>
          </a:xfrm>
          <a:prstGeom prst="rect">
            <a:avLst/>
          </a:prstGeom>
          <a:solidFill>
            <a:srgbClr val="3D3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8" y="1285858"/>
            <a:ext cx="365650" cy="365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677" y="1167594"/>
            <a:ext cx="5858359" cy="1013185"/>
          </a:xfrm>
          <a:prstGeom prst="rect">
            <a:avLst/>
          </a:prstGeom>
        </p:spPr>
        <p:txBody>
          <a:bodyPr anchor="b" anchorCtr="0"/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2677" y="2180035"/>
            <a:ext cx="5858359" cy="195788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5" name="Immagine 9"/>
          <p:cNvPicPr>
            <a:picLocks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-1" y="-21990"/>
            <a:ext cx="6858001" cy="11895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9165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3469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5532" y="843558"/>
            <a:ext cx="5785786" cy="3787564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799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6892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5532" y="1275606"/>
            <a:ext cx="5785786" cy="335551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05531" y="843558"/>
            <a:ext cx="5785787" cy="432048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988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7957" y="834263"/>
            <a:ext cx="2863893" cy="3804413"/>
          </a:xfrm>
        </p:spPr>
        <p:txBody>
          <a:bodyPr>
            <a:noAutofit/>
          </a:bodyPr>
          <a:lstStyle>
            <a:lvl1pPr marL="257175" indent="-257175">
              <a:buClr>
                <a:srgbClr val="625EA3"/>
              </a:buClr>
              <a:buFont typeface="Arial" panose="020B0604020202020204" pitchFamily="34" charset="0"/>
              <a:buChar char="•"/>
              <a:defRPr sz="1800"/>
            </a:lvl1pPr>
            <a:lvl2pPr>
              <a:defRPr sz="1500"/>
            </a:lvl2pPr>
            <a:lvl3pPr marL="857250" indent="-171450">
              <a:buClr>
                <a:srgbClr val="625EA3"/>
              </a:buClr>
              <a:buFont typeface="Courier New" panose="02070309020205020404" pitchFamily="49" charset="0"/>
              <a:buChar char="o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486151" y="834263"/>
            <a:ext cx="2810033" cy="3804413"/>
          </a:xfrm>
        </p:spPr>
        <p:txBody>
          <a:bodyPr>
            <a:noAutofit/>
          </a:bodyPr>
          <a:lstStyle>
            <a:lvl1pPr>
              <a:buClr>
                <a:srgbClr val="625EA3"/>
              </a:buClr>
              <a:defRPr sz="1800"/>
            </a:lvl1pPr>
            <a:lvl2pPr>
              <a:defRPr sz="1500"/>
            </a:lvl2pPr>
            <a:lvl3pPr marL="857250" indent="-171450">
              <a:buClr>
                <a:srgbClr val="625EA3"/>
              </a:buClr>
              <a:buFont typeface="Courier New" panose="02070309020205020404" pitchFamily="49" charset="0"/>
              <a:buChar char="o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6892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2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s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7957" y="834262"/>
            <a:ext cx="2865084" cy="33333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83770" y="834262"/>
            <a:ext cx="2807549" cy="33333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6892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507957" y="1167594"/>
            <a:ext cx="2863893" cy="3471081"/>
          </a:xfrm>
        </p:spPr>
        <p:txBody>
          <a:bodyPr>
            <a:noAutofit/>
          </a:bodyPr>
          <a:lstStyle>
            <a:lvl1pPr marL="257175" indent="-257175">
              <a:buClr>
                <a:srgbClr val="625EA3"/>
              </a:buClr>
              <a:buFont typeface="Arial" panose="020B0604020202020204" pitchFamily="34" charset="0"/>
              <a:buChar char="•"/>
              <a:defRPr sz="1800"/>
            </a:lvl1pPr>
            <a:lvl2pPr>
              <a:defRPr sz="1500"/>
            </a:lvl2pPr>
            <a:lvl3pPr marL="857250" indent="-171450">
              <a:buClr>
                <a:srgbClr val="625EA3"/>
              </a:buClr>
              <a:buFont typeface="Courier New" panose="02070309020205020404" pitchFamily="49" charset="0"/>
              <a:buChar char="o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486151" y="1167594"/>
            <a:ext cx="2810033" cy="3471081"/>
          </a:xfrm>
        </p:spPr>
        <p:txBody>
          <a:bodyPr>
            <a:noAutofit/>
          </a:bodyPr>
          <a:lstStyle>
            <a:lvl1pPr>
              <a:buClr>
                <a:srgbClr val="625EA3"/>
              </a:buClr>
              <a:defRPr sz="1800"/>
            </a:lvl1pPr>
            <a:lvl2pPr>
              <a:defRPr sz="1500"/>
            </a:lvl2pPr>
            <a:lvl3pPr marL="857250" indent="-171450">
              <a:buClr>
                <a:srgbClr val="625EA3"/>
              </a:buClr>
              <a:buFont typeface="Courier New" panose="02070309020205020404" pitchFamily="49" charset="0"/>
              <a:buChar char="o"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11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08399" y="834629"/>
            <a:ext cx="5782865" cy="3804047"/>
          </a:xfrm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6892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80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0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6892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86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513161" y="844154"/>
            <a:ext cx="5778103" cy="378023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8640" y="36892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8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8536"/>
            <a:ext cx="6858000" cy="558536"/>
          </a:xfrm>
          <a:prstGeom prst="rect">
            <a:avLst/>
          </a:prstGeom>
          <a:solidFill>
            <a:srgbClr val="3D3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8" y="85077"/>
            <a:ext cx="365650" cy="3656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58" y="834263"/>
            <a:ext cx="5788226" cy="380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793" y="4762935"/>
            <a:ext cx="1009841" cy="313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4" y="4877200"/>
            <a:ext cx="1828422" cy="1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1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7" r:id="rId4"/>
    <p:sldLayoutId id="2147483652" r:id="rId5"/>
    <p:sldLayoutId id="2147483653" r:id="rId6"/>
    <p:sldLayoutId id="2147483654" r:id="rId7"/>
    <p:sldLayoutId id="2147483655" r:id="rId8"/>
    <p:sldLayoutId id="2147483659" r:id="rId9"/>
    <p:sldLayoutId id="2147483656" r:id="rId10"/>
    <p:sldLayoutId id="2147483658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3D387A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rgbClr val="625EA3"/>
        </a:buClr>
        <a:buFont typeface="Courier New" panose="02070309020205020404" pitchFamily="49" charset="0"/>
        <a:buChar char="o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hildmortality.org/report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o.int/healthinfo/global_burden_disease/childcod_methods_2000_2016.pdf?ua=1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who.int/healthinfo/global_burden_disease/childcod_methods_2000_2016.pdf?ua=1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hampshealth.org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272596/9789241565585-eng.pdf?ua=1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000" dirty="0"/>
              <a:t>WHO Methods for the Estimation of Malaria Mortality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658" y="2841781"/>
            <a:ext cx="6210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Abdisalan M Noor,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Team Lead, Surveillance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IDM Symposium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15-18 April 2019, Seattle, WA, USA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8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52736" y="627534"/>
            <a:ext cx="4536504" cy="1080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Adjusted routine incidence data x species specific case fatality rates</a:t>
            </a:r>
          </a:p>
          <a:p>
            <a:pPr algn="ctr"/>
            <a:r>
              <a:rPr lang="en-GB" sz="1200" b="1" dirty="0">
                <a:solidFill>
                  <a:prstClr val="black"/>
                </a:solidFill>
              </a:rPr>
              <a:t>(46 low transmission countries in southern Africa &amp; outside Africa)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4764F-C72C-4837-8959-DA1779A3F0FF}"/>
              </a:ext>
            </a:extLst>
          </p:cNvPr>
          <p:cNvSpPr txBox="1"/>
          <p:nvPr/>
        </p:nvSpPr>
        <p:spPr>
          <a:xfrm>
            <a:off x="1421778" y="4227934"/>
            <a:ext cx="431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11% of global malaria deaths in 2017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1EA29A1B-0A3C-487E-9830-7D756D16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0" y="21853"/>
            <a:ext cx="617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WHO methods for estimating malaria mortality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4A9EC07-A0D6-4044-9CC3-0BB15CADD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2294586"/>
            <a:ext cx="5346877" cy="147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9FACBD-86E7-428D-8E6A-FD424D0D41AE}"/>
              </a:ext>
            </a:extLst>
          </p:cNvPr>
          <p:cNvSpPr txBox="1"/>
          <p:nvPr/>
        </p:nvSpPr>
        <p:spPr>
          <a:xfrm>
            <a:off x="548680" y="1995686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P. falciparum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3ED872-E7E6-4BC4-A0C1-D920C044BB6E}"/>
              </a:ext>
            </a:extLst>
          </p:cNvPr>
          <p:cNvSpPr/>
          <p:nvPr/>
        </p:nvSpPr>
        <p:spPr>
          <a:xfrm rot="19096302">
            <a:off x="2132323" y="2717285"/>
            <a:ext cx="1606760" cy="6108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400" b="1" i="1" dirty="0">
                <a:solidFill>
                  <a:srgbClr val="C00000"/>
                </a:solidFill>
              </a:rPr>
              <a:t>CFR, P. falciparum: 0.256%</a:t>
            </a:r>
          </a:p>
        </p:txBody>
      </p:sp>
    </p:spTree>
    <p:extLst>
      <p:ext uri="{BB962C8B-B14F-4D97-AF65-F5344CB8AC3E}">
        <p14:creationId xmlns:p14="http://schemas.microsoft.com/office/powerpoint/2010/main" val="272683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9BD22-D20E-3340-AC46-6C00D339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b="1" dirty="0"/>
              <a:t>Case fatality rate estimation – </a:t>
            </a:r>
            <a:r>
              <a:rPr lang="es-US" b="1" i="1" dirty="0"/>
              <a:t>P. vivax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E8D092-824E-994C-8AD9-4595797EE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656" y="677968"/>
            <a:ext cx="6172200" cy="3837998"/>
          </a:xfrm>
        </p:spPr>
        <p:txBody>
          <a:bodyPr>
            <a:normAutofit/>
          </a:bodyPr>
          <a:lstStyle/>
          <a:p>
            <a:pPr marL="418295" lvl="1" indent="-192881">
              <a:buFont typeface="+mj-lt"/>
              <a:buAutoNum type="arabicPeriod"/>
            </a:pPr>
            <a:r>
              <a:rPr lang="en-US" sz="1600" b="1" dirty="0"/>
              <a:t>Morbidity and mortality in travelers returning to non-endemic countries</a:t>
            </a:r>
          </a:p>
          <a:p>
            <a:pPr marL="643709" lvl="2" indent="-192881">
              <a:buFont typeface="Arial" panose="020B0604020202020204" pitchFamily="34" charset="0"/>
              <a:buChar char="•"/>
            </a:pPr>
            <a:r>
              <a:rPr lang="en-US" sz="1400" dirty="0"/>
              <a:t>Number of studies:  15 (13 countries)</a:t>
            </a:r>
          </a:p>
          <a:p>
            <a:pPr marL="643709" lvl="2" indent="-19288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990000"/>
                </a:solidFill>
              </a:rPr>
              <a:t>CFR: Weighted average 0.059% (range 0% – 0.087%) 1 in 1700 cases</a:t>
            </a:r>
          </a:p>
          <a:p>
            <a:pPr lvl="2"/>
            <a:endParaRPr lang="en-US" sz="675" dirty="0"/>
          </a:p>
          <a:p>
            <a:pPr marL="418295" lvl="1" indent="-192881">
              <a:buFont typeface="+mj-lt"/>
              <a:buAutoNum type="arabicPeriod"/>
            </a:pPr>
            <a:r>
              <a:rPr lang="en-US" sz="1600" b="1" dirty="0"/>
              <a:t>Case fatality rates calculated from routine case and death reporting 2000 – 2012</a:t>
            </a:r>
          </a:p>
          <a:p>
            <a:pPr marL="450828" lvl="2" indent="0">
              <a:buNone/>
            </a:pPr>
            <a:r>
              <a:rPr lang="en-US" sz="1400" dirty="0"/>
              <a:t>Number of countries where death registration &gt;80%:  3 (Brazil, Colombia and Venezuela)</a:t>
            </a:r>
          </a:p>
          <a:p>
            <a:pPr marL="450828" lvl="2" indent="0">
              <a:spcAft>
                <a:spcPts val="1350"/>
              </a:spcAft>
              <a:buNone/>
            </a:pPr>
            <a:r>
              <a:rPr lang="en-US" sz="1400" dirty="0">
                <a:solidFill>
                  <a:srgbClr val="990000"/>
                </a:solidFill>
              </a:rPr>
              <a:t>CFR: 0.012% – 0.018%.  1 in 5,560 to 1 in 8,300 cases</a:t>
            </a:r>
            <a:endParaRPr lang="en-US" sz="1400" dirty="0">
              <a:solidFill>
                <a:srgbClr val="003366"/>
              </a:solidFill>
            </a:endParaRPr>
          </a:p>
          <a:p>
            <a:pPr marL="418295" lvl="1" indent="-192881">
              <a:buFont typeface="+mj-lt"/>
              <a:buAutoNum type="arabicPeriod"/>
            </a:pPr>
            <a:r>
              <a:rPr lang="en-US" sz="1600" b="1" dirty="0"/>
              <a:t>Population-based estimates of mortality from </a:t>
            </a:r>
            <a:r>
              <a:rPr lang="en-US" sz="1600" b="1" i="1" dirty="0"/>
              <a:t>P. vivax</a:t>
            </a:r>
            <a:r>
              <a:rPr lang="en-US" sz="1600" b="1" dirty="0"/>
              <a:t> in malaria endemic countries</a:t>
            </a:r>
          </a:p>
          <a:p>
            <a:pPr marL="450828" lvl="2" indent="0">
              <a:buNone/>
            </a:pPr>
            <a:r>
              <a:rPr lang="en-US" sz="1400" dirty="0"/>
              <a:t>Number of studies:  2 (both from the same study site)</a:t>
            </a:r>
          </a:p>
          <a:p>
            <a:pPr marL="611563" lvl="2" indent="-160735">
              <a:spcAft>
                <a:spcPts val="675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990000"/>
                </a:solidFill>
              </a:rPr>
              <a:t>CFR: 0.012% – 0.063%. 1 in 1,500 to 1 in 8,300 cases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BA09D-B52A-4F20-977C-52816BAB306A}"/>
              </a:ext>
            </a:extLst>
          </p:cNvPr>
          <p:cNvSpPr/>
          <p:nvPr/>
        </p:nvSpPr>
        <p:spPr>
          <a:xfrm rot="18052068">
            <a:off x="1024513" y="2234105"/>
            <a:ext cx="4295394" cy="6108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400" b="1" i="1" dirty="0">
                <a:solidFill>
                  <a:srgbClr val="C00000"/>
                </a:solidFill>
              </a:rPr>
              <a:t>CFR, P. </a:t>
            </a:r>
            <a:r>
              <a:rPr lang="es-US" sz="1400" b="1" i="1" dirty="0" err="1">
                <a:solidFill>
                  <a:srgbClr val="C00000"/>
                </a:solidFill>
              </a:rPr>
              <a:t>vivax</a:t>
            </a:r>
            <a:r>
              <a:rPr lang="es-US" sz="1400" b="1" i="1" dirty="0">
                <a:solidFill>
                  <a:srgbClr val="C00000"/>
                </a:solidFill>
              </a:rPr>
              <a:t>: 0.0375%</a:t>
            </a:r>
          </a:p>
        </p:txBody>
      </p:sp>
    </p:spTree>
    <p:extLst>
      <p:ext uri="{BB962C8B-B14F-4D97-AF65-F5344CB8AC3E}">
        <p14:creationId xmlns:p14="http://schemas.microsoft.com/office/powerpoint/2010/main" val="164202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634" y="98765"/>
            <a:ext cx="6172200" cy="361973"/>
          </a:xfrm>
        </p:spPr>
        <p:txBody>
          <a:bodyPr/>
          <a:lstStyle/>
          <a:p>
            <a:r>
              <a:rPr lang="en-GB" sz="1800" b="1" dirty="0"/>
              <a:t>Limitation 1: Self reported treatment seeking based on history of fever for adjustment of routine data</a:t>
            </a:r>
            <a:endParaRPr lang="en-US" sz="1800" b="1" dirty="0"/>
          </a:p>
        </p:txBody>
      </p:sp>
      <p:pic>
        <p:nvPicPr>
          <p:cNvPr id="5" name="Picture 2" descr="C:\Users\anoor\AppData\Local\Microsoft\Windows\Temporary Internet Files\Content.IE5\8N5DHM0X\myspace-logo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2166705"/>
            <a:ext cx="932259" cy="766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834934" y="1478128"/>
            <a:ext cx="1512168" cy="364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No action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4934" y="2166705"/>
            <a:ext cx="1512168" cy="364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Shop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34934" y="2855281"/>
            <a:ext cx="1512168" cy="364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Private health facility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4934" y="3543858"/>
            <a:ext cx="1512168" cy="364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chemeClr val="tx1"/>
                </a:solidFill>
              </a:rPr>
              <a:t>Public health facility</a:t>
            </a:r>
            <a:endParaRPr lang="en-US" sz="1350" b="1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417043" y="1660399"/>
            <a:ext cx="0" cy="206573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17043" y="1660399"/>
            <a:ext cx="39796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17043" y="2348975"/>
            <a:ext cx="39796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17043" y="3037552"/>
            <a:ext cx="39796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17043" y="3726128"/>
            <a:ext cx="397967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8" idx="0"/>
          </p:cNvCxnSpPr>
          <p:nvPr/>
        </p:nvCxnSpPr>
        <p:spPr>
          <a:xfrm>
            <a:off x="3591018" y="2531246"/>
            <a:ext cx="0" cy="32403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  <a:endCxn id="9" idx="0"/>
          </p:cNvCxnSpPr>
          <p:nvPr/>
        </p:nvCxnSpPr>
        <p:spPr>
          <a:xfrm>
            <a:off x="3591018" y="3219822"/>
            <a:ext cx="0" cy="32403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68760" y="1005576"/>
            <a:ext cx="124213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Household survey self reported fever in U5 in  the last two weeks</a:t>
            </a:r>
            <a:endParaRPr lang="en-US" sz="135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34634" y="1113588"/>
            <a:ext cx="1134126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125" b="1" dirty="0">
                <a:solidFill>
                  <a:srgbClr val="C00000"/>
                </a:solidFill>
              </a:rPr>
              <a:t>How accurate is self reported fever as proxy for malaria fever?</a:t>
            </a:r>
          </a:p>
          <a:p>
            <a:endParaRPr lang="en-GB" sz="1125" b="1" dirty="0">
              <a:solidFill>
                <a:srgbClr val="C00000"/>
              </a:solidFill>
            </a:endParaRPr>
          </a:p>
          <a:p>
            <a:r>
              <a:rPr lang="en-GB" sz="1125" b="1" dirty="0">
                <a:solidFill>
                  <a:srgbClr val="C00000"/>
                </a:solidFill>
              </a:rPr>
              <a:t>What does this mean for estimating  malaria attributable fevers?</a:t>
            </a:r>
            <a:endParaRPr lang="en-US" sz="1125" b="1" dirty="0">
              <a:solidFill>
                <a:srgbClr val="C00000"/>
              </a:solidFill>
            </a:endParaRPr>
          </a:p>
          <a:p>
            <a:endParaRPr lang="en-GB" sz="1125" b="1" dirty="0">
              <a:solidFill>
                <a:srgbClr val="C00000"/>
              </a:solidFill>
            </a:endParaRPr>
          </a:p>
          <a:p>
            <a:r>
              <a:rPr lang="en-GB" sz="1125" b="1" dirty="0">
                <a:solidFill>
                  <a:srgbClr val="C00000"/>
                </a:solidFill>
              </a:rPr>
              <a:t>Is U5 treatment seeking for fever a good proxy for over 5 patterns?</a:t>
            </a:r>
            <a:endParaRPr lang="en-US" sz="1125" b="1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>
            <a:stCxn id="5" idx="1"/>
          </p:cNvCxnSpPr>
          <p:nvPr/>
        </p:nvCxnSpPr>
        <p:spPr>
          <a:xfrm flipH="1">
            <a:off x="1160748" y="2549789"/>
            <a:ext cx="324036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4347102" y="1660399"/>
            <a:ext cx="432048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79150" y="1478130"/>
            <a:ext cx="810090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rgbClr val="C00000"/>
                </a:solidFill>
              </a:rPr>
              <a:t>Delayed action?</a:t>
            </a:r>
            <a:endParaRPr lang="en-US" sz="1350" b="1" dirty="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>
            <a:stCxn id="22" idx="2"/>
            <a:endCxn id="7" idx="3"/>
          </p:cNvCxnSpPr>
          <p:nvPr/>
        </p:nvCxnSpPr>
        <p:spPr>
          <a:xfrm flipH="1">
            <a:off x="4347102" y="1985961"/>
            <a:ext cx="837093" cy="36301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2"/>
          </p:cNvCxnSpPr>
          <p:nvPr/>
        </p:nvCxnSpPr>
        <p:spPr>
          <a:xfrm flipH="1">
            <a:off x="4347103" y="1985961"/>
            <a:ext cx="837092" cy="105159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2"/>
            <a:endCxn id="9" idx="3"/>
          </p:cNvCxnSpPr>
          <p:nvPr/>
        </p:nvCxnSpPr>
        <p:spPr>
          <a:xfrm flipH="1">
            <a:off x="4347102" y="1985961"/>
            <a:ext cx="837093" cy="174016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89240" y="1073083"/>
            <a:ext cx="0" cy="303783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43246" y="1059582"/>
            <a:ext cx="10801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Is the probability of being a malaria case similar by treatment seeking groups?</a:t>
            </a:r>
          </a:p>
          <a:p>
            <a:endParaRPr lang="en-GB" sz="1200" b="1" dirty="0">
              <a:solidFill>
                <a:srgbClr val="C00000"/>
              </a:solidFill>
            </a:endParaRPr>
          </a:p>
          <a:p>
            <a:r>
              <a:rPr lang="en-GB" sz="1200" b="1" dirty="0">
                <a:solidFill>
                  <a:srgbClr val="C00000"/>
                </a:solidFill>
              </a:rPr>
              <a:t>Have they been tested for malaria?</a:t>
            </a:r>
          </a:p>
          <a:p>
            <a:endParaRPr lang="en-GB" sz="1200" b="1" dirty="0">
              <a:solidFill>
                <a:srgbClr val="C00000"/>
              </a:solidFill>
            </a:endParaRPr>
          </a:p>
          <a:p>
            <a:r>
              <a:rPr lang="en-GB" sz="1200" b="1" dirty="0">
                <a:solidFill>
                  <a:srgbClr val="C00000"/>
                </a:solidFill>
              </a:rPr>
              <a:t>Have they been treated with the right drugs?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316795" y="1134984"/>
            <a:ext cx="0" cy="303783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30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634" y="98765"/>
            <a:ext cx="6318702" cy="384753"/>
          </a:xfrm>
        </p:spPr>
        <p:txBody>
          <a:bodyPr/>
          <a:lstStyle/>
          <a:p>
            <a:r>
              <a:rPr lang="en-GB" sz="1800" b="1" dirty="0"/>
              <a:t>Limitation 2: optimistic self reported routine data completeness</a:t>
            </a:r>
            <a:endParaRPr lang="en-US" sz="1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F8371-C9EE-4F02-833E-E286A83A6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555526"/>
            <a:ext cx="3009262" cy="4203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10E40-D1BA-43EF-AC81-D4AC8E61733B}"/>
              </a:ext>
            </a:extLst>
          </p:cNvPr>
          <p:cNvSpPr txBox="1"/>
          <p:nvPr/>
        </p:nvSpPr>
        <p:spPr>
          <a:xfrm>
            <a:off x="3861048" y="1275606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Regular national surveillance system assessments required</a:t>
            </a:r>
          </a:p>
        </p:txBody>
      </p:sp>
    </p:spTree>
    <p:extLst>
      <p:ext uri="{BB962C8B-B14F-4D97-AF65-F5344CB8AC3E}">
        <p14:creationId xmlns:p14="http://schemas.microsoft.com/office/powerpoint/2010/main" val="32019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634" y="98765"/>
            <a:ext cx="6172200" cy="361973"/>
          </a:xfrm>
        </p:spPr>
        <p:txBody>
          <a:bodyPr/>
          <a:lstStyle/>
          <a:p>
            <a:r>
              <a:rPr lang="en-GB" sz="1800" b="1" dirty="0"/>
              <a:t>Limitation 3: Old and sparse case fatality rate date</a:t>
            </a:r>
            <a:endParaRPr lang="en-US" sz="1800" b="1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C7A2380C-DBC2-4388-A96A-02C8D70B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316278"/>
            <a:ext cx="5346877" cy="147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F08DB5-8967-4DED-A1AD-214A5A344F0F}"/>
              </a:ext>
            </a:extLst>
          </p:cNvPr>
          <p:cNvSpPr txBox="1"/>
          <p:nvPr/>
        </p:nvSpPr>
        <p:spPr>
          <a:xfrm>
            <a:off x="332656" y="69954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1" dirty="0"/>
              <a:t>Few and old </a:t>
            </a:r>
            <a:r>
              <a:rPr lang="en-GB" sz="1600" b="1" i="1" dirty="0"/>
              <a:t>P. falciparum </a:t>
            </a:r>
            <a:r>
              <a:rPr lang="en-GB" sz="1600" b="1" dirty="0"/>
              <a:t>CFR data. Data from highest burden countries are mainly hospital CFR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04199F-7AEA-4A94-BF4B-7CFFE2382096}"/>
              </a:ext>
            </a:extLst>
          </p:cNvPr>
          <p:cNvSpPr txBox="1"/>
          <p:nvPr/>
        </p:nvSpPr>
        <p:spPr>
          <a:xfrm>
            <a:off x="332656" y="3046189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1" dirty="0"/>
              <a:t>Majority of </a:t>
            </a:r>
            <a:r>
              <a:rPr lang="en-GB" sz="1600" b="1" i="1" dirty="0"/>
              <a:t>P vivax </a:t>
            </a:r>
            <a:r>
              <a:rPr lang="en-GB" sz="1600" b="1" dirty="0"/>
              <a:t>CFR data come from travellers coming to non-endemic countries  </a:t>
            </a:r>
          </a:p>
        </p:txBody>
      </p:sp>
    </p:spTree>
    <p:extLst>
      <p:ext uri="{BB962C8B-B14F-4D97-AF65-F5344CB8AC3E}">
        <p14:creationId xmlns:p14="http://schemas.microsoft.com/office/powerpoint/2010/main" val="10898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80728" y="629025"/>
            <a:ext cx="5027780" cy="79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U5 mortality data x malaria </a:t>
            </a:r>
            <a:r>
              <a:rPr lang="en-GB" b="1" dirty="0" err="1">
                <a:solidFill>
                  <a:schemeClr val="tx1"/>
                </a:solidFill>
              </a:rPr>
              <a:t>CoD</a:t>
            </a:r>
            <a:r>
              <a:rPr lang="en-GB" b="1" dirty="0">
                <a:solidFill>
                  <a:schemeClr val="tx1"/>
                </a:solidFill>
              </a:rPr>
              <a:t> fraction + fraction over 5, </a:t>
            </a:r>
          </a:p>
          <a:p>
            <a:pPr algn="ctr"/>
            <a:r>
              <a:rPr lang="en-GB" sz="1400" b="1" dirty="0">
                <a:solidFill>
                  <a:schemeClr val="tx1"/>
                </a:solidFill>
              </a:rPr>
              <a:t>31 Sub Saharan African countries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F730A3D8-DC7C-46C3-A374-0DB64E8758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18917"/>
          <a:stretch/>
        </p:blipFill>
        <p:spPr>
          <a:xfrm>
            <a:off x="999998" y="1462400"/>
            <a:ext cx="4725144" cy="2376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1B0AEB-D90C-4CFB-9E7B-9DCF8D745443}"/>
              </a:ext>
            </a:extLst>
          </p:cNvPr>
          <p:cNvSpPr txBox="1"/>
          <p:nvPr/>
        </p:nvSpPr>
        <p:spPr>
          <a:xfrm>
            <a:off x="1413664" y="3939902"/>
            <a:ext cx="431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89% of global malaria deaths in 2017</a:t>
            </a: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FEBA2658-5CF2-4A7A-AAF7-99724911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0" y="21853"/>
            <a:ext cx="617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WHO methods for estimating malaria mortality</a:t>
            </a:r>
          </a:p>
        </p:txBody>
      </p:sp>
    </p:spTree>
    <p:extLst>
      <p:ext uri="{BB962C8B-B14F-4D97-AF65-F5344CB8AC3E}">
        <p14:creationId xmlns:p14="http://schemas.microsoft.com/office/powerpoint/2010/main" val="22910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76250F-DC1B-8741-BF59-D9419F00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" y="887"/>
            <a:ext cx="6172200" cy="482631"/>
          </a:xfrm>
        </p:spPr>
        <p:txBody>
          <a:bodyPr/>
          <a:lstStyle/>
          <a:p>
            <a:r>
              <a:rPr lang="es-US" b="1" dirty="0"/>
              <a:t>Estimating malaria mortality in SSA: Step 1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DD7C21-78B2-864C-8133-28A18615CD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965" y="648224"/>
            <a:ext cx="6442258" cy="5614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US" sz="2000" b="1" dirty="0"/>
              <a:t>UN-IGME estimate of  overall envelope for under 5 mortality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74BEA5-D363-41BB-AAAE-8CB29012FA05}"/>
              </a:ext>
            </a:extLst>
          </p:cNvPr>
          <p:cNvSpPr/>
          <p:nvPr/>
        </p:nvSpPr>
        <p:spPr>
          <a:xfrm>
            <a:off x="116632" y="1131590"/>
            <a:ext cx="32281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ITC New Baskerville Std"/>
              </a:rPr>
              <a:t>Estimates are based on:</a:t>
            </a:r>
          </a:p>
          <a:p>
            <a:endParaRPr lang="en-US" dirty="0">
              <a:solidFill>
                <a:srgbClr val="000000"/>
              </a:solidFill>
              <a:latin typeface="ITC New Baskerville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TC New Baskerville Std"/>
              </a:rPr>
              <a:t>nationally representative data from censuses, surveys or vital registration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ITC New Baskerville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TC New Baskerville Std"/>
              </a:rPr>
              <a:t>covariates are not used to derive its estimates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ITC New Baskerville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TC New Baskerville Std"/>
              </a:rPr>
              <a:t>survey data used are a mix of full and summary birth histories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72A8D-371F-4618-A551-DE6592455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1" t="14691" r="29000" b="8934"/>
          <a:stretch/>
        </p:blipFill>
        <p:spPr>
          <a:xfrm>
            <a:off x="3344822" y="1125792"/>
            <a:ext cx="3429000" cy="23000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0C7B43-5274-4CB1-B978-37A35E8BFB33}"/>
              </a:ext>
            </a:extLst>
          </p:cNvPr>
          <p:cNvSpPr/>
          <p:nvPr/>
        </p:nvSpPr>
        <p:spPr>
          <a:xfrm>
            <a:off x="4586854" y="4483393"/>
            <a:ext cx="21194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3"/>
              </a:rPr>
              <a:t>https://childmortality.org/reports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973659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76250F-DC1B-8741-BF59-D9419F00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" y="887"/>
            <a:ext cx="6172200" cy="482631"/>
          </a:xfrm>
        </p:spPr>
        <p:txBody>
          <a:bodyPr/>
          <a:lstStyle/>
          <a:p>
            <a:r>
              <a:rPr lang="es-US" b="1" dirty="0"/>
              <a:t>Estimating malaria mortality in SSA: Step 2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DD7C21-78B2-864C-8133-28A18615CD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965" y="648224"/>
            <a:ext cx="6442258" cy="5614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US" sz="2000" b="1" dirty="0"/>
              <a:t>WHO-MCEE estimate of  cause of death (CoD) fraction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369E5-918F-4BD5-B81D-9BF20AE99265}"/>
              </a:ext>
            </a:extLst>
          </p:cNvPr>
          <p:cNvSpPr/>
          <p:nvPr/>
        </p:nvSpPr>
        <p:spPr>
          <a:xfrm>
            <a:off x="265778" y="1059582"/>
            <a:ext cx="63264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n-GB" sz="1600" dirty="0"/>
              <a:t>Countries with high-quality vital registration (VR) systems, death distribution is estimated directly</a:t>
            </a:r>
          </a:p>
          <a:p>
            <a:pPr marL="400050" indent="-400050">
              <a:buFont typeface="+mj-lt"/>
              <a:buAutoNum type="romanLcPeriod"/>
            </a:pPr>
            <a:endParaRPr lang="en-GB" sz="1600" dirty="0"/>
          </a:p>
          <a:p>
            <a:pPr marL="400050" indent="-400050">
              <a:buFont typeface="+mj-lt"/>
              <a:buAutoNum type="romanLcPeriod"/>
            </a:pPr>
            <a:r>
              <a:rPr lang="en-GB" sz="1600" dirty="0"/>
              <a:t>Countries with low-quality VR but low mortality, death distribution is estimated from a regression fit to data from countries with high-quality VR</a:t>
            </a:r>
          </a:p>
          <a:p>
            <a:pPr marL="400050" indent="-400050">
              <a:buFont typeface="+mj-lt"/>
              <a:buAutoNum type="romanLcPeriod"/>
            </a:pPr>
            <a:endParaRPr lang="en-GB" sz="1600" dirty="0"/>
          </a:p>
          <a:p>
            <a:pPr marL="400050" indent="-400050">
              <a:buFont typeface="+mj-lt"/>
              <a:buAutoNum type="romanLcPeriod"/>
            </a:pPr>
            <a:r>
              <a:rPr lang="en-GB" sz="1600" b="1" dirty="0"/>
              <a:t>Countries with low-quality VR and high mortality, death distribution is estimated from a regression fit to data assembled from studies of cause of deaths in high mortality countries, typically relied on verbal autopsies</a:t>
            </a:r>
            <a:endParaRPr lang="en-GB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A79C9-6630-4855-823D-A7EC7DE5437B}"/>
              </a:ext>
            </a:extLst>
          </p:cNvPr>
          <p:cNvSpPr/>
          <p:nvPr/>
        </p:nvSpPr>
        <p:spPr>
          <a:xfrm>
            <a:off x="3202732" y="4371950"/>
            <a:ext cx="3429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hlinkClick r:id="rId2"/>
              </a:rPr>
              <a:t>https://www.who.int/healthinfo/global_burden_disease/childcod_methods_2000_2016.pdf?ua=1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46412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76250F-DC1B-8741-BF59-D9419F00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" y="887"/>
            <a:ext cx="6172200" cy="482631"/>
          </a:xfrm>
        </p:spPr>
        <p:txBody>
          <a:bodyPr/>
          <a:lstStyle/>
          <a:p>
            <a:r>
              <a:rPr lang="es-US" b="1" dirty="0"/>
              <a:t>Estimating malaria mortality in SSA: Step 2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DD7C21-78B2-864C-8133-28A18615CD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965" y="648224"/>
            <a:ext cx="6442258" cy="561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sz="2000" b="1" dirty="0"/>
              <a:t>WHO-MCEE estimate of  cause of death (CoD) fraction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A58B3-23D2-4272-B92F-EB5FF4F659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131590"/>
            <a:ext cx="3456384" cy="187220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8111C-584B-48EC-B498-2E335829A4D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61048" y="2211711"/>
            <a:ext cx="2910442" cy="2376264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BF16E8-4925-4106-9910-5FDF9230FEE4}"/>
              </a:ext>
            </a:extLst>
          </p:cNvPr>
          <p:cNvSpPr/>
          <p:nvPr/>
        </p:nvSpPr>
        <p:spPr>
          <a:xfrm>
            <a:off x="156388" y="4495276"/>
            <a:ext cx="3429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hlinkClick r:id="rId4"/>
              </a:rPr>
              <a:t>https://www.who.int/healthinfo/global_burden_disease/childcod_methods_2000_2016.pdf?ua=1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9152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7C08F-E9A5-5445-8A2E-94F028F2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sz="1600" b="1" dirty="0"/>
              <a:t>MCEE-WHO multinomial method to estimate CoD in low quality  VR  and high mortality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D6E152-455A-F248-8EF0-1C96FEF0FB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0648" y="627534"/>
            <a:ext cx="6336704" cy="41044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US" sz="1200" b="1" dirty="0"/>
              <a:t>Use of Verbal Autopsy (VA)  data from research studies </a:t>
            </a:r>
          </a:p>
          <a:p>
            <a:pPr marL="428625" lvl="1" indent="-171450"/>
            <a:r>
              <a:rPr lang="es-US" sz="1100" dirty="0"/>
              <a:t>218 sets of data point from 129 VA studies in 41 countries</a:t>
            </a:r>
          </a:p>
          <a:p>
            <a:pPr marL="428625" lvl="1" indent="-171450"/>
            <a:r>
              <a:rPr lang="es-US" sz="1100" dirty="0"/>
              <a:t>Deaths are categorized </a:t>
            </a:r>
            <a:r>
              <a:rPr lang="es-US" sz="1100" dirty="0" err="1"/>
              <a:t>into</a:t>
            </a:r>
            <a:r>
              <a:rPr lang="es-US" sz="1100" dirty="0"/>
              <a:t> 8 causes:</a:t>
            </a:r>
          </a:p>
          <a:p>
            <a:pPr marL="428625" lvl="1" indent="-171450"/>
            <a:r>
              <a:rPr lang="es-US" sz="1100" dirty="0"/>
              <a:t>Pneumonia, Diarrhoea, Malaria, Meningitis, injuries, congenital malformations, causes arising in the perinatal period (prematurity, birth asphixia, and trauma, sepsis and other conditions of new born) and other causes.</a:t>
            </a:r>
          </a:p>
          <a:p>
            <a:pPr marL="428625" lvl="1" indent="-171450"/>
            <a:r>
              <a:rPr lang="es-US" sz="1100" dirty="0"/>
              <a:t>Measles and HIV are estimated separately</a:t>
            </a:r>
            <a:br>
              <a:rPr lang="es-US" sz="1100" dirty="0"/>
            </a:br>
            <a:endParaRPr lang="es-US" sz="1100" dirty="0"/>
          </a:p>
          <a:p>
            <a:pPr marL="0" indent="0">
              <a:buNone/>
            </a:pPr>
            <a:r>
              <a:rPr lang="es-US" sz="1200" b="1" dirty="0"/>
              <a:t>Use of </a:t>
            </a:r>
            <a:r>
              <a:rPr lang="es-US" sz="1200" b="1" dirty="0" err="1"/>
              <a:t>covariates</a:t>
            </a:r>
            <a:r>
              <a:rPr lang="es-US" sz="1200" b="1" dirty="0"/>
              <a:t> (selected via cross-validation):</a:t>
            </a:r>
          </a:p>
          <a:p>
            <a:pPr marL="428625" lvl="1" indent="-171450"/>
            <a:r>
              <a:rPr lang="es-US" sz="1100" dirty="0"/>
              <a:t>Under five mortality </a:t>
            </a:r>
            <a:r>
              <a:rPr lang="es-US" sz="1100" dirty="0" err="1"/>
              <a:t>rate</a:t>
            </a:r>
            <a:endParaRPr lang="es-US" sz="1100" dirty="0"/>
          </a:p>
          <a:p>
            <a:pPr marL="428625" lvl="1" indent="-171450"/>
            <a:r>
              <a:rPr lang="es-US" sz="1100" dirty="0" err="1"/>
              <a:t>presence</a:t>
            </a:r>
            <a:r>
              <a:rPr lang="es-US" sz="1100" dirty="0"/>
              <a:t> of meningits epidemic, </a:t>
            </a:r>
          </a:p>
          <a:p>
            <a:pPr marL="428625" lvl="1" indent="-171450"/>
            <a:r>
              <a:rPr lang="es-US" sz="1100" dirty="0"/>
              <a:t>GNI per capita (PPP, $international), </a:t>
            </a:r>
          </a:p>
          <a:p>
            <a:pPr marL="428625" lvl="1" indent="-171450"/>
            <a:r>
              <a:rPr lang="es-US" sz="1100" dirty="0" err="1"/>
              <a:t>measles</a:t>
            </a:r>
            <a:r>
              <a:rPr lang="es-US" sz="1100" dirty="0"/>
              <a:t> vaccine coverage, </a:t>
            </a:r>
          </a:p>
          <a:p>
            <a:pPr marL="428625" lvl="1" indent="-171450"/>
            <a:r>
              <a:rPr lang="es-US" sz="1100" dirty="0" err="1"/>
              <a:t>skilled</a:t>
            </a:r>
            <a:r>
              <a:rPr lang="es-US" sz="1100" dirty="0"/>
              <a:t> birth attendance coverage, </a:t>
            </a:r>
          </a:p>
          <a:p>
            <a:pPr marL="428625" lvl="1" indent="-171450"/>
            <a:r>
              <a:rPr lang="es-US" sz="1100" dirty="0" err="1"/>
              <a:t>percent</a:t>
            </a:r>
            <a:r>
              <a:rPr lang="es-US" sz="1100" dirty="0"/>
              <a:t> of the population living in </a:t>
            </a:r>
            <a:r>
              <a:rPr lang="es-US" sz="1100" dirty="0" err="1"/>
              <a:t>urban</a:t>
            </a:r>
            <a:r>
              <a:rPr lang="es-US" sz="1100" dirty="0"/>
              <a:t> areas, </a:t>
            </a:r>
          </a:p>
          <a:p>
            <a:pPr marL="428625" lvl="1" indent="-171450"/>
            <a:r>
              <a:rPr lang="es-US" sz="1100" dirty="0" err="1"/>
              <a:t>percent</a:t>
            </a:r>
            <a:r>
              <a:rPr lang="es-US" sz="1100" dirty="0"/>
              <a:t> of children who are underweight and </a:t>
            </a:r>
            <a:r>
              <a:rPr lang="es-US" sz="1100" dirty="0" err="1"/>
              <a:t>year</a:t>
            </a:r>
            <a:endParaRPr lang="es-US" sz="1100" dirty="0"/>
          </a:p>
          <a:p>
            <a:pPr marL="428625" lvl="1" indent="-171450"/>
            <a:r>
              <a:rPr lang="es-US" sz="1100" dirty="0">
                <a:solidFill>
                  <a:srgbClr val="C00000"/>
                </a:solidFill>
              </a:rPr>
              <a:t>malaria parasite </a:t>
            </a:r>
            <a:r>
              <a:rPr lang="es-US" sz="1100" dirty="0" err="1">
                <a:solidFill>
                  <a:srgbClr val="C00000"/>
                </a:solidFill>
              </a:rPr>
              <a:t>prevalence</a:t>
            </a:r>
            <a:r>
              <a:rPr lang="es-US" sz="1100" dirty="0">
                <a:solidFill>
                  <a:srgbClr val="C00000"/>
                </a:solidFill>
              </a:rPr>
              <a:t> </a:t>
            </a:r>
            <a:r>
              <a:rPr lang="es-US" sz="1100" dirty="0" err="1">
                <a:solidFill>
                  <a:srgbClr val="C00000"/>
                </a:solidFill>
              </a:rPr>
              <a:t>rate</a:t>
            </a:r>
            <a:r>
              <a:rPr lang="es-US" sz="1100" dirty="0">
                <a:solidFill>
                  <a:srgbClr val="C00000"/>
                </a:solidFill>
              </a:rPr>
              <a:t> (</a:t>
            </a:r>
            <a:r>
              <a:rPr lang="es-US" sz="1100" dirty="0" err="1">
                <a:solidFill>
                  <a:srgbClr val="C00000"/>
                </a:solidFill>
              </a:rPr>
              <a:t>PfPR</a:t>
            </a:r>
            <a:r>
              <a:rPr lang="es-US" sz="1100" dirty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endParaRPr lang="es-US" sz="1200" b="1" dirty="0"/>
          </a:p>
          <a:p>
            <a:pPr marL="0" indent="0">
              <a:buNone/>
            </a:pPr>
            <a:r>
              <a:rPr lang="es-US" sz="1200" b="1" dirty="0" err="1"/>
              <a:t>Adjustment</a:t>
            </a:r>
            <a:r>
              <a:rPr lang="es-US" sz="1200" b="1" dirty="0"/>
              <a:t> for intervention coverage</a:t>
            </a:r>
          </a:p>
          <a:p>
            <a:pPr marL="428625" lvl="1" indent="-171450"/>
            <a:r>
              <a:rPr lang="es-US" sz="1100" dirty="0"/>
              <a:t>Pneumonia and meningitis for the use and effectiveness of HIB and pneumococcal vaccines, </a:t>
            </a:r>
          </a:p>
          <a:p>
            <a:pPr marL="428625" lvl="1" indent="-171450"/>
            <a:r>
              <a:rPr lang="es-US" sz="1100" dirty="0"/>
              <a:t>Diarrhoea estimates for the use and effectivenes of rotavirus vaccine</a:t>
            </a:r>
          </a:p>
          <a:p>
            <a:pPr marL="32147" indent="0">
              <a:buNone/>
            </a:pPr>
            <a:br>
              <a:rPr lang="es-US" sz="1200" dirty="0"/>
            </a:br>
            <a:r>
              <a:rPr lang="es-US" sz="1200" b="1" dirty="0"/>
              <a:t>Compute </a:t>
            </a:r>
            <a:r>
              <a:rPr lang="es-US" sz="1200" b="1" dirty="0" err="1"/>
              <a:t>number</a:t>
            </a:r>
            <a:r>
              <a:rPr lang="es-US" sz="1200" b="1" dirty="0"/>
              <a:t> of </a:t>
            </a:r>
            <a:r>
              <a:rPr lang="es-US" sz="1200" b="1" dirty="0" err="1"/>
              <a:t>deaths</a:t>
            </a:r>
            <a:r>
              <a:rPr lang="es-US" sz="1200" b="1" dirty="0"/>
              <a:t> </a:t>
            </a:r>
            <a:r>
              <a:rPr lang="es-US" sz="1200" b="1" dirty="0" err="1"/>
              <a:t>by</a:t>
            </a:r>
            <a:r>
              <a:rPr lang="es-US" sz="1200" b="1" dirty="0"/>
              <a:t> cause </a:t>
            </a:r>
            <a:r>
              <a:rPr lang="es-US" sz="1200" b="1" dirty="0" err="1"/>
              <a:t>by</a:t>
            </a:r>
            <a:r>
              <a:rPr lang="es-US" sz="1200" b="1" dirty="0"/>
              <a:t> multiplying the </a:t>
            </a:r>
            <a:r>
              <a:rPr lang="es-US" sz="1200" b="1" u="sng" dirty="0"/>
              <a:t>UN-IGME</a:t>
            </a:r>
            <a:r>
              <a:rPr lang="es-US" sz="1200" b="1" dirty="0"/>
              <a:t> </a:t>
            </a:r>
            <a:r>
              <a:rPr lang="es-US" sz="1200" b="1" dirty="0" err="1"/>
              <a:t>envelope</a:t>
            </a:r>
            <a:r>
              <a:rPr lang="es-US" sz="1200" b="1" dirty="0"/>
              <a:t> </a:t>
            </a:r>
            <a:r>
              <a:rPr lang="es-US" sz="1200" b="1" dirty="0" err="1"/>
              <a:t>with</a:t>
            </a:r>
            <a:r>
              <a:rPr lang="es-US" sz="1200" b="1" dirty="0"/>
              <a:t> </a:t>
            </a:r>
            <a:r>
              <a:rPr lang="es-US" sz="1200" b="1" dirty="0" err="1"/>
              <a:t>the</a:t>
            </a:r>
            <a:r>
              <a:rPr lang="es-US" sz="1200" b="1" dirty="0"/>
              <a:t> </a:t>
            </a:r>
            <a:r>
              <a:rPr lang="es-US" sz="1200" b="1" dirty="0" err="1"/>
              <a:t>estimated</a:t>
            </a:r>
            <a:r>
              <a:rPr lang="es-US" sz="1200" b="1" dirty="0"/>
              <a:t> CoD.  (Measles and HIV are </a:t>
            </a:r>
            <a:r>
              <a:rPr lang="es-US" sz="1200" b="1" dirty="0" err="1"/>
              <a:t>exceptions</a:t>
            </a:r>
            <a:r>
              <a:rPr lang="es-US" sz="1200" dirty="0"/>
              <a:t>)	</a:t>
            </a:r>
          </a:p>
        </p:txBody>
      </p:sp>
    </p:spTree>
    <p:extLst>
      <p:ext uri="{BB962C8B-B14F-4D97-AF65-F5344CB8AC3E}">
        <p14:creationId xmlns:p14="http://schemas.microsoft.com/office/powerpoint/2010/main" val="166691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3F74A48-9B8C-DA42-9759-946A83BC4A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28" y="-39701"/>
            <a:ext cx="677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Tracking global malaria progress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A65E7F-AA80-8844-B3CF-22AE12C33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4" y="630450"/>
            <a:ext cx="1944216" cy="2506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2E4BA74-111A-4050-8A06-C52021ACF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/>
          <a:stretch/>
        </p:blipFill>
        <p:spPr bwMode="auto">
          <a:xfrm>
            <a:off x="116632" y="3163177"/>
            <a:ext cx="3278680" cy="142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74A1B9-CC97-426B-A092-D0B453E77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032" y="3507853"/>
            <a:ext cx="3140967" cy="1189801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5AD0410-7A9F-4963-942C-0A15BCAC92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624690"/>
            <a:ext cx="1944216" cy="2512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7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FF16E6E-6F7A-FB42-8F14-4BD9327236C7}"/>
              </a:ext>
            </a:extLst>
          </p:cNvPr>
          <p:cNvSpPr/>
          <p:nvPr/>
        </p:nvSpPr>
        <p:spPr>
          <a:xfrm>
            <a:off x="3703377" y="3356524"/>
            <a:ext cx="2155893" cy="7695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sz="1013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E224B1-1774-574E-9EF7-6DA866E9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" y="628984"/>
            <a:ext cx="5912443" cy="311560"/>
          </a:xfrm>
        </p:spPr>
        <p:txBody>
          <a:bodyPr/>
          <a:lstStyle/>
          <a:p>
            <a:r>
              <a:rPr lang="es-US" dirty="0">
                <a:solidFill>
                  <a:schemeClr val="tx1"/>
                </a:solidFill>
              </a:rPr>
              <a:t>Estimating malaria </a:t>
            </a:r>
            <a:r>
              <a:rPr lang="es-US" dirty="0" err="1">
                <a:solidFill>
                  <a:schemeClr val="tx1"/>
                </a:solidFill>
              </a:rPr>
              <a:t>deaths</a:t>
            </a:r>
            <a:r>
              <a:rPr lang="es-US" dirty="0">
                <a:solidFill>
                  <a:schemeClr val="tx1"/>
                </a:solidFill>
              </a:rPr>
              <a:t> in </a:t>
            </a:r>
            <a:r>
              <a:rPr lang="es-US" dirty="0" err="1">
                <a:solidFill>
                  <a:schemeClr val="tx1"/>
                </a:solidFill>
              </a:rPr>
              <a:t>over</a:t>
            </a:r>
            <a:r>
              <a:rPr lang="es-US" dirty="0">
                <a:solidFill>
                  <a:schemeClr val="tx1"/>
                </a:solidFill>
              </a:rPr>
              <a:t> 5 </a:t>
            </a:r>
            <a:r>
              <a:rPr lang="es-US" dirty="0" err="1">
                <a:solidFill>
                  <a:schemeClr val="tx1"/>
                </a:solidFill>
              </a:rPr>
              <a:t>years</a:t>
            </a:r>
            <a:endParaRPr lang="es-US" dirty="0">
              <a:solidFill>
                <a:schemeClr val="tx1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DE9F19A-C67A-4A4F-971F-CE90CDAFB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51" y="3138813"/>
            <a:ext cx="2401904" cy="35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083" tIns="22542" rIns="45083" bIns="22542">
            <a:spAutoFit/>
          </a:bodyPr>
          <a:lstStyle>
            <a:lvl1pPr defTabSz="1042988" eaLnBrk="0" hangingPunct="0">
              <a:spcBef>
                <a:spcPct val="80000"/>
              </a:spcBef>
              <a:buClr>
                <a:srgbClr val="777777"/>
              </a:buClr>
              <a:buFont typeface="Wingdings" pitchFamily="2" charset="2"/>
              <a:buChar char="l"/>
              <a:defRPr sz="2800">
                <a:solidFill>
                  <a:srgbClr val="000050"/>
                </a:solidFill>
                <a:latin typeface="Arial" pitchFamily="34" charset="0"/>
                <a:cs typeface="Arial" pitchFamily="34" charset="0"/>
              </a:defRPr>
            </a:lvl1pPr>
            <a:lvl2pPr marL="919163" indent="-322263" defTabSz="1042988" eaLnBrk="0" hangingPunct="0">
              <a:spcBef>
                <a:spcPct val="20000"/>
              </a:spcBef>
              <a:buClr>
                <a:srgbClr val="777777"/>
              </a:buClr>
              <a:buFont typeface="Arial" pitchFamily="34" charset="0"/>
              <a:buChar char="–"/>
              <a:defRPr sz="2400">
                <a:solidFill>
                  <a:srgbClr val="000050"/>
                </a:solidFill>
                <a:latin typeface="Arial" pitchFamily="34" charset="0"/>
                <a:cs typeface="Arial" pitchFamily="34" charset="0"/>
              </a:defRPr>
            </a:lvl2pPr>
            <a:lvl3pPr marL="1433513" indent="-307975" defTabSz="1042988" eaLnBrk="0" hangingPunct="0">
              <a:spcBef>
                <a:spcPct val="20000"/>
              </a:spcBef>
              <a:buClr>
                <a:srgbClr val="777777"/>
              </a:buClr>
              <a:defRPr sz="2400">
                <a:solidFill>
                  <a:srgbClr val="000050"/>
                </a:solidFill>
                <a:latin typeface="Arial Narrow" pitchFamily="34" charset="0"/>
                <a:cs typeface="Arial" pitchFamily="34" charset="0"/>
              </a:defRPr>
            </a:lvl3pPr>
            <a:lvl4pPr marL="1898650" indent="-258763" defTabSz="1042988" eaLnBrk="0" hangingPunct="0">
              <a:spcBef>
                <a:spcPct val="20000"/>
              </a:spcBef>
              <a:buClr>
                <a:srgbClr val="777777"/>
              </a:buClr>
              <a:buChar char="–"/>
              <a:defRPr sz="2400">
                <a:solidFill>
                  <a:srgbClr val="000050"/>
                </a:solidFill>
                <a:latin typeface="Arial Narrow" pitchFamily="34" charset="0"/>
                <a:cs typeface="Arial" pitchFamily="34" charset="0"/>
              </a:defRPr>
            </a:lvl4pPr>
            <a:lvl5pPr marL="2268538" indent="-165100" algn="r" defTabSz="1042988" rtl="1" eaLnBrk="0" hangingPunct="0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725738" indent="-1651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3182938" indent="-1651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640138" indent="-1651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4097338" indent="-1651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675" u="sng" dirty="0">
                <a:solidFill>
                  <a:schemeClr val="tx1"/>
                </a:solidFill>
                <a:latin typeface="+mn-lt"/>
              </a:rPr>
              <a:t>Ross A, Maire N, </a:t>
            </a:r>
            <a:r>
              <a:rPr lang="en-GB" altLang="en-US" sz="675" u="sng" dirty="0" err="1">
                <a:solidFill>
                  <a:schemeClr val="tx1"/>
                </a:solidFill>
                <a:latin typeface="+mn-lt"/>
              </a:rPr>
              <a:t>Molineaux</a:t>
            </a:r>
            <a:r>
              <a:rPr lang="en-GB" altLang="en-US" sz="675" u="sng" dirty="0">
                <a:solidFill>
                  <a:schemeClr val="tx1"/>
                </a:solidFill>
                <a:latin typeface="+mn-lt"/>
              </a:rPr>
              <a:t> L, Smith T</a:t>
            </a:r>
            <a:r>
              <a:rPr lang="en-GB" altLang="en-US" sz="675" dirty="0">
                <a:solidFill>
                  <a:schemeClr val="tx1"/>
                </a:solidFill>
                <a:latin typeface="+mn-lt"/>
              </a:rPr>
              <a:t>. An epidemiologic model of severe morbidity and mortality caused by Plasmodium falciparum. Am J Trop Med </a:t>
            </a:r>
            <a:r>
              <a:rPr lang="en-GB" altLang="en-US" sz="675" dirty="0" err="1">
                <a:solidFill>
                  <a:schemeClr val="tx1"/>
                </a:solidFill>
                <a:latin typeface="+mn-lt"/>
              </a:rPr>
              <a:t>Hyg</a:t>
            </a:r>
            <a:r>
              <a:rPr lang="en-GB" altLang="en-US" sz="675" dirty="0">
                <a:solidFill>
                  <a:schemeClr val="tx1"/>
                </a:solidFill>
                <a:latin typeface="+mn-lt"/>
              </a:rPr>
              <a:t>. 2006;75(2 </a:t>
            </a:r>
            <a:r>
              <a:rPr lang="en-GB" altLang="en-US" sz="675" dirty="0" err="1">
                <a:solidFill>
                  <a:schemeClr val="tx1"/>
                </a:solidFill>
                <a:latin typeface="+mn-lt"/>
              </a:rPr>
              <a:t>Suppl</a:t>
            </a:r>
            <a:r>
              <a:rPr lang="en-GB" altLang="en-US" sz="675" dirty="0">
                <a:solidFill>
                  <a:schemeClr val="tx1"/>
                </a:solidFill>
                <a:latin typeface="+mn-lt"/>
              </a:rPr>
              <a:t>):63–73..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4B317-6CA8-2141-A5A5-A52418C8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161" y="1112742"/>
            <a:ext cx="2736684" cy="192435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80F8AFC-9CD7-2449-8DF2-1C6C0F3B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71" y="1329950"/>
            <a:ext cx="2809304" cy="172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2ABEBBE2-5229-D74B-8D9B-C0DCD8CA5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727" y="3418795"/>
            <a:ext cx="1935535" cy="32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083" tIns="22542" rIns="45083" bIns="22542">
            <a:spAutoFit/>
          </a:bodyPr>
          <a:lstStyle>
            <a:lvl1pPr defTabSz="1042988" eaLnBrk="0" hangingPunct="0">
              <a:spcBef>
                <a:spcPct val="80000"/>
              </a:spcBef>
              <a:buClr>
                <a:srgbClr val="777777"/>
              </a:buClr>
              <a:buFont typeface="Wingdings" pitchFamily="2" charset="2"/>
              <a:buChar char="l"/>
              <a:defRPr sz="2800">
                <a:solidFill>
                  <a:srgbClr val="000050"/>
                </a:solidFill>
                <a:latin typeface="Arial" pitchFamily="34" charset="0"/>
                <a:cs typeface="Arial" pitchFamily="34" charset="0"/>
              </a:defRPr>
            </a:lvl1pPr>
            <a:lvl2pPr marL="919163" indent="-322263" defTabSz="1042988" eaLnBrk="0" hangingPunct="0">
              <a:spcBef>
                <a:spcPct val="20000"/>
              </a:spcBef>
              <a:buClr>
                <a:srgbClr val="777777"/>
              </a:buClr>
              <a:buFont typeface="Arial" pitchFamily="34" charset="0"/>
              <a:buChar char="–"/>
              <a:defRPr sz="2400">
                <a:solidFill>
                  <a:srgbClr val="000050"/>
                </a:solidFill>
                <a:latin typeface="Arial" pitchFamily="34" charset="0"/>
                <a:cs typeface="Arial" pitchFamily="34" charset="0"/>
              </a:defRPr>
            </a:lvl2pPr>
            <a:lvl3pPr marL="1433513" indent="-307975" defTabSz="1042988" eaLnBrk="0" hangingPunct="0">
              <a:spcBef>
                <a:spcPct val="20000"/>
              </a:spcBef>
              <a:buClr>
                <a:srgbClr val="777777"/>
              </a:buClr>
              <a:defRPr sz="2400">
                <a:solidFill>
                  <a:srgbClr val="000050"/>
                </a:solidFill>
                <a:latin typeface="Arial Narrow" pitchFamily="34" charset="0"/>
                <a:cs typeface="Arial" pitchFamily="34" charset="0"/>
              </a:defRPr>
            </a:lvl3pPr>
            <a:lvl4pPr marL="1898650" indent="-258763" defTabSz="1042988" eaLnBrk="0" hangingPunct="0">
              <a:spcBef>
                <a:spcPct val="20000"/>
              </a:spcBef>
              <a:buClr>
                <a:srgbClr val="777777"/>
              </a:buClr>
              <a:buChar char="–"/>
              <a:defRPr sz="2400">
                <a:solidFill>
                  <a:srgbClr val="000050"/>
                </a:solidFill>
                <a:latin typeface="Arial Narrow" pitchFamily="34" charset="0"/>
                <a:cs typeface="Arial" pitchFamily="34" charset="0"/>
              </a:defRPr>
            </a:lvl4pPr>
            <a:lvl5pPr marL="2268538" indent="-165100" algn="r" defTabSz="1042988" rtl="1" eaLnBrk="0" hangingPunct="0">
              <a:spcBef>
                <a:spcPct val="20000"/>
              </a:spcBef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725738" indent="-1651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3182938" indent="-1651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640138" indent="-1651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4097338" indent="-165100" algn="r" defTabSz="1042988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900" dirty="0">
                <a:solidFill>
                  <a:schemeClr val="tx1"/>
                </a:solidFill>
              </a:rPr>
              <a:t>Relationship also used to infer % of deaths &lt;5 outside of Africa</a:t>
            </a:r>
            <a:endParaRPr lang="en-GB" altLang="en-US" sz="9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3702832-3030-B34B-84B8-3D97F55B268A}"/>
                  </a:ext>
                </a:extLst>
              </p:cNvPr>
              <p:cNvSpPr txBox="1"/>
              <p:nvPr/>
            </p:nvSpPr>
            <p:spPr>
              <a:xfrm>
                <a:off x="3703377" y="3813549"/>
                <a:ext cx="2167453" cy="24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13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013" i="1">
                          <a:latin typeface="Cambria Math" panose="02040503050406030204" pitchFamily="18" charset="0"/>
                        </a:rPr>
                        <m:t>=−0.2288</m:t>
                      </m:r>
                      <m:sSup>
                        <m:sSupPr>
                          <m:ctrlPr>
                            <a:rPr lang="en-US" sz="101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01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013" i="1">
                          <a:latin typeface="Cambria Math" panose="02040503050406030204" pitchFamily="18" charset="0"/>
                        </a:rPr>
                        <m:t>+0.823</m:t>
                      </m:r>
                      <m:r>
                        <a:rPr lang="en-US" sz="1013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013" i="1">
                          <a:latin typeface="Cambria Math" panose="02040503050406030204" pitchFamily="18" charset="0"/>
                        </a:rPr>
                        <m:t>+0.2239</m:t>
                      </m:r>
                    </m:oMath>
                  </m:oMathPara>
                </a14:m>
                <a:endParaRPr lang="es-US" sz="1013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3702832-3030-B34B-84B8-3D97F55B2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377" y="3813549"/>
                <a:ext cx="2167453" cy="2482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1">
            <a:extLst>
              <a:ext uri="{FF2B5EF4-FFF2-40B4-BE49-F238E27FC236}">
                <a16:creationId xmlns:a16="http://schemas.microsoft.com/office/drawing/2014/main" id="{3A1F6CB6-A3EC-4249-AC72-14FA6952A232}"/>
              </a:ext>
            </a:extLst>
          </p:cNvPr>
          <p:cNvSpPr txBox="1">
            <a:spLocks/>
          </p:cNvSpPr>
          <p:nvPr/>
        </p:nvSpPr>
        <p:spPr>
          <a:xfrm>
            <a:off x="116632" y="887"/>
            <a:ext cx="6172200" cy="482631"/>
          </a:xfrm>
          <a:prstGeom prst="rect">
            <a:avLst/>
          </a:prstGeom>
        </p:spPr>
        <p:txBody>
          <a:bodyPr anchor="ctr" anchorCtr="0"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b="1" dirty="0"/>
              <a:t>Estimating malaria mortality in SSA: Step 3</a:t>
            </a:r>
          </a:p>
        </p:txBody>
      </p:sp>
    </p:spTree>
    <p:extLst>
      <p:ext uri="{BB962C8B-B14F-4D97-AF65-F5344CB8AC3E}">
        <p14:creationId xmlns:p14="http://schemas.microsoft.com/office/powerpoint/2010/main" val="86679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1470"/>
            <a:ext cx="6669360" cy="432048"/>
          </a:xfrm>
        </p:spPr>
        <p:txBody>
          <a:bodyPr/>
          <a:lstStyle/>
          <a:p>
            <a:r>
              <a:rPr lang="en-GB" sz="2100" b="1" dirty="0"/>
              <a:t>Limitation 4: substantial smoothing in quantifying </a:t>
            </a:r>
            <a:r>
              <a:rPr lang="en-GB" sz="2100" b="1" dirty="0" err="1"/>
              <a:t>CoD</a:t>
            </a:r>
            <a:r>
              <a:rPr lang="en-GB" sz="2100" b="1" dirty="0"/>
              <a:t> </a:t>
            </a:r>
            <a:endParaRPr lang="en-US" sz="2100" b="1" baseline="-2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/>
          <a:stretch/>
        </p:blipFill>
        <p:spPr bwMode="auto">
          <a:xfrm>
            <a:off x="350658" y="987574"/>
            <a:ext cx="5949280" cy="338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1039EA-230D-4B19-9932-E661842850BB}"/>
              </a:ext>
            </a:extLst>
          </p:cNvPr>
          <p:cNvSpPr/>
          <p:nvPr/>
        </p:nvSpPr>
        <p:spPr>
          <a:xfrm>
            <a:off x="260648" y="624774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Ratio of rate of change of malaria </a:t>
            </a:r>
            <a:r>
              <a:rPr lang="en-GB" b="1" dirty="0" err="1"/>
              <a:t>CoD</a:t>
            </a:r>
            <a:r>
              <a:rPr lang="en-GB" b="1" dirty="0"/>
              <a:t> fraction:</a:t>
            </a:r>
            <a:r>
              <a:rPr lang="en-GB" b="1" i="1" dirty="0"/>
              <a:t>Pf</a:t>
            </a:r>
            <a:r>
              <a:rPr lang="en-GB" b="1" dirty="0"/>
              <a:t>PR</a:t>
            </a:r>
            <a:r>
              <a:rPr lang="en-GB" b="1" baseline="-25000" dirty="0"/>
              <a:t>2-10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13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1470"/>
            <a:ext cx="6669360" cy="432048"/>
          </a:xfrm>
        </p:spPr>
        <p:txBody>
          <a:bodyPr/>
          <a:lstStyle/>
          <a:p>
            <a:r>
              <a:rPr lang="en-GB" sz="2100" b="1" dirty="0"/>
              <a:t>Limitation 5: absence of malaria interventions in models </a:t>
            </a:r>
            <a:endParaRPr lang="en-US" sz="2100" b="1" baseline="-2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5B02B-F8CC-452F-BC32-6239744A60A3}"/>
              </a:ext>
            </a:extLst>
          </p:cNvPr>
          <p:cNvSpPr/>
          <p:nvPr/>
        </p:nvSpPr>
        <p:spPr>
          <a:xfrm>
            <a:off x="463387" y="2139701"/>
            <a:ext cx="1008112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Infected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8EFABF-A402-444E-A953-5A2F6CDC5F82}"/>
              </a:ext>
            </a:extLst>
          </p:cNvPr>
          <p:cNvSpPr/>
          <p:nvPr/>
        </p:nvSpPr>
        <p:spPr>
          <a:xfrm>
            <a:off x="1687523" y="2139701"/>
            <a:ext cx="1008112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Mild disease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0650D7-D2F9-4D49-A1F6-8F8E46C864C0}"/>
              </a:ext>
            </a:extLst>
          </p:cNvPr>
          <p:cNvSpPr/>
          <p:nvPr/>
        </p:nvSpPr>
        <p:spPr>
          <a:xfrm>
            <a:off x="3104255" y="1347613"/>
            <a:ext cx="1008112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Not treated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993CDD-A971-459F-A7D6-56B232FE1729}"/>
              </a:ext>
            </a:extLst>
          </p:cNvPr>
          <p:cNvSpPr/>
          <p:nvPr/>
        </p:nvSpPr>
        <p:spPr>
          <a:xfrm>
            <a:off x="3088129" y="2859782"/>
            <a:ext cx="1008112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Treated with effective medicines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565339-3CED-4B7A-B69A-B04227D43ECC}"/>
              </a:ext>
            </a:extLst>
          </p:cNvPr>
          <p:cNvSpPr/>
          <p:nvPr/>
        </p:nvSpPr>
        <p:spPr>
          <a:xfrm>
            <a:off x="4322036" y="1347613"/>
            <a:ext cx="1008112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Severe disease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6D074C-3207-453D-9A4D-B0C08E41A3C0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1471499" y="2535745"/>
            <a:ext cx="216024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2C7D8F-3408-4DA8-8218-9EC47DA8808F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2695635" y="1743657"/>
            <a:ext cx="408620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E0C35E-D07F-4FF3-BB9F-1AB968CAE29F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2695635" y="2535745"/>
            <a:ext cx="392494" cy="72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DFCA10-15B0-4991-AE4D-4CDA5A068F4B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4112367" y="1743657"/>
            <a:ext cx="209669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9DCD365-24D4-4C8C-BF8F-1A58CD75949B}"/>
              </a:ext>
            </a:extLst>
          </p:cNvPr>
          <p:cNvSpPr/>
          <p:nvPr/>
        </p:nvSpPr>
        <p:spPr>
          <a:xfrm>
            <a:off x="5536401" y="1347614"/>
            <a:ext cx="1008112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Death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DF9DD4B-79E8-4B45-98C9-58EF9D1FD256}"/>
              </a:ext>
            </a:extLst>
          </p:cNvPr>
          <p:cNvCxnSpPr>
            <a:stCxn id="10" idx="3"/>
            <a:endCxn id="27" idx="1"/>
          </p:cNvCxnSpPr>
          <p:nvPr/>
        </p:nvCxnSpPr>
        <p:spPr>
          <a:xfrm>
            <a:off x="5330148" y="1743657"/>
            <a:ext cx="206253" cy="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Oval 1024">
            <a:extLst>
              <a:ext uri="{FF2B5EF4-FFF2-40B4-BE49-F238E27FC236}">
                <a16:creationId xmlns:a16="http://schemas.microsoft.com/office/drawing/2014/main" id="{09C8ED02-7D0C-4B20-8CDE-B43A0F11DE5B}"/>
              </a:ext>
            </a:extLst>
          </p:cNvPr>
          <p:cNvSpPr/>
          <p:nvPr/>
        </p:nvSpPr>
        <p:spPr>
          <a:xfrm>
            <a:off x="332656" y="2031689"/>
            <a:ext cx="1243305" cy="9721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1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1470"/>
            <a:ext cx="6669360" cy="432048"/>
          </a:xfrm>
        </p:spPr>
        <p:txBody>
          <a:bodyPr/>
          <a:lstStyle/>
          <a:p>
            <a:r>
              <a:rPr lang="en-GB" sz="2100" b="1" dirty="0"/>
              <a:t>Limitation 5: no adjustment for changing age related immunity </a:t>
            </a:r>
            <a:endParaRPr lang="en-US" sz="2100" b="1" baseline="-25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48264-D067-4EAC-BAAF-9DF4578EE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0800" r="24800" b="5201"/>
          <a:stretch/>
        </p:blipFill>
        <p:spPr>
          <a:xfrm>
            <a:off x="3356991" y="987574"/>
            <a:ext cx="3302767" cy="3096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70F086-A7BE-4645-BEE1-CAFCEED8E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0" t="12667" r="26901" b="5201"/>
          <a:stretch/>
        </p:blipFill>
        <p:spPr>
          <a:xfrm>
            <a:off x="237930" y="915566"/>
            <a:ext cx="3168352" cy="3168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BF90D-7B3B-4CC8-9D91-F14EFDD649F5}"/>
              </a:ext>
            </a:extLst>
          </p:cNvPr>
          <p:cNvSpPr txBox="1"/>
          <p:nvPr/>
        </p:nvSpPr>
        <p:spPr>
          <a:xfrm>
            <a:off x="332656" y="429994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Griffin </a:t>
            </a:r>
            <a:r>
              <a:rPr lang="en-GB" sz="1400" i="1" dirty="0"/>
              <a:t>et al </a:t>
            </a:r>
            <a:r>
              <a:rPr lang="en-GB" sz="140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910407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1470"/>
            <a:ext cx="6669360" cy="432048"/>
          </a:xfrm>
        </p:spPr>
        <p:txBody>
          <a:bodyPr/>
          <a:lstStyle/>
          <a:p>
            <a:r>
              <a:rPr lang="en-GB" sz="2100" b="1" dirty="0"/>
              <a:t>Limitation 6: low specificity of verbal autopsies </a:t>
            </a:r>
            <a:endParaRPr lang="en-US" sz="2100" b="1" baseline="-25000" dirty="0"/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D2825F23-3036-455C-966A-D4DC523590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555526"/>
            <a:ext cx="5112568" cy="3744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05C539-544A-4B79-92DB-77746BE2D718}"/>
              </a:ext>
            </a:extLst>
          </p:cNvPr>
          <p:cNvSpPr txBox="1"/>
          <p:nvPr/>
        </p:nvSpPr>
        <p:spPr>
          <a:xfrm>
            <a:off x="476672" y="4443958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Menendez </a:t>
            </a:r>
            <a:r>
              <a:rPr lang="en-GB" sz="1600" i="1" dirty="0"/>
              <a:t>et al </a:t>
            </a:r>
            <a:r>
              <a:rPr lang="en-GB" sz="1600" dirty="0"/>
              <a:t>(2019), submitted</a:t>
            </a:r>
          </a:p>
        </p:txBody>
      </p:sp>
    </p:spTree>
    <p:extLst>
      <p:ext uri="{BB962C8B-B14F-4D97-AF65-F5344CB8AC3E}">
        <p14:creationId xmlns:p14="http://schemas.microsoft.com/office/powerpoint/2010/main" val="2996739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E53CA-00BD-4EDB-9BF5-CF5795F6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Improving the estimation of malaria burden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D88A9-4667-4A2F-B2F1-FA0AC4440121}"/>
              </a:ext>
            </a:extLst>
          </p:cNvPr>
          <p:cNvSpPr/>
          <p:nvPr/>
        </p:nvSpPr>
        <p:spPr>
          <a:xfrm>
            <a:off x="548680" y="771550"/>
            <a:ext cx="58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810BA"/>
                </a:solidFill>
              </a:rPr>
              <a:t>http://www.who.int/malaria/mpac/mpac-april2018-erg-report-malaria-burden-session6.pdf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C3CD3-4F44-436C-B356-39CF87CEC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0" y="1563638"/>
            <a:ext cx="5013176" cy="23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4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E53CA-00BD-4EDB-9BF5-CF5795F6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Improving the estimation of malaria burden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8D09-8ABE-4E95-84B1-1D680968823E}"/>
              </a:ext>
            </a:extLst>
          </p:cNvPr>
          <p:cNvSpPr/>
          <p:nvPr/>
        </p:nvSpPr>
        <p:spPr>
          <a:xfrm>
            <a:off x="260648" y="1635646"/>
            <a:ext cx="1800200" cy="1224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Death at home due to lack of treatment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653C2B-8FCD-499F-AC82-C767D4BCCE93}"/>
              </a:ext>
            </a:extLst>
          </p:cNvPr>
          <p:cNvSpPr/>
          <p:nvPr/>
        </p:nvSpPr>
        <p:spPr>
          <a:xfrm>
            <a:off x="2492896" y="1635646"/>
            <a:ext cx="1800200" cy="1224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Death at home post discharge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25A8B-5706-47CB-B2CB-F38EF8827127}"/>
              </a:ext>
            </a:extLst>
          </p:cNvPr>
          <p:cNvSpPr/>
          <p:nvPr/>
        </p:nvSpPr>
        <p:spPr>
          <a:xfrm>
            <a:off x="4653136" y="1635646"/>
            <a:ext cx="1800200" cy="12241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Death in hospital</a:t>
            </a:r>
          </a:p>
        </p:txBody>
      </p:sp>
    </p:spTree>
    <p:extLst>
      <p:ext uri="{BB962C8B-B14F-4D97-AF65-F5344CB8AC3E}">
        <p14:creationId xmlns:p14="http://schemas.microsoft.com/office/powerpoint/2010/main" val="2235063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E53CA-00BD-4EDB-9BF5-CF5795F6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4" y="36892"/>
            <a:ext cx="6172200" cy="482631"/>
          </a:xfrm>
        </p:spPr>
        <p:txBody>
          <a:bodyPr/>
          <a:lstStyle/>
          <a:p>
            <a:r>
              <a:rPr lang="en-GB" sz="2000" b="1" dirty="0"/>
              <a:t>1. Better understanding of severe disease phenotype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0FBAE-0E14-48CC-9E4E-A643E4FAB6E5}"/>
              </a:ext>
            </a:extLst>
          </p:cNvPr>
          <p:cNvSpPr txBox="1"/>
          <p:nvPr/>
        </p:nvSpPr>
        <p:spPr>
          <a:xfrm>
            <a:off x="4697760" y="4443958"/>
            <a:ext cx="21602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Source: Andre Lin </a:t>
            </a:r>
            <a:r>
              <a:rPr lang="en-GB" sz="1050" dirty="0" err="1"/>
              <a:t>Ouédraogo</a:t>
            </a:r>
            <a:endParaRPr lang="en-GB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5CCD88-35EB-494C-B131-341514062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0800" r="24800" b="5201"/>
          <a:stretch/>
        </p:blipFill>
        <p:spPr>
          <a:xfrm>
            <a:off x="3356991" y="987574"/>
            <a:ext cx="3302767" cy="3096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BE9DBD-9028-4A08-93A5-4B27AD908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0" t="12667" r="26901" b="5201"/>
          <a:stretch/>
        </p:blipFill>
        <p:spPr>
          <a:xfrm>
            <a:off x="237930" y="915566"/>
            <a:ext cx="3168352" cy="3168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C8B296-01D1-4174-9FA7-F554DA5F38AB}"/>
              </a:ext>
            </a:extLst>
          </p:cNvPr>
          <p:cNvSpPr txBox="1"/>
          <p:nvPr/>
        </p:nvSpPr>
        <p:spPr>
          <a:xfrm>
            <a:off x="332656" y="429994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Griffin </a:t>
            </a:r>
            <a:r>
              <a:rPr lang="en-GB" sz="1400" i="1" dirty="0"/>
              <a:t>et al </a:t>
            </a:r>
            <a:r>
              <a:rPr lang="en-GB" sz="1400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475569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E53CA-00BD-4EDB-9BF5-CF5795F6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4" y="36892"/>
            <a:ext cx="6172200" cy="482631"/>
          </a:xfrm>
        </p:spPr>
        <p:txBody>
          <a:bodyPr/>
          <a:lstStyle/>
          <a:p>
            <a:r>
              <a:rPr lang="en-GB" b="1" dirty="0"/>
              <a:t>2. Better measurement of treatment seeking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3B14C-F7EF-4E4F-B3EE-903AB85F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627534"/>
            <a:ext cx="3276413" cy="2304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0FBAE-0E14-48CC-9E4E-A643E4FAB6E5}"/>
              </a:ext>
            </a:extLst>
          </p:cNvPr>
          <p:cNvSpPr txBox="1"/>
          <p:nvPr/>
        </p:nvSpPr>
        <p:spPr>
          <a:xfrm>
            <a:off x="620688" y="365187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Source: </a:t>
            </a:r>
            <a:r>
              <a:rPr lang="en-GB" dirty="0"/>
              <a:t>Andre Lin </a:t>
            </a:r>
            <a:r>
              <a:rPr lang="en-GB" dirty="0" err="1"/>
              <a:t>Ouédraogo</a:t>
            </a:r>
            <a:r>
              <a:rPr lang="en-GB" dirty="0"/>
              <a:t>, IDM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14069-F236-4D38-97E0-EEFA487D4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1" b="64024"/>
          <a:stretch/>
        </p:blipFill>
        <p:spPr>
          <a:xfrm>
            <a:off x="3247154" y="2427734"/>
            <a:ext cx="3456425" cy="170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F17F5-D295-4E03-ADBE-BB10938E3CAB}"/>
              </a:ext>
            </a:extLst>
          </p:cNvPr>
          <p:cNvSpPr txBox="1"/>
          <p:nvPr/>
        </p:nvSpPr>
        <p:spPr>
          <a:xfrm>
            <a:off x="3933056" y="1131590"/>
            <a:ext cx="22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Data from </a:t>
            </a:r>
            <a:r>
              <a:rPr lang="en-GB" sz="1600" dirty="0" err="1"/>
              <a:t>Nanoro</a:t>
            </a:r>
            <a:r>
              <a:rPr lang="en-GB" sz="1600" dirty="0"/>
              <a:t> DSS, Burkina Faso</a:t>
            </a:r>
          </a:p>
        </p:txBody>
      </p:sp>
    </p:spTree>
    <p:extLst>
      <p:ext uri="{BB962C8B-B14F-4D97-AF65-F5344CB8AC3E}">
        <p14:creationId xmlns:p14="http://schemas.microsoft.com/office/powerpoint/2010/main" val="6558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E53CA-00BD-4EDB-9BF5-CF5795F6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" y="36892"/>
            <a:ext cx="6172200" cy="482631"/>
          </a:xfrm>
        </p:spPr>
        <p:txBody>
          <a:bodyPr/>
          <a:lstStyle/>
          <a:p>
            <a:r>
              <a:rPr lang="en-GB" sz="2000" b="1" dirty="0"/>
              <a:t>3. Better understanding of </a:t>
            </a:r>
            <a:r>
              <a:rPr lang="en-GB" sz="2000" b="1" dirty="0" err="1"/>
              <a:t>CoD</a:t>
            </a:r>
            <a:r>
              <a:rPr lang="en-GB" sz="2000" b="1" dirty="0"/>
              <a:t> and validation of VA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64DD5-C6B5-4AC5-847B-33F4D70A531E}"/>
              </a:ext>
            </a:extLst>
          </p:cNvPr>
          <p:cNvSpPr/>
          <p:nvPr/>
        </p:nvSpPr>
        <p:spPr>
          <a:xfrm>
            <a:off x="3190224" y="4700424"/>
            <a:ext cx="2135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2"/>
              </a:rPr>
              <a:t>https://champshealth.org/</a:t>
            </a:r>
            <a:endParaRPr lang="en-GB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12BDED-0452-458A-8A96-D875F5BC1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33" b="29467"/>
          <a:stretch/>
        </p:blipFill>
        <p:spPr>
          <a:xfrm>
            <a:off x="490364" y="555526"/>
            <a:ext cx="5877272" cy="2036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8C042-2236-4988-90A2-0FA5AFB55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34" r="2351" b="23867"/>
          <a:stretch/>
        </p:blipFill>
        <p:spPr>
          <a:xfrm>
            <a:off x="44624" y="2627975"/>
            <a:ext cx="669674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00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46535" y="2211710"/>
            <a:ext cx="1728192" cy="912812"/>
          </a:xfrm>
          <a:prstGeom prst="rect">
            <a:avLst/>
          </a:prstGeom>
          <a:pattFill prst="ltUp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25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137656"/>
              </p:ext>
            </p:extLst>
          </p:nvPr>
        </p:nvGraphicFramePr>
        <p:xfrm>
          <a:off x="80628" y="876342"/>
          <a:ext cx="6277500" cy="342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 b="1" dirty="0"/>
              <a:t>Number of malaria cases worldwide, 2000–17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9180" y="1030318"/>
            <a:ext cx="9229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/>
              <a:t>(millions)</a:t>
            </a:r>
          </a:p>
        </p:txBody>
      </p:sp>
      <p:sp>
        <p:nvSpPr>
          <p:cNvPr id="20" name="Rectangle 19"/>
          <p:cNvSpPr/>
          <p:nvPr/>
        </p:nvSpPr>
        <p:spPr>
          <a:xfrm rot="16200000">
            <a:off x="-265407" y="2506980"/>
            <a:ext cx="9229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/>
              <a:t>Cases</a:t>
            </a:r>
          </a:p>
        </p:txBody>
      </p:sp>
    </p:spTree>
    <p:extLst>
      <p:ext uri="{BB962C8B-B14F-4D97-AF65-F5344CB8AC3E}">
        <p14:creationId xmlns:p14="http://schemas.microsoft.com/office/powerpoint/2010/main" val="2474695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E53CA-00BD-4EDB-9BF5-CF5795F6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4" y="36892"/>
            <a:ext cx="6172200" cy="482631"/>
          </a:xfrm>
        </p:spPr>
        <p:txBody>
          <a:bodyPr/>
          <a:lstStyle/>
          <a:p>
            <a:r>
              <a:rPr lang="en-GB" b="1" dirty="0"/>
              <a:t>4. Better surveillance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FAA26-8623-4263-A07B-D05834F8A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8267" r="20600" b="5200"/>
          <a:stretch/>
        </p:blipFill>
        <p:spPr>
          <a:xfrm>
            <a:off x="404664" y="699542"/>
            <a:ext cx="5544616" cy="34393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9297BA-A21B-41BF-A6F9-8038291A939C}"/>
              </a:ext>
            </a:extLst>
          </p:cNvPr>
          <p:cNvSpPr/>
          <p:nvPr/>
        </p:nvSpPr>
        <p:spPr>
          <a:xfrm>
            <a:off x="476672" y="4228514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https://apps.who.int/iris/bitstream/handle/10665/272596/9789241565585-eng.pdf?ua=1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426489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E53CA-00BD-4EDB-9BF5-CF5795F6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" y="36892"/>
            <a:ext cx="6172200" cy="482631"/>
          </a:xfrm>
        </p:spPr>
        <p:txBody>
          <a:bodyPr/>
          <a:lstStyle/>
          <a:p>
            <a:r>
              <a:rPr lang="en-GB" sz="2000" b="1" dirty="0"/>
              <a:t>5. Data sharing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DB3A5-9437-4BF0-9183-BD2E61410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" t="8934" r="1701" b="5200"/>
          <a:stretch/>
        </p:blipFill>
        <p:spPr>
          <a:xfrm>
            <a:off x="44624" y="627534"/>
            <a:ext cx="669674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25144" y="2067694"/>
            <a:ext cx="1782198" cy="864096"/>
          </a:xfrm>
          <a:prstGeom prst="rect">
            <a:avLst/>
          </a:prstGeom>
          <a:pattFill prst="ltUp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25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162285"/>
              </p:ext>
            </p:extLst>
          </p:nvPr>
        </p:nvGraphicFramePr>
        <p:xfrm>
          <a:off x="214220" y="876342"/>
          <a:ext cx="6277500" cy="342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 b="1" dirty="0"/>
              <a:t>Number of malaria deaths worldwide, 2000–17</a:t>
            </a:r>
            <a:endParaRPr lang="en-GB" sz="2100" b="1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265407" y="2506980"/>
            <a:ext cx="9229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/>
              <a:t>Deaths</a:t>
            </a:r>
          </a:p>
        </p:txBody>
      </p:sp>
    </p:spTree>
    <p:extLst>
      <p:ext uri="{BB962C8B-B14F-4D97-AF65-F5344CB8AC3E}">
        <p14:creationId xmlns:p14="http://schemas.microsoft.com/office/powerpoint/2010/main" val="210024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A6337-081E-47BB-8295-5B7D8E3C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200" b="1" dirty="0"/>
              <a:t>High Burden to High Impact: a targeted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54D84-52C4-4D47-B848-31F984ABC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627534"/>
            <a:ext cx="3506602" cy="2160240"/>
          </a:xfrm>
          <a:prstGeom prst="rect">
            <a:avLst/>
          </a:prstGeom>
        </p:spPr>
      </p:pic>
      <p:pic>
        <p:nvPicPr>
          <p:cNvPr id="6" name="Content Placeholder 5" descr="A group of people holding a sign&#10;&#10;Description generated with very high confidence">
            <a:extLst>
              <a:ext uri="{FF2B5EF4-FFF2-40B4-BE49-F238E27FC236}">
                <a16:creationId xmlns:a16="http://schemas.microsoft.com/office/drawing/2014/main" id="{287D3EFB-3185-479B-A142-E0F7FA175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"/>
          <a:stretch/>
        </p:blipFill>
        <p:spPr>
          <a:xfrm>
            <a:off x="3811628" y="843558"/>
            <a:ext cx="2857732" cy="3888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D9BDF-EB10-4E4D-AE3E-A9BDE3C95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26" y="2721857"/>
            <a:ext cx="3273829" cy="2010133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34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47293D-C423-4EC0-A287-555E8FF03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20" y="915566"/>
            <a:ext cx="5353422" cy="31683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A36F29-176E-44C5-9CBC-E3CD95F1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0" y="36892"/>
            <a:ext cx="6172200" cy="482631"/>
          </a:xfrm>
        </p:spPr>
        <p:txBody>
          <a:bodyPr/>
          <a:lstStyle/>
          <a:p>
            <a:r>
              <a:rPr lang="en-GB" sz="2200" b="1" dirty="0"/>
              <a:t>High Burden to High Impact: a targeted response</a:t>
            </a:r>
          </a:p>
        </p:txBody>
      </p:sp>
    </p:spTree>
    <p:extLst>
      <p:ext uri="{BB962C8B-B14F-4D97-AF65-F5344CB8AC3E}">
        <p14:creationId xmlns:p14="http://schemas.microsoft.com/office/powerpoint/2010/main" val="80099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 txBox="1">
            <a:spLocks/>
          </p:cNvSpPr>
          <p:nvPr/>
        </p:nvSpPr>
        <p:spPr>
          <a:xfrm>
            <a:off x="116632" y="-21823"/>
            <a:ext cx="6172200" cy="5078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schemeClr val="bg1"/>
                </a:solidFill>
              </a:rPr>
              <a:t>The burden of malaria</a:t>
            </a:r>
          </a:p>
        </p:txBody>
      </p:sp>
      <p:sp>
        <p:nvSpPr>
          <p:cNvPr id="9" name="Flowchart: Extract 8">
            <a:extLst>
              <a:ext uri="{FF2B5EF4-FFF2-40B4-BE49-F238E27FC236}">
                <a16:creationId xmlns:a16="http://schemas.microsoft.com/office/drawing/2014/main" id="{76D3C25C-45DC-47A4-B779-E9402830065A}"/>
              </a:ext>
            </a:extLst>
          </p:cNvPr>
          <p:cNvSpPr/>
          <p:nvPr/>
        </p:nvSpPr>
        <p:spPr>
          <a:xfrm>
            <a:off x="838120" y="914698"/>
            <a:ext cx="2662888" cy="3456384"/>
          </a:xfrm>
          <a:prstGeom prst="flowChartExtract">
            <a:avLst/>
          </a:prstGeom>
          <a:solidFill>
            <a:srgbClr val="FB644B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Death</a:t>
            </a: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Severe disease</a:t>
            </a: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Mild disease</a:t>
            </a: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Infection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564770AF-3596-4FCE-9784-B949A4C04B89}"/>
              </a:ext>
            </a:extLst>
          </p:cNvPr>
          <p:cNvSpPr/>
          <p:nvPr/>
        </p:nvSpPr>
        <p:spPr>
          <a:xfrm>
            <a:off x="3933056" y="1059582"/>
            <a:ext cx="1440160" cy="3311500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Increasing estimation uncertainty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344D1E1-2701-4C9B-BBFF-8223B6BB2412}"/>
              </a:ext>
            </a:extLst>
          </p:cNvPr>
          <p:cNvSpPr/>
          <p:nvPr/>
        </p:nvSpPr>
        <p:spPr>
          <a:xfrm>
            <a:off x="1772816" y="1635646"/>
            <a:ext cx="792088" cy="36004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F115E-8B17-1E4A-B6BD-32C471E3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183" y="1320249"/>
            <a:ext cx="1126156" cy="1001911"/>
          </a:xfrm>
        </p:spPr>
        <p:txBody>
          <a:bodyPr vert="horz" lIns="51435" tIns="25718" rIns="51435" bIns="25718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75" dirty="0">
                <a:solidFill>
                  <a:srgbClr val="FFFFFF"/>
                </a:solidFill>
              </a:rPr>
              <a:t>Method 1:</a:t>
            </a:r>
            <a:br>
              <a:rPr lang="en-US" sz="1575" dirty="0">
                <a:solidFill>
                  <a:srgbClr val="FFFFFF"/>
                </a:solidFill>
              </a:rPr>
            </a:br>
            <a:r>
              <a:rPr lang="en-US" sz="1575" dirty="0">
                <a:solidFill>
                  <a:srgbClr val="FFFFFF"/>
                </a:solidFill>
              </a:rPr>
              <a:t>Reported deaths</a:t>
            </a:r>
          </a:p>
        </p:txBody>
      </p:sp>
      <p:pic>
        <p:nvPicPr>
          <p:cNvPr id="7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9573F699-AC33-4FDE-8F39-5B0A30652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t="10547" r="1" b="23134"/>
          <a:stretch/>
        </p:blipFill>
        <p:spPr>
          <a:xfrm>
            <a:off x="908720" y="1491630"/>
            <a:ext cx="5112568" cy="23762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203B2D-7813-48E9-A153-6AE0B42A73C5}"/>
              </a:ext>
            </a:extLst>
          </p:cNvPr>
          <p:cNvSpPr/>
          <p:nvPr/>
        </p:nvSpPr>
        <p:spPr>
          <a:xfrm>
            <a:off x="1133745" y="631672"/>
            <a:ext cx="4590509" cy="688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dirty="0">
                <a:solidFill>
                  <a:schemeClr val="tx1"/>
                </a:solidFill>
              </a:rPr>
              <a:t>Unadjusted national data </a:t>
            </a:r>
          </a:p>
          <a:p>
            <a:pPr lvl="0" algn="ctr"/>
            <a:r>
              <a:rPr lang="en-GB" b="1" dirty="0">
                <a:solidFill>
                  <a:schemeClr val="tx1"/>
                </a:solidFill>
              </a:rPr>
              <a:t>(37 elimination or certified countries)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CF2B5-998B-490B-9F53-A20FB7BD90C9}"/>
              </a:ext>
            </a:extLst>
          </p:cNvPr>
          <p:cNvSpPr txBox="1"/>
          <p:nvPr/>
        </p:nvSpPr>
        <p:spPr>
          <a:xfrm>
            <a:off x="1484784" y="3867894"/>
            <a:ext cx="431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&gt;0.01% of global malaria deaths in 2017</a:t>
            </a: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E0CE3CBD-70B0-402E-9E91-B264934BEF73}"/>
              </a:ext>
            </a:extLst>
          </p:cNvPr>
          <p:cNvSpPr txBox="1">
            <a:spLocks/>
          </p:cNvSpPr>
          <p:nvPr/>
        </p:nvSpPr>
        <p:spPr>
          <a:xfrm>
            <a:off x="137120" y="21853"/>
            <a:ext cx="6172200" cy="46166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GB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WHO methods for estimating malaria mortality</a:t>
            </a:r>
          </a:p>
        </p:txBody>
      </p:sp>
    </p:spTree>
    <p:extLst>
      <p:ext uri="{BB962C8B-B14F-4D97-AF65-F5344CB8AC3E}">
        <p14:creationId xmlns:p14="http://schemas.microsoft.com/office/powerpoint/2010/main" val="218672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52736" y="627534"/>
            <a:ext cx="4536504" cy="1080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Adjusted routine incidence data x species specific case fatality rates</a:t>
            </a:r>
          </a:p>
          <a:p>
            <a:pPr algn="ctr"/>
            <a:r>
              <a:rPr lang="en-GB" sz="1200" b="1" dirty="0">
                <a:solidFill>
                  <a:prstClr val="black"/>
                </a:solidFill>
              </a:rPr>
              <a:t>(35 low transmission countries in southern Africa &amp; outside Africa)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489708A0-E013-4632-9883-502C1B9629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4" b="24375"/>
          <a:stretch/>
        </p:blipFill>
        <p:spPr>
          <a:xfrm>
            <a:off x="820252" y="1779662"/>
            <a:ext cx="5201036" cy="2448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64764F-C72C-4837-8959-DA1779A3F0FF}"/>
              </a:ext>
            </a:extLst>
          </p:cNvPr>
          <p:cNvSpPr txBox="1"/>
          <p:nvPr/>
        </p:nvSpPr>
        <p:spPr>
          <a:xfrm>
            <a:off x="1421778" y="4417944"/>
            <a:ext cx="431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11% of global malaria deaths in 2017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1EA29A1B-0A3C-487E-9830-7D756D16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0" y="21853"/>
            <a:ext cx="61722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WHO methods for estimating malaria mortality</a:t>
            </a:r>
          </a:p>
        </p:txBody>
      </p:sp>
    </p:spTree>
    <p:extLst>
      <p:ext uri="{BB962C8B-B14F-4D97-AF65-F5344CB8AC3E}">
        <p14:creationId xmlns:p14="http://schemas.microsoft.com/office/powerpoint/2010/main" val="278289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33432</TotalTime>
  <Words>1123</Words>
  <Application>Microsoft Office PowerPoint</Application>
  <PresentationFormat>Custom</PresentationFormat>
  <Paragraphs>181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Courier New</vt:lpstr>
      <vt:lpstr>Helvetica Neue</vt:lpstr>
      <vt:lpstr>ITC New Baskerville Std</vt:lpstr>
      <vt:lpstr>Times New Roman</vt:lpstr>
      <vt:lpstr>Office Theme</vt:lpstr>
      <vt:lpstr>WHO Methods for the Estimation of Malaria Mortality</vt:lpstr>
      <vt:lpstr>Tracking global malaria progress</vt:lpstr>
      <vt:lpstr>Number of malaria cases worldwide, 2000–17</vt:lpstr>
      <vt:lpstr>Number of malaria deaths worldwide, 2000–17</vt:lpstr>
      <vt:lpstr>High Burden to High Impact: a targeted response</vt:lpstr>
      <vt:lpstr>High Burden to High Impact: a targeted response</vt:lpstr>
      <vt:lpstr>PowerPoint Presentation</vt:lpstr>
      <vt:lpstr>Method 1: Reported deaths</vt:lpstr>
      <vt:lpstr>WHO methods for estimating malaria mortality</vt:lpstr>
      <vt:lpstr>WHO methods for estimating malaria mortality</vt:lpstr>
      <vt:lpstr>Case fatality rate estimation – P. vivax</vt:lpstr>
      <vt:lpstr>Limitation 1: Self reported treatment seeking based on history of fever for adjustment of routine data</vt:lpstr>
      <vt:lpstr>Limitation 2: optimistic self reported routine data completeness</vt:lpstr>
      <vt:lpstr>Limitation 3: Old and sparse case fatality rate date</vt:lpstr>
      <vt:lpstr>WHO methods for estimating malaria mortality</vt:lpstr>
      <vt:lpstr>Estimating malaria mortality in SSA: Step 1</vt:lpstr>
      <vt:lpstr>Estimating malaria mortality in SSA: Step 2</vt:lpstr>
      <vt:lpstr>Estimating malaria mortality in SSA: Step 2</vt:lpstr>
      <vt:lpstr>MCEE-WHO multinomial method to estimate CoD in low quality  VR  and high mortality</vt:lpstr>
      <vt:lpstr>Estimating malaria deaths in over 5 years</vt:lpstr>
      <vt:lpstr>Limitation 4: substantial smoothing in quantifying CoD </vt:lpstr>
      <vt:lpstr>Limitation 5: absence of malaria interventions in models </vt:lpstr>
      <vt:lpstr>Limitation 5: no adjustment for changing age related immunity </vt:lpstr>
      <vt:lpstr>Limitation 6: low specificity of verbal autopsies </vt:lpstr>
      <vt:lpstr>Improving the estimation of malaria burden</vt:lpstr>
      <vt:lpstr>Improving the estimation of malaria burden</vt:lpstr>
      <vt:lpstr>1. Better understanding of severe disease phenotype</vt:lpstr>
      <vt:lpstr>2. Better measurement of treatment seeking</vt:lpstr>
      <vt:lpstr>3. Better understanding of CoD and validation of VA data</vt:lpstr>
      <vt:lpstr>4. Better surveillance</vt:lpstr>
      <vt:lpstr>5. Data sharing</vt:lpstr>
    </vt:vector>
  </TitlesOfParts>
  <Company>WHO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PILLON, Camille</dc:creator>
  <cp:lastModifiedBy>NOOR, Abdisalan</cp:lastModifiedBy>
  <cp:revision>462</cp:revision>
  <cp:lastPrinted>2017-11-10T11:35:55Z</cp:lastPrinted>
  <dcterms:created xsi:type="dcterms:W3CDTF">2016-01-19T11:39:44Z</dcterms:created>
  <dcterms:modified xsi:type="dcterms:W3CDTF">2019-04-17T13:32:35Z</dcterms:modified>
</cp:coreProperties>
</file>