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78" r:id="rId4"/>
    <p:sldMasterId id="2147483989" r:id="rId5"/>
  </p:sldMasterIdLst>
  <p:notesMasterIdLst>
    <p:notesMasterId r:id="rId30"/>
  </p:notesMasterIdLst>
  <p:handoutMasterIdLst>
    <p:handoutMasterId r:id="rId31"/>
  </p:handoutMasterIdLst>
  <p:sldIdLst>
    <p:sldId id="688" r:id="rId6"/>
    <p:sldId id="713" r:id="rId7"/>
    <p:sldId id="594" r:id="rId8"/>
    <p:sldId id="674" r:id="rId9"/>
    <p:sldId id="650" r:id="rId10"/>
    <p:sldId id="675" r:id="rId11"/>
    <p:sldId id="676" r:id="rId12"/>
    <p:sldId id="679" r:id="rId13"/>
    <p:sldId id="680" r:id="rId14"/>
    <p:sldId id="685" r:id="rId15"/>
    <p:sldId id="689" r:id="rId16"/>
    <p:sldId id="632" r:id="rId17"/>
    <p:sldId id="609" r:id="rId18"/>
    <p:sldId id="631" r:id="rId19"/>
    <p:sldId id="628" r:id="rId20"/>
    <p:sldId id="616" r:id="rId21"/>
    <p:sldId id="625" r:id="rId22"/>
    <p:sldId id="617" r:id="rId23"/>
    <p:sldId id="626" r:id="rId24"/>
    <p:sldId id="700" r:id="rId25"/>
    <p:sldId id="708" r:id="rId26"/>
    <p:sldId id="659" r:id="rId27"/>
    <p:sldId id="714" r:id="rId28"/>
    <p:sldId id="711" r:id="rId29"/>
  </p:sldIdLst>
  <p:sldSz cx="9144000" cy="6858000" type="screen4x3"/>
  <p:notesSz cx="6997700" cy="9271000"/>
  <p:defaultTextStyle>
    <a:defPPr>
      <a:defRPr lang="en-US"/>
    </a:defPPr>
    <a:lvl1pPr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672" userDrawn="1">
          <p15:clr>
            <a:srgbClr val="A4A3A4"/>
          </p15:clr>
        </p15:guide>
        <p15:guide id="4" orient="horz" pos="3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2683"/>
    <a:srgbClr val="5D9732"/>
    <a:srgbClr val="BF311A"/>
    <a:srgbClr val="7030A0"/>
    <a:srgbClr val="C00000"/>
    <a:srgbClr val="FFFFFF"/>
    <a:srgbClr val="805625"/>
    <a:srgbClr val="727A37"/>
    <a:srgbClr val="00447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8986" autoAdjust="0"/>
  </p:normalViewPr>
  <p:slideViewPr>
    <p:cSldViewPr snapToGrid="0">
      <p:cViewPr varScale="1">
        <p:scale>
          <a:sx n="76" d="100"/>
          <a:sy n="76" d="100"/>
        </p:scale>
        <p:origin x="1230" y="27"/>
      </p:cViewPr>
      <p:guideLst>
        <p:guide orient="horz" pos="2160"/>
        <p:guide pos="2880"/>
        <p:guide orient="horz" pos="672"/>
        <p:guide orient="horz" pos="384"/>
      </p:guideLst>
    </p:cSldViewPr>
  </p:slideViewPr>
  <p:notesTextViewPr>
    <p:cViewPr>
      <p:scale>
        <a:sx n="1" d="1"/>
        <a:sy n="1" d="1"/>
      </p:scale>
      <p:origin x="0" y="0"/>
    </p:cViewPr>
  </p:notesTextViewPr>
  <p:sorterViewPr>
    <p:cViewPr varScale="1">
      <p:scale>
        <a:sx n="100" d="100"/>
        <a:sy n="100" d="100"/>
      </p:scale>
      <p:origin x="0" y="-286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rgbClr val="E87D1D"/>
              </a:solidFill>
              <a:ln w="19050">
                <a:noFill/>
              </a:ln>
              <a:effectLst/>
            </c:spPr>
            <c:extLst>
              <c:ext xmlns:c16="http://schemas.microsoft.com/office/drawing/2014/chart" uri="{C3380CC4-5D6E-409C-BE32-E72D297353CC}">
                <c16:uniqueId val="{00000001-1F70-49D9-8DEC-BCEFFC8F71B5}"/>
              </c:ext>
            </c:extLst>
          </c:dPt>
          <c:dPt>
            <c:idx val="1"/>
            <c:bubble3D val="0"/>
            <c:spPr>
              <a:solidFill>
                <a:srgbClr val="FFC525"/>
              </a:solidFill>
              <a:ln w="19050">
                <a:noFill/>
              </a:ln>
              <a:effectLst/>
            </c:spPr>
            <c:extLst>
              <c:ext xmlns:c16="http://schemas.microsoft.com/office/drawing/2014/chart" uri="{C3380CC4-5D6E-409C-BE32-E72D297353CC}">
                <c16:uniqueId val="{00000003-1F70-49D9-8DEC-BCEFFC8F71B5}"/>
              </c:ext>
            </c:extLst>
          </c:dPt>
          <c:dPt>
            <c:idx val="2"/>
            <c:bubble3D val="0"/>
            <c:spPr>
              <a:solidFill>
                <a:schemeClr val="accent3"/>
              </a:solidFill>
              <a:ln w="19050">
                <a:noFill/>
              </a:ln>
              <a:effectLst/>
            </c:spPr>
            <c:extLst>
              <c:ext xmlns:c16="http://schemas.microsoft.com/office/drawing/2014/chart" uri="{C3380CC4-5D6E-409C-BE32-E72D297353CC}">
                <c16:uniqueId val="{00000005-1F70-49D9-8DEC-BCEFFC8F71B5}"/>
              </c:ext>
            </c:extLst>
          </c:dPt>
          <c:dPt>
            <c:idx val="3"/>
            <c:bubble3D val="0"/>
            <c:spPr>
              <a:solidFill>
                <a:schemeClr val="accent4"/>
              </a:solidFill>
              <a:ln w="19050">
                <a:noFill/>
              </a:ln>
              <a:effectLst/>
            </c:spPr>
            <c:extLst>
              <c:ext xmlns:c16="http://schemas.microsoft.com/office/drawing/2014/chart" uri="{C3380CC4-5D6E-409C-BE32-E72D297353CC}">
                <c16:uniqueId val="{00000007-1F70-49D9-8DEC-BCEFFC8F71B5}"/>
              </c:ext>
            </c:extLst>
          </c:dPt>
          <c:cat>
            <c:strRef>
              <c:f>Sheet1!$A$2:$A$5</c:f>
              <c:strCache>
                <c:ptCount val="2"/>
                <c:pt idx="0">
                  <c:v>1st Qtr</c:v>
                </c:pt>
                <c:pt idx="1">
                  <c:v>2nd Qtr</c:v>
                </c:pt>
              </c:strCache>
            </c:strRef>
          </c:cat>
          <c:val>
            <c:numRef>
              <c:f>Sheet1!$B$2:$B$5</c:f>
              <c:numCache>
                <c:formatCode>General</c:formatCode>
                <c:ptCount val="4"/>
                <c:pt idx="0">
                  <c:v>72</c:v>
                </c:pt>
                <c:pt idx="1">
                  <c:v>28</c:v>
                </c:pt>
              </c:numCache>
            </c:numRef>
          </c:val>
          <c:extLst>
            <c:ext xmlns:c16="http://schemas.microsoft.com/office/drawing/2014/chart" uri="{C3380CC4-5D6E-409C-BE32-E72D297353CC}">
              <c16:uniqueId val="{00000008-1F70-49D9-8DEC-BCEFFC8F71B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Noncommunicable diseases</c:v>
                </c:pt>
              </c:strCache>
            </c:strRef>
          </c:tx>
          <c:spPr>
            <a:solidFill>
              <a:srgbClr val="BF311A"/>
            </a:solidFill>
            <a:ln>
              <a:noFill/>
            </a:ln>
            <a:effectLst/>
          </c:spPr>
          <c:invertIfNegative val="0"/>
          <c:cat>
            <c:strRef>
              <c:f>Sheet1!$A$2:$A$5</c:f>
              <c:strCache>
                <c:ptCount val="4"/>
                <c:pt idx="0">
                  <c:v>Low income</c:v>
                </c:pt>
                <c:pt idx="1">
                  <c:v>Lower middle income</c:v>
                </c:pt>
                <c:pt idx="2">
                  <c:v>Upper middle income</c:v>
                </c:pt>
                <c:pt idx="3">
                  <c:v>High income</c:v>
                </c:pt>
              </c:strCache>
            </c:strRef>
          </c:cat>
          <c:val>
            <c:numRef>
              <c:f>Sheet1!$B$2:$B$5</c:f>
              <c:numCache>
                <c:formatCode>General</c:formatCode>
                <c:ptCount val="4"/>
                <c:pt idx="0">
                  <c:v>807.23</c:v>
                </c:pt>
                <c:pt idx="1">
                  <c:v>745.74</c:v>
                </c:pt>
                <c:pt idx="2">
                  <c:v>635.23</c:v>
                </c:pt>
                <c:pt idx="3">
                  <c:v>439.69</c:v>
                </c:pt>
              </c:numCache>
            </c:numRef>
          </c:val>
          <c:extLst>
            <c:ext xmlns:c16="http://schemas.microsoft.com/office/drawing/2014/chart" uri="{C3380CC4-5D6E-409C-BE32-E72D297353CC}">
              <c16:uniqueId val="{00000000-1A21-4D78-A98B-37E4822B6285}"/>
            </c:ext>
          </c:extLst>
        </c:ser>
        <c:ser>
          <c:idx val="1"/>
          <c:order val="1"/>
          <c:tx>
            <c:strRef>
              <c:f>Sheet1!$C$1</c:f>
              <c:strCache>
                <c:ptCount val="1"/>
                <c:pt idx="0">
                  <c:v>Injuries</c:v>
                </c:pt>
              </c:strCache>
            </c:strRef>
          </c:tx>
          <c:spPr>
            <a:solidFill>
              <a:srgbClr val="5D9732"/>
            </a:solidFill>
            <a:ln>
              <a:noFill/>
            </a:ln>
            <a:effectLst/>
          </c:spPr>
          <c:invertIfNegative val="0"/>
          <c:cat>
            <c:strRef>
              <c:f>Sheet1!$A$2:$A$5</c:f>
              <c:strCache>
                <c:ptCount val="4"/>
                <c:pt idx="0">
                  <c:v>Low income</c:v>
                </c:pt>
                <c:pt idx="1">
                  <c:v>Lower middle income</c:v>
                </c:pt>
                <c:pt idx="2">
                  <c:v>Upper middle income</c:v>
                </c:pt>
                <c:pt idx="3">
                  <c:v>High income</c:v>
                </c:pt>
              </c:strCache>
            </c:strRef>
          </c:cat>
          <c:val>
            <c:numRef>
              <c:f>Sheet1!$C$2:$C$5</c:f>
              <c:numCache>
                <c:formatCode>General</c:formatCode>
                <c:ptCount val="4"/>
                <c:pt idx="0">
                  <c:v>95.57</c:v>
                </c:pt>
                <c:pt idx="1">
                  <c:v>80.59</c:v>
                </c:pt>
                <c:pt idx="2">
                  <c:v>61.75</c:v>
                </c:pt>
                <c:pt idx="3">
                  <c:v>38.5</c:v>
                </c:pt>
              </c:numCache>
            </c:numRef>
          </c:val>
          <c:extLst>
            <c:ext xmlns:c16="http://schemas.microsoft.com/office/drawing/2014/chart" uri="{C3380CC4-5D6E-409C-BE32-E72D297353CC}">
              <c16:uniqueId val="{00000001-1A21-4D78-A98B-37E4822B6285}"/>
            </c:ext>
          </c:extLst>
        </c:ser>
        <c:ser>
          <c:idx val="2"/>
          <c:order val="2"/>
          <c:tx>
            <c:strRef>
              <c:f>Sheet1!$D$1</c:f>
              <c:strCache>
                <c:ptCount val="1"/>
                <c:pt idx="0">
                  <c:v>Communicable diseases</c:v>
                </c:pt>
              </c:strCache>
            </c:strRef>
          </c:tx>
          <c:spPr>
            <a:solidFill>
              <a:srgbClr val="4F2683"/>
            </a:solidFill>
            <a:ln>
              <a:noFill/>
            </a:ln>
            <a:effectLst/>
          </c:spPr>
          <c:invertIfNegative val="0"/>
          <c:cat>
            <c:strRef>
              <c:f>Sheet1!$A$2:$A$5</c:f>
              <c:strCache>
                <c:ptCount val="4"/>
                <c:pt idx="0">
                  <c:v>Low income</c:v>
                </c:pt>
                <c:pt idx="1">
                  <c:v>Lower middle income</c:v>
                </c:pt>
                <c:pt idx="2">
                  <c:v>Upper middle income</c:v>
                </c:pt>
                <c:pt idx="3">
                  <c:v>High income</c:v>
                </c:pt>
              </c:strCache>
            </c:strRef>
          </c:cat>
          <c:val>
            <c:numRef>
              <c:f>Sheet1!$D$2:$D$5</c:f>
              <c:numCache>
                <c:formatCode>General</c:formatCode>
                <c:ptCount val="4"/>
                <c:pt idx="0">
                  <c:v>519.29999999999995</c:v>
                </c:pt>
                <c:pt idx="1">
                  <c:v>258.41000000000003</c:v>
                </c:pt>
                <c:pt idx="2">
                  <c:v>56.71</c:v>
                </c:pt>
                <c:pt idx="3">
                  <c:v>27.43</c:v>
                </c:pt>
              </c:numCache>
            </c:numRef>
          </c:val>
          <c:extLst>
            <c:ext xmlns:c16="http://schemas.microsoft.com/office/drawing/2014/chart" uri="{C3380CC4-5D6E-409C-BE32-E72D297353CC}">
              <c16:uniqueId val="{00000002-1A21-4D78-A98B-37E4822B6285}"/>
            </c:ext>
          </c:extLst>
        </c:ser>
        <c:dLbls>
          <c:showLegendKey val="0"/>
          <c:showVal val="0"/>
          <c:showCatName val="0"/>
          <c:showSerName val="0"/>
          <c:showPercent val="0"/>
          <c:showBubbleSize val="0"/>
        </c:dLbls>
        <c:gapWidth val="150"/>
        <c:overlap val="100"/>
        <c:axId val="433867072"/>
        <c:axId val="433867464"/>
      </c:barChart>
      <c:catAx>
        <c:axId val="433867072"/>
        <c:scaling>
          <c:orientation val="minMax"/>
        </c:scaling>
        <c:delete val="1"/>
        <c:axPos val="l"/>
        <c:numFmt formatCode="General" sourceLinked="1"/>
        <c:majorTickMark val="none"/>
        <c:minorTickMark val="none"/>
        <c:tickLblPos val="nextTo"/>
        <c:crossAx val="433867464"/>
        <c:crosses val="autoZero"/>
        <c:auto val="1"/>
        <c:lblAlgn val="ctr"/>
        <c:lblOffset val="100"/>
        <c:noMultiLvlLbl val="0"/>
      </c:catAx>
      <c:valAx>
        <c:axId val="4338674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solidFill>
                      <a:schemeClr val="tx1"/>
                    </a:solidFill>
                  </a:rPr>
                  <a:t>Deaths per 100K</a:t>
                </a:r>
              </a:p>
            </c:rich>
          </c:tx>
          <c:layout>
            <c:manualLayout>
              <c:xMode val="edge"/>
              <c:yMode val="edge"/>
              <c:x val="0.36175768411904546"/>
              <c:y val="0.9203922891274523"/>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3867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explosion val="6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6F5-44C7-9BB1-002831F97948}"/>
              </c:ext>
            </c:extLst>
          </c:dPt>
          <c:cat>
            <c:strRef>
              <c:f>'[2010-15 Data to produce figures.xlsx]By DALY'!$A$50:$A$55</c:f>
              <c:strCache>
                <c:ptCount val="1"/>
                <c:pt idx="0">
                  <c:v>Non-communicable diseases</c:v>
                </c:pt>
              </c:strCache>
              <c:extLst/>
            </c:strRef>
          </c:cat>
          <c:val>
            <c:numRef>
              <c:f>'[2010-15 Data to produce figures.xlsx]By DALY'!$B$50:$B$55</c:f>
              <c:numCache>
                <c:formatCode>General</c:formatCode>
                <c:ptCount val="1"/>
                <c:pt idx="0">
                  <c:v>1473508200</c:v>
                </c:pt>
              </c:numCache>
              <c:extLst/>
            </c:numRef>
          </c:val>
          <c:extLst>
            <c:ext xmlns:c16="http://schemas.microsoft.com/office/drawing/2014/chart" uri="{C3380CC4-5D6E-409C-BE32-E72D297353CC}">
              <c16:uniqueId val="{00000002-76F5-44C7-9BB1-002831F97948}"/>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t"/>
      <c:layout>
        <c:manualLayout>
          <c:xMode val="edge"/>
          <c:yMode val="edge"/>
          <c:x val="0"/>
          <c:y val="0.13397001322118765"/>
          <c:w val="0.89999952121954951"/>
          <c:h val="0.2907311035472165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accent3"/>
            </a:solidFill>
          </c:spPr>
          <c:dPt>
            <c:idx val="0"/>
            <c:bubble3D val="0"/>
            <c:spPr>
              <a:solidFill>
                <a:schemeClr val="accent3"/>
              </a:solidFill>
              <a:ln w="19050">
                <a:solidFill>
                  <a:schemeClr val="lt1"/>
                </a:solidFill>
              </a:ln>
              <a:effectLst/>
            </c:spPr>
            <c:extLst>
              <c:ext xmlns:c16="http://schemas.microsoft.com/office/drawing/2014/chart" uri="{C3380CC4-5D6E-409C-BE32-E72D297353CC}">
                <c16:uniqueId val="{00000001-4493-4979-B82A-9076D6C52677}"/>
              </c:ext>
            </c:extLst>
          </c:dPt>
          <c:cat>
            <c:strRef>
              <c:f>'[2010-15 Data to produce figures.xlsx]By DALY'!$A$50:$A$55</c:f>
              <c:strCache>
                <c:ptCount val="1"/>
                <c:pt idx="0">
                  <c:v>Neonatal disorders</c:v>
                </c:pt>
              </c:strCache>
              <c:extLst/>
            </c:strRef>
          </c:cat>
          <c:val>
            <c:numRef>
              <c:f>'[2010-15 Data to produce figures.xlsx]By DALY'!$B$50:$B$55</c:f>
              <c:numCache>
                <c:formatCode>General</c:formatCode>
                <c:ptCount val="1"/>
                <c:pt idx="0">
                  <c:v>197924800</c:v>
                </c:pt>
              </c:numCache>
              <c:extLst/>
            </c:numRef>
          </c:val>
          <c:extLst>
            <c:ext xmlns:c16="http://schemas.microsoft.com/office/drawing/2014/chart" uri="{C3380CC4-5D6E-409C-BE32-E72D297353CC}">
              <c16:uniqueId val="{00000002-4493-4979-B82A-9076D6C52677}"/>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r"/>
      <c:layout>
        <c:manualLayout>
          <c:xMode val="edge"/>
          <c:yMode val="edge"/>
          <c:x val="0.41391794775653046"/>
          <c:y val="0.3227743312388982"/>
          <c:w val="0.58608205224346954"/>
          <c:h val="0.3484212200747633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455560"/>
            </a:solidFill>
          </c:spPr>
          <c:dPt>
            <c:idx val="0"/>
            <c:bubble3D val="0"/>
            <c:spPr>
              <a:solidFill>
                <a:srgbClr val="455560"/>
              </a:solidFill>
              <a:ln w="19050">
                <a:solidFill>
                  <a:schemeClr val="lt1"/>
                </a:solidFill>
              </a:ln>
              <a:effectLst/>
            </c:spPr>
            <c:extLst>
              <c:ext xmlns:c16="http://schemas.microsoft.com/office/drawing/2014/chart" uri="{C3380CC4-5D6E-409C-BE32-E72D297353CC}">
                <c16:uniqueId val="{00000001-097A-4886-A407-414DF13FE84C}"/>
              </c:ext>
            </c:extLst>
          </c:dPt>
          <c:cat>
            <c:strRef>
              <c:f>'[2010-15 Data to produce figures.xlsx]By DALY'!$A$50:$A$55</c:f>
              <c:strCache>
                <c:ptCount val="1"/>
                <c:pt idx="0">
                  <c:v>HIV/AIDS</c:v>
                </c:pt>
              </c:strCache>
              <c:extLst/>
            </c:strRef>
          </c:cat>
          <c:val>
            <c:numRef>
              <c:f>'[2010-15 Data to produce figures.xlsx]By DALY'!$B$50:$B$55</c:f>
              <c:numCache>
                <c:formatCode>General</c:formatCode>
                <c:ptCount val="1"/>
                <c:pt idx="0">
                  <c:v>66689500</c:v>
                </c:pt>
              </c:numCache>
              <c:extLst/>
            </c:numRef>
          </c:val>
          <c:extLst>
            <c:ext xmlns:c16="http://schemas.microsoft.com/office/drawing/2014/chart" uri="{C3380CC4-5D6E-409C-BE32-E72D297353CC}">
              <c16:uniqueId val="{00000002-097A-4886-A407-414DF13FE84C}"/>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l"/>
      <c:layout>
        <c:manualLayout>
          <c:xMode val="edge"/>
          <c:yMode val="edge"/>
          <c:x val="4.1640224092166611E-2"/>
          <c:y val="7.8088528752411013E-2"/>
          <c:w val="0.44100531085902728"/>
          <c:h val="0.2410628273393014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accent6"/>
            </a:solidFill>
          </c:spPr>
          <c:dPt>
            <c:idx val="0"/>
            <c:bubble3D val="0"/>
            <c:spPr>
              <a:solidFill>
                <a:schemeClr val="accent6"/>
              </a:solidFill>
              <a:ln w="19050">
                <a:solidFill>
                  <a:schemeClr val="lt1"/>
                </a:solidFill>
              </a:ln>
              <a:effectLst/>
            </c:spPr>
            <c:extLst>
              <c:ext xmlns:c16="http://schemas.microsoft.com/office/drawing/2014/chart" uri="{C3380CC4-5D6E-409C-BE32-E72D297353CC}">
                <c16:uniqueId val="{00000001-65F5-4574-8B36-DB26FEC2CC0C}"/>
              </c:ext>
            </c:extLst>
          </c:dPt>
          <c:cat>
            <c:strRef>
              <c:f>'[2010-15 Data to produce figures.xlsx]By DALY'!$A$50:$A$55</c:f>
              <c:strCache>
                <c:ptCount val="1"/>
                <c:pt idx="0">
                  <c:v>Malaria</c:v>
                </c:pt>
              </c:strCache>
              <c:extLst/>
            </c:strRef>
          </c:cat>
          <c:val>
            <c:numRef>
              <c:f>'[2010-15 Data to produce figures.xlsx]By DALY'!$B$50:$B$55</c:f>
              <c:numCache>
                <c:formatCode>General</c:formatCode>
                <c:ptCount val="1"/>
                <c:pt idx="0">
                  <c:v>55769600</c:v>
                </c:pt>
              </c:numCache>
              <c:extLst/>
            </c:numRef>
          </c:val>
          <c:extLst>
            <c:ext xmlns:c16="http://schemas.microsoft.com/office/drawing/2014/chart" uri="{C3380CC4-5D6E-409C-BE32-E72D297353CC}">
              <c16:uniqueId val="{00000002-65F5-4574-8B36-DB26FEC2CC0C}"/>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t"/>
      <c:layout>
        <c:manualLayout>
          <c:xMode val="edge"/>
          <c:yMode val="edge"/>
          <c:x val="0.4595653006015652"/>
          <c:y val="4.9866834796617354E-2"/>
          <c:w val="0.54043468545512729"/>
          <c:h val="0.2732911961383960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accent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86A2-43A1-AB8F-04D2775CD6A7}"/>
              </c:ext>
            </c:extLst>
          </c:dPt>
          <c:cat>
            <c:strRef>
              <c:f>'[2010-15 Data to produce figures.xlsx]By DALY'!$A$50:$A$55</c:f>
              <c:strCache>
                <c:ptCount val="1"/>
                <c:pt idx="0">
                  <c:v>Maternal disorders</c:v>
                </c:pt>
              </c:strCache>
              <c:extLst/>
            </c:strRef>
          </c:cat>
          <c:val>
            <c:numRef>
              <c:f>'[2010-15 Data to produce figures.xlsx]By DALY'!$B$50:$B$55</c:f>
              <c:numCache>
                <c:formatCode>General</c:formatCode>
                <c:ptCount val="1"/>
                <c:pt idx="0">
                  <c:v>16282000</c:v>
                </c:pt>
              </c:numCache>
              <c:extLst/>
            </c:numRef>
          </c:val>
          <c:extLst>
            <c:ext xmlns:c16="http://schemas.microsoft.com/office/drawing/2014/chart" uri="{C3380CC4-5D6E-409C-BE32-E72D297353CC}">
              <c16:uniqueId val="{00000002-86A2-43A1-AB8F-04D2775CD6A7}"/>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t"/>
      <c:layout>
        <c:manualLayout>
          <c:xMode val="edge"/>
          <c:yMode val="edge"/>
          <c:x val="6.1940816465272323E-2"/>
          <c:y val="6.4263532066116125E-2"/>
          <c:w val="0.62644176269985952"/>
          <c:h val="9.814824074417145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4"/>
              </a:solidFill>
              <a:ln w="19050">
                <a:solidFill>
                  <a:schemeClr val="lt1"/>
                </a:solidFill>
              </a:ln>
              <a:effectLst/>
            </c:spPr>
            <c:extLst>
              <c:ext xmlns:c16="http://schemas.microsoft.com/office/drawing/2014/chart" uri="{C3380CC4-5D6E-409C-BE32-E72D297353CC}">
                <c16:uniqueId val="{00000001-6C2D-4C71-8C86-007C60F8ABF9}"/>
              </c:ext>
            </c:extLst>
          </c:dPt>
          <c:cat>
            <c:strRef>
              <c:f>'[2010-15 Data to produce figures.xlsx]By DALY'!$A$50:$A$55</c:f>
              <c:strCache>
                <c:ptCount val="1"/>
                <c:pt idx="0">
                  <c:v>Tuberculosis</c:v>
                </c:pt>
              </c:strCache>
              <c:extLst/>
            </c:strRef>
          </c:cat>
          <c:val>
            <c:numRef>
              <c:f>'[2010-15 Data to produce figures.xlsx]By DALY'!$B$50:$B$55</c:f>
              <c:numCache>
                <c:formatCode>General</c:formatCode>
                <c:ptCount val="1"/>
                <c:pt idx="0">
                  <c:v>40302200</c:v>
                </c:pt>
              </c:numCache>
              <c:extLst/>
            </c:numRef>
          </c:val>
          <c:extLst>
            <c:ext xmlns:c16="http://schemas.microsoft.com/office/drawing/2014/chart" uri="{C3380CC4-5D6E-409C-BE32-E72D297353CC}">
              <c16:uniqueId val="{00000002-6C2D-4C71-8C86-007C60F8ABF9}"/>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50491536146386828"/>
          <c:y val="0.49191630255975022"/>
          <c:w val="0.48498471690993294"/>
          <c:h val="0.4533955352390494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BF5C2F-6B4C-4B39-8AF5-16A7DAAF10C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F2C2DF3-A62C-4B91-9A8D-4CB83F10CE61}">
      <dgm:prSet phldrT="[Text]"/>
      <dgm:spPr/>
      <dgm:t>
        <a:bodyPr/>
        <a:lstStyle/>
        <a:p>
          <a:r>
            <a:rPr lang="en-US" dirty="0"/>
            <a:t>Long-term health impacts;</a:t>
          </a:r>
        </a:p>
      </dgm:t>
    </dgm:pt>
    <dgm:pt modelId="{C8746329-E992-48D8-B19E-750D5A45BD05}" type="parTrans" cxnId="{AC906223-F17E-4DCE-B504-ACCE891BFEB1}">
      <dgm:prSet/>
      <dgm:spPr/>
      <dgm:t>
        <a:bodyPr/>
        <a:lstStyle/>
        <a:p>
          <a:endParaRPr lang="en-US"/>
        </a:p>
      </dgm:t>
    </dgm:pt>
    <dgm:pt modelId="{40ED8652-7224-46B2-84D5-21542D1D1FA5}" type="sibTrans" cxnId="{AC906223-F17E-4DCE-B504-ACCE891BFEB1}">
      <dgm:prSet/>
      <dgm:spPr/>
      <dgm:t>
        <a:bodyPr/>
        <a:lstStyle/>
        <a:p>
          <a:endParaRPr lang="en-US"/>
        </a:p>
      </dgm:t>
    </dgm:pt>
    <dgm:pt modelId="{F08C4797-21CA-4B38-BAF5-B7D32332DD1D}">
      <dgm:prSet phldrT="[Text]"/>
      <dgm:spPr/>
      <dgm:t>
        <a:bodyPr/>
        <a:lstStyle/>
        <a:p>
          <a:r>
            <a:rPr lang="en-US" dirty="0"/>
            <a:t>Wider societal costs and consequences;</a:t>
          </a:r>
        </a:p>
      </dgm:t>
    </dgm:pt>
    <dgm:pt modelId="{4556436F-E869-4C74-92EB-F2963F1CBC75}" type="parTrans" cxnId="{800D9FF2-E6DA-49D4-813E-E2ABE3D24353}">
      <dgm:prSet/>
      <dgm:spPr/>
      <dgm:t>
        <a:bodyPr/>
        <a:lstStyle/>
        <a:p>
          <a:endParaRPr lang="en-US"/>
        </a:p>
      </dgm:t>
    </dgm:pt>
    <dgm:pt modelId="{D48491AF-8866-433A-8624-F6AF9B3C5535}" type="sibTrans" cxnId="{800D9FF2-E6DA-49D4-813E-E2ABE3D24353}">
      <dgm:prSet/>
      <dgm:spPr/>
      <dgm:t>
        <a:bodyPr/>
        <a:lstStyle/>
        <a:p>
          <a:endParaRPr lang="en-US"/>
        </a:p>
      </dgm:t>
    </dgm:pt>
    <dgm:pt modelId="{8272A1FE-FA64-46EF-B38E-D7B901DDA4FF}">
      <dgm:prSet phldrT="[Text]"/>
      <dgm:spPr/>
      <dgm:t>
        <a:bodyPr/>
        <a:lstStyle/>
        <a:p>
          <a:r>
            <a:rPr lang="en-US" dirty="0"/>
            <a:t>Multicomponent interventions;</a:t>
          </a:r>
        </a:p>
      </dgm:t>
    </dgm:pt>
    <dgm:pt modelId="{F53E31BB-2B0F-4040-91A8-C59CF7C36BA6}" type="parTrans" cxnId="{EBB4C9EF-583D-4545-A520-0640BE4AF965}">
      <dgm:prSet/>
      <dgm:spPr/>
      <dgm:t>
        <a:bodyPr/>
        <a:lstStyle/>
        <a:p>
          <a:endParaRPr lang="en-US"/>
        </a:p>
      </dgm:t>
    </dgm:pt>
    <dgm:pt modelId="{B8B345D2-FC34-4DDD-97F1-DA0EBD8FA4EE}" type="sibTrans" cxnId="{EBB4C9EF-583D-4545-A520-0640BE4AF965}">
      <dgm:prSet/>
      <dgm:spPr/>
      <dgm:t>
        <a:bodyPr/>
        <a:lstStyle/>
        <a:p>
          <a:endParaRPr lang="en-US"/>
        </a:p>
      </dgm:t>
    </dgm:pt>
    <dgm:pt modelId="{69BAB5C2-E963-4A1A-B13D-4D43FE152AE1}">
      <dgm:prSet phldrT="[Text]"/>
      <dgm:spPr/>
      <dgm:t>
        <a:bodyPr/>
        <a:lstStyle/>
        <a:p>
          <a:r>
            <a:rPr lang="en-US" dirty="0"/>
            <a:t>Interactions with non-health sector systems.</a:t>
          </a:r>
        </a:p>
      </dgm:t>
    </dgm:pt>
    <dgm:pt modelId="{DA48E6C9-76CB-44B5-B21B-78A74EEC224F}" type="parTrans" cxnId="{77219345-6957-48AD-B613-98146F19CD35}">
      <dgm:prSet/>
      <dgm:spPr/>
      <dgm:t>
        <a:bodyPr/>
        <a:lstStyle/>
        <a:p>
          <a:endParaRPr lang="en-US"/>
        </a:p>
      </dgm:t>
    </dgm:pt>
    <dgm:pt modelId="{94A8A3A0-C616-4956-91B9-49C9EB38C03F}" type="sibTrans" cxnId="{77219345-6957-48AD-B613-98146F19CD35}">
      <dgm:prSet/>
      <dgm:spPr/>
      <dgm:t>
        <a:bodyPr/>
        <a:lstStyle/>
        <a:p>
          <a:endParaRPr lang="en-US"/>
        </a:p>
      </dgm:t>
    </dgm:pt>
    <dgm:pt modelId="{211DFCE4-1DAF-4709-B912-EDD541C1BC2D}">
      <dgm:prSet phldrT="[Text]"/>
      <dgm:spPr/>
      <dgm:t>
        <a:bodyPr/>
        <a:lstStyle/>
        <a:p>
          <a:r>
            <a:rPr lang="en-US" dirty="0"/>
            <a:t>Impact on inequalities;</a:t>
          </a:r>
        </a:p>
      </dgm:t>
    </dgm:pt>
    <dgm:pt modelId="{9A6691E5-9611-43A9-9FFF-1C0CBCB89D0A}" type="parTrans" cxnId="{06685695-1851-46A4-AE32-A9C1BC64BA84}">
      <dgm:prSet/>
      <dgm:spPr/>
      <dgm:t>
        <a:bodyPr/>
        <a:lstStyle/>
        <a:p>
          <a:endParaRPr lang="en-US"/>
        </a:p>
      </dgm:t>
    </dgm:pt>
    <dgm:pt modelId="{622AC2FE-94B6-45F7-B19E-650E9888C029}" type="sibTrans" cxnId="{06685695-1851-46A4-AE32-A9C1BC64BA84}">
      <dgm:prSet/>
      <dgm:spPr/>
      <dgm:t>
        <a:bodyPr/>
        <a:lstStyle/>
        <a:p>
          <a:endParaRPr lang="en-US"/>
        </a:p>
      </dgm:t>
    </dgm:pt>
    <dgm:pt modelId="{06A8B251-C60A-4939-90FE-539F2C589342}" type="pres">
      <dgm:prSet presAssocID="{3BBF5C2F-6B4C-4B39-8AF5-16A7DAAF10C6}" presName="linear" presStyleCnt="0">
        <dgm:presLayoutVars>
          <dgm:dir/>
          <dgm:animLvl val="lvl"/>
          <dgm:resizeHandles val="exact"/>
        </dgm:presLayoutVars>
      </dgm:prSet>
      <dgm:spPr/>
    </dgm:pt>
    <dgm:pt modelId="{DD83E4D8-5895-4772-ACFC-2AEFFD376564}" type="pres">
      <dgm:prSet presAssocID="{8F2C2DF3-A62C-4B91-9A8D-4CB83F10CE61}" presName="parentLin" presStyleCnt="0"/>
      <dgm:spPr/>
    </dgm:pt>
    <dgm:pt modelId="{0E428A0E-2A28-448F-971E-5C46DC55075D}" type="pres">
      <dgm:prSet presAssocID="{8F2C2DF3-A62C-4B91-9A8D-4CB83F10CE61}" presName="parentLeftMargin" presStyleLbl="node1" presStyleIdx="0" presStyleCnt="5"/>
      <dgm:spPr/>
    </dgm:pt>
    <dgm:pt modelId="{7AEB4F63-2BC3-4205-8DDA-2959A4ACDD9B}" type="pres">
      <dgm:prSet presAssocID="{8F2C2DF3-A62C-4B91-9A8D-4CB83F10CE61}" presName="parentText" presStyleLbl="node1" presStyleIdx="0" presStyleCnt="5">
        <dgm:presLayoutVars>
          <dgm:chMax val="0"/>
          <dgm:bulletEnabled val="1"/>
        </dgm:presLayoutVars>
      </dgm:prSet>
      <dgm:spPr/>
    </dgm:pt>
    <dgm:pt modelId="{6D8BC064-92A1-43D2-88BD-5133A80793A3}" type="pres">
      <dgm:prSet presAssocID="{8F2C2DF3-A62C-4B91-9A8D-4CB83F10CE61}" presName="negativeSpace" presStyleCnt="0"/>
      <dgm:spPr/>
    </dgm:pt>
    <dgm:pt modelId="{CA568748-D392-4702-AC4C-5BE9DE8A75F6}" type="pres">
      <dgm:prSet presAssocID="{8F2C2DF3-A62C-4B91-9A8D-4CB83F10CE61}" presName="childText" presStyleLbl="conFgAcc1" presStyleIdx="0" presStyleCnt="5">
        <dgm:presLayoutVars>
          <dgm:bulletEnabled val="1"/>
        </dgm:presLayoutVars>
      </dgm:prSet>
      <dgm:spPr/>
    </dgm:pt>
    <dgm:pt modelId="{78E7A1B0-F7F6-4082-90A1-2017023FFF99}" type="pres">
      <dgm:prSet presAssocID="{40ED8652-7224-46B2-84D5-21542D1D1FA5}" presName="spaceBetweenRectangles" presStyleCnt="0"/>
      <dgm:spPr/>
    </dgm:pt>
    <dgm:pt modelId="{38265B90-B76E-494F-BFEF-43BBAE0CE74A}" type="pres">
      <dgm:prSet presAssocID="{F08C4797-21CA-4B38-BAF5-B7D32332DD1D}" presName="parentLin" presStyleCnt="0"/>
      <dgm:spPr/>
    </dgm:pt>
    <dgm:pt modelId="{EB6FFA27-A1D3-4463-A1E2-34297E6EDD67}" type="pres">
      <dgm:prSet presAssocID="{F08C4797-21CA-4B38-BAF5-B7D32332DD1D}" presName="parentLeftMargin" presStyleLbl="node1" presStyleIdx="0" presStyleCnt="5"/>
      <dgm:spPr/>
    </dgm:pt>
    <dgm:pt modelId="{A64391E0-BFB6-45F8-8043-7C17736EBB26}" type="pres">
      <dgm:prSet presAssocID="{F08C4797-21CA-4B38-BAF5-B7D32332DD1D}" presName="parentText" presStyleLbl="node1" presStyleIdx="1" presStyleCnt="5">
        <dgm:presLayoutVars>
          <dgm:chMax val="0"/>
          <dgm:bulletEnabled val="1"/>
        </dgm:presLayoutVars>
      </dgm:prSet>
      <dgm:spPr/>
    </dgm:pt>
    <dgm:pt modelId="{F0A2FDDD-93DE-47CB-A7C1-9709D3F6FBF9}" type="pres">
      <dgm:prSet presAssocID="{F08C4797-21CA-4B38-BAF5-B7D32332DD1D}" presName="negativeSpace" presStyleCnt="0"/>
      <dgm:spPr/>
    </dgm:pt>
    <dgm:pt modelId="{0B812617-8C3C-45FD-9671-8D92E009B120}" type="pres">
      <dgm:prSet presAssocID="{F08C4797-21CA-4B38-BAF5-B7D32332DD1D}" presName="childText" presStyleLbl="conFgAcc1" presStyleIdx="1" presStyleCnt="5">
        <dgm:presLayoutVars>
          <dgm:bulletEnabled val="1"/>
        </dgm:presLayoutVars>
      </dgm:prSet>
      <dgm:spPr/>
    </dgm:pt>
    <dgm:pt modelId="{16213979-D486-41FE-8362-F3DDB6282D1F}" type="pres">
      <dgm:prSet presAssocID="{D48491AF-8866-433A-8624-F6AF9B3C5535}" presName="spaceBetweenRectangles" presStyleCnt="0"/>
      <dgm:spPr/>
    </dgm:pt>
    <dgm:pt modelId="{A9E2CA70-D761-4A19-AB5E-C29A24EF0D4E}" type="pres">
      <dgm:prSet presAssocID="{211DFCE4-1DAF-4709-B912-EDD541C1BC2D}" presName="parentLin" presStyleCnt="0"/>
      <dgm:spPr/>
    </dgm:pt>
    <dgm:pt modelId="{87EA6506-6108-42F7-99A8-BBB9096C2A98}" type="pres">
      <dgm:prSet presAssocID="{211DFCE4-1DAF-4709-B912-EDD541C1BC2D}" presName="parentLeftMargin" presStyleLbl="node1" presStyleIdx="1" presStyleCnt="5"/>
      <dgm:spPr/>
    </dgm:pt>
    <dgm:pt modelId="{FA72F255-C84F-4C54-B788-5349CDE6DDC6}" type="pres">
      <dgm:prSet presAssocID="{211DFCE4-1DAF-4709-B912-EDD541C1BC2D}" presName="parentText" presStyleLbl="node1" presStyleIdx="2" presStyleCnt="5">
        <dgm:presLayoutVars>
          <dgm:chMax val="0"/>
          <dgm:bulletEnabled val="1"/>
        </dgm:presLayoutVars>
      </dgm:prSet>
      <dgm:spPr/>
    </dgm:pt>
    <dgm:pt modelId="{E8934BED-6D56-4826-86E6-203CA52555D8}" type="pres">
      <dgm:prSet presAssocID="{211DFCE4-1DAF-4709-B912-EDD541C1BC2D}" presName="negativeSpace" presStyleCnt="0"/>
      <dgm:spPr/>
    </dgm:pt>
    <dgm:pt modelId="{D27D03A4-EB6F-41AA-B8E0-9E1330BBCD90}" type="pres">
      <dgm:prSet presAssocID="{211DFCE4-1DAF-4709-B912-EDD541C1BC2D}" presName="childText" presStyleLbl="conFgAcc1" presStyleIdx="2" presStyleCnt="5">
        <dgm:presLayoutVars>
          <dgm:bulletEnabled val="1"/>
        </dgm:presLayoutVars>
      </dgm:prSet>
      <dgm:spPr/>
    </dgm:pt>
    <dgm:pt modelId="{7C5FD21D-F7B5-4DB2-A2A9-BD6965773AF0}" type="pres">
      <dgm:prSet presAssocID="{622AC2FE-94B6-45F7-B19E-650E9888C029}" presName="spaceBetweenRectangles" presStyleCnt="0"/>
      <dgm:spPr/>
    </dgm:pt>
    <dgm:pt modelId="{46DC4CB2-F06C-42AB-A1AC-1CDDB7D70F70}" type="pres">
      <dgm:prSet presAssocID="{8272A1FE-FA64-46EF-B38E-D7B901DDA4FF}" presName="parentLin" presStyleCnt="0"/>
      <dgm:spPr/>
    </dgm:pt>
    <dgm:pt modelId="{A111A170-5CAA-4F9E-B454-9843F4B8E0B3}" type="pres">
      <dgm:prSet presAssocID="{8272A1FE-FA64-46EF-B38E-D7B901DDA4FF}" presName="parentLeftMargin" presStyleLbl="node1" presStyleIdx="2" presStyleCnt="5"/>
      <dgm:spPr/>
    </dgm:pt>
    <dgm:pt modelId="{E7ABEB49-AC6D-47BB-B8AB-CD5D21448E1B}" type="pres">
      <dgm:prSet presAssocID="{8272A1FE-FA64-46EF-B38E-D7B901DDA4FF}" presName="parentText" presStyleLbl="node1" presStyleIdx="3" presStyleCnt="5">
        <dgm:presLayoutVars>
          <dgm:chMax val="0"/>
          <dgm:bulletEnabled val="1"/>
        </dgm:presLayoutVars>
      </dgm:prSet>
      <dgm:spPr/>
    </dgm:pt>
    <dgm:pt modelId="{1269D95E-E154-472E-8BCE-17C146314199}" type="pres">
      <dgm:prSet presAssocID="{8272A1FE-FA64-46EF-B38E-D7B901DDA4FF}" presName="negativeSpace" presStyleCnt="0"/>
      <dgm:spPr/>
    </dgm:pt>
    <dgm:pt modelId="{159763FE-7349-4F10-A091-813EB0E3F0EE}" type="pres">
      <dgm:prSet presAssocID="{8272A1FE-FA64-46EF-B38E-D7B901DDA4FF}" presName="childText" presStyleLbl="conFgAcc1" presStyleIdx="3" presStyleCnt="5">
        <dgm:presLayoutVars>
          <dgm:bulletEnabled val="1"/>
        </dgm:presLayoutVars>
      </dgm:prSet>
      <dgm:spPr/>
    </dgm:pt>
    <dgm:pt modelId="{AB463BF0-F570-485D-B7FD-506FA11EA58F}" type="pres">
      <dgm:prSet presAssocID="{B8B345D2-FC34-4DDD-97F1-DA0EBD8FA4EE}" presName="spaceBetweenRectangles" presStyleCnt="0"/>
      <dgm:spPr/>
    </dgm:pt>
    <dgm:pt modelId="{1D1A1036-60BB-4CA9-AF92-1E67BC0A32D9}" type="pres">
      <dgm:prSet presAssocID="{69BAB5C2-E963-4A1A-B13D-4D43FE152AE1}" presName="parentLin" presStyleCnt="0"/>
      <dgm:spPr/>
    </dgm:pt>
    <dgm:pt modelId="{CAEB4AFC-0634-4ABB-8D56-ADE50E5339C8}" type="pres">
      <dgm:prSet presAssocID="{69BAB5C2-E963-4A1A-B13D-4D43FE152AE1}" presName="parentLeftMargin" presStyleLbl="node1" presStyleIdx="3" presStyleCnt="5"/>
      <dgm:spPr/>
    </dgm:pt>
    <dgm:pt modelId="{AA39B9C8-139F-4C0A-8BAE-4B0222C15CAD}" type="pres">
      <dgm:prSet presAssocID="{69BAB5C2-E963-4A1A-B13D-4D43FE152AE1}" presName="parentText" presStyleLbl="node1" presStyleIdx="4" presStyleCnt="5">
        <dgm:presLayoutVars>
          <dgm:chMax val="0"/>
          <dgm:bulletEnabled val="1"/>
        </dgm:presLayoutVars>
      </dgm:prSet>
      <dgm:spPr/>
    </dgm:pt>
    <dgm:pt modelId="{978ACAF8-9ED2-4157-8793-91A92FC59C19}" type="pres">
      <dgm:prSet presAssocID="{69BAB5C2-E963-4A1A-B13D-4D43FE152AE1}" presName="negativeSpace" presStyleCnt="0"/>
      <dgm:spPr/>
    </dgm:pt>
    <dgm:pt modelId="{B901952A-5EB4-43D7-B821-7AFEE763FB53}" type="pres">
      <dgm:prSet presAssocID="{69BAB5C2-E963-4A1A-B13D-4D43FE152AE1}" presName="childText" presStyleLbl="conFgAcc1" presStyleIdx="4" presStyleCnt="5">
        <dgm:presLayoutVars>
          <dgm:bulletEnabled val="1"/>
        </dgm:presLayoutVars>
      </dgm:prSet>
      <dgm:spPr/>
    </dgm:pt>
  </dgm:ptLst>
  <dgm:cxnLst>
    <dgm:cxn modelId="{5AF32B07-342A-4FD7-8D8C-17A44BFBE77A}" type="presOf" srcId="{3BBF5C2F-6B4C-4B39-8AF5-16A7DAAF10C6}" destId="{06A8B251-C60A-4939-90FE-539F2C589342}" srcOrd="0" destOrd="0" presId="urn:microsoft.com/office/officeart/2005/8/layout/list1"/>
    <dgm:cxn modelId="{AC906223-F17E-4DCE-B504-ACCE891BFEB1}" srcId="{3BBF5C2F-6B4C-4B39-8AF5-16A7DAAF10C6}" destId="{8F2C2DF3-A62C-4B91-9A8D-4CB83F10CE61}" srcOrd="0" destOrd="0" parTransId="{C8746329-E992-48D8-B19E-750D5A45BD05}" sibTransId="{40ED8652-7224-46B2-84D5-21542D1D1FA5}"/>
    <dgm:cxn modelId="{A61D9925-BC40-48F1-BA61-3A13E4BA99CD}" type="presOf" srcId="{F08C4797-21CA-4B38-BAF5-B7D32332DD1D}" destId="{EB6FFA27-A1D3-4463-A1E2-34297E6EDD67}" srcOrd="0" destOrd="0" presId="urn:microsoft.com/office/officeart/2005/8/layout/list1"/>
    <dgm:cxn modelId="{9E60DC30-C863-4040-8384-0D2199C8C7B0}" type="presOf" srcId="{211DFCE4-1DAF-4709-B912-EDD541C1BC2D}" destId="{FA72F255-C84F-4C54-B788-5349CDE6DDC6}" srcOrd="1" destOrd="0" presId="urn:microsoft.com/office/officeart/2005/8/layout/list1"/>
    <dgm:cxn modelId="{F92C7961-F26E-4D87-BE90-E3EF94EC0AC9}" type="presOf" srcId="{8F2C2DF3-A62C-4B91-9A8D-4CB83F10CE61}" destId="{0E428A0E-2A28-448F-971E-5C46DC55075D}" srcOrd="0" destOrd="0" presId="urn:microsoft.com/office/officeart/2005/8/layout/list1"/>
    <dgm:cxn modelId="{77219345-6957-48AD-B613-98146F19CD35}" srcId="{3BBF5C2F-6B4C-4B39-8AF5-16A7DAAF10C6}" destId="{69BAB5C2-E963-4A1A-B13D-4D43FE152AE1}" srcOrd="4" destOrd="0" parTransId="{DA48E6C9-76CB-44B5-B21B-78A74EEC224F}" sibTransId="{94A8A3A0-C616-4956-91B9-49C9EB38C03F}"/>
    <dgm:cxn modelId="{18B1434F-D9C8-4485-B701-315E08DE8DF1}" type="presOf" srcId="{8272A1FE-FA64-46EF-B38E-D7B901DDA4FF}" destId="{A111A170-5CAA-4F9E-B454-9843F4B8E0B3}" srcOrd="0" destOrd="0" presId="urn:microsoft.com/office/officeart/2005/8/layout/list1"/>
    <dgm:cxn modelId="{D413CF5A-A48A-464F-A25B-54F15B32545F}" type="presOf" srcId="{F08C4797-21CA-4B38-BAF5-B7D32332DD1D}" destId="{A64391E0-BFB6-45F8-8043-7C17736EBB26}" srcOrd="1" destOrd="0" presId="urn:microsoft.com/office/officeart/2005/8/layout/list1"/>
    <dgm:cxn modelId="{06685695-1851-46A4-AE32-A9C1BC64BA84}" srcId="{3BBF5C2F-6B4C-4B39-8AF5-16A7DAAF10C6}" destId="{211DFCE4-1DAF-4709-B912-EDD541C1BC2D}" srcOrd="2" destOrd="0" parTransId="{9A6691E5-9611-43A9-9FFF-1C0CBCB89D0A}" sibTransId="{622AC2FE-94B6-45F7-B19E-650E9888C029}"/>
    <dgm:cxn modelId="{224822A4-4E0F-43C2-B7E7-C0229C1CD3D9}" type="presOf" srcId="{8F2C2DF3-A62C-4B91-9A8D-4CB83F10CE61}" destId="{7AEB4F63-2BC3-4205-8DDA-2959A4ACDD9B}" srcOrd="1" destOrd="0" presId="urn:microsoft.com/office/officeart/2005/8/layout/list1"/>
    <dgm:cxn modelId="{672183A7-B2C7-4DAD-BA11-C1D0C05A8E1B}" type="presOf" srcId="{211DFCE4-1DAF-4709-B912-EDD541C1BC2D}" destId="{87EA6506-6108-42F7-99A8-BBB9096C2A98}" srcOrd="0" destOrd="0" presId="urn:microsoft.com/office/officeart/2005/8/layout/list1"/>
    <dgm:cxn modelId="{D496D2AC-762A-484B-B7B4-107D71FEDEFA}" type="presOf" srcId="{69BAB5C2-E963-4A1A-B13D-4D43FE152AE1}" destId="{AA39B9C8-139F-4C0A-8BAE-4B0222C15CAD}" srcOrd="1" destOrd="0" presId="urn:microsoft.com/office/officeart/2005/8/layout/list1"/>
    <dgm:cxn modelId="{7F71DFD9-DBEA-470F-9390-27BFFFE2BBDE}" type="presOf" srcId="{69BAB5C2-E963-4A1A-B13D-4D43FE152AE1}" destId="{CAEB4AFC-0634-4ABB-8D56-ADE50E5339C8}" srcOrd="0" destOrd="0" presId="urn:microsoft.com/office/officeart/2005/8/layout/list1"/>
    <dgm:cxn modelId="{7D2C21DA-F143-47E4-A4D2-9DC721A82E29}" type="presOf" srcId="{8272A1FE-FA64-46EF-B38E-D7B901DDA4FF}" destId="{E7ABEB49-AC6D-47BB-B8AB-CD5D21448E1B}" srcOrd="1" destOrd="0" presId="urn:microsoft.com/office/officeart/2005/8/layout/list1"/>
    <dgm:cxn modelId="{EBB4C9EF-583D-4545-A520-0640BE4AF965}" srcId="{3BBF5C2F-6B4C-4B39-8AF5-16A7DAAF10C6}" destId="{8272A1FE-FA64-46EF-B38E-D7B901DDA4FF}" srcOrd="3" destOrd="0" parTransId="{F53E31BB-2B0F-4040-91A8-C59CF7C36BA6}" sibTransId="{B8B345D2-FC34-4DDD-97F1-DA0EBD8FA4EE}"/>
    <dgm:cxn modelId="{800D9FF2-E6DA-49D4-813E-E2ABE3D24353}" srcId="{3BBF5C2F-6B4C-4B39-8AF5-16A7DAAF10C6}" destId="{F08C4797-21CA-4B38-BAF5-B7D32332DD1D}" srcOrd="1" destOrd="0" parTransId="{4556436F-E869-4C74-92EB-F2963F1CBC75}" sibTransId="{D48491AF-8866-433A-8624-F6AF9B3C5535}"/>
    <dgm:cxn modelId="{EE6593D6-CE0F-48C6-B954-80BCAACF3D97}" type="presParOf" srcId="{06A8B251-C60A-4939-90FE-539F2C589342}" destId="{DD83E4D8-5895-4772-ACFC-2AEFFD376564}" srcOrd="0" destOrd="0" presId="urn:microsoft.com/office/officeart/2005/8/layout/list1"/>
    <dgm:cxn modelId="{4E12DBBE-4247-4DAD-A1BD-5385AC25BEE8}" type="presParOf" srcId="{DD83E4D8-5895-4772-ACFC-2AEFFD376564}" destId="{0E428A0E-2A28-448F-971E-5C46DC55075D}" srcOrd="0" destOrd="0" presId="urn:microsoft.com/office/officeart/2005/8/layout/list1"/>
    <dgm:cxn modelId="{20AB7C66-CA19-4588-822B-7CD05C020224}" type="presParOf" srcId="{DD83E4D8-5895-4772-ACFC-2AEFFD376564}" destId="{7AEB4F63-2BC3-4205-8DDA-2959A4ACDD9B}" srcOrd="1" destOrd="0" presId="urn:microsoft.com/office/officeart/2005/8/layout/list1"/>
    <dgm:cxn modelId="{4DA541CF-56CE-402C-AB35-F602589F296A}" type="presParOf" srcId="{06A8B251-C60A-4939-90FE-539F2C589342}" destId="{6D8BC064-92A1-43D2-88BD-5133A80793A3}" srcOrd="1" destOrd="0" presId="urn:microsoft.com/office/officeart/2005/8/layout/list1"/>
    <dgm:cxn modelId="{79F2D11B-FC77-4AC2-8054-012D4EF405BC}" type="presParOf" srcId="{06A8B251-C60A-4939-90FE-539F2C589342}" destId="{CA568748-D392-4702-AC4C-5BE9DE8A75F6}" srcOrd="2" destOrd="0" presId="urn:microsoft.com/office/officeart/2005/8/layout/list1"/>
    <dgm:cxn modelId="{2EF35068-5E6F-4B56-B979-B8A62760503C}" type="presParOf" srcId="{06A8B251-C60A-4939-90FE-539F2C589342}" destId="{78E7A1B0-F7F6-4082-90A1-2017023FFF99}" srcOrd="3" destOrd="0" presId="urn:microsoft.com/office/officeart/2005/8/layout/list1"/>
    <dgm:cxn modelId="{76A53119-5263-4A75-ADFE-85CC1768AA23}" type="presParOf" srcId="{06A8B251-C60A-4939-90FE-539F2C589342}" destId="{38265B90-B76E-494F-BFEF-43BBAE0CE74A}" srcOrd="4" destOrd="0" presId="urn:microsoft.com/office/officeart/2005/8/layout/list1"/>
    <dgm:cxn modelId="{FD7407B5-F967-4E41-95FD-2567BD9B6F9B}" type="presParOf" srcId="{38265B90-B76E-494F-BFEF-43BBAE0CE74A}" destId="{EB6FFA27-A1D3-4463-A1E2-34297E6EDD67}" srcOrd="0" destOrd="0" presId="urn:microsoft.com/office/officeart/2005/8/layout/list1"/>
    <dgm:cxn modelId="{8466F02D-63B6-4D9B-BBA7-80C9FF274585}" type="presParOf" srcId="{38265B90-B76E-494F-BFEF-43BBAE0CE74A}" destId="{A64391E0-BFB6-45F8-8043-7C17736EBB26}" srcOrd="1" destOrd="0" presId="urn:microsoft.com/office/officeart/2005/8/layout/list1"/>
    <dgm:cxn modelId="{0B33792A-714F-4285-A9F7-4EBCF959E164}" type="presParOf" srcId="{06A8B251-C60A-4939-90FE-539F2C589342}" destId="{F0A2FDDD-93DE-47CB-A7C1-9709D3F6FBF9}" srcOrd="5" destOrd="0" presId="urn:microsoft.com/office/officeart/2005/8/layout/list1"/>
    <dgm:cxn modelId="{4820D55A-7283-44B8-82CF-49A574163FD3}" type="presParOf" srcId="{06A8B251-C60A-4939-90FE-539F2C589342}" destId="{0B812617-8C3C-45FD-9671-8D92E009B120}" srcOrd="6" destOrd="0" presId="urn:microsoft.com/office/officeart/2005/8/layout/list1"/>
    <dgm:cxn modelId="{C1169745-ED07-41C6-90FF-BB3ED35402B4}" type="presParOf" srcId="{06A8B251-C60A-4939-90FE-539F2C589342}" destId="{16213979-D486-41FE-8362-F3DDB6282D1F}" srcOrd="7" destOrd="0" presId="urn:microsoft.com/office/officeart/2005/8/layout/list1"/>
    <dgm:cxn modelId="{E1F80E86-D820-425C-87AD-1D36933154E9}" type="presParOf" srcId="{06A8B251-C60A-4939-90FE-539F2C589342}" destId="{A9E2CA70-D761-4A19-AB5E-C29A24EF0D4E}" srcOrd="8" destOrd="0" presId="urn:microsoft.com/office/officeart/2005/8/layout/list1"/>
    <dgm:cxn modelId="{5820E388-B809-429A-8D08-0CBCEAECA290}" type="presParOf" srcId="{A9E2CA70-D761-4A19-AB5E-C29A24EF0D4E}" destId="{87EA6506-6108-42F7-99A8-BBB9096C2A98}" srcOrd="0" destOrd="0" presId="urn:microsoft.com/office/officeart/2005/8/layout/list1"/>
    <dgm:cxn modelId="{4EBE07A7-2308-4E21-8881-3A175375BC24}" type="presParOf" srcId="{A9E2CA70-D761-4A19-AB5E-C29A24EF0D4E}" destId="{FA72F255-C84F-4C54-B788-5349CDE6DDC6}" srcOrd="1" destOrd="0" presId="urn:microsoft.com/office/officeart/2005/8/layout/list1"/>
    <dgm:cxn modelId="{46789476-DEB3-4632-8690-FF68372616C8}" type="presParOf" srcId="{06A8B251-C60A-4939-90FE-539F2C589342}" destId="{E8934BED-6D56-4826-86E6-203CA52555D8}" srcOrd="9" destOrd="0" presId="urn:microsoft.com/office/officeart/2005/8/layout/list1"/>
    <dgm:cxn modelId="{101B3D9B-2770-43FD-8151-7607A74B3133}" type="presParOf" srcId="{06A8B251-C60A-4939-90FE-539F2C589342}" destId="{D27D03A4-EB6F-41AA-B8E0-9E1330BBCD90}" srcOrd="10" destOrd="0" presId="urn:microsoft.com/office/officeart/2005/8/layout/list1"/>
    <dgm:cxn modelId="{A4B31B84-A90B-4A71-8DB0-D0EE90FD8019}" type="presParOf" srcId="{06A8B251-C60A-4939-90FE-539F2C589342}" destId="{7C5FD21D-F7B5-4DB2-A2A9-BD6965773AF0}" srcOrd="11" destOrd="0" presId="urn:microsoft.com/office/officeart/2005/8/layout/list1"/>
    <dgm:cxn modelId="{0DC74101-D2E1-48C1-B441-D8DAAC35AD4A}" type="presParOf" srcId="{06A8B251-C60A-4939-90FE-539F2C589342}" destId="{46DC4CB2-F06C-42AB-A1AC-1CDDB7D70F70}" srcOrd="12" destOrd="0" presId="urn:microsoft.com/office/officeart/2005/8/layout/list1"/>
    <dgm:cxn modelId="{7FB9EEFF-D83A-4B80-94B9-06BAEAEB0FF7}" type="presParOf" srcId="{46DC4CB2-F06C-42AB-A1AC-1CDDB7D70F70}" destId="{A111A170-5CAA-4F9E-B454-9843F4B8E0B3}" srcOrd="0" destOrd="0" presId="urn:microsoft.com/office/officeart/2005/8/layout/list1"/>
    <dgm:cxn modelId="{D9223366-30F4-4A13-ADF1-7B63D9A40731}" type="presParOf" srcId="{46DC4CB2-F06C-42AB-A1AC-1CDDB7D70F70}" destId="{E7ABEB49-AC6D-47BB-B8AB-CD5D21448E1B}" srcOrd="1" destOrd="0" presId="urn:microsoft.com/office/officeart/2005/8/layout/list1"/>
    <dgm:cxn modelId="{789755BD-EE9E-4489-8599-8AA0CE139526}" type="presParOf" srcId="{06A8B251-C60A-4939-90FE-539F2C589342}" destId="{1269D95E-E154-472E-8BCE-17C146314199}" srcOrd="13" destOrd="0" presId="urn:microsoft.com/office/officeart/2005/8/layout/list1"/>
    <dgm:cxn modelId="{242EFAB4-7D71-477B-922C-E97255246421}" type="presParOf" srcId="{06A8B251-C60A-4939-90FE-539F2C589342}" destId="{159763FE-7349-4F10-A091-813EB0E3F0EE}" srcOrd="14" destOrd="0" presId="urn:microsoft.com/office/officeart/2005/8/layout/list1"/>
    <dgm:cxn modelId="{49161070-AF44-4484-88AC-E87346CDC7BA}" type="presParOf" srcId="{06A8B251-C60A-4939-90FE-539F2C589342}" destId="{AB463BF0-F570-485D-B7FD-506FA11EA58F}" srcOrd="15" destOrd="0" presId="urn:microsoft.com/office/officeart/2005/8/layout/list1"/>
    <dgm:cxn modelId="{34EE849E-4789-487C-B2BD-B2F09BA15775}" type="presParOf" srcId="{06A8B251-C60A-4939-90FE-539F2C589342}" destId="{1D1A1036-60BB-4CA9-AF92-1E67BC0A32D9}" srcOrd="16" destOrd="0" presId="urn:microsoft.com/office/officeart/2005/8/layout/list1"/>
    <dgm:cxn modelId="{3D519768-D563-4DBC-A0F8-7DCDA9F54AAE}" type="presParOf" srcId="{1D1A1036-60BB-4CA9-AF92-1E67BC0A32D9}" destId="{CAEB4AFC-0634-4ABB-8D56-ADE50E5339C8}" srcOrd="0" destOrd="0" presId="urn:microsoft.com/office/officeart/2005/8/layout/list1"/>
    <dgm:cxn modelId="{11F31586-D23C-4D01-A3E3-554C8FB37244}" type="presParOf" srcId="{1D1A1036-60BB-4CA9-AF92-1E67BC0A32D9}" destId="{AA39B9C8-139F-4C0A-8BAE-4B0222C15CAD}" srcOrd="1" destOrd="0" presId="urn:microsoft.com/office/officeart/2005/8/layout/list1"/>
    <dgm:cxn modelId="{7F36A518-79E0-471C-9747-BB9E819CA562}" type="presParOf" srcId="{06A8B251-C60A-4939-90FE-539F2C589342}" destId="{978ACAF8-9ED2-4157-8793-91A92FC59C19}" srcOrd="17" destOrd="0" presId="urn:microsoft.com/office/officeart/2005/8/layout/list1"/>
    <dgm:cxn modelId="{91275870-606C-44F5-8DD8-35B28183CE5F}" type="presParOf" srcId="{06A8B251-C60A-4939-90FE-539F2C589342}" destId="{B901952A-5EB4-43D7-B821-7AFEE763FB53}"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68748-D392-4702-AC4C-5BE9DE8A75F6}">
      <dsp:nvSpPr>
        <dsp:cNvPr id="0" name=""/>
        <dsp:cNvSpPr/>
      </dsp:nvSpPr>
      <dsp:spPr>
        <a:xfrm>
          <a:off x="0" y="305079"/>
          <a:ext cx="81534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EB4F63-2BC3-4205-8DDA-2959A4ACDD9B}">
      <dsp:nvSpPr>
        <dsp:cNvPr id="0" name=""/>
        <dsp:cNvSpPr/>
      </dsp:nvSpPr>
      <dsp:spPr>
        <a:xfrm>
          <a:off x="407670" y="39399"/>
          <a:ext cx="570738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800100">
            <a:lnSpc>
              <a:spcPct val="90000"/>
            </a:lnSpc>
            <a:spcBef>
              <a:spcPct val="0"/>
            </a:spcBef>
            <a:spcAft>
              <a:spcPct val="35000"/>
            </a:spcAft>
            <a:buNone/>
          </a:pPr>
          <a:r>
            <a:rPr lang="en-US" sz="1800" kern="1200" dirty="0"/>
            <a:t>Long-term health impacts;</a:t>
          </a:r>
        </a:p>
      </dsp:txBody>
      <dsp:txXfrm>
        <a:off x="433609" y="65338"/>
        <a:ext cx="5655502" cy="479482"/>
      </dsp:txXfrm>
    </dsp:sp>
    <dsp:sp modelId="{0B812617-8C3C-45FD-9671-8D92E009B120}">
      <dsp:nvSpPr>
        <dsp:cNvPr id="0" name=""/>
        <dsp:cNvSpPr/>
      </dsp:nvSpPr>
      <dsp:spPr>
        <a:xfrm>
          <a:off x="0" y="1121559"/>
          <a:ext cx="81534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4391E0-BFB6-45F8-8043-7C17736EBB26}">
      <dsp:nvSpPr>
        <dsp:cNvPr id="0" name=""/>
        <dsp:cNvSpPr/>
      </dsp:nvSpPr>
      <dsp:spPr>
        <a:xfrm>
          <a:off x="407670" y="855879"/>
          <a:ext cx="570738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800100">
            <a:lnSpc>
              <a:spcPct val="90000"/>
            </a:lnSpc>
            <a:spcBef>
              <a:spcPct val="0"/>
            </a:spcBef>
            <a:spcAft>
              <a:spcPct val="35000"/>
            </a:spcAft>
            <a:buNone/>
          </a:pPr>
          <a:r>
            <a:rPr lang="en-US" sz="1800" kern="1200" dirty="0"/>
            <a:t>Wider societal costs and consequences;</a:t>
          </a:r>
        </a:p>
      </dsp:txBody>
      <dsp:txXfrm>
        <a:off x="433609" y="881818"/>
        <a:ext cx="5655502" cy="479482"/>
      </dsp:txXfrm>
    </dsp:sp>
    <dsp:sp modelId="{D27D03A4-EB6F-41AA-B8E0-9E1330BBCD90}">
      <dsp:nvSpPr>
        <dsp:cNvPr id="0" name=""/>
        <dsp:cNvSpPr/>
      </dsp:nvSpPr>
      <dsp:spPr>
        <a:xfrm>
          <a:off x="0" y="1938039"/>
          <a:ext cx="81534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72F255-C84F-4C54-B788-5349CDE6DDC6}">
      <dsp:nvSpPr>
        <dsp:cNvPr id="0" name=""/>
        <dsp:cNvSpPr/>
      </dsp:nvSpPr>
      <dsp:spPr>
        <a:xfrm>
          <a:off x="407670" y="1672359"/>
          <a:ext cx="570738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800100">
            <a:lnSpc>
              <a:spcPct val="90000"/>
            </a:lnSpc>
            <a:spcBef>
              <a:spcPct val="0"/>
            </a:spcBef>
            <a:spcAft>
              <a:spcPct val="35000"/>
            </a:spcAft>
            <a:buNone/>
          </a:pPr>
          <a:r>
            <a:rPr lang="en-US" sz="1800" kern="1200" dirty="0"/>
            <a:t>Impact on inequalities;</a:t>
          </a:r>
        </a:p>
      </dsp:txBody>
      <dsp:txXfrm>
        <a:off x="433609" y="1698298"/>
        <a:ext cx="5655502" cy="479482"/>
      </dsp:txXfrm>
    </dsp:sp>
    <dsp:sp modelId="{159763FE-7349-4F10-A091-813EB0E3F0EE}">
      <dsp:nvSpPr>
        <dsp:cNvPr id="0" name=""/>
        <dsp:cNvSpPr/>
      </dsp:nvSpPr>
      <dsp:spPr>
        <a:xfrm>
          <a:off x="0" y="2754520"/>
          <a:ext cx="81534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ABEB49-AC6D-47BB-B8AB-CD5D21448E1B}">
      <dsp:nvSpPr>
        <dsp:cNvPr id="0" name=""/>
        <dsp:cNvSpPr/>
      </dsp:nvSpPr>
      <dsp:spPr>
        <a:xfrm>
          <a:off x="407670" y="2488840"/>
          <a:ext cx="570738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800100">
            <a:lnSpc>
              <a:spcPct val="90000"/>
            </a:lnSpc>
            <a:spcBef>
              <a:spcPct val="0"/>
            </a:spcBef>
            <a:spcAft>
              <a:spcPct val="35000"/>
            </a:spcAft>
            <a:buNone/>
          </a:pPr>
          <a:r>
            <a:rPr lang="en-US" sz="1800" kern="1200" dirty="0"/>
            <a:t>Multicomponent interventions;</a:t>
          </a:r>
        </a:p>
      </dsp:txBody>
      <dsp:txXfrm>
        <a:off x="433609" y="2514779"/>
        <a:ext cx="5655502" cy="479482"/>
      </dsp:txXfrm>
    </dsp:sp>
    <dsp:sp modelId="{B901952A-5EB4-43D7-B821-7AFEE763FB53}">
      <dsp:nvSpPr>
        <dsp:cNvPr id="0" name=""/>
        <dsp:cNvSpPr/>
      </dsp:nvSpPr>
      <dsp:spPr>
        <a:xfrm>
          <a:off x="0" y="3571000"/>
          <a:ext cx="81534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39B9C8-139F-4C0A-8BAE-4B0222C15CAD}">
      <dsp:nvSpPr>
        <dsp:cNvPr id="0" name=""/>
        <dsp:cNvSpPr/>
      </dsp:nvSpPr>
      <dsp:spPr>
        <a:xfrm>
          <a:off x="407670" y="3305320"/>
          <a:ext cx="570738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800100">
            <a:lnSpc>
              <a:spcPct val="90000"/>
            </a:lnSpc>
            <a:spcBef>
              <a:spcPct val="0"/>
            </a:spcBef>
            <a:spcAft>
              <a:spcPct val="35000"/>
            </a:spcAft>
            <a:buNone/>
          </a:pPr>
          <a:r>
            <a:rPr lang="en-US" sz="1800" kern="1200" dirty="0"/>
            <a:t>Interactions with non-health sector systems.</a:t>
          </a:r>
        </a:p>
      </dsp:txBody>
      <dsp:txXfrm>
        <a:off x="433609" y="3331259"/>
        <a:ext cx="5655502"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defTabSz="912813">
              <a:defRPr sz="1200">
                <a:latin typeface="Arial" charset="0"/>
              </a:defRPr>
            </a:lvl1pPr>
          </a:lstStyle>
          <a:p>
            <a:pPr>
              <a:defRPr/>
            </a:pPr>
            <a:endParaRPr lang="en-US"/>
          </a:p>
        </p:txBody>
      </p:sp>
      <p:sp>
        <p:nvSpPr>
          <p:cNvPr id="207875" name="Rectangle 3"/>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algn="r" defTabSz="912813">
              <a:defRPr sz="1200">
                <a:latin typeface="Arial" charset="0"/>
              </a:defRPr>
            </a:lvl1pPr>
          </a:lstStyle>
          <a:p>
            <a:pPr>
              <a:defRPr/>
            </a:pPr>
            <a:endParaRPr lang="en-US"/>
          </a:p>
        </p:txBody>
      </p:sp>
      <p:sp>
        <p:nvSpPr>
          <p:cNvPr id="207876" name="Rectangle 4"/>
          <p:cNvSpPr>
            <a:spLocks noGrp="1" noChangeArrowheads="1"/>
          </p:cNvSpPr>
          <p:nvPr>
            <p:ph type="ftr" sz="quarter" idx="2"/>
          </p:nvPr>
        </p:nvSpPr>
        <p:spPr bwMode="auto">
          <a:xfrm>
            <a:off x="0" y="8805863"/>
            <a:ext cx="3033713" cy="463550"/>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defTabSz="912813">
              <a:defRPr sz="1200">
                <a:latin typeface="Arial" charset="0"/>
              </a:defRPr>
            </a:lvl1pPr>
          </a:lstStyle>
          <a:p>
            <a:pPr>
              <a:defRPr/>
            </a:pPr>
            <a:endParaRPr lang="en-US"/>
          </a:p>
        </p:txBody>
      </p:sp>
      <p:sp>
        <p:nvSpPr>
          <p:cNvPr id="207877" name="Rectangle 5"/>
          <p:cNvSpPr>
            <a:spLocks noGrp="1" noChangeArrowheads="1"/>
          </p:cNvSpPr>
          <p:nvPr>
            <p:ph type="sldNum" sz="quarter" idx="3"/>
          </p:nvPr>
        </p:nvSpPr>
        <p:spPr bwMode="auto">
          <a:xfrm>
            <a:off x="3962400" y="8805863"/>
            <a:ext cx="3033713" cy="463550"/>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algn="r" defTabSz="912813">
              <a:defRPr sz="1200">
                <a:latin typeface="Arial" charset="0"/>
              </a:defRPr>
            </a:lvl1pPr>
          </a:lstStyle>
          <a:p>
            <a:pPr>
              <a:defRPr/>
            </a:pPr>
            <a:fld id="{F14AD3AF-E853-41DD-9C6B-157657455CBF}" type="slidenum">
              <a:rPr lang="en-US"/>
              <a:pPr>
                <a:defRPr/>
              </a:pPr>
              <a:t>‹#›</a:t>
            </a:fld>
            <a:endParaRPr lang="en-US"/>
          </a:p>
        </p:txBody>
      </p:sp>
    </p:spTree>
    <p:extLst>
      <p:ext uri="{BB962C8B-B14F-4D97-AF65-F5344CB8AC3E}">
        <p14:creationId xmlns:p14="http://schemas.microsoft.com/office/powerpoint/2010/main" val="1734314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3713" cy="463550"/>
          </a:xfrm>
          <a:prstGeom prst="rect">
            <a:avLst/>
          </a:prstGeom>
          <a:noFill/>
          <a:ln w="9525">
            <a:noFill/>
            <a:miter lim="800000"/>
            <a:headEnd/>
            <a:tailEnd/>
          </a:ln>
        </p:spPr>
        <p:txBody>
          <a:bodyPr vert="horz" wrap="square" lIns="92953" tIns="46477" rIns="92953" bIns="46477" numCol="1" anchor="t" anchorCtr="0" compatLnSpc="1">
            <a:prstTxWarp prst="textNoShape">
              <a:avLst/>
            </a:prstTxWarp>
          </a:bodyPr>
          <a:lstStyle>
            <a:lvl1pPr defTabSz="930275">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963988" y="0"/>
            <a:ext cx="3033712" cy="463550"/>
          </a:xfrm>
          <a:prstGeom prst="rect">
            <a:avLst/>
          </a:prstGeom>
          <a:noFill/>
          <a:ln w="9525">
            <a:noFill/>
            <a:miter lim="800000"/>
            <a:headEnd/>
            <a:tailEnd/>
          </a:ln>
        </p:spPr>
        <p:txBody>
          <a:bodyPr vert="horz" wrap="square" lIns="92953" tIns="46477" rIns="92953" bIns="46477" numCol="1" anchor="t" anchorCtr="0" compatLnSpc="1">
            <a:prstTxWarp prst="textNoShape">
              <a:avLst/>
            </a:prstTxWarp>
          </a:bodyPr>
          <a:lstStyle>
            <a:lvl1pPr algn="r" defTabSz="930275">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3450" y="4403725"/>
            <a:ext cx="5130800" cy="4171950"/>
          </a:xfrm>
          <a:prstGeom prst="rect">
            <a:avLst/>
          </a:prstGeom>
          <a:noFill/>
          <a:ln w="9525">
            <a:noFill/>
            <a:miter lim="800000"/>
            <a:headEnd/>
            <a:tailEnd/>
          </a:ln>
        </p:spPr>
        <p:txBody>
          <a:bodyPr vert="horz" wrap="square" lIns="92953" tIns="46477" rIns="92953" bIns="4647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07450"/>
            <a:ext cx="3033713" cy="463550"/>
          </a:xfrm>
          <a:prstGeom prst="rect">
            <a:avLst/>
          </a:prstGeom>
          <a:noFill/>
          <a:ln w="9525">
            <a:noFill/>
            <a:miter lim="800000"/>
            <a:headEnd/>
            <a:tailEnd/>
          </a:ln>
        </p:spPr>
        <p:txBody>
          <a:bodyPr vert="horz" wrap="square" lIns="92953" tIns="46477" rIns="92953" bIns="46477" numCol="1" anchor="b" anchorCtr="0" compatLnSpc="1">
            <a:prstTxWarp prst="textNoShape">
              <a:avLst/>
            </a:prstTxWarp>
          </a:bodyPr>
          <a:lstStyle>
            <a:lvl1pPr defTabSz="930275">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63988" y="8807450"/>
            <a:ext cx="3033712" cy="463550"/>
          </a:xfrm>
          <a:prstGeom prst="rect">
            <a:avLst/>
          </a:prstGeom>
          <a:noFill/>
          <a:ln w="9525">
            <a:noFill/>
            <a:miter lim="800000"/>
            <a:headEnd/>
            <a:tailEnd/>
          </a:ln>
        </p:spPr>
        <p:txBody>
          <a:bodyPr vert="horz" wrap="square" lIns="92953" tIns="46477" rIns="92953" bIns="46477" numCol="1" anchor="b" anchorCtr="0" compatLnSpc="1">
            <a:prstTxWarp prst="textNoShape">
              <a:avLst/>
            </a:prstTxWarp>
          </a:bodyPr>
          <a:lstStyle>
            <a:lvl1pPr algn="r" defTabSz="930275">
              <a:defRPr sz="1200">
                <a:latin typeface="Arial" charset="0"/>
              </a:defRPr>
            </a:lvl1pPr>
          </a:lstStyle>
          <a:p>
            <a:pPr>
              <a:defRPr/>
            </a:pPr>
            <a:fld id="{8DB8C9F8-2507-43B8-94EB-5DEE5D53B02A}" type="slidenum">
              <a:rPr lang="en-US"/>
              <a:pPr>
                <a:defRPr/>
              </a:pPr>
              <a:t>‹#›</a:t>
            </a:fld>
            <a:endParaRPr lang="en-US"/>
          </a:p>
        </p:txBody>
      </p:sp>
    </p:spTree>
    <p:extLst>
      <p:ext uri="{BB962C8B-B14F-4D97-AF65-F5344CB8AC3E}">
        <p14:creationId xmlns:p14="http://schemas.microsoft.com/office/powerpoint/2010/main" val="1634438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1</a:t>
            </a:fld>
            <a:endParaRPr lang="en-US"/>
          </a:p>
        </p:txBody>
      </p:sp>
    </p:spTree>
    <p:extLst>
      <p:ext uri="{BB962C8B-B14F-4D97-AF65-F5344CB8AC3E}">
        <p14:creationId xmlns:p14="http://schemas.microsoft.com/office/powerpoint/2010/main" val="3914667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11</a:t>
            </a:fld>
            <a:endParaRPr lang="en-US"/>
          </a:p>
        </p:txBody>
      </p:sp>
    </p:spTree>
    <p:extLst>
      <p:ext uri="{BB962C8B-B14F-4D97-AF65-F5344CB8AC3E}">
        <p14:creationId xmlns:p14="http://schemas.microsoft.com/office/powerpoint/2010/main" val="315034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12</a:t>
            </a:fld>
            <a:endParaRPr lang="en-US"/>
          </a:p>
        </p:txBody>
      </p:sp>
    </p:spTree>
    <p:extLst>
      <p:ext uri="{BB962C8B-B14F-4D97-AF65-F5344CB8AC3E}">
        <p14:creationId xmlns:p14="http://schemas.microsoft.com/office/powerpoint/2010/main" val="1471842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Definition</a:t>
            </a:r>
            <a:r>
              <a:rPr lang="en-US" b="1" u="sng" baseline="0" dirty="0"/>
              <a:t> from UNICEF: </a:t>
            </a:r>
            <a:r>
              <a:rPr lang="en-US" sz="1200" kern="1200" dirty="0">
                <a:solidFill>
                  <a:schemeClr val="tx1"/>
                </a:solidFill>
                <a:effectLst/>
                <a:latin typeface="Arial" charset="0"/>
                <a:ea typeface="ヒラギノ角ゴ Pro W3" pitchFamily="1" charset="-128"/>
                <a:cs typeface="+mn-cs"/>
              </a:rPr>
              <a:t>An investment involves results-based analysis to inform planning, budgeting and policies, spelling out the </a:t>
            </a:r>
            <a:r>
              <a:rPr lang="en-US" sz="1200" b="1" u="sng" kern="1200" dirty="0">
                <a:solidFill>
                  <a:srgbClr val="FF0000"/>
                </a:solidFill>
                <a:effectLst/>
                <a:latin typeface="Arial" charset="0"/>
                <a:ea typeface="ヒラギノ角ゴ Pro W3" pitchFamily="1" charset="-128"/>
                <a:cs typeface="+mn-cs"/>
              </a:rPr>
              <a:t>costs and benefits of scaling-up packages </a:t>
            </a:r>
            <a:r>
              <a:rPr lang="en-US" sz="1200" kern="1200" dirty="0">
                <a:solidFill>
                  <a:schemeClr val="tx1"/>
                </a:solidFill>
                <a:effectLst/>
                <a:latin typeface="Arial" charset="0"/>
                <a:ea typeface="ヒラギノ角ゴ Pro W3" pitchFamily="1" charset="-128"/>
                <a:cs typeface="+mn-cs"/>
              </a:rPr>
              <a:t>of high impact interventions for addressing maternal, newborn, and child health (MNCH) and nutrition.  The IC aims to address the main health and nutrition problems of the most deprived children and families; identify bottlenecks and barriers that contribute to this deprivation (using the </a:t>
            </a:r>
            <a:r>
              <a:rPr lang="en-US" sz="1200" kern="1200" dirty="0" err="1">
                <a:solidFill>
                  <a:schemeClr val="tx1"/>
                </a:solidFill>
                <a:effectLst/>
                <a:latin typeface="Arial" charset="0"/>
                <a:ea typeface="ヒラギノ角ゴ Pro W3" pitchFamily="1" charset="-128"/>
                <a:cs typeface="+mn-cs"/>
              </a:rPr>
              <a:t>Tanahashi</a:t>
            </a:r>
            <a:r>
              <a:rPr lang="en-US" sz="1200" kern="1200" dirty="0">
                <a:solidFill>
                  <a:schemeClr val="tx1"/>
                </a:solidFill>
                <a:effectLst/>
                <a:latin typeface="Arial" charset="0"/>
                <a:ea typeface="ヒラギノ角ゴ Pro W3" pitchFamily="1" charset="-128"/>
                <a:cs typeface="+mn-cs"/>
              </a:rPr>
              <a:t> model); and identify specific strategies to overcome the barriers that have created disparities. </a:t>
            </a:r>
            <a:r>
              <a:rPr lang="en-US" sz="1200" b="1" u="sng" kern="1200" dirty="0">
                <a:solidFill>
                  <a:schemeClr val="tx1"/>
                </a:solidFill>
                <a:effectLst/>
                <a:latin typeface="Arial" charset="0"/>
                <a:ea typeface="ヒラギノ角ゴ Pro W3" pitchFamily="1" charset="-128"/>
                <a:cs typeface="+mn-cs"/>
              </a:rPr>
              <a:t>Discrete components of the IC approach contribute to achieving these goals: bottleneck analysis, estimates of potential lives saved through scale-up and reorientation of interventions, costing of interventions, modeling of cost-effectiveness, and budgeting</a:t>
            </a:r>
            <a:r>
              <a:rPr lang="en-US" sz="1200" kern="1200" dirty="0">
                <a:solidFill>
                  <a:schemeClr val="tx1"/>
                </a:solidFill>
                <a:effectLst/>
                <a:latin typeface="Arial" charset="0"/>
                <a:ea typeface="ヒラギノ角ゴ Pro W3" pitchFamily="1" charset="-128"/>
                <a:cs typeface="+mn-cs"/>
              </a:rPr>
              <a:t>. While bottleneck analysis will occur in all districts where the IC approach is used, use of the other components will depend on their usefulness in each context.</a:t>
            </a:r>
            <a:r>
              <a:rPr lang="en-US" dirty="0">
                <a:effectLst/>
              </a:rPr>
              <a:t> </a:t>
            </a:r>
            <a:r>
              <a:rPr lang="en-US" sz="1200" kern="1200" dirty="0" err="1">
                <a:solidFill>
                  <a:schemeClr val="tx1"/>
                </a:solidFill>
                <a:effectLst/>
                <a:latin typeface="Arial" charset="0"/>
                <a:ea typeface="ヒラギノ角ゴ Pro W3" pitchFamily="1" charset="-128"/>
                <a:cs typeface="+mn-cs"/>
              </a:rPr>
              <a:t>Tanahashi</a:t>
            </a:r>
            <a:r>
              <a:rPr lang="en-US" sz="1200" kern="1200" dirty="0">
                <a:solidFill>
                  <a:schemeClr val="tx1"/>
                </a:solidFill>
                <a:effectLst/>
                <a:latin typeface="Arial" charset="0"/>
                <a:ea typeface="ヒラギノ角ゴ Pro W3" pitchFamily="1" charset="-128"/>
                <a:cs typeface="+mn-cs"/>
              </a:rPr>
              <a:t> T. Health service coverage and its evaluation</a:t>
            </a:r>
            <a:r>
              <a:rPr lang="en-US" sz="1200" i="1" kern="1200" dirty="0">
                <a:solidFill>
                  <a:schemeClr val="tx1"/>
                </a:solidFill>
                <a:effectLst/>
                <a:latin typeface="Arial" charset="0"/>
                <a:ea typeface="ヒラギノ角ゴ Pro W3" pitchFamily="1" charset="-128"/>
                <a:cs typeface="+mn-cs"/>
              </a:rPr>
              <a:t>. </a:t>
            </a:r>
            <a:r>
              <a:rPr lang="en-US" sz="1200" b="1" i="1" u="sng" kern="1200" dirty="0">
                <a:solidFill>
                  <a:schemeClr val="tx1"/>
                </a:solidFill>
                <a:effectLst/>
                <a:latin typeface="Arial" charset="0"/>
                <a:ea typeface="ヒラギノ角ゴ Pro W3" pitchFamily="1" charset="-128"/>
                <a:cs typeface="+mn-cs"/>
              </a:rPr>
              <a:t>Bull World Health Organ</a:t>
            </a:r>
            <a:r>
              <a:rPr lang="en-US" sz="1200" b="1" u="sng" kern="1200" dirty="0">
                <a:solidFill>
                  <a:schemeClr val="tx1"/>
                </a:solidFill>
                <a:effectLst/>
                <a:latin typeface="Arial" charset="0"/>
                <a:ea typeface="ヒラギノ角ゴ Pro W3" pitchFamily="1" charset="-128"/>
                <a:cs typeface="+mn-cs"/>
              </a:rPr>
              <a:t> 1978</a:t>
            </a:r>
            <a:r>
              <a:rPr lang="en-US" sz="1200" kern="1200" dirty="0">
                <a:solidFill>
                  <a:schemeClr val="tx1"/>
                </a:solidFill>
                <a:effectLst/>
                <a:latin typeface="Arial" charset="0"/>
                <a:ea typeface="ヒラギノ角ゴ Pro W3" pitchFamily="1" charset="-128"/>
                <a:cs typeface="+mn-cs"/>
              </a:rPr>
              <a:t>; 56:295-303.</a:t>
            </a:r>
          </a:p>
          <a:p>
            <a:pPr marL="0" indent="0">
              <a:buNone/>
            </a:pPr>
            <a:endParaRPr lang="en-US" b="1" u="sng" dirty="0"/>
          </a:p>
          <a:p>
            <a:pPr marL="0" indent="0">
              <a:buNone/>
            </a:pPr>
            <a:r>
              <a:rPr lang="en-US" b="1" u="sng" dirty="0"/>
              <a:t>Definition</a:t>
            </a:r>
            <a:r>
              <a:rPr lang="en-US" b="1" u="sng" baseline="0" dirty="0"/>
              <a:t> from The Global Fund</a:t>
            </a:r>
            <a:r>
              <a:rPr lang="en-US" baseline="0" dirty="0"/>
              <a:t>: “</a:t>
            </a:r>
            <a:r>
              <a:rPr lang="en-US" dirty="0"/>
              <a:t>An investment case is a description of </a:t>
            </a:r>
            <a:r>
              <a:rPr lang="en-US" b="1" u="sng" dirty="0"/>
              <a:t>returns on investment in a country’s optimized disease response over the long-term (typically 10+ years)</a:t>
            </a:r>
            <a:r>
              <a:rPr lang="en-US" dirty="0"/>
              <a:t>.</a:t>
            </a:r>
            <a:r>
              <a:rPr lang="en-US" baseline="0" dirty="0"/>
              <a:t> </a:t>
            </a:r>
            <a:r>
              <a:rPr lang="en-US" dirty="0"/>
              <a:t>It summarizes the state of the epidemic and the response, and describes </a:t>
            </a:r>
            <a:r>
              <a:rPr lang="en-US" b="1" u="sng" dirty="0"/>
              <a:t>the prioritized interventions</a:t>
            </a:r>
            <a:r>
              <a:rPr lang="en-US" dirty="0"/>
              <a:t>, populations, and geographic areas to be implemented to achieve the greatest impact over the long term and the resources required. It also outlines the main access, delivery, quality and efficiency issues to be addressed to improve [disease] services and describes what will be done to address these issues. It includes an analysis of, and plan for, </a:t>
            </a:r>
            <a:r>
              <a:rPr lang="en-US" b="1" u="sng" dirty="0"/>
              <a:t>realistic and more sustainable financing </a:t>
            </a:r>
            <a:r>
              <a:rPr lang="en-US" dirty="0"/>
              <a:t>of the [disease] response, including increases in domestic financing where relevant.”</a:t>
            </a:r>
            <a:endParaRPr lang="en-US" sz="1200" b="1" u="sng" kern="1200" dirty="0">
              <a:solidFill>
                <a:schemeClr val="tx1"/>
              </a:solidFill>
              <a:effectLst/>
              <a:latin typeface="Arial" charset="0"/>
              <a:ea typeface="ヒラギノ角ゴ Pro W3" pitchFamily="1" charset="-128"/>
              <a:cs typeface="+mn-cs"/>
            </a:endParaRPr>
          </a:p>
          <a:p>
            <a:endParaRPr lang="en-US" sz="1200" b="1" u="sng" kern="1200" dirty="0">
              <a:solidFill>
                <a:schemeClr val="tx1"/>
              </a:solidFill>
              <a:effectLst/>
              <a:latin typeface="Arial" charset="0"/>
              <a:ea typeface="ヒラギノ角ゴ Pro W3" pitchFamily="1" charset="-128"/>
              <a:cs typeface="+mn-cs"/>
            </a:endParaRPr>
          </a:p>
          <a:p>
            <a:r>
              <a:rPr lang="en-US" sz="1200" b="1" u="sng" kern="1200" dirty="0">
                <a:solidFill>
                  <a:schemeClr val="tx1"/>
                </a:solidFill>
                <a:effectLst/>
                <a:latin typeface="Arial" charset="0"/>
                <a:ea typeface="ヒラギノ角ゴ Pro W3" pitchFamily="1" charset="-128"/>
                <a:cs typeface="+mn-cs"/>
              </a:rPr>
              <a:t>An investment case</a:t>
            </a:r>
            <a:r>
              <a:rPr lang="en-US" sz="1200" b="1" kern="1200" dirty="0">
                <a:solidFill>
                  <a:schemeClr val="tx1"/>
                </a:solidFill>
                <a:effectLst/>
                <a:latin typeface="Arial" charset="0"/>
                <a:ea typeface="ヒラギノ角ゴ Pro W3" pitchFamily="1" charset="-128"/>
                <a:cs typeface="+mn-cs"/>
              </a:rPr>
              <a:t>:</a:t>
            </a:r>
            <a:endParaRPr lang="en-US" sz="1200" kern="1200" dirty="0">
              <a:solidFill>
                <a:schemeClr val="tx1"/>
              </a:solidFill>
              <a:effectLst/>
              <a:latin typeface="Arial" charset="0"/>
              <a:ea typeface="ヒラギノ角ゴ Pro W3" pitchFamily="1" charset="-128"/>
              <a:cs typeface="+mn-cs"/>
            </a:endParaRPr>
          </a:p>
          <a:p>
            <a:pPr marL="228600" indent="-228600" rtl="0" fontAlgn="ctr">
              <a:buFont typeface="Arial" panose="020B0604020202020204" pitchFamily="34" charset="0"/>
              <a:buChar char="•"/>
            </a:pPr>
            <a:r>
              <a:rPr lang="en-US" sz="1200" b="1" i="0" kern="1200" dirty="0">
                <a:solidFill>
                  <a:schemeClr val="tx1"/>
                </a:solidFill>
                <a:effectLst/>
                <a:latin typeface="Arial" charset="0"/>
                <a:ea typeface="ヒラギノ角ゴ Pro W3" pitchFamily="1" charset="-128"/>
                <a:cs typeface="+mn-cs"/>
              </a:rPr>
              <a:t>Describes the current disease state within a given country and the response </a:t>
            </a:r>
            <a:r>
              <a:rPr lang="en-US" sz="1200" b="0" i="0" kern="1200" dirty="0">
                <a:solidFill>
                  <a:schemeClr val="tx1"/>
                </a:solidFill>
                <a:effectLst/>
                <a:latin typeface="Arial" charset="0"/>
                <a:ea typeface="ヒラギノ角ゴ Pro W3" pitchFamily="1" charset="-128"/>
                <a:cs typeface="+mn-cs"/>
              </a:rPr>
              <a:t>- a situational analysis</a:t>
            </a:r>
          </a:p>
          <a:p>
            <a:pPr marL="685800" lvl="1" indent="-228600" rtl="0" fontAlgn="ctr">
              <a:buFont typeface="Arial" panose="020B0604020202020204" pitchFamily="34" charset="0"/>
              <a:buChar char="•"/>
            </a:pPr>
            <a:r>
              <a:rPr lang="en-US" sz="1200" b="0" i="0" kern="1200" dirty="0">
                <a:solidFill>
                  <a:schemeClr val="tx1"/>
                </a:solidFill>
                <a:effectLst/>
                <a:latin typeface="Arial" charset="0"/>
                <a:ea typeface="ヒラギノ角ゴ Pro W3" pitchFamily="1" charset="-128"/>
                <a:cs typeface="+mn-cs"/>
              </a:rPr>
              <a:t>Disease</a:t>
            </a:r>
            <a:r>
              <a:rPr lang="en-US" sz="1200" b="0" i="0" kern="1200" baseline="0" dirty="0">
                <a:solidFill>
                  <a:schemeClr val="tx1"/>
                </a:solidFill>
                <a:effectLst/>
                <a:latin typeface="Arial" charset="0"/>
                <a:ea typeface="ヒラギノ角ゴ Pro W3" pitchFamily="1" charset="-128"/>
                <a:cs typeface="+mn-cs"/>
              </a:rPr>
              <a:t> state is o</a:t>
            </a:r>
            <a:r>
              <a:rPr lang="en-US" sz="1200" b="0" i="0" kern="1200" dirty="0">
                <a:solidFill>
                  <a:schemeClr val="tx1"/>
                </a:solidFill>
                <a:effectLst/>
                <a:latin typeface="Arial" charset="0"/>
                <a:ea typeface="ヒラギノ角ゴ Pro W3" pitchFamily="1" charset="-128"/>
                <a:cs typeface="+mn-cs"/>
              </a:rPr>
              <a:t>ptimally broken down by age, gender, socio-economic status, and geography</a:t>
            </a:r>
          </a:p>
          <a:p>
            <a:pPr marL="457200" lvl="1" indent="0" rtl="0" fontAlgn="ctr">
              <a:buFont typeface="Arial" panose="020B0604020202020204" pitchFamily="34" charset="0"/>
              <a:buNone/>
            </a:pPr>
            <a:endParaRPr lang="en-US" sz="1200" b="0" i="0" kern="1200" dirty="0">
              <a:solidFill>
                <a:schemeClr val="tx1"/>
              </a:solidFill>
              <a:effectLst/>
              <a:latin typeface="Arial" charset="0"/>
              <a:ea typeface="ヒラギノ角ゴ Pro W3" pitchFamily="1" charset="-128"/>
              <a:cs typeface="+mn-cs"/>
            </a:endParaRPr>
          </a:p>
          <a:p>
            <a:pPr marL="228600" lvl="0" indent="-228600" rtl="0" fontAlgn="ctr">
              <a:buFont typeface="Arial" panose="020B0604020202020204" pitchFamily="34" charset="0"/>
              <a:buChar char="•"/>
            </a:pPr>
            <a:r>
              <a:rPr lang="en-US" sz="1200" b="1" i="0" kern="1200" dirty="0">
                <a:solidFill>
                  <a:schemeClr val="tx1"/>
                </a:solidFill>
                <a:effectLst/>
                <a:latin typeface="Arial" charset="0"/>
                <a:ea typeface="ヒラギノ角ゴ Pro W3" pitchFamily="1" charset="-128"/>
                <a:cs typeface="+mn-cs"/>
              </a:rPr>
              <a:t>Develops a planned response (priority interventions)</a:t>
            </a:r>
          </a:p>
          <a:p>
            <a:pPr marL="628650" lvl="1" indent="-171450" rtl="0" fontAlgn="ctr">
              <a:buFont typeface="Arial" panose="020B0604020202020204" pitchFamily="34" charset="0"/>
              <a:buChar char="•"/>
            </a:pPr>
            <a:r>
              <a:rPr lang="en-US" sz="1200" b="0" i="0" kern="1200" dirty="0">
                <a:solidFill>
                  <a:schemeClr val="tx1"/>
                </a:solidFill>
                <a:effectLst/>
                <a:latin typeface="Arial" charset="0"/>
                <a:ea typeface="ヒラギノ角ゴ Pro W3" pitchFamily="1" charset="-128"/>
                <a:cs typeface="+mn-cs"/>
              </a:rPr>
              <a:t>The response and identified interventions are usually based on national strategies and consultations with stakeholders, and also are subject to the ability to use existing models to simulate the intervention)</a:t>
            </a:r>
          </a:p>
          <a:p>
            <a:pPr marL="1085850" lvl="2" indent="-171450" rtl="0" fontAlgn="ctr">
              <a:buFont typeface="Arial" panose="020B0604020202020204" pitchFamily="34" charset="0"/>
              <a:buChar char="•"/>
            </a:pPr>
            <a:r>
              <a:rPr lang="en-US" sz="1200" b="0" i="0" kern="1200" dirty="0">
                <a:solidFill>
                  <a:schemeClr val="tx1"/>
                </a:solidFill>
                <a:effectLst/>
                <a:latin typeface="Arial" charset="0"/>
                <a:ea typeface="ヒラギノ角ゴ Pro W3" pitchFamily="1" charset="-128"/>
                <a:cs typeface="+mn-cs"/>
              </a:rPr>
              <a:t>Biomedical interventions (screenings</a:t>
            </a:r>
            <a:r>
              <a:rPr lang="en-US" sz="1200" b="0" i="0" kern="1200" baseline="0" dirty="0">
                <a:solidFill>
                  <a:schemeClr val="tx1"/>
                </a:solidFill>
                <a:effectLst/>
                <a:latin typeface="Arial" charset="0"/>
                <a:ea typeface="ヒラギノ角ゴ Pro W3" pitchFamily="1" charset="-128"/>
                <a:cs typeface="+mn-cs"/>
              </a:rPr>
              <a:t>, drugs, etc.)</a:t>
            </a:r>
            <a:endParaRPr lang="en-US" sz="1200" b="0" i="0" kern="1200" dirty="0">
              <a:solidFill>
                <a:schemeClr val="tx1"/>
              </a:solidFill>
              <a:effectLst/>
              <a:latin typeface="Arial" charset="0"/>
              <a:ea typeface="ヒラギノ角ゴ Pro W3" pitchFamily="1" charset="-128"/>
              <a:cs typeface="+mn-cs"/>
            </a:endParaRPr>
          </a:p>
          <a:p>
            <a:pPr marL="1085850" lvl="2" indent="-171450" rtl="0" fontAlgn="ctr">
              <a:buFont typeface="Arial" panose="020B0604020202020204" pitchFamily="34" charset="0"/>
              <a:buChar char="•"/>
            </a:pPr>
            <a:r>
              <a:rPr lang="en-US" sz="1200" b="0" i="0" kern="1200" dirty="0">
                <a:solidFill>
                  <a:schemeClr val="tx1"/>
                </a:solidFill>
                <a:effectLst/>
                <a:latin typeface="Arial" charset="0"/>
                <a:ea typeface="ヒラギノ角ゴ Pro W3" pitchFamily="1" charset="-128"/>
                <a:cs typeface="+mn-cs"/>
              </a:rPr>
              <a:t>Behavioral/Policy interventions (e.g.,</a:t>
            </a:r>
            <a:r>
              <a:rPr lang="en-US" sz="1200" b="0" i="0" kern="1200" baseline="0" dirty="0">
                <a:solidFill>
                  <a:schemeClr val="tx1"/>
                </a:solidFill>
                <a:effectLst/>
                <a:latin typeface="Arial" charset="0"/>
                <a:ea typeface="ヒラギノ角ゴ Pro W3" pitchFamily="1" charset="-128"/>
                <a:cs typeface="+mn-cs"/>
              </a:rPr>
              <a:t> </a:t>
            </a:r>
            <a:r>
              <a:rPr lang="en-US" sz="1200" b="0" i="0" kern="1200" dirty="0">
                <a:solidFill>
                  <a:schemeClr val="tx1"/>
                </a:solidFill>
                <a:effectLst/>
                <a:latin typeface="Arial" charset="0"/>
                <a:ea typeface="ヒラギノ角ゴ Pro W3" pitchFamily="1" charset="-128"/>
                <a:cs typeface="+mn-cs"/>
              </a:rPr>
              <a:t>conditional cash transfers, school-based disease risk reduction programs, taxes, subsidies, public bans on smoking, advertising or food labeling measures, etc.)</a:t>
            </a:r>
          </a:p>
          <a:p>
            <a:pPr marL="914400" lvl="2" indent="0" rtl="0" fontAlgn="ctr">
              <a:buFont typeface="Arial" panose="020B0604020202020204" pitchFamily="34" charset="0"/>
              <a:buNone/>
            </a:pPr>
            <a:endParaRPr lang="en-US" sz="1200" b="0" i="0" kern="1200" dirty="0">
              <a:solidFill>
                <a:schemeClr val="tx1"/>
              </a:solidFill>
              <a:effectLst/>
              <a:latin typeface="Arial" charset="0"/>
              <a:ea typeface="ヒラギノ角ゴ Pro W3" pitchFamily="1" charset="-128"/>
              <a:cs typeface="+mn-cs"/>
            </a:endParaRPr>
          </a:p>
          <a:p>
            <a:pPr marL="171450" indent="-171450" rtl="0" fontAlgn="ctr">
              <a:buFont typeface="Arial" panose="020B0604020202020204" pitchFamily="34" charset="0"/>
              <a:buChar char="•"/>
            </a:pPr>
            <a:r>
              <a:rPr lang="en-US" sz="1200" b="1" i="0" kern="1200" dirty="0">
                <a:solidFill>
                  <a:schemeClr val="tx1"/>
                </a:solidFill>
                <a:effectLst/>
                <a:latin typeface="Arial" charset="0"/>
                <a:ea typeface="ヒラギノ角ゴ Pro W3" pitchFamily="1" charset="-128"/>
                <a:cs typeface="+mn-cs"/>
              </a:rPr>
              <a:t>Provides analysis of the costs and benefits </a:t>
            </a:r>
            <a:r>
              <a:rPr lang="en-US" sz="1200" b="0" i="0" kern="1200" dirty="0">
                <a:solidFill>
                  <a:schemeClr val="tx1"/>
                </a:solidFill>
                <a:effectLst/>
                <a:latin typeface="Arial" charset="0"/>
                <a:ea typeface="ヒラギノ角ゴ Pro W3" pitchFamily="1" charset="-128"/>
                <a:cs typeface="+mn-cs"/>
              </a:rPr>
              <a:t>(epidemiological and economic improvement) over the long term, should a given intervention(s) be implemented. Most investment</a:t>
            </a:r>
            <a:r>
              <a:rPr lang="en-US" sz="1200" b="0" i="0" kern="1200" baseline="0" dirty="0">
                <a:solidFill>
                  <a:schemeClr val="tx1"/>
                </a:solidFill>
                <a:effectLst/>
                <a:latin typeface="Arial" charset="0"/>
                <a:ea typeface="ヒラギノ角ゴ Pro W3" pitchFamily="1" charset="-128"/>
                <a:cs typeface="+mn-cs"/>
              </a:rPr>
              <a:t> cases calculate: </a:t>
            </a:r>
          </a:p>
          <a:p>
            <a:pPr marL="628650" lvl="1" indent="-171450" rtl="0" fontAlgn="ctr">
              <a:buFont typeface="Arial" panose="020B0604020202020204" pitchFamily="34" charset="0"/>
              <a:buChar char="•"/>
            </a:pPr>
            <a:r>
              <a:rPr lang="en-US" sz="1200" b="0" i="0" kern="1200" baseline="0" dirty="0">
                <a:solidFill>
                  <a:schemeClr val="tx1"/>
                </a:solidFill>
                <a:effectLst/>
                <a:latin typeface="Arial" charset="0"/>
                <a:ea typeface="ヒラギノ角ゴ Pro W3" pitchFamily="1" charset="-128"/>
                <a:cs typeface="+mn-cs"/>
              </a:rPr>
              <a:t>Benefits</a:t>
            </a:r>
          </a:p>
          <a:p>
            <a:pPr marL="1085850" lvl="2" indent="-171450" rtl="0" fontAlgn="ctr">
              <a:buFont typeface="Arial" panose="020B0604020202020204" pitchFamily="34" charset="0"/>
              <a:buChar char="•"/>
            </a:pPr>
            <a:r>
              <a:rPr lang="en-US" sz="1200" b="0" i="0" kern="1200" baseline="0" dirty="0">
                <a:solidFill>
                  <a:schemeClr val="tx1"/>
                </a:solidFill>
                <a:effectLst/>
                <a:latin typeface="Arial" charset="0"/>
                <a:ea typeface="ヒラギノ角ゴ Pro W3" pitchFamily="1" charset="-128"/>
                <a:cs typeface="+mn-cs"/>
              </a:rPr>
              <a:t>The intrinsic value of the health benefit, sometimes using a VSL approach (</a:t>
            </a:r>
            <a:r>
              <a:rPr lang="en-US" sz="1200" b="0" i="0" kern="1200" dirty="0">
                <a:solidFill>
                  <a:schemeClr val="tx1"/>
                </a:solidFill>
                <a:effectLst/>
                <a:latin typeface="Arial" charset="0"/>
                <a:ea typeface="ヒラギノ角ゴ Pro W3" pitchFamily="1" charset="-128"/>
                <a:cs typeface="+mn-cs"/>
              </a:rPr>
              <a:t>Reductions in incidence, prevalence, and deaths)</a:t>
            </a:r>
          </a:p>
          <a:p>
            <a:pPr marL="1085850" lvl="2" indent="-171450" rtl="0" fontAlgn="ctr">
              <a:buFont typeface="Arial" panose="020B0604020202020204" pitchFamily="34" charset="0"/>
              <a:buChar char="•"/>
            </a:pPr>
            <a:r>
              <a:rPr lang="en-US" sz="1200" b="0" i="0" kern="1200" baseline="0" dirty="0">
                <a:solidFill>
                  <a:schemeClr val="tx1"/>
                </a:solidFill>
                <a:effectLst/>
                <a:latin typeface="Arial" charset="0"/>
                <a:ea typeface="ヒラギノ角ゴ Pro W3" pitchFamily="1" charset="-128"/>
                <a:cs typeface="+mn-cs"/>
              </a:rPr>
              <a:t>The instrumental value of improved labor-market outcomes as measured in GDP (e.g., </a:t>
            </a:r>
            <a:r>
              <a:rPr lang="en-US" sz="1200" b="0" i="0" kern="1200" dirty="0">
                <a:solidFill>
                  <a:schemeClr val="tx1"/>
                </a:solidFill>
                <a:effectLst/>
                <a:latin typeface="Arial" charset="0"/>
                <a:ea typeface="ヒラギノ角ゴ Pro W3" pitchFamily="1" charset="-128"/>
                <a:cs typeface="+mn-cs"/>
              </a:rPr>
              <a:t>gains in productivity (reduction in absenteeism and </a:t>
            </a:r>
            <a:r>
              <a:rPr lang="en-US" sz="1200" b="0" i="0" kern="1200" dirty="0" err="1">
                <a:solidFill>
                  <a:schemeClr val="tx1"/>
                </a:solidFill>
                <a:effectLst/>
                <a:latin typeface="Arial" charset="0"/>
                <a:ea typeface="ヒラギノ角ゴ Pro W3" pitchFamily="1" charset="-128"/>
                <a:cs typeface="+mn-cs"/>
              </a:rPr>
              <a:t>presenteeism</a:t>
            </a:r>
            <a:endParaRPr lang="en-US" sz="1200" b="0" i="0" kern="1200" dirty="0">
              <a:solidFill>
                <a:schemeClr val="tx1"/>
              </a:solidFill>
              <a:effectLst/>
              <a:latin typeface="Arial" charset="0"/>
              <a:ea typeface="ヒラギノ角ゴ Pro W3" pitchFamily="1" charset="-128"/>
              <a:cs typeface="+mn-cs"/>
            </a:endParaRPr>
          </a:p>
          <a:p>
            <a:pPr marL="628650" lvl="1" indent="-171450" rtl="0" fontAlgn="ctr">
              <a:buFont typeface="Arial" panose="020B0604020202020204" pitchFamily="34" charset="0"/>
              <a:buChar char="•"/>
            </a:pPr>
            <a:r>
              <a:rPr lang="en-US" sz="1200" b="0" i="0" kern="1200" dirty="0">
                <a:solidFill>
                  <a:schemeClr val="tx1"/>
                </a:solidFill>
                <a:effectLst/>
                <a:latin typeface="Arial" charset="0"/>
                <a:ea typeface="ヒラギノ角ゴ Pro W3" pitchFamily="1" charset="-128"/>
                <a:cs typeface="+mn-cs"/>
              </a:rPr>
              <a:t>Costs</a:t>
            </a:r>
            <a:r>
              <a:rPr lang="en-US" sz="1200" b="0" i="0" kern="1200" baseline="0" dirty="0">
                <a:solidFill>
                  <a:schemeClr val="tx1"/>
                </a:solidFill>
                <a:effectLst/>
                <a:latin typeface="Arial" charset="0"/>
                <a:ea typeface="ヒラギノ角ゴ Pro W3" pitchFamily="1" charset="-128"/>
                <a:cs typeface="+mn-cs"/>
              </a:rPr>
              <a:t> to implement </a:t>
            </a:r>
          </a:p>
          <a:p>
            <a:pPr marL="457200" lvl="1" indent="0" rtl="0" fontAlgn="ctr">
              <a:buFont typeface="Arial" panose="020B0604020202020204" pitchFamily="34" charset="0"/>
              <a:buNone/>
            </a:pPr>
            <a:endParaRPr lang="en-US" sz="1200" b="0" i="0" kern="1200" dirty="0">
              <a:solidFill>
                <a:schemeClr val="tx1"/>
              </a:solidFill>
              <a:effectLst/>
              <a:latin typeface="Arial" charset="0"/>
              <a:ea typeface="ヒラギノ角ゴ Pro W3" pitchFamily="1" charset="-128"/>
              <a:cs typeface="+mn-cs"/>
            </a:endParaRPr>
          </a:p>
          <a:p>
            <a:pPr marL="171450" indent="-171450" rtl="0" fontAlgn="ctr">
              <a:buFont typeface="Arial" panose="020B0604020202020204" pitchFamily="34" charset="0"/>
              <a:buChar char="•"/>
            </a:pPr>
            <a:r>
              <a:rPr lang="en-US" sz="1200" b="1" i="0" kern="1200" dirty="0">
                <a:solidFill>
                  <a:schemeClr val="tx1"/>
                </a:solidFill>
                <a:effectLst/>
                <a:latin typeface="Arial" charset="0"/>
                <a:ea typeface="ヒラギノ角ゴ Pro W3" pitchFamily="1" charset="-128"/>
                <a:cs typeface="+mn-cs"/>
              </a:rPr>
              <a:t>Identifies access, delivery, quality, and efficiency issues</a:t>
            </a:r>
            <a:r>
              <a:rPr lang="en-US" sz="1200" b="0" i="0" kern="1200" dirty="0">
                <a:solidFill>
                  <a:schemeClr val="tx1"/>
                </a:solidFill>
                <a:effectLst/>
                <a:latin typeface="Arial" charset="0"/>
                <a:ea typeface="ヒラギノ角ゴ Pro W3" pitchFamily="1" charset="-128"/>
                <a:cs typeface="+mn-cs"/>
              </a:rPr>
              <a:t> that exist within a health system, and how they can be addressed in order to facilitate the introduction of proposed interventions</a:t>
            </a:r>
          </a:p>
          <a:p>
            <a:pPr rtl="0" fontAlgn="ctr"/>
            <a:endParaRPr lang="en-US" sz="1200" b="0" i="0" kern="1200" dirty="0">
              <a:solidFill>
                <a:schemeClr val="tx1"/>
              </a:solidFill>
              <a:effectLst/>
              <a:latin typeface="Arial" charset="0"/>
              <a:ea typeface="ヒラギノ角ゴ Pro W3" pitchFamily="1" charset="-128"/>
              <a:cs typeface="+mn-cs"/>
            </a:endParaRPr>
          </a:p>
          <a:p>
            <a:pPr marL="171450" marR="0" lvl="0" indent="-171450" algn="l" defTabSz="914400" rtl="0" eaLnBrk="0" fontAlgn="ctr" latinLnBrk="0" hangingPunct="0">
              <a:lnSpc>
                <a:spcPct val="100000"/>
              </a:lnSpc>
              <a:spcBef>
                <a:spcPct val="30000"/>
              </a:spcBef>
              <a:spcAft>
                <a:spcPct val="0"/>
              </a:spcAft>
              <a:buClrTx/>
              <a:buSzTx/>
              <a:buFont typeface="Arial" panose="020B0604020202020204" pitchFamily="34" charset="0"/>
              <a:buChar char="•"/>
              <a:tabLst/>
              <a:defRPr/>
            </a:pPr>
            <a:r>
              <a:rPr lang="en-US" kern="0" dirty="0"/>
              <a:t>Frames current levels of health spending against the cost of intervention packages, and </a:t>
            </a:r>
            <a:r>
              <a:rPr lang="en-US" b="1" kern="0" dirty="0"/>
              <a:t>analyzes how to close the funding gap</a:t>
            </a:r>
            <a:r>
              <a:rPr lang="en-US" sz="1200" b="0" i="0" kern="1200" dirty="0">
                <a:solidFill>
                  <a:schemeClr val="tx1"/>
                </a:solidFill>
                <a:effectLst/>
                <a:latin typeface="Arial" charset="0"/>
                <a:ea typeface="ヒラギノ角ゴ Pro W3" pitchFamily="1" charset="-128"/>
                <a:cs typeface="+mn-cs"/>
              </a:rPr>
              <a:t>. </a:t>
            </a:r>
          </a:p>
          <a:p>
            <a:pPr marL="628650" marR="0" lvl="1" indent="-171450" algn="l" defTabSz="914400" rtl="0" eaLnBrk="0" fontAlgn="ctr" latinLnBrk="0" hangingPunct="0">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Arial" charset="0"/>
                <a:ea typeface="ヒラギノ角ゴ Pro W3" pitchFamily="1" charset="-128"/>
                <a:cs typeface="+mn-cs"/>
              </a:rPr>
              <a:t>Projected economic growth</a:t>
            </a:r>
          </a:p>
          <a:p>
            <a:pPr marL="628650" lvl="1" indent="-171450" rtl="0" fontAlgn="ctr">
              <a:buFont typeface="Arial" panose="020B0604020202020204" pitchFamily="34" charset="0"/>
              <a:buChar char="•"/>
            </a:pPr>
            <a:r>
              <a:rPr lang="en-US" sz="1200" b="0" i="0" kern="1200" dirty="0">
                <a:solidFill>
                  <a:schemeClr val="tx1"/>
                </a:solidFill>
                <a:effectLst/>
                <a:latin typeface="Arial" charset="0"/>
                <a:ea typeface="ヒラギノ角ゴ Pro W3" pitchFamily="1" charset="-128"/>
                <a:cs typeface="+mn-cs"/>
              </a:rPr>
              <a:t>National revenue and public spending</a:t>
            </a:r>
          </a:p>
          <a:p>
            <a:pPr marL="628650" lvl="1" indent="-171450" rtl="0" fontAlgn="ctr">
              <a:buFont typeface="Arial" panose="020B0604020202020204" pitchFamily="34" charset="0"/>
              <a:buChar char="•"/>
            </a:pPr>
            <a:r>
              <a:rPr lang="en-US" sz="1200" b="0" i="0" kern="1200" dirty="0">
                <a:solidFill>
                  <a:schemeClr val="tx1"/>
                </a:solidFill>
                <a:effectLst/>
                <a:latin typeface="Arial" charset="0"/>
                <a:ea typeface="ヒラギノ角ゴ Pro W3" pitchFamily="1" charset="-128"/>
                <a:cs typeface="+mn-cs"/>
              </a:rPr>
              <a:t>Health budget trends</a:t>
            </a:r>
          </a:p>
          <a:p>
            <a:pPr marL="1085850" lvl="2" indent="-171450" rtl="0" fontAlgn="ctr">
              <a:buFont typeface="Arial" panose="020B0604020202020204" pitchFamily="34" charset="0"/>
              <a:buChar char="•"/>
            </a:pPr>
            <a:r>
              <a:rPr lang="en-US" sz="1200" b="0" i="0" kern="1200" dirty="0">
                <a:solidFill>
                  <a:schemeClr val="tx1"/>
                </a:solidFill>
                <a:effectLst/>
                <a:latin typeface="Arial" charset="0"/>
                <a:ea typeface="ヒラギノ角ゴ Pro W3" pitchFamily="1" charset="-128"/>
                <a:cs typeface="+mn-cs"/>
              </a:rPr>
              <a:t>NCD specific funding, including donor commitments.</a:t>
            </a:r>
          </a:p>
          <a:p>
            <a:r>
              <a:rPr lang="en-US" sz="1200" kern="1200" dirty="0">
                <a:solidFill>
                  <a:schemeClr val="tx1"/>
                </a:solidFill>
                <a:effectLst/>
                <a:latin typeface="Arial" charset="0"/>
                <a:ea typeface="ヒラギノ角ゴ Pro W3" pitchFamily="1" charset="-128"/>
                <a:cs typeface="+mn-cs"/>
              </a:rPr>
              <a:t> </a:t>
            </a:r>
          </a:p>
          <a:p>
            <a:r>
              <a:rPr lang="en-US" sz="1200" kern="1200" dirty="0">
                <a:solidFill>
                  <a:schemeClr val="tx1"/>
                </a:solidFill>
                <a:effectLst/>
                <a:latin typeface="Arial" charset="0"/>
                <a:ea typeface="ヒラギノ角ゴ Pro W3" pitchFamily="1" charset="-128"/>
                <a:cs typeface="+mn-cs"/>
              </a:rPr>
              <a:t>Additional components of an investment case may include: policy analysis (feasibility)</a:t>
            </a:r>
          </a:p>
          <a:p>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13</a:t>
            </a:fld>
            <a:endParaRPr lang="en-US"/>
          </a:p>
        </p:txBody>
      </p:sp>
    </p:spTree>
    <p:extLst>
      <p:ext uri="{BB962C8B-B14F-4D97-AF65-F5344CB8AC3E}">
        <p14:creationId xmlns:p14="http://schemas.microsoft.com/office/powerpoint/2010/main" val="593112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Gates Foundation is using a simple analysis for investment</a:t>
            </a:r>
            <a:r>
              <a:rPr lang="en-US" baseline="0" dirty="0"/>
              <a:t> decisions that mimics the basic definition of an investment case. “</a:t>
            </a:r>
            <a:r>
              <a:rPr lang="en-US" dirty="0">
                <a:effectLst/>
              </a:rPr>
              <a:t>The framework we use to evaluate [data in order</a:t>
            </a:r>
            <a:r>
              <a:rPr lang="en-US" baseline="0" dirty="0">
                <a:effectLst/>
              </a:rPr>
              <a:t> to arrive at investment decisions] </a:t>
            </a:r>
            <a:r>
              <a:rPr lang="en-US" dirty="0">
                <a:effectLst/>
              </a:rPr>
              <a:t>has a few simple dimensions: cost per disability-adjusted life year (DALY) averted, probability of technical success, and, at a more strategic level, whether our resources fill a real gap in the funding landscape.”</a:t>
            </a:r>
            <a:endParaRPr lang="en-US" baseline="0" dirty="0"/>
          </a:p>
          <a:p>
            <a:endParaRPr lang="en-US" baseline="0" dirty="0"/>
          </a:p>
          <a:p>
            <a:r>
              <a:rPr lang="en-US" b="1" dirty="0">
                <a:effectLst/>
              </a:rPr>
              <a:t>Figure</a:t>
            </a:r>
            <a:r>
              <a:rPr lang="en-US" b="1" baseline="0" dirty="0">
                <a:effectLst/>
              </a:rPr>
              <a:t> explanation</a:t>
            </a:r>
            <a:r>
              <a:rPr lang="en-US" baseline="0" dirty="0">
                <a:effectLst/>
              </a:rPr>
              <a:t>: </a:t>
            </a:r>
            <a:r>
              <a:rPr lang="en-US" dirty="0">
                <a:effectLst/>
              </a:rPr>
              <a:t>Cost per disability-adjusted life year (DALY) averted is the incremental cost to deliver incremental DALY savings versus only the standard of care. Probability of success is the estimate of probability of technical and regulatory success (PTRS) informed by industry benchmarks and expert opinion. NRRV: Non-replicating rotavirus vaccine. Both the cost and the probability of success are dynamic values and subject to change with information that is constantly evolving</a:t>
            </a: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14</a:t>
            </a:fld>
            <a:endParaRPr lang="en-US"/>
          </a:p>
        </p:txBody>
      </p:sp>
    </p:spTree>
    <p:extLst>
      <p:ext uri="{BB962C8B-B14F-4D97-AF65-F5344CB8AC3E}">
        <p14:creationId xmlns:p14="http://schemas.microsoft.com/office/powerpoint/2010/main" val="305997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u="sng" dirty="0"/>
              <a:t>Interventions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Some models are built specifically to model policy/behavioral interventions.</a:t>
            </a:r>
            <a:r>
              <a:rPr lang="en-US" baseline="0" dirty="0"/>
              <a:t> For example, the </a:t>
            </a:r>
            <a:r>
              <a:rPr lang="en-US" b="1" baseline="0" dirty="0"/>
              <a:t>Chronic Disease Prevention model </a:t>
            </a:r>
            <a:r>
              <a:rPr lang="en-US" baseline="0" dirty="0"/>
              <a:t>has been adapted to model mass media campaigns and worksite interventions for obesity, and </a:t>
            </a:r>
            <a:r>
              <a:rPr lang="en-US" b="1" baseline="0" dirty="0"/>
              <a:t>Blakely’s life-state table </a:t>
            </a:r>
            <a:r>
              <a:rPr lang="en-US" b="0" baseline="0" dirty="0"/>
              <a:t>models</a:t>
            </a:r>
            <a:r>
              <a:rPr lang="en-US" b="1" baseline="0" dirty="0"/>
              <a:t> </a:t>
            </a:r>
            <a:r>
              <a:rPr lang="en-US" baseline="0" dirty="0"/>
              <a:t>tobacco and food taxes, and subsidies for vegetable and fruit. On the other hand, the OHT focuses more heavily on biomedical interventions (e.g., treatment for high blood pressure or stage 1 breast cancer treatment). Still others do not incorporate specific interventions at all. In one paper, for instance, authors using the </a:t>
            </a:r>
            <a:r>
              <a:rPr lang="en-US" b="1" baseline="0" dirty="0"/>
              <a:t>EPIC Model</a:t>
            </a:r>
            <a:r>
              <a:rPr lang="en-US" baseline="0" dirty="0"/>
              <a:t> insert a hypothetical NCD intervention (e.g., a five percent reduction in mortality from cancer) to estimate resulting reductions in economic losses. </a:t>
            </a:r>
            <a:endParaRPr lang="en-US" dirty="0"/>
          </a:p>
          <a:p>
            <a:endParaRPr lang="en-US" baseline="0"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16</a:t>
            </a:fld>
            <a:endParaRPr lang="en-US"/>
          </a:p>
        </p:txBody>
      </p:sp>
    </p:spTree>
    <p:extLst>
      <p:ext uri="{BB962C8B-B14F-4D97-AF65-F5344CB8AC3E}">
        <p14:creationId xmlns:p14="http://schemas.microsoft.com/office/powerpoint/2010/main" val="1379279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Long-term health impact (model</a:t>
            </a:r>
            <a:r>
              <a:rPr lang="en-US" b="1" baseline="0" dirty="0"/>
              <a:t> has a long time horizon)</a:t>
            </a:r>
            <a:endParaRPr lang="en-US" b="1" dirty="0"/>
          </a:p>
          <a:p>
            <a:pPr marL="628650" lvl="1" indent="-171450">
              <a:buFont typeface="Arial" panose="020B0604020202020204" pitchFamily="34" charset="0"/>
              <a:buChar char="•"/>
            </a:pPr>
            <a:r>
              <a:rPr lang="en-US" dirty="0"/>
              <a:t>This category denotes whether a model incorporates a method of allowing for an intervention's impact over time.</a:t>
            </a:r>
            <a:r>
              <a:rPr lang="en-US" baseline="0" dirty="0"/>
              <a:t> On a second level, </a:t>
            </a:r>
            <a:r>
              <a:rPr lang="en-US" dirty="0"/>
              <a:t>it includes</a:t>
            </a:r>
            <a:r>
              <a:rPr lang="en-US" baseline="0" dirty="0"/>
              <a:t> consideration of whether a model contains built in parameters to allow the effect of an intervention to vary or fluctuate over time according to conditions</a:t>
            </a:r>
            <a:r>
              <a:rPr lang="en-US" dirty="0"/>
              <a:t>. (e.g., the effects on cardiovascular disease burden and health expenditure of increasing the price of unhealthy foods may manifest and persist for many years after the intervention is introduced)</a:t>
            </a:r>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Wider societal costs and consequences</a:t>
            </a:r>
          </a:p>
          <a:p>
            <a:pPr marL="628650" lvl="1" indent="-171450">
              <a:buFont typeface="Arial" panose="020B0604020202020204" pitchFamily="34" charset="0"/>
              <a:buChar char="•"/>
            </a:pPr>
            <a:r>
              <a:rPr lang="en-US" dirty="0"/>
              <a:t>(e.g., “transport policies to improve physical activity have social costs and outcomes beyond health; and different social costs and outcomes are relevant to different modeled scenarios, for example, influencing alcohol use has an important effect on crime whereas reducing stroke incidence has amore important effect on social care”)</a:t>
            </a:r>
          </a:p>
          <a:p>
            <a:pPr marL="457200" lvl="1" indent="0">
              <a:buFont typeface="Arial" panose="020B0604020202020204" pitchFamily="34" charset="0"/>
              <a:buNone/>
            </a:pPr>
            <a:endParaRPr lang="en-US" dirty="0"/>
          </a:p>
          <a:p>
            <a:pPr marL="171450" indent="-171450">
              <a:buFont typeface="Arial" panose="020B0604020202020204" pitchFamily="34" charset="0"/>
              <a:buChar char="•"/>
            </a:pPr>
            <a:r>
              <a:rPr lang="en-US" b="1" dirty="0"/>
              <a:t>Impact on inequalities</a:t>
            </a:r>
          </a:p>
          <a:p>
            <a:pPr marL="628650" lvl="1" indent="-171450">
              <a:buFont typeface="Arial" panose="020B0604020202020204" pitchFamily="34" charset="0"/>
              <a:buChar char="•"/>
            </a:pPr>
            <a:r>
              <a:rPr lang="en-US" dirty="0"/>
              <a:t>Does</a:t>
            </a:r>
            <a:r>
              <a:rPr lang="en-US" baseline="0" dirty="0"/>
              <a:t> the model allow for a breakdown of impact and analysis: across categories like geography, gender, socioeconomic status, age, etc. (e.g., “</a:t>
            </a:r>
            <a:r>
              <a:rPr lang="en-US" dirty="0"/>
              <a:t>more deprived population groups may respond differently to those who are less deprived following a price increase on unhealthy food”)</a:t>
            </a:r>
          </a:p>
          <a:p>
            <a:pPr marL="628650" lvl="1" indent="-171450">
              <a:buFont typeface="Arial" panose="020B0604020202020204" pitchFamily="34" charset="0"/>
              <a:buChar char="•"/>
            </a:pPr>
            <a:endParaRPr lang="en-US" b="1" dirty="0"/>
          </a:p>
          <a:p>
            <a:pPr marL="171450" lvl="0" indent="-171450">
              <a:buFont typeface="Arial" panose="020B0604020202020204" pitchFamily="34" charset="0"/>
              <a:buChar char="•"/>
            </a:pPr>
            <a:r>
              <a:rPr lang="en-US" b="1" dirty="0"/>
              <a:t>Multicomponent</a:t>
            </a:r>
            <a:r>
              <a:rPr lang="en-US" b="1" baseline="0" dirty="0"/>
              <a:t> interventions</a:t>
            </a:r>
          </a:p>
          <a:p>
            <a:pPr marL="628650" lvl="1" indent="-171450">
              <a:buFont typeface="Arial" panose="020B0604020202020204" pitchFamily="34" charset="0"/>
              <a:buChar char="•"/>
            </a:pPr>
            <a:r>
              <a:rPr lang="en-US" baseline="0" dirty="0"/>
              <a:t>Can interventions be modeled as packages, or only individually? (e.g., “a policy aimed at increasing physical activity may include both additional bicycle lanes and subsidized gym membership”)</a:t>
            </a:r>
          </a:p>
          <a:p>
            <a:pPr marL="457200" lvl="1" indent="0">
              <a:buFont typeface="Arial" panose="020B0604020202020204" pitchFamily="34" charset="0"/>
              <a:buNone/>
            </a:pPr>
            <a:endParaRPr lang="en-US" baseline="0" dirty="0"/>
          </a:p>
          <a:p>
            <a:pPr marL="171450" indent="-171450">
              <a:buFont typeface="Arial" panose="020B0604020202020204" pitchFamily="34" charset="0"/>
              <a:buChar char="•"/>
            </a:pPr>
            <a:r>
              <a:rPr lang="en-US" b="1" baseline="0" dirty="0"/>
              <a:t>Interactions with non-health sector systems</a:t>
            </a:r>
          </a:p>
          <a:p>
            <a:pPr marL="628650" lvl="1" indent="-171450">
              <a:buFont typeface="Arial" panose="020B0604020202020204" pitchFamily="34" charset="0"/>
              <a:buChar char="•"/>
            </a:pPr>
            <a:r>
              <a:rPr lang="en-US" baseline="0" dirty="0"/>
              <a:t>Are interactions within complex non-health sector systems included? (e.g., if simulating the effect of upgrading home insulation to reduce winter deaths, it may be important to consider interactions with the housing sector, energy sector, and social care)"</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All examples from Briggs, A., Wolstenholme, J., Blakely, T., &amp; Scarborough, P. (2016). Choosing an epidemiological model structure for the economic evaluation of non-communicable disease public health interventions. Population Health Metrics, 14, Population Health Metrics, 2016, Vol.14.</a:t>
            </a:r>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17</a:t>
            </a:fld>
            <a:endParaRPr lang="en-US"/>
          </a:p>
        </p:txBody>
      </p:sp>
    </p:spTree>
    <p:extLst>
      <p:ext uri="{BB962C8B-B14F-4D97-AF65-F5344CB8AC3E}">
        <p14:creationId xmlns:p14="http://schemas.microsoft.com/office/powerpoint/2010/main" val="432960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Asterisks on “long-term health impacts” indicate whether the model allows for an intervention's effect to vary </a:t>
            </a:r>
            <a:r>
              <a:rPr lang="en-US"/>
              <a:t>(e.g., </a:t>
            </a:r>
            <a:r>
              <a:rPr lang="en-US" dirty="0"/>
              <a:t>recede) over a long time span.</a:t>
            </a:r>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18</a:t>
            </a:fld>
            <a:endParaRPr lang="en-US"/>
          </a:p>
        </p:txBody>
      </p:sp>
    </p:spTree>
    <p:extLst>
      <p:ext uri="{BB962C8B-B14F-4D97-AF65-F5344CB8AC3E}">
        <p14:creationId xmlns:p14="http://schemas.microsoft.com/office/powerpoint/2010/main" val="4119476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20</a:t>
            </a:fld>
            <a:endParaRPr lang="en-US"/>
          </a:p>
        </p:txBody>
      </p:sp>
    </p:spTree>
    <p:extLst>
      <p:ext uri="{BB962C8B-B14F-4D97-AF65-F5344CB8AC3E}">
        <p14:creationId xmlns:p14="http://schemas.microsoft.com/office/powerpoint/2010/main" val="4039630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300"/>
              </a:spcAft>
              <a:buFont typeface="Arial" panose="020B0604020202020204" pitchFamily="34" charset="0"/>
              <a:buChar char="•"/>
            </a:pPr>
            <a:r>
              <a:rPr lang="en-US" sz="1200" dirty="0"/>
              <a:t>Outputs – Report, PPT, infographics, illustrated videos. </a:t>
            </a:r>
          </a:p>
          <a:p>
            <a:pPr>
              <a:spcAft>
                <a:spcPts val="300"/>
              </a:spcAft>
            </a:pPr>
            <a:endParaRPr lang="en-US" sz="1200" dirty="0"/>
          </a:p>
          <a:p>
            <a:pPr marL="285750" indent="-285750">
              <a:spcAft>
                <a:spcPts val="300"/>
              </a:spcAft>
              <a:buFont typeface="Arial" panose="020B0604020202020204" pitchFamily="34" charset="0"/>
              <a:buChar char="•"/>
            </a:pPr>
            <a:r>
              <a:rPr lang="en-US" sz="1200" dirty="0"/>
              <a:t>Presentation of the results in country. </a:t>
            </a:r>
          </a:p>
          <a:p>
            <a:pPr marL="285750" indent="-285750">
              <a:spcAft>
                <a:spcPts val="300"/>
              </a:spcAft>
              <a:buFont typeface="Arial" panose="020B0604020202020204" pitchFamily="34" charset="0"/>
              <a:buChar char="•"/>
            </a:pPr>
            <a:endParaRPr lang="en-US" sz="1200" dirty="0"/>
          </a:p>
          <a:p>
            <a:pPr marL="285750" indent="-285750">
              <a:spcAft>
                <a:spcPts val="300"/>
              </a:spcAft>
              <a:buFont typeface="Arial" panose="020B0604020202020204" pitchFamily="34" charset="0"/>
              <a:buChar char="•"/>
            </a:pPr>
            <a:r>
              <a:rPr lang="en-US" sz="1200" dirty="0"/>
              <a:t>Results have (or will be) used to inform consideration of new legislation (Republic of Georgia; Zambia). </a:t>
            </a:r>
          </a:p>
          <a:p>
            <a:pPr marL="285750" indent="-285750">
              <a:spcAft>
                <a:spcPts val="300"/>
              </a:spcAft>
              <a:buFont typeface="Arial" panose="020B0604020202020204" pitchFamily="34" charset="0"/>
              <a:buChar char="•"/>
            </a:pPr>
            <a:endParaRPr lang="en-US" sz="1200" dirty="0"/>
          </a:p>
          <a:p>
            <a:pPr marL="285750" indent="-285750">
              <a:spcAft>
                <a:spcPts val="300"/>
              </a:spcAft>
              <a:buFont typeface="Arial" panose="020B0604020202020204" pitchFamily="34" charset="0"/>
              <a:buChar char="•"/>
            </a:pPr>
            <a:r>
              <a:rPr lang="en-US" sz="1200" dirty="0"/>
              <a:t>Featured in speeches by the Ministers of Health and Finance to Parliament, and in local news media (Jamaica).</a:t>
            </a:r>
          </a:p>
          <a:p>
            <a:pPr marL="285750" indent="-285750">
              <a:spcAft>
                <a:spcPts val="300"/>
              </a:spcAft>
              <a:buFont typeface="Arial" panose="020B0604020202020204" pitchFamily="34" charset="0"/>
              <a:buChar char="•"/>
            </a:pPr>
            <a:endParaRPr lang="en-US" sz="1200" dirty="0"/>
          </a:p>
          <a:p>
            <a:pPr marL="285750" indent="-285750">
              <a:spcAft>
                <a:spcPts val="300"/>
              </a:spcAft>
              <a:buFont typeface="Arial" panose="020B0604020202020204" pitchFamily="34" charset="0"/>
              <a:buChar char="•"/>
            </a:pPr>
            <a:r>
              <a:rPr lang="en-US" sz="1200" dirty="0"/>
              <a:t>Planned or ongoing investment cases in 14 countries (e.g., Peru, Jordan, El Salvador, Sri Lanka, Zambia)</a:t>
            </a:r>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21</a:t>
            </a:fld>
            <a:endParaRPr lang="en-US"/>
          </a:p>
        </p:txBody>
      </p:sp>
    </p:spTree>
    <p:extLst>
      <p:ext uri="{BB962C8B-B14F-4D97-AF65-F5344CB8AC3E}">
        <p14:creationId xmlns:p14="http://schemas.microsoft.com/office/powerpoint/2010/main" val="2156322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22</a:t>
            </a:fld>
            <a:endParaRPr lang="en-US"/>
          </a:p>
        </p:txBody>
      </p:sp>
    </p:spTree>
    <p:extLst>
      <p:ext uri="{BB962C8B-B14F-4D97-AF65-F5344CB8AC3E}">
        <p14:creationId xmlns:p14="http://schemas.microsoft.com/office/powerpoint/2010/main" val="2928877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3</a:t>
            </a:fld>
            <a:endParaRPr lang="en-US"/>
          </a:p>
        </p:txBody>
      </p:sp>
    </p:spTree>
    <p:extLst>
      <p:ext uri="{BB962C8B-B14F-4D97-AF65-F5344CB8AC3E}">
        <p14:creationId xmlns:p14="http://schemas.microsoft.com/office/powerpoint/2010/main" val="3088522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23</a:t>
            </a:fld>
            <a:endParaRPr lang="en-US"/>
          </a:p>
        </p:txBody>
      </p:sp>
    </p:spTree>
    <p:extLst>
      <p:ext uri="{BB962C8B-B14F-4D97-AF65-F5344CB8AC3E}">
        <p14:creationId xmlns:p14="http://schemas.microsoft.com/office/powerpoint/2010/main" val="2584697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conduct</a:t>
            </a:r>
            <a:r>
              <a:rPr lang="en-US" baseline="0" dirty="0"/>
              <a:t> a s</a:t>
            </a:r>
            <a:r>
              <a:rPr lang="en-US" dirty="0"/>
              <a:t>takeholder</a:t>
            </a:r>
            <a:r>
              <a:rPr lang="en-US" baseline="0" dirty="0"/>
              <a:t> analysis: who if for and against? Key informants are asked questions such as: </a:t>
            </a:r>
          </a:p>
          <a:p>
            <a:endParaRPr lang="en-US" baseline="0" dirty="0"/>
          </a:p>
          <a:p>
            <a:r>
              <a:rPr lang="en-US" baseline="0" dirty="0"/>
              <a:t>The process allows the team to map overlapping priorities between government sectors, identify bottlenecks/challenges, and find opportunities for how to frame results. </a:t>
            </a:r>
            <a:endParaRPr lang="en-US" dirty="0"/>
          </a:p>
          <a:p>
            <a:endParaRPr lang="en-US" dirty="0"/>
          </a:p>
          <a:p>
            <a:r>
              <a:rPr lang="en-US" dirty="0"/>
              <a:t>In Jamaica</a:t>
            </a:r>
            <a:r>
              <a:rPr lang="en-US" baseline="0" dirty="0"/>
              <a:t> we learned: </a:t>
            </a:r>
          </a:p>
          <a:p>
            <a:pPr marL="171450" indent="-171450">
              <a:buFont typeface="Arial" panose="020B0604020202020204" pitchFamily="34" charset="0"/>
              <a:buChar char="•"/>
            </a:pPr>
            <a:r>
              <a:rPr lang="en-US" sz="1200" u="sng" kern="1200" dirty="0">
                <a:solidFill>
                  <a:schemeClr val="tx1"/>
                </a:solidFill>
                <a:effectLst/>
                <a:latin typeface="Arial" charset="0"/>
                <a:ea typeface="ヒラギノ角ゴ Pro W3" pitchFamily="1" charset="-128"/>
                <a:cs typeface="+mn-cs"/>
              </a:rPr>
              <a:t>NCD action must be tied to the “bottom line”, considering the current government’s emphasis on job creation and economic growth;</a:t>
            </a:r>
            <a:r>
              <a:rPr lang="en-US" sz="1200" u="sng" kern="1200" baseline="0" dirty="0">
                <a:solidFill>
                  <a:schemeClr val="tx1"/>
                </a:solidFill>
                <a:effectLst/>
                <a:latin typeface="Arial" charset="0"/>
                <a:ea typeface="ヒラギノ角ゴ Pro W3" pitchFamily="1" charset="-128"/>
                <a:cs typeface="+mn-cs"/>
              </a:rPr>
              <a:t> </a:t>
            </a:r>
          </a:p>
          <a:p>
            <a:pPr marL="171450" indent="-171450">
              <a:buFont typeface="Arial" panose="020B0604020202020204" pitchFamily="34" charset="0"/>
              <a:buChar char="•"/>
            </a:pPr>
            <a:r>
              <a:rPr lang="en-US" sz="1200" u="sng" kern="1200" dirty="0">
                <a:solidFill>
                  <a:schemeClr val="tx1"/>
                </a:solidFill>
                <a:effectLst/>
                <a:latin typeface="Arial" charset="0"/>
                <a:ea typeface="ヒラギノ角ゴ Pro W3" pitchFamily="1" charset="-128"/>
                <a:cs typeface="+mn-cs"/>
              </a:rPr>
              <a:t>NCD action must also be tied to Jamaica’s leading social priorities:</a:t>
            </a:r>
            <a:r>
              <a:rPr lang="en-US" sz="1200" u="sng" kern="1200" baseline="0" dirty="0">
                <a:solidFill>
                  <a:schemeClr val="tx1"/>
                </a:solidFill>
                <a:effectLst/>
                <a:latin typeface="Arial" charset="0"/>
                <a:ea typeface="ヒラギノ角ゴ Pro W3" pitchFamily="1" charset="-128"/>
                <a:cs typeface="+mn-cs"/>
              </a:rPr>
              <a:t> reducing crime and violence (Alcohol)</a:t>
            </a:r>
          </a:p>
          <a:p>
            <a:pPr marL="0" indent="0">
              <a:buFont typeface="Arial" panose="020B0604020202020204" pitchFamily="34" charset="0"/>
              <a:buNone/>
            </a:pPr>
            <a:endParaRPr lang="en-US" sz="1200" u="sng" kern="1200" baseline="0" dirty="0">
              <a:solidFill>
                <a:schemeClr val="tx1"/>
              </a:solidFill>
              <a:effectLst/>
              <a:latin typeface="Arial" charset="0"/>
              <a:ea typeface="ヒラギノ角ゴ Pro W3" pitchFamily="1" charset="-128"/>
              <a:cs typeface="+mn-cs"/>
            </a:endParaRPr>
          </a:p>
          <a:p>
            <a:pPr marL="0" indent="0">
              <a:buFont typeface="Arial" panose="020B0604020202020204" pitchFamily="34" charset="0"/>
              <a:buNone/>
            </a:pPr>
            <a:r>
              <a:rPr lang="en-US" sz="1200" u="sng" kern="1200" baseline="0" dirty="0">
                <a:solidFill>
                  <a:schemeClr val="tx1"/>
                </a:solidFill>
                <a:effectLst/>
                <a:latin typeface="Arial" charset="0"/>
                <a:ea typeface="ヒラギノ角ゴ Pro W3" pitchFamily="1" charset="-128"/>
                <a:cs typeface="+mn-cs"/>
              </a:rPr>
              <a:t>In Jordan: Tobacco industry undermining through illicit trade arguments; chamber of commerce concerned about impact of banning smoking/shisha on service industry; </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Failures</a:t>
            </a:r>
            <a:r>
              <a:rPr lang="en-US" baseline="0" dirty="0"/>
              <a:t>: not including Jamaica Moves, results stretched sometimes to push physical activity and nutrition </a:t>
            </a:r>
            <a:r>
              <a:rPr lang="en-US" baseline="0" dirty="0" err="1"/>
              <a:t>perogatives</a:t>
            </a:r>
            <a:r>
              <a:rPr lang="en-US" baseline="0" dirty="0"/>
              <a:t> – lesson about targeting results to needs. Smoke breaks and shisha use in Jordan. </a:t>
            </a:r>
          </a:p>
          <a:p>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24</a:t>
            </a:fld>
            <a:endParaRPr lang="en-US"/>
          </a:p>
        </p:txBody>
      </p:sp>
    </p:spTree>
    <p:extLst>
      <p:ext uri="{BB962C8B-B14F-4D97-AF65-F5344CB8AC3E}">
        <p14:creationId xmlns:p14="http://schemas.microsoft.com/office/powerpoint/2010/main" val="4272535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a:t>WHAT ARE NCDs?</a:t>
            </a:r>
          </a:p>
          <a:p>
            <a:r>
              <a:rPr lang="en-US" dirty="0"/>
              <a:t>-------------------------------------------------------------------</a:t>
            </a:r>
          </a:p>
          <a:p>
            <a:r>
              <a:rPr lang="en-US" dirty="0"/>
              <a:t>The four major NCDs and four major risk factors</a:t>
            </a:r>
            <a:r>
              <a:rPr lang="en-US" baseline="0" dirty="0"/>
              <a:t> appear in bold. These are from what WHO calls the </a:t>
            </a:r>
            <a:r>
              <a:rPr lang="en-US" dirty="0"/>
              <a:t>4</a:t>
            </a:r>
            <a:r>
              <a:rPr lang="en-US" baseline="0" dirty="0"/>
              <a:t> x 4 approach to looking at NCDs. majohttp://www.who.int/ncdnet/about/4diseases/en/ </a:t>
            </a:r>
          </a:p>
          <a:p>
            <a:pPr marL="0" indent="0">
              <a:buFont typeface="Arial" panose="020B0604020202020204" pitchFamily="34" charset="0"/>
              <a:buNone/>
            </a:pPr>
            <a:endParaRPr lang="en-US" baseline="0" dirty="0">
              <a:solidFill>
                <a:schemeClr val="tx1"/>
              </a:solidFill>
            </a:endParaRPr>
          </a:p>
          <a:p>
            <a:pPr marL="0" indent="0">
              <a:buFont typeface="Arial" panose="020B0604020202020204" pitchFamily="34" charset="0"/>
              <a:buNone/>
            </a:pPr>
            <a:r>
              <a:rPr lang="en-US" dirty="0"/>
              <a:t>NCDs include a wide range of diseases and risk factors, ranging from cancer, mental health, to what people call “lifestyle diseases”</a:t>
            </a:r>
            <a:r>
              <a:rPr lang="en-US" baseline="0" dirty="0"/>
              <a:t> (obesity, stroke, hypertension, etc.). G</a:t>
            </a:r>
            <a:r>
              <a:rPr lang="en-US" dirty="0"/>
              <a:t>lobally,</a:t>
            </a:r>
            <a:r>
              <a:rPr lang="en-US" baseline="0" dirty="0"/>
              <a:t> NCDs are the leading cause of death. And the burden from NCDs continues to grow.</a:t>
            </a:r>
            <a:endParaRPr lang="en-US" dirty="0"/>
          </a:p>
          <a:p>
            <a:pPr marL="0" indent="0">
              <a:buFont typeface="Arial" panose="020B0604020202020204" pitchFamily="34" charset="0"/>
              <a:buNone/>
            </a:pPr>
            <a:endParaRPr lang="en-US" dirty="0">
              <a:solidFill>
                <a:srgbClr val="000000"/>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4</a:t>
            </a:fld>
            <a:endParaRPr lang="en-US"/>
          </a:p>
        </p:txBody>
      </p:sp>
    </p:spTree>
    <p:extLst>
      <p:ext uri="{BB962C8B-B14F-4D97-AF65-F5344CB8AC3E}">
        <p14:creationId xmlns:p14="http://schemas.microsoft.com/office/powerpoint/2010/main" val="3184394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t>
            </a:r>
          </a:p>
          <a:p>
            <a:r>
              <a:rPr lang="en-US" dirty="0"/>
              <a:t>72 percent of all deaths stat updated with latest information from GBD</a:t>
            </a:r>
            <a:r>
              <a:rPr lang="en-US" baseline="0" dirty="0"/>
              <a:t> – year 2016</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5</a:t>
            </a:fld>
            <a:endParaRPr lang="en-US"/>
          </a:p>
        </p:txBody>
      </p:sp>
    </p:spTree>
    <p:extLst>
      <p:ext uri="{BB962C8B-B14F-4D97-AF65-F5344CB8AC3E}">
        <p14:creationId xmlns:p14="http://schemas.microsoft.com/office/powerpoint/2010/main" val="3041024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85% of NCD deaths occur in LMICs</a:t>
            </a:r>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6</a:t>
            </a:fld>
            <a:endParaRPr lang="en-US"/>
          </a:p>
        </p:txBody>
      </p:sp>
    </p:spTree>
    <p:extLst>
      <p:ext uri="{BB962C8B-B14F-4D97-AF65-F5344CB8AC3E}">
        <p14:creationId xmlns:p14="http://schemas.microsoft.com/office/powerpoint/2010/main" val="2294247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a:t>WHAT ARE NCDs?</a:t>
            </a:r>
          </a:p>
          <a:p>
            <a:r>
              <a:rPr lang="en-US" dirty="0"/>
              <a:t>-------------------------------------------------------------------</a:t>
            </a:r>
          </a:p>
          <a:p>
            <a:r>
              <a:rPr lang="en-US" dirty="0"/>
              <a:t>This slide shows the global burden of disease by World Bank</a:t>
            </a:r>
            <a:r>
              <a:rPr lang="en-US" baseline="0" dirty="0"/>
              <a:t> country income level categories: low, lower middle, upper middle, and high.</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NCDs are now common across high-, middle-, and low-income</a:t>
            </a:r>
            <a:r>
              <a:rPr lang="en-US" baseline="0" dirty="0"/>
              <a:t> </a:t>
            </a:r>
            <a:r>
              <a:rPr lang="en-US" dirty="0"/>
              <a:t>countries.</a:t>
            </a:r>
            <a:r>
              <a:rPr lang="en-US" baseline="0" dirty="0"/>
              <a:t> T</a:t>
            </a:r>
            <a:r>
              <a:rPr lang="en-US" dirty="0"/>
              <a:t>he</a:t>
            </a:r>
            <a:r>
              <a:rPr lang="en-US" baseline="0" dirty="0"/>
              <a:t> spread and proportion of these diseases looks</a:t>
            </a:r>
            <a:r>
              <a:rPr lang="en-US" dirty="0"/>
              <a:t> somewhat different from between</a:t>
            </a:r>
            <a:r>
              <a:rPr lang="en-US" baseline="0" dirty="0"/>
              <a:t> the three, but they are becoming more visibly similar. NCDs are growing faster in LMICs than rich countries due to economic development and globalization/urbanization among other factors. While mortality due to NCDs continues to increase, LMIC health systems are less capable than the systems of high income countries of identifying risk factors, diagnosing NCDs, treating NCDs, or preventing them.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fld id="{8DB8C9F8-2507-43B8-94EB-5DEE5D53B02A}"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pitchFamily="1"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Tree>
    <p:extLst>
      <p:ext uri="{BB962C8B-B14F-4D97-AF65-F5344CB8AC3E}">
        <p14:creationId xmlns:p14="http://schemas.microsoft.com/office/powerpoint/2010/main" val="4076944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WHY IS NOW THE TIME TO ACT ON GLOBAL</a:t>
            </a:r>
            <a:r>
              <a:rPr lang="en-US" baseline="0" dirty="0"/>
              <a:t> NCDs</a:t>
            </a:r>
            <a:r>
              <a:rPr lang="en-US" dirty="0"/>
              <a:t>?</a:t>
            </a:r>
          </a:p>
          <a:p>
            <a:r>
              <a:rPr lang="en-US" dirty="0"/>
              <a:t>-------------------------------------------------------------------</a:t>
            </a:r>
          </a:p>
          <a:p>
            <a:r>
              <a:rPr lang="en-US" dirty="0"/>
              <a:t>In addition to the burden</a:t>
            </a:r>
            <a:r>
              <a:rPr lang="en-US" baseline="0" dirty="0"/>
              <a:t> of disease caused by NCDs, there is also a great economic burden due to NCDs.</a:t>
            </a:r>
            <a:endParaRPr lang="en-US" dirty="0"/>
          </a:p>
          <a:p>
            <a:endParaRPr lang="en-US" baseline="0" dirty="0"/>
          </a:p>
          <a:p>
            <a:r>
              <a:rPr lang="en-US" baseline="0" dirty="0"/>
              <a:t>Premature death = death under the age of 70</a:t>
            </a:r>
          </a:p>
          <a:p>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8</a:t>
            </a:fld>
            <a:endParaRPr lang="en-US"/>
          </a:p>
        </p:txBody>
      </p:sp>
    </p:spTree>
    <p:extLst>
      <p:ext uri="{BB962C8B-B14F-4D97-AF65-F5344CB8AC3E}">
        <p14:creationId xmlns:p14="http://schemas.microsoft.com/office/powerpoint/2010/main" val="3778408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25" y="738188"/>
            <a:ext cx="4916488" cy="36861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AF0151-F4DC-4F9E-82AE-D1AE94D19282}" type="slidenum">
              <a:rPr lang="en-US" smtClean="0"/>
              <a:t>9</a:t>
            </a:fld>
            <a:endParaRPr lang="en-US"/>
          </a:p>
        </p:txBody>
      </p:sp>
    </p:spTree>
    <p:extLst>
      <p:ext uri="{BB962C8B-B14F-4D97-AF65-F5344CB8AC3E}">
        <p14:creationId xmlns:p14="http://schemas.microsoft.com/office/powerpoint/2010/main" val="1295636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What about foreign assistance for the countries with the least ability to fully fund their health care needs?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ヒラギノ角ゴ Pro W3" pitchFamily="1"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Yes, donors have made great contributions, especially for MCH and infectious diseases.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ヒラギノ角ゴ Pro W3" pitchFamily="1"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However, less than 3 percent of all global donor funding is dedicated</a:t>
            </a:r>
            <a:r>
              <a:rPr lang="en-US" sz="1200" kern="1200" baseline="0" dirty="0">
                <a:solidFill>
                  <a:schemeClr val="tx1"/>
                </a:solidFill>
                <a:effectLst/>
                <a:latin typeface="Arial" charset="0"/>
                <a:ea typeface="ヒラギノ角ゴ Pro W3" pitchFamily="1" charset="-128"/>
                <a:cs typeface="+mn-cs"/>
              </a:rPr>
              <a:t> to </a:t>
            </a:r>
            <a:r>
              <a:rPr lang="en-US" sz="1200" kern="1200" dirty="0">
                <a:solidFill>
                  <a:schemeClr val="tx1"/>
                </a:solidFill>
                <a:effectLst/>
                <a:latin typeface="Arial" charset="0"/>
                <a:ea typeface="ヒラギノ角ゴ Pro W3" pitchFamily="1" charset="-128"/>
                <a:cs typeface="+mn-cs"/>
              </a:rPr>
              <a:t>NCDs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ヒラギノ角ゴ Pro W3" pitchFamily="1"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Looking at the circles illustrates the disproportionality in funding trends and disease burden. Of the six health areas receiving donor funding, NCDs make up 80% of total DALYs, yet only receive 3% of the funding. Alternatively, HIV/AIDS makes up only 4% of total DALYs and receives 39% of the funding. </a:t>
            </a:r>
          </a:p>
          <a:p>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2886821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7" name="Rectangle 26"/>
          <p:cNvSpPr/>
          <p:nvPr userDrawn="1"/>
        </p:nvSpPr>
        <p:spPr>
          <a:xfrm>
            <a:off x="0" y="6536268"/>
            <a:ext cx="9144000" cy="32173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9" name="Text Box 14"/>
          <p:cNvSpPr txBox="1">
            <a:spLocks noChangeArrowheads="1"/>
          </p:cNvSpPr>
          <p:nvPr userDrawn="1"/>
        </p:nvSpPr>
        <p:spPr bwMode="auto">
          <a:xfrm>
            <a:off x="7255934" y="6519334"/>
            <a:ext cx="1160463" cy="304800"/>
          </a:xfrm>
          <a:prstGeom prst="rect">
            <a:avLst/>
          </a:prstGeom>
          <a:noFill/>
          <a:ln w="9525" algn="ctr">
            <a:noFill/>
            <a:miter lim="800000"/>
            <a:headEnd/>
            <a:tailEnd/>
          </a:ln>
          <a:effectLst/>
        </p:spPr>
        <p:txBody>
          <a:bodyPr wrap="none">
            <a:spAutoFit/>
          </a:bodyPr>
          <a:lstStyle/>
          <a:p>
            <a:pPr>
              <a:defRPr/>
            </a:pPr>
            <a:r>
              <a:rPr lang="en-US" sz="1400" b="1">
                <a:solidFill>
                  <a:schemeClr val="accent1">
                    <a:lumMod val="20000"/>
                    <a:lumOff val="80000"/>
                  </a:schemeClr>
                </a:solidFill>
              </a:rPr>
              <a:t>www.rti.org</a:t>
            </a:r>
          </a:p>
        </p:txBody>
      </p:sp>
      <p:sp>
        <p:nvSpPr>
          <p:cNvPr id="18" name="Rectangle 17"/>
          <p:cNvSpPr/>
          <p:nvPr userDrawn="1"/>
        </p:nvSpPr>
        <p:spPr>
          <a:xfrm>
            <a:off x="0" y="0"/>
            <a:ext cx="9144000" cy="28194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6900"/>
            <a:ext cx="914400" cy="368300"/>
          </a:xfrm>
          <a:prstGeom prst="rect">
            <a:avLst/>
          </a:prstGeom>
        </p:spPr>
      </p:pic>
      <p:sp>
        <p:nvSpPr>
          <p:cNvPr id="130050" name="Rectangle 2"/>
          <p:cNvSpPr>
            <a:spLocks noGrp="1" noChangeArrowheads="1"/>
          </p:cNvSpPr>
          <p:nvPr>
            <p:ph type="ctrTitle"/>
          </p:nvPr>
        </p:nvSpPr>
        <p:spPr>
          <a:xfrm>
            <a:off x="1828800" y="498157"/>
            <a:ext cx="6934200" cy="676656"/>
          </a:xfrm>
          <a:noFill/>
        </p:spPr>
        <p:txBody>
          <a:bodyPr rIns="91440"/>
          <a:lstStyle>
            <a:lvl1pPr algn="r">
              <a:defRPr sz="2800" b="1">
                <a:solidFill>
                  <a:schemeClr val="bg1"/>
                </a:solidFill>
                <a:latin typeface="Arial"/>
                <a:cs typeface="Arial"/>
              </a:defRPr>
            </a:lvl1pPr>
          </a:lstStyle>
          <a:p>
            <a:r>
              <a:rPr lang="en-US"/>
              <a:t>Click to edit Master title style</a:t>
            </a:r>
          </a:p>
        </p:txBody>
      </p:sp>
      <p:sp>
        <p:nvSpPr>
          <p:cNvPr id="130051" name="Rectangle 3"/>
          <p:cNvSpPr>
            <a:spLocks noGrp="1" noChangeArrowheads="1"/>
          </p:cNvSpPr>
          <p:nvPr>
            <p:ph type="subTitle" idx="1"/>
          </p:nvPr>
        </p:nvSpPr>
        <p:spPr>
          <a:xfrm>
            <a:off x="1828800" y="1600200"/>
            <a:ext cx="6934200" cy="381000"/>
          </a:xfrm>
        </p:spPr>
        <p:txBody>
          <a:bodyPr/>
          <a:lstStyle>
            <a:lvl1pPr marL="0" indent="0" algn="r">
              <a:buFont typeface="Wingdings" pitchFamily="1" charset="2"/>
              <a:buNone/>
              <a:defRPr lang="en-US" sz="2000" kern="1200" dirty="0">
                <a:solidFill>
                  <a:srgbClr val="FFFFFF"/>
                </a:solidFill>
                <a:latin typeface="Arial" charset="0"/>
                <a:ea typeface="ヒラギノ角ゴ Pro W3" pitchFamily="1" charset="-128"/>
                <a:cs typeface="+mn-cs"/>
              </a:defRPr>
            </a:lvl1pPr>
          </a:lstStyle>
          <a:p>
            <a:r>
              <a:rPr lang="en-US"/>
              <a:t>Click to edit Master subtitle style</a:t>
            </a:r>
          </a:p>
        </p:txBody>
      </p:sp>
      <p:sp>
        <p:nvSpPr>
          <p:cNvPr id="13" name="Slide Number Placeholder 12"/>
          <p:cNvSpPr>
            <a:spLocks noGrp="1"/>
          </p:cNvSpPr>
          <p:nvPr>
            <p:ph type="sldNum" sz="quarter" idx="10"/>
          </p:nvPr>
        </p:nvSpPr>
        <p:spPr>
          <a:solidFill>
            <a:schemeClr val="accent1">
              <a:lumMod val="50000"/>
            </a:schemeClr>
          </a:solidFill>
        </p:spPr>
        <p:txBody>
          <a:bodyPr/>
          <a:lstStyle/>
          <a:p>
            <a:fld id="{D4325D4D-289E-48C1-B277-2BEB492A7D19}" type="slidenum">
              <a:rPr lang="en-US" smtClean="0"/>
              <a:pPr/>
              <a:t>‹#›</a:t>
            </a:fld>
            <a:endParaRPr lang="en-US"/>
          </a:p>
        </p:txBody>
      </p:sp>
      <p:sp>
        <p:nvSpPr>
          <p:cNvPr id="14" name="Footer Placeholder 13"/>
          <p:cNvSpPr>
            <a:spLocks noGrp="1"/>
          </p:cNvSpPr>
          <p:nvPr>
            <p:ph type="ftr" sz="quarter" idx="11"/>
          </p:nvPr>
        </p:nvSpPr>
        <p:spPr>
          <a:solidFill>
            <a:srgbClr val="BF311A"/>
          </a:solidFill>
          <a:ln>
            <a:noFill/>
          </a:ln>
        </p:spPr>
        <p:txBody>
          <a:bodyPr/>
          <a:lstStyle/>
          <a:p>
            <a:r>
              <a:rPr lang="en-US"/>
              <a:t>PAHO Washington, DC August 31-September 1, 2016</a:t>
            </a:r>
          </a:p>
        </p:txBody>
      </p:sp>
      <p:sp>
        <p:nvSpPr>
          <p:cNvPr id="17" name="Text Placeholder 16"/>
          <p:cNvSpPr>
            <a:spLocks noGrp="1"/>
          </p:cNvSpPr>
          <p:nvPr>
            <p:ph type="body" sz="quarter" idx="15" hasCustomPrompt="1"/>
          </p:nvPr>
        </p:nvSpPr>
        <p:spPr>
          <a:xfrm>
            <a:off x="1828800" y="2133600"/>
            <a:ext cx="6934200" cy="685800"/>
          </a:xfrm>
        </p:spPr>
        <p:txBody>
          <a:bodyPr/>
          <a:lstStyle>
            <a:lvl1pPr marL="0" indent="0" algn="r">
              <a:buNone/>
              <a:defRPr sz="1600">
                <a:solidFill>
                  <a:srgbClr val="BCDDFB"/>
                </a:solidFill>
              </a:defRPr>
            </a:lvl1pPr>
          </a:lstStyle>
          <a:p>
            <a:pPr lvl="0"/>
            <a:r>
              <a:rPr lang="en-US"/>
              <a:t>Presenter</a:t>
            </a:r>
          </a:p>
          <a:p>
            <a:pPr lvl="0"/>
            <a:r>
              <a:rPr lang="en-US"/>
              <a:t>Date</a:t>
            </a:r>
          </a:p>
        </p:txBody>
      </p:sp>
      <p:sp>
        <p:nvSpPr>
          <p:cNvPr id="30" name="TextBox 29"/>
          <p:cNvSpPr txBox="1"/>
          <p:nvPr userDrawn="1"/>
        </p:nvSpPr>
        <p:spPr>
          <a:xfrm>
            <a:off x="2057400" y="6604456"/>
            <a:ext cx="4357032"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kern="1200" baseline="0">
                <a:solidFill>
                  <a:schemeClr val="bg2">
                    <a:lumMod val="60000"/>
                    <a:lumOff val="40000"/>
                  </a:schemeClr>
                </a:solidFill>
                <a:latin typeface="Arial" charset="0"/>
                <a:ea typeface="ヒラギノ角ゴ Pro W3" pitchFamily="1" charset="-128"/>
                <a:cs typeface="+mn-cs"/>
              </a:rPr>
              <a:t>RTI International is a registered trademark and a trade name of Research Triangle Institute.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p:txBody>
          <a:bodyPr/>
          <a:lstStyle/>
          <a:p>
            <a:r>
              <a:rPr lang="en-US"/>
              <a:t>PAHO Washington, DC August 31-September 1, 2016</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7" name="Rectangle 26"/>
          <p:cNvSpPr/>
          <p:nvPr userDrawn="1"/>
        </p:nvSpPr>
        <p:spPr>
          <a:xfrm>
            <a:off x="0" y="6536271"/>
            <a:ext cx="9144000" cy="321732"/>
          </a:xfrm>
          <a:prstGeom prst="rect">
            <a:avLst/>
          </a:prstGeom>
          <a:solidFill>
            <a:srgbClr val="0044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9" name="Text Box 14"/>
          <p:cNvSpPr txBox="1">
            <a:spLocks noChangeArrowheads="1"/>
          </p:cNvSpPr>
          <p:nvPr userDrawn="1"/>
        </p:nvSpPr>
        <p:spPr bwMode="auto">
          <a:xfrm>
            <a:off x="7531404" y="6542801"/>
            <a:ext cx="1460196" cy="215444"/>
          </a:xfrm>
          <a:prstGeom prst="rect">
            <a:avLst/>
          </a:prstGeom>
          <a:noFill/>
          <a:ln w="9525" algn="ctr">
            <a:noFill/>
            <a:miter lim="800000"/>
            <a:headEnd/>
            <a:tailEnd/>
          </a:ln>
          <a:effectLst/>
        </p:spPr>
        <p:txBody>
          <a:bodyPr wrap="square">
            <a:spAutoFit/>
          </a:bodyPr>
          <a:lstStyle/>
          <a:p>
            <a:pPr algn="r">
              <a:defRPr/>
            </a:pPr>
            <a:r>
              <a:rPr lang="en-US" sz="800" dirty="0">
                <a:solidFill>
                  <a:srgbClr val="FFFFFF">
                    <a:alpha val="50000"/>
                  </a:srgbClr>
                </a:solidFill>
              </a:rPr>
              <a:t>www.rti.org</a:t>
            </a:r>
          </a:p>
        </p:txBody>
      </p:sp>
      <p:sp>
        <p:nvSpPr>
          <p:cNvPr id="18" name="Rectangle 17"/>
          <p:cNvSpPr/>
          <p:nvPr userDrawn="1"/>
        </p:nvSpPr>
        <p:spPr>
          <a:xfrm>
            <a:off x="0" y="0"/>
            <a:ext cx="9144000" cy="2819400"/>
          </a:xfrm>
          <a:prstGeom prst="rect">
            <a:avLst/>
          </a:prstGeom>
          <a:solidFill>
            <a:srgbClr val="0044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6885"/>
            <a:ext cx="914400" cy="491067"/>
          </a:xfrm>
          <a:prstGeom prst="rect">
            <a:avLst/>
          </a:prstGeom>
        </p:spPr>
      </p:pic>
      <p:sp>
        <p:nvSpPr>
          <p:cNvPr id="130050" name="Rectangle 2"/>
          <p:cNvSpPr>
            <a:spLocks noGrp="1" noChangeArrowheads="1"/>
          </p:cNvSpPr>
          <p:nvPr>
            <p:ph type="ctrTitle"/>
          </p:nvPr>
        </p:nvSpPr>
        <p:spPr>
          <a:xfrm>
            <a:off x="1828800" y="498157"/>
            <a:ext cx="6934200" cy="676656"/>
          </a:xfrm>
          <a:noFill/>
        </p:spPr>
        <p:txBody>
          <a:bodyPr rIns="91440"/>
          <a:lstStyle>
            <a:lvl1pPr algn="r">
              <a:defRPr sz="2800" b="1">
                <a:solidFill>
                  <a:schemeClr val="bg1"/>
                </a:solidFill>
                <a:latin typeface="Arial"/>
                <a:cs typeface="Arial"/>
              </a:defRPr>
            </a:lvl1pPr>
          </a:lstStyle>
          <a:p>
            <a:r>
              <a:rPr lang="en-US"/>
              <a:t>Click to edit Master title style</a:t>
            </a:r>
            <a:endParaRPr lang="en-US" dirty="0"/>
          </a:p>
        </p:txBody>
      </p:sp>
      <p:sp>
        <p:nvSpPr>
          <p:cNvPr id="130051" name="Rectangle 3"/>
          <p:cNvSpPr>
            <a:spLocks noGrp="1" noChangeArrowheads="1"/>
          </p:cNvSpPr>
          <p:nvPr>
            <p:ph type="subTitle" idx="1"/>
          </p:nvPr>
        </p:nvSpPr>
        <p:spPr>
          <a:xfrm>
            <a:off x="1828800" y="1600200"/>
            <a:ext cx="6934200" cy="381000"/>
          </a:xfrm>
        </p:spPr>
        <p:txBody>
          <a:bodyPr/>
          <a:lstStyle>
            <a:lvl1pPr marL="0" indent="0" algn="r">
              <a:buFont typeface="Wingdings" pitchFamily="1" charset="2"/>
              <a:buNone/>
              <a:defRPr lang="en-US" sz="2000" kern="1200" dirty="0">
                <a:solidFill>
                  <a:srgbClr val="FFFFFF"/>
                </a:solidFill>
                <a:latin typeface="Arial" charset="0"/>
                <a:ea typeface="ヒラギノ角ゴ Pro W3" pitchFamily="1" charset="-128"/>
                <a:cs typeface="+mn-cs"/>
              </a:defRPr>
            </a:lvl1pPr>
          </a:lstStyle>
          <a:p>
            <a:r>
              <a:rPr lang="en-US"/>
              <a:t>Click to edit Master subtitle style</a:t>
            </a:r>
            <a:endParaRPr lang="en-US" dirty="0"/>
          </a:p>
        </p:txBody>
      </p:sp>
      <p:sp>
        <p:nvSpPr>
          <p:cNvPr id="13" name="Slide Number Placeholder 12"/>
          <p:cNvSpPr>
            <a:spLocks noGrp="1"/>
          </p:cNvSpPr>
          <p:nvPr>
            <p:ph type="sldNum" sz="quarter" idx="10"/>
          </p:nvPr>
        </p:nvSpPr>
        <p:spPr>
          <a:xfrm>
            <a:off x="0" y="6540125"/>
            <a:ext cx="457200" cy="306103"/>
          </a:xfrm>
          <a:noFill/>
          <a:ln>
            <a:noFill/>
          </a:ln>
        </p:spPr>
        <p:txBody>
          <a:bodyPr/>
          <a:lstStyle>
            <a:lvl1pPr>
              <a:defRPr sz="800">
                <a:solidFill>
                  <a:schemeClr val="bg1">
                    <a:alpha val="50000"/>
                  </a:schemeClr>
                </a:solidFill>
              </a:defRPr>
            </a:lvl1pPr>
          </a:lstStyle>
          <a:p>
            <a:fld id="{D4325D4D-289E-48C1-B277-2BEB492A7D19}" type="slidenum">
              <a:rPr lang="en-US" smtClean="0">
                <a:solidFill>
                  <a:srgbClr val="FFFFFF">
                    <a:alpha val="50000"/>
                  </a:srgbClr>
                </a:solidFill>
              </a:rPr>
              <a:pPr/>
              <a:t>‹#›</a:t>
            </a:fld>
            <a:endParaRPr lang="en-US" dirty="0">
              <a:solidFill>
                <a:srgbClr val="FFFFFF">
                  <a:alpha val="50000"/>
                </a:srgbClr>
              </a:solidFill>
            </a:endParaRPr>
          </a:p>
        </p:txBody>
      </p:sp>
      <p:sp>
        <p:nvSpPr>
          <p:cNvPr id="14" name="Footer Placeholder 13"/>
          <p:cNvSpPr>
            <a:spLocks noGrp="1"/>
          </p:cNvSpPr>
          <p:nvPr>
            <p:ph type="ftr" sz="quarter" idx="11"/>
          </p:nvPr>
        </p:nvSpPr>
        <p:spPr>
          <a:xfrm>
            <a:off x="457200" y="6530538"/>
            <a:ext cx="1447800" cy="327463"/>
          </a:xfrm>
          <a:solidFill>
            <a:srgbClr val="BF311A"/>
          </a:solidFill>
          <a:ln>
            <a:noFill/>
          </a:ln>
        </p:spPr>
        <p:txBody>
          <a:bodyPr/>
          <a:lstStyle>
            <a:lvl1pPr>
              <a:defRPr sz="800"/>
            </a:lvl1pPr>
          </a:lstStyle>
          <a:p>
            <a:r>
              <a:rPr lang="en-US">
                <a:solidFill>
                  <a:srgbClr val="FFFFFF"/>
                </a:solidFill>
              </a:rPr>
              <a:t>CONFIDENTIAL</a:t>
            </a:r>
            <a:endParaRPr lang="en-US" dirty="0">
              <a:solidFill>
                <a:srgbClr val="FFFFFF"/>
              </a:solidFill>
            </a:endParaRPr>
          </a:p>
        </p:txBody>
      </p:sp>
      <p:sp>
        <p:nvSpPr>
          <p:cNvPr id="17" name="Text Placeholder 16"/>
          <p:cNvSpPr>
            <a:spLocks noGrp="1"/>
          </p:cNvSpPr>
          <p:nvPr>
            <p:ph type="body" sz="quarter" idx="15" hasCustomPrompt="1"/>
          </p:nvPr>
        </p:nvSpPr>
        <p:spPr>
          <a:xfrm>
            <a:off x="1828800" y="2133600"/>
            <a:ext cx="6934200" cy="685800"/>
          </a:xfrm>
        </p:spPr>
        <p:txBody>
          <a:bodyPr/>
          <a:lstStyle>
            <a:lvl1pPr marL="0" indent="0" algn="r">
              <a:buNone/>
              <a:defRPr sz="1600">
                <a:solidFill>
                  <a:srgbClr val="BCDDFB"/>
                </a:solidFill>
              </a:defRPr>
            </a:lvl1pPr>
          </a:lstStyle>
          <a:p>
            <a:pPr lvl="0"/>
            <a:r>
              <a:rPr lang="en-US" dirty="0"/>
              <a:t>Presenter</a:t>
            </a:r>
          </a:p>
          <a:p>
            <a:pPr lvl="0"/>
            <a:r>
              <a:rPr lang="en-US" dirty="0"/>
              <a:t>Date</a:t>
            </a:r>
          </a:p>
        </p:txBody>
      </p:sp>
      <p:sp>
        <p:nvSpPr>
          <p:cNvPr id="30" name="TextBox 29"/>
          <p:cNvSpPr txBox="1"/>
          <p:nvPr userDrawn="1"/>
        </p:nvSpPr>
        <p:spPr>
          <a:xfrm>
            <a:off x="2057400" y="6542801"/>
            <a:ext cx="4362092" cy="215444"/>
          </a:xfrm>
          <a:prstGeom prst="rect">
            <a:avLst/>
          </a:prstGeom>
          <a:noFill/>
        </p:spPr>
        <p:txBody>
          <a:bodyPr wrap="none" rtlCol="0">
            <a:spAutoFit/>
          </a:bodyPr>
          <a:lstStyle/>
          <a:p>
            <a:pPr defTabSz="914354">
              <a:defRPr/>
            </a:pPr>
            <a:r>
              <a:rPr lang="en-US" sz="800" dirty="0">
                <a:solidFill>
                  <a:srgbClr val="FFFFFF">
                    <a:alpha val="50000"/>
                  </a:srgbClr>
                </a:solidFill>
              </a:rPr>
              <a:t>RTI International is a registered trademark and a trade name of Research Triangle Institute.</a:t>
            </a:r>
          </a:p>
        </p:txBody>
      </p:sp>
    </p:spTree>
    <p:extLst>
      <p:ext uri="{BB962C8B-B14F-4D97-AF65-F5344CB8AC3E}">
        <p14:creationId xmlns:p14="http://schemas.microsoft.com/office/powerpoint/2010/main" val="1039516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tIns="137160" anchor="ctr" anchorCtr="0"/>
          <a:lstStyle>
            <a:lvl1pPr marL="0">
              <a:defRPr sz="2000">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5" name="Footer Placeholder 4"/>
          <p:cNvSpPr>
            <a:spLocks noGrp="1"/>
          </p:cNvSpPr>
          <p:nvPr>
            <p:ph type="ftr" sz="quarter" idx="11"/>
          </p:nvPr>
        </p:nvSpPr>
        <p:spPr/>
        <p:txBody>
          <a:bodyPr/>
          <a:lstStyle/>
          <a:p>
            <a:r>
              <a:rPr lang="en-US">
                <a:solidFill>
                  <a:srgbClr val="FFFFFF"/>
                </a:solidFill>
              </a:rPr>
              <a:t>CONFIDENTIAL</a:t>
            </a:r>
            <a:endParaRPr lang="en-US" dirty="0">
              <a:solidFill>
                <a:srgbClr val="FFFFFF"/>
              </a:solidFill>
            </a:endParaRPr>
          </a:p>
        </p:txBody>
      </p:sp>
    </p:spTree>
    <p:extLst>
      <p:ext uri="{BB962C8B-B14F-4D97-AF65-F5344CB8AC3E}">
        <p14:creationId xmlns:p14="http://schemas.microsoft.com/office/powerpoint/2010/main" val="2392624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 y="0"/>
            <a:ext cx="9126465" cy="1068387"/>
          </a:xfrm>
        </p:spPr>
        <p:txBody>
          <a:bodyPr lIns="182880" tIns="91440" rIns="182880" bIns="91440"/>
          <a:lstStyle>
            <a:lvl1pPr marL="0">
              <a:lnSpc>
                <a:spcPct val="90000"/>
              </a:lnSpc>
              <a:defRPr sz="2000" baseline="0">
                <a:latin typeface="+mn-lt"/>
              </a:defRPr>
            </a:lvl1pPr>
          </a:lstStyle>
          <a:p>
            <a:r>
              <a:rPr lang="en-US" dirty="0"/>
              <a:t>Click to edit Master title style. This one can wrap to two lines. Filler copy added.</a:t>
            </a:r>
          </a:p>
        </p:txBody>
      </p:sp>
      <p:sp>
        <p:nvSpPr>
          <p:cNvPr id="3" name="Content Placeholder 2"/>
          <p:cNvSpPr>
            <a:spLocks noGrp="1"/>
          </p:cNvSpPr>
          <p:nvPr>
            <p:ph idx="1"/>
          </p:nvPr>
        </p:nvSpPr>
        <p:spPr>
          <a:xfrm>
            <a:off x="457200" y="1600201"/>
            <a:ext cx="8229600" cy="4525963"/>
          </a:xfr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5" name="Footer Placeholder 4"/>
          <p:cNvSpPr>
            <a:spLocks noGrp="1"/>
          </p:cNvSpPr>
          <p:nvPr>
            <p:ph type="ftr" sz="quarter" idx="11"/>
          </p:nvPr>
        </p:nvSpPr>
        <p:spPr/>
        <p:txBody>
          <a:bodyPr/>
          <a:lstStyle/>
          <a:p>
            <a:r>
              <a:rPr lang="en-US">
                <a:solidFill>
                  <a:srgbClr val="FFFFFF"/>
                </a:solidFill>
              </a:rPr>
              <a:t>CONFIDENTIAL</a:t>
            </a:r>
            <a:endParaRPr lang="en-US" dirty="0">
              <a:solidFill>
                <a:srgbClr val="FFFFFF"/>
              </a:solidFill>
            </a:endParaRPr>
          </a:p>
        </p:txBody>
      </p:sp>
    </p:spTree>
    <p:extLst>
      <p:ext uri="{BB962C8B-B14F-4D97-AF65-F5344CB8AC3E}">
        <p14:creationId xmlns:p14="http://schemas.microsoft.com/office/powerpoint/2010/main" val="248747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43001"/>
            <a:ext cx="3886200" cy="4983163"/>
          </a:xfrm>
        </p:spPr>
        <p:txBody>
          <a:bodyPr/>
          <a:lstStyle>
            <a:lvl1pPr marL="222240" indent="-222240">
              <a:defRPr sz="2000"/>
            </a:lvl1pPr>
            <a:lvl2pPr marL="463527" indent="-241289">
              <a:buFont typeface="Arial" pitchFamily="34" charset="0"/>
              <a:buChar char="–"/>
              <a:defRPr sz="1800"/>
            </a:lvl2pPr>
            <a:lvl3pPr marL="679418" indent="-222240">
              <a:buFont typeface="Wingdings" pitchFamily="2" charset="2"/>
              <a:buChar char="§"/>
              <a:tabLst/>
              <a:defRPr sz="1600"/>
            </a:lvl3pPr>
            <a:lvl4pPr marL="1031824" indent="-228589">
              <a:tabLst/>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800600" y="1143001"/>
            <a:ext cx="3886200" cy="4983163"/>
          </a:xfrm>
        </p:spPr>
        <p:txBody>
          <a:bodyPr/>
          <a:lstStyle>
            <a:lvl1pPr marL="222240" indent="-222240">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Slide Number Placeholder 4"/>
          <p:cNvSpPr>
            <a:spLocks noGrp="1"/>
          </p:cNvSpPr>
          <p:nvPr>
            <p:ph type="sldNum" sz="quarter" idx="10"/>
          </p:nvPr>
        </p:nvSpPr>
        <p:spPr>
          <a:xfrm>
            <a:off x="0" y="6553200"/>
            <a:ext cx="457200" cy="304800"/>
          </a:xfrm>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6" name="Footer Placeholder 5"/>
          <p:cNvSpPr>
            <a:spLocks noGrp="1"/>
          </p:cNvSpPr>
          <p:nvPr>
            <p:ph type="ftr" sz="quarter" idx="11"/>
          </p:nvPr>
        </p:nvSpPr>
        <p:spPr>
          <a:xfrm>
            <a:off x="457200" y="6553200"/>
            <a:ext cx="1447800" cy="304800"/>
          </a:xfrm>
        </p:spPr>
        <p:txBody>
          <a:bodyPr/>
          <a:lstStyle/>
          <a:p>
            <a:r>
              <a:rPr lang="en-US">
                <a:solidFill>
                  <a:srgbClr val="FFFFFF"/>
                </a:solidFill>
              </a:rPr>
              <a:t>CONFIDENTIAL</a:t>
            </a:r>
            <a:endParaRPr lang="en-US" dirty="0">
              <a:solidFill>
                <a:srgbClr val="FFFFFF"/>
              </a:solidFill>
            </a:endParaRPr>
          </a:p>
        </p:txBody>
      </p:sp>
    </p:spTree>
    <p:extLst>
      <p:ext uri="{BB962C8B-B14F-4D97-AF65-F5344CB8AC3E}">
        <p14:creationId xmlns:p14="http://schemas.microsoft.com/office/powerpoint/2010/main" val="756831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3886200" cy="4525963"/>
          </a:xfrm>
        </p:spPr>
        <p:txBody>
          <a:bodyPr/>
          <a:lstStyle>
            <a:lvl1pPr marL="222240" indent="-222240">
              <a:defRPr sz="2000"/>
            </a:lvl1pPr>
            <a:lvl2pPr marL="457178" indent="-234939">
              <a:buFont typeface="Arial" pitchFamily="34" charset="0"/>
              <a:buChar char="–"/>
              <a:defRPr sz="1800"/>
            </a:lvl2pPr>
            <a:lvl3pPr marL="679418" indent="-222240">
              <a:buFont typeface="Wingdings" pitchFamily="2" charset="2"/>
              <a:buChar char="§"/>
              <a:defRPr sz="1600"/>
            </a:lvl3pPr>
            <a:lvl4pPr marL="1031824" indent="-228589">
              <a:tabLst/>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800600" y="1600201"/>
            <a:ext cx="3886200" cy="4525963"/>
          </a:xfrm>
        </p:spPr>
        <p:txBody>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Title 1"/>
          <p:cNvSpPr>
            <a:spLocks noGrp="1"/>
          </p:cNvSpPr>
          <p:nvPr>
            <p:ph type="title" hasCustomPrompt="1"/>
          </p:nvPr>
        </p:nvSpPr>
        <p:spPr>
          <a:xfrm>
            <a:off x="12" y="0"/>
            <a:ext cx="9140825" cy="1068387"/>
          </a:xfrm>
        </p:spPr>
        <p:txBody>
          <a:bodyPr lIns="182880" tIns="91440" rIns="182880" bIns="91440"/>
          <a:lstStyle>
            <a:lvl1pPr marL="0">
              <a:lnSpc>
                <a:spcPct val="90000"/>
              </a:lnSpc>
              <a:defRPr baseline="0"/>
            </a:lvl1pPr>
          </a:lstStyle>
          <a:p>
            <a:r>
              <a:rPr lang="en-US" dirty="0"/>
              <a:t>Click to edit Master title style. This one can wrap to two lines. Filler copy added.</a:t>
            </a:r>
          </a:p>
        </p:txBody>
      </p:sp>
      <p:sp>
        <p:nvSpPr>
          <p:cNvPr id="6" name="Slide Number Placeholder 5"/>
          <p:cNvSpPr>
            <a:spLocks noGrp="1"/>
          </p:cNvSpPr>
          <p:nvPr>
            <p:ph type="sldNum" sz="quarter" idx="10"/>
          </p:nvPr>
        </p:nvSpPr>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7" name="Footer Placeholder 6"/>
          <p:cNvSpPr>
            <a:spLocks noGrp="1"/>
          </p:cNvSpPr>
          <p:nvPr>
            <p:ph type="ftr" sz="quarter" idx="11"/>
          </p:nvPr>
        </p:nvSpPr>
        <p:spPr/>
        <p:txBody>
          <a:bodyPr/>
          <a:lstStyle/>
          <a:p>
            <a:r>
              <a:rPr lang="en-US">
                <a:solidFill>
                  <a:srgbClr val="FFFFFF"/>
                </a:solidFill>
              </a:rPr>
              <a:t>CONFIDENTIAL</a:t>
            </a:r>
            <a:endParaRPr lang="en-US" dirty="0">
              <a:solidFill>
                <a:srgbClr val="FFFFFF"/>
              </a:solidFill>
            </a:endParaRPr>
          </a:p>
        </p:txBody>
      </p:sp>
    </p:spTree>
    <p:extLst>
      <p:ext uri="{BB962C8B-B14F-4D97-AF65-F5344CB8AC3E}">
        <p14:creationId xmlns:p14="http://schemas.microsoft.com/office/powerpoint/2010/main" val="1208492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p>
            <a:r>
              <a:rPr lang="en-US">
                <a:solidFill>
                  <a:srgbClr val="FFFFFF"/>
                </a:solidFill>
              </a:rPr>
              <a:t>CONFIDENTIAL</a:t>
            </a:r>
            <a:endParaRPr lang="en-US" dirty="0">
              <a:solidFill>
                <a:srgbClr val="FFFFFF"/>
              </a:solidFill>
            </a:endParaRPr>
          </a:p>
        </p:txBody>
      </p:sp>
    </p:spTree>
    <p:extLst>
      <p:ext uri="{BB962C8B-B14F-4D97-AF65-F5344CB8AC3E}">
        <p14:creationId xmlns:p14="http://schemas.microsoft.com/office/powerpoint/2010/main" val="2421189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2" y="0"/>
            <a:ext cx="9140825" cy="1068387"/>
          </a:xfrm>
        </p:spPr>
        <p:txBody>
          <a:bodyPr lIns="182880" tIns="91440" rIns="182880" bIns="91440"/>
          <a:lstStyle>
            <a:lvl1pPr marL="0">
              <a:lnSpc>
                <a:spcPct val="90000"/>
              </a:lnSpc>
              <a:defRPr baseline="0"/>
            </a:lvl1pPr>
          </a:lstStyle>
          <a:p>
            <a:r>
              <a:rPr lang="en-US" dirty="0"/>
              <a:t>Click to edit Master title style. This one can wrap to two lines. Filler copy added.</a:t>
            </a:r>
          </a:p>
        </p:txBody>
      </p:sp>
      <p:sp>
        <p:nvSpPr>
          <p:cNvPr id="4" name="Slide Number Placeholder 3"/>
          <p:cNvSpPr>
            <a:spLocks noGrp="1"/>
          </p:cNvSpPr>
          <p:nvPr>
            <p:ph type="sldNum" sz="quarter" idx="10"/>
          </p:nvPr>
        </p:nvSpPr>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5" name="Footer Placeholder 4"/>
          <p:cNvSpPr>
            <a:spLocks noGrp="1"/>
          </p:cNvSpPr>
          <p:nvPr>
            <p:ph type="ftr" sz="quarter" idx="11"/>
          </p:nvPr>
        </p:nvSpPr>
        <p:spPr/>
        <p:txBody>
          <a:bodyPr/>
          <a:lstStyle/>
          <a:p>
            <a:r>
              <a:rPr lang="en-US">
                <a:solidFill>
                  <a:srgbClr val="FFFFFF"/>
                </a:solidFill>
              </a:rPr>
              <a:t>CONFIDENTIAL</a:t>
            </a:r>
            <a:endParaRPr lang="en-US" dirty="0">
              <a:solidFill>
                <a:srgbClr val="FFFFFF"/>
              </a:solidFill>
            </a:endParaRPr>
          </a:p>
        </p:txBody>
      </p:sp>
    </p:spTree>
    <p:extLst>
      <p:ext uri="{BB962C8B-B14F-4D97-AF65-F5344CB8AC3E}">
        <p14:creationId xmlns:p14="http://schemas.microsoft.com/office/powerpoint/2010/main" val="2110784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3" name="Footer Placeholder 2"/>
          <p:cNvSpPr>
            <a:spLocks noGrp="1"/>
          </p:cNvSpPr>
          <p:nvPr>
            <p:ph type="ftr" sz="quarter" idx="11"/>
          </p:nvPr>
        </p:nvSpPr>
        <p:spPr/>
        <p:txBody>
          <a:bodyPr/>
          <a:lstStyle/>
          <a:p>
            <a:r>
              <a:rPr lang="en-US">
                <a:solidFill>
                  <a:srgbClr val="FFFFFF"/>
                </a:solidFill>
              </a:rPr>
              <a:t>CONFIDENTIAL</a:t>
            </a:r>
            <a:endParaRPr lang="en-US" dirty="0">
              <a:solidFill>
                <a:srgbClr val="FFFFFF"/>
              </a:solidFill>
            </a:endParaRPr>
          </a:p>
        </p:txBody>
      </p:sp>
      <p:sp>
        <p:nvSpPr>
          <p:cNvPr id="4" name="Rectangle 3"/>
          <p:cNvSpPr/>
          <p:nvPr userDrawn="1"/>
        </p:nvSpPr>
        <p:spPr>
          <a:xfrm>
            <a:off x="0" y="0"/>
            <a:ext cx="9144000" cy="37338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Rectangle 2"/>
          <p:cNvSpPr>
            <a:spLocks noGrp="1" noChangeArrowheads="1"/>
          </p:cNvSpPr>
          <p:nvPr>
            <p:ph type="ctrTitle" hasCustomPrompt="1"/>
          </p:nvPr>
        </p:nvSpPr>
        <p:spPr>
          <a:xfrm>
            <a:off x="457200" y="2743209"/>
            <a:ext cx="6477000" cy="676687"/>
          </a:xfrm>
          <a:noFill/>
        </p:spPr>
        <p:txBody>
          <a:bodyPr/>
          <a:lstStyle>
            <a:lvl1pPr algn="l">
              <a:defRPr sz="2800" b="1">
                <a:solidFill>
                  <a:schemeClr val="bg1"/>
                </a:solidFill>
                <a:latin typeface="Arial"/>
                <a:cs typeface="Arial"/>
              </a:defRPr>
            </a:lvl1pPr>
          </a:lstStyle>
          <a:p>
            <a:r>
              <a:rPr lang="en-US" dirty="0"/>
              <a:t>Click to edit title style</a:t>
            </a:r>
          </a:p>
        </p:txBody>
      </p:sp>
    </p:spTree>
    <p:extLst>
      <p:ext uri="{BB962C8B-B14F-4D97-AF65-F5344CB8AC3E}">
        <p14:creationId xmlns:p14="http://schemas.microsoft.com/office/powerpoint/2010/main" val="1977367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with Arcs">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3" name="Footer Placeholder 2"/>
          <p:cNvSpPr>
            <a:spLocks noGrp="1"/>
          </p:cNvSpPr>
          <p:nvPr>
            <p:ph type="ftr" sz="quarter" idx="11"/>
          </p:nvPr>
        </p:nvSpPr>
        <p:spPr/>
        <p:txBody>
          <a:bodyPr/>
          <a:lstStyle/>
          <a:p>
            <a:r>
              <a:rPr lang="en-US">
                <a:solidFill>
                  <a:srgbClr val="FFFFFF"/>
                </a:solidFill>
              </a:rPr>
              <a:t>CONFIDENTIAL</a:t>
            </a:r>
            <a:endParaRPr lang="en-US" dirty="0">
              <a:solidFill>
                <a:srgbClr val="FFFFFF"/>
              </a:solidFill>
            </a:endParaRPr>
          </a:p>
        </p:txBody>
      </p:sp>
    </p:spTree>
    <p:extLst>
      <p:ext uri="{BB962C8B-B14F-4D97-AF65-F5344CB8AC3E}">
        <p14:creationId xmlns:p14="http://schemas.microsoft.com/office/powerpoint/2010/main" val="624059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p:txBody>
          <a:bodyPr/>
          <a:lstStyle/>
          <a:p>
            <a:r>
              <a:rPr lang="en-US"/>
              <a:t>PAHO Washington, DC August 31-September 1, 2016</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45"/>
            <a:ext cx="5486400" cy="804863"/>
          </a:xfrm>
        </p:spPr>
        <p:txBody>
          <a:bodyPr/>
          <a:lstStyle>
            <a:lvl1pPr marL="0" indent="0">
              <a:buNone/>
              <a:defRPr sz="18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6" name="Footer Placeholder 5"/>
          <p:cNvSpPr>
            <a:spLocks noGrp="1"/>
          </p:cNvSpPr>
          <p:nvPr>
            <p:ph type="ftr" sz="quarter" idx="11"/>
          </p:nvPr>
        </p:nvSpPr>
        <p:spPr/>
        <p:txBody>
          <a:bodyPr/>
          <a:lstStyle/>
          <a:p>
            <a:r>
              <a:rPr lang="en-US">
                <a:solidFill>
                  <a:srgbClr val="FFFFFF"/>
                </a:solidFill>
              </a:rPr>
              <a:t>CONFIDENTIAL</a:t>
            </a:r>
            <a:endParaRPr lang="en-US" dirty="0">
              <a:solidFill>
                <a:srgbClr val="FFFFFF"/>
              </a:solidFill>
            </a:endParaRPr>
          </a:p>
        </p:txBody>
      </p:sp>
    </p:spTree>
    <p:extLst>
      <p:ext uri="{BB962C8B-B14F-4D97-AF65-F5344CB8AC3E}">
        <p14:creationId xmlns:p14="http://schemas.microsoft.com/office/powerpoint/2010/main" val="3258738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27" name="Rectangle 26"/>
          <p:cNvSpPr/>
          <p:nvPr userDrawn="1"/>
        </p:nvSpPr>
        <p:spPr>
          <a:xfrm>
            <a:off x="0" y="6536271"/>
            <a:ext cx="9144000" cy="32173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9" name="Text Box 14"/>
          <p:cNvSpPr txBox="1">
            <a:spLocks noChangeArrowheads="1"/>
          </p:cNvSpPr>
          <p:nvPr userDrawn="1"/>
        </p:nvSpPr>
        <p:spPr bwMode="auto">
          <a:xfrm>
            <a:off x="7255945" y="6519342"/>
            <a:ext cx="1163845" cy="307777"/>
          </a:xfrm>
          <a:prstGeom prst="rect">
            <a:avLst/>
          </a:prstGeom>
          <a:noFill/>
          <a:ln w="9525" algn="ctr">
            <a:noFill/>
            <a:miter lim="800000"/>
            <a:headEnd/>
            <a:tailEnd/>
          </a:ln>
          <a:effectLst/>
        </p:spPr>
        <p:txBody>
          <a:bodyPr wrap="none">
            <a:spAutoFit/>
          </a:bodyPr>
          <a:lstStyle/>
          <a:p>
            <a:pPr>
              <a:defRPr/>
            </a:pPr>
            <a:r>
              <a:rPr lang="en-US" sz="1400" b="1" dirty="0">
                <a:solidFill>
                  <a:srgbClr val="195190">
                    <a:lumMod val="20000"/>
                    <a:lumOff val="80000"/>
                  </a:srgbClr>
                </a:solidFill>
              </a:rPr>
              <a:t>www.rti.org</a:t>
            </a:r>
          </a:p>
        </p:txBody>
      </p:sp>
      <p:sp>
        <p:nvSpPr>
          <p:cNvPr id="18" name="Rectangle 17"/>
          <p:cNvSpPr/>
          <p:nvPr userDrawn="1"/>
        </p:nvSpPr>
        <p:spPr>
          <a:xfrm>
            <a:off x="0" y="0"/>
            <a:ext cx="9144000" cy="28194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6903"/>
            <a:ext cx="914400" cy="368300"/>
          </a:xfrm>
          <a:prstGeom prst="rect">
            <a:avLst/>
          </a:prstGeom>
        </p:spPr>
      </p:pic>
      <p:sp>
        <p:nvSpPr>
          <p:cNvPr id="130050" name="Rectangle 2"/>
          <p:cNvSpPr>
            <a:spLocks noGrp="1" noChangeArrowheads="1"/>
          </p:cNvSpPr>
          <p:nvPr>
            <p:ph type="ctrTitle"/>
          </p:nvPr>
        </p:nvSpPr>
        <p:spPr>
          <a:xfrm>
            <a:off x="1828800" y="498157"/>
            <a:ext cx="6934200" cy="676656"/>
          </a:xfrm>
          <a:noFill/>
        </p:spPr>
        <p:txBody>
          <a:bodyPr rIns="91440"/>
          <a:lstStyle>
            <a:lvl1pPr algn="r">
              <a:defRPr sz="2800" b="1">
                <a:solidFill>
                  <a:schemeClr val="bg1"/>
                </a:solidFill>
                <a:latin typeface="Arial"/>
                <a:cs typeface="Arial"/>
              </a:defRPr>
            </a:lvl1pPr>
          </a:lstStyle>
          <a:p>
            <a:r>
              <a:rPr lang="en-US"/>
              <a:t>Click to edit Master title style</a:t>
            </a:r>
            <a:endParaRPr lang="en-US" dirty="0"/>
          </a:p>
        </p:txBody>
      </p:sp>
      <p:sp>
        <p:nvSpPr>
          <p:cNvPr id="130051" name="Rectangle 3"/>
          <p:cNvSpPr>
            <a:spLocks noGrp="1" noChangeArrowheads="1"/>
          </p:cNvSpPr>
          <p:nvPr>
            <p:ph type="subTitle" idx="1"/>
          </p:nvPr>
        </p:nvSpPr>
        <p:spPr>
          <a:xfrm>
            <a:off x="1828800" y="1600200"/>
            <a:ext cx="6934200" cy="381000"/>
          </a:xfrm>
        </p:spPr>
        <p:txBody>
          <a:bodyPr/>
          <a:lstStyle>
            <a:lvl1pPr marL="0" indent="0" algn="r">
              <a:buFont typeface="Wingdings" pitchFamily="1" charset="2"/>
              <a:buNone/>
              <a:defRPr lang="en-US" sz="2000" kern="1200" dirty="0">
                <a:solidFill>
                  <a:srgbClr val="FFFFFF"/>
                </a:solidFill>
                <a:latin typeface="Arial" charset="0"/>
                <a:ea typeface="ヒラギノ角ゴ Pro W3" pitchFamily="1" charset="-128"/>
                <a:cs typeface="+mn-cs"/>
              </a:defRPr>
            </a:lvl1pPr>
          </a:lstStyle>
          <a:p>
            <a:r>
              <a:rPr lang="en-US"/>
              <a:t>Click to edit Master subtitle style</a:t>
            </a:r>
            <a:endParaRPr lang="en-US" dirty="0"/>
          </a:p>
        </p:txBody>
      </p:sp>
      <p:sp>
        <p:nvSpPr>
          <p:cNvPr id="13" name="Slide Number Placeholder 12"/>
          <p:cNvSpPr>
            <a:spLocks noGrp="1"/>
          </p:cNvSpPr>
          <p:nvPr>
            <p:ph type="sldNum" sz="quarter" idx="10"/>
          </p:nvPr>
        </p:nvSpPr>
        <p:spPr>
          <a:solidFill>
            <a:schemeClr val="accent1">
              <a:lumMod val="50000"/>
            </a:schemeClr>
          </a:solidFill>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1"/>
          </p:nvPr>
        </p:nvSpPr>
        <p:spPr>
          <a:solidFill>
            <a:srgbClr val="BF311A"/>
          </a:solidFill>
          <a:ln>
            <a:noFill/>
          </a:ln>
        </p:spPr>
        <p:txBody>
          <a:bodyPr/>
          <a:lstStyle/>
          <a:p>
            <a:r>
              <a:rPr lang="en-US">
                <a:solidFill>
                  <a:srgbClr val="FFFFFF"/>
                </a:solidFill>
              </a:rPr>
              <a:t>CONFIDENTIAL</a:t>
            </a:r>
            <a:endParaRPr lang="en-US" dirty="0">
              <a:solidFill>
                <a:srgbClr val="FFFFFF"/>
              </a:solidFill>
            </a:endParaRPr>
          </a:p>
        </p:txBody>
      </p:sp>
      <p:sp>
        <p:nvSpPr>
          <p:cNvPr id="17" name="Text Placeholder 16"/>
          <p:cNvSpPr>
            <a:spLocks noGrp="1"/>
          </p:cNvSpPr>
          <p:nvPr>
            <p:ph type="body" sz="quarter" idx="15" hasCustomPrompt="1"/>
          </p:nvPr>
        </p:nvSpPr>
        <p:spPr>
          <a:xfrm>
            <a:off x="1828800" y="2133600"/>
            <a:ext cx="6934200" cy="685800"/>
          </a:xfrm>
        </p:spPr>
        <p:txBody>
          <a:bodyPr/>
          <a:lstStyle>
            <a:lvl1pPr marL="0" indent="0" algn="r">
              <a:buNone/>
              <a:defRPr sz="1600">
                <a:solidFill>
                  <a:srgbClr val="BCDDFB"/>
                </a:solidFill>
              </a:defRPr>
            </a:lvl1pPr>
          </a:lstStyle>
          <a:p>
            <a:pPr lvl="0"/>
            <a:r>
              <a:rPr lang="en-US" dirty="0"/>
              <a:t>Presenter</a:t>
            </a:r>
          </a:p>
          <a:p>
            <a:pPr lvl="0"/>
            <a:r>
              <a:rPr lang="en-US" dirty="0"/>
              <a:t>Date</a:t>
            </a:r>
          </a:p>
        </p:txBody>
      </p:sp>
      <p:sp>
        <p:nvSpPr>
          <p:cNvPr id="30" name="TextBox 29"/>
          <p:cNvSpPr txBox="1"/>
          <p:nvPr userDrawn="1"/>
        </p:nvSpPr>
        <p:spPr>
          <a:xfrm>
            <a:off x="2057400" y="6604456"/>
            <a:ext cx="4362092" cy="215444"/>
          </a:xfrm>
          <a:prstGeom prst="rect">
            <a:avLst/>
          </a:prstGeom>
          <a:noFill/>
        </p:spPr>
        <p:txBody>
          <a:bodyPr wrap="none" rtlCol="0">
            <a:spAutoFit/>
          </a:bodyPr>
          <a:lstStyle/>
          <a:p>
            <a:pPr defTabSz="914354">
              <a:defRPr/>
            </a:pPr>
            <a:r>
              <a:rPr lang="en-US" sz="800" dirty="0">
                <a:solidFill>
                  <a:srgbClr val="808080">
                    <a:lumMod val="60000"/>
                    <a:lumOff val="40000"/>
                  </a:srgbClr>
                </a:solidFill>
              </a:rPr>
              <a:t>RTI International is a registered trademark and a trade name of Research Triangle Institute.</a:t>
            </a:r>
          </a:p>
        </p:txBody>
      </p:sp>
    </p:spTree>
    <p:extLst>
      <p:ext uri="{BB962C8B-B14F-4D97-AF65-F5344CB8AC3E}">
        <p14:creationId xmlns:p14="http://schemas.microsoft.com/office/powerpoint/2010/main" val="351895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27" name="Rectangle 26"/>
          <p:cNvSpPr/>
          <p:nvPr userDrawn="1"/>
        </p:nvSpPr>
        <p:spPr>
          <a:xfrm>
            <a:off x="0" y="6536271"/>
            <a:ext cx="9144000" cy="32173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9" name="Text Box 14"/>
          <p:cNvSpPr txBox="1">
            <a:spLocks noChangeArrowheads="1"/>
          </p:cNvSpPr>
          <p:nvPr userDrawn="1"/>
        </p:nvSpPr>
        <p:spPr bwMode="auto">
          <a:xfrm>
            <a:off x="7255945" y="6519342"/>
            <a:ext cx="1163845" cy="307777"/>
          </a:xfrm>
          <a:prstGeom prst="rect">
            <a:avLst/>
          </a:prstGeom>
          <a:noFill/>
          <a:ln w="9525" algn="ctr">
            <a:noFill/>
            <a:miter lim="800000"/>
            <a:headEnd/>
            <a:tailEnd/>
          </a:ln>
          <a:effectLst/>
        </p:spPr>
        <p:txBody>
          <a:bodyPr wrap="none">
            <a:spAutoFit/>
          </a:bodyPr>
          <a:lstStyle/>
          <a:p>
            <a:pPr>
              <a:defRPr/>
            </a:pPr>
            <a:r>
              <a:rPr lang="en-US" sz="1400" b="1" dirty="0">
                <a:solidFill>
                  <a:srgbClr val="195190">
                    <a:lumMod val="20000"/>
                    <a:lumOff val="80000"/>
                  </a:srgbClr>
                </a:solidFill>
              </a:rPr>
              <a:t>www.rti.org</a:t>
            </a:r>
          </a:p>
        </p:txBody>
      </p:sp>
      <p:sp>
        <p:nvSpPr>
          <p:cNvPr id="18" name="Rectangle 17"/>
          <p:cNvSpPr/>
          <p:nvPr userDrawn="1"/>
        </p:nvSpPr>
        <p:spPr>
          <a:xfrm>
            <a:off x="0" y="0"/>
            <a:ext cx="9144000" cy="28194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6903"/>
            <a:ext cx="914400" cy="368300"/>
          </a:xfrm>
          <a:prstGeom prst="rect">
            <a:avLst/>
          </a:prstGeom>
        </p:spPr>
      </p:pic>
      <p:sp>
        <p:nvSpPr>
          <p:cNvPr id="130050" name="Rectangle 2"/>
          <p:cNvSpPr>
            <a:spLocks noGrp="1" noChangeArrowheads="1"/>
          </p:cNvSpPr>
          <p:nvPr>
            <p:ph type="ctrTitle"/>
          </p:nvPr>
        </p:nvSpPr>
        <p:spPr>
          <a:xfrm>
            <a:off x="1828800" y="498157"/>
            <a:ext cx="6934200" cy="676656"/>
          </a:xfrm>
          <a:noFill/>
        </p:spPr>
        <p:txBody>
          <a:bodyPr rIns="91440"/>
          <a:lstStyle>
            <a:lvl1pPr algn="r">
              <a:defRPr sz="2800" b="1">
                <a:solidFill>
                  <a:schemeClr val="bg1"/>
                </a:solidFill>
                <a:latin typeface="Arial"/>
                <a:cs typeface="Arial"/>
              </a:defRPr>
            </a:lvl1pPr>
          </a:lstStyle>
          <a:p>
            <a:r>
              <a:rPr lang="en-US"/>
              <a:t>Click to edit Master title style</a:t>
            </a:r>
            <a:endParaRPr lang="en-US" dirty="0"/>
          </a:p>
        </p:txBody>
      </p:sp>
      <p:sp>
        <p:nvSpPr>
          <p:cNvPr id="130051" name="Rectangle 3"/>
          <p:cNvSpPr>
            <a:spLocks noGrp="1" noChangeArrowheads="1"/>
          </p:cNvSpPr>
          <p:nvPr>
            <p:ph type="subTitle" idx="1"/>
          </p:nvPr>
        </p:nvSpPr>
        <p:spPr>
          <a:xfrm>
            <a:off x="1828800" y="1600200"/>
            <a:ext cx="6934200" cy="381000"/>
          </a:xfrm>
        </p:spPr>
        <p:txBody>
          <a:bodyPr/>
          <a:lstStyle>
            <a:lvl1pPr marL="0" indent="0" algn="r">
              <a:buFont typeface="Wingdings" pitchFamily="1" charset="2"/>
              <a:buNone/>
              <a:defRPr lang="en-US" sz="2000" kern="1200" dirty="0">
                <a:solidFill>
                  <a:srgbClr val="FFFFFF"/>
                </a:solidFill>
                <a:latin typeface="Arial" charset="0"/>
                <a:ea typeface="ヒラギノ角ゴ Pro W3" pitchFamily="1" charset="-128"/>
                <a:cs typeface="+mn-cs"/>
              </a:defRPr>
            </a:lvl1pPr>
          </a:lstStyle>
          <a:p>
            <a:r>
              <a:rPr lang="en-US"/>
              <a:t>Click to edit Master subtitle style</a:t>
            </a:r>
            <a:endParaRPr lang="en-US" dirty="0"/>
          </a:p>
        </p:txBody>
      </p:sp>
      <p:sp>
        <p:nvSpPr>
          <p:cNvPr id="13" name="Slide Number Placeholder 12"/>
          <p:cNvSpPr>
            <a:spLocks noGrp="1"/>
          </p:cNvSpPr>
          <p:nvPr>
            <p:ph type="sldNum" sz="quarter" idx="10"/>
          </p:nvPr>
        </p:nvSpPr>
        <p:spPr>
          <a:solidFill>
            <a:schemeClr val="accent1">
              <a:lumMod val="50000"/>
            </a:schemeClr>
          </a:solidFill>
        </p:spPr>
        <p:txBody>
          <a:bodyPr/>
          <a:lstStyle/>
          <a:p>
            <a:fld id="{D4325D4D-289E-48C1-B277-2BEB492A7D19}"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1"/>
          </p:nvPr>
        </p:nvSpPr>
        <p:spPr>
          <a:solidFill>
            <a:srgbClr val="BF311A"/>
          </a:solidFill>
          <a:ln>
            <a:noFill/>
          </a:ln>
        </p:spPr>
        <p:txBody>
          <a:bodyPr/>
          <a:lstStyle/>
          <a:p>
            <a:r>
              <a:rPr lang="en-US">
                <a:solidFill>
                  <a:srgbClr val="FFFFFF"/>
                </a:solidFill>
              </a:rPr>
              <a:t>CONFIDENTIAL</a:t>
            </a:r>
            <a:endParaRPr lang="en-US" dirty="0">
              <a:solidFill>
                <a:srgbClr val="FFFFFF"/>
              </a:solidFill>
            </a:endParaRPr>
          </a:p>
        </p:txBody>
      </p:sp>
      <p:sp>
        <p:nvSpPr>
          <p:cNvPr id="17" name="Text Placeholder 16"/>
          <p:cNvSpPr>
            <a:spLocks noGrp="1"/>
          </p:cNvSpPr>
          <p:nvPr>
            <p:ph type="body" sz="quarter" idx="15" hasCustomPrompt="1"/>
          </p:nvPr>
        </p:nvSpPr>
        <p:spPr>
          <a:xfrm>
            <a:off x="1828800" y="2133600"/>
            <a:ext cx="6934200" cy="685800"/>
          </a:xfrm>
        </p:spPr>
        <p:txBody>
          <a:bodyPr/>
          <a:lstStyle>
            <a:lvl1pPr marL="0" indent="0" algn="r">
              <a:buNone/>
              <a:defRPr sz="1600">
                <a:solidFill>
                  <a:srgbClr val="BCDDFB"/>
                </a:solidFill>
              </a:defRPr>
            </a:lvl1pPr>
          </a:lstStyle>
          <a:p>
            <a:pPr lvl="0"/>
            <a:r>
              <a:rPr lang="en-US" dirty="0"/>
              <a:t>Presenter</a:t>
            </a:r>
          </a:p>
          <a:p>
            <a:pPr lvl="0"/>
            <a:r>
              <a:rPr lang="en-US" dirty="0"/>
              <a:t>Date</a:t>
            </a:r>
          </a:p>
        </p:txBody>
      </p:sp>
      <p:sp>
        <p:nvSpPr>
          <p:cNvPr id="30" name="TextBox 29"/>
          <p:cNvSpPr txBox="1"/>
          <p:nvPr userDrawn="1"/>
        </p:nvSpPr>
        <p:spPr>
          <a:xfrm>
            <a:off x="2057400" y="6604456"/>
            <a:ext cx="4362092" cy="215444"/>
          </a:xfrm>
          <a:prstGeom prst="rect">
            <a:avLst/>
          </a:prstGeom>
          <a:noFill/>
        </p:spPr>
        <p:txBody>
          <a:bodyPr wrap="none" rtlCol="0">
            <a:spAutoFit/>
          </a:bodyPr>
          <a:lstStyle/>
          <a:p>
            <a:pPr defTabSz="914354">
              <a:defRPr/>
            </a:pPr>
            <a:r>
              <a:rPr lang="en-US" sz="800" dirty="0">
                <a:solidFill>
                  <a:srgbClr val="808080">
                    <a:lumMod val="60000"/>
                    <a:lumOff val="40000"/>
                  </a:srgbClr>
                </a:solidFill>
              </a:rPr>
              <a:t>RTI International is a registered trademark and a trade name of Research Triangle Institute.</a:t>
            </a:r>
          </a:p>
        </p:txBody>
      </p:sp>
    </p:spTree>
    <p:extLst>
      <p:ext uri="{BB962C8B-B14F-4D97-AF65-F5344CB8AC3E}">
        <p14:creationId xmlns:p14="http://schemas.microsoft.com/office/powerpoint/2010/main" val="1174864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26465" cy="1068387"/>
          </a:xfrm>
        </p:spPr>
        <p:txBody>
          <a:bodyPr lIns="18288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p:txBody>
          <a:bodyPr/>
          <a:lstStyle/>
          <a:p>
            <a:r>
              <a:rPr lang="en-US"/>
              <a:t>PAHO Washington, DC August 31-September 1, 2016</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3886200" cy="4983163"/>
          </a:xfrm>
        </p:spPr>
        <p:txBody>
          <a:bodyPr/>
          <a:lstStyle>
            <a:lvl1pPr marL="222250" indent="-222250">
              <a:defRPr sz="2000"/>
            </a:lvl1pPr>
            <a:lvl2pPr marL="463550" indent="-241300">
              <a:buFont typeface="Arial" pitchFamily="34" charset="0"/>
              <a:buChar char="–"/>
              <a:defRPr sz="1800"/>
            </a:lvl2pPr>
            <a:lvl3pPr marL="679450" indent="-222250">
              <a:buFont typeface="Wingdings" pitchFamily="2" charset="2"/>
              <a:buChar char="§"/>
              <a:tabLst/>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800600" y="1143000"/>
            <a:ext cx="3886200" cy="4983163"/>
          </a:xfrm>
        </p:spPr>
        <p:txBody>
          <a:bodyPr/>
          <a:lstStyle>
            <a:lvl1pPr marL="222250" indent="-222250">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Slide Number Placeholder 4"/>
          <p:cNvSpPr>
            <a:spLocks noGrp="1"/>
          </p:cNvSpPr>
          <p:nvPr>
            <p:ph type="sldNum" sz="quarter" idx="10"/>
          </p:nvPr>
        </p:nvSpPr>
        <p:spPr>
          <a:xfrm>
            <a:off x="0" y="6553200"/>
            <a:ext cx="457200" cy="304800"/>
          </a:xfrm>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a:xfrm>
            <a:off x="457200" y="6553200"/>
            <a:ext cx="1447800" cy="304800"/>
          </a:xfrm>
        </p:spPr>
        <p:txBody>
          <a:bodyPr/>
          <a:lstStyle/>
          <a:p>
            <a:r>
              <a:rPr lang="en-US"/>
              <a:t>PAHO Washington, DC August 31-September 1, 2016</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3886200" cy="4525963"/>
          </a:xfrm>
        </p:spPr>
        <p:txBody>
          <a:bodyPr/>
          <a:lstStyle>
            <a:lvl1pPr marL="222250" indent="-222250">
              <a:defRPr sz="2000"/>
            </a:lvl1pPr>
            <a:lvl2pPr marL="457200" indent="-234950">
              <a:buFont typeface="Arial" pitchFamily="34" charset="0"/>
              <a:buChar char="–"/>
              <a:defRPr sz="1800"/>
            </a:lvl2pPr>
            <a:lvl3pPr marL="679450" indent="-222250">
              <a:buFont typeface="Wingdings" pitchFamily="2" charset="2"/>
              <a:buChar char="§"/>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800600" y="1600200"/>
            <a:ext cx="3886200" cy="4525963"/>
          </a:xfrm>
        </p:spPr>
        <p:txBody>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Title 1"/>
          <p:cNvSpPr>
            <a:spLocks noGrp="1"/>
          </p:cNvSpPr>
          <p:nvPr>
            <p:ph type="title" hasCustomPrompt="1"/>
          </p:nvPr>
        </p:nvSpPr>
        <p:spPr>
          <a:xfrm>
            <a:off x="0" y="0"/>
            <a:ext cx="9140825" cy="1068387"/>
          </a:xfrm>
        </p:spPr>
        <p:txBody>
          <a:bodyPr lIns="182880" tIns="91440" rIns="182880" bIns="91440"/>
          <a:lstStyle>
            <a:lvl1pPr marL="0">
              <a:lnSpc>
                <a:spcPct val="900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p:txBody>
          <a:bodyPr/>
          <a:lstStyle/>
          <a:p>
            <a:fld id="{D4325D4D-289E-48C1-B277-2BEB492A7D19}" type="slidenum">
              <a:rPr lang="en-US" smtClean="0"/>
              <a:pPr/>
              <a:t>‹#›</a:t>
            </a:fld>
            <a:endParaRPr lang="en-US"/>
          </a:p>
        </p:txBody>
      </p:sp>
      <p:sp>
        <p:nvSpPr>
          <p:cNvPr id="7" name="Footer Placeholder 6"/>
          <p:cNvSpPr>
            <a:spLocks noGrp="1"/>
          </p:cNvSpPr>
          <p:nvPr>
            <p:ph type="ftr" sz="quarter" idx="11"/>
          </p:nvPr>
        </p:nvSpPr>
        <p:spPr/>
        <p:txBody>
          <a:bodyPr/>
          <a:lstStyle/>
          <a:p>
            <a:r>
              <a:rPr lang="en-US"/>
              <a:t>PAHO Washington, DC August 31-September 1, 2016</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4325D4D-289E-48C1-B277-2BEB492A7D19}" type="slidenum">
              <a:rPr lang="en-US" smtClean="0"/>
              <a:pPr/>
              <a:t>‹#›</a:t>
            </a:fld>
            <a:endParaRPr lang="en-US"/>
          </a:p>
        </p:txBody>
      </p:sp>
      <p:sp>
        <p:nvSpPr>
          <p:cNvPr id="4" name="Footer Placeholder 3"/>
          <p:cNvSpPr>
            <a:spLocks noGrp="1"/>
          </p:cNvSpPr>
          <p:nvPr>
            <p:ph type="ftr" sz="quarter" idx="11"/>
          </p:nvPr>
        </p:nvSpPr>
        <p:spPr/>
        <p:txBody>
          <a:bodyPr/>
          <a:lstStyle/>
          <a:p>
            <a:r>
              <a:rPr lang="en-US"/>
              <a:t>PAHO Washington, DC August 31-September 1, 2016</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9140825" cy="1068387"/>
          </a:xfrm>
        </p:spPr>
        <p:txBody>
          <a:bodyPr lIns="18288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p:txBody>
          <a:bodyPr/>
          <a:lstStyle/>
          <a:p>
            <a:r>
              <a:rPr lang="en-US"/>
              <a:t>PAHO Washington, DC August 31-September 1, 2016</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p:txBody>
          <a:bodyPr/>
          <a:lstStyle/>
          <a:p>
            <a:r>
              <a:rPr lang="en-US"/>
              <a:t>PAHO Washington, DC August 31-September 1, 2016</a:t>
            </a:r>
          </a:p>
        </p:txBody>
      </p:sp>
      <p:sp>
        <p:nvSpPr>
          <p:cNvPr id="4" name="Rectangle 3"/>
          <p:cNvSpPr/>
          <p:nvPr userDrawn="1"/>
        </p:nvSpPr>
        <p:spPr>
          <a:xfrm>
            <a:off x="0" y="0"/>
            <a:ext cx="9144000" cy="37338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Rectangle 2"/>
          <p:cNvSpPr>
            <a:spLocks noGrp="1" noChangeArrowheads="1"/>
          </p:cNvSpPr>
          <p:nvPr>
            <p:ph type="ctrTitle" hasCustomPrompt="1"/>
          </p:nvPr>
        </p:nvSpPr>
        <p:spPr>
          <a:xfrm>
            <a:off x="457200" y="2743200"/>
            <a:ext cx="6477000" cy="676687"/>
          </a:xfrm>
          <a:noFill/>
        </p:spPr>
        <p:txBody>
          <a:bodyPr/>
          <a:lstStyle>
            <a:lvl1pPr algn="l">
              <a:defRPr sz="2800" b="1">
                <a:solidFill>
                  <a:schemeClr val="bg1"/>
                </a:solidFill>
                <a:latin typeface="Arial"/>
                <a:cs typeface="Arial"/>
              </a:defRPr>
            </a:lvl1pPr>
          </a:lstStyle>
          <a:p>
            <a:r>
              <a:rPr lang="en-US"/>
              <a:t>Click to edit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ith Arcs">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p:txBody>
          <a:bodyPr/>
          <a:lstStyle/>
          <a:p>
            <a:r>
              <a:rPr lang="en-US"/>
              <a:t>PAHO Washington, DC August 31-September 1, 2016</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 y="-1"/>
            <a:ext cx="9144000" cy="612648"/>
          </a:xfrm>
          <a:prstGeom prst="rect">
            <a:avLst/>
          </a:prstGeom>
          <a:solidFill>
            <a:schemeClr val="accent1">
              <a:lumMod val="50000"/>
            </a:schemeClr>
          </a:solidFill>
          <a:ln w="9525" algn="ctr">
            <a:noFill/>
            <a:miter lim="800000"/>
            <a:headEnd/>
            <a:tailEnd/>
          </a:ln>
        </p:spPr>
        <p:txBody>
          <a:bodyPr vert="horz" wrap="square" lIns="182880" tIns="91440" rIns="182880" bIns="9144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143000"/>
            <a:ext cx="82296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 name="Footer Placeholder 9"/>
          <p:cNvSpPr>
            <a:spLocks noGrp="1"/>
          </p:cNvSpPr>
          <p:nvPr>
            <p:ph type="ftr" sz="quarter" idx="3"/>
          </p:nvPr>
        </p:nvSpPr>
        <p:spPr>
          <a:xfrm>
            <a:off x="457200" y="6553200"/>
            <a:ext cx="1447800" cy="304800"/>
          </a:xfrm>
          <a:prstGeom prst="rect">
            <a:avLst/>
          </a:prstGeom>
          <a:solidFill>
            <a:srgbClr val="BF311A"/>
          </a:solidFill>
        </p:spPr>
        <p:txBody>
          <a:bodyPr vert="horz" lIns="91440" tIns="45720" rIns="91440" bIns="45720" rtlCol="0" anchor="ctr"/>
          <a:lstStyle>
            <a:lvl1pPr algn="ctr">
              <a:defRPr sz="1200">
                <a:solidFill>
                  <a:schemeClr val="bg1"/>
                </a:solidFill>
              </a:defRPr>
            </a:lvl1pPr>
          </a:lstStyle>
          <a:p>
            <a:r>
              <a:rPr lang="en-US"/>
              <a:t>PAHO Washington, DC August 31-September 1, 2016</a:t>
            </a:r>
          </a:p>
        </p:txBody>
      </p:sp>
      <p:sp>
        <p:nvSpPr>
          <p:cNvPr id="11" name="Slide Number Placeholder 10"/>
          <p:cNvSpPr>
            <a:spLocks noGrp="1"/>
          </p:cNvSpPr>
          <p:nvPr>
            <p:ph type="sldNum" sz="quarter" idx="4"/>
          </p:nvPr>
        </p:nvSpPr>
        <p:spPr>
          <a:xfrm>
            <a:off x="0" y="6553199"/>
            <a:ext cx="457200" cy="304801"/>
          </a:xfrm>
          <a:prstGeom prst="rect">
            <a:avLst/>
          </a:prstGeom>
          <a:solidFill>
            <a:srgbClr val="04294A"/>
          </a:solidFill>
        </p:spPr>
        <p:txBody>
          <a:bodyPr vert="horz" lIns="91440" tIns="45720" rIns="91440" bIns="45720" rtlCol="0" anchor="ctr"/>
          <a:lstStyle>
            <a:lvl1pPr algn="ctr">
              <a:defRPr sz="1200">
                <a:solidFill>
                  <a:schemeClr val="bg1"/>
                </a:solidFill>
              </a:defRPr>
            </a:lvl1pPr>
          </a:lstStyle>
          <a:p>
            <a:fld id="{D4325D4D-289E-48C1-B277-2BEB492A7D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Lst>
  <p:hf hdr="0" ftr="0" dt="0"/>
  <p:txStyles>
    <p:titleStyle>
      <a:lvl1pPr marL="0" algn="l" rtl="0" eaLnBrk="1" fontAlgn="base" hangingPunct="1">
        <a:lnSpc>
          <a:spcPct val="90000"/>
        </a:lnSpc>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80988" indent="-280988"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cs typeface="+mn-cs"/>
        </a:defRPr>
      </a:lvl1pPr>
      <a:lvl2pPr marL="457200" indent="-234950" algn="l" rtl="0" eaLnBrk="1" fontAlgn="base" hangingPunct="1">
        <a:spcBef>
          <a:spcPct val="20000"/>
        </a:spcBef>
        <a:spcAft>
          <a:spcPct val="0"/>
        </a:spcAft>
        <a:buClr>
          <a:schemeClr val="tx2"/>
        </a:buClr>
        <a:buSzPct val="80000"/>
        <a:buFont typeface="Arial" charset="0"/>
        <a:buChar char="–"/>
        <a:defRPr sz="1800">
          <a:solidFill>
            <a:schemeClr val="tx1"/>
          </a:solidFill>
          <a:latin typeface="+mn-lt"/>
          <a:cs typeface="+mn-cs"/>
        </a:defRPr>
      </a:lvl2pPr>
      <a:lvl3pPr marL="679450" indent="-22225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 y="-1"/>
            <a:ext cx="9144000" cy="612648"/>
          </a:xfrm>
          <a:prstGeom prst="rect">
            <a:avLst/>
          </a:prstGeom>
          <a:solidFill>
            <a:srgbClr val="00447C"/>
          </a:solidFill>
          <a:ln w="9525" algn="ctr">
            <a:noFill/>
            <a:miter lim="800000"/>
            <a:headEnd/>
            <a:tailEnd/>
          </a:ln>
        </p:spPr>
        <p:txBody>
          <a:bodyPr vert="horz" wrap="square" lIns="182880" tIns="91440" rIns="182880" bIns="9144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7200" y="1143001"/>
            <a:ext cx="82296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 name="Footer Placeholder 9"/>
          <p:cNvSpPr>
            <a:spLocks noGrp="1"/>
          </p:cNvSpPr>
          <p:nvPr>
            <p:ph type="ftr" sz="quarter" idx="3"/>
          </p:nvPr>
        </p:nvSpPr>
        <p:spPr>
          <a:xfrm>
            <a:off x="457200" y="6553200"/>
            <a:ext cx="1447800" cy="304800"/>
          </a:xfrm>
          <a:prstGeom prst="rect">
            <a:avLst/>
          </a:prstGeom>
          <a:solidFill>
            <a:srgbClr val="BF311A"/>
          </a:solidFill>
        </p:spPr>
        <p:txBody>
          <a:bodyPr vert="horz" lIns="91440" tIns="45720" rIns="91440" bIns="45720" rtlCol="0" anchor="ctr"/>
          <a:lstStyle>
            <a:lvl1pPr algn="ctr">
              <a:defRPr sz="1200">
                <a:solidFill>
                  <a:schemeClr val="bg1"/>
                </a:solidFill>
              </a:defRPr>
            </a:lvl1pPr>
          </a:lstStyle>
          <a:p>
            <a:r>
              <a:rPr lang="en-US">
                <a:solidFill>
                  <a:srgbClr val="FFFFFF"/>
                </a:solidFill>
              </a:rPr>
              <a:t>CONFIDENTIAL</a:t>
            </a:r>
            <a:endParaRPr lang="en-US" dirty="0">
              <a:solidFill>
                <a:srgbClr val="FFFFFF"/>
              </a:solidFill>
            </a:endParaRPr>
          </a:p>
        </p:txBody>
      </p:sp>
      <p:sp>
        <p:nvSpPr>
          <p:cNvPr id="11" name="Slide Number Placeholder 10"/>
          <p:cNvSpPr>
            <a:spLocks noGrp="1"/>
          </p:cNvSpPr>
          <p:nvPr>
            <p:ph type="sldNum" sz="quarter" idx="4"/>
          </p:nvPr>
        </p:nvSpPr>
        <p:spPr>
          <a:xfrm>
            <a:off x="0" y="6553208"/>
            <a:ext cx="457200" cy="304801"/>
          </a:xfrm>
          <a:prstGeom prst="rect">
            <a:avLst/>
          </a:prstGeom>
          <a:solidFill>
            <a:srgbClr val="00447C"/>
          </a:solidFill>
        </p:spPr>
        <p:txBody>
          <a:bodyPr vert="horz" lIns="91440" tIns="45720" rIns="91440" bIns="45720" rtlCol="0" anchor="ctr"/>
          <a:lstStyle>
            <a:lvl1pPr algn="ctr">
              <a:defRPr sz="1200">
                <a:solidFill>
                  <a:schemeClr val="bg1"/>
                </a:solidFill>
              </a:defRPr>
            </a:lvl1pPr>
          </a:lstStyle>
          <a:p>
            <a:fld id="{D4325D4D-289E-48C1-B277-2BEB492A7D1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238417024"/>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Lst>
  <p:hf hdr="0" dt="0"/>
  <p:txStyles>
    <p:titleStyle>
      <a:lvl1pPr marL="0" algn="l" rtl="0" eaLnBrk="1" fontAlgn="base" hangingPunct="1">
        <a:lnSpc>
          <a:spcPct val="90000"/>
        </a:lnSpc>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178" algn="l" rtl="0" eaLnBrk="1" fontAlgn="base" hangingPunct="1">
        <a:spcBef>
          <a:spcPct val="0"/>
        </a:spcBef>
        <a:spcAft>
          <a:spcPct val="0"/>
        </a:spcAft>
        <a:defRPr sz="3200">
          <a:solidFill>
            <a:schemeClr val="bg1"/>
          </a:solidFill>
          <a:latin typeface="Arial Narrow" pitchFamily="1" charset="0"/>
          <a:cs typeface="Arial" charset="0"/>
        </a:defRPr>
      </a:lvl6pPr>
      <a:lvl7pPr marL="914354" algn="l" rtl="0" eaLnBrk="1" fontAlgn="base" hangingPunct="1">
        <a:spcBef>
          <a:spcPct val="0"/>
        </a:spcBef>
        <a:spcAft>
          <a:spcPct val="0"/>
        </a:spcAft>
        <a:defRPr sz="3200">
          <a:solidFill>
            <a:schemeClr val="bg1"/>
          </a:solidFill>
          <a:latin typeface="Arial Narrow" pitchFamily="1" charset="0"/>
          <a:cs typeface="Arial" charset="0"/>
        </a:defRPr>
      </a:lvl7pPr>
      <a:lvl8pPr marL="1371532" algn="l" rtl="0" eaLnBrk="1" fontAlgn="base" hangingPunct="1">
        <a:spcBef>
          <a:spcPct val="0"/>
        </a:spcBef>
        <a:spcAft>
          <a:spcPct val="0"/>
        </a:spcAft>
        <a:defRPr sz="3200">
          <a:solidFill>
            <a:schemeClr val="bg1"/>
          </a:solidFill>
          <a:latin typeface="Arial Narrow" pitchFamily="1" charset="0"/>
          <a:cs typeface="Arial" charset="0"/>
        </a:defRPr>
      </a:lvl8pPr>
      <a:lvl9pPr marL="1828709"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80974" indent="-280974"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cs typeface="+mn-cs"/>
        </a:defRPr>
      </a:lvl1pPr>
      <a:lvl2pPr marL="457178" indent="-234939" algn="l" rtl="0" eaLnBrk="1" fontAlgn="base" hangingPunct="1">
        <a:spcBef>
          <a:spcPct val="20000"/>
        </a:spcBef>
        <a:spcAft>
          <a:spcPct val="0"/>
        </a:spcAft>
        <a:buClr>
          <a:schemeClr val="tx2"/>
        </a:buClr>
        <a:buSzPct val="80000"/>
        <a:buFont typeface="Arial" charset="0"/>
        <a:buChar char="–"/>
        <a:defRPr sz="1800">
          <a:solidFill>
            <a:schemeClr val="tx1"/>
          </a:solidFill>
          <a:latin typeface="+mn-lt"/>
          <a:cs typeface="+mn-cs"/>
        </a:defRPr>
      </a:lvl2pPr>
      <a:lvl3pPr marL="679418" indent="-22224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cs typeface="+mn-cs"/>
        </a:defRPr>
      </a:lvl3pPr>
      <a:lvl4pPr marL="1600120" indent="-228589"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298" indent="-228589"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474" indent="-228589"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652" indent="-228589"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8829" indent="-228589"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006" indent="-228589"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video" Target="https://www.youtube.com/embed/UTSf09Huz7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rnugent@rti.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1.bp.blogspot.com/-HHBdgKUG0XA/U6p0-IvCJwI/AAAAAAAAAtk/g31-qDEb7GY/s1600/_DSC0691-crop.jpg"/>
          <p:cNvPicPr>
            <a:picLocks noChangeAspect="1" noChangeArrowheads="1"/>
          </p:cNvPicPr>
          <p:nvPr/>
        </p:nvPicPr>
        <p:blipFill rotWithShape="1">
          <a:blip r:embed="rId3">
            <a:extLst>
              <a:ext uri="{28A0092B-C50C-407E-A947-70E740481C1C}">
                <a14:useLocalDpi xmlns:a14="http://schemas.microsoft.com/office/drawing/2010/main" val="0"/>
              </a:ext>
            </a:extLst>
          </a:blip>
          <a:srcRect t="4182" r="14814" b="33120"/>
          <a:stretch/>
        </p:blipFill>
        <p:spPr bwMode="auto">
          <a:xfrm>
            <a:off x="0" y="-9966"/>
            <a:ext cx="9144000" cy="49043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 y="2573053"/>
            <a:ext cx="8839200" cy="1586394"/>
          </a:xfrm>
        </p:spPr>
        <p:txBody>
          <a:bodyPr anchor="t" anchorCtr="0"/>
          <a:lstStyle/>
          <a:p>
            <a:pPr algn="l">
              <a:lnSpc>
                <a:spcPct val="80000"/>
              </a:lnSpc>
            </a:pPr>
            <a:r>
              <a:rPr lang="en-US" sz="4000" dirty="0"/>
              <a:t>Using Economic Modeling to Open Policy Windows for Non-communicable Disease Investment</a:t>
            </a:r>
          </a:p>
        </p:txBody>
      </p:sp>
      <p:sp>
        <p:nvSpPr>
          <p:cNvPr id="3" name="Subtitle 2"/>
          <p:cNvSpPr>
            <a:spLocks noGrp="1"/>
          </p:cNvSpPr>
          <p:nvPr>
            <p:ph type="subTitle" idx="1"/>
          </p:nvPr>
        </p:nvSpPr>
        <p:spPr>
          <a:xfrm>
            <a:off x="409976" y="4243405"/>
            <a:ext cx="6934200" cy="381000"/>
          </a:xfrm>
        </p:spPr>
        <p:txBody>
          <a:bodyPr/>
          <a:lstStyle/>
          <a:p>
            <a:pPr algn="l"/>
            <a:r>
              <a:rPr lang="en-US" sz="1800" dirty="0">
                <a:solidFill>
                  <a:schemeClr val="bg1"/>
                </a:solidFill>
              </a:rPr>
              <a:t>The Investment Case</a:t>
            </a:r>
          </a:p>
        </p:txBody>
      </p:sp>
      <p:sp>
        <p:nvSpPr>
          <p:cNvPr id="6" name="Text Placeholder 5"/>
          <p:cNvSpPr>
            <a:spLocks noGrp="1"/>
          </p:cNvSpPr>
          <p:nvPr>
            <p:ph type="body" sz="quarter" idx="15"/>
          </p:nvPr>
        </p:nvSpPr>
        <p:spPr>
          <a:xfrm>
            <a:off x="409976" y="5175794"/>
            <a:ext cx="4695424" cy="310606"/>
          </a:xfrm>
        </p:spPr>
        <p:txBody>
          <a:bodyPr/>
          <a:lstStyle/>
          <a:p>
            <a:pPr algn="l"/>
            <a:r>
              <a:rPr lang="en-US" sz="1200" dirty="0">
                <a:solidFill>
                  <a:schemeClr val="bg1"/>
                </a:solidFill>
              </a:rPr>
              <a:t>Rachel Nugent, Nathan Mann, Brian Hutchinson, Grant King</a:t>
            </a:r>
          </a:p>
        </p:txBody>
      </p:sp>
      <p:sp>
        <p:nvSpPr>
          <p:cNvPr id="9" name="Rectangle 8"/>
          <p:cNvSpPr/>
          <p:nvPr/>
        </p:nvSpPr>
        <p:spPr>
          <a:xfrm>
            <a:off x="7384568" y="5331097"/>
            <a:ext cx="1753126" cy="1191873"/>
          </a:xfrm>
          <a:prstGeom prst="rect">
            <a:avLst/>
          </a:prstGeom>
          <a:solidFill>
            <a:srgbClr val="0044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3539" y="5729982"/>
            <a:ext cx="914400" cy="368300"/>
          </a:xfrm>
          <a:prstGeom prst="rect">
            <a:avLst/>
          </a:prstGeom>
        </p:spPr>
      </p:pic>
      <p:sp>
        <p:nvSpPr>
          <p:cNvPr id="11" name="TextBox 10"/>
          <p:cNvSpPr txBox="1"/>
          <p:nvPr/>
        </p:nvSpPr>
        <p:spPr>
          <a:xfrm>
            <a:off x="237671" y="4879648"/>
            <a:ext cx="8420751" cy="400110"/>
          </a:xfrm>
          <a:prstGeom prst="rect">
            <a:avLst/>
          </a:prstGeom>
          <a:noFill/>
        </p:spPr>
        <p:txBody>
          <a:bodyPr wrap="square" rtlCol="0">
            <a:spAutoFit/>
          </a:bodyPr>
          <a:lstStyle/>
          <a:p>
            <a:r>
              <a:rPr lang="en-US" sz="2000" b="1" dirty="0"/>
              <a:t>Rachel Nugent, </a:t>
            </a:r>
            <a:r>
              <a:rPr lang="en-US" sz="2000" dirty="0"/>
              <a:t>Vice-President, Global Non-communicable Diseases</a:t>
            </a:r>
          </a:p>
        </p:txBody>
      </p:sp>
      <p:sp>
        <p:nvSpPr>
          <p:cNvPr id="12" name="TextBox 11"/>
          <p:cNvSpPr txBox="1"/>
          <p:nvPr/>
        </p:nvSpPr>
        <p:spPr>
          <a:xfrm>
            <a:off x="315310" y="5614584"/>
            <a:ext cx="7625510" cy="830997"/>
          </a:xfrm>
          <a:prstGeom prst="rect">
            <a:avLst/>
          </a:prstGeom>
          <a:noFill/>
        </p:spPr>
        <p:txBody>
          <a:bodyPr wrap="square" rtlCol="0">
            <a:spAutoFit/>
          </a:bodyPr>
          <a:lstStyle/>
          <a:p>
            <a:r>
              <a:rPr lang="en-US" sz="2400" i="1" dirty="0"/>
              <a:t>Institute for Disease Modeling Symposium</a:t>
            </a:r>
          </a:p>
          <a:p>
            <a:r>
              <a:rPr lang="en-US" sz="2400" i="1" dirty="0"/>
              <a:t>16 April 2019, Redmond WA</a:t>
            </a:r>
          </a:p>
        </p:txBody>
      </p:sp>
    </p:spTree>
    <p:extLst>
      <p:ext uri="{BB962C8B-B14F-4D97-AF65-F5344CB8AC3E}">
        <p14:creationId xmlns:p14="http://schemas.microsoft.com/office/powerpoint/2010/main" val="2982017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850" y="277130"/>
            <a:ext cx="6950874" cy="954454"/>
          </a:xfrm>
        </p:spPr>
        <p:txBody>
          <a:bodyPr>
            <a:noAutofit/>
          </a:bodyPr>
          <a:lstStyle/>
          <a:p>
            <a:r>
              <a:rPr lang="en-US" dirty="0">
                <a:solidFill>
                  <a:schemeClr val="tx2"/>
                </a:solidFill>
              </a:rPr>
              <a:t>, </a:t>
            </a:r>
            <a:br>
              <a:rPr lang="en-US" dirty="0"/>
            </a:br>
            <a:r>
              <a:rPr lang="en-US" sz="2700" dirty="0"/>
              <a:t>Dollars per DALY from donors, by disease, 2015</a:t>
            </a:r>
            <a:br>
              <a:rPr lang="en-US" dirty="0"/>
            </a:br>
            <a:endParaRPr lang="en-US" dirty="0"/>
          </a:p>
        </p:txBody>
      </p:sp>
      <p:graphicFrame>
        <p:nvGraphicFramePr>
          <p:cNvPr id="8" name="Chart 7">
            <a:extLst>
              <a:ext uri="{FF2B5EF4-FFF2-40B4-BE49-F238E27FC236}">
                <a16:creationId xmlns:a16="http://schemas.microsoft.com/office/drawing/2014/main" id="{387E17B4-B35D-4F9E-AE55-D24083E4193A}"/>
              </a:ext>
            </a:extLst>
          </p:cNvPr>
          <p:cNvGraphicFramePr>
            <a:graphicFrameLocks/>
          </p:cNvGraphicFramePr>
          <p:nvPr>
            <p:extLst>
              <p:ext uri="{D42A27DB-BD31-4B8C-83A1-F6EECF244321}">
                <p14:modId xmlns:p14="http://schemas.microsoft.com/office/powerpoint/2010/main" val="356423732"/>
              </p:ext>
            </p:extLst>
          </p:nvPr>
        </p:nvGraphicFramePr>
        <p:xfrm>
          <a:off x="6873469" y="2991668"/>
          <a:ext cx="1933740" cy="16221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E15CD5B7-B871-4ACE-AABD-5A8E9D77FC82}"/>
              </a:ext>
            </a:extLst>
          </p:cNvPr>
          <p:cNvGraphicFramePr>
            <a:graphicFrameLocks/>
          </p:cNvGraphicFramePr>
          <p:nvPr>
            <p:extLst/>
          </p:nvPr>
        </p:nvGraphicFramePr>
        <p:xfrm>
          <a:off x="4852819" y="2004225"/>
          <a:ext cx="2400300" cy="11315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C3788ED2-D159-4909-9C84-D119270420DD}"/>
              </a:ext>
            </a:extLst>
          </p:cNvPr>
          <p:cNvGraphicFramePr>
            <a:graphicFrameLocks/>
          </p:cNvGraphicFramePr>
          <p:nvPr>
            <p:extLst/>
          </p:nvPr>
        </p:nvGraphicFramePr>
        <p:xfrm>
          <a:off x="3044422" y="1313608"/>
          <a:ext cx="2058707" cy="175405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33951525-1186-4BB4-9666-453BFEC07845}"/>
              </a:ext>
            </a:extLst>
          </p:cNvPr>
          <p:cNvGraphicFramePr>
            <a:graphicFrameLocks/>
          </p:cNvGraphicFramePr>
          <p:nvPr>
            <p:extLst>
              <p:ext uri="{D42A27DB-BD31-4B8C-83A1-F6EECF244321}">
                <p14:modId xmlns:p14="http://schemas.microsoft.com/office/powerpoint/2010/main" val="736999112"/>
              </p:ext>
            </p:extLst>
          </p:nvPr>
        </p:nvGraphicFramePr>
        <p:xfrm>
          <a:off x="3677411" y="3006768"/>
          <a:ext cx="1449968" cy="133706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a:extLst>
              <a:ext uri="{FF2B5EF4-FFF2-40B4-BE49-F238E27FC236}">
                <a16:creationId xmlns:a16="http://schemas.microsoft.com/office/drawing/2014/main" id="{E2514B0E-E00E-4587-8DC9-358A57891E8D}"/>
              </a:ext>
            </a:extLst>
          </p:cNvPr>
          <p:cNvGraphicFramePr>
            <a:graphicFrameLocks/>
          </p:cNvGraphicFramePr>
          <p:nvPr>
            <p:extLst/>
          </p:nvPr>
        </p:nvGraphicFramePr>
        <p:xfrm>
          <a:off x="2013759" y="2283378"/>
          <a:ext cx="2371901" cy="208492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Chart 13">
            <a:extLst>
              <a:ext uri="{FF2B5EF4-FFF2-40B4-BE49-F238E27FC236}">
                <a16:creationId xmlns:a16="http://schemas.microsoft.com/office/drawing/2014/main" id="{AC0BEB4F-29A2-4451-9EB7-96121C0224F8}"/>
              </a:ext>
            </a:extLst>
          </p:cNvPr>
          <p:cNvGraphicFramePr>
            <a:graphicFrameLocks/>
          </p:cNvGraphicFramePr>
          <p:nvPr>
            <p:extLst/>
          </p:nvPr>
        </p:nvGraphicFramePr>
        <p:xfrm>
          <a:off x="3635045" y="3576538"/>
          <a:ext cx="1886153" cy="1002110"/>
        </p:xfrm>
        <a:graphic>
          <a:graphicData uri="http://schemas.openxmlformats.org/drawingml/2006/chart">
            <c:chart xmlns:c="http://schemas.openxmlformats.org/drawingml/2006/chart" xmlns:r="http://schemas.openxmlformats.org/officeDocument/2006/relationships" r:id="rId8"/>
          </a:graphicData>
        </a:graphic>
      </p:graphicFrame>
      <p:sp>
        <p:nvSpPr>
          <p:cNvPr id="3" name="TextBox 2">
            <a:extLst>
              <a:ext uri="{FF2B5EF4-FFF2-40B4-BE49-F238E27FC236}">
                <a16:creationId xmlns:a16="http://schemas.microsoft.com/office/drawing/2014/main" id="{E97260DB-1C50-4812-BE8B-05619F701829}"/>
              </a:ext>
            </a:extLst>
          </p:cNvPr>
          <p:cNvSpPr txBox="1"/>
          <p:nvPr/>
        </p:nvSpPr>
        <p:spPr>
          <a:xfrm>
            <a:off x="7486860" y="3963621"/>
            <a:ext cx="628994" cy="369332"/>
          </a:xfrm>
          <a:prstGeom prst="rect">
            <a:avLst/>
          </a:prstGeom>
          <a:noFill/>
        </p:spPr>
        <p:txBody>
          <a:bodyPr wrap="square" rtlCol="0">
            <a:spAutoFit/>
          </a:bodyPr>
          <a:lstStyle/>
          <a:p>
            <a:pPr algn="ctr"/>
            <a:r>
              <a:rPr lang="en-US" sz="900" b="1" dirty="0">
                <a:solidFill>
                  <a:srgbClr val="000000"/>
                </a:solidFill>
              </a:rPr>
              <a:t>$1.04/</a:t>
            </a:r>
          </a:p>
          <a:p>
            <a:pPr algn="ctr"/>
            <a:r>
              <a:rPr lang="en-US" sz="900" b="1" dirty="0">
                <a:solidFill>
                  <a:srgbClr val="000000"/>
                </a:solidFill>
              </a:rPr>
              <a:t>DALY</a:t>
            </a:r>
          </a:p>
        </p:txBody>
      </p:sp>
      <p:sp>
        <p:nvSpPr>
          <p:cNvPr id="16" name="TextBox 15">
            <a:extLst>
              <a:ext uri="{FF2B5EF4-FFF2-40B4-BE49-F238E27FC236}">
                <a16:creationId xmlns:a16="http://schemas.microsoft.com/office/drawing/2014/main" id="{3FC5D5B9-612D-4C06-B7EE-B1C929377CB6}"/>
              </a:ext>
            </a:extLst>
          </p:cNvPr>
          <p:cNvSpPr txBox="1"/>
          <p:nvPr/>
        </p:nvSpPr>
        <p:spPr>
          <a:xfrm>
            <a:off x="5144623" y="2365878"/>
            <a:ext cx="917876" cy="415498"/>
          </a:xfrm>
          <a:prstGeom prst="rect">
            <a:avLst/>
          </a:prstGeom>
          <a:noFill/>
        </p:spPr>
        <p:txBody>
          <a:bodyPr wrap="square" rtlCol="0">
            <a:spAutoFit/>
          </a:bodyPr>
          <a:lstStyle/>
          <a:p>
            <a:pPr algn="ctr"/>
            <a:r>
              <a:rPr lang="en-US" sz="1050" b="1" dirty="0">
                <a:solidFill>
                  <a:srgbClr val="000000"/>
                </a:solidFill>
              </a:rPr>
              <a:t>$44.33/</a:t>
            </a:r>
          </a:p>
          <a:p>
            <a:pPr algn="ctr"/>
            <a:r>
              <a:rPr lang="en-US" sz="1050" b="1" dirty="0">
                <a:solidFill>
                  <a:srgbClr val="000000"/>
                </a:solidFill>
              </a:rPr>
              <a:t>DALY</a:t>
            </a:r>
          </a:p>
        </p:txBody>
      </p:sp>
      <p:sp>
        <p:nvSpPr>
          <p:cNvPr id="18" name="TextBox 17">
            <a:extLst>
              <a:ext uri="{FF2B5EF4-FFF2-40B4-BE49-F238E27FC236}">
                <a16:creationId xmlns:a16="http://schemas.microsoft.com/office/drawing/2014/main" id="{48CF3C82-29C7-4D72-AEB5-853C899CBED9}"/>
              </a:ext>
            </a:extLst>
          </p:cNvPr>
          <p:cNvSpPr txBox="1"/>
          <p:nvPr/>
        </p:nvSpPr>
        <p:spPr>
          <a:xfrm>
            <a:off x="3963762" y="1973463"/>
            <a:ext cx="917876" cy="415498"/>
          </a:xfrm>
          <a:prstGeom prst="rect">
            <a:avLst/>
          </a:prstGeom>
          <a:noFill/>
        </p:spPr>
        <p:txBody>
          <a:bodyPr wrap="square" rtlCol="0">
            <a:spAutoFit/>
          </a:bodyPr>
          <a:lstStyle/>
          <a:p>
            <a:pPr algn="ctr"/>
            <a:r>
              <a:rPr lang="en-US" sz="1050" b="1" dirty="0">
                <a:solidFill>
                  <a:srgbClr val="000000"/>
                </a:solidFill>
              </a:rPr>
              <a:t>$166.41/</a:t>
            </a:r>
          </a:p>
          <a:p>
            <a:pPr algn="ctr"/>
            <a:r>
              <a:rPr lang="en-US" sz="1050" b="1" dirty="0">
                <a:solidFill>
                  <a:srgbClr val="000000"/>
                </a:solidFill>
              </a:rPr>
              <a:t>DALY</a:t>
            </a:r>
          </a:p>
        </p:txBody>
      </p:sp>
      <p:sp>
        <p:nvSpPr>
          <p:cNvPr id="19" name="TextBox 18">
            <a:extLst>
              <a:ext uri="{FF2B5EF4-FFF2-40B4-BE49-F238E27FC236}">
                <a16:creationId xmlns:a16="http://schemas.microsoft.com/office/drawing/2014/main" id="{3542B596-0403-4C1F-9019-D488C9F9A054}"/>
              </a:ext>
            </a:extLst>
          </p:cNvPr>
          <p:cNvSpPr txBox="1"/>
          <p:nvPr/>
        </p:nvSpPr>
        <p:spPr>
          <a:xfrm>
            <a:off x="3943457" y="3523678"/>
            <a:ext cx="917876" cy="415498"/>
          </a:xfrm>
          <a:prstGeom prst="rect">
            <a:avLst/>
          </a:prstGeom>
          <a:noFill/>
        </p:spPr>
        <p:txBody>
          <a:bodyPr wrap="square" rtlCol="0">
            <a:spAutoFit/>
          </a:bodyPr>
          <a:lstStyle/>
          <a:p>
            <a:pPr algn="ctr"/>
            <a:r>
              <a:rPr lang="en-US" sz="1050" b="1" dirty="0">
                <a:solidFill>
                  <a:srgbClr val="000000"/>
                </a:solidFill>
              </a:rPr>
              <a:t>$42.67/</a:t>
            </a:r>
          </a:p>
          <a:p>
            <a:pPr algn="ctr"/>
            <a:r>
              <a:rPr lang="en-US" sz="1050" b="1" dirty="0">
                <a:solidFill>
                  <a:srgbClr val="000000"/>
                </a:solidFill>
              </a:rPr>
              <a:t>DALY</a:t>
            </a:r>
          </a:p>
        </p:txBody>
      </p:sp>
      <p:sp>
        <p:nvSpPr>
          <p:cNvPr id="20" name="TextBox 19">
            <a:extLst>
              <a:ext uri="{FF2B5EF4-FFF2-40B4-BE49-F238E27FC236}">
                <a16:creationId xmlns:a16="http://schemas.microsoft.com/office/drawing/2014/main" id="{BADBF596-0277-4AA3-BA58-02E9082FFA8B}"/>
              </a:ext>
            </a:extLst>
          </p:cNvPr>
          <p:cNvSpPr txBox="1"/>
          <p:nvPr/>
        </p:nvSpPr>
        <p:spPr>
          <a:xfrm>
            <a:off x="3778710" y="3901979"/>
            <a:ext cx="917876" cy="415498"/>
          </a:xfrm>
          <a:prstGeom prst="rect">
            <a:avLst/>
          </a:prstGeom>
          <a:noFill/>
        </p:spPr>
        <p:txBody>
          <a:bodyPr wrap="square" rtlCol="0">
            <a:spAutoFit/>
          </a:bodyPr>
          <a:lstStyle/>
          <a:p>
            <a:pPr algn="ctr"/>
            <a:r>
              <a:rPr lang="en-US" sz="1050" b="1" dirty="0">
                <a:solidFill>
                  <a:srgbClr val="000000"/>
                </a:solidFill>
              </a:rPr>
              <a:t>$32.89/</a:t>
            </a:r>
          </a:p>
          <a:p>
            <a:pPr algn="ctr"/>
            <a:r>
              <a:rPr lang="en-US" sz="1050" b="1" dirty="0">
                <a:solidFill>
                  <a:srgbClr val="000000"/>
                </a:solidFill>
              </a:rPr>
              <a:t>DALY</a:t>
            </a:r>
          </a:p>
        </p:txBody>
      </p:sp>
      <p:sp>
        <p:nvSpPr>
          <p:cNvPr id="21" name="TextBox 20">
            <a:extLst>
              <a:ext uri="{FF2B5EF4-FFF2-40B4-BE49-F238E27FC236}">
                <a16:creationId xmlns:a16="http://schemas.microsoft.com/office/drawing/2014/main" id="{BBFC61AA-AC5A-45B8-BDB9-BC3EB243A119}"/>
              </a:ext>
            </a:extLst>
          </p:cNvPr>
          <p:cNvSpPr txBox="1"/>
          <p:nvPr/>
        </p:nvSpPr>
        <p:spPr>
          <a:xfrm>
            <a:off x="2762959" y="3220659"/>
            <a:ext cx="917876" cy="415498"/>
          </a:xfrm>
          <a:prstGeom prst="rect">
            <a:avLst/>
          </a:prstGeom>
          <a:noFill/>
        </p:spPr>
        <p:txBody>
          <a:bodyPr wrap="square" rtlCol="0">
            <a:spAutoFit/>
          </a:bodyPr>
          <a:lstStyle/>
          <a:p>
            <a:pPr algn="ctr"/>
            <a:r>
              <a:rPr lang="en-US" sz="1050" b="1" dirty="0">
                <a:solidFill>
                  <a:srgbClr val="000000"/>
                </a:solidFill>
              </a:rPr>
              <a:t>$309.33/</a:t>
            </a:r>
          </a:p>
          <a:p>
            <a:pPr algn="ctr"/>
            <a:r>
              <a:rPr lang="en-US" sz="1050" b="1" dirty="0">
                <a:solidFill>
                  <a:srgbClr val="000000"/>
                </a:solidFill>
              </a:rPr>
              <a:t>DALY</a:t>
            </a:r>
          </a:p>
        </p:txBody>
      </p:sp>
      <p:cxnSp>
        <p:nvCxnSpPr>
          <p:cNvPr id="22" name="Straight Connector 21">
            <a:extLst>
              <a:ext uri="{FF2B5EF4-FFF2-40B4-BE49-F238E27FC236}">
                <a16:creationId xmlns:a16="http://schemas.microsoft.com/office/drawing/2014/main" id="{0413F718-43E8-45B0-A1A7-95078B1A1EED}"/>
              </a:ext>
            </a:extLst>
          </p:cNvPr>
          <p:cNvCxnSpPr>
            <a:cxnSpLocks/>
          </p:cNvCxnSpPr>
          <p:nvPr/>
        </p:nvCxnSpPr>
        <p:spPr bwMode="auto">
          <a:xfrm>
            <a:off x="1530806" y="4533377"/>
            <a:ext cx="6439667" cy="711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3" name="TextBox 22">
            <a:extLst>
              <a:ext uri="{FF2B5EF4-FFF2-40B4-BE49-F238E27FC236}">
                <a16:creationId xmlns:a16="http://schemas.microsoft.com/office/drawing/2014/main" id="{242E8311-2A90-40E3-A8D3-54FABADD278F}"/>
              </a:ext>
            </a:extLst>
          </p:cNvPr>
          <p:cNvSpPr txBox="1"/>
          <p:nvPr/>
        </p:nvSpPr>
        <p:spPr>
          <a:xfrm>
            <a:off x="1318757" y="4612747"/>
            <a:ext cx="6657160" cy="276999"/>
          </a:xfrm>
          <a:prstGeom prst="rect">
            <a:avLst/>
          </a:prstGeom>
          <a:noFill/>
        </p:spPr>
        <p:txBody>
          <a:bodyPr wrap="square" rtlCol="0">
            <a:spAutoFit/>
          </a:bodyPr>
          <a:lstStyle/>
          <a:p>
            <a:pPr algn="ctr"/>
            <a:r>
              <a:rPr lang="en-US" sz="1200" dirty="0">
                <a:solidFill>
                  <a:srgbClr val="000000"/>
                </a:solidFill>
              </a:rPr>
              <a:t>DALYs</a:t>
            </a:r>
          </a:p>
        </p:txBody>
      </p:sp>
      <p:sp>
        <p:nvSpPr>
          <p:cNvPr id="24" name="TextBox 23">
            <a:extLst>
              <a:ext uri="{FF2B5EF4-FFF2-40B4-BE49-F238E27FC236}">
                <a16:creationId xmlns:a16="http://schemas.microsoft.com/office/drawing/2014/main" id="{90EB2BD7-A44C-48B2-ABD9-36DA2E636EB5}"/>
              </a:ext>
            </a:extLst>
          </p:cNvPr>
          <p:cNvSpPr txBox="1"/>
          <p:nvPr/>
        </p:nvSpPr>
        <p:spPr>
          <a:xfrm>
            <a:off x="7011108" y="4517323"/>
            <a:ext cx="1028700" cy="415498"/>
          </a:xfrm>
          <a:prstGeom prst="rect">
            <a:avLst/>
          </a:prstGeom>
          <a:noFill/>
        </p:spPr>
        <p:txBody>
          <a:bodyPr wrap="square" rtlCol="0">
            <a:spAutoFit/>
          </a:bodyPr>
          <a:lstStyle/>
          <a:p>
            <a:r>
              <a:rPr lang="en-US" sz="1050" dirty="0">
                <a:solidFill>
                  <a:srgbClr val="000000"/>
                </a:solidFill>
              </a:rPr>
              <a:t>1,000,000,000</a:t>
            </a:r>
          </a:p>
        </p:txBody>
      </p:sp>
      <p:sp>
        <p:nvSpPr>
          <p:cNvPr id="26" name="TextBox 25">
            <a:extLst>
              <a:ext uri="{FF2B5EF4-FFF2-40B4-BE49-F238E27FC236}">
                <a16:creationId xmlns:a16="http://schemas.microsoft.com/office/drawing/2014/main" id="{57C7EBE1-1CAB-497D-9D99-CAC5AC9A1597}"/>
              </a:ext>
            </a:extLst>
          </p:cNvPr>
          <p:cNvSpPr txBox="1"/>
          <p:nvPr/>
        </p:nvSpPr>
        <p:spPr>
          <a:xfrm>
            <a:off x="4783142" y="4520049"/>
            <a:ext cx="904328" cy="415498"/>
          </a:xfrm>
          <a:prstGeom prst="rect">
            <a:avLst/>
          </a:prstGeom>
          <a:noFill/>
        </p:spPr>
        <p:txBody>
          <a:bodyPr wrap="square" rtlCol="0">
            <a:spAutoFit/>
          </a:bodyPr>
          <a:lstStyle/>
          <a:p>
            <a:r>
              <a:rPr lang="en-US" sz="1050" dirty="0">
                <a:solidFill>
                  <a:srgbClr val="000000"/>
                </a:solidFill>
              </a:rPr>
              <a:t>100,000,000</a:t>
            </a:r>
          </a:p>
        </p:txBody>
      </p:sp>
      <p:sp>
        <p:nvSpPr>
          <p:cNvPr id="27" name="TextBox 26">
            <a:extLst>
              <a:ext uri="{FF2B5EF4-FFF2-40B4-BE49-F238E27FC236}">
                <a16:creationId xmlns:a16="http://schemas.microsoft.com/office/drawing/2014/main" id="{E05B597B-AE26-44EA-923D-239D96DF70F6}"/>
              </a:ext>
            </a:extLst>
          </p:cNvPr>
          <p:cNvSpPr txBox="1"/>
          <p:nvPr/>
        </p:nvSpPr>
        <p:spPr>
          <a:xfrm>
            <a:off x="2762959" y="4522993"/>
            <a:ext cx="830894" cy="415498"/>
          </a:xfrm>
          <a:prstGeom prst="rect">
            <a:avLst/>
          </a:prstGeom>
          <a:noFill/>
        </p:spPr>
        <p:txBody>
          <a:bodyPr wrap="square" rtlCol="0">
            <a:spAutoFit/>
          </a:bodyPr>
          <a:lstStyle/>
          <a:p>
            <a:r>
              <a:rPr lang="en-US" sz="1050" dirty="0">
                <a:solidFill>
                  <a:srgbClr val="000000"/>
                </a:solidFill>
              </a:rPr>
              <a:t>10,000,000</a:t>
            </a:r>
          </a:p>
        </p:txBody>
      </p:sp>
      <p:sp>
        <p:nvSpPr>
          <p:cNvPr id="28" name="TextBox 27">
            <a:extLst>
              <a:ext uri="{FF2B5EF4-FFF2-40B4-BE49-F238E27FC236}">
                <a16:creationId xmlns:a16="http://schemas.microsoft.com/office/drawing/2014/main" id="{603367C4-DF8D-472E-B00F-8CAF3938C4CB}"/>
              </a:ext>
            </a:extLst>
          </p:cNvPr>
          <p:cNvSpPr txBox="1"/>
          <p:nvPr/>
        </p:nvSpPr>
        <p:spPr>
          <a:xfrm>
            <a:off x="1495482" y="4503521"/>
            <a:ext cx="830894" cy="253916"/>
          </a:xfrm>
          <a:prstGeom prst="rect">
            <a:avLst/>
          </a:prstGeom>
          <a:noFill/>
        </p:spPr>
        <p:txBody>
          <a:bodyPr wrap="square" rtlCol="0">
            <a:spAutoFit/>
          </a:bodyPr>
          <a:lstStyle/>
          <a:p>
            <a:r>
              <a:rPr lang="en-US" sz="1050" dirty="0">
                <a:solidFill>
                  <a:srgbClr val="000000"/>
                </a:solidFill>
              </a:rPr>
              <a:t>0</a:t>
            </a:r>
          </a:p>
        </p:txBody>
      </p:sp>
      <p:cxnSp>
        <p:nvCxnSpPr>
          <p:cNvPr id="34" name="Straight Connector 33">
            <a:extLst>
              <a:ext uri="{FF2B5EF4-FFF2-40B4-BE49-F238E27FC236}">
                <a16:creationId xmlns:a16="http://schemas.microsoft.com/office/drawing/2014/main" id="{42974475-967C-4D8A-ADCB-14A385892947}"/>
              </a:ext>
            </a:extLst>
          </p:cNvPr>
          <p:cNvCxnSpPr>
            <a:cxnSpLocks/>
          </p:cNvCxnSpPr>
          <p:nvPr/>
        </p:nvCxnSpPr>
        <p:spPr bwMode="auto">
          <a:xfrm>
            <a:off x="3163112" y="4474041"/>
            <a:ext cx="0" cy="88426"/>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4BCDD7E2-3CE2-48C8-8468-969B9309073E}"/>
              </a:ext>
            </a:extLst>
          </p:cNvPr>
          <p:cNvCxnSpPr>
            <a:cxnSpLocks/>
          </p:cNvCxnSpPr>
          <p:nvPr/>
        </p:nvCxnSpPr>
        <p:spPr bwMode="auto">
          <a:xfrm>
            <a:off x="5216114" y="4483893"/>
            <a:ext cx="0" cy="88426"/>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54EE976A-BF27-4178-B336-8F778147EBFC}"/>
              </a:ext>
            </a:extLst>
          </p:cNvPr>
          <p:cNvCxnSpPr>
            <a:cxnSpLocks/>
          </p:cNvCxnSpPr>
          <p:nvPr/>
        </p:nvCxnSpPr>
        <p:spPr bwMode="auto">
          <a:xfrm>
            <a:off x="7963923" y="4492719"/>
            <a:ext cx="0" cy="88426"/>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 name="Straight Connector 4">
            <a:extLst>
              <a:ext uri="{FF2B5EF4-FFF2-40B4-BE49-F238E27FC236}">
                <a16:creationId xmlns:a16="http://schemas.microsoft.com/office/drawing/2014/main" id="{1F3B2B36-B8A3-4456-8B9F-DB73B761C204}"/>
              </a:ext>
            </a:extLst>
          </p:cNvPr>
          <p:cNvCxnSpPr>
            <a:cxnSpLocks/>
          </p:cNvCxnSpPr>
          <p:nvPr/>
        </p:nvCxnSpPr>
        <p:spPr bwMode="auto">
          <a:xfrm flipV="1">
            <a:off x="1530806" y="1661384"/>
            <a:ext cx="0" cy="295953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1" name="TextBox 30">
            <a:extLst>
              <a:ext uri="{FF2B5EF4-FFF2-40B4-BE49-F238E27FC236}">
                <a16:creationId xmlns:a16="http://schemas.microsoft.com/office/drawing/2014/main" id="{3985FCC7-FEA9-4CC3-89BE-FCD17F1DD253}"/>
              </a:ext>
            </a:extLst>
          </p:cNvPr>
          <p:cNvSpPr txBox="1"/>
          <p:nvPr/>
        </p:nvSpPr>
        <p:spPr>
          <a:xfrm rot="16200000">
            <a:off x="-261630" y="3290501"/>
            <a:ext cx="3016682" cy="276999"/>
          </a:xfrm>
          <a:prstGeom prst="rect">
            <a:avLst/>
          </a:prstGeom>
          <a:noFill/>
        </p:spPr>
        <p:txBody>
          <a:bodyPr wrap="square" rtlCol="0">
            <a:spAutoFit/>
          </a:bodyPr>
          <a:lstStyle/>
          <a:p>
            <a:pPr algn="ctr"/>
            <a:r>
              <a:rPr lang="en-US" sz="1200" dirty="0">
                <a:solidFill>
                  <a:srgbClr val="000000"/>
                </a:solidFill>
              </a:rPr>
              <a:t>Dollars (USD billions)</a:t>
            </a:r>
          </a:p>
        </p:txBody>
      </p:sp>
      <p:sp>
        <p:nvSpPr>
          <p:cNvPr id="32" name="TextBox 31">
            <a:extLst>
              <a:ext uri="{FF2B5EF4-FFF2-40B4-BE49-F238E27FC236}">
                <a16:creationId xmlns:a16="http://schemas.microsoft.com/office/drawing/2014/main" id="{F56897B4-D8C7-4D36-81E4-5A8C3D3E4419}"/>
              </a:ext>
            </a:extLst>
          </p:cNvPr>
          <p:cNvSpPr txBox="1"/>
          <p:nvPr/>
        </p:nvSpPr>
        <p:spPr>
          <a:xfrm>
            <a:off x="1283728" y="1615265"/>
            <a:ext cx="300621" cy="415498"/>
          </a:xfrm>
          <a:prstGeom prst="rect">
            <a:avLst/>
          </a:prstGeom>
          <a:noFill/>
        </p:spPr>
        <p:txBody>
          <a:bodyPr wrap="square" rtlCol="0">
            <a:spAutoFit/>
          </a:bodyPr>
          <a:lstStyle/>
          <a:p>
            <a:r>
              <a:rPr lang="en-US" sz="1050" dirty="0">
                <a:solidFill>
                  <a:srgbClr val="000000"/>
                </a:solidFill>
              </a:rPr>
              <a:t>10</a:t>
            </a:r>
          </a:p>
        </p:txBody>
      </p:sp>
      <p:sp>
        <p:nvSpPr>
          <p:cNvPr id="33" name="TextBox 32">
            <a:extLst>
              <a:ext uri="{FF2B5EF4-FFF2-40B4-BE49-F238E27FC236}">
                <a16:creationId xmlns:a16="http://schemas.microsoft.com/office/drawing/2014/main" id="{F3427513-EE47-4780-9A0C-D3AC4EBB4345}"/>
              </a:ext>
            </a:extLst>
          </p:cNvPr>
          <p:cNvSpPr txBox="1"/>
          <p:nvPr/>
        </p:nvSpPr>
        <p:spPr>
          <a:xfrm>
            <a:off x="1333969" y="4413720"/>
            <a:ext cx="200138" cy="253916"/>
          </a:xfrm>
          <a:prstGeom prst="rect">
            <a:avLst/>
          </a:prstGeom>
          <a:noFill/>
        </p:spPr>
        <p:txBody>
          <a:bodyPr wrap="square" rtlCol="0">
            <a:spAutoFit/>
          </a:bodyPr>
          <a:lstStyle/>
          <a:p>
            <a:r>
              <a:rPr lang="en-US" sz="1050" dirty="0">
                <a:solidFill>
                  <a:srgbClr val="000000"/>
                </a:solidFill>
              </a:rPr>
              <a:t>0</a:t>
            </a:r>
          </a:p>
        </p:txBody>
      </p:sp>
      <p:sp>
        <p:nvSpPr>
          <p:cNvPr id="37" name="TextBox 36">
            <a:extLst>
              <a:ext uri="{FF2B5EF4-FFF2-40B4-BE49-F238E27FC236}">
                <a16:creationId xmlns:a16="http://schemas.microsoft.com/office/drawing/2014/main" id="{F9D5C4C3-8B82-4A94-B653-E0536157BCAF}"/>
              </a:ext>
            </a:extLst>
          </p:cNvPr>
          <p:cNvSpPr txBox="1"/>
          <p:nvPr/>
        </p:nvSpPr>
        <p:spPr>
          <a:xfrm>
            <a:off x="1336570" y="3856085"/>
            <a:ext cx="194937" cy="253916"/>
          </a:xfrm>
          <a:prstGeom prst="rect">
            <a:avLst/>
          </a:prstGeom>
          <a:noFill/>
        </p:spPr>
        <p:txBody>
          <a:bodyPr wrap="square" rtlCol="0">
            <a:spAutoFit/>
          </a:bodyPr>
          <a:lstStyle/>
          <a:p>
            <a:r>
              <a:rPr lang="en-US" sz="1050" dirty="0">
                <a:solidFill>
                  <a:srgbClr val="000000"/>
                </a:solidFill>
              </a:rPr>
              <a:t>2</a:t>
            </a:r>
          </a:p>
        </p:txBody>
      </p:sp>
      <p:sp>
        <p:nvSpPr>
          <p:cNvPr id="38" name="TextBox 37">
            <a:extLst>
              <a:ext uri="{FF2B5EF4-FFF2-40B4-BE49-F238E27FC236}">
                <a16:creationId xmlns:a16="http://schemas.microsoft.com/office/drawing/2014/main" id="{13C31915-EAED-41DF-A1C4-4B591B817DC3}"/>
              </a:ext>
            </a:extLst>
          </p:cNvPr>
          <p:cNvSpPr txBox="1"/>
          <p:nvPr/>
        </p:nvSpPr>
        <p:spPr>
          <a:xfrm>
            <a:off x="1338427" y="3297433"/>
            <a:ext cx="128488" cy="253916"/>
          </a:xfrm>
          <a:prstGeom prst="rect">
            <a:avLst/>
          </a:prstGeom>
          <a:noFill/>
        </p:spPr>
        <p:txBody>
          <a:bodyPr wrap="square" rtlCol="0">
            <a:spAutoFit/>
          </a:bodyPr>
          <a:lstStyle/>
          <a:p>
            <a:r>
              <a:rPr lang="en-US" sz="1050" dirty="0">
                <a:solidFill>
                  <a:srgbClr val="000000"/>
                </a:solidFill>
              </a:rPr>
              <a:t>4</a:t>
            </a:r>
          </a:p>
        </p:txBody>
      </p:sp>
      <p:sp>
        <p:nvSpPr>
          <p:cNvPr id="39" name="TextBox 38">
            <a:extLst>
              <a:ext uri="{FF2B5EF4-FFF2-40B4-BE49-F238E27FC236}">
                <a16:creationId xmlns:a16="http://schemas.microsoft.com/office/drawing/2014/main" id="{DF77168B-BAC9-4A18-9332-963635CA6074}"/>
              </a:ext>
            </a:extLst>
          </p:cNvPr>
          <p:cNvSpPr txBox="1"/>
          <p:nvPr/>
        </p:nvSpPr>
        <p:spPr>
          <a:xfrm>
            <a:off x="1336744" y="2737752"/>
            <a:ext cx="209852" cy="253916"/>
          </a:xfrm>
          <a:prstGeom prst="rect">
            <a:avLst/>
          </a:prstGeom>
          <a:noFill/>
        </p:spPr>
        <p:txBody>
          <a:bodyPr wrap="square" rtlCol="0">
            <a:spAutoFit/>
          </a:bodyPr>
          <a:lstStyle/>
          <a:p>
            <a:r>
              <a:rPr lang="en-US" sz="1050" dirty="0">
                <a:solidFill>
                  <a:srgbClr val="000000"/>
                </a:solidFill>
              </a:rPr>
              <a:t>6</a:t>
            </a:r>
          </a:p>
        </p:txBody>
      </p:sp>
      <p:sp>
        <p:nvSpPr>
          <p:cNvPr id="40" name="TextBox 39">
            <a:extLst>
              <a:ext uri="{FF2B5EF4-FFF2-40B4-BE49-F238E27FC236}">
                <a16:creationId xmlns:a16="http://schemas.microsoft.com/office/drawing/2014/main" id="{B41028C8-A12A-4DAC-ADB9-30677968E4AF}"/>
              </a:ext>
            </a:extLst>
          </p:cNvPr>
          <p:cNvSpPr txBox="1"/>
          <p:nvPr/>
        </p:nvSpPr>
        <p:spPr>
          <a:xfrm>
            <a:off x="1340031" y="2174432"/>
            <a:ext cx="174397" cy="253916"/>
          </a:xfrm>
          <a:prstGeom prst="rect">
            <a:avLst/>
          </a:prstGeom>
          <a:noFill/>
        </p:spPr>
        <p:txBody>
          <a:bodyPr wrap="square" rtlCol="0">
            <a:spAutoFit/>
          </a:bodyPr>
          <a:lstStyle/>
          <a:p>
            <a:r>
              <a:rPr lang="en-US" sz="1050" dirty="0">
                <a:solidFill>
                  <a:srgbClr val="000000"/>
                </a:solidFill>
              </a:rPr>
              <a:t>8</a:t>
            </a:r>
          </a:p>
        </p:txBody>
      </p:sp>
      <p:sp>
        <p:nvSpPr>
          <p:cNvPr id="4" name="Footer Placeholder 3"/>
          <p:cNvSpPr>
            <a:spLocks noGrp="1"/>
          </p:cNvSpPr>
          <p:nvPr>
            <p:ph type="ftr" sz="quarter" idx="11"/>
          </p:nvPr>
        </p:nvSpPr>
        <p:spPr>
          <a:xfrm>
            <a:off x="1345962" y="5799713"/>
            <a:ext cx="6769892" cy="587642"/>
          </a:xfrm>
        </p:spPr>
        <p:txBody>
          <a:bodyPr/>
          <a:lstStyle/>
          <a:p>
            <a:pPr algn="l"/>
            <a:r>
              <a:rPr lang="en-US" sz="900" b="1" dirty="0">
                <a:solidFill>
                  <a:srgbClr val="FFFFFF"/>
                </a:solidFill>
              </a:rPr>
              <a:t>Sources</a:t>
            </a:r>
            <a:r>
              <a:rPr lang="en-US" sz="900" dirty="0">
                <a:solidFill>
                  <a:srgbClr val="FFFFFF"/>
                </a:solidFill>
              </a:rPr>
              <a:t>: 1)  NCD Funding— Nugent &amp; Feigl. (Forthcoming). Donor funding for NCDs. RTI International. 2) Non-NCD funding -- IHME. (2018). Financing Global Health: Funding UHC and unfinished HIV/AIDS. Seattle, WA. 3) DALYS – </a:t>
            </a:r>
            <a:r>
              <a:rPr lang="en-US" sz="900" dirty="0"/>
              <a:t>IHME. (2018) Global Burden of Disease. GBD Results Tool. Accessed 05/15/2018</a:t>
            </a:r>
            <a:endParaRPr lang="en-US" sz="900" dirty="0">
              <a:solidFill>
                <a:srgbClr val="FFFFFF"/>
              </a:solidFill>
            </a:endParaRPr>
          </a:p>
        </p:txBody>
      </p:sp>
      <p:sp>
        <p:nvSpPr>
          <p:cNvPr id="6" name="TextBox 5"/>
          <p:cNvSpPr txBox="1"/>
          <p:nvPr/>
        </p:nvSpPr>
        <p:spPr>
          <a:xfrm>
            <a:off x="1345962" y="5061188"/>
            <a:ext cx="6629954" cy="784830"/>
          </a:xfrm>
          <a:prstGeom prst="rect">
            <a:avLst/>
          </a:prstGeom>
          <a:noFill/>
        </p:spPr>
        <p:txBody>
          <a:bodyPr wrap="square" rtlCol="0">
            <a:spAutoFit/>
          </a:bodyPr>
          <a:lstStyle/>
          <a:p>
            <a:pPr marL="257175" indent="-257175">
              <a:buFont typeface="+mj-lt"/>
              <a:buAutoNum type="arabicPeriod"/>
            </a:pPr>
            <a:r>
              <a:rPr lang="en-US" sz="1125" i="1" dirty="0"/>
              <a:t>Donor funding by NCD</a:t>
            </a:r>
          </a:p>
          <a:p>
            <a:pPr marL="257175" indent="-257175">
              <a:buFont typeface="+mj-lt"/>
              <a:buAutoNum type="arabicPeriod"/>
            </a:pPr>
            <a:r>
              <a:rPr lang="en-US" sz="1125" i="1" dirty="0"/>
              <a:t>World map: donors and recipients</a:t>
            </a:r>
          </a:p>
          <a:p>
            <a:pPr marL="257175" indent="-257175">
              <a:buFont typeface="+mj-lt"/>
              <a:buAutoNum type="arabicPeriod"/>
            </a:pPr>
            <a:r>
              <a:rPr lang="en-US" sz="1125" i="1" dirty="0"/>
              <a:t>Type of funder: </a:t>
            </a:r>
            <a:r>
              <a:rPr lang="en-US" sz="1125" i="1" dirty="0" err="1"/>
              <a:t>bilaterals</a:t>
            </a:r>
            <a:r>
              <a:rPr lang="en-US" sz="1125" i="1" dirty="0"/>
              <a:t>, multilaterals, foundations, and non-profits</a:t>
            </a:r>
          </a:p>
          <a:p>
            <a:endParaRPr lang="en-US" sz="1125" dirty="0"/>
          </a:p>
        </p:txBody>
      </p:sp>
    </p:spTree>
    <p:extLst>
      <p:ext uri="{BB962C8B-B14F-4D97-AF65-F5344CB8AC3E}">
        <p14:creationId xmlns:p14="http://schemas.microsoft.com/office/powerpoint/2010/main" val="1533954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16028"/>
          <a:stretch/>
        </p:blipFill>
        <p:spPr>
          <a:xfrm>
            <a:off x="1" y="857250"/>
            <a:ext cx="9150875" cy="5143500"/>
          </a:xfrm>
        </p:spPr>
      </p:pic>
      <p:sp>
        <p:nvSpPr>
          <p:cNvPr id="6" name="Rectangle 5"/>
          <p:cNvSpPr/>
          <p:nvPr/>
        </p:nvSpPr>
        <p:spPr bwMode="auto">
          <a:xfrm>
            <a:off x="-2" y="857250"/>
            <a:ext cx="9144000" cy="5143500"/>
          </a:xfrm>
          <a:prstGeom prst="rect">
            <a:avLst/>
          </a:prstGeom>
          <a:solidFill>
            <a:srgbClr val="727A37">
              <a:alpha val="80000"/>
            </a:srgb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7" name="Content Placeholder 2"/>
          <p:cNvSpPr txBox="1">
            <a:spLocks/>
          </p:cNvSpPr>
          <p:nvPr/>
        </p:nvSpPr>
        <p:spPr bwMode="auto">
          <a:xfrm>
            <a:off x="-2" y="2548487"/>
            <a:ext cx="9144001" cy="1947869"/>
          </a:xfrm>
          <a:prstGeom prst="rect">
            <a:avLst/>
          </a:prstGeom>
          <a:noFill/>
          <a:ln w="9525">
            <a:noFill/>
            <a:miter lim="800000"/>
            <a:headEnd/>
            <a:tailEnd/>
          </a:ln>
        </p:spPr>
        <p:txBody>
          <a:bodyPr vert="horz" wrap="square" lIns="91440" tIns="365760" rIns="91440" bIns="45720" numCol="1" anchor="t" anchorCtr="0" compatLnSpc="1">
            <a:prstTxWarp prst="textNoShape">
              <a:avLst/>
            </a:prstTxWarp>
          </a:bodyPr>
          <a:lstStyle>
            <a:lvl1pPr marL="280974" indent="-280974"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cs typeface="+mn-cs"/>
              </a:defRPr>
            </a:lvl1pPr>
            <a:lvl2pPr marL="457178" indent="-234939" algn="l" rtl="0" eaLnBrk="1" fontAlgn="base" hangingPunct="1">
              <a:spcBef>
                <a:spcPct val="20000"/>
              </a:spcBef>
              <a:spcAft>
                <a:spcPct val="0"/>
              </a:spcAft>
              <a:buClr>
                <a:schemeClr val="tx2"/>
              </a:buClr>
              <a:buSzPct val="80000"/>
              <a:buFont typeface="Arial" charset="0"/>
              <a:buChar char="–"/>
              <a:defRPr sz="1800">
                <a:solidFill>
                  <a:schemeClr val="tx1"/>
                </a:solidFill>
                <a:latin typeface="+mn-lt"/>
                <a:cs typeface="+mn-cs"/>
              </a:defRPr>
            </a:lvl2pPr>
            <a:lvl3pPr marL="679418" indent="-22224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cs typeface="+mn-cs"/>
              </a:defRPr>
            </a:lvl3pPr>
            <a:lvl4pPr marL="1600120" indent="-228589"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298" indent="-228589"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474" indent="-228589"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652" indent="-228589"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8829" indent="-228589"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006" indent="-228589"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pPr marL="0" indent="0" algn="ctr">
              <a:lnSpc>
                <a:spcPct val="90000"/>
              </a:lnSpc>
              <a:spcBef>
                <a:spcPts val="0"/>
              </a:spcBef>
              <a:buNone/>
            </a:pPr>
            <a:r>
              <a:rPr lang="en-US" sz="4800" b="1" kern="0" dirty="0">
                <a:solidFill>
                  <a:schemeClr val="bg1"/>
                </a:solidFill>
              </a:rPr>
              <a:t>Making the case for investment</a:t>
            </a:r>
          </a:p>
        </p:txBody>
      </p:sp>
      <p:cxnSp>
        <p:nvCxnSpPr>
          <p:cNvPr id="5" name="Straight Connector 4"/>
          <p:cNvCxnSpPr/>
          <p:nvPr/>
        </p:nvCxnSpPr>
        <p:spPr bwMode="auto">
          <a:xfrm>
            <a:off x="1447800" y="2146151"/>
            <a:ext cx="6248400" cy="0"/>
          </a:xfrm>
          <a:prstGeom prst="line">
            <a:avLst/>
          </a:prstGeom>
          <a:no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1447800" y="4878734"/>
            <a:ext cx="6248400" cy="0"/>
          </a:xfrm>
          <a:prstGeom prst="line">
            <a:avLst/>
          </a:prstGeom>
          <a:no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4273134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Investment Case?</a:t>
            </a:r>
          </a:p>
        </p:txBody>
      </p:sp>
      <p:sp>
        <p:nvSpPr>
          <p:cNvPr id="3" name="Content Placeholder 2"/>
          <p:cNvSpPr>
            <a:spLocks noGrp="1"/>
          </p:cNvSpPr>
          <p:nvPr>
            <p:ph idx="1"/>
          </p:nvPr>
        </p:nvSpPr>
        <p:spPr>
          <a:xfrm>
            <a:off x="446314" y="1252951"/>
            <a:ext cx="8229600" cy="1752600"/>
          </a:xfrm>
        </p:spPr>
        <p:txBody>
          <a:bodyPr/>
          <a:lstStyle/>
          <a:p>
            <a:pPr marL="0" indent="0">
              <a:buNone/>
            </a:pPr>
            <a:r>
              <a:rPr lang="en-US" dirty="0"/>
              <a:t>“An investment case is an argument that is intended to convince a decision maker to approve some kind of action. As a rule, an investment case has to articulate a clear path to an attractive return on investment. It should examine benefits and risks involved with both taking the action and, conversely, not taking the action.”</a:t>
            </a:r>
          </a:p>
          <a:p>
            <a:endParaRPr lang="en-US" dirty="0"/>
          </a:p>
        </p:txBody>
      </p:sp>
      <p:sp>
        <p:nvSpPr>
          <p:cNvPr id="4" name="Slide Number Placeholder 3"/>
          <p:cNvSpPr>
            <a:spLocks noGrp="1"/>
          </p:cNvSpPr>
          <p:nvPr>
            <p:ph type="sldNum" sz="quarter" idx="10"/>
          </p:nvPr>
        </p:nvSpPr>
        <p:spPr/>
        <p:txBody>
          <a:bodyPr/>
          <a:lstStyle/>
          <a:p>
            <a:fld id="{D4325D4D-289E-48C1-B277-2BEB492A7D19}" type="slidenum">
              <a:rPr lang="en-US" smtClean="0"/>
              <a:pPr/>
              <a:t>12</a:t>
            </a:fld>
            <a:endParaRPr lang="en-US" dirty="0"/>
          </a:p>
        </p:txBody>
      </p:sp>
      <p:grpSp>
        <p:nvGrpSpPr>
          <p:cNvPr id="31" name="Group 30"/>
          <p:cNvGrpSpPr/>
          <p:nvPr/>
        </p:nvGrpSpPr>
        <p:grpSpPr>
          <a:xfrm>
            <a:off x="260124" y="3172101"/>
            <a:ext cx="8601980" cy="3047998"/>
            <a:chOff x="271011" y="2971800"/>
            <a:chExt cx="8601980" cy="3047998"/>
          </a:xfrm>
        </p:grpSpPr>
        <p:sp>
          <p:nvSpPr>
            <p:cNvPr id="16" name="Right Arrow 15"/>
            <p:cNvSpPr/>
            <p:nvPr/>
          </p:nvSpPr>
          <p:spPr>
            <a:xfrm>
              <a:off x="912496" y="2971800"/>
              <a:ext cx="7319010" cy="3047998"/>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30" name="Group 29"/>
            <p:cNvGrpSpPr/>
            <p:nvPr/>
          </p:nvGrpSpPr>
          <p:grpSpPr>
            <a:xfrm>
              <a:off x="271011" y="3886199"/>
              <a:ext cx="8601980" cy="1219199"/>
              <a:chOff x="271011" y="3886199"/>
              <a:chExt cx="8601980" cy="1219199"/>
            </a:xfrm>
          </p:grpSpPr>
          <p:grpSp>
            <p:nvGrpSpPr>
              <p:cNvPr id="17" name="Group 16"/>
              <p:cNvGrpSpPr/>
              <p:nvPr/>
            </p:nvGrpSpPr>
            <p:grpSpPr>
              <a:xfrm>
                <a:off x="271011" y="3886199"/>
                <a:ext cx="2072766" cy="1219199"/>
                <a:chOff x="4309" y="914399"/>
                <a:chExt cx="2072766" cy="1219199"/>
              </a:xfrm>
            </p:grpSpPr>
            <p:sp>
              <p:nvSpPr>
                <p:cNvPr id="27" name="Rounded Rectangle 26"/>
                <p:cNvSpPr/>
                <p:nvPr/>
              </p:nvSpPr>
              <p:spPr>
                <a:xfrm>
                  <a:off x="4309" y="914399"/>
                  <a:ext cx="2072766" cy="12191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5"/>
                <p:cNvSpPr/>
                <p:nvPr/>
              </p:nvSpPr>
              <p:spPr>
                <a:xfrm>
                  <a:off x="63825" y="973915"/>
                  <a:ext cx="1953734" cy="1100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Country-specific investment cases that substantiate costs and benefits of NCD interventions</a:t>
                  </a:r>
                </a:p>
              </p:txBody>
            </p:sp>
          </p:grpSp>
          <p:grpSp>
            <p:nvGrpSpPr>
              <p:cNvPr id="18" name="Group 17"/>
              <p:cNvGrpSpPr/>
              <p:nvPr/>
            </p:nvGrpSpPr>
            <p:grpSpPr>
              <a:xfrm>
                <a:off x="2447416" y="3886199"/>
                <a:ext cx="2072766" cy="1219199"/>
                <a:chOff x="2180714" y="914399"/>
                <a:chExt cx="2072766" cy="1219199"/>
              </a:xfrm>
            </p:grpSpPr>
            <p:sp>
              <p:nvSpPr>
                <p:cNvPr id="25" name="Rounded Rectangle 24"/>
                <p:cNvSpPr/>
                <p:nvPr/>
              </p:nvSpPr>
              <p:spPr>
                <a:xfrm>
                  <a:off x="2180714" y="914399"/>
                  <a:ext cx="2072766" cy="12191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ounded Rectangle 7"/>
                <p:cNvSpPr/>
                <p:nvPr/>
              </p:nvSpPr>
              <p:spPr>
                <a:xfrm>
                  <a:off x="2240230" y="973915"/>
                  <a:ext cx="1953734" cy="1100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Use findings to make the case for increased prioritization of NCDS</a:t>
                  </a:r>
                </a:p>
              </p:txBody>
            </p:sp>
          </p:grpSp>
          <p:grpSp>
            <p:nvGrpSpPr>
              <p:cNvPr id="19" name="Group 18"/>
              <p:cNvGrpSpPr/>
              <p:nvPr/>
            </p:nvGrpSpPr>
            <p:grpSpPr>
              <a:xfrm>
                <a:off x="4623821" y="3886199"/>
                <a:ext cx="2072766" cy="1219199"/>
                <a:chOff x="4357119" y="914399"/>
                <a:chExt cx="2072766" cy="1219199"/>
              </a:xfrm>
            </p:grpSpPr>
            <p:sp>
              <p:nvSpPr>
                <p:cNvPr id="23" name="Rounded Rectangle 22"/>
                <p:cNvSpPr/>
                <p:nvPr/>
              </p:nvSpPr>
              <p:spPr>
                <a:xfrm>
                  <a:off x="4357119" y="914399"/>
                  <a:ext cx="2072766" cy="12191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ounded Rectangle 9"/>
                <p:cNvSpPr/>
                <p:nvPr/>
              </p:nvSpPr>
              <p:spPr>
                <a:xfrm>
                  <a:off x="4416635" y="973915"/>
                  <a:ext cx="1953734" cy="1100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Improvements in fund allocation and service delivery for NCDs</a:t>
                  </a:r>
                </a:p>
              </p:txBody>
            </p:sp>
          </p:grpSp>
          <p:grpSp>
            <p:nvGrpSpPr>
              <p:cNvPr id="20" name="Group 19"/>
              <p:cNvGrpSpPr/>
              <p:nvPr/>
            </p:nvGrpSpPr>
            <p:grpSpPr>
              <a:xfrm>
                <a:off x="6800225" y="3886199"/>
                <a:ext cx="2072766" cy="1219199"/>
                <a:chOff x="6533523" y="914399"/>
                <a:chExt cx="2072766" cy="1219199"/>
              </a:xfrm>
            </p:grpSpPr>
            <p:sp>
              <p:nvSpPr>
                <p:cNvPr id="21" name="Rounded Rectangle 20"/>
                <p:cNvSpPr/>
                <p:nvPr/>
              </p:nvSpPr>
              <p:spPr>
                <a:xfrm>
                  <a:off x="6533523" y="914399"/>
                  <a:ext cx="2072766" cy="12191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11"/>
                <p:cNvSpPr/>
                <p:nvPr/>
              </p:nvSpPr>
              <p:spPr>
                <a:xfrm>
                  <a:off x="6593039" y="973915"/>
                  <a:ext cx="1953734" cy="1100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Improved health outcomes and economic outlook</a:t>
                  </a:r>
                </a:p>
              </p:txBody>
            </p:sp>
          </p:grpSp>
        </p:grpSp>
      </p:grpSp>
      <p:sp>
        <p:nvSpPr>
          <p:cNvPr id="29" name="Footer Placeholder 28"/>
          <p:cNvSpPr>
            <a:spLocks noGrp="1"/>
          </p:cNvSpPr>
          <p:nvPr>
            <p:ph type="ftr" sz="quarter" idx="11"/>
          </p:nvPr>
        </p:nvSpPr>
        <p:spPr>
          <a:xfrm>
            <a:off x="446314" y="6553199"/>
            <a:ext cx="4963886" cy="304801"/>
          </a:xfrm>
        </p:spPr>
        <p:txBody>
          <a:bodyPr/>
          <a:lstStyle/>
          <a:p>
            <a:pPr algn="l"/>
            <a:r>
              <a:rPr lang="en-US" sz="1000" dirty="0"/>
              <a:t>Definition source: WhatIs.com – The encyclopedia for business and IT professionals</a:t>
            </a:r>
          </a:p>
        </p:txBody>
      </p:sp>
    </p:spTree>
    <p:extLst>
      <p:ext uri="{BB962C8B-B14F-4D97-AF65-F5344CB8AC3E}">
        <p14:creationId xmlns:p14="http://schemas.microsoft.com/office/powerpoint/2010/main" val="965097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0825" cy="762000"/>
          </a:xfrm>
        </p:spPr>
        <p:txBody>
          <a:bodyPr>
            <a:normAutofit/>
          </a:bodyPr>
          <a:lstStyle/>
          <a:p>
            <a:r>
              <a:rPr lang="en-US" sz="2900" dirty="0"/>
              <a:t>Investment Cases – Moving toward a Definition</a:t>
            </a:r>
          </a:p>
        </p:txBody>
      </p:sp>
      <p:sp>
        <p:nvSpPr>
          <p:cNvPr id="13" name="Slide Number Placeholder 12"/>
          <p:cNvSpPr>
            <a:spLocks noGrp="1"/>
          </p:cNvSpPr>
          <p:nvPr>
            <p:ph type="sldNum" sz="quarter" idx="10"/>
          </p:nvPr>
        </p:nvSpPr>
        <p:spPr/>
        <p:txBody>
          <a:bodyPr/>
          <a:lstStyle/>
          <a:p>
            <a:fld id="{D4325D4D-289E-48C1-B277-2BEB492A7D19}" type="slidenum">
              <a:rPr lang="en-US" smtClean="0"/>
              <a:pPr/>
              <a:t>13</a:t>
            </a:fld>
            <a:endParaRPr lang="en-US" dirty="0"/>
          </a:p>
        </p:txBody>
      </p:sp>
      <p:sp>
        <p:nvSpPr>
          <p:cNvPr id="9" name="Content Placeholder 2"/>
          <p:cNvSpPr txBox="1">
            <a:spLocks/>
          </p:cNvSpPr>
          <p:nvPr/>
        </p:nvSpPr>
        <p:spPr>
          <a:xfrm>
            <a:off x="228600" y="990600"/>
            <a:ext cx="8686800" cy="5410200"/>
          </a:xfrm>
          <a:prstGeom prst="rect">
            <a:avLst/>
          </a:prstGeom>
        </p:spPr>
        <p:txBody>
          <a:bodyPr/>
          <a:lstStyle>
            <a:lvl1pPr marL="280988" indent="-280988"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cs typeface="+mn-cs"/>
              </a:defRPr>
            </a:lvl1pPr>
            <a:lvl2pPr marL="457200" indent="-234950" algn="l" rtl="0" eaLnBrk="1" fontAlgn="base" hangingPunct="1">
              <a:spcBef>
                <a:spcPct val="20000"/>
              </a:spcBef>
              <a:spcAft>
                <a:spcPct val="0"/>
              </a:spcAft>
              <a:buClr>
                <a:schemeClr val="tx2"/>
              </a:buClr>
              <a:buSzPct val="80000"/>
              <a:buFont typeface="Arial" charset="0"/>
              <a:buChar char="–"/>
              <a:defRPr sz="1800">
                <a:solidFill>
                  <a:schemeClr val="tx1"/>
                </a:solidFill>
                <a:latin typeface="+mn-lt"/>
                <a:cs typeface="+mn-cs"/>
              </a:defRPr>
            </a:lvl2pPr>
            <a:lvl3pPr marL="679450" indent="-22225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pPr>
              <a:spcAft>
                <a:spcPts val="600"/>
              </a:spcAft>
            </a:pPr>
            <a:r>
              <a:rPr lang="en-US" u="sng" kern="0" dirty="0"/>
              <a:t>Wish list for an Investment Case:</a:t>
            </a:r>
          </a:p>
          <a:p>
            <a:pPr lvl="1">
              <a:spcAft>
                <a:spcPts val="1200"/>
              </a:spcAft>
            </a:pPr>
            <a:r>
              <a:rPr lang="en-US" kern="0" dirty="0"/>
              <a:t>Describes the current disease state within a given country;</a:t>
            </a:r>
          </a:p>
          <a:p>
            <a:pPr lvl="1">
              <a:spcAft>
                <a:spcPts val="1200"/>
              </a:spcAft>
            </a:pPr>
            <a:r>
              <a:rPr lang="en-US" kern="0" dirty="0"/>
              <a:t>Identifies feasible, effective, and locally relevant interventions for analysis;</a:t>
            </a:r>
          </a:p>
          <a:p>
            <a:pPr lvl="1">
              <a:spcAft>
                <a:spcPts val="1200"/>
              </a:spcAft>
            </a:pPr>
            <a:r>
              <a:rPr lang="en-US" kern="0" dirty="0"/>
              <a:t>Provides analysis of the costs and benefits of intervening;</a:t>
            </a:r>
          </a:p>
          <a:p>
            <a:pPr lvl="1">
              <a:spcAft>
                <a:spcPts val="1200"/>
              </a:spcAft>
            </a:pPr>
            <a:r>
              <a:rPr lang="en-US" kern="0" dirty="0"/>
              <a:t>Identifies access, delivery, quality, and efficiency issues that exist within the health system, and;</a:t>
            </a:r>
          </a:p>
          <a:p>
            <a:pPr lvl="1">
              <a:spcAft>
                <a:spcPts val="600"/>
              </a:spcAft>
            </a:pPr>
            <a:r>
              <a:rPr lang="en-US" kern="0" dirty="0"/>
              <a:t>Frames current levels of health spending against the cost of intervention packages, and analyzes how to close the funding gap</a:t>
            </a:r>
          </a:p>
          <a:p>
            <a:pPr lvl="1">
              <a:spcAft>
                <a:spcPts val="600"/>
              </a:spcAft>
            </a:pPr>
            <a:r>
              <a:rPr lang="en-US" kern="0" dirty="0"/>
              <a:t>Analyzes the policy environment for feasibility, and provides a roadmap for implementation</a:t>
            </a:r>
          </a:p>
          <a:p>
            <a:pPr lvl="1">
              <a:spcAft>
                <a:spcPts val="600"/>
              </a:spcAft>
            </a:pPr>
            <a:endParaRPr lang="en-US" kern="0" dirty="0"/>
          </a:p>
          <a:p>
            <a:pPr marL="222250" lvl="1" indent="0">
              <a:spcAft>
                <a:spcPts val="600"/>
              </a:spcAft>
              <a:buNone/>
            </a:pPr>
            <a:endParaRPr lang="en-US" kern="0" dirty="0"/>
          </a:p>
        </p:txBody>
      </p:sp>
      <p:sp>
        <p:nvSpPr>
          <p:cNvPr id="3" name="Footer Placeholder 2"/>
          <p:cNvSpPr>
            <a:spLocks noGrp="1"/>
          </p:cNvSpPr>
          <p:nvPr>
            <p:ph type="ftr" sz="quarter" idx="11"/>
          </p:nvPr>
        </p:nvSpPr>
        <p:spPr>
          <a:xfrm>
            <a:off x="457200" y="6553198"/>
            <a:ext cx="8686800" cy="304802"/>
          </a:xfrm>
        </p:spPr>
        <p:txBody>
          <a:bodyPr/>
          <a:lstStyle/>
          <a:p>
            <a:pPr algn="l"/>
            <a:r>
              <a:rPr lang="en-US" sz="1050" dirty="0"/>
              <a:t>Definition adapted from Global Fund to Fight AIDS, Tuberculosis and Malaria. Strategic investments for HIV programs: Information Note</a:t>
            </a:r>
          </a:p>
        </p:txBody>
      </p:sp>
      <p:sp>
        <p:nvSpPr>
          <p:cNvPr id="5" name="Rectangle 4"/>
          <p:cNvSpPr/>
          <p:nvPr/>
        </p:nvSpPr>
        <p:spPr>
          <a:xfrm>
            <a:off x="569912" y="5431304"/>
            <a:ext cx="8001000" cy="646331"/>
          </a:xfrm>
          <a:prstGeom prst="rect">
            <a:avLst/>
          </a:prstGeom>
        </p:spPr>
        <p:txBody>
          <a:bodyPr wrap="square">
            <a:spAutoFit/>
          </a:bodyPr>
          <a:lstStyle/>
          <a:p>
            <a:pPr marL="0" indent="0" algn="ctr">
              <a:buNone/>
            </a:pPr>
            <a:r>
              <a:rPr lang="en-US" b="1" dirty="0"/>
              <a:t>Session Goal</a:t>
            </a:r>
            <a:r>
              <a:rPr lang="en-US" dirty="0"/>
              <a:t>: To examine the scope and applications of models that can analyze the costs and benefits of scaling up interventions for NCDs. </a:t>
            </a:r>
          </a:p>
        </p:txBody>
      </p:sp>
    </p:spTree>
    <p:extLst>
      <p:ext uri="{BB962C8B-B14F-4D97-AF65-F5344CB8AC3E}">
        <p14:creationId xmlns:p14="http://schemas.microsoft.com/office/powerpoint/2010/main" val="4301205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xEl>
                                              <p:pRg st="4" end="4"/>
                                            </p:txEl>
                                          </p:spTgt>
                                        </p:tgtEl>
                                        <p:attrNameLst>
                                          <p:attrName>style.opacity</p:attrName>
                                        </p:attrNameLst>
                                      </p:cBhvr>
                                      <p:to>
                                        <p:strVal val="0.5"/>
                                      </p:to>
                                    </p:set>
                                    <p:animEffect filter="image" prLst="opacity: 0.5">
                                      <p:cBhvr rctx="IE">
                                        <p:cTn id="7" dur="indefinite"/>
                                        <p:tgtEl>
                                          <p:spTgt spid="9">
                                            <p:txEl>
                                              <p:pRg st="4" end="4"/>
                                            </p:txEl>
                                          </p:spTgt>
                                        </p:tgtEl>
                                      </p:cBhvr>
                                    </p:animEffect>
                                  </p:childTnLst>
                                </p:cTn>
                              </p:par>
                              <p:par>
                                <p:cTn id="8" presetID="9" presetClass="emph" presetSubtype="0" nodeType="withEffect">
                                  <p:stCondLst>
                                    <p:cond delay="0"/>
                                  </p:stCondLst>
                                  <p:childTnLst>
                                    <p:set>
                                      <p:cBhvr rctx="PPT">
                                        <p:cTn id="9" dur="indefinite"/>
                                        <p:tgtEl>
                                          <p:spTgt spid="9">
                                            <p:txEl>
                                              <p:pRg st="5" end="5"/>
                                            </p:txEl>
                                          </p:spTgt>
                                        </p:tgtEl>
                                        <p:attrNameLst>
                                          <p:attrName>style.opacity</p:attrName>
                                        </p:attrNameLst>
                                      </p:cBhvr>
                                      <p:to>
                                        <p:strVal val="0.5"/>
                                      </p:to>
                                    </p:set>
                                    <p:animEffect filter="image" prLst="opacity: 0.5">
                                      <p:cBhvr rctx="IE">
                                        <p:cTn id="10" dur="indefinite"/>
                                        <p:tgtEl>
                                          <p:spTgt spid="9">
                                            <p:txEl>
                                              <p:pRg st="5" end="5"/>
                                            </p:txEl>
                                          </p:spTgt>
                                        </p:tgtEl>
                                      </p:cBhvr>
                                    </p:animEffect>
                                  </p:childTnLst>
                                </p:cTn>
                              </p:par>
                              <p:par>
                                <p:cTn id="11" presetID="9" presetClass="emph" presetSubtype="0" nodeType="withEffect">
                                  <p:stCondLst>
                                    <p:cond delay="0"/>
                                  </p:stCondLst>
                                  <p:childTnLst>
                                    <p:set>
                                      <p:cBhvr rctx="PPT">
                                        <p:cTn id="12" dur="indefinite"/>
                                        <p:tgtEl>
                                          <p:spTgt spid="9">
                                            <p:txEl>
                                              <p:pRg st="6" end="6"/>
                                            </p:txEl>
                                          </p:spTgt>
                                        </p:tgtEl>
                                        <p:attrNameLst>
                                          <p:attrName>style.opacity</p:attrName>
                                        </p:attrNameLst>
                                      </p:cBhvr>
                                      <p:to>
                                        <p:strVal val="0.5"/>
                                      </p:to>
                                    </p:set>
                                    <p:animEffect filter="image" prLst="opacity: 0.5">
                                      <p:cBhvr rctx="IE">
                                        <p:cTn id="13" dur="indefinite"/>
                                        <p:tgtEl>
                                          <p:spTgt spid="9">
                                            <p:txEl>
                                              <p:pRg st="6" end="6"/>
                                            </p:txEl>
                                          </p:spTgt>
                                        </p:tgtEl>
                                      </p:cBhvr>
                                    </p:animEffect>
                                  </p:childTnLst>
                                </p:cTn>
                              </p:par>
                              <p:par>
                                <p:cTn id="14" presetID="9" presetClass="emph" presetSubtype="0" nodeType="withEffect">
                                  <p:stCondLst>
                                    <p:cond delay="0"/>
                                  </p:stCondLst>
                                  <p:childTnLst>
                                    <p:set>
                                      <p:cBhvr rctx="PPT">
                                        <p:cTn id="15" dur="indefinite"/>
                                        <p:tgtEl>
                                          <p:spTgt spid="9">
                                            <p:txEl>
                                              <p:pRg st="0" end="0"/>
                                            </p:txEl>
                                          </p:spTgt>
                                        </p:tgtEl>
                                        <p:attrNameLst>
                                          <p:attrName>style.opacity</p:attrName>
                                        </p:attrNameLst>
                                      </p:cBhvr>
                                      <p:to>
                                        <p:strVal val="0.5"/>
                                      </p:to>
                                    </p:set>
                                    <p:animEffect filter="image" prLst="opacity: 0.5">
                                      <p:cBhvr rctx="IE">
                                        <p:cTn id="16" dur="indefinite"/>
                                        <p:tgtEl>
                                          <p:spTgt spid="9">
                                            <p:txEl>
                                              <p:pRg st="0" end="0"/>
                                            </p:txEl>
                                          </p:spTgt>
                                        </p:tgtEl>
                                      </p:cBhvr>
                                    </p:animEffect>
                                  </p:childTnLst>
                                </p:cTn>
                              </p:par>
                              <p:par>
                                <p:cTn id="17" presetID="9" presetClass="emph" presetSubtype="0" nodeType="withEffect">
                                  <p:stCondLst>
                                    <p:cond delay="0"/>
                                  </p:stCondLst>
                                  <p:childTnLst>
                                    <p:set>
                                      <p:cBhvr rctx="PPT">
                                        <p:cTn id="18" dur="indefinite"/>
                                        <p:tgtEl>
                                          <p:spTgt spid="9">
                                            <p:txEl>
                                              <p:pRg st="1" end="1"/>
                                            </p:txEl>
                                          </p:spTgt>
                                        </p:tgtEl>
                                        <p:attrNameLst>
                                          <p:attrName>style.opacity</p:attrName>
                                        </p:attrNameLst>
                                      </p:cBhvr>
                                      <p:to>
                                        <p:strVal val="0.5"/>
                                      </p:to>
                                    </p:set>
                                    <p:animEffect filter="image" prLst="opacity: 0.5">
                                      <p:cBhvr rctx="IE">
                                        <p:cTn id="19" dur="indefinite"/>
                                        <p:tgtEl>
                                          <p:spTgt spid="9">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9" presetClass="emph" presetSubtype="0" nodeType="withEffect">
                                  <p:stCondLst>
                                    <p:cond delay="0"/>
                                  </p:stCondLst>
                                  <p:childTnLst>
                                    <p:set>
                                      <p:cBhvr rctx="PPT">
                                        <p:cTn id="24" dur="indefinite"/>
                                        <p:tgtEl>
                                          <p:spTgt spid="9">
                                            <p:txEl>
                                              <p:pRg st="2" end="2"/>
                                            </p:txEl>
                                          </p:spTgt>
                                        </p:tgtEl>
                                        <p:attrNameLst>
                                          <p:attrName>style.opacity</p:attrName>
                                        </p:attrNameLst>
                                      </p:cBhvr>
                                      <p:to>
                                        <p:strVal val="0.5"/>
                                      </p:to>
                                    </p:set>
                                    <p:animEffect filter="image" prLst="opacity: 0.5">
                                      <p:cBhvr rctx="IE">
                                        <p:cTn id="25" dur="indefinite"/>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Portfolio Analysis for Global Health Impact</a:t>
            </a:r>
          </a:p>
        </p:txBody>
      </p:sp>
      <p:sp>
        <p:nvSpPr>
          <p:cNvPr id="2" name="Slide Number Placeholder 1"/>
          <p:cNvSpPr>
            <a:spLocks noGrp="1"/>
          </p:cNvSpPr>
          <p:nvPr>
            <p:ph type="sldNum" sz="quarter" idx="10"/>
          </p:nvPr>
        </p:nvSpPr>
        <p:spPr/>
        <p:txBody>
          <a:bodyPr/>
          <a:lstStyle/>
          <a:p>
            <a:fld id="{D4325D4D-289E-48C1-B277-2BEB492A7D19}" type="slidenum">
              <a:rPr lang="en-US" smtClean="0"/>
              <a:pPr/>
              <a:t>14</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01882"/>
            <a:ext cx="7325982" cy="5562082"/>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7"/>
          <p:cNvSpPr>
            <a:spLocks noGrp="1"/>
          </p:cNvSpPr>
          <p:nvPr>
            <p:ph type="ftr" sz="quarter" idx="11"/>
          </p:nvPr>
        </p:nvSpPr>
        <p:spPr>
          <a:xfrm>
            <a:off x="457200" y="6553199"/>
            <a:ext cx="8686800" cy="304801"/>
          </a:xfrm>
        </p:spPr>
        <p:txBody>
          <a:bodyPr/>
          <a:lstStyle/>
          <a:p>
            <a:pPr algn="l"/>
            <a:r>
              <a:rPr lang="en-US" sz="1000" b="1" dirty="0"/>
              <a:t>Source</a:t>
            </a:r>
            <a:r>
              <a:rPr lang="en-US" sz="1000" dirty="0"/>
              <a:t>: </a:t>
            </a:r>
            <a:r>
              <a:rPr lang="en-US" sz="1000" dirty="0" err="1"/>
              <a:t>Mundel</a:t>
            </a:r>
            <a:r>
              <a:rPr lang="en-US" sz="1000" dirty="0"/>
              <a:t> T (2016) Honing the Priorities and Making the Investment Case for Global Health. </a:t>
            </a:r>
            <a:r>
              <a:rPr lang="en-US" sz="1000" dirty="0" err="1"/>
              <a:t>PLoS</a:t>
            </a:r>
            <a:r>
              <a:rPr lang="en-US" sz="1000" dirty="0"/>
              <a:t> </a:t>
            </a:r>
            <a:r>
              <a:rPr lang="en-US" sz="1000" dirty="0" err="1"/>
              <a:t>Biol</a:t>
            </a:r>
            <a:r>
              <a:rPr lang="en-US" sz="1000" dirty="0"/>
              <a:t> 14(3): e1002376. doi:10.1371/journal.pbio.1002376</a:t>
            </a:r>
          </a:p>
        </p:txBody>
      </p:sp>
    </p:spTree>
    <p:extLst>
      <p:ext uri="{BB962C8B-B14F-4D97-AF65-F5344CB8AC3E}">
        <p14:creationId xmlns:p14="http://schemas.microsoft.com/office/powerpoint/2010/main" val="227209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kinds of things might we want a model to tell us?</a:t>
            </a:r>
          </a:p>
        </p:txBody>
      </p:sp>
      <p:sp>
        <p:nvSpPr>
          <p:cNvPr id="5" name="Content Placeholder 4"/>
          <p:cNvSpPr>
            <a:spLocks noGrp="1"/>
          </p:cNvSpPr>
          <p:nvPr>
            <p:ph sz="half" idx="1"/>
          </p:nvPr>
        </p:nvSpPr>
        <p:spPr>
          <a:xfrm>
            <a:off x="228600" y="1091342"/>
            <a:ext cx="3657600" cy="4983162"/>
          </a:xfrm>
        </p:spPr>
        <p:txBody>
          <a:bodyPr/>
          <a:lstStyle/>
          <a:p>
            <a:pPr marL="0" indent="0">
              <a:buNone/>
            </a:pPr>
            <a:r>
              <a:rPr lang="en-US" sz="1700" b="1" u="sng" dirty="0"/>
              <a:t>∆ Population Health</a:t>
            </a:r>
            <a:endParaRPr lang="en-US" sz="1700" dirty="0"/>
          </a:p>
          <a:p>
            <a:r>
              <a:rPr lang="en-US" sz="1500" dirty="0"/>
              <a:t>Risk factors (e.g., ↓ consumption of alcohol, ↑ fruit/vegetable intake)</a:t>
            </a:r>
          </a:p>
          <a:p>
            <a:r>
              <a:rPr lang="en-US" sz="1500" dirty="0"/>
              <a:t>Incidence and prevalence of disease</a:t>
            </a:r>
          </a:p>
          <a:p>
            <a:r>
              <a:rPr lang="en-US" sz="1500" dirty="0"/>
              <a:t>Avoided deaths, healthy life years gained</a:t>
            </a:r>
          </a:p>
          <a:p>
            <a:pPr marL="0" indent="0">
              <a:buNone/>
            </a:pPr>
            <a:endParaRPr lang="en-US" dirty="0"/>
          </a:p>
          <a:p>
            <a:pPr marL="0" indent="0">
              <a:buNone/>
            </a:pPr>
            <a:r>
              <a:rPr lang="en-US" sz="1700" u="sng" dirty="0"/>
              <a:t>∆ </a:t>
            </a:r>
            <a:r>
              <a:rPr lang="en-US" sz="1700" b="1" u="sng" dirty="0"/>
              <a:t>Social or other benefits</a:t>
            </a:r>
            <a:endParaRPr lang="en-US" sz="1700" dirty="0"/>
          </a:p>
          <a:p>
            <a:r>
              <a:rPr lang="en-US" sz="1500" dirty="0"/>
              <a:t>Human capital</a:t>
            </a:r>
          </a:p>
          <a:p>
            <a:r>
              <a:rPr lang="en-US" sz="1500" dirty="0"/>
              <a:t>Social ties</a:t>
            </a:r>
          </a:p>
          <a:p>
            <a:r>
              <a:rPr lang="en-US" sz="1500" dirty="0"/>
              <a:t>Time gained</a:t>
            </a:r>
          </a:p>
          <a:p>
            <a:endParaRPr lang="en-US" dirty="0"/>
          </a:p>
          <a:p>
            <a:pPr marL="0" indent="0">
              <a:buNone/>
            </a:pPr>
            <a:r>
              <a:rPr lang="en-US" sz="1700" b="1" u="sng" dirty="0"/>
              <a:t>∆ Household-level indicators</a:t>
            </a:r>
            <a:endParaRPr lang="en-US" sz="1700" dirty="0"/>
          </a:p>
          <a:p>
            <a:r>
              <a:rPr lang="en-US" sz="1500" dirty="0"/>
              <a:t>Consumption of non-health items</a:t>
            </a:r>
          </a:p>
          <a:p>
            <a:r>
              <a:rPr lang="en-US" sz="1500" dirty="0"/>
              <a:t>Savings and investment</a:t>
            </a:r>
          </a:p>
          <a:p>
            <a:endParaRPr lang="en-US" dirty="0"/>
          </a:p>
        </p:txBody>
      </p:sp>
      <p:sp>
        <p:nvSpPr>
          <p:cNvPr id="4" name="Slide Number Placeholder 3"/>
          <p:cNvSpPr>
            <a:spLocks noGrp="1"/>
          </p:cNvSpPr>
          <p:nvPr>
            <p:ph type="sldNum" sz="quarter" idx="10"/>
          </p:nvPr>
        </p:nvSpPr>
        <p:spPr/>
        <p:txBody>
          <a:bodyPr/>
          <a:lstStyle/>
          <a:p>
            <a:fld id="{D4325D4D-289E-48C1-B277-2BEB492A7D19}" type="slidenum">
              <a:rPr lang="en-US" smtClean="0"/>
              <a:pPr/>
              <a:t>15</a:t>
            </a:fld>
            <a:endParaRPr lang="en-US" dirty="0"/>
          </a:p>
        </p:txBody>
      </p:sp>
      <p:sp>
        <p:nvSpPr>
          <p:cNvPr id="7" name="Content Placeholder 6"/>
          <p:cNvSpPr>
            <a:spLocks noGrp="1"/>
          </p:cNvSpPr>
          <p:nvPr>
            <p:ph sz="half" idx="2"/>
          </p:nvPr>
        </p:nvSpPr>
        <p:spPr>
          <a:xfrm>
            <a:off x="4800600" y="1143001"/>
            <a:ext cx="4038600" cy="4800600"/>
          </a:xfrm>
        </p:spPr>
        <p:txBody>
          <a:bodyPr/>
          <a:lstStyle/>
          <a:p>
            <a:pPr marL="0" indent="0">
              <a:buNone/>
            </a:pPr>
            <a:r>
              <a:rPr lang="en-US" sz="1700" b="1" u="sng" dirty="0"/>
              <a:t>Benefits</a:t>
            </a:r>
            <a:endParaRPr lang="en-US" sz="1700" b="1" dirty="0"/>
          </a:p>
          <a:p>
            <a:r>
              <a:rPr lang="en-US" sz="1500" dirty="0"/>
              <a:t>Monetization of health and social benefits (e.g., QALYs)</a:t>
            </a:r>
          </a:p>
          <a:p>
            <a:r>
              <a:rPr lang="en-US" sz="1500" dirty="0"/>
              <a:t>Effect on labor (avoided premature mortality and early retirement, absenteeism, </a:t>
            </a:r>
            <a:r>
              <a:rPr lang="en-US" sz="1500" dirty="0" err="1"/>
              <a:t>presenteeism</a:t>
            </a:r>
            <a:r>
              <a:rPr lang="en-US" sz="1500" dirty="0"/>
              <a:t>)</a:t>
            </a:r>
          </a:p>
          <a:p>
            <a:r>
              <a:rPr lang="en-US" sz="1500" dirty="0"/>
              <a:t>Change in total economic output (GDP)</a:t>
            </a:r>
          </a:p>
          <a:p>
            <a:pPr marL="0" indent="0">
              <a:buNone/>
            </a:pPr>
            <a:endParaRPr lang="en-US" sz="1500" dirty="0"/>
          </a:p>
          <a:p>
            <a:pPr marL="0" indent="0">
              <a:buNone/>
            </a:pPr>
            <a:r>
              <a:rPr lang="en-US" sz="1700" b="1" u="sng" dirty="0"/>
              <a:t>Costs</a:t>
            </a:r>
          </a:p>
          <a:p>
            <a:r>
              <a:rPr lang="en-US" sz="1500" dirty="0"/>
              <a:t>Breakdowns of intervention and health system costs </a:t>
            </a:r>
          </a:p>
          <a:p>
            <a:r>
              <a:rPr lang="en-US" sz="1500" dirty="0"/>
              <a:t>Cost-effectiveness estimates (e.g., cost per life year gained)</a:t>
            </a:r>
          </a:p>
          <a:p>
            <a:r>
              <a:rPr lang="en-US" sz="1500" dirty="0"/>
              <a:t>Household OOP expenditures, including costs to access care (e.g., travel)</a:t>
            </a:r>
          </a:p>
          <a:p>
            <a:pPr marL="0" indent="0">
              <a:buNone/>
            </a:pPr>
            <a:endParaRPr lang="en-US" sz="1500" dirty="0"/>
          </a:p>
          <a:p>
            <a:pPr marL="0" indent="0">
              <a:buNone/>
            </a:pPr>
            <a:endParaRPr lang="en-US" sz="1500" dirty="0"/>
          </a:p>
        </p:txBody>
      </p:sp>
    </p:spTree>
    <p:extLst>
      <p:ext uri="{BB962C8B-B14F-4D97-AF65-F5344CB8AC3E}">
        <p14:creationId xmlns:p14="http://schemas.microsoft.com/office/powerpoint/2010/main" val="3696710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Models Used for Economic Analysis of NCDs</a:t>
            </a:r>
          </a:p>
        </p:txBody>
      </p:sp>
      <p:sp>
        <p:nvSpPr>
          <p:cNvPr id="4" name="Slide Number Placeholder 3"/>
          <p:cNvSpPr>
            <a:spLocks noGrp="1"/>
          </p:cNvSpPr>
          <p:nvPr>
            <p:ph type="sldNum" sz="quarter" idx="10"/>
          </p:nvPr>
        </p:nvSpPr>
        <p:spPr/>
        <p:txBody>
          <a:bodyPr/>
          <a:lstStyle/>
          <a:p>
            <a:fld id="{D4325D4D-289E-48C1-B277-2BEB492A7D19}" type="slidenum">
              <a:rPr lang="en-US" smtClean="0"/>
              <a:pPr/>
              <a:t>16</a:t>
            </a:fld>
            <a:endParaRPr lang="en-US" dirty="0"/>
          </a:p>
        </p:txBody>
      </p:sp>
      <p:sp>
        <p:nvSpPr>
          <p:cNvPr id="2" name="Content Placeholder 1"/>
          <p:cNvSpPr>
            <a:spLocks noGrp="1"/>
          </p:cNvSpPr>
          <p:nvPr>
            <p:ph sz="half" idx="1"/>
          </p:nvPr>
        </p:nvSpPr>
        <p:spPr>
          <a:xfrm>
            <a:off x="457200" y="1143000"/>
            <a:ext cx="8229600" cy="4983163"/>
          </a:xfrm>
        </p:spPr>
        <p:txBody>
          <a:bodyPr/>
          <a:lstStyle/>
          <a:p>
            <a:r>
              <a:rPr lang="en-US" b="1" u="sng" dirty="0"/>
              <a:t>Seven NCD models </a:t>
            </a:r>
          </a:p>
          <a:p>
            <a:pPr lvl="1"/>
            <a:r>
              <a:rPr lang="en-US" dirty="0">
                <a:solidFill>
                  <a:schemeClr val="accent1"/>
                </a:solidFill>
              </a:rPr>
              <a:t>The Cardiovascular Disease Model </a:t>
            </a:r>
          </a:p>
          <a:p>
            <a:pPr lvl="1"/>
            <a:r>
              <a:rPr lang="en-US" dirty="0">
                <a:solidFill>
                  <a:schemeClr val="accent1"/>
                </a:solidFill>
              </a:rPr>
              <a:t>The OECD/WHO Chronic Disease Prevention Model </a:t>
            </a:r>
          </a:p>
          <a:p>
            <a:pPr lvl="1"/>
            <a:r>
              <a:rPr lang="en-US" dirty="0" err="1">
                <a:solidFill>
                  <a:schemeClr val="accent1"/>
                </a:solidFill>
              </a:rPr>
              <a:t>OneHealth</a:t>
            </a:r>
            <a:r>
              <a:rPr lang="en-US" dirty="0">
                <a:solidFill>
                  <a:schemeClr val="accent1"/>
                </a:solidFill>
              </a:rPr>
              <a:t> Tool </a:t>
            </a:r>
          </a:p>
          <a:p>
            <a:pPr lvl="1"/>
            <a:r>
              <a:rPr lang="en-US" dirty="0">
                <a:solidFill>
                  <a:schemeClr val="accent1"/>
                </a:solidFill>
              </a:rPr>
              <a:t>Blakely’s Multi-state Life Table </a:t>
            </a:r>
          </a:p>
          <a:p>
            <a:pPr lvl="1"/>
            <a:r>
              <a:rPr lang="en-US" dirty="0">
                <a:solidFill>
                  <a:schemeClr val="accent6"/>
                </a:solidFill>
              </a:rPr>
              <a:t>Global Trade Analysis Project (GTAP)</a:t>
            </a:r>
          </a:p>
          <a:p>
            <a:pPr lvl="1"/>
            <a:r>
              <a:rPr lang="en-US" dirty="0">
                <a:solidFill>
                  <a:schemeClr val="accent6"/>
                </a:solidFill>
              </a:rPr>
              <a:t>Impact of Health on Worker Attendance and Productivity calculations</a:t>
            </a:r>
          </a:p>
          <a:p>
            <a:pPr lvl="1"/>
            <a:r>
              <a:rPr lang="en-US" dirty="0">
                <a:solidFill>
                  <a:schemeClr val="accent6"/>
                </a:solidFill>
              </a:rPr>
              <a:t>WHO EPIC Model and EPIC-H Plus</a:t>
            </a:r>
          </a:p>
          <a:p>
            <a:pPr marL="222250" lvl="1" indent="0">
              <a:buNone/>
            </a:pPr>
            <a:endParaRPr lang="en-US" dirty="0"/>
          </a:p>
          <a:p>
            <a:r>
              <a:rPr lang="en-US" b="1" u="sng" dirty="0"/>
              <a:t>Economic </a:t>
            </a:r>
          </a:p>
          <a:p>
            <a:pPr lvl="1"/>
            <a:r>
              <a:rPr lang="en-US" dirty="0"/>
              <a:t>4 models produce net cost, cost savings, and/or cost-effectiveness estimates  (</a:t>
            </a:r>
            <a:r>
              <a:rPr lang="en-US" dirty="0">
                <a:solidFill>
                  <a:schemeClr val="accent1"/>
                </a:solidFill>
              </a:rPr>
              <a:t>blue</a:t>
            </a:r>
            <a:r>
              <a:rPr lang="en-US" dirty="0"/>
              <a:t>)</a:t>
            </a:r>
          </a:p>
          <a:p>
            <a:pPr lvl="1"/>
            <a:r>
              <a:rPr lang="en-US" dirty="0"/>
              <a:t>3 models have a macroeconomic or non-health sector focus </a:t>
            </a:r>
            <a:r>
              <a:rPr lang="en-US" dirty="0">
                <a:solidFill>
                  <a:schemeClr val="accent6"/>
                </a:solidFill>
              </a:rPr>
              <a:t>(gold)</a:t>
            </a:r>
          </a:p>
          <a:p>
            <a:pPr lvl="2"/>
            <a:r>
              <a:rPr lang="en-US" dirty="0"/>
              <a:t>e.g., analysis of lost economic output--∆GDP--as a result of NCDs; labor market outcomes (∆ absenteeism &amp; </a:t>
            </a:r>
            <a:r>
              <a:rPr lang="en-US" dirty="0" err="1"/>
              <a:t>presenteeism</a:t>
            </a:r>
            <a:r>
              <a:rPr lang="en-US" dirty="0"/>
              <a:t>)</a:t>
            </a:r>
          </a:p>
          <a:p>
            <a:pPr marL="222250" lvl="1" indent="0">
              <a:buNone/>
            </a:pPr>
            <a:r>
              <a:rPr lang="en-US" dirty="0"/>
              <a:t> </a:t>
            </a:r>
          </a:p>
        </p:txBody>
      </p:sp>
    </p:spTree>
    <p:extLst>
      <p:ext uri="{BB962C8B-B14F-4D97-AF65-F5344CB8AC3E}">
        <p14:creationId xmlns:p14="http://schemas.microsoft.com/office/powerpoint/2010/main" val="1905385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Considerations for economic models</a:t>
            </a:r>
          </a:p>
        </p:txBody>
      </p:sp>
      <p:sp>
        <p:nvSpPr>
          <p:cNvPr id="4" name="Content Placeholder 3"/>
          <p:cNvSpPr>
            <a:spLocks noGrp="1"/>
          </p:cNvSpPr>
          <p:nvPr>
            <p:ph sz="half" idx="2"/>
          </p:nvPr>
        </p:nvSpPr>
        <p:spPr>
          <a:xfrm>
            <a:off x="304800" y="1066800"/>
            <a:ext cx="8382000" cy="4983163"/>
          </a:xfrm>
        </p:spPr>
        <p:txBody>
          <a:bodyPr/>
          <a:lstStyle/>
          <a:p>
            <a:pPr marL="0" indent="0">
              <a:buNone/>
            </a:pPr>
            <a:r>
              <a:rPr lang="en-US" dirty="0"/>
              <a:t>Does the model incorporate: </a:t>
            </a:r>
            <a:endParaRPr lang="en-US" b="1" dirty="0"/>
          </a:p>
          <a:p>
            <a:endParaRPr lang="en-US" dirty="0"/>
          </a:p>
        </p:txBody>
      </p:sp>
      <p:sp>
        <p:nvSpPr>
          <p:cNvPr id="5" name="Slide Number Placeholder 4"/>
          <p:cNvSpPr>
            <a:spLocks noGrp="1"/>
          </p:cNvSpPr>
          <p:nvPr>
            <p:ph type="sldNum" sz="quarter" idx="10"/>
          </p:nvPr>
        </p:nvSpPr>
        <p:spPr/>
        <p:txBody>
          <a:bodyPr/>
          <a:lstStyle/>
          <a:p>
            <a:fld id="{D4325D4D-289E-48C1-B277-2BEB492A7D19}" type="slidenum">
              <a:rPr lang="en-US" smtClean="0"/>
              <a:pPr/>
              <a:t>17</a:t>
            </a:fld>
            <a:endParaRPr lang="en-US" dirty="0"/>
          </a:p>
        </p:txBody>
      </p:sp>
      <p:graphicFrame>
        <p:nvGraphicFramePr>
          <p:cNvPr id="3" name="Diagram 2"/>
          <p:cNvGraphicFramePr/>
          <p:nvPr>
            <p:extLst/>
          </p:nvPr>
        </p:nvGraphicFramePr>
        <p:xfrm>
          <a:off x="495301" y="1828800"/>
          <a:ext cx="8153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457199" y="6553200"/>
            <a:ext cx="8686801" cy="304800"/>
          </a:xfrm>
        </p:spPr>
        <p:txBody>
          <a:bodyPr/>
          <a:lstStyle/>
          <a:p>
            <a:r>
              <a:rPr lang="en-US" sz="900" dirty="0"/>
              <a:t>Briggs et al. (2016). Choosing an epidemiological model structure for the economic evaluation of non-communicable disease public health interventions. Population Health Metrics, 14, Population Health Metrics, 2016, Vol.14.</a:t>
            </a:r>
          </a:p>
        </p:txBody>
      </p:sp>
    </p:spTree>
    <p:extLst>
      <p:ext uri="{BB962C8B-B14F-4D97-AF65-F5344CB8AC3E}">
        <p14:creationId xmlns:p14="http://schemas.microsoft.com/office/powerpoint/2010/main" val="2486402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Characteristics</a:t>
            </a:r>
          </a:p>
        </p:txBody>
      </p:sp>
      <p:sp>
        <p:nvSpPr>
          <p:cNvPr id="5" name="Slide Number Placeholder 4"/>
          <p:cNvSpPr>
            <a:spLocks noGrp="1"/>
          </p:cNvSpPr>
          <p:nvPr>
            <p:ph type="sldNum" sz="quarter" idx="10"/>
          </p:nvPr>
        </p:nvSpPr>
        <p:spPr/>
        <p:txBody>
          <a:bodyPr/>
          <a:lstStyle/>
          <a:p>
            <a:fld id="{D4325D4D-289E-48C1-B277-2BEB492A7D19}" type="slidenum">
              <a:rPr lang="en-US" smtClean="0"/>
              <a:pPr/>
              <a:t>18</a:t>
            </a:fld>
            <a:endParaRPr lang="en-US" dirty="0"/>
          </a:p>
        </p:txBody>
      </p:sp>
      <p:graphicFrame>
        <p:nvGraphicFramePr>
          <p:cNvPr id="7" name="Table 6"/>
          <p:cNvGraphicFramePr>
            <a:graphicFrameLocks noGrp="1"/>
          </p:cNvGraphicFramePr>
          <p:nvPr>
            <p:extLst/>
          </p:nvPr>
        </p:nvGraphicFramePr>
        <p:xfrm>
          <a:off x="228600" y="838200"/>
          <a:ext cx="8686803" cy="5481796"/>
        </p:xfrm>
        <a:graphic>
          <a:graphicData uri="http://schemas.openxmlformats.org/drawingml/2006/table">
            <a:tbl>
              <a:tblPr firstRow="1" bandRow="1">
                <a:tableStyleId>{5C22544A-7EE6-4342-B048-85BDC9FD1C3A}</a:tableStyleId>
              </a:tblPr>
              <a:tblGrid>
                <a:gridCol w="1366463">
                  <a:extLst>
                    <a:ext uri="{9D8B030D-6E8A-4147-A177-3AD203B41FA5}">
                      <a16:colId xmlns:a16="http://schemas.microsoft.com/office/drawing/2014/main" val="20000"/>
                    </a:ext>
                  </a:extLst>
                </a:gridCol>
                <a:gridCol w="1452937">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gridCol w="1600203">
                  <a:extLst>
                    <a:ext uri="{9D8B030D-6E8A-4147-A177-3AD203B41FA5}">
                      <a16:colId xmlns:a16="http://schemas.microsoft.com/office/drawing/2014/main" val="20005"/>
                    </a:ext>
                  </a:extLst>
                </a:gridCol>
              </a:tblGrid>
              <a:tr h="685800">
                <a:tc>
                  <a:txBody>
                    <a:bodyPr/>
                    <a:lstStyle/>
                    <a:p>
                      <a:pPr algn="ctr"/>
                      <a:endParaRPr lang="en-US" sz="1400" dirty="0"/>
                    </a:p>
                  </a:txBody>
                  <a:tcPr marL="78416" marR="78416" marT="39208" marB="39208"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en-US" sz="1400" dirty="0"/>
                        <a:t>Long-term</a:t>
                      </a:r>
                      <a:r>
                        <a:rPr lang="en-US" sz="1400" baseline="0" dirty="0"/>
                        <a:t> health impacts</a:t>
                      </a:r>
                      <a:endParaRPr lang="en-US" sz="1400" dirty="0"/>
                    </a:p>
                  </a:txBody>
                  <a:tcPr marL="78416" marR="78416" marT="39208" marB="39208" anchor="ctr">
                    <a:lnT w="12700" cap="flat" cmpd="sng" algn="ctr">
                      <a:noFill/>
                      <a:prstDash val="solid"/>
                      <a:round/>
                      <a:headEnd type="none" w="med" len="med"/>
                      <a:tailEnd type="none" w="med" len="med"/>
                    </a:lnT>
                  </a:tcPr>
                </a:tc>
                <a:tc>
                  <a:txBody>
                    <a:bodyPr/>
                    <a:lstStyle/>
                    <a:p>
                      <a:pPr algn="ctr"/>
                      <a:r>
                        <a:rPr lang="en-US" sz="1400" dirty="0"/>
                        <a:t>Wider societal costs and consequences</a:t>
                      </a:r>
                    </a:p>
                  </a:txBody>
                  <a:tcPr marL="78416" marR="78416" marT="39208" marB="39208" anchor="ctr">
                    <a:lnT w="12700" cap="flat" cmpd="sng" algn="ctr">
                      <a:noFill/>
                      <a:prstDash val="solid"/>
                      <a:round/>
                      <a:headEnd type="none" w="med" len="med"/>
                      <a:tailEnd type="none" w="med" len="med"/>
                    </a:lnT>
                  </a:tcPr>
                </a:tc>
                <a:tc>
                  <a:txBody>
                    <a:bodyPr/>
                    <a:lstStyle/>
                    <a:p>
                      <a:pPr algn="ctr"/>
                      <a:r>
                        <a:rPr lang="en-US" sz="1400" dirty="0"/>
                        <a:t>Impact on Inequalities</a:t>
                      </a:r>
                    </a:p>
                  </a:txBody>
                  <a:tcPr marL="78416" marR="78416" marT="39208" marB="39208" anchor="ctr">
                    <a:lnT w="12700" cap="flat" cmpd="sng" algn="ctr">
                      <a:noFill/>
                      <a:prstDash val="solid"/>
                      <a:round/>
                      <a:headEnd type="none" w="med" len="med"/>
                      <a:tailEnd type="none" w="med" len="med"/>
                    </a:lnT>
                  </a:tcPr>
                </a:tc>
                <a:tc>
                  <a:txBody>
                    <a:bodyPr/>
                    <a:lstStyle/>
                    <a:p>
                      <a:pPr algn="ctr"/>
                      <a:r>
                        <a:rPr lang="en-US" sz="1400" dirty="0"/>
                        <a:t>Multicomponent</a:t>
                      </a:r>
                      <a:r>
                        <a:rPr lang="en-US" sz="1400" baseline="0" dirty="0"/>
                        <a:t> interventions</a:t>
                      </a:r>
                      <a:endParaRPr lang="en-US" sz="1400" dirty="0"/>
                    </a:p>
                  </a:txBody>
                  <a:tcPr marL="78416" marR="78416" marT="39208" marB="39208" anchor="ctr">
                    <a:lnT w="12700" cap="flat" cmpd="sng" algn="ctr">
                      <a:noFill/>
                      <a:prstDash val="solid"/>
                      <a:round/>
                      <a:headEnd type="none" w="med" len="med"/>
                      <a:tailEnd type="none" w="med" len="med"/>
                    </a:lnT>
                  </a:tcPr>
                </a:tc>
                <a:tc>
                  <a:txBody>
                    <a:bodyPr/>
                    <a:lstStyle/>
                    <a:p>
                      <a:pPr algn="ctr"/>
                      <a:r>
                        <a:rPr lang="en-US" sz="1400" dirty="0"/>
                        <a:t>Interactions with non-health-sector systems</a:t>
                      </a:r>
                    </a:p>
                  </a:txBody>
                  <a:tcPr marL="78416" marR="78416" marT="39208" marB="39208"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653104">
                <a:tc>
                  <a:txBody>
                    <a:bodyPr/>
                    <a:lstStyle/>
                    <a:p>
                      <a:pPr algn="ctr"/>
                      <a:r>
                        <a:rPr lang="en-US" sz="1400" b="1" dirty="0"/>
                        <a:t>CVD</a:t>
                      </a:r>
                      <a:r>
                        <a:rPr lang="en-US" sz="1400" b="1" baseline="0" dirty="0"/>
                        <a:t> Policy Model</a:t>
                      </a:r>
                    </a:p>
                  </a:txBody>
                  <a:tcPr marL="78416" marR="78416" marT="39208" marB="39208" anchor="ctr">
                    <a:lnL w="12700" cap="flat" cmpd="sng" algn="ctr">
                      <a:noFill/>
                      <a:prstDash val="solid"/>
                      <a:round/>
                      <a:headEnd type="none" w="med" len="med"/>
                      <a:tailEnd type="none" w="med" len="med"/>
                    </a:lnL>
                  </a:tcPr>
                </a:tc>
                <a:tc>
                  <a:txBody>
                    <a:bodyPr/>
                    <a:lstStyle/>
                    <a:p>
                      <a:pPr algn="ctr"/>
                      <a:r>
                        <a:rPr lang="en-US" sz="1400" b="0" dirty="0"/>
                        <a:t>X</a:t>
                      </a:r>
                    </a:p>
                  </a:txBody>
                  <a:tcPr marL="78416" marR="78416" marT="39208" marB="39208" anchor="ctr"/>
                </a:tc>
                <a:tc>
                  <a:txBody>
                    <a:bodyPr/>
                    <a:lstStyle/>
                    <a:p>
                      <a:pPr algn="ctr"/>
                      <a:endParaRPr lang="en-US" sz="1400" b="0" dirty="0"/>
                    </a:p>
                  </a:txBody>
                  <a:tcPr marL="78416" marR="78416" marT="39208" marB="3920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t>X</a:t>
                      </a:r>
                    </a:p>
                  </a:txBody>
                  <a:tcPr marL="78416" marR="78416" marT="39208" marB="3920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p>
                  </a:txBody>
                  <a:tcPr marL="78416" marR="78416" marT="39208" marB="3920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p>
                  </a:txBody>
                  <a:tcPr marL="78416" marR="78416" marT="39208" marB="39208" anchor="ctr">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572737">
                <a:tc>
                  <a:txBody>
                    <a:bodyPr/>
                    <a:lstStyle/>
                    <a:p>
                      <a:pPr algn="ctr"/>
                      <a:r>
                        <a:rPr lang="en-US" sz="1400" b="1" dirty="0"/>
                        <a:t>CDP</a:t>
                      </a:r>
                      <a:r>
                        <a:rPr lang="en-US" sz="1400" b="1" baseline="0" dirty="0"/>
                        <a:t> Model</a:t>
                      </a:r>
                      <a:endParaRPr lang="en-US" sz="1400" b="1" dirty="0"/>
                    </a:p>
                  </a:txBody>
                  <a:tcPr marL="78416" marR="78416" marT="39208" marB="39208" anchor="ctr">
                    <a:lnL w="12700" cap="flat" cmpd="sng" algn="ctr">
                      <a:noFill/>
                      <a:prstDash val="solid"/>
                      <a:round/>
                      <a:headEnd type="none" w="med" len="med"/>
                      <a:tailEnd type="none" w="med" len="med"/>
                    </a:lnL>
                  </a:tcPr>
                </a:tc>
                <a:tc>
                  <a:txBody>
                    <a:bodyPr/>
                    <a:lstStyle/>
                    <a:p>
                      <a:pPr algn="ctr"/>
                      <a:r>
                        <a:rPr lang="en-US" sz="1400" b="0" dirty="0"/>
                        <a:t>X*</a:t>
                      </a:r>
                    </a:p>
                  </a:txBody>
                  <a:tcPr marL="78416" marR="78416" marT="39208" marB="39208" anchor="ctr"/>
                </a:tc>
                <a:tc>
                  <a:txBody>
                    <a:bodyPr/>
                    <a:lstStyle/>
                    <a:p>
                      <a:pPr algn="ctr"/>
                      <a:endParaRPr lang="en-US" sz="1400" b="0" dirty="0"/>
                    </a:p>
                  </a:txBody>
                  <a:tcPr marL="78416" marR="78416" marT="39208" marB="39208" anchor="ctr"/>
                </a:tc>
                <a:tc>
                  <a:txBody>
                    <a:bodyPr/>
                    <a:lstStyle/>
                    <a:p>
                      <a:pPr algn="ctr"/>
                      <a:r>
                        <a:rPr lang="en-US" sz="1400" b="0" dirty="0"/>
                        <a:t>X</a:t>
                      </a:r>
                    </a:p>
                  </a:txBody>
                  <a:tcPr marL="78416" marR="78416" marT="39208" marB="39208" anchor="ctr"/>
                </a:tc>
                <a:tc>
                  <a:txBody>
                    <a:bodyPr/>
                    <a:lstStyle/>
                    <a:p>
                      <a:pPr algn="ctr"/>
                      <a:r>
                        <a:rPr lang="en-US" sz="1400" b="0" dirty="0"/>
                        <a:t>X</a:t>
                      </a:r>
                    </a:p>
                  </a:txBody>
                  <a:tcPr marL="78416" marR="78416" marT="39208" marB="39208" anchor="ctr"/>
                </a:tc>
                <a:tc>
                  <a:txBody>
                    <a:bodyPr/>
                    <a:lstStyle/>
                    <a:p>
                      <a:pPr algn="ctr"/>
                      <a:endParaRPr lang="en-US" sz="1400" b="0" dirty="0"/>
                    </a:p>
                  </a:txBody>
                  <a:tcPr marL="78416" marR="78416" marT="39208" marB="39208" anchor="ctr">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642207">
                <a:tc>
                  <a:txBody>
                    <a:bodyPr/>
                    <a:lstStyle/>
                    <a:p>
                      <a:pPr algn="ctr"/>
                      <a:r>
                        <a:rPr lang="en-US" sz="1400" b="1" dirty="0"/>
                        <a:t>OHT</a:t>
                      </a:r>
                    </a:p>
                  </a:txBody>
                  <a:tcPr marL="78416" marR="78416" marT="39208" marB="39208" anchor="ctr">
                    <a:lnL w="12700" cap="flat" cmpd="sng" algn="ctr">
                      <a:noFill/>
                      <a:prstDash val="solid"/>
                      <a:round/>
                      <a:headEnd type="none" w="med" len="med"/>
                      <a:tailEnd type="none" w="med" len="med"/>
                    </a:lnL>
                  </a:tcPr>
                </a:tc>
                <a:tc>
                  <a:txBody>
                    <a:bodyPr/>
                    <a:lstStyle/>
                    <a:p>
                      <a:pPr algn="ctr"/>
                      <a:r>
                        <a:rPr lang="en-US" sz="1400" b="0" dirty="0"/>
                        <a:t>X</a:t>
                      </a:r>
                    </a:p>
                  </a:txBody>
                  <a:tcPr marL="78416" marR="78416" marT="39208" marB="39208" anchor="ctr"/>
                </a:tc>
                <a:tc>
                  <a:txBody>
                    <a:bodyPr/>
                    <a:lstStyle/>
                    <a:p>
                      <a:pPr algn="ctr"/>
                      <a:endParaRPr lang="en-US" sz="1400" b="0" dirty="0"/>
                    </a:p>
                  </a:txBody>
                  <a:tcPr marL="78416" marR="78416" marT="39208" marB="39208" anchor="ctr"/>
                </a:tc>
                <a:tc>
                  <a:txBody>
                    <a:bodyPr/>
                    <a:lstStyle/>
                    <a:p>
                      <a:pPr algn="ctr"/>
                      <a:r>
                        <a:rPr lang="en-US" sz="1400" b="0" dirty="0"/>
                        <a:t>X</a:t>
                      </a:r>
                    </a:p>
                  </a:txBody>
                  <a:tcPr marL="78416" marR="78416" marT="39208" marB="39208" anchor="ctr"/>
                </a:tc>
                <a:tc>
                  <a:txBody>
                    <a:bodyPr/>
                    <a:lstStyle/>
                    <a:p>
                      <a:pPr algn="ctr"/>
                      <a:r>
                        <a:rPr lang="en-US" sz="1400" b="0" dirty="0"/>
                        <a:t>X</a:t>
                      </a:r>
                    </a:p>
                  </a:txBody>
                  <a:tcPr marL="78416" marR="78416" marT="39208" marB="39208" anchor="ctr"/>
                </a:tc>
                <a:tc>
                  <a:txBody>
                    <a:bodyPr/>
                    <a:lstStyle/>
                    <a:p>
                      <a:pPr algn="ctr"/>
                      <a:r>
                        <a:rPr lang="en-US" sz="1400" b="0" dirty="0"/>
                        <a:t>X</a:t>
                      </a:r>
                    </a:p>
                  </a:txBody>
                  <a:tcPr marL="78416" marR="78416" marT="39208" marB="39208" anchor="ctr">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642207">
                <a:tc>
                  <a:txBody>
                    <a:bodyPr/>
                    <a:lstStyle/>
                    <a:p>
                      <a:pPr algn="ctr"/>
                      <a:r>
                        <a:rPr lang="en-US" sz="1400" b="1" dirty="0"/>
                        <a:t>Blakely’s Life Table</a:t>
                      </a:r>
                    </a:p>
                  </a:txBody>
                  <a:tcPr marL="78416" marR="78416" marT="39208" marB="39208" anchor="ctr">
                    <a:lnL w="12700" cap="flat" cmpd="sng" algn="ctr">
                      <a:noFill/>
                      <a:prstDash val="solid"/>
                      <a:round/>
                      <a:headEnd type="none" w="med" len="med"/>
                      <a:tailEnd type="none" w="med" len="med"/>
                    </a:lnL>
                    <a:lnB w="28575" cap="flat" cmpd="sng" algn="ctr">
                      <a:solidFill>
                        <a:schemeClr val="accent2"/>
                      </a:solidFill>
                      <a:prstDash val="solid"/>
                      <a:round/>
                      <a:headEnd type="none" w="med" len="med"/>
                      <a:tailEnd type="none" w="med" len="med"/>
                    </a:lnB>
                  </a:tcPr>
                </a:tc>
                <a:tc>
                  <a:txBody>
                    <a:bodyPr/>
                    <a:lstStyle/>
                    <a:p>
                      <a:pPr algn="ctr"/>
                      <a:r>
                        <a:rPr lang="en-US" sz="1400" b="0" dirty="0"/>
                        <a:t>X*</a:t>
                      </a:r>
                    </a:p>
                  </a:txBody>
                  <a:tcPr marL="78416" marR="78416" marT="39208" marB="39208" anchor="ctr">
                    <a:lnB w="28575" cap="flat" cmpd="sng" algn="ctr">
                      <a:solidFill>
                        <a:schemeClr val="accent2"/>
                      </a:solidFill>
                      <a:prstDash val="solid"/>
                      <a:round/>
                      <a:headEnd type="none" w="med" len="med"/>
                      <a:tailEnd type="none" w="med" len="med"/>
                    </a:lnB>
                  </a:tcPr>
                </a:tc>
                <a:tc>
                  <a:txBody>
                    <a:bodyPr/>
                    <a:lstStyle/>
                    <a:p>
                      <a:pPr algn="ctr"/>
                      <a:endParaRPr lang="en-US" sz="1400" b="0" dirty="0"/>
                    </a:p>
                  </a:txBody>
                  <a:tcPr marL="78416" marR="78416" marT="39208" marB="39208" anchor="ctr">
                    <a:lnB w="28575" cap="flat" cmpd="sng" algn="ctr">
                      <a:solidFill>
                        <a:schemeClr val="accent2"/>
                      </a:solidFill>
                      <a:prstDash val="solid"/>
                      <a:round/>
                      <a:headEnd type="none" w="med" len="med"/>
                      <a:tailEnd type="none" w="med" len="med"/>
                    </a:lnB>
                  </a:tcPr>
                </a:tc>
                <a:tc>
                  <a:txBody>
                    <a:bodyPr/>
                    <a:lstStyle/>
                    <a:p>
                      <a:pPr algn="ctr"/>
                      <a:r>
                        <a:rPr lang="en-US" sz="1400" b="0" dirty="0"/>
                        <a:t>X</a:t>
                      </a:r>
                    </a:p>
                  </a:txBody>
                  <a:tcPr marL="78416" marR="78416" marT="39208" marB="39208" anchor="ctr">
                    <a:lnB w="28575" cap="flat" cmpd="sng" algn="ctr">
                      <a:solidFill>
                        <a:schemeClr val="accent2"/>
                      </a:solidFill>
                      <a:prstDash val="solid"/>
                      <a:round/>
                      <a:headEnd type="none" w="med" len="med"/>
                      <a:tailEnd type="none" w="med" len="med"/>
                    </a:lnB>
                  </a:tcPr>
                </a:tc>
                <a:tc>
                  <a:txBody>
                    <a:bodyPr/>
                    <a:lstStyle/>
                    <a:p>
                      <a:pPr algn="ctr"/>
                      <a:endParaRPr lang="en-US" sz="1400" b="0" dirty="0"/>
                    </a:p>
                  </a:txBody>
                  <a:tcPr marL="78416" marR="78416" marT="39208" marB="39208" anchor="ctr">
                    <a:lnB w="28575" cap="flat" cmpd="sng" algn="ctr">
                      <a:solidFill>
                        <a:schemeClr val="accent2"/>
                      </a:solidFill>
                      <a:prstDash val="solid"/>
                      <a:round/>
                      <a:headEnd type="none" w="med" len="med"/>
                      <a:tailEnd type="none" w="med" len="med"/>
                    </a:lnB>
                  </a:tcPr>
                </a:tc>
                <a:tc>
                  <a:txBody>
                    <a:bodyPr/>
                    <a:lstStyle/>
                    <a:p>
                      <a:pPr algn="ctr"/>
                      <a:endParaRPr lang="en-US" sz="1400" b="0" dirty="0"/>
                    </a:p>
                  </a:txBody>
                  <a:tcPr marL="78416" marR="78416" marT="39208" marB="39208" anchor="ctr">
                    <a:lnR w="12700" cap="flat" cmpd="sng" algn="ctr">
                      <a:noFill/>
                      <a:prstDash val="solid"/>
                      <a:round/>
                      <a:headEnd type="none" w="med" len="med"/>
                      <a:tailEnd type="none" w="med" len="med"/>
                    </a:lnR>
                    <a:lnB w="2857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4"/>
                  </a:ext>
                </a:extLst>
              </a:tr>
              <a:tr h="326424">
                <a:tc gridSpan="6">
                  <a:txBody>
                    <a:bodyPr/>
                    <a:lstStyle/>
                    <a:p>
                      <a:pPr algn="ctr"/>
                      <a:r>
                        <a:rPr lang="en-US" sz="1400" b="1" dirty="0">
                          <a:solidFill>
                            <a:schemeClr val="bg1"/>
                          </a:solidFill>
                        </a:rPr>
                        <a:t>Models</a:t>
                      </a:r>
                      <a:r>
                        <a:rPr lang="en-US" sz="1400" b="1" baseline="0" dirty="0">
                          <a:solidFill>
                            <a:schemeClr val="bg1"/>
                          </a:solidFill>
                        </a:rPr>
                        <a:t> with a macroeconomic focus</a:t>
                      </a:r>
                      <a:endParaRPr lang="en-US" sz="1400" b="1" dirty="0">
                        <a:solidFill>
                          <a:schemeClr val="bg1"/>
                        </a:solidFill>
                      </a:endParaRPr>
                    </a:p>
                  </a:txBody>
                  <a:tcPr marL="78416" marR="78416" marT="39208" marB="392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accent1"/>
                    </a:solidFill>
                  </a:tcPr>
                </a:tc>
                <a:tc hMerge="1">
                  <a:txBody>
                    <a:bodyPr/>
                    <a:lstStyle/>
                    <a:p>
                      <a:pPr algn="ctr"/>
                      <a:endParaRPr lang="en-US" sz="1400" b="0" dirty="0"/>
                    </a:p>
                  </a:txBody>
                  <a:tcPr marL="78416" marR="78416" marT="39208" marB="39208" anchor="ct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xBody>
                    <a:bodyPr/>
                    <a:lstStyle/>
                    <a:p>
                      <a:pPr algn="ctr"/>
                      <a:endParaRPr lang="en-US" sz="1400" b="0" dirty="0"/>
                    </a:p>
                  </a:txBody>
                  <a:tcPr marL="78416" marR="78416" marT="39208" marB="39208" anchor="ct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xBody>
                    <a:bodyPr/>
                    <a:lstStyle/>
                    <a:p>
                      <a:pPr algn="ctr"/>
                      <a:endParaRPr lang="en-US" sz="1400" b="0" dirty="0"/>
                    </a:p>
                  </a:txBody>
                  <a:tcPr marL="78416" marR="78416" marT="39208" marB="39208" anchor="ct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xBody>
                    <a:bodyPr/>
                    <a:lstStyle/>
                    <a:p>
                      <a:pPr algn="ctr"/>
                      <a:endParaRPr lang="en-US" sz="1400" b="0" dirty="0"/>
                    </a:p>
                  </a:txBody>
                  <a:tcPr marL="78416" marR="78416" marT="39208" marB="39208" anchor="ct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xBody>
                    <a:bodyPr/>
                    <a:lstStyle/>
                    <a:p>
                      <a:pPr algn="ctr"/>
                      <a:endParaRPr lang="en-US" sz="1400" b="0" dirty="0"/>
                    </a:p>
                  </a:txBody>
                  <a:tcPr marL="78416" marR="78416" marT="39208" marB="39208" anchor="ct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0005"/>
                  </a:ext>
                </a:extLst>
              </a:tr>
              <a:tr h="642207">
                <a:tc>
                  <a:txBody>
                    <a:bodyPr/>
                    <a:lstStyle/>
                    <a:p>
                      <a:pPr algn="ctr"/>
                      <a:r>
                        <a:rPr lang="en-US" sz="1400" b="1" dirty="0"/>
                        <a:t>GTAP Model</a:t>
                      </a:r>
                    </a:p>
                  </a:txBody>
                  <a:tcPr marL="78416" marR="78416" marT="39208" marB="39208" anchor="ctr">
                    <a:lnL w="12700" cap="flat" cmpd="sng" algn="ctr">
                      <a:noFill/>
                      <a:prstDash val="solid"/>
                      <a:round/>
                      <a:headEnd type="none" w="med" len="med"/>
                      <a:tailEnd type="none" w="med" len="med"/>
                    </a:lnL>
                    <a:lnT w="28575" cap="flat" cmpd="sng" algn="ctr">
                      <a:solidFill>
                        <a:schemeClr val="accent2"/>
                      </a:solidFill>
                      <a:prstDash val="solid"/>
                      <a:round/>
                      <a:headEnd type="none" w="med" len="med"/>
                      <a:tailEnd type="none" w="med" len="med"/>
                    </a:lnT>
                  </a:tcPr>
                </a:tc>
                <a:tc>
                  <a:txBody>
                    <a:bodyPr/>
                    <a:lstStyle/>
                    <a:p>
                      <a:pPr algn="ctr"/>
                      <a:r>
                        <a:rPr lang="en-US" sz="1400" b="0" dirty="0"/>
                        <a:t>X</a:t>
                      </a:r>
                    </a:p>
                  </a:txBody>
                  <a:tcPr marL="78416" marR="78416" marT="39208" marB="39208" anchor="ctr">
                    <a:lnT w="28575" cap="flat" cmpd="sng" algn="ctr">
                      <a:solidFill>
                        <a:schemeClr val="accent2"/>
                      </a:solidFill>
                      <a:prstDash val="solid"/>
                      <a:round/>
                      <a:headEnd type="none" w="med" len="med"/>
                      <a:tailEnd type="none" w="med" len="med"/>
                    </a:lnT>
                  </a:tcPr>
                </a:tc>
                <a:tc>
                  <a:txBody>
                    <a:bodyPr/>
                    <a:lstStyle/>
                    <a:p>
                      <a:pPr algn="ctr"/>
                      <a:endParaRPr lang="en-US" sz="1400" b="0" dirty="0"/>
                    </a:p>
                  </a:txBody>
                  <a:tcPr marL="78416" marR="78416" marT="39208" marB="39208" anchor="ctr">
                    <a:lnT w="28575" cap="flat" cmpd="sng" algn="ctr">
                      <a:solidFill>
                        <a:schemeClr val="accent2"/>
                      </a:solidFill>
                      <a:prstDash val="solid"/>
                      <a:round/>
                      <a:headEnd type="none" w="med" len="med"/>
                      <a:tailEnd type="none" w="med" len="med"/>
                    </a:lnT>
                  </a:tcPr>
                </a:tc>
                <a:tc>
                  <a:txBody>
                    <a:bodyPr/>
                    <a:lstStyle/>
                    <a:p>
                      <a:pPr algn="ctr"/>
                      <a:r>
                        <a:rPr lang="en-US" sz="1400" b="0" dirty="0"/>
                        <a:t>X</a:t>
                      </a:r>
                    </a:p>
                  </a:txBody>
                  <a:tcPr marL="78416" marR="78416" marT="39208" marB="39208" anchor="ctr">
                    <a:lnT w="28575" cap="flat" cmpd="sng" algn="ctr">
                      <a:solidFill>
                        <a:schemeClr val="accent2"/>
                      </a:solidFill>
                      <a:prstDash val="solid"/>
                      <a:round/>
                      <a:headEnd type="none" w="med" len="med"/>
                      <a:tailEnd type="none" w="med" len="med"/>
                    </a:lnT>
                  </a:tcPr>
                </a:tc>
                <a:tc>
                  <a:txBody>
                    <a:bodyPr/>
                    <a:lstStyle/>
                    <a:p>
                      <a:pPr algn="ctr"/>
                      <a:r>
                        <a:rPr lang="en-US" sz="1400" b="0" dirty="0"/>
                        <a:t>X</a:t>
                      </a:r>
                    </a:p>
                  </a:txBody>
                  <a:tcPr marL="78416" marR="78416" marT="39208" marB="39208" anchor="ctr">
                    <a:lnT w="28575" cap="flat" cmpd="sng" algn="ctr">
                      <a:solidFill>
                        <a:schemeClr val="accent2"/>
                      </a:solidFill>
                      <a:prstDash val="solid"/>
                      <a:round/>
                      <a:headEnd type="none" w="med" len="med"/>
                      <a:tailEnd type="none" w="med" len="med"/>
                    </a:lnT>
                  </a:tcPr>
                </a:tc>
                <a:tc>
                  <a:txBody>
                    <a:bodyPr/>
                    <a:lstStyle/>
                    <a:p>
                      <a:pPr algn="ctr"/>
                      <a:r>
                        <a:rPr lang="en-US" sz="1400" b="0" dirty="0"/>
                        <a:t>X</a:t>
                      </a:r>
                    </a:p>
                  </a:txBody>
                  <a:tcPr marL="78416" marR="78416" marT="39208" marB="39208" anchor="ctr">
                    <a:lnR w="12700"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0006"/>
                  </a:ext>
                </a:extLst>
              </a:tr>
              <a:tr h="642207">
                <a:tc>
                  <a:txBody>
                    <a:bodyPr/>
                    <a:lstStyle/>
                    <a:p>
                      <a:pPr algn="ctr"/>
                      <a:r>
                        <a:rPr lang="en-US" sz="1400" b="1" dirty="0"/>
                        <a:t>APEC Calculations</a:t>
                      </a:r>
                    </a:p>
                  </a:txBody>
                  <a:tcPr marL="78416" marR="78416" marT="39208" marB="39208" anchor="ctr">
                    <a:lnL w="12700" cap="flat" cmpd="sng" algn="ctr">
                      <a:noFill/>
                      <a:prstDash val="solid"/>
                      <a:round/>
                      <a:headEnd type="none" w="med" len="med"/>
                      <a:tailEnd type="none" w="med" len="med"/>
                    </a:lnL>
                  </a:tcPr>
                </a:tc>
                <a:tc>
                  <a:txBody>
                    <a:bodyPr/>
                    <a:lstStyle/>
                    <a:p>
                      <a:pPr algn="ctr"/>
                      <a:r>
                        <a:rPr lang="en-US" sz="1400" b="0" dirty="0"/>
                        <a:t>X</a:t>
                      </a:r>
                    </a:p>
                  </a:txBody>
                  <a:tcPr marL="78416" marR="78416" marT="39208" marB="39208" anchor="ctr"/>
                </a:tc>
                <a:tc>
                  <a:txBody>
                    <a:bodyPr/>
                    <a:lstStyle/>
                    <a:p>
                      <a:pPr algn="ctr"/>
                      <a:endParaRPr lang="en-US" sz="1400" b="0" dirty="0"/>
                    </a:p>
                  </a:txBody>
                  <a:tcPr marL="78416" marR="78416" marT="39208" marB="39208" anchor="ctr"/>
                </a:tc>
                <a:tc>
                  <a:txBody>
                    <a:bodyPr/>
                    <a:lstStyle/>
                    <a:p>
                      <a:pPr algn="ctr"/>
                      <a:endParaRPr lang="en-US" sz="1400" b="0" dirty="0"/>
                    </a:p>
                  </a:txBody>
                  <a:tcPr marL="78416" marR="78416" marT="39208" marB="39208" anchor="ctr"/>
                </a:tc>
                <a:tc>
                  <a:txBody>
                    <a:bodyPr/>
                    <a:lstStyle/>
                    <a:p>
                      <a:pPr algn="ctr"/>
                      <a:r>
                        <a:rPr lang="en-US" sz="1400" b="0" dirty="0"/>
                        <a:t>X</a:t>
                      </a:r>
                    </a:p>
                  </a:txBody>
                  <a:tcPr marL="78416" marR="78416" marT="39208" marB="39208" anchor="ctr"/>
                </a:tc>
                <a:tc>
                  <a:txBody>
                    <a:bodyPr/>
                    <a:lstStyle/>
                    <a:p>
                      <a:pPr algn="ctr"/>
                      <a:endParaRPr lang="en-US" sz="1400" b="0" dirty="0"/>
                    </a:p>
                  </a:txBody>
                  <a:tcPr marL="78416" marR="78416" marT="39208" marB="39208" anchor="ctr">
                    <a:lnR w="12700" cap="flat" cmpd="sng" algn="ctr">
                      <a:noFill/>
                      <a:prstDash val="solid"/>
                      <a:round/>
                      <a:headEnd type="none" w="med" len="med"/>
                      <a:tailEnd type="none" w="med" len="med"/>
                    </a:lnR>
                  </a:tcPr>
                </a:tc>
                <a:extLst>
                  <a:ext uri="{0D108BD9-81ED-4DB2-BD59-A6C34878D82A}">
                    <a16:rowId xmlns:a16="http://schemas.microsoft.com/office/drawing/2014/main" val="10007"/>
                  </a:ext>
                </a:extLst>
              </a:tr>
              <a:tr h="642207">
                <a:tc>
                  <a:txBody>
                    <a:bodyPr/>
                    <a:lstStyle/>
                    <a:p>
                      <a:pPr algn="ctr"/>
                      <a:r>
                        <a:rPr lang="en-US" sz="1400" b="1" dirty="0"/>
                        <a:t>WHO EPIC Model</a:t>
                      </a:r>
                    </a:p>
                  </a:txBody>
                  <a:tcPr marL="78416" marR="78416" marT="39208" marB="39208"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r>
                        <a:rPr lang="en-US" sz="1400" b="0" dirty="0"/>
                        <a:t>X</a:t>
                      </a:r>
                    </a:p>
                  </a:txBody>
                  <a:tcPr marL="78416" marR="78416" marT="39208" marB="39208" anchor="ctr">
                    <a:lnB w="12700" cap="flat" cmpd="sng" algn="ctr">
                      <a:noFill/>
                      <a:prstDash val="solid"/>
                      <a:round/>
                      <a:headEnd type="none" w="med" len="med"/>
                      <a:tailEnd type="none" w="med" len="med"/>
                    </a:lnB>
                  </a:tcPr>
                </a:tc>
                <a:tc>
                  <a:txBody>
                    <a:bodyPr/>
                    <a:lstStyle/>
                    <a:p>
                      <a:pPr algn="ctr"/>
                      <a:endParaRPr lang="en-US" sz="1400" b="0" dirty="0"/>
                    </a:p>
                  </a:txBody>
                  <a:tcPr marL="78416" marR="78416" marT="39208" marB="39208" anchor="ctr">
                    <a:lnB w="12700" cap="flat" cmpd="sng" algn="ctr">
                      <a:noFill/>
                      <a:prstDash val="solid"/>
                      <a:round/>
                      <a:headEnd type="none" w="med" len="med"/>
                      <a:tailEnd type="none" w="med" len="med"/>
                    </a:lnB>
                  </a:tcPr>
                </a:tc>
                <a:tc>
                  <a:txBody>
                    <a:bodyPr/>
                    <a:lstStyle/>
                    <a:p>
                      <a:pPr algn="ctr"/>
                      <a:endParaRPr lang="en-US" sz="1400" b="0" dirty="0"/>
                    </a:p>
                  </a:txBody>
                  <a:tcPr marL="78416" marR="78416" marT="39208" marB="39208" anchor="ctr">
                    <a:lnB w="12700" cap="flat" cmpd="sng" algn="ctr">
                      <a:noFill/>
                      <a:prstDash val="solid"/>
                      <a:round/>
                      <a:headEnd type="none" w="med" len="med"/>
                      <a:tailEnd type="none" w="med" len="med"/>
                    </a:lnB>
                  </a:tcPr>
                </a:tc>
                <a:tc>
                  <a:txBody>
                    <a:bodyPr/>
                    <a:lstStyle/>
                    <a:p>
                      <a:pPr algn="ctr"/>
                      <a:endParaRPr lang="en-US" sz="1400" b="0" dirty="0"/>
                    </a:p>
                  </a:txBody>
                  <a:tcPr marL="78416" marR="78416" marT="39208" marB="39208" anchor="ctr">
                    <a:lnB w="12700" cap="flat" cmpd="sng" algn="ctr">
                      <a:noFill/>
                      <a:prstDash val="solid"/>
                      <a:round/>
                      <a:headEnd type="none" w="med" len="med"/>
                      <a:tailEnd type="none" w="med" len="med"/>
                    </a:lnB>
                  </a:tcPr>
                </a:tc>
                <a:tc>
                  <a:txBody>
                    <a:bodyPr/>
                    <a:lstStyle/>
                    <a:p>
                      <a:pPr algn="ctr"/>
                      <a:endParaRPr lang="en-US" sz="1400" b="0" dirty="0"/>
                    </a:p>
                  </a:txBody>
                  <a:tcPr marL="78416" marR="78416" marT="39208" marB="39208"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31701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 in three buckets</a:t>
            </a:r>
          </a:p>
        </p:txBody>
      </p:sp>
      <p:sp>
        <p:nvSpPr>
          <p:cNvPr id="4" name="Content Placeholder 3"/>
          <p:cNvSpPr>
            <a:spLocks noGrp="1"/>
          </p:cNvSpPr>
          <p:nvPr>
            <p:ph sz="half" idx="2"/>
          </p:nvPr>
        </p:nvSpPr>
        <p:spPr>
          <a:xfrm>
            <a:off x="228600" y="914400"/>
            <a:ext cx="8458200" cy="5211763"/>
          </a:xfrm>
        </p:spPr>
        <p:txBody>
          <a:bodyPr/>
          <a:lstStyle/>
          <a:p>
            <a:r>
              <a:rPr lang="en-US" dirty="0"/>
              <a:t>What essential core components should be included in an investment case to support policy-making? </a:t>
            </a:r>
          </a:p>
          <a:p>
            <a:r>
              <a:rPr lang="en-US" dirty="0"/>
              <a:t>What bells and whistles are desired for policy questions in specific country contexts?</a:t>
            </a:r>
          </a:p>
          <a:p>
            <a:pPr marL="0" indent="0">
              <a:buNone/>
            </a:pPr>
            <a:endParaRPr lang="en-US" dirty="0"/>
          </a:p>
          <a:p>
            <a:pPr marL="0" indent="0">
              <a:buNone/>
            </a:pPr>
            <a:endParaRPr lang="en-US" dirty="0"/>
          </a:p>
          <a:p>
            <a:r>
              <a:rPr lang="en-US" dirty="0"/>
              <a:t>What improvement should be made to existing models that we have identified for NCDs?</a:t>
            </a:r>
          </a:p>
          <a:p>
            <a:r>
              <a:rPr lang="en-US" dirty="0"/>
              <a:t>Each model has unique methods and perspectives; can any one model make the entire economic case for NCD investment?</a:t>
            </a:r>
          </a:p>
          <a:p>
            <a:r>
              <a:rPr lang="en-US" dirty="0"/>
              <a:t>If new models are developed, what should they provide?</a:t>
            </a:r>
          </a:p>
          <a:p>
            <a:pPr marL="0" indent="0">
              <a:buNone/>
            </a:pPr>
            <a:endParaRPr lang="en-US" dirty="0"/>
          </a:p>
          <a:p>
            <a:pPr marL="0" indent="0">
              <a:buNone/>
            </a:pPr>
            <a:endParaRPr lang="en-US" dirty="0"/>
          </a:p>
          <a:p>
            <a:r>
              <a:rPr lang="en-US" dirty="0"/>
              <a:t>Do users of these models have insights that they can share about applying the models in different contexts? </a:t>
            </a:r>
          </a:p>
          <a:p>
            <a:r>
              <a:rPr lang="en-US" dirty="0"/>
              <a:t>What is missing (if anything) for models to be more widely used in LMICs?</a:t>
            </a:r>
          </a:p>
          <a:p>
            <a:endParaRPr lang="en-US" dirty="0"/>
          </a:p>
        </p:txBody>
      </p:sp>
      <p:sp>
        <p:nvSpPr>
          <p:cNvPr id="5" name="Slide Number Placeholder 4"/>
          <p:cNvSpPr>
            <a:spLocks noGrp="1"/>
          </p:cNvSpPr>
          <p:nvPr>
            <p:ph type="sldNum" sz="quarter" idx="10"/>
          </p:nvPr>
        </p:nvSpPr>
        <p:spPr/>
        <p:txBody>
          <a:bodyPr/>
          <a:lstStyle/>
          <a:p>
            <a:fld id="{D4325D4D-289E-48C1-B277-2BEB492A7D19}" type="slidenum">
              <a:rPr lang="en-US" smtClean="0"/>
              <a:pPr/>
              <a:t>19</a:t>
            </a:fld>
            <a:endParaRPr lang="en-US" dirty="0"/>
          </a:p>
        </p:txBody>
      </p:sp>
    </p:spTree>
    <p:extLst>
      <p:ext uri="{BB962C8B-B14F-4D97-AF65-F5344CB8AC3E}">
        <p14:creationId xmlns:p14="http://schemas.microsoft.com/office/powerpoint/2010/main" val="3308115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Investing in NCDs prevention and control</a:t>
            </a:r>
          </a:p>
        </p:txBody>
      </p:sp>
      <p:sp>
        <p:nvSpPr>
          <p:cNvPr id="3" name="Slide Number Placeholder 2"/>
          <p:cNvSpPr>
            <a:spLocks noGrp="1"/>
          </p:cNvSpPr>
          <p:nvPr>
            <p:ph type="sldNum" sz="quarter" idx="10"/>
          </p:nvPr>
        </p:nvSpPr>
        <p:spPr/>
        <p:txBody>
          <a:bodyPr/>
          <a:lstStyle/>
          <a:p>
            <a:fld id="{D4325D4D-289E-48C1-B277-2BEB492A7D19}" type="slidenum">
              <a:rPr lang="en-US" smtClean="0"/>
              <a:pPr/>
              <a:t>2</a:t>
            </a:fld>
            <a:endParaRPr lang="en-US"/>
          </a:p>
        </p:txBody>
      </p:sp>
      <p:pic>
        <p:nvPicPr>
          <p:cNvPr id="7" name="UTSf09Huz70"/>
          <p:cNvPicPr>
            <a:picLocks noRot="1" noChangeAspect="1"/>
          </p:cNvPicPr>
          <p:nvPr>
            <a:videoFile r:link="rId1"/>
          </p:nvPr>
        </p:nvPicPr>
        <p:blipFill>
          <a:blip r:embed="rId3"/>
          <a:stretch>
            <a:fillRect/>
          </a:stretch>
        </p:blipFill>
        <p:spPr>
          <a:xfrm>
            <a:off x="592668" y="1420636"/>
            <a:ext cx="7970583" cy="4483453"/>
          </a:xfrm>
          <a:prstGeom prst="rect">
            <a:avLst/>
          </a:prstGeom>
        </p:spPr>
      </p:pic>
    </p:spTree>
    <p:extLst>
      <p:ext uri="{BB962C8B-B14F-4D97-AF65-F5344CB8AC3E}">
        <p14:creationId xmlns:p14="http://schemas.microsoft.com/office/powerpoint/2010/main" val="96010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1178248"/>
            <a:ext cx="9156033" cy="5144435"/>
          </a:xfrm>
          <a:prstGeom prst="rect">
            <a:avLst/>
          </a:prstGeom>
          <a:solidFill>
            <a:srgbClr val="4F268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8" name="Content Placeholder 2"/>
          <p:cNvSpPr txBox="1">
            <a:spLocks/>
          </p:cNvSpPr>
          <p:nvPr/>
        </p:nvSpPr>
        <p:spPr bwMode="auto">
          <a:xfrm>
            <a:off x="13608" y="3070714"/>
            <a:ext cx="9144001" cy="1947869"/>
          </a:xfrm>
          <a:prstGeom prst="rect">
            <a:avLst/>
          </a:prstGeom>
          <a:noFill/>
          <a:ln w="9525">
            <a:noFill/>
            <a:miter lim="800000"/>
            <a:headEnd/>
            <a:tailEnd/>
          </a:ln>
        </p:spPr>
        <p:txBody>
          <a:bodyPr vert="horz" wrap="square" lIns="91440" tIns="274320" rIns="91440" bIns="45720" numCol="1" anchor="t" anchorCtr="0" compatLnSpc="1">
            <a:prstTxWarp prst="textNoShape">
              <a:avLst/>
            </a:prstTxWarp>
          </a:bodyPr>
          <a:lstStyle>
            <a:lvl1pPr marL="280974" indent="-280974"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cs typeface="+mn-cs"/>
              </a:defRPr>
            </a:lvl1pPr>
            <a:lvl2pPr marL="457178" indent="-234939" algn="l" rtl="0" eaLnBrk="1" fontAlgn="base" hangingPunct="1">
              <a:spcBef>
                <a:spcPct val="20000"/>
              </a:spcBef>
              <a:spcAft>
                <a:spcPct val="0"/>
              </a:spcAft>
              <a:buClr>
                <a:schemeClr val="tx2"/>
              </a:buClr>
              <a:buSzPct val="80000"/>
              <a:buFont typeface="Arial" charset="0"/>
              <a:buChar char="–"/>
              <a:defRPr sz="1800">
                <a:solidFill>
                  <a:schemeClr val="tx1"/>
                </a:solidFill>
                <a:latin typeface="+mn-lt"/>
                <a:cs typeface="+mn-cs"/>
              </a:defRPr>
            </a:lvl2pPr>
            <a:lvl3pPr marL="679418" indent="-22224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cs typeface="+mn-cs"/>
              </a:defRPr>
            </a:lvl3pPr>
            <a:lvl4pPr marL="1600120" indent="-228589"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298" indent="-228589"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474" indent="-228589"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652" indent="-228589"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8829" indent="-228589"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006" indent="-228589"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pPr marL="0" indent="0" algn="ctr">
              <a:lnSpc>
                <a:spcPct val="90000"/>
              </a:lnSpc>
              <a:spcBef>
                <a:spcPts val="0"/>
              </a:spcBef>
              <a:buNone/>
            </a:pPr>
            <a:r>
              <a:rPr lang="en-US" sz="4800" b="1" kern="0" dirty="0">
                <a:solidFill>
                  <a:schemeClr val="bg1"/>
                </a:solidFill>
              </a:rPr>
              <a:t>Example of Results</a:t>
            </a:r>
          </a:p>
        </p:txBody>
      </p:sp>
      <p:cxnSp>
        <p:nvCxnSpPr>
          <p:cNvPr id="6" name="Straight Connector 5"/>
          <p:cNvCxnSpPr/>
          <p:nvPr/>
        </p:nvCxnSpPr>
        <p:spPr bwMode="auto">
          <a:xfrm>
            <a:off x="1447800" y="2286000"/>
            <a:ext cx="6248400" cy="0"/>
          </a:xfrm>
          <a:prstGeom prst="line">
            <a:avLst/>
          </a:prstGeom>
          <a:no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1447800" y="5018583"/>
            <a:ext cx="6248400" cy="0"/>
          </a:xfrm>
          <a:prstGeom prst="line">
            <a:avLst/>
          </a:prstGeom>
          <a:noFill/>
          <a:ln w="9525" cap="flat" cmpd="sng" algn="ctr">
            <a:solidFill>
              <a:schemeClr val="bg1"/>
            </a:solidFill>
            <a:prstDash val="solid"/>
            <a:round/>
            <a:headEnd type="none" w="med" len="med"/>
            <a:tailEnd type="none" w="med" len="med"/>
          </a:ln>
          <a:effectLst/>
        </p:spPr>
      </p:cxnSp>
      <p:sp>
        <p:nvSpPr>
          <p:cNvPr id="2" name="Slide Number Placeholder 1"/>
          <p:cNvSpPr>
            <a:spLocks noGrp="1"/>
          </p:cNvSpPr>
          <p:nvPr>
            <p:ph type="sldNum" sz="quarter" idx="10"/>
          </p:nvPr>
        </p:nvSpPr>
        <p:spPr/>
        <p:txBody>
          <a:bodyPr/>
          <a:lstStyle/>
          <a:p>
            <a:fld id="{D4325D4D-289E-48C1-B277-2BEB492A7D19}" type="slidenum">
              <a:rPr lang="en-US" smtClean="0"/>
              <a:pPr/>
              <a:t>20</a:t>
            </a:fld>
            <a:endParaRPr lang="en-US"/>
          </a:p>
        </p:txBody>
      </p:sp>
      <p:sp>
        <p:nvSpPr>
          <p:cNvPr id="10" name="Rectangle 9"/>
          <p:cNvSpPr/>
          <p:nvPr/>
        </p:nvSpPr>
        <p:spPr bwMode="auto">
          <a:xfrm>
            <a:off x="752281" y="7215821"/>
            <a:ext cx="381000" cy="441132"/>
          </a:xfrm>
          <a:prstGeom prst="rect">
            <a:avLst/>
          </a:prstGeom>
          <a:solidFill>
            <a:srgbClr val="80562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11" name="Rectangle 10"/>
          <p:cNvSpPr/>
          <p:nvPr/>
        </p:nvSpPr>
        <p:spPr bwMode="auto">
          <a:xfrm>
            <a:off x="1359419" y="7215821"/>
            <a:ext cx="381000" cy="441132"/>
          </a:xfrm>
          <a:prstGeom prst="rect">
            <a:avLst/>
          </a:prstGeom>
          <a:solidFill>
            <a:srgbClr val="E87D1D"/>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12" name="Rectangle 11"/>
          <p:cNvSpPr/>
          <p:nvPr/>
        </p:nvSpPr>
        <p:spPr bwMode="auto">
          <a:xfrm>
            <a:off x="145143" y="7215821"/>
            <a:ext cx="381000" cy="441132"/>
          </a:xfrm>
          <a:prstGeom prst="rect">
            <a:avLst/>
          </a:prstGeom>
          <a:solidFill>
            <a:srgbClr val="727A37"/>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13" name="Rectangle 12"/>
          <p:cNvSpPr/>
          <p:nvPr/>
        </p:nvSpPr>
        <p:spPr bwMode="auto">
          <a:xfrm>
            <a:off x="3180833" y="7215821"/>
            <a:ext cx="381000" cy="441132"/>
          </a:xfrm>
          <a:prstGeom prst="rect">
            <a:avLst/>
          </a:prstGeom>
          <a:solidFill>
            <a:srgbClr val="BF311A"/>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14" name="Rectangle 13"/>
          <p:cNvSpPr/>
          <p:nvPr/>
        </p:nvSpPr>
        <p:spPr bwMode="auto">
          <a:xfrm>
            <a:off x="1966557" y="7215821"/>
            <a:ext cx="381000" cy="441132"/>
          </a:xfrm>
          <a:prstGeom prst="rect">
            <a:avLst/>
          </a:prstGeom>
          <a:solidFill>
            <a:srgbClr val="4F268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15" name="Rectangle 14"/>
          <p:cNvSpPr/>
          <p:nvPr/>
        </p:nvSpPr>
        <p:spPr bwMode="auto">
          <a:xfrm>
            <a:off x="2573695" y="7215821"/>
            <a:ext cx="381000" cy="441132"/>
          </a:xfrm>
          <a:prstGeom prst="rect">
            <a:avLst/>
          </a:prstGeom>
          <a:solidFill>
            <a:srgbClr val="5D973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16" name="Rectangle 15"/>
          <p:cNvSpPr/>
          <p:nvPr/>
        </p:nvSpPr>
        <p:spPr bwMode="auto">
          <a:xfrm>
            <a:off x="3787971" y="7215821"/>
            <a:ext cx="381000" cy="441132"/>
          </a:xfrm>
          <a:prstGeom prst="rect">
            <a:avLst/>
          </a:prstGeom>
          <a:solidFill>
            <a:srgbClr val="00447C"/>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17" name="Rectangle 16"/>
          <p:cNvSpPr/>
          <p:nvPr/>
        </p:nvSpPr>
        <p:spPr bwMode="auto">
          <a:xfrm>
            <a:off x="4395109" y="7215821"/>
            <a:ext cx="381000" cy="441132"/>
          </a:xfrm>
          <a:prstGeom prst="rect">
            <a:avLst/>
          </a:prstGeom>
          <a:solidFill>
            <a:srgbClr val="FFC52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18" name="Rectangle 17"/>
          <p:cNvSpPr/>
          <p:nvPr/>
        </p:nvSpPr>
        <p:spPr bwMode="auto">
          <a:xfrm>
            <a:off x="5002250" y="7215821"/>
            <a:ext cx="381000" cy="441132"/>
          </a:xfrm>
          <a:prstGeom prst="rect">
            <a:avLst/>
          </a:prstGeom>
          <a:solidFill>
            <a:srgbClr val="45556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Tree>
    <p:extLst>
      <p:ext uri="{BB962C8B-B14F-4D97-AF65-F5344CB8AC3E}">
        <p14:creationId xmlns:p14="http://schemas.microsoft.com/office/powerpoint/2010/main" val="716584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Presenting results and communicating the story</a:t>
            </a:r>
          </a:p>
        </p:txBody>
      </p:sp>
      <p:sp>
        <p:nvSpPr>
          <p:cNvPr id="3" name="Content Placeholder 2"/>
          <p:cNvSpPr>
            <a:spLocks noGrp="1"/>
          </p:cNvSpPr>
          <p:nvPr>
            <p:ph idx="1"/>
          </p:nvPr>
        </p:nvSpPr>
        <p:spPr>
          <a:xfrm>
            <a:off x="457200" y="1091341"/>
            <a:ext cx="8229600" cy="4983163"/>
          </a:xfrm>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D4325D4D-289E-48C1-B277-2BEB492A7D19}" type="slidenum">
              <a:rPr lang="en-US" smtClean="0"/>
              <a:pPr/>
              <a:t>21</a:t>
            </a:fld>
            <a:endParaRPr lang="en-US"/>
          </a:p>
        </p:txBody>
      </p:sp>
      <p:sp>
        <p:nvSpPr>
          <p:cNvPr id="9" name="Rectangle 8"/>
          <p:cNvSpPr/>
          <p:nvPr/>
        </p:nvSpPr>
        <p:spPr bwMode="auto">
          <a:xfrm>
            <a:off x="752281" y="7215821"/>
            <a:ext cx="381000" cy="441132"/>
          </a:xfrm>
          <a:prstGeom prst="rect">
            <a:avLst/>
          </a:prstGeom>
          <a:solidFill>
            <a:srgbClr val="80562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10" name="Rectangle 9"/>
          <p:cNvSpPr/>
          <p:nvPr/>
        </p:nvSpPr>
        <p:spPr bwMode="auto">
          <a:xfrm>
            <a:off x="1359419" y="7215821"/>
            <a:ext cx="381000" cy="441132"/>
          </a:xfrm>
          <a:prstGeom prst="rect">
            <a:avLst/>
          </a:prstGeom>
          <a:solidFill>
            <a:srgbClr val="E87D1D"/>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11" name="Rectangle 10"/>
          <p:cNvSpPr/>
          <p:nvPr/>
        </p:nvSpPr>
        <p:spPr bwMode="auto">
          <a:xfrm>
            <a:off x="145143" y="7215821"/>
            <a:ext cx="381000" cy="441132"/>
          </a:xfrm>
          <a:prstGeom prst="rect">
            <a:avLst/>
          </a:prstGeom>
          <a:solidFill>
            <a:srgbClr val="727A37"/>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12" name="Rectangle 11"/>
          <p:cNvSpPr/>
          <p:nvPr/>
        </p:nvSpPr>
        <p:spPr bwMode="auto">
          <a:xfrm>
            <a:off x="3180833" y="7215821"/>
            <a:ext cx="381000" cy="441132"/>
          </a:xfrm>
          <a:prstGeom prst="rect">
            <a:avLst/>
          </a:prstGeom>
          <a:solidFill>
            <a:srgbClr val="BF311A"/>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13" name="Rectangle 12"/>
          <p:cNvSpPr/>
          <p:nvPr/>
        </p:nvSpPr>
        <p:spPr bwMode="auto">
          <a:xfrm>
            <a:off x="1966557" y="7215821"/>
            <a:ext cx="381000" cy="441132"/>
          </a:xfrm>
          <a:prstGeom prst="rect">
            <a:avLst/>
          </a:prstGeom>
          <a:solidFill>
            <a:srgbClr val="4F268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14" name="Rectangle 13"/>
          <p:cNvSpPr/>
          <p:nvPr/>
        </p:nvSpPr>
        <p:spPr bwMode="auto">
          <a:xfrm>
            <a:off x="2573695" y="7215821"/>
            <a:ext cx="381000" cy="441132"/>
          </a:xfrm>
          <a:prstGeom prst="rect">
            <a:avLst/>
          </a:prstGeom>
          <a:solidFill>
            <a:srgbClr val="5D973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15" name="Rectangle 14"/>
          <p:cNvSpPr/>
          <p:nvPr/>
        </p:nvSpPr>
        <p:spPr bwMode="auto">
          <a:xfrm>
            <a:off x="3787971" y="7215821"/>
            <a:ext cx="381000" cy="441132"/>
          </a:xfrm>
          <a:prstGeom prst="rect">
            <a:avLst/>
          </a:prstGeom>
          <a:solidFill>
            <a:srgbClr val="00447C"/>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16" name="Rectangle 15"/>
          <p:cNvSpPr/>
          <p:nvPr/>
        </p:nvSpPr>
        <p:spPr bwMode="auto">
          <a:xfrm>
            <a:off x="4395109" y="7215821"/>
            <a:ext cx="381000" cy="441132"/>
          </a:xfrm>
          <a:prstGeom prst="rect">
            <a:avLst/>
          </a:prstGeom>
          <a:solidFill>
            <a:srgbClr val="FFC52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17" name="Rectangle 16"/>
          <p:cNvSpPr/>
          <p:nvPr/>
        </p:nvSpPr>
        <p:spPr bwMode="auto">
          <a:xfrm>
            <a:off x="5002250" y="7215821"/>
            <a:ext cx="381000" cy="441132"/>
          </a:xfrm>
          <a:prstGeom prst="rect">
            <a:avLst/>
          </a:prstGeom>
          <a:solidFill>
            <a:srgbClr val="45556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6" name="Rectangle 5"/>
          <p:cNvSpPr/>
          <p:nvPr/>
        </p:nvSpPr>
        <p:spPr>
          <a:xfrm>
            <a:off x="287695" y="1242412"/>
            <a:ext cx="4572000" cy="4832092"/>
          </a:xfrm>
          <a:prstGeom prst="rect">
            <a:avLst/>
          </a:prstGeom>
        </p:spPr>
        <p:txBody>
          <a:bodyPr>
            <a:spAutoFit/>
          </a:bodyPr>
          <a:lstStyle/>
          <a:p>
            <a:pPr marL="285750" indent="-285750">
              <a:spcAft>
                <a:spcPts val="300"/>
              </a:spcAft>
              <a:buFont typeface="Arial" panose="020B0604020202020204" pitchFamily="34" charset="0"/>
              <a:buChar char="•"/>
            </a:pPr>
            <a:r>
              <a:rPr lang="en-US" dirty="0"/>
              <a:t>Outputs – Report, PPT, infographics, illustrated videos. </a:t>
            </a:r>
          </a:p>
          <a:p>
            <a:pPr>
              <a:spcAft>
                <a:spcPts val="300"/>
              </a:spcAft>
            </a:pPr>
            <a:endParaRPr lang="en-US" dirty="0"/>
          </a:p>
          <a:p>
            <a:pPr marL="285750" indent="-285750">
              <a:spcAft>
                <a:spcPts val="300"/>
              </a:spcAft>
              <a:buFont typeface="Arial" panose="020B0604020202020204" pitchFamily="34" charset="0"/>
              <a:buChar char="•"/>
            </a:pPr>
            <a:r>
              <a:rPr lang="en-US" dirty="0"/>
              <a:t>Presentation of the results in country. </a:t>
            </a:r>
          </a:p>
          <a:p>
            <a:pPr marL="285750" indent="-285750">
              <a:spcAft>
                <a:spcPts val="300"/>
              </a:spcAft>
              <a:buFont typeface="Arial" panose="020B0604020202020204" pitchFamily="34" charset="0"/>
              <a:buChar char="•"/>
            </a:pPr>
            <a:endParaRPr lang="en-US" dirty="0"/>
          </a:p>
          <a:p>
            <a:pPr marL="285750" indent="-285750">
              <a:spcAft>
                <a:spcPts val="300"/>
              </a:spcAft>
              <a:buFont typeface="Arial" panose="020B0604020202020204" pitchFamily="34" charset="0"/>
              <a:buChar char="•"/>
            </a:pPr>
            <a:r>
              <a:rPr lang="en-US" dirty="0"/>
              <a:t>Results have (or will be) used to inform consideration of new legislation (Republic of Georgia; Zambia). </a:t>
            </a:r>
          </a:p>
          <a:p>
            <a:pPr marL="285750" indent="-285750">
              <a:spcAft>
                <a:spcPts val="300"/>
              </a:spcAft>
              <a:buFont typeface="Arial" panose="020B0604020202020204" pitchFamily="34" charset="0"/>
              <a:buChar char="•"/>
            </a:pPr>
            <a:endParaRPr lang="en-US" dirty="0"/>
          </a:p>
          <a:p>
            <a:pPr marL="285750" indent="-285750">
              <a:spcAft>
                <a:spcPts val="300"/>
              </a:spcAft>
              <a:buFont typeface="Arial" panose="020B0604020202020204" pitchFamily="34" charset="0"/>
              <a:buChar char="•"/>
            </a:pPr>
            <a:r>
              <a:rPr lang="en-US" dirty="0"/>
              <a:t>Featured in speeches by the Ministers of Health and Finance to Parliament, and in local news media (Jamaica).</a:t>
            </a:r>
          </a:p>
          <a:p>
            <a:pPr marL="285750" indent="-285750">
              <a:spcAft>
                <a:spcPts val="300"/>
              </a:spcAft>
              <a:buFont typeface="Arial" panose="020B0604020202020204" pitchFamily="34" charset="0"/>
              <a:buChar char="•"/>
            </a:pPr>
            <a:endParaRPr lang="en-US" dirty="0"/>
          </a:p>
          <a:p>
            <a:pPr marL="285750" indent="-285750">
              <a:spcAft>
                <a:spcPts val="300"/>
              </a:spcAft>
              <a:buFont typeface="Arial" panose="020B0604020202020204" pitchFamily="34" charset="0"/>
              <a:buChar char="•"/>
            </a:pPr>
            <a:r>
              <a:rPr lang="en-US" dirty="0"/>
              <a:t>Planned or ongoing investment cases in 14 countries (e.g., Peru, Jordan, El Salvador, Sri Lanka, Zambia)</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570" y="973501"/>
            <a:ext cx="3276230" cy="5218841"/>
          </a:xfrm>
          <a:prstGeom prst="rect">
            <a:avLst/>
          </a:prstGeom>
          <a:ln>
            <a:solidFill>
              <a:schemeClr val="tx1"/>
            </a:solidFill>
          </a:ln>
        </p:spPr>
      </p:pic>
    </p:spTree>
    <p:extLst>
      <p:ext uri="{BB962C8B-B14F-4D97-AF65-F5344CB8AC3E}">
        <p14:creationId xmlns:p14="http://schemas.microsoft.com/office/powerpoint/2010/main" val="1403203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447C"/>
          </a:solidFill>
        </p:spPr>
        <p:txBody>
          <a:bodyPr vert="horz" wrap="square" lIns="182880" tIns="137160" rIns="182880" bIns="91440" numCol="1" anchor="ctr" anchorCtr="0" compatLnSpc="1">
            <a:prstTxWarp prst="textNoShape">
              <a:avLst/>
            </a:prstTxWarp>
          </a:bodyPr>
          <a:lstStyle/>
          <a:p>
            <a:r>
              <a:rPr lang="en-US" sz="2000" dirty="0">
                <a:latin typeface="Calibri" panose="020F0502020204030204" pitchFamily="34" charset="0"/>
                <a:ea typeface="Calibri" panose="020F0502020204030204" pitchFamily="34" charset="0"/>
                <a:cs typeface="Vrinda" panose="020B0502040204020203" pitchFamily="34" charset="0"/>
              </a:rPr>
              <a:t>Catalyzing change requires strong evidence, but also thoughtful framing.</a:t>
            </a:r>
            <a:endParaRPr lang="en-US" sz="2000" dirty="0">
              <a:latin typeface="Arial"/>
              <a:cs typeface="Arial"/>
            </a:endParaRPr>
          </a:p>
        </p:txBody>
      </p:sp>
      <p:sp>
        <p:nvSpPr>
          <p:cNvPr id="3" name="Slide Number Placeholder 2"/>
          <p:cNvSpPr>
            <a:spLocks noGrp="1"/>
          </p:cNvSpPr>
          <p:nvPr>
            <p:ph type="sldNum" sz="quarter" idx="10"/>
          </p:nvPr>
        </p:nvSpPr>
        <p:spPr/>
        <p:txBody>
          <a:bodyPr/>
          <a:lstStyle/>
          <a:p>
            <a:fld id="{D4325D4D-289E-48C1-B277-2BEB492A7D19}" type="slidenum">
              <a:rPr lang="en-US" smtClean="0"/>
              <a:pPr/>
              <a:t>22</a:t>
            </a:fld>
            <a:endParaRPr lang="en-US"/>
          </a:p>
        </p:txBody>
      </p:sp>
      <p:sp>
        <p:nvSpPr>
          <p:cNvPr id="10" name="Rectangle 9"/>
          <p:cNvSpPr/>
          <p:nvPr/>
        </p:nvSpPr>
        <p:spPr>
          <a:xfrm>
            <a:off x="424544" y="982443"/>
            <a:ext cx="8294914" cy="4493538"/>
          </a:xfrm>
          <a:prstGeom prst="rect">
            <a:avLst/>
          </a:prstGeom>
        </p:spPr>
        <p:txBody>
          <a:bodyPr wrap="square">
            <a:spAutoFit/>
          </a:bodyPr>
          <a:lstStyle/>
          <a:p>
            <a:r>
              <a:rPr lang="en-US" sz="2400" b="1" dirty="0">
                <a:latin typeface="Calibri" panose="020F0502020204030204" pitchFamily="34" charset="0"/>
                <a:ea typeface="Calibri" panose="020F0502020204030204" pitchFamily="34" charset="0"/>
                <a:cs typeface="Vrinda" panose="020B0502040204020203" pitchFamily="34" charset="0"/>
              </a:rPr>
              <a:t>Factors that can help move evidence into action </a:t>
            </a:r>
          </a:p>
          <a:p>
            <a:endParaRPr lang="en-US" sz="2400" b="1" dirty="0">
              <a:latin typeface="Calibri" panose="020F0502020204030204" pitchFamily="34" charset="0"/>
              <a:ea typeface="Calibri" panose="020F0502020204030204" pitchFamily="34" charset="0"/>
              <a:cs typeface="Vrinda" panose="020B0502040204020203" pitchFamily="34" charset="0"/>
            </a:endParaRPr>
          </a:p>
          <a:p>
            <a:pPr marL="342900" indent="-342900">
              <a:spcAft>
                <a:spcPts val="1200"/>
              </a:spcAft>
              <a:buFontTx/>
              <a:buAutoNum type="arabicParenR"/>
            </a:pPr>
            <a:r>
              <a:rPr lang="en-US" sz="2200" dirty="0">
                <a:latin typeface="Calibri" panose="020F0502020204030204" pitchFamily="34" charset="0"/>
                <a:ea typeface="Calibri" panose="020F0502020204030204" pitchFamily="34" charset="0"/>
                <a:cs typeface="Vrinda" panose="020B0502040204020203" pitchFamily="34" charset="0"/>
              </a:rPr>
              <a:t>Building from the ground up by using local data, resources, and initiatives as the foundation for empirical studies, in order to gain credibility.</a:t>
            </a:r>
            <a:endParaRPr lang="en-US" sz="2200" dirty="0"/>
          </a:p>
          <a:p>
            <a:pPr marL="342900" indent="-342900">
              <a:spcAft>
                <a:spcPts val="1200"/>
              </a:spcAft>
              <a:buAutoNum type="arabicParenR"/>
            </a:pPr>
            <a:r>
              <a:rPr lang="en-US" sz="2200" dirty="0">
                <a:latin typeface="Calibri" panose="020F0502020204030204" pitchFamily="34" charset="0"/>
                <a:ea typeface="Calibri" panose="020F0502020204030204" pitchFamily="34" charset="0"/>
                <a:cs typeface="Vrinda" panose="020B0502040204020203" pitchFamily="34" charset="0"/>
              </a:rPr>
              <a:t>Prepare for normative positions that can undermine trust in evidence (e.g., national, religious, cultural, and value beliefs).</a:t>
            </a:r>
          </a:p>
          <a:p>
            <a:pPr marL="342900" indent="-342900">
              <a:spcAft>
                <a:spcPts val="1200"/>
              </a:spcAft>
              <a:buFontTx/>
              <a:buAutoNum type="arabicParenR"/>
            </a:pPr>
            <a:r>
              <a:rPr lang="en-US" sz="2200" dirty="0">
                <a:latin typeface="Calibri" panose="020F0502020204030204" pitchFamily="34" charset="0"/>
                <a:ea typeface="Calibri" panose="020F0502020204030204" pitchFamily="34" charset="0"/>
                <a:cs typeface="Vrinda" panose="020B0502040204020203" pitchFamily="34" charset="0"/>
              </a:rPr>
              <a:t>Use strong international evidence to propel direction, but not at the expense of subsuming local context and priorities.</a:t>
            </a:r>
          </a:p>
          <a:p>
            <a:pPr marL="342900" indent="-342900">
              <a:spcAft>
                <a:spcPts val="1200"/>
              </a:spcAft>
              <a:buAutoNum type="arabicParenR"/>
            </a:pPr>
            <a:r>
              <a:rPr lang="en-US" sz="2200" dirty="0">
                <a:latin typeface="Calibri" panose="020F0502020204030204" pitchFamily="34" charset="0"/>
                <a:ea typeface="Calibri" panose="020F0502020204030204" pitchFamily="34" charset="0"/>
                <a:cs typeface="Vrinda" panose="020B0502040204020203" pitchFamily="34" charset="0"/>
              </a:rPr>
              <a:t>Find “sweet spots” where health and political priorities overlap. </a:t>
            </a:r>
          </a:p>
          <a:p>
            <a:pPr marL="342900" indent="-342900">
              <a:spcAft>
                <a:spcPts val="1200"/>
              </a:spcAft>
              <a:buAutoNum type="arabicParenR"/>
            </a:pPr>
            <a:r>
              <a:rPr lang="en-US" sz="2200" dirty="0">
                <a:latin typeface="Calibri" panose="020F0502020204030204" pitchFamily="34" charset="0"/>
                <a:ea typeface="Calibri" panose="020F0502020204030204" pitchFamily="34" charset="0"/>
                <a:cs typeface="Vrinda" panose="020B0502040204020203" pitchFamily="34" charset="0"/>
              </a:rPr>
              <a:t>Develop compelling stories to articulate and sell those overlaps. </a:t>
            </a:r>
          </a:p>
        </p:txBody>
      </p:sp>
      <p:sp>
        <p:nvSpPr>
          <p:cNvPr id="12" name="Footer Placeholder 11"/>
          <p:cNvSpPr>
            <a:spLocks noGrp="1"/>
          </p:cNvSpPr>
          <p:nvPr>
            <p:ph type="ftr" sz="quarter" idx="11"/>
          </p:nvPr>
        </p:nvSpPr>
        <p:spPr>
          <a:xfrm>
            <a:off x="457199" y="6553199"/>
            <a:ext cx="8686801" cy="304801"/>
          </a:xfrm>
        </p:spPr>
        <p:txBody>
          <a:bodyPr/>
          <a:lstStyle/>
          <a:p>
            <a:pPr algn="l"/>
            <a:r>
              <a:rPr lang="en-US" sz="1000" dirty="0" err="1">
                <a:latin typeface="Calibri" panose="020F0502020204030204" pitchFamily="34" charset="0"/>
                <a:ea typeface="Calibri" panose="020F0502020204030204" pitchFamily="34" charset="0"/>
                <a:cs typeface="Times New Roman" panose="02020603050405020304" pitchFamily="18" charset="0"/>
              </a:rPr>
              <a:t>Liverani</a:t>
            </a:r>
            <a:r>
              <a:rPr lang="en-US" sz="1000" dirty="0">
                <a:latin typeface="Calibri" panose="020F0502020204030204" pitchFamily="34" charset="0"/>
                <a:ea typeface="Calibri" panose="020F0502020204030204" pitchFamily="34" charset="0"/>
                <a:cs typeface="Times New Roman" panose="02020603050405020304" pitchFamily="18" charset="0"/>
              </a:rPr>
              <a:t> M, Hawkins B, Parkhurst JO. Political and institutional influences on the use of evidence in public health policy. A systematic review. </a:t>
            </a:r>
            <a:r>
              <a:rPr lang="en-US" sz="1000" dirty="0" err="1">
                <a:latin typeface="Calibri" panose="020F0502020204030204" pitchFamily="34" charset="0"/>
                <a:ea typeface="Calibri" panose="020F0502020204030204" pitchFamily="34" charset="0"/>
                <a:cs typeface="Times New Roman" panose="02020603050405020304" pitchFamily="18" charset="0"/>
              </a:rPr>
              <a:t>PLoS</a:t>
            </a:r>
            <a:r>
              <a:rPr lang="en-US" sz="1000" dirty="0">
                <a:latin typeface="Calibri" panose="020F0502020204030204" pitchFamily="34" charset="0"/>
                <a:ea typeface="Calibri" panose="020F0502020204030204" pitchFamily="34" charset="0"/>
                <a:cs typeface="Times New Roman" panose="02020603050405020304" pitchFamily="18" charset="0"/>
              </a:rPr>
              <a:t> One. 2013;8(10):e77404.</a:t>
            </a:r>
            <a:endParaRPr lang="en-US" sz="1000" dirty="0"/>
          </a:p>
        </p:txBody>
      </p:sp>
    </p:spTree>
    <p:extLst>
      <p:ext uri="{BB962C8B-B14F-4D97-AF65-F5344CB8AC3E}">
        <p14:creationId xmlns:p14="http://schemas.microsoft.com/office/powerpoint/2010/main" val="1131565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d</a:t>
            </a:r>
          </a:p>
        </p:txBody>
      </p:sp>
      <p:sp>
        <p:nvSpPr>
          <p:cNvPr id="3" name="Content Placeholder 2"/>
          <p:cNvSpPr>
            <a:spLocks noGrp="1"/>
          </p:cNvSpPr>
          <p:nvPr>
            <p:ph idx="1"/>
          </p:nvPr>
        </p:nvSpPr>
        <p:spPr>
          <a:xfrm>
            <a:off x="457200" y="930147"/>
            <a:ext cx="8229600" cy="4983163"/>
          </a:xfrm>
        </p:spPr>
        <p:txBody>
          <a:bodyPr/>
          <a:lstStyle/>
          <a:p>
            <a:pPr marL="0" indent="0">
              <a:buNone/>
            </a:pPr>
            <a:endParaRPr lang="en-US" sz="1700" dirty="0"/>
          </a:p>
          <a:p>
            <a:pPr algn="ctr">
              <a:buNone/>
            </a:pPr>
            <a:r>
              <a:rPr lang="en-US" sz="1700" b="1" dirty="0">
                <a:solidFill>
                  <a:schemeClr val="accent1"/>
                </a:solidFill>
              </a:rPr>
              <a:t>Rachel A. Nugent</a:t>
            </a:r>
          </a:p>
          <a:p>
            <a:pPr algn="ctr">
              <a:buNone/>
            </a:pPr>
            <a:r>
              <a:rPr lang="en-US" sz="1700" dirty="0"/>
              <a:t>Vice President of Global Non-communicable Diseases</a:t>
            </a:r>
          </a:p>
          <a:p>
            <a:pPr algn="ctr">
              <a:buNone/>
            </a:pPr>
            <a:r>
              <a:rPr lang="en-US" sz="1700" dirty="0">
                <a:hlinkClick r:id="rId3"/>
              </a:rPr>
              <a:t>rnugent@rti.org</a:t>
            </a:r>
            <a:endParaRPr lang="en-US" sz="1700" dirty="0"/>
          </a:p>
          <a:p>
            <a:pPr algn="ctr">
              <a:buNone/>
            </a:pPr>
            <a:r>
              <a:rPr lang="en-US" sz="1700" dirty="0"/>
              <a:t>@</a:t>
            </a:r>
            <a:r>
              <a:rPr lang="en-US" sz="1700" dirty="0" err="1"/>
              <a:t>RachelNugent</a:t>
            </a:r>
            <a:endParaRPr lang="en-US" sz="1700" dirty="0"/>
          </a:p>
          <a:p>
            <a:pPr algn="ctr">
              <a:buNone/>
            </a:pPr>
            <a:endParaRPr lang="en-US" sz="1700" dirty="0"/>
          </a:p>
          <a:p>
            <a:pPr algn="ctr">
              <a:buNone/>
            </a:pPr>
            <a:endParaRPr lang="en-US" sz="1700" dirty="0"/>
          </a:p>
          <a:p>
            <a:pPr algn="ctr">
              <a:buNone/>
            </a:pPr>
            <a:endParaRPr lang="en-US" sz="1700" dirty="0"/>
          </a:p>
          <a:p>
            <a:pPr algn="ctr">
              <a:buNone/>
            </a:pPr>
            <a:r>
              <a:rPr lang="en-US" sz="1700" i="1" dirty="0"/>
              <a:t>Special thanks to:</a:t>
            </a:r>
          </a:p>
          <a:p>
            <a:pPr algn="ctr">
              <a:buNone/>
            </a:pPr>
            <a:r>
              <a:rPr lang="en-US" sz="1700" b="1" dirty="0">
                <a:solidFill>
                  <a:schemeClr val="accent1"/>
                </a:solidFill>
              </a:rPr>
              <a:t>Nathan Mann</a:t>
            </a:r>
          </a:p>
          <a:p>
            <a:pPr algn="ctr">
              <a:buNone/>
            </a:pPr>
            <a:r>
              <a:rPr lang="en-US" sz="1700" dirty="0"/>
              <a:t>Public Health Economist</a:t>
            </a:r>
          </a:p>
          <a:p>
            <a:pPr algn="ctr">
              <a:buNone/>
            </a:pPr>
            <a:endParaRPr lang="en-US" sz="1700" b="1" dirty="0">
              <a:solidFill>
                <a:schemeClr val="accent1"/>
              </a:solidFill>
            </a:endParaRPr>
          </a:p>
          <a:p>
            <a:pPr algn="ctr">
              <a:buNone/>
            </a:pPr>
            <a:r>
              <a:rPr lang="en-US" sz="1700" b="1" dirty="0">
                <a:solidFill>
                  <a:schemeClr val="accent1"/>
                </a:solidFill>
              </a:rPr>
              <a:t>Brian Hutchinson</a:t>
            </a:r>
          </a:p>
          <a:p>
            <a:pPr algn="ctr">
              <a:buNone/>
            </a:pPr>
            <a:r>
              <a:rPr lang="en-US" sz="1700" dirty="0"/>
              <a:t>Research Public Health Analyst</a:t>
            </a:r>
          </a:p>
          <a:p>
            <a:pPr algn="ctr">
              <a:buNone/>
            </a:pPr>
            <a:endParaRPr lang="en-US" dirty="0"/>
          </a:p>
          <a:p>
            <a:endParaRPr lang="en-US" dirty="0"/>
          </a:p>
        </p:txBody>
      </p:sp>
      <p:sp>
        <p:nvSpPr>
          <p:cNvPr id="4" name="Slide Number Placeholder 3"/>
          <p:cNvSpPr>
            <a:spLocks noGrp="1"/>
          </p:cNvSpPr>
          <p:nvPr>
            <p:ph type="sldNum" sz="quarter" idx="10"/>
          </p:nvPr>
        </p:nvSpPr>
        <p:spPr/>
        <p:txBody>
          <a:bodyPr/>
          <a:lstStyle/>
          <a:p>
            <a:fld id="{D4325D4D-289E-48C1-B277-2BEB492A7D19}" type="slidenum">
              <a:rPr lang="en-US" smtClean="0"/>
              <a:pPr/>
              <a:t>23</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1131" y="2133600"/>
            <a:ext cx="484689" cy="484689"/>
          </a:xfrm>
          <a:prstGeom prst="rect">
            <a:avLst/>
          </a:prstGeom>
        </p:spPr>
      </p:pic>
      <p:pic>
        <p:nvPicPr>
          <p:cNvPr id="6" name="Picture 15" descr="large RBG logo"/>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058" t="377" r="-1280" b="-600"/>
          <a:stretch>
            <a:fillRect/>
          </a:stretch>
        </p:blipFill>
        <p:spPr bwMode="auto">
          <a:xfrm>
            <a:off x="2986087" y="5206207"/>
            <a:ext cx="3171825" cy="1839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002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a:t>
            </a:r>
          </a:p>
        </p:txBody>
      </p:sp>
      <p:sp>
        <p:nvSpPr>
          <p:cNvPr id="3" name="Content Placeholder 2"/>
          <p:cNvSpPr>
            <a:spLocks noGrp="1"/>
          </p:cNvSpPr>
          <p:nvPr>
            <p:ph idx="1"/>
          </p:nvPr>
        </p:nvSpPr>
        <p:spPr>
          <a:xfrm>
            <a:off x="457201" y="613435"/>
            <a:ext cx="5786846" cy="4983163"/>
          </a:xfrm>
        </p:spPr>
        <p:txBody>
          <a:bodyPr/>
          <a:lstStyle/>
          <a:p>
            <a:pPr marL="0" indent="0">
              <a:spcAft>
                <a:spcPts val="0"/>
              </a:spcAft>
              <a:buNone/>
            </a:pPr>
            <a:r>
              <a:rPr lang="en-US" sz="1800" b="1" i="1" dirty="0">
                <a:latin typeface="Corbel" panose="020B0503020204020204" pitchFamily="34" charset="0"/>
              </a:rPr>
              <a:t>Jordan</a:t>
            </a:r>
            <a:endParaRPr lang="en-US" sz="1800" i="1" dirty="0">
              <a:latin typeface="Corbel" panose="020B0503020204020204" pitchFamily="34" charset="0"/>
            </a:endParaRPr>
          </a:p>
          <a:p>
            <a:pPr marL="0" indent="0">
              <a:spcAft>
                <a:spcPts val="1200"/>
              </a:spcAft>
              <a:buNone/>
            </a:pPr>
            <a:r>
              <a:rPr lang="en-US" sz="1800" i="1" dirty="0">
                <a:latin typeface="Corbel" panose="020B0503020204020204" pitchFamily="34" charset="0"/>
              </a:rPr>
              <a:t>“Even many nurses and doctors smoke, and the Jordanian soccer team was once fined for smoking at halftime of a game in Australia” – Public health expert</a:t>
            </a:r>
          </a:p>
          <a:p>
            <a:pPr marL="0" indent="0">
              <a:spcAft>
                <a:spcPts val="1200"/>
              </a:spcAft>
              <a:buNone/>
            </a:pPr>
            <a:r>
              <a:rPr lang="en-US" sz="1800" i="1" dirty="0">
                <a:latin typeface="Corbel" panose="020B0503020204020204" pitchFamily="34" charset="0"/>
              </a:rPr>
              <a:t>“It’s very important to include </a:t>
            </a:r>
            <a:r>
              <a:rPr lang="en-US" sz="1800" b="1" i="1" dirty="0">
                <a:latin typeface="Corbel" panose="020B0503020204020204" pitchFamily="34" charset="0"/>
              </a:rPr>
              <a:t>water pipes</a:t>
            </a:r>
            <a:r>
              <a:rPr lang="en-US" sz="1800" i="1" dirty="0">
                <a:latin typeface="Corbel" panose="020B0503020204020204" pitchFamily="34" charset="0"/>
              </a:rPr>
              <a:t>. They’re almost as prevalent as smoking, and unlike cigarettes, are widely used by women. </a:t>
            </a:r>
          </a:p>
          <a:p>
            <a:pPr marL="0" indent="0">
              <a:spcAft>
                <a:spcPts val="0"/>
              </a:spcAft>
              <a:buNone/>
            </a:pPr>
            <a:endParaRPr lang="en-US" sz="1100" i="1" dirty="0">
              <a:latin typeface="Corbel" panose="020B0503020204020204" pitchFamily="34" charset="0"/>
            </a:endParaRPr>
          </a:p>
          <a:p>
            <a:pPr marL="0" indent="0">
              <a:buNone/>
            </a:pPr>
            <a:r>
              <a:rPr lang="en-US" sz="1800" b="1" i="1" dirty="0">
                <a:latin typeface="Corbel" panose="020B0503020204020204" pitchFamily="34" charset="0"/>
              </a:rPr>
              <a:t>Sri Lanka</a:t>
            </a:r>
          </a:p>
          <a:p>
            <a:pPr marL="0" indent="0">
              <a:buNone/>
            </a:pPr>
            <a:r>
              <a:rPr lang="en-US" sz="1800" i="1" dirty="0">
                <a:latin typeface="Corbel" panose="020B0503020204020204" pitchFamily="34" charset="0"/>
              </a:rPr>
              <a:t>The President has announced a plan to stop </a:t>
            </a:r>
            <a:r>
              <a:rPr lang="en-US" sz="1800" b="1" i="1" dirty="0">
                <a:latin typeface="Corbel" panose="020B0503020204020204" pitchFamily="34" charset="0"/>
              </a:rPr>
              <a:t>tobacco cultivation </a:t>
            </a:r>
            <a:r>
              <a:rPr lang="en-US" sz="1800" i="1" dirty="0">
                <a:latin typeface="Corbel" panose="020B0503020204020204" pitchFamily="34" charset="0"/>
              </a:rPr>
              <a:t>by 2020, but we need to know the cost and benefits of eradication…what is the revenue of tobacco versus other crops? What is the environmental impact of tobacco compared to other crops? </a:t>
            </a:r>
          </a:p>
          <a:p>
            <a:pPr marL="0" indent="0">
              <a:spcAft>
                <a:spcPts val="0"/>
              </a:spcAft>
              <a:buNone/>
            </a:pPr>
            <a:endParaRPr lang="en-US" sz="1100" b="1" i="1" dirty="0">
              <a:latin typeface="Corbel" panose="020B0503020204020204" pitchFamily="34" charset="0"/>
            </a:endParaRPr>
          </a:p>
          <a:p>
            <a:pPr marL="0" indent="0">
              <a:spcAft>
                <a:spcPts val="0"/>
              </a:spcAft>
              <a:buNone/>
            </a:pPr>
            <a:r>
              <a:rPr lang="en-US" sz="1800" b="1" i="1" dirty="0">
                <a:latin typeface="Corbel" panose="020B0503020204020204" pitchFamily="34" charset="0"/>
              </a:rPr>
              <a:t>Jamaica</a:t>
            </a:r>
            <a:r>
              <a:rPr lang="en-US" sz="1800" i="1" dirty="0">
                <a:latin typeface="Corbel" panose="020B0503020204020204" pitchFamily="34" charset="0"/>
              </a:rPr>
              <a:t> </a:t>
            </a:r>
          </a:p>
          <a:p>
            <a:pPr marL="0" indent="0">
              <a:spcAft>
                <a:spcPts val="1200"/>
              </a:spcAft>
              <a:buNone/>
            </a:pPr>
            <a:r>
              <a:rPr lang="en-US" sz="1800" i="1" dirty="0">
                <a:latin typeface="Corbel" panose="020B0503020204020204" pitchFamily="34" charset="0"/>
              </a:rPr>
              <a:t>“We can’t get the medicines to people and when we do, they don’t </a:t>
            </a:r>
            <a:r>
              <a:rPr lang="en-US" sz="1800" b="1" i="1" dirty="0">
                <a:latin typeface="Corbel" panose="020B0503020204020204" pitchFamily="34" charset="0"/>
              </a:rPr>
              <a:t>adhere</a:t>
            </a:r>
            <a:r>
              <a:rPr lang="en-US" sz="1800" i="1" dirty="0">
                <a:latin typeface="Corbel" panose="020B0503020204020204" pitchFamily="34" charset="0"/>
              </a:rPr>
              <a:t>. All we can do is try to educate and prevent.”  </a:t>
            </a:r>
          </a:p>
          <a:p>
            <a:pPr marL="0" indent="0">
              <a:buNone/>
            </a:pPr>
            <a:r>
              <a:rPr lang="en-US" sz="1800" i="1" dirty="0">
                <a:latin typeface="Corbel" panose="020B0503020204020204" pitchFamily="34" charset="0"/>
              </a:rPr>
              <a:t>“Men like fluffy women.” </a:t>
            </a:r>
          </a:p>
          <a:p>
            <a:endParaRPr lang="en-US" sz="1800" i="1" dirty="0">
              <a:latin typeface="Corbel" panose="020B0503020204020204" pitchFamily="34" charset="0"/>
            </a:endParaRPr>
          </a:p>
          <a:p>
            <a:endParaRPr lang="en-US" i="1" dirty="0">
              <a:latin typeface="Corbel" panose="020B0503020204020204" pitchFamily="34" charset="0"/>
            </a:endParaRPr>
          </a:p>
          <a:p>
            <a:endParaRPr lang="en-US" dirty="0"/>
          </a:p>
        </p:txBody>
      </p:sp>
      <p:sp>
        <p:nvSpPr>
          <p:cNvPr id="4" name="Slide Number Placeholder 3"/>
          <p:cNvSpPr>
            <a:spLocks noGrp="1"/>
          </p:cNvSpPr>
          <p:nvPr>
            <p:ph type="sldNum" sz="quarter" idx="10"/>
          </p:nvPr>
        </p:nvSpPr>
        <p:spPr/>
        <p:txBody>
          <a:bodyPr/>
          <a:lstStyle/>
          <a:p>
            <a:fld id="{D4325D4D-289E-48C1-B277-2BEB492A7D19}" type="slidenum">
              <a:rPr lang="en-US" smtClean="0"/>
              <a:pPr/>
              <a:t>24</a:t>
            </a:fld>
            <a:endParaRPr lang="en-US"/>
          </a:p>
        </p:txBody>
      </p:sp>
      <p:pic>
        <p:nvPicPr>
          <p:cNvPr id="6" name="Picture 4" descr="http://static.ft.lk/ftadmin/wp-content/uploads/2016/10/10215348/0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4307" y="2962888"/>
            <a:ext cx="2249067" cy="144738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9" name="Picture 2" descr="https://static.timesofisrael.com/www/uploads/2014/01/Mideast-Jordan-Smokin_Horo-e139068932213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0526"/>
          <a:stretch/>
        </p:blipFill>
        <p:spPr bwMode="auto">
          <a:xfrm>
            <a:off x="6594307" y="995776"/>
            <a:ext cx="2249067" cy="144738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0" name="Content Placeholder 19">
            <a:extLst>
              <a:ext uri="{FF2B5EF4-FFF2-40B4-BE49-F238E27FC236}">
                <a16:creationId xmlns:a16="http://schemas.microsoft.com/office/drawing/2014/main" id="{06F828E6-29FD-492F-992D-974E350A5F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6594307" y="4945891"/>
            <a:ext cx="2249067" cy="1607308"/>
          </a:xfrm>
          <a:prstGeom prst="rect">
            <a:avLst/>
          </a:prstGeom>
          <a:noFill/>
          <a:ln w="28575">
            <a:solidFill>
              <a:schemeClr val="tx1"/>
            </a:solidFill>
            <a:miter lim="800000"/>
            <a:headEnd/>
            <a:tailEnd/>
          </a:ln>
        </p:spPr>
      </p:pic>
    </p:spTree>
    <p:extLst>
      <p:ext uri="{BB962C8B-B14F-4D97-AF65-F5344CB8AC3E}">
        <p14:creationId xmlns:p14="http://schemas.microsoft.com/office/powerpoint/2010/main" val="2112015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0" y="0"/>
            <a:ext cx="9144001" cy="6858000"/>
          </a:xfrm>
          <a:prstGeom prst="rect">
            <a:avLst/>
          </a:prstGeom>
          <a:solidFill>
            <a:schemeClr val="bg1">
              <a:alpha val="13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2" name="Title 1"/>
          <p:cNvSpPr>
            <a:spLocks noGrp="1"/>
          </p:cNvSpPr>
          <p:nvPr>
            <p:ph type="title"/>
          </p:nvPr>
        </p:nvSpPr>
        <p:spPr>
          <a:xfrm>
            <a:off x="1" y="0"/>
            <a:ext cx="9144000" cy="688848"/>
          </a:xfrm>
          <a:solidFill>
            <a:srgbClr val="00447C"/>
          </a:solidFill>
        </p:spPr>
        <p:txBody>
          <a:bodyPr/>
          <a:lstStyle/>
          <a:p>
            <a:r>
              <a:rPr lang="en-US"/>
              <a:t>Agenda</a:t>
            </a:r>
          </a:p>
        </p:txBody>
      </p:sp>
      <p:grpSp>
        <p:nvGrpSpPr>
          <p:cNvPr id="7" name="Group 6"/>
          <p:cNvGrpSpPr/>
          <p:nvPr/>
        </p:nvGrpSpPr>
        <p:grpSpPr>
          <a:xfrm>
            <a:off x="574493" y="840049"/>
            <a:ext cx="7995013" cy="878440"/>
            <a:chOff x="0" y="42076"/>
            <a:chExt cx="8348514" cy="917280"/>
          </a:xfrm>
          <a:solidFill>
            <a:srgbClr val="00447C"/>
          </a:solidFill>
        </p:grpSpPr>
        <p:sp>
          <p:nvSpPr>
            <p:cNvPr id="20" name="Rounded Rectangle 19"/>
            <p:cNvSpPr/>
            <p:nvPr/>
          </p:nvSpPr>
          <p:spPr>
            <a:xfrm>
              <a:off x="0" y="42076"/>
              <a:ext cx="8348514" cy="91728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1" name="Rounded Rectangle 4"/>
            <p:cNvSpPr/>
            <p:nvPr/>
          </p:nvSpPr>
          <p:spPr>
            <a:xfrm>
              <a:off x="44778" y="86854"/>
              <a:ext cx="8258958" cy="8277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defTabSz="1066800">
                <a:lnSpc>
                  <a:spcPct val="90000"/>
                </a:lnSpc>
                <a:spcAft>
                  <a:spcPct val="35000"/>
                </a:spcAft>
              </a:pPr>
              <a:r>
                <a:rPr lang="en-US" sz="2000" dirty="0"/>
                <a:t>What are NCDs?</a:t>
              </a:r>
            </a:p>
          </p:txBody>
        </p:sp>
      </p:grpSp>
      <p:grpSp>
        <p:nvGrpSpPr>
          <p:cNvPr id="8" name="Group 7"/>
          <p:cNvGrpSpPr/>
          <p:nvPr/>
        </p:nvGrpSpPr>
        <p:grpSpPr>
          <a:xfrm>
            <a:off x="574493" y="1887766"/>
            <a:ext cx="7995013" cy="878440"/>
            <a:chOff x="0" y="42076"/>
            <a:chExt cx="8348514" cy="917280"/>
          </a:xfrm>
          <a:solidFill>
            <a:srgbClr val="00447C"/>
          </a:solidFill>
        </p:grpSpPr>
        <p:sp>
          <p:nvSpPr>
            <p:cNvPr id="18" name="Rounded Rectangle 17"/>
            <p:cNvSpPr/>
            <p:nvPr/>
          </p:nvSpPr>
          <p:spPr>
            <a:xfrm>
              <a:off x="0" y="42076"/>
              <a:ext cx="8348514" cy="91728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9" name="Rounded Rectangle 4"/>
            <p:cNvSpPr/>
            <p:nvPr/>
          </p:nvSpPr>
          <p:spPr>
            <a:xfrm>
              <a:off x="44778" y="86854"/>
              <a:ext cx="8258958" cy="8277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defTabSz="1066800">
                <a:lnSpc>
                  <a:spcPct val="90000"/>
                </a:lnSpc>
                <a:spcAft>
                  <a:spcPct val="35000"/>
                </a:spcAft>
              </a:pPr>
              <a:r>
                <a:rPr lang="en-US" sz="2000" dirty="0"/>
                <a:t>The health and economic burden of NCDs</a:t>
              </a:r>
            </a:p>
          </p:txBody>
        </p:sp>
      </p:grpSp>
      <p:grpSp>
        <p:nvGrpSpPr>
          <p:cNvPr id="9" name="Group 8"/>
          <p:cNvGrpSpPr/>
          <p:nvPr/>
        </p:nvGrpSpPr>
        <p:grpSpPr>
          <a:xfrm>
            <a:off x="574493" y="2971681"/>
            <a:ext cx="7995013" cy="878440"/>
            <a:chOff x="0" y="42076"/>
            <a:chExt cx="8348514" cy="917280"/>
          </a:xfrm>
          <a:solidFill>
            <a:srgbClr val="00447C"/>
          </a:solidFill>
        </p:grpSpPr>
        <p:sp>
          <p:nvSpPr>
            <p:cNvPr id="16" name="Rounded Rectangle 15"/>
            <p:cNvSpPr/>
            <p:nvPr/>
          </p:nvSpPr>
          <p:spPr>
            <a:xfrm>
              <a:off x="0" y="42076"/>
              <a:ext cx="8348514" cy="91728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7" name="Rounded Rectangle 4"/>
            <p:cNvSpPr/>
            <p:nvPr/>
          </p:nvSpPr>
          <p:spPr>
            <a:xfrm>
              <a:off x="89556" y="86854"/>
              <a:ext cx="8258958" cy="8277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defTabSz="1066800">
                <a:lnSpc>
                  <a:spcPct val="90000"/>
                </a:lnSpc>
                <a:spcAft>
                  <a:spcPct val="35000"/>
                </a:spcAft>
              </a:pPr>
              <a:r>
                <a:rPr lang="en-US" sz="2000" dirty="0"/>
                <a:t>The investment case as a tool to catalyze change</a:t>
              </a:r>
            </a:p>
          </p:txBody>
        </p:sp>
      </p:grpSp>
      <p:grpSp>
        <p:nvGrpSpPr>
          <p:cNvPr id="10" name="Group 9"/>
          <p:cNvGrpSpPr/>
          <p:nvPr/>
        </p:nvGrpSpPr>
        <p:grpSpPr>
          <a:xfrm>
            <a:off x="574493" y="4055596"/>
            <a:ext cx="7995013" cy="878440"/>
            <a:chOff x="0" y="42076"/>
            <a:chExt cx="8348514" cy="917280"/>
          </a:xfrm>
          <a:solidFill>
            <a:srgbClr val="00447C"/>
          </a:solidFill>
        </p:grpSpPr>
        <p:sp>
          <p:nvSpPr>
            <p:cNvPr id="14" name="Rounded Rectangle 13"/>
            <p:cNvSpPr/>
            <p:nvPr/>
          </p:nvSpPr>
          <p:spPr>
            <a:xfrm>
              <a:off x="0" y="42076"/>
              <a:ext cx="8348514" cy="91728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5" name="Rounded Rectangle 4"/>
            <p:cNvSpPr/>
            <p:nvPr/>
          </p:nvSpPr>
          <p:spPr>
            <a:xfrm>
              <a:off x="44778" y="86854"/>
              <a:ext cx="8258958" cy="8277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defTabSz="1066800">
                <a:lnSpc>
                  <a:spcPct val="90000"/>
                </a:lnSpc>
                <a:spcAft>
                  <a:spcPct val="35000"/>
                </a:spcAft>
              </a:pPr>
              <a:r>
                <a:rPr lang="en-US" sz="2000" dirty="0"/>
                <a:t>Presenting the results – analyst as advocate</a:t>
              </a:r>
            </a:p>
          </p:txBody>
        </p:sp>
      </p:grpSp>
      <p:grpSp>
        <p:nvGrpSpPr>
          <p:cNvPr id="11" name="Group 10"/>
          <p:cNvGrpSpPr/>
          <p:nvPr/>
        </p:nvGrpSpPr>
        <p:grpSpPr>
          <a:xfrm>
            <a:off x="574493" y="5139511"/>
            <a:ext cx="7995013" cy="878440"/>
            <a:chOff x="0" y="42076"/>
            <a:chExt cx="8348514" cy="917280"/>
          </a:xfrm>
          <a:solidFill>
            <a:srgbClr val="00447C"/>
          </a:solidFill>
        </p:grpSpPr>
        <p:sp>
          <p:nvSpPr>
            <p:cNvPr id="12" name="Rounded Rectangle 11"/>
            <p:cNvSpPr/>
            <p:nvPr/>
          </p:nvSpPr>
          <p:spPr>
            <a:xfrm>
              <a:off x="0" y="42076"/>
              <a:ext cx="8348514" cy="91728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3" name="Rounded Rectangle 4"/>
            <p:cNvSpPr/>
            <p:nvPr/>
          </p:nvSpPr>
          <p:spPr>
            <a:xfrm>
              <a:off x="44778" y="86854"/>
              <a:ext cx="8258958" cy="8277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defTabSz="1066800">
                <a:lnSpc>
                  <a:spcPct val="90000"/>
                </a:lnSpc>
                <a:spcAft>
                  <a:spcPct val="35000"/>
                </a:spcAft>
              </a:pPr>
              <a:r>
                <a:rPr lang="en-US" sz="2000" dirty="0"/>
                <a:t>Final points and discussion</a:t>
              </a:r>
            </a:p>
          </p:txBody>
        </p:sp>
      </p:grpSp>
      <p:sp>
        <p:nvSpPr>
          <p:cNvPr id="4" name="Slide Number Placeholder 3"/>
          <p:cNvSpPr>
            <a:spLocks noGrp="1"/>
          </p:cNvSpPr>
          <p:nvPr>
            <p:ph type="sldNum" sz="quarter" idx="10"/>
          </p:nvPr>
        </p:nvSpPr>
        <p:spPr/>
        <p:txBody>
          <a:bodyPr/>
          <a:lstStyle/>
          <a:p>
            <a:fld id="{D4325D4D-289E-48C1-B277-2BEB492A7D19}"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6817" t="4986" r="54" b="16391"/>
          <a:stretch/>
        </p:blipFill>
        <p:spPr>
          <a:xfrm>
            <a:off x="-3" y="857250"/>
            <a:ext cx="9149478" cy="5149672"/>
          </a:xfrm>
          <a:prstGeom prst="rect">
            <a:avLst/>
          </a:prstGeom>
        </p:spPr>
      </p:pic>
      <p:sp>
        <p:nvSpPr>
          <p:cNvPr id="15" name="Rectangle 14"/>
          <p:cNvSpPr/>
          <p:nvPr/>
        </p:nvSpPr>
        <p:spPr bwMode="auto">
          <a:xfrm>
            <a:off x="-1" y="857250"/>
            <a:ext cx="9143999" cy="5174720"/>
          </a:xfrm>
          <a:prstGeom prst="rect">
            <a:avLst/>
          </a:prstGeom>
          <a:solidFill>
            <a:srgbClr val="00447C">
              <a:alpha val="70000"/>
            </a:srgb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16" name="Content Placeholder 2"/>
          <p:cNvSpPr>
            <a:spLocks noGrp="1"/>
          </p:cNvSpPr>
          <p:nvPr>
            <p:ph idx="1"/>
          </p:nvPr>
        </p:nvSpPr>
        <p:spPr>
          <a:xfrm>
            <a:off x="-2" y="2440942"/>
            <a:ext cx="9144001" cy="2590800"/>
          </a:xfrm>
          <a:noFill/>
        </p:spPr>
        <p:txBody>
          <a:bodyPr vert="horz" wrap="square" lIns="91440" tIns="274320" rIns="91440" bIns="45720" numCol="1" anchor="t" anchorCtr="0" compatLnSpc="1">
            <a:prstTxWarp prst="textNoShape">
              <a:avLst/>
            </a:prstTxWarp>
          </a:bodyPr>
          <a:lstStyle/>
          <a:p>
            <a:pPr marL="0" indent="0" algn="ctr">
              <a:lnSpc>
                <a:spcPct val="90000"/>
              </a:lnSpc>
              <a:spcBef>
                <a:spcPts val="0"/>
              </a:spcBef>
              <a:buNone/>
            </a:pPr>
            <a:r>
              <a:rPr lang="en-US" sz="4800" b="1" dirty="0">
                <a:solidFill>
                  <a:schemeClr val="bg1"/>
                </a:solidFill>
              </a:rPr>
              <a:t>What are </a:t>
            </a:r>
            <a:br>
              <a:rPr lang="en-US" sz="4800" b="1" dirty="0">
                <a:solidFill>
                  <a:schemeClr val="bg1"/>
                </a:solidFill>
              </a:rPr>
            </a:br>
            <a:r>
              <a:rPr lang="en-US" sz="4800" b="1" dirty="0">
                <a:solidFill>
                  <a:schemeClr val="bg1"/>
                </a:solidFill>
              </a:rPr>
              <a:t>Non-communicable </a:t>
            </a:r>
            <a:br>
              <a:rPr lang="en-US" sz="4800" b="1" dirty="0">
                <a:solidFill>
                  <a:schemeClr val="bg1"/>
                </a:solidFill>
              </a:rPr>
            </a:br>
            <a:r>
              <a:rPr lang="en-US" sz="4800" b="1" dirty="0">
                <a:solidFill>
                  <a:schemeClr val="bg1"/>
                </a:solidFill>
              </a:rPr>
              <a:t>Diseases?</a:t>
            </a:r>
          </a:p>
        </p:txBody>
      </p:sp>
      <p:sp>
        <p:nvSpPr>
          <p:cNvPr id="18" name="Rectangle 17"/>
          <p:cNvSpPr/>
          <p:nvPr/>
        </p:nvSpPr>
        <p:spPr bwMode="auto">
          <a:xfrm>
            <a:off x="825361" y="7237601"/>
            <a:ext cx="381000" cy="441132"/>
          </a:xfrm>
          <a:prstGeom prst="rect">
            <a:avLst/>
          </a:prstGeom>
          <a:solidFill>
            <a:srgbClr val="80562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19" name="Rectangle 18"/>
          <p:cNvSpPr/>
          <p:nvPr/>
        </p:nvSpPr>
        <p:spPr bwMode="auto">
          <a:xfrm>
            <a:off x="1632857" y="7240322"/>
            <a:ext cx="381000" cy="441132"/>
          </a:xfrm>
          <a:prstGeom prst="rect">
            <a:avLst/>
          </a:prstGeom>
          <a:solidFill>
            <a:srgbClr val="E87D1D"/>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20" name="Rectangle 19"/>
          <p:cNvSpPr/>
          <p:nvPr/>
        </p:nvSpPr>
        <p:spPr bwMode="auto">
          <a:xfrm>
            <a:off x="145143" y="7215821"/>
            <a:ext cx="381000" cy="441132"/>
          </a:xfrm>
          <a:prstGeom prst="rect">
            <a:avLst/>
          </a:prstGeom>
          <a:solidFill>
            <a:srgbClr val="727A37"/>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21" name="Rectangle 20"/>
          <p:cNvSpPr/>
          <p:nvPr/>
        </p:nvSpPr>
        <p:spPr bwMode="auto">
          <a:xfrm>
            <a:off x="3429000" y="7312486"/>
            <a:ext cx="381000" cy="441132"/>
          </a:xfrm>
          <a:prstGeom prst="rect">
            <a:avLst/>
          </a:prstGeom>
          <a:solidFill>
            <a:srgbClr val="BF311A"/>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22" name="Rectangle 21"/>
          <p:cNvSpPr/>
          <p:nvPr/>
        </p:nvSpPr>
        <p:spPr bwMode="auto">
          <a:xfrm>
            <a:off x="2713892" y="7312486"/>
            <a:ext cx="381000" cy="441132"/>
          </a:xfrm>
          <a:prstGeom prst="rect">
            <a:avLst/>
          </a:prstGeom>
          <a:solidFill>
            <a:srgbClr val="4F268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23" name="Rectangle 22"/>
          <p:cNvSpPr/>
          <p:nvPr/>
        </p:nvSpPr>
        <p:spPr bwMode="auto">
          <a:xfrm>
            <a:off x="3071446" y="7312486"/>
            <a:ext cx="381000" cy="441132"/>
          </a:xfrm>
          <a:prstGeom prst="rect">
            <a:avLst/>
          </a:prstGeom>
          <a:solidFill>
            <a:srgbClr val="5D973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cxnSp>
        <p:nvCxnSpPr>
          <p:cNvPr id="25" name="Straight Connector 24"/>
          <p:cNvCxnSpPr/>
          <p:nvPr/>
        </p:nvCxnSpPr>
        <p:spPr bwMode="auto">
          <a:xfrm>
            <a:off x="1447800" y="2286000"/>
            <a:ext cx="6248400" cy="0"/>
          </a:xfrm>
          <a:prstGeom prst="line">
            <a:avLst/>
          </a:prstGeom>
          <a:noFill/>
          <a:ln w="9525" cap="flat" cmpd="sng" algn="ctr">
            <a:solidFill>
              <a:schemeClr val="bg1"/>
            </a:solidFill>
            <a:prstDash val="solid"/>
            <a:round/>
            <a:headEnd type="none" w="med" len="med"/>
            <a:tailEnd type="none" w="med" len="med"/>
          </a:ln>
          <a:effectLst/>
        </p:spPr>
      </p:cxnSp>
      <p:cxnSp>
        <p:nvCxnSpPr>
          <p:cNvPr id="26" name="Straight Connector 25"/>
          <p:cNvCxnSpPr/>
          <p:nvPr/>
        </p:nvCxnSpPr>
        <p:spPr bwMode="auto">
          <a:xfrm>
            <a:off x="1447800" y="5018583"/>
            <a:ext cx="6248400" cy="0"/>
          </a:xfrm>
          <a:prstGeom prst="line">
            <a:avLst/>
          </a:prstGeom>
          <a:no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2554675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033" y="1141853"/>
            <a:ext cx="8886967" cy="675766"/>
          </a:xfrm>
        </p:spPr>
        <p:txBody>
          <a:bodyPr/>
          <a:lstStyle/>
          <a:p>
            <a:pPr marL="0" indent="0">
              <a:lnSpc>
                <a:spcPct val="95000"/>
              </a:lnSpc>
              <a:spcBef>
                <a:spcPts val="0"/>
              </a:spcBef>
              <a:buNone/>
            </a:pPr>
            <a:r>
              <a:rPr lang="en-US" b="1" dirty="0">
                <a:solidFill>
                  <a:srgbClr val="00447C"/>
                </a:solidFill>
                <a:ea typeface="Times New Roman" charset="0"/>
                <a:cs typeface="Times New Roman" charset="0"/>
              </a:rPr>
              <a:t>NCDs are non-infectious, non-transmittable medical conditions. </a:t>
            </a:r>
          </a:p>
          <a:p>
            <a:pPr marL="0" indent="0">
              <a:lnSpc>
                <a:spcPct val="95000"/>
              </a:lnSpc>
              <a:spcBef>
                <a:spcPts val="0"/>
              </a:spcBef>
              <a:buNone/>
            </a:pPr>
            <a:r>
              <a:rPr lang="en-US" b="1" dirty="0">
                <a:solidFill>
                  <a:srgbClr val="00447C"/>
                </a:solidFill>
                <a:ea typeface="Times New Roman" charset="0"/>
                <a:cs typeface="Times New Roman" charset="0"/>
              </a:rPr>
              <a:t>They are the leading cause of death globally</a:t>
            </a:r>
          </a:p>
        </p:txBody>
      </p:sp>
      <p:sp>
        <p:nvSpPr>
          <p:cNvPr id="6" name="Rectangle 5"/>
          <p:cNvSpPr/>
          <p:nvPr/>
        </p:nvSpPr>
        <p:spPr bwMode="auto">
          <a:xfrm>
            <a:off x="0" y="2057400"/>
            <a:ext cx="4572002" cy="3365976"/>
          </a:xfrm>
          <a:prstGeom prst="rect">
            <a:avLst/>
          </a:prstGeom>
          <a:solidFill>
            <a:srgbClr val="45555F"/>
          </a:solidFill>
          <a:ln w="9525" cap="flat" cmpd="sng" algn="ctr">
            <a:noFill/>
            <a:prstDash val="solid"/>
            <a:round/>
            <a:headEnd type="none" w="med" len="med"/>
            <a:tailEnd type="none" w="med" len="med"/>
          </a:ln>
          <a:effectLst/>
        </p:spPr>
        <p:txBody>
          <a:bodyPr vert="horz" wrap="square" lIns="182880" tIns="182880" rIns="182880" bIns="91440" numCol="1" rtlCol="0" anchor="t" anchorCtr="0" compatLnSpc="1">
            <a:prstTxWarp prst="textNoShape">
              <a:avLst/>
            </a:prstTxWarp>
          </a:bodyPr>
          <a:lstStyle/>
          <a:p>
            <a:pPr>
              <a:spcAft>
                <a:spcPts val="600"/>
              </a:spcAft>
            </a:pPr>
            <a:endParaRPr lang="en-US" sz="1400">
              <a:solidFill>
                <a:srgbClr val="FFFFFF"/>
              </a:solidFill>
            </a:endParaRPr>
          </a:p>
        </p:txBody>
      </p:sp>
      <p:sp>
        <p:nvSpPr>
          <p:cNvPr id="9" name="Rectangle 8"/>
          <p:cNvSpPr/>
          <p:nvPr/>
        </p:nvSpPr>
        <p:spPr bwMode="auto">
          <a:xfrm>
            <a:off x="4572000" y="2057400"/>
            <a:ext cx="4572001" cy="3365976"/>
          </a:xfrm>
          <a:prstGeom prst="rect">
            <a:avLst/>
          </a:prstGeom>
          <a:solidFill>
            <a:srgbClr val="00447C"/>
          </a:solidFill>
          <a:ln w="9525" cap="flat" cmpd="sng" algn="ctr">
            <a:noFill/>
            <a:prstDash val="solid"/>
            <a:round/>
            <a:headEnd type="none" w="med" len="med"/>
            <a:tailEnd type="none" w="med" len="med"/>
          </a:ln>
          <a:effectLst/>
        </p:spPr>
        <p:txBody>
          <a:bodyPr vert="horz" wrap="square" lIns="182880" tIns="182880" rIns="182880" bIns="91440" numCol="1" rtlCol="0" anchor="t" anchorCtr="0" compatLnSpc="1">
            <a:prstTxWarp prst="textNoShape">
              <a:avLst/>
            </a:prstTxWarp>
          </a:bodyPr>
          <a:lstStyle/>
          <a:p>
            <a:pPr>
              <a:lnSpc>
                <a:spcPct val="110000"/>
              </a:lnSpc>
              <a:spcAft>
                <a:spcPts val="600"/>
              </a:spcAft>
            </a:pPr>
            <a:endParaRPr lang="en-US" sz="1400">
              <a:solidFill>
                <a:schemeClr val="bg1"/>
              </a:solidFill>
            </a:endParaRPr>
          </a:p>
        </p:txBody>
      </p:sp>
      <p:sp>
        <p:nvSpPr>
          <p:cNvPr id="5" name="TextBox 4"/>
          <p:cNvSpPr txBox="1"/>
          <p:nvPr/>
        </p:nvSpPr>
        <p:spPr>
          <a:xfrm>
            <a:off x="6164944" y="2389142"/>
            <a:ext cx="2514601" cy="2700226"/>
          </a:xfrm>
          <a:prstGeom prst="rect">
            <a:avLst/>
          </a:prstGeom>
          <a:noFill/>
        </p:spPr>
        <p:txBody>
          <a:bodyPr wrap="square" rtlCol="0">
            <a:spAutoFit/>
          </a:bodyPr>
          <a:lstStyle/>
          <a:p>
            <a:pPr>
              <a:lnSpc>
                <a:spcPct val="110000"/>
              </a:lnSpc>
              <a:spcAft>
                <a:spcPts val="400"/>
              </a:spcAft>
            </a:pPr>
            <a:r>
              <a:rPr lang="en-US" sz="1400" b="1" dirty="0">
                <a:solidFill>
                  <a:schemeClr val="bg1"/>
                </a:solidFill>
              </a:rPr>
              <a:t>RISK FACTORS </a:t>
            </a:r>
            <a:br>
              <a:rPr lang="en-US" sz="1400" b="1" dirty="0">
                <a:solidFill>
                  <a:schemeClr val="bg1"/>
                </a:solidFill>
              </a:rPr>
            </a:br>
            <a:r>
              <a:rPr lang="en-US" sz="1400" b="1" dirty="0">
                <a:solidFill>
                  <a:schemeClr val="bg1"/>
                </a:solidFill>
              </a:rPr>
              <a:t>CONTRIBUTING TO NCDS:</a:t>
            </a:r>
          </a:p>
          <a:p>
            <a:pPr marL="346075" lvl="2" indent="-173038">
              <a:spcAft>
                <a:spcPts val="400"/>
              </a:spcAft>
              <a:buFont typeface="Arial" panose="020B0604020202020204" pitchFamily="34" charset="0"/>
              <a:buChar char="•"/>
            </a:pPr>
            <a:r>
              <a:rPr lang="en-US" sz="1400" dirty="0">
                <a:solidFill>
                  <a:schemeClr val="bg1"/>
                </a:solidFill>
              </a:rPr>
              <a:t>Tobacco use </a:t>
            </a:r>
          </a:p>
          <a:p>
            <a:pPr marL="346075" lvl="3" indent="-173038">
              <a:spcAft>
                <a:spcPts val="400"/>
              </a:spcAft>
              <a:buFont typeface="Arial" panose="020B0604020202020204" pitchFamily="34" charset="0"/>
              <a:buChar char="•"/>
            </a:pPr>
            <a:r>
              <a:rPr lang="en-US" sz="1400" dirty="0">
                <a:solidFill>
                  <a:schemeClr val="bg1"/>
                </a:solidFill>
              </a:rPr>
              <a:t>Excessive alcohol intake</a:t>
            </a:r>
          </a:p>
          <a:p>
            <a:pPr marL="346075" lvl="2" indent="-173038">
              <a:spcAft>
                <a:spcPts val="400"/>
              </a:spcAft>
              <a:buFont typeface="Arial" panose="020B0604020202020204" pitchFamily="34" charset="0"/>
              <a:buChar char="•"/>
            </a:pPr>
            <a:r>
              <a:rPr lang="en-US" sz="1400" dirty="0">
                <a:solidFill>
                  <a:schemeClr val="bg1"/>
                </a:solidFill>
              </a:rPr>
              <a:t>Diet  </a:t>
            </a:r>
          </a:p>
          <a:p>
            <a:pPr marL="346075" lvl="2" indent="-173038">
              <a:spcAft>
                <a:spcPts val="400"/>
              </a:spcAft>
              <a:buFont typeface="Arial" panose="020B0604020202020204" pitchFamily="34" charset="0"/>
              <a:buChar char="•"/>
            </a:pPr>
            <a:r>
              <a:rPr lang="en-US" sz="1400" dirty="0">
                <a:solidFill>
                  <a:schemeClr val="bg1"/>
                </a:solidFill>
              </a:rPr>
              <a:t>Lack of exercise </a:t>
            </a:r>
          </a:p>
          <a:p>
            <a:pPr marL="346075" lvl="3" indent="-173038">
              <a:spcAft>
                <a:spcPts val="400"/>
              </a:spcAft>
              <a:buFont typeface="Arial" panose="020B0604020202020204" pitchFamily="34" charset="0"/>
              <a:buChar char="•"/>
            </a:pPr>
            <a:r>
              <a:rPr lang="en-US" sz="1400" dirty="0">
                <a:solidFill>
                  <a:schemeClr val="bg1"/>
                </a:solidFill>
              </a:rPr>
              <a:t>Ageing</a:t>
            </a:r>
          </a:p>
          <a:p>
            <a:pPr marL="346075" lvl="3" indent="-173038">
              <a:spcAft>
                <a:spcPts val="400"/>
              </a:spcAft>
              <a:buFont typeface="Arial" panose="020B0604020202020204" pitchFamily="34" charset="0"/>
              <a:buChar char="•"/>
            </a:pPr>
            <a:r>
              <a:rPr lang="en-US" sz="1400" dirty="0">
                <a:solidFill>
                  <a:schemeClr val="bg1"/>
                </a:solidFill>
              </a:rPr>
              <a:t>Obesity</a:t>
            </a:r>
          </a:p>
          <a:p>
            <a:pPr marL="346075" lvl="3" indent="-173038">
              <a:spcAft>
                <a:spcPts val="400"/>
              </a:spcAft>
              <a:buFont typeface="Arial" panose="020B0604020202020204" pitchFamily="34" charset="0"/>
              <a:buChar char="•"/>
            </a:pPr>
            <a:r>
              <a:rPr lang="en-US" sz="1400" dirty="0">
                <a:solidFill>
                  <a:schemeClr val="bg1"/>
                </a:solidFill>
              </a:rPr>
              <a:t>Air pollution </a:t>
            </a:r>
          </a:p>
          <a:p>
            <a:pPr marL="346075" lvl="3" indent="-173038">
              <a:spcAft>
                <a:spcPts val="400"/>
              </a:spcAft>
              <a:buFont typeface="Arial" panose="020B0604020202020204" pitchFamily="34" charset="0"/>
              <a:buChar char="•"/>
            </a:pPr>
            <a:r>
              <a:rPr lang="en-US" sz="1400" dirty="0">
                <a:solidFill>
                  <a:schemeClr val="bg1"/>
                </a:solidFill>
              </a:rPr>
              <a:t>Genetic makeup </a:t>
            </a:r>
          </a:p>
        </p:txBody>
      </p:sp>
      <p:sp>
        <p:nvSpPr>
          <p:cNvPr id="8" name="TextBox 7"/>
          <p:cNvSpPr txBox="1"/>
          <p:nvPr/>
        </p:nvSpPr>
        <p:spPr>
          <a:xfrm>
            <a:off x="371014" y="2389142"/>
            <a:ext cx="2895600" cy="2708434"/>
          </a:xfrm>
          <a:prstGeom prst="rect">
            <a:avLst/>
          </a:prstGeom>
          <a:noFill/>
        </p:spPr>
        <p:txBody>
          <a:bodyPr wrap="square" rtlCol="0">
            <a:spAutoFit/>
          </a:bodyPr>
          <a:lstStyle/>
          <a:p>
            <a:pPr>
              <a:spcAft>
                <a:spcPts val="400"/>
              </a:spcAft>
            </a:pPr>
            <a:r>
              <a:rPr lang="en-US" sz="1400" b="1">
                <a:solidFill>
                  <a:srgbClr val="FFFFFF"/>
                </a:solidFill>
              </a:rPr>
              <a:t>NCDS INCLUDE:</a:t>
            </a:r>
          </a:p>
          <a:p>
            <a:pPr marL="346075" indent="-173038">
              <a:spcAft>
                <a:spcPts val="400"/>
              </a:spcAft>
              <a:buFont typeface="Arial"/>
              <a:buChar char="•"/>
            </a:pPr>
            <a:r>
              <a:rPr lang="en-US" sz="1400">
                <a:solidFill>
                  <a:srgbClr val="FFFFFF"/>
                </a:solidFill>
              </a:rPr>
              <a:t>Cardiovascular diseases</a:t>
            </a:r>
          </a:p>
          <a:p>
            <a:pPr marL="346075" indent="-173038">
              <a:spcAft>
                <a:spcPts val="400"/>
              </a:spcAft>
              <a:buFont typeface="Arial"/>
              <a:buChar char="•"/>
            </a:pPr>
            <a:r>
              <a:rPr lang="en-US" sz="1400">
                <a:solidFill>
                  <a:srgbClr val="FFFFFF"/>
                </a:solidFill>
              </a:rPr>
              <a:t>Cancer</a:t>
            </a:r>
          </a:p>
          <a:p>
            <a:pPr marL="346075" indent="-173038">
              <a:spcAft>
                <a:spcPts val="400"/>
              </a:spcAft>
              <a:buFont typeface="Arial"/>
              <a:buChar char="•"/>
            </a:pPr>
            <a:r>
              <a:rPr lang="en-US" sz="1400">
                <a:solidFill>
                  <a:srgbClr val="FFFFFF"/>
                </a:solidFill>
              </a:rPr>
              <a:t>Diabetes</a:t>
            </a:r>
          </a:p>
          <a:p>
            <a:pPr marL="346075" indent="-173038">
              <a:spcAft>
                <a:spcPts val="400"/>
              </a:spcAft>
              <a:buFont typeface="Arial"/>
              <a:buChar char="•"/>
            </a:pPr>
            <a:r>
              <a:rPr lang="en-US" sz="1400">
                <a:solidFill>
                  <a:srgbClr val="FFFFFF"/>
                </a:solidFill>
              </a:rPr>
              <a:t>Chronic respiratory diseases</a:t>
            </a:r>
          </a:p>
          <a:p>
            <a:pPr marL="346075" indent="-173038">
              <a:spcAft>
                <a:spcPts val="400"/>
              </a:spcAft>
              <a:buFont typeface="Arial"/>
              <a:buChar char="•"/>
            </a:pPr>
            <a:r>
              <a:rPr lang="en-US" sz="1400">
                <a:solidFill>
                  <a:srgbClr val="FFFFFF"/>
                </a:solidFill>
              </a:rPr>
              <a:t>Kidney disease</a:t>
            </a:r>
          </a:p>
          <a:p>
            <a:pPr marL="346075" indent="-173038">
              <a:spcAft>
                <a:spcPts val="400"/>
              </a:spcAft>
              <a:buFont typeface="Arial"/>
              <a:buChar char="•"/>
            </a:pPr>
            <a:r>
              <a:rPr lang="en-US" sz="1400">
                <a:solidFill>
                  <a:srgbClr val="FFFFFF"/>
                </a:solidFill>
              </a:rPr>
              <a:t>Mental health </a:t>
            </a:r>
          </a:p>
          <a:p>
            <a:pPr marL="346075" indent="-173038">
              <a:spcAft>
                <a:spcPts val="400"/>
              </a:spcAft>
              <a:buFont typeface="Arial"/>
              <a:buChar char="•"/>
            </a:pPr>
            <a:r>
              <a:rPr lang="en-US" sz="1400">
                <a:solidFill>
                  <a:srgbClr val="FFFFFF"/>
                </a:solidFill>
              </a:rPr>
              <a:t>Substance abuse</a:t>
            </a:r>
          </a:p>
          <a:p>
            <a:pPr marL="346075" indent="-173038">
              <a:spcAft>
                <a:spcPts val="400"/>
              </a:spcAft>
              <a:buFont typeface="Arial"/>
              <a:buChar char="•"/>
            </a:pPr>
            <a:r>
              <a:rPr lang="en-US" sz="1400">
                <a:solidFill>
                  <a:srgbClr val="FFFFFF"/>
                </a:solidFill>
              </a:rPr>
              <a:t>Neurological diseases</a:t>
            </a:r>
          </a:p>
          <a:p>
            <a:pPr marL="346075" indent="-173038">
              <a:spcAft>
                <a:spcPts val="400"/>
              </a:spcAft>
              <a:buFont typeface="Arial"/>
              <a:buChar char="•"/>
            </a:pPr>
            <a:r>
              <a:rPr lang="en-US" sz="1400">
                <a:solidFill>
                  <a:srgbClr val="FFFFFF"/>
                </a:solidFill>
              </a:rPr>
              <a:t>Disability</a:t>
            </a:r>
          </a:p>
        </p:txBody>
      </p:sp>
      <p:graphicFrame>
        <p:nvGraphicFramePr>
          <p:cNvPr id="4" name="Chart 3"/>
          <p:cNvGraphicFramePr/>
          <p:nvPr>
            <p:extLst>
              <p:ext uri="{D42A27DB-BD31-4B8C-83A1-F6EECF244321}">
                <p14:modId xmlns:p14="http://schemas.microsoft.com/office/powerpoint/2010/main" val="2631940435"/>
              </p:ext>
            </p:extLst>
          </p:nvPr>
        </p:nvGraphicFramePr>
        <p:xfrm>
          <a:off x="3179789" y="2302179"/>
          <a:ext cx="2785582" cy="2893136"/>
        </p:xfrm>
        <a:graphic>
          <a:graphicData uri="http://schemas.openxmlformats.org/drawingml/2006/chart">
            <c:chart xmlns:c="http://schemas.openxmlformats.org/drawingml/2006/chart" xmlns:r="http://schemas.openxmlformats.org/officeDocument/2006/relationships" r:id="rId3"/>
          </a:graphicData>
        </a:graphic>
      </p:graphicFrame>
      <p:sp>
        <p:nvSpPr>
          <p:cNvPr id="10" name="Oval 9"/>
          <p:cNvSpPr/>
          <p:nvPr/>
        </p:nvSpPr>
        <p:spPr bwMode="auto">
          <a:xfrm>
            <a:off x="3657600" y="2845075"/>
            <a:ext cx="1828800" cy="1828800"/>
          </a:xfrm>
          <a:prstGeom prst="ellipse">
            <a:avLst/>
          </a:prstGeom>
          <a:solidFill>
            <a:schemeClr val="bg1">
              <a:alpha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17" name="TextBox 16"/>
          <p:cNvSpPr txBox="1"/>
          <p:nvPr/>
        </p:nvSpPr>
        <p:spPr>
          <a:xfrm>
            <a:off x="3775118" y="3122227"/>
            <a:ext cx="1608133" cy="1283428"/>
          </a:xfrm>
          <a:prstGeom prst="rect">
            <a:avLst/>
          </a:prstGeom>
          <a:noFill/>
        </p:spPr>
        <p:txBody>
          <a:bodyPr wrap="none" rtlCol="0">
            <a:spAutoFit/>
          </a:bodyPr>
          <a:lstStyle/>
          <a:p>
            <a:pPr algn="ctr">
              <a:lnSpc>
                <a:spcPct val="90000"/>
              </a:lnSpc>
            </a:pPr>
            <a:r>
              <a:rPr lang="en-US" sz="3200" b="1" dirty="0">
                <a:solidFill>
                  <a:srgbClr val="03294A"/>
                </a:solidFill>
              </a:rPr>
              <a:t>73%</a:t>
            </a:r>
            <a:r>
              <a:rPr lang="en-US" sz="3200" b="1" dirty="0">
                <a:solidFill>
                  <a:srgbClr val="336699"/>
                </a:solidFill>
              </a:rPr>
              <a:t> </a:t>
            </a:r>
          </a:p>
          <a:p>
            <a:pPr algn="ctr">
              <a:lnSpc>
                <a:spcPct val="90000"/>
              </a:lnSpc>
            </a:pPr>
            <a:r>
              <a:rPr lang="en-US" dirty="0">
                <a:solidFill>
                  <a:srgbClr val="000000"/>
                </a:solidFill>
              </a:rPr>
              <a:t>of all deaths</a:t>
            </a:r>
          </a:p>
          <a:p>
            <a:pPr algn="ctr">
              <a:lnSpc>
                <a:spcPct val="90000"/>
              </a:lnSpc>
            </a:pPr>
            <a:r>
              <a:rPr lang="en-US" dirty="0">
                <a:solidFill>
                  <a:srgbClr val="000000"/>
                </a:solidFill>
              </a:rPr>
              <a:t>are attributed </a:t>
            </a:r>
            <a:br>
              <a:rPr lang="en-US" dirty="0">
                <a:solidFill>
                  <a:srgbClr val="000000"/>
                </a:solidFill>
              </a:rPr>
            </a:br>
            <a:r>
              <a:rPr lang="en-US" dirty="0">
                <a:solidFill>
                  <a:srgbClr val="000000"/>
                </a:solidFill>
              </a:rPr>
              <a:t>to NCDs</a:t>
            </a:r>
            <a:endParaRPr lang="en-US" baseline="30000" dirty="0">
              <a:solidFill>
                <a:srgbClr val="000000"/>
              </a:solidFill>
            </a:endParaRPr>
          </a:p>
        </p:txBody>
      </p:sp>
      <p:sp>
        <p:nvSpPr>
          <p:cNvPr id="11" name="Rectangle 10"/>
          <p:cNvSpPr/>
          <p:nvPr/>
        </p:nvSpPr>
        <p:spPr bwMode="auto">
          <a:xfrm>
            <a:off x="752281" y="7215821"/>
            <a:ext cx="381000" cy="441132"/>
          </a:xfrm>
          <a:prstGeom prst="rect">
            <a:avLst/>
          </a:prstGeom>
          <a:solidFill>
            <a:srgbClr val="80562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13" name="Rectangle 12"/>
          <p:cNvSpPr/>
          <p:nvPr/>
        </p:nvSpPr>
        <p:spPr bwMode="auto">
          <a:xfrm>
            <a:off x="1359419" y="7215821"/>
            <a:ext cx="381000" cy="441132"/>
          </a:xfrm>
          <a:prstGeom prst="rect">
            <a:avLst/>
          </a:prstGeom>
          <a:solidFill>
            <a:srgbClr val="E87D1D"/>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14" name="Rectangle 13"/>
          <p:cNvSpPr/>
          <p:nvPr/>
        </p:nvSpPr>
        <p:spPr bwMode="auto">
          <a:xfrm>
            <a:off x="145143" y="7215821"/>
            <a:ext cx="381000" cy="441132"/>
          </a:xfrm>
          <a:prstGeom prst="rect">
            <a:avLst/>
          </a:prstGeom>
          <a:solidFill>
            <a:srgbClr val="727A37"/>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15" name="Rectangle 14"/>
          <p:cNvSpPr/>
          <p:nvPr/>
        </p:nvSpPr>
        <p:spPr bwMode="auto">
          <a:xfrm>
            <a:off x="3180833" y="7215821"/>
            <a:ext cx="381000" cy="441132"/>
          </a:xfrm>
          <a:prstGeom prst="rect">
            <a:avLst/>
          </a:prstGeom>
          <a:solidFill>
            <a:srgbClr val="BF311A"/>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16" name="Rectangle 15"/>
          <p:cNvSpPr/>
          <p:nvPr/>
        </p:nvSpPr>
        <p:spPr bwMode="auto">
          <a:xfrm>
            <a:off x="1966557" y="7215821"/>
            <a:ext cx="381000" cy="441132"/>
          </a:xfrm>
          <a:prstGeom prst="rect">
            <a:avLst/>
          </a:prstGeom>
          <a:solidFill>
            <a:srgbClr val="4F268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18" name="Rectangle 17"/>
          <p:cNvSpPr/>
          <p:nvPr/>
        </p:nvSpPr>
        <p:spPr bwMode="auto">
          <a:xfrm>
            <a:off x="2573695" y="7215821"/>
            <a:ext cx="381000" cy="441132"/>
          </a:xfrm>
          <a:prstGeom prst="rect">
            <a:avLst/>
          </a:prstGeom>
          <a:solidFill>
            <a:srgbClr val="5D973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19" name="Rectangle 18"/>
          <p:cNvSpPr/>
          <p:nvPr/>
        </p:nvSpPr>
        <p:spPr bwMode="auto">
          <a:xfrm>
            <a:off x="3787971" y="7215821"/>
            <a:ext cx="381000" cy="441132"/>
          </a:xfrm>
          <a:prstGeom prst="rect">
            <a:avLst/>
          </a:prstGeom>
          <a:solidFill>
            <a:srgbClr val="00447C"/>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20" name="Rectangle 19"/>
          <p:cNvSpPr/>
          <p:nvPr/>
        </p:nvSpPr>
        <p:spPr bwMode="auto">
          <a:xfrm>
            <a:off x="4395109" y="7215821"/>
            <a:ext cx="381000" cy="441132"/>
          </a:xfrm>
          <a:prstGeom prst="rect">
            <a:avLst/>
          </a:prstGeom>
          <a:solidFill>
            <a:srgbClr val="FFC52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21" name="Rectangle 20"/>
          <p:cNvSpPr/>
          <p:nvPr/>
        </p:nvSpPr>
        <p:spPr bwMode="auto">
          <a:xfrm>
            <a:off x="5002250" y="7215821"/>
            <a:ext cx="381000" cy="441132"/>
          </a:xfrm>
          <a:prstGeom prst="rect">
            <a:avLst/>
          </a:prstGeom>
          <a:solidFill>
            <a:srgbClr val="45556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2" name="Slide Number Placeholder 1"/>
          <p:cNvSpPr>
            <a:spLocks noGrp="1"/>
          </p:cNvSpPr>
          <p:nvPr>
            <p:ph type="sldNum" sz="quarter" idx="10"/>
          </p:nvPr>
        </p:nvSpPr>
        <p:spPr/>
        <p:txBody>
          <a:bodyPr/>
          <a:lstStyle/>
          <a:p>
            <a:fld id="{D4325D4D-289E-48C1-B277-2BEB492A7D19}" type="slidenum">
              <a:rPr lang="en-US" smtClean="0"/>
              <a:pPr/>
              <a:t>5</a:t>
            </a:fld>
            <a:endParaRPr lang="en-US" dirty="0"/>
          </a:p>
        </p:txBody>
      </p:sp>
      <p:sp>
        <p:nvSpPr>
          <p:cNvPr id="7" name="Footer Placeholder 6"/>
          <p:cNvSpPr>
            <a:spLocks noGrp="1"/>
          </p:cNvSpPr>
          <p:nvPr>
            <p:ph type="ftr" sz="quarter" idx="11"/>
          </p:nvPr>
        </p:nvSpPr>
        <p:spPr>
          <a:xfrm>
            <a:off x="457199" y="6553200"/>
            <a:ext cx="6698344" cy="304800"/>
          </a:xfrm>
        </p:spPr>
        <p:txBody>
          <a:bodyPr/>
          <a:lstStyle/>
          <a:p>
            <a:pPr algn="l"/>
            <a:r>
              <a:rPr lang="en-US" sz="1000" b="1" dirty="0"/>
              <a:t>Source</a:t>
            </a:r>
            <a:r>
              <a:rPr lang="en-US" sz="1000" dirty="0"/>
              <a:t>: 1) IHME. (2018) Global Burden of Disease. GBD Results Tool. Accessed  3/15/2019.</a:t>
            </a:r>
          </a:p>
        </p:txBody>
      </p:sp>
    </p:spTree>
    <p:extLst>
      <p:ext uri="{BB962C8B-B14F-4D97-AF65-F5344CB8AC3E}">
        <p14:creationId xmlns:p14="http://schemas.microsoft.com/office/powerpoint/2010/main" val="2753089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16036"/>
          <a:stretch/>
        </p:blipFill>
        <p:spPr>
          <a:xfrm>
            <a:off x="-3" y="857250"/>
            <a:ext cx="9150878" cy="5143501"/>
          </a:xfrm>
          <a:prstGeom prst="rect">
            <a:avLst/>
          </a:prstGeom>
        </p:spPr>
      </p:pic>
      <p:sp>
        <p:nvSpPr>
          <p:cNvPr id="7" name="Rectangle 6"/>
          <p:cNvSpPr/>
          <p:nvPr/>
        </p:nvSpPr>
        <p:spPr bwMode="auto">
          <a:xfrm>
            <a:off x="0" y="857250"/>
            <a:ext cx="9144000" cy="5143500"/>
          </a:xfrm>
          <a:prstGeom prst="rect">
            <a:avLst/>
          </a:prstGeom>
          <a:solidFill>
            <a:srgbClr val="E87D1D">
              <a:alpha val="70000"/>
            </a:srgb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6" name="Content Placeholder 2"/>
          <p:cNvSpPr>
            <a:spLocks noGrp="1"/>
          </p:cNvSpPr>
          <p:nvPr>
            <p:ph idx="1"/>
          </p:nvPr>
        </p:nvSpPr>
        <p:spPr>
          <a:xfrm>
            <a:off x="-2" y="2362200"/>
            <a:ext cx="9144001" cy="2590800"/>
          </a:xfrm>
          <a:noFill/>
        </p:spPr>
        <p:txBody>
          <a:bodyPr vert="horz" wrap="square" lIns="91440" tIns="274320" rIns="91440" bIns="45720" numCol="1" anchor="t" anchorCtr="0" compatLnSpc="1">
            <a:prstTxWarp prst="textNoShape">
              <a:avLst/>
            </a:prstTxWarp>
          </a:bodyPr>
          <a:lstStyle/>
          <a:p>
            <a:pPr marL="0" indent="0" algn="ctr">
              <a:lnSpc>
                <a:spcPct val="90000"/>
              </a:lnSpc>
              <a:buNone/>
            </a:pPr>
            <a:r>
              <a:rPr lang="en-US" sz="4800" b="1" dirty="0">
                <a:solidFill>
                  <a:schemeClr val="bg1"/>
                </a:solidFill>
              </a:rPr>
              <a:t>8 out of every 10</a:t>
            </a:r>
            <a:br>
              <a:rPr lang="en-US" sz="4800" b="1" dirty="0">
                <a:solidFill>
                  <a:schemeClr val="bg1"/>
                </a:solidFill>
              </a:rPr>
            </a:br>
            <a:r>
              <a:rPr lang="en-US" sz="4800" b="1" dirty="0">
                <a:solidFill>
                  <a:schemeClr val="bg1"/>
                </a:solidFill>
              </a:rPr>
              <a:t>NCD deaths </a:t>
            </a:r>
            <a:br>
              <a:rPr lang="en-US" sz="4800" b="1" dirty="0">
                <a:solidFill>
                  <a:schemeClr val="bg1"/>
                </a:solidFill>
              </a:rPr>
            </a:br>
            <a:r>
              <a:rPr lang="en-US" sz="4800" b="1" dirty="0">
                <a:solidFill>
                  <a:schemeClr val="bg1"/>
                </a:solidFill>
              </a:rPr>
              <a:t>occur in LMICs</a:t>
            </a:r>
          </a:p>
        </p:txBody>
      </p:sp>
      <p:cxnSp>
        <p:nvCxnSpPr>
          <p:cNvPr id="9" name="Straight Connector 8"/>
          <p:cNvCxnSpPr/>
          <p:nvPr/>
        </p:nvCxnSpPr>
        <p:spPr bwMode="auto">
          <a:xfrm>
            <a:off x="1447800" y="2209800"/>
            <a:ext cx="6248400" cy="0"/>
          </a:xfrm>
          <a:prstGeom prst="line">
            <a:avLst/>
          </a:prstGeom>
          <a:no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1447800" y="4942383"/>
            <a:ext cx="6248400" cy="0"/>
          </a:xfrm>
          <a:prstGeom prst="line">
            <a:avLst/>
          </a:prstGeom>
          <a:no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1303546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447C"/>
          </a:solidFill>
        </p:spPr>
        <p:txBody>
          <a:bodyPr vert="horz" wrap="square" lIns="137160" tIns="102870" rIns="137160" bIns="68580" numCol="1" anchor="ctr" anchorCtr="0" compatLnSpc="1">
            <a:prstTxWarp prst="textNoShape">
              <a:avLst/>
            </a:prstTxWarp>
          </a:bodyPr>
          <a:lstStyle/>
          <a:p>
            <a:r>
              <a:rPr lang="en-US" sz="2000" dirty="0">
                <a:solidFill>
                  <a:srgbClr val="FFFFFF"/>
                </a:solidFill>
                <a:latin typeface="Arial"/>
              </a:rPr>
              <a:t>The global burden of NCDs</a:t>
            </a:r>
            <a:endParaRPr lang="en-US" sz="1500" b="1" dirty="0">
              <a:latin typeface="Arial"/>
              <a:cs typeface="Arial"/>
            </a:endParaRPr>
          </a:p>
        </p:txBody>
      </p:sp>
      <p:sp>
        <p:nvSpPr>
          <p:cNvPr id="31" name="Rectangle 30">
            <a:extLst>
              <a:ext uri="{FF2B5EF4-FFF2-40B4-BE49-F238E27FC236}">
                <a16:creationId xmlns:a16="http://schemas.microsoft.com/office/drawing/2014/main" id="{8CC90AB2-6431-4BE2-A629-F037EA5F7A14}"/>
              </a:ext>
            </a:extLst>
          </p:cNvPr>
          <p:cNvSpPr/>
          <p:nvPr/>
        </p:nvSpPr>
        <p:spPr bwMode="auto">
          <a:xfrm>
            <a:off x="5072765" y="5652694"/>
            <a:ext cx="145143" cy="145143"/>
          </a:xfrm>
          <a:prstGeom prst="rect">
            <a:avLst/>
          </a:prstGeom>
          <a:solidFill>
            <a:srgbClr val="5D973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sp>
        <p:nvSpPr>
          <p:cNvPr id="35" name="Rectangle 34">
            <a:extLst>
              <a:ext uri="{FF2B5EF4-FFF2-40B4-BE49-F238E27FC236}">
                <a16:creationId xmlns:a16="http://schemas.microsoft.com/office/drawing/2014/main" id="{10B426A1-8E13-4EBE-A004-61FA2A7C8C82}"/>
              </a:ext>
            </a:extLst>
          </p:cNvPr>
          <p:cNvSpPr/>
          <p:nvPr/>
        </p:nvSpPr>
        <p:spPr bwMode="auto">
          <a:xfrm>
            <a:off x="6002277" y="5661480"/>
            <a:ext cx="145143" cy="145143"/>
          </a:xfrm>
          <a:prstGeom prst="rect">
            <a:avLst/>
          </a:prstGeom>
          <a:solidFill>
            <a:srgbClr val="BF311A"/>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grpSp>
        <p:nvGrpSpPr>
          <p:cNvPr id="4" name="Group 3"/>
          <p:cNvGrpSpPr/>
          <p:nvPr/>
        </p:nvGrpSpPr>
        <p:grpSpPr>
          <a:xfrm>
            <a:off x="603505" y="1075716"/>
            <a:ext cx="8757153" cy="4794137"/>
            <a:chOff x="1499150" y="1502258"/>
            <a:chExt cx="6680810" cy="3657434"/>
          </a:xfrm>
        </p:grpSpPr>
        <p:sp>
          <p:nvSpPr>
            <p:cNvPr id="34" name="Rectangle 33"/>
            <p:cNvSpPr/>
            <p:nvPr/>
          </p:nvSpPr>
          <p:spPr bwMode="auto">
            <a:xfrm>
              <a:off x="1499150" y="4916251"/>
              <a:ext cx="6155238" cy="243441"/>
            </a:xfrm>
            <a:prstGeom prst="rect">
              <a:avLst/>
            </a:prstGeom>
            <a:no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endParaRPr lang="en-US" sz="1350">
                <a:solidFill>
                  <a:srgbClr val="000000"/>
                </a:solidFill>
                <a:cs typeface="Arial"/>
              </a:endParaRPr>
            </a:p>
          </p:txBody>
        </p:sp>
        <p:sp>
          <p:nvSpPr>
            <p:cNvPr id="47" name="TextBox 46"/>
            <p:cNvSpPr txBox="1"/>
            <p:nvPr/>
          </p:nvSpPr>
          <p:spPr>
            <a:xfrm>
              <a:off x="3232799" y="1502258"/>
              <a:ext cx="3351876" cy="540044"/>
            </a:xfrm>
            <a:prstGeom prst="rect">
              <a:avLst/>
            </a:prstGeom>
            <a:noFill/>
          </p:spPr>
          <p:txBody>
            <a:bodyPr wrap="square" rtlCol="0">
              <a:spAutoFit/>
            </a:bodyPr>
            <a:lstStyle/>
            <a:p>
              <a:pPr algn="ctr" defTabSz="685800"/>
              <a:r>
                <a:rPr lang="en-US" sz="2000" b="1" dirty="0">
                  <a:solidFill>
                    <a:srgbClr val="00447C"/>
                  </a:solidFill>
                  <a:latin typeface="Arial"/>
                  <a:cs typeface="Arial"/>
                </a:rPr>
                <a:t>Death rates by cause, 2016 </a:t>
              </a:r>
              <a:br>
                <a:rPr lang="en-US" sz="2000" b="1" dirty="0">
                  <a:solidFill>
                    <a:srgbClr val="00447C"/>
                  </a:solidFill>
                  <a:latin typeface="Arial"/>
                  <a:cs typeface="Arial"/>
                </a:rPr>
              </a:br>
              <a:endParaRPr lang="en-US" sz="2000" i="1" dirty="0">
                <a:solidFill>
                  <a:srgbClr val="00447C"/>
                </a:solidFill>
                <a:latin typeface="Arial"/>
                <a:cs typeface="Arial"/>
              </a:endParaRPr>
            </a:p>
          </p:txBody>
        </p:sp>
        <p:sp>
          <p:nvSpPr>
            <p:cNvPr id="32" name="TextBox 31"/>
            <p:cNvSpPr txBox="1"/>
            <p:nvPr/>
          </p:nvSpPr>
          <p:spPr>
            <a:xfrm>
              <a:off x="1748245" y="4948025"/>
              <a:ext cx="6431715" cy="199582"/>
            </a:xfrm>
            <a:prstGeom prst="rect">
              <a:avLst/>
            </a:prstGeom>
            <a:noFill/>
          </p:spPr>
          <p:txBody>
            <a:bodyPr wrap="square" rtlCol="0">
              <a:spAutoFit/>
            </a:bodyPr>
            <a:lstStyle/>
            <a:p>
              <a:pPr defTabSz="685800">
                <a:spcAft>
                  <a:spcPts val="450"/>
                </a:spcAft>
              </a:pPr>
              <a:r>
                <a:rPr lang="en-US" sz="1100" dirty="0">
                  <a:solidFill>
                    <a:srgbClr val="000000"/>
                  </a:solidFill>
                  <a:cs typeface="Arial"/>
                </a:rPr>
                <a:t>Communicable, maternal, neonatal, and nutritional diseases              Injuries             Non-communicable diseases</a:t>
              </a:r>
            </a:p>
          </p:txBody>
        </p:sp>
        <p:sp>
          <p:nvSpPr>
            <p:cNvPr id="12" name="TextBox 11"/>
            <p:cNvSpPr txBox="1"/>
            <p:nvPr/>
          </p:nvSpPr>
          <p:spPr>
            <a:xfrm flipH="1">
              <a:off x="2117800" y="2004316"/>
              <a:ext cx="1228448" cy="375684"/>
            </a:xfrm>
            <a:prstGeom prst="rect">
              <a:avLst/>
            </a:prstGeom>
            <a:noFill/>
          </p:spPr>
          <p:txBody>
            <a:bodyPr wrap="square" rtlCol="0">
              <a:spAutoFit/>
            </a:bodyPr>
            <a:lstStyle/>
            <a:p>
              <a:pPr algn="ctr" defTabSz="685800"/>
              <a:r>
                <a:rPr lang="en-US" sz="1300" b="1" dirty="0">
                  <a:solidFill>
                    <a:srgbClr val="000000"/>
                  </a:solidFill>
                  <a:cs typeface="Arial"/>
                </a:rPr>
                <a:t>World Bank </a:t>
              </a:r>
            </a:p>
            <a:p>
              <a:pPr algn="ctr" defTabSz="685800"/>
              <a:r>
                <a:rPr lang="en-US" sz="1300" b="1" dirty="0">
                  <a:solidFill>
                    <a:srgbClr val="000000"/>
                  </a:solidFill>
                  <a:cs typeface="Arial"/>
                </a:rPr>
                <a:t>Country Category </a:t>
              </a:r>
            </a:p>
          </p:txBody>
        </p:sp>
        <p:sp>
          <p:nvSpPr>
            <p:cNvPr id="36" name="TextBox 35"/>
            <p:cNvSpPr txBox="1"/>
            <p:nvPr/>
          </p:nvSpPr>
          <p:spPr>
            <a:xfrm flipH="1">
              <a:off x="1960445" y="2531816"/>
              <a:ext cx="1517756" cy="211322"/>
            </a:xfrm>
            <a:prstGeom prst="rect">
              <a:avLst/>
            </a:prstGeom>
            <a:noFill/>
          </p:spPr>
          <p:txBody>
            <a:bodyPr wrap="square" rtlCol="0">
              <a:spAutoFit/>
            </a:bodyPr>
            <a:lstStyle/>
            <a:p>
              <a:pPr algn="ctr" defTabSz="685800"/>
              <a:r>
                <a:rPr lang="en-US" sz="1200" dirty="0">
                  <a:solidFill>
                    <a:srgbClr val="000000"/>
                  </a:solidFill>
                  <a:cs typeface="Arial"/>
                </a:rPr>
                <a:t>High Income</a:t>
              </a:r>
            </a:p>
          </p:txBody>
        </p:sp>
        <p:sp>
          <p:nvSpPr>
            <p:cNvPr id="37" name="TextBox 36"/>
            <p:cNvSpPr txBox="1"/>
            <p:nvPr/>
          </p:nvSpPr>
          <p:spPr>
            <a:xfrm flipH="1">
              <a:off x="1973146" y="2998659"/>
              <a:ext cx="1517756" cy="211322"/>
            </a:xfrm>
            <a:prstGeom prst="rect">
              <a:avLst/>
            </a:prstGeom>
            <a:noFill/>
          </p:spPr>
          <p:txBody>
            <a:bodyPr wrap="square" rtlCol="0">
              <a:spAutoFit/>
            </a:bodyPr>
            <a:lstStyle/>
            <a:p>
              <a:pPr algn="ctr" defTabSz="685800"/>
              <a:r>
                <a:rPr lang="en-US" sz="1200" dirty="0">
                  <a:solidFill>
                    <a:srgbClr val="000000"/>
                  </a:solidFill>
                  <a:cs typeface="Arial"/>
                </a:rPr>
                <a:t>Upper Middle Income</a:t>
              </a:r>
            </a:p>
          </p:txBody>
        </p:sp>
        <p:sp>
          <p:nvSpPr>
            <p:cNvPr id="38" name="TextBox 37"/>
            <p:cNvSpPr txBox="1"/>
            <p:nvPr/>
          </p:nvSpPr>
          <p:spPr>
            <a:xfrm flipH="1">
              <a:off x="1960446" y="3941823"/>
              <a:ext cx="1517756" cy="211322"/>
            </a:xfrm>
            <a:prstGeom prst="rect">
              <a:avLst/>
            </a:prstGeom>
            <a:noFill/>
          </p:spPr>
          <p:txBody>
            <a:bodyPr wrap="square" rtlCol="0">
              <a:spAutoFit/>
            </a:bodyPr>
            <a:lstStyle/>
            <a:p>
              <a:pPr algn="ctr" defTabSz="685800"/>
              <a:r>
                <a:rPr lang="en-US" sz="1200" dirty="0">
                  <a:solidFill>
                    <a:srgbClr val="000000"/>
                  </a:solidFill>
                  <a:cs typeface="Arial"/>
                </a:rPr>
                <a:t>Low Income</a:t>
              </a:r>
            </a:p>
          </p:txBody>
        </p:sp>
        <p:sp>
          <p:nvSpPr>
            <p:cNvPr id="39" name="TextBox 38"/>
            <p:cNvSpPr txBox="1"/>
            <p:nvPr/>
          </p:nvSpPr>
          <p:spPr>
            <a:xfrm flipH="1">
              <a:off x="1960445" y="3470241"/>
              <a:ext cx="1517756" cy="211322"/>
            </a:xfrm>
            <a:prstGeom prst="rect">
              <a:avLst/>
            </a:prstGeom>
            <a:noFill/>
          </p:spPr>
          <p:txBody>
            <a:bodyPr wrap="square" rtlCol="0">
              <a:spAutoFit/>
            </a:bodyPr>
            <a:lstStyle/>
            <a:p>
              <a:pPr algn="ctr" defTabSz="685800"/>
              <a:r>
                <a:rPr lang="en-US" sz="1200" dirty="0">
                  <a:solidFill>
                    <a:srgbClr val="000000"/>
                  </a:solidFill>
                  <a:cs typeface="Arial"/>
                </a:rPr>
                <a:t>Lower Middle Income</a:t>
              </a:r>
            </a:p>
          </p:txBody>
        </p:sp>
        <p:sp>
          <p:nvSpPr>
            <p:cNvPr id="27" name="Rectangle 26">
              <a:extLst>
                <a:ext uri="{FF2B5EF4-FFF2-40B4-BE49-F238E27FC236}">
                  <a16:creationId xmlns:a16="http://schemas.microsoft.com/office/drawing/2014/main" id="{A1147C71-8E6E-45BA-B4CF-76154E289939}"/>
                </a:ext>
              </a:extLst>
            </p:cNvPr>
            <p:cNvSpPr/>
            <p:nvPr/>
          </p:nvSpPr>
          <p:spPr bwMode="auto">
            <a:xfrm>
              <a:off x="1647740" y="5002893"/>
              <a:ext cx="100505" cy="100505"/>
            </a:xfrm>
            <a:prstGeom prst="rect">
              <a:avLst/>
            </a:prstGeom>
            <a:solidFill>
              <a:srgbClr val="4F268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grpSp>
      <p:sp>
        <p:nvSpPr>
          <p:cNvPr id="3" name="Footer Placeholder 2"/>
          <p:cNvSpPr>
            <a:spLocks noGrp="1"/>
          </p:cNvSpPr>
          <p:nvPr>
            <p:ph type="ftr" sz="quarter" idx="11"/>
          </p:nvPr>
        </p:nvSpPr>
        <p:spPr>
          <a:xfrm>
            <a:off x="457199" y="6553200"/>
            <a:ext cx="8686801" cy="304800"/>
          </a:xfrm>
        </p:spPr>
        <p:txBody>
          <a:bodyPr/>
          <a:lstStyle/>
          <a:p>
            <a:pPr algn="l"/>
            <a:r>
              <a:rPr lang="en-US" sz="1000" b="1" dirty="0"/>
              <a:t>Source</a:t>
            </a:r>
            <a:r>
              <a:rPr lang="en-US" sz="1000" dirty="0"/>
              <a:t>: IHME. (2018) Global Burden of Disease. GBD Results Tool. Accessed 10/15/2018.</a:t>
            </a:r>
          </a:p>
        </p:txBody>
      </p:sp>
      <p:sp>
        <p:nvSpPr>
          <p:cNvPr id="6" name="Slide Number Placeholder 5"/>
          <p:cNvSpPr>
            <a:spLocks noGrp="1"/>
          </p:cNvSpPr>
          <p:nvPr>
            <p:ph type="sldNum" sz="quarter" idx="10"/>
          </p:nvPr>
        </p:nvSpPr>
        <p:spPr/>
        <p:txBody>
          <a:bodyPr/>
          <a:lstStyle/>
          <a:p>
            <a:fld id="{D4325D4D-289E-48C1-B277-2BEB492A7D19}" type="slidenum">
              <a:rPr lang="en-US" smtClean="0"/>
              <a:pPr/>
              <a:t>7</a:t>
            </a:fld>
            <a:endParaRPr lang="en-US"/>
          </a:p>
        </p:txBody>
      </p:sp>
      <p:graphicFrame>
        <p:nvGraphicFramePr>
          <p:cNvPr id="22" name="Chart 21"/>
          <p:cNvGraphicFramePr/>
          <p:nvPr>
            <p:extLst>
              <p:ext uri="{D42A27DB-BD31-4B8C-83A1-F6EECF244321}">
                <p14:modId xmlns:p14="http://schemas.microsoft.com/office/powerpoint/2010/main" val="4141955282"/>
              </p:ext>
            </p:extLst>
          </p:nvPr>
        </p:nvGraphicFramePr>
        <p:xfrm>
          <a:off x="2816351" y="2146744"/>
          <a:ext cx="5318339" cy="3237714"/>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Straight Connector 27"/>
          <p:cNvCxnSpPr>
            <a:cxnSpLocks/>
          </p:cNvCxnSpPr>
          <p:nvPr/>
        </p:nvCxnSpPr>
        <p:spPr bwMode="auto">
          <a:xfrm>
            <a:off x="2998289" y="2356656"/>
            <a:ext cx="0" cy="2419810"/>
          </a:xfrm>
          <a:prstGeom prst="line">
            <a:avLst/>
          </a:prstGeom>
          <a:noFill/>
          <a:ln w="19050" cap="flat" cmpd="sng" algn="ctr">
            <a:solidFill>
              <a:schemeClr val="tx1">
                <a:lumMod val="65000"/>
                <a:lumOff val="35000"/>
              </a:schemeClr>
            </a:solidFill>
            <a:prstDash val="solid"/>
            <a:round/>
            <a:headEnd type="none" w="med" len="med"/>
            <a:tailEnd type="none" w="med" len="med"/>
          </a:ln>
          <a:effectLst/>
        </p:spPr>
      </p:cxnSp>
    </p:spTree>
    <p:extLst>
      <p:ext uri="{BB962C8B-B14F-4D97-AF65-F5344CB8AC3E}">
        <p14:creationId xmlns:p14="http://schemas.microsoft.com/office/powerpoint/2010/main" val="4065216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15" name="Rectangle 14"/>
          <p:cNvSpPr/>
          <p:nvPr/>
        </p:nvSpPr>
        <p:spPr bwMode="auto">
          <a:xfrm>
            <a:off x="0" y="857250"/>
            <a:ext cx="9144000" cy="132588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7" name="Rectangle 16"/>
          <p:cNvSpPr/>
          <p:nvPr/>
        </p:nvSpPr>
        <p:spPr bwMode="auto">
          <a:xfrm flipV="1">
            <a:off x="0" y="5736266"/>
            <a:ext cx="9144000" cy="26448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dirty="0"/>
              <a:t>Global economic burden of NCDs</a:t>
            </a:r>
          </a:p>
        </p:txBody>
      </p:sp>
      <p:sp>
        <p:nvSpPr>
          <p:cNvPr id="29" name="TextBox 28"/>
          <p:cNvSpPr txBox="1"/>
          <p:nvPr/>
        </p:nvSpPr>
        <p:spPr>
          <a:xfrm>
            <a:off x="63062" y="1448131"/>
            <a:ext cx="9002131" cy="369332"/>
          </a:xfrm>
          <a:prstGeom prst="rect">
            <a:avLst/>
          </a:prstGeom>
          <a:noFill/>
        </p:spPr>
        <p:txBody>
          <a:bodyPr wrap="square" lIns="91440" rtlCol="0">
            <a:spAutoFit/>
          </a:bodyPr>
          <a:lstStyle/>
          <a:p>
            <a:pPr>
              <a:lnSpc>
                <a:spcPct val="90000"/>
              </a:lnSpc>
            </a:pPr>
            <a:r>
              <a:rPr lang="en-US" sz="2000" b="1" dirty="0">
                <a:solidFill>
                  <a:srgbClr val="04294A"/>
                </a:solidFill>
                <a:latin typeface="+mn-lt"/>
              </a:rPr>
              <a:t>More than 43% of NCD deaths are premature deaths under the age of 70</a:t>
            </a:r>
            <a:endParaRPr lang="en-US" b="1" baseline="30000" dirty="0">
              <a:solidFill>
                <a:srgbClr val="04294A"/>
              </a:solidFill>
              <a:latin typeface="+mn-lt"/>
            </a:endParaRPr>
          </a:p>
        </p:txBody>
      </p:sp>
      <p:sp>
        <p:nvSpPr>
          <p:cNvPr id="3" name="TextBox 2"/>
          <p:cNvSpPr txBox="1"/>
          <p:nvPr/>
        </p:nvSpPr>
        <p:spPr>
          <a:xfrm>
            <a:off x="457200" y="2514601"/>
            <a:ext cx="2667000" cy="1384995"/>
          </a:xfrm>
          <a:prstGeom prst="rect">
            <a:avLst/>
          </a:prstGeom>
          <a:noFill/>
        </p:spPr>
        <p:txBody>
          <a:bodyPr wrap="square" rtlCol="0">
            <a:spAutoFit/>
          </a:bodyPr>
          <a:lstStyle/>
          <a:p>
            <a:r>
              <a:rPr lang="en-US" sz="1400" b="1" dirty="0">
                <a:solidFill>
                  <a:schemeClr val="bg1"/>
                </a:solidFill>
              </a:rPr>
              <a:t>Mortality and morbidity among people in their most productive years has a significant impact on economic development and can undermine progress</a:t>
            </a:r>
          </a:p>
        </p:txBody>
      </p:sp>
      <p:sp>
        <p:nvSpPr>
          <p:cNvPr id="8" name="TextBox 7"/>
          <p:cNvSpPr txBox="1"/>
          <p:nvPr/>
        </p:nvSpPr>
        <p:spPr>
          <a:xfrm>
            <a:off x="912917" y="4383117"/>
            <a:ext cx="2286000" cy="1015663"/>
          </a:xfrm>
          <a:prstGeom prst="rect">
            <a:avLst/>
          </a:prstGeom>
          <a:noFill/>
        </p:spPr>
        <p:txBody>
          <a:bodyPr wrap="square" rtlCol="0">
            <a:spAutoFit/>
          </a:bodyPr>
          <a:lstStyle/>
          <a:p>
            <a:r>
              <a:rPr lang="en-US" sz="1200" dirty="0">
                <a:solidFill>
                  <a:schemeClr val="bg1"/>
                </a:solidFill>
              </a:rPr>
              <a:t>The projected cumulative </a:t>
            </a:r>
            <a:br>
              <a:rPr lang="en-US" sz="1200" dirty="0">
                <a:solidFill>
                  <a:schemeClr val="bg1"/>
                </a:solidFill>
              </a:rPr>
            </a:br>
            <a:r>
              <a:rPr lang="en-US" sz="1200" dirty="0">
                <a:solidFill>
                  <a:schemeClr val="bg1"/>
                </a:solidFill>
              </a:rPr>
              <a:t>lost output due to NCDs in LMICs for 2011–2025 is </a:t>
            </a:r>
            <a:br>
              <a:rPr lang="en-US" sz="1200" dirty="0">
                <a:solidFill>
                  <a:schemeClr val="bg1"/>
                </a:solidFill>
              </a:rPr>
            </a:br>
            <a:r>
              <a:rPr lang="en-US" sz="2400" b="1" dirty="0">
                <a:solidFill>
                  <a:srgbClr val="E87D1D"/>
                </a:solidFill>
              </a:rPr>
              <a:t>7 trillion USD</a:t>
            </a:r>
            <a:endParaRPr lang="en-US" sz="2400" baseline="30000" dirty="0">
              <a:solidFill>
                <a:srgbClr val="E87D1D"/>
              </a:solidFill>
            </a:endParaRPr>
          </a:p>
        </p:txBody>
      </p:sp>
      <p:sp>
        <p:nvSpPr>
          <p:cNvPr id="9" name="TextBox 8"/>
          <p:cNvSpPr txBox="1"/>
          <p:nvPr/>
        </p:nvSpPr>
        <p:spPr>
          <a:xfrm>
            <a:off x="6324600" y="2630855"/>
            <a:ext cx="2518146" cy="1384995"/>
          </a:xfrm>
          <a:prstGeom prst="rect">
            <a:avLst/>
          </a:prstGeom>
          <a:noFill/>
        </p:spPr>
        <p:txBody>
          <a:bodyPr wrap="square" rtlCol="0">
            <a:spAutoFit/>
          </a:bodyPr>
          <a:lstStyle/>
          <a:p>
            <a:r>
              <a:rPr lang="en-US" sz="1200" dirty="0">
                <a:solidFill>
                  <a:schemeClr val="bg1"/>
                </a:solidFill>
              </a:rPr>
              <a:t>This far outweighs the estimated</a:t>
            </a:r>
          </a:p>
          <a:p>
            <a:r>
              <a:rPr lang="en-US" sz="2400" b="1" dirty="0">
                <a:solidFill>
                  <a:srgbClr val="E87D1D"/>
                </a:solidFill>
              </a:rPr>
              <a:t>11.2 </a:t>
            </a:r>
            <a:r>
              <a:rPr lang="en-US" sz="2000" b="1" dirty="0">
                <a:solidFill>
                  <a:srgbClr val="E87D1D"/>
                </a:solidFill>
              </a:rPr>
              <a:t>billion USD</a:t>
            </a:r>
          </a:p>
          <a:p>
            <a:r>
              <a:rPr lang="en-US" sz="1200" dirty="0">
                <a:solidFill>
                  <a:schemeClr val="bg1"/>
                </a:solidFill>
              </a:rPr>
              <a:t>cost of implementing a set of </a:t>
            </a:r>
            <a:br>
              <a:rPr lang="en-US" sz="1200" dirty="0">
                <a:solidFill>
                  <a:schemeClr val="bg1"/>
                </a:solidFill>
              </a:rPr>
            </a:br>
            <a:r>
              <a:rPr lang="en-US" sz="1200" dirty="0">
                <a:solidFill>
                  <a:schemeClr val="bg1"/>
                </a:solidFill>
              </a:rPr>
              <a:t>high-impact, cost-effective interventions to reduce the </a:t>
            </a:r>
            <a:br>
              <a:rPr lang="en-US" sz="1200" dirty="0">
                <a:solidFill>
                  <a:schemeClr val="bg1"/>
                </a:solidFill>
              </a:rPr>
            </a:br>
            <a:r>
              <a:rPr lang="en-US" sz="1200" dirty="0">
                <a:solidFill>
                  <a:schemeClr val="bg1"/>
                </a:solidFill>
              </a:rPr>
              <a:t>burden of NCDs</a:t>
            </a:r>
            <a:endParaRPr lang="en-US" sz="1200" baseline="30000" dirty="0">
              <a:solidFill>
                <a:schemeClr val="bg1"/>
              </a:solidFill>
            </a:endParaRPr>
          </a:p>
        </p:txBody>
      </p:sp>
      <p:sp>
        <p:nvSpPr>
          <p:cNvPr id="11" name="Footer Placeholder 4"/>
          <p:cNvSpPr txBox="1">
            <a:spLocks/>
          </p:cNvSpPr>
          <p:nvPr/>
        </p:nvSpPr>
        <p:spPr>
          <a:xfrm>
            <a:off x="7772400" y="5736266"/>
            <a:ext cx="1292794" cy="304800"/>
          </a:xfrm>
          <a:prstGeom prst="rect">
            <a:avLst/>
          </a:prstGeom>
          <a:noFill/>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bg1"/>
                </a:solidFill>
                <a:latin typeface="Arial"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a:lstStyle>
          <a:p>
            <a:pPr algn="r"/>
            <a:r>
              <a:rPr lang="en-US" sz="800" i="1" dirty="0">
                <a:solidFill>
                  <a:srgbClr val="04294A"/>
                </a:solidFill>
              </a:rPr>
              <a:t>Source: </a:t>
            </a:r>
            <a:r>
              <a:rPr lang="en-US" sz="800" dirty="0">
                <a:solidFill>
                  <a:srgbClr val="04294A"/>
                </a:solidFill>
              </a:rPr>
              <a:t>NCD Alliance</a:t>
            </a:r>
          </a:p>
        </p:txBody>
      </p:sp>
      <p:sp>
        <p:nvSpPr>
          <p:cNvPr id="5" name="Footer Placeholder 4"/>
          <p:cNvSpPr>
            <a:spLocks noGrp="1"/>
          </p:cNvSpPr>
          <p:nvPr>
            <p:ph type="ftr" sz="quarter" idx="11"/>
          </p:nvPr>
        </p:nvSpPr>
        <p:spPr>
          <a:xfrm>
            <a:off x="457200" y="6553200"/>
            <a:ext cx="8686800" cy="304800"/>
          </a:xfrm>
        </p:spPr>
        <p:txBody>
          <a:bodyPr/>
          <a:lstStyle/>
          <a:p>
            <a:pPr marL="228600" indent="-228600" algn="l">
              <a:buAutoNum type="arabicParenR"/>
            </a:pPr>
            <a:r>
              <a:rPr lang="en-US" sz="1000" dirty="0"/>
              <a:t>IHME. (2018) Global Burden of Disease. GBD Results Tool. Accessed 10/15/2018. </a:t>
            </a:r>
          </a:p>
          <a:p>
            <a:pPr marL="228600" indent="-228600" algn="l">
              <a:buAutoNum type="arabicParenR"/>
            </a:pPr>
            <a:r>
              <a:rPr lang="en-US" sz="1000" dirty="0"/>
              <a:t>WHO. (2011). Scaling up action against NCDs: How much will it cost? </a:t>
            </a:r>
          </a:p>
        </p:txBody>
      </p:sp>
      <p:sp>
        <p:nvSpPr>
          <p:cNvPr id="6" name="Slide Number Placeholder 5"/>
          <p:cNvSpPr>
            <a:spLocks noGrp="1"/>
          </p:cNvSpPr>
          <p:nvPr>
            <p:ph type="sldNum" sz="quarter" idx="10"/>
          </p:nvPr>
        </p:nvSpPr>
        <p:spPr/>
        <p:txBody>
          <a:bodyPr/>
          <a:lstStyle/>
          <a:p>
            <a:fld id="{D4325D4D-289E-48C1-B277-2BEB492A7D19}" type="slidenum">
              <a:rPr lang="en-US" smtClean="0"/>
              <a:pPr/>
              <a:t>8</a:t>
            </a:fld>
            <a:endParaRPr lang="en-US"/>
          </a:p>
        </p:txBody>
      </p:sp>
    </p:spTree>
    <p:extLst>
      <p:ext uri="{BB962C8B-B14F-4D97-AF65-F5344CB8AC3E}">
        <p14:creationId xmlns:p14="http://schemas.microsoft.com/office/powerpoint/2010/main" val="2629204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a:off x="4572000" y="1316736"/>
            <a:ext cx="4572000" cy="4424291"/>
          </a:xfrm>
          <a:prstGeom prst="rect">
            <a:avLst/>
          </a:prstGeom>
          <a:solidFill>
            <a:srgbClr val="BF311A"/>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47" name="Rectangle 46"/>
          <p:cNvSpPr/>
          <p:nvPr/>
        </p:nvSpPr>
        <p:spPr bwMode="auto">
          <a:xfrm>
            <a:off x="0" y="1316736"/>
            <a:ext cx="4572000" cy="4424291"/>
          </a:xfrm>
          <a:prstGeom prst="rect">
            <a:avLst/>
          </a:prstGeom>
          <a:solidFill>
            <a:srgbClr val="E87D1D"/>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23" name="Rectangle 22"/>
          <p:cNvSpPr/>
          <p:nvPr/>
        </p:nvSpPr>
        <p:spPr>
          <a:xfrm>
            <a:off x="-1" y="1316735"/>
            <a:ext cx="9144001" cy="785004"/>
          </a:xfrm>
          <a:prstGeom prst="rect">
            <a:avLst/>
          </a:prstGeom>
          <a:solidFill>
            <a:srgbClr val="000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TextBox 12"/>
          <p:cNvSpPr txBox="1"/>
          <p:nvPr/>
        </p:nvSpPr>
        <p:spPr>
          <a:xfrm>
            <a:off x="1287481" y="2101740"/>
            <a:ext cx="2868960" cy="933589"/>
          </a:xfrm>
          <a:prstGeom prst="rect">
            <a:avLst/>
          </a:prstGeom>
          <a:noFill/>
        </p:spPr>
        <p:txBody>
          <a:bodyPr wrap="square" rtlCol="0">
            <a:spAutoFit/>
          </a:bodyPr>
          <a:lstStyle/>
          <a:p>
            <a:pPr>
              <a:spcAft>
                <a:spcPts val="400"/>
              </a:spcAft>
            </a:pPr>
            <a:r>
              <a:rPr lang="en-US" sz="1200" dirty="0">
                <a:solidFill>
                  <a:schemeClr val="bg1"/>
                </a:solidFill>
              </a:rPr>
              <a:t>GOVERNMENT</a:t>
            </a:r>
          </a:p>
          <a:p>
            <a:pPr marL="117475" indent="-117475">
              <a:spcAft>
                <a:spcPts val="400"/>
              </a:spcAft>
              <a:buFont typeface="Arial" panose="020B0604020202020204" pitchFamily="34" charset="0"/>
              <a:buChar char="•"/>
            </a:pPr>
            <a:r>
              <a:rPr lang="en-US" sz="1200" dirty="0">
                <a:solidFill>
                  <a:schemeClr val="bg1"/>
                </a:solidFill>
              </a:rPr>
              <a:t>Government expenditure on prevention, screening, and treatment</a:t>
            </a:r>
          </a:p>
          <a:p>
            <a:pPr marL="117475" indent="-117475">
              <a:spcAft>
                <a:spcPts val="400"/>
              </a:spcAft>
              <a:buFont typeface="Arial" panose="020B0604020202020204" pitchFamily="34" charset="0"/>
              <a:buChar char="•"/>
            </a:pPr>
            <a:r>
              <a:rPr lang="en-US" sz="1200" dirty="0">
                <a:solidFill>
                  <a:schemeClr val="bg1"/>
                </a:solidFill>
              </a:rPr>
              <a:t>Higher disability and retiree payments</a:t>
            </a:r>
          </a:p>
        </p:txBody>
      </p:sp>
      <p:sp>
        <p:nvSpPr>
          <p:cNvPr id="18" name="TextBox 17"/>
          <p:cNvSpPr txBox="1"/>
          <p:nvPr/>
        </p:nvSpPr>
        <p:spPr>
          <a:xfrm>
            <a:off x="1287480" y="1641712"/>
            <a:ext cx="3284519" cy="388256"/>
          </a:xfrm>
          <a:prstGeom prst="rect">
            <a:avLst/>
          </a:prstGeom>
          <a:noFill/>
        </p:spPr>
        <p:txBody>
          <a:bodyPr wrap="square" rtlCol="0" anchor="ctr" anchorCtr="0">
            <a:noAutofit/>
          </a:bodyPr>
          <a:lstStyle/>
          <a:p>
            <a:pPr rtl="0"/>
            <a:r>
              <a:rPr lang="en-US" b="1" dirty="0">
                <a:solidFill>
                  <a:schemeClr val="bg1"/>
                </a:solidFill>
              </a:rPr>
              <a:t>DIRECT COSTS</a:t>
            </a:r>
          </a:p>
        </p:txBody>
      </p:sp>
      <p:sp>
        <p:nvSpPr>
          <p:cNvPr id="30" name="TextBox 29"/>
          <p:cNvSpPr txBox="1"/>
          <p:nvPr/>
        </p:nvSpPr>
        <p:spPr>
          <a:xfrm>
            <a:off x="5767824" y="1641712"/>
            <a:ext cx="3376174" cy="388256"/>
          </a:xfrm>
          <a:prstGeom prst="rect">
            <a:avLst/>
          </a:prstGeom>
          <a:noFill/>
        </p:spPr>
        <p:txBody>
          <a:bodyPr wrap="square" rtlCol="0" anchor="ctr" anchorCtr="0">
            <a:noAutofit/>
          </a:bodyPr>
          <a:lstStyle/>
          <a:p>
            <a:pPr rtl="0"/>
            <a:r>
              <a:rPr lang="en-US" b="1" dirty="0">
                <a:solidFill>
                  <a:schemeClr val="bg1"/>
                </a:solidFill>
              </a:rPr>
              <a:t>INDIRECT COSTS</a:t>
            </a:r>
          </a:p>
        </p:txBody>
      </p:sp>
      <p:sp>
        <p:nvSpPr>
          <p:cNvPr id="8" name="Rectangle 7"/>
          <p:cNvSpPr/>
          <p:nvPr/>
        </p:nvSpPr>
        <p:spPr>
          <a:xfrm>
            <a:off x="1287481" y="3240076"/>
            <a:ext cx="2606040" cy="1354217"/>
          </a:xfrm>
          <a:prstGeom prst="rect">
            <a:avLst/>
          </a:prstGeom>
        </p:spPr>
        <p:txBody>
          <a:bodyPr wrap="square">
            <a:spAutoFit/>
          </a:bodyPr>
          <a:lstStyle/>
          <a:p>
            <a:pPr>
              <a:spcAft>
                <a:spcPts val="300"/>
              </a:spcAft>
            </a:pPr>
            <a:r>
              <a:rPr lang="en-US" sz="1200" dirty="0">
                <a:solidFill>
                  <a:schemeClr val="bg1"/>
                </a:solidFill>
              </a:rPr>
              <a:t>INDIVIDUALS</a:t>
            </a:r>
          </a:p>
          <a:p>
            <a:pPr marL="117475" indent="-117475">
              <a:spcAft>
                <a:spcPts val="300"/>
              </a:spcAft>
              <a:buFont typeface="Arial" panose="020B0604020202020204" pitchFamily="34" charset="0"/>
              <a:buChar char="•"/>
            </a:pPr>
            <a:r>
              <a:rPr lang="en-US" sz="1200" dirty="0">
                <a:solidFill>
                  <a:schemeClr val="bg1"/>
                </a:solidFill>
              </a:rPr>
              <a:t>Increased personal medical expenditures</a:t>
            </a:r>
          </a:p>
          <a:p>
            <a:pPr marL="117475" indent="-117475">
              <a:spcAft>
                <a:spcPts val="300"/>
              </a:spcAft>
              <a:buFont typeface="Arial" panose="020B0604020202020204" pitchFamily="34" charset="0"/>
              <a:buChar char="•"/>
            </a:pPr>
            <a:r>
              <a:rPr lang="en-US" sz="1200" dirty="0">
                <a:solidFill>
                  <a:schemeClr val="bg1"/>
                </a:solidFill>
              </a:rPr>
              <a:t>Transport costs</a:t>
            </a:r>
          </a:p>
          <a:p>
            <a:pPr marL="117475" indent="-117475">
              <a:spcAft>
                <a:spcPts val="300"/>
              </a:spcAft>
              <a:buFont typeface="Arial" panose="020B0604020202020204" pitchFamily="34" charset="0"/>
              <a:buChar char="•"/>
            </a:pPr>
            <a:r>
              <a:rPr lang="en-US" sz="1200" dirty="0">
                <a:solidFill>
                  <a:schemeClr val="bg1"/>
                </a:solidFill>
              </a:rPr>
              <a:t>Caregiver expense</a:t>
            </a:r>
          </a:p>
          <a:p>
            <a:pPr marL="117475" indent="-117475">
              <a:spcAft>
                <a:spcPts val="300"/>
              </a:spcAft>
              <a:buFont typeface="Arial" panose="020B0604020202020204" pitchFamily="34" charset="0"/>
              <a:buChar char="•"/>
            </a:pPr>
            <a:endParaRPr lang="en-US" sz="1200" dirty="0">
              <a:solidFill>
                <a:schemeClr val="bg1"/>
              </a:solidFill>
            </a:endParaRPr>
          </a:p>
        </p:txBody>
      </p:sp>
      <p:sp>
        <p:nvSpPr>
          <p:cNvPr id="14" name="Rectangle 13"/>
          <p:cNvSpPr/>
          <p:nvPr/>
        </p:nvSpPr>
        <p:spPr>
          <a:xfrm>
            <a:off x="1287480" y="4496326"/>
            <a:ext cx="2783647" cy="723275"/>
          </a:xfrm>
          <a:prstGeom prst="rect">
            <a:avLst/>
          </a:prstGeom>
        </p:spPr>
        <p:txBody>
          <a:bodyPr wrap="square">
            <a:spAutoFit/>
          </a:bodyPr>
          <a:lstStyle/>
          <a:p>
            <a:pPr>
              <a:spcAft>
                <a:spcPts val="300"/>
              </a:spcAft>
            </a:pPr>
            <a:r>
              <a:rPr lang="en-US" sz="1200" dirty="0">
                <a:solidFill>
                  <a:schemeClr val="bg1"/>
                </a:solidFill>
              </a:rPr>
              <a:t>PRIVATE SECTOR</a:t>
            </a:r>
          </a:p>
          <a:p>
            <a:pPr marL="117475" indent="-117475">
              <a:spcAft>
                <a:spcPts val="300"/>
              </a:spcAft>
              <a:buFont typeface="Arial" panose="020B0604020202020204" pitchFamily="34" charset="0"/>
              <a:buChar char="•"/>
            </a:pPr>
            <a:r>
              <a:rPr lang="en-US" sz="1200" dirty="0">
                <a:solidFill>
                  <a:schemeClr val="bg1"/>
                </a:solidFill>
              </a:rPr>
              <a:t>Private sector expenditure on health</a:t>
            </a:r>
          </a:p>
          <a:p>
            <a:pPr marL="117475" indent="-117475">
              <a:spcAft>
                <a:spcPts val="300"/>
              </a:spcAft>
              <a:buFont typeface="Arial" panose="020B0604020202020204" pitchFamily="34" charset="0"/>
              <a:buChar char="•"/>
            </a:pPr>
            <a:r>
              <a:rPr lang="en-US" sz="1200" dirty="0">
                <a:solidFill>
                  <a:schemeClr val="bg1"/>
                </a:solidFill>
              </a:rPr>
              <a:t>Non-health sector expenditures</a:t>
            </a:r>
          </a:p>
        </p:txBody>
      </p:sp>
      <p:sp>
        <p:nvSpPr>
          <p:cNvPr id="59" name="Rectangle 58"/>
          <p:cNvSpPr/>
          <p:nvPr/>
        </p:nvSpPr>
        <p:spPr>
          <a:xfrm>
            <a:off x="5767825" y="3479893"/>
            <a:ext cx="3088113" cy="1131079"/>
          </a:xfrm>
          <a:prstGeom prst="rect">
            <a:avLst/>
          </a:prstGeom>
        </p:spPr>
        <p:txBody>
          <a:bodyPr wrap="square">
            <a:spAutoFit/>
          </a:bodyPr>
          <a:lstStyle/>
          <a:p>
            <a:pPr>
              <a:spcAft>
                <a:spcPts val="300"/>
              </a:spcAft>
            </a:pPr>
            <a:r>
              <a:rPr lang="en-US" sz="1200" dirty="0">
                <a:solidFill>
                  <a:schemeClr val="bg1"/>
                </a:solidFill>
              </a:rPr>
              <a:t>INDIVIDUALS</a:t>
            </a:r>
          </a:p>
          <a:p>
            <a:pPr marL="117475" indent="-117475">
              <a:spcAft>
                <a:spcPts val="300"/>
              </a:spcAft>
              <a:buFont typeface="Arial" panose="020B0604020202020204" pitchFamily="34" charset="0"/>
              <a:buChar char="•"/>
            </a:pPr>
            <a:r>
              <a:rPr lang="en-US" sz="1200" dirty="0">
                <a:solidFill>
                  <a:schemeClr val="bg1"/>
                </a:solidFill>
              </a:rPr>
              <a:t>Decreased human capital</a:t>
            </a:r>
          </a:p>
          <a:p>
            <a:pPr marL="117475" indent="-117475">
              <a:spcAft>
                <a:spcPts val="300"/>
              </a:spcAft>
              <a:buFont typeface="Arial" panose="020B0604020202020204" pitchFamily="34" charset="0"/>
              <a:buChar char="•"/>
            </a:pPr>
            <a:r>
              <a:rPr lang="en-US" sz="1200" dirty="0">
                <a:solidFill>
                  <a:schemeClr val="bg1"/>
                </a:solidFill>
              </a:rPr>
              <a:t>Lost income</a:t>
            </a:r>
          </a:p>
          <a:p>
            <a:pPr marL="117475" indent="-117475">
              <a:spcAft>
                <a:spcPts val="300"/>
              </a:spcAft>
              <a:buFont typeface="Arial" panose="020B0604020202020204" pitchFamily="34" charset="0"/>
              <a:buChar char="•"/>
            </a:pPr>
            <a:r>
              <a:rPr lang="en-US" sz="1200" dirty="0">
                <a:solidFill>
                  <a:schemeClr val="bg1"/>
                </a:solidFill>
              </a:rPr>
              <a:t>Lost time due to caretaking responsibilities</a:t>
            </a:r>
          </a:p>
        </p:txBody>
      </p:sp>
      <p:sp>
        <p:nvSpPr>
          <p:cNvPr id="60" name="TextBox 59"/>
          <p:cNvSpPr txBox="1"/>
          <p:nvPr/>
        </p:nvSpPr>
        <p:spPr>
          <a:xfrm>
            <a:off x="5767825" y="2207369"/>
            <a:ext cx="2979999" cy="1131079"/>
          </a:xfrm>
          <a:prstGeom prst="rect">
            <a:avLst/>
          </a:prstGeom>
          <a:noFill/>
        </p:spPr>
        <p:txBody>
          <a:bodyPr wrap="square" rtlCol="0">
            <a:spAutoFit/>
          </a:bodyPr>
          <a:lstStyle/>
          <a:p>
            <a:pPr>
              <a:spcAft>
                <a:spcPts val="300"/>
              </a:spcAft>
            </a:pPr>
            <a:r>
              <a:rPr lang="en-US" sz="1200" dirty="0">
                <a:solidFill>
                  <a:schemeClr val="bg1"/>
                </a:solidFill>
              </a:rPr>
              <a:t>ECONOMY</a:t>
            </a:r>
          </a:p>
          <a:p>
            <a:pPr marL="117475" indent="-117475">
              <a:spcAft>
                <a:spcPts val="300"/>
              </a:spcAft>
              <a:buFont typeface="Arial" panose="020B0604020202020204" pitchFamily="34" charset="0"/>
              <a:buChar char="•"/>
            </a:pPr>
            <a:r>
              <a:rPr lang="en-US" sz="1200" dirty="0">
                <a:solidFill>
                  <a:schemeClr val="bg1"/>
                </a:solidFill>
              </a:rPr>
              <a:t>Output lost due to absenteeism</a:t>
            </a:r>
          </a:p>
          <a:p>
            <a:pPr marL="117475" indent="-117475">
              <a:spcAft>
                <a:spcPts val="300"/>
              </a:spcAft>
              <a:buFont typeface="Arial" panose="020B0604020202020204" pitchFamily="34" charset="0"/>
              <a:buChar char="•"/>
            </a:pPr>
            <a:r>
              <a:rPr lang="en-US" sz="1200" dirty="0">
                <a:solidFill>
                  <a:schemeClr val="bg1"/>
                </a:solidFill>
              </a:rPr>
              <a:t>Output lost due to </a:t>
            </a:r>
            <a:r>
              <a:rPr lang="en-US" sz="1200" dirty="0" err="1">
                <a:solidFill>
                  <a:schemeClr val="bg1"/>
                </a:solidFill>
              </a:rPr>
              <a:t>presenteeism</a:t>
            </a:r>
            <a:endParaRPr lang="en-US" sz="1200" baseline="30000" dirty="0">
              <a:solidFill>
                <a:schemeClr val="bg1"/>
              </a:solidFill>
            </a:endParaRPr>
          </a:p>
          <a:p>
            <a:pPr marL="117475" indent="-117475">
              <a:spcAft>
                <a:spcPts val="300"/>
              </a:spcAft>
              <a:buFont typeface="Arial" panose="020B0604020202020204" pitchFamily="34" charset="0"/>
              <a:buChar char="•"/>
            </a:pPr>
            <a:r>
              <a:rPr lang="en-US" sz="1200" dirty="0">
                <a:solidFill>
                  <a:schemeClr val="bg1"/>
                </a:solidFill>
              </a:rPr>
              <a:t>Cost to replace workers who drop out of workforce due to chronic disease</a:t>
            </a:r>
          </a:p>
        </p:txBody>
      </p:sp>
      <p:sp>
        <p:nvSpPr>
          <p:cNvPr id="41" name="Title 1"/>
          <p:cNvSpPr>
            <a:spLocks noGrp="1"/>
          </p:cNvSpPr>
          <p:nvPr>
            <p:ph type="title"/>
          </p:nvPr>
        </p:nvSpPr>
        <p:spPr>
          <a:xfrm>
            <a:off x="1" y="857249"/>
            <a:ext cx="9144000" cy="459486"/>
          </a:xfrm>
        </p:spPr>
        <p:txBody>
          <a:bodyPr/>
          <a:lstStyle/>
          <a:p>
            <a:r>
              <a:rPr lang="en-US" dirty="0"/>
              <a:t>Valuing the Economic Costs of NCDs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554448"/>
            <a:ext cx="385940" cy="48293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193" y="4594293"/>
            <a:ext cx="407681" cy="40768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882" y="3356578"/>
            <a:ext cx="259941" cy="599694"/>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0801" y="3741902"/>
            <a:ext cx="259941" cy="59969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 y="2286000"/>
            <a:ext cx="636902" cy="694912"/>
          </a:xfrm>
          <a:prstGeom prst="rect">
            <a:avLst/>
          </a:prstGeom>
        </p:spPr>
      </p:pic>
      <p:sp>
        <p:nvSpPr>
          <p:cNvPr id="4" name="Slide Number Placeholder 3"/>
          <p:cNvSpPr>
            <a:spLocks noGrp="1"/>
          </p:cNvSpPr>
          <p:nvPr>
            <p:ph type="sldNum" sz="quarter" idx="10"/>
          </p:nvPr>
        </p:nvSpPr>
        <p:spPr/>
        <p:txBody>
          <a:bodyPr/>
          <a:lstStyle/>
          <a:p>
            <a:fld id="{D4325D4D-289E-48C1-B277-2BEB492A7D19}" type="slidenum">
              <a:rPr lang="en-US" smtClean="0"/>
              <a:pPr/>
              <a:t>9</a:t>
            </a:fld>
            <a:endParaRPr lang="en-US"/>
          </a:p>
        </p:txBody>
      </p:sp>
    </p:spTree>
    <p:extLst>
      <p:ext uri="{BB962C8B-B14F-4D97-AF65-F5344CB8AC3E}">
        <p14:creationId xmlns:p14="http://schemas.microsoft.com/office/powerpoint/2010/main" val="2098139781"/>
      </p:ext>
    </p:extLst>
  </p:cSld>
  <p:clrMapOvr>
    <a:masterClrMapping/>
  </p:clrMapOvr>
</p:sld>
</file>

<file path=ppt/theme/theme1.xml><?xml version="1.0" encoding="utf-8"?>
<a:theme xmlns:a="http://schemas.openxmlformats.org/drawingml/2006/main" name="1_RTI Corporate">
  <a:themeElements>
    <a:clrScheme name="RTI Theme Colors">
      <a:dk1>
        <a:srgbClr val="000000"/>
      </a:dk1>
      <a:lt1>
        <a:srgbClr val="FFFFFF"/>
      </a:lt1>
      <a:dk2>
        <a:srgbClr val="000000"/>
      </a:dk2>
      <a:lt2>
        <a:srgbClr val="808080"/>
      </a:lt2>
      <a:accent1>
        <a:srgbClr val="085295"/>
      </a:accent1>
      <a:accent2>
        <a:srgbClr val="D06F1A"/>
      </a:accent2>
      <a:accent3>
        <a:srgbClr val="B1953A"/>
      </a:accent3>
      <a:accent4>
        <a:srgbClr val="FFC525"/>
      </a:accent4>
      <a:accent5>
        <a:srgbClr val="5D9732"/>
      </a:accent5>
      <a:accent6>
        <a:srgbClr val="4F2683"/>
      </a:accent6>
      <a:hlink>
        <a:srgbClr val="0045C7"/>
      </a:hlink>
      <a:folHlink>
        <a:srgbClr val="5D6EC9"/>
      </a:folHlink>
    </a:clrScheme>
    <a:fontScheme name="Custom Design">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5_RTI_Standard_Template.potx [Read-Only]" id="{5E9090E8-BD29-4CC8-98C9-16B9808A3DD1}" vid="{55375F69-0B7D-4645-980A-3B2A48BF0E75}"/>
    </a:ext>
  </a:extLst>
</a:theme>
</file>

<file path=ppt/theme/theme2.xml><?xml version="1.0" encoding="utf-8"?>
<a:theme xmlns:a="http://schemas.openxmlformats.org/drawingml/2006/main" name="2_RTI Corporate">
  <a:themeElements>
    <a:clrScheme name="Intrigue palet from Pantone">
      <a:dk1>
        <a:srgbClr val="000000"/>
      </a:dk1>
      <a:lt1>
        <a:srgbClr val="FFFFFF"/>
      </a:lt1>
      <a:dk2>
        <a:srgbClr val="000000"/>
      </a:dk2>
      <a:lt2>
        <a:srgbClr val="808080"/>
      </a:lt2>
      <a:accent1>
        <a:srgbClr val="195190"/>
      </a:accent1>
      <a:accent2>
        <a:srgbClr val="B7C0D7"/>
      </a:accent2>
      <a:accent3>
        <a:srgbClr val="5F4B8B"/>
      </a:accent3>
      <a:accent4>
        <a:srgbClr val="757A4E"/>
      </a:accent4>
      <a:accent5>
        <a:srgbClr val="4D4B50"/>
      </a:accent5>
      <a:accent6>
        <a:srgbClr val="BD9865"/>
      </a:accent6>
      <a:hlink>
        <a:srgbClr val="0045C7"/>
      </a:hlink>
      <a:folHlink>
        <a:srgbClr val="5D6EC9"/>
      </a:folHlink>
    </a:clrScheme>
    <a:fontScheme name="Custom Design">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noFill/>
        <a:ln w="9525" cap="flat" cmpd="sng" algn="ctr">
          <a:solidFill>
            <a:schemeClr val="accent1"/>
          </a:solidFill>
          <a:prstDash val="solid"/>
          <a:round/>
          <a:headEnd type="none" w="med" len="med"/>
          <a:tailEnd type="none" w="med" len="med"/>
        </a:ln>
        <a:effectLst/>
      </a:spPr>
      <a:body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5 RTI Template_eaj.potx" id="{F36C9CB5-03DD-49DE-A2E1-ECD0688EE6F0}" vid="{2E05CADE-BD4F-44D0-94ED-F5F5804852F8}"/>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2798024CC5A1C4AB5016A49BC9FBBC3" ma:contentTypeVersion="12" ma:contentTypeDescription="Create a new document." ma:contentTypeScope="" ma:versionID="4553f06942d1b5ca8a15c196cb170af3">
  <xsd:schema xmlns:xsd="http://www.w3.org/2001/XMLSchema" xmlns:xs="http://www.w3.org/2001/XMLSchema" xmlns:p="http://schemas.microsoft.com/office/2006/metadata/properties" xmlns:ns1="http://schemas.microsoft.com/sharepoint/v3" xmlns:ns2="93abf1c5-233a-4182-95ba-d49c063894df" xmlns:ns3="fda9f608-abd2-47e9-b2c2-edad86d7ca44" targetNamespace="http://schemas.microsoft.com/office/2006/metadata/properties" ma:root="true" ma:fieldsID="453b7caeb4d8c3d3d97dbe77f3fc4c9c" ns1:_="" ns2:_="" ns3:_="">
    <xsd:import namespace="http://schemas.microsoft.com/sharepoint/v3"/>
    <xsd:import namespace="93abf1c5-233a-4182-95ba-d49c063894df"/>
    <xsd:import namespace="fda9f608-abd2-47e9-b2c2-edad86d7ca4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description="" ma:hidden="true" ma:internalName="_ip_UnifiedCompliancePolicyProperties">
      <xsd:simpleType>
        <xsd:restriction base="dms:Note"/>
      </xsd:simpleType>
    </xsd:element>
    <xsd:element name="_ip_UnifiedCompliancePolicyUIAction" ma:index="16"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abf1c5-233a-4182-95ba-d49c063894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9f608-abd2-47e9-b2c2-edad86d7ca4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44678A-8D45-4E45-BA89-8634B30E3D1C}">
  <ds:schemaRefs>
    <ds:schemaRef ds:uri="http://schemas.microsoft.com/sharepoint/v3/contenttype/forms"/>
  </ds:schemaRefs>
</ds:datastoreItem>
</file>

<file path=customXml/itemProps2.xml><?xml version="1.0" encoding="utf-8"?>
<ds:datastoreItem xmlns:ds="http://schemas.openxmlformats.org/officeDocument/2006/customXml" ds:itemID="{5342AD99-41D0-4EB3-8A54-F05453EF69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3abf1c5-233a-4182-95ba-d49c063894df"/>
    <ds:schemaRef ds:uri="fda9f608-abd2-47e9-b2c2-edad86d7ca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FEC901-E847-49E2-AAF3-AE66476EA278}">
  <ds:schemaRefs>
    <ds:schemaRef ds:uri="http://purl.org/dc/terms/"/>
    <ds:schemaRef ds:uri="fda9f608-abd2-47e9-b2c2-edad86d7ca44"/>
    <ds:schemaRef ds:uri="http://schemas.microsoft.com/sharepoint/v3"/>
    <ds:schemaRef ds:uri="93abf1c5-233a-4182-95ba-d49c063894df"/>
    <ds:schemaRef ds:uri="http://schemas.microsoft.com/office/2006/metadata/properties"/>
    <ds:schemaRef ds:uri="http://schemas.microsoft.com/office/2006/documentManagement/types"/>
    <ds:schemaRef ds:uri="http://www.w3.org/XML/1998/namespace"/>
    <ds:schemaRef ds:uri="http://purl.org/dc/elements/1.1/"/>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15097</TotalTime>
  <Words>3698</Words>
  <Application>Microsoft Office PowerPoint</Application>
  <PresentationFormat>On-screen Show (4:3)</PresentationFormat>
  <Paragraphs>406</Paragraphs>
  <Slides>24</Slides>
  <Notes>21</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Arial Narrow</vt:lpstr>
      <vt:lpstr>Calibri</vt:lpstr>
      <vt:lpstr>Corbel</vt:lpstr>
      <vt:lpstr>Wingdings</vt:lpstr>
      <vt:lpstr>1_RTI Corporate</vt:lpstr>
      <vt:lpstr>2_RTI Corporate</vt:lpstr>
      <vt:lpstr>Using Economic Modeling to Open Policy Windows for Non-communicable Disease Investment</vt:lpstr>
      <vt:lpstr>Investing in NCDs prevention and control</vt:lpstr>
      <vt:lpstr>Agenda</vt:lpstr>
      <vt:lpstr>PowerPoint Presentation</vt:lpstr>
      <vt:lpstr>PowerPoint Presentation</vt:lpstr>
      <vt:lpstr>PowerPoint Presentation</vt:lpstr>
      <vt:lpstr>The global burden of NCDs</vt:lpstr>
      <vt:lpstr>Global economic burden of NCDs</vt:lpstr>
      <vt:lpstr>Valuing the Economic Costs of NCDs</vt:lpstr>
      <vt:lpstr>,  Dollars per DALY from donors, by disease, 2015 </vt:lpstr>
      <vt:lpstr>PowerPoint Presentation</vt:lpstr>
      <vt:lpstr>What is an Investment Case?</vt:lpstr>
      <vt:lpstr>Investment Cases – Moving toward a Definition</vt:lpstr>
      <vt:lpstr>Portfolio Analysis for Global Health Impact</vt:lpstr>
      <vt:lpstr>What kinds of things might we want a model to tell us?</vt:lpstr>
      <vt:lpstr>Models Used for Economic Analysis of NCDs</vt:lpstr>
      <vt:lpstr>Considerations for economic models</vt:lpstr>
      <vt:lpstr>Comparison of Characteristics</vt:lpstr>
      <vt:lpstr>Questions – in three buckets</vt:lpstr>
      <vt:lpstr>PowerPoint Presentation</vt:lpstr>
      <vt:lpstr>Presenting results and communicating the story</vt:lpstr>
      <vt:lpstr>Catalyzing change requires strong evidence, but also thoughtful framing.</vt:lpstr>
      <vt:lpstr>d</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Jamaica: Investment Case for the Prevention and control of NCDs</dc:title>
  <dc:creator>Hutchinson, Brian</dc:creator>
  <cp:lastModifiedBy>Nugent, Rachel</cp:lastModifiedBy>
  <cp:revision>134</cp:revision>
  <dcterms:modified xsi:type="dcterms:W3CDTF">2019-04-16T17:16:51Z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0x010100E2798024CC5A1C4AB5016A49BC9FBBC3</vt:lpwstr>
  </property>
</Properties>
</file>