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5"/>
    <p:sldMasterId id="2147483696" r:id="rId6"/>
  </p:sldMasterIdLst>
  <p:notesMasterIdLst>
    <p:notesMasterId r:id="rId25"/>
  </p:notesMasterIdLst>
  <p:handoutMasterIdLst>
    <p:handoutMasterId r:id="rId26"/>
  </p:handoutMasterIdLst>
  <p:sldIdLst>
    <p:sldId id="265" r:id="rId7"/>
    <p:sldId id="273" r:id="rId8"/>
    <p:sldId id="275" r:id="rId9"/>
    <p:sldId id="274" r:id="rId10"/>
    <p:sldId id="276" r:id="rId11"/>
    <p:sldId id="277" r:id="rId12"/>
    <p:sldId id="287" r:id="rId13"/>
    <p:sldId id="292" r:id="rId14"/>
    <p:sldId id="295" r:id="rId15"/>
    <p:sldId id="293" r:id="rId16"/>
    <p:sldId id="286" r:id="rId17"/>
    <p:sldId id="280" r:id="rId18"/>
    <p:sldId id="282" r:id="rId19"/>
    <p:sldId id="272" r:id="rId20"/>
    <p:sldId id="302" r:id="rId21"/>
    <p:sldId id="304" r:id="rId22"/>
    <p:sldId id="306" r:id="rId23"/>
    <p:sldId id="27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5F2D7AB-2A09-44DC-9B4A-A8850F942E2F}">
          <p14:sldIdLst>
            <p14:sldId id="265"/>
          </p14:sldIdLst>
        </p14:section>
        <p14:section name="Serious Gaming" id="{C56425F0-E9BF-4B7A-BFDB-38261C37B6F4}">
          <p14:sldIdLst/>
        </p14:section>
        <p14:section name="PhaseI Phase II" id="{EC521934-0482-4F47-BC16-437AF53ED458}">
          <p14:sldIdLst>
            <p14:sldId id="273"/>
            <p14:sldId id="275"/>
            <p14:sldId id="274"/>
            <p14:sldId id="276"/>
            <p14:sldId id="277"/>
            <p14:sldId id="287"/>
            <p14:sldId id="292"/>
            <p14:sldId id="295"/>
            <p14:sldId id="293"/>
            <p14:sldId id="286"/>
            <p14:sldId id="280"/>
            <p14:sldId id="282"/>
            <p14:sldId id="272"/>
            <p14:sldId id="302"/>
            <p14:sldId id="304"/>
            <p14:sldId id="306"/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0959" autoAdjust="0"/>
  </p:normalViewPr>
  <p:slideViewPr>
    <p:cSldViewPr snapToGrid="0" showGuides="1">
      <p:cViewPr varScale="1">
        <p:scale>
          <a:sx n="93" d="100"/>
          <a:sy n="93" d="100"/>
        </p:scale>
        <p:origin x="121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241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58A34-83F4-4B2E-BC5A-DE51EE8822F9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E58C-C1A6-4C4C-90C2-B7F5B0504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05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E1917-0BAF-4687-978A-82FFF05559C3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E1E9A-E921-4174-A0FC-51868D7AC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6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 Gene and John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305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Pull up</a:t>
            </a:r>
            <a:r>
              <a:rPr lang="en-US" baseline="0" dirty="0"/>
              <a:t> UI in real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5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58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Advanced high school student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Undergraduate student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PhD student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Post-doctoral student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IDM new employees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517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895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UI graphic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Show people lined up at clinic to represent number of cases increasing and decreasing via sim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Mosquito habitat(s) show mosquito volume increasing and decreasing via sim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Rainy – Sunny graphics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User has little control in this historical 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Observations occur that are not well informed nor scientific in nature, humanized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Obtaining information is achieved by clicking on objects (perhaps community members or locations such as clinic, habitats, shaman,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Have some sort of literary narrative of the past year(s).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Some mechanism to indicate first day level complete and to move 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867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UI graphic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Show people lined up at clinic to represent number of cases increasing and decreasing via sim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Mosquito habitat(s) show mosquito volume increasing and decreasing via sim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Hit play level starts, after year, game pauses and you receive your first year's performance review, review provides a checklist of questions to gauge whether you get promoted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The performance review contains clues on what you should have done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You can interact with the clinic, mosquito habitats, weather and new object the supplier of interventions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Budget has to be such that if you hire all experts your budget is reduced to not allow interventions in the next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If you hired more people you need a performance review that informs you, there is no budget to proceed, you need to go through the level again and make wiser choices of what you really need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45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70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38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C520-2B70-4FB1-85C7-A12B4017844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3C81-D0D9-41AC-A56A-FED4DE11458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924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C520-2B70-4FB1-85C7-A12B4017844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3C81-D0D9-41AC-A56A-FED4DE11458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447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C520-2B70-4FB1-85C7-A12B4017844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3C81-D0D9-41AC-A56A-FED4DE11458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262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C520-2B70-4FB1-85C7-A12B4017844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3C81-D0D9-41AC-A56A-FED4DE11458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123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C520-2B70-4FB1-85C7-A12B4017844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3C81-D0D9-41AC-A56A-FED4DE11458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928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C520-2B70-4FB1-85C7-A12B4017844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3C81-D0D9-41AC-A56A-FED4DE11458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5708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C520-2B70-4FB1-85C7-A12B4017844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3C81-D0D9-41AC-A56A-FED4DE11458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3715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C520-2B70-4FB1-85C7-A12B4017844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3C81-D0D9-41AC-A56A-FED4DE11458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1014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C520-2B70-4FB1-85C7-A12B4017844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3C81-D0D9-41AC-A56A-FED4DE11458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782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2100" y="1825625"/>
            <a:ext cx="9791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879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C520-2B70-4FB1-85C7-A12B4017844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3C81-D0D9-41AC-A56A-FED4DE11458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8221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C520-2B70-4FB1-85C7-A12B4017844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3C81-D0D9-41AC-A56A-FED4DE11458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513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1658" y="4589463"/>
            <a:ext cx="10105791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1658" y="1709738"/>
            <a:ext cx="10105791" cy="28622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6768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5325" y="1825625"/>
            <a:ext cx="4754880" cy="43513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69700" y="1825625"/>
            <a:ext cx="4754880" cy="43513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3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98920" y="2193925"/>
            <a:ext cx="475488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98920" y="1489075"/>
            <a:ext cx="4754880" cy="641350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62100" y="2193925"/>
            <a:ext cx="475488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2100" y="1489075"/>
            <a:ext cx="4754880" cy="641350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100" y="274638"/>
            <a:ext cx="902335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166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2967135" y="3004457"/>
            <a:ext cx="3228392" cy="112900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58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514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2100" y="1825625"/>
            <a:ext cx="9791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2188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2100" y="365125"/>
            <a:ext cx="70104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8883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24100" y="365125"/>
            <a:ext cx="9029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3" descr="3FC66EDC-0D59-4593-A0A5-F9EF004793B0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578" y="6427604"/>
            <a:ext cx="2668037" cy="252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78" y="6428559"/>
            <a:ext cx="1095120" cy="26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36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4" r:id="rId8"/>
    <p:sldLayoutId id="2147483695" r:id="rId9"/>
    <p:sldLayoutId id="2147483681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1464" userDrawn="1">
          <p15:clr>
            <a:srgbClr val="F26B43"/>
          </p15:clr>
        </p15:guide>
        <p15:guide id="3" pos="7152" userDrawn="1">
          <p15:clr>
            <a:srgbClr val="F26B43"/>
          </p15:clr>
        </p15:guide>
        <p15:guide id="4" pos="984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EC520-2B70-4FB1-85C7-A12B401784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63C81-D0D9-41AC-A56A-FED4DE1145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743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microsoft.com/office/2007/relationships/media" Target="../media/media2.mp3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17.xml"/><Relationship Id="rId4" Type="http://schemas.openxmlformats.org/officeDocument/2006/relationships/audio" Target="../media/media2.mp3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78" y="6436723"/>
            <a:ext cx="1095120" cy="266442"/>
          </a:xfrm>
          <a:prstGeom prst="rect">
            <a:avLst/>
          </a:prstGeom>
        </p:spPr>
      </p:pic>
      <p:pic>
        <p:nvPicPr>
          <p:cNvPr id="6" name="Picture 2" descr="3FC66EDC-0D59-4593-A0A5-F9EF004793B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36" y="1946910"/>
            <a:ext cx="8156448" cy="77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1"/>
          <p:cNvSpPr txBox="1">
            <a:spLocks/>
          </p:cNvSpPr>
          <p:nvPr/>
        </p:nvSpPr>
        <p:spPr>
          <a:xfrm>
            <a:off x="2742460" y="3311096"/>
            <a:ext cx="7086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</a:rPr>
              <a:t>Serious Gaming</a:t>
            </a:r>
          </a:p>
        </p:txBody>
      </p:sp>
    </p:spTree>
    <p:extLst>
      <p:ext uri="{BB962C8B-B14F-4D97-AF65-F5344CB8AC3E}">
        <p14:creationId xmlns:p14="http://schemas.microsoft.com/office/powerpoint/2010/main" val="92307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99" y="1112838"/>
            <a:ext cx="11822782" cy="510910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39340" y="151765"/>
            <a:ext cx="9029700" cy="777875"/>
          </a:xfrm>
        </p:spPr>
        <p:txBody>
          <a:bodyPr/>
          <a:lstStyle/>
          <a:p>
            <a:r>
              <a:rPr lang="en-US" dirty="0"/>
              <a:t>Achieving the level…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9899" y="698807"/>
            <a:ext cx="1478290" cy="461665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en-US" sz="2400" b="1" i="1" dirty="0"/>
              <a:t>Good Job!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43510" y="1727052"/>
            <a:ext cx="962123" cy="3693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en-US" b="1" dirty="0" err="1"/>
              <a:t>Bednets</a:t>
            </a:r>
            <a:endParaRPr lang="en-US" b="1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743511" y="2569865"/>
            <a:ext cx="481060" cy="67498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743510" y="2015867"/>
            <a:ext cx="1322798" cy="553998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b="1" dirty="0"/>
              <a:t>Medium quality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b="1" dirty="0"/>
              <a:t>Ages 0 - 55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b="1" dirty="0"/>
              <a:t>67% </a:t>
            </a:r>
            <a:r>
              <a:rPr lang="en-US" sz="1000" b="1" dirty="0" err="1"/>
              <a:t>popluation</a:t>
            </a:r>
            <a:endParaRPr lang="en-US" sz="1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890310" y="2015867"/>
            <a:ext cx="962123" cy="3693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en-US" b="1" dirty="0" err="1"/>
              <a:t>Bednets</a:t>
            </a:r>
            <a:endParaRPr lang="en-US" b="1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9852433" y="2858680"/>
            <a:ext cx="193267" cy="42954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890310" y="2304682"/>
            <a:ext cx="1311578" cy="553998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b="1" dirty="0"/>
              <a:t>High quality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b="1" dirty="0"/>
              <a:t>Ages 0 - 55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b="1" dirty="0"/>
              <a:t>41% </a:t>
            </a:r>
            <a:r>
              <a:rPr lang="en-US" sz="1000" b="1" dirty="0" err="1"/>
              <a:t>popluation</a:t>
            </a:r>
            <a:endParaRPr lang="en-US" sz="1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863329" y="1935350"/>
            <a:ext cx="712439" cy="3693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en-US" b="1" dirty="0"/>
              <a:t>Spray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7019517" y="2778163"/>
            <a:ext cx="219483" cy="28881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863329" y="2224165"/>
            <a:ext cx="1311578" cy="553998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b="1" dirty="0"/>
              <a:t>High quality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b="1" dirty="0"/>
              <a:t>Ages 0 - 55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b="1" dirty="0"/>
              <a:t>41% </a:t>
            </a:r>
            <a:r>
              <a:rPr lang="en-US" sz="1000" b="1" dirty="0" err="1"/>
              <a:t>popluation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41621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  <p:bldP spid="15" grpId="0"/>
      <p:bldP spid="17" grpId="0"/>
      <p:bldP spid="20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Campaign.json</a:t>
            </a:r>
            <a:r>
              <a:rPr lang="en-US" dirty="0"/>
              <a:t> </a:t>
            </a:r>
            <a:r>
              <a:rPr lang="en-US" dirty="0" err="1"/>
              <a:t>Bednet</a:t>
            </a:r>
            <a:r>
              <a:rPr lang="en-US" dirty="0"/>
              <a:t> Intervention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2920701" y="1690688"/>
            <a:ext cx="400961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 "</a:t>
            </a:r>
            <a:r>
              <a:rPr lang="en-US" sz="1200" b="1" dirty="0" err="1"/>
              <a:t>Event_Coordinator_Config</a:t>
            </a:r>
            <a:r>
              <a:rPr lang="en-US" sz="1200" b="1" dirty="0"/>
              <a:t>": {</a:t>
            </a:r>
          </a:p>
          <a:p>
            <a:r>
              <a:rPr lang="en-US" sz="1200" b="1" dirty="0"/>
              <a:t>                "</a:t>
            </a:r>
            <a:r>
              <a:rPr lang="en-US" sz="1200" b="1" dirty="0" err="1"/>
              <a:t>Demographic_Coverage</a:t>
            </a:r>
            <a:r>
              <a:rPr lang="en-US" sz="1200" b="1" dirty="0"/>
              <a:t>": 1.0, </a:t>
            </a:r>
          </a:p>
          <a:p>
            <a:r>
              <a:rPr lang="en-US" sz="1200" b="1" dirty="0"/>
              <a:t>                "Duration": 1, </a:t>
            </a:r>
          </a:p>
          <a:p>
            <a:r>
              <a:rPr lang="en-US" sz="1200" b="1" dirty="0"/>
              <a:t>                "</a:t>
            </a:r>
            <a:r>
              <a:rPr lang="en-US" sz="1200" b="1" dirty="0" err="1"/>
              <a:t>Intervention_Config</a:t>
            </a:r>
            <a:r>
              <a:rPr lang="en-US" sz="1200" b="1" dirty="0"/>
              <a:t>": {</a:t>
            </a:r>
          </a:p>
          <a:p>
            <a:r>
              <a:rPr lang="en-US" sz="1200" b="1" dirty="0"/>
              <a:t>                    "</a:t>
            </a:r>
            <a:r>
              <a:rPr lang="en-US" sz="1200" b="1" dirty="0" err="1"/>
              <a:t>Cost_To_Consumer</a:t>
            </a:r>
            <a:r>
              <a:rPr lang="en-US" sz="1200" b="1" dirty="0"/>
              <a:t>": 1.0, </a:t>
            </a:r>
          </a:p>
          <a:p>
            <a:r>
              <a:rPr lang="en-US" sz="1200" b="1" dirty="0"/>
              <a:t>                    "</a:t>
            </a:r>
            <a:r>
              <a:rPr lang="en-US" sz="1200" b="1" dirty="0" err="1"/>
              <a:t>Durability_Time_Profile</a:t>
            </a:r>
            <a:r>
              <a:rPr lang="en-US" sz="1200" b="1" dirty="0"/>
              <a:t>": "DECAYDURABILITY", </a:t>
            </a:r>
          </a:p>
          <a:p>
            <a:r>
              <a:rPr lang="en-US" sz="1200" b="1" dirty="0"/>
              <a:t>                    "</a:t>
            </a:r>
            <a:r>
              <a:rPr lang="en-US" sz="1200" b="1" dirty="0" err="1"/>
              <a:t>Primary_Decay_Time_Constant</a:t>
            </a:r>
            <a:r>
              <a:rPr lang="en-US" sz="1200" b="1" dirty="0"/>
              <a:t>": 1460, </a:t>
            </a:r>
          </a:p>
          <a:p>
            <a:r>
              <a:rPr lang="en-US" sz="1200" b="1" dirty="0"/>
              <a:t>                    "</a:t>
            </a:r>
            <a:r>
              <a:rPr lang="en-US" sz="1200" b="1" dirty="0" err="1"/>
              <a:t>Secondary_Decay_Time_Constant</a:t>
            </a:r>
            <a:r>
              <a:rPr lang="en-US" sz="1200" b="1" dirty="0"/>
              <a:t>": 730, </a:t>
            </a:r>
          </a:p>
          <a:p>
            <a:r>
              <a:rPr lang="en-US" sz="1200" b="1" dirty="0"/>
              <a:t>                    "class": "</a:t>
            </a:r>
            <a:r>
              <a:rPr lang="en-US" sz="1200" b="1" dirty="0" err="1"/>
              <a:t>SimpleBednet</a:t>
            </a:r>
            <a:r>
              <a:rPr lang="en-US" sz="1200" b="1" dirty="0"/>
              <a:t>"</a:t>
            </a:r>
          </a:p>
          <a:p>
            <a:r>
              <a:rPr lang="en-US" sz="1200" b="1" dirty="0"/>
              <a:t>                }, </a:t>
            </a:r>
          </a:p>
          <a:p>
            <a:r>
              <a:rPr lang="en-US" sz="1200" b="1" dirty="0"/>
              <a:t>                "</a:t>
            </a:r>
            <a:r>
              <a:rPr lang="en-US" sz="1200" b="1" dirty="0" err="1"/>
              <a:t>Target_Age_Max</a:t>
            </a:r>
            <a:r>
              <a:rPr lang="en-US" sz="1200" b="1" dirty="0"/>
              <a:t>": 5, </a:t>
            </a:r>
          </a:p>
          <a:p>
            <a:r>
              <a:rPr lang="en-US" sz="1200" b="1" dirty="0"/>
              <a:t>                "</a:t>
            </a:r>
            <a:r>
              <a:rPr lang="en-US" sz="1200" b="1" dirty="0" err="1"/>
              <a:t>Target_Age_Min</a:t>
            </a:r>
            <a:r>
              <a:rPr lang="en-US" sz="1200" b="1" dirty="0"/>
              <a:t>": 0, </a:t>
            </a:r>
          </a:p>
          <a:p>
            <a:r>
              <a:rPr lang="en-US" sz="1200" b="1" dirty="0"/>
              <a:t>                "</a:t>
            </a:r>
            <a:r>
              <a:rPr lang="en-US" sz="1200" b="1" dirty="0" err="1"/>
              <a:t>Target_Demographic</a:t>
            </a:r>
            <a:r>
              <a:rPr lang="en-US" sz="1200" b="1" dirty="0"/>
              <a:t>": "</a:t>
            </a:r>
            <a:r>
              <a:rPr lang="en-US" sz="1200" b="1" dirty="0" err="1"/>
              <a:t>ExplicitAgeRanges</a:t>
            </a:r>
            <a:r>
              <a:rPr lang="en-US" sz="1200" b="1" dirty="0"/>
              <a:t>", </a:t>
            </a:r>
          </a:p>
          <a:p>
            <a:r>
              <a:rPr lang="en-US" sz="1200" b="1" dirty="0"/>
              <a:t>                "</a:t>
            </a:r>
            <a:r>
              <a:rPr lang="en-US" sz="1200" b="1" dirty="0" err="1"/>
              <a:t>Time_Value_Map</a:t>
            </a:r>
            <a:r>
              <a:rPr lang="en-US" sz="1200" b="1" dirty="0"/>
              <a:t>": {</a:t>
            </a:r>
          </a:p>
          <a:p>
            <a:r>
              <a:rPr lang="en-US" sz="1200" b="1" dirty="0"/>
              <a:t>                .</a:t>
            </a:r>
          </a:p>
          <a:p>
            <a:r>
              <a:rPr lang="en-US" sz="1200" b="1" dirty="0"/>
              <a:t>                .</a:t>
            </a:r>
          </a:p>
          <a:p>
            <a:r>
              <a:rPr lang="en-US" sz="1200" b="1" dirty="0"/>
              <a:t>                .</a:t>
            </a:r>
          </a:p>
          <a:p>
            <a:r>
              <a:rPr lang="en-US" sz="1200" b="1" dirty="0"/>
              <a:t>            }, </a:t>
            </a:r>
          </a:p>
          <a:p>
            <a:r>
              <a:rPr lang="en-US" sz="1200" b="1" dirty="0"/>
              <a:t>            "</a:t>
            </a:r>
            <a:r>
              <a:rPr lang="en-US" sz="1200" b="1" dirty="0" err="1"/>
              <a:t>Start_Day</a:t>
            </a:r>
            <a:r>
              <a:rPr lang="en-US" sz="1200" b="1" dirty="0"/>
              <a:t>": 358, </a:t>
            </a:r>
          </a:p>
          <a:p>
            <a:r>
              <a:rPr lang="en-US" sz="1200" b="1" dirty="0"/>
              <a:t>            "class": "</a:t>
            </a:r>
            <a:r>
              <a:rPr lang="en-US" sz="1200" b="1" dirty="0" err="1"/>
              <a:t>CampaignEvent</a:t>
            </a:r>
            <a:r>
              <a:rPr lang="en-US" sz="1200" b="1" dirty="0"/>
              <a:t>"</a:t>
            </a:r>
          </a:p>
          <a:p>
            <a:r>
              <a:rPr lang="en-US" sz="1200" b="1" dirty="0"/>
              <a:t>        }, </a:t>
            </a:r>
          </a:p>
        </p:txBody>
      </p:sp>
      <p:sp>
        <p:nvSpPr>
          <p:cNvPr id="4" name="Rectangle 3"/>
          <p:cNvSpPr/>
          <p:nvPr/>
        </p:nvSpPr>
        <p:spPr>
          <a:xfrm>
            <a:off x="6781349" y="1690688"/>
            <a:ext cx="400961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 "</a:t>
            </a:r>
            <a:r>
              <a:rPr lang="en-US" sz="1200" b="1" dirty="0" err="1"/>
              <a:t>Event_Coordinator_Config</a:t>
            </a:r>
            <a:r>
              <a:rPr lang="en-US" sz="1200" b="1" dirty="0"/>
              <a:t>": {</a:t>
            </a:r>
          </a:p>
          <a:p>
            <a:r>
              <a:rPr lang="en-US" sz="1200" b="1" dirty="0"/>
              <a:t>                "</a:t>
            </a:r>
            <a:r>
              <a:rPr lang="en-US" sz="1200" b="1" dirty="0" err="1"/>
              <a:t>Demographic_Coverage</a:t>
            </a:r>
            <a:r>
              <a:rPr lang="en-US" sz="1200" b="1" dirty="0"/>
              <a:t>": 1.0, </a:t>
            </a:r>
          </a:p>
          <a:p>
            <a:r>
              <a:rPr lang="en-US" sz="1200" b="1" dirty="0"/>
              <a:t>                "Duration": 1, </a:t>
            </a:r>
          </a:p>
          <a:p>
            <a:r>
              <a:rPr lang="en-US" sz="1200" b="1" dirty="0"/>
              <a:t>                "</a:t>
            </a:r>
            <a:r>
              <a:rPr lang="en-US" sz="1200" b="1" dirty="0" err="1"/>
              <a:t>Intervention_Config</a:t>
            </a:r>
            <a:r>
              <a:rPr lang="en-US" sz="1200" b="1" dirty="0"/>
              <a:t>": {</a:t>
            </a:r>
          </a:p>
          <a:p>
            <a:r>
              <a:rPr lang="en-US" sz="1200" b="1" dirty="0"/>
              <a:t>                    "</a:t>
            </a:r>
            <a:r>
              <a:rPr lang="en-US" sz="1200" b="1" dirty="0" err="1"/>
              <a:t>Cost_To_Consumer</a:t>
            </a:r>
            <a:r>
              <a:rPr lang="en-US" sz="1200" b="1" dirty="0"/>
              <a:t>": 1.0, </a:t>
            </a:r>
          </a:p>
          <a:p>
            <a:r>
              <a:rPr lang="en-US" sz="1200" b="1" dirty="0"/>
              <a:t>                    "</a:t>
            </a:r>
            <a:r>
              <a:rPr lang="en-US" sz="1200" b="1" dirty="0" err="1"/>
              <a:t>Durability_Time_Profile</a:t>
            </a:r>
            <a:r>
              <a:rPr lang="en-US" sz="1200" b="1" dirty="0"/>
              <a:t>": "DECAYDURABILITY", </a:t>
            </a:r>
          </a:p>
          <a:p>
            <a:r>
              <a:rPr lang="en-US" sz="1200" b="1" dirty="0"/>
              <a:t>                    "</a:t>
            </a:r>
            <a:r>
              <a:rPr lang="en-US" sz="1200" b="1" dirty="0" err="1"/>
              <a:t>Primary_Decay_Time_Constant</a:t>
            </a:r>
            <a:r>
              <a:rPr lang="en-US" sz="1200" b="1" dirty="0"/>
              <a:t>": 1460, </a:t>
            </a:r>
          </a:p>
          <a:p>
            <a:r>
              <a:rPr lang="en-US" sz="1200" b="1" dirty="0"/>
              <a:t>                    "</a:t>
            </a:r>
            <a:r>
              <a:rPr lang="en-US" sz="1200" b="1" dirty="0" err="1"/>
              <a:t>Secondary_Decay_Time_Constant</a:t>
            </a:r>
            <a:r>
              <a:rPr lang="en-US" sz="1200" b="1" dirty="0"/>
              <a:t>": 730, </a:t>
            </a:r>
          </a:p>
          <a:p>
            <a:r>
              <a:rPr lang="en-US" sz="1200" b="1" dirty="0"/>
              <a:t>                    "class": "</a:t>
            </a:r>
            <a:r>
              <a:rPr lang="en-US" sz="1200" b="1" dirty="0" err="1"/>
              <a:t>SimpleBednet</a:t>
            </a:r>
            <a:r>
              <a:rPr lang="en-US" sz="1200" b="1" dirty="0"/>
              <a:t>"</a:t>
            </a:r>
          </a:p>
          <a:p>
            <a:r>
              <a:rPr lang="en-US" sz="1200" b="1" dirty="0"/>
              <a:t>                }, 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                "</a:t>
            </a:r>
            <a:r>
              <a:rPr lang="en-US" sz="1200" b="1" dirty="0" err="1">
                <a:solidFill>
                  <a:srgbClr val="FF0000"/>
                </a:solidFill>
              </a:rPr>
              <a:t>Target_Age_Max</a:t>
            </a:r>
            <a:r>
              <a:rPr lang="en-US" sz="1200" b="1" dirty="0">
                <a:solidFill>
                  <a:srgbClr val="FF0000"/>
                </a:solidFill>
              </a:rPr>
              <a:t>": 12, 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                "</a:t>
            </a:r>
            <a:r>
              <a:rPr lang="en-US" sz="1200" b="1" dirty="0" err="1">
                <a:solidFill>
                  <a:srgbClr val="FF0000"/>
                </a:solidFill>
              </a:rPr>
              <a:t>Target_Age_Min</a:t>
            </a:r>
            <a:r>
              <a:rPr lang="en-US" sz="1200" b="1" dirty="0">
                <a:solidFill>
                  <a:srgbClr val="FF0000"/>
                </a:solidFill>
              </a:rPr>
              <a:t>": 06 </a:t>
            </a:r>
          </a:p>
          <a:p>
            <a:r>
              <a:rPr lang="en-US" sz="1200" b="1" dirty="0"/>
              <a:t>                "</a:t>
            </a:r>
            <a:r>
              <a:rPr lang="en-US" sz="1200" b="1" dirty="0" err="1"/>
              <a:t>Target_Demographic</a:t>
            </a:r>
            <a:r>
              <a:rPr lang="en-US" sz="1200" b="1" dirty="0"/>
              <a:t>": "</a:t>
            </a:r>
            <a:r>
              <a:rPr lang="en-US" sz="1200" b="1" dirty="0" err="1"/>
              <a:t>ExplicitAgeRanges</a:t>
            </a:r>
            <a:r>
              <a:rPr lang="en-US" sz="1200" b="1" dirty="0"/>
              <a:t>", </a:t>
            </a:r>
          </a:p>
          <a:p>
            <a:r>
              <a:rPr lang="en-US" sz="1200" b="1" dirty="0"/>
              <a:t>                "</a:t>
            </a:r>
            <a:r>
              <a:rPr lang="en-US" sz="1200" b="1" dirty="0" err="1"/>
              <a:t>Time_Value_Map</a:t>
            </a:r>
            <a:r>
              <a:rPr lang="en-US" sz="1200" b="1" dirty="0"/>
              <a:t>": {</a:t>
            </a:r>
          </a:p>
          <a:p>
            <a:r>
              <a:rPr lang="en-US" sz="1200" b="1" dirty="0"/>
              <a:t>                .</a:t>
            </a:r>
          </a:p>
          <a:p>
            <a:r>
              <a:rPr lang="en-US" sz="1200" b="1" dirty="0"/>
              <a:t>                .</a:t>
            </a:r>
          </a:p>
          <a:p>
            <a:r>
              <a:rPr lang="en-US" sz="1200" b="1" dirty="0"/>
              <a:t>                .</a:t>
            </a:r>
          </a:p>
          <a:p>
            <a:r>
              <a:rPr lang="en-US" sz="1200" b="1" dirty="0"/>
              <a:t>            }, </a:t>
            </a:r>
          </a:p>
          <a:p>
            <a:r>
              <a:rPr lang="en-US" sz="1200" b="1" dirty="0"/>
              <a:t>            "</a:t>
            </a:r>
            <a:r>
              <a:rPr lang="en-US" sz="1200" b="1" dirty="0" err="1"/>
              <a:t>Start_Day</a:t>
            </a:r>
            <a:r>
              <a:rPr lang="en-US" sz="1200" b="1" dirty="0"/>
              <a:t>": 358, </a:t>
            </a:r>
          </a:p>
          <a:p>
            <a:r>
              <a:rPr lang="en-US" sz="1200" b="1" dirty="0"/>
              <a:t>            "class": "</a:t>
            </a:r>
            <a:r>
              <a:rPr lang="en-US" sz="1200" b="1" dirty="0" err="1"/>
              <a:t>CampaignEvent</a:t>
            </a:r>
            <a:r>
              <a:rPr lang="en-US" sz="1200" b="1" dirty="0"/>
              <a:t>"</a:t>
            </a:r>
          </a:p>
          <a:p>
            <a:r>
              <a:rPr lang="en-US" sz="1200" b="1" dirty="0"/>
              <a:t>        },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230976" y="3121849"/>
            <a:ext cx="528478" cy="3693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en-US" b="1" i="1" dirty="0"/>
              <a:t>Etc.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43" y="2182104"/>
            <a:ext cx="2376371" cy="2841674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2552714" y="1560877"/>
            <a:ext cx="637526" cy="50946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552714" y="5161280"/>
            <a:ext cx="739126" cy="61976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1160" y="2314694"/>
            <a:ext cx="2072940" cy="3693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en-US" dirty="0" err="1"/>
              <a:t>Bednet</a:t>
            </a:r>
            <a:r>
              <a:rPr lang="en-US" dirty="0"/>
              <a:t> Intervention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904240" y="2865120"/>
            <a:ext cx="121920" cy="102616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88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II</a:t>
            </a:r>
          </a:p>
        </p:txBody>
      </p:sp>
      <p:sp>
        <p:nvSpPr>
          <p:cNvPr id="3" name="Rectangle 2"/>
          <p:cNvSpPr/>
          <p:nvPr/>
        </p:nvSpPr>
        <p:spPr>
          <a:xfrm>
            <a:off x="1552687" y="1690688"/>
            <a:ext cx="102484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000000"/>
                </a:solidFill>
              </a:rPr>
              <a:t>The primary goal is to provide a learning path for an undergraduate, or higher college level individual to learn the DTK parameter space’s cause and effect while providing a fun and motivating environment to learn.</a:t>
            </a:r>
            <a:endParaRPr lang="en-US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431221" y="3414910"/>
            <a:ext cx="4433842" cy="461665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en-US" sz="2400" b="1" i="1" dirty="0"/>
              <a:t>Alternate Educational Objectives: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69041" y="3997093"/>
            <a:ext cx="5403595" cy="1477328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Education of complexity of infectious disease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Managing a budget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Biology of disease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Human immune system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99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Principles / Game Guidelines</a:t>
            </a:r>
          </a:p>
        </p:txBody>
      </p:sp>
      <p:sp>
        <p:nvSpPr>
          <p:cNvPr id="3" name="Rectangle 2"/>
          <p:cNvSpPr/>
          <p:nvPr/>
        </p:nvSpPr>
        <p:spPr>
          <a:xfrm>
            <a:off x="2660724" y="1690688"/>
            <a:ext cx="735957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What is the educational aspect?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How does feature change as we advance through game levels?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How does the feature affect game play?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How does the feature affect the news feed / ticker?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Can we measure player knowledge?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Achievement unlocked?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Mini-quiz?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How is the feature incorporated into the UI?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Does this help learn the DTK?</a:t>
            </a:r>
            <a:endParaRPr lang="en-US" sz="2400" b="1" i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0798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"/>
            <a:ext cx="12192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61222" y="3334870"/>
            <a:ext cx="10499862" cy="8586966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</a:rPr>
              <a:t>The island of </a:t>
            </a:r>
            <a:r>
              <a:rPr lang="en-US" sz="2400" b="1" dirty="0" err="1">
                <a:solidFill>
                  <a:prstClr val="black"/>
                </a:solidFill>
              </a:rPr>
              <a:t>L’Mao</a:t>
            </a:r>
            <a:r>
              <a:rPr lang="en-US" sz="2400" b="1" dirty="0">
                <a:solidFill>
                  <a:prstClr val="black"/>
                </a:solidFill>
              </a:rPr>
              <a:t> is a peaceful island with lush tropical landscapes </a:t>
            </a:r>
          </a:p>
          <a:p>
            <a:pPr algn="ctr"/>
            <a:r>
              <a:rPr lang="en-US" sz="2400" b="1" dirty="0">
                <a:solidFill>
                  <a:prstClr val="black"/>
                </a:solidFill>
              </a:rPr>
              <a:t>replenished by seasonal rains creating a humid climate. The beautiful sunsets </a:t>
            </a:r>
          </a:p>
          <a:p>
            <a:pPr algn="ctr"/>
            <a:r>
              <a:rPr lang="en-US" sz="2400" b="1" dirty="0">
                <a:solidFill>
                  <a:prstClr val="black"/>
                </a:solidFill>
              </a:rPr>
              <a:t>are one of the many natural attractions making this location an ideal spot for</a:t>
            </a:r>
          </a:p>
          <a:p>
            <a:pPr algn="ctr"/>
            <a:r>
              <a:rPr lang="en-US" sz="2400" b="1" dirty="0">
                <a:solidFill>
                  <a:prstClr val="black"/>
                </a:solidFill>
              </a:rPr>
              <a:t>the islanders that reside here. Based on your research about the island, the</a:t>
            </a:r>
          </a:p>
          <a:p>
            <a:pPr algn="ctr"/>
            <a:r>
              <a:rPr lang="en-US" sz="2400" b="1" dirty="0">
                <a:solidFill>
                  <a:prstClr val="black"/>
                </a:solidFill>
              </a:rPr>
              <a:t>island has been inhabited for over 2,000 years preserving its rich cultural</a:t>
            </a:r>
          </a:p>
          <a:p>
            <a:pPr algn="ctr"/>
            <a:r>
              <a:rPr lang="en-US" sz="2400" b="1" dirty="0">
                <a:solidFill>
                  <a:prstClr val="black"/>
                </a:solidFill>
              </a:rPr>
              <a:t>and sense of community with little external cultural influence.</a:t>
            </a:r>
          </a:p>
          <a:p>
            <a:pPr algn="ctr"/>
            <a:endParaRPr lang="en-US" sz="2400" b="1" dirty="0">
              <a:solidFill>
                <a:prstClr val="black"/>
              </a:solidFill>
            </a:endParaRPr>
          </a:p>
          <a:p>
            <a:pPr algn="ctr"/>
            <a:r>
              <a:rPr lang="en-US" sz="2400" b="1" dirty="0">
                <a:solidFill>
                  <a:prstClr val="black"/>
                </a:solidFill>
              </a:rPr>
              <a:t>The island hosts several small communities sustaining a total island </a:t>
            </a:r>
          </a:p>
          <a:p>
            <a:pPr algn="ctr"/>
            <a:r>
              <a:rPr lang="en-US" sz="2400" b="1" dirty="0">
                <a:solidFill>
                  <a:prstClr val="black"/>
                </a:solidFill>
              </a:rPr>
              <a:t>population of approximately 30,000 people. Exports provide a meager </a:t>
            </a:r>
          </a:p>
          <a:p>
            <a:pPr algn="ctr"/>
            <a:r>
              <a:rPr lang="en-US" sz="2400" b="1" dirty="0">
                <a:solidFill>
                  <a:prstClr val="black"/>
                </a:solidFill>
              </a:rPr>
              <a:t>income for the families barely sustaining the simple lifestyle of the </a:t>
            </a:r>
          </a:p>
          <a:p>
            <a:pPr algn="ctr"/>
            <a:r>
              <a:rPr lang="en-US" sz="2400" b="1" dirty="0">
                <a:solidFill>
                  <a:prstClr val="black"/>
                </a:solidFill>
              </a:rPr>
              <a:t>island's inhabitants. The growing trade in the past 50 years has created </a:t>
            </a:r>
          </a:p>
          <a:p>
            <a:pPr algn="ctr"/>
            <a:r>
              <a:rPr lang="en-US" sz="2400" b="1" dirty="0">
                <a:solidFill>
                  <a:prstClr val="black"/>
                </a:solidFill>
              </a:rPr>
              <a:t>an unwanted side effect with the importation of malaria infected </a:t>
            </a:r>
          </a:p>
          <a:p>
            <a:pPr algn="ctr"/>
            <a:r>
              <a:rPr lang="en-US" sz="2400" b="1" dirty="0">
                <a:solidFill>
                  <a:prstClr val="black"/>
                </a:solidFill>
              </a:rPr>
              <a:t>mosquitoes.</a:t>
            </a:r>
          </a:p>
          <a:p>
            <a:pPr algn="ctr"/>
            <a:endParaRPr lang="en-US" sz="2400" b="1" dirty="0">
              <a:solidFill>
                <a:prstClr val="black"/>
              </a:solidFill>
            </a:endParaRPr>
          </a:p>
          <a:p>
            <a:pPr algn="ctr"/>
            <a:r>
              <a:rPr lang="en-US" sz="2400" b="1" dirty="0">
                <a:solidFill>
                  <a:prstClr val="black"/>
                </a:solidFill>
              </a:rPr>
              <a:t>Your assignment as an intern is to be</a:t>
            </a:r>
          </a:p>
          <a:p>
            <a:pPr algn="ctr"/>
            <a:r>
              <a:rPr lang="en-US" sz="2400" b="1" dirty="0">
                <a:solidFill>
                  <a:prstClr val="black"/>
                </a:solidFill>
              </a:rPr>
              <a:t>the city's Public Health Program Officer. This is a small but necessary step in</a:t>
            </a:r>
          </a:p>
          <a:p>
            <a:pPr algn="ctr"/>
            <a:r>
              <a:rPr lang="en-US" sz="2400" b="1" dirty="0">
                <a:solidFill>
                  <a:prstClr val="black"/>
                </a:solidFill>
              </a:rPr>
              <a:t>your career plan to someday be a Regional Director managing hundreds of teams</a:t>
            </a:r>
          </a:p>
          <a:p>
            <a:pPr algn="ctr"/>
            <a:r>
              <a:rPr lang="en-US" sz="2400" b="1" dirty="0">
                <a:solidFill>
                  <a:prstClr val="black"/>
                </a:solidFill>
              </a:rPr>
              <a:t>dedicated to the control of infectious disease. Your job as an intern is part of</a:t>
            </a:r>
          </a:p>
          <a:p>
            <a:pPr algn="ctr"/>
            <a:r>
              <a:rPr lang="en-US" sz="2400" b="1" dirty="0">
                <a:solidFill>
                  <a:prstClr val="black"/>
                </a:solidFill>
              </a:rPr>
              <a:t>an experimental program sponsored by the World Health Organization to control</a:t>
            </a:r>
          </a:p>
          <a:p>
            <a:pPr algn="ctr"/>
            <a:r>
              <a:rPr lang="en-US" sz="2400" b="1" dirty="0">
                <a:solidFill>
                  <a:prstClr val="black"/>
                </a:solidFill>
              </a:rPr>
              <a:t>and eradicate malaria on the entire island, starting in </a:t>
            </a:r>
            <a:r>
              <a:rPr lang="en-US" sz="2400" b="1" dirty="0" err="1">
                <a:solidFill>
                  <a:prstClr val="black"/>
                </a:solidFill>
              </a:rPr>
              <a:t>Jimjambo</a:t>
            </a:r>
            <a:r>
              <a:rPr lang="en-US" sz="2400" b="1" dirty="0">
                <a:solidFill>
                  <a:prstClr val="black"/>
                </a:solidFill>
              </a:rPr>
              <a:t>. The few</a:t>
            </a:r>
          </a:p>
          <a:p>
            <a:pPr algn="ctr"/>
            <a:r>
              <a:rPr lang="en-US" sz="2400" b="1" dirty="0">
                <a:solidFill>
                  <a:prstClr val="black"/>
                </a:solidFill>
              </a:rPr>
              <a:t>courses you passed in epidemiology will help with this challenge but you'll soon</a:t>
            </a:r>
          </a:p>
          <a:p>
            <a:pPr algn="ctr"/>
            <a:r>
              <a:rPr lang="en-US" sz="2400" b="1" dirty="0">
                <a:solidFill>
                  <a:prstClr val="black"/>
                </a:solidFill>
              </a:rPr>
              <a:t>understand there's much to learn to eradicate a complicated disease, malaria.</a:t>
            </a:r>
          </a:p>
          <a:p>
            <a:pPr algn="ctr"/>
            <a:endParaRPr lang="en-US" sz="2400" b="1" dirty="0">
              <a:solidFill>
                <a:prstClr val="black"/>
              </a:solidFill>
            </a:endParaRPr>
          </a:p>
        </p:txBody>
      </p:sp>
      <p:pic>
        <p:nvPicPr>
          <p:cNvPr id="12" name="SGIV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13" name="SGIV1-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21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84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9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8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8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53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1" grpId="0" animBg="1"/>
      <p:bldP spid="1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Skill Levels</a:t>
            </a:r>
          </a:p>
        </p:txBody>
      </p:sp>
      <p:sp>
        <p:nvSpPr>
          <p:cNvPr id="3" name="Rectangle 2"/>
          <p:cNvSpPr/>
          <p:nvPr/>
        </p:nvSpPr>
        <p:spPr>
          <a:xfrm>
            <a:off x="2660724" y="1690688"/>
            <a:ext cx="735957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000000"/>
                </a:solidFill>
                <a:effectLst/>
              </a:rPr>
              <a:t>Intern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Intern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000000"/>
                </a:solidFill>
                <a:effectLst/>
              </a:rPr>
              <a:t>Resident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Resident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Resident 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Public Health Program Officer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Senior Public Health Program Officer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Regional PHPO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Director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i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2428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Day at Jimjambo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557" y="1850315"/>
            <a:ext cx="6478013" cy="36438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5115" y="1944724"/>
            <a:ext cx="9877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solidFill>
                  <a:prstClr val="black"/>
                </a:solidFill>
              </a:rPr>
              <a:t>Objective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4665" y="2221723"/>
            <a:ext cx="4606189" cy="116955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prstClr val="black"/>
                </a:solidFill>
              </a:rPr>
              <a:t>To disseminate the observed state of the health of the Jimjambo community  residence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prstClr val="black"/>
                </a:solidFill>
              </a:rPr>
              <a:t>To impress upon the player, if you do nothing, you’ll have similar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prstClr val="black"/>
                </a:solidFill>
              </a:rPr>
              <a:t>Provide basic humanized observational data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5115" y="4693882"/>
            <a:ext cx="11735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solidFill>
                  <a:prstClr val="black"/>
                </a:solidFill>
              </a:rPr>
              <a:t>Exit Criteria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4665" y="4970977"/>
            <a:ext cx="4799012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prstClr val="black"/>
                </a:solidFill>
              </a:rPr>
              <a:t>Concepts of Malaria, climate, sick, mosquitoes,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prstClr val="black"/>
                </a:solidFill>
              </a:rPr>
              <a:t>User acknowledged observations indicating acceptance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5115" y="3633832"/>
            <a:ext cx="10963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solidFill>
                  <a:prstClr val="black"/>
                </a:solidFill>
              </a:rPr>
              <a:t>Skill Points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94665" y="3910831"/>
            <a:ext cx="24967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prstClr val="black"/>
                </a:solidFill>
              </a:rPr>
              <a:t>Acknowledged observation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prstClr val="black"/>
                </a:solidFill>
              </a:rPr>
              <a:t>None for this level</a:t>
            </a:r>
          </a:p>
        </p:txBody>
      </p:sp>
      <p:pic>
        <p:nvPicPr>
          <p:cNvPr id="1026" name="Picture 2" descr="http://www.clipartheaven.com/clipart/international/africa/shaman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0367" y="4318311"/>
            <a:ext cx="125188" cy="23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77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Jimjambo Surveillance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557" y="1850315"/>
            <a:ext cx="6478013" cy="364388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12623" y="3305579"/>
            <a:ext cx="1450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prstClr val="black"/>
                </a:solidFill>
              </a:rPr>
              <a:t>Entry Criteria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79647" y="3625610"/>
            <a:ext cx="216443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prstClr val="black"/>
                </a:solidFill>
              </a:rPr>
              <a:t>Location: Jimjambo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prstClr val="black"/>
                </a:solidFill>
              </a:rPr>
              <a:t>Annual Budget: $10,00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2623" y="4589716"/>
            <a:ext cx="1301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prstClr val="black"/>
                </a:solidFill>
              </a:rPr>
              <a:t>Exit Criteria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79647" y="4909747"/>
            <a:ext cx="46122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prstClr val="black"/>
                </a:solidFill>
              </a:rPr>
              <a:t>Hired clinical health director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prstClr val="black"/>
                </a:solidFill>
              </a:rPr>
              <a:t>Budget increases to cover cost of clinical health director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2623" y="1917172"/>
            <a:ext cx="1087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prstClr val="black"/>
                </a:solidFill>
              </a:rPr>
              <a:t>Objective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79647" y="2329605"/>
            <a:ext cx="4256441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0000"/>
                </a:solidFill>
              </a:rPr>
              <a:t>You need a clinical health director to get reports on age groups, severe cases, averted cases</a:t>
            </a:r>
          </a:p>
        </p:txBody>
      </p:sp>
      <p:pic>
        <p:nvPicPr>
          <p:cNvPr id="16" name="Picture 2" descr="http://www.clipartheaven.com/clipart/international/africa/shaman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0367" y="4318311"/>
            <a:ext cx="125188" cy="23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11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56095" y="2692860"/>
            <a:ext cx="1900072" cy="584775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en-US" sz="3200" b="1" i="1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1409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241658" y="2963863"/>
            <a:ext cx="10105791" cy="429577"/>
          </a:xfrm>
        </p:spPr>
        <p:txBody>
          <a:bodyPr/>
          <a:lstStyle/>
          <a:p>
            <a:r>
              <a:rPr lang="en-US" dirty="0"/>
              <a:t>Gene Oates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41658" y="1709738"/>
            <a:ext cx="10105791" cy="1063942"/>
          </a:xfrm>
        </p:spPr>
        <p:txBody>
          <a:bodyPr/>
          <a:lstStyle/>
          <a:p>
            <a:r>
              <a:rPr lang="en-US" dirty="0"/>
              <a:t>DTK – Serious Gaming</a:t>
            </a:r>
          </a:p>
        </p:txBody>
      </p:sp>
    </p:spTree>
    <p:extLst>
      <p:ext uri="{BB962C8B-B14F-4D97-AF65-F5344CB8AC3E}">
        <p14:creationId xmlns:p14="http://schemas.microsoft.com/office/powerpoint/2010/main" val="64985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IDM Learning Challenge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92680" y="1842724"/>
            <a:ext cx="2531847" cy="461665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en-US" sz="2400" b="1" i="1" dirty="0"/>
              <a:t>Exploring Options: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97892" y="2190411"/>
            <a:ext cx="4453270" cy="2031325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Wizard based UI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Quickstart</a:t>
            </a:r>
            <a:r>
              <a:rPr lang="en-US" dirty="0"/>
              <a:t> installer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Excel </a:t>
            </a:r>
            <a:r>
              <a:rPr lang="en-US" dirty="0" err="1"/>
              <a:t>FrontEnd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Quickstart</a:t>
            </a:r>
            <a:r>
              <a:rPr lang="en-US" dirty="0"/>
              <a:t> zip (non-install)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Documentation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Computational Modeling Platform Service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Source Code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24100" y="4350072"/>
            <a:ext cx="1651414" cy="461665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en-US" sz="2400" b="1" i="1" dirty="0"/>
              <a:t>Challenges: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19407" y="4811737"/>
            <a:ext cx="7069949" cy="1477328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Understanding assumptions in the multi-dimensional parameter 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Engaging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barrier to entry</a:t>
            </a:r>
          </a:p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384233" y="2795914"/>
            <a:ext cx="5540299" cy="1015663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en-US" sz="6000" b="1" i="1" dirty="0"/>
              <a:t>Serious Gaming?</a:t>
            </a:r>
          </a:p>
        </p:txBody>
      </p:sp>
    </p:spTree>
    <p:extLst>
      <p:ext uri="{BB962C8B-B14F-4D97-AF65-F5344CB8AC3E}">
        <p14:creationId xmlns:p14="http://schemas.microsoft.com/office/powerpoint/2010/main" val="253755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Concept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92680" y="2090152"/>
            <a:ext cx="2897845" cy="461665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en-US" sz="2400" b="1" i="1" dirty="0"/>
              <a:t>Questions to Answer: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52762" y="2565354"/>
            <a:ext cx="7134004" cy="1200329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Technically feasible to use DTK as game engine?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Does Serious Gaming appear to be a valid option for learning the DTK?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does the longer term resource commitment look like?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are the risks associated with this approach?</a:t>
            </a:r>
          </a:p>
        </p:txBody>
      </p:sp>
    </p:spTree>
    <p:extLst>
      <p:ext uri="{BB962C8B-B14F-4D97-AF65-F5344CB8AC3E}">
        <p14:creationId xmlns:p14="http://schemas.microsoft.com/office/powerpoint/2010/main" val="140738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2915322" y="1420006"/>
            <a:ext cx="5131398" cy="4980791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" name="Oval 6"/>
          <p:cNvSpPr/>
          <p:nvPr/>
        </p:nvSpPr>
        <p:spPr>
          <a:xfrm>
            <a:off x="3528509" y="2108499"/>
            <a:ext cx="3894268" cy="3571538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" name="Oval 3"/>
          <p:cNvSpPr/>
          <p:nvPr/>
        </p:nvSpPr>
        <p:spPr>
          <a:xfrm>
            <a:off x="4270785" y="2727004"/>
            <a:ext cx="2409713" cy="2388196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I Architecture</a:t>
            </a:r>
          </a:p>
        </p:txBody>
      </p:sp>
      <p:sp>
        <p:nvSpPr>
          <p:cNvPr id="3" name="Oval 2"/>
          <p:cNvSpPr/>
          <p:nvPr/>
        </p:nvSpPr>
        <p:spPr>
          <a:xfrm>
            <a:off x="4831774" y="3388292"/>
            <a:ext cx="1221115" cy="1011219"/>
          </a:xfrm>
          <a:prstGeom prst="ellipse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EMOD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86670" y="2865128"/>
            <a:ext cx="870366" cy="3693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en-US" b="1" dirty="0"/>
              <a:t>Python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05487" y="4532561"/>
            <a:ext cx="869597" cy="3693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en-US" b="1" dirty="0"/>
              <a:t>Service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05486" y="5136775"/>
            <a:ext cx="869597" cy="3693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en-US" b="1" dirty="0"/>
              <a:t>Service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33053" y="2239409"/>
            <a:ext cx="885179" cy="3693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en-US" b="1" dirty="0" err="1"/>
              <a:t>NodeJS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850172" y="1610017"/>
            <a:ext cx="1528945" cy="3693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en-US" b="1" dirty="0"/>
              <a:t>User Interface</a:t>
            </a:r>
          </a:p>
        </p:txBody>
      </p:sp>
    </p:spTree>
    <p:extLst>
      <p:ext uri="{BB962C8B-B14F-4D97-AF65-F5344CB8AC3E}">
        <p14:creationId xmlns:p14="http://schemas.microsoft.com/office/powerpoint/2010/main" val="285912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2371725"/>
            <a:ext cx="9029700" cy="1325563"/>
          </a:xfrm>
        </p:spPr>
        <p:txBody>
          <a:bodyPr/>
          <a:lstStyle/>
          <a:p>
            <a:r>
              <a:rPr lang="en-US" dirty="0"/>
              <a:t>Phase I User Interface</a:t>
            </a:r>
          </a:p>
        </p:txBody>
      </p:sp>
    </p:spTree>
    <p:extLst>
      <p:ext uri="{BB962C8B-B14F-4D97-AF65-F5344CB8AC3E}">
        <p14:creationId xmlns:p14="http://schemas.microsoft.com/office/powerpoint/2010/main" val="339284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340" y="151765"/>
            <a:ext cx="9029700" cy="777875"/>
          </a:xfrm>
        </p:spPr>
        <p:txBody>
          <a:bodyPr/>
          <a:lstStyle/>
          <a:p>
            <a:r>
              <a:rPr lang="en-US" dirty="0"/>
              <a:t>Simple </a:t>
            </a:r>
            <a:r>
              <a:rPr lang="en-US" dirty="0" err="1"/>
              <a:t>Bednet</a:t>
            </a: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99" y="1143000"/>
            <a:ext cx="11824814" cy="50789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" y="171370"/>
            <a:ext cx="1525418" cy="3693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en-US" b="1" dirty="0"/>
              <a:t>Cases Averted</a:t>
            </a:r>
          </a:p>
        </p:txBody>
      </p:sp>
      <p:cxnSp>
        <p:nvCxnSpPr>
          <p:cNvPr id="6" name="Straight Arrow Connector 5"/>
          <p:cNvCxnSpPr>
            <a:stCxn id="3" idx="2"/>
          </p:cNvCxnSpPr>
          <p:nvPr/>
        </p:nvCxnSpPr>
        <p:spPr>
          <a:xfrm flipH="1">
            <a:off x="701040" y="540702"/>
            <a:ext cx="198829" cy="93757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988820" y="1802050"/>
            <a:ext cx="2109167" cy="3693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en-US" b="1" dirty="0" err="1"/>
              <a:t>Bednet</a:t>
            </a:r>
            <a:r>
              <a:rPr lang="en-US" b="1" dirty="0"/>
              <a:t> Intervention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819400" y="2665015"/>
            <a:ext cx="112002" cy="52014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554071" y="2384742"/>
            <a:ext cx="58373" cy="186849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6162306" y="2478166"/>
            <a:ext cx="58373" cy="186849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8436516" y="2387546"/>
            <a:ext cx="58373" cy="186849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0710726" y="2350565"/>
            <a:ext cx="58373" cy="186849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168076" y="2092026"/>
            <a:ext cx="1439818" cy="600164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b="1" dirty="0"/>
              <a:t>Medium quality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b="1" dirty="0"/>
              <a:t>Ages 0 – 20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b="1" dirty="0"/>
              <a:t>50% population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231690" y="171370"/>
            <a:ext cx="2621743" cy="3693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en-US" b="1" dirty="0"/>
              <a:t>Lots of Remaining Budget</a:t>
            </a:r>
          </a:p>
        </p:txBody>
      </p:sp>
      <p:cxnSp>
        <p:nvCxnSpPr>
          <p:cNvPr id="24" name="Straight Arrow Connector 23"/>
          <p:cNvCxnSpPr>
            <a:stCxn id="23" idx="2"/>
          </p:cNvCxnSpPr>
          <p:nvPr/>
        </p:nvCxnSpPr>
        <p:spPr>
          <a:xfrm>
            <a:off x="10542562" y="540702"/>
            <a:ext cx="557238" cy="78009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153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20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39340" y="151765"/>
            <a:ext cx="9029700" cy="777875"/>
          </a:xfrm>
        </p:spPr>
        <p:txBody>
          <a:bodyPr/>
          <a:lstStyle/>
          <a:p>
            <a:r>
              <a:rPr lang="en-US" dirty="0" err="1"/>
              <a:t>Bednet</a:t>
            </a:r>
            <a:r>
              <a:rPr lang="en-US" dirty="0"/>
              <a:t> &amp; Spray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899" y="1143000"/>
            <a:ext cx="11865379" cy="50789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0" y="171370"/>
            <a:ext cx="1525418" cy="3693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en-US" b="1" dirty="0"/>
              <a:t>Cases Averted</a:t>
            </a:r>
          </a:p>
        </p:txBody>
      </p:sp>
      <p:cxnSp>
        <p:nvCxnSpPr>
          <p:cNvPr id="7" name="Straight Arrow Connector 6"/>
          <p:cNvCxnSpPr>
            <a:stCxn id="6" idx="2"/>
          </p:cNvCxnSpPr>
          <p:nvPr/>
        </p:nvCxnSpPr>
        <p:spPr>
          <a:xfrm flipH="1">
            <a:off x="701040" y="540702"/>
            <a:ext cx="198829" cy="93757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438400" y="1847334"/>
            <a:ext cx="962123" cy="3693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en-US" b="1" dirty="0" err="1"/>
              <a:t>Bednets</a:t>
            </a:r>
            <a:endParaRPr lang="en-US" b="1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244735" y="2216666"/>
            <a:ext cx="1392495" cy="98373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187701" y="2216666"/>
            <a:ext cx="965199" cy="107263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090702" y="2032000"/>
            <a:ext cx="712439" cy="3693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en-US" b="1" dirty="0"/>
              <a:t>Spray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5753101" y="2401332"/>
            <a:ext cx="1300255" cy="71016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840003" y="2401332"/>
            <a:ext cx="465797" cy="71016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448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32025"/>
            <a:ext cx="9029700" cy="1325563"/>
          </a:xfrm>
        </p:spPr>
        <p:txBody>
          <a:bodyPr/>
          <a:lstStyle/>
          <a:p>
            <a:r>
              <a:rPr lang="en-US" dirty="0"/>
              <a:t>Spoiler Alert</a:t>
            </a:r>
          </a:p>
        </p:txBody>
      </p:sp>
    </p:spTree>
    <p:extLst>
      <p:ext uri="{BB962C8B-B14F-4D97-AF65-F5344CB8AC3E}">
        <p14:creationId xmlns:p14="http://schemas.microsoft.com/office/powerpoint/2010/main" val="415197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loud skipper design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idmWcolor.potx" id="{E4C3BE90-C182-4B17-93DB-605D2BE100A9}" vid="{81681CB7-EC90-4AFF-A1E3-342B2978889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d2bc46a-f014-48ed-be59-9d6cf5da36fb">6FCQ3RPYFS27-334089976-136</_dlc_DocId>
    <_dlc_DocIdUrl xmlns="6d2bc46a-f014-48ed-be59-9d6cf5da36fb">
      <Url>https://idmod.sharepoint.com/symposium/_layouts/15/DocIdRedir.aspx?ID=6FCQ3RPYFS27-334089976-136</Url>
      <Description>6FCQ3RPYFS27-334089976-136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6CA0B617D2DD498B639B5695A764B4" ma:contentTypeVersion="2" ma:contentTypeDescription="Create a new document." ma:contentTypeScope="" ma:versionID="12ce6ba286d8a722fbeda7b993b86f49">
  <xsd:schema xmlns:xsd="http://www.w3.org/2001/XMLSchema" xmlns:xs="http://www.w3.org/2001/XMLSchema" xmlns:p="http://schemas.microsoft.com/office/2006/metadata/properties" xmlns:ns2="6d2bc46a-f014-48ed-be59-9d6cf5da36fb" targetNamespace="http://schemas.microsoft.com/office/2006/metadata/properties" ma:root="true" ma:fieldsID="679a8e4ae1d572e94e67380fd784e4fb" ns2:_="">
    <xsd:import namespace="6d2bc46a-f014-48ed-be59-9d6cf5da36f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2bc46a-f014-48ed-be59-9d6cf5da36f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277CA408-B150-4E08-BED5-DAD37182BB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672265-BF7A-4ADD-9126-177AC12AB1E8}">
  <ds:schemaRefs>
    <ds:schemaRef ds:uri="http://purl.org/dc/terms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6d2bc46a-f014-48ed-be59-9d6cf5da36fb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969C0D3-AB9F-45BA-A8DF-2EF73159C94D}"/>
</file>

<file path=customXml/itemProps4.xml><?xml version="1.0" encoding="utf-8"?>
<ds:datastoreItem xmlns:ds="http://schemas.openxmlformats.org/officeDocument/2006/customXml" ds:itemID="{8CDB3012-06C1-437E-A103-D5DAD6A5ECF4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1169</Words>
  <Application>Microsoft Office PowerPoint</Application>
  <PresentationFormat>Widescreen</PresentationFormat>
  <Paragraphs>204</Paragraphs>
  <Slides>18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Cambria</vt:lpstr>
      <vt:lpstr>Cloud skipper design template</vt:lpstr>
      <vt:lpstr>Office Theme</vt:lpstr>
      <vt:lpstr>PowerPoint Presentation</vt:lpstr>
      <vt:lpstr>DTK – Serious Gaming</vt:lpstr>
      <vt:lpstr>IDM Learning Challenge</vt:lpstr>
      <vt:lpstr>Proof of Concept</vt:lpstr>
      <vt:lpstr>Phase I Architecture</vt:lpstr>
      <vt:lpstr>Phase I User Interface</vt:lpstr>
      <vt:lpstr>Simple Bednet </vt:lpstr>
      <vt:lpstr>Bednet &amp; Spray</vt:lpstr>
      <vt:lpstr>Spoiler Alert</vt:lpstr>
      <vt:lpstr>Achieving the level…</vt:lpstr>
      <vt:lpstr>Campaign.json Bednet Intervention</vt:lpstr>
      <vt:lpstr>Phase II</vt:lpstr>
      <vt:lpstr>Core Principles / Game Guidelines</vt:lpstr>
      <vt:lpstr>PowerPoint Presentation</vt:lpstr>
      <vt:lpstr>Skill Levels</vt:lpstr>
      <vt:lpstr>First Day at Jimjambo</vt:lpstr>
      <vt:lpstr>Jimjambo Surveillance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2015-08-27T14:25:30Z</dcterms:created>
  <dcterms:modified xsi:type="dcterms:W3CDTF">2016-04-20T19:07:58Z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TC034605089991</vt:lpwstr>
  </property>
  <property fmtid="{D5CDD505-2E9C-101B-9397-08002B2CF9AE}" pid="3" name="ContentTypeId">
    <vt:lpwstr>0x010100C76CA0B617D2DD498B639B5695A764B4</vt:lpwstr>
  </property>
  <property fmtid="{D5CDD505-2E9C-101B-9397-08002B2CF9AE}" pid="4" name="_dlc_DocIdItemGuid">
    <vt:lpwstr>6679b4e1-3b68-452a-b421-7ca699290ead</vt:lpwstr>
  </property>
</Properties>
</file>