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520" r:id="rId3"/>
    <p:sldId id="297" r:id="rId4"/>
    <p:sldId id="519" r:id="rId5"/>
    <p:sldId id="300" r:id="rId6"/>
    <p:sldId id="269" r:id="rId7"/>
    <p:sldId id="272" r:id="rId8"/>
    <p:sldId id="522" r:id="rId9"/>
    <p:sldId id="301" r:id="rId10"/>
    <p:sldId id="303" r:id="rId11"/>
    <p:sldId id="270" r:id="rId12"/>
    <p:sldId id="321" r:id="rId13"/>
    <p:sldId id="521" r:id="rId14"/>
    <p:sldId id="302" r:id="rId15"/>
    <p:sldId id="516" r:id="rId16"/>
    <p:sldId id="311" r:id="rId17"/>
    <p:sldId id="518" r:id="rId18"/>
    <p:sldId id="259" r:id="rId19"/>
    <p:sldId id="325" r:id="rId20"/>
    <p:sldId id="517" r:id="rId21"/>
    <p:sldId id="257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07"/>
    <p:restoredTop sz="94745"/>
  </p:normalViewPr>
  <p:slideViewPr>
    <p:cSldViewPr snapToGrid="0" snapToObjects="1">
      <p:cViewPr varScale="1">
        <p:scale>
          <a:sx n="99" d="100"/>
          <a:sy n="99" d="100"/>
        </p:scale>
        <p:origin x="7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87EFB-905C-AA41-B06E-77EB1835EB90}" type="datetimeFigureOut">
              <a:rPr lang="en-US" smtClean="0"/>
              <a:t>4/11/19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A0E41-2CEA-EC42-BE86-B88997644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57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Trachoma</a:t>
            </a:r>
            <a:r>
              <a:rPr lang="en-US" baseline="0" dirty="0"/>
              <a:t> studies on </a:t>
            </a:r>
            <a:r>
              <a:rPr lang="en-US" baseline="0" dirty="0" err="1"/>
              <a:t>azithro</a:t>
            </a:r>
            <a:r>
              <a:rPr lang="en-US" baseline="0" dirty="0"/>
              <a:t> have found ID effects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Diarrhea and RI: 2, TZ, NP, reductions in reported diarrhea among children in treated vs untreated communities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Malaria: 6 mixed, different settings, range from no difference to 73% reduction within 1</a:t>
            </a:r>
            <a:r>
              <a:rPr lang="en-US" baseline="30000" dirty="0"/>
              <a:t>st</a:t>
            </a:r>
            <a:r>
              <a:rPr lang="en-US" baseline="0" dirty="0"/>
              <a:t> month, 4/6 found reductions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Overall, evidence of efficacy noted within first 3-6 months, effects waning over time, none after 6 months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*Selected, focused on major causes of child mortality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Others:</a:t>
            </a:r>
            <a:r>
              <a:rPr lang="en-US" baseline="0" dirty="0"/>
              <a:t> genital chlamydia infection, yaws, </a:t>
            </a:r>
            <a:r>
              <a:rPr lang="en-US" baseline="0" dirty="0" err="1"/>
              <a:t>azithro+SMC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3BEE8-799C-4151-88D6-9F3657C84D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31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Raw numbers and rates per 1,000 children; note about confounding by indication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9F105-026A-AC4E-9743-EC2E563E78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Trachoma studies have looked directly at mortality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2009, cluster RCT in Ethiopia comparing distribution frequencies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3BEE8-799C-4151-88D6-9F3657C84D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69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</a:t>
            </a:r>
            <a:r>
              <a:rPr lang="en-US" baseline="0" dirty="0"/>
              <a:t> randomized 1500 communities to… over 2 years – children 1-59 months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Baseline, biannual census to monitor mortality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Range of mortality rates, from 5.5 in TZ to 27.5 in Niger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3BEE8-799C-4151-88D6-9F3657C84D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89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Primary outcome,</a:t>
            </a:r>
            <a:r>
              <a:rPr lang="en-US" baseline="0" dirty="0"/>
              <a:t> describe graph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Overall 13.5%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Niger 18.1%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3BEE8-799C-4151-88D6-9F3657C84D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84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Results by 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Describe</a:t>
            </a:r>
            <a:r>
              <a:rPr lang="en-US" baseline="0" dirty="0"/>
              <a:t> age group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Overall, strongest in 1-5 months, ~25% reduction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3BEE8-799C-4151-88D6-9F3657C84D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74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A0E41-2CEA-EC42-BE86-B889976443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39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97AC9-3246-4CF4-895F-B2BC8C3671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17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97AC9-3246-4CF4-895F-B2BC8C3671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88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Male infant from Ouagadougou (not in study), can see features on the ultrasound of IHPS including width (2) and length (1) which are both larger than normal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9F105-026A-AC4E-9743-EC2E563E78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5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7DB8F-684D-3344-9AC2-34E189694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5966EB-C23F-E44A-A136-7A6257DAE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0A7B7-2599-0B4F-A5E9-7C8BEE38A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340C9-541C-E148-A89C-F473327F5FA1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5620C-0921-D049-A3E5-C9402E341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1870-10F8-7D40-9BD8-7604838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94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BF698-BF54-6840-8B58-690DF8854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18610-B569-7741-9530-4D3EFF74D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6A051-51B1-804B-A5A8-A7D94945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B301-0922-254C-B8B1-60BC6564A4EC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1851-4575-D34B-9FA3-EFD55933B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30510-4FFD-CD43-98B9-3D8E992B8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71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0930A9-F1A4-CD40-9930-7A77FACB2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CDA2A-43B0-2948-A92E-951BDF4F7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15B02-262D-2545-A34B-5E6541779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7669F-1328-3645-971D-3F28C8DD31A8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8C082-A6A3-4A41-A413-924412699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30345-AEC3-7B40-A6D1-DFF934B4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43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4DD2-570B-CF44-9864-C805E7DA4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57976-5404-6D42-9A31-5146F3E22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D3C7E-8F68-1347-B27F-88E56E9A1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6C6B-5B67-2F4D-B61B-E74346AAD174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C8CA7-E2DC-5D4B-8FCA-795B9C422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1BFBE-9BE7-C644-937D-AA4B03A3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99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6BA3-D847-6146-A6CE-7E51412DE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F0CDC-9C9E-BD40-A959-821BF0B89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75D5F-B6D3-9742-B012-EAE289C0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052A-4370-314A-9F45-A35202AEF9F4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37C9B-6729-8C46-A449-65E8C0509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A9B32-3B45-BB4A-A8EB-DBF2AE233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0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C6605-3C15-8A45-A2A6-8EC5D46DF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12875-6141-3844-A6BF-CB3AA9F945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E3CEFF-D940-8E4C-BA56-0C2B15AAC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A97BC-1473-A747-96B3-7A2040492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358DD-9AF6-B446-BB69-87E16F8C1108}" type="datetime1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5026E3-1121-624A-97B8-BFD27A94A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D3D75-79D4-2946-B633-4A4B3D7F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4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A9EE0-AEBB-6949-9626-54181F0FA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C396C-CCBF-4A45-95AB-DB75B1E05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96988-D937-A944-AF7F-3E5132AF2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73211-D11D-6745-9F83-0149D1D24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E20E88-9FF1-374F-AB39-3970C97CE2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E39118-4CCE-5F41-9EC6-1B92F997F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A8E5-E593-8F4B-997A-48D132B1097D}" type="datetime1">
              <a:rPr lang="en-US" smtClean="0"/>
              <a:t>4/11/19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480DD0-AE10-964A-BAC6-6DBDCFC08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1D5152-35C9-BD4E-AFDF-7625A940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7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D0DCB-5C23-964B-8749-336CB2392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0ED5AD-D950-3240-8FAB-22FE4B1BD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4B4A-CBB7-D848-B2F4-1A983112B2D8}" type="datetime1">
              <a:rPr lang="en-US" smtClean="0"/>
              <a:t>4/11/19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4519D-2289-F546-A60B-CD71D00F5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448566-EDD8-9444-8C9F-BFA789127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40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D3CF2-66B2-FB48-8432-5D76E4E57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B3BE-0A43-354C-8A9B-86645C93A559}" type="datetime1">
              <a:rPr lang="en-US" smtClean="0"/>
              <a:t>4/11/19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1E0569-CB93-9540-83D2-F0B3D1853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5858C-0487-5F4D-B902-B306DF9FE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58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464A6-1A27-204D-99C6-70CB0B2F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B53A5-FF62-EF45-9461-773BE7FD4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7F63E-0147-5646-A4DC-68EC6E113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051B2-1A48-BA47-8DBE-2C99F9EE5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5F81-F721-474D-9230-9B38127C8279}" type="datetime1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DABE57-6830-DA41-B0BF-9BFFA434A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E5AA01-3944-0147-831E-30E7A98D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7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47F4A-E89B-F94C-AFAC-9F45AAF11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C1E5A-EBD0-7E41-ADC8-EDF8C3C00A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8693C-BF54-D148-ABA9-60AA8F2E9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1A1CA-3385-AD49-980A-E4298EDFF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B988-6A69-634D-AEB2-D56E02E40436}" type="datetime1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C23D6-5256-3A4A-9C4E-3826D5348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87585-2F8C-0847-BC2F-8FF88243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47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E44BDE-DDFD-154C-8F6B-1A4589848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DC03E-0491-BB41-BF20-1074CA665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CD9EF-1D1A-1C4B-84A6-30F8F3CC0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A0CE9-D37C-B74E-86D8-52231FAF4C8A}" type="datetime1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E12DB-26AA-0B45-BCA3-5E0767D54B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68AAD-1A2F-2C49-BD23-274C433DA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C8C56-5295-084F-901D-6197B5B11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7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url?sa=i&amp;rct=j&amp;q=&amp;esrc=s&amp;source=images&amp;cd=&amp;ved=2ahUKEwi-nYXRzL3eAhVzOX0KHZDWAsQQjRx6BAgBEAU&amp;url=https%3A%2F%2Fwww.facebook.com%2FCentre-de-Recherche-en-Sant%25C3%25A9-de-Nouna-CRSN-257802410964436%2F&amp;psig=AOvVaw1i85GFnjB6D3_fOZN_RzBk&amp;ust=1541519189940412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B4207-F8B0-0A45-949F-7B3D93F5D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6290"/>
            <a:ext cx="9144000" cy="2387600"/>
          </a:xfrm>
          <a:solidFill>
            <a:schemeClr val="bg1">
              <a:alpha val="74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Azithromycin for the Prevention of Child, Infant, and Neonatal Mortality in Burkina Faso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0D239-5CC3-D745-BBD6-3D903D259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41100"/>
            <a:ext cx="9144000" cy="141116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Catie</a:t>
            </a:r>
            <a:r>
              <a:rPr lang="en-US" dirty="0"/>
              <a:t> Oldenburg, ScD, MPH</a:t>
            </a:r>
          </a:p>
          <a:p>
            <a:r>
              <a:rPr lang="en-US" dirty="0"/>
              <a:t>Francis I. Proctor Foundation, UCSF</a:t>
            </a:r>
          </a:p>
          <a:p>
            <a:r>
              <a:rPr lang="en-US" dirty="0"/>
              <a:t>IDM Disease Modeling Symposium 2019</a:t>
            </a:r>
          </a:p>
          <a:p>
            <a:r>
              <a:rPr lang="en-US" dirty="0"/>
              <a:t>April 16,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3C326-04D2-4D4F-A1F6-FCF5B733E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83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89FCF-ADB9-6949-8B05-598A40C2A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25" y="260509"/>
            <a:ext cx="10515600" cy="1325563"/>
          </a:xfrm>
        </p:spPr>
        <p:txBody>
          <a:bodyPr/>
          <a:lstStyle/>
          <a:p>
            <a:r>
              <a:rPr lang="en-US" dirty="0"/>
              <a:t>MORDOR Replication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CFB5F-30B9-314D-B2D8-23F9B74C3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725" y="1848485"/>
            <a:ext cx="6903023" cy="435133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Nouna</a:t>
            </a:r>
            <a:r>
              <a:rPr lang="en-US" dirty="0"/>
              <a:t> District, Northwestern Burkina Faso</a:t>
            </a:r>
          </a:p>
          <a:p>
            <a:endParaRPr lang="en-US" dirty="0"/>
          </a:p>
          <a:p>
            <a:r>
              <a:rPr lang="en-US" dirty="0"/>
              <a:t>Includes </a:t>
            </a:r>
            <a:r>
              <a:rPr lang="en-US" dirty="0" err="1"/>
              <a:t>Nouna</a:t>
            </a:r>
            <a:r>
              <a:rPr lang="en-US" dirty="0"/>
              <a:t> HDSS plus remainder of district</a:t>
            </a:r>
          </a:p>
          <a:p>
            <a:endParaRPr lang="en-US" dirty="0"/>
          </a:p>
          <a:p>
            <a:r>
              <a:rPr lang="en-US" dirty="0"/>
              <a:t>Pre-study mapping completed in April 2019</a:t>
            </a:r>
          </a:p>
          <a:p>
            <a:pPr lvl="1"/>
            <a:r>
              <a:rPr lang="en-US" dirty="0"/>
              <a:t>Census</a:t>
            </a:r>
          </a:p>
          <a:p>
            <a:pPr lvl="1"/>
            <a:r>
              <a:rPr lang="en-US" dirty="0"/>
              <a:t>Bed net coverage </a:t>
            </a:r>
          </a:p>
          <a:p>
            <a:pPr lvl="1"/>
            <a:r>
              <a:rPr lang="en-US" dirty="0"/>
              <a:t>WASH indicators</a:t>
            </a:r>
          </a:p>
          <a:p>
            <a:pPr lvl="1"/>
            <a:r>
              <a:rPr lang="en-US" dirty="0"/>
              <a:t>Household 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DFD30-54FB-5D47-8A11-0E505911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F7EC5A-CF0C-DE4B-AB46-FEA57E2EA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584" y="4505960"/>
            <a:ext cx="3010211" cy="2215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EEF76-5459-D04B-B487-0345C627C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240" y="580390"/>
            <a:ext cx="3925570" cy="392557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335409-8355-7D4B-A78A-6EDD2DB7B792}"/>
              </a:ext>
            </a:extLst>
          </p:cNvPr>
          <p:cNvCxnSpPr>
            <a:cxnSpLocks/>
          </p:cNvCxnSpPr>
          <p:nvPr/>
        </p:nvCxnSpPr>
        <p:spPr>
          <a:xfrm flipH="1" flipV="1">
            <a:off x="7726680" y="4458494"/>
            <a:ext cx="1744346" cy="10279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66EAA7-B42D-9547-9D40-04624BF10B54}"/>
              </a:ext>
            </a:extLst>
          </p:cNvPr>
          <p:cNvCxnSpPr>
            <a:cxnSpLocks/>
            <a:stCxn id="17" idx="6"/>
          </p:cNvCxnSpPr>
          <p:nvPr/>
        </p:nvCxnSpPr>
        <p:spPr>
          <a:xfrm flipV="1">
            <a:off x="9850010" y="4366262"/>
            <a:ext cx="757030" cy="972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760C46F-E900-2345-8D09-2A481EFBCDB8}"/>
              </a:ext>
            </a:extLst>
          </p:cNvPr>
          <p:cNvSpPr/>
          <p:nvPr/>
        </p:nvSpPr>
        <p:spPr>
          <a:xfrm>
            <a:off x="9361170" y="5063490"/>
            <a:ext cx="488840" cy="55022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61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378" y="207544"/>
            <a:ext cx="10515600" cy="1325563"/>
          </a:xfrm>
        </p:spPr>
        <p:txBody>
          <a:bodyPr/>
          <a:lstStyle/>
          <a:p>
            <a:r>
              <a:rPr lang="en-US" dirty="0"/>
              <a:t>Health System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4092" y="1720705"/>
            <a:ext cx="8943975" cy="4800600"/>
          </a:xfrm>
        </p:spPr>
        <p:txBody>
          <a:bodyPr/>
          <a:lstStyle/>
          <a:p>
            <a:r>
              <a:rPr lang="en-US" dirty="0"/>
              <a:t>Multilevel factorial randomized controlled trial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CEE246-5DF5-8F49-8E60-5D9146687600}"/>
              </a:ext>
            </a:extLst>
          </p:cNvPr>
          <p:cNvSpPr/>
          <p:nvPr/>
        </p:nvSpPr>
        <p:spPr>
          <a:xfrm>
            <a:off x="4723878" y="3587605"/>
            <a:ext cx="304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B7FB79E5-C134-2846-B01B-87893F50409D}"/>
              </a:ext>
            </a:extLst>
          </p:cNvPr>
          <p:cNvSpPr/>
          <p:nvPr/>
        </p:nvSpPr>
        <p:spPr>
          <a:xfrm>
            <a:off x="4571478" y="3282805"/>
            <a:ext cx="609600" cy="5715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6CEF98-AFA4-3043-A096-0FADFE724B78}"/>
              </a:ext>
            </a:extLst>
          </p:cNvPr>
          <p:cNvSpPr/>
          <p:nvPr/>
        </p:nvSpPr>
        <p:spPr>
          <a:xfrm>
            <a:off x="5028678" y="3793358"/>
            <a:ext cx="304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67624F-A698-7E45-A086-79F1FFA84B2D}"/>
              </a:ext>
            </a:extLst>
          </p:cNvPr>
          <p:cNvSpPr/>
          <p:nvPr/>
        </p:nvSpPr>
        <p:spPr>
          <a:xfrm>
            <a:off x="5340104" y="3446661"/>
            <a:ext cx="304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AAB8E4E2-B6F9-324D-9C92-F57A7C78BFDC}"/>
              </a:ext>
            </a:extLst>
          </p:cNvPr>
          <p:cNvSpPr/>
          <p:nvPr/>
        </p:nvSpPr>
        <p:spPr>
          <a:xfrm>
            <a:off x="5187704" y="3141861"/>
            <a:ext cx="609600" cy="5715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CADB61-7613-F347-9D61-EFA2D06D1CB5}"/>
              </a:ext>
            </a:extLst>
          </p:cNvPr>
          <p:cNvSpPr/>
          <p:nvPr/>
        </p:nvSpPr>
        <p:spPr>
          <a:xfrm>
            <a:off x="5638278" y="3917253"/>
            <a:ext cx="304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D7700FB6-C404-D74D-82EC-F92DCB680D98}"/>
              </a:ext>
            </a:extLst>
          </p:cNvPr>
          <p:cNvSpPr/>
          <p:nvPr/>
        </p:nvSpPr>
        <p:spPr>
          <a:xfrm>
            <a:off x="5485878" y="3612453"/>
            <a:ext cx="609600" cy="5715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B3960E63-BC91-9F49-BBE1-25315CA974EE}"/>
              </a:ext>
            </a:extLst>
          </p:cNvPr>
          <p:cNvSpPr/>
          <p:nvPr/>
        </p:nvSpPr>
        <p:spPr>
          <a:xfrm>
            <a:off x="4869652" y="3345753"/>
            <a:ext cx="609600" cy="5715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E99F78-D0ED-9940-BDDB-E2C738214F4C}"/>
              </a:ext>
            </a:extLst>
          </p:cNvPr>
          <p:cNvSpPr/>
          <p:nvPr/>
        </p:nvSpPr>
        <p:spPr>
          <a:xfrm>
            <a:off x="7385819" y="3577290"/>
            <a:ext cx="3048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E80A08B3-B449-EF4D-9DFC-58953FD0A3E3}"/>
              </a:ext>
            </a:extLst>
          </p:cNvPr>
          <p:cNvSpPr/>
          <p:nvPr/>
        </p:nvSpPr>
        <p:spPr>
          <a:xfrm>
            <a:off x="7233419" y="3272490"/>
            <a:ext cx="609600" cy="5715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F957E4-1F0B-3743-93E1-1308820FBED6}"/>
              </a:ext>
            </a:extLst>
          </p:cNvPr>
          <p:cNvSpPr/>
          <p:nvPr/>
        </p:nvSpPr>
        <p:spPr>
          <a:xfrm>
            <a:off x="7690619" y="3783043"/>
            <a:ext cx="3048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D523AD-C621-914C-9975-BECA65DB3ABA}"/>
              </a:ext>
            </a:extLst>
          </p:cNvPr>
          <p:cNvSpPr/>
          <p:nvPr/>
        </p:nvSpPr>
        <p:spPr>
          <a:xfrm>
            <a:off x="8002045" y="3436346"/>
            <a:ext cx="3048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FF6BC3BE-B45D-884D-AA61-0AA4E3B35183}"/>
              </a:ext>
            </a:extLst>
          </p:cNvPr>
          <p:cNvSpPr/>
          <p:nvPr/>
        </p:nvSpPr>
        <p:spPr>
          <a:xfrm>
            <a:off x="7849645" y="3131546"/>
            <a:ext cx="609600" cy="5715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315CAF-855A-1D4B-A8DF-496262D6B28A}"/>
              </a:ext>
            </a:extLst>
          </p:cNvPr>
          <p:cNvSpPr/>
          <p:nvPr/>
        </p:nvSpPr>
        <p:spPr>
          <a:xfrm>
            <a:off x="8300219" y="3906938"/>
            <a:ext cx="3048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771849AE-FFB8-9342-A80D-C558C9C9F654}"/>
              </a:ext>
            </a:extLst>
          </p:cNvPr>
          <p:cNvSpPr/>
          <p:nvPr/>
        </p:nvSpPr>
        <p:spPr>
          <a:xfrm>
            <a:off x="8147819" y="3602138"/>
            <a:ext cx="609600" cy="5715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9F64EE26-8879-C54D-B854-4C8002A855D1}"/>
              </a:ext>
            </a:extLst>
          </p:cNvPr>
          <p:cNvSpPr/>
          <p:nvPr/>
        </p:nvSpPr>
        <p:spPr>
          <a:xfrm>
            <a:off x="7531593" y="3335438"/>
            <a:ext cx="609600" cy="5715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F192C1-CDE0-0E4C-962F-62C5C28E4EE9}"/>
              </a:ext>
            </a:extLst>
          </p:cNvPr>
          <p:cNvSpPr txBox="1"/>
          <p:nvPr/>
        </p:nvSpPr>
        <p:spPr>
          <a:xfrm>
            <a:off x="4618971" y="2513045"/>
            <a:ext cx="1412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Azithromycin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00E82F-BC5A-2748-8529-2EF9266BCD0E}"/>
              </a:ext>
            </a:extLst>
          </p:cNvPr>
          <p:cNvSpPr txBox="1"/>
          <p:nvPr/>
        </p:nvSpPr>
        <p:spPr>
          <a:xfrm>
            <a:off x="7538220" y="2510566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Placebo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AEA42B-017C-9E4E-9399-51C48460FE8A}"/>
              </a:ext>
            </a:extLst>
          </p:cNvPr>
          <p:cNvSpPr txBox="1"/>
          <p:nvPr/>
        </p:nvSpPr>
        <p:spPr>
          <a:xfrm>
            <a:off x="1730022" y="3601810"/>
            <a:ext cx="28025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Community Randomization</a:t>
            </a:r>
          </a:p>
          <a:p>
            <a:r>
              <a:rPr lang="en-US" i="1" dirty="0"/>
              <a:t>1-59 months old</a:t>
            </a:r>
          </a:p>
          <a:p>
            <a:r>
              <a:rPr lang="en-US" i="1" dirty="0"/>
              <a:t>Communities censused every 6 months</a:t>
            </a:r>
          </a:p>
          <a:p>
            <a:r>
              <a:rPr lang="en-US" i="1" dirty="0"/>
              <a:t>N=312 communities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6D221D-6F56-D643-94C6-ACD8672FFF68}"/>
              </a:ext>
            </a:extLst>
          </p:cNvPr>
          <p:cNvSpPr txBox="1"/>
          <p:nvPr/>
        </p:nvSpPr>
        <p:spPr>
          <a:xfrm>
            <a:off x="1819695" y="5261736"/>
            <a:ext cx="27166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Individual Randomization</a:t>
            </a:r>
          </a:p>
          <a:p>
            <a:r>
              <a:rPr lang="en-US" i="1" dirty="0"/>
              <a:t>28 days – 12 weeks</a:t>
            </a:r>
          </a:p>
          <a:p>
            <a:r>
              <a:rPr lang="en-US" i="1" dirty="0"/>
              <a:t>Individuals followed longitudinally</a:t>
            </a:r>
          </a:p>
          <a:p>
            <a:r>
              <a:rPr lang="en-US" i="1" dirty="0"/>
              <a:t>N=25,000 babies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9563255-DC5C-E84B-AD2E-A70E39391480}"/>
              </a:ext>
            </a:extLst>
          </p:cNvPr>
          <p:cNvSpPr/>
          <p:nvPr/>
        </p:nvSpPr>
        <p:spPr>
          <a:xfrm>
            <a:off x="4546831" y="4750360"/>
            <a:ext cx="381000" cy="384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D86021A-CA49-1A4E-AFC5-A9328F33C502}"/>
              </a:ext>
            </a:extLst>
          </p:cNvPr>
          <p:cNvCxnSpPr>
            <a:cxnSpLocks/>
          </p:cNvCxnSpPr>
          <p:nvPr/>
        </p:nvCxnSpPr>
        <p:spPr>
          <a:xfrm flipV="1">
            <a:off x="4737331" y="5010293"/>
            <a:ext cx="0" cy="762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CBCFC2-D5D4-7849-BD1E-6CF141BEDF73}"/>
              </a:ext>
            </a:extLst>
          </p:cNvPr>
          <p:cNvCxnSpPr>
            <a:cxnSpLocks/>
          </p:cNvCxnSpPr>
          <p:nvPr/>
        </p:nvCxnSpPr>
        <p:spPr>
          <a:xfrm flipV="1">
            <a:off x="4730094" y="5193247"/>
            <a:ext cx="228600" cy="28344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4DC1E66-18E9-6745-8A62-A7FCDB8DBC58}"/>
              </a:ext>
            </a:extLst>
          </p:cNvPr>
          <p:cNvCxnSpPr>
            <a:cxnSpLocks/>
          </p:cNvCxnSpPr>
          <p:nvPr/>
        </p:nvCxnSpPr>
        <p:spPr>
          <a:xfrm flipH="1" flipV="1">
            <a:off x="4553540" y="5174175"/>
            <a:ext cx="152400" cy="28344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5FE9966-454B-2E4B-B67C-783A78AA8ED9}"/>
              </a:ext>
            </a:extLst>
          </p:cNvPr>
          <p:cNvCxnSpPr>
            <a:cxnSpLocks/>
          </p:cNvCxnSpPr>
          <p:nvPr/>
        </p:nvCxnSpPr>
        <p:spPr>
          <a:xfrm flipV="1">
            <a:off x="4573255" y="5671837"/>
            <a:ext cx="183791" cy="47855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A6C2885-9662-C74E-9C9E-A3E74B2C6DB5}"/>
              </a:ext>
            </a:extLst>
          </p:cNvPr>
          <p:cNvCxnSpPr>
            <a:cxnSpLocks/>
          </p:cNvCxnSpPr>
          <p:nvPr/>
        </p:nvCxnSpPr>
        <p:spPr>
          <a:xfrm flipH="1" flipV="1">
            <a:off x="4744702" y="5671837"/>
            <a:ext cx="107592" cy="47855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E31B619-3AF9-EC40-BA93-7ACA0EBA0B4C}"/>
              </a:ext>
            </a:extLst>
          </p:cNvPr>
          <p:cNvCxnSpPr>
            <a:cxnSpLocks/>
          </p:cNvCxnSpPr>
          <p:nvPr/>
        </p:nvCxnSpPr>
        <p:spPr>
          <a:xfrm flipV="1">
            <a:off x="7393475" y="5053512"/>
            <a:ext cx="0" cy="76200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9B98FBC-FDDA-2F44-B37E-7AFBB3E44077}"/>
              </a:ext>
            </a:extLst>
          </p:cNvPr>
          <p:cNvCxnSpPr>
            <a:cxnSpLocks/>
          </p:cNvCxnSpPr>
          <p:nvPr/>
        </p:nvCxnSpPr>
        <p:spPr>
          <a:xfrm flipV="1">
            <a:off x="7851206" y="5062483"/>
            <a:ext cx="228600" cy="28344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85E0FB1-5317-3A4A-AB8C-6F8B2D4859BA}"/>
              </a:ext>
            </a:extLst>
          </p:cNvPr>
          <p:cNvCxnSpPr>
            <a:cxnSpLocks/>
          </p:cNvCxnSpPr>
          <p:nvPr/>
        </p:nvCxnSpPr>
        <p:spPr>
          <a:xfrm flipH="1">
            <a:off x="7403981" y="5203676"/>
            <a:ext cx="200568" cy="310876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83A110E-E21C-AE4B-84B2-AAB43AEF9EFB}"/>
              </a:ext>
            </a:extLst>
          </p:cNvPr>
          <p:cNvCxnSpPr>
            <a:cxnSpLocks/>
          </p:cNvCxnSpPr>
          <p:nvPr/>
        </p:nvCxnSpPr>
        <p:spPr>
          <a:xfrm flipV="1">
            <a:off x="7229399" y="5715056"/>
            <a:ext cx="183791" cy="47855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E0724F5-F6D8-6645-A753-C452299D0036}"/>
              </a:ext>
            </a:extLst>
          </p:cNvPr>
          <p:cNvCxnSpPr>
            <a:cxnSpLocks/>
          </p:cNvCxnSpPr>
          <p:nvPr/>
        </p:nvCxnSpPr>
        <p:spPr>
          <a:xfrm flipH="1" flipV="1">
            <a:off x="7400846" y="5715056"/>
            <a:ext cx="107592" cy="47855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43D6C396-C9D9-8D49-B8FF-9DCA0569E60B}"/>
              </a:ext>
            </a:extLst>
          </p:cNvPr>
          <p:cNvSpPr/>
          <p:nvPr/>
        </p:nvSpPr>
        <p:spPr>
          <a:xfrm>
            <a:off x="7651677" y="4624869"/>
            <a:ext cx="381000" cy="384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21D1CD3-6BB1-204B-8B8D-D68BADC85A2D}"/>
              </a:ext>
            </a:extLst>
          </p:cNvPr>
          <p:cNvCxnSpPr>
            <a:cxnSpLocks/>
          </p:cNvCxnSpPr>
          <p:nvPr/>
        </p:nvCxnSpPr>
        <p:spPr>
          <a:xfrm flipV="1">
            <a:off x="7842177" y="4884802"/>
            <a:ext cx="0" cy="762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437E467-15BF-174C-82EF-08729F6A558F}"/>
              </a:ext>
            </a:extLst>
          </p:cNvPr>
          <p:cNvCxnSpPr>
            <a:cxnSpLocks/>
          </p:cNvCxnSpPr>
          <p:nvPr/>
        </p:nvCxnSpPr>
        <p:spPr>
          <a:xfrm flipH="1" flipV="1">
            <a:off x="5490765" y="5135157"/>
            <a:ext cx="231375" cy="18890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4C6FAEF-D9F9-6244-A71D-EAA0BB4A9930}"/>
              </a:ext>
            </a:extLst>
          </p:cNvPr>
          <p:cNvCxnSpPr>
            <a:cxnSpLocks/>
          </p:cNvCxnSpPr>
          <p:nvPr/>
        </p:nvCxnSpPr>
        <p:spPr>
          <a:xfrm flipH="1" flipV="1">
            <a:off x="7229398" y="5227400"/>
            <a:ext cx="152400" cy="283443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F3B3A0D-5E02-4047-8636-B6716BC77D92}"/>
              </a:ext>
            </a:extLst>
          </p:cNvPr>
          <p:cNvCxnSpPr>
            <a:cxnSpLocks/>
          </p:cNvCxnSpPr>
          <p:nvPr/>
        </p:nvCxnSpPr>
        <p:spPr>
          <a:xfrm flipV="1">
            <a:off x="7678101" y="5546346"/>
            <a:ext cx="183791" cy="47855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58A86BB-8F89-1140-81B7-E45CC6EA938B}"/>
              </a:ext>
            </a:extLst>
          </p:cNvPr>
          <p:cNvCxnSpPr>
            <a:cxnSpLocks/>
          </p:cNvCxnSpPr>
          <p:nvPr/>
        </p:nvCxnSpPr>
        <p:spPr>
          <a:xfrm flipH="1" flipV="1">
            <a:off x="7849548" y="5546346"/>
            <a:ext cx="107592" cy="47855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34F8CB84-23E6-C048-886A-9D031E43EE01}"/>
              </a:ext>
            </a:extLst>
          </p:cNvPr>
          <p:cNvSpPr/>
          <p:nvPr/>
        </p:nvSpPr>
        <p:spPr>
          <a:xfrm>
            <a:off x="5524413" y="4624529"/>
            <a:ext cx="381000" cy="384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EAF8EC2-DB74-8548-96CA-A853A2DD60B5}"/>
              </a:ext>
            </a:extLst>
          </p:cNvPr>
          <p:cNvCxnSpPr>
            <a:cxnSpLocks/>
          </p:cNvCxnSpPr>
          <p:nvPr/>
        </p:nvCxnSpPr>
        <p:spPr>
          <a:xfrm flipV="1">
            <a:off x="5714913" y="4884462"/>
            <a:ext cx="0" cy="762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EDB7430-E33F-594D-A86A-5A6A352043B6}"/>
              </a:ext>
            </a:extLst>
          </p:cNvPr>
          <p:cNvCxnSpPr>
            <a:cxnSpLocks/>
          </p:cNvCxnSpPr>
          <p:nvPr/>
        </p:nvCxnSpPr>
        <p:spPr>
          <a:xfrm flipV="1">
            <a:off x="5687272" y="5064315"/>
            <a:ext cx="228600" cy="28344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EA8EBB4-1F36-6D41-8F5D-AD2EDE348311}"/>
              </a:ext>
            </a:extLst>
          </p:cNvPr>
          <p:cNvCxnSpPr>
            <a:cxnSpLocks/>
          </p:cNvCxnSpPr>
          <p:nvPr/>
        </p:nvCxnSpPr>
        <p:spPr>
          <a:xfrm flipH="1" flipV="1">
            <a:off x="7691436" y="5076701"/>
            <a:ext cx="152400" cy="28344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8980798-7014-C540-8D83-ABF456A148CD}"/>
              </a:ext>
            </a:extLst>
          </p:cNvPr>
          <p:cNvCxnSpPr>
            <a:cxnSpLocks/>
          </p:cNvCxnSpPr>
          <p:nvPr/>
        </p:nvCxnSpPr>
        <p:spPr>
          <a:xfrm flipV="1">
            <a:off x="5550837" y="5546006"/>
            <a:ext cx="183791" cy="47855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E6B1AA4-0295-5E4B-B6C6-B4D877236D06}"/>
              </a:ext>
            </a:extLst>
          </p:cNvPr>
          <p:cNvCxnSpPr>
            <a:cxnSpLocks/>
          </p:cNvCxnSpPr>
          <p:nvPr/>
        </p:nvCxnSpPr>
        <p:spPr>
          <a:xfrm flipH="1" flipV="1">
            <a:off x="5722284" y="5546006"/>
            <a:ext cx="107592" cy="47855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4D6CC3E-ACB4-844B-8203-A39551FD2E98}"/>
              </a:ext>
            </a:extLst>
          </p:cNvPr>
          <p:cNvCxnSpPr>
            <a:cxnSpLocks/>
          </p:cNvCxnSpPr>
          <p:nvPr/>
        </p:nvCxnSpPr>
        <p:spPr>
          <a:xfrm flipV="1">
            <a:off x="5214592" y="5230274"/>
            <a:ext cx="0" cy="76200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6DC41DB-596E-B04D-92AF-F58D0A08E2A1}"/>
              </a:ext>
            </a:extLst>
          </p:cNvPr>
          <p:cNvCxnSpPr>
            <a:cxnSpLocks/>
          </p:cNvCxnSpPr>
          <p:nvPr/>
        </p:nvCxnSpPr>
        <p:spPr>
          <a:xfrm flipH="1">
            <a:off x="5225098" y="5380438"/>
            <a:ext cx="200568" cy="310876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979E44D-1111-9D4F-9BDF-DC89704D1BD7}"/>
              </a:ext>
            </a:extLst>
          </p:cNvPr>
          <p:cNvCxnSpPr>
            <a:cxnSpLocks/>
          </p:cNvCxnSpPr>
          <p:nvPr/>
        </p:nvCxnSpPr>
        <p:spPr>
          <a:xfrm flipV="1">
            <a:off x="5050516" y="5891818"/>
            <a:ext cx="183791" cy="47855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D46664D-265F-2A4F-8C56-83B0B4A48785}"/>
              </a:ext>
            </a:extLst>
          </p:cNvPr>
          <p:cNvCxnSpPr>
            <a:cxnSpLocks/>
          </p:cNvCxnSpPr>
          <p:nvPr/>
        </p:nvCxnSpPr>
        <p:spPr>
          <a:xfrm flipH="1" flipV="1">
            <a:off x="5221963" y="5891818"/>
            <a:ext cx="107592" cy="47855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648EF5-702D-F64F-A3F7-621C855FECEA}"/>
              </a:ext>
            </a:extLst>
          </p:cNvPr>
          <p:cNvCxnSpPr>
            <a:cxnSpLocks/>
          </p:cNvCxnSpPr>
          <p:nvPr/>
        </p:nvCxnSpPr>
        <p:spPr>
          <a:xfrm flipH="1" flipV="1">
            <a:off x="5050515" y="5404162"/>
            <a:ext cx="152400" cy="283443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0406F68-400D-0449-8B25-1B36D077CFA7}"/>
              </a:ext>
            </a:extLst>
          </p:cNvPr>
          <p:cNvCxnSpPr>
            <a:cxnSpLocks/>
          </p:cNvCxnSpPr>
          <p:nvPr/>
        </p:nvCxnSpPr>
        <p:spPr>
          <a:xfrm flipV="1">
            <a:off x="5888359" y="5452212"/>
            <a:ext cx="0" cy="76200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B853DF0-BE8E-FE4C-922E-E429EA96234C}"/>
              </a:ext>
            </a:extLst>
          </p:cNvPr>
          <p:cNvCxnSpPr>
            <a:cxnSpLocks/>
          </p:cNvCxnSpPr>
          <p:nvPr/>
        </p:nvCxnSpPr>
        <p:spPr>
          <a:xfrm flipH="1">
            <a:off x="5898865" y="5602376"/>
            <a:ext cx="200568" cy="310876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6CFDFB1-CDB2-6A44-A3CB-8EC6BFCEAF68}"/>
              </a:ext>
            </a:extLst>
          </p:cNvPr>
          <p:cNvCxnSpPr>
            <a:cxnSpLocks/>
          </p:cNvCxnSpPr>
          <p:nvPr/>
        </p:nvCxnSpPr>
        <p:spPr>
          <a:xfrm flipV="1">
            <a:off x="5724283" y="6113756"/>
            <a:ext cx="183791" cy="47855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E976F69-1167-E340-8AE5-469E5DCDF434}"/>
              </a:ext>
            </a:extLst>
          </p:cNvPr>
          <p:cNvCxnSpPr>
            <a:cxnSpLocks/>
          </p:cNvCxnSpPr>
          <p:nvPr/>
        </p:nvCxnSpPr>
        <p:spPr>
          <a:xfrm flipH="1" flipV="1">
            <a:off x="5895730" y="6113756"/>
            <a:ext cx="107592" cy="47855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6A2E7B4-A034-4343-BDA5-DB43F49F556A}"/>
              </a:ext>
            </a:extLst>
          </p:cNvPr>
          <p:cNvCxnSpPr>
            <a:cxnSpLocks/>
          </p:cNvCxnSpPr>
          <p:nvPr/>
        </p:nvCxnSpPr>
        <p:spPr>
          <a:xfrm flipH="1" flipV="1">
            <a:off x="5724282" y="5626100"/>
            <a:ext cx="152400" cy="283443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8984C43-0296-3047-B85C-6E5138AEDC4D}"/>
              </a:ext>
            </a:extLst>
          </p:cNvPr>
          <p:cNvCxnSpPr>
            <a:cxnSpLocks/>
          </p:cNvCxnSpPr>
          <p:nvPr/>
        </p:nvCxnSpPr>
        <p:spPr>
          <a:xfrm flipV="1">
            <a:off x="8283911" y="5448892"/>
            <a:ext cx="228600" cy="28344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>
            <a:extLst>
              <a:ext uri="{FF2B5EF4-FFF2-40B4-BE49-F238E27FC236}">
                <a16:creationId xmlns:a16="http://schemas.microsoft.com/office/drawing/2014/main" id="{628B8155-D044-6143-BCA0-F63BFE40060A}"/>
              </a:ext>
            </a:extLst>
          </p:cNvPr>
          <p:cNvSpPr/>
          <p:nvPr/>
        </p:nvSpPr>
        <p:spPr>
          <a:xfrm>
            <a:off x="8071577" y="4930131"/>
            <a:ext cx="381000" cy="384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B30003A-8945-2243-9F3A-9C0FB0BA247B}"/>
              </a:ext>
            </a:extLst>
          </p:cNvPr>
          <p:cNvCxnSpPr>
            <a:cxnSpLocks/>
          </p:cNvCxnSpPr>
          <p:nvPr/>
        </p:nvCxnSpPr>
        <p:spPr>
          <a:xfrm flipV="1">
            <a:off x="8274882" y="5271211"/>
            <a:ext cx="0" cy="762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CFADDFA-6C92-7D4E-A3A6-3FB8D920187C}"/>
              </a:ext>
            </a:extLst>
          </p:cNvPr>
          <p:cNvCxnSpPr>
            <a:cxnSpLocks/>
          </p:cNvCxnSpPr>
          <p:nvPr/>
        </p:nvCxnSpPr>
        <p:spPr>
          <a:xfrm flipV="1">
            <a:off x="8110806" y="5932755"/>
            <a:ext cx="183791" cy="47855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FB8D7B6-6EE1-B24F-8B75-1F01FA0F8D41}"/>
              </a:ext>
            </a:extLst>
          </p:cNvPr>
          <p:cNvCxnSpPr>
            <a:cxnSpLocks/>
          </p:cNvCxnSpPr>
          <p:nvPr/>
        </p:nvCxnSpPr>
        <p:spPr>
          <a:xfrm flipH="1" flipV="1">
            <a:off x="8282253" y="5932755"/>
            <a:ext cx="107592" cy="47855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D95D068-1BDF-074C-A7B4-6603C70E403A}"/>
              </a:ext>
            </a:extLst>
          </p:cNvPr>
          <p:cNvCxnSpPr>
            <a:cxnSpLocks/>
          </p:cNvCxnSpPr>
          <p:nvPr/>
        </p:nvCxnSpPr>
        <p:spPr>
          <a:xfrm flipH="1" flipV="1">
            <a:off x="8124141" y="5463110"/>
            <a:ext cx="152400" cy="28344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995D7DF-ACD9-3343-9DDF-BF5523537A39}"/>
              </a:ext>
            </a:extLst>
          </p:cNvPr>
          <p:cNvCxnSpPr>
            <a:cxnSpLocks/>
          </p:cNvCxnSpPr>
          <p:nvPr/>
        </p:nvCxnSpPr>
        <p:spPr>
          <a:xfrm flipV="1">
            <a:off x="8777519" y="4967634"/>
            <a:ext cx="0" cy="76200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8E72AA2-0457-1645-83F6-D605B14F5D5A}"/>
              </a:ext>
            </a:extLst>
          </p:cNvPr>
          <p:cNvCxnSpPr>
            <a:cxnSpLocks/>
          </p:cNvCxnSpPr>
          <p:nvPr/>
        </p:nvCxnSpPr>
        <p:spPr>
          <a:xfrm flipH="1">
            <a:off x="8788025" y="5117798"/>
            <a:ext cx="200568" cy="310876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D158F1D-665B-764E-81E5-F59B540426CC}"/>
              </a:ext>
            </a:extLst>
          </p:cNvPr>
          <p:cNvCxnSpPr>
            <a:cxnSpLocks/>
          </p:cNvCxnSpPr>
          <p:nvPr/>
        </p:nvCxnSpPr>
        <p:spPr>
          <a:xfrm flipV="1">
            <a:off x="8613443" y="5629178"/>
            <a:ext cx="183791" cy="47855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7BC74C2-1B4F-A843-974F-742867540C49}"/>
              </a:ext>
            </a:extLst>
          </p:cNvPr>
          <p:cNvCxnSpPr>
            <a:cxnSpLocks/>
          </p:cNvCxnSpPr>
          <p:nvPr/>
        </p:nvCxnSpPr>
        <p:spPr>
          <a:xfrm flipH="1" flipV="1">
            <a:off x="8784890" y="5629178"/>
            <a:ext cx="107592" cy="47855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E46FB0A4-93DB-A340-8D12-D5ED797A2588}"/>
              </a:ext>
            </a:extLst>
          </p:cNvPr>
          <p:cNvCxnSpPr>
            <a:cxnSpLocks/>
          </p:cNvCxnSpPr>
          <p:nvPr/>
        </p:nvCxnSpPr>
        <p:spPr>
          <a:xfrm flipH="1" flipV="1">
            <a:off x="8613442" y="5141522"/>
            <a:ext cx="152400" cy="283443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Slide Number Placeholder 114">
            <a:extLst>
              <a:ext uri="{FF2B5EF4-FFF2-40B4-BE49-F238E27FC236}">
                <a16:creationId xmlns:a16="http://schemas.microsoft.com/office/drawing/2014/main" id="{2E86DDE3-5C78-D24F-99F4-6F849C265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1136-748B-4077-9BB6-21DF25305672}" type="slidenum">
              <a:rPr lang="en-US" smtClean="0"/>
              <a:t>11</a:t>
            </a:fld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1802F32-7BF3-4C48-9D41-FA96A5217336}"/>
              </a:ext>
            </a:extLst>
          </p:cNvPr>
          <p:cNvSpPr/>
          <p:nvPr/>
        </p:nvSpPr>
        <p:spPr>
          <a:xfrm>
            <a:off x="5024092" y="4970341"/>
            <a:ext cx="381000" cy="38479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F9A594F-C77F-BF4B-ABAD-F71A2A15129B}"/>
              </a:ext>
            </a:extLst>
          </p:cNvPr>
          <p:cNvSpPr/>
          <p:nvPr/>
        </p:nvSpPr>
        <p:spPr>
          <a:xfrm>
            <a:off x="5697859" y="5192279"/>
            <a:ext cx="381000" cy="38479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262FC9F-C927-B141-B5CB-C824CF10ACB9}"/>
              </a:ext>
            </a:extLst>
          </p:cNvPr>
          <p:cNvSpPr/>
          <p:nvPr/>
        </p:nvSpPr>
        <p:spPr>
          <a:xfrm>
            <a:off x="7202975" y="4793579"/>
            <a:ext cx="381000" cy="38479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0BBF833-E1F5-964B-B74D-E2BC2319D7C0}"/>
              </a:ext>
            </a:extLst>
          </p:cNvPr>
          <p:cNvSpPr/>
          <p:nvPr/>
        </p:nvSpPr>
        <p:spPr>
          <a:xfrm>
            <a:off x="8587019" y="4707701"/>
            <a:ext cx="381000" cy="38479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80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551D5-9798-924F-AFA8-C69504613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954"/>
            <a:ext cx="10515600" cy="1325563"/>
          </a:xfrm>
        </p:spPr>
        <p:txBody>
          <a:bodyPr/>
          <a:lstStyle/>
          <a:p>
            <a:r>
              <a:rPr lang="en-US" dirty="0"/>
              <a:t> Health Facility Recruitment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0DEBDA7-9DEC-9A4F-A7B9-38616EA4C67D}"/>
              </a:ext>
            </a:extLst>
          </p:cNvPr>
          <p:cNvSpPr/>
          <p:nvPr/>
        </p:nvSpPr>
        <p:spPr>
          <a:xfrm>
            <a:off x="2000534" y="2385515"/>
            <a:ext cx="1828800" cy="1752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FB2A17-75CA-F143-8AE1-C3F1F8184616}"/>
              </a:ext>
            </a:extLst>
          </p:cNvPr>
          <p:cNvSpPr/>
          <p:nvPr/>
        </p:nvSpPr>
        <p:spPr>
          <a:xfrm>
            <a:off x="3829334" y="1477370"/>
            <a:ext cx="1828800" cy="1752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EFB9B58-D5A8-174E-ACCB-8B8F083F87B1}"/>
              </a:ext>
            </a:extLst>
          </p:cNvPr>
          <p:cNvSpPr/>
          <p:nvPr/>
        </p:nvSpPr>
        <p:spPr>
          <a:xfrm>
            <a:off x="5820770" y="1600200"/>
            <a:ext cx="1828800" cy="1752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F59DA3-F672-354C-8C4E-EC029F156666}"/>
              </a:ext>
            </a:extLst>
          </p:cNvPr>
          <p:cNvSpPr/>
          <p:nvPr/>
        </p:nvSpPr>
        <p:spPr>
          <a:xfrm>
            <a:off x="7635922" y="2500384"/>
            <a:ext cx="1828800" cy="1752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CFFECA-F6CB-DD48-BB5B-A13DE8DE2300}"/>
              </a:ext>
            </a:extLst>
          </p:cNvPr>
          <p:cNvSpPr txBox="1"/>
          <p:nvPr/>
        </p:nvSpPr>
        <p:spPr>
          <a:xfrm>
            <a:off x="2103461" y="2906805"/>
            <a:ext cx="162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BCG vaccine* (after day 28)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DF159C-8502-5C48-95D8-8E4C9C75B5AC}"/>
              </a:ext>
            </a:extLst>
          </p:cNvPr>
          <p:cNvSpPr txBox="1"/>
          <p:nvPr/>
        </p:nvSpPr>
        <p:spPr>
          <a:xfrm>
            <a:off x="3908377" y="1856329"/>
            <a:ext cx="162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Day 42 postnatal visit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D5504B-E2DD-C147-8687-51D1C578931A}"/>
              </a:ext>
            </a:extLst>
          </p:cNvPr>
          <p:cNvSpPr txBox="1"/>
          <p:nvPr/>
        </p:nvSpPr>
        <p:spPr>
          <a:xfrm>
            <a:off x="5931658" y="2030505"/>
            <a:ext cx="1622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EPI vaccine visit (week 6-12)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0B3E22-9CB7-4140-8407-80862E1D6EF9}"/>
              </a:ext>
            </a:extLst>
          </p:cNvPr>
          <p:cNvSpPr txBox="1"/>
          <p:nvPr/>
        </p:nvSpPr>
        <p:spPr>
          <a:xfrm>
            <a:off x="7730888" y="2915019"/>
            <a:ext cx="1622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Other healthy child visit before week 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8F7C03-FCAE-5C48-B524-1B89F90462C0}"/>
              </a:ext>
            </a:extLst>
          </p:cNvPr>
          <p:cNvSpPr txBox="1"/>
          <p:nvPr/>
        </p:nvSpPr>
        <p:spPr>
          <a:xfrm>
            <a:off x="4482220" y="4572001"/>
            <a:ext cx="2617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Assess for eligibility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605638D-46C6-0B43-B419-E92FD8EEBDD4}"/>
              </a:ext>
            </a:extLst>
          </p:cNvPr>
          <p:cNvCxnSpPr/>
          <p:nvPr/>
        </p:nvCxnSpPr>
        <p:spPr>
          <a:xfrm>
            <a:off x="3829335" y="4138116"/>
            <a:ext cx="652885" cy="510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02E6B94-6F9D-814F-91AB-E26D77431187}"/>
              </a:ext>
            </a:extLst>
          </p:cNvPr>
          <p:cNvCxnSpPr>
            <a:cxnSpLocks/>
          </p:cNvCxnSpPr>
          <p:nvPr/>
        </p:nvCxnSpPr>
        <p:spPr>
          <a:xfrm>
            <a:off x="4907474" y="3376684"/>
            <a:ext cx="121727" cy="1195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5327809-A710-F340-A253-7A238C4B5668}"/>
              </a:ext>
            </a:extLst>
          </p:cNvPr>
          <p:cNvCxnSpPr>
            <a:cxnSpLocks/>
          </p:cNvCxnSpPr>
          <p:nvPr/>
        </p:nvCxnSpPr>
        <p:spPr>
          <a:xfrm flipH="1">
            <a:off x="6436057" y="3448768"/>
            <a:ext cx="122295" cy="1099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AB8F38-A3D2-1043-82BD-4A25D4EAEA23}"/>
              </a:ext>
            </a:extLst>
          </p:cNvPr>
          <p:cNvCxnSpPr>
            <a:cxnSpLocks/>
          </p:cNvCxnSpPr>
          <p:nvPr/>
        </p:nvCxnSpPr>
        <p:spPr>
          <a:xfrm flipH="1">
            <a:off x="6881425" y="4031300"/>
            <a:ext cx="871640" cy="590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FA68030-6180-614A-AE71-F55F3E9D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1136-748B-4077-9BB6-21DF253056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0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27C9F-A9D1-7F44-8C8F-260F5A43F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2BD81-0AAE-334D-B2AC-8F36F30D9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r>
              <a:rPr lang="en-US" dirty="0"/>
              <a:t>Replication: all-cause mortality measured in each biannual census</a:t>
            </a:r>
          </a:p>
          <a:p>
            <a:endParaRPr lang="en-US" dirty="0"/>
          </a:p>
          <a:p>
            <a:r>
              <a:rPr lang="en-US" dirty="0"/>
              <a:t>Individual randomization: mortality at age 6 months</a:t>
            </a:r>
          </a:p>
          <a:p>
            <a:endParaRPr lang="en-US" dirty="0"/>
          </a:p>
          <a:p>
            <a:r>
              <a:rPr lang="en-US" dirty="0"/>
              <a:t>Pre-specified subgroup analysis by community treatment scheme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B7AA1-A1BF-D947-BF04-0CF7B69F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54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70880-41C7-0049-88B1-2066312D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887"/>
            <a:ext cx="10043160" cy="1325563"/>
          </a:xfrm>
        </p:spPr>
        <p:txBody>
          <a:bodyPr/>
          <a:lstStyle/>
          <a:p>
            <a:r>
              <a:rPr lang="en-US" dirty="0"/>
              <a:t>Azithromycin Administration During the Neonatal Period to Reduce Infant Mortality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01961-FBD5-1C4C-B510-8F8918A73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6166"/>
            <a:ext cx="7917180" cy="4351338"/>
          </a:xfrm>
        </p:spPr>
        <p:txBody>
          <a:bodyPr/>
          <a:lstStyle/>
          <a:p>
            <a:r>
              <a:rPr lang="en-US" dirty="0"/>
              <a:t>Randomize newborns aged 8-27 days to a single dose of azithromycin or placebo (N=21,712)</a:t>
            </a:r>
          </a:p>
          <a:p>
            <a:endParaRPr lang="en-US" dirty="0"/>
          </a:p>
          <a:p>
            <a:r>
              <a:rPr lang="en-US" dirty="0"/>
              <a:t>Evaluate safety outcomes weekly for 3 weeks</a:t>
            </a:r>
          </a:p>
          <a:p>
            <a:endParaRPr lang="en-US" dirty="0"/>
          </a:p>
          <a:p>
            <a:r>
              <a:rPr lang="en-US" dirty="0"/>
              <a:t>Primary outcome: mortality at 6 months</a:t>
            </a:r>
          </a:p>
          <a:p>
            <a:endParaRPr lang="en-US" dirty="0"/>
          </a:p>
          <a:p>
            <a:r>
              <a:rPr lang="en-US" dirty="0"/>
              <a:t>Final endpoint: mortality at 12 months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B791F-4A77-084F-982A-B96A6ADF0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49E21F-5BE1-624B-ABB6-6E8DCA1F3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130" y="1767837"/>
            <a:ext cx="3467602" cy="46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69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sites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2" y="1600200"/>
            <a:ext cx="6558197" cy="4800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1136-748B-4077-9BB6-21DF25305672}" type="slidenum">
              <a:rPr lang="en-US" smtClean="0"/>
              <a:t>15</a:t>
            </a:fld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6211583" y="3357069"/>
            <a:ext cx="176945" cy="16844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5-Point Star 7"/>
          <p:cNvSpPr/>
          <p:nvPr/>
        </p:nvSpPr>
        <p:spPr>
          <a:xfrm>
            <a:off x="6096001" y="4479758"/>
            <a:ext cx="176945" cy="16844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5-Point Star 8"/>
          <p:cNvSpPr/>
          <p:nvPr/>
        </p:nvSpPr>
        <p:spPr>
          <a:xfrm>
            <a:off x="5105401" y="4174958"/>
            <a:ext cx="176945" cy="16844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5-Point Star 9"/>
          <p:cNvSpPr/>
          <p:nvPr/>
        </p:nvSpPr>
        <p:spPr>
          <a:xfrm>
            <a:off x="4191001" y="3352800"/>
            <a:ext cx="176945" cy="16844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5-Point Star 10"/>
          <p:cNvSpPr/>
          <p:nvPr/>
        </p:nvSpPr>
        <p:spPr>
          <a:xfrm>
            <a:off x="3581400" y="4800600"/>
            <a:ext cx="304800" cy="304800"/>
          </a:xfrm>
          <a:prstGeom prst="star5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5-Point Star 11"/>
          <p:cNvSpPr/>
          <p:nvPr/>
        </p:nvSpPr>
        <p:spPr>
          <a:xfrm>
            <a:off x="3276601" y="5622758"/>
            <a:ext cx="176945" cy="16844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5-Point Star 12"/>
          <p:cNvSpPr/>
          <p:nvPr/>
        </p:nvSpPr>
        <p:spPr>
          <a:xfrm>
            <a:off x="6300056" y="3870158"/>
            <a:ext cx="176945" cy="16844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/>
          <p:cNvSpPr/>
          <p:nvPr/>
        </p:nvSpPr>
        <p:spPr>
          <a:xfrm>
            <a:off x="5786283" y="3745776"/>
            <a:ext cx="304800" cy="350838"/>
          </a:xfrm>
          <a:prstGeom prst="star5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0252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14891-D017-2248-8834-52CA5FDDB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213" y="164419"/>
            <a:ext cx="10411286" cy="1325563"/>
          </a:xfrm>
        </p:spPr>
        <p:txBody>
          <a:bodyPr/>
          <a:lstStyle/>
          <a:p>
            <a:r>
              <a:rPr lang="en-US" b="1" dirty="0"/>
              <a:t>Trachoma programs do not treat &lt;6 months with oral azithromycin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AAA0C-0481-FD40-90AB-C26C68541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213" y="2138383"/>
            <a:ext cx="5026070" cy="3313684"/>
          </a:xfrm>
        </p:spPr>
        <p:txBody>
          <a:bodyPr/>
          <a:lstStyle/>
          <a:p>
            <a:r>
              <a:rPr lang="en-US" dirty="0"/>
              <a:t>Adverse events</a:t>
            </a:r>
          </a:p>
          <a:p>
            <a:endParaRPr lang="en-US" dirty="0"/>
          </a:p>
          <a:p>
            <a:r>
              <a:rPr lang="en-US" dirty="0"/>
              <a:t>Infantile hypertrophic pyloric stenosis </a:t>
            </a:r>
          </a:p>
          <a:p>
            <a:endParaRPr lang="en-US" dirty="0"/>
          </a:p>
          <a:p>
            <a:r>
              <a:rPr lang="en-US" dirty="0"/>
              <a:t>Lack of safety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ACF50-D7B3-3245-B4F6-EA4604AA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CC18-434E-D44A-9F7E-BCD57D469F37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75164E-AB27-9342-8B99-72B54DF7C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678" y="1956398"/>
            <a:ext cx="5006109" cy="37545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4D5429-D85E-044E-83CB-831F5A37130A}"/>
              </a:ext>
            </a:extLst>
          </p:cNvPr>
          <p:cNvSpPr/>
          <p:nvPr/>
        </p:nvSpPr>
        <p:spPr>
          <a:xfrm>
            <a:off x="6379677" y="1934307"/>
            <a:ext cx="5006109" cy="18441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79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B150D-5E7B-4C47-853B-9D97D5922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14" y="175886"/>
            <a:ext cx="10911385" cy="1325563"/>
          </a:xfrm>
        </p:spPr>
        <p:txBody>
          <a:bodyPr/>
          <a:lstStyle/>
          <a:p>
            <a:r>
              <a:rPr lang="en-US" b="1" dirty="0"/>
              <a:t>Infantile Hypertrophic Pyloric Stenosis (IHPS)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2207A-0439-F641-B028-DF341E470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939" y="1563841"/>
            <a:ext cx="9470552" cy="4989359"/>
          </a:xfrm>
        </p:spPr>
        <p:txBody>
          <a:bodyPr>
            <a:normAutofit fontScale="62500" lnSpcReduction="20000"/>
          </a:bodyPr>
          <a:lstStyle/>
          <a:p>
            <a:pPr>
              <a:buFont typeface="Arial" charset="0"/>
              <a:buChar char="•"/>
            </a:pPr>
            <a:r>
              <a:rPr lang="en-US" sz="3800" dirty="0"/>
              <a:t>Incidence approximately 2 per 1,000 in U.S. general population</a:t>
            </a:r>
          </a:p>
          <a:p>
            <a:pPr marL="0" indent="0">
              <a:buNone/>
            </a:pPr>
            <a:endParaRPr lang="en-US" sz="3800" dirty="0"/>
          </a:p>
          <a:p>
            <a:pPr>
              <a:buFont typeface="Arial" charset="0"/>
              <a:buChar char="•"/>
            </a:pPr>
            <a:r>
              <a:rPr lang="en-US" sz="3800" dirty="0"/>
              <a:t>Risk factors based on U.S. and European data include:</a:t>
            </a:r>
          </a:p>
          <a:p>
            <a:pPr marL="0" indent="0">
              <a:buNone/>
            </a:pPr>
            <a:endParaRPr lang="en-US" sz="3800" dirty="0"/>
          </a:p>
          <a:p>
            <a:pPr lvl="1">
              <a:buFont typeface="Arial" charset="0"/>
              <a:buChar char="•"/>
            </a:pPr>
            <a:r>
              <a:rPr lang="en-US" sz="3800" dirty="0"/>
              <a:t>Male sex</a:t>
            </a:r>
          </a:p>
          <a:p>
            <a:pPr lvl="1">
              <a:buFont typeface="Arial" charset="0"/>
              <a:buChar char="•"/>
            </a:pPr>
            <a:r>
              <a:rPr lang="en-US" sz="3800" dirty="0"/>
              <a:t>Genetics </a:t>
            </a:r>
          </a:p>
          <a:p>
            <a:pPr lvl="1">
              <a:buFont typeface="Arial" charset="0"/>
              <a:buChar char="•"/>
            </a:pPr>
            <a:r>
              <a:rPr lang="en-US" sz="3800" dirty="0"/>
              <a:t>Higher birth order</a:t>
            </a:r>
          </a:p>
          <a:p>
            <a:pPr lvl="1">
              <a:buFont typeface="Arial" charset="0"/>
              <a:buChar char="•"/>
            </a:pPr>
            <a:r>
              <a:rPr lang="en-US" sz="3800" dirty="0"/>
              <a:t>Prone sleeping position</a:t>
            </a:r>
          </a:p>
          <a:p>
            <a:pPr lvl="1">
              <a:buFont typeface="Arial" charset="0"/>
              <a:buChar char="•"/>
            </a:pPr>
            <a:r>
              <a:rPr lang="en-US" sz="3800" dirty="0"/>
              <a:t>Preterm birth</a:t>
            </a:r>
          </a:p>
          <a:p>
            <a:pPr lvl="1">
              <a:buFont typeface="Arial" charset="0"/>
              <a:buChar char="•"/>
            </a:pPr>
            <a:r>
              <a:rPr lang="en-US" sz="3800" dirty="0"/>
              <a:t>C-section delivery</a:t>
            </a:r>
          </a:p>
          <a:p>
            <a:pPr lvl="1">
              <a:buFont typeface="Arial" charset="0"/>
              <a:buChar char="•"/>
            </a:pPr>
            <a:r>
              <a:rPr lang="en-US" sz="3800" dirty="0"/>
              <a:t>Formula/bottle feeding</a:t>
            </a:r>
          </a:p>
          <a:p>
            <a:pPr lvl="1">
              <a:buFont typeface="Arial" charset="0"/>
              <a:buChar char="•"/>
            </a:pPr>
            <a:r>
              <a:rPr lang="en-US" sz="3800" b="1" dirty="0"/>
              <a:t>Macrolide use</a:t>
            </a:r>
          </a:p>
          <a:p>
            <a:pPr lvl="1">
              <a:buFont typeface="Arial" charset="0"/>
              <a:buChar char="•"/>
            </a:pPr>
            <a:endParaRPr lang="en-US" sz="3800" b="1" dirty="0"/>
          </a:p>
          <a:p>
            <a:pPr>
              <a:buFont typeface="Arial" charset="0"/>
              <a:buChar char="•"/>
            </a:pPr>
            <a:r>
              <a:rPr lang="en-US" sz="4200" b="1" dirty="0"/>
              <a:t>Must be cured surgically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0793A-2CC6-AD4A-905D-1B53076B6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CC18-434E-D44A-9F7E-BCD57D469F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69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B150D-5E7B-4C47-853B-9D97D5922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58" y="215000"/>
            <a:ext cx="10718042" cy="1325563"/>
          </a:xfrm>
        </p:spPr>
        <p:txBody>
          <a:bodyPr/>
          <a:lstStyle/>
          <a:p>
            <a:r>
              <a:rPr lang="en-US" b="1" dirty="0"/>
              <a:t>Infantile Hypertrophic Pyloric Stenosis (IHPS)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7DFAEA-09B6-4A46-A5D7-677936AAF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843" y="1631064"/>
            <a:ext cx="7959205" cy="117984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&gt;1,000,000 infants in TRICARE database</a:t>
            </a:r>
          </a:p>
          <a:p>
            <a:r>
              <a:rPr lang="en-US" dirty="0"/>
              <a:t>Evaluated macrolide exposure and IHPS in first 90 days of life</a:t>
            </a:r>
          </a:p>
          <a:p>
            <a:r>
              <a:rPr lang="en-US" dirty="0"/>
              <a:t>No association after 42 days of life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B6FFC8C-56A5-9D44-9C98-63AC6C331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0CC18-434E-D44A-9F7E-BCD57D469F37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7368CBC-9CCF-3045-B2AC-3F6281CAAE8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32764" y="3370997"/>
          <a:ext cx="9866194" cy="2214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5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7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73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14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752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22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8576" marR="38576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Azithromycin</a:t>
                      </a: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8576" marR="38576" marT="0" marB="0" anchor="ctr" anchorCtr="1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anchorCtr="1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Erythromycin</a:t>
                      </a: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8576" marR="38576" marT="0" marB="0" anchor="ctr" anchorCtr="1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anchorCtr="1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Cephalexin</a:t>
                      </a: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8576" marR="38576" marT="0" marB="0" anchor="ctr" anchorCtr="1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271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0-14 days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15-42 days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43-90 days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Overall</a:t>
                      </a: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8576" marR="3857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3/148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5/729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0/3,998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8/4,875</a:t>
                      </a:r>
                    </a:p>
                  </a:txBody>
                  <a:tcPr marL="38576" marR="3857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20.3 (4.2-59.2)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6.9 (2.2-16.1)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 (0-0.9)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1.6 (0.7-3.2)</a:t>
                      </a: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8576" marR="3857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9/291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5/535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3/1,076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17/1,902</a:t>
                      </a:r>
                    </a:p>
                  </a:txBody>
                  <a:tcPr marL="38576" marR="3857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30.9 (14.1-58.7)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9.3 (3.0-21.8)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2.8 (0.6-8.1)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8.9 (5.2-14.3)</a:t>
                      </a: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8576" marR="3857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1/453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5/1,614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0/2,271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6/4,338</a:t>
                      </a:r>
                    </a:p>
                  </a:txBody>
                  <a:tcPr marL="38576" marR="3857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2.2 (0.05-12.2)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3.1 (1.0-7.2)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 (0-1.6)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1.4 (0.5-3.0)</a:t>
                      </a: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8576" marR="38576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AA164E3-920B-A14E-B69D-0959A32BB1F5}"/>
              </a:ext>
            </a:extLst>
          </p:cNvPr>
          <p:cNvSpPr txBox="1"/>
          <p:nvPr/>
        </p:nvSpPr>
        <p:spPr>
          <a:xfrm>
            <a:off x="8349897" y="5900098"/>
            <a:ext cx="21727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Eberly et al, Pediatrics, 2015</a:t>
            </a:r>
          </a:p>
        </p:txBody>
      </p:sp>
    </p:spTree>
    <p:extLst>
      <p:ext uri="{BB962C8B-B14F-4D97-AF65-F5344CB8AC3E}">
        <p14:creationId xmlns:p14="http://schemas.microsoft.com/office/powerpoint/2010/main" val="2911336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A5F6-27C4-C04E-84EF-E8E2CCF54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0" y="222162"/>
            <a:ext cx="10515600" cy="1325563"/>
          </a:xfrm>
        </p:spPr>
        <p:txBody>
          <a:bodyPr/>
          <a:lstStyle/>
          <a:p>
            <a:r>
              <a:rPr lang="en-US" b="1" dirty="0"/>
              <a:t>Active IHPS Screening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5F288D-4060-9B45-AFFB-B61ABA5BBE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33" y="1685922"/>
            <a:ext cx="5074201" cy="3805651"/>
          </a:xfrm>
          <a:prstGeom prst="rect">
            <a:avLst/>
          </a:prstGeom>
        </p:spPr>
      </p:pic>
      <p:sp>
        <p:nvSpPr>
          <p:cNvPr id="10" name="Chevron 9">
            <a:extLst>
              <a:ext uri="{FF2B5EF4-FFF2-40B4-BE49-F238E27FC236}">
                <a16:creationId xmlns:a16="http://schemas.microsoft.com/office/drawing/2014/main" id="{A6D8758C-6E21-6446-B5B0-96ADA592507F}"/>
              </a:ext>
            </a:extLst>
          </p:cNvPr>
          <p:cNvSpPr/>
          <p:nvPr/>
        </p:nvSpPr>
        <p:spPr>
          <a:xfrm rot="5400000">
            <a:off x="632022" y="1892102"/>
            <a:ext cx="1325563" cy="913208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AC55FA22-D0A5-FD46-A4A5-E30AC7DCACBC}"/>
              </a:ext>
            </a:extLst>
          </p:cNvPr>
          <p:cNvSpPr/>
          <p:nvPr/>
        </p:nvSpPr>
        <p:spPr>
          <a:xfrm rot="5400000">
            <a:off x="632020" y="2968426"/>
            <a:ext cx="1325563" cy="913208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42BB864B-3E7C-5040-940F-DB2B9195635E}"/>
              </a:ext>
            </a:extLst>
          </p:cNvPr>
          <p:cNvSpPr/>
          <p:nvPr/>
        </p:nvSpPr>
        <p:spPr>
          <a:xfrm rot="5400000">
            <a:off x="632017" y="4052692"/>
            <a:ext cx="1325563" cy="913208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BE0A0F52-8808-B844-96BF-CB740F3B9817}"/>
              </a:ext>
            </a:extLst>
          </p:cNvPr>
          <p:cNvSpPr/>
          <p:nvPr/>
        </p:nvSpPr>
        <p:spPr>
          <a:xfrm rot="5400000">
            <a:off x="632013" y="5109079"/>
            <a:ext cx="1325563" cy="913208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3528A4-DA4A-CA48-9797-DE150D5BE430}"/>
              </a:ext>
            </a:extLst>
          </p:cNvPr>
          <p:cNvSpPr txBox="1"/>
          <p:nvPr/>
        </p:nvSpPr>
        <p:spPr>
          <a:xfrm>
            <a:off x="1751384" y="1685922"/>
            <a:ext cx="4711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Weekly follow-up after treatment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EFE7A2-3CE1-0541-AE3C-A8135C9A7BFB}"/>
              </a:ext>
            </a:extLst>
          </p:cNvPr>
          <p:cNvSpPr txBox="1"/>
          <p:nvPr/>
        </p:nvSpPr>
        <p:spPr>
          <a:xfrm>
            <a:off x="1751384" y="2764670"/>
            <a:ext cx="434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vomiting, IHPS follow-up questions and pediatrician exam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69A3E5-F1AD-104C-88A2-4A8D0F8A4CCC}"/>
              </a:ext>
            </a:extLst>
          </p:cNvPr>
          <p:cNvSpPr txBox="1"/>
          <p:nvPr/>
        </p:nvSpPr>
        <p:spPr>
          <a:xfrm>
            <a:off x="1751385" y="3849298"/>
            <a:ext cx="434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clinical indication of IHPS, refer for ultrasound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55F36B-DDC7-A544-8B52-EDC0CD615453}"/>
              </a:ext>
            </a:extLst>
          </p:cNvPr>
          <p:cNvSpPr txBox="1"/>
          <p:nvPr/>
        </p:nvSpPr>
        <p:spPr>
          <a:xfrm>
            <a:off x="1751384" y="4905685"/>
            <a:ext cx="434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ultrasound indicates IHPS, refer for surgery</a:t>
            </a:r>
          </a:p>
        </p:txBody>
      </p:sp>
    </p:spTree>
    <p:extLst>
      <p:ext uri="{BB962C8B-B14F-4D97-AF65-F5344CB8AC3E}">
        <p14:creationId xmlns:p14="http://schemas.microsoft.com/office/powerpoint/2010/main" val="203363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730AC-B543-8B41-943E-97A419054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234"/>
            <a:ext cx="10515600" cy="1325563"/>
          </a:xfrm>
        </p:spPr>
        <p:txBody>
          <a:bodyPr/>
          <a:lstStyle/>
          <a:p>
            <a:r>
              <a:rPr lang="en-US" dirty="0"/>
              <a:t>Mass azithromycin for trachoma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6037E-2908-604F-BB7C-2B7F69A7A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2" descr="http://ars.els-cdn.com/content/image/1-s2.0-S0140673611615158-gr2.jpg">
            <a:extLst>
              <a:ext uri="{FF2B5EF4-FFF2-40B4-BE49-F238E27FC236}">
                <a16:creationId xmlns:a16="http://schemas.microsoft.com/office/drawing/2014/main" id="{F0A76D06-AD24-6F48-B4EF-4C0CDB988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1760720"/>
            <a:ext cx="8166100" cy="80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19195871-103A-224C-9F30-514CE1918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225" y="5660231"/>
            <a:ext cx="8331200" cy="23955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A5E956D9-BC5B-B44C-B6F0-7C8DECA9F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581025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chemeClr val="accent1"/>
                </a:solidFill>
              </a:rPr>
              <a:t>Gebre</a:t>
            </a:r>
            <a:r>
              <a:rPr lang="en-US" altLang="en-US" sz="1800" dirty="0">
                <a:solidFill>
                  <a:schemeClr val="accent1"/>
                </a:solidFill>
              </a:rPr>
              <a:t> et al, </a:t>
            </a:r>
            <a:r>
              <a:rPr lang="en-US" altLang="en-US" sz="1800" i="1" dirty="0">
                <a:solidFill>
                  <a:schemeClr val="accent1"/>
                </a:solidFill>
              </a:rPr>
              <a:t>Lancet</a:t>
            </a:r>
            <a:r>
              <a:rPr lang="en-US" altLang="en-US" sz="1800" dirty="0">
                <a:solidFill>
                  <a:schemeClr val="accent1"/>
                </a:solidFill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2649763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D2B75-B0A3-7F47-B805-5C61475A5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8CB2C-D81A-0A4F-A698-6DF15F904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20</a:t>
            </a:fld>
            <a:endParaRPr lang="en-US"/>
          </a:p>
        </p:txBody>
      </p:sp>
      <p:sp>
        <p:nvSpPr>
          <p:cNvPr id="5" name="Chevron 4">
            <a:extLst>
              <a:ext uri="{FF2B5EF4-FFF2-40B4-BE49-F238E27FC236}">
                <a16:creationId xmlns:a16="http://schemas.microsoft.com/office/drawing/2014/main" id="{E0D6E549-24C8-0B4F-B33F-186CFB5D7E2D}"/>
              </a:ext>
            </a:extLst>
          </p:cNvPr>
          <p:cNvSpPr/>
          <p:nvPr/>
        </p:nvSpPr>
        <p:spPr>
          <a:xfrm rot="5400000">
            <a:off x="-800059" y="3389271"/>
            <a:ext cx="3761149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0ED511-747C-824D-84B1-2FA8AE3D2D0A}"/>
              </a:ext>
            </a:extLst>
          </p:cNvPr>
          <p:cNvSpPr/>
          <p:nvPr/>
        </p:nvSpPr>
        <p:spPr>
          <a:xfrm>
            <a:off x="1443037" y="1751011"/>
            <a:ext cx="2128838" cy="506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Timepoint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C966E1-C716-CA4A-A94C-5041BBFD7302}"/>
              </a:ext>
            </a:extLst>
          </p:cNvPr>
          <p:cNvSpPr/>
          <p:nvPr/>
        </p:nvSpPr>
        <p:spPr>
          <a:xfrm>
            <a:off x="3692080" y="1751011"/>
            <a:ext cx="3043238" cy="506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Replication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70FE52-588A-7744-A89C-0FF9C3782D67}"/>
              </a:ext>
            </a:extLst>
          </p:cNvPr>
          <p:cNvSpPr/>
          <p:nvPr/>
        </p:nvSpPr>
        <p:spPr>
          <a:xfrm>
            <a:off x="6855523" y="1751011"/>
            <a:ext cx="3043238" cy="506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Neonatal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977E0B-FEF3-D042-95D9-9B6A8704BB26}"/>
              </a:ext>
            </a:extLst>
          </p:cNvPr>
          <p:cNvSpPr/>
          <p:nvPr/>
        </p:nvSpPr>
        <p:spPr>
          <a:xfrm>
            <a:off x="1443037" y="2389185"/>
            <a:ext cx="2128838" cy="5064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Jan-June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7A1A0-DB02-4040-B28F-08B2AB6A962E}"/>
              </a:ext>
            </a:extLst>
          </p:cNvPr>
          <p:cNvSpPr/>
          <p:nvPr/>
        </p:nvSpPr>
        <p:spPr>
          <a:xfrm>
            <a:off x="1443037" y="2982905"/>
            <a:ext cx="2128838" cy="5064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June-Dec 2019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4E9508-9472-044E-B7A8-08537E3B1327}"/>
              </a:ext>
            </a:extLst>
          </p:cNvPr>
          <p:cNvSpPr/>
          <p:nvPr/>
        </p:nvSpPr>
        <p:spPr>
          <a:xfrm>
            <a:off x="1443037" y="3576625"/>
            <a:ext cx="2128838" cy="5064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2020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7FC02D-DD56-5C4D-A8A5-4C6A4244E1B8}"/>
              </a:ext>
            </a:extLst>
          </p:cNvPr>
          <p:cNvSpPr/>
          <p:nvPr/>
        </p:nvSpPr>
        <p:spPr>
          <a:xfrm>
            <a:off x="1443037" y="4170345"/>
            <a:ext cx="2128838" cy="5064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98F048-039B-4D48-859B-59711553D4FD}"/>
              </a:ext>
            </a:extLst>
          </p:cNvPr>
          <p:cNvSpPr/>
          <p:nvPr/>
        </p:nvSpPr>
        <p:spPr>
          <a:xfrm>
            <a:off x="1443037" y="4764065"/>
            <a:ext cx="2128838" cy="5064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Mid/Late 2022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18C4C7-CAD5-274D-B1F3-EB45D7C06682}"/>
              </a:ext>
            </a:extLst>
          </p:cNvPr>
          <p:cNvSpPr/>
          <p:nvPr/>
        </p:nvSpPr>
        <p:spPr>
          <a:xfrm>
            <a:off x="3692080" y="2380449"/>
            <a:ext cx="3043238" cy="5064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Pre-study prep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65F5C8-B6D9-CF4F-A0ED-A39AE4A54F40}"/>
              </a:ext>
            </a:extLst>
          </p:cNvPr>
          <p:cNvSpPr/>
          <p:nvPr/>
        </p:nvSpPr>
        <p:spPr>
          <a:xfrm>
            <a:off x="3692080" y="2982905"/>
            <a:ext cx="3043238" cy="5064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Implementation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695FB0-3DE9-A544-9F9B-986966B33253}"/>
              </a:ext>
            </a:extLst>
          </p:cNvPr>
          <p:cNvSpPr/>
          <p:nvPr/>
        </p:nvSpPr>
        <p:spPr>
          <a:xfrm>
            <a:off x="3692080" y="3559151"/>
            <a:ext cx="3043238" cy="5064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Implementation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491293-2A80-0D4E-B35C-193E3DB2E9E4}"/>
              </a:ext>
            </a:extLst>
          </p:cNvPr>
          <p:cNvSpPr/>
          <p:nvPr/>
        </p:nvSpPr>
        <p:spPr>
          <a:xfrm>
            <a:off x="3692080" y="4170345"/>
            <a:ext cx="3043238" cy="5064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Implementation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B8BF1B-81EA-974C-B594-E46A98446578}"/>
              </a:ext>
            </a:extLst>
          </p:cNvPr>
          <p:cNvSpPr/>
          <p:nvPr/>
        </p:nvSpPr>
        <p:spPr>
          <a:xfrm>
            <a:off x="3692080" y="4764065"/>
            <a:ext cx="3043238" cy="5064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Primary Results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B65D04-3811-F54E-8AC7-0610F3D6D432}"/>
              </a:ext>
            </a:extLst>
          </p:cNvPr>
          <p:cNvSpPr/>
          <p:nvPr/>
        </p:nvSpPr>
        <p:spPr>
          <a:xfrm>
            <a:off x="6855523" y="2380449"/>
            <a:ext cx="3043238" cy="5064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  <a:r>
              <a:rPr lang="en-US" sz="2400" baseline="30000" dirty="0">
                <a:solidFill>
                  <a:schemeClr val="tx1"/>
                </a:solidFill>
              </a:rPr>
              <a:t>st</a:t>
            </a:r>
            <a:r>
              <a:rPr lang="en-US" sz="2400" dirty="0">
                <a:solidFill>
                  <a:schemeClr val="tx1"/>
                </a:solidFill>
              </a:rPr>
              <a:t> enrollment: April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303E4D-1FFF-DA47-A92D-05D19EE75A02}"/>
              </a:ext>
            </a:extLst>
          </p:cNvPr>
          <p:cNvSpPr/>
          <p:nvPr/>
        </p:nvSpPr>
        <p:spPr>
          <a:xfrm>
            <a:off x="6855523" y="2982905"/>
            <a:ext cx="3043238" cy="5064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Recruiting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E1EDB5-7E6C-B046-80A9-1B1629C49B92}"/>
              </a:ext>
            </a:extLst>
          </p:cNvPr>
          <p:cNvSpPr/>
          <p:nvPr/>
        </p:nvSpPr>
        <p:spPr>
          <a:xfrm>
            <a:off x="6855523" y="3559151"/>
            <a:ext cx="3043238" cy="5064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Recruiting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2231F8-2B75-394E-8BAD-8BF253F5E274}"/>
              </a:ext>
            </a:extLst>
          </p:cNvPr>
          <p:cNvSpPr/>
          <p:nvPr/>
        </p:nvSpPr>
        <p:spPr>
          <a:xfrm>
            <a:off x="6855523" y="4170345"/>
            <a:ext cx="3043238" cy="5064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Recruiting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80C7E9-60ED-244A-B903-5F7863A0DB5B}"/>
              </a:ext>
            </a:extLst>
          </p:cNvPr>
          <p:cNvSpPr/>
          <p:nvPr/>
        </p:nvSpPr>
        <p:spPr>
          <a:xfrm>
            <a:off x="6855523" y="4764065"/>
            <a:ext cx="3043238" cy="5064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Primary Results</a:t>
            </a:r>
          </a:p>
        </p:txBody>
      </p:sp>
    </p:spTree>
    <p:extLst>
      <p:ext uri="{BB962C8B-B14F-4D97-AF65-F5344CB8AC3E}">
        <p14:creationId xmlns:p14="http://schemas.microsoft.com/office/powerpoint/2010/main" val="317485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287" y="1854183"/>
            <a:ext cx="5923185" cy="990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001" y="4621824"/>
            <a:ext cx="2901064" cy="19356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215" y="3475449"/>
            <a:ext cx="1752600" cy="13040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7281" y="3544546"/>
            <a:ext cx="2209800" cy="215455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99009" y="416832"/>
            <a:ext cx="826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Acknowledgements</a:t>
            </a:r>
          </a:p>
        </p:txBody>
      </p:sp>
      <p:sp>
        <p:nvSpPr>
          <p:cNvPr id="3" name="AutoShape 2" descr="Image result for centre de recherche en sante de nouna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625600" y="-1104900"/>
            <a:ext cx="17145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63" y="1934998"/>
            <a:ext cx="275596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6" descr="Description : Description : Résultat de recherche d'images pour &quot;logo Université de heidelberg&quot;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761" y="5440919"/>
            <a:ext cx="3209454" cy="114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96" y="4945038"/>
            <a:ext cx="1514249" cy="93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FF823-5CBE-1A40-ABF0-16418B77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53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5488" y="453513"/>
            <a:ext cx="826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MORDOR Burkina Study Group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5488" y="1873090"/>
            <a:ext cx="11241024" cy="4366727"/>
          </a:xfrm>
        </p:spPr>
        <p:txBody>
          <a:bodyPr numCol="2"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University of California, San Francisco, San Francisco, CA, USA –</a:t>
            </a:r>
            <a:r>
              <a:rPr lang="en-US" dirty="0"/>
              <a:t>Jessica Brogdon, Catherine Cook, Susie Cummings, Thuy Doan, Will Godwin, Jeremy Keenan, Elodie </a:t>
            </a:r>
            <a:r>
              <a:rPr lang="en-US" dirty="0" err="1"/>
              <a:t>Lebas</a:t>
            </a:r>
            <a:r>
              <a:rPr lang="en-US" dirty="0"/>
              <a:t>, Thomas </a:t>
            </a:r>
            <a:r>
              <a:rPr lang="en-US" dirty="0" err="1"/>
              <a:t>Lietman</a:t>
            </a:r>
            <a:r>
              <a:rPr lang="en-US" dirty="0"/>
              <a:t>, Ying Ling, Kieran O’Brien, </a:t>
            </a:r>
            <a:r>
              <a:rPr lang="en-US" dirty="0" err="1"/>
              <a:t>Catie</a:t>
            </a:r>
            <a:r>
              <a:rPr lang="en-US" dirty="0"/>
              <a:t> Oldenburg,  Travis </a:t>
            </a:r>
            <a:r>
              <a:rPr lang="en-US" dirty="0" err="1"/>
              <a:t>Porco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Centre de Recherche </a:t>
            </a:r>
            <a:r>
              <a:rPr lang="en-US" b="1" dirty="0" err="1"/>
              <a:t>en</a:t>
            </a:r>
            <a:r>
              <a:rPr lang="en-US" b="1" dirty="0"/>
              <a:t> Santé de </a:t>
            </a:r>
            <a:r>
              <a:rPr lang="en-US" b="1" dirty="0" err="1"/>
              <a:t>Nouna</a:t>
            </a:r>
            <a:r>
              <a:rPr lang="en-US" b="1" dirty="0"/>
              <a:t>, Burkina Faso- </a:t>
            </a:r>
            <a:r>
              <a:rPr lang="en-US" dirty="0" err="1"/>
              <a:t>Cheikh</a:t>
            </a:r>
            <a:r>
              <a:rPr lang="en-US" dirty="0"/>
              <a:t> </a:t>
            </a:r>
            <a:r>
              <a:rPr lang="en-US" dirty="0" err="1"/>
              <a:t>Bagagnan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 err="1"/>
              <a:t>Mamadou</a:t>
            </a:r>
            <a:r>
              <a:rPr lang="en-US" dirty="0"/>
              <a:t> </a:t>
            </a:r>
            <a:r>
              <a:rPr lang="en-US" dirty="0" err="1"/>
              <a:t>Bountogo</a:t>
            </a:r>
            <a:r>
              <a:rPr lang="en-US" dirty="0"/>
              <a:t>, </a:t>
            </a:r>
            <a:r>
              <a:rPr lang="en-US" dirty="0" err="1"/>
              <a:t>Boubacar</a:t>
            </a:r>
            <a:r>
              <a:rPr lang="en-US" dirty="0"/>
              <a:t> </a:t>
            </a:r>
            <a:r>
              <a:rPr lang="en-US" dirty="0" err="1"/>
              <a:t>Coulibaly</a:t>
            </a:r>
            <a:r>
              <a:rPr lang="en-US" dirty="0"/>
              <a:t>, Eric </a:t>
            </a:r>
            <a:r>
              <a:rPr lang="en-US" dirty="0" err="1"/>
              <a:t>Nebie</a:t>
            </a:r>
            <a:r>
              <a:rPr lang="en-US" dirty="0"/>
              <a:t>, </a:t>
            </a:r>
            <a:r>
              <a:rPr lang="en-US" dirty="0" err="1"/>
              <a:t>Mamadou</a:t>
            </a:r>
            <a:r>
              <a:rPr lang="en-US" dirty="0"/>
              <a:t> </a:t>
            </a:r>
            <a:r>
              <a:rPr lang="en-US" dirty="0" err="1"/>
              <a:t>Ouattara</a:t>
            </a:r>
            <a:r>
              <a:rPr lang="en-US" dirty="0"/>
              <a:t>, Aristide </a:t>
            </a:r>
            <a:r>
              <a:rPr lang="en-US" dirty="0" err="1"/>
              <a:t>Ouedraogo</a:t>
            </a:r>
            <a:r>
              <a:rPr lang="en-US" dirty="0"/>
              <a:t>, Lucienne </a:t>
            </a:r>
            <a:r>
              <a:rPr lang="en-US" dirty="0" err="1"/>
              <a:t>Ouermi</a:t>
            </a:r>
            <a:r>
              <a:rPr lang="en-US" dirty="0"/>
              <a:t>,  Ali </a:t>
            </a:r>
            <a:r>
              <a:rPr lang="en-US" dirty="0" err="1"/>
              <a:t>Sié</a:t>
            </a:r>
            <a:r>
              <a:rPr lang="en-US" dirty="0"/>
              <a:t>, </a:t>
            </a:r>
            <a:r>
              <a:rPr lang="en-US" dirty="0" err="1"/>
              <a:t>Ouedraogo</a:t>
            </a:r>
            <a:r>
              <a:rPr lang="en-US" dirty="0"/>
              <a:t> </a:t>
            </a:r>
            <a:r>
              <a:rPr lang="en-US" dirty="0" err="1"/>
              <a:t>Andiyam</a:t>
            </a:r>
            <a:r>
              <a:rPr lang="en-US" dirty="0"/>
              <a:t> Thierry, Alphonse </a:t>
            </a:r>
            <a:r>
              <a:rPr lang="en-US" dirty="0" err="1"/>
              <a:t>Zakane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Data and Safety Monitoring Committee:	 </a:t>
            </a:r>
            <a:r>
              <a:rPr lang="en-US" i="1" dirty="0" err="1"/>
              <a:t>Programme</a:t>
            </a:r>
            <a:r>
              <a:rPr lang="en-US" i="1" dirty="0"/>
              <a:t> National de Santé </a:t>
            </a:r>
            <a:r>
              <a:rPr lang="en-US" i="1" dirty="0" err="1"/>
              <a:t>Oculaire</a:t>
            </a:r>
            <a:r>
              <a:rPr lang="en-US" i="1" dirty="0"/>
              <a:t> (PNSO), Niamey, </a:t>
            </a:r>
            <a:r>
              <a:rPr lang="en-US" dirty="0"/>
              <a:t>Niger-</a:t>
            </a:r>
            <a:r>
              <a:rPr lang="en-US" dirty="0" err="1"/>
              <a:t>Amza</a:t>
            </a:r>
            <a:r>
              <a:rPr lang="en-US" dirty="0"/>
              <a:t> Abdou</a:t>
            </a:r>
            <a:r>
              <a:rPr lang="en-US" i="1" dirty="0"/>
              <a:t>; Liverpool School of Tropical Medicine, Liverpool, UK – </a:t>
            </a:r>
            <a:r>
              <a:rPr lang="en-US" dirty="0"/>
              <a:t>Allen W Hightower</a:t>
            </a:r>
            <a:r>
              <a:rPr lang="en-US" i="1" dirty="0"/>
              <a:t>; University of Colorado Denver, Denver, CO, USA- </a:t>
            </a:r>
            <a:r>
              <a:rPr lang="en-US" dirty="0"/>
              <a:t>Jackie Glover</a:t>
            </a:r>
            <a:r>
              <a:rPr lang="en-US" i="1" dirty="0"/>
              <a:t>; Harvard University, Cambridge, MA, USA– </a:t>
            </a:r>
            <a:r>
              <a:rPr lang="en-US" dirty="0" err="1"/>
              <a:t>Wafaie</a:t>
            </a:r>
            <a:r>
              <a:rPr lang="en-US" dirty="0"/>
              <a:t> Fawzi; </a:t>
            </a:r>
            <a:r>
              <a:rPr lang="en-US" i="1" dirty="0"/>
              <a:t>University of Maryland, College Park, MD, USA – </a:t>
            </a:r>
            <a:r>
              <a:rPr lang="en-US" dirty="0"/>
              <a:t>Miriam Laufer</a:t>
            </a:r>
          </a:p>
          <a:p>
            <a:pPr marL="0" indent="0">
              <a:buNone/>
            </a:pPr>
            <a:r>
              <a:rPr lang="en-US" b="1" dirty="0"/>
              <a:t>Heidelberg University, Heidelberg, Germany-</a:t>
            </a:r>
            <a:r>
              <a:rPr lang="en-US" dirty="0"/>
              <a:t> Till </a:t>
            </a:r>
            <a:r>
              <a:rPr lang="en-US" dirty="0" err="1"/>
              <a:t>Bärnighausen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Bill &amp; Melinda Gates Foundation, Seattle, WA, USA – </a:t>
            </a:r>
            <a:r>
              <a:rPr lang="en-US" dirty="0"/>
              <a:t>Rasa Izadnegahdar, Aditi Sarangi, Sara </a:t>
            </a:r>
            <a:r>
              <a:rPr lang="en-US" dirty="0" err="1"/>
              <a:t>Vernam</a:t>
            </a:r>
            <a:r>
              <a:rPr lang="en-US" dirty="0"/>
              <a:t>, Laura </a:t>
            </a:r>
            <a:r>
              <a:rPr lang="en-US" dirty="0" err="1"/>
              <a:t>Lamberti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Pfizer, New York, NY, USA –</a:t>
            </a:r>
            <a:r>
              <a:rPr lang="en-US" dirty="0"/>
              <a:t>Joshua </a:t>
            </a:r>
            <a:r>
              <a:rPr lang="en-US" dirty="0" err="1"/>
              <a:t>Malkasian</a:t>
            </a:r>
            <a:r>
              <a:rPr lang="en-US" dirty="0"/>
              <a:t>, John </a:t>
            </a:r>
            <a:r>
              <a:rPr lang="en-US" dirty="0" err="1"/>
              <a:t>Schenkel</a:t>
            </a:r>
            <a:r>
              <a:rPr lang="en-US" dirty="0"/>
              <a:t>, Carol Grant, Bharat Shah, Sharon </a:t>
            </a:r>
            <a:r>
              <a:rPr lang="en-US" dirty="0" err="1"/>
              <a:t>Corr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Evolving Concepts, </a:t>
            </a:r>
            <a:r>
              <a:rPr lang="en-US" b="1" dirty="0" err="1"/>
              <a:t>Gauting</a:t>
            </a:r>
            <a:r>
              <a:rPr lang="en-US" b="1" dirty="0"/>
              <a:t>, Germany- </a:t>
            </a:r>
            <a:r>
              <a:rPr lang="en-US" dirty="0"/>
              <a:t>Klaus Blass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919FBA-A9B6-3B49-BA6E-587CCD64A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35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Mass azithromycin and infectious disease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25654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78532360"/>
                    </a:ext>
                  </a:extLst>
                </a:gridCol>
                <a:gridCol w="1481418">
                  <a:extLst>
                    <a:ext uri="{9D8B030D-6E8A-4147-A177-3AD203B41FA5}">
                      <a16:colId xmlns:a16="http://schemas.microsoft.com/office/drawing/2014/main" val="2478755759"/>
                    </a:ext>
                  </a:extLst>
                </a:gridCol>
                <a:gridCol w="2541494">
                  <a:extLst>
                    <a:ext uri="{9D8B030D-6E8A-4147-A177-3AD203B41FA5}">
                      <a16:colId xmlns:a16="http://schemas.microsoft.com/office/drawing/2014/main" val="1307085726"/>
                    </a:ext>
                  </a:extLst>
                </a:gridCol>
                <a:gridCol w="3863788">
                  <a:extLst>
                    <a:ext uri="{9D8B030D-6E8A-4147-A177-3AD203B41FA5}">
                      <a16:colId xmlns:a16="http://schemas.microsoft.com/office/drawing/2014/main" val="1943606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Disease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Studies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Countries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Results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3340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Diarrhea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Tanzania</a:t>
                      </a:r>
                    </a:p>
                    <a:p>
                      <a:pPr algn="l"/>
                      <a:r>
                        <a:rPr lang="en-US" dirty="0"/>
                        <a:t>Nepal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Reductions</a:t>
                      </a:r>
                      <a:r>
                        <a:rPr lang="en-US" baseline="0" dirty="0"/>
                        <a:t> in treated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7436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Malaria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The</a:t>
                      </a:r>
                      <a:r>
                        <a:rPr lang="en-US" baseline="0" dirty="0"/>
                        <a:t> Gambia</a:t>
                      </a:r>
                    </a:p>
                    <a:p>
                      <a:pPr algn="l"/>
                      <a:r>
                        <a:rPr lang="en-US" baseline="0" dirty="0"/>
                        <a:t>Niger</a:t>
                      </a:r>
                    </a:p>
                    <a:p>
                      <a:pPr algn="l"/>
                      <a:r>
                        <a:rPr lang="en-US" baseline="0" dirty="0"/>
                        <a:t>Tanzania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2 studies: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no difference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4 studies: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reductions in treated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001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Respiratory infections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Tanzania</a:t>
                      </a:r>
                    </a:p>
                    <a:p>
                      <a:pPr algn="l"/>
                      <a:r>
                        <a:rPr lang="en-US" dirty="0"/>
                        <a:t>Nepal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Reductions in treated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2447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325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22" y="383463"/>
            <a:ext cx="7893957" cy="6178856"/>
          </a:xfrm>
        </p:spPr>
      </p:pic>
      <p:sp>
        <p:nvSpPr>
          <p:cNvPr id="5" name="TextBox 4"/>
          <p:cNvSpPr txBox="1"/>
          <p:nvPr/>
        </p:nvSpPr>
        <p:spPr>
          <a:xfrm>
            <a:off x="10325100" y="6158468"/>
            <a:ext cx="13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JAMA, 2009</a:t>
            </a:r>
          </a:p>
        </p:txBody>
      </p:sp>
    </p:spTree>
    <p:extLst>
      <p:ext uri="{BB962C8B-B14F-4D97-AF65-F5344CB8AC3E}">
        <p14:creationId xmlns:p14="http://schemas.microsoft.com/office/powerpoint/2010/main" val="1518508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MORDOR: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027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2015-17</a:t>
            </a:r>
          </a:p>
          <a:p>
            <a:endParaRPr lang="en-US" dirty="0"/>
          </a:p>
          <a:p>
            <a:r>
              <a:rPr lang="en-US" dirty="0"/>
              <a:t>1512 communities in Malawi, Niger, Tanzania</a:t>
            </a:r>
          </a:p>
          <a:p>
            <a:endParaRPr lang="en-US" dirty="0"/>
          </a:p>
          <a:p>
            <a:r>
              <a:rPr lang="en-US" i="1" dirty="0"/>
              <a:t>Intervention</a:t>
            </a:r>
            <a:r>
              <a:rPr lang="en-US" dirty="0"/>
              <a:t>: biannual azithromycin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i="1" dirty="0"/>
              <a:t>Control</a:t>
            </a:r>
            <a:r>
              <a:rPr lang="en-US" dirty="0"/>
              <a:t>: biannual placebo</a:t>
            </a:r>
          </a:p>
          <a:p>
            <a:endParaRPr lang="en-US" dirty="0"/>
          </a:p>
          <a:p>
            <a:r>
              <a:rPr lang="en-US" dirty="0"/>
              <a:t>24 months of follow-up</a:t>
            </a:r>
          </a:p>
          <a:p>
            <a:endParaRPr lang="en-US" dirty="0"/>
          </a:p>
          <a:p>
            <a:r>
              <a:rPr lang="en-US" dirty="0"/>
              <a:t>Deaths/1000 </a:t>
            </a:r>
            <a:r>
              <a:rPr lang="en-US" dirty="0" err="1"/>
              <a:t>py</a:t>
            </a:r>
            <a:r>
              <a:rPr lang="en-US" dirty="0"/>
              <a:t> control:</a:t>
            </a:r>
          </a:p>
          <a:p>
            <a:pPr lvl="1"/>
            <a:r>
              <a:rPr lang="en-US" dirty="0"/>
              <a:t>5.5 (Tanzania)</a:t>
            </a:r>
          </a:p>
          <a:p>
            <a:pPr lvl="1"/>
            <a:r>
              <a:rPr lang="en-US" dirty="0"/>
              <a:t>9.6 (Malawi)</a:t>
            </a:r>
          </a:p>
          <a:p>
            <a:pPr lvl="1"/>
            <a:r>
              <a:rPr lang="en-US" dirty="0"/>
              <a:t>27.5 (Niger)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186F3-DDB3-C04D-A461-501598A277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2" r="23493" b="-1"/>
          <a:stretch/>
        </p:blipFill>
        <p:spPr>
          <a:xfrm>
            <a:off x="6719343" y="10"/>
            <a:ext cx="7552944" cy="6857990"/>
          </a:xfrm>
          <a:prstGeom prst="rect">
            <a:avLst/>
          </a:prstGeom>
          <a:effectLst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E90741-D98B-5748-890C-3B3B2366F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16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F5EB2-BEA0-5842-87B6-1F78A87C2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MORDOR: Primary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C3013-B72C-3F47-9139-32569912C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89" y="2841312"/>
            <a:ext cx="3802039" cy="223201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Overall 13.5% reduction in mortality in biannual compared to placebo communities (95% CI 6.7 to 19.8)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71" y="1542240"/>
            <a:ext cx="6164249" cy="48301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938D9-88E2-1E48-8381-158227F73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88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F5EB2-BEA0-5842-87B6-1F78A87C2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MORDOR: Mortality by Age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17" y="1412240"/>
            <a:ext cx="9872766" cy="50088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98C3E-3CD8-5743-BCDE-745FA737B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27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692DA-6320-F742-934F-F9F946046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Deaths Averted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2D613-7FE3-854B-9394-1FE78FAA4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0DB115C-5E94-CD48-9F43-37C63CB39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67566"/>
              </p:ext>
            </p:extLst>
          </p:nvPr>
        </p:nvGraphicFramePr>
        <p:xfrm>
          <a:off x="390659" y="1920240"/>
          <a:ext cx="11410682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2886">
                  <a:extLst>
                    <a:ext uri="{9D8B030D-6E8A-4147-A177-3AD203B41FA5}">
                      <a16:colId xmlns:a16="http://schemas.microsoft.com/office/drawing/2014/main" val="663248901"/>
                    </a:ext>
                  </a:extLst>
                </a:gridCol>
                <a:gridCol w="859804">
                  <a:extLst>
                    <a:ext uri="{9D8B030D-6E8A-4147-A177-3AD203B41FA5}">
                      <a16:colId xmlns:a16="http://schemas.microsoft.com/office/drawing/2014/main" val="3004983719"/>
                    </a:ext>
                  </a:extLst>
                </a:gridCol>
                <a:gridCol w="861345">
                  <a:extLst>
                    <a:ext uri="{9D8B030D-6E8A-4147-A177-3AD203B41FA5}">
                      <a16:colId xmlns:a16="http://schemas.microsoft.com/office/drawing/2014/main" val="1675416996"/>
                    </a:ext>
                  </a:extLst>
                </a:gridCol>
                <a:gridCol w="1722692">
                  <a:extLst>
                    <a:ext uri="{9D8B030D-6E8A-4147-A177-3AD203B41FA5}">
                      <a16:colId xmlns:a16="http://schemas.microsoft.com/office/drawing/2014/main" val="3381888345"/>
                    </a:ext>
                  </a:extLst>
                </a:gridCol>
                <a:gridCol w="272735">
                  <a:extLst>
                    <a:ext uri="{9D8B030D-6E8A-4147-A177-3AD203B41FA5}">
                      <a16:colId xmlns:a16="http://schemas.microsoft.com/office/drawing/2014/main" val="2991196795"/>
                    </a:ext>
                  </a:extLst>
                </a:gridCol>
                <a:gridCol w="801797">
                  <a:extLst>
                    <a:ext uri="{9D8B030D-6E8A-4147-A177-3AD203B41FA5}">
                      <a16:colId xmlns:a16="http://schemas.microsoft.com/office/drawing/2014/main" val="1808125810"/>
                    </a:ext>
                  </a:extLst>
                </a:gridCol>
                <a:gridCol w="957051">
                  <a:extLst>
                    <a:ext uri="{9D8B030D-6E8A-4147-A177-3AD203B41FA5}">
                      <a16:colId xmlns:a16="http://schemas.microsoft.com/office/drawing/2014/main" val="2267826871"/>
                    </a:ext>
                  </a:extLst>
                </a:gridCol>
                <a:gridCol w="1722692">
                  <a:extLst>
                    <a:ext uri="{9D8B030D-6E8A-4147-A177-3AD203B41FA5}">
                      <a16:colId xmlns:a16="http://schemas.microsoft.com/office/drawing/2014/main" val="1172608936"/>
                    </a:ext>
                  </a:extLst>
                </a:gridCol>
                <a:gridCol w="1818397">
                  <a:extLst>
                    <a:ext uri="{9D8B030D-6E8A-4147-A177-3AD203B41FA5}">
                      <a16:colId xmlns:a16="http://schemas.microsoft.com/office/drawing/2014/main" val="2545125201"/>
                    </a:ext>
                  </a:extLst>
                </a:gridCol>
                <a:gridCol w="1531283">
                  <a:extLst>
                    <a:ext uri="{9D8B030D-6E8A-4147-A177-3AD203B41FA5}">
                      <a16:colId xmlns:a16="http://schemas.microsoft.com/office/drawing/2014/main" val="3932827075"/>
                    </a:ext>
                  </a:extLst>
                </a:gridCol>
              </a:tblGrid>
              <a:tr h="307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Placebo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Azithromycin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9283310"/>
                  </a:ext>
                </a:extLst>
              </a:tr>
              <a:tr h="614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Age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Deaths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Person-years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Mortality rate per 1,000 py (95%CI)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Deaths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Person-years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Mortality rate per 1,000 </a:t>
                      </a:r>
                      <a:r>
                        <a:rPr lang="en-US" sz="1800" dirty="0" err="1">
                          <a:effectLst/>
                        </a:rPr>
                        <a:t>py</a:t>
                      </a:r>
                      <a:r>
                        <a:rPr lang="en-US" sz="1800" dirty="0">
                          <a:effectLst/>
                        </a:rPr>
                        <a:t> (95%CI)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IRD per 1,000 py (95%CI)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No. deaths averted (95%CI)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34576426"/>
                  </a:ext>
                </a:extLst>
              </a:tr>
              <a:tr h="307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1-5 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244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5,152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47.4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(41.6 to 53.6)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5,657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35.7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(31.0 to 40.9)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-11.7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(-19.4 to -3.9)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126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(43 to 209)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71135364"/>
                  </a:ext>
                </a:extLst>
              </a:tr>
              <a:tr h="307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1-11 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584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12,299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47.5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(43.7 to 51.4)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488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13,563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36.0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(32.9 to 39.3)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-11.5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(-16.0 to -5.4)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297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(168 to 427)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2359431"/>
                  </a:ext>
                </a:extLst>
              </a:tr>
              <a:tr h="307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1-59 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1,888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68,769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27.5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(26.2 to 28.7)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1,727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76,924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22.5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(21.4 to 23.5)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-5.0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(-6.6 to -3.4)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729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(492 to 966)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4128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588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A3128-96A1-064B-BF90-65F071030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322FF-C38D-B540-89B4-31223588B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targeting the youngest children effective?</a:t>
            </a:r>
          </a:p>
          <a:p>
            <a:endParaRPr lang="en-US" dirty="0"/>
          </a:p>
          <a:p>
            <a:r>
              <a:rPr lang="en-US" dirty="0"/>
              <a:t>Are there effective alternative health system delivery approaches?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C6007-A425-524D-8EB9-083F50E59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C8C56-5295-084F-901D-6197B5B11A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82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6845</TotalTime>
  <Words>1097</Words>
  <Application>Microsoft Macintosh PowerPoint</Application>
  <PresentationFormat>Widescreen</PresentationFormat>
  <Paragraphs>299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Azithromycin for the Prevention of Child, Infant, and Neonatal Mortality in Burkina Faso</vt:lpstr>
      <vt:lpstr>Mass azithromycin for trachoma control</vt:lpstr>
      <vt:lpstr>Mass azithromycin and infectious disease</vt:lpstr>
      <vt:lpstr>PowerPoint Presentation</vt:lpstr>
      <vt:lpstr>MORDOR: Design</vt:lpstr>
      <vt:lpstr>MORDOR: Primary Outcome</vt:lpstr>
      <vt:lpstr>MORDOR: Mortality by Age</vt:lpstr>
      <vt:lpstr>Deaths Averted</vt:lpstr>
      <vt:lpstr>Research Gaps</vt:lpstr>
      <vt:lpstr>MORDOR Replication Study</vt:lpstr>
      <vt:lpstr>Health System Integration</vt:lpstr>
      <vt:lpstr> Health Facility Recruitment </vt:lpstr>
      <vt:lpstr>Primary outcome</vt:lpstr>
      <vt:lpstr>Azithromycin Administration During the Neonatal Period to Reduce Infant Mortality</vt:lpstr>
      <vt:lpstr>Study sites</vt:lpstr>
      <vt:lpstr>Trachoma programs do not treat &lt;6 months with oral azithromycin</vt:lpstr>
      <vt:lpstr>Infantile Hypertrophic Pyloric Stenosis (IHPS)</vt:lpstr>
      <vt:lpstr>Infantile Hypertrophic Pyloric Stenosis (IHPS)</vt:lpstr>
      <vt:lpstr>Active IHPS Screening</vt:lpstr>
      <vt:lpstr>Timeline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Azithromycin for the Prevention of Child, Infant, and Neonatal Mortality in Burkina Faso</dc:title>
  <dc:creator>Oldenburg, Catherine E</dc:creator>
  <cp:lastModifiedBy>Oldenburg, Catherine E</cp:lastModifiedBy>
  <cp:revision>34</cp:revision>
  <dcterms:created xsi:type="dcterms:W3CDTF">2019-04-11T23:29:10Z</dcterms:created>
  <dcterms:modified xsi:type="dcterms:W3CDTF">2019-04-16T17:35:06Z</dcterms:modified>
</cp:coreProperties>
</file>