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256" r:id="rId6"/>
    <p:sldId id="541" r:id="rId7"/>
    <p:sldId id="532" r:id="rId8"/>
    <p:sldId id="533" r:id="rId9"/>
    <p:sldId id="543" r:id="rId10"/>
    <p:sldId id="542" r:id="rId11"/>
    <p:sldId id="568" r:id="rId12"/>
    <p:sldId id="570" r:id="rId13"/>
    <p:sldId id="549" r:id="rId14"/>
    <p:sldId id="545" r:id="rId15"/>
    <p:sldId id="544" r:id="rId16"/>
    <p:sldId id="546" r:id="rId17"/>
    <p:sldId id="548" r:id="rId18"/>
    <p:sldId id="550" r:id="rId19"/>
    <p:sldId id="547" r:id="rId20"/>
    <p:sldId id="551" r:id="rId21"/>
    <p:sldId id="552" r:id="rId22"/>
    <p:sldId id="553" r:id="rId23"/>
    <p:sldId id="554" r:id="rId24"/>
    <p:sldId id="555" r:id="rId25"/>
    <p:sldId id="556" r:id="rId26"/>
    <p:sldId id="557" r:id="rId27"/>
    <p:sldId id="558" r:id="rId28"/>
    <p:sldId id="559" r:id="rId29"/>
    <p:sldId id="560" r:id="rId30"/>
    <p:sldId id="561" r:id="rId31"/>
    <p:sldId id="562" r:id="rId32"/>
    <p:sldId id="563" r:id="rId33"/>
    <p:sldId id="564" r:id="rId34"/>
    <p:sldId id="565" r:id="rId35"/>
    <p:sldId id="566" r:id="rId36"/>
    <p:sldId id="567" r:id="rId37"/>
    <p:sldId id="569" r:id="rId38"/>
  </p:sldIdLst>
  <p:sldSz cx="9144000" cy="5143500" type="screen16x9"/>
  <p:notesSz cx="9296400" cy="7010400"/>
  <p:defaultText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6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Nakagawa" initials="C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A7996-BD96-4FF4-92AC-9E534B83795C}" v="118" dt="2019-04-09T18:24:11.771"/>
  </p1510:revLst>
</p1510:revInfo>
</file>

<file path=ppt/tableStyles.xml><?xml version="1.0" encoding="utf-8"?>
<a:tblStyleLst xmlns:a="http://schemas.openxmlformats.org/drawingml/2006/main" def="{1FECB4D8-DB02-4DC6-A0A2-4F2EBAE1DC9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6395" autoAdjust="0"/>
  </p:normalViewPr>
  <p:slideViewPr>
    <p:cSldViewPr>
      <p:cViewPr varScale="1">
        <p:scale>
          <a:sx n="127" d="100"/>
          <a:sy n="127" d="100"/>
        </p:scale>
        <p:origin x="78" y="126"/>
      </p:cViewPr>
      <p:guideLst>
        <p:guide orient="horz" pos="1620"/>
        <p:guide pos="369"/>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howGuides="1">
      <p:cViewPr varScale="1">
        <p:scale>
          <a:sx n="160" d="100"/>
          <a:sy n="160" d="100"/>
        </p:scale>
        <p:origin x="5604" y="12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92F58E-6536-4E59-B25F-ACCB41696622}"/>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65D85A-58D5-4749-A489-CAFE56FBF7D1}"/>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0A33B22F-4AE5-4AB2-B462-8FEB2F4D3969}" type="datetimeFigureOut">
              <a:rPr lang="en-US" smtClean="0"/>
              <a:t>4/14/2019</a:t>
            </a:fld>
            <a:endParaRPr lang="en-US"/>
          </a:p>
        </p:txBody>
      </p:sp>
      <p:sp>
        <p:nvSpPr>
          <p:cNvPr id="4" name="Footer Placeholder 3">
            <a:extLst>
              <a:ext uri="{FF2B5EF4-FFF2-40B4-BE49-F238E27FC236}">
                <a16:creationId xmlns:a16="http://schemas.microsoft.com/office/drawing/2014/main" id="{68E0A76D-8B3B-44B5-B1FB-6EBC94522560}"/>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8E2326-F374-44E1-BDB3-B2EAD699318D}"/>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B245D862-083B-423D-B26C-63C80277B86E}" type="slidenum">
              <a:rPr lang="en-US" smtClean="0"/>
              <a:t>‹#›</a:t>
            </a:fld>
            <a:endParaRPr lang="en-US"/>
          </a:p>
        </p:txBody>
      </p:sp>
    </p:spTree>
    <p:extLst>
      <p:ext uri="{BB962C8B-B14F-4D97-AF65-F5344CB8AC3E}">
        <p14:creationId xmlns:p14="http://schemas.microsoft.com/office/powerpoint/2010/main" val="4021587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6" tIns="46588" rIns="93176" bIns="46588" rtlCol="0"/>
          <a:lstStyle>
            <a:lvl1pPr algn="r">
              <a:defRPr sz="1200"/>
            </a:lvl1pPr>
          </a:lstStyle>
          <a:p>
            <a:fld id="{8521CA78-A499-4633-B898-F9043592D78E}" type="datetimeFigureOut">
              <a:rPr lang="en-US" smtClean="0"/>
              <a:t>4/14/2019</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6" tIns="46588" rIns="93176" bIns="46588" rtlCol="0"/>
          <a:lstStyle/>
          <a:p>
            <a:pPr lvl="0"/>
            <a:endParaRPr lang="en-US" dirty="0"/>
          </a:p>
        </p:txBody>
      </p:sp>
      <p:sp>
        <p:nvSpPr>
          <p:cNvPr id="6" name="Footer Placeholder 5"/>
          <p:cNvSpPr>
            <a:spLocks noGrp="1"/>
          </p:cNvSpPr>
          <p:nvPr>
            <p:ph type="ftr" sz="quarter" idx="4"/>
          </p:nvPr>
        </p:nvSpPr>
        <p:spPr>
          <a:xfrm>
            <a:off x="0" y="6658664"/>
            <a:ext cx="4028440" cy="3505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6" tIns="46588" rIns="93176" bIns="46588" rtlCol="0" anchor="b"/>
          <a:lstStyle>
            <a:lvl1pPr algn="r">
              <a:defRPr sz="1200"/>
            </a:lvl1pPr>
          </a:lstStyle>
          <a:p>
            <a:fld id="{3D412D8C-1E5D-4678-BC7F-48977E07DD93}" type="slidenum">
              <a:rPr lang="en-US" smtClean="0"/>
              <a:t>‹#›</a:t>
            </a:fld>
            <a:endParaRPr lang="en-US"/>
          </a:p>
        </p:txBody>
      </p:sp>
    </p:spTree>
    <p:extLst>
      <p:ext uri="{BB962C8B-B14F-4D97-AF65-F5344CB8AC3E}">
        <p14:creationId xmlns:p14="http://schemas.microsoft.com/office/powerpoint/2010/main" val="2270376807"/>
      </p:ext>
    </p:extLst>
  </p:cSld>
  <p:clrMap bg1="lt1" tx1="dk1" bg2="lt2" tx2="dk2" accent1="accent1" accent2="accent2" accent3="accent3" accent4="accent4" accent5="accent5" accent6="accent6" hlink="hlink" folHlink="folHlink"/>
  <p:notesStyle>
    <a:lvl1pPr marL="0" algn="l" defTabSz="816334" rtl="0" eaLnBrk="1" latinLnBrk="0" hangingPunct="1">
      <a:defRPr sz="1100" kern="1200" baseline="0">
        <a:solidFill>
          <a:schemeClr val="tx1"/>
        </a:solidFill>
        <a:latin typeface="+mn-lt"/>
        <a:ea typeface="+mn-ea"/>
        <a:cs typeface="+mn-cs"/>
      </a:defRPr>
    </a:lvl1pPr>
    <a:lvl2pPr marL="408167" algn="l" defTabSz="816334" rtl="0" eaLnBrk="1" latinLnBrk="0" hangingPunct="1">
      <a:defRPr sz="1100" kern="1200">
        <a:solidFill>
          <a:schemeClr val="tx1"/>
        </a:solidFill>
        <a:latin typeface="+mn-lt"/>
        <a:ea typeface="+mn-ea"/>
        <a:cs typeface="+mn-cs"/>
      </a:defRPr>
    </a:lvl2pPr>
    <a:lvl3pPr marL="816334" algn="l" defTabSz="816334" rtl="0" eaLnBrk="1" latinLnBrk="0" hangingPunct="1">
      <a:defRPr sz="1100" kern="1200">
        <a:solidFill>
          <a:schemeClr val="tx1"/>
        </a:solidFill>
        <a:latin typeface="+mn-lt"/>
        <a:ea typeface="+mn-ea"/>
        <a:cs typeface="+mn-cs"/>
      </a:defRPr>
    </a:lvl3pPr>
    <a:lvl4pPr marL="1224501" algn="l" defTabSz="816334" rtl="0" eaLnBrk="1" latinLnBrk="0" hangingPunct="1">
      <a:defRPr sz="1100" kern="1200">
        <a:solidFill>
          <a:schemeClr val="tx1"/>
        </a:solidFill>
        <a:latin typeface="+mn-lt"/>
        <a:ea typeface="+mn-ea"/>
        <a:cs typeface="+mn-cs"/>
      </a:defRPr>
    </a:lvl4pPr>
    <a:lvl5pPr marL="1632668" algn="l" defTabSz="816334" rtl="0" eaLnBrk="1" latinLnBrk="0" hangingPunct="1">
      <a:defRPr sz="1100" kern="1200">
        <a:solidFill>
          <a:schemeClr val="tx1"/>
        </a:solidFill>
        <a:latin typeface="+mn-lt"/>
        <a:ea typeface="+mn-ea"/>
        <a:cs typeface="+mn-cs"/>
      </a:defRPr>
    </a:lvl5pPr>
    <a:lvl6pPr marL="2040835" algn="l" defTabSz="816334" rtl="0" eaLnBrk="1" latinLnBrk="0" hangingPunct="1">
      <a:defRPr sz="1100" kern="1200">
        <a:solidFill>
          <a:schemeClr val="tx1"/>
        </a:solidFill>
        <a:latin typeface="+mn-lt"/>
        <a:ea typeface="+mn-ea"/>
        <a:cs typeface="+mn-cs"/>
      </a:defRPr>
    </a:lvl6pPr>
    <a:lvl7pPr marL="2449002" algn="l" defTabSz="816334" rtl="0" eaLnBrk="1" latinLnBrk="0" hangingPunct="1">
      <a:defRPr sz="1100" kern="1200">
        <a:solidFill>
          <a:schemeClr val="tx1"/>
        </a:solidFill>
        <a:latin typeface="+mn-lt"/>
        <a:ea typeface="+mn-ea"/>
        <a:cs typeface="+mn-cs"/>
      </a:defRPr>
    </a:lvl7pPr>
    <a:lvl8pPr marL="2857169" algn="l" defTabSz="816334" rtl="0" eaLnBrk="1" latinLnBrk="0" hangingPunct="1">
      <a:defRPr sz="1100" kern="1200">
        <a:solidFill>
          <a:schemeClr val="tx1"/>
        </a:solidFill>
        <a:latin typeface="+mn-lt"/>
        <a:ea typeface="+mn-ea"/>
        <a:cs typeface="+mn-cs"/>
      </a:defRPr>
    </a:lvl8pPr>
    <a:lvl9pPr marL="3265336" algn="l" defTabSz="81633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a:t>
            </a:fld>
            <a:endParaRPr lang="en-US"/>
          </a:p>
        </p:txBody>
      </p:sp>
    </p:spTree>
    <p:extLst>
      <p:ext uri="{BB962C8B-B14F-4D97-AF65-F5344CB8AC3E}">
        <p14:creationId xmlns:p14="http://schemas.microsoft.com/office/powerpoint/2010/main" val="4078206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11</a:t>
            </a:fld>
            <a:endParaRPr lang="en-US"/>
          </a:p>
        </p:txBody>
      </p:sp>
    </p:spTree>
    <p:extLst>
      <p:ext uri="{BB962C8B-B14F-4D97-AF65-F5344CB8AC3E}">
        <p14:creationId xmlns:p14="http://schemas.microsoft.com/office/powerpoint/2010/main" val="422291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12</a:t>
            </a:fld>
            <a:endParaRPr lang="en-US"/>
          </a:p>
        </p:txBody>
      </p:sp>
    </p:spTree>
    <p:extLst>
      <p:ext uri="{BB962C8B-B14F-4D97-AF65-F5344CB8AC3E}">
        <p14:creationId xmlns:p14="http://schemas.microsoft.com/office/powerpoint/2010/main" val="1401567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13</a:t>
            </a:fld>
            <a:endParaRPr lang="en-US"/>
          </a:p>
        </p:txBody>
      </p:sp>
    </p:spTree>
    <p:extLst>
      <p:ext uri="{BB962C8B-B14F-4D97-AF65-F5344CB8AC3E}">
        <p14:creationId xmlns:p14="http://schemas.microsoft.com/office/powerpoint/2010/main" val="336781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14</a:t>
            </a:fld>
            <a:endParaRPr lang="en-US"/>
          </a:p>
        </p:txBody>
      </p:sp>
    </p:spTree>
    <p:extLst>
      <p:ext uri="{BB962C8B-B14F-4D97-AF65-F5344CB8AC3E}">
        <p14:creationId xmlns:p14="http://schemas.microsoft.com/office/powerpoint/2010/main" val="422993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15</a:t>
            </a:fld>
            <a:endParaRPr lang="en-US"/>
          </a:p>
        </p:txBody>
      </p:sp>
    </p:spTree>
    <p:extLst>
      <p:ext uri="{BB962C8B-B14F-4D97-AF65-F5344CB8AC3E}">
        <p14:creationId xmlns:p14="http://schemas.microsoft.com/office/powerpoint/2010/main" val="243059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16</a:t>
            </a:fld>
            <a:endParaRPr lang="en-US"/>
          </a:p>
        </p:txBody>
      </p:sp>
    </p:spTree>
    <p:extLst>
      <p:ext uri="{BB962C8B-B14F-4D97-AF65-F5344CB8AC3E}">
        <p14:creationId xmlns:p14="http://schemas.microsoft.com/office/powerpoint/2010/main" val="152863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17</a:t>
            </a:fld>
            <a:endParaRPr lang="en-US"/>
          </a:p>
        </p:txBody>
      </p:sp>
    </p:spTree>
    <p:extLst>
      <p:ext uri="{BB962C8B-B14F-4D97-AF65-F5344CB8AC3E}">
        <p14:creationId xmlns:p14="http://schemas.microsoft.com/office/powerpoint/2010/main" val="401774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18</a:t>
            </a:fld>
            <a:endParaRPr lang="en-US"/>
          </a:p>
        </p:txBody>
      </p:sp>
    </p:spTree>
    <p:extLst>
      <p:ext uri="{BB962C8B-B14F-4D97-AF65-F5344CB8AC3E}">
        <p14:creationId xmlns:p14="http://schemas.microsoft.com/office/powerpoint/2010/main" val="894261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19</a:t>
            </a:fld>
            <a:endParaRPr lang="en-US"/>
          </a:p>
        </p:txBody>
      </p:sp>
    </p:spTree>
    <p:extLst>
      <p:ext uri="{BB962C8B-B14F-4D97-AF65-F5344CB8AC3E}">
        <p14:creationId xmlns:p14="http://schemas.microsoft.com/office/powerpoint/2010/main" val="406002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20</a:t>
            </a:fld>
            <a:endParaRPr lang="en-US"/>
          </a:p>
        </p:txBody>
      </p:sp>
    </p:spTree>
    <p:extLst>
      <p:ext uri="{BB962C8B-B14F-4D97-AF65-F5344CB8AC3E}">
        <p14:creationId xmlns:p14="http://schemas.microsoft.com/office/powerpoint/2010/main" val="304433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3</a:t>
            </a:fld>
            <a:endParaRPr lang="en-US"/>
          </a:p>
        </p:txBody>
      </p:sp>
    </p:spTree>
    <p:extLst>
      <p:ext uri="{BB962C8B-B14F-4D97-AF65-F5344CB8AC3E}">
        <p14:creationId xmlns:p14="http://schemas.microsoft.com/office/powerpoint/2010/main" val="2105626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21</a:t>
            </a:fld>
            <a:endParaRPr lang="en-US"/>
          </a:p>
        </p:txBody>
      </p:sp>
    </p:spTree>
    <p:extLst>
      <p:ext uri="{BB962C8B-B14F-4D97-AF65-F5344CB8AC3E}">
        <p14:creationId xmlns:p14="http://schemas.microsoft.com/office/powerpoint/2010/main" val="927849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22</a:t>
            </a:fld>
            <a:endParaRPr lang="en-US"/>
          </a:p>
        </p:txBody>
      </p:sp>
    </p:spTree>
    <p:extLst>
      <p:ext uri="{BB962C8B-B14F-4D97-AF65-F5344CB8AC3E}">
        <p14:creationId xmlns:p14="http://schemas.microsoft.com/office/powerpoint/2010/main" val="942629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23</a:t>
            </a:fld>
            <a:endParaRPr lang="en-US"/>
          </a:p>
        </p:txBody>
      </p:sp>
    </p:spTree>
    <p:extLst>
      <p:ext uri="{BB962C8B-B14F-4D97-AF65-F5344CB8AC3E}">
        <p14:creationId xmlns:p14="http://schemas.microsoft.com/office/powerpoint/2010/main" val="2749514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24</a:t>
            </a:fld>
            <a:endParaRPr lang="en-US"/>
          </a:p>
        </p:txBody>
      </p:sp>
    </p:spTree>
    <p:extLst>
      <p:ext uri="{BB962C8B-B14F-4D97-AF65-F5344CB8AC3E}">
        <p14:creationId xmlns:p14="http://schemas.microsoft.com/office/powerpoint/2010/main" val="165453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25</a:t>
            </a:fld>
            <a:endParaRPr lang="en-US"/>
          </a:p>
        </p:txBody>
      </p:sp>
    </p:spTree>
    <p:extLst>
      <p:ext uri="{BB962C8B-B14F-4D97-AF65-F5344CB8AC3E}">
        <p14:creationId xmlns:p14="http://schemas.microsoft.com/office/powerpoint/2010/main" val="2331135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26</a:t>
            </a:fld>
            <a:endParaRPr lang="en-US"/>
          </a:p>
        </p:txBody>
      </p:sp>
    </p:spTree>
    <p:extLst>
      <p:ext uri="{BB962C8B-B14F-4D97-AF65-F5344CB8AC3E}">
        <p14:creationId xmlns:p14="http://schemas.microsoft.com/office/powerpoint/2010/main" val="67756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27</a:t>
            </a:fld>
            <a:endParaRPr lang="en-US"/>
          </a:p>
        </p:txBody>
      </p:sp>
    </p:spTree>
    <p:extLst>
      <p:ext uri="{BB962C8B-B14F-4D97-AF65-F5344CB8AC3E}">
        <p14:creationId xmlns:p14="http://schemas.microsoft.com/office/powerpoint/2010/main" val="1233007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28</a:t>
            </a:fld>
            <a:endParaRPr lang="en-US"/>
          </a:p>
        </p:txBody>
      </p:sp>
    </p:spTree>
    <p:extLst>
      <p:ext uri="{BB962C8B-B14F-4D97-AF65-F5344CB8AC3E}">
        <p14:creationId xmlns:p14="http://schemas.microsoft.com/office/powerpoint/2010/main" val="1052195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29</a:t>
            </a:fld>
            <a:endParaRPr lang="en-US"/>
          </a:p>
        </p:txBody>
      </p:sp>
    </p:spTree>
    <p:extLst>
      <p:ext uri="{BB962C8B-B14F-4D97-AF65-F5344CB8AC3E}">
        <p14:creationId xmlns:p14="http://schemas.microsoft.com/office/powerpoint/2010/main" val="3811413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30</a:t>
            </a:fld>
            <a:endParaRPr lang="en-US"/>
          </a:p>
        </p:txBody>
      </p:sp>
    </p:spTree>
    <p:extLst>
      <p:ext uri="{BB962C8B-B14F-4D97-AF65-F5344CB8AC3E}">
        <p14:creationId xmlns:p14="http://schemas.microsoft.com/office/powerpoint/2010/main" val="223201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4</a:t>
            </a:fld>
            <a:endParaRPr lang="en-US"/>
          </a:p>
        </p:txBody>
      </p:sp>
    </p:spTree>
    <p:extLst>
      <p:ext uri="{BB962C8B-B14F-4D97-AF65-F5344CB8AC3E}">
        <p14:creationId xmlns:p14="http://schemas.microsoft.com/office/powerpoint/2010/main" val="3966209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31</a:t>
            </a:fld>
            <a:endParaRPr lang="en-US"/>
          </a:p>
        </p:txBody>
      </p:sp>
    </p:spTree>
    <p:extLst>
      <p:ext uri="{BB962C8B-B14F-4D97-AF65-F5344CB8AC3E}">
        <p14:creationId xmlns:p14="http://schemas.microsoft.com/office/powerpoint/2010/main" val="1076208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32</a:t>
            </a:fld>
            <a:endParaRPr lang="en-US"/>
          </a:p>
        </p:txBody>
      </p:sp>
    </p:spTree>
    <p:extLst>
      <p:ext uri="{BB962C8B-B14F-4D97-AF65-F5344CB8AC3E}">
        <p14:creationId xmlns:p14="http://schemas.microsoft.com/office/powerpoint/2010/main" val="30222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33</a:t>
            </a:fld>
            <a:endParaRPr lang="en-US"/>
          </a:p>
        </p:txBody>
      </p:sp>
    </p:spTree>
    <p:extLst>
      <p:ext uri="{BB962C8B-B14F-4D97-AF65-F5344CB8AC3E}">
        <p14:creationId xmlns:p14="http://schemas.microsoft.com/office/powerpoint/2010/main" val="289238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5</a:t>
            </a:fld>
            <a:endParaRPr lang="en-US"/>
          </a:p>
        </p:txBody>
      </p:sp>
    </p:spTree>
    <p:extLst>
      <p:ext uri="{BB962C8B-B14F-4D97-AF65-F5344CB8AC3E}">
        <p14:creationId xmlns:p14="http://schemas.microsoft.com/office/powerpoint/2010/main" val="355337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6</a:t>
            </a:fld>
            <a:endParaRPr lang="en-US"/>
          </a:p>
        </p:txBody>
      </p:sp>
    </p:spTree>
    <p:extLst>
      <p:ext uri="{BB962C8B-B14F-4D97-AF65-F5344CB8AC3E}">
        <p14:creationId xmlns:p14="http://schemas.microsoft.com/office/powerpoint/2010/main" val="356700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7</a:t>
            </a:fld>
            <a:endParaRPr lang="en-US"/>
          </a:p>
        </p:txBody>
      </p:sp>
    </p:spTree>
    <p:extLst>
      <p:ext uri="{BB962C8B-B14F-4D97-AF65-F5344CB8AC3E}">
        <p14:creationId xmlns:p14="http://schemas.microsoft.com/office/powerpoint/2010/main" val="31136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8</a:t>
            </a:fld>
            <a:endParaRPr lang="en-US"/>
          </a:p>
        </p:txBody>
      </p:sp>
    </p:spTree>
    <p:extLst>
      <p:ext uri="{BB962C8B-B14F-4D97-AF65-F5344CB8AC3E}">
        <p14:creationId xmlns:p14="http://schemas.microsoft.com/office/powerpoint/2010/main" val="350731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9</a:t>
            </a:fld>
            <a:endParaRPr lang="en-US"/>
          </a:p>
        </p:txBody>
      </p:sp>
    </p:spTree>
    <p:extLst>
      <p:ext uri="{BB962C8B-B14F-4D97-AF65-F5344CB8AC3E}">
        <p14:creationId xmlns:p14="http://schemas.microsoft.com/office/powerpoint/2010/main" val="356530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412D8C-1E5D-4678-BC7F-48977E07DD93}" type="slidenum">
              <a:rPr lang="en-US" smtClean="0"/>
              <a:t>10</a:t>
            </a:fld>
            <a:endParaRPr lang="en-US"/>
          </a:p>
        </p:txBody>
      </p:sp>
    </p:spTree>
    <p:extLst>
      <p:ext uri="{BB962C8B-B14F-4D97-AF65-F5344CB8AC3E}">
        <p14:creationId xmlns:p14="http://schemas.microsoft.com/office/powerpoint/2010/main" val="3803675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13876" y="3044414"/>
            <a:ext cx="8516586" cy="1066800"/>
          </a:xfrm>
        </p:spPr>
        <p:txBody>
          <a:bodyPr>
            <a:normAutofit/>
          </a:bodyPr>
          <a:lstStyle>
            <a:lvl1pPr marL="0" indent="0">
              <a:buFontTx/>
              <a:buNone/>
              <a:defRPr sz="1800" baseline="0"/>
            </a:lvl1pPr>
          </a:lstStyle>
          <a:p>
            <a:pPr lvl="0"/>
            <a:r>
              <a:rPr lang="en-US" dirty="0"/>
              <a:t>Client or presentation name</a:t>
            </a:r>
          </a:p>
          <a:p>
            <a:pPr lvl="0"/>
            <a:r>
              <a:rPr lang="en-US" dirty="0"/>
              <a:t>Date</a:t>
            </a:r>
          </a:p>
        </p:txBody>
      </p:sp>
      <p:sp>
        <p:nvSpPr>
          <p:cNvPr id="3" name="Rectangle 2"/>
          <p:cNvSpPr/>
          <p:nvPr userDrawn="1"/>
        </p:nvSpPr>
        <p:spPr>
          <a:xfrm>
            <a:off x="6248400" y="4706287"/>
            <a:ext cx="2743200" cy="31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248400" y="4829633"/>
            <a:ext cx="2743200" cy="31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459186" y="4857751"/>
            <a:ext cx="1465614" cy="159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DDB073B-0E75-4707-A6E2-13B80CC1E9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76" y="933450"/>
            <a:ext cx="8516247" cy="2057400"/>
          </a:xfrm>
          <a:prstGeom prst="rect">
            <a:avLst/>
          </a:prstGeom>
        </p:spPr>
      </p:pic>
      <p:pic>
        <p:nvPicPr>
          <p:cNvPr id="4" name="Picture 3" descr="A drawing of a face&#10;&#10;Description generated with high confidence">
            <a:extLst>
              <a:ext uri="{FF2B5EF4-FFF2-40B4-BE49-F238E27FC236}">
                <a16:creationId xmlns:a16="http://schemas.microsoft.com/office/drawing/2014/main" id="{D459C31C-4202-4BC5-8B53-310A5F0BD6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4200" y="4351706"/>
            <a:ext cx="1981200" cy="515162"/>
          </a:xfrm>
          <a:prstGeom prst="rect">
            <a:avLst/>
          </a:prstGeom>
        </p:spPr>
      </p:pic>
    </p:spTree>
    <p:extLst>
      <p:ext uri="{BB962C8B-B14F-4D97-AF65-F5344CB8AC3E}">
        <p14:creationId xmlns:p14="http://schemas.microsoft.com/office/powerpoint/2010/main" val="167112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1847548950"/>
              </p:ext>
            </p:extLst>
          </p:nvPr>
        </p:nvGraphicFramePr>
        <p:xfrm>
          <a:off x="180511" y="971550"/>
          <a:ext cx="8353888" cy="3352797"/>
        </p:xfrm>
        <a:graphic>
          <a:graphicData uri="http://schemas.openxmlformats.org/drawingml/2006/table">
            <a:tbl>
              <a:tblPr firstRow="1" bandRow="1">
                <a:tableStyleId>{72833802-FEF1-4C79-8D5D-14CF1EAF98D9}</a:tableStyleId>
              </a:tblPr>
              <a:tblGrid>
                <a:gridCol w="2088472">
                  <a:extLst>
                    <a:ext uri="{9D8B030D-6E8A-4147-A177-3AD203B41FA5}">
                      <a16:colId xmlns:a16="http://schemas.microsoft.com/office/drawing/2014/main" val="20000"/>
                    </a:ext>
                  </a:extLst>
                </a:gridCol>
                <a:gridCol w="2088472">
                  <a:extLst>
                    <a:ext uri="{9D8B030D-6E8A-4147-A177-3AD203B41FA5}">
                      <a16:colId xmlns:a16="http://schemas.microsoft.com/office/drawing/2014/main" val="20001"/>
                    </a:ext>
                  </a:extLst>
                </a:gridCol>
                <a:gridCol w="2088472">
                  <a:extLst>
                    <a:ext uri="{9D8B030D-6E8A-4147-A177-3AD203B41FA5}">
                      <a16:colId xmlns:a16="http://schemas.microsoft.com/office/drawing/2014/main" val="20002"/>
                    </a:ext>
                  </a:extLst>
                </a:gridCol>
                <a:gridCol w="2088472">
                  <a:extLst>
                    <a:ext uri="{9D8B030D-6E8A-4147-A177-3AD203B41FA5}">
                      <a16:colId xmlns:a16="http://schemas.microsoft.com/office/drawing/2014/main" val="20003"/>
                    </a:ext>
                  </a:extLst>
                </a:gridCol>
              </a:tblGrid>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5681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graphicFrame>
        <p:nvGraphicFramePr>
          <p:cNvPr id="2" name="Table 1"/>
          <p:cNvGraphicFramePr>
            <a:graphicFrameLocks noGrp="1"/>
          </p:cNvGraphicFramePr>
          <p:nvPr userDrawn="1">
            <p:extLst/>
          </p:nvPr>
        </p:nvGraphicFramePr>
        <p:xfrm>
          <a:off x="180511" y="971550"/>
          <a:ext cx="8353888" cy="3352797"/>
        </p:xfrm>
        <a:graphic>
          <a:graphicData uri="http://schemas.openxmlformats.org/drawingml/2006/table">
            <a:tbl>
              <a:tblPr firstRow="1" bandRow="1">
                <a:tableStyleId>{72833802-FEF1-4C79-8D5D-14CF1EAF98D9}</a:tableStyleId>
              </a:tblPr>
              <a:tblGrid>
                <a:gridCol w="2088472">
                  <a:extLst>
                    <a:ext uri="{9D8B030D-6E8A-4147-A177-3AD203B41FA5}">
                      <a16:colId xmlns:a16="http://schemas.microsoft.com/office/drawing/2014/main" val="20000"/>
                    </a:ext>
                  </a:extLst>
                </a:gridCol>
                <a:gridCol w="2088472">
                  <a:extLst>
                    <a:ext uri="{9D8B030D-6E8A-4147-A177-3AD203B41FA5}">
                      <a16:colId xmlns:a16="http://schemas.microsoft.com/office/drawing/2014/main" val="20001"/>
                    </a:ext>
                  </a:extLst>
                </a:gridCol>
                <a:gridCol w="2088472">
                  <a:extLst>
                    <a:ext uri="{9D8B030D-6E8A-4147-A177-3AD203B41FA5}">
                      <a16:colId xmlns:a16="http://schemas.microsoft.com/office/drawing/2014/main" val="20002"/>
                    </a:ext>
                  </a:extLst>
                </a:gridCol>
                <a:gridCol w="2088472">
                  <a:extLst>
                    <a:ext uri="{9D8B030D-6E8A-4147-A177-3AD203B41FA5}">
                      <a16:colId xmlns:a16="http://schemas.microsoft.com/office/drawing/2014/main" val="20003"/>
                    </a:ext>
                  </a:extLst>
                </a:gridCol>
              </a:tblGrid>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4"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5"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8"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2019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11" name="Picture 10" descr="A picture containing object&#10;&#10;Description generated with high confidence">
            <a:extLst>
              <a:ext uri="{FF2B5EF4-FFF2-40B4-BE49-F238E27FC236}">
                <a16:creationId xmlns:a16="http://schemas.microsoft.com/office/drawing/2014/main" id="{FA6A3683-26F9-4F02-9033-CE43DBA33A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8989" y="4702605"/>
            <a:ext cx="1714500" cy="342900"/>
          </a:xfrm>
          <a:prstGeom prst="rect">
            <a:avLst/>
          </a:prstGeom>
        </p:spPr>
      </p:pic>
    </p:spTree>
    <p:extLst>
      <p:ext uri="{BB962C8B-B14F-4D97-AF65-F5344CB8AC3E}">
        <p14:creationId xmlns:p14="http://schemas.microsoft.com/office/powerpoint/2010/main" val="377752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solidFill>
                  <a:schemeClr val="accent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a:t>Click icon to add picture</a:t>
            </a:r>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Edit Master text styles</a:t>
            </a:r>
          </a:p>
        </p:txBody>
      </p:sp>
      <p:sp>
        <p:nvSpPr>
          <p:cNvPr id="12"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   </a:t>
            </a:r>
            <a:endParaRPr lang="en-US" sz="1100" dirty="0">
              <a:solidFill>
                <a:schemeClr val="accent4"/>
              </a:solidFill>
            </a:endParaRPr>
          </a:p>
        </p:txBody>
      </p:sp>
    </p:spTree>
    <p:extLst>
      <p:ext uri="{BB962C8B-B14F-4D97-AF65-F5344CB8AC3E}">
        <p14:creationId xmlns:p14="http://schemas.microsoft.com/office/powerpoint/2010/main" val="4175625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solidFill>
                  <a:schemeClr val="accent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a:t>Click icon to add picture</a:t>
            </a:r>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Edit Master text styles</a:t>
            </a:r>
          </a:p>
        </p:txBody>
      </p:sp>
      <p:sp>
        <p:nvSpPr>
          <p:cNvPr id="12"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   </a:t>
            </a:r>
            <a:endParaRPr lang="en-US" sz="1100" dirty="0">
              <a:solidFill>
                <a:schemeClr val="accent4"/>
              </a:solidFill>
            </a:endParaRPr>
          </a:p>
        </p:txBody>
      </p:sp>
      <p:sp>
        <p:nvSpPr>
          <p:cNvPr id="6"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7"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9"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2019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13" name="Picture 12" descr="A picture containing object&#10;&#10;Description generated with high confidence">
            <a:extLst>
              <a:ext uri="{FF2B5EF4-FFF2-40B4-BE49-F238E27FC236}">
                <a16:creationId xmlns:a16="http://schemas.microsoft.com/office/drawing/2014/main" id="{EC9EB063-6E6F-478C-9345-CE5DD7C3B1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8989" y="4702605"/>
            <a:ext cx="1714500" cy="342900"/>
          </a:xfrm>
          <a:prstGeom prst="rect">
            <a:avLst/>
          </a:prstGeom>
        </p:spPr>
      </p:pic>
    </p:spTree>
    <p:extLst>
      <p:ext uri="{BB962C8B-B14F-4D97-AF65-F5344CB8AC3E}">
        <p14:creationId xmlns:p14="http://schemas.microsoft.com/office/powerpoint/2010/main" val="29723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6176" y="1597820"/>
            <a:ext cx="8253023" cy="1102519"/>
          </a:xfrm>
        </p:spPr>
        <p:txBody>
          <a:bodyPr/>
          <a:lstStyle>
            <a:lvl1pPr>
              <a:defRPr>
                <a:solidFill>
                  <a:schemeClr val="accent2"/>
                </a:solidFill>
              </a:defRPr>
            </a:lvl1pPr>
          </a:lstStyle>
          <a:p>
            <a:r>
              <a:rPr lang="en-US" dirty="0"/>
              <a:t>Plain Title Page </a:t>
            </a:r>
          </a:p>
        </p:txBody>
      </p:sp>
    </p:spTree>
    <p:extLst>
      <p:ext uri="{BB962C8B-B14F-4D97-AF65-F5344CB8AC3E}">
        <p14:creationId xmlns:p14="http://schemas.microsoft.com/office/powerpoint/2010/main" val="189984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l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6176" y="1597820"/>
            <a:ext cx="8253023" cy="1102519"/>
          </a:xfrm>
        </p:spPr>
        <p:txBody>
          <a:bodyPr/>
          <a:lstStyle>
            <a:lvl1pPr>
              <a:defRPr>
                <a:solidFill>
                  <a:schemeClr val="accent2"/>
                </a:solidFill>
              </a:defRPr>
            </a:lvl1pPr>
          </a:lstStyle>
          <a:p>
            <a:r>
              <a:rPr lang="en-US" dirty="0"/>
              <a:t>Plain Title Page </a:t>
            </a:r>
          </a:p>
        </p:txBody>
      </p:sp>
      <p:sp>
        <p:nvSpPr>
          <p:cNvPr id="3"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4"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6"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2019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9" name="Picture 8" descr="A picture containing object&#10;&#10;Description generated with high confidence">
            <a:extLst>
              <a:ext uri="{FF2B5EF4-FFF2-40B4-BE49-F238E27FC236}">
                <a16:creationId xmlns:a16="http://schemas.microsoft.com/office/drawing/2014/main" id="{EF6FE1CA-9974-47ED-B0A3-CA4C91DAE9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8989" y="4702605"/>
            <a:ext cx="1714500" cy="342900"/>
          </a:xfrm>
          <a:prstGeom prst="rect">
            <a:avLst/>
          </a:prstGeom>
        </p:spPr>
      </p:pic>
    </p:spTree>
    <p:extLst>
      <p:ext uri="{BB962C8B-B14F-4D97-AF65-F5344CB8AC3E}">
        <p14:creationId xmlns:p14="http://schemas.microsoft.com/office/powerpoint/2010/main" val="305381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110" y="133350"/>
            <a:ext cx="8735290" cy="609600"/>
          </a:xfrm>
        </p:spPr>
        <p:txBody>
          <a:bodyPr/>
          <a:lstStyle>
            <a:lvl1pPr>
              <a:defRPr>
                <a:solidFill>
                  <a:schemeClr val="accent2"/>
                </a:solidFill>
              </a:defRPr>
            </a:lvl1pPr>
          </a:lstStyle>
          <a:p>
            <a:r>
              <a:rPr lang="en-US" dirty="0"/>
              <a:t>Title</a:t>
            </a:r>
          </a:p>
        </p:txBody>
      </p:sp>
      <p:sp>
        <p:nvSpPr>
          <p:cNvPr id="3" name="Content Placeholder 2"/>
          <p:cNvSpPr>
            <a:spLocks noGrp="1"/>
          </p:cNvSpPr>
          <p:nvPr>
            <p:ph idx="1" hasCustomPrompt="1"/>
          </p:nvPr>
        </p:nvSpPr>
        <p:spPr>
          <a:xfrm>
            <a:off x="180511" y="895350"/>
            <a:ext cx="8735290" cy="3699272"/>
          </a:xfrm>
        </p:spPr>
        <p:txBody>
          <a:bodyPr/>
          <a:lstStyle>
            <a:lvl1pPr>
              <a:buClr>
                <a:schemeClr val="accent2"/>
              </a:buClr>
              <a:defRPr sz="2000" baseline="0"/>
            </a:lvl1pPr>
            <a:lvl2pPr>
              <a:buClr>
                <a:schemeClr val="accent4"/>
              </a:buClr>
              <a:defRPr sz="2000"/>
            </a:lvl2pPr>
            <a:lvl3pPr>
              <a:defRPr sz="2000"/>
            </a:lvl3pPr>
            <a:lvl4pPr>
              <a:buClr>
                <a:schemeClr val="accent5"/>
              </a:buClr>
              <a:defRPr/>
            </a:lvl4pPr>
          </a:lstStyle>
          <a:p>
            <a:pPr lvl="0"/>
            <a:r>
              <a:rPr lang="en-US" dirty="0"/>
              <a:t>Bullets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Tree>
    <p:extLst>
      <p:ext uri="{BB962C8B-B14F-4D97-AF65-F5344CB8AC3E}">
        <p14:creationId xmlns:p14="http://schemas.microsoft.com/office/powerpoint/2010/main" val="141485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110" y="133350"/>
            <a:ext cx="8735290" cy="609600"/>
          </a:xfrm>
        </p:spPr>
        <p:txBody>
          <a:bodyPr/>
          <a:lstStyle>
            <a:lvl1pPr>
              <a:defRPr>
                <a:solidFill>
                  <a:schemeClr val="accent2"/>
                </a:solidFill>
              </a:defRPr>
            </a:lvl1pPr>
          </a:lstStyle>
          <a:p>
            <a:r>
              <a:rPr lang="en-US" dirty="0"/>
              <a:t>Title</a:t>
            </a:r>
          </a:p>
        </p:txBody>
      </p:sp>
      <p:sp>
        <p:nvSpPr>
          <p:cNvPr id="3" name="Content Placeholder 2"/>
          <p:cNvSpPr>
            <a:spLocks noGrp="1"/>
          </p:cNvSpPr>
          <p:nvPr>
            <p:ph idx="1" hasCustomPrompt="1"/>
          </p:nvPr>
        </p:nvSpPr>
        <p:spPr>
          <a:xfrm>
            <a:off x="180511" y="895350"/>
            <a:ext cx="8735290" cy="3699272"/>
          </a:xfrm>
        </p:spPr>
        <p:txBody>
          <a:bodyPr/>
          <a:lstStyle>
            <a:lvl1pPr>
              <a:buClr>
                <a:schemeClr val="accent2"/>
              </a:buClr>
              <a:defRPr sz="2000" baseline="0"/>
            </a:lvl1pPr>
            <a:lvl2pPr>
              <a:buClr>
                <a:schemeClr val="accent4"/>
              </a:buClr>
              <a:defRPr sz="2000"/>
            </a:lvl2pPr>
            <a:lvl3pPr>
              <a:defRPr sz="2000"/>
            </a:lvl3pPr>
            <a:lvl4pPr>
              <a:buClr>
                <a:schemeClr val="accent5"/>
              </a:buClr>
              <a:defRPr/>
            </a:lvl4pPr>
          </a:lstStyle>
          <a:p>
            <a:pPr lvl="0"/>
            <a:r>
              <a:rPr lang="en-US" dirty="0"/>
              <a:t>Bullets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10"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11"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2019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8" name="Picture 7" descr="A picture containing object&#10;&#10;Description generated with high confidence">
            <a:extLst>
              <a:ext uri="{FF2B5EF4-FFF2-40B4-BE49-F238E27FC236}">
                <a16:creationId xmlns:a16="http://schemas.microsoft.com/office/drawing/2014/main" id="{C1892B0A-85FF-4EF2-981C-E2F6B10B6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8989" y="4702605"/>
            <a:ext cx="1714500" cy="342900"/>
          </a:xfrm>
          <a:prstGeom prst="rect">
            <a:avLst/>
          </a:prstGeom>
        </p:spPr>
      </p:pic>
    </p:spTree>
    <p:extLst>
      <p:ext uri="{BB962C8B-B14F-4D97-AF65-F5344CB8AC3E}">
        <p14:creationId xmlns:p14="http://schemas.microsoft.com/office/powerpoint/2010/main" val="317703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2400" y="895350"/>
            <a:ext cx="4245032"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Edit Master text styles</a:t>
            </a:r>
          </a:p>
        </p:txBody>
      </p:sp>
      <p:sp>
        <p:nvSpPr>
          <p:cNvPr id="4" name="Content Placeholder 3"/>
          <p:cNvSpPr>
            <a:spLocks noGrp="1"/>
          </p:cNvSpPr>
          <p:nvPr>
            <p:ph sz="half" idx="2"/>
          </p:nvPr>
        </p:nvSpPr>
        <p:spPr>
          <a:xfrm>
            <a:off x="174568" y="1428750"/>
            <a:ext cx="4245032"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6306" y="895350"/>
            <a:ext cx="4324406"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Edit Master text styles</a:t>
            </a:r>
          </a:p>
        </p:txBody>
      </p:sp>
      <p:sp>
        <p:nvSpPr>
          <p:cNvPr id="6" name="Content Placeholder 5"/>
          <p:cNvSpPr>
            <a:spLocks noGrp="1"/>
          </p:cNvSpPr>
          <p:nvPr>
            <p:ph sz="quarter" idx="4"/>
          </p:nvPr>
        </p:nvSpPr>
        <p:spPr>
          <a:xfrm>
            <a:off x="4514794" y="1428750"/>
            <a:ext cx="4324406"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7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2400" y="895350"/>
            <a:ext cx="4245032"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Edit Master text styles</a:t>
            </a:r>
          </a:p>
        </p:txBody>
      </p:sp>
      <p:sp>
        <p:nvSpPr>
          <p:cNvPr id="4" name="Content Placeholder 3"/>
          <p:cNvSpPr>
            <a:spLocks noGrp="1"/>
          </p:cNvSpPr>
          <p:nvPr>
            <p:ph sz="half" idx="2"/>
          </p:nvPr>
        </p:nvSpPr>
        <p:spPr>
          <a:xfrm>
            <a:off x="174568" y="1428750"/>
            <a:ext cx="4245032"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6306" y="895350"/>
            <a:ext cx="4324406"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Edit Master text styles</a:t>
            </a:r>
          </a:p>
        </p:txBody>
      </p:sp>
      <p:sp>
        <p:nvSpPr>
          <p:cNvPr id="6" name="Content Placeholder 5"/>
          <p:cNvSpPr>
            <a:spLocks noGrp="1"/>
          </p:cNvSpPr>
          <p:nvPr>
            <p:ph sz="quarter" idx="4"/>
          </p:nvPr>
        </p:nvSpPr>
        <p:spPr>
          <a:xfrm>
            <a:off x="4514794" y="1428750"/>
            <a:ext cx="4324406"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8"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10"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2019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13" name="Picture 12" descr="A picture containing object&#10;&#10;Description generated with high confidence">
            <a:extLst>
              <a:ext uri="{FF2B5EF4-FFF2-40B4-BE49-F238E27FC236}">
                <a16:creationId xmlns:a16="http://schemas.microsoft.com/office/drawing/2014/main" id="{C338AA12-9481-4412-9E5D-9F70A586A5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8989" y="4702605"/>
            <a:ext cx="1714500" cy="342900"/>
          </a:xfrm>
          <a:prstGeom prst="rect">
            <a:avLst/>
          </a:prstGeom>
        </p:spPr>
      </p:pic>
    </p:spTree>
    <p:extLst>
      <p:ext uri="{BB962C8B-B14F-4D97-AF65-F5344CB8AC3E}">
        <p14:creationId xmlns:p14="http://schemas.microsoft.com/office/powerpoint/2010/main" val="341488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74568" y="819150"/>
            <a:ext cx="4245032"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514794" y="819150"/>
            <a:ext cx="4324406"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1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74568" y="819150"/>
            <a:ext cx="4245032"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514794" y="819150"/>
            <a:ext cx="4324406"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7"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9"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2019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12" name="Picture 11" descr="A picture containing object&#10;&#10;Description generated with high confidence">
            <a:extLst>
              <a:ext uri="{FF2B5EF4-FFF2-40B4-BE49-F238E27FC236}">
                <a16:creationId xmlns:a16="http://schemas.microsoft.com/office/drawing/2014/main" id="{843C5B9D-EF2D-4E29-A3C2-5C1D48D5B8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8989" y="4702605"/>
            <a:ext cx="1714500" cy="342900"/>
          </a:xfrm>
          <a:prstGeom prst="rect">
            <a:avLst/>
          </a:prstGeom>
        </p:spPr>
      </p:pic>
    </p:spTree>
    <p:extLst>
      <p:ext uri="{BB962C8B-B14F-4D97-AF65-F5344CB8AC3E}">
        <p14:creationId xmlns:p14="http://schemas.microsoft.com/office/powerpoint/2010/main" val="269348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sz="1100" dirty="0">
                <a:solidFill>
                  <a:schemeClr val="accent4"/>
                </a:solidFill>
              </a:rPr>
              <a:t>|</a:t>
            </a:r>
          </a:p>
        </p:txBody>
      </p:sp>
    </p:spTree>
    <p:extLst>
      <p:ext uri="{BB962C8B-B14F-4D97-AF65-F5344CB8AC3E}">
        <p14:creationId xmlns:p14="http://schemas.microsoft.com/office/powerpoint/2010/main" val="207904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4"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6"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2019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9" name="Picture 8" descr="A picture containing object&#10;&#10;Description generated with high confidence">
            <a:extLst>
              <a:ext uri="{FF2B5EF4-FFF2-40B4-BE49-F238E27FC236}">
                <a16:creationId xmlns:a16="http://schemas.microsoft.com/office/drawing/2014/main" id="{40D7D3F5-C091-4D06-8A9E-2784EECE75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8989" y="4702605"/>
            <a:ext cx="1714500" cy="342900"/>
          </a:xfrm>
          <a:prstGeom prst="rect">
            <a:avLst/>
          </a:prstGeom>
        </p:spPr>
      </p:pic>
    </p:spTree>
    <p:extLst>
      <p:ext uri="{BB962C8B-B14F-4D97-AF65-F5344CB8AC3E}">
        <p14:creationId xmlns:p14="http://schemas.microsoft.com/office/powerpoint/2010/main" val="20288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110" y="133350"/>
            <a:ext cx="8700340" cy="609600"/>
          </a:xfrm>
          <a:prstGeom prst="rect">
            <a:avLst/>
          </a:prstGeom>
        </p:spPr>
        <p:txBody>
          <a:bodyPr vert="horz" lIns="81633" tIns="40817" rIns="81633" bIns="40817"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80110" y="895350"/>
            <a:ext cx="8700340" cy="3699273"/>
          </a:xfrm>
          <a:prstGeom prst="rect">
            <a:avLst/>
          </a:prstGeom>
        </p:spPr>
        <p:txBody>
          <a:bodyPr vert="horz" lIns="81633" tIns="40817" rIns="81633" bIns="4081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59828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5" r:id="rId3"/>
    <p:sldLayoutId id="2147483653" r:id="rId4"/>
    <p:sldLayoutId id="2147483666" r:id="rId5"/>
    <p:sldLayoutId id="2147483663" r:id="rId6"/>
    <p:sldLayoutId id="2147483667" r:id="rId7"/>
    <p:sldLayoutId id="2147483655" r:id="rId8"/>
    <p:sldLayoutId id="2147483668" r:id="rId9"/>
    <p:sldLayoutId id="2147483664" r:id="rId10"/>
    <p:sldLayoutId id="2147483669" r:id="rId11"/>
    <p:sldLayoutId id="2147483657" r:id="rId12"/>
    <p:sldLayoutId id="2147483670" r:id="rId13"/>
    <p:sldLayoutId id="2147483649" r:id="rId14"/>
    <p:sldLayoutId id="2147483671" r:id="rId15"/>
  </p:sldLayoutIdLst>
  <p:txStyles>
    <p:titleStyle>
      <a:lvl1pPr algn="l" defTabSz="816334" rtl="0" eaLnBrk="1" latinLnBrk="0" hangingPunct="1">
        <a:spcBef>
          <a:spcPct val="0"/>
        </a:spcBef>
        <a:buNone/>
        <a:defRPr sz="3200" b="0" i="0" kern="1200">
          <a:solidFill>
            <a:schemeClr val="accent2"/>
          </a:solidFill>
          <a:latin typeface="+mn-lt"/>
          <a:ea typeface="+mj-ea"/>
          <a:cs typeface="+mj-cs"/>
        </a:defRPr>
      </a:lvl1pPr>
    </p:titleStyle>
    <p:bodyStyle>
      <a:lvl1pPr marL="306125" indent="-306125" algn="l" defTabSz="816334"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663272" indent="-255105" algn="l" defTabSz="816334"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2pPr>
      <a:lvl3pPr marL="1020417" indent="-204084" algn="l" defTabSz="816334"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3pPr>
      <a:lvl4pPr marL="1428584" indent="-204084" algn="l" defTabSz="816334"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1836752" indent="-204084" algn="l" defTabSz="81633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ndepth-ishare.org/index.php/catalog/centr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13707" y="2876550"/>
            <a:ext cx="8516586" cy="2052201"/>
          </a:xfrm>
        </p:spPr>
        <p:txBody>
          <a:bodyPr>
            <a:spAutoFit/>
          </a:bodyPr>
          <a:lstStyle/>
          <a:p>
            <a:pPr algn="ctr"/>
            <a:r>
              <a:rPr lang="en-US" sz="3200" dirty="0">
                <a:solidFill>
                  <a:srgbClr val="C00000"/>
                </a:solidFill>
              </a:rPr>
              <a:t>Surveillance and Survey: </a:t>
            </a:r>
          </a:p>
          <a:p>
            <a:pPr algn="ctr"/>
            <a:r>
              <a:rPr lang="en-US" sz="3200" dirty="0">
                <a:solidFill>
                  <a:srgbClr val="C00000"/>
                </a:solidFill>
              </a:rPr>
              <a:t>Child Mortality Patterns from Africa</a:t>
            </a:r>
          </a:p>
          <a:p>
            <a:pPr algn="ctr"/>
            <a:r>
              <a:rPr lang="en-US" sz="2400" dirty="0"/>
              <a:t>IDM Symposium Talk</a:t>
            </a:r>
          </a:p>
          <a:p>
            <a:pPr algn="ctr"/>
            <a:r>
              <a:rPr lang="en-US" sz="2400" dirty="0"/>
              <a:t>Assaf Oron, April 2019</a:t>
            </a:r>
          </a:p>
        </p:txBody>
      </p:sp>
    </p:spTree>
    <p:extLst>
      <p:ext uri="{BB962C8B-B14F-4D97-AF65-F5344CB8AC3E}">
        <p14:creationId xmlns:p14="http://schemas.microsoft.com/office/powerpoint/2010/main" val="325411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CFC6E-21F4-4AC9-A3B0-6B04E370B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4350"/>
            <a:ext cx="4343400" cy="4343400"/>
          </a:xfrm>
          <a:prstGeom prst="rect">
            <a:avLst/>
          </a:prstGeom>
        </p:spPr>
      </p:pic>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713510" y="57150"/>
            <a:ext cx="3934690" cy="609600"/>
          </a:xfrm>
        </p:spPr>
        <p:txBody>
          <a:bodyPr/>
          <a:lstStyle/>
          <a:p>
            <a:r>
              <a:rPr lang="en-US" sz="2800" dirty="0"/>
              <a:t>What Indices to Use?</a:t>
            </a:r>
          </a:p>
        </p:txBody>
      </p:sp>
      <p:sp>
        <p:nvSpPr>
          <p:cNvPr id="4" name="Rectangle 3">
            <a:extLst>
              <a:ext uri="{FF2B5EF4-FFF2-40B4-BE49-F238E27FC236}">
                <a16:creationId xmlns:a16="http://schemas.microsoft.com/office/drawing/2014/main" id="{3CE9ACA1-A04F-4D2B-85F1-7347890DFE9C}"/>
              </a:ext>
            </a:extLst>
          </p:cNvPr>
          <p:cNvSpPr/>
          <p:nvPr/>
        </p:nvSpPr>
        <p:spPr>
          <a:xfrm>
            <a:off x="4343400" y="138688"/>
            <a:ext cx="4724400" cy="4834529"/>
          </a:xfrm>
          <a:prstGeom prst="rect">
            <a:avLst/>
          </a:prstGeom>
        </p:spPr>
        <p:txBody>
          <a:bodyPr wrap="square">
            <a:spAutoFit/>
          </a:bodyPr>
          <a:lstStyle/>
          <a:p>
            <a:pPr>
              <a:lnSpc>
                <a:spcPct val="120000"/>
              </a:lnSpc>
              <a:buClr>
                <a:schemeClr val="tx2"/>
              </a:buClr>
            </a:pPr>
            <a:r>
              <a:rPr lang="en-US" sz="1800" dirty="0">
                <a:solidFill>
                  <a:schemeClr val="tx1">
                    <a:lumMod val="75000"/>
                    <a:lumOff val="25000"/>
                  </a:schemeClr>
                </a:solidFill>
              </a:rPr>
              <a:t>Standard child-mortality indices reported and tracked by pretty much everyone, are </a:t>
            </a:r>
          </a:p>
          <a:p>
            <a:pPr marL="342900" indent="-342900">
              <a:lnSpc>
                <a:spcPct val="120000"/>
              </a:lnSpc>
              <a:buClr>
                <a:schemeClr val="tx2"/>
              </a:buClr>
              <a:buFont typeface="+mj-lt"/>
              <a:buAutoNum type="arabicPeriod"/>
            </a:pPr>
            <a:r>
              <a:rPr lang="en-US" dirty="0">
                <a:solidFill>
                  <a:srgbClr val="FF0000"/>
                </a:solidFill>
              </a:rPr>
              <a:t>Neonatal (under 1 month)</a:t>
            </a:r>
          </a:p>
          <a:p>
            <a:pPr marL="342900" indent="-342900">
              <a:lnSpc>
                <a:spcPct val="120000"/>
              </a:lnSpc>
              <a:buClr>
                <a:schemeClr val="tx2"/>
              </a:buClr>
              <a:buFont typeface="+mj-lt"/>
              <a:buAutoNum type="arabicPeriod"/>
            </a:pPr>
            <a:r>
              <a:rPr lang="en-US" dirty="0">
                <a:solidFill>
                  <a:srgbClr val="FF0000"/>
                </a:solidFill>
              </a:rPr>
              <a:t>Post-Neonatal (implicitly, </a:t>
            </a:r>
            <a:r>
              <a:rPr lang="en-US" u="sng" dirty="0">
                <a:solidFill>
                  <a:srgbClr val="FF0000"/>
                </a:solidFill>
              </a:rPr>
              <a:t>infant</a:t>
            </a:r>
            <a:r>
              <a:rPr lang="en-US" dirty="0">
                <a:solidFill>
                  <a:srgbClr val="FF0000"/>
                </a:solidFill>
              </a:rPr>
              <a:t> post-neonatal; 1-11 months)</a:t>
            </a:r>
          </a:p>
          <a:p>
            <a:pPr marL="342900" indent="-342900">
              <a:lnSpc>
                <a:spcPct val="120000"/>
              </a:lnSpc>
              <a:buClr>
                <a:schemeClr val="tx2"/>
              </a:buClr>
              <a:buFont typeface="+mj-lt"/>
              <a:buAutoNum type="arabicPeriod"/>
            </a:pPr>
            <a:r>
              <a:rPr lang="en-US" dirty="0">
                <a:solidFill>
                  <a:srgbClr val="FF0000"/>
                </a:solidFill>
              </a:rPr>
              <a:t>Infant (#1 and #2 combined)</a:t>
            </a:r>
          </a:p>
          <a:p>
            <a:pPr marL="342900" indent="-342900">
              <a:lnSpc>
                <a:spcPct val="120000"/>
              </a:lnSpc>
              <a:buClr>
                <a:schemeClr val="tx2"/>
              </a:buClr>
              <a:buFont typeface="+mj-lt"/>
              <a:buAutoNum type="arabicPeriod"/>
            </a:pPr>
            <a:r>
              <a:rPr lang="en-US" dirty="0">
                <a:solidFill>
                  <a:srgbClr val="FF0000"/>
                </a:solidFill>
              </a:rPr>
              <a:t>Child (1-4 years)</a:t>
            </a:r>
          </a:p>
          <a:p>
            <a:pPr marL="342900" indent="-342900">
              <a:lnSpc>
                <a:spcPct val="120000"/>
              </a:lnSpc>
              <a:buClr>
                <a:schemeClr val="tx2"/>
              </a:buClr>
              <a:buFont typeface="+mj-lt"/>
              <a:buAutoNum type="arabicPeriod"/>
            </a:pPr>
            <a:r>
              <a:rPr lang="en-US" dirty="0">
                <a:solidFill>
                  <a:srgbClr val="FF0000"/>
                </a:solidFill>
              </a:rPr>
              <a:t>Overall Under-5 mortality</a:t>
            </a:r>
          </a:p>
          <a:p>
            <a:pPr>
              <a:lnSpc>
                <a:spcPct val="120000"/>
              </a:lnSpc>
              <a:buClr>
                <a:schemeClr val="tx2"/>
              </a:buClr>
            </a:pPr>
            <a:endParaRPr lang="en-US" sz="1800" dirty="0">
              <a:solidFill>
                <a:schemeClr val="tx1">
                  <a:lumMod val="75000"/>
                  <a:lumOff val="25000"/>
                </a:schemeClr>
              </a:solidFill>
            </a:endParaRPr>
          </a:p>
          <a:p>
            <a:pPr>
              <a:lnSpc>
                <a:spcPct val="120000"/>
              </a:lnSpc>
              <a:buClr>
                <a:schemeClr val="tx2"/>
              </a:buClr>
            </a:pPr>
            <a:r>
              <a:rPr lang="en-US" sz="1800" dirty="0">
                <a:solidFill>
                  <a:schemeClr val="tx1">
                    <a:lumMod val="75000"/>
                    <a:lumOff val="25000"/>
                  </a:schemeClr>
                </a:solidFill>
              </a:rPr>
              <a:t>Even basic familiarity with child death causes in high-burden settings, suggests that only Index 1 makes optimal use of raw data. From 1 month to 5 years, death causes remain rather similar.</a:t>
            </a:r>
          </a:p>
          <a:p>
            <a:pPr>
              <a:lnSpc>
                <a:spcPct val="120000"/>
              </a:lnSpc>
              <a:buClr>
                <a:schemeClr val="tx2"/>
              </a:buClr>
            </a:pPr>
            <a:r>
              <a:rPr lang="en-US" sz="1800" dirty="0">
                <a:solidFill>
                  <a:srgbClr val="0070C0"/>
                </a:solidFill>
              </a:rPr>
              <a:t>Therefore, I prefer looking at 2 indices: neonatal mortality, and mortality from 1 to 59 months.</a:t>
            </a:r>
            <a:endParaRPr lang="en-US" sz="2000" dirty="0">
              <a:solidFill>
                <a:srgbClr val="0070C0"/>
              </a:solidFill>
            </a:endParaRPr>
          </a:p>
        </p:txBody>
      </p:sp>
      <p:sp>
        <p:nvSpPr>
          <p:cNvPr id="6" name="Rectangle 5">
            <a:extLst>
              <a:ext uri="{FF2B5EF4-FFF2-40B4-BE49-F238E27FC236}">
                <a16:creationId xmlns:a16="http://schemas.microsoft.com/office/drawing/2014/main" id="{621E843D-3084-4D12-9522-99E1362DA57F}"/>
              </a:ext>
            </a:extLst>
          </p:cNvPr>
          <p:cNvSpPr/>
          <p:nvPr/>
        </p:nvSpPr>
        <p:spPr>
          <a:xfrm>
            <a:off x="76200" y="4766428"/>
            <a:ext cx="3962400" cy="369332"/>
          </a:xfrm>
          <a:prstGeom prst="rect">
            <a:avLst/>
          </a:prstGeom>
        </p:spPr>
        <p:txBody>
          <a:bodyPr wrap="square">
            <a:spAutoFit/>
          </a:bodyPr>
          <a:lstStyle/>
          <a:p>
            <a:pPr>
              <a:buClr>
                <a:srgbClr val="006692"/>
              </a:buClr>
            </a:pPr>
            <a:r>
              <a:rPr lang="en-US" sz="900" i="1" dirty="0">
                <a:cs typeface="Arial" panose="020B0604020202020204" pitchFamily="34" charset="0"/>
              </a:rPr>
              <a:t>INDEPTH Network. INDEPTH Network Cause-Specific Mortality - Release 2014. Oct 2014. Provided by the INDEPTH Network Data Repository. </a:t>
            </a:r>
          </a:p>
        </p:txBody>
      </p:sp>
    </p:spTree>
    <p:extLst>
      <p:ext uri="{BB962C8B-B14F-4D97-AF65-F5344CB8AC3E}">
        <p14:creationId xmlns:p14="http://schemas.microsoft.com/office/powerpoint/2010/main" val="378201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76200" y="1809750"/>
            <a:ext cx="8735290" cy="609600"/>
          </a:xfrm>
        </p:spPr>
        <p:txBody>
          <a:bodyPr/>
          <a:lstStyle/>
          <a:p>
            <a:pPr algn="ctr"/>
            <a:r>
              <a:rPr lang="en-US" dirty="0"/>
              <a:t>2. Regional Patterns: East Africa</a:t>
            </a:r>
            <a:endParaRPr lang="en-US" sz="2800" dirty="0"/>
          </a:p>
        </p:txBody>
      </p:sp>
    </p:spTree>
    <p:extLst>
      <p:ext uri="{BB962C8B-B14F-4D97-AF65-F5344CB8AC3E}">
        <p14:creationId xmlns:p14="http://schemas.microsoft.com/office/powerpoint/2010/main" val="379763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86438" y="1123950"/>
            <a:ext cx="3281362" cy="3359638"/>
          </a:xfrm>
          <a:prstGeom prst="rect">
            <a:avLst/>
          </a:prstGeom>
        </p:spPr>
        <p:txBody>
          <a:bodyPr wrap="square">
            <a:spAutoFit/>
          </a:bodyPr>
          <a:lstStyle/>
          <a:p>
            <a:pPr>
              <a:lnSpc>
                <a:spcPct val="120000"/>
              </a:lnSpc>
              <a:buClr>
                <a:schemeClr val="tx2"/>
              </a:buClr>
            </a:pPr>
            <a:r>
              <a:rPr lang="en-US" sz="1800" dirty="0"/>
              <a:t>Mortality from 1 through 59 months shows a clear downward trend across East African sites.</a:t>
            </a:r>
          </a:p>
          <a:p>
            <a:pPr>
              <a:lnSpc>
                <a:spcPct val="120000"/>
              </a:lnSpc>
              <a:buClr>
                <a:schemeClr val="tx2"/>
              </a:buClr>
            </a:pPr>
            <a:endParaRPr lang="en-US" sz="1800" dirty="0"/>
          </a:p>
          <a:p>
            <a:pPr>
              <a:lnSpc>
                <a:spcPct val="120000"/>
              </a:lnSpc>
              <a:buClr>
                <a:schemeClr val="tx2"/>
              </a:buClr>
            </a:pPr>
            <a:r>
              <a:rPr lang="en-US" sz="1800" dirty="0"/>
              <a:t>However, </a:t>
            </a:r>
            <a:r>
              <a:rPr lang="en-US" sz="1800" dirty="0">
                <a:solidFill>
                  <a:srgbClr val="FF0000"/>
                </a:solidFill>
              </a:rPr>
              <a:t>inter-site variability is great (particularly in Ethiopia), and very few sites are close to the SDG.</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16" name="Picture 15">
            <a:extLst>
              <a:ext uri="{FF2B5EF4-FFF2-40B4-BE49-F238E27FC236}">
                <a16:creationId xmlns:a16="http://schemas.microsoft.com/office/drawing/2014/main" id="{28E34F88-1DED-41FA-9DCE-E7CE8F5D5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395101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7C6455-25DF-437A-A8D1-333491597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
        <p:nvSpPr>
          <p:cNvPr id="12" name="Rectangle 11">
            <a:extLst>
              <a:ext uri="{FF2B5EF4-FFF2-40B4-BE49-F238E27FC236}">
                <a16:creationId xmlns:a16="http://schemas.microsoft.com/office/drawing/2014/main" id="{68AA3787-5322-4822-B333-FC561E339D1B}"/>
              </a:ext>
            </a:extLst>
          </p:cNvPr>
          <p:cNvSpPr/>
          <p:nvPr/>
        </p:nvSpPr>
        <p:spPr>
          <a:xfrm>
            <a:off x="5715000" y="285750"/>
            <a:ext cx="3429000" cy="4356834"/>
          </a:xfrm>
          <a:prstGeom prst="rect">
            <a:avLst/>
          </a:prstGeom>
        </p:spPr>
        <p:txBody>
          <a:bodyPr wrap="square">
            <a:spAutoFit/>
          </a:bodyPr>
          <a:lstStyle/>
          <a:p>
            <a:pPr>
              <a:lnSpc>
                <a:spcPct val="120000"/>
              </a:lnSpc>
              <a:buClr>
                <a:schemeClr val="tx2"/>
              </a:buClr>
            </a:pPr>
            <a:r>
              <a:rPr lang="en-US" sz="1800" dirty="0"/>
              <a:t>Adding survey estimates for comparison, </a:t>
            </a:r>
            <a:r>
              <a:rPr lang="en-US" sz="1800" b="1" dirty="0"/>
              <a:t>there seems to be a general agreement</a:t>
            </a:r>
            <a:r>
              <a:rPr lang="en-US" sz="1800" dirty="0"/>
              <a:t>, except:</a:t>
            </a:r>
          </a:p>
          <a:p>
            <a:pPr marL="285750" indent="-285750">
              <a:lnSpc>
                <a:spcPct val="120000"/>
              </a:lnSpc>
              <a:buClr>
                <a:schemeClr val="tx2"/>
              </a:buClr>
              <a:buFont typeface="Arial" panose="020B0604020202020204" pitchFamily="34" charset="0"/>
              <a:buChar char="•"/>
            </a:pPr>
            <a:r>
              <a:rPr lang="en-US" sz="1800" dirty="0">
                <a:solidFill>
                  <a:srgbClr val="FF0000"/>
                </a:solidFill>
              </a:rPr>
              <a:t>Tanzania HDSS trends disagree with the slow progress seen by DHS.</a:t>
            </a:r>
          </a:p>
          <a:p>
            <a:pPr marL="285750" indent="-285750">
              <a:lnSpc>
                <a:spcPct val="120000"/>
              </a:lnSpc>
              <a:buClr>
                <a:schemeClr val="tx2"/>
              </a:buClr>
              <a:buFont typeface="Arial" panose="020B0604020202020204" pitchFamily="34" charset="0"/>
              <a:buChar char="•"/>
            </a:pPr>
            <a:r>
              <a:rPr lang="en-US" sz="1800" dirty="0"/>
              <a:t>Karonga consistently outperforms Malawi averages.</a:t>
            </a:r>
          </a:p>
          <a:p>
            <a:pPr marL="285750" indent="-285750">
              <a:lnSpc>
                <a:spcPct val="120000"/>
              </a:lnSpc>
              <a:buClr>
                <a:schemeClr val="tx2"/>
              </a:buClr>
              <a:buFont typeface="Arial" panose="020B0604020202020204" pitchFamily="34" charset="0"/>
              <a:buChar char="•"/>
            </a:pPr>
            <a:endParaRPr lang="en-US" sz="1800" dirty="0"/>
          </a:p>
          <a:p>
            <a:pPr>
              <a:lnSpc>
                <a:spcPct val="120000"/>
              </a:lnSpc>
              <a:buClr>
                <a:schemeClr val="tx2"/>
              </a:buClr>
            </a:pPr>
            <a:r>
              <a:rPr lang="en-US" sz="1800" dirty="0">
                <a:solidFill>
                  <a:srgbClr val="0070C0"/>
                </a:solidFill>
              </a:rPr>
              <a:t>Let us add another interesting surveillance dataset.</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spTree>
    <p:extLst>
      <p:ext uri="{BB962C8B-B14F-4D97-AF65-F5344CB8AC3E}">
        <p14:creationId xmlns:p14="http://schemas.microsoft.com/office/powerpoint/2010/main" val="15077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514350"/>
            <a:ext cx="3429000" cy="4310667"/>
          </a:xfrm>
          <a:prstGeom prst="rect">
            <a:avLst/>
          </a:prstGeom>
        </p:spPr>
        <p:txBody>
          <a:bodyPr wrap="square">
            <a:spAutoFit/>
          </a:bodyPr>
          <a:lstStyle/>
          <a:p>
            <a:pPr>
              <a:lnSpc>
                <a:spcPct val="110000"/>
              </a:lnSpc>
              <a:buClr>
                <a:schemeClr val="tx2"/>
              </a:buClr>
            </a:pPr>
            <a:endParaRPr lang="en-US" sz="1800" dirty="0">
              <a:solidFill>
                <a:srgbClr val="FF0000"/>
              </a:solidFill>
            </a:endParaRPr>
          </a:p>
          <a:p>
            <a:pPr>
              <a:lnSpc>
                <a:spcPct val="110000"/>
              </a:lnSpc>
              <a:buClr>
                <a:schemeClr val="tx2"/>
              </a:buClr>
            </a:pPr>
            <a:r>
              <a:rPr lang="en-US" sz="1800" dirty="0">
                <a:solidFill>
                  <a:srgbClr val="FF0000"/>
                </a:solidFill>
              </a:rPr>
              <a:t>Tanzania MORDOR site (representing 67k person-years over 2+ years) corroborates the faster improvement seen across Tanzanian HDSSs.</a:t>
            </a:r>
          </a:p>
          <a:p>
            <a:pPr>
              <a:lnSpc>
                <a:spcPct val="110000"/>
              </a:lnSpc>
              <a:buClr>
                <a:schemeClr val="tx2"/>
              </a:buClr>
            </a:pPr>
            <a:endParaRPr lang="en-US" sz="1800" dirty="0">
              <a:solidFill>
                <a:srgbClr val="FF0000"/>
              </a:solidFill>
            </a:endParaRPr>
          </a:p>
          <a:p>
            <a:pPr>
              <a:lnSpc>
                <a:spcPct val="110000"/>
              </a:lnSpc>
              <a:buClr>
                <a:schemeClr val="tx2"/>
              </a:buClr>
            </a:pPr>
            <a:r>
              <a:rPr lang="en-US" sz="1800" dirty="0"/>
              <a:t>Malawi site (119k person-years) is very close to national DHS.</a:t>
            </a:r>
          </a:p>
          <a:p>
            <a:pPr>
              <a:lnSpc>
                <a:spcPct val="110000"/>
              </a:lnSpc>
              <a:buClr>
                <a:schemeClr val="tx2"/>
              </a:buClr>
            </a:pPr>
            <a:endParaRPr lang="en-US" sz="1800" dirty="0"/>
          </a:p>
          <a:p>
            <a:pPr>
              <a:lnSpc>
                <a:spcPct val="110000"/>
              </a:lnSpc>
              <a:buClr>
                <a:schemeClr val="tx2"/>
              </a:buClr>
            </a:pPr>
            <a:r>
              <a:rPr lang="en-US" sz="1800" dirty="0">
                <a:solidFill>
                  <a:srgbClr val="0070C0"/>
                </a:solidFill>
              </a:rPr>
              <a:t>Let us now look at neonatal mortality patterns.</a:t>
            </a:r>
          </a:p>
          <a:p>
            <a:pPr>
              <a:lnSpc>
                <a:spcPct val="110000"/>
              </a:lnSpc>
              <a:buClr>
                <a:schemeClr val="tx2"/>
              </a:buClr>
            </a:pPr>
            <a:endParaRPr lang="en-US" sz="1800" dirty="0"/>
          </a:p>
          <a:p>
            <a:pPr marL="342900" indent="-342900">
              <a:lnSpc>
                <a:spcPct val="110000"/>
              </a:lnSpc>
              <a:buClr>
                <a:schemeClr val="tx2"/>
              </a:buCl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165F4DD-63F9-4535-B282-8488D90A5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58358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86438" y="133350"/>
            <a:ext cx="3281362" cy="4689232"/>
          </a:xfrm>
          <a:prstGeom prst="rect">
            <a:avLst/>
          </a:prstGeom>
        </p:spPr>
        <p:txBody>
          <a:bodyPr wrap="square">
            <a:spAutoFit/>
          </a:bodyPr>
          <a:lstStyle/>
          <a:p>
            <a:pPr>
              <a:lnSpc>
                <a:spcPct val="120000"/>
              </a:lnSpc>
              <a:buClr>
                <a:schemeClr val="tx2"/>
              </a:buClr>
            </a:pPr>
            <a:r>
              <a:rPr lang="en-US" sz="1800" dirty="0"/>
              <a:t>Strongly divergent neonatal (NN) mortality patterns. They also do not coincide, in general, with the 1-59m patterns:</a:t>
            </a:r>
          </a:p>
          <a:p>
            <a:pPr marL="285750" indent="-285750">
              <a:lnSpc>
                <a:spcPct val="120000"/>
              </a:lnSpc>
              <a:buClr>
                <a:schemeClr val="tx2"/>
              </a:buClr>
              <a:buFont typeface="Arial" panose="020B0604020202020204" pitchFamily="34" charset="0"/>
              <a:buChar char="•"/>
            </a:pPr>
            <a:r>
              <a:rPr lang="en-US" sz="1800" b="1" dirty="0"/>
              <a:t>Many sites seem to approach/meet SDG.</a:t>
            </a:r>
          </a:p>
          <a:p>
            <a:pPr marL="285750" indent="-285750">
              <a:lnSpc>
                <a:spcPct val="120000"/>
              </a:lnSpc>
              <a:buClr>
                <a:schemeClr val="tx2"/>
              </a:buClr>
              <a:buFont typeface="Arial" panose="020B0604020202020204" pitchFamily="34" charset="0"/>
              <a:buChar char="•"/>
            </a:pPr>
            <a:r>
              <a:rPr lang="en-US" sz="1800" dirty="0"/>
              <a:t>Yet, curiously, </a:t>
            </a:r>
            <a:r>
              <a:rPr lang="en-US" sz="1800" dirty="0">
                <a:solidFill>
                  <a:srgbClr val="FF0000"/>
                </a:solidFill>
              </a:rPr>
              <a:t>no clear improvement trend overall.</a:t>
            </a:r>
            <a:endParaRPr lang="en-US" sz="1800" b="1" dirty="0">
              <a:solidFill>
                <a:srgbClr val="FF0000"/>
              </a:solidFill>
            </a:endParaRPr>
          </a:p>
          <a:p>
            <a:pPr marL="285750" indent="-285750">
              <a:lnSpc>
                <a:spcPct val="120000"/>
              </a:lnSpc>
              <a:buClr>
                <a:schemeClr val="tx2"/>
              </a:buClr>
              <a:buFont typeface="Arial" panose="020B0604020202020204" pitchFamily="34" charset="0"/>
              <a:buChar char="•"/>
            </a:pPr>
            <a:r>
              <a:rPr lang="en-US" sz="1800" dirty="0"/>
              <a:t>Best/worst performers are generally different (note e.g., </a:t>
            </a:r>
            <a:r>
              <a:rPr lang="en-US" sz="1800" dirty="0" err="1">
                <a:solidFill>
                  <a:schemeClr val="tx2">
                    <a:lumMod val="60000"/>
                    <a:lumOff val="40000"/>
                  </a:schemeClr>
                </a:solidFill>
              </a:rPr>
              <a:t>Dabat</a:t>
            </a:r>
            <a:r>
              <a:rPr lang="en-US" sz="1800" dirty="0"/>
              <a:t>, </a:t>
            </a:r>
            <a:r>
              <a:rPr lang="en-US" sz="1800" dirty="0" err="1">
                <a:solidFill>
                  <a:srgbClr val="FF0000"/>
                </a:solidFill>
              </a:rPr>
              <a:t>Magu</a:t>
            </a:r>
            <a:r>
              <a:rPr lang="en-US" sz="1800" dirty="0"/>
              <a:t>)</a:t>
            </a:r>
          </a:p>
          <a:p>
            <a:pPr marL="285750" indent="-285750">
              <a:lnSpc>
                <a:spcPct val="120000"/>
              </a:lnSpc>
              <a:buClr>
                <a:schemeClr val="tx2"/>
              </a:buClr>
              <a:buFont typeface="Arial" panose="020B0604020202020204" pitchFamily="34" charset="0"/>
              <a:buChar char="•"/>
            </a:pPr>
            <a:r>
              <a:rPr lang="en-US" sz="1800" dirty="0">
                <a:solidFill>
                  <a:srgbClr val="92D050"/>
                </a:solidFill>
              </a:rPr>
              <a:t>Odd trend in </a:t>
            </a:r>
            <a:r>
              <a:rPr lang="en-US" sz="1800" dirty="0" err="1">
                <a:solidFill>
                  <a:srgbClr val="92D050"/>
                </a:solidFill>
              </a:rPr>
              <a:t>Kombewa</a:t>
            </a:r>
            <a:r>
              <a:rPr lang="en-US" sz="1800" dirty="0">
                <a:solidFill>
                  <a:srgbClr val="92D050"/>
                </a:solidFill>
              </a:rPr>
              <a:t>.</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B9A32B4D-5F57-490E-A81F-35490D2B7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142688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438150"/>
            <a:ext cx="3429000" cy="5021631"/>
          </a:xfrm>
          <a:prstGeom prst="rect">
            <a:avLst/>
          </a:prstGeom>
        </p:spPr>
        <p:txBody>
          <a:bodyPr wrap="square">
            <a:spAutoFit/>
          </a:bodyPr>
          <a:lstStyle/>
          <a:p>
            <a:pPr>
              <a:lnSpc>
                <a:spcPct val="120000"/>
              </a:lnSpc>
              <a:buClr>
                <a:schemeClr val="tx2"/>
              </a:buClr>
            </a:pPr>
            <a:r>
              <a:rPr lang="en-US" sz="1800" dirty="0"/>
              <a:t>In contrast to HDSSs, DHS does show some improvement over time.</a:t>
            </a:r>
          </a:p>
          <a:p>
            <a:pPr>
              <a:lnSpc>
                <a:spcPct val="120000"/>
              </a:lnSpc>
              <a:buClr>
                <a:schemeClr val="tx2"/>
              </a:buClr>
            </a:pPr>
            <a:r>
              <a:rPr lang="en-US" sz="1800" dirty="0"/>
              <a:t>However, except possibly Kenya, no country is anywhere near SDG yet.</a:t>
            </a:r>
          </a:p>
          <a:p>
            <a:pPr>
              <a:lnSpc>
                <a:spcPct val="120000"/>
              </a:lnSpc>
              <a:buClr>
                <a:schemeClr val="tx2"/>
              </a:buClr>
            </a:pPr>
            <a:r>
              <a:rPr lang="en-US" sz="1800" dirty="0"/>
              <a:t>Overall, </a:t>
            </a:r>
            <a:r>
              <a:rPr lang="en-US" sz="1800" dirty="0">
                <a:solidFill>
                  <a:srgbClr val="FF0000"/>
                </a:solidFill>
              </a:rPr>
              <a:t>more HDSS sites run below their national estimates</a:t>
            </a:r>
            <a:r>
              <a:rPr lang="en-US" sz="1800" dirty="0"/>
              <a:t>, than above.</a:t>
            </a:r>
          </a:p>
          <a:p>
            <a:pPr marL="285750" indent="-285750">
              <a:lnSpc>
                <a:spcPct val="120000"/>
              </a:lnSpc>
              <a:buClr>
                <a:schemeClr val="tx2"/>
              </a:buClr>
              <a:buFont typeface="Arial" panose="020B0604020202020204" pitchFamily="34" charset="0"/>
              <a:buChar char="•"/>
            </a:pPr>
            <a:endParaRPr lang="en-US" sz="1800" dirty="0"/>
          </a:p>
          <a:p>
            <a:pPr>
              <a:lnSpc>
                <a:spcPct val="120000"/>
              </a:lnSpc>
              <a:buClr>
                <a:schemeClr val="tx2"/>
              </a:buClr>
            </a:pPr>
            <a:r>
              <a:rPr lang="en-US" sz="1800" dirty="0">
                <a:solidFill>
                  <a:srgbClr val="0070C0"/>
                </a:solidFill>
              </a:rPr>
              <a:t>Here, too, there is another surveillance dataset to help shed more light.</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C6C462DF-9FBA-4475-A03C-B2775E4AA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83947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320918"/>
            <a:ext cx="3429000" cy="4689232"/>
          </a:xfrm>
          <a:prstGeom prst="rect">
            <a:avLst/>
          </a:prstGeom>
        </p:spPr>
        <p:txBody>
          <a:bodyPr wrap="square">
            <a:spAutoFit/>
          </a:bodyPr>
          <a:lstStyle/>
          <a:p>
            <a:pPr>
              <a:lnSpc>
                <a:spcPct val="120000"/>
              </a:lnSpc>
              <a:buClr>
                <a:schemeClr val="tx2"/>
              </a:buClr>
            </a:pPr>
            <a:r>
              <a:rPr lang="en-US" sz="1800" dirty="0">
                <a:solidFill>
                  <a:srgbClr val="0070C0"/>
                </a:solidFill>
              </a:rPr>
              <a:t>AMANHI study sites were mostly based on HDSSs. </a:t>
            </a:r>
          </a:p>
          <a:p>
            <a:pPr>
              <a:lnSpc>
                <a:spcPct val="120000"/>
              </a:lnSpc>
              <a:buClr>
                <a:schemeClr val="tx2"/>
              </a:buClr>
            </a:pPr>
            <a:r>
              <a:rPr lang="en-US" sz="1800" dirty="0"/>
              <a:t>Western Kenya AMANHI data (31k births over 3.5 years) suggest that </a:t>
            </a:r>
            <a:r>
              <a:rPr lang="en-US" sz="1800" dirty="0" err="1"/>
              <a:t>Kombewa’s</a:t>
            </a:r>
            <a:r>
              <a:rPr lang="en-US" sz="1800" dirty="0"/>
              <a:t> reverse trend is due to improving surveillance coverage.</a:t>
            </a:r>
          </a:p>
          <a:p>
            <a:pPr>
              <a:lnSpc>
                <a:spcPct val="120000"/>
              </a:lnSpc>
              <a:buClr>
                <a:schemeClr val="tx2"/>
              </a:buClr>
            </a:pPr>
            <a:endParaRPr lang="en-US" sz="1800" dirty="0"/>
          </a:p>
          <a:p>
            <a:pPr>
              <a:lnSpc>
                <a:spcPct val="120000"/>
              </a:lnSpc>
              <a:buClr>
                <a:schemeClr val="tx2"/>
              </a:buClr>
            </a:pPr>
            <a:r>
              <a:rPr lang="en-US" sz="1800" dirty="0">
                <a:solidFill>
                  <a:srgbClr val="FF0000"/>
                </a:solidFill>
              </a:rPr>
              <a:t>The main story with NN mortality in HDSSs might be data quality: </a:t>
            </a:r>
            <a:r>
              <a:rPr lang="en-US" sz="1800" dirty="0"/>
              <a:t>routinely missed deaths in some sites, vs. possibly overcounting (e.g., adding stillbirths) in other sites.</a:t>
            </a:r>
          </a:p>
          <a:p>
            <a:pPr marL="342900" indent="-342900">
              <a:lnSpc>
                <a:spcPct val="120000"/>
              </a:lnSpc>
              <a:buClr>
                <a:schemeClr val="tx2"/>
              </a:buCl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B6A8B84A-6016-4B16-87DD-172F99A84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250"/>
            <a:ext cx="5786438" cy="5143500"/>
          </a:xfrm>
          <a:prstGeom prst="rect">
            <a:avLst/>
          </a:prstGeom>
        </p:spPr>
      </p:pic>
    </p:spTree>
    <p:extLst>
      <p:ext uri="{BB962C8B-B14F-4D97-AF65-F5344CB8AC3E}">
        <p14:creationId xmlns:p14="http://schemas.microsoft.com/office/powerpoint/2010/main" val="418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76200" y="1809750"/>
            <a:ext cx="8735290" cy="609600"/>
          </a:xfrm>
        </p:spPr>
        <p:txBody>
          <a:bodyPr/>
          <a:lstStyle/>
          <a:p>
            <a:pPr algn="ctr"/>
            <a:r>
              <a:rPr lang="en-US" dirty="0"/>
              <a:t>3. Regional Patterns: West Africa</a:t>
            </a:r>
            <a:endParaRPr lang="en-US" sz="2800" dirty="0"/>
          </a:p>
        </p:txBody>
      </p:sp>
    </p:spTree>
    <p:extLst>
      <p:ext uri="{BB962C8B-B14F-4D97-AF65-F5344CB8AC3E}">
        <p14:creationId xmlns:p14="http://schemas.microsoft.com/office/powerpoint/2010/main" val="77230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285750"/>
            <a:ext cx="3429000" cy="4356834"/>
          </a:xfrm>
          <a:prstGeom prst="rect">
            <a:avLst/>
          </a:prstGeom>
        </p:spPr>
        <p:txBody>
          <a:bodyPr wrap="square">
            <a:spAutoFit/>
          </a:bodyPr>
          <a:lstStyle/>
          <a:p>
            <a:pPr>
              <a:lnSpc>
                <a:spcPct val="120000"/>
              </a:lnSpc>
              <a:buClr>
                <a:schemeClr val="tx2"/>
              </a:buClr>
            </a:pPr>
            <a:r>
              <a:rPr lang="en-US" sz="1800" b="1" dirty="0">
                <a:solidFill>
                  <a:schemeClr val="tx1">
                    <a:lumMod val="50000"/>
                    <a:lumOff val="50000"/>
                  </a:schemeClr>
                </a:solidFill>
              </a:rPr>
              <a:t>Nigeria’s </a:t>
            </a:r>
            <a:r>
              <a:rPr lang="en-US" sz="1800" b="1" dirty="0" err="1">
                <a:solidFill>
                  <a:schemeClr val="tx1">
                    <a:lumMod val="50000"/>
                    <a:lumOff val="50000"/>
                  </a:schemeClr>
                </a:solidFill>
              </a:rPr>
              <a:t>Nahuche</a:t>
            </a:r>
            <a:r>
              <a:rPr lang="en-US" sz="1800" b="1" dirty="0">
                <a:solidFill>
                  <a:schemeClr val="tx1">
                    <a:lumMod val="50000"/>
                    <a:lumOff val="50000"/>
                  </a:schemeClr>
                </a:solidFill>
              </a:rPr>
              <a:t> site (grey) </a:t>
            </a:r>
            <a:r>
              <a:rPr lang="en-US" sz="1800" dirty="0"/>
              <a:t>is completely rural and situated in Zamfara State (2016 MICS: U5MR 210 and NNMR 53, including cities). So these sad 1-59m mortality numbers seem legit.</a:t>
            </a:r>
          </a:p>
          <a:p>
            <a:pPr>
              <a:lnSpc>
                <a:spcPct val="120000"/>
              </a:lnSpc>
              <a:buClr>
                <a:schemeClr val="tx2"/>
              </a:buClr>
            </a:pPr>
            <a:endParaRPr lang="en-US" sz="1800" dirty="0"/>
          </a:p>
          <a:p>
            <a:pPr>
              <a:lnSpc>
                <a:spcPct val="120000"/>
              </a:lnSpc>
              <a:buClr>
                <a:schemeClr val="tx2"/>
              </a:buClr>
            </a:pPr>
            <a:r>
              <a:rPr lang="en-US" sz="1800" dirty="0">
                <a:solidFill>
                  <a:srgbClr val="0070C0"/>
                </a:solidFill>
              </a:rPr>
              <a:t>We exclude </a:t>
            </a:r>
            <a:r>
              <a:rPr lang="en-US" sz="1800" dirty="0" err="1">
                <a:solidFill>
                  <a:srgbClr val="0070C0"/>
                </a:solidFill>
              </a:rPr>
              <a:t>Nahuche</a:t>
            </a:r>
            <a:r>
              <a:rPr lang="en-US" sz="1800" dirty="0">
                <a:solidFill>
                  <a:srgbClr val="0070C0"/>
                </a:solidFill>
              </a:rPr>
              <a:t> from subsequent slides, in order to be able to see patterns among the rest.</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1DAA41C-ADD5-4A6A-839F-DC5128093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29418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Contents</a:t>
            </a:r>
          </a:p>
        </p:txBody>
      </p:sp>
      <p:sp>
        <p:nvSpPr>
          <p:cNvPr id="4" name="Rectangle 3">
            <a:extLst>
              <a:ext uri="{FF2B5EF4-FFF2-40B4-BE49-F238E27FC236}">
                <a16:creationId xmlns:a16="http://schemas.microsoft.com/office/drawing/2014/main" id="{3CE9ACA1-A04F-4D2B-85F1-7347890DFE9C}"/>
              </a:ext>
            </a:extLst>
          </p:cNvPr>
          <p:cNvSpPr/>
          <p:nvPr/>
        </p:nvSpPr>
        <p:spPr>
          <a:xfrm>
            <a:off x="256310" y="1169134"/>
            <a:ext cx="8735290" cy="2805063"/>
          </a:xfrm>
          <a:prstGeom prst="rect">
            <a:avLst/>
          </a:prstGeom>
        </p:spPr>
        <p:txBody>
          <a:bodyPr wrap="square">
            <a:spAutoFit/>
          </a:bodyPr>
          <a:lstStyle/>
          <a:p>
            <a:pPr marL="457200" indent="-457200">
              <a:lnSpc>
                <a:spcPct val="150000"/>
              </a:lnSpc>
              <a:buClr>
                <a:schemeClr val="tx2"/>
              </a:buClr>
              <a:buFont typeface="+mj-lt"/>
              <a:buAutoNum type="arabicPeriod"/>
            </a:pPr>
            <a:r>
              <a:rPr lang="en-US" sz="2400" dirty="0"/>
              <a:t>Introduction</a:t>
            </a:r>
          </a:p>
          <a:p>
            <a:pPr marL="457200" indent="-457200">
              <a:lnSpc>
                <a:spcPct val="150000"/>
              </a:lnSpc>
              <a:buClr>
                <a:schemeClr val="tx2"/>
              </a:buClr>
              <a:buFont typeface="+mj-lt"/>
              <a:buAutoNum type="arabicPeriod"/>
            </a:pPr>
            <a:r>
              <a:rPr lang="en-US" sz="2400" dirty="0"/>
              <a:t>Regional Patterns: East Africa</a:t>
            </a:r>
            <a:endParaRPr lang="en-US" sz="2400" dirty="0">
              <a:solidFill>
                <a:schemeClr val="tx1">
                  <a:lumMod val="75000"/>
                  <a:lumOff val="25000"/>
                </a:schemeClr>
              </a:solidFill>
            </a:endParaRPr>
          </a:p>
          <a:p>
            <a:pPr marL="457200" indent="-457200">
              <a:lnSpc>
                <a:spcPct val="150000"/>
              </a:lnSpc>
              <a:buClr>
                <a:schemeClr val="tx2"/>
              </a:buClr>
              <a:buFont typeface="+mj-lt"/>
              <a:buAutoNum type="arabicPeriod"/>
            </a:pPr>
            <a:r>
              <a:rPr lang="en-US" sz="2400" dirty="0"/>
              <a:t>Regional Patterns: West Africa </a:t>
            </a:r>
          </a:p>
          <a:p>
            <a:pPr marL="457200" indent="-457200">
              <a:lnSpc>
                <a:spcPct val="150000"/>
              </a:lnSpc>
              <a:buClr>
                <a:schemeClr val="tx2"/>
              </a:buClr>
              <a:buFont typeface="+mj-lt"/>
              <a:buAutoNum type="arabicPeriod"/>
            </a:pPr>
            <a:r>
              <a:rPr lang="en-US" sz="2400" dirty="0"/>
              <a:t>Combining, and Zooming In</a:t>
            </a:r>
          </a:p>
          <a:p>
            <a:pPr marL="457200" indent="-457200">
              <a:lnSpc>
                <a:spcPct val="150000"/>
              </a:lnSpc>
              <a:buClr>
                <a:schemeClr val="tx2"/>
              </a:buClr>
              <a:buFont typeface="+mj-lt"/>
              <a:buAutoNum type="arabicPeriod"/>
            </a:pPr>
            <a:r>
              <a:rPr lang="en-US" sz="2400" dirty="0"/>
              <a:t>Discussion</a:t>
            </a:r>
          </a:p>
        </p:txBody>
      </p:sp>
    </p:spTree>
    <p:extLst>
      <p:ext uri="{BB962C8B-B14F-4D97-AF65-F5344CB8AC3E}">
        <p14:creationId xmlns:p14="http://schemas.microsoft.com/office/powerpoint/2010/main" val="46773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285750"/>
            <a:ext cx="3429000" cy="3359638"/>
          </a:xfrm>
          <a:prstGeom prst="rect">
            <a:avLst/>
          </a:prstGeom>
        </p:spPr>
        <p:txBody>
          <a:bodyPr wrap="square">
            <a:spAutoFit/>
          </a:bodyPr>
          <a:lstStyle/>
          <a:p>
            <a:pPr>
              <a:lnSpc>
                <a:spcPct val="120000"/>
              </a:lnSpc>
              <a:buClr>
                <a:schemeClr val="tx2"/>
              </a:buClr>
            </a:pPr>
            <a:r>
              <a:rPr lang="en-US" sz="1800" dirty="0"/>
              <a:t>Same data without </a:t>
            </a:r>
            <a:r>
              <a:rPr lang="en-US" sz="1800" dirty="0" err="1"/>
              <a:t>Nahuche</a:t>
            </a:r>
            <a:r>
              <a:rPr lang="en-US" sz="1800" dirty="0"/>
              <a:t>.</a:t>
            </a:r>
          </a:p>
          <a:p>
            <a:pPr>
              <a:lnSpc>
                <a:spcPct val="120000"/>
              </a:lnSpc>
              <a:buClr>
                <a:schemeClr val="tx2"/>
              </a:buClr>
            </a:pPr>
            <a:endParaRPr lang="en-US" sz="1800" dirty="0"/>
          </a:p>
          <a:p>
            <a:pPr>
              <a:lnSpc>
                <a:spcPct val="120000"/>
              </a:lnSpc>
              <a:buClr>
                <a:schemeClr val="tx2"/>
              </a:buClr>
            </a:pPr>
            <a:r>
              <a:rPr lang="en-US" sz="1800" dirty="0"/>
              <a:t>We see a general improvement trend, but less steep than in the East. Like in the East, large variability within countries (Burkina Faso, Senegal).</a:t>
            </a:r>
          </a:p>
          <a:p>
            <a:pPr>
              <a:lnSpc>
                <a:spcPct val="120000"/>
              </a:lnSpc>
              <a:buClr>
                <a:schemeClr val="tx2"/>
              </a:buClr>
            </a:pPr>
            <a:endParaRPr lang="en-US" sz="1800" dirty="0"/>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37FB6062-D8C5-47DA-96E2-75BC4C749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192033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285750"/>
            <a:ext cx="3429000" cy="3027239"/>
          </a:xfrm>
          <a:prstGeom prst="rect">
            <a:avLst/>
          </a:prstGeom>
        </p:spPr>
        <p:txBody>
          <a:bodyPr wrap="square">
            <a:spAutoFit/>
          </a:bodyPr>
          <a:lstStyle/>
          <a:p>
            <a:pPr>
              <a:lnSpc>
                <a:spcPct val="120000"/>
              </a:lnSpc>
              <a:buClr>
                <a:schemeClr val="tx2"/>
              </a:buClr>
            </a:pPr>
            <a:r>
              <a:rPr lang="en-US" sz="1800" dirty="0"/>
              <a:t>Survey data generally agree with HDSS trends. </a:t>
            </a:r>
          </a:p>
          <a:p>
            <a:pPr>
              <a:lnSpc>
                <a:spcPct val="120000"/>
              </a:lnSpc>
              <a:buClr>
                <a:schemeClr val="tx2"/>
              </a:buClr>
            </a:pPr>
            <a:r>
              <a:rPr lang="en-US" sz="1800" dirty="0" err="1"/>
              <a:t>Nanoro</a:t>
            </a:r>
            <a:r>
              <a:rPr lang="en-US" sz="1800" dirty="0"/>
              <a:t> outperforms its country averages; </a:t>
            </a:r>
            <a:r>
              <a:rPr lang="en-US" sz="1800" dirty="0" err="1"/>
              <a:t>Bandafassi</a:t>
            </a:r>
            <a:r>
              <a:rPr lang="en-US" sz="1800" dirty="0"/>
              <a:t> lags behind, with recent signs of catching up.</a:t>
            </a:r>
          </a:p>
          <a:p>
            <a:pPr>
              <a:lnSpc>
                <a:spcPct val="120000"/>
              </a:lnSpc>
              <a:buClr>
                <a:schemeClr val="tx2"/>
              </a:buClr>
            </a:pPr>
            <a:endParaRPr lang="en-US" sz="1800" dirty="0"/>
          </a:p>
          <a:p>
            <a:pPr>
              <a:lnSpc>
                <a:spcPct val="120000"/>
              </a:lnSpc>
              <a:buClr>
                <a:schemeClr val="tx2"/>
              </a:buClr>
            </a:pPr>
            <a:r>
              <a:rPr lang="en-US" sz="1800" dirty="0">
                <a:solidFill>
                  <a:srgbClr val="0070C0"/>
                </a:solidFill>
              </a:rPr>
              <a:t>On to neonatal trends.</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3BECC09A-48D3-4D37-8626-D1D7701AE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8254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285750"/>
            <a:ext cx="3429000" cy="4356834"/>
          </a:xfrm>
          <a:prstGeom prst="rect">
            <a:avLst/>
          </a:prstGeom>
        </p:spPr>
        <p:txBody>
          <a:bodyPr wrap="square">
            <a:spAutoFit/>
          </a:bodyPr>
          <a:lstStyle/>
          <a:p>
            <a:pPr>
              <a:lnSpc>
                <a:spcPct val="120000"/>
              </a:lnSpc>
              <a:buClr>
                <a:schemeClr val="tx2"/>
              </a:buClr>
            </a:pPr>
            <a:r>
              <a:rPr lang="en-US" sz="1800" dirty="0"/>
              <a:t>On Neonatal mortality, </a:t>
            </a:r>
            <a:r>
              <a:rPr lang="en-US" sz="1800" dirty="0" err="1"/>
              <a:t>Nahuche</a:t>
            </a:r>
            <a:r>
              <a:rPr lang="en-US" sz="1800" dirty="0"/>
              <a:t> numbers similar to rest, far below Zamfara DHS estimate, and trending up. All are signs pointing to potential event-capture issues.</a:t>
            </a:r>
          </a:p>
          <a:p>
            <a:pPr>
              <a:lnSpc>
                <a:spcPct val="120000"/>
              </a:lnSpc>
              <a:buClr>
                <a:schemeClr val="tx2"/>
              </a:buClr>
            </a:pPr>
            <a:endParaRPr lang="en-US" sz="1800" dirty="0"/>
          </a:p>
          <a:p>
            <a:pPr>
              <a:lnSpc>
                <a:spcPct val="120000"/>
              </a:lnSpc>
              <a:buClr>
                <a:schemeClr val="tx2"/>
              </a:buClr>
            </a:pPr>
            <a:r>
              <a:rPr lang="en-US" sz="1800" dirty="0"/>
              <a:t>Other than that, patterns are similar to East:</a:t>
            </a:r>
          </a:p>
          <a:p>
            <a:pPr marL="285750" indent="-285750">
              <a:lnSpc>
                <a:spcPct val="120000"/>
              </a:lnSpc>
              <a:buClr>
                <a:schemeClr val="tx2"/>
              </a:buClr>
              <a:buFont typeface="Arial" panose="020B0604020202020204" pitchFamily="34" charset="0"/>
              <a:buChar char="•"/>
            </a:pPr>
            <a:r>
              <a:rPr lang="en-US" sz="1800" dirty="0">
                <a:solidFill>
                  <a:srgbClr val="0070C0"/>
                </a:solidFill>
              </a:rPr>
              <a:t>Face-value numbers approach SDG.</a:t>
            </a:r>
          </a:p>
          <a:p>
            <a:pPr marL="285750" indent="-285750">
              <a:lnSpc>
                <a:spcPct val="120000"/>
              </a:lnSpc>
              <a:buClr>
                <a:schemeClr val="tx2"/>
              </a:buClr>
              <a:buFont typeface="Arial" panose="020B0604020202020204" pitchFamily="34" charset="0"/>
              <a:buChar char="•"/>
            </a:pPr>
            <a:r>
              <a:rPr lang="en-US" sz="1800" dirty="0">
                <a:solidFill>
                  <a:srgbClr val="FF0000"/>
                </a:solidFill>
              </a:rPr>
              <a:t>No clear improvement trend.</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3007B44-ED99-4739-8D82-E48864234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4020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389307"/>
            <a:ext cx="3429000" cy="4356834"/>
          </a:xfrm>
          <a:prstGeom prst="rect">
            <a:avLst/>
          </a:prstGeom>
        </p:spPr>
        <p:txBody>
          <a:bodyPr wrap="square">
            <a:spAutoFit/>
          </a:bodyPr>
          <a:lstStyle/>
          <a:p>
            <a:pPr>
              <a:lnSpc>
                <a:spcPct val="120000"/>
              </a:lnSpc>
              <a:buClr>
                <a:schemeClr val="tx2"/>
              </a:buClr>
            </a:pPr>
            <a:r>
              <a:rPr lang="en-US" sz="1800" dirty="0"/>
              <a:t>Adding survey estimates, again similar patterns to East, but more dramatic:</a:t>
            </a:r>
          </a:p>
          <a:p>
            <a:pPr marL="285750" indent="-285750">
              <a:lnSpc>
                <a:spcPct val="120000"/>
              </a:lnSpc>
              <a:buClr>
                <a:schemeClr val="tx2"/>
              </a:buClr>
              <a:buFont typeface="Arial" panose="020B0604020202020204" pitchFamily="34" charset="0"/>
              <a:buChar char="•"/>
            </a:pPr>
            <a:r>
              <a:rPr lang="en-US" sz="1800" dirty="0"/>
              <a:t>Survey data does show improvement, even more so than in East.</a:t>
            </a:r>
          </a:p>
          <a:p>
            <a:pPr marL="285750" indent="-285750">
              <a:lnSpc>
                <a:spcPct val="120000"/>
              </a:lnSpc>
              <a:buClr>
                <a:schemeClr val="tx2"/>
              </a:buClr>
              <a:buFont typeface="Arial" panose="020B0604020202020204" pitchFamily="34" charset="0"/>
              <a:buChar char="•"/>
            </a:pPr>
            <a:r>
              <a:rPr lang="en-US" sz="1800" dirty="0">
                <a:solidFill>
                  <a:srgbClr val="FF0000"/>
                </a:solidFill>
              </a:rPr>
              <a:t>However, HDSS estimates far lower than surveys.</a:t>
            </a:r>
          </a:p>
          <a:p>
            <a:pPr>
              <a:lnSpc>
                <a:spcPct val="120000"/>
              </a:lnSpc>
              <a:buClr>
                <a:schemeClr val="tx2"/>
              </a:buClr>
            </a:pPr>
            <a:endParaRPr lang="en-US" sz="1800" dirty="0"/>
          </a:p>
          <a:p>
            <a:pPr>
              <a:lnSpc>
                <a:spcPct val="120000"/>
              </a:lnSpc>
              <a:buClr>
                <a:schemeClr val="tx2"/>
              </a:buClr>
            </a:pPr>
            <a:r>
              <a:rPr lang="en-US" sz="1800" dirty="0">
                <a:solidFill>
                  <a:srgbClr val="0070C0"/>
                </a:solidFill>
              </a:rPr>
              <a:t>Here too we can add some AMANHI data.</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5D65FBB7-1D89-4A2E-AFE8-1C65ACE9B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7274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5715000" y="389307"/>
            <a:ext cx="3429000" cy="4356834"/>
          </a:xfrm>
          <a:prstGeom prst="rect">
            <a:avLst/>
          </a:prstGeom>
        </p:spPr>
        <p:txBody>
          <a:bodyPr wrap="square">
            <a:spAutoFit/>
          </a:bodyPr>
          <a:lstStyle/>
          <a:p>
            <a:pPr>
              <a:lnSpc>
                <a:spcPct val="120000"/>
              </a:lnSpc>
              <a:buClr>
                <a:schemeClr val="tx2"/>
              </a:buClr>
            </a:pPr>
            <a:r>
              <a:rPr lang="en-US" sz="1800" dirty="0" err="1"/>
              <a:t>Brong</a:t>
            </a:r>
            <a:r>
              <a:rPr lang="en-US" sz="1800" dirty="0"/>
              <a:t> Ahafo AMANHI site was apparently an extension of </a:t>
            </a:r>
            <a:r>
              <a:rPr lang="en-US" sz="1800" dirty="0" err="1"/>
              <a:t>Kintampo</a:t>
            </a:r>
            <a:r>
              <a:rPr lang="en-US" sz="1800" dirty="0"/>
              <a:t> onto a  ~5x larger population.</a:t>
            </a:r>
          </a:p>
          <a:p>
            <a:pPr marL="285750" indent="-285750">
              <a:lnSpc>
                <a:spcPct val="120000"/>
              </a:lnSpc>
              <a:buClr>
                <a:schemeClr val="tx2"/>
              </a:buClr>
              <a:buFont typeface="Arial" panose="020B0604020202020204" pitchFamily="34" charset="0"/>
              <a:buChar char="•"/>
            </a:pPr>
            <a:r>
              <a:rPr lang="en-US" sz="1800" dirty="0"/>
              <a:t>Numbers almost identical to national average, ~50% higher than “</a:t>
            </a:r>
            <a:r>
              <a:rPr lang="en-US" sz="1800" dirty="0" err="1"/>
              <a:t>Kintampo</a:t>
            </a:r>
            <a:r>
              <a:rPr lang="en-US" sz="1800" dirty="0"/>
              <a:t> proper” estimates.</a:t>
            </a:r>
          </a:p>
          <a:p>
            <a:pPr marL="285750" indent="-285750">
              <a:lnSpc>
                <a:spcPct val="120000"/>
              </a:lnSpc>
              <a:buClr>
                <a:schemeClr val="tx2"/>
              </a:buClr>
              <a:buFont typeface="Arial" panose="020B0604020202020204" pitchFamily="34" charset="0"/>
              <a:buChar char="•"/>
            </a:pPr>
            <a:r>
              <a:rPr lang="en-US" sz="1800" dirty="0"/>
              <a:t>The gap is plausible, given </a:t>
            </a:r>
            <a:r>
              <a:rPr lang="en-US" sz="1800" dirty="0" err="1"/>
              <a:t>Kintampo</a:t>
            </a:r>
            <a:r>
              <a:rPr lang="en-US" sz="1800" dirty="0"/>
              <a:t> residents likely enjoys better healthcare.</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BE313D8F-AE59-40D4-8C5D-FA42B708A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6438" cy="5143500"/>
          </a:xfrm>
          <a:prstGeom prst="rect">
            <a:avLst/>
          </a:prstGeom>
        </p:spPr>
      </p:pic>
    </p:spTree>
    <p:extLst>
      <p:ext uri="{BB962C8B-B14F-4D97-AF65-F5344CB8AC3E}">
        <p14:creationId xmlns:p14="http://schemas.microsoft.com/office/powerpoint/2010/main" val="39662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76200" y="1809750"/>
            <a:ext cx="8735290" cy="609600"/>
          </a:xfrm>
        </p:spPr>
        <p:txBody>
          <a:bodyPr/>
          <a:lstStyle/>
          <a:p>
            <a:pPr algn="ctr"/>
            <a:r>
              <a:rPr lang="en-US" dirty="0"/>
              <a:t>4. Combining, and Zooming In</a:t>
            </a:r>
            <a:endParaRPr lang="en-US" sz="2800" dirty="0"/>
          </a:p>
        </p:txBody>
      </p:sp>
    </p:spTree>
    <p:extLst>
      <p:ext uri="{BB962C8B-B14F-4D97-AF65-F5344CB8AC3E}">
        <p14:creationId xmlns:p14="http://schemas.microsoft.com/office/powerpoint/2010/main" val="355831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Emerging Common Patterns between East and West</a:t>
            </a:r>
          </a:p>
        </p:txBody>
      </p:sp>
      <p:sp>
        <p:nvSpPr>
          <p:cNvPr id="4" name="Rectangle 3">
            <a:extLst>
              <a:ext uri="{FF2B5EF4-FFF2-40B4-BE49-F238E27FC236}">
                <a16:creationId xmlns:a16="http://schemas.microsoft.com/office/drawing/2014/main" id="{3CE9ACA1-A04F-4D2B-85F1-7347890DFE9C}"/>
              </a:ext>
            </a:extLst>
          </p:cNvPr>
          <p:cNvSpPr/>
          <p:nvPr/>
        </p:nvSpPr>
        <p:spPr>
          <a:xfrm>
            <a:off x="103910" y="791111"/>
            <a:ext cx="8735290" cy="3908762"/>
          </a:xfrm>
          <a:prstGeom prst="rect">
            <a:avLst/>
          </a:prstGeom>
        </p:spPr>
        <p:txBody>
          <a:bodyPr wrap="square">
            <a:spAutoFit/>
          </a:bodyPr>
          <a:lstStyle/>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HDSS 1-59m mortality rates and trends are generally aligned with their country’s survey estimates, with minor yet notable exceptions.</a:t>
            </a:r>
          </a:p>
          <a:p>
            <a:pPr marL="285750" indent="-285750">
              <a:spcBef>
                <a:spcPts val="1200"/>
              </a:spcBef>
              <a:buClr>
                <a:schemeClr val="tx2"/>
              </a:buClr>
              <a:buFont typeface="Arial" panose="020B0604020202020204" pitchFamily="34" charset="0"/>
              <a:buChar char="•"/>
            </a:pPr>
            <a:r>
              <a:rPr lang="en-US" sz="1800" dirty="0">
                <a:solidFill>
                  <a:srgbClr val="FF0000"/>
                </a:solidFill>
              </a:rPr>
              <a:t>By contrast, HDSS neonatal mortality tends to be lower than national survey estimates, often dramatically so, and lacks clear trends.</a:t>
            </a:r>
          </a:p>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In countries with several sites, there is substantial inter-site variability, most prominently in Ethiopia.</a:t>
            </a:r>
          </a:p>
          <a:p>
            <a:pPr marL="285750" indent="-285750">
              <a:spcBef>
                <a:spcPts val="1200"/>
              </a:spcBef>
              <a:buClr>
                <a:schemeClr val="tx2"/>
              </a:buClr>
              <a:buFont typeface="Arial" panose="020B0604020202020204" pitchFamily="34" charset="0"/>
              <a:buChar char="•"/>
            </a:pPr>
            <a:r>
              <a:rPr lang="en-US" sz="1800" dirty="0">
                <a:solidFill>
                  <a:srgbClr val="FF0000"/>
                </a:solidFill>
              </a:rPr>
              <a:t>There seems to be little rhyme or reason</a:t>
            </a:r>
            <a:r>
              <a:rPr lang="en-US" sz="1800" dirty="0">
                <a:solidFill>
                  <a:schemeClr val="tx1">
                    <a:lumMod val="75000"/>
                    <a:lumOff val="25000"/>
                  </a:schemeClr>
                </a:solidFill>
              </a:rPr>
              <a:t> regarding a site’s relative neonatal mortality (high/low, etc.), and its relative 1-59m mortality rate.</a:t>
            </a:r>
          </a:p>
          <a:p>
            <a:pPr marL="285750" indent="-285750">
              <a:spcBef>
                <a:spcPts val="1200"/>
              </a:spcBef>
              <a:buClr>
                <a:schemeClr val="tx2"/>
              </a:buClr>
              <a:buFont typeface="Arial" panose="020B0604020202020204" pitchFamily="34" charset="0"/>
              <a:buChar char="•"/>
            </a:pPr>
            <a:endParaRPr lang="en-US" sz="1800" dirty="0">
              <a:solidFill>
                <a:schemeClr val="tx1">
                  <a:lumMod val="75000"/>
                  <a:lumOff val="25000"/>
                </a:schemeClr>
              </a:solidFill>
            </a:endParaRPr>
          </a:p>
          <a:p>
            <a:pPr>
              <a:spcBef>
                <a:spcPts val="1200"/>
              </a:spcBef>
              <a:buClr>
                <a:schemeClr val="tx2"/>
              </a:buClr>
            </a:pPr>
            <a:r>
              <a:rPr lang="en-US" sz="1800" dirty="0">
                <a:solidFill>
                  <a:srgbClr val="0070C0"/>
                </a:solidFill>
              </a:rPr>
              <a:t>The next slide attempts to combine and visualize these patterns. For each HDSS, we calculated average mortality rates for the 4-5 years covered by each available survey.</a:t>
            </a:r>
          </a:p>
        </p:txBody>
      </p:sp>
    </p:spTree>
    <p:extLst>
      <p:ext uri="{BB962C8B-B14F-4D97-AF65-F5344CB8AC3E}">
        <p14:creationId xmlns:p14="http://schemas.microsoft.com/office/powerpoint/2010/main" val="35643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76200" y="2952508"/>
            <a:ext cx="8991600" cy="2064540"/>
          </a:xfrm>
          <a:prstGeom prst="rect">
            <a:avLst/>
          </a:prstGeom>
        </p:spPr>
        <p:txBody>
          <a:bodyPr wrap="square">
            <a:spAutoFit/>
          </a:bodyPr>
          <a:lstStyle/>
          <a:p>
            <a:pPr marL="285750" indent="-285750">
              <a:lnSpc>
                <a:spcPct val="120000"/>
              </a:lnSpc>
              <a:buClr>
                <a:schemeClr val="tx2"/>
              </a:buClr>
              <a:buFont typeface="Arial" panose="020B0604020202020204" pitchFamily="34" charset="0"/>
              <a:buChar char="•"/>
            </a:pPr>
            <a:r>
              <a:rPr lang="en-US" sz="1800" dirty="0"/>
              <a:t>Systematically lower HDSS neonatal mortality (left), contrasts with reasonable </a:t>
            </a:r>
            <a:r>
              <a:rPr lang="en-US" sz="1800" dirty="0" err="1"/>
              <a:t>HDSS:survey</a:t>
            </a:r>
            <a:r>
              <a:rPr lang="en-US" sz="1800" dirty="0"/>
              <a:t> alignment on 1-59m mortality (center).</a:t>
            </a:r>
          </a:p>
          <a:p>
            <a:pPr marL="285750" indent="-285750">
              <a:lnSpc>
                <a:spcPct val="120000"/>
              </a:lnSpc>
              <a:buClr>
                <a:schemeClr val="tx2"/>
              </a:buClr>
              <a:buFont typeface="Arial" panose="020B0604020202020204" pitchFamily="34" charset="0"/>
              <a:buChar char="•"/>
            </a:pPr>
            <a:r>
              <a:rPr lang="en-US" sz="1800" dirty="0"/>
              <a:t>There is no association between how high/low a site’s neonatal mortality is compared to its national survey estimates, vs. how high/low its 1-59m mortality is (right).</a:t>
            </a:r>
          </a:p>
          <a:p>
            <a:pPr marL="285750" indent="-285750">
              <a:lnSpc>
                <a:spcPct val="120000"/>
              </a:lnSpc>
              <a:buClr>
                <a:schemeClr val="tx2"/>
              </a:buClr>
              <a:buFont typeface="Arial" panose="020B0604020202020204" pitchFamily="34" charset="0"/>
              <a:buChar char="•"/>
            </a:pPr>
            <a:r>
              <a:rPr lang="en-US" sz="1800" dirty="0">
                <a:solidFill>
                  <a:srgbClr val="FF0000"/>
                </a:solidFill>
              </a:rPr>
              <a:t>It seems there is reason to suspect data issues with HDSS neonatal rates.</a:t>
            </a:r>
          </a:p>
          <a:p>
            <a:pPr marL="285750" indent="-285750">
              <a:lnSpc>
                <a:spcPct val="120000"/>
              </a:lnSpc>
              <a:buClr>
                <a:schemeClr val="tx2"/>
              </a:buClr>
              <a:buFont typeface="Arial" panose="020B0604020202020204" pitchFamily="34" charset="0"/>
              <a:buChar char="•"/>
            </a:pPr>
            <a:r>
              <a:rPr lang="en-US" sz="1800" dirty="0">
                <a:solidFill>
                  <a:srgbClr val="0070C0"/>
                </a:solidFill>
              </a:rPr>
              <a:t>What about 1-59m? Can differences from national rates tell us any local lesson?</a:t>
            </a:r>
            <a:endParaRPr lang="en-US" dirty="0"/>
          </a:p>
        </p:txBody>
      </p:sp>
      <p:pic>
        <p:nvPicPr>
          <p:cNvPr id="8" name="Picture 7">
            <a:extLst>
              <a:ext uri="{FF2B5EF4-FFF2-40B4-BE49-F238E27FC236}">
                <a16:creationId xmlns:a16="http://schemas.microsoft.com/office/drawing/2014/main" id="{00BFA7C6-9442-4D15-B68D-6E25F9EF7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
            <a:ext cx="9144000" cy="2743200"/>
          </a:xfrm>
          <a:prstGeom prst="rect">
            <a:avLst/>
          </a:prstGeom>
        </p:spPr>
      </p:pic>
    </p:spTree>
    <p:extLst>
      <p:ext uri="{BB962C8B-B14F-4D97-AF65-F5344CB8AC3E}">
        <p14:creationId xmlns:p14="http://schemas.microsoft.com/office/powerpoint/2010/main" val="174863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A3787-5322-4822-B333-FC561E339D1B}"/>
              </a:ext>
            </a:extLst>
          </p:cNvPr>
          <p:cNvSpPr/>
          <p:nvPr/>
        </p:nvSpPr>
        <p:spPr>
          <a:xfrm>
            <a:off x="76200" y="438150"/>
            <a:ext cx="3429000" cy="4356834"/>
          </a:xfrm>
          <a:prstGeom prst="rect">
            <a:avLst/>
          </a:prstGeom>
        </p:spPr>
        <p:txBody>
          <a:bodyPr wrap="square">
            <a:spAutoFit/>
          </a:bodyPr>
          <a:lstStyle/>
          <a:p>
            <a:pPr>
              <a:lnSpc>
                <a:spcPct val="120000"/>
              </a:lnSpc>
              <a:buClr>
                <a:schemeClr val="tx2"/>
              </a:buClr>
            </a:pPr>
            <a:r>
              <a:rPr lang="en-US" sz="1800" dirty="0"/>
              <a:t>We get even more local thanks to </a:t>
            </a:r>
            <a:r>
              <a:rPr lang="en-US" sz="1800" dirty="0" err="1"/>
              <a:t>Nanoro</a:t>
            </a:r>
            <a:r>
              <a:rPr lang="en-US" sz="1800" dirty="0"/>
              <a:t> HDSS, where we received local household GPS.</a:t>
            </a:r>
          </a:p>
          <a:p>
            <a:pPr marL="285750" indent="-285750">
              <a:lnSpc>
                <a:spcPct val="120000"/>
              </a:lnSpc>
              <a:buClr>
                <a:schemeClr val="tx2"/>
              </a:buClr>
              <a:buFont typeface="Arial" panose="020B0604020202020204" pitchFamily="34" charset="0"/>
              <a:buChar char="•"/>
            </a:pPr>
            <a:r>
              <a:rPr lang="en-US" sz="1800" dirty="0" err="1">
                <a:solidFill>
                  <a:srgbClr val="FF00FF"/>
                </a:solidFill>
              </a:rPr>
              <a:t>Nanoro</a:t>
            </a:r>
            <a:r>
              <a:rPr lang="en-US" sz="1800" dirty="0">
                <a:solidFill>
                  <a:srgbClr val="FF00FF"/>
                </a:solidFill>
              </a:rPr>
              <a:t> town 1-59m mortality rate dramatically lower than the HDSS as a whole</a:t>
            </a:r>
            <a:r>
              <a:rPr lang="en-US" sz="1800" dirty="0"/>
              <a:t>; the gap apparently increasing with time.</a:t>
            </a:r>
          </a:p>
          <a:p>
            <a:pPr marL="285750" indent="-285750">
              <a:lnSpc>
                <a:spcPct val="120000"/>
              </a:lnSpc>
              <a:buClr>
                <a:schemeClr val="tx2"/>
              </a:buClr>
              <a:buFont typeface="Arial" panose="020B0604020202020204" pitchFamily="34" charset="0"/>
              <a:buChar char="•"/>
            </a:pPr>
            <a:r>
              <a:rPr lang="en-US" sz="1800" dirty="0" err="1"/>
              <a:t>Nanoro</a:t>
            </a:r>
            <a:r>
              <a:rPr lang="en-US" sz="1800" dirty="0"/>
              <a:t> is a new HDSS with modest means. The town is fairly small.</a:t>
            </a:r>
          </a:p>
          <a:p>
            <a:pPr>
              <a:lnSpc>
                <a:spcPct val="120000"/>
              </a:lnSpc>
              <a:buClr>
                <a:schemeClr val="tx2"/>
              </a:buClr>
            </a:pPr>
            <a:endParaRPr lang="en-US" sz="1800" dirty="0"/>
          </a:p>
          <a:p>
            <a:pPr marL="342900" indent="-342900">
              <a:lnSpc>
                <a:spcPct val="120000"/>
              </a:lnSpc>
              <a:buClr>
                <a:schemeClr val="tx2"/>
              </a:buCl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4613B179-05E2-413E-84CA-6F9102F4F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0"/>
            <a:ext cx="5715000" cy="5143500"/>
          </a:xfrm>
          <a:prstGeom prst="rect">
            <a:avLst/>
          </a:prstGeom>
        </p:spPr>
      </p:pic>
    </p:spTree>
    <p:extLst>
      <p:ext uri="{BB962C8B-B14F-4D97-AF65-F5344CB8AC3E}">
        <p14:creationId xmlns:p14="http://schemas.microsoft.com/office/powerpoint/2010/main" val="231244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76200" y="1809750"/>
            <a:ext cx="8735290" cy="609600"/>
          </a:xfrm>
        </p:spPr>
        <p:txBody>
          <a:bodyPr/>
          <a:lstStyle/>
          <a:p>
            <a:pPr algn="ctr"/>
            <a:r>
              <a:rPr lang="en-US" dirty="0"/>
              <a:t>5. Discussion</a:t>
            </a:r>
            <a:endParaRPr lang="en-US" sz="2800" dirty="0"/>
          </a:p>
        </p:txBody>
      </p:sp>
    </p:spTree>
    <p:extLst>
      <p:ext uri="{BB962C8B-B14F-4D97-AF65-F5344CB8AC3E}">
        <p14:creationId xmlns:p14="http://schemas.microsoft.com/office/powerpoint/2010/main" val="157176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76200" y="1809750"/>
            <a:ext cx="8735290" cy="609600"/>
          </a:xfrm>
        </p:spPr>
        <p:txBody>
          <a:bodyPr/>
          <a:lstStyle/>
          <a:p>
            <a:pPr algn="ctr"/>
            <a:r>
              <a:rPr lang="en-US" dirty="0"/>
              <a:t>1. Introduction</a:t>
            </a:r>
            <a:endParaRPr lang="en-US" sz="2800" dirty="0"/>
          </a:p>
        </p:txBody>
      </p:sp>
    </p:spTree>
    <p:extLst>
      <p:ext uri="{BB962C8B-B14F-4D97-AF65-F5344CB8AC3E}">
        <p14:creationId xmlns:p14="http://schemas.microsoft.com/office/powerpoint/2010/main" val="2799906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Existing Work on Surveillance vs. Survey</a:t>
            </a:r>
          </a:p>
        </p:txBody>
      </p:sp>
      <p:sp>
        <p:nvSpPr>
          <p:cNvPr id="4" name="Rectangle 3">
            <a:extLst>
              <a:ext uri="{FF2B5EF4-FFF2-40B4-BE49-F238E27FC236}">
                <a16:creationId xmlns:a16="http://schemas.microsoft.com/office/drawing/2014/main" id="{3CE9ACA1-A04F-4D2B-85F1-7347890DFE9C}"/>
              </a:ext>
            </a:extLst>
          </p:cNvPr>
          <p:cNvSpPr/>
          <p:nvPr/>
        </p:nvSpPr>
        <p:spPr>
          <a:xfrm>
            <a:off x="228600" y="742950"/>
            <a:ext cx="6019800" cy="3908762"/>
          </a:xfrm>
          <a:prstGeom prst="rect">
            <a:avLst/>
          </a:prstGeom>
        </p:spPr>
        <p:txBody>
          <a:bodyPr wrap="square">
            <a:spAutoFit/>
          </a:bodyPr>
          <a:lstStyle/>
          <a:p>
            <a:pPr marL="285750" indent="-285750">
              <a:spcBef>
                <a:spcPts val="1200"/>
              </a:spcBef>
              <a:buClr>
                <a:schemeClr val="tx2"/>
              </a:buClr>
              <a:buFont typeface="Arial" panose="020B0604020202020204" pitchFamily="34" charset="0"/>
              <a:buChar char="•"/>
            </a:pPr>
            <a:r>
              <a:rPr lang="en-US" dirty="0">
                <a:solidFill>
                  <a:schemeClr val="tx1">
                    <a:lumMod val="75000"/>
                    <a:lumOff val="25000"/>
                  </a:schemeClr>
                </a:solidFill>
              </a:rPr>
              <a:t>Deribew et al. (BMC Public Health, 2016) compared U5MR trends in 12 African and one Asian HDSS with analogous Admin-1 DHS estimates (right).</a:t>
            </a:r>
          </a:p>
          <a:p>
            <a:pPr marL="285750" indent="-285750">
              <a:spcBef>
                <a:spcPts val="1200"/>
              </a:spcBef>
              <a:buClr>
                <a:schemeClr val="tx2"/>
              </a:buClr>
              <a:buFont typeface="Arial" panose="020B0604020202020204" pitchFamily="34" charset="0"/>
              <a:buChar char="•"/>
            </a:pPr>
            <a:r>
              <a:rPr lang="en-US" dirty="0">
                <a:solidFill>
                  <a:schemeClr val="tx1">
                    <a:lumMod val="75000"/>
                    <a:lumOff val="25000"/>
                  </a:schemeClr>
                </a:solidFill>
              </a:rPr>
              <a:t>They found that most HDSSs had lower U5MR. However, I am not sure they accounted for the 10-year averaging window factored into Admin-1 estimates </a:t>
            </a:r>
            <a:r>
              <a:rPr lang="en-US" i="1" dirty="0">
                <a:solidFill>
                  <a:schemeClr val="tx1">
                    <a:lumMod val="75000"/>
                    <a:lumOff val="25000"/>
                  </a:schemeClr>
                </a:solidFill>
              </a:rPr>
              <a:t>(one reason why I didn’t use Admin-1).</a:t>
            </a:r>
          </a:p>
          <a:p>
            <a:pPr marL="285750" indent="-285750">
              <a:spcBef>
                <a:spcPts val="1200"/>
              </a:spcBef>
              <a:buClr>
                <a:schemeClr val="tx2"/>
              </a:buClr>
              <a:buFont typeface="Arial" panose="020B0604020202020204" pitchFamily="34" charset="0"/>
              <a:buChar char="•"/>
            </a:pPr>
            <a:r>
              <a:rPr lang="en-US" dirty="0">
                <a:solidFill>
                  <a:schemeClr val="tx1">
                    <a:lumMod val="75000"/>
                    <a:lumOff val="25000"/>
                  </a:schemeClr>
                </a:solidFill>
              </a:rPr>
              <a:t>They also found that HDSSs were trending down faster than DHS.</a:t>
            </a:r>
          </a:p>
          <a:p>
            <a:pPr marL="285750" indent="-285750">
              <a:spcBef>
                <a:spcPts val="1200"/>
              </a:spcBef>
              <a:buClr>
                <a:schemeClr val="tx2"/>
              </a:buClr>
              <a:buFont typeface="Arial" panose="020B0604020202020204" pitchFamily="34" charset="0"/>
              <a:buChar char="•"/>
            </a:pPr>
            <a:r>
              <a:rPr lang="en-US" dirty="0">
                <a:solidFill>
                  <a:schemeClr val="tx1">
                    <a:lumMod val="75000"/>
                    <a:lumOff val="25000"/>
                  </a:schemeClr>
                </a:solidFill>
              </a:rPr>
              <a:t>More recently, </a:t>
            </a:r>
            <a:r>
              <a:rPr lang="en-US" dirty="0" err="1">
                <a:solidFill>
                  <a:schemeClr val="tx1">
                    <a:lumMod val="75000"/>
                    <a:lumOff val="25000"/>
                  </a:schemeClr>
                </a:solidFill>
              </a:rPr>
              <a:t>Baschieri</a:t>
            </a:r>
            <a:r>
              <a:rPr lang="en-US" dirty="0">
                <a:solidFill>
                  <a:schemeClr val="tx1">
                    <a:lumMod val="75000"/>
                    <a:lumOff val="25000"/>
                  </a:schemeClr>
                </a:solidFill>
              </a:rPr>
              <a:t> et al. (J. Global Health, 2019) have launched the </a:t>
            </a:r>
            <a:r>
              <a:rPr lang="en-US" b="1" dirty="0">
                <a:solidFill>
                  <a:srgbClr val="0070C0"/>
                </a:solidFill>
              </a:rPr>
              <a:t>“Every Newborn-INDEPTH” study. </a:t>
            </a:r>
            <a:r>
              <a:rPr lang="en-US" dirty="0"/>
              <a:t>It will run in 5 HDSSs (</a:t>
            </a:r>
            <a:r>
              <a:rPr lang="en-US" dirty="0" err="1"/>
              <a:t>Bandim</a:t>
            </a:r>
            <a:r>
              <a:rPr lang="en-US" dirty="0"/>
              <a:t>, </a:t>
            </a:r>
            <a:r>
              <a:rPr lang="en-US" dirty="0" err="1"/>
              <a:t>Dabat</a:t>
            </a:r>
            <a:r>
              <a:rPr lang="en-US" dirty="0"/>
              <a:t>, Iganga/</a:t>
            </a:r>
            <a:r>
              <a:rPr lang="en-US" dirty="0" err="1"/>
              <a:t>Mayuge</a:t>
            </a:r>
            <a:r>
              <a:rPr lang="en-US" dirty="0"/>
              <a:t>, </a:t>
            </a:r>
            <a:r>
              <a:rPr lang="en-US" dirty="0" err="1"/>
              <a:t>Kintampo</a:t>
            </a:r>
            <a:r>
              <a:rPr lang="en-US" dirty="0"/>
              <a:t>, </a:t>
            </a:r>
            <a:r>
              <a:rPr lang="en-US" dirty="0" err="1"/>
              <a:t>Matlab</a:t>
            </a:r>
            <a:r>
              <a:rPr lang="en-US" dirty="0"/>
              <a:t>).</a:t>
            </a:r>
          </a:p>
          <a:p>
            <a:pPr marL="285750" indent="-285750">
              <a:spcBef>
                <a:spcPts val="1200"/>
              </a:spcBef>
              <a:buClr>
                <a:schemeClr val="tx2"/>
              </a:buClr>
              <a:buFont typeface="Arial" panose="020B0604020202020204" pitchFamily="34" charset="0"/>
              <a:buChar char="•"/>
            </a:pPr>
            <a:r>
              <a:rPr lang="en-US" dirty="0"/>
              <a:t>EN-INDEPTH will compare two survey approaches to estimate mortality around birth, and also compare them with the HDSS estimates.</a:t>
            </a:r>
            <a:endParaRPr lang="en-US" dirty="0">
              <a:solidFill>
                <a:srgbClr val="0070C0"/>
              </a:solidFill>
            </a:endParaRPr>
          </a:p>
        </p:txBody>
      </p:sp>
      <p:pic>
        <p:nvPicPr>
          <p:cNvPr id="2" name="Picture 1">
            <a:extLst>
              <a:ext uri="{FF2B5EF4-FFF2-40B4-BE49-F238E27FC236}">
                <a16:creationId xmlns:a16="http://schemas.microsoft.com/office/drawing/2014/main" id="{74F25FD1-B41F-479E-A918-6FAD10B0D2EE}"/>
              </a:ext>
            </a:extLst>
          </p:cNvPr>
          <p:cNvPicPr>
            <a:picLocks noChangeAspect="1"/>
          </p:cNvPicPr>
          <p:nvPr/>
        </p:nvPicPr>
        <p:blipFill>
          <a:blip r:embed="rId3"/>
          <a:stretch>
            <a:fillRect/>
          </a:stretch>
        </p:blipFill>
        <p:spPr>
          <a:xfrm>
            <a:off x="6457042" y="0"/>
            <a:ext cx="2686958" cy="5143500"/>
          </a:xfrm>
          <a:prstGeom prst="rect">
            <a:avLst/>
          </a:prstGeom>
        </p:spPr>
      </p:pic>
    </p:spTree>
    <p:extLst>
      <p:ext uri="{BB962C8B-B14F-4D97-AF65-F5344CB8AC3E}">
        <p14:creationId xmlns:p14="http://schemas.microsoft.com/office/powerpoint/2010/main" val="36976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Surveillance vs. Survey: Neonatal</a:t>
            </a:r>
          </a:p>
        </p:txBody>
      </p:sp>
      <p:sp>
        <p:nvSpPr>
          <p:cNvPr id="4" name="Rectangle 3">
            <a:extLst>
              <a:ext uri="{FF2B5EF4-FFF2-40B4-BE49-F238E27FC236}">
                <a16:creationId xmlns:a16="http://schemas.microsoft.com/office/drawing/2014/main" id="{3CE9ACA1-A04F-4D2B-85F1-7347890DFE9C}"/>
              </a:ext>
            </a:extLst>
          </p:cNvPr>
          <p:cNvSpPr/>
          <p:nvPr/>
        </p:nvSpPr>
        <p:spPr>
          <a:xfrm>
            <a:off x="304800" y="742950"/>
            <a:ext cx="8305800" cy="4154984"/>
          </a:xfrm>
          <a:prstGeom prst="rect">
            <a:avLst/>
          </a:prstGeom>
        </p:spPr>
        <p:txBody>
          <a:bodyPr wrap="square">
            <a:spAutoFit/>
          </a:bodyPr>
          <a:lstStyle/>
          <a:p>
            <a:pPr marL="285750" indent="-285750">
              <a:spcBef>
                <a:spcPts val="1200"/>
              </a:spcBef>
              <a:buClr>
                <a:schemeClr val="tx2"/>
              </a:buClr>
              <a:buFont typeface="Arial" panose="020B0604020202020204" pitchFamily="34" charset="0"/>
              <a:buChar char="•"/>
            </a:pPr>
            <a:r>
              <a:rPr lang="en-US" dirty="0">
                <a:solidFill>
                  <a:schemeClr val="tx1">
                    <a:lumMod val="75000"/>
                    <a:lumOff val="25000"/>
                  </a:schemeClr>
                </a:solidFill>
              </a:rPr>
              <a:t>The standardized surveys are </a:t>
            </a:r>
            <a:r>
              <a:rPr lang="en-US" i="1" dirty="0">
                <a:solidFill>
                  <a:schemeClr val="tx1">
                    <a:lumMod val="75000"/>
                    <a:lumOff val="25000"/>
                  </a:schemeClr>
                </a:solidFill>
              </a:rPr>
              <a:t>de facto </a:t>
            </a:r>
            <a:r>
              <a:rPr lang="en-US" dirty="0">
                <a:solidFill>
                  <a:schemeClr val="tx1">
                    <a:lumMod val="75000"/>
                    <a:lumOff val="25000"/>
                  </a:schemeClr>
                </a:solidFill>
              </a:rPr>
              <a:t>gold standards in the absence of complete CRVS. Indeed the diverging and often unrealistic NNMR patterns across HDSS sites raise doubts about their reliability.</a:t>
            </a:r>
          </a:p>
          <a:p>
            <a:pPr marL="285750" indent="-285750">
              <a:spcBef>
                <a:spcPts val="1200"/>
              </a:spcBef>
              <a:buClr>
                <a:schemeClr val="tx2"/>
              </a:buClr>
              <a:buFont typeface="Arial" panose="020B0604020202020204" pitchFamily="34" charset="0"/>
              <a:buChar char="•"/>
            </a:pPr>
            <a:r>
              <a:rPr lang="en-US" dirty="0">
                <a:solidFill>
                  <a:schemeClr val="tx1">
                    <a:lumMod val="75000"/>
                    <a:lumOff val="25000"/>
                  </a:schemeClr>
                </a:solidFill>
              </a:rPr>
              <a:t>However, we must keep in mind that surveys, too, are not fully verified by ground truth. </a:t>
            </a:r>
            <a:r>
              <a:rPr lang="en-US" dirty="0">
                <a:solidFill>
                  <a:srgbClr val="FF0000"/>
                </a:solidFill>
              </a:rPr>
              <a:t>That truth might be somewhere in the middle, even on neonatal deaths.</a:t>
            </a:r>
          </a:p>
          <a:p>
            <a:pPr marL="285750" indent="-285750">
              <a:spcBef>
                <a:spcPts val="1200"/>
              </a:spcBef>
              <a:buClr>
                <a:schemeClr val="tx2"/>
              </a:buClr>
              <a:buFont typeface="Arial" panose="020B0604020202020204" pitchFamily="34" charset="0"/>
              <a:buChar char="•"/>
            </a:pPr>
            <a:r>
              <a:rPr lang="en-US" dirty="0">
                <a:solidFill>
                  <a:schemeClr val="tx1">
                    <a:lumMod val="75000"/>
                    <a:lumOff val="25000"/>
                  </a:schemeClr>
                </a:solidFill>
              </a:rPr>
              <a:t>Unlike surveys that interview mothers years after the events surrounding birth, </a:t>
            </a:r>
            <a:r>
              <a:rPr lang="en-US" dirty="0">
                <a:solidFill>
                  <a:srgbClr val="0070C0"/>
                </a:solidFill>
              </a:rPr>
              <a:t>HDSSs visit households 2-4x times/year, identifying most pregnancies in real time. </a:t>
            </a:r>
            <a:r>
              <a:rPr lang="en-US" dirty="0">
                <a:solidFill>
                  <a:schemeClr val="tx1">
                    <a:lumMod val="75000"/>
                    <a:lumOff val="25000"/>
                  </a:schemeClr>
                </a:solidFill>
              </a:rPr>
              <a:t>That said, some pregnancies will not be identified, and most neonatal deaths (as well as, by definition, stillbirths) occurring in the community would represent </a:t>
            </a:r>
            <a:r>
              <a:rPr lang="en-US" dirty="0">
                <a:solidFill>
                  <a:srgbClr val="FF0000"/>
                </a:solidFill>
              </a:rPr>
              <a:t>neonates whom the surveillance and medical center teams never had the chance to see directly.</a:t>
            </a:r>
          </a:p>
          <a:p>
            <a:pPr marL="285750" indent="-285750">
              <a:spcBef>
                <a:spcPts val="1200"/>
              </a:spcBef>
              <a:buClr>
                <a:schemeClr val="tx2"/>
              </a:buClr>
              <a:buFont typeface="Arial" panose="020B0604020202020204" pitchFamily="34" charset="0"/>
              <a:buChar char="•"/>
            </a:pPr>
            <a:r>
              <a:rPr lang="en-US" dirty="0">
                <a:solidFill>
                  <a:schemeClr val="tx1">
                    <a:lumMod val="75000"/>
                    <a:lumOff val="25000"/>
                  </a:schemeClr>
                </a:solidFill>
              </a:rPr>
              <a:t>I am not familiar with field procedures beyond that, but investigation into potential gaps in surveillance, as well as into social barriers to reporting and how to handle them, seems warranted. </a:t>
            </a:r>
          </a:p>
          <a:p>
            <a:pPr>
              <a:spcBef>
                <a:spcPts val="1200"/>
              </a:spcBef>
              <a:buClr>
                <a:schemeClr val="tx2"/>
              </a:buClr>
            </a:pPr>
            <a:endParaRPr lang="en-US" dirty="0">
              <a:solidFill>
                <a:schemeClr val="tx1">
                  <a:lumMod val="75000"/>
                  <a:lumOff val="25000"/>
                </a:schemeClr>
              </a:solidFill>
            </a:endParaRPr>
          </a:p>
        </p:txBody>
      </p:sp>
    </p:spTree>
    <p:extLst>
      <p:ext uri="{BB962C8B-B14F-4D97-AF65-F5344CB8AC3E}">
        <p14:creationId xmlns:p14="http://schemas.microsoft.com/office/powerpoint/2010/main" val="409288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Surveillance vs. Survey: 1-59m</a:t>
            </a:r>
          </a:p>
        </p:txBody>
      </p:sp>
      <p:sp>
        <p:nvSpPr>
          <p:cNvPr id="4" name="Rectangle 3">
            <a:extLst>
              <a:ext uri="{FF2B5EF4-FFF2-40B4-BE49-F238E27FC236}">
                <a16:creationId xmlns:a16="http://schemas.microsoft.com/office/drawing/2014/main" id="{3CE9ACA1-A04F-4D2B-85F1-7347890DFE9C}"/>
              </a:ext>
            </a:extLst>
          </p:cNvPr>
          <p:cNvSpPr/>
          <p:nvPr/>
        </p:nvSpPr>
        <p:spPr>
          <a:xfrm>
            <a:off x="304800" y="819150"/>
            <a:ext cx="8305800" cy="4462760"/>
          </a:xfrm>
          <a:prstGeom prst="rect">
            <a:avLst/>
          </a:prstGeom>
        </p:spPr>
        <p:txBody>
          <a:bodyPr wrap="square">
            <a:spAutoFit/>
          </a:bodyPr>
          <a:lstStyle/>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By contrast, most post-neonatal mortalities would be of </a:t>
            </a:r>
            <a:r>
              <a:rPr lang="en-US" sz="1800" dirty="0">
                <a:solidFill>
                  <a:srgbClr val="FF0000"/>
                </a:solidFill>
              </a:rPr>
              <a:t>infants and children who were met by surveillance teams. </a:t>
            </a:r>
            <a:r>
              <a:rPr lang="en-US" sz="1800" dirty="0">
                <a:solidFill>
                  <a:schemeClr val="tx1">
                    <a:lumMod val="75000"/>
                    <a:lumOff val="25000"/>
                  </a:schemeClr>
                </a:solidFill>
              </a:rPr>
              <a:t>Hence there are likely fewer gaps in tracking them.</a:t>
            </a:r>
          </a:p>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Here, differences between sites in the same country, above and beyond diverging Admin-1 survey estimates, </a:t>
            </a:r>
            <a:r>
              <a:rPr lang="en-US" sz="1800" dirty="0">
                <a:solidFill>
                  <a:srgbClr val="0070C0"/>
                </a:solidFill>
              </a:rPr>
              <a:t>may hold keys to effective policies and interventions.</a:t>
            </a:r>
          </a:p>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Locations like </a:t>
            </a:r>
            <a:r>
              <a:rPr lang="en-US" sz="1800" dirty="0" err="1">
                <a:solidFill>
                  <a:schemeClr val="tx1">
                    <a:lumMod val="75000"/>
                    <a:lumOff val="25000"/>
                  </a:schemeClr>
                </a:solidFill>
              </a:rPr>
              <a:t>Nanoro</a:t>
            </a:r>
            <a:r>
              <a:rPr lang="en-US" sz="1800" dirty="0">
                <a:solidFill>
                  <a:schemeClr val="tx1">
                    <a:lumMod val="75000"/>
                    <a:lumOff val="25000"/>
                  </a:schemeClr>
                </a:solidFill>
              </a:rPr>
              <a:t> (in particular </a:t>
            </a:r>
            <a:r>
              <a:rPr lang="en-US" sz="1800" dirty="0" err="1">
                <a:solidFill>
                  <a:schemeClr val="tx1">
                    <a:lumMod val="75000"/>
                    <a:lumOff val="25000"/>
                  </a:schemeClr>
                </a:solidFill>
              </a:rPr>
              <a:t>Nanoro</a:t>
            </a:r>
            <a:r>
              <a:rPr lang="en-US" sz="1800" dirty="0">
                <a:solidFill>
                  <a:schemeClr val="tx1">
                    <a:lumMod val="75000"/>
                    <a:lumOff val="25000"/>
                  </a:schemeClr>
                </a:solidFill>
              </a:rPr>
              <a:t> town), </a:t>
            </a:r>
            <a:r>
              <a:rPr lang="en-US" sz="1800" dirty="0" err="1">
                <a:solidFill>
                  <a:schemeClr val="tx1">
                    <a:lumMod val="75000"/>
                    <a:lumOff val="25000"/>
                  </a:schemeClr>
                </a:solidFill>
              </a:rPr>
              <a:t>Navrongo</a:t>
            </a:r>
            <a:r>
              <a:rPr lang="en-US" sz="1800" dirty="0">
                <a:solidFill>
                  <a:schemeClr val="tx1">
                    <a:lumMod val="75000"/>
                    <a:lumOff val="25000"/>
                  </a:schemeClr>
                </a:solidFill>
              </a:rPr>
              <a:t>, </a:t>
            </a:r>
            <a:r>
              <a:rPr lang="en-US" sz="1800" dirty="0" err="1">
                <a:solidFill>
                  <a:schemeClr val="tx1">
                    <a:lumMod val="75000"/>
                    <a:lumOff val="25000"/>
                  </a:schemeClr>
                </a:solidFill>
              </a:rPr>
              <a:t>Dabat</a:t>
            </a:r>
            <a:r>
              <a:rPr lang="en-US" sz="1800" dirty="0">
                <a:solidFill>
                  <a:schemeClr val="tx1">
                    <a:lumMod val="75000"/>
                    <a:lumOff val="25000"/>
                  </a:schemeClr>
                </a:solidFill>
              </a:rPr>
              <a:t>, </a:t>
            </a:r>
            <a:r>
              <a:rPr lang="en-US" sz="1800" dirty="0" err="1">
                <a:solidFill>
                  <a:schemeClr val="tx1">
                    <a:lumMod val="75000"/>
                    <a:lumOff val="25000"/>
                  </a:schemeClr>
                </a:solidFill>
              </a:rPr>
              <a:t>Kilita</a:t>
            </a:r>
            <a:r>
              <a:rPr lang="en-US" sz="1800" dirty="0">
                <a:solidFill>
                  <a:schemeClr val="tx1">
                    <a:lumMod val="75000"/>
                    <a:lumOff val="25000"/>
                  </a:schemeClr>
                </a:solidFill>
              </a:rPr>
              <a:t> </a:t>
            </a:r>
            <a:r>
              <a:rPr lang="en-US" sz="1800" dirty="0" err="1">
                <a:solidFill>
                  <a:schemeClr val="tx1">
                    <a:lumMod val="75000"/>
                    <a:lumOff val="25000"/>
                  </a:schemeClr>
                </a:solidFill>
              </a:rPr>
              <a:t>Awlaelo</a:t>
            </a:r>
            <a:r>
              <a:rPr lang="en-US" sz="1800" dirty="0">
                <a:solidFill>
                  <a:schemeClr val="tx1">
                    <a:lumMod val="75000"/>
                    <a:lumOff val="25000"/>
                  </a:schemeClr>
                </a:solidFill>
              </a:rPr>
              <a:t> or Karonga, face public-health challenges typical of rural Africa, and are not as renowned and well-equipped as, e.g., Kilifi or </a:t>
            </a:r>
            <a:r>
              <a:rPr lang="en-US" sz="1800" dirty="0" err="1">
                <a:solidFill>
                  <a:schemeClr val="tx1">
                    <a:lumMod val="75000"/>
                    <a:lumOff val="25000"/>
                  </a:schemeClr>
                </a:solidFill>
              </a:rPr>
              <a:t>Matlab</a:t>
            </a:r>
            <a:r>
              <a:rPr lang="en-US" sz="1800" dirty="0">
                <a:solidFill>
                  <a:schemeClr val="tx1">
                    <a:lumMod val="75000"/>
                    <a:lumOff val="25000"/>
                  </a:schemeClr>
                </a:solidFill>
              </a:rPr>
              <a:t>. </a:t>
            </a:r>
            <a:r>
              <a:rPr lang="en-US" sz="1800" dirty="0">
                <a:solidFill>
                  <a:srgbClr val="0070C0"/>
                </a:solidFill>
              </a:rPr>
              <a:t>So whatever it is that seems to work in those districts, can be translated more readily into greater rural regions. </a:t>
            </a:r>
          </a:p>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In other words, these patterns can help </a:t>
            </a:r>
            <a:r>
              <a:rPr lang="en-US" sz="1800" dirty="0">
                <a:solidFill>
                  <a:srgbClr val="0070C0"/>
                </a:solidFill>
              </a:rPr>
              <a:t>identify Exemplar Sites and contrast them with other sites via detailed study</a:t>
            </a:r>
            <a:r>
              <a:rPr lang="en-US" sz="1800" dirty="0">
                <a:solidFill>
                  <a:schemeClr val="tx1">
                    <a:lumMod val="75000"/>
                    <a:lumOff val="25000"/>
                  </a:schemeClr>
                </a:solidFill>
              </a:rPr>
              <a:t>, as done </a:t>
            </a:r>
            <a:r>
              <a:rPr lang="en-US" sz="1800">
                <a:solidFill>
                  <a:schemeClr val="tx1">
                    <a:lumMod val="75000"/>
                    <a:lumOff val="25000"/>
                  </a:schemeClr>
                </a:solidFill>
              </a:rPr>
              <a:t>recently on </a:t>
            </a:r>
            <a:r>
              <a:rPr lang="en-US" sz="1800" dirty="0">
                <a:solidFill>
                  <a:schemeClr val="tx1">
                    <a:lumMod val="75000"/>
                    <a:lumOff val="25000"/>
                  </a:schemeClr>
                </a:solidFill>
              </a:rPr>
              <a:t>the national level by Nadia Akseer and colleagues.</a:t>
            </a:r>
            <a:endParaRPr lang="en-US" sz="1800" dirty="0">
              <a:solidFill>
                <a:srgbClr val="FF0000"/>
              </a:solidFill>
            </a:endParaRPr>
          </a:p>
          <a:p>
            <a:pPr marL="285750" indent="-285750">
              <a:spcBef>
                <a:spcPts val="1200"/>
              </a:spcBef>
              <a:buClr>
                <a:schemeClr val="tx2"/>
              </a:buClr>
              <a:buFont typeface="Arial" panose="020B0604020202020204" pitchFamily="34" charset="0"/>
              <a:buChar char="•"/>
            </a:pPr>
            <a:endParaRPr lang="en-US" sz="1800" i="1" dirty="0">
              <a:solidFill>
                <a:schemeClr val="tx1">
                  <a:lumMod val="75000"/>
                  <a:lumOff val="25000"/>
                </a:schemeClr>
              </a:solidFill>
            </a:endParaRPr>
          </a:p>
          <a:p>
            <a:pPr>
              <a:spcBef>
                <a:spcPts val="1200"/>
              </a:spcBef>
              <a:buClr>
                <a:schemeClr val="tx2"/>
              </a:buClr>
            </a:pPr>
            <a:endParaRPr lang="en-US" sz="1800" dirty="0">
              <a:solidFill>
                <a:schemeClr val="tx1">
                  <a:lumMod val="75000"/>
                  <a:lumOff val="25000"/>
                </a:schemeClr>
              </a:solidFill>
            </a:endParaRPr>
          </a:p>
        </p:txBody>
      </p:sp>
    </p:spTree>
    <p:extLst>
      <p:ext uri="{BB962C8B-B14F-4D97-AF65-F5344CB8AC3E}">
        <p14:creationId xmlns:p14="http://schemas.microsoft.com/office/powerpoint/2010/main" val="36225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General Conclusions Regarding HDSS Data (if time allows)</a:t>
            </a:r>
          </a:p>
        </p:txBody>
      </p:sp>
      <p:sp>
        <p:nvSpPr>
          <p:cNvPr id="4" name="Rectangle 3">
            <a:extLst>
              <a:ext uri="{FF2B5EF4-FFF2-40B4-BE49-F238E27FC236}">
                <a16:creationId xmlns:a16="http://schemas.microsoft.com/office/drawing/2014/main" id="{3CE9ACA1-A04F-4D2B-85F1-7347890DFE9C}"/>
              </a:ext>
            </a:extLst>
          </p:cNvPr>
          <p:cNvSpPr/>
          <p:nvPr/>
        </p:nvSpPr>
        <p:spPr>
          <a:xfrm>
            <a:off x="304800" y="894874"/>
            <a:ext cx="8305800" cy="3200876"/>
          </a:xfrm>
          <a:prstGeom prst="rect">
            <a:avLst/>
          </a:prstGeom>
        </p:spPr>
        <p:txBody>
          <a:bodyPr wrap="square">
            <a:spAutoFit/>
          </a:bodyPr>
          <a:lstStyle/>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HDSSs vary greatly in their tenure, from many decades to a few years.</a:t>
            </a:r>
          </a:p>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They also vary greatly in the amount of resources, but many if not most are cash-strapped, and find it a challenge to prepare the standard “micro” dataset for sharing, let alone perform verbal autopsy.</a:t>
            </a:r>
          </a:p>
          <a:p>
            <a:pPr marL="285750" indent="-285750">
              <a:spcBef>
                <a:spcPts val="1200"/>
              </a:spcBef>
              <a:buClr>
                <a:schemeClr val="tx2"/>
              </a:buClr>
              <a:buFont typeface="Arial" panose="020B0604020202020204" pitchFamily="34" charset="0"/>
              <a:buChar char="•"/>
            </a:pPr>
            <a:r>
              <a:rPr lang="en-US" sz="1800" dirty="0">
                <a:solidFill>
                  <a:schemeClr val="tx1">
                    <a:lumMod val="75000"/>
                    <a:lumOff val="25000"/>
                  </a:schemeClr>
                </a:solidFill>
              </a:rPr>
              <a:t>As recent efforts in surveillance expansion (AMANHI, COMSA, EN-INDEPTH), as well as the patterns shown here suggest, strengthening the </a:t>
            </a:r>
            <a:r>
              <a:rPr lang="en-US" sz="1800" dirty="0" err="1">
                <a:solidFill>
                  <a:schemeClr val="tx1">
                    <a:lumMod val="75000"/>
                    <a:lumOff val="25000"/>
                  </a:schemeClr>
                </a:solidFill>
              </a:rPr>
              <a:t>InDepth</a:t>
            </a:r>
            <a:r>
              <a:rPr lang="en-US" sz="1800" dirty="0">
                <a:solidFill>
                  <a:schemeClr val="tx1">
                    <a:lumMod val="75000"/>
                    <a:lumOff val="25000"/>
                  </a:schemeClr>
                </a:solidFill>
              </a:rPr>
              <a:t> network and HDSSs in general might be an very cost-effective investment in local and global health.</a:t>
            </a:r>
            <a:endParaRPr lang="en-US" sz="1800" dirty="0">
              <a:solidFill>
                <a:srgbClr val="FF0000"/>
              </a:solidFill>
            </a:endParaRPr>
          </a:p>
          <a:p>
            <a:pPr marL="285750" indent="-285750">
              <a:spcBef>
                <a:spcPts val="1200"/>
              </a:spcBef>
              <a:buClr>
                <a:schemeClr val="tx2"/>
              </a:buClr>
              <a:buFont typeface="Arial" panose="020B0604020202020204" pitchFamily="34" charset="0"/>
              <a:buChar char="•"/>
            </a:pPr>
            <a:endParaRPr lang="en-US" sz="1800" i="1" dirty="0">
              <a:solidFill>
                <a:schemeClr val="tx1">
                  <a:lumMod val="75000"/>
                  <a:lumOff val="25000"/>
                </a:schemeClr>
              </a:solidFill>
            </a:endParaRPr>
          </a:p>
          <a:p>
            <a:pPr>
              <a:spcBef>
                <a:spcPts val="1200"/>
              </a:spcBef>
              <a:buClr>
                <a:schemeClr val="tx2"/>
              </a:buClr>
            </a:pPr>
            <a:endParaRPr lang="en-US" sz="1800" dirty="0">
              <a:solidFill>
                <a:schemeClr val="tx1">
                  <a:lumMod val="75000"/>
                  <a:lumOff val="25000"/>
                </a:schemeClr>
              </a:solidFill>
            </a:endParaRPr>
          </a:p>
        </p:txBody>
      </p:sp>
    </p:spTree>
    <p:extLst>
      <p:ext uri="{BB962C8B-B14F-4D97-AF65-F5344CB8AC3E}">
        <p14:creationId xmlns:p14="http://schemas.microsoft.com/office/powerpoint/2010/main" val="8297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Talk Goal</a:t>
            </a:r>
          </a:p>
        </p:txBody>
      </p:sp>
      <p:sp>
        <p:nvSpPr>
          <p:cNvPr id="4" name="Rectangle 3">
            <a:extLst>
              <a:ext uri="{FF2B5EF4-FFF2-40B4-BE49-F238E27FC236}">
                <a16:creationId xmlns:a16="http://schemas.microsoft.com/office/drawing/2014/main" id="{3CE9ACA1-A04F-4D2B-85F1-7347890DFE9C}"/>
              </a:ext>
            </a:extLst>
          </p:cNvPr>
          <p:cNvSpPr/>
          <p:nvPr/>
        </p:nvSpPr>
        <p:spPr>
          <a:xfrm>
            <a:off x="256310" y="916317"/>
            <a:ext cx="8735290" cy="3243965"/>
          </a:xfrm>
          <a:prstGeom prst="rect">
            <a:avLst/>
          </a:prstGeom>
        </p:spPr>
        <p:txBody>
          <a:bodyPr wrap="square">
            <a:spAutoFit/>
          </a:bodyPr>
          <a:lstStyle/>
          <a:p>
            <a:pPr>
              <a:lnSpc>
                <a:spcPct val="120000"/>
              </a:lnSpc>
              <a:buClr>
                <a:schemeClr val="tx2"/>
              </a:buClr>
            </a:pPr>
            <a:r>
              <a:rPr lang="en-US" sz="2000" dirty="0">
                <a:solidFill>
                  <a:schemeClr val="tx1">
                    <a:lumMod val="75000"/>
                    <a:lumOff val="25000"/>
                  </a:schemeClr>
                </a:solidFill>
              </a:rPr>
              <a:t>The talk’s goal is to point out:</a:t>
            </a:r>
          </a:p>
          <a:p>
            <a:pPr marL="342900" indent="-342900">
              <a:lnSpc>
                <a:spcPct val="120000"/>
              </a:lnSpc>
              <a:buClr>
                <a:schemeClr val="tx2"/>
              </a:buClr>
              <a:buFont typeface="Arial" panose="020B0604020202020204" pitchFamily="34" charset="0"/>
              <a:buChar char="•"/>
            </a:pPr>
            <a:r>
              <a:rPr lang="en-US" sz="1800" dirty="0">
                <a:solidFill>
                  <a:srgbClr val="0070C0"/>
                </a:solidFill>
              </a:rPr>
              <a:t>Patterns that are common &lt;-&gt; </a:t>
            </a:r>
            <a:r>
              <a:rPr lang="en-US" sz="1800" dirty="0">
                <a:solidFill>
                  <a:srgbClr val="FF0000"/>
                </a:solidFill>
              </a:rPr>
              <a:t>contradictory</a:t>
            </a:r>
            <a:r>
              <a:rPr lang="en-US" sz="1800" dirty="0">
                <a:solidFill>
                  <a:srgbClr val="0070C0"/>
                </a:solidFill>
              </a:rPr>
              <a:t> across regions and locales.</a:t>
            </a:r>
          </a:p>
          <a:p>
            <a:pPr marL="342900" indent="-342900">
              <a:lnSpc>
                <a:spcPct val="120000"/>
              </a:lnSpc>
              <a:buClr>
                <a:schemeClr val="tx2"/>
              </a:buClr>
              <a:buFont typeface="Arial" panose="020B0604020202020204" pitchFamily="34" charset="0"/>
              <a:buChar char="•"/>
            </a:pPr>
            <a:r>
              <a:rPr lang="en-US" sz="1800" dirty="0">
                <a:solidFill>
                  <a:srgbClr val="0070C0"/>
                </a:solidFill>
              </a:rPr>
              <a:t>Patterns that are common &lt;-&gt; </a:t>
            </a:r>
            <a:r>
              <a:rPr lang="en-US" sz="1800" dirty="0">
                <a:solidFill>
                  <a:srgbClr val="FF0000"/>
                </a:solidFill>
              </a:rPr>
              <a:t>contradictory</a:t>
            </a:r>
            <a:r>
              <a:rPr lang="en-US" sz="1800" dirty="0">
                <a:solidFill>
                  <a:srgbClr val="0070C0"/>
                </a:solidFill>
              </a:rPr>
              <a:t> between surveys and surveillance.</a:t>
            </a:r>
          </a:p>
          <a:p>
            <a:pPr>
              <a:lnSpc>
                <a:spcPct val="120000"/>
              </a:lnSpc>
              <a:buClr>
                <a:schemeClr val="tx2"/>
              </a:buClr>
            </a:pPr>
            <a:endParaRPr lang="en-US" sz="2000" dirty="0">
              <a:solidFill>
                <a:schemeClr val="tx1">
                  <a:lumMod val="75000"/>
                  <a:lumOff val="25000"/>
                </a:schemeClr>
              </a:solidFill>
            </a:endParaRPr>
          </a:p>
          <a:p>
            <a:pPr>
              <a:lnSpc>
                <a:spcPct val="120000"/>
              </a:lnSpc>
              <a:buClr>
                <a:schemeClr val="tx2"/>
              </a:buClr>
            </a:pPr>
            <a:r>
              <a:rPr lang="en-US" sz="2000" dirty="0">
                <a:solidFill>
                  <a:schemeClr val="tx1">
                    <a:lumMod val="75000"/>
                    <a:lumOff val="25000"/>
                  </a:schemeClr>
                </a:solidFill>
              </a:rPr>
              <a:t>This can hopefully motivate and help prioritize future studies, both into the methodology of surveillance, and into best health practices that can be proliferated more broadly.</a:t>
            </a:r>
          </a:p>
          <a:p>
            <a:pPr marL="342900" indent="-342900">
              <a:lnSpc>
                <a:spcPct val="120000"/>
              </a:lnSpc>
              <a:buClr>
                <a:schemeClr val="tx2"/>
              </a:buClr>
              <a:buFont typeface="Arial" panose="020B0604020202020204" pitchFamily="34" charset="0"/>
              <a:buChar char="•"/>
            </a:pPr>
            <a:endParaRPr lang="en-US" dirty="0">
              <a:solidFill>
                <a:schemeClr val="tx1">
                  <a:lumMod val="75000"/>
                  <a:lumOff val="25000"/>
                </a:schemeClr>
              </a:solidFill>
            </a:endParaRPr>
          </a:p>
          <a:p>
            <a:pPr marL="342900" indent="-342900">
              <a:lnSpc>
                <a:spcPct val="120000"/>
              </a:lnSpc>
              <a:buClr>
                <a:schemeClr val="tx2"/>
              </a:buClr>
              <a:buFont typeface="Arial" panose="020B0604020202020204" pitchFamily="34" charset="0"/>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281380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57150"/>
            <a:ext cx="8735290" cy="609600"/>
          </a:xfrm>
        </p:spPr>
        <p:txBody>
          <a:bodyPr/>
          <a:lstStyle/>
          <a:p>
            <a:r>
              <a:rPr lang="en-US" sz="2800" dirty="0"/>
              <a:t>Data Credits</a:t>
            </a:r>
          </a:p>
        </p:txBody>
      </p:sp>
      <p:sp>
        <p:nvSpPr>
          <p:cNvPr id="4" name="Rectangle 3">
            <a:extLst>
              <a:ext uri="{FF2B5EF4-FFF2-40B4-BE49-F238E27FC236}">
                <a16:creationId xmlns:a16="http://schemas.microsoft.com/office/drawing/2014/main" id="{3CE9ACA1-A04F-4D2B-85F1-7347890DFE9C}"/>
              </a:ext>
            </a:extLst>
          </p:cNvPr>
          <p:cNvSpPr/>
          <p:nvPr/>
        </p:nvSpPr>
        <p:spPr>
          <a:xfrm>
            <a:off x="103910" y="514350"/>
            <a:ext cx="8735290" cy="4465197"/>
          </a:xfrm>
          <a:prstGeom prst="rect">
            <a:avLst/>
          </a:prstGeom>
        </p:spPr>
        <p:txBody>
          <a:bodyPr wrap="square">
            <a:spAutoFit/>
          </a:bodyPr>
          <a:lstStyle/>
          <a:p>
            <a:pPr>
              <a:lnSpc>
                <a:spcPct val="120000"/>
              </a:lnSpc>
              <a:buClr>
                <a:schemeClr val="tx2"/>
              </a:buClr>
            </a:pPr>
            <a:r>
              <a:rPr lang="en-US" sz="1800" dirty="0">
                <a:solidFill>
                  <a:schemeClr val="tx1">
                    <a:lumMod val="75000"/>
                    <a:lumOff val="25000"/>
                  </a:schemeClr>
                </a:solidFill>
              </a:rPr>
              <a:t>This talk relies heavily upon </a:t>
            </a:r>
            <a:r>
              <a:rPr lang="en-US" sz="1800" b="1" dirty="0">
                <a:solidFill>
                  <a:schemeClr val="tx1">
                    <a:lumMod val="75000"/>
                    <a:lumOff val="25000"/>
                  </a:schemeClr>
                </a:solidFill>
              </a:rPr>
              <a:t>quality-checked micro datasets from the </a:t>
            </a:r>
            <a:r>
              <a:rPr lang="en-US" sz="1800" b="1" dirty="0" err="1">
                <a:solidFill>
                  <a:schemeClr val="tx1">
                    <a:lumMod val="75000"/>
                    <a:lumOff val="25000"/>
                  </a:schemeClr>
                </a:solidFill>
              </a:rPr>
              <a:t>InDepth</a:t>
            </a:r>
            <a:r>
              <a:rPr lang="en-US" sz="1800" b="1" dirty="0">
                <a:solidFill>
                  <a:schemeClr val="tx1">
                    <a:lumMod val="75000"/>
                    <a:lumOff val="25000"/>
                  </a:schemeClr>
                </a:solidFill>
              </a:rPr>
              <a:t> repository </a:t>
            </a:r>
            <a:r>
              <a:rPr lang="en-US" sz="1800" dirty="0">
                <a:solidFill>
                  <a:schemeClr val="tx1">
                    <a:lumMod val="75000"/>
                    <a:lumOff val="25000"/>
                  </a:schemeClr>
                </a:solidFill>
              </a:rPr>
              <a:t>(</a:t>
            </a:r>
            <a:r>
              <a:rPr lang="en-US" sz="1800" dirty="0">
                <a:solidFill>
                  <a:schemeClr val="tx1">
                    <a:lumMod val="75000"/>
                    <a:lumOff val="25000"/>
                  </a:schemeClr>
                </a:solidFill>
                <a:hlinkClick r:id="rId3"/>
              </a:rPr>
              <a:t>http://www.indepth-ishare.org/index.php/catalog/central</a:t>
            </a:r>
            <a:r>
              <a:rPr lang="en-US" sz="1800" dirty="0">
                <a:solidFill>
                  <a:schemeClr val="tx1">
                    <a:lumMod val="75000"/>
                    <a:lumOff val="25000"/>
                  </a:schemeClr>
                </a:solidFill>
              </a:rPr>
              <a:t>).</a:t>
            </a:r>
          </a:p>
          <a:p>
            <a:pPr marL="342900" indent="-342900">
              <a:lnSpc>
                <a:spcPct val="120000"/>
              </a:lnSpc>
              <a:buClr>
                <a:schemeClr val="tx2"/>
              </a:buClr>
              <a:buFont typeface="Arial" panose="020B0604020202020204" pitchFamily="34" charset="0"/>
              <a:buChar char="•"/>
            </a:pPr>
            <a:r>
              <a:rPr lang="en-US" dirty="0">
                <a:solidFill>
                  <a:schemeClr val="tx1">
                    <a:lumMod val="75000"/>
                    <a:lumOff val="25000"/>
                  </a:schemeClr>
                </a:solidFill>
              </a:rPr>
              <a:t>Specifically, I used INDEPTH Network data with contribution from member </a:t>
            </a:r>
            <a:r>
              <a:rPr lang="en-US" dirty="0" err="1">
                <a:solidFill>
                  <a:schemeClr val="tx1">
                    <a:lumMod val="75000"/>
                    <a:lumOff val="25000"/>
                  </a:schemeClr>
                </a:solidFill>
              </a:rPr>
              <a:t>centres</a:t>
            </a:r>
            <a:r>
              <a:rPr lang="en-US" dirty="0">
                <a:solidFill>
                  <a:schemeClr val="tx1">
                    <a:lumMod val="75000"/>
                    <a:lumOff val="25000"/>
                  </a:schemeClr>
                </a:solidFill>
              </a:rPr>
              <a:t> </a:t>
            </a:r>
            <a:r>
              <a:rPr lang="en-US" dirty="0" err="1">
                <a:solidFill>
                  <a:schemeClr val="tx1">
                    <a:lumMod val="75000"/>
                    <a:lumOff val="25000"/>
                  </a:schemeClr>
                </a:solidFill>
              </a:rPr>
              <a:t>Arba</a:t>
            </a:r>
            <a:r>
              <a:rPr lang="en-US" dirty="0">
                <a:solidFill>
                  <a:schemeClr val="tx1">
                    <a:lumMod val="75000"/>
                    <a:lumOff val="25000"/>
                  </a:schemeClr>
                </a:solidFill>
              </a:rPr>
              <a:t> Minch, </a:t>
            </a:r>
            <a:r>
              <a:rPr lang="en-US" dirty="0" err="1">
                <a:solidFill>
                  <a:schemeClr val="tx1">
                    <a:lumMod val="75000"/>
                    <a:lumOff val="25000"/>
                  </a:schemeClr>
                </a:solidFill>
              </a:rPr>
              <a:t>Dabat</a:t>
            </a:r>
            <a:r>
              <a:rPr lang="en-US" dirty="0">
                <a:solidFill>
                  <a:schemeClr val="tx1">
                    <a:lumMod val="75000"/>
                    <a:lumOff val="25000"/>
                  </a:schemeClr>
                </a:solidFill>
              </a:rPr>
              <a:t>, </a:t>
            </a:r>
            <a:r>
              <a:rPr lang="en-US" dirty="0" err="1">
                <a:solidFill>
                  <a:schemeClr val="tx1">
                    <a:lumMod val="75000"/>
                    <a:lumOff val="25000"/>
                  </a:schemeClr>
                </a:solidFill>
              </a:rPr>
              <a:t>Gilgel</a:t>
            </a:r>
            <a:r>
              <a:rPr lang="en-US" dirty="0">
                <a:solidFill>
                  <a:schemeClr val="tx1">
                    <a:lumMod val="75000"/>
                    <a:lumOff val="25000"/>
                  </a:schemeClr>
                </a:solidFill>
              </a:rPr>
              <a:t> Gibe, </a:t>
            </a:r>
            <a:r>
              <a:rPr lang="en-US" dirty="0" err="1">
                <a:solidFill>
                  <a:schemeClr val="tx1">
                    <a:lumMod val="75000"/>
                    <a:lumOff val="25000"/>
                  </a:schemeClr>
                </a:solidFill>
              </a:rPr>
              <a:t>Kersa</a:t>
            </a:r>
            <a:r>
              <a:rPr lang="en-US" dirty="0">
                <a:solidFill>
                  <a:schemeClr val="tx1">
                    <a:lumMod val="75000"/>
                    <a:lumOff val="25000"/>
                  </a:schemeClr>
                </a:solidFill>
              </a:rPr>
              <a:t>, </a:t>
            </a:r>
            <a:r>
              <a:rPr lang="en-US" dirty="0" err="1">
                <a:solidFill>
                  <a:schemeClr val="tx1">
                    <a:lumMod val="75000"/>
                    <a:lumOff val="25000"/>
                  </a:schemeClr>
                </a:solidFill>
              </a:rPr>
              <a:t>Kilite</a:t>
            </a:r>
            <a:r>
              <a:rPr lang="en-US" dirty="0">
                <a:solidFill>
                  <a:schemeClr val="tx1">
                    <a:lumMod val="75000"/>
                    <a:lumOff val="25000"/>
                  </a:schemeClr>
                </a:solidFill>
              </a:rPr>
              <a:t> </a:t>
            </a:r>
            <a:r>
              <a:rPr lang="en-US" dirty="0" err="1">
                <a:solidFill>
                  <a:schemeClr val="tx1">
                    <a:lumMod val="75000"/>
                    <a:lumOff val="25000"/>
                  </a:schemeClr>
                </a:solidFill>
              </a:rPr>
              <a:t>Awlaelo</a:t>
            </a:r>
            <a:r>
              <a:rPr lang="en-US" dirty="0">
                <a:solidFill>
                  <a:schemeClr val="tx1">
                    <a:lumMod val="75000"/>
                    <a:lumOff val="25000"/>
                  </a:schemeClr>
                </a:solidFill>
              </a:rPr>
              <a:t> (Ethiopia); </a:t>
            </a:r>
            <a:r>
              <a:rPr lang="en-US" dirty="0" err="1">
                <a:solidFill>
                  <a:schemeClr val="tx1">
                    <a:lumMod val="75000"/>
                    <a:lumOff val="25000"/>
                  </a:schemeClr>
                </a:solidFill>
              </a:rPr>
              <a:t>Ifakara</a:t>
            </a:r>
            <a:r>
              <a:rPr lang="en-US" dirty="0">
                <a:solidFill>
                  <a:schemeClr val="tx1">
                    <a:lumMod val="75000"/>
                    <a:lumOff val="25000"/>
                  </a:schemeClr>
                </a:solidFill>
              </a:rPr>
              <a:t>, </a:t>
            </a:r>
            <a:r>
              <a:rPr lang="en-US" dirty="0" err="1">
                <a:solidFill>
                  <a:schemeClr val="tx1">
                    <a:lumMod val="75000"/>
                    <a:lumOff val="25000"/>
                  </a:schemeClr>
                </a:solidFill>
              </a:rPr>
              <a:t>Magu</a:t>
            </a:r>
            <a:r>
              <a:rPr lang="en-US" dirty="0">
                <a:solidFill>
                  <a:schemeClr val="tx1">
                    <a:lumMod val="75000"/>
                    <a:lumOff val="25000"/>
                  </a:schemeClr>
                </a:solidFill>
              </a:rPr>
              <a:t>, Rufiji (Tanzania); </a:t>
            </a:r>
            <a:r>
              <a:rPr lang="en-US" dirty="0" err="1">
                <a:solidFill>
                  <a:schemeClr val="tx1">
                    <a:lumMod val="75000"/>
                    <a:lumOff val="25000"/>
                  </a:schemeClr>
                </a:solidFill>
              </a:rPr>
              <a:t>Kombewa</a:t>
            </a:r>
            <a:r>
              <a:rPr lang="en-US" dirty="0">
                <a:solidFill>
                  <a:schemeClr val="tx1">
                    <a:lumMod val="75000"/>
                    <a:lumOff val="25000"/>
                  </a:schemeClr>
                </a:solidFill>
              </a:rPr>
              <a:t> and </a:t>
            </a:r>
            <a:r>
              <a:rPr lang="en-US" dirty="0" err="1">
                <a:solidFill>
                  <a:schemeClr val="tx1">
                    <a:lumMod val="75000"/>
                    <a:lumOff val="25000"/>
                  </a:schemeClr>
                </a:solidFill>
              </a:rPr>
              <a:t>Mbita</a:t>
            </a:r>
            <a:r>
              <a:rPr lang="en-US" dirty="0">
                <a:solidFill>
                  <a:schemeClr val="tx1">
                    <a:lumMod val="75000"/>
                    <a:lumOff val="25000"/>
                  </a:schemeClr>
                </a:solidFill>
              </a:rPr>
              <a:t> (Kenya); Karonga (Malawi); Iganga/</a:t>
            </a:r>
            <a:r>
              <a:rPr lang="en-US" dirty="0" err="1">
                <a:solidFill>
                  <a:schemeClr val="tx1">
                    <a:lumMod val="75000"/>
                    <a:lumOff val="25000"/>
                  </a:schemeClr>
                </a:solidFill>
              </a:rPr>
              <a:t>Mayuge</a:t>
            </a:r>
            <a:r>
              <a:rPr lang="en-US" dirty="0">
                <a:solidFill>
                  <a:schemeClr val="tx1">
                    <a:lumMod val="75000"/>
                    <a:lumOff val="25000"/>
                  </a:schemeClr>
                </a:solidFill>
              </a:rPr>
              <a:t> (Uganda); </a:t>
            </a:r>
            <a:r>
              <a:rPr lang="en-US" dirty="0" err="1">
                <a:solidFill>
                  <a:schemeClr val="tx1">
                    <a:lumMod val="75000"/>
                    <a:lumOff val="25000"/>
                  </a:schemeClr>
                </a:solidFill>
              </a:rPr>
              <a:t>Ougadougou</a:t>
            </a:r>
            <a:r>
              <a:rPr lang="en-US" dirty="0">
                <a:solidFill>
                  <a:schemeClr val="tx1">
                    <a:lumMod val="75000"/>
                    <a:lumOff val="25000"/>
                  </a:schemeClr>
                </a:solidFill>
              </a:rPr>
              <a:t>, </a:t>
            </a:r>
            <a:r>
              <a:rPr lang="en-US" dirty="0" err="1">
                <a:solidFill>
                  <a:schemeClr val="tx1">
                    <a:lumMod val="75000"/>
                    <a:lumOff val="25000"/>
                  </a:schemeClr>
                </a:solidFill>
              </a:rPr>
              <a:t>Nanoro</a:t>
            </a:r>
            <a:r>
              <a:rPr lang="en-US" dirty="0">
                <a:solidFill>
                  <a:schemeClr val="tx1">
                    <a:lumMod val="75000"/>
                    <a:lumOff val="25000"/>
                  </a:schemeClr>
                </a:solidFill>
              </a:rPr>
              <a:t>, </a:t>
            </a:r>
            <a:r>
              <a:rPr lang="en-US" dirty="0" err="1">
                <a:solidFill>
                  <a:schemeClr val="tx1">
                    <a:lumMod val="75000"/>
                    <a:lumOff val="25000"/>
                  </a:schemeClr>
                </a:solidFill>
              </a:rPr>
              <a:t>Nouna</a:t>
            </a:r>
            <a:r>
              <a:rPr lang="en-US" dirty="0">
                <a:solidFill>
                  <a:schemeClr val="tx1">
                    <a:lumMod val="75000"/>
                    <a:lumOff val="25000"/>
                  </a:schemeClr>
                </a:solidFill>
              </a:rPr>
              <a:t> (Burkina Faso); </a:t>
            </a:r>
            <a:r>
              <a:rPr lang="en-US" dirty="0" err="1">
                <a:solidFill>
                  <a:schemeClr val="tx1">
                    <a:lumMod val="75000"/>
                    <a:lumOff val="25000"/>
                  </a:schemeClr>
                </a:solidFill>
              </a:rPr>
              <a:t>Kintampo</a:t>
            </a:r>
            <a:r>
              <a:rPr lang="en-US" dirty="0">
                <a:solidFill>
                  <a:schemeClr val="tx1">
                    <a:lumMod val="75000"/>
                    <a:lumOff val="25000"/>
                  </a:schemeClr>
                </a:solidFill>
              </a:rPr>
              <a:t>, </a:t>
            </a:r>
            <a:r>
              <a:rPr lang="en-US" dirty="0" err="1">
                <a:solidFill>
                  <a:schemeClr val="tx1">
                    <a:lumMod val="75000"/>
                    <a:lumOff val="25000"/>
                  </a:schemeClr>
                </a:solidFill>
              </a:rPr>
              <a:t>Navrongo</a:t>
            </a:r>
            <a:r>
              <a:rPr lang="en-US" dirty="0">
                <a:solidFill>
                  <a:schemeClr val="tx1">
                    <a:lumMod val="75000"/>
                    <a:lumOff val="25000"/>
                  </a:schemeClr>
                </a:solidFill>
              </a:rPr>
              <a:t> (Ghana); </a:t>
            </a:r>
            <a:r>
              <a:rPr lang="en-US" dirty="0" err="1">
                <a:solidFill>
                  <a:schemeClr val="tx1">
                    <a:lumMod val="75000"/>
                    <a:lumOff val="25000"/>
                  </a:schemeClr>
                </a:solidFill>
              </a:rPr>
              <a:t>Bandafassi</a:t>
            </a:r>
            <a:r>
              <a:rPr lang="en-US" dirty="0">
                <a:solidFill>
                  <a:schemeClr val="tx1">
                    <a:lumMod val="75000"/>
                    <a:lumOff val="25000"/>
                  </a:schemeClr>
                </a:solidFill>
              </a:rPr>
              <a:t>, </a:t>
            </a:r>
            <a:r>
              <a:rPr lang="en-US" dirty="0" err="1">
                <a:solidFill>
                  <a:schemeClr val="tx1">
                    <a:lumMod val="75000"/>
                    <a:lumOff val="25000"/>
                  </a:schemeClr>
                </a:solidFill>
              </a:rPr>
              <a:t>Niakhar</a:t>
            </a:r>
            <a:r>
              <a:rPr lang="en-US" dirty="0">
                <a:solidFill>
                  <a:schemeClr val="tx1">
                    <a:lumMod val="75000"/>
                    <a:lumOff val="25000"/>
                  </a:schemeClr>
                </a:solidFill>
              </a:rPr>
              <a:t> (Senegal); </a:t>
            </a:r>
            <a:r>
              <a:rPr lang="en-US" dirty="0" err="1">
                <a:solidFill>
                  <a:schemeClr val="tx1">
                    <a:lumMod val="75000"/>
                    <a:lumOff val="25000"/>
                  </a:schemeClr>
                </a:solidFill>
              </a:rPr>
              <a:t>Taabo</a:t>
            </a:r>
            <a:r>
              <a:rPr lang="en-US" dirty="0">
                <a:solidFill>
                  <a:schemeClr val="tx1">
                    <a:lumMod val="75000"/>
                    <a:lumOff val="25000"/>
                  </a:schemeClr>
                </a:solidFill>
              </a:rPr>
              <a:t> (Cote d’Ivoire); </a:t>
            </a:r>
            <a:r>
              <a:rPr lang="en-US" dirty="0" err="1">
                <a:solidFill>
                  <a:schemeClr val="tx1">
                    <a:lumMod val="75000"/>
                    <a:lumOff val="25000"/>
                  </a:schemeClr>
                </a:solidFill>
              </a:rPr>
              <a:t>Farafenni</a:t>
            </a:r>
            <a:r>
              <a:rPr lang="en-US" dirty="0">
                <a:solidFill>
                  <a:schemeClr val="tx1">
                    <a:lumMod val="75000"/>
                    <a:lumOff val="25000"/>
                  </a:schemeClr>
                </a:solidFill>
              </a:rPr>
              <a:t> (Gambia); </a:t>
            </a:r>
            <a:r>
              <a:rPr lang="en-US" dirty="0" err="1">
                <a:solidFill>
                  <a:schemeClr val="tx1">
                    <a:lumMod val="75000"/>
                    <a:lumOff val="25000"/>
                  </a:schemeClr>
                </a:solidFill>
              </a:rPr>
              <a:t>Nahuche</a:t>
            </a:r>
            <a:r>
              <a:rPr lang="en-US" dirty="0">
                <a:solidFill>
                  <a:schemeClr val="tx1">
                    <a:lumMod val="75000"/>
                    <a:lumOff val="25000"/>
                  </a:schemeClr>
                </a:solidFill>
              </a:rPr>
              <a:t> (Nigeria). </a:t>
            </a:r>
          </a:p>
          <a:p>
            <a:pPr marL="342900" indent="-342900">
              <a:lnSpc>
                <a:spcPct val="120000"/>
              </a:lnSpc>
              <a:buClr>
                <a:schemeClr val="tx2"/>
              </a:buClr>
              <a:buFont typeface="Arial" panose="020B0604020202020204" pitchFamily="34" charset="0"/>
              <a:buChar char="•"/>
            </a:pPr>
            <a:r>
              <a:rPr lang="en-US" b="1" dirty="0">
                <a:solidFill>
                  <a:srgbClr val="0070C0"/>
                </a:solidFill>
              </a:rPr>
              <a:t>A special thanks to </a:t>
            </a:r>
            <a:r>
              <a:rPr lang="en-US" b="1" dirty="0" err="1">
                <a:solidFill>
                  <a:srgbClr val="0070C0"/>
                </a:solidFill>
              </a:rPr>
              <a:t>Nanoro</a:t>
            </a:r>
            <a:r>
              <a:rPr lang="en-US" b="1" dirty="0">
                <a:solidFill>
                  <a:srgbClr val="0070C0"/>
                </a:solidFill>
              </a:rPr>
              <a:t> and </a:t>
            </a:r>
            <a:r>
              <a:rPr lang="en-US" b="1" dirty="0" err="1">
                <a:solidFill>
                  <a:srgbClr val="0070C0"/>
                </a:solidFill>
              </a:rPr>
              <a:t>Nouna</a:t>
            </a:r>
            <a:r>
              <a:rPr lang="en-US" b="1" dirty="0">
                <a:solidFill>
                  <a:srgbClr val="0070C0"/>
                </a:solidFill>
              </a:rPr>
              <a:t> </a:t>
            </a:r>
            <a:r>
              <a:rPr lang="en-US" b="1" dirty="0" err="1">
                <a:solidFill>
                  <a:srgbClr val="0070C0"/>
                </a:solidFill>
              </a:rPr>
              <a:t>centre</a:t>
            </a:r>
            <a:r>
              <a:rPr lang="en-US" b="1" dirty="0">
                <a:solidFill>
                  <a:srgbClr val="0070C0"/>
                </a:solidFill>
              </a:rPr>
              <a:t> leaderships</a:t>
            </a:r>
            <a:r>
              <a:rPr lang="en-US" dirty="0">
                <a:solidFill>
                  <a:srgbClr val="0070C0"/>
                </a:solidFill>
              </a:rPr>
              <a:t>, </a:t>
            </a:r>
            <a:r>
              <a:rPr lang="en-US" dirty="0">
                <a:solidFill>
                  <a:schemeClr val="tx1">
                    <a:lumMod val="75000"/>
                    <a:lumOff val="25000"/>
                  </a:schemeClr>
                </a:solidFill>
              </a:rPr>
              <a:t>for sharing household locations.</a:t>
            </a:r>
          </a:p>
          <a:p>
            <a:pPr marL="342900" indent="-342900">
              <a:lnSpc>
                <a:spcPct val="120000"/>
              </a:lnSpc>
              <a:buClr>
                <a:schemeClr val="tx2"/>
              </a:buClr>
              <a:buFont typeface="Arial" panose="020B0604020202020204" pitchFamily="34" charset="0"/>
              <a:buChar char="•"/>
            </a:pPr>
            <a:endParaRPr lang="en-US" dirty="0">
              <a:solidFill>
                <a:schemeClr val="tx1">
                  <a:lumMod val="75000"/>
                  <a:lumOff val="25000"/>
                </a:schemeClr>
              </a:solidFill>
            </a:endParaRPr>
          </a:p>
          <a:p>
            <a:pPr>
              <a:lnSpc>
                <a:spcPct val="120000"/>
              </a:lnSpc>
              <a:buClr>
                <a:schemeClr val="tx2"/>
              </a:buClr>
            </a:pPr>
            <a:r>
              <a:rPr lang="en-US" sz="1800" dirty="0">
                <a:solidFill>
                  <a:schemeClr val="tx1">
                    <a:lumMod val="75000"/>
                    <a:lumOff val="25000"/>
                  </a:schemeClr>
                </a:solidFill>
              </a:rPr>
              <a:t>In addition, raw data from </a:t>
            </a:r>
            <a:r>
              <a:rPr lang="en-US" sz="1800" b="1" dirty="0">
                <a:solidFill>
                  <a:schemeClr val="tx1">
                    <a:lumMod val="75000"/>
                    <a:lumOff val="25000"/>
                  </a:schemeClr>
                </a:solidFill>
              </a:rPr>
              <a:t>the MORDOR study</a:t>
            </a:r>
            <a:r>
              <a:rPr lang="en-US" sz="1800" dirty="0">
                <a:solidFill>
                  <a:schemeClr val="tx1">
                    <a:lumMod val="75000"/>
                    <a:lumOff val="25000"/>
                  </a:schemeClr>
                </a:solidFill>
              </a:rPr>
              <a:t>, courtesy of Travis Porco (UCSF-Proctor) was used, as well as published data from </a:t>
            </a:r>
            <a:r>
              <a:rPr lang="en-US" sz="1800" b="1" dirty="0">
                <a:solidFill>
                  <a:schemeClr val="tx1">
                    <a:lumMod val="75000"/>
                    <a:lumOff val="25000"/>
                  </a:schemeClr>
                </a:solidFill>
              </a:rPr>
              <a:t>the AMANHI neonatal mortality study.</a:t>
            </a:r>
          </a:p>
          <a:p>
            <a:pPr>
              <a:lnSpc>
                <a:spcPct val="120000"/>
              </a:lnSpc>
              <a:buClr>
                <a:schemeClr val="tx2"/>
              </a:buClr>
            </a:pPr>
            <a:endParaRPr lang="en-US" sz="1800" b="1" dirty="0">
              <a:solidFill>
                <a:schemeClr val="tx1">
                  <a:lumMod val="75000"/>
                  <a:lumOff val="25000"/>
                </a:schemeClr>
              </a:solidFill>
            </a:endParaRPr>
          </a:p>
          <a:p>
            <a:pPr>
              <a:lnSpc>
                <a:spcPct val="120000"/>
              </a:lnSpc>
              <a:buClr>
                <a:schemeClr val="tx2"/>
              </a:buClr>
            </a:pPr>
            <a:r>
              <a:rPr lang="en-US" sz="1800" b="1" dirty="0">
                <a:solidFill>
                  <a:schemeClr val="tx1">
                    <a:lumMod val="75000"/>
                    <a:lumOff val="25000"/>
                  </a:schemeClr>
                </a:solidFill>
              </a:rPr>
              <a:t>Demographic and Health Survey (DHS) and Multiple Indicator Cluster Survey (MICS) </a:t>
            </a:r>
            <a:r>
              <a:rPr lang="en-US" sz="1800" dirty="0">
                <a:solidFill>
                  <a:schemeClr val="tx1">
                    <a:lumMod val="75000"/>
                    <a:lumOff val="25000"/>
                  </a:schemeClr>
                </a:solidFill>
              </a:rPr>
              <a:t>estimates from all countries above published in the past decade, were also used.</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89909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HDSSs and </a:t>
            </a:r>
            <a:r>
              <a:rPr lang="en-US" sz="2800" dirty="0" err="1"/>
              <a:t>InDepth</a:t>
            </a:r>
            <a:endParaRPr lang="en-US" sz="2800" dirty="0"/>
          </a:p>
        </p:txBody>
      </p:sp>
      <p:sp>
        <p:nvSpPr>
          <p:cNvPr id="4" name="Rectangle 3">
            <a:extLst>
              <a:ext uri="{FF2B5EF4-FFF2-40B4-BE49-F238E27FC236}">
                <a16:creationId xmlns:a16="http://schemas.microsoft.com/office/drawing/2014/main" id="{3CE9ACA1-A04F-4D2B-85F1-7347890DFE9C}"/>
              </a:ext>
            </a:extLst>
          </p:cNvPr>
          <p:cNvSpPr/>
          <p:nvPr/>
        </p:nvSpPr>
        <p:spPr>
          <a:xfrm>
            <a:off x="180110" y="819150"/>
            <a:ext cx="8735290" cy="3970318"/>
          </a:xfrm>
          <a:prstGeom prst="rect">
            <a:avLst/>
          </a:prstGeom>
        </p:spPr>
        <p:txBody>
          <a:bodyPr wrap="square">
            <a:spAutoFit/>
          </a:bodyPr>
          <a:lstStyle/>
          <a:p>
            <a:pPr>
              <a:buClr>
                <a:schemeClr val="tx2"/>
              </a:buClr>
            </a:pPr>
            <a:r>
              <a:rPr lang="en-US" sz="1800" b="1" dirty="0">
                <a:solidFill>
                  <a:srgbClr val="FF0000"/>
                </a:solidFill>
              </a:rPr>
              <a:t>A key obstacle to reducing maternal and child mortality, is that the highest-burden parts of the world also lack a reliable civil registration and vital statistics (CRVS) system. </a:t>
            </a:r>
          </a:p>
          <a:p>
            <a:pPr>
              <a:buClr>
                <a:schemeClr val="tx2"/>
              </a:buClr>
            </a:pPr>
            <a:endParaRPr lang="en-US" sz="1800" b="1" dirty="0">
              <a:solidFill>
                <a:srgbClr val="FF0000"/>
              </a:solidFill>
            </a:endParaRPr>
          </a:p>
          <a:p>
            <a:pPr>
              <a:buClr>
                <a:schemeClr val="tx2"/>
              </a:buClr>
            </a:pPr>
            <a:r>
              <a:rPr lang="en-US" sz="1800" b="1" dirty="0">
                <a:solidFill>
                  <a:schemeClr val="tx1">
                    <a:lumMod val="75000"/>
                    <a:lumOff val="25000"/>
                  </a:schemeClr>
                </a:solidFill>
              </a:rPr>
              <a:t>Health and Demographic Surveillance Systems (HDSSs) </a:t>
            </a:r>
            <a:r>
              <a:rPr lang="en-US" sz="1800" dirty="0">
                <a:solidFill>
                  <a:schemeClr val="tx1">
                    <a:lumMod val="75000"/>
                    <a:lumOff val="25000"/>
                  </a:schemeClr>
                </a:solidFill>
              </a:rPr>
              <a:t>aim to provide some insight into this gap, via continuous, reliable vital statistics from a pre-defined region.</a:t>
            </a:r>
          </a:p>
          <a:p>
            <a:pPr>
              <a:buClr>
                <a:schemeClr val="tx2"/>
              </a:buClr>
            </a:pPr>
            <a:r>
              <a:rPr lang="en-US" sz="1800" dirty="0">
                <a:solidFill>
                  <a:srgbClr val="0070C0"/>
                </a:solidFill>
              </a:rPr>
              <a:t>Many HDSSs are integrated with a research </a:t>
            </a:r>
            <a:r>
              <a:rPr lang="en-US" sz="1800" dirty="0" err="1">
                <a:solidFill>
                  <a:srgbClr val="0070C0"/>
                </a:solidFill>
              </a:rPr>
              <a:t>centre</a:t>
            </a:r>
            <a:r>
              <a:rPr lang="en-US" sz="1800" dirty="0">
                <a:solidFill>
                  <a:srgbClr val="0070C0"/>
                </a:solidFill>
              </a:rPr>
              <a:t>, often a longstanding, established one.</a:t>
            </a:r>
          </a:p>
          <a:p>
            <a:pPr>
              <a:buClr>
                <a:schemeClr val="tx2"/>
              </a:buClr>
            </a:pPr>
            <a:endParaRPr lang="en-US" sz="1800" dirty="0">
              <a:solidFill>
                <a:schemeClr val="tx1">
                  <a:lumMod val="75000"/>
                  <a:lumOff val="25000"/>
                </a:schemeClr>
              </a:solidFill>
            </a:endParaRPr>
          </a:p>
          <a:p>
            <a:pPr>
              <a:buClr>
                <a:schemeClr val="tx2"/>
              </a:buClr>
            </a:pPr>
            <a:r>
              <a:rPr lang="en-US" sz="1800" dirty="0">
                <a:solidFill>
                  <a:schemeClr val="tx1">
                    <a:lumMod val="75000"/>
                    <a:lumOff val="25000"/>
                  </a:schemeClr>
                </a:solidFill>
              </a:rPr>
              <a:t>A few dozen HDSSs participate in </a:t>
            </a:r>
            <a:r>
              <a:rPr lang="en-US" sz="1800" b="1" dirty="0">
                <a:solidFill>
                  <a:schemeClr val="tx1">
                    <a:lumMod val="75000"/>
                    <a:lumOff val="25000"/>
                  </a:schemeClr>
                </a:solidFill>
              </a:rPr>
              <a:t>the </a:t>
            </a:r>
            <a:r>
              <a:rPr lang="en-US" sz="1800" b="1" dirty="0" err="1">
                <a:solidFill>
                  <a:schemeClr val="tx1">
                    <a:lumMod val="75000"/>
                    <a:lumOff val="25000"/>
                  </a:schemeClr>
                </a:solidFill>
              </a:rPr>
              <a:t>InDepth</a:t>
            </a:r>
            <a:r>
              <a:rPr lang="en-US" sz="1800" b="1" dirty="0">
                <a:solidFill>
                  <a:schemeClr val="tx1">
                    <a:lumMod val="75000"/>
                    <a:lumOff val="25000"/>
                  </a:schemeClr>
                </a:solidFill>
              </a:rPr>
              <a:t> network</a:t>
            </a:r>
            <a:r>
              <a:rPr lang="en-US" sz="1800" dirty="0">
                <a:solidFill>
                  <a:schemeClr val="tx1">
                    <a:lumMod val="75000"/>
                    <a:lumOff val="25000"/>
                  </a:schemeClr>
                </a:solidFill>
              </a:rPr>
              <a:t>, which is a loose federation rather than a centrally controlled system. All “micro” datasets available from </a:t>
            </a:r>
            <a:r>
              <a:rPr lang="en-US" sz="1800" dirty="0" err="1">
                <a:solidFill>
                  <a:schemeClr val="tx1">
                    <a:lumMod val="75000"/>
                    <a:lumOff val="25000"/>
                  </a:schemeClr>
                </a:solidFill>
              </a:rPr>
              <a:t>InDepth</a:t>
            </a:r>
            <a:r>
              <a:rPr lang="en-US" sz="1800" dirty="0">
                <a:solidFill>
                  <a:schemeClr val="tx1">
                    <a:lumMod val="75000"/>
                    <a:lumOff val="25000"/>
                  </a:schemeClr>
                </a:solidFill>
              </a:rPr>
              <a:t> have passed a series of standard quality checks, and have standard format. </a:t>
            </a:r>
            <a:r>
              <a:rPr lang="en-US" sz="1800" dirty="0">
                <a:solidFill>
                  <a:srgbClr val="FF0000"/>
                </a:solidFill>
              </a:rPr>
              <a:t>Not all member HDSSs deposit their micro data. In fact, some leading ones (e.g., Kilifi, </a:t>
            </a:r>
            <a:r>
              <a:rPr lang="en-US" sz="1800" dirty="0" err="1">
                <a:solidFill>
                  <a:srgbClr val="FF0000"/>
                </a:solidFill>
              </a:rPr>
              <a:t>Vadu</a:t>
            </a:r>
            <a:r>
              <a:rPr lang="en-US" sz="1800" dirty="0">
                <a:solidFill>
                  <a:srgbClr val="FF0000"/>
                </a:solidFill>
              </a:rPr>
              <a:t>) do not.</a:t>
            </a:r>
          </a:p>
          <a:p>
            <a:pPr>
              <a:buClr>
                <a:schemeClr val="tx2"/>
              </a:buClr>
            </a:pPr>
            <a:endParaRPr lang="en-US" sz="1800" dirty="0">
              <a:solidFill>
                <a:srgbClr val="FF0000"/>
              </a:solidFill>
            </a:endParaRPr>
          </a:p>
          <a:p>
            <a:pPr>
              <a:buClr>
                <a:schemeClr val="tx2"/>
              </a:buClr>
            </a:pPr>
            <a:r>
              <a:rPr lang="en-US" sz="1800" dirty="0" err="1">
                <a:solidFill>
                  <a:schemeClr val="tx1">
                    <a:lumMod val="75000"/>
                    <a:lumOff val="25000"/>
                  </a:schemeClr>
                </a:solidFill>
              </a:rPr>
              <a:t>InDepth</a:t>
            </a:r>
            <a:r>
              <a:rPr lang="en-US" sz="1800" dirty="0">
                <a:solidFill>
                  <a:schemeClr val="tx1">
                    <a:lumMod val="75000"/>
                    <a:lumOff val="25000"/>
                  </a:schemeClr>
                </a:solidFill>
              </a:rPr>
              <a:t> HDSS populations range from ~50k to &gt;200k residents (one much smaller center was excluded from this work). </a:t>
            </a:r>
          </a:p>
        </p:txBody>
      </p:sp>
    </p:spTree>
    <p:extLst>
      <p:ext uri="{BB962C8B-B14F-4D97-AF65-F5344CB8AC3E}">
        <p14:creationId xmlns:p14="http://schemas.microsoft.com/office/powerpoint/2010/main" val="20044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57150"/>
            <a:ext cx="8735290" cy="609600"/>
          </a:xfrm>
        </p:spPr>
        <p:txBody>
          <a:bodyPr/>
          <a:lstStyle/>
          <a:p>
            <a:r>
              <a:rPr lang="en-US" sz="2800" dirty="0" err="1"/>
              <a:t>InDepth</a:t>
            </a:r>
            <a:r>
              <a:rPr lang="en-US" sz="2800" dirty="0"/>
              <a:t>: Map of Currently Participating Countries</a:t>
            </a:r>
          </a:p>
        </p:txBody>
      </p:sp>
      <p:sp>
        <p:nvSpPr>
          <p:cNvPr id="4" name="Rectangle 3">
            <a:extLst>
              <a:ext uri="{FF2B5EF4-FFF2-40B4-BE49-F238E27FC236}">
                <a16:creationId xmlns:a16="http://schemas.microsoft.com/office/drawing/2014/main" id="{3CE9ACA1-A04F-4D2B-85F1-7347890DFE9C}"/>
              </a:ext>
            </a:extLst>
          </p:cNvPr>
          <p:cNvSpPr/>
          <p:nvPr/>
        </p:nvSpPr>
        <p:spPr>
          <a:xfrm>
            <a:off x="152400" y="4179153"/>
            <a:ext cx="8735290" cy="830997"/>
          </a:xfrm>
          <a:prstGeom prst="rect">
            <a:avLst/>
          </a:prstGeom>
        </p:spPr>
        <p:txBody>
          <a:bodyPr wrap="square">
            <a:spAutoFit/>
          </a:bodyPr>
          <a:lstStyle/>
          <a:p>
            <a:pPr marL="285750" indent="-285750">
              <a:buClr>
                <a:schemeClr val="tx2"/>
              </a:buClr>
              <a:buFont typeface="Arial" panose="020B0604020202020204" pitchFamily="34" charset="0"/>
              <a:buChar char="•"/>
            </a:pPr>
            <a:r>
              <a:rPr lang="en-US" dirty="0">
                <a:solidFill>
                  <a:schemeClr val="tx1">
                    <a:lumMod val="75000"/>
                    <a:lumOff val="25000"/>
                  </a:schemeClr>
                </a:solidFill>
              </a:rPr>
              <a:t>Asian data are not shown in this talk, since too few South Asian HDSSs deposit their raw “micro” data into </a:t>
            </a:r>
            <a:r>
              <a:rPr lang="en-US" dirty="0" err="1">
                <a:solidFill>
                  <a:schemeClr val="tx1">
                    <a:lumMod val="75000"/>
                    <a:lumOff val="25000"/>
                  </a:schemeClr>
                </a:solidFill>
              </a:rPr>
              <a:t>InDepth</a:t>
            </a:r>
            <a:r>
              <a:rPr lang="en-US" dirty="0">
                <a:solidFill>
                  <a:schemeClr val="tx1">
                    <a:lumMod val="75000"/>
                    <a:lumOff val="25000"/>
                  </a:schemeClr>
                </a:solidFill>
              </a:rPr>
              <a:t>.</a:t>
            </a:r>
          </a:p>
          <a:p>
            <a:pPr marL="285750" indent="-285750">
              <a:buClr>
                <a:schemeClr val="tx2"/>
              </a:buClr>
              <a:buFont typeface="Arial" panose="020B0604020202020204" pitchFamily="34" charset="0"/>
              <a:buChar char="•"/>
            </a:pPr>
            <a:r>
              <a:rPr lang="en-US" dirty="0">
                <a:solidFill>
                  <a:srgbClr val="0070C0"/>
                </a:solidFill>
              </a:rPr>
              <a:t>For most plots, I used only rural or predominantly-rural HDSSs.</a:t>
            </a:r>
          </a:p>
        </p:txBody>
      </p:sp>
      <p:pic>
        <p:nvPicPr>
          <p:cNvPr id="7" name="Picture 6">
            <a:extLst>
              <a:ext uri="{FF2B5EF4-FFF2-40B4-BE49-F238E27FC236}">
                <a16:creationId xmlns:a16="http://schemas.microsoft.com/office/drawing/2014/main" id="{D3DB4582-80D9-4F73-9788-6F542AE25E94}"/>
              </a:ext>
            </a:extLst>
          </p:cNvPr>
          <p:cNvPicPr>
            <a:picLocks noChangeAspect="1"/>
          </p:cNvPicPr>
          <p:nvPr/>
        </p:nvPicPr>
        <p:blipFill rotWithShape="1">
          <a:blip r:embed="rId3">
            <a:extLst>
              <a:ext uri="{28A0092B-C50C-407E-A947-70E740481C1C}">
                <a14:useLocalDpi xmlns:a14="http://schemas.microsoft.com/office/drawing/2010/main" val="0"/>
              </a:ext>
            </a:extLst>
          </a:blip>
          <a:srcRect l="2660" t="3843" b="1606"/>
          <a:stretch/>
        </p:blipFill>
        <p:spPr>
          <a:xfrm>
            <a:off x="457200" y="666750"/>
            <a:ext cx="8077200" cy="3421102"/>
          </a:xfrm>
          <a:prstGeom prst="rect">
            <a:avLst/>
          </a:prstGeom>
        </p:spPr>
      </p:pic>
    </p:spTree>
    <p:extLst>
      <p:ext uri="{BB962C8B-B14F-4D97-AF65-F5344CB8AC3E}">
        <p14:creationId xmlns:p14="http://schemas.microsoft.com/office/powerpoint/2010/main" val="30382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209550"/>
            <a:ext cx="8735290" cy="609600"/>
          </a:xfrm>
        </p:spPr>
        <p:txBody>
          <a:bodyPr/>
          <a:lstStyle/>
          <a:p>
            <a:r>
              <a:rPr lang="en-US" sz="2800" dirty="0"/>
              <a:t>Example for Micro Data (site name Redacted)</a:t>
            </a:r>
          </a:p>
        </p:txBody>
      </p:sp>
      <p:graphicFrame>
        <p:nvGraphicFramePr>
          <p:cNvPr id="6" name="Table 5">
            <a:extLst>
              <a:ext uri="{FF2B5EF4-FFF2-40B4-BE49-F238E27FC236}">
                <a16:creationId xmlns:a16="http://schemas.microsoft.com/office/drawing/2014/main" id="{E3901390-A000-4929-8138-015ABCEA8128}"/>
              </a:ext>
            </a:extLst>
          </p:cNvPr>
          <p:cNvGraphicFramePr>
            <a:graphicFrameLocks noGrp="1"/>
          </p:cNvGraphicFramePr>
          <p:nvPr>
            <p:extLst>
              <p:ext uri="{D42A27DB-BD31-4B8C-83A1-F6EECF244321}">
                <p14:modId xmlns:p14="http://schemas.microsoft.com/office/powerpoint/2010/main" val="2319384238"/>
              </p:ext>
            </p:extLst>
          </p:nvPr>
        </p:nvGraphicFramePr>
        <p:xfrm>
          <a:off x="685800" y="895350"/>
          <a:ext cx="7391397" cy="4073780"/>
        </p:xfrm>
        <a:graphic>
          <a:graphicData uri="http://schemas.openxmlformats.org/drawingml/2006/table">
            <a:tbl>
              <a:tblPr>
                <a:tableStyleId>{1FECB4D8-DB02-4DC6-A0A2-4F2EBAE1DC90}</a:tableStyleId>
              </a:tblPr>
              <a:tblGrid>
                <a:gridCol w="861133">
                  <a:extLst>
                    <a:ext uri="{9D8B030D-6E8A-4147-A177-3AD203B41FA5}">
                      <a16:colId xmlns:a16="http://schemas.microsoft.com/office/drawing/2014/main" val="1018680082"/>
                    </a:ext>
                  </a:extLst>
                </a:gridCol>
                <a:gridCol w="344452">
                  <a:extLst>
                    <a:ext uri="{9D8B030D-6E8A-4147-A177-3AD203B41FA5}">
                      <a16:colId xmlns:a16="http://schemas.microsoft.com/office/drawing/2014/main" val="4081012902"/>
                    </a:ext>
                  </a:extLst>
                </a:gridCol>
                <a:gridCol w="818077">
                  <a:extLst>
                    <a:ext uri="{9D8B030D-6E8A-4147-A177-3AD203B41FA5}">
                      <a16:colId xmlns:a16="http://schemas.microsoft.com/office/drawing/2014/main" val="4027380276"/>
                    </a:ext>
                  </a:extLst>
                </a:gridCol>
                <a:gridCol w="731964">
                  <a:extLst>
                    <a:ext uri="{9D8B030D-6E8A-4147-A177-3AD203B41FA5}">
                      <a16:colId xmlns:a16="http://schemas.microsoft.com/office/drawing/2014/main" val="3730981212"/>
                    </a:ext>
                  </a:extLst>
                </a:gridCol>
                <a:gridCol w="731964">
                  <a:extLst>
                    <a:ext uri="{9D8B030D-6E8A-4147-A177-3AD203B41FA5}">
                      <a16:colId xmlns:a16="http://schemas.microsoft.com/office/drawing/2014/main" val="3434249818"/>
                    </a:ext>
                  </a:extLst>
                </a:gridCol>
                <a:gridCol w="731964">
                  <a:extLst>
                    <a:ext uri="{9D8B030D-6E8A-4147-A177-3AD203B41FA5}">
                      <a16:colId xmlns:a16="http://schemas.microsoft.com/office/drawing/2014/main" val="1184222335"/>
                    </a:ext>
                  </a:extLst>
                </a:gridCol>
                <a:gridCol w="975951">
                  <a:extLst>
                    <a:ext uri="{9D8B030D-6E8A-4147-A177-3AD203B41FA5}">
                      <a16:colId xmlns:a16="http://schemas.microsoft.com/office/drawing/2014/main" val="1307593708"/>
                    </a:ext>
                  </a:extLst>
                </a:gridCol>
                <a:gridCol w="731964">
                  <a:extLst>
                    <a:ext uri="{9D8B030D-6E8A-4147-A177-3AD203B41FA5}">
                      <a16:colId xmlns:a16="http://schemas.microsoft.com/office/drawing/2014/main" val="4131989609"/>
                    </a:ext>
                  </a:extLst>
                </a:gridCol>
                <a:gridCol w="731964">
                  <a:extLst>
                    <a:ext uri="{9D8B030D-6E8A-4147-A177-3AD203B41FA5}">
                      <a16:colId xmlns:a16="http://schemas.microsoft.com/office/drawing/2014/main" val="1491835207"/>
                    </a:ext>
                  </a:extLst>
                </a:gridCol>
                <a:gridCol w="731964">
                  <a:extLst>
                    <a:ext uri="{9D8B030D-6E8A-4147-A177-3AD203B41FA5}">
                      <a16:colId xmlns:a16="http://schemas.microsoft.com/office/drawing/2014/main" val="3315342657"/>
                    </a:ext>
                  </a:extLst>
                </a:gridCol>
              </a:tblGrid>
              <a:tr h="327200">
                <a:tc>
                  <a:txBody>
                    <a:bodyPr/>
                    <a:lstStyle/>
                    <a:p>
                      <a:pPr algn="ctr" fontAlgn="b"/>
                      <a:r>
                        <a:rPr lang="en-US" sz="1200" u="none" strike="noStrike">
                          <a:effectLst/>
                        </a:rPr>
                        <a:t>IndividualId</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Sex</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DoB</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EventCount</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EventNr</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EventCode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EventDate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err="1">
                          <a:effectLst/>
                        </a:rPr>
                        <a:t>LocationId</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MotherId</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DeliveryId</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4122278238"/>
                  </a:ext>
                </a:extLst>
              </a:tr>
              <a:tr h="174140">
                <a:tc>
                  <a:txBody>
                    <a:bodyPr/>
                    <a:lstStyle/>
                    <a:p>
                      <a:pPr algn="ctr" fontAlgn="b"/>
                      <a:r>
                        <a:rPr lang="en-US" sz="1200" u="none" strike="noStrike">
                          <a:effectLst/>
                        </a:rPr>
                        <a:t>27313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10/15/2003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ENT</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6/15/2015</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512385975"/>
                  </a:ext>
                </a:extLst>
              </a:tr>
              <a:tr h="174140">
                <a:tc>
                  <a:txBody>
                    <a:bodyPr/>
                    <a:lstStyle/>
                    <a:p>
                      <a:pPr algn="ctr" fontAlgn="b"/>
                      <a:r>
                        <a:rPr lang="en-US" sz="1200" u="none" strike="noStrike">
                          <a:effectLst/>
                        </a:rPr>
                        <a:t>27313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10/15/2003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OBE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1/1/2017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1338765986"/>
                  </a:ext>
                </a:extLst>
              </a:tr>
              <a:tr h="174140">
                <a:tc>
                  <a:txBody>
                    <a:bodyPr/>
                    <a:lstStyle/>
                    <a:p>
                      <a:pPr algn="ctr" fontAlgn="b"/>
                      <a:r>
                        <a:rPr lang="en-US" sz="1200" u="none" strike="noStrike">
                          <a:effectLst/>
                        </a:rPr>
                        <a:t>27314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6/15/1978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ENU</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1/1/1980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2040614758"/>
                  </a:ext>
                </a:extLst>
              </a:tr>
              <a:tr h="174140">
                <a:tc>
                  <a:txBody>
                    <a:bodyPr/>
                    <a:lstStyle/>
                    <a:p>
                      <a:pPr algn="ctr" fontAlgn="b"/>
                      <a:r>
                        <a:rPr lang="en-US" sz="1200" u="none" strike="noStrike">
                          <a:effectLst/>
                        </a:rPr>
                        <a:t>27314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6/15/1978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EXT</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1/1/1982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2314332649"/>
                  </a:ext>
                </a:extLst>
              </a:tr>
              <a:tr h="174140">
                <a:tc>
                  <a:txBody>
                    <a:bodyPr/>
                    <a:lstStyle/>
                    <a:p>
                      <a:pPr algn="ctr" fontAlgn="b"/>
                      <a:r>
                        <a:rPr lang="en-US" sz="1200" u="none" strike="noStrike">
                          <a:effectLst/>
                        </a:rPr>
                        <a:t>27314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6/15/1978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ENT</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1/1/1982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2784578619"/>
                  </a:ext>
                </a:extLst>
              </a:tr>
              <a:tr h="174140">
                <a:tc>
                  <a:txBody>
                    <a:bodyPr/>
                    <a:lstStyle/>
                    <a:p>
                      <a:pPr algn="ctr" fontAlgn="b"/>
                      <a:r>
                        <a:rPr lang="en-US" sz="1200" u="none" strike="noStrike">
                          <a:effectLst/>
                        </a:rPr>
                        <a:t>27314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6/15/1978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OBE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1/1/2017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2642258780"/>
                  </a:ext>
                </a:extLst>
              </a:tr>
              <a:tr h="174140">
                <a:tc>
                  <a:txBody>
                    <a:bodyPr/>
                    <a:lstStyle/>
                    <a:p>
                      <a:pPr algn="ctr" fontAlgn="b"/>
                      <a:r>
                        <a:rPr lang="en-US" sz="1200" u="none" strike="noStrike">
                          <a:effectLst/>
                        </a:rPr>
                        <a:t>27315</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11/15/2011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BTH</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11/15/2011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6417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13797</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414788847"/>
                  </a:ext>
                </a:extLst>
              </a:tr>
              <a:tr h="174140">
                <a:tc>
                  <a:txBody>
                    <a:bodyPr/>
                    <a:lstStyle/>
                    <a:p>
                      <a:pPr algn="ctr" fontAlgn="b"/>
                      <a:r>
                        <a:rPr lang="en-US" sz="1200" u="none" strike="noStrike">
                          <a:effectLst/>
                        </a:rPr>
                        <a:t>27315</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11/15/2011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OBE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1/1/2017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1993461215"/>
                  </a:ext>
                </a:extLst>
              </a:tr>
              <a:tr h="174140">
                <a:tc>
                  <a:txBody>
                    <a:bodyPr/>
                    <a:lstStyle/>
                    <a:p>
                      <a:pPr algn="ctr" fontAlgn="b"/>
                      <a:r>
                        <a:rPr lang="en-US" sz="1200" u="none" strike="noStrike">
                          <a:effectLst/>
                        </a:rPr>
                        <a:t>27316</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4/15/2001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BTH</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4/15/2001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7977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492</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541771679"/>
                  </a:ext>
                </a:extLst>
              </a:tr>
              <a:tr h="174140">
                <a:tc>
                  <a:txBody>
                    <a:bodyPr/>
                    <a:lstStyle/>
                    <a:p>
                      <a:pPr algn="ctr" fontAlgn="b"/>
                      <a:r>
                        <a:rPr lang="en-US" sz="1200" u="none" strike="noStrike">
                          <a:effectLst/>
                        </a:rPr>
                        <a:t>27316</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4/15/2001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OBE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1/1/2017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3039968066"/>
                  </a:ext>
                </a:extLst>
              </a:tr>
              <a:tr h="174140">
                <a:tc>
                  <a:txBody>
                    <a:bodyPr/>
                    <a:lstStyle/>
                    <a:p>
                      <a:pPr algn="ctr" fontAlgn="b"/>
                      <a:r>
                        <a:rPr lang="en-US" sz="1200" u="none" strike="noStrike">
                          <a:effectLst/>
                        </a:rPr>
                        <a:t>27317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3/28/2009</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BTH</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3/28/2009</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5672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10708</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3232301572"/>
                  </a:ext>
                </a:extLst>
              </a:tr>
              <a:tr h="174140">
                <a:tc>
                  <a:txBody>
                    <a:bodyPr/>
                    <a:lstStyle/>
                    <a:p>
                      <a:pPr algn="ctr" fontAlgn="b"/>
                      <a:r>
                        <a:rPr lang="en-US" sz="1200" u="none" strike="noStrike">
                          <a:effectLst/>
                        </a:rPr>
                        <a:t>27317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3/28/2009</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OBE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1/1/2017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877722728"/>
                  </a:ext>
                </a:extLst>
              </a:tr>
              <a:tr h="174140">
                <a:tc>
                  <a:txBody>
                    <a:bodyPr/>
                    <a:lstStyle/>
                    <a:p>
                      <a:pPr algn="ctr" fontAlgn="b"/>
                      <a:r>
                        <a:rPr lang="en-US" sz="1200" u="none" strike="noStrike">
                          <a:effectLst/>
                        </a:rPr>
                        <a:t>27318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12/9/2003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BTH</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12/9/2003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11969</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4081</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3100200953"/>
                  </a:ext>
                </a:extLst>
              </a:tr>
              <a:tr h="174140">
                <a:tc>
                  <a:txBody>
                    <a:bodyPr/>
                    <a:lstStyle/>
                    <a:p>
                      <a:pPr algn="ctr" fontAlgn="b"/>
                      <a:r>
                        <a:rPr lang="en-US" sz="1200" u="none" strike="noStrike">
                          <a:effectLst/>
                        </a:rPr>
                        <a:t>27318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12/9/2003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OBE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1/1/2017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148622632"/>
                  </a:ext>
                </a:extLst>
              </a:tr>
              <a:tr h="174140">
                <a:tc>
                  <a:txBody>
                    <a:bodyPr/>
                    <a:lstStyle/>
                    <a:p>
                      <a:pPr algn="ctr" fontAlgn="b"/>
                      <a:r>
                        <a:rPr lang="en-US" sz="1200" u="none" strike="noStrike">
                          <a:effectLst/>
                        </a:rPr>
                        <a:t>27319</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6/15/2006</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BTH</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6/15/2006</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14270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14979</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2027118977"/>
                  </a:ext>
                </a:extLst>
              </a:tr>
              <a:tr h="174140">
                <a:tc>
                  <a:txBody>
                    <a:bodyPr/>
                    <a:lstStyle/>
                    <a:p>
                      <a:pPr algn="ctr" fontAlgn="b"/>
                      <a:r>
                        <a:rPr lang="en-US" sz="1200" u="none" strike="noStrike">
                          <a:effectLst/>
                        </a:rPr>
                        <a:t>27319</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6/15/2006</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OBE</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1/1/2017</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1908114870"/>
                  </a:ext>
                </a:extLst>
              </a:tr>
              <a:tr h="174140">
                <a:tc>
                  <a:txBody>
                    <a:bodyPr/>
                    <a:lstStyle/>
                    <a:p>
                      <a:pPr algn="ctr" fontAlgn="b"/>
                      <a:r>
                        <a:rPr lang="en-US" sz="1200" u="none" strike="noStrike">
                          <a:effectLst/>
                        </a:rPr>
                        <a:t>27320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4/15/2008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BTH</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4/15/2008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7011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16438</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2269781858"/>
                  </a:ext>
                </a:extLst>
              </a:tr>
              <a:tr h="174140">
                <a:tc>
                  <a:txBody>
                    <a:bodyPr/>
                    <a:lstStyle/>
                    <a:p>
                      <a:pPr algn="ctr" fontAlgn="b"/>
                      <a:r>
                        <a:rPr lang="en-US" sz="1200" u="none" strike="noStrike">
                          <a:effectLst/>
                        </a:rPr>
                        <a:t>27320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4/15/2008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EXT</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7/15/2012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260931907"/>
                  </a:ext>
                </a:extLst>
              </a:tr>
              <a:tr h="174140">
                <a:tc>
                  <a:txBody>
                    <a:bodyPr/>
                    <a:lstStyle/>
                    <a:p>
                      <a:pPr algn="ctr" fontAlgn="b"/>
                      <a:r>
                        <a:rPr lang="en-US" sz="1200" u="none" strike="noStrike">
                          <a:effectLst/>
                        </a:rPr>
                        <a:t>27320</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4/15/2008</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ENT</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7/15/2012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42</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NA</a:t>
                      </a:r>
                      <a:endParaRPr lang="en-US" sz="1200" b="0" i="0" u="none" strike="noStrike">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1896751797"/>
                  </a:ext>
                </a:extLst>
              </a:tr>
              <a:tr h="174140">
                <a:tc>
                  <a:txBody>
                    <a:bodyPr/>
                    <a:lstStyle/>
                    <a:p>
                      <a:pPr algn="ctr" fontAlgn="b"/>
                      <a:r>
                        <a:rPr lang="en-US" sz="1200" u="none" strike="noStrike" dirty="0">
                          <a:effectLst/>
                        </a:rPr>
                        <a:t>27320</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4/15/2008</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OBE</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1/1/2017</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42</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4449" marR="4449" marT="4449" marB="0" anchor="b"/>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4449" marR="4449" marT="4449" marB="0" anchor="b"/>
                </a:tc>
                <a:extLst>
                  <a:ext uri="{0D108BD9-81ED-4DB2-BD59-A6C34878D82A}">
                    <a16:rowId xmlns:a16="http://schemas.microsoft.com/office/drawing/2014/main" val="368909302"/>
                  </a:ext>
                </a:extLst>
              </a:tr>
            </a:tbl>
          </a:graphicData>
        </a:graphic>
      </p:graphicFrame>
    </p:spTree>
    <p:extLst>
      <p:ext uri="{BB962C8B-B14F-4D97-AF65-F5344CB8AC3E}">
        <p14:creationId xmlns:p14="http://schemas.microsoft.com/office/powerpoint/2010/main" val="412225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558EED-845E-42DE-87EB-84E1D8EBCB66}"/>
              </a:ext>
            </a:extLst>
          </p:cNvPr>
          <p:cNvSpPr>
            <a:spLocks noGrp="1"/>
          </p:cNvSpPr>
          <p:nvPr>
            <p:ph type="title"/>
          </p:nvPr>
        </p:nvSpPr>
        <p:spPr>
          <a:xfrm>
            <a:off x="180110" y="133350"/>
            <a:ext cx="8735290" cy="609600"/>
          </a:xfrm>
        </p:spPr>
        <p:txBody>
          <a:bodyPr/>
          <a:lstStyle/>
          <a:p>
            <a:r>
              <a:rPr lang="en-US" sz="2800" dirty="0"/>
              <a:t>HDSSs vs. Surveys</a:t>
            </a:r>
          </a:p>
        </p:txBody>
      </p:sp>
      <p:sp>
        <p:nvSpPr>
          <p:cNvPr id="4" name="Rectangle 3">
            <a:extLst>
              <a:ext uri="{FF2B5EF4-FFF2-40B4-BE49-F238E27FC236}">
                <a16:creationId xmlns:a16="http://schemas.microsoft.com/office/drawing/2014/main" id="{3CE9ACA1-A04F-4D2B-85F1-7347890DFE9C}"/>
              </a:ext>
            </a:extLst>
          </p:cNvPr>
          <p:cNvSpPr/>
          <p:nvPr/>
        </p:nvSpPr>
        <p:spPr>
          <a:xfrm>
            <a:off x="256310" y="916317"/>
            <a:ext cx="8735290" cy="4610493"/>
          </a:xfrm>
          <a:prstGeom prst="rect">
            <a:avLst/>
          </a:prstGeom>
        </p:spPr>
        <p:txBody>
          <a:bodyPr wrap="square">
            <a:spAutoFit/>
          </a:bodyPr>
          <a:lstStyle/>
          <a:p>
            <a:pPr>
              <a:lnSpc>
                <a:spcPct val="120000"/>
              </a:lnSpc>
              <a:buClr>
                <a:schemeClr val="tx2"/>
              </a:buClr>
            </a:pPr>
            <a:r>
              <a:rPr lang="en-US" sz="2000" dirty="0">
                <a:solidFill>
                  <a:schemeClr val="tx1">
                    <a:lumMod val="75000"/>
                    <a:lumOff val="25000"/>
                  </a:schemeClr>
                </a:solidFill>
              </a:rPr>
              <a:t>Generally, in countries lacking an established CRVS, the DHS/MICS surveys are considered gold standard for child mortality estimates. The official UN-IGME estimates essentially smooth the survey estimates over time.</a:t>
            </a:r>
          </a:p>
          <a:p>
            <a:pPr>
              <a:lnSpc>
                <a:spcPct val="120000"/>
              </a:lnSpc>
              <a:buClr>
                <a:schemeClr val="tx2"/>
              </a:buClr>
            </a:pPr>
            <a:endParaRPr lang="en-US" sz="2000" dirty="0">
              <a:solidFill>
                <a:schemeClr val="tx1">
                  <a:lumMod val="75000"/>
                  <a:lumOff val="25000"/>
                </a:schemeClr>
              </a:solidFill>
            </a:endParaRPr>
          </a:p>
          <a:p>
            <a:pPr>
              <a:lnSpc>
                <a:spcPct val="120000"/>
              </a:lnSpc>
              <a:buClr>
                <a:schemeClr val="tx2"/>
              </a:buClr>
            </a:pPr>
            <a:r>
              <a:rPr lang="en-US" sz="2000" dirty="0">
                <a:solidFill>
                  <a:srgbClr val="FF0000"/>
                </a:solidFill>
              </a:rPr>
              <a:t>HDSSs are all but ignored</a:t>
            </a:r>
            <a:r>
              <a:rPr lang="en-US" sz="2000" dirty="0">
                <a:solidFill>
                  <a:schemeClr val="tx1">
                    <a:lumMod val="75000"/>
                    <a:lumOff val="25000"/>
                  </a:schemeClr>
                </a:solidFill>
              </a:rPr>
              <a:t>, by UN-IGME and even by more sophisticated efforts such as IHME local-burden.</a:t>
            </a:r>
          </a:p>
          <a:p>
            <a:pPr marL="342900" indent="-342900">
              <a:lnSpc>
                <a:spcPct val="120000"/>
              </a:lnSpc>
              <a:buClr>
                <a:schemeClr val="tx2"/>
              </a:buClr>
              <a:buFont typeface="Arial" panose="020B0604020202020204" pitchFamily="34" charset="0"/>
              <a:buChar char="•"/>
            </a:pPr>
            <a:r>
              <a:rPr lang="en-US" sz="1800" dirty="0"/>
              <a:t>Understandable, as an arbitrary handful of relatively small HDSS districts is not representative.</a:t>
            </a:r>
          </a:p>
          <a:p>
            <a:pPr marL="342900" indent="-342900">
              <a:lnSpc>
                <a:spcPct val="120000"/>
              </a:lnSpc>
              <a:buClr>
                <a:schemeClr val="tx2"/>
              </a:buClr>
              <a:buFont typeface="Arial" panose="020B0604020202020204" pitchFamily="34" charset="0"/>
              <a:buChar char="•"/>
            </a:pPr>
            <a:r>
              <a:rPr lang="en-US" sz="1800" dirty="0">
                <a:solidFill>
                  <a:srgbClr val="0070C0"/>
                </a:solidFill>
              </a:rPr>
              <a:t>However, HDSSs are a substantial investment, and provide the only truly longitudinal population tracking. They are also likely on the pathway from the current situation to CRVS. In view of that, HDSS data are not examined enough in a systematic manner.</a:t>
            </a:r>
          </a:p>
          <a:p>
            <a:pPr marL="342900" indent="-342900">
              <a:lnSpc>
                <a:spcPct val="120000"/>
              </a:lnSpc>
              <a:buClr>
                <a:schemeClr val="tx2"/>
              </a:buClr>
              <a:buFont typeface="Arial" panose="020B0604020202020204" pitchFamily="34" charset="0"/>
              <a:buChar char="•"/>
            </a:pPr>
            <a:endParaRPr lang="en-US" dirty="0">
              <a:solidFill>
                <a:schemeClr val="tx1">
                  <a:lumMod val="75000"/>
                  <a:lumOff val="25000"/>
                </a:schemeClr>
              </a:solidFill>
            </a:endParaRPr>
          </a:p>
          <a:p>
            <a:pPr marL="342900" indent="-342900">
              <a:lnSpc>
                <a:spcPct val="120000"/>
              </a:lnSpc>
              <a:buClr>
                <a:schemeClr val="tx2"/>
              </a:buClr>
              <a:buFont typeface="Arial" panose="020B0604020202020204" pitchFamily="34" charset="0"/>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351807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DM PPT w copyright">
  <a:themeElements>
    <a:clrScheme name="IDM 1_27">
      <a:dk1>
        <a:sysClr val="windowText" lastClr="000000"/>
      </a:dk1>
      <a:lt1>
        <a:sysClr val="window" lastClr="FFFFFF"/>
      </a:lt1>
      <a:dk2>
        <a:srgbClr val="006692"/>
      </a:dk2>
      <a:lt2>
        <a:srgbClr val="EEECE1"/>
      </a:lt2>
      <a:accent1>
        <a:srgbClr val="000000"/>
      </a:accent1>
      <a:accent2>
        <a:srgbClr val="006692"/>
      </a:accent2>
      <a:accent3>
        <a:srgbClr val="5D87A1"/>
      </a:accent3>
      <a:accent4>
        <a:srgbClr val="6A737B"/>
      </a:accent4>
      <a:accent5>
        <a:srgbClr val="006692"/>
      </a:accent5>
      <a:accent6>
        <a:srgbClr val="F89828"/>
      </a:accent6>
      <a:hlink>
        <a:srgbClr val="0066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smtClean="0">
            <a:solidFill>
              <a:schemeClr val="accent1"/>
            </a:solidFill>
          </a:defRPr>
        </a:defPPr>
      </a:lstStyle>
    </a:txDef>
  </a:objectDefaults>
  <a:extraClrSchemeLst/>
  <a:extLst>
    <a:ext uri="{05A4C25C-085E-4340-85A3-A5531E510DB2}">
      <thm15:themeFamily xmlns:thm15="http://schemas.microsoft.com/office/thememl/2012/main" name="2019 IDM Powerpoint Template" id="{EC4D9B90-29B8-4045-BB6E-B7CB6DCF6B17}" vid="{6F3F76F8-604B-43CF-AF7F-0592B2BD1E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6FCQ3RPYFS27-1966771009-48</_dlc_DocId>
    <_dlc_DocIdUrl xmlns="6d2bc46a-f014-48ed-be59-9d6cf5da36fb">
      <Url>https://idmod.sharepoint.com/cue/_layouts/15/DocIdRedir.aspx?ID=6FCQ3RPYFS27-1966771009-48</Url>
      <Description>6FCQ3RPYFS27-1966771009-48</Description>
    </_dlc_DocIdUrl>
    <SharedWithUsers xmlns="6d2bc46a-f014-48ed-be59-9d6cf5da36fb">
      <UserInfo>
        <DisplayName>Robert Hart</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809413B3AA24428E09D11532DD1C98" ma:contentTypeVersion="4" ma:contentTypeDescription="Create a new document." ma:contentTypeScope="" ma:versionID="2d9fae5a054d2e9ceebcad8ccc2b307b">
  <xsd:schema xmlns:xsd="http://www.w3.org/2001/XMLSchema" xmlns:xs="http://www.w3.org/2001/XMLSchema" xmlns:p="http://schemas.microsoft.com/office/2006/metadata/properties" xmlns:ns2="6d2bc46a-f014-48ed-be59-9d6cf5da36fb" xmlns:ns3="a4481309-7098-408b-8383-77f2b6ad32e2" targetNamespace="http://schemas.microsoft.com/office/2006/metadata/properties" ma:root="true" ma:fieldsID="a4ad1591b659e53a0046dd2af83b56b8" ns2:_="" ns3:_="">
    <xsd:import namespace="6d2bc46a-f014-48ed-be59-9d6cf5da36fb"/>
    <xsd:import namespace="a4481309-7098-408b-8383-77f2b6ad32e2"/>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481309-7098-408b-8383-77f2b6ad32e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04BD9E3-648C-4F48-B7CC-0581F46D9AF1}">
  <ds:schemaRefs>
    <ds:schemaRef ds:uri="http://schemas.microsoft.com/sharepoint/v3/contenttype/forms"/>
  </ds:schemaRefs>
</ds:datastoreItem>
</file>

<file path=customXml/itemProps2.xml><?xml version="1.0" encoding="utf-8"?>
<ds:datastoreItem xmlns:ds="http://schemas.openxmlformats.org/officeDocument/2006/customXml" ds:itemID="{E4BE5527-ED92-4C46-AD59-6FE00DA800DA}">
  <ds:schemaRefs>
    <ds:schemaRef ds:uri="http://schemas.microsoft.com/office/2006/metadata/properties"/>
    <ds:schemaRef ds:uri="http://schemas.microsoft.com/office/infopath/2007/PartnerControls"/>
    <ds:schemaRef ds:uri="http://purl.org/dc/terms/"/>
    <ds:schemaRef ds:uri="a4481309-7098-408b-8383-77f2b6ad32e2"/>
    <ds:schemaRef ds:uri="http://schemas.microsoft.com/office/2006/documentManagement/types"/>
    <ds:schemaRef ds:uri="6d2bc46a-f014-48ed-be59-9d6cf5da36fb"/>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78976F5-0FD7-4215-9C4C-E45D74736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bc46a-f014-48ed-be59-9d6cf5da36fb"/>
    <ds:schemaRef ds:uri="a4481309-7098-408b-8383-77f2b6ad32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BF6C8D-7C84-46CC-A65D-6FD41A516C8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3600</TotalTime>
  <Words>2461</Words>
  <Application>Microsoft Office PowerPoint</Application>
  <PresentationFormat>On-screen Show (16:9)</PresentationFormat>
  <Paragraphs>387</Paragraphs>
  <Slides>33</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IDM PPT w copyright</vt:lpstr>
      <vt:lpstr>PowerPoint Presentation</vt:lpstr>
      <vt:lpstr>Contents</vt:lpstr>
      <vt:lpstr>1. Introduction</vt:lpstr>
      <vt:lpstr>Talk Goal</vt:lpstr>
      <vt:lpstr>Data Credits</vt:lpstr>
      <vt:lpstr>HDSSs and InDepth</vt:lpstr>
      <vt:lpstr>InDepth: Map of Currently Participating Countries</vt:lpstr>
      <vt:lpstr>Example for Micro Data (site name Redacted)</vt:lpstr>
      <vt:lpstr>HDSSs vs. Surveys</vt:lpstr>
      <vt:lpstr>What Indices to Use?</vt:lpstr>
      <vt:lpstr>2. Regional Patterns: East Africa</vt:lpstr>
      <vt:lpstr>PowerPoint Presentation</vt:lpstr>
      <vt:lpstr>PowerPoint Presentation</vt:lpstr>
      <vt:lpstr>PowerPoint Presentation</vt:lpstr>
      <vt:lpstr>PowerPoint Presentation</vt:lpstr>
      <vt:lpstr>PowerPoint Presentation</vt:lpstr>
      <vt:lpstr>PowerPoint Presentation</vt:lpstr>
      <vt:lpstr>3. Regional Patterns: West Africa</vt:lpstr>
      <vt:lpstr>PowerPoint Presentation</vt:lpstr>
      <vt:lpstr>PowerPoint Presentation</vt:lpstr>
      <vt:lpstr>PowerPoint Presentation</vt:lpstr>
      <vt:lpstr>PowerPoint Presentation</vt:lpstr>
      <vt:lpstr>PowerPoint Presentation</vt:lpstr>
      <vt:lpstr>PowerPoint Presentation</vt:lpstr>
      <vt:lpstr>4. Combining, and Zooming In</vt:lpstr>
      <vt:lpstr>Emerging Common Patterns between East and West</vt:lpstr>
      <vt:lpstr>PowerPoint Presentation</vt:lpstr>
      <vt:lpstr>PowerPoint Presentation</vt:lpstr>
      <vt:lpstr>5. Discussion</vt:lpstr>
      <vt:lpstr>Existing Work on Surveillance vs. Survey</vt:lpstr>
      <vt:lpstr>Surveillance vs. Survey: Neonatal</vt:lpstr>
      <vt:lpstr>Surveillance vs. Survey: 1-59m</vt:lpstr>
      <vt:lpstr>General Conclusions Regarding HDSS Data (if time allows)</vt:lpstr>
    </vt:vector>
  </TitlesOfParts>
  <Company>Intellectual Ventures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Jaline Gerardin</dc:creator>
  <cp:lastModifiedBy>Assaf Oron</cp:lastModifiedBy>
  <cp:revision>25</cp:revision>
  <cp:lastPrinted>2013-01-29T16:01:26Z</cp:lastPrinted>
  <dcterms:created xsi:type="dcterms:W3CDTF">2018-10-16T16:02:04Z</dcterms:created>
  <dcterms:modified xsi:type="dcterms:W3CDTF">2019-04-15T17:17:20Z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0x010100D3809413B3AA24428E09D11532DD1C98</vt:lpwstr>
  </property>
  <property fmtid="{D5CDD505-2E9C-101B-9397-08002B2CF9AE}" pid="3" name="_dlc_DocIdItemGuid">
    <vt:lpwstr>386668c2-7514-448f-910a-333baed385b6</vt:lpwstr>
  </property>
  <property fmtid="{D5CDD505-2E9C-101B-9397-08002B2CF9AE}" pid="4" name="Order">
    <vt:r8>8300</vt:r8>
  </property>
  <property fmtid="{D5CDD505-2E9C-101B-9397-08002B2CF9AE}" pid="5" name="_CopySource">
    <vt:lpwstr>https://idmod.sharepoint.com/reports/Shared Documents/Report Templates/2016 IDM Gates Template.potx</vt:lpwstr>
  </property>
  <property fmtid="{D5CDD505-2E9C-101B-9397-08002B2CF9AE}" pid="6" name="xd_ProgID">
    <vt:lpwstr/>
  </property>
  <property fmtid="{D5CDD505-2E9C-101B-9397-08002B2CF9AE}" pid="7" name="TemplateUrl">
    <vt:lpwstr/>
  </property>
</Properties>
</file>