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7" r:id="rId18"/>
    <p:sldId id="279" r:id="rId19"/>
    <p:sldId id="280" r:id="rId20"/>
    <p:sldId id="284" r:id="rId21"/>
    <p:sldId id="285" r:id="rId22"/>
    <p:sldId id="283" r:id="rId23"/>
    <p:sldId id="276" r:id="rId24"/>
    <p:sldId id="278"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rs, Katharine" initials="OK" lastIdx="2" clrIdx="0">
    <p:extLst>
      <p:ext uri="{19B8F6BF-5375-455C-9EA6-DF929625EA0E}">
        <p15:presenceInfo xmlns:p15="http://schemas.microsoft.com/office/powerpoint/2012/main" userId="S-1-5-21-505881439-82067924-1220176271-407978" providerId="AD"/>
      </p:ext>
    </p:extLst>
  </p:cmAuthor>
  <p:cmAuthor id="2" name="Katie Owers" initials="KO" lastIdx="1" clrIdx="1">
    <p:extLst>
      <p:ext uri="{19B8F6BF-5375-455C-9EA6-DF929625EA0E}">
        <p15:presenceInfo xmlns:p15="http://schemas.microsoft.com/office/powerpoint/2012/main" userId="f29895004d7266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2" y="1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4-10T12:08:21.113" idx="1">
    <p:pos x="10" y="10"/>
    <p:text>Mention weather anomalies for this talk?</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618530-11A8-4F04-9B3A-09149627BDF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E5F-A919-404A-8C1D-35AE005AC5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15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18530-11A8-4F04-9B3A-09149627BDF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25513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18530-11A8-4F04-9B3A-09149627BDF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62562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18530-11A8-4F04-9B3A-09149627BDF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111705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18530-11A8-4F04-9B3A-09149627BDF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E5F-A919-404A-8C1D-35AE005AC5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47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618530-11A8-4F04-9B3A-09149627BDFE}"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35649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618530-11A8-4F04-9B3A-09149627BDFE}"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211871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618530-11A8-4F04-9B3A-09149627BDFE}"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92209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618530-11A8-4F04-9B3A-09149627BDFE}" type="datetimeFigureOut">
              <a:rPr lang="en-US" smtClean="0"/>
              <a:t>4/16/2018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100083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618530-11A8-4F04-9B3A-09149627BDFE}" type="datetimeFigureOut">
              <a:rPr lang="en-US" smtClean="0"/>
              <a:t>4/16/2018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F54E5F-A919-404A-8C1D-35AE005AC5FD}" type="slidenum">
              <a:rPr lang="en-US" smtClean="0"/>
              <a:t>‹#›</a:t>
            </a:fld>
            <a:endParaRPr lang="en-US"/>
          </a:p>
        </p:txBody>
      </p:sp>
    </p:spTree>
    <p:extLst>
      <p:ext uri="{BB962C8B-B14F-4D97-AF65-F5344CB8AC3E}">
        <p14:creationId xmlns:p14="http://schemas.microsoft.com/office/powerpoint/2010/main" val="160751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618530-11A8-4F04-9B3A-09149627BDFE}"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4E5F-A919-404A-8C1D-35AE005AC5FD}" type="slidenum">
              <a:rPr lang="en-US" smtClean="0"/>
              <a:t>‹#›</a:t>
            </a:fld>
            <a:endParaRPr lang="en-US"/>
          </a:p>
        </p:txBody>
      </p:sp>
    </p:spTree>
    <p:extLst>
      <p:ext uri="{BB962C8B-B14F-4D97-AF65-F5344CB8AC3E}">
        <p14:creationId xmlns:p14="http://schemas.microsoft.com/office/powerpoint/2010/main" val="325175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618530-11A8-4F04-9B3A-09149627BDFE}" type="datetimeFigureOut">
              <a:rPr lang="en-US" smtClean="0"/>
              <a:t>4/16/2018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F54E5F-A919-404A-8C1D-35AE005AC5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073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10.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52DA-3534-4726-A757-11E986A2B619}"/>
              </a:ext>
            </a:extLst>
          </p:cNvPr>
          <p:cNvSpPr>
            <a:spLocks noGrp="1"/>
          </p:cNvSpPr>
          <p:nvPr>
            <p:ph type="ctrTitle"/>
          </p:nvPr>
        </p:nvSpPr>
        <p:spPr>
          <a:xfrm>
            <a:off x="546755" y="1305707"/>
            <a:ext cx="10608925" cy="1450848"/>
          </a:xfrm>
        </p:spPr>
        <p:txBody>
          <a:bodyPr>
            <a:noAutofit/>
          </a:bodyPr>
          <a:lstStyle/>
          <a:p>
            <a:pPr algn="r"/>
            <a:r>
              <a:rPr lang="en-US" sz="4800" b="1" dirty="0"/>
              <a:t>Spatiotemporal dynamics and determinants of leptospirosis in northeastern Thailand, 2000-2014</a:t>
            </a:r>
          </a:p>
        </p:txBody>
      </p:sp>
      <p:sp>
        <p:nvSpPr>
          <p:cNvPr id="3" name="Subtitle 2">
            <a:extLst>
              <a:ext uri="{FF2B5EF4-FFF2-40B4-BE49-F238E27FC236}">
                <a16:creationId xmlns:a16="http://schemas.microsoft.com/office/drawing/2014/main" id="{309BDC2F-67AE-4AF4-AA63-4C08FC3DD043}"/>
              </a:ext>
            </a:extLst>
          </p:cNvPr>
          <p:cNvSpPr>
            <a:spLocks noGrp="1"/>
          </p:cNvSpPr>
          <p:nvPr>
            <p:ph type="subTitle" idx="1"/>
          </p:nvPr>
        </p:nvSpPr>
        <p:spPr>
          <a:xfrm>
            <a:off x="1097280" y="3563331"/>
            <a:ext cx="10252592" cy="2686640"/>
          </a:xfrm>
        </p:spPr>
        <p:txBody>
          <a:bodyPr>
            <a:normAutofit fontScale="55000" lnSpcReduction="20000"/>
          </a:bodyPr>
          <a:lstStyle/>
          <a:p>
            <a:pPr>
              <a:lnSpc>
                <a:spcPct val="120000"/>
              </a:lnSpc>
            </a:pPr>
            <a:r>
              <a:rPr lang="en-US" sz="4200" cap="none" dirty="0"/>
              <a:t>Katharine A. Owers</a:t>
            </a:r>
            <a:r>
              <a:rPr lang="en-US" sz="4200" cap="none" baseline="30000" dirty="0"/>
              <a:t>1</a:t>
            </a:r>
            <a:r>
              <a:rPr lang="en-US" sz="4200" cap="none" dirty="0"/>
              <a:t>, </a:t>
            </a:r>
            <a:r>
              <a:rPr lang="en-US" sz="4200" cap="none" dirty="0" err="1"/>
              <a:t>Soawapak</a:t>
            </a:r>
            <a:r>
              <a:rPr lang="en-US" sz="4200" cap="none" dirty="0"/>
              <a:t> Hinjoy</a:t>
            </a:r>
            <a:r>
              <a:rPr lang="en-US" sz="4200" cap="none" baseline="30000" dirty="0"/>
              <a:t>2</a:t>
            </a:r>
            <a:r>
              <a:rPr lang="en-US" sz="4200" cap="none" dirty="0"/>
              <a:t>, James E. Childs</a:t>
            </a:r>
            <a:r>
              <a:rPr lang="en-US" sz="4200" cap="none" baseline="30000" dirty="0"/>
              <a:t>1</a:t>
            </a:r>
            <a:r>
              <a:rPr lang="en-US" sz="4200" cap="none" dirty="0"/>
              <a:t>, Vincent Herbreteau</a:t>
            </a:r>
            <a:r>
              <a:rPr lang="en-US" sz="4200" cap="none" baseline="30000" dirty="0"/>
              <a:t>3</a:t>
            </a:r>
            <a:r>
              <a:rPr lang="en-US" sz="4200" cap="none" dirty="0"/>
              <a:t>, Peter J. Diggle</a:t>
            </a:r>
            <a:r>
              <a:rPr lang="en-US" sz="4200" cap="none" baseline="30000" dirty="0"/>
              <a:t>4</a:t>
            </a:r>
            <a:r>
              <a:rPr lang="en-US" sz="4200" cap="none" dirty="0"/>
              <a:t>, &amp; Albert I. Ko</a:t>
            </a:r>
            <a:r>
              <a:rPr lang="en-US" sz="4200" cap="none" baseline="30000" dirty="0"/>
              <a:t>1,5</a:t>
            </a:r>
            <a:r>
              <a:rPr lang="en-US" dirty="0"/>
              <a:t> </a:t>
            </a:r>
          </a:p>
          <a:p>
            <a:pPr>
              <a:lnSpc>
                <a:spcPct val="120000"/>
              </a:lnSpc>
            </a:pPr>
            <a:r>
              <a:rPr lang="en-US" cap="none" baseline="30000" dirty="0"/>
              <a:t>1</a:t>
            </a:r>
            <a:r>
              <a:rPr lang="en-US" cap="none" dirty="0"/>
              <a:t>Epidemiology of Microbial Diseases, Yale University School of Public Health, New Haven, CT, USA </a:t>
            </a:r>
          </a:p>
          <a:p>
            <a:pPr>
              <a:lnSpc>
                <a:spcPct val="120000"/>
              </a:lnSpc>
            </a:pPr>
            <a:r>
              <a:rPr lang="en-US" cap="none" baseline="30000" dirty="0"/>
              <a:t>2</a:t>
            </a:r>
            <a:r>
              <a:rPr lang="en-US" cap="none" dirty="0"/>
              <a:t>Bureau of Epidemiology, Department of Disease Control, Ministry of Public Health, Nonthaburi, Thailand </a:t>
            </a:r>
          </a:p>
          <a:p>
            <a:pPr>
              <a:lnSpc>
                <a:spcPct val="120000"/>
              </a:lnSpc>
            </a:pPr>
            <a:r>
              <a:rPr lang="en-US" cap="none" baseline="30000" dirty="0"/>
              <a:t>3</a:t>
            </a:r>
            <a:r>
              <a:rPr lang="en-US" cap="none" dirty="0"/>
              <a:t>IRD, ESPACE-DEV (IRD, UM2, UR, UAG), Saint-Pierre, France </a:t>
            </a:r>
          </a:p>
          <a:p>
            <a:pPr>
              <a:lnSpc>
                <a:spcPct val="120000"/>
              </a:lnSpc>
            </a:pPr>
            <a:r>
              <a:rPr lang="en-US" cap="none" baseline="30000" dirty="0"/>
              <a:t>4</a:t>
            </a:r>
            <a:r>
              <a:rPr lang="en-US" cap="none" dirty="0"/>
              <a:t>Division of Medicine, Lancaster University, Lancaster, United Kingdom </a:t>
            </a:r>
          </a:p>
          <a:p>
            <a:pPr>
              <a:lnSpc>
                <a:spcPct val="120000"/>
              </a:lnSpc>
            </a:pPr>
            <a:r>
              <a:rPr lang="en-US" cap="none" baseline="30000" dirty="0"/>
              <a:t>5</a:t>
            </a:r>
            <a:r>
              <a:rPr lang="en-US" cap="none" dirty="0"/>
              <a:t>Instituto Moniz, </a:t>
            </a:r>
            <a:r>
              <a:rPr lang="en-US" cap="none" dirty="0" err="1"/>
              <a:t>Fundação</a:t>
            </a:r>
            <a:r>
              <a:rPr lang="en-US" cap="none" dirty="0"/>
              <a:t> Oswaldo Cruz, </a:t>
            </a:r>
            <a:r>
              <a:rPr lang="en-US" cap="none" dirty="0" err="1"/>
              <a:t>Ministério</a:t>
            </a:r>
            <a:r>
              <a:rPr lang="en-US" cap="none" dirty="0"/>
              <a:t> da </a:t>
            </a:r>
            <a:r>
              <a:rPr lang="en-US" cap="none" dirty="0" err="1"/>
              <a:t>Saúde</a:t>
            </a:r>
            <a:r>
              <a:rPr lang="en-US" cap="none" dirty="0"/>
              <a:t>, Salvador, Brazil  </a:t>
            </a:r>
          </a:p>
        </p:txBody>
      </p:sp>
      <p:sp>
        <p:nvSpPr>
          <p:cNvPr id="4" name="TextBox 3"/>
          <p:cNvSpPr txBox="1"/>
          <p:nvPr/>
        </p:nvSpPr>
        <p:spPr>
          <a:xfrm>
            <a:off x="5288692" y="6474940"/>
            <a:ext cx="6845643" cy="307777"/>
          </a:xfrm>
          <a:prstGeom prst="rect">
            <a:avLst/>
          </a:prstGeom>
          <a:noFill/>
        </p:spPr>
        <p:txBody>
          <a:bodyPr wrap="square" rtlCol="0">
            <a:spAutoFit/>
          </a:bodyPr>
          <a:lstStyle/>
          <a:p>
            <a:pPr algn="r"/>
            <a:r>
              <a:rPr lang="en-US" sz="1400" dirty="0">
                <a:solidFill>
                  <a:schemeClr val="bg1">
                    <a:lumMod val="85000"/>
                  </a:schemeClr>
                </a:solidFill>
              </a:rPr>
              <a:t>Institute for Disease Modeling Symposium | 16 April 2018</a:t>
            </a:r>
          </a:p>
        </p:txBody>
      </p:sp>
    </p:spTree>
    <p:extLst>
      <p:ext uri="{BB962C8B-B14F-4D97-AF65-F5344CB8AC3E}">
        <p14:creationId xmlns:p14="http://schemas.microsoft.com/office/powerpoint/2010/main" val="268134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C4248-D46F-4558-81CC-407DBDDED0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551" r="5974" b="2349"/>
          <a:stretch/>
        </p:blipFill>
        <p:spPr>
          <a:xfrm>
            <a:off x="4793761" y="2114581"/>
            <a:ext cx="6933831" cy="3653181"/>
          </a:xfrm>
          <a:prstGeom prst="rect">
            <a:avLst/>
          </a:prstGeom>
        </p:spPr>
      </p:pic>
      <p:sp>
        <p:nvSpPr>
          <p:cNvPr id="2" name="Title 1"/>
          <p:cNvSpPr>
            <a:spLocks noGrp="1"/>
          </p:cNvSpPr>
          <p:nvPr>
            <p:ph type="title"/>
          </p:nvPr>
        </p:nvSpPr>
        <p:spPr>
          <a:xfrm>
            <a:off x="1097279" y="286603"/>
            <a:ext cx="10148897" cy="1450757"/>
          </a:xfrm>
        </p:spPr>
        <p:txBody>
          <a:bodyPr/>
          <a:lstStyle/>
          <a:p>
            <a:r>
              <a:rPr lang="en-US" dirty="0"/>
              <a:t>Separate models by epidemiologic period</a:t>
            </a:r>
          </a:p>
        </p:txBody>
      </p:sp>
      <p:sp>
        <p:nvSpPr>
          <p:cNvPr id="3" name="Content Placeholder 2"/>
          <p:cNvSpPr>
            <a:spLocks noGrp="1"/>
          </p:cNvSpPr>
          <p:nvPr>
            <p:ph idx="1"/>
          </p:nvPr>
        </p:nvSpPr>
        <p:spPr>
          <a:xfrm>
            <a:off x="1097280" y="1942449"/>
            <a:ext cx="3617192" cy="4373834"/>
          </a:xfrm>
        </p:spPr>
        <p:txBody>
          <a:bodyPr>
            <a:normAutofit/>
          </a:bodyPr>
          <a:lstStyle/>
          <a:p>
            <a:endParaRPr lang="en-US" dirty="0"/>
          </a:p>
          <a:p>
            <a:endParaRPr lang="en-US" dirty="0"/>
          </a:p>
          <a:p>
            <a:r>
              <a:rPr lang="en-US" dirty="0">
                <a:solidFill>
                  <a:srgbClr val="FF0000"/>
                </a:solidFill>
              </a:rPr>
              <a:t>Emergence</a:t>
            </a:r>
            <a:r>
              <a:rPr lang="en-US" dirty="0"/>
              <a:t>: Data from 2000</a:t>
            </a:r>
          </a:p>
          <a:p>
            <a:endParaRPr lang="en-US" dirty="0"/>
          </a:p>
          <a:p>
            <a:r>
              <a:rPr lang="en-US" dirty="0">
                <a:solidFill>
                  <a:schemeClr val="accent1"/>
                </a:solidFill>
              </a:rPr>
              <a:t>Endemic</a:t>
            </a:r>
            <a:r>
              <a:rPr lang="en-US" dirty="0"/>
              <a:t>: Data from 2003-2014</a:t>
            </a:r>
          </a:p>
          <a:p>
            <a:endParaRPr lang="en-US" dirty="0"/>
          </a:p>
        </p:txBody>
      </p:sp>
      <p:cxnSp>
        <p:nvCxnSpPr>
          <p:cNvPr id="7" name="Straight Arrow Connector 6"/>
          <p:cNvCxnSpPr/>
          <p:nvPr/>
        </p:nvCxnSpPr>
        <p:spPr>
          <a:xfrm>
            <a:off x="5498757" y="2103744"/>
            <a:ext cx="448962"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755028" y="2124952"/>
            <a:ext cx="4893275" cy="0"/>
          </a:xfrm>
          <a:prstGeom prst="straightConnector1">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58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B912-6EA1-45DE-A127-3FB6E3667277}"/>
              </a:ext>
            </a:extLst>
          </p:cNvPr>
          <p:cNvSpPr>
            <a:spLocks noGrp="1"/>
          </p:cNvSpPr>
          <p:nvPr>
            <p:ph type="title"/>
          </p:nvPr>
        </p:nvSpPr>
        <p:spPr/>
        <p:txBody>
          <a:bodyPr/>
          <a:lstStyle/>
          <a:p>
            <a:r>
              <a:rPr lang="en-US" dirty="0"/>
              <a:t>Covariates</a:t>
            </a:r>
          </a:p>
        </p:txBody>
      </p:sp>
      <p:sp>
        <p:nvSpPr>
          <p:cNvPr id="3" name="Content Placeholder 2">
            <a:extLst>
              <a:ext uri="{FF2B5EF4-FFF2-40B4-BE49-F238E27FC236}">
                <a16:creationId xmlns:a16="http://schemas.microsoft.com/office/drawing/2014/main" id="{04B4FBDF-A8A3-4838-BDD7-9C9AE016B51D}"/>
              </a:ext>
            </a:extLst>
          </p:cNvPr>
          <p:cNvSpPr>
            <a:spLocks noGrp="1"/>
          </p:cNvSpPr>
          <p:nvPr>
            <p:ph sz="half" idx="1"/>
          </p:nvPr>
        </p:nvSpPr>
        <p:spPr>
          <a:xfrm>
            <a:off x="1002983" y="1925037"/>
            <a:ext cx="5209252" cy="4156243"/>
          </a:xfrm>
        </p:spPr>
        <p:txBody>
          <a:bodyPr>
            <a:normAutofit fontScale="92500" lnSpcReduction="20000"/>
          </a:bodyPr>
          <a:lstStyle/>
          <a:p>
            <a:r>
              <a:rPr lang="en-US" sz="2400" u="sng" dirty="0"/>
              <a:t>Agriculture &amp; Land Use </a:t>
            </a:r>
          </a:p>
          <a:p>
            <a:pPr lvl="1">
              <a:lnSpc>
                <a:spcPct val="110000"/>
              </a:lnSpc>
            </a:pPr>
            <a:r>
              <a:rPr lang="en-US" sz="2000" dirty="0"/>
              <a:t>Land Use (% district area): Rice paddy, urban, field crop, other agriculture, forest, water, marsh/swamp, other</a:t>
            </a:r>
          </a:p>
          <a:p>
            <a:pPr lvl="1"/>
            <a:r>
              <a:rPr lang="en-US" sz="2000" dirty="0"/>
              <a:t>Average parcel size</a:t>
            </a:r>
          </a:p>
          <a:p>
            <a:pPr lvl="1"/>
            <a:r>
              <a:rPr lang="en-US" sz="2000" dirty="0"/>
              <a:t>Livestock density: Buffalo, cattle, pigs, poultry</a:t>
            </a:r>
          </a:p>
          <a:p>
            <a:pPr lvl="1"/>
            <a:r>
              <a:rPr lang="en-US" sz="2000" dirty="0"/>
              <a:t>Irrigation</a:t>
            </a:r>
          </a:p>
          <a:p>
            <a:endParaRPr lang="en-US" sz="2400" dirty="0"/>
          </a:p>
          <a:p>
            <a:r>
              <a:rPr lang="en-US" sz="2400" u="sng" dirty="0"/>
              <a:t>Physical features</a:t>
            </a:r>
          </a:p>
          <a:p>
            <a:pPr lvl="1"/>
            <a:r>
              <a:rPr lang="en-US" sz="2000" dirty="0"/>
              <a:t>Elevation</a:t>
            </a:r>
          </a:p>
          <a:p>
            <a:pPr lvl="1"/>
            <a:r>
              <a:rPr lang="en-US" sz="2000" dirty="0"/>
              <a:t>NDVI</a:t>
            </a:r>
          </a:p>
          <a:p>
            <a:pPr lvl="1"/>
            <a:r>
              <a:rPr lang="en-US" sz="2000" dirty="0"/>
              <a:t>NDWI (Gao)</a:t>
            </a:r>
          </a:p>
          <a:p>
            <a:pPr lvl="1"/>
            <a:r>
              <a:rPr lang="en-US" sz="2000" dirty="0"/>
              <a:t>NDWI (</a:t>
            </a:r>
            <a:r>
              <a:rPr lang="en-US" sz="2000" dirty="0" err="1"/>
              <a:t>McFeeters</a:t>
            </a:r>
            <a:r>
              <a:rPr lang="en-US" sz="2000" dirty="0"/>
              <a:t>)</a:t>
            </a:r>
          </a:p>
          <a:p>
            <a:endParaRPr lang="en-US" sz="2400" dirty="0"/>
          </a:p>
        </p:txBody>
      </p:sp>
      <p:sp>
        <p:nvSpPr>
          <p:cNvPr id="4" name="Content Placeholder 3">
            <a:extLst>
              <a:ext uri="{FF2B5EF4-FFF2-40B4-BE49-F238E27FC236}">
                <a16:creationId xmlns:a16="http://schemas.microsoft.com/office/drawing/2014/main" id="{E9CBA362-9E5B-440F-9D5D-D11F36AEE3ED}"/>
              </a:ext>
            </a:extLst>
          </p:cNvPr>
          <p:cNvSpPr>
            <a:spLocks noGrp="1"/>
          </p:cNvSpPr>
          <p:nvPr>
            <p:ph sz="half" idx="2"/>
          </p:nvPr>
        </p:nvSpPr>
        <p:spPr>
          <a:xfrm>
            <a:off x="6422507" y="1819125"/>
            <a:ext cx="4861115" cy="4500880"/>
          </a:xfrm>
        </p:spPr>
        <p:txBody>
          <a:bodyPr>
            <a:normAutofit fontScale="92500" lnSpcReduction="20000"/>
          </a:bodyPr>
          <a:lstStyle/>
          <a:p>
            <a:r>
              <a:rPr lang="en-US" sz="2400" u="sng" dirty="0"/>
              <a:t>Socioeconomic characteristics</a:t>
            </a:r>
          </a:p>
          <a:p>
            <a:pPr lvl="1"/>
            <a:r>
              <a:rPr lang="en-US" sz="2000" dirty="0"/>
              <a:t>Percent rural population</a:t>
            </a:r>
          </a:p>
          <a:p>
            <a:pPr lvl="1"/>
            <a:r>
              <a:rPr lang="en-US" sz="2000" dirty="0"/>
              <a:t>Education*  </a:t>
            </a:r>
          </a:p>
          <a:p>
            <a:pPr lvl="1"/>
            <a:r>
              <a:rPr lang="en-US" sz="2000" dirty="0"/>
              <a:t>Income*</a:t>
            </a:r>
          </a:p>
          <a:p>
            <a:pPr lvl="1"/>
            <a:r>
              <a:rPr lang="en-US" sz="2000" dirty="0"/>
              <a:t>Household size*</a:t>
            </a:r>
          </a:p>
          <a:p>
            <a:pPr lvl="1"/>
            <a:r>
              <a:rPr lang="en-US" sz="2000" dirty="0"/>
              <a:t>Households with access to safe water*</a:t>
            </a:r>
          </a:p>
          <a:p>
            <a:pPr lvl="1"/>
            <a:r>
              <a:rPr lang="en-US" sz="2000" dirty="0"/>
              <a:t>Public physicians per 100km</a:t>
            </a:r>
            <a:r>
              <a:rPr lang="en-US" sz="2000" baseline="30000" dirty="0"/>
              <a:t>2</a:t>
            </a:r>
            <a:r>
              <a:rPr lang="en-US" sz="2000" dirty="0"/>
              <a:t>*</a:t>
            </a:r>
          </a:p>
          <a:p>
            <a:pPr lvl="1"/>
            <a:endParaRPr lang="en-US" sz="2000" dirty="0"/>
          </a:p>
          <a:p>
            <a:endParaRPr lang="en-US" sz="2400" dirty="0"/>
          </a:p>
          <a:p>
            <a:pPr lvl="1"/>
            <a:endParaRPr lang="en-US" sz="1600" dirty="0"/>
          </a:p>
        </p:txBody>
      </p:sp>
      <p:sp>
        <p:nvSpPr>
          <p:cNvPr id="5" name="TextBox 4">
            <a:extLst>
              <a:ext uri="{FF2B5EF4-FFF2-40B4-BE49-F238E27FC236}">
                <a16:creationId xmlns:a16="http://schemas.microsoft.com/office/drawing/2014/main" id="{32F286E2-0B80-4EDC-8AF7-823AF9246C26}"/>
              </a:ext>
            </a:extLst>
          </p:cNvPr>
          <p:cNvSpPr txBox="1"/>
          <p:nvPr/>
        </p:nvSpPr>
        <p:spPr>
          <a:xfrm>
            <a:off x="7632700" y="6421121"/>
            <a:ext cx="4559300" cy="338554"/>
          </a:xfrm>
          <a:prstGeom prst="rect">
            <a:avLst/>
          </a:prstGeom>
          <a:noFill/>
        </p:spPr>
        <p:txBody>
          <a:bodyPr wrap="square" rtlCol="0">
            <a:spAutoFit/>
          </a:bodyPr>
          <a:lstStyle/>
          <a:p>
            <a:r>
              <a:rPr lang="en-US" sz="1200" i="1" dirty="0">
                <a:solidFill>
                  <a:schemeClr val="bg1"/>
                </a:solidFill>
              </a:rPr>
              <a:t>*  Variable available at province-level (n=19) instead of district (n=320</a:t>
            </a:r>
            <a:r>
              <a:rPr lang="en-US" sz="1600" dirty="0">
                <a:solidFill>
                  <a:schemeClr val="bg1"/>
                </a:solidFill>
              </a:rPr>
              <a:t>)</a:t>
            </a:r>
          </a:p>
        </p:txBody>
      </p:sp>
      <p:pic>
        <p:nvPicPr>
          <p:cNvPr id="7" name="Picture 6">
            <a:extLst>
              <a:ext uri="{FF2B5EF4-FFF2-40B4-BE49-F238E27FC236}">
                <a16:creationId xmlns:a16="http://schemas.microsoft.com/office/drawing/2014/main" id="{1C3E4065-AEBD-4D7D-B97D-E075066831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66" t="16237" r="-329" b="15743"/>
          <a:stretch/>
        </p:blipFill>
        <p:spPr>
          <a:xfrm>
            <a:off x="8783111" y="4110269"/>
            <a:ext cx="3076187" cy="2149094"/>
          </a:xfrm>
          <a:prstGeom prst="rect">
            <a:avLst/>
          </a:prstGeom>
        </p:spPr>
      </p:pic>
      <p:pic>
        <p:nvPicPr>
          <p:cNvPr id="8" name="Picture 7">
            <a:extLst>
              <a:ext uri="{FF2B5EF4-FFF2-40B4-BE49-F238E27FC236}">
                <a16:creationId xmlns:a16="http://schemas.microsoft.com/office/drawing/2014/main" id="{A8504083-93E9-4BBC-A695-70487F5E22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6253" y="4104275"/>
            <a:ext cx="2724659" cy="2215730"/>
          </a:xfrm>
          <a:prstGeom prst="rect">
            <a:avLst/>
          </a:prstGeom>
        </p:spPr>
      </p:pic>
      <p:sp>
        <p:nvSpPr>
          <p:cNvPr id="9" name="TextBox 8">
            <a:extLst>
              <a:ext uri="{FF2B5EF4-FFF2-40B4-BE49-F238E27FC236}">
                <a16:creationId xmlns:a16="http://schemas.microsoft.com/office/drawing/2014/main" id="{281845DC-0324-4B38-ADD3-F5E04CB151D5}"/>
              </a:ext>
            </a:extLst>
          </p:cNvPr>
          <p:cNvSpPr txBox="1"/>
          <p:nvPr/>
        </p:nvSpPr>
        <p:spPr>
          <a:xfrm>
            <a:off x="6026595" y="3846739"/>
            <a:ext cx="2163389" cy="369332"/>
          </a:xfrm>
          <a:prstGeom prst="rect">
            <a:avLst/>
          </a:prstGeom>
          <a:noFill/>
        </p:spPr>
        <p:txBody>
          <a:bodyPr wrap="square" rtlCol="0">
            <a:spAutoFit/>
          </a:bodyPr>
          <a:lstStyle/>
          <a:p>
            <a:r>
              <a:rPr lang="en-US" dirty="0"/>
              <a:t>Land Use</a:t>
            </a:r>
          </a:p>
        </p:txBody>
      </p:sp>
      <p:sp>
        <p:nvSpPr>
          <p:cNvPr id="10" name="TextBox 9">
            <a:extLst>
              <a:ext uri="{FF2B5EF4-FFF2-40B4-BE49-F238E27FC236}">
                <a16:creationId xmlns:a16="http://schemas.microsoft.com/office/drawing/2014/main" id="{A592C7ED-3279-4ECB-A198-142CD1CF699D}"/>
              </a:ext>
            </a:extLst>
          </p:cNvPr>
          <p:cNvSpPr txBox="1"/>
          <p:nvPr/>
        </p:nvSpPr>
        <p:spPr>
          <a:xfrm>
            <a:off x="9494355" y="3798443"/>
            <a:ext cx="1278002" cy="369332"/>
          </a:xfrm>
          <a:prstGeom prst="rect">
            <a:avLst/>
          </a:prstGeom>
          <a:noFill/>
        </p:spPr>
        <p:txBody>
          <a:bodyPr wrap="square" rtlCol="0">
            <a:spAutoFit/>
          </a:bodyPr>
          <a:lstStyle/>
          <a:p>
            <a:r>
              <a:rPr lang="en-US" dirty="0"/>
              <a:t>Irrigation</a:t>
            </a:r>
            <a:endParaRPr lang="en-US" sz="1400" dirty="0"/>
          </a:p>
        </p:txBody>
      </p:sp>
    </p:spTree>
    <p:extLst>
      <p:ext uri="{BB962C8B-B14F-4D97-AF65-F5344CB8AC3E}">
        <p14:creationId xmlns:p14="http://schemas.microsoft.com/office/powerpoint/2010/main" val="76536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4B58-331A-4EF4-84D0-8DEF42E9AB43}"/>
              </a:ext>
            </a:extLst>
          </p:cNvPr>
          <p:cNvSpPr>
            <a:spLocks noGrp="1"/>
          </p:cNvSpPr>
          <p:nvPr>
            <p:ph type="title"/>
          </p:nvPr>
        </p:nvSpPr>
        <p:spPr>
          <a:xfrm>
            <a:off x="1097280" y="286603"/>
            <a:ext cx="7501597" cy="1450757"/>
          </a:xfrm>
        </p:spPr>
        <p:txBody>
          <a:bodyPr/>
          <a:lstStyle/>
          <a:p>
            <a:r>
              <a:rPr lang="en-US" dirty="0"/>
              <a:t>Spatiotemporally varying weather</a:t>
            </a:r>
          </a:p>
        </p:txBody>
      </p:sp>
      <p:sp>
        <p:nvSpPr>
          <p:cNvPr id="3" name="Content Placeholder 2">
            <a:extLst>
              <a:ext uri="{FF2B5EF4-FFF2-40B4-BE49-F238E27FC236}">
                <a16:creationId xmlns:a16="http://schemas.microsoft.com/office/drawing/2014/main" id="{4DF3E34B-45E5-48D0-925E-DE65F938B211}"/>
              </a:ext>
            </a:extLst>
          </p:cNvPr>
          <p:cNvSpPr>
            <a:spLocks noGrp="1"/>
          </p:cNvSpPr>
          <p:nvPr>
            <p:ph idx="1"/>
          </p:nvPr>
        </p:nvSpPr>
        <p:spPr>
          <a:xfrm>
            <a:off x="826476" y="1943438"/>
            <a:ext cx="4162084" cy="4368960"/>
          </a:xfrm>
        </p:spPr>
        <p:txBody>
          <a:bodyPr>
            <a:normAutofit/>
          </a:bodyPr>
          <a:lstStyle/>
          <a:p>
            <a:endParaRPr lang="en-US" dirty="0"/>
          </a:p>
          <a:p>
            <a:r>
              <a:rPr lang="en-US" dirty="0"/>
              <a:t>Weekly data from 28 stations</a:t>
            </a:r>
          </a:p>
          <a:p>
            <a:pPr lvl="1"/>
            <a:r>
              <a:rPr lang="en-US" dirty="0"/>
              <a:t>Total rain </a:t>
            </a:r>
          </a:p>
          <a:p>
            <a:pPr lvl="1"/>
            <a:r>
              <a:rPr lang="en-US" dirty="0"/>
              <a:t>Mean temperature</a:t>
            </a:r>
          </a:p>
          <a:p>
            <a:endParaRPr lang="en-US" dirty="0"/>
          </a:p>
          <a:p>
            <a:r>
              <a:rPr lang="en-US" dirty="0" err="1"/>
              <a:t>Geostatistically</a:t>
            </a:r>
            <a:r>
              <a:rPr lang="en-US" dirty="0"/>
              <a:t> modeled to generate a weekly predicted surface over the study area at a 5km resolution</a:t>
            </a:r>
          </a:p>
          <a:p>
            <a:pPr marL="726948" lvl="2" indent="-342900">
              <a:buFont typeface="+mj-lt"/>
              <a:buAutoNum type="arabicPeriod"/>
            </a:pPr>
            <a:endParaRPr lang="en-US" sz="1600" dirty="0"/>
          </a:p>
          <a:p>
            <a:r>
              <a:rPr lang="en-US" dirty="0"/>
              <a:t>Current and lagged weather</a:t>
            </a:r>
          </a:p>
          <a:p>
            <a:pPr marL="201168" lvl="1" indent="0">
              <a:buNone/>
            </a:pPr>
            <a:endParaRPr lang="en-US" sz="2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91680" y="2231437"/>
            <a:ext cx="3785012" cy="3336244"/>
          </a:xfrm>
          <a:prstGeom prst="rect">
            <a:avLst/>
          </a:prstGeom>
        </p:spPr>
      </p:pic>
      <p:pic>
        <p:nvPicPr>
          <p:cNvPr id="7" name="Picture 6">
            <a:extLst>
              <a:ext uri="{FF2B5EF4-FFF2-40B4-BE49-F238E27FC236}">
                <a16:creationId xmlns:a16="http://schemas.microsoft.com/office/drawing/2014/main" id="{BFFD5959-C726-48B6-9BED-EB0B7843BA88}"/>
              </a:ext>
            </a:extLst>
          </p:cNvPr>
          <p:cNvPicPr/>
          <p:nvPr/>
        </p:nvPicPr>
        <p:blipFill>
          <a:blip r:embed="rId3">
            <a:extLst>
              <a:ext uri="{28A0092B-C50C-407E-A947-70E740481C1C}">
                <a14:useLocalDpi xmlns:a14="http://schemas.microsoft.com/office/drawing/2010/main" val="0"/>
              </a:ext>
            </a:extLst>
          </a:blip>
          <a:stretch>
            <a:fillRect/>
          </a:stretch>
        </p:blipFill>
        <p:spPr>
          <a:xfrm>
            <a:off x="5061131" y="2231437"/>
            <a:ext cx="7091679" cy="3490094"/>
          </a:xfrm>
          <a:prstGeom prst="rect">
            <a:avLst/>
          </a:prstGeom>
        </p:spPr>
      </p:pic>
    </p:spTree>
    <p:extLst>
      <p:ext uri="{BB962C8B-B14F-4D97-AF65-F5344CB8AC3E}">
        <p14:creationId xmlns:p14="http://schemas.microsoft.com/office/powerpoint/2010/main" val="13690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recent rainfall and temperature</a:t>
            </a:r>
          </a:p>
        </p:txBody>
      </p:sp>
      <p:graphicFrame>
        <p:nvGraphicFramePr>
          <p:cNvPr id="10" name="Content Placeholder 9">
            <a:extLst>
              <a:ext uri="{FF2B5EF4-FFF2-40B4-BE49-F238E27FC236}">
                <a16:creationId xmlns:a16="http://schemas.microsoft.com/office/drawing/2014/main" id="{C17D18AD-9BE0-4F95-B8AF-DD9466640BED}"/>
              </a:ext>
            </a:extLst>
          </p:cNvPr>
          <p:cNvGraphicFramePr>
            <a:graphicFrameLocks noGrp="1"/>
          </p:cNvGraphicFramePr>
          <p:nvPr>
            <p:ph sz="half" idx="1"/>
            <p:extLst/>
          </p:nvPr>
        </p:nvGraphicFramePr>
        <p:xfrm>
          <a:off x="5417595" y="1929091"/>
          <a:ext cx="6079411" cy="3867595"/>
        </p:xfrm>
        <a:graphic>
          <a:graphicData uri="http://schemas.openxmlformats.org/drawingml/2006/table">
            <a:tbl>
              <a:tblPr firstRow="1" firstCol="1"/>
              <a:tblGrid>
                <a:gridCol w="2141218">
                  <a:extLst>
                    <a:ext uri="{9D8B030D-6E8A-4147-A177-3AD203B41FA5}">
                      <a16:colId xmlns:a16="http://schemas.microsoft.com/office/drawing/2014/main" val="946300447"/>
                    </a:ext>
                  </a:extLst>
                </a:gridCol>
                <a:gridCol w="2058316">
                  <a:extLst>
                    <a:ext uri="{9D8B030D-6E8A-4147-A177-3AD203B41FA5}">
                      <a16:colId xmlns:a16="http://schemas.microsoft.com/office/drawing/2014/main" val="520724280"/>
                    </a:ext>
                  </a:extLst>
                </a:gridCol>
                <a:gridCol w="1879877">
                  <a:extLst>
                    <a:ext uri="{9D8B030D-6E8A-4147-A177-3AD203B41FA5}">
                      <a16:colId xmlns:a16="http://schemas.microsoft.com/office/drawing/2014/main" val="2436392348"/>
                    </a:ext>
                  </a:extLst>
                </a:gridCol>
              </a:tblGrid>
              <a:tr h="233915">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b="1" dirty="0"/>
                        <a:t>RR (95% CI)</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val="2898210559"/>
                  </a:ext>
                </a:extLst>
              </a:tr>
              <a:tr h="455731">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Variable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Emergence</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Endemic</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(2003-2014)</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282749"/>
                  </a:ext>
                </a:extLst>
              </a:tr>
              <a:tr h="23391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Rainfall (cm)</a:t>
                      </a:r>
                    </a:p>
                  </a:txBody>
                  <a:tcPr marL="42730" marR="4273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42730" marR="42730" marT="0" marB="0">
                    <a:lnL w="12700" cmpd="sng">
                      <a:noFill/>
                      <a:prstDash val="soli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42730" marR="4273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55661410"/>
                  </a:ext>
                </a:extLst>
              </a:tr>
              <a:tr h="233915">
                <a:tc>
                  <a:txBody>
                    <a:bodyPr/>
                    <a:lstStyle/>
                    <a:p>
                      <a:pPr marL="0" marR="0" indent="273685">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Current week </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0.985 (0.961 - 1.008)</a:t>
                      </a:r>
                      <a:endParaRPr lang="en-US" sz="16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0.979 (0.971 - 0.988)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88712458"/>
                  </a:ext>
                </a:extLst>
              </a:tr>
              <a:tr h="233915">
                <a:tc>
                  <a:txBody>
                    <a:bodyPr/>
                    <a:lstStyle/>
                    <a:p>
                      <a:pPr marL="0" marR="0" indent="273685">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Week Lag</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0.983 (0.960 - 1.006)</a:t>
                      </a:r>
                      <a:endParaRPr lang="en-US" sz="16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0.995 (0.985 - 1.005)</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8104075"/>
                  </a:ext>
                </a:extLst>
              </a:tr>
              <a:tr h="233915">
                <a:tc>
                  <a:txBody>
                    <a:bodyPr/>
                    <a:lstStyle/>
                    <a:p>
                      <a:pPr marL="0" marR="0" indent="27368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Week Lag</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1.012 (0.994 - 1.030)</a:t>
                      </a:r>
                      <a:endParaRPr lang="en-US" sz="16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1.012 (1.002 - 1.022)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90620466"/>
                  </a:ext>
                </a:extLst>
              </a:tr>
              <a:tr h="233915">
                <a:tc>
                  <a:txBody>
                    <a:bodyPr/>
                    <a:lstStyle/>
                    <a:p>
                      <a:pPr marL="0" marR="0" indent="27368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 Week Lag</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0.992 (0.975 - 1.009)</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1.018 (1.009 - 1.028)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49576127"/>
                  </a:ext>
                </a:extLst>
              </a:tr>
              <a:tr h="233915">
                <a:tc>
                  <a:txBody>
                    <a:bodyPr/>
                    <a:lstStyle/>
                    <a:p>
                      <a:pPr marL="0" marR="0" indent="27368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 Week Lag</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0.974 (0.958 - 0.991)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1.001 (0.992 - 1.011)</a:t>
                      </a:r>
                      <a:endParaRPr lang="en-US" sz="16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09859706"/>
                  </a:ext>
                </a:extLst>
              </a:tr>
              <a:tr h="233915">
                <a:tc>
                  <a:txBody>
                    <a:bodyPr/>
                    <a:lstStyle/>
                    <a:p>
                      <a:pPr marL="0" marR="0" indent="27368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 Week Lag</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0.977 (0.961 - 0.993)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0.997 (0.989 - 1.005)</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33965864"/>
                  </a:ext>
                </a:extLst>
              </a:tr>
              <a:tr h="233915">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Temperature (</a:t>
                      </a:r>
                      <a:r>
                        <a:rPr lang="en-US" sz="1600">
                          <a:effectLst/>
                          <a:latin typeface="Calibri" panose="020F0502020204030204" pitchFamily="34" charset="0"/>
                          <a:ea typeface="Calibri" panose="020F0502020204030204" pitchFamily="34" charset="0"/>
                          <a:cs typeface="Calibri" panose="020F0502020204030204" pitchFamily="34" charset="0"/>
                        </a:rPr>
                        <a:t>°</a:t>
                      </a:r>
                      <a:r>
                        <a:rPr lang="en-US" sz="1600">
                          <a:effectLst/>
                          <a:latin typeface="Calibri" panose="020F0502020204030204" pitchFamily="34" charset="0"/>
                          <a:ea typeface="Calibri" panose="020F0502020204030204" pitchFamily="34" charset="0"/>
                          <a:cs typeface="Times New Roman" panose="02020603050405020304" pitchFamily="18" charset="0"/>
                        </a:rPr>
                        <a:t> Celsius)</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28124644"/>
                  </a:ext>
                </a:extLst>
              </a:tr>
              <a:tr h="233915">
                <a:tc>
                  <a:txBody>
                    <a:bodyPr/>
                    <a:lstStyle/>
                    <a:p>
                      <a:pPr marL="216535" marR="0" indent="5715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Current Week</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1.177 (1.043 - 1.330)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1.088 (1.039 - 1.140)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57073061"/>
                  </a:ext>
                </a:extLst>
              </a:tr>
              <a:tr h="233915">
                <a:tc>
                  <a:txBody>
                    <a:bodyPr/>
                    <a:lstStyle/>
                    <a:p>
                      <a:pPr marL="216535" marR="0" indent="5715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 Week Lag</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1.168 (1.012 - 1.349)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1.045 (0.982 - 1.112)</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35542614"/>
                  </a:ext>
                </a:extLst>
              </a:tr>
              <a:tr h="233915">
                <a:tc>
                  <a:txBody>
                    <a:bodyPr/>
                    <a:lstStyle/>
                    <a:p>
                      <a:pPr marL="216535" marR="0" indent="5715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Week Lag</a:t>
                      </a:r>
                    </a:p>
                  </a:txBody>
                  <a:tcPr marL="42730" marR="4273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0.827 (0.736 - 0.929)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w="12700" cmpd="sng">
                      <a:noFill/>
                      <a:prstDash val="soli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0.865 (0.826 - 0.905)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62464272"/>
                  </a:ext>
                </a:extLst>
              </a:tr>
              <a:tr h="23391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42730" marR="4273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42730" marR="42730" marT="0" marB="0">
                    <a:lnL w="12700" cmpd="sng">
                      <a:noFill/>
                      <a:prstDash val="solid"/>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42730" marR="4273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090577"/>
                  </a:ext>
                </a:extLst>
              </a:tr>
            </a:tbl>
          </a:graphicData>
        </a:graphic>
      </p:graphicFrame>
      <p:sp>
        <p:nvSpPr>
          <p:cNvPr id="3" name="Content Placeholder 2">
            <a:extLst>
              <a:ext uri="{FF2B5EF4-FFF2-40B4-BE49-F238E27FC236}">
                <a16:creationId xmlns:a16="http://schemas.microsoft.com/office/drawing/2014/main" id="{97DAA292-7B00-414E-8099-969893BED6ED}"/>
              </a:ext>
            </a:extLst>
          </p:cNvPr>
          <p:cNvSpPr>
            <a:spLocks noGrp="1"/>
          </p:cNvSpPr>
          <p:nvPr>
            <p:ph sz="half" idx="2"/>
          </p:nvPr>
        </p:nvSpPr>
        <p:spPr>
          <a:xfrm>
            <a:off x="989849" y="2101228"/>
            <a:ext cx="4118178" cy="4338249"/>
          </a:xfrm>
        </p:spPr>
        <p:txBody>
          <a:bodyPr>
            <a:normAutofit/>
          </a:bodyPr>
          <a:lstStyle/>
          <a:p>
            <a:endParaRPr lang="en-US" dirty="0"/>
          </a:p>
          <a:p>
            <a:r>
              <a:rPr lang="en-US" dirty="0"/>
              <a:t>Emergence </a:t>
            </a:r>
          </a:p>
          <a:p>
            <a:pPr lvl="1"/>
            <a:r>
              <a:rPr lang="en-US" dirty="0"/>
              <a:t>Rain 4-5 weeks ago</a:t>
            </a:r>
          </a:p>
          <a:p>
            <a:pPr lvl="2"/>
            <a:r>
              <a:rPr lang="en-US" dirty="0"/>
              <a:t>Note: Similar but non-significant point estimates for 0-2 weeks of lag</a:t>
            </a:r>
          </a:p>
          <a:p>
            <a:pPr lvl="1"/>
            <a:r>
              <a:rPr lang="en-US" dirty="0"/>
              <a:t>Stronger relationship with temperature</a:t>
            </a:r>
          </a:p>
          <a:p>
            <a:endParaRPr lang="en-US" dirty="0"/>
          </a:p>
          <a:p>
            <a:r>
              <a:rPr lang="en-US" dirty="0"/>
              <a:t>Endemic</a:t>
            </a:r>
          </a:p>
          <a:p>
            <a:pPr lvl="1"/>
            <a:r>
              <a:rPr lang="en-US" dirty="0"/>
              <a:t>Recent rainfall (0, 2-3)</a:t>
            </a:r>
          </a:p>
          <a:p>
            <a:pPr lvl="1"/>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6644B9B3-C35B-4D51-8075-9BC59D1A17B2}"/>
              </a:ext>
            </a:extLst>
          </p:cNvPr>
          <p:cNvSpPr txBox="1"/>
          <p:nvPr/>
        </p:nvSpPr>
        <p:spPr>
          <a:xfrm>
            <a:off x="7678664" y="6454800"/>
            <a:ext cx="4445604" cy="369332"/>
          </a:xfrm>
          <a:prstGeom prst="rect">
            <a:avLst/>
          </a:prstGeom>
          <a:noFill/>
        </p:spPr>
        <p:txBody>
          <a:bodyPr wrap="square" rtlCol="0">
            <a:spAutoFit/>
          </a:bodyPr>
          <a:lstStyle/>
          <a:p>
            <a:r>
              <a:rPr lang="en-US" i="1" dirty="0">
                <a:solidFill>
                  <a:schemeClr val="bg2">
                    <a:lumMod val="90000"/>
                  </a:schemeClr>
                </a:solidFill>
              </a:rPr>
              <a:t>Note: Non-significant associations are in grey </a:t>
            </a:r>
          </a:p>
        </p:txBody>
      </p:sp>
    </p:spTree>
    <p:extLst>
      <p:ext uri="{BB962C8B-B14F-4D97-AF65-F5344CB8AC3E}">
        <p14:creationId xmlns:p14="http://schemas.microsoft.com/office/powerpoint/2010/main" val="396534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91AD-39EB-4222-B909-694EA78640B2}"/>
              </a:ext>
            </a:extLst>
          </p:cNvPr>
          <p:cNvSpPr>
            <a:spLocks noGrp="1"/>
          </p:cNvSpPr>
          <p:nvPr>
            <p:ph type="title"/>
          </p:nvPr>
        </p:nvSpPr>
        <p:spPr>
          <a:xfrm>
            <a:off x="1097280" y="286603"/>
            <a:ext cx="10670650" cy="1450757"/>
          </a:xfrm>
        </p:spPr>
        <p:txBody>
          <a:bodyPr/>
          <a:lstStyle/>
          <a:p>
            <a:r>
              <a:rPr lang="en-US" dirty="0"/>
              <a:t>Consistent landscape and agricultural associations</a:t>
            </a:r>
          </a:p>
        </p:txBody>
      </p:sp>
      <p:graphicFrame>
        <p:nvGraphicFramePr>
          <p:cNvPr id="4" name="Content Placeholder 3">
            <a:extLst>
              <a:ext uri="{FF2B5EF4-FFF2-40B4-BE49-F238E27FC236}">
                <a16:creationId xmlns:a16="http://schemas.microsoft.com/office/drawing/2014/main" id="{4C9CC244-4891-49B3-B518-29B3E4171EA6}"/>
              </a:ext>
            </a:extLst>
          </p:cNvPr>
          <p:cNvGraphicFramePr>
            <a:graphicFrameLocks noGrp="1"/>
          </p:cNvGraphicFramePr>
          <p:nvPr>
            <p:ph idx="1"/>
            <p:extLst/>
          </p:nvPr>
        </p:nvGraphicFramePr>
        <p:xfrm>
          <a:off x="4949724" y="2700622"/>
          <a:ext cx="6535299" cy="2289979"/>
        </p:xfrm>
        <a:graphic>
          <a:graphicData uri="http://schemas.openxmlformats.org/drawingml/2006/table">
            <a:tbl>
              <a:tblPr firstRow="1" firstCol="1"/>
              <a:tblGrid>
                <a:gridCol w="2733773">
                  <a:extLst>
                    <a:ext uri="{9D8B030D-6E8A-4147-A177-3AD203B41FA5}">
                      <a16:colId xmlns:a16="http://schemas.microsoft.com/office/drawing/2014/main" val="425061376"/>
                    </a:ext>
                  </a:extLst>
                </a:gridCol>
                <a:gridCol w="1925592">
                  <a:extLst>
                    <a:ext uri="{9D8B030D-6E8A-4147-A177-3AD203B41FA5}">
                      <a16:colId xmlns:a16="http://schemas.microsoft.com/office/drawing/2014/main" val="2458099919"/>
                    </a:ext>
                  </a:extLst>
                </a:gridCol>
                <a:gridCol w="1875934">
                  <a:extLst>
                    <a:ext uri="{9D8B030D-6E8A-4147-A177-3AD203B41FA5}">
                      <a16:colId xmlns:a16="http://schemas.microsoft.com/office/drawing/2014/main" val="2807070426"/>
                    </a:ext>
                  </a:extLst>
                </a:gridCol>
              </a:tblGrid>
              <a:tr h="366149">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b="1" dirty="0"/>
                        <a:t>RR (95% CI)</a:t>
                      </a:r>
                    </a:p>
                  </a:txBody>
                  <a:tcPr>
                    <a:lnL w="12700" cmpd="sng">
                      <a:noFill/>
                      <a:prstDash val="solid"/>
                    </a:lnL>
                  </a:tcPr>
                </a:tc>
                <a:tc hMerge="1">
                  <a:txBody>
                    <a:bodyPr/>
                    <a:lstStyle/>
                    <a:p>
                      <a:endParaRPr lang="en-US"/>
                    </a:p>
                  </a:txBody>
                  <a:tcPr/>
                </a:tc>
                <a:extLst>
                  <a:ext uri="{0D108BD9-81ED-4DB2-BD59-A6C34878D82A}">
                    <a16:rowId xmlns:a16="http://schemas.microsoft.com/office/drawing/2014/main" val="2649528013"/>
                  </a:ext>
                </a:extLst>
              </a:tr>
              <a:tr h="510766">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Emergence</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Endemic</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(2003-2014)</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703201"/>
                  </a:ext>
                </a:extLst>
              </a:tr>
              <a:tr h="249566">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Rural population (%)</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1.004 (1.001 - 1.008)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1.006 (1.004 - 1.008)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5415056"/>
                  </a:ext>
                </a:extLst>
              </a:tr>
              <a:tr h="249566">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Land Use (% district area)</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69724076"/>
                  </a:ext>
                </a:extLst>
              </a:tr>
              <a:tr h="249566">
                <a:tc>
                  <a:txBody>
                    <a:bodyPr/>
                    <a:lstStyle/>
                    <a:p>
                      <a:pPr marL="0" marR="0" indent="216535">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Urban</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0.970 (0.959 - 0.981)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0.961 (0.955 - 0.968)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45677772"/>
                  </a:ext>
                </a:extLst>
              </a:tr>
              <a:tr h="249566">
                <a:tc>
                  <a:txBody>
                    <a:bodyPr/>
                    <a:lstStyle/>
                    <a:p>
                      <a:pPr marL="0" marR="0" indent="21653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Marsh/Swamp</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0.902 (0.872 - 0.931)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0.960 (0.949 - 0.972)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22375990"/>
                  </a:ext>
                </a:extLst>
              </a:tr>
              <a:tr h="41480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Average Patch Size (10,000 m</a:t>
                      </a:r>
                      <a:r>
                        <a:rPr lang="en-US" sz="16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1.012 (1.009 - 1.016)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1.011 (1.009 - 1.013)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961459"/>
                  </a:ext>
                </a:extLst>
              </a:tr>
            </a:tbl>
          </a:graphicData>
        </a:graphic>
      </p:graphicFrame>
      <p:sp>
        <p:nvSpPr>
          <p:cNvPr id="5" name="Content Placeholder 2">
            <a:extLst>
              <a:ext uri="{FF2B5EF4-FFF2-40B4-BE49-F238E27FC236}">
                <a16:creationId xmlns:a16="http://schemas.microsoft.com/office/drawing/2014/main" id="{89F214D9-A479-4EF3-8F6D-DC835CFE56EA}"/>
              </a:ext>
            </a:extLst>
          </p:cNvPr>
          <p:cNvSpPr txBox="1">
            <a:spLocks/>
          </p:cNvSpPr>
          <p:nvPr/>
        </p:nvSpPr>
        <p:spPr>
          <a:xfrm>
            <a:off x="812463" y="1890982"/>
            <a:ext cx="4012439" cy="433824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pPr lvl="1"/>
            <a:endParaRPr lang="en-US" dirty="0"/>
          </a:p>
          <a:p>
            <a:r>
              <a:rPr lang="en-US" dirty="0"/>
              <a:t>A rural disease</a:t>
            </a:r>
          </a:p>
          <a:p>
            <a:pPr lvl="1"/>
            <a:r>
              <a:rPr lang="en-US" dirty="0"/>
              <a:t>High rural population</a:t>
            </a:r>
          </a:p>
          <a:p>
            <a:pPr lvl="1"/>
            <a:r>
              <a:rPr lang="en-US" dirty="0"/>
              <a:t>Low % urban or marsh</a:t>
            </a:r>
          </a:p>
          <a:p>
            <a:pPr lvl="1"/>
            <a:endParaRPr lang="en-US" dirty="0"/>
          </a:p>
          <a:p>
            <a:pPr lvl="1"/>
            <a:endParaRPr lang="en-US" dirty="0"/>
          </a:p>
          <a:p>
            <a:r>
              <a:rPr lang="en-US" dirty="0"/>
              <a:t>Landscape fragmentation</a:t>
            </a:r>
          </a:p>
          <a:p>
            <a:endParaRPr lang="en-US" dirty="0"/>
          </a:p>
          <a:p>
            <a:endParaRPr lang="en-US" dirty="0"/>
          </a:p>
        </p:txBody>
      </p:sp>
      <p:sp>
        <p:nvSpPr>
          <p:cNvPr id="8" name="TextBox 7">
            <a:extLst>
              <a:ext uri="{FF2B5EF4-FFF2-40B4-BE49-F238E27FC236}">
                <a16:creationId xmlns:a16="http://schemas.microsoft.com/office/drawing/2014/main" id="{154A3D0F-3A13-4386-9763-079E7F6824EC}"/>
              </a:ext>
            </a:extLst>
          </p:cNvPr>
          <p:cNvSpPr txBox="1"/>
          <p:nvPr/>
        </p:nvSpPr>
        <p:spPr>
          <a:xfrm>
            <a:off x="7678664" y="6454800"/>
            <a:ext cx="4445604" cy="369332"/>
          </a:xfrm>
          <a:prstGeom prst="rect">
            <a:avLst/>
          </a:prstGeom>
          <a:noFill/>
        </p:spPr>
        <p:txBody>
          <a:bodyPr wrap="square" rtlCol="0">
            <a:spAutoFit/>
          </a:bodyPr>
          <a:lstStyle/>
          <a:p>
            <a:r>
              <a:rPr lang="en-US" i="1" dirty="0">
                <a:solidFill>
                  <a:schemeClr val="bg2">
                    <a:lumMod val="90000"/>
                  </a:schemeClr>
                </a:solidFill>
              </a:rPr>
              <a:t>Note: Non-significant associations are in grey </a:t>
            </a:r>
          </a:p>
        </p:txBody>
      </p:sp>
    </p:spTree>
    <p:extLst>
      <p:ext uri="{BB962C8B-B14F-4D97-AF65-F5344CB8AC3E}">
        <p14:creationId xmlns:p14="http://schemas.microsoft.com/office/powerpoint/2010/main" val="212402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91AD-39EB-4222-B909-694EA78640B2}"/>
              </a:ext>
            </a:extLst>
          </p:cNvPr>
          <p:cNvSpPr>
            <a:spLocks noGrp="1"/>
          </p:cNvSpPr>
          <p:nvPr>
            <p:ph type="title"/>
          </p:nvPr>
        </p:nvSpPr>
        <p:spPr/>
        <p:txBody>
          <a:bodyPr/>
          <a:lstStyle/>
          <a:p>
            <a:r>
              <a:rPr lang="en-US" dirty="0"/>
              <a:t>Certain landscape and agricultural determinants vary by period</a:t>
            </a:r>
          </a:p>
        </p:txBody>
      </p:sp>
      <p:graphicFrame>
        <p:nvGraphicFramePr>
          <p:cNvPr id="4" name="Content Placeholder 3">
            <a:extLst>
              <a:ext uri="{FF2B5EF4-FFF2-40B4-BE49-F238E27FC236}">
                <a16:creationId xmlns:a16="http://schemas.microsoft.com/office/drawing/2014/main" id="{4C9CC244-4891-49B3-B518-29B3E4171EA6}"/>
              </a:ext>
            </a:extLst>
          </p:cNvPr>
          <p:cNvGraphicFramePr>
            <a:graphicFrameLocks noGrp="1"/>
          </p:cNvGraphicFramePr>
          <p:nvPr>
            <p:ph idx="1"/>
            <p:extLst>
              <p:ext uri="{D42A27DB-BD31-4B8C-83A1-F6EECF244321}">
                <p14:modId xmlns:p14="http://schemas.microsoft.com/office/powerpoint/2010/main" val="2658790990"/>
              </p:ext>
            </p:extLst>
          </p:nvPr>
        </p:nvGraphicFramePr>
        <p:xfrm>
          <a:off x="5029239" y="2222383"/>
          <a:ext cx="6535299" cy="2987433"/>
        </p:xfrm>
        <a:graphic>
          <a:graphicData uri="http://schemas.openxmlformats.org/drawingml/2006/table">
            <a:tbl>
              <a:tblPr firstRow="1" firstCol="1"/>
              <a:tblGrid>
                <a:gridCol w="2733773">
                  <a:extLst>
                    <a:ext uri="{9D8B030D-6E8A-4147-A177-3AD203B41FA5}">
                      <a16:colId xmlns:a16="http://schemas.microsoft.com/office/drawing/2014/main" val="425061376"/>
                    </a:ext>
                  </a:extLst>
                </a:gridCol>
                <a:gridCol w="1925592">
                  <a:extLst>
                    <a:ext uri="{9D8B030D-6E8A-4147-A177-3AD203B41FA5}">
                      <a16:colId xmlns:a16="http://schemas.microsoft.com/office/drawing/2014/main" val="2458099919"/>
                    </a:ext>
                  </a:extLst>
                </a:gridCol>
                <a:gridCol w="1875934">
                  <a:extLst>
                    <a:ext uri="{9D8B030D-6E8A-4147-A177-3AD203B41FA5}">
                      <a16:colId xmlns:a16="http://schemas.microsoft.com/office/drawing/2014/main" val="2807070426"/>
                    </a:ext>
                  </a:extLst>
                </a:gridCol>
              </a:tblGrid>
              <a:tr h="261867">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b="1" dirty="0"/>
                        <a:t>RR (95% CI)</a:t>
                      </a:r>
                    </a:p>
                  </a:txBody>
                  <a:tcPr>
                    <a:lnL w="12700" cmpd="sng">
                      <a:noFill/>
                      <a:prstDash val="solid"/>
                    </a:lnL>
                    <a:lnR w="12700" cap="flat" cmpd="sng" algn="ctr">
                      <a:solidFill>
                        <a:schemeClr val="tx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val="2649528013"/>
                  </a:ext>
                </a:extLst>
              </a:tr>
              <a:tr h="526737">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Emergence</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Endemic</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(2003-2014)</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703201"/>
                  </a:ext>
                </a:extLst>
              </a:tr>
              <a:tr h="26186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Land Use (% district area)</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69724076"/>
                  </a:ext>
                </a:extLst>
              </a:tr>
              <a:tr h="261867">
                <a:tc>
                  <a:txBody>
                    <a:bodyPr/>
                    <a:lstStyle/>
                    <a:p>
                      <a:pPr marL="0" marR="0" indent="216535">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Rice Paddy </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1.011 (1.008 - 1.014)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0.995 (0.994 - 0.997)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64044170"/>
                  </a:ext>
                </a:extLst>
              </a:tr>
              <a:tr h="261867">
                <a:tc>
                  <a:txBody>
                    <a:bodyPr/>
                    <a:lstStyle/>
                    <a:p>
                      <a:pPr marL="0" marR="0" indent="21653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Other Agriculture</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0.995 (0.989 - 1.000)</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1.005 (1.002 - 1.008)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59709780"/>
                  </a:ext>
                </a:extLst>
              </a:tr>
              <a:tr h="261867">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Livestock Density/km</a:t>
                      </a:r>
                      <a:r>
                        <a:rPr lang="en-US" sz="16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87895633"/>
                  </a:ext>
                </a:extLst>
              </a:tr>
              <a:tr h="261867">
                <a:tc>
                  <a:txBody>
                    <a:bodyPr/>
                    <a:lstStyle/>
                    <a:p>
                      <a:pPr marL="0" marR="0" indent="21653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Poultry (per 100)</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0.989 (0.978 - 0.999)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0.997 (0.989 - 1.005)</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31787438"/>
                  </a:ext>
                </a:extLst>
              </a:tr>
              <a:tr h="261867">
                <a:tc>
                  <a:txBody>
                    <a:bodyPr/>
                    <a:lstStyle/>
                    <a:p>
                      <a:pPr marL="0" marR="0" indent="21653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Pigs</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1.001 (0.994 - 1.008)</a:t>
                      </a:r>
                      <a:endParaRPr lang="en-US" sz="16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0.993 (0.990 - 0.997)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15356062"/>
                  </a:ext>
                </a:extLst>
              </a:tr>
              <a:tr h="261867">
                <a:tc>
                  <a:txBody>
                    <a:bodyPr/>
                    <a:lstStyle/>
                    <a:p>
                      <a:pPr marL="0" marR="0" indent="216535">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Cattle</a:t>
                      </a: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1.002 (0.994 - 1.009)</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0.981 (0.977 - 0.985)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0910717"/>
                  </a:ext>
                </a:extLst>
              </a:tr>
              <a:tr h="26186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Irrigation (% area)</a:t>
                      </a: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0.994 (0.987 - 1.001)</a:t>
                      </a:r>
                      <a:endParaRPr lang="en-US" sz="16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1.026 (1.022 - 1.030)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4201343"/>
                  </a:ext>
                </a:extLst>
              </a:tr>
            </a:tbl>
          </a:graphicData>
        </a:graphic>
      </p:graphicFrame>
      <p:sp>
        <p:nvSpPr>
          <p:cNvPr id="5" name="Content Placeholder 2">
            <a:extLst>
              <a:ext uri="{FF2B5EF4-FFF2-40B4-BE49-F238E27FC236}">
                <a16:creationId xmlns:a16="http://schemas.microsoft.com/office/drawing/2014/main" id="{89F214D9-A479-4EF3-8F6D-DC835CFE56EA}"/>
              </a:ext>
            </a:extLst>
          </p:cNvPr>
          <p:cNvSpPr txBox="1">
            <a:spLocks/>
          </p:cNvSpPr>
          <p:nvPr/>
        </p:nvSpPr>
        <p:spPr>
          <a:xfrm>
            <a:off x="812463" y="1890982"/>
            <a:ext cx="4012439" cy="433824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r>
              <a:rPr lang="en-US" dirty="0"/>
              <a:t>Emergence show the expected association with rice, but little else</a:t>
            </a:r>
          </a:p>
          <a:p>
            <a:endParaRPr lang="en-US" dirty="0"/>
          </a:p>
          <a:p>
            <a:r>
              <a:rPr lang="en-US" dirty="0"/>
              <a:t>Endemic leptospirosis</a:t>
            </a:r>
          </a:p>
          <a:p>
            <a:pPr lvl="1"/>
            <a:r>
              <a:rPr lang="en-US" dirty="0"/>
              <a:t>Rice paddy protective</a:t>
            </a:r>
          </a:p>
          <a:p>
            <a:pPr lvl="1"/>
            <a:r>
              <a:rPr lang="en-US" dirty="0"/>
              <a:t>Irrigation</a:t>
            </a:r>
            <a:r>
              <a:rPr lang="en-US" dirty="0">
                <a:sym typeface="Wingdings" panose="05000000000000000000" pitchFamily="2" charset="2"/>
              </a:rPr>
              <a:t> risk heterogeneity</a:t>
            </a:r>
          </a:p>
          <a:p>
            <a:pPr lvl="1"/>
            <a:r>
              <a:rPr lang="en-US" dirty="0">
                <a:sym typeface="Wingdings" panose="05000000000000000000" pitchFamily="2" charset="2"/>
              </a:rPr>
              <a:t>Unexpected other associations</a:t>
            </a:r>
            <a:endParaRPr lang="en-US" dirty="0"/>
          </a:p>
          <a:p>
            <a:endParaRPr lang="en-US" dirty="0"/>
          </a:p>
        </p:txBody>
      </p:sp>
      <p:sp>
        <p:nvSpPr>
          <p:cNvPr id="8" name="TextBox 7">
            <a:extLst>
              <a:ext uri="{FF2B5EF4-FFF2-40B4-BE49-F238E27FC236}">
                <a16:creationId xmlns:a16="http://schemas.microsoft.com/office/drawing/2014/main" id="{154A3D0F-3A13-4386-9763-079E7F6824EC}"/>
              </a:ext>
            </a:extLst>
          </p:cNvPr>
          <p:cNvSpPr txBox="1"/>
          <p:nvPr/>
        </p:nvSpPr>
        <p:spPr>
          <a:xfrm>
            <a:off x="7678664" y="6454800"/>
            <a:ext cx="4445604" cy="369332"/>
          </a:xfrm>
          <a:prstGeom prst="rect">
            <a:avLst/>
          </a:prstGeom>
          <a:noFill/>
        </p:spPr>
        <p:txBody>
          <a:bodyPr wrap="square" rtlCol="0">
            <a:spAutoFit/>
          </a:bodyPr>
          <a:lstStyle/>
          <a:p>
            <a:r>
              <a:rPr lang="en-US" i="1" dirty="0">
                <a:solidFill>
                  <a:schemeClr val="bg2">
                    <a:lumMod val="90000"/>
                  </a:schemeClr>
                </a:solidFill>
              </a:rPr>
              <a:t>Note: Non-significant associations are in grey </a:t>
            </a:r>
          </a:p>
        </p:txBody>
      </p:sp>
    </p:spTree>
    <p:extLst>
      <p:ext uri="{BB962C8B-B14F-4D97-AF65-F5344CB8AC3E}">
        <p14:creationId xmlns:p14="http://schemas.microsoft.com/office/powerpoint/2010/main" val="425542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inter-province variation</a:t>
            </a:r>
          </a:p>
        </p:txBody>
      </p:sp>
      <p:sp>
        <p:nvSpPr>
          <p:cNvPr id="4" name="Content Placeholder 3">
            <a:extLst>
              <a:ext uri="{FF2B5EF4-FFF2-40B4-BE49-F238E27FC236}">
                <a16:creationId xmlns:a16="http://schemas.microsoft.com/office/drawing/2014/main" id="{A8FAA388-1267-4716-B6D9-C7ADF37C5419}"/>
              </a:ext>
            </a:extLst>
          </p:cNvPr>
          <p:cNvSpPr>
            <a:spLocks noGrp="1"/>
          </p:cNvSpPr>
          <p:nvPr>
            <p:ph sz="half" idx="1"/>
          </p:nvPr>
        </p:nvSpPr>
        <p:spPr>
          <a:xfrm>
            <a:off x="1097280" y="1845734"/>
            <a:ext cx="3012266" cy="4023359"/>
          </a:xfrm>
        </p:spPr>
        <p:txBody>
          <a:bodyPr/>
          <a:lstStyle/>
          <a:p>
            <a:endParaRPr lang="en-US" dirty="0"/>
          </a:p>
          <a:p>
            <a:r>
              <a:rPr lang="en-US" dirty="0"/>
              <a:t>The province factor was highly significant</a:t>
            </a:r>
          </a:p>
          <a:p>
            <a:endParaRPr lang="en-US" dirty="0"/>
          </a:p>
          <a:p>
            <a:r>
              <a:rPr lang="en-US" dirty="0"/>
              <a:t>Possible marker of</a:t>
            </a:r>
          </a:p>
          <a:p>
            <a:pPr lvl="1"/>
            <a:r>
              <a:rPr lang="en-US" dirty="0"/>
              <a:t>True risk heterogeneity</a:t>
            </a:r>
          </a:p>
          <a:p>
            <a:pPr lvl="1"/>
            <a:r>
              <a:rPr lang="en-US" dirty="0"/>
              <a:t>Reporting variation</a:t>
            </a:r>
          </a:p>
          <a:p>
            <a:pPr lvl="1"/>
            <a:r>
              <a:rPr lang="en-US" dirty="0"/>
              <a:t>Socio-economic status or other factors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615" t="7827" r="8206" b="5716"/>
          <a:stretch/>
        </p:blipFill>
        <p:spPr>
          <a:xfrm>
            <a:off x="4326965" y="2874015"/>
            <a:ext cx="3567216" cy="282557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242" t="7808" r="5069" b="5105"/>
          <a:stretch/>
        </p:blipFill>
        <p:spPr>
          <a:xfrm>
            <a:off x="8271329" y="2874015"/>
            <a:ext cx="3702482" cy="2825578"/>
          </a:xfrm>
          <a:prstGeom prst="rect">
            <a:avLst/>
          </a:prstGeom>
        </p:spPr>
      </p:pic>
      <p:sp>
        <p:nvSpPr>
          <p:cNvPr id="8" name="TextBox 7">
            <a:extLst>
              <a:ext uri="{FF2B5EF4-FFF2-40B4-BE49-F238E27FC236}">
                <a16:creationId xmlns:a16="http://schemas.microsoft.com/office/drawing/2014/main" id="{75E51072-4624-4FB0-B607-78F29CC0B5AB}"/>
              </a:ext>
            </a:extLst>
          </p:cNvPr>
          <p:cNvSpPr txBox="1"/>
          <p:nvPr/>
        </p:nvSpPr>
        <p:spPr>
          <a:xfrm>
            <a:off x="5313091" y="2290049"/>
            <a:ext cx="2743200" cy="369332"/>
          </a:xfrm>
          <a:prstGeom prst="rect">
            <a:avLst/>
          </a:prstGeom>
          <a:noFill/>
        </p:spPr>
        <p:txBody>
          <a:bodyPr wrap="square" rtlCol="0">
            <a:spAutoFit/>
          </a:bodyPr>
          <a:lstStyle/>
          <a:p>
            <a:r>
              <a:rPr lang="en-US" dirty="0">
                <a:solidFill>
                  <a:srgbClr val="FF0000"/>
                </a:solidFill>
              </a:rPr>
              <a:t>Emergence</a:t>
            </a:r>
          </a:p>
        </p:txBody>
      </p:sp>
      <p:sp>
        <p:nvSpPr>
          <p:cNvPr id="11" name="TextBox 10">
            <a:extLst>
              <a:ext uri="{FF2B5EF4-FFF2-40B4-BE49-F238E27FC236}">
                <a16:creationId xmlns:a16="http://schemas.microsoft.com/office/drawing/2014/main" id="{BEEAB30F-3252-4E43-A2E2-CECB778C0342}"/>
              </a:ext>
            </a:extLst>
          </p:cNvPr>
          <p:cNvSpPr txBox="1"/>
          <p:nvPr/>
        </p:nvSpPr>
        <p:spPr>
          <a:xfrm>
            <a:off x="9264109" y="2290049"/>
            <a:ext cx="1451599" cy="369332"/>
          </a:xfrm>
          <a:prstGeom prst="rect">
            <a:avLst/>
          </a:prstGeom>
          <a:noFill/>
        </p:spPr>
        <p:txBody>
          <a:bodyPr wrap="square" rtlCol="0">
            <a:spAutoFit/>
          </a:bodyPr>
          <a:lstStyle/>
          <a:p>
            <a:r>
              <a:rPr lang="en-US" dirty="0">
                <a:solidFill>
                  <a:srgbClr val="0070C0"/>
                </a:solidFill>
              </a:rPr>
              <a:t>Endemic</a:t>
            </a:r>
            <a:r>
              <a:rPr lang="en-US" dirty="0">
                <a:solidFill>
                  <a:srgbClr val="FF0000"/>
                </a:solidFill>
              </a:rPr>
              <a:t> </a:t>
            </a:r>
          </a:p>
        </p:txBody>
      </p:sp>
    </p:spTree>
    <p:extLst>
      <p:ext uri="{BB962C8B-B14F-4D97-AF65-F5344CB8AC3E}">
        <p14:creationId xmlns:p14="http://schemas.microsoft.com/office/powerpoint/2010/main" val="329175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1C54-8557-4E2D-BC6C-405225546AB5}"/>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8354927B-2D7B-43AE-906F-C51A835CEB31}"/>
              </a:ext>
            </a:extLst>
          </p:cNvPr>
          <p:cNvSpPr>
            <a:spLocks noGrp="1"/>
          </p:cNvSpPr>
          <p:nvPr>
            <p:ph idx="1"/>
          </p:nvPr>
        </p:nvSpPr>
        <p:spPr/>
        <p:txBody>
          <a:bodyPr>
            <a:normAutofit/>
          </a:bodyPr>
          <a:lstStyle/>
          <a:p>
            <a:endParaRPr lang="en-US" dirty="0"/>
          </a:p>
          <a:p>
            <a:r>
              <a:rPr lang="en-US" dirty="0"/>
              <a:t>Ecologic analysis of district-level data</a:t>
            </a:r>
          </a:p>
          <a:p>
            <a:endParaRPr lang="en-US" dirty="0"/>
          </a:p>
          <a:p>
            <a:r>
              <a:rPr lang="en-US" dirty="0"/>
              <a:t>Passive surveillance data</a:t>
            </a:r>
          </a:p>
          <a:p>
            <a:endParaRPr lang="en-US" dirty="0"/>
          </a:p>
          <a:p>
            <a:r>
              <a:rPr lang="en-US" dirty="0"/>
              <a:t>Limited data availability &amp; resolution</a:t>
            </a:r>
          </a:p>
          <a:p>
            <a:endParaRPr lang="en-US" dirty="0"/>
          </a:p>
        </p:txBody>
      </p:sp>
      <p:sp>
        <p:nvSpPr>
          <p:cNvPr id="5" name="TextBox 4"/>
          <p:cNvSpPr txBox="1"/>
          <p:nvPr/>
        </p:nvSpPr>
        <p:spPr>
          <a:xfrm>
            <a:off x="6365122" y="3198167"/>
            <a:ext cx="5180182" cy="461665"/>
          </a:xfrm>
          <a:prstGeom prst="rect">
            <a:avLst/>
          </a:prstGeom>
          <a:noFill/>
        </p:spPr>
        <p:txBody>
          <a:bodyPr wrap="square" rtlCol="0">
            <a:spAutoFit/>
          </a:bodyPr>
          <a:lstStyle/>
          <a:p>
            <a:r>
              <a:rPr lang="en-US" sz="2400" dirty="0">
                <a:solidFill>
                  <a:srgbClr val="FF0000"/>
                </a:solidFill>
              </a:rPr>
              <a:t>Existing data at a policy-relevant scale</a:t>
            </a:r>
          </a:p>
        </p:txBody>
      </p:sp>
    </p:spTree>
    <p:extLst>
      <p:ext uri="{BB962C8B-B14F-4D97-AF65-F5344CB8AC3E}">
        <p14:creationId xmlns:p14="http://schemas.microsoft.com/office/powerpoint/2010/main" val="306641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recommendations </a:t>
            </a:r>
          </a:p>
        </p:txBody>
      </p:sp>
      <p:sp>
        <p:nvSpPr>
          <p:cNvPr id="3" name="Content Placeholder 2"/>
          <p:cNvSpPr>
            <a:spLocks noGrp="1"/>
          </p:cNvSpPr>
          <p:nvPr>
            <p:ph idx="1"/>
          </p:nvPr>
        </p:nvSpPr>
        <p:spPr/>
        <p:txBody>
          <a:bodyPr>
            <a:normAutofit/>
          </a:bodyPr>
          <a:lstStyle/>
          <a:p>
            <a:endParaRPr lang="en-US" b="1" dirty="0"/>
          </a:p>
          <a:p>
            <a:r>
              <a:rPr lang="en-US" b="1" dirty="0"/>
              <a:t>Endemic leptospirosis in this setting is not a simple disease of rice farming</a:t>
            </a:r>
          </a:p>
          <a:p>
            <a:pPr lvl="1"/>
            <a:r>
              <a:rPr lang="en-US" dirty="0"/>
              <a:t>Important to think more broadly when planning public health interventions</a:t>
            </a:r>
          </a:p>
          <a:p>
            <a:endParaRPr lang="en-US" b="1" dirty="0"/>
          </a:p>
          <a:p>
            <a:r>
              <a:rPr lang="en-US" b="1" dirty="0"/>
              <a:t>In the absence of the rice guiding principle, public health practitioners can use other information to allocate prevention resources</a:t>
            </a:r>
          </a:p>
          <a:p>
            <a:pPr lvl="1"/>
            <a:r>
              <a:rPr lang="en-US" dirty="0"/>
              <a:t>Persistent spatial risk variation is associated with agricultural characteristics </a:t>
            </a:r>
          </a:p>
          <a:p>
            <a:pPr lvl="2"/>
            <a:r>
              <a:rPr lang="en-US" dirty="0"/>
              <a:t>High: Irrigation, Other Agriculture</a:t>
            </a:r>
          </a:p>
          <a:p>
            <a:pPr lvl="2"/>
            <a:r>
              <a:rPr lang="en-US" dirty="0"/>
              <a:t>Low: Pigs, Cattle</a:t>
            </a:r>
          </a:p>
          <a:p>
            <a:pPr lvl="1"/>
            <a:r>
              <a:rPr lang="en-US" dirty="0"/>
              <a:t>Weather can be used to determine temporally-varying risk</a:t>
            </a:r>
          </a:p>
          <a:p>
            <a:endParaRPr lang="en-US" b="1" dirty="0"/>
          </a:p>
        </p:txBody>
      </p:sp>
    </p:spTree>
    <p:extLst>
      <p:ext uri="{BB962C8B-B14F-4D97-AF65-F5344CB8AC3E}">
        <p14:creationId xmlns:p14="http://schemas.microsoft.com/office/powerpoint/2010/main" val="187556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72BB-34A6-4F97-8DD0-8A8A74CAFD8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66178B6-EDFA-40C2-A9E3-D154410B1EDF}"/>
              </a:ext>
            </a:extLst>
          </p:cNvPr>
          <p:cNvSpPr>
            <a:spLocks noGrp="1"/>
          </p:cNvSpPr>
          <p:nvPr>
            <p:ph sz="half" idx="1"/>
          </p:nvPr>
        </p:nvSpPr>
        <p:spPr>
          <a:xfrm>
            <a:off x="1156956" y="2002237"/>
            <a:ext cx="4856689" cy="3710355"/>
          </a:xfrm>
        </p:spPr>
        <p:txBody>
          <a:bodyPr/>
          <a:lstStyle/>
          <a:p>
            <a:pPr lvl="1"/>
            <a:r>
              <a:rPr lang="en-US" dirty="0"/>
              <a:t>Peter Diggle</a:t>
            </a:r>
          </a:p>
          <a:p>
            <a:pPr lvl="1"/>
            <a:r>
              <a:rPr lang="en-US" dirty="0"/>
              <a:t>Vincent </a:t>
            </a:r>
            <a:r>
              <a:rPr lang="en-US" dirty="0" err="1"/>
              <a:t>Herbreteau</a:t>
            </a:r>
            <a:r>
              <a:rPr lang="en-US" dirty="0"/>
              <a:t> </a:t>
            </a:r>
          </a:p>
          <a:p>
            <a:pPr lvl="1"/>
            <a:r>
              <a:rPr lang="en-US" dirty="0" err="1"/>
              <a:t>Soawapak</a:t>
            </a:r>
            <a:r>
              <a:rPr lang="en-US" dirty="0"/>
              <a:t> </a:t>
            </a:r>
            <a:r>
              <a:rPr lang="en-US" dirty="0" err="1"/>
              <a:t>Hinjoy</a:t>
            </a:r>
            <a:endParaRPr lang="en-US" dirty="0"/>
          </a:p>
          <a:p>
            <a:pPr lvl="1"/>
            <a:r>
              <a:rPr lang="en-US" dirty="0"/>
              <a:t>Albert </a:t>
            </a:r>
            <a:r>
              <a:rPr lang="en-US" dirty="0" err="1"/>
              <a:t>Ko</a:t>
            </a:r>
            <a:endParaRPr lang="en-US" dirty="0"/>
          </a:p>
          <a:p>
            <a:pPr lvl="1"/>
            <a:r>
              <a:rPr lang="en-US" dirty="0"/>
              <a:t>James Childs</a:t>
            </a:r>
          </a:p>
          <a:p>
            <a:pPr lvl="1"/>
            <a:r>
              <a:rPr lang="en-US" dirty="0"/>
              <a:t>Kanchana </a:t>
            </a:r>
            <a:r>
              <a:rPr lang="en-US" dirty="0" err="1"/>
              <a:t>Nakhapakorn</a:t>
            </a:r>
            <a:endParaRPr lang="en-US" dirty="0"/>
          </a:p>
          <a:p>
            <a:pPr lvl="1"/>
            <a:r>
              <a:rPr lang="en-US" dirty="0"/>
              <a:t>Ricardo Soares </a:t>
            </a:r>
            <a:r>
              <a:rPr lang="en-US" dirty="0" err="1"/>
              <a:t>Magalhães</a:t>
            </a:r>
            <a:endParaRPr lang="en-US" dirty="0"/>
          </a:p>
        </p:txBody>
      </p:sp>
      <p:sp>
        <p:nvSpPr>
          <p:cNvPr id="4" name="Content Placeholder 3">
            <a:extLst>
              <a:ext uri="{FF2B5EF4-FFF2-40B4-BE49-F238E27FC236}">
                <a16:creationId xmlns:a16="http://schemas.microsoft.com/office/drawing/2014/main" id="{1B8AF791-5DFF-4958-9783-2787BC551ABC}"/>
              </a:ext>
            </a:extLst>
          </p:cNvPr>
          <p:cNvSpPr>
            <a:spLocks noGrp="1"/>
          </p:cNvSpPr>
          <p:nvPr>
            <p:ph sz="half" idx="2"/>
          </p:nvPr>
        </p:nvSpPr>
        <p:spPr>
          <a:xfrm>
            <a:off x="7284054" y="1420859"/>
            <a:ext cx="4183379" cy="4023360"/>
          </a:xfrm>
        </p:spPr>
        <p:txBody>
          <a:bodyPr/>
          <a:lstStyle/>
          <a:p>
            <a:pPr lvl="1" algn="r"/>
            <a:endParaRPr lang="en-US" dirty="0"/>
          </a:p>
          <a:p>
            <a:pPr lvl="1" algn="r"/>
            <a:endParaRPr lang="en-US" dirty="0"/>
          </a:p>
          <a:p>
            <a:pPr marL="201168" lvl="1" indent="0">
              <a:buNone/>
            </a:pPr>
            <a:r>
              <a:rPr lang="en-US" dirty="0"/>
              <a:t>Thai Ministry of Public Health</a:t>
            </a:r>
          </a:p>
          <a:p>
            <a:pPr marL="201168" lvl="1" indent="0">
              <a:buNone/>
            </a:pPr>
            <a:endParaRPr lang="en-US" dirty="0"/>
          </a:p>
          <a:p>
            <a:pPr marL="201168" lvl="1" indent="0">
              <a:buNone/>
            </a:pPr>
            <a:endParaRPr lang="en-US" dirty="0"/>
          </a:p>
          <a:p>
            <a:pPr marL="201168" lvl="1" indent="0">
              <a:buNone/>
            </a:pPr>
            <a:endParaRPr lang="en-US" dirty="0"/>
          </a:p>
          <a:p>
            <a:pPr marL="201168" lvl="1" indent="0">
              <a:buNone/>
            </a:pPr>
            <a:r>
              <a:rPr lang="en-US" dirty="0"/>
              <a:t>Thai Meteorological Department</a:t>
            </a:r>
          </a:p>
          <a:p>
            <a:pPr marL="201168" lvl="1" indent="0">
              <a:buNone/>
            </a:pPr>
            <a:endParaRPr lang="en-US" dirty="0"/>
          </a:p>
          <a:p>
            <a:pPr marL="201168" lvl="1" indent="0">
              <a:buNone/>
            </a:pPr>
            <a:endParaRPr lang="en-US" dirty="0"/>
          </a:p>
          <a:p>
            <a:pPr marL="201168" lvl="1" indent="0">
              <a:buNone/>
            </a:pPr>
            <a:endParaRPr lang="en-US" dirty="0"/>
          </a:p>
          <a:p>
            <a:pPr marL="201168" lvl="1" indent="0">
              <a:buNone/>
            </a:pPr>
            <a:r>
              <a:rPr lang="en-US" dirty="0"/>
              <a:t>Thai Land Development Department </a:t>
            </a:r>
          </a:p>
        </p:txBody>
      </p:sp>
      <p:pic>
        <p:nvPicPr>
          <p:cNvPr id="5" name="Picture 3">
            <a:extLst>
              <a:ext uri="{FF2B5EF4-FFF2-40B4-BE49-F238E27FC236}">
                <a16:creationId xmlns:a16="http://schemas.microsoft.com/office/drawing/2014/main" id="{B8A2E6C3-FEDD-412C-B603-232C6C73DB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2034" y="1873581"/>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sophas.careereco.net/files/2011/02/YSPH-New-Logo.jpg">
            <a:extLst>
              <a:ext uri="{FF2B5EF4-FFF2-40B4-BE49-F238E27FC236}">
                <a16:creationId xmlns:a16="http://schemas.microsoft.com/office/drawing/2014/main" id="{FDA0A18D-2F08-4A27-910E-5E595BA95F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55" t="30627" r="8186" b="40419"/>
          <a:stretch/>
        </p:blipFill>
        <p:spPr bwMode="auto">
          <a:xfrm>
            <a:off x="1097280" y="4604187"/>
            <a:ext cx="3247293" cy="2930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hicas.lancaster-university.uk/media/images/logo/clogo.png">
            <a:extLst>
              <a:ext uri="{FF2B5EF4-FFF2-40B4-BE49-F238E27FC236}">
                <a16:creationId xmlns:a16="http://schemas.microsoft.com/office/drawing/2014/main" id="{6C53DA94-AFE9-4389-8A81-6B6B05D3D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179" y="5101599"/>
            <a:ext cx="1571625"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thailand land development department">
            <a:extLst>
              <a:ext uri="{FF2B5EF4-FFF2-40B4-BE49-F238E27FC236}">
                <a16:creationId xmlns:a16="http://schemas.microsoft.com/office/drawing/2014/main" id="{2A118A9E-B1A5-4F48-88D7-8A0CE90292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thailand land development department">
            <a:extLst>
              <a:ext uri="{FF2B5EF4-FFF2-40B4-BE49-F238E27FC236}">
                <a16:creationId xmlns:a16="http://schemas.microsoft.com/office/drawing/2014/main" id="{EE1B54A3-8184-4297-9FA4-B520E94BE3A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ldd.go.th/ldd_en/files/HeaderFooterModules/Images/98fc4e49-2bb4-4c57-8591-5fdffc8a5345__O.png">
            <a:extLst>
              <a:ext uri="{FF2B5EF4-FFF2-40B4-BE49-F238E27FC236}">
                <a16:creationId xmlns:a16="http://schemas.microsoft.com/office/drawing/2014/main" id="{1269DDF7-D532-499B-B509-4C5667B2A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325851"/>
            <a:ext cx="1086144" cy="13033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www.tmd.go.th/images/logo.gif">
            <a:extLst>
              <a:ext uri="{FF2B5EF4-FFF2-40B4-BE49-F238E27FC236}">
                <a16:creationId xmlns:a16="http://schemas.microsoft.com/office/drawing/2014/main" id="{2F47D325-CDE0-44FF-8339-8E06C4DCAB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709" y="3062740"/>
            <a:ext cx="967155" cy="9671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98835" y="5675960"/>
            <a:ext cx="6096000" cy="646331"/>
          </a:xfrm>
          <a:prstGeom prst="rect">
            <a:avLst/>
          </a:prstGeom>
        </p:spPr>
        <p:txBody>
          <a:bodyPr>
            <a:spAutoFit/>
          </a:bodyPr>
          <a:lstStyle/>
          <a:p>
            <a:r>
              <a:rPr lang="en-US" dirty="0">
                <a:solidFill>
                  <a:schemeClr val="tx1">
                    <a:lumMod val="75000"/>
                    <a:lumOff val="25000"/>
                  </a:schemeClr>
                </a:solidFill>
              </a:rPr>
              <a:t>Financial support from the Yale Institute for </a:t>
            </a:r>
            <a:r>
              <a:rPr lang="en-US" dirty="0" err="1">
                <a:solidFill>
                  <a:schemeClr val="tx1">
                    <a:lumMod val="75000"/>
                    <a:lumOff val="25000"/>
                  </a:schemeClr>
                </a:solidFill>
              </a:rPr>
              <a:t>Biospheric</a:t>
            </a:r>
            <a:r>
              <a:rPr lang="en-US" dirty="0">
                <a:solidFill>
                  <a:schemeClr val="tx1">
                    <a:lumMod val="75000"/>
                    <a:lumOff val="25000"/>
                  </a:schemeClr>
                </a:solidFill>
              </a:rPr>
              <a:t> Studies and the National Institutes of Health</a:t>
            </a:r>
            <a:endParaRPr lang="en-US" sz="1600" dirty="0"/>
          </a:p>
        </p:txBody>
      </p:sp>
    </p:spTree>
    <p:extLst>
      <p:ext uri="{BB962C8B-B14F-4D97-AF65-F5344CB8AC3E}">
        <p14:creationId xmlns:p14="http://schemas.microsoft.com/office/powerpoint/2010/main" val="30499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21E9-9D17-4558-8473-4C94F091FED1}"/>
              </a:ext>
            </a:extLst>
          </p:cNvPr>
          <p:cNvSpPr>
            <a:spLocks noGrp="1"/>
          </p:cNvSpPr>
          <p:nvPr>
            <p:ph type="title"/>
          </p:nvPr>
        </p:nvSpPr>
        <p:spPr>
          <a:xfrm>
            <a:off x="1097280" y="457200"/>
            <a:ext cx="7172960" cy="1280160"/>
          </a:xfrm>
        </p:spPr>
        <p:txBody>
          <a:bodyPr/>
          <a:lstStyle/>
          <a:p>
            <a:r>
              <a:rPr lang="en-US" dirty="0"/>
              <a:t>Leptospirosis</a:t>
            </a:r>
          </a:p>
        </p:txBody>
      </p:sp>
      <p:sp>
        <p:nvSpPr>
          <p:cNvPr id="3" name="Content Placeholder 2">
            <a:extLst>
              <a:ext uri="{FF2B5EF4-FFF2-40B4-BE49-F238E27FC236}">
                <a16:creationId xmlns:a16="http://schemas.microsoft.com/office/drawing/2014/main" id="{7134696D-EC18-4A88-94D3-D4A91C514849}"/>
              </a:ext>
            </a:extLst>
          </p:cNvPr>
          <p:cNvSpPr>
            <a:spLocks noGrp="1"/>
          </p:cNvSpPr>
          <p:nvPr>
            <p:ph idx="1"/>
          </p:nvPr>
        </p:nvSpPr>
        <p:spPr>
          <a:xfrm>
            <a:off x="1097280" y="1845733"/>
            <a:ext cx="6309360" cy="4555067"/>
          </a:xfrm>
        </p:spPr>
        <p:txBody>
          <a:bodyPr>
            <a:normAutofit lnSpcReduction="10000"/>
          </a:bodyPr>
          <a:lstStyle/>
          <a:p>
            <a:endParaRPr lang="en-US" sz="2000" dirty="0"/>
          </a:p>
          <a:p>
            <a:r>
              <a:rPr lang="en-US" sz="2000" dirty="0"/>
              <a:t>10 species and &gt;200 serovars of pathogenic </a:t>
            </a:r>
            <a:r>
              <a:rPr lang="en-US" sz="2000" i="1" dirty="0"/>
              <a:t>Leptospira </a:t>
            </a:r>
            <a:r>
              <a:rPr lang="en-US" dirty="0"/>
              <a:t>spirochetes</a:t>
            </a:r>
            <a:endParaRPr lang="en-US" sz="2000" dirty="0"/>
          </a:p>
          <a:p>
            <a:endParaRPr lang="en-US" sz="2000" dirty="0"/>
          </a:p>
          <a:p>
            <a:r>
              <a:rPr lang="en-US" sz="2000" dirty="0"/>
              <a:t>Environmentally transmitted via contact of cut or abraded skin with </a:t>
            </a:r>
            <a:r>
              <a:rPr lang="en-US" dirty="0"/>
              <a:t>urine-contaminated </a:t>
            </a:r>
            <a:r>
              <a:rPr lang="en-US" sz="2000" dirty="0"/>
              <a:t>soil or water</a:t>
            </a:r>
          </a:p>
          <a:p>
            <a:pPr lvl="1"/>
            <a:r>
              <a:rPr lang="en-US" dirty="0"/>
              <a:t>Wide range of mammalian hosts</a:t>
            </a:r>
          </a:p>
          <a:p>
            <a:endParaRPr lang="en-US" dirty="0"/>
          </a:p>
          <a:p>
            <a:r>
              <a:rPr lang="en-US" dirty="0"/>
              <a:t>Most infections mild or asymptomatic, but severe manifestations have high fatality rates</a:t>
            </a:r>
          </a:p>
          <a:p>
            <a:endParaRPr lang="en-US" dirty="0"/>
          </a:p>
          <a:p>
            <a:r>
              <a:rPr lang="en-US" dirty="0"/>
              <a:t>High burden in rural farmers (particularly rice)</a:t>
            </a:r>
          </a:p>
          <a:p>
            <a:pPr lvl="1"/>
            <a:endParaRPr lang="en-US" dirty="0"/>
          </a:p>
          <a:p>
            <a:endParaRPr lang="en-US" dirty="0"/>
          </a:p>
          <a:p>
            <a:endParaRPr lang="en-US" dirty="0"/>
          </a:p>
        </p:txBody>
      </p:sp>
      <p:pic>
        <p:nvPicPr>
          <p:cNvPr id="5" name="Picture 2">
            <a:extLst>
              <a:ext uri="{FF2B5EF4-FFF2-40B4-BE49-F238E27FC236}">
                <a16:creationId xmlns:a16="http://schemas.microsoft.com/office/drawing/2014/main" id="{FBE13EC8-6791-4178-8678-6B0002001B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9180" y="4640409"/>
            <a:ext cx="1212478" cy="122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5813393A-3189-4F0B-866F-3DB177F20603}"/>
              </a:ext>
            </a:extLst>
          </p:cNvPr>
          <p:cNvPicPr>
            <a:picLocks noChangeAspect="1"/>
          </p:cNvPicPr>
          <p:nvPr/>
        </p:nvPicPr>
        <p:blipFill rotWithShape="1">
          <a:blip r:embed="rId3">
            <a:extLst>
              <a:ext uri="{28A0092B-C50C-407E-A947-70E740481C1C}">
                <a14:useLocalDpi xmlns:a14="http://schemas.microsoft.com/office/drawing/2010/main" val="0"/>
              </a:ext>
            </a:extLst>
          </a:blip>
          <a:srcRect l="29006" t="7232" r="3306" b="6172"/>
          <a:stretch/>
        </p:blipFill>
        <p:spPr bwMode="auto">
          <a:xfrm>
            <a:off x="10706591" y="2920401"/>
            <a:ext cx="1225061" cy="117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96BB1060-D317-4BC3-A6D9-18CD9573BDDF}"/>
              </a:ext>
            </a:extLst>
          </p:cNvPr>
          <p:cNvPicPr>
            <a:picLocks noChangeAspect="1"/>
          </p:cNvPicPr>
          <p:nvPr/>
        </p:nvPicPr>
        <p:blipFill rotWithShape="1">
          <a:blip r:embed="rId4">
            <a:extLst>
              <a:ext uri="{28A0092B-C50C-407E-A947-70E740481C1C}">
                <a14:useLocalDpi xmlns:a14="http://schemas.microsoft.com/office/drawing/2010/main" val="0"/>
              </a:ext>
            </a:extLst>
          </a:blip>
          <a:srcRect t="6238"/>
          <a:stretch/>
        </p:blipFill>
        <p:spPr bwMode="auto">
          <a:xfrm>
            <a:off x="10719174" y="4159568"/>
            <a:ext cx="1212478" cy="115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0F46FCD9-DC2C-4734-811B-C0D31342C1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68746" y="2910232"/>
            <a:ext cx="1176072" cy="125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46A84DF4-124C-4FD4-A7B3-1FA586E51D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62706" y="3382366"/>
            <a:ext cx="1185426" cy="112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0DF99D98-E7B6-48B4-B0AD-3F8D9143181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45089" y="5409310"/>
            <a:ext cx="990653" cy="83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25F8DB0-0FBB-4266-A2E6-E9E82956B8B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26658" y="5409310"/>
            <a:ext cx="1304994" cy="87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68AB2934-BE81-4685-90C9-EEA33DC29B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210" t="11186"/>
          <a:stretch/>
        </p:blipFill>
        <p:spPr bwMode="auto">
          <a:xfrm>
            <a:off x="9266299" y="4320079"/>
            <a:ext cx="1380964" cy="9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6">
            <a:extLst>
              <a:ext uri="{FF2B5EF4-FFF2-40B4-BE49-F238E27FC236}">
                <a16:creationId xmlns:a16="http://schemas.microsoft.com/office/drawing/2014/main" id="{E7474381-5A7A-4E63-960E-841EB6A9B1D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9116068" y="132511"/>
            <a:ext cx="2857500" cy="2286000"/>
          </a:xfrm>
          <a:prstGeom prst="rect">
            <a:avLst/>
          </a:prstGeom>
        </p:spPr>
      </p:pic>
    </p:spTree>
    <p:extLst>
      <p:ext uri="{BB962C8B-B14F-4D97-AF65-F5344CB8AC3E}">
        <p14:creationId xmlns:p14="http://schemas.microsoft.com/office/powerpoint/2010/main" val="25083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048917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Case timing varies by year and is not associated with major rice farming events</a:t>
            </a:r>
          </a:p>
        </p:txBody>
      </p:sp>
      <p:sp>
        <p:nvSpPr>
          <p:cNvPr id="32" name="TextBox 31"/>
          <p:cNvSpPr txBox="1"/>
          <p:nvPr/>
        </p:nvSpPr>
        <p:spPr>
          <a:xfrm>
            <a:off x="7543800" y="6070051"/>
            <a:ext cx="4648200" cy="276999"/>
          </a:xfrm>
          <a:prstGeom prst="rect">
            <a:avLst/>
          </a:prstGeom>
          <a:noFill/>
        </p:spPr>
        <p:txBody>
          <a:bodyPr wrap="square" rtlCol="0">
            <a:spAutoFit/>
          </a:bodyPr>
          <a:lstStyle/>
          <a:p>
            <a:r>
              <a:rPr lang="en-US" sz="1200" dirty="0"/>
              <a:t>Rice data from </a:t>
            </a:r>
            <a:r>
              <a:rPr lang="en-US" sz="1200" i="1" dirty="0" err="1"/>
              <a:t>Sawano</a:t>
            </a:r>
            <a:r>
              <a:rPr lang="en-US" sz="1200" i="1" dirty="0"/>
              <a:t> et al., Paddy Water Environment (2008) 6:83-90</a:t>
            </a:r>
            <a:endParaRPr lang="en-US" sz="1200" dirty="0"/>
          </a:p>
        </p:txBody>
      </p:sp>
      <p:pic>
        <p:nvPicPr>
          <p:cNvPr id="16" name="Picture 15">
            <a:extLst>
              <a:ext uri="{FF2B5EF4-FFF2-40B4-BE49-F238E27FC236}">
                <a16:creationId xmlns:a16="http://schemas.microsoft.com/office/drawing/2014/main" id="{089CA9AF-1717-4B1D-8D53-910D14DD1C2E}"/>
              </a:ext>
            </a:extLst>
          </p:cNvPr>
          <p:cNvPicPr/>
          <p:nvPr/>
        </p:nvPicPr>
        <p:blipFill rotWithShape="1">
          <a:blip r:embed="rId2">
            <a:extLst>
              <a:ext uri="{28A0092B-C50C-407E-A947-70E740481C1C}">
                <a14:useLocalDpi xmlns:a14="http://schemas.microsoft.com/office/drawing/2010/main" val="0"/>
              </a:ext>
            </a:extLst>
          </a:blip>
          <a:srcRect r="50669"/>
          <a:stretch/>
        </p:blipFill>
        <p:spPr>
          <a:xfrm>
            <a:off x="2184751" y="2092506"/>
            <a:ext cx="3372770" cy="3454718"/>
          </a:xfrm>
          <a:prstGeom prst="rect">
            <a:avLst/>
          </a:prstGeom>
        </p:spPr>
      </p:pic>
      <p:pic>
        <p:nvPicPr>
          <p:cNvPr id="6" name="Picture 5">
            <a:extLst>
              <a:ext uri="{FF2B5EF4-FFF2-40B4-BE49-F238E27FC236}">
                <a16:creationId xmlns:a16="http://schemas.microsoft.com/office/drawing/2014/main" id="{15C06A1D-DA24-454A-81AE-B903F227AAC1}"/>
              </a:ext>
            </a:extLst>
          </p:cNvPr>
          <p:cNvPicPr/>
          <p:nvPr/>
        </p:nvPicPr>
        <p:blipFill rotWithShape="1">
          <a:blip r:embed="rId2">
            <a:extLst>
              <a:ext uri="{28A0092B-C50C-407E-A947-70E740481C1C}">
                <a14:useLocalDpi xmlns:a14="http://schemas.microsoft.com/office/drawing/2010/main" val="0"/>
              </a:ext>
            </a:extLst>
          </a:blip>
          <a:srcRect l="49331"/>
          <a:stretch/>
        </p:blipFill>
        <p:spPr>
          <a:xfrm>
            <a:off x="6436245" y="2092506"/>
            <a:ext cx="3464213" cy="3454718"/>
          </a:xfrm>
          <a:prstGeom prst="rect">
            <a:avLst/>
          </a:prstGeom>
        </p:spPr>
      </p:pic>
      <p:sp>
        <p:nvSpPr>
          <p:cNvPr id="2" name="Rectangle 1">
            <a:extLst>
              <a:ext uri="{FF2B5EF4-FFF2-40B4-BE49-F238E27FC236}">
                <a16:creationId xmlns:a16="http://schemas.microsoft.com/office/drawing/2014/main" id="{A17F7582-7B60-444C-A5ED-3411485AB74C}"/>
              </a:ext>
            </a:extLst>
          </p:cNvPr>
          <p:cNvSpPr/>
          <p:nvPr/>
        </p:nvSpPr>
        <p:spPr>
          <a:xfrm>
            <a:off x="2072640" y="2092506"/>
            <a:ext cx="254000" cy="183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D1A353-B3B7-404F-9B2B-B461051A6329}"/>
              </a:ext>
            </a:extLst>
          </p:cNvPr>
          <p:cNvSpPr/>
          <p:nvPr/>
        </p:nvSpPr>
        <p:spPr>
          <a:xfrm>
            <a:off x="6380481" y="2092506"/>
            <a:ext cx="254000" cy="183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DDDB0A-2A02-4A30-A9F9-31C12F704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552" y="2131842"/>
            <a:ext cx="3410117" cy="3405443"/>
          </a:xfrm>
          <a:prstGeom prst="rect">
            <a:avLst/>
          </a:prstGeom>
        </p:spPr>
      </p:pic>
      <p:pic>
        <p:nvPicPr>
          <p:cNvPr id="9" name="Picture 8">
            <a:extLst>
              <a:ext uri="{FF2B5EF4-FFF2-40B4-BE49-F238E27FC236}">
                <a16:creationId xmlns:a16="http://schemas.microsoft.com/office/drawing/2014/main" id="{2FB36770-B62C-4F8D-9035-8D01083F0399}"/>
              </a:ext>
            </a:extLst>
          </p:cNvPr>
          <p:cNvPicPr>
            <a:picLocks noChangeAspect="1"/>
          </p:cNvPicPr>
          <p:nvPr/>
        </p:nvPicPr>
        <p:blipFill rotWithShape="1">
          <a:blip r:embed="rId4">
            <a:extLst>
              <a:ext uri="{28A0092B-C50C-407E-A947-70E740481C1C}">
                <a14:useLocalDpi xmlns:a14="http://schemas.microsoft.com/office/drawing/2010/main" val="0"/>
              </a:ext>
            </a:extLst>
          </a:blip>
          <a:srcRect t="8772" r="4183"/>
          <a:stretch/>
        </p:blipFill>
        <p:spPr>
          <a:xfrm>
            <a:off x="6495014" y="2161659"/>
            <a:ext cx="3405444" cy="3553341"/>
          </a:xfrm>
          <a:prstGeom prst="rect">
            <a:avLst/>
          </a:prstGeom>
        </p:spPr>
      </p:pic>
    </p:spTree>
    <p:extLst>
      <p:ext uri="{BB962C8B-B14F-4D97-AF65-F5344CB8AC3E}">
        <p14:creationId xmlns:p14="http://schemas.microsoft.com/office/powerpoint/2010/main" val="34427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90185" y="406123"/>
            <a:ext cx="2952153" cy="5805634"/>
            <a:chOff x="4760635" y="866569"/>
            <a:chExt cx="2952153" cy="5805634"/>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760635" y="866569"/>
              <a:ext cx="2949575" cy="2949575"/>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775913" y="3735328"/>
              <a:ext cx="2936875" cy="2936875"/>
            </a:xfrm>
            <a:prstGeom prst="rect">
              <a:avLst/>
            </a:prstGeom>
          </p:spPr>
        </p:pic>
      </p:grpSp>
      <p:sp>
        <p:nvSpPr>
          <p:cNvPr id="2" name="Title 1">
            <a:extLst>
              <a:ext uri="{FF2B5EF4-FFF2-40B4-BE49-F238E27FC236}">
                <a16:creationId xmlns:a16="http://schemas.microsoft.com/office/drawing/2014/main" id="{97494B58-331A-4EF4-84D0-8DEF42E9AB43}"/>
              </a:ext>
            </a:extLst>
          </p:cNvPr>
          <p:cNvSpPr>
            <a:spLocks noGrp="1"/>
          </p:cNvSpPr>
          <p:nvPr>
            <p:ph type="title"/>
          </p:nvPr>
        </p:nvSpPr>
        <p:spPr>
          <a:xfrm>
            <a:off x="201004" y="203476"/>
            <a:ext cx="7843520" cy="1450757"/>
          </a:xfrm>
        </p:spPr>
        <p:txBody>
          <a:bodyPr/>
          <a:lstStyle/>
          <a:p>
            <a:r>
              <a:rPr lang="en-US" dirty="0" err="1"/>
              <a:t>Geostatistically</a:t>
            </a:r>
            <a:r>
              <a:rPr lang="en-US" dirty="0"/>
              <a:t> modeling weather</a:t>
            </a:r>
          </a:p>
        </p:txBody>
      </p:sp>
      <p:sp>
        <p:nvSpPr>
          <p:cNvPr id="3" name="Content Placeholder 2">
            <a:extLst>
              <a:ext uri="{FF2B5EF4-FFF2-40B4-BE49-F238E27FC236}">
                <a16:creationId xmlns:a16="http://schemas.microsoft.com/office/drawing/2014/main" id="{4DF3E34B-45E5-48D0-925E-DE65F938B211}"/>
              </a:ext>
            </a:extLst>
          </p:cNvPr>
          <p:cNvSpPr>
            <a:spLocks noGrp="1"/>
          </p:cNvSpPr>
          <p:nvPr>
            <p:ph idx="1"/>
          </p:nvPr>
        </p:nvSpPr>
        <p:spPr>
          <a:xfrm>
            <a:off x="201004" y="1842797"/>
            <a:ext cx="5925476" cy="4368960"/>
          </a:xfrm>
        </p:spPr>
        <p:txBody>
          <a:bodyPr>
            <a:normAutofit fontScale="85000" lnSpcReduction="10000"/>
          </a:bodyPr>
          <a:lstStyle/>
          <a:p>
            <a:r>
              <a:rPr lang="en-US" dirty="0" err="1"/>
              <a:t>Geostatistically</a:t>
            </a:r>
            <a:r>
              <a:rPr lang="en-US" dirty="0"/>
              <a:t> modeled to generate a weekly predicted surface over the whole area at a 5km resolution</a:t>
            </a:r>
          </a:p>
          <a:p>
            <a:pPr marL="726948" lvl="2" indent="-342900">
              <a:buFont typeface="+mj-lt"/>
              <a:buAutoNum type="arabicPeriod"/>
            </a:pPr>
            <a:endParaRPr lang="en-US" sz="1600" dirty="0"/>
          </a:p>
          <a:p>
            <a:pPr marL="726948" lvl="2" indent="-342900">
              <a:buFont typeface="+mj-lt"/>
              <a:buAutoNum type="arabicPeriod"/>
            </a:pPr>
            <a:r>
              <a:rPr lang="en-US" sz="1800" dirty="0"/>
              <a:t>Model weekly station weather as a linear function of the station coordinates (X,Y) and elevation</a:t>
            </a:r>
            <a:endParaRPr lang="en-US" sz="1700" dirty="0"/>
          </a:p>
          <a:p>
            <a:pPr marL="726948" lvl="2" indent="-342900">
              <a:buFont typeface="+mj-lt"/>
              <a:buAutoNum type="arabicPeriod"/>
            </a:pPr>
            <a:r>
              <a:rPr lang="en-US" sz="1700" dirty="0"/>
              <a:t>Extract residuals &amp; plot as </a:t>
            </a:r>
            <a:r>
              <a:rPr lang="en-US" sz="1700" dirty="0" err="1"/>
              <a:t>variogram</a:t>
            </a:r>
            <a:endParaRPr lang="en-US" sz="1700" dirty="0"/>
          </a:p>
          <a:p>
            <a:pPr lvl="3"/>
            <a:r>
              <a:rPr lang="en-US" sz="1700" dirty="0"/>
              <a:t>Choose model family (exponential)</a:t>
            </a:r>
          </a:p>
          <a:p>
            <a:pPr lvl="3"/>
            <a:r>
              <a:rPr lang="en-US" sz="1700" dirty="0"/>
              <a:t>Use visual best-fit line to initialize maximization</a:t>
            </a:r>
          </a:p>
          <a:p>
            <a:pPr marL="726948" lvl="2" indent="-342900">
              <a:buFont typeface="+mj-lt"/>
              <a:buAutoNum type="arabicPeriod"/>
            </a:pPr>
            <a:r>
              <a:rPr lang="en-US" sz="1700" dirty="0"/>
              <a:t>Fit a geostatistical model with station latitude, longitude, and elevation as covariates and an exponential correlation structure</a:t>
            </a:r>
          </a:p>
          <a:p>
            <a:pPr marL="726948" lvl="2" indent="-342900">
              <a:buFont typeface="+mj-lt"/>
              <a:buAutoNum type="arabicPeriod"/>
            </a:pPr>
            <a:r>
              <a:rPr lang="en-US" sz="1700" dirty="0"/>
              <a:t>Smooth weekly time series of model parameters</a:t>
            </a:r>
          </a:p>
          <a:p>
            <a:pPr marL="726948" lvl="2" indent="-342900">
              <a:buFont typeface="+mj-lt"/>
              <a:buAutoNum type="arabicPeriod"/>
            </a:pPr>
            <a:r>
              <a:rPr lang="en-US" sz="1700" dirty="0"/>
              <a:t>Use smoothed parameters to generate weekly predicted values</a:t>
            </a:r>
          </a:p>
          <a:p>
            <a:endParaRPr lang="en-US" sz="2200" dirty="0"/>
          </a:p>
          <a:p>
            <a:pPr marL="201168" lvl="1" indent="0">
              <a:buNone/>
            </a:pPr>
            <a:r>
              <a:rPr lang="en-US" sz="2000" dirty="0"/>
              <a:t>We then constructed weather anomalies by modeling the predicted weather as a function of the region-wide seasonal sine and cosine waves with 6- and 12-month cycle lengths</a:t>
            </a:r>
          </a:p>
        </p:txBody>
      </p:sp>
      <mc:AlternateContent xmlns:mc="http://schemas.openxmlformats.org/markup-compatibility/2006" xmlns:a14="http://schemas.microsoft.com/office/drawing/2010/main">
        <mc:Choice Requires="a14">
          <p:sp>
            <p:nvSpPr>
              <p:cNvPr id="5" name="Rectangle 4"/>
              <p:cNvSpPr/>
              <p:nvPr/>
            </p:nvSpPr>
            <p:spPr>
              <a:xfrm>
                <a:off x="7854790" y="2856406"/>
                <a:ext cx="27077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0">
                          <a:latin typeface="Cambria Math" panose="02040503050406030204" pitchFamily="18" charset="0"/>
                        </a:rPr>
                        <m:t>′</m:t>
                      </m:r>
                      <m:r>
                        <a:rPr lang="en-US" i="1">
                          <a:latin typeface="Cambria Math" panose="02040503050406030204" pitchFamily="18" charset="0"/>
                        </a:rPr>
                        <m:t>𝛽</m:t>
                      </m:r>
                      <m:r>
                        <a:rPr lang="en-US" i="0">
                          <a:latin typeface="Cambria Math" panose="02040503050406030204" pitchFamily="18" charset="0"/>
                        </a:rPr>
                        <m:t>+</m:t>
                      </m:r>
                      <m:r>
                        <a:rPr lang="en-US" i="1">
                          <a:latin typeface="Cambria Math" panose="02040503050406030204" pitchFamily="18" charset="0"/>
                        </a:rPr>
                        <m:t>𝑆</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854790" y="2856406"/>
                <a:ext cx="2707729" cy="369332"/>
              </a:xfrm>
              <a:prstGeom prst="rect">
                <a:avLst/>
              </a:prstGeom>
              <a:blipFill rotWithShape="0">
                <a:blip r:embed="rId4"/>
                <a:stretch>
                  <a:fillRect b="-13333"/>
                </a:stretch>
              </a:blipFill>
            </p:spPr>
            <p:txBody>
              <a:bodyPr/>
              <a:lstStyle/>
              <a:p>
                <a:r>
                  <a:rPr lang="en-US">
                    <a:noFill/>
                  </a:rPr>
                  <a:t> </a:t>
                </a:r>
              </a:p>
            </p:txBody>
          </p:sp>
        </mc:Fallback>
      </mc:AlternateContent>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7987607" y="0"/>
            <a:ext cx="2898927" cy="6783572"/>
          </a:xfrm>
          <a:prstGeom prst="rect">
            <a:avLst/>
          </a:prstGeom>
        </p:spPr>
      </p:pic>
    </p:spTree>
    <p:extLst>
      <p:ext uri="{BB962C8B-B14F-4D97-AF65-F5344CB8AC3E}">
        <p14:creationId xmlns:p14="http://schemas.microsoft.com/office/powerpoint/2010/main" val="9200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20D0-2E46-48BA-9121-2CF9412784CE}"/>
              </a:ext>
            </a:extLst>
          </p:cNvPr>
          <p:cNvSpPr>
            <a:spLocks noGrp="1"/>
          </p:cNvSpPr>
          <p:nvPr>
            <p:ph type="title"/>
          </p:nvPr>
        </p:nvSpPr>
        <p:spPr>
          <a:xfrm>
            <a:off x="1097280" y="286603"/>
            <a:ext cx="10545952" cy="1450757"/>
          </a:xfrm>
        </p:spPr>
        <p:txBody>
          <a:bodyPr>
            <a:normAutofit/>
          </a:bodyPr>
          <a:lstStyle/>
          <a:p>
            <a:r>
              <a:rPr lang="en-US" dirty="0"/>
              <a:t>Residual temporal correlation</a:t>
            </a:r>
          </a:p>
        </p:txBody>
      </p:sp>
      <p:sp>
        <p:nvSpPr>
          <p:cNvPr id="3" name="Content Placeholder 2"/>
          <p:cNvSpPr>
            <a:spLocks noGrp="1"/>
          </p:cNvSpPr>
          <p:nvPr>
            <p:ph sz="half" idx="1"/>
          </p:nvPr>
        </p:nvSpPr>
        <p:spPr>
          <a:xfrm>
            <a:off x="1097280" y="1845734"/>
            <a:ext cx="3542453" cy="4023359"/>
          </a:xfrm>
        </p:spPr>
        <p:txBody>
          <a:bodyPr/>
          <a:lstStyle/>
          <a:p>
            <a:endParaRPr lang="en-US" dirty="0"/>
          </a:p>
          <a:p>
            <a:endParaRPr lang="en-US" dirty="0"/>
          </a:p>
          <a:p>
            <a:r>
              <a:rPr lang="en-US" dirty="0"/>
              <a:t>The model’s temporal residuals capture notable data features</a:t>
            </a:r>
          </a:p>
          <a:p>
            <a:endParaRPr lang="en-US" dirty="0"/>
          </a:p>
          <a:p>
            <a:r>
              <a:rPr lang="en-US" dirty="0"/>
              <a:t>Correlated residuals during the endemic phase indicate additional time-varying factors play a role</a:t>
            </a:r>
          </a:p>
        </p:txBody>
      </p:sp>
      <p:grpSp>
        <p:nvGrpSpPr>
          <p:cNvPr id="4" name="Group 3"/>
          <p:cNvGrpSpPr/>
          <p:nvPr/>
        </p:nvGrpSpPr>
        <p:grpSpPr>
          <a:xfrm>
            <a:off x="5139266" y="2089371"/>
            <a:ext cx="6824635" cy="3837550"/>
            <a:chOff x="4069303" y="1737360"/>
            <a:chExt cx="7801465" cy="4530123"/>
          </a:xfrm>
        </p:grpSpPr>
        <p:grpSp>
          <p:nvGrpSpPr>
            <p:cNvPr id="14" name="Group 13">
              <a:extLst>
                <a:ext uri="{FF2B5EF4-FFF2-40B4-BE49-F238E27FC236}">
                  <a16:creationId xmlns:a16="http://schemas.microsoft.com/office/drawing/2014/main" id="{25DAF78D-ABB4-46B0-BDDE-7DF5A8E88145}"/>
                </a:ext>
              </a:extLst>
            </p:cNvPr>
            <p:cNvGrpSpPr/>
            <p:nvPr/>
          </p:nvGrpSpPr>
          <p:grpSpPr>
            <a:xfrm>
              <a:off x="4069303" y="1737360"/>
              <a:ext cx="7801465" cy="4530123"/>
              <a:chOff x="6916598" y="3659341"/>
              <a:chExt cx="4865827" cy="3320317"/>
            </a:xfrm>
          </p:grpSpPr>
          <p:pic>
            <p:nvPicPr>
              <p:cNvPr id="15" name="Picture 14">
                <a:extLst>
                  <a:ext uri="{FF2B5EF4-FFF2-40B4-BE49-F238E27FC236}">
                    <a16:creationId xmlns:a16="http://schemas.microsoft.com/office/drawing/2014/main" id="{9ED7BFCA-0515-4E89-812D-1B3E540682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399" r="4219" b="1908"/>
              <a:stretch/>
            </p:blipFill>
            <p:spPr>
              <a:xfrm>
                <a:off x="6916598" y="3659341"/>
                <a:ext cx="4865827" cy="3320317"/>
              </a:xfrm>
              <a:prstGeom prst="rect">
                <a:avLst/>
              </a:prstGeom>
            </p:spPr>
          </p:pic>
          <p:sp>
            <p:nvSpPr>
              <p:cNvPr id="16" name="TextBox 15">
                <a:extLst>
                  <a:ext uri="{FF2B5EF4-FFF2-40B4-BE49-F238E27FC236}">
                    <a16:creationId xmlns:a16="http://schemas.microsoft.com/office/drawing/2014/main" id="{DE2034E4-FBD4-406C-BEE0-52886958CF79}"/>
                  </a:ext>
                </a:extLst>
              </p:cNvPr>
              <p:cNvSpPr txBox="1"/>
              <p:nvPr/>
            </p:nvSpPr>
            <p:spPr>
              <a:xfrm>
                <a:off x="8007541" y="3681537"/>
                <a:ext cx="998186" cy="266294"/>
              </a:xfrm>
              <a:prstGeom prst="rect">
                <a:avLst/>
              </a:prstGeom>
              <a:noFill/>
            </p:spPr>
            <p:txBody>
              <a:bodyPr wrap="square" rtlCol="0">
                <a:spAutoFit/>
              </a:bodyPr>
              <a:lstStyle/>
              <a:p>
                <a:r>
                  <a:rPr lang="en-US" sz="1400" dirty="0"/>
                  <a:t>Emergence Peak</a:t>
                </a:r>
              </a:p>
            </p:txBody>
          </p:sp>
          <p:sp>
            <p:nvSpPr>
              <p:cNvPr id="17" name="TextBox 16">
                <a:extLst>
                  <a:ext uri="{FF2B5EF4-FFF2-40B4-BE49-F238E27FC236}">
                    <a16:creationId xmlns:a16="http://schemas.microsoft.com/office/drawing/2014/main" id="{9DF72FDF-720E-4999-8117-0009A2CF7669}"/>
                  </a:ext>
                </a:extLst>
              </p:cNvPr>
              <p:cNvSpPr txBox="1"/>
              <p:nvPr/>
            </p:nvSpPr>
            <p:spPr>
              <a:xfrm>
                <a:off x="7845410" y="4143841"/>
                <a:ext cx="1493155" cy="266294"/>
              </a:xfrm>
              <a:prstGeom prst="rect">
                <a:avLst/>
              </a:prstGeom>
              <a:noFill/>
            </p:spPr>
            <p:txBody>
              <a:bodyPr wrap="square" rtlCol="0">
                <a:spAutoFit/>
              </a:bodyPr>
              <a:lstStyle/>
              <a:p>
                <a:r>
                  <a:rPr lang="en-US" sz="1400" dirty="0"/>
                  <a:t>Case Definition Change</a:t>
                </a:r>
              </a:p>
            </p:txBody>
          </p:sp>
          <p:sp>
            <p:nvSpPr>
              <p:cNvPr id="18" name="Right Brace 17">
                <a:extLst>
                  <a:ext uri="{FF2B5EF4-FFF2-40B4-BE49-F238E27FC236}">
                    <a16:creationId xmlns:a16="http://schemas.microsoft.com/office/drawing/2014/main" id="{4D32C7F6-7178-4B17-87DB-33A27A67581A}"/>
                  </a:ext>
                </a:extLst>
              </p:cNvPr>
              <p:cNvSpPr/>
              <p:nvPr/>
            </p:nvSpPr>
            <p:spPr>
              <a:xfrm rot="16200000">
                <a:off x="9811351" y="3170088"/>
                <a:ext cx="229717" cy="32551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BE181AB-92B9-4B48-991B-B5CCBAEDBA22}"/>
                  </a:ext>
                </a:extLst>
              </p:cNvPr>
              <p:cNvSpPr txBox="1"/>
              <p:nvPr/>
            </p:nvSpPr>
            <p:spPr>
              <a:xfrm>
                <a:off x="9338565" y="4444922"/>
                <a:ext cx="1750199" cy="266294"/>
              </a:xfrm>
              <a:prstGeom prst="rect">
                <a:avLst/>
              </a:prstGeom>
              <a:noFill/>
            </p:spPr>
            <p:txBody>
              <a:bodyPr wrap="square" rtlCol="0">
                <a:spAutoFit/>
              </a:bodyPr>
              <a:lstStyle/>
              <a:p>
                <a:r>
                  <a:rPr lang="en-US" sz="1400" dirty="0"/>
                  <a:t>Endemic Transmission </a:t>
                </a:r>
              </a:p>
            </p:txBody>
          </p:sp>
        </p:grpSp>
        <p:cxnSp>
          <p:nvCxnSpPr>
            <p:cNvPr id="20" name="Straight Arrow Connector 19">
              <a:extLst>
                <a:ext uri="{FF2B5EF4-FFF2-40B4-BE49-F238E27FC236}">
                  <a16:creationId xmlns:a16="http://schemas.microsoft.com/office/drawing/2014/main" id="{5AF5AAE0-732A-4FC6-850D-4C0DE30C033D}"/>
                </a:ext>
              </a:extLst>
            </p:cNvPr>
            <p:cNvCxnSpPr/>
            <p:nvPr/>
          </p:nvCxnSpPr>
          <p:spPr>
            <a:xfrm flipH="1">
              <a:off x="5363358" y="1952309"/>
              <a:ext cx="48011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E39742-F2D5-4C80-9F57-01F99BFEEC91}"/>
                </a:ext>
              </a:extLst>
            </p:cNvPr>
            <p:cNvCxnSpPr>
              <a:cxnSpLocks/>
            </p:cNvCxnSpPr>
            <p:nvPr/>
          </p:nvCxnSpPr>
          <p:spPr>
            <a:xfrm flipH="1">
              <a:off x="5934721" y="2721544"/>
              <a:ext cx="309823" cy="6156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352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DD78-561C-40B3-96A4-F7143457C038}"/>
              </a:ext>
            </a:extLst>
          </p:cNvPr>
          <p:cNvSpPr>
            <a:spLocks noGrp="1"/>
          </p:cNvSpPr>
          <p:nvPr>
            <p:ph type="title"/>
          </p:nvPr>
        </p:nvSpPr>
        <p:spPr/>
        <p:txBody>
          <a:bodyPr/>
          <a:lstStyle/>
          <a:p>
            <a:r>
              <a:rPr lang="en-US" dirty="0"/>
              <a:t>Leptospiral determinants by period</a:t>
            </a:r>
          </a:p>
        </p:txBody>
      </p:sp>
      <p:sp>
        <p:nvSpPr>
          <p:cNvPr id="3" name="Content Placeholder 2">
            <a:extLst>
              <a:ext uri="{FF2B5EF4-FFF2-40B4-BE49-F238E27FC236}">
                <a16:creationId xmlns:a16="http://schemas.microsoft.com/office/drawing/2014/main" id="{00E0B61F-002F-4066-8BEC-480F780B5779}"/>
              </a:ext>
            </a:extLst>
          </p:cNvPr>
          <p:cNvSpPr>
            <a:spLocks noGrp="1"/>
          </p:cNvSpPr>
          <p:nvPr>
            <p:ph idx="1"/>
          </p:nvPr>
        </p:nvSpPr>
        <p:spPr>
          <a:xfrm>
            <a:off x="1194486" y="1869338"/>
            <a:ext cx="9452146" cy="4423091"/>
          </a:xfrm>
        </p:spPr>
        <p:txBody>
          <a:bodyPr>
            <a:normAutofit lnSpcReduction="10000"/>
          </a:bodyPr>
          <a:lstStyle/>
          <a:p>
            <a:r>
              <a:rPr lang="en-US" dirty="0"/>
              <a:t>Some variables have a consistent effect over time</a:t>
            </a:r>
          </a:p>
          <a:p>
            <a:pPr lvl="1"/>
            <a:r>
              <a:rPr lang="en-US" dirty="0"/>
              <a:t>Rural population, Urban land, and Marshland</a:t>
            </a:r>
          </a:p>
          <a:p>
            <a:pPr lvl="1"/>
            <a:r>
              <a:rPr lang="en-US" dirty="0"/>
              <a:t>Landscape fragmentation</a:t>
            </a:r>
          </a:p>
          <a:p>
            <a:endParaRPr lang="en-US" dirty="0"/>
          </a:p>
          <a:p>
            <a:r>
              <a:rPr lang="en-US" dirty="0"/>
              <a:t>Others vary by epidemiologic period</a:t>
            </a:r>
          </a:p>
          <a:p>
            <a:pPr lvl="1"/>
            <a:r>
              <a:rPr lang="en-US" sz="2000" dirty="0"/>
              <a:t>Emergence</a:t>
            </a:r>
          </a:p>
          <a:p>
            <a:pPr lvl="2"/>
            <a:r>
              <a:rPr lang="en-US" sz="1600" dirty="0"/>
              <a:t>Less influenced by recent rainfall</a:t>
            </a:r>
          </a:p>
          <a:p>
            <a:pPr lvl="2"/>
            <a:r>
              <a:rPr lang="en-US" sz="1600" dirty="0"/>
              <a:t>Significant positive association with rice paddy</a:t>
            </a:r>
          </a:p>
          <a:p>
            <a:pPr lvl="2"/>
            <a:r>
              <a:rPr lang="en-US" sz="1600" dirty="0"/>
              <a:t>Fewer associations with agricultural variables</a:t>
            </a:r>
          </a:p>
          <a:p>
            <a:pPr lvl="1"/>
            <a:endParaRPr lang="en-US" sz="2000" dirty="0"/>
          </a:p>
          <a:p>
            <a:pPr lvl="1"/>
            <a:r>
              <a:rPr lang="en-US" sz="2000" dirty="0"/>
              <a:t>Endemic transmission</a:t>
            </a:r>
          </a:p>
          <a:p>
            <a:pPr lvl="2"/>
            <a:r>
              <a:rPr lang="en-US" sz="1600" dirty="0"/>
              <a:t>Rice paddy is negatively associated with incidence</a:t>
            </a:r>
          </a:p>
          <a:p>
            <a:pPr lvl="2"/>
            <a:r>
              <a:rPr lang="en-US" sz="1600" dirty="0"/>
              <a:t>Recent rainfall &amp; agricultural/landscape features are important</a:t>
            </a:r>
          </a:p>
          <a:p>
            <a:pPr lvl="1"/>
            <a:endParaRPr lang="en-US" dirty="0"/>
          </a:p>
        </p:txBody>
      </p:sp>
      <p:sp>
        <p:nvSpPr>
          <p:cNvPr id="4" name="Content Placeholder 2">
            <a:extLst>
              <a:ext uri="{FF2B5EF4-FFF2-40B4-BE49-F238E27FC236}">
                <a16:creationId xmlns:a16="http://schemas.microsoft.com/office/drawing/2014/main" id="{00E0B61F-002F-4066-8BEC-480F780B5779}"/>
              </a:ext>
            </a:extLst>
          </p:cNvPr>
          <p:cNvSpPr txBox="1">
            <a:spLocks/>
          </p:cNvSpPr>
          <p:nvPr/>
        </p:nvSpPr>
        <p:spPr>
          <a:xfrm>
            <a:off x="6809295" y="2172836"/>
            <a:ext cx="5382705" cy="43985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FF0000"/>
                </a:solidFill>
                <a:sym typeface="Wingdings" panose="05000000000000000000" pitchFamily="2" charset="2"/>
              </a:rPr>
              <a:t> Expected association with rural population</a:t>
            </a:r>
          </a:p>
          <a:p>
            <a:r>
              <a:rPr lang="en-US" dirty="0">
                <a:solidFill>
                  <a:srgbClr val="FF0000"/>
                </a:solidFill>
                <a:sym typeface="Wingdings" panose="05000000000000000000" pitchFamily="2" charset="2"/>
              </a:rPr>
              <a:t> Unexpected relationship</a:t>
            </a:r>
          </a:p>
          <a:p>
            <a:endParaRPr lang="en-US" dirty="0">
              <a:solidFill>
                <a:srgbClr val="FF0000"/>
              </a:solidFill>
              <a:sym typeface="Wingdings" panose="05000000000000000000" pitchFamily="2" charset="2"/>
            </a:endParaRPr>
          </a:p>
          <a:p>
            <a:r>
              <a:rPr lang="en-US" dirty="0">
                <a:solidFill>
                  <a:srgbClr val="FF0000"/>
                </a:solidFill>
                <a:sym typeface="Wingdings" panose="05000000000000000000" pitchFamily="2" charset="2"/>
              </a:rPr>
              <a:t> The expected association with rice, but few 	other variables</a:t>
            </a:r>
          </a:p>
          <a:p>
            <a:endParaRPr lang="en-US" dirty="0">
              <a:solidFill>
                <a:srgbClr val="FF0000"/>
              </a:solidFill>
            </a:endParaRPr>
          </a:p>
          <a:p>
            <a:r>
              <a:rPr lang="en-US" dirty="0">
                <a:solidFill>
                  <a:srgbClr val="FF0000"/>
                </a:solidFill>
                <a:sym typeface="Wingdings" panose="05000000000000000000" pitchFamily="2" charset="2"/>
              </a:rPr>
              <a:t> Importance of non-rice agricultural and 	weather-related determinants</a:t>
            </a:r>
          </a:p>
          <a:p>
            <a:pPr marL="0" indent="0">
              <a:buNone/>
            </a:pPr>
            <a:r>
              <a:rPr lang="en-US" dirty="0">
                <a:solidFill>
                  <a:srgbClr val="FF0000"/>
                </a:solidFill>
                <a:sym typeface="Wingdings" panose="05000000000000000000" pitchFamily="2" charset="2"/>
              </a:rPr>
              <a:t>	</a:t>
            </a:r>
            <a:endParaRPr lang="en-US" dirty="0">
              <a:solidFill>
                <a:srgbClr val="FF0000"/>
              </a:solidFill>
            </a:endParaRPr>
          </a:p>
        </p:txBody>
      </p:sp>
    </p:spTree>
    <p:extLst>
      <p:ext uri="{BB962C8B-B14F-4D97-AF65-F5344CB8AC3E}">
        <p14:creationId xmlns:p14="http://schemas.microsoft.com/office/powerpoint/2010/main" val="256523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D9B-BA65-41C2-8EB5-55F633C1A5E9}"/>
              </a:ext>
            </a:extLst>
          </p:cNvPr>
          <p:cNvSpPr>
            <a:spLocks noGrp="1"/>
          </p:cNvSpPr>
          <p:nvPr>
            <p:ph type="title"/>
          </p:nvPr>
        </p:nvSpPr>
        <p:spPr>
          <a:xfrm>
            <a:off x="124264" y="75588"/>
            <a:ext cx="10058400" cy="750889"/>
          </a:xfrm>
        </p:spPr>
        <p:txBody>
          <a:bodyPr/>
          <a:lstStyle/>
          <a:p>
            <a:r>
              <a:rPr lang="en-US" dirty="0"/>
              <a:t>Spatially-varying covariate details</a:t>
            </a:r>
          </a:p>
        </p:txBody>
      </p:sp>
      <p:sp>
        <p:nvSpPr>
          <p:cNvPr id="3" name="Content Placeholder 2">
            <a:extLst>
              <a:ext uri="{FF2B5EF4-FFF2-40B4-BE49-F238E27FC236}">
                <a16:creationId xmlns:a16="http://schemas.microsoft.com/office/drawing/2014/main" id="{FB7BDFF2-DD72-436F-A8AB-0AC3048663FB}"/>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54387025-18C3-4A77-B119-BD3EF73DDD18}"/>
              </a:ext>
            </a:extLst>
          </p:cNvPr>
          <p:cNvGraphicFramePr>
            <a:graphicFrameLocks/>
          </p:cNvGraphicFramePr>
          <p:nvPr>
            <p:extLst/>
          </p:nvPr>
        </p:nvGraphicFramePr>
        <p:xfrm>
          <a:off x="124264" y="780768"/>
          <a:ext cx="11985358" cy="6023947"/>
        </p:xfrm>
        <a:graphic>
          <a:graphicData uri="http://schemas.openxmlformats.org/drawingml/2006/table">
            <a:tbl>
              <a:tblPr firstRow="1" firstCol="1" bandRow="1">
                <a:tableStyleId>{5C22544A-7EE6-4342-B048-85BDC9FD1C3A}</a:tableStyleId>
              </a:tblPr>
              <a:tblGrid>
                <a:gridCol w="4325813">
                  <a:extLst>
                    <a:ext uri="{9D8B030D-6E8A-4147-A177-3AD203B41FA5}">
                      <a16:colId xmlns:a16="http://schemas.microsoft.com/office/drawing/2014/main" val="20000"/>
                    </a:ext>
                  </a:extLst>
                </a:gridCol>
                <a:gridCol w="2140193">
                  <a:extLst>
                    <a:ext uri="{9D8B030D-6E8A-4147-A177-3AD203B41FA5}">
                      <a16:colId xmlns:a16="http://schemas.microsoft.com/office/drawing/2014/main" val="20001"/>
                    </a:ext>
                  </a:extLst>
                </a:gridCol>
                <a:gridCol w="1869989">
                  <a:extLst>
                    <a:ext uri="{9D8B030D-6E8A-4147-A177-3AD203B41FA5}">
                      <a16:colId xmlns:a16="http://schemas.microsoft.com/office/drawing/2014/main" val="20002"/>
                    </a:ext>
                  </a:extLst>
                </a:gridCol>
                <a:gridCol w="3649363">
                  <a:extLst>
                    <a:ext uri="{9D8B030D-6E8A-4147-A177-3AD203B41FA5}">
                      <a16:colId xmlns:a16="http://schemas.microsoft.com/office/drawing/2014/main" val="20003"/>
                    </a:ext>
                  </a:extLst>
                </a:gridCol>
              </a:tblGrid>
              <a:tr h="295618">
                <a:tc>
                  <a:txBody>
                    <a:bodyPr/>
                    <a:lstStyle/>
                    <a:p>
                      <a:pPr marL="0" marR="0">
                        <a:lnSpc>
                          <a:spcPct val="107000"/>
                        </a:lnSpc>
                        <a:spcBef>
                          <a:spcPts val="0"/>
                        </a:spcBef>
                        <a:spcAft>
                          <a:spcPts val="0"/>
                        </a:spcAft>
                      </a:pPr>
                      <a:r>
                        <a:rPr lang="en-US" sz="1600" dirty="0">
                          <a:effectLst/>
                          <a:latin typeface="+mn-lt"/>
                        </a:rPr>
                        <a:t>Variable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Data Spatial Resolution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How used in model</a:t>
                      </a:r>
                    </a:p>
                  </a:txBody>
                  <a:tcPr marL="68580" marR="68580" marT="0" marB="0"/>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Source</a:t>
                      </a:r>
                    </a:p>
                  </a:txBody>
                  <a:tcPr marL="68580" marR="68580" marT="0" marB="0"/>
                </a:tc>
                <a:extLst>
                  <a:ext uri="{0D108BD9-81ED-4DB2-BD59-A6C34878D82A}">
                    <a16:rowId xmlns:a16="http://schemas.microsoft.com/office/drawing/2014/main" val="10000"/>
                  </a:ext>
                </a:extLst>
              </a:tr>
              <a:tr h="324824">
                <a:tc>
                  <a:txBody>
                    <a:bodyPr/>
                    <a:lstStyle/>
                    <a:p>
                      <a:pPr marL="0" marR="0">
                        <a:lnSpc>
                          <a:spcPct val="107000"/>
                        </a:lnSpc>
                        <a:spcBef>
                          <a:spcPts val="0"/>
                        </a:spcBef>
                        <a:spcAft>
                          <a:spcPts val="0"/>
                        </a:spcAft>
                      </a:pPr>
                      <a:r>
                        <a:rPr lang="en-US" sz="1600" i="1" dirty="0">
                          <a:effectLst/>
                          <a:latin typeface="+mn-lt"/>
                        </a:rPr>
                        <a:t>Social Features</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600">
                        <a:effectLst/>
                        <a:latin typeface="+mn-lt"/>
                      </a:endParaRPr>
                    </a:p>
                  </a:txBody>
                  <a:tcPr marL="68580" marR="68580" marT="0" marB="0"/>
                </a:tc>
                <a:tc>
                  <a:txBody>
                    <a:bodyPr/>
                    <a:lstStyle/>
                    <a:p>
                      <a:pPr>
                        <a:lnSpc>
                          <a:spcPct val="107000"/>
                        </a:lnSpc>
                      </a:pPr>
                      <a:endParaRPr lang="en-US" sz="1600" dirty="0">
                        <a:effectLst/>
                        <a:latin typeface="+mn-lt"/>
                      </a:endParaRPr>
                    </a:p>
                  </a:txBody>
                  <a:tcPr marL="68580" marR="68580" marT="0" marB="0"/>
                </a:tc>
                <a:tc>
                  <a:txBody>
                    <a:bodyPr/>
                    <a:lstStyle/>
                    <a:p>
                      <a:pPr>
                        <a:lnSpc>
                          <a:spcPct val="107000"/>
                        </a:lnSpc>
                      </a:pPr>
                      <a:endParaRPr lang="en-US" sz="1600" dirty="0">
                        <a:effectLst/>
                        <a:latin typeface="+mn-lt"/>
                      </a:endParaRPr>
                    </a:p>
                  </a:txBody>
                  <a:tcPr marL="68580" marR="68580" marT="0" marB="0"/>
                </a:tc>
                <a:extLst>
                  <a:ext uri="{0D108BD9-81ED-4DB2-BD59-A6C34878D82A}">
                    <a16:rowId xmlns:a16="http://schemas.microsoft.com/office/drawing/2014/main" val="10004"/>
                  </a:ext>
                </a:extLst>
              </a:tr>
              <a:tr h="260634">
                <a:tc>
                  <a:txBody>
                    <a:bodyPr/>
                    <a:lstStyle/>
                    <a:p>
                      <a:pPr marL="0" marR="0" indent="127000">
                        <a:lnSpc>
                          <a:spcPct val="107000"/>
                        </a:lnSpc>
                        <a:spcBef>
                          <a:spcPts val="0"/>
                        </a:spcBef>
                        <a:spcAft>
                          <a:spcPts val="0"/>
                        </a:spcAft>
                      </a:pPr>
                      <a:r>
                        <a:rPr lang="en-US" sz="1600" dirty="0">
                          <a:effectLst/>
                          <a:latin typeface="+mn-lt"/>
                        </a:rPr>
                        <a:t>    Percent rural population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District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District</a:t>
                      </a:r>
                      <a:r>
                        <a:rPr lang="en-US" sz="1600" baseline="0" dirty="0">
                          <a:effectLst/>
                          <a:latin typeface="+mn-lt"/>
                          <a:ea typeface="Calibri" panose="020F0502020204030204" pitchFamily="34" charset="0"/>
                          <a:cs typeface="Times New Roman" panose="02020603050405020304" pitchFamily="18" charset="0"/>
                        </a:rPr>
                        <a:t> value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National Statistical Office</a:t>
                      </a:r>
                      <a:r>
                        <a:rPr lang="en-US" sz="1600" baseline="0" dirty="0">
                          <a:effectLst/>
                        </a:rPr>
                        <a:t> of Thailand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0634">
                <a:tc>
                  <a:txBody>
                    <a:bodyPr/>
                    <a:lstStyle/>
                    <a:p>
                      <a:pPr marL="0" marR="0" indent="127000">
                        <a:lnSpc>
                          <a:spcPct val="107000"/>
                        </a:lnSpc>
                        <a:spcBef>
                          <a:spcPts val="0"/>
                        </a:spcBef>
                        <a:spcAft>
                          <a:spcPts val="0"/>
                        </a:spcAft>
                      </a:pPr>
                      <a:r>
                        <a:rPr lang="en-US" sz="1600" dirty="0">
                          <a:solidFill>
                            <a:schemeClr val="bg1"/>
                          </a:solidFill>
                          <a:effectLst/>
                          <a:latin typeface="+mn-lt"/>
                        </a:rPr>
                        <a:t>    Education</a:t>
                      </a:r>
                      <a:endParaRPr lang="en-US" sz="1600" baseline="30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Province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Province value</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National Statistical Office</a:t>
                      </a:r>
                      <a:r>
                        <a:rPr lang="en-US" sz="1600" baseline="0" dirty="0">
                          <a:effectLst/>
                        </a:rPr>
                        <a:t> of Thailand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60634">
                <a:tc>
                  <a:txBody>
                    <a:bodyPr/>
                    <a:lstStyle/>
                    <a:p>
                      <a:pPr marL="0" marR="0" indent="127000">
                        <a:lnSpc>
                          <a:spcPct val="107000"/>
                        </a:lnSpc>
                        <a:spcBef>
                          <a:spcPts val="0"/>
                        </a:spcBef>
                        <a:spcAft>
                          <a:spcPts val="0"/>
                        </a:spcAft>
                      </a:pPr>
                      <a:r>
                        <a:rPr lang="en-US" sz="1600" b="1" baseline="0" dirty="0">
                          <a:solidFill>
                            <a:schemeClr val="bg1"/>
                          </a:solidFill>
                          <a:effectLst/>
                          <a:latin typeface="+mn-lt"/>
                          <a:ea typeface="Calibri" panose="020F0502020204030204" pitchFamily="34" charset="0"/>
                          <a:cs typeface="Times New Roman" panose="02020603050405020304" pitchFamily="18" charset="0"/>
                        </a:rPr>
                        <a:t>    Income </a:t>
                      </a:r>
                    </a:p>
                  </a:txBody>
                  <a:tcPr marL="68580" marR="68580" marT="0" marB="0"/>
                </a:tc>
                <a:tc>
                  <a:txBody>
                    <a:bodyPr/>
                    <a:lstStyle/>
                    <a:p>
                      <a:pPr marL="0" marR="0">
                        <a:lnSpc>
                          <a:spcPct val="107000"/>
                        </a:lnSpc>
                        <a:spcBef>
                          <a:spcPts val="0"/>
                        </a:spcBef>
                        <a:spcAft>
                          <a:spcPts val="0"/>
                        </a:spcAft>
                      </a:pPr>
                      <a:r>
                        <a:rPr lang="en-US" sz="1600" dirty="0">
                          <a:effectLst/>
                          <a:latin typeface="+mn-lt"/>
                        </a:rPr>
                        <a:t>Province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Province value</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National Statistical Office</a:t>
                      </a:r>
                      <a:r>
                        <a:rPr lang="en-US" sz="1600" baseline="0" dirty="0">
                          <a:effectLst/>
                        </a:rPr>
                        <a:t> of Thailand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0634">
                <a:tc>
                  <a:txBody>
                    <a:bodyPr/>
                    <a:lstStyle/>
                    <a:p>
                      <a:pPr marL="0" marR="0" indent="127000">
                        <a:lnSpc>
                          <a:spcPct val="107000"/>
                        </a:lnSpc>
                        <a:spcBef>
                          <a:spcPts val="0"/>
                        </a:spcBef>
                        <a:spcAft>
                          <a:spcPts val="0"/>
                        </a:spcAft>
                      </a:pPr>
                      <a:r>
                        <a:rPr lang="en-US" sz="1600" b="1" baseline="0" dirty="0">
                          <a:solidFill>
                            <a:schemeClr val="bg1"/>
                          </a:solidFill>
                          <a:effectLst/>
                          <a:latin typeface="+mn-lt"/>
                          <a:ea typeface="Calibri" panose="020F0502020204030204" pitchFamily="34" charset="0"/>
                          <a:cs typeface="Times New Roman" panose="02020603050405020304" pitchFamily="18" charset="0"/>
                        </a:rPr>
                        <a:t>    Household Size</a:t>
                      </a:r>
                    </a:p>
                  </a:txBody>
                  <a:tcPr marL="68580" marR="68580" marT="0" marB="0"/>
                </a:tc>
                <a:tc>
                  <a:txBody>
                    <a:bodyPr/>
                    <a:lstStyle/>
                    <a:p>
                      <a:pPr marL="0" marR="0">
                        <a:lnSpc>
                          <a:spcPct val="107000"/>
                        </a:lnSpc>
                        <a:spcBef>
                          <a:spcPts val="0"/>
                        </a:spcBef>
                        <a:spcAft>
                          <a:spcPts val="0"/>
                        </a:spcAft>
                      </a:pPr>
                      <a:r>
                        <a:rPr lang="en-US" sz="1600" dirty="0">
                          <a:effectLst/>
                          <a:latin typeface="+mn-lt"/>
                        </a:rPr>
                        <a:t>Province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Province value</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National Statistical Office</a:t>
                      </a:r>
                      <a:r>
                        <a:rPr lang="en-US" sz="1600" baseline="0" dirty="0">
                          <a:effectLst/>
                        </a:rPr>
                        <a:t> of Thailand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60634">
                <a:tc>
                  <a:txBody>
                    <a:bodyPr/>
                    <a:lstStyle/>
                    <a:p>
                      <a:pPr marL="0" marR="0" indent="127000">
                        <a:lnSpc>
                          <a:spcPct val="107000"/>
                        </a:lnSpc>
                        <a:spcBef>
                          <a:spcPts val="0"/>
                        </a:spcBef>
                        <a:spcAft>
                          <a:spcPts val="0"/>
                        </a:spcAft>
                      </a:pPr>
                      <a:r>
                        <a:rPr lang="en-US" sz="1600" b="1" baseline="0" dirty="0">
                          <a:solidFill>
                            <a:schemeClr val="bg1"/>
                          </a:solidFill>
                          <a:effectLst/>
                          <a:latin typeface="+mn-lt"/>
                          <a:ea typeface="Calibri" panose="020F0502020204030204" pitchFamily="34" charset="0"/>
                          <a:cs typeface="Times New Roman" panose="02020603050405020304" pitchFamily="18" charset="0"/>
                        </a:rPr>
                        <a:t>    Households with safe water access</a:t>
                      </a:r>
                      <a:endParaRPr lang="en-US" sz="1600" b="1" baseline="30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Province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Province value</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National Statistical Office</a:t>
                      </a:r>
                      <a:r>
                        <a:rPr lang="en-US" sz="1600" baseline="0" dirty="0">
                          <a:effectLst/>
                        </a:rPr>
                        <a:t> of Thailand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60634">
                <a:tc>
                  <a:txBody>
                    <a:bodyPr/>
                    <a:lstStyle/>
                    <a:p>
                      <a:pPr marL="0" marR="0" indent="127000">
                        <a:lnSpc>
                          <a:spcPct val="107000"/>
                        </a:lnSpc>
                        <a:spcBef>
                          <a:spcPts val="0"/>
                        </a:spcBef>
                        <a:spcAft>
                          <a:spcPts val="0"/>
                        </a:spcAft>
                      </a:pPr>
                      <a:r>
                        <a:rPr lang="en-US" sz="1600" b="1" baseline="-25000" dirty="0">
                          <a:solidFill>
                            <a:schemeClr val="bg1"/>
                          </a:solidFill>
                          <a:effectLst/>
                          <a:latin typeface="+mn-lt"/>
                          <a:ea typeface="Calibri" panose="020F0502020204030204" pitchFamily="34" charset="0"/>
                          <a:cs typeface="Times New Roman" panose="02020603050405020304" pitchFamily="18" charset="0"/>
                        </a:rPr>
                        <a:t>       </a:t>
                      </a:r>
                      <a:r>
                        <a:rPr lang="en-US" sz="1600" b="1" baseline="0" dirty="0">
                          <a:solidFill>
                            <a:schemeClr val="bg1"/>
                          </a:solidFill>
                          <a:effectLst/>
                          <a:latin typeface="+mn-lt"/>
                          <a:ea typeface="Calibri" panose="020F0502020204030204" pitchFamily="34" charset="0"/>
                          <a:cs typeface="Times New Roman" panose="02020603050405020304" pitchFamily="18" charset="0"/>
                        </a:rPr>
                        <a:t>Public physicians per 100 km</a:t>
                      </a:r>
                      <a:r>
                        <a:rPr lang="en-US" sz="1600" b="1" baseline="30000" dirty="0">
                          <a:solidFill>
                            <a:schemeClr val="bg1"/>
                          </a:solidFill>
                          <a:effectLst/>
                          <a:latin typeface="+mn-lt"/>
                          <a:ea typeface="Calibri" panose="020F0502020204030204" pitchFamily="34" charset="0"/>
                          <a:cs typeface="Times New Roman" panose="02020603050405020304" pitchFamily="18" charset="0"/>
                        </a:rPr>
                        <a:t>2</a:t>
                      </a:r>
                      <a:endParaRPr lang="en-US" sz="1600" b="1" baseline="-25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Province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Province value</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Ministry</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of Public Health, Thailand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0"/>
                  </a:ext>
                </a:extLst>
              </a:tr>
              <a:tr h="324824">
                <a:tc>
                  <a:txBody>
                    <a:bodyPr/>
                    <a:lstStyle/>
                    <a:p>
                      <a:pPr marL="0" marR="0">
                        <a:lnSpc>
                          <a:spcPct val="107000"/>
                        </a:lnSpc>
                        <a:spcBef>
                          <a:spcPts val="0"/>
                        </a:spcBef>
                        <a:spcAft>
                          <a:spcPts val="0"/>
                        </a:spcAft>
                      </a:pPr>
                      <a:r>
                        <a:rPr lang="en-US" sz="1600" i="1" dirty="0">
                          <a:effectLst/>
                          <a:latin typeface="+mn-lt"/>
                        </a:rPr>
                        <a:t>Physical Features</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600" dirty="0">
                        <a:effectLst/>
                        <a:latin typeface="+mn-lt"/>
                      </a:endParaRPr>
                    </a:p>
                  </a:txBody>
                  <a:tcPr marL="68580" marR="68580" marT="0" marB="0"/>
                </a:tc>
                <a:tc>
                  <a:txBody>
                    <a:bodyPr/>
                    <a:lstStyle/>
                    <a:p>
                      <a:pPr>
                        <a:lnSpc>
                          <a:spcPct val="107000"/>
                        </a:lnSpc>
                      </a:pPr>
                      <a:endParaRPr lang="en-US" sz="1600" dirty="0">
                        <a:effectLst/>
                        <a:latin typeface="+mn-lt"/>
                      </a:endParaRPr>
                    </a:p>
                  </a:txBody>
                  <a:tcPr marL="68580" marR="68580" marT="0" marB="0"/>
                </a:tc>
                <a:tc>
                  <a:txBody>
                    <a:bodyPr/>
                    <a:lstStyle/>
                    <a:p>
                      <a:pPr>
                        <a:lnSpc>
                          <a:spcPct val="107000"/>
                        </a:lnSpc>
                      </a:pPr>
                      <a:endParaRPr lang="en-US" sz="1600" dirty="0">
                        <a:effectLst/>
                        <a:latin typeface="+mn-lt"/>
                      </a:endParaRPr>
                    </a:p>
                  </a:txBody>
                  <a:tcPr marL="68580" marR="68580" marT="0" marB="0"/>
                </a:tc>
                <a:extLst>
                  <a:ext uri="{0D108BD9-81ED-4DB2-BD59-A6C34878D82A}">
                    <a16:rowId xmlns:a16="http://schemas.microsoft.com/office/drawing/2014/main" val="10010"/>
                  </a:ext>
                </a:extLst>
              </a:tr>
              <a:tr h="260634">
                <a:tc>
                  <a:txBody>
                    <a:bodyPr/>
                    <a:lstStyle/>
                    <a:p>
                      <a:pPr marL="0" marR="0" indent="127000">
                        <a:lnSpc>
                          <a:spcPct val="107000"/>
                        </a:lnSpc>
                        <a:spcBef>
                          <a:spcPts val="0"/>
                        </a:spcBef>
                        <a:spcAft>
                          <a:spcPts val="0"/>
                        </a:spcAft>
                      </a:pPr>
                      <a:r>
                        <a:rPr lang="en-US" sz="1600" dirty="0">
                          <a:effectLst/>
                          <a:latin typeface="+mn-lt"/>
                        </a:rPr>
                        <a:t>    Elevation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90m</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District</a:t>
                      </a:r>
                      <a:r>
                        <a:rPr lang="en-US" sz="1600" baseline="0" dirty="0">
                          <a:effectLst/>
                          <a:latin typeface="+mn-lt"/>
                        </a:rPr>
                        <a:t> mean</a:t>
                      </a:r>
                      <a:endParaRPr lang="en-US" sz="1600" dirty="0">
                        <a:effectLst/>
                        <a:latin typeface="+mn-lt"/>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STRM (Google Earth Engine)</a:t>
                      </a: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val="10011"/>
                  </a:ext>
                </a:extLst>
              </a:tr>
              <a:tr h="269604">
                <a:tc>
                  <a:txBody>
                    <a:bodyPr/>
                    <a:lstStyle/>
                    <a:p>
                      <a:pPr marL="0" marR="0" indent="127000">
                        <a:lnSpc>
                          <a:spcPct val="107000"/>
                        </a:lnSpc>
                        <a:spcBef>
                          <a:spcPts val="0"/>
                        </a:spcBef>
                        <a:spcAft>
                          <a:spcPts val="0"/>
                        </a:spcAft>
                      </a:pPr>
                      <a:r>
                        <a:rPr lang="en-US" sz="1600" dirty="0">
                          <a:effectLst/>
                          <a:latin typeface="+mn-lt"/>
                        </a:rPr>
                        <a:t>    NDVI</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30m</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District</a:t>
                      </a:r>
                      <a:r>
                        <a:rPr lang="en-US" sz="1600" baseline="0" dirty="0">
                          <a:effectLst/>
                          <a:latin typeface="+mn-lt"/>
                        </a:rPr>
                        <a:t> mean</a:t>
                      </a:r>
                      <a:endParaRPr lang="en-US" sz="1600" dirty="0">
                        <a:effectLst/>
                        <a:latin typeface="+mn-lt"/>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Landsat 7 (Google Earth Engine)</a:t>
                      </a: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val="10012"/>
                  </a:ext>
                </a:extLst>
              </a:tr>
              <a:tr h="271549">
                <a:tc>
                  <a:txBody>
                    <a:bodyPr/>
                    <a:lstStyle/>
                    <a:p>
                      <a:pPr marL="0" marR="0" indent="127000">
                        <a:lnSpc>
                          <a:spcPct val="107000"/>
                        </a:lnSpc>
                        <a:spcBef>
                          <a:spcPts val="0"/>
                        </a:spcBef>
                        <a:spcAft>
                          <a:spcPts val="0"/>
                        </a:spcAft>
                      </a:pPr>
                      <a:r>
                        <a:rPr lang="en-US" sz="1600" dirty="0">
                          <a:effectLst/>
                          <a:latin typeface="+mn-lt"/>
                        </a:rPr>
                        <a:t>    NDWI (Gao), Vegetation Water Content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30m</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District</a:t>
                      </a:r>
                      <a:r>
                        <a:rPr lang="en-US" sz="1600" baseline="0" dirty="0">
                          <a:effectLst/>
                          <a:latin typeface="+mn-lt"/>
                        </a:rPr>
                        <a:t> mean</a:t>
                      </a:r>
                      <a:endParaRPr lang="en-US" sz="1600" dirty="0">
                        <a:effectLst/>
                        <a:latin typeface="+mn-lt"/>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Landsat 7 (Google Earth Engine)</a:t>
                      </a: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val="10013"/>
                  </a:ext>
                </a:extLst>
              </a:tr>
              <a:tr h="271549">
                <a:tc>
                  <a:txBody>
                    <a:bodyPr/>
                    <a:lstStyle/>
                    <a:p>
                      <a:pPr marL="0" marR="0" indent="12700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    </a:t>
                      </a:r>
                      <a:r>
                        <a:rPr lang="en-US" sz="1600" b="1" dirty="0">
                          <a:effectLst/>
                          <a:latin typeface="+mn-lt"/>
                          <a:ea typeface="Calibri" panose="020F0502020204030204" pitchFamily="34" charset="0"/>
                          <a:cs typeface="Times New Roman" panose="02020603050405020304" pitchFamily="18" charset="0"/>
                        </a:rPr>
                        <a:t>NDWI</a:t>
                      </a:r>
                      <a:r>
                        <a:rPr lang="en-US" sz="1600" b="1" baseline="0" dirty="0">
                          <a:effectLst/>
                          <a:latin typeface="+mn-lt"/>
                          <a:ea typeface="Calibri" panose="020F0502020204030204" pitchFamily="34" charset="0"/>
                          <a:cs typeface="Times New Roman" panose="02020603050405020304" pitchFamily="18" charset="0"/>
                        </a:rPr>
                        <a:t> (</a:t>
                      </a:r>
                      <a:r>
                        <a:rPr lang="en-US" sz="1600" b="1" baseline="0" dirty="0" err="1">
                          <a:effectLst/>
                          <a:latin typeface="+mn-lt"/>
                          <a:ea typeface="Calibri" panose="020F0502020204030204" pitchFamily="34" charset="0"/>
                          <a:cs typeface="Times New Roman" panose="02020603050405020304" pitchFamily="18" charset="0"/>
                        </a:rPr>
                        <a:t>McFeeters</a:t>
                      </a:r>
                      <a:r>
                        <a:rPr lang="en-US" sz="1600" b="1" baseline="0" dirty="0">
                          <a:effectLst/>
                          <a:latin typeface="+mn-lt"/>
                          <a:ea typeface="Calibri" panose="020F0502020204030204" pitchFamily="34" charset="0"/>
                          <a:cs typeface="Times New Roman" panose="02020603050405020304" pitchFamily="18" charset="0"/>
                        </a:rPr>
                        <a:t>) Flooding Propensity</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500m</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District mean </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USGS Forecast</a:t>
                      </a:r>
                      <a:r>
                        <a:rPr lang="en-US" sz="1600" baseline="0" dirty="0">
                          <a:effectLst/>
                          <a:latin typeface="+mn-lt"/>
                        </a:rPr>
                        <a:t> </a:t>
                      </a:r>
                      <a:r>
                        <a:rPr lang="en-US" sz="1600" dirty="0">
                          <a:effectLst/>
                          <a:latin typeface="+mn-lt"/>
                        </a:rPr>
                        <a:t>Mekong Project</a:t>
                      </a:r>
                    </a:p>
                  </a:txBody>
                  <a:tcPr marL="68580" marR="68580" marT="0" marB="0"/>
                </a:tc>
                <a:extLst>
                  <a:ext uri="{0D108BD9-81ED-4DB2-BD59-A6C34878D82A}">
                    <a16:rowId xmlns:a16="http://schemas.microsoft.com/office/drawing/2014/main" val="10014"/>
                  </a:ext>
                </a:extLst>
              </a:tr>
              <a:tr h="324824">
                <a:tc>
                  <a:txBody>
                    <a:bodyPr/>
                    <a:lstStyle/>
                    <a:p>
                      <a:pPr marL="0" marR="0">
                        <a:lnSpc>
                          <a:spcPct val="107000"/>
                        </a:lnSpc>
                        <a:spcBef>
                          <a:spcPts val="0"/>
                        </a:spcBef>
                        <a:spcAft>
                          <a:spcPts val="0"/>
                        </a:spcAft>
                      </a:pPr>
                      <a:r>
                        <a:rPr lang="en-US" sz="1600" i="1" dirty="0">
                          <a:effectLst/>
                          <a:latin typeface="+mn-lt"/>
                        </a:rPr>
                        <a:t>Agricultural Features &amp; Land Use</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600" dirty="0">
                        <a:effectLst/>
                        <a:latin typeface="+mn-lt"/>
                      </a:endParaRPr>
                    </a:p>
                  </a:txBody>
                  <a:tcPr marL="68580" marR="68580" marT="0" marB="0"/>
                </a:tc>
                <a:tc>
                  <a:txBody>
                    <a:bodyPr/>
                    <a:lstStyle/>
                    <a:p>
                      <a:pPr>
                        <a:lnSpc>
                          <a:spcPct val="107000"/>
                        </a:lnSpc>
                      </a:pPr>
                      <a:endParaRPr lang="en-US" sz="1600" dirty="0">
                        <a:effectLst/>
                        <a:latin typeface="+mn-lt"/>
                      </a:endParaRPr>
                    </a:p>
                  </a:txBody>
                  <a:tcPr marL="68580" marR="68580" marT="0" marB="0"/>
                </a:tc>
                <a:tc>
                  <a:txBody>
                    <a:bodyPr/>
                    <a:lstStyle/>
                    <a:p>
                      <a:pPr>
                        <a:lnSpc>
                          <a:spcPct val="107000"/>
                        </a:lnSpc>
                      </a:pPr>
                      <a:endParaRPr lang="en-US" sz="1600" dirty="0">
                        <a:effectLst/>
                        <a:latin typeface="+mn-lt"/>
                      </a:endParaRPr>
                    </a:p>
                  </a:txBody>
                  <a:tcPr marL="68580" marR="68580" marT="0" marB="0"/>
                </a:tc>
                <a:extLst>
                  <a:ext uri="{0D108BD9-81ED-4DB2-BD59-A6C34878D82A}">
                    <a16:rowId xmlns:a16="http://schemas.microsoft.com/office/drawing/2014/main" val="10015"/>
                  </a:ext>
                </a:extLst>
              </a:tr>
              <a:tr h="521267">
                <a:tc>
                  <a:txBody>
                    <a:bodyPr/>
                    <a:lstStyle/>
                    <a:p>
                      <a:pPr marL="0" marR="0" indent="127000">
                        <a:lnSpc>
                          <a:spcPct val="107000"/>
                        </a:lnSpc>
                        <a:spcBef>
                          <a:spcPts val="0"/>
                        </a:spcBef>
                        <a:spcAft>
                          <a:spcPts val="0"/>
                        </a:spcAft>
                      </a:pPr>
                      <a:r>
                        <a:rPr lang="en-US" sz="1600" dirty="0">
                          <a:effectLst/>
                          <a:latin typeface="+mn-lt"/>
                        </a:rPr>
                        <a:t>    Irrigation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5 arc-minutes (~ 8.3km)</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District</a:t>
                      </a:r>
                      <a:r>
                        <a:rPr lang="en-US" sz="1600" baseline="0" dirty="0">
                          <a:effectLst/>
                          <a:latin typeface="+mn-lt"/>
                        </a:rPr>
                        <a:t> mean</a:t>
                      </a:r>
                      <a:endParaRPr lang="en-US" sz="1600" dirty="0">
                        <a:effectLst/>
                        <a:latin typeface="+mn-lt"/>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FAO</a:t>
                      </a:r>
                      <a:endParaRPr lang="en-US" sz="1600" dirty="0">
                        <a:effectLst/>
                        <a:latin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ndParaRPr>
                    </a:p>
                  </a:txBody>
                  <a:tcPr marL="68580" marR="68580" marT="0" marB="0"/>
                </a:tc>
                <a:extLst>
                  <a:ext uri="{0D108BD9-81ED-4DB2-BD59-A6C34878D82A}">
                    <a16:rowId xmlns:a16="http://schemas.microsoft.com/office/drawing/2014/main" val="10016"/>
                  </a:ext>
                </a:extLst>
              </a:tr>
              <a:tr h="521267">
                <a:tc>
                  <a:txBody>
                    <a:bodyPr/>
                    <a:lstStyle/>
                    <a:p>
                      <a:pPr marL="0" marR="0" indent="127000">
                        <a:lnSpc>
                          <a:spcPct val="107000"/>
                        </a:lnSpc>
                        <a:spcBef>
                          <a:spcPts val="0"/>
                        </a:spcBef>
                        <a:spcAft>
                          <a:spcPts val="0"/>
                        </a:spcAft>
                      </a:pPr>
                      <a:r>
                        <a:rPr lang="en-US" sz="1600" dirty="0">
                          <a:effectLst/>
                          <a:latin typeface="+mn-lt"/>
                        </a:rPr>
                        <a:t>    Livestock density: Buffalo, cattle, pigs,</a:t>
                      </a:r>
                      <a:r>
                        <a:rPr lang="en-US" sz="1600" baseline="0" dirty="0">
                          <a:effectLst/>
                          <a:latin typeface="+mn-lt"/>
                        </a:rPr>
                        <a:t> 	</a:t>
                      </a:r>
                      <a:r>
                        <a:rPr lang="en-US" sz="1600" dirty="0">
                          <a:effectLst/>
                          <a:latin typeface="+mn-lt"/>
                        </a:rPr>
                        <a:t>poultry </a:t>
                      </a:r>
                      <a:r>
                        <a:rPr lang="en-US" sz="1200" dirty="0">
                          <a:effectLst/>
                          <a:latin typeface="+mn-lt"/>
                        </a:rPr>
                        <a:t>(per square</a:t>
                      </a:r>
                      <a:r>
                        <a:rPr lang="en-US" sz="1200" baseline="0" dirty="0">
                          <a:effectLst/>
                          <a:latin typeface="+mn-lt"/>
                        </a:rPr>
                        <a:t> kilometer)</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mn-lt"/>
                        </a:rPr>
                        <a:t>3 arc-minutes (~ 5km)</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District</a:t>
                      </a:r>
                      <a:r>
                        <a:rPr lang="en-US" sz="1600" baseline="0" dirty="0">
                          <a:effectLst/>
                          <a:latin typeface="+mn-lt"/>
                        </a:rPr>
                        <a:t> mean</a:t>
                      </a:r>
                      <a:endParaRPr lang="en-US" sz="1600" dirty="0">
                        <a:effectLst/>
                        <a:latin typeface="+mn-lt"/>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FAO</a:t>
                      </a:r>
                      <a:endParaRPr lang="en-US" sz="1600" dirty="0">
                        <a:effectLst/>
                        <a:latin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ndParaRPr>
                    </a:p>
                  </a:txBody>
                  <a:tcPr marL="68580" marR="68580" marT="0" marB="0"/>
                </a:tc>
                <a:extLst>
                  <a:ext uri="{0D108BD9-81ED-4DB2-BD59-A6C34878D82A}">
                    <a16:rowId xmlns:a16="http://schemas.microsoft.com/office/drawing/2014/main" val="10017"/>
                  </a:ext>
                </a:extLst>
              </a:tr>
              <a:tr h="770293">
                <a:tc>
                  <a:txBody>
                    <a:bodyPr/>
                    <a:lstStyle/>
                    <a:p>
                      <a:pPr marL="0" marR="0" lvl="0" indent="10287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     Land use: </a:t>
                      </a:r>
                      <a:r>
                        <a:rPr lang="en-US" sz="1600" dirty="0">
                          <a:effectLst/>
                          <a:latin typeface="+mn-lt"/>
                          <a:ea typeface="Calibri" panose="020F0502020204030204" pitchFamily="34" charset="0"/>
                          <a:cs typeface="Times New Roman" panose="02020603050405020304" pitchFamily="18" charset="0"/>
                        </a:rPr>
                        <a:t>Rice Paddy, Field crop, Other</a:t>
                      </a:r>
                      <a:r>
                        <a:rPr lang="en-US" sz="1600" baseline="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agriculture, Forest, Built-up,</a:t>
                      </a:r>
                      <a:r>
                        <a:rPr lang="en-US" sz="1600" baseline="0" dirty="0">
                          <a:effectLst/>
                          <a:latin typeface="+mn-lt"/>
                          <a:ea typeface="Calibri" panose="020F0502020204030204" pitchFamily="34" charset="0"/>
                          <a:cs typeface="Times New Roman" panose="02020603050405020304" pitchFamily="18" charset="0"/>
                        </a:rPr>
                        <a:t> 	Water, Swamp/Marsh, and Other</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rPr>
                        <a:t>Continuous</a:t>
                      </a:r>
                      <a:r>
                        <a:rPr lang="en-US" sz="1600" baseline="0" dirty="0">
                          <a:effectLst/>
                          <a:latin typeface="+mn-lt"/>
                        </a:rPr>
                        <a:t> (polygons)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Percent of district in each class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Land Development Department, Thailand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303039">
                <a:tc>
                  <a:txBody>
                    <a:bodyPr/>
                    <a:lstStyle/>
                    <a:p>
                      <a:pPr marL="0" marR="0" indent="10287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    Average Patch Size </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Continuous</a:t>
                      </a:r>
                      <a:r>
                        <a:rPr lang="en-US" sz="1600" baseline="0" dirty="0">
                          <a:effectLst/>
                          <a:latin typeface="+mn-lt"/>
                        </a:rPr>
                        <a:t> (polygons)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District</a:t>
                      </a:r>
                      <a:r>
                        <a:rPr lang="en-US" sz="1600" baseline="0" dirty="0">
                          <a:effectLst/>
                          <a:latin typeface="+mn-lt"/>
                          <a:ea typeface="Calibri" panose="020F0502020204030204" pitchFamily="34" charset="0"/>
                          <a:cs typeface="Times New Roman" panose="02020603050405020304" pitchFamily="18" charset="0"/>
                        </a:rPr>
                        <a:t> mean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Land Development Department, Thailand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22969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B912-6EA1-45DE-A127-3FB6E3667277}"/>
              </a:ext>
            </a:extLst>
          </p:cNvPr>
          <p:cNvSpPr>
            <a:spLocks noGrp="1"/>
          </p:cNvSpPr>
          <p:nvPr>
            <p:ph type="title"/>
          </p:nvPr>
        </p:nvSpPr>
        <p:spPr/>
        <p:txBody>
          <a:bodyPr/>
          <a:lstStyle/>
          <a:p>
            <a:r>
              <a:rPr lang="en-US" dirty="0"/>
              <a:t>Spatial covariates</a:t>
            </a:r>
          </a:p>
        </p:txBody>
      </p:sp>
      <p:sp>
        <p:nvSpPr>
          <p:cNvPr id="3" name="Content Placeholder 2">
            <a:extLst>
              <a:ext uri="{FF2B5EF4-FFF2-40B4-BE49-F238E27FC236}">
                <a16:creationId xmlns:a16="http://schemas.microsoft.com/office/drawing/2014/main" id="{04B4FBDF-A8A3-4838-BDD7-9C9AE016B51D}"/>
              </a:ext>
            </a:extLst>
          </p:cNvPr>
          <p:cNvSpPr>
            <a:spLocks noGrp="1"/>
          </p:cNvSpPr>
          <p:nvPr>
            <p:ph sz="half" idx="1"/>
          </p:nvPr>
        </p:nvSpPr>
        <p:spPr>
          <a:xfrm>
            <a:off x="1002983" y="1925037"/>
            <a:ext cx="5209252" cy="4156243"/>
          </a:xfrm>
        </p:spPr>
        <p:txBody>
          <a:bodyPr>
            <a:normAutofit fontScale="92500" lnSpcReduction="20000"/>
          </a:bodyPr>
          <a:lstStyle/>
          <a:p>
            <a:r>
              <a:rPr lang="en-US" sz="2400" u="sng" dirty="0"/>
              <a:t>Agriculture &amp; Land Use </a:t>
            </a:r>
          </a:p>
          <a:p>
            <a:pPr lvl="1">
              <a:lnSpc>
                <a:spcPct val="110000"/>
              </a:lnSpc>
            </a:pPr>
            <a:r>
              <a:rPr lang="en-US" sz="2000" dirty="0"/>
              <a:t>Land Use (% district area): Rice paddy, field crop, other agriculture, forest, built-up, water, marsh/swamp, other</a:t>
            </a:r>
          </a:p>
          <a:p>
            <a:pPr lvl="1"/>
            <a:r>
              <a:rPr lang="en-US" sz="2000" dirty="0"/>
              <a:t>Average parcel size</a:t>
            </a:r>
          </a:p>
          <a:p>
            <a:pPr lvl="1"/>
            <a:r>
              <a:rPr lang="en-US" sz="2000" dirty="0"/>
              <a:t>Livestock density: Buffalo, cattle, pigs, poultry</a:t>
            </a:r>
          </a:p>
          <a:p>
            <a:pPr lvl="1"/>
            <a:r>
              <a:rPr lang="en-US" sz="2000" dirty="0"/>
              <a:t>Irrigation</a:t>
            </a:r>
          </a:p>
          <a:p>
            <a:endParaRPr lang="en-US" sz="2400" dirty="0"/>
          </a:p>
          <a:p>
            <a:r>
              <a:rPr lang="en-US" sz="2400" u="sng" dirty="0"/>
              <a:t>Physical features</a:t>
            </a:r>
          </a:p>
          <a:p>
            <a:pPr lvl="1"/>
            <a:r>
              <a:rPr lang="en-US" sz="2000" dirty="0"/>
              <a:t>Elevation</a:t>
            </a:r>
          </a:p>
          <a:p>
            <a:pPr lvl="1"/>
            <a:r>
              <a:rPr lang="en-US" sz="2000" dirty="0"/>
              <a:t>NDVI</a:t>
            </a:r>
          </a:p>
          <a:p>
            <a:pPr lvl="1"/>
            <a:r>
              <a:rPr lang="en-US" sz="2000" dirty="0"/>
              <a:t>NDWI (Gao)</a:t>
            </a:r>
          </a:p>
          <a:p>
            <a:pPr lvl="1"/>
            <a:r>
              <a:rPr lang="en-US" sz="2000" dirty="0"/>
              <a:t>NDWI (</a:t>
            </a:r>
            <a:r>
              <a:rPr lang="en-US" sz="2000" dirty="0" err="1"/>
              <a:t>McFeeters</a:t>
            </a:r>
            <a:r>
              <a:rPr lang="en-US" sz="2000" dirty="0"/>
              <a:t>)</a:t>
            </a:r>
          </a:p>
          <a:p>
            <a:endParaRPr lang="en-US" sz="2400" dirty="0"/>
          </a:p>
        </p:txBody>
      </p:sp>
      <p:sp>
        <p:nvSpPr>
          <p:cNvPr id="4" name="Content Placeholder 3">
            <a:extLst>
              <a:ext uri="{FF2B5EF4-FFF2-40B4-BE49-F238E27FC236}">
                <a16:creationId xmlns:a16="http://schemas.microsoft.com/office/drawing/2014/main" id="{E9CBA362-9E5B-440F-9D5D-D11F36AEE3ED}"/>
              </a:ext>
            </a:extLst>
          </p:cNvPr>
          <p:cNvSpPr>
            <a:spLocks noGrp="1"/>
          </p:cNvSpPr>
          <p:nvPr>
            <p:ph sz="half" idx="2"/>
          </p:nvPr>
        </p:nvSpPr>
        <p:spPr>
          <a:xfrm>
            <a:off x="6422507" y="1819125"/>
            <a:ext cx="4861115" cy="4500880"/>
          </a:xfrm>
        </p:spPr>
        <p:txBody>
          <a:bodyPr>
            <a:normAutofit fontScale="92500" lnSpcReduction="20000"/>
          </a:bodyPr>
          <a:lstStyle/>
          <a:p>
            <a:r>
              <a:rPr lang="en-US" sz="2400" u="sng" dirty="0"/>
              <a:t>Socioeconomic characteristics</a:t>
            </a:r>
          </a:p>
          <a:p>
            <a:pPr lvl="1"/>
            <a:r>
              <a:rPr lang="en-US" sz="2000" dirty="0"/>
              <a:t>Percent rural population</a:t>
            </a:r>
          </a:p>
          <a:p>
            <a:pPr lvl="1"/>
            <a:r>
              <a:rPr lang="en-US" sz="2000" dirty="0"/>
              <a:t>Education*  </a:t>
            </a:r>
          </a:p>
          <a:p>
            <a:pPr lvl="1"/>
            <a:r>
              <a:rPr lang="en-US" sz="2000" dirty="0"/>
              <a:t>Income*</a:t>
            </a:r>
          </a:p>
          <a:p>
            <a:pPr lvl="1"/>
            <a:r>
              <a:rPr lang="en-US" sz="2000" dirty="0"/>
              <a:t>Household size*</a:t>
            </a:r>
          </a:p>
          <a:p>
            <a:pPr lvl="1"/>
            <a:r>
              <a:rPr lang="en-US" sz="2000" dirty="0"/>
              <a:t>Households with access to safe water*</a:t>
            </a:r>
          </a:p>
          <a:p>
            <a:pPr lvl="1"/>
            <a:r>
              <a:rPr lang="en-US" sz="2000" dirty="0"/>
              <a:t>Public physicians per 100km</a:t>
            </a:r>
            <a:r>
              <a:rPr lang="en-US" sz="2000" baseline="30000" dirty="0"/>
              <a:t>2</a:t>
            </a:r>
            <a:r>
              <a:rPr lang="en-US" sz="2000" dirty="0"/>
              <a:t>*</a:t>
            </a:r>
          </a:p>
          <a:p>
            <a:pPr lvl="1"/>
            <a:endParaRPr lang="en-US" sz="2000" dirty="0"/>
          </a:p>
          <a:p>
            <a:endParaRPr lang="en-US" sz="2400" dirty="0"/>
          </a:p>
          <a:p>
            <a:pPr lvl="1"/>
            <a:endParaRPr lang="en-US" sz="1600" dirty="0"/>
          </a:p>
        </p:txBody>
      </p:sp>
      <p:sp>
        <p:nvSpPr>
          <p:cNvPr id="5" name="TextBox 4">
            <a:extLst>
              <a:ext uri="{FF2B5EF4-FFF2-40B4-BE49-F238E27FC236}">
                <a16:creationId xmlns:a16="http://schemas.microsoft.com/office/drawing/2014/main" id="{32F286E2-0B80-4EDC-8AF7-823AF9246C26}"/>
              </a:ext>
            </a:extLst>
          </p:cNvPr>
          <p:cNvSpPr txBox="1"/>
          <p:nvPr/>
        </p:nvSpPr>
        <p:spPr>
          <a:xfrm>
            <a:off x="7632700" y="6421121"/>
            <a:ext cx="4559300" cy="338554"/>
          </a:xfrm>
          <a:prstGeom prst="rect">
            <a:avLst/>
          </a:prstGeom>
          <a:noFill/>
        </p:spPr>
        <p:txBody>
          <a:bodyPr wrap="square" rtlCol="0">
            <a:spAutoFit/>
          </a:bodyPr>
          <a:lstStyle/>
          <a:p>
            <a:r>
              <a:rPr lang="en-US" sz="1200" i="1" dirty="0">
                <a:solidFill>
                  <a:schemeClr val="bg1"/>
                </a:solidFill>
              </a:rPr>
              <a:t>*  Variable available at province-level (n=19) instead of district (n=320</a:t>
            </a:r>
            <a:r>
              <a:rPr lang="en-US" sz="1600" dirty="0">
                <a:solidFill>
                  <a:schemeClr val="bg1"/>
                </a:solidFill>
              </a:rPr>
              <a:t>)</a:t>
            </a:r>
          </a:p>
        </p:txBody>
      </p:sp>
      <p:sp>
        <p:nvSpPr>
          <p:cNvPr id="10" name="TextBox 9">
            <a:extLst>
              <a:ext uri="{FF2B5EF4-FFF2-40B4-BE49-F238E27FC236}">
                <a16:creationId xmlns:a16="http://schemas.microsoft.com/office/drawing/2014/main" id="{A592C7ED-3279-4ECB-A198-142CD1CF699D}"/>
              </a:ext>
            </a:extLst>
          </p:cNvPr>
          <p:cNvSpPr txBox="1"/>
          <p:nvPr/>
        </p:nvSpPr>
        <p:spPr>
          <a:xfrm>
            <a:off x="5131413" y="4003158"/>
            <a:ext cx="6896464" cy="2523768"/>
          </a:xfrm>
          <a:prstGeom prst="rect">
            <a:avLst/>
          </a:prstGeom>
          <a:noFill/>
        </p:spPr>
        <p:txBody>
          <a:bodyPr wrap="square" rtlCol="0">
            <a:spAutoFit/>
          </a:bodyPr>
          <a:lstStyle/>
          <a:p>
            <a:r>
              <a:rPr lang="en-US" u="sng" dirty="0"/>
              <a:t>Variable notes</a:t>
            </a:r>
          </a:p>
          <a:p>
            <a:pPr marL="342900" indent="-342900">
              <a:buFont typeface="+mj-lt"/>
              <a:buAutoNum type="arabicPeriod"/>
            </a:pPr>
            <a:r>
              <a:rPr lang="en-US" dirty="0"/>
              <a:t>Rice paddy, field crop, forest, and all the physical features (red circles) were highly correlated, so we excluded all variables in this group except Rice Paddy, since that was the variable we thought would be most interesting. </a:t>
            </a:r>
          </a:p>
          <a:p>
            <a:pPr marL="342900" indent="-342900">
              <a:buFont typeface="+mj-lt"/>
              <a:buAutoNum type="arabicPeriod"/>
            </a:pPr>
            <a:r>
              <a:rPr lang="en-US" dirty="0"/>
              <a:t>The province-level socioeconomic features (blue box) could not be included in the model at the same time as a province-level factor, so we tested both. </a:t>
            </a:r>
          </a:p>
          <a:p>
            <a:pPr marL="342900" indent="-342900">
              <a:buFont typeface="+mj-lt"/>
              <a:buAutoNum type="arabicPeriod"/>
            </a:pPr>
            <a:endParaRPr lang="en-US" sz="1400" dirty="0"/>
          </a:p>
        </p:txBody>
      </p:sp>
      <p:sp>
        <p:nvSpPr>
          <p:cNvPr id="11" name="TextBox 10">
            <a:extLst>
              <a:ext uri="{FF2B5EF4-FFF2-40B4-BE49-F238E27FC236}">
                <a16:creationId xmlns:a16="http://schemas.microsoft.com/office/drawing/2014/main" id="{AE5D848B-71D2-4A9A-B1CA-F8C93789A5F8}"/>
              </a:ext>
            </a:extLst>
          </p:cNvPr>
          <p:cNvSpPr txBox="1"/>
          <p:nvPr/>
        </p:nvSpPr>
        <p:spPr>
          <a:xfrm>
            <a:off x="10898052" y="7653826"/>
            <a:ext cx="771140" cy="1569660"/>
          </a:xfrm>
          <a:prstGeom prst="rect">
            <a:avLst/>
          </a:prstGeom>
          <a:noFill/>
        </p:spPr>
        <p:txBody>
          <a:bodyPr wrap="square" rtlCol="0">
            <a:spAutoFit/>
          </a:bodyPr>
          <a:lstStyle/>
          <a:p>
            <a:r>
              <a:rPr lang="en-US" sz="2400" b="1" dirty="0"/>
              <a:t>Cattle Density</a:t>
            </a:r>
          </a:p>
        </p:txBody>
      </p:sp>
      <p:sp>
        <p:nvSpPr>
          <p:cNvPr id="12" name="Oval 11">
            <a:extLst>
              <a:ext uri="{FF2B5EF4-FFF2-40B4-BE49-F238E27FC236}">
                <a16:creationId xmlns:a16="http://schemas.microsoft.com/office/drawing/2014/main" id="{E9DEEAA3-78AD-4845-934C-1C26D714AAB1}"/>
              </a:ext>
            </a:extLst>
          </p:cNvPr>
          <p:cNvSpPr/>
          <p:nvPr/>
        </p:nvSpPr>
        <p:spPr>
          <a:xfrm>
            <a:off x="427307" y="4167776"/>
            <a:ext cx="3456612" cy="1856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68B8D0C-FDF0-46BE-A602-03DBE9637E5C}"/>
              </a:ext>
            </a:extLst>
          </p:cNvPr>
          <p:cNvSpPr/>
          <p:nvPr/>
        </p:nvSpPr>
        <p:spPr>
          <a:xfrm>
            <a:off x="3078242" y="2441542"/>
            <a:ext cx="805677" cy="350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B7A8CE1-DDD2-4FF3-A239-03B0324717D9}"/>
              </a:ext>
            </a:extLst>
          </p:cNvPr>
          <p:cNvSpPr/>
          <p:nvPr/>
        </p:nvSpPr>
        <p:spPr>
          <a:xfrm>
            <a:off x="3883919" y="2092752"/>
            <a:ext cx="2328315" cy="527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559062" y="2373923"/>
            <a:ext cx="4220307" cy="1459523"/>
          </a:xfrm>
          <a:prstGeom prst="roundRect">
            <a:avLst/>
          </a:pr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6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06C9-AF1B-4931-88D4-6E3931A21AA5}"/>
              </a:ext>
            </a:extLst>
          </p:cNvPr>
          <p:cNvSpPr>
            <a:spLocks noGrp="1"/>
          </p:cNvSpPr>
          <p:nvPr>
            <p:ph type="title"/>
          </p:nvPr>
        </p:nvSpPr>
        <p:spPr/>
        <p:txBody>
          <a:bodyPr/>
          <a:lstStyle/>
          <a:p>
            <a:r>
              <a:rPr lang="en-US" dirty="0"/>
              <a:t>An explosive emergence of leptospirosis in Thailand</a:t>
            </a:r>
          </a:p>
        </p:txBody>
      </p:sp>
      <p:sp>
        <p:nvSpPr>
          <p:cNvPr id="3" name="Content Placeholder 2">
            <a:extLst>
              <a:ext uri="{FF2B5EF4-FFF2-40B4-BE49-F238E27FC236}">
                <a16:creationId xmlns:a16="http://schemas.microsoft.com/office/drawing/2014/main" id="{987F95B0-ACC3-445A-80BC-5622E8CF7522}"/>
              </a:ext>
            </a:extLst>
          </p:cNvPr>
          <p:cNvSpPr>
            <a:spLocks noGrp="1"/>
          </p:cNvSpPr>
          <p:nvPr>
            <p:ph sz="half" idx="1"/>
          </p:nvPr>
        </p:nvSpPr>
        <p:spPr/>
        <p:txBody>
          <a:bodyPr>
            <a:normAutofit lnSpcReduction="10000"/>
          </a:bodyPr>
          <a:lstStyle/>
          <a:p>
            <a:endParaRPr lang="en-US" altLang="en-US" dirty="0"/>
          </a:p>
          <a:p>
            <a:endParaRPr lang="en-US" dirty="0"/>
          </a:p>
        </p:txBody>
      </p:sp>
      <p:sp>
        <p:nvSpPr>
          <p:cNvPr id="4" name="Content Placeholder 3">
            <a:extLst>
              <a:ext uri="{FF2B5EF4-FFF2-40B4-BE49-F238E27FC236}">
                <a16:creationId xmlns:a16="http://schemas.microsoft.com/office/drawing/2014/main" id="{7C15F6AB-F3AA-4E91-B22D-FBA06D9A06E2}"/>
              </a:ext>
            </a:extLst>
          </p:cNvPr>
          <p:cNvSpPr>
            <a:spLocks noGrp="1"/>
          </p:cNvSpPr>
          <p:nvPr>
            <p:ph sz="half" idx="2"/>
          </p:nvPr>
        </p:nvSpPr>
        <p:spPr>
          <a:xfrm>
            <a:off x="1158240" y="1954107"/>
            <a:ext cx="4467308" cy="4159524"/>
          </a:xfrm>
        </p:spPr>
        <p:txBody>
          <a:bodyPr>
            <a:normAutofit lnSpcReduction="10000"/>
          </a:bodyPr>
          <a:lstStyle/>
          <a:p>
            <a:r>
              <a:rPr lang="en-US" dirty="0"/>
              <a:t>Before 1995, &lt;300 cases per year</a:t>
            </a:r>
          </a:p>
          <a:p>
            <a:endParaRPr lang="en-US" dirty="0"/>
          </a:p>
          <a:p>
            <a:r>
              <a:rPr lang="en-US" dirty="0"/>
              <a:t>In 2000, there were 14,285 cases</a:t>
            </a:r>
          </a:p>
          <a:p>
            <a:endParaRPr lang="en-US" dirty="0"/>
          </a:p>
          <a:p>
            <a:r>
              <a:rPr lang="en-US" dirty="0"/>
              <a:t>Established endemic transmission</a:t>
            </a:r>
          </a:p>
          <a:p>
            <a:endParaRPr lang="en-US" dirty="0"/>
          </a:p>
          <a:p>
            <a:r>
              <a:rPr lang="en-US" dirty="0"/>
              <a:t>Emergence remains unexplained</a:t>
            </a:r>
          </a:p>
          <a:p>
            <a:endParaRPr lang="en-US" dirty="0"/>
          </a:p>
          <a:p>
            <a:r>
              <a:rPr lang="en-US" dirty="0"/>
              <a:t>Not a unique phenomenon—similar explosive emergence in Sri Lanka</a:t>
            </a:r>
          </a:p>
        </p:txBody>
      </p:sp>
      <p:grpSp>
        <p:nvGrpSpPr>
          <p:cNvPr id="9" name="Group 8">
            <a:extLst>
              <a:ext uri="{FF2B5EF4-FFF2-40B4-BE49-F238E27FC236}">
                <a16:creationId xmlns:a16="http://schemas.microsoft.com/office/drawing/2014/main" id="{D94F6ACC-CA6D-493C-BA0A-42D449E03BCA}"/>
              </a:ext>
            </a:extLst>
          </p:cNvPr>
          <p:cNvGrpSpPr/>
          <p:nvPr/>
        </p:nvGrpSpPr>
        <p:grpSpPr>
          <a:xfrm>
            <a:off x="5980045" y="2097125"/>
            <a:ext cx="6068120" cy="4016506"/>
            <a:chOff x="1750333" y="2205027"/>
            <a:chExt cx="4948690" cy="3321047"/>
          </a:xfrm>
        </p:grpSpPr>
        <p:sp>
          <p:nvSpPr>
            <p:cNvPr id="7" name="TextBox 6">
              <a:extLst>
                <a:ext uri="{FF2B5EF4-FFF2-40B4-BE49-F238E27FC236}">
                  <a16:creationId xmlns:a16="http://schemas.microsoft.com/office/drawing/2014/main" id="{AC57C3EC-064D-4F0D-8890-34EEF9D544AA}"/>
                </a:ext>
              </a:extLst>
            </p:cNvPr>
            <p:cNvSpPr txBox="1"/>
            <p:nvPr/>
          </p:nvSpPr>
          <p:spPr>
            <a:xfrm>
              <a:off x="2437266" y="5264464"/>
              <a:ext cx="4261757" cy="261610"/>
            </a:xfrm>
            <a:prstGeom prst="rect">
              <a:avLst/>
            </a:prstGeom>
            <a:noFill/>
          </p:spPr>
          <p:txBody>
            <a:bodyPr wrap="square" rtlCol="0">
              <a:spAutoFit/>
            </a:bodyPr>
            <a:lstStyle/>
            <a:p>
              <a:r>
                <a:rPr lang="da-DK" sz="1100" dirty="0"/>
                <a:t>Tangkanakul, W., et al. (2005) </a:t>
              </a:r>
              <a:r>
                <a:rPr lang="en-US" sz="1100" i="1" dirty="0"/>
                <a:t>Southeast Asian J Trop Med Public Health </a:t>
              </a:r>
            </a:p>
          </p:txBody>
        </p:sp>
        <p:pic>
          <p:nvPicPr>
            <p:cNvPr id="8" name="Picture 7">
              <a:extLst>
                <a:ext uri="{FF2B5EF4-FFF2-40B4-BE49-F238E27FC236}">
                  <a16:creationId xmlns:a16="http://schemas.microsoft.com/office/drawing/2014/main" id="{E2D2EC7B-510A-4E28-B72D-D41D49EC93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50333" y="2205027"/>
              <a:ext cx="4108450" cy="3028950"/>
            </a:xfrm>
            <a:prstGeom prst="rect">
              <a:avLst/>
            </a:prstGeom>
            <a:noFill/>
            <a:ln>
              <a:noFill/>
            </a:ln>
          </p:spPr>
        </p:pic>
      </p:grpSp>
    </p:spTree>
    <p:extLst>
      <p:ext uri="{BB962C8B-B14F-4D97-AF65-F5344CB8AC3E}">
        <p14:creationId xmlns:p14="http://schemas.microsoft.com/office/powerpoint/2010/main" val="275499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FE1A-6C05-4D0F-84D2-487B9967B316}"/>
              </a:ext>
            </a:extLst>
          </p:cNvPr>
          <p:cNvSpPr>
            <a:spLocks noGrp="1"/>
          </p:cNvSpPr>
          <p:nvPr>
            <p:ph type="title"/>
          </p:nvPr>
        </p:nvSpPr>
        <p:spPr/>
        <p:txBody>
          <a:bodyPr/>
          <a:lstStyle/>
          <a:p>
            <a:r>
              <a:rPr lang="en-US" dirty="0"/>
              <a:t>Leptospirosis in northeastern Thailand</a:t>
            </a:r>
          </a:p>
        </p:txBody>
      </p:sp>
      <p:sp>
        <p:nvSpPr>
          <p:cNvPr id="3" name="Content Placeholder 2">
            <a:extLst>
              <a:ext uri="{FF2B5EF4-FFF2-40B4-BE49-F238E27FC236}">
                <a16:creationId xmlns:a16="http://schemas.microsoft.com/office/drawing/2014/main" id="{8ECF6B5B-2C75-4D79-9EC4-E93D953703CF}"/>
              </a:ext>
            </a:extLst>
          </p:cNvPr>
          <p:cNvSpPr>
            <a:spLocks noGrp="1"/>
          </p:cNvSpPr>
          <p:nvPr>
            <p:ph sz="half" idx="1"/>
          </p:nvPr>
        </p:nvSpPr>
        <p:spPr>
          <a:xfrm>
            <a:off x="1097280" y="1845734"/>
            <a:ext cx="4937760" cy="4435796"/>
          </a:xfrm>
        </p:spPr>
        <p:txBody>
          <a:bodyPr>
            <a:normAutofit/>
          </a:bodyPr>
          <a:lstStyle/>
          <a:p>
            <a:endParaRPr lang="en-US" dirty="0"/>
          </a:p>
          <a:p>
            <a:r>
              <a:rPr lang="en-US" dirty="0"/>
              <a:t>Site of &gt;75% of cases during and since the emergence</a:t>
            </a:r>
          </a:p>
          <a:p>
            <a:endParaRPr lang="en-US" dirty="0"/>
          </a:p>
          <a:p>
            <a:r>
              <a:rPr lang="en-US" dirty="0"/>
              <a:t>Major rice farming region</a:t>
            </a:r>
          </a:p>
          <a:p>
            <a:pPr lvl="1"/>
            <a:r>
              <a:rPr lang="en-US" dirty="0"/>
              <a:t>Other crops and livestock present</a:t>
            </a:r>
          </a:p>
          <a:p>
            <a:endParaRPr lang="en-US" dirty="0"/>
          </a:p>
          <a:p>
            <a:r>
              <a:rPr lang="en-US" dirty="0"/>
              <a:t>Heterogeneous leptospirosis distribution</a:t>
            </a:r>
          </a:p>
          <a:p>
            <a:endParaRPr lang="en-US" dirty="0"/>
          </a:p>
          <a:p>
            <a:r>
              <a:rPr lang="en-US" dirty="0"/>
              <a:t>Transmission difficult to manage </a:t>
            </a:r>
          </a:p>
        </p:txBody>
      </p:sp>
      <p:pic>
        <p:nvPicPr>
          <p:cNvPr id="6" name="Content Placeholder 5">
            <a:extLst>
              <a:ext uri="{FF2B5EF4-FFF2-40B4-BE49-F238E27FC236}">
                <a16:creationId xmlns:a16="http://schemas.microsoft.com/office/drawing/2014/main" id="{FE74F631-6121-4B3B-AC5A-909DBF805B5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7385331" y="1846263"/>
            <a:ext cx="2602939"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9B3E4A5-11CD-42BF-9738-5593FE6C61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45" t="6511" r="10108" b="8099"/>
          <a:stretch/>
        </p:blipFill>
        <p:spPr>
          <a:xfrm>
            <a:off x="6400800" y="1747993"/>
            <a:ext cx="5625227" cy="4574512"/>
          </a:xfrm>
          <a:prstGeom prst="rect">
            <a:avLst/>
          </a:prstGeom>
        </p:spPr>
      </p:pic>
    </p:spTree>
    <p:extLst>
      <p:ext uri="{BB962C8B-B14F-4D97-AF65-F5344CB8AC3E}">
        <p14:creationId xmlns:p14="http://schemas.microsoft.com/office/powerpoint/2010/main" val="2560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50C7-2C04-400C-94E7-AF31AE2D1B69}"/>
              </a:ext>
            </a:extLst>
          </p:cNvPr>
          <p:cNvSpPr>
            <a:spLocks noGrp="1"/>
          </p:cNvSpPr>
          <p:nvPr>
            <p:ph type="title"/>
          </p:nvPr>
        </p:nvSpPr>
        <p:spPr/>
        <p:txBody>
          <a:bodyPr/>
          <a:lstStyle/>
          <a:p>
            <a:r>
              <a:rPr lang="en-US" dirty="0"/>
              <a:t>Motivations, Objective, &amp; Hypothesis</a:t>
            </a:r>
          </a:p>
        </p:txBody>
      </p:sp>
      <p:sp>
        <p:nvSpPr>
          <p:cNvPr id="3" name="Content Placeholder 2">
            <a:extLst>
              <a:ext uri="{FF2B5EF4-FFF2-40B4-BE49-F238E27FC236}">
                <a16:creationId xmlns:a16="http://schemas.microsoft.com/office/drawing/2014/main" id="{91EE369B-B263-47C9-9FF3-BA1EA888F7B3}"/>
              </a:ext>
            </a:extLst>
          </p:cNvPr>
          <p:cNvSpPr>
            <a:spLocks noGrp="1"/>
          </p:cNvSpPr>
          <p:nvPr>
            <p:ph idx="1"/>
          </p:nvPr>
        </p:nvSpPr>
        <p:spPr>
          <a:xfrm>
            <a:off x="1097280" y="1845734"/>
            <a:ext cx="10058400" cy="4272262"/>
          </a:xfrm>
        </p:spPr>
        <p:txBody>
          <a:bodyPr>
            <a:normAutofit/>
          </a:bodyPr>
          <a:lstStyle/>
          <a:p>
            <a:r>
              <a:rPr lang="en-US" sz="2400" dirty="0"/>
              <a:t>Motivating questions</a:t>
            </a:r>
          </a:p>
          <a:p>
            <a:pPr lvl="1"/>
            <a:r>
              <a:rPr lang="en-US" sz="2000" dirty="0"/>
              <a:t>What are the drivers of the spatiotemporally heterogeneous leptospirosis incidence?</a:t>
            </a:r>
          </a:p>
          <a:p>
            <a:pPr lvl="1"/>
            <a:r>
              <a:rPr lang="en-US" sz="2000" dirty="0"/>
              <a:t>Is this a rice-driven system? </a:t>
            </a:r>
          </a:p>
          <a:p>
            <a:pPr lvl="1"/>
            <a:endParaRPr lang="en-US" sz="2000" dirty="0"/>
          </a:p>
          <a:p>
            <a:r>
              <a:rPr lang="en-US" sz="2400" b="1" dirty="0"/>
              <a:t>Objective: Formally characterize leptospirosis transmission dynamics and determinants in northeastern Thailand to guide public health interventions</a:t>
            </a:r>
          </a:p>
          <a:p>
            <a:endParaRPr lang="en-US" sz="2400" dirty="0"/>
          </a:p>
          <a:p>
            <a:r>
              <a:rPr lang="en-US" sz="2400" dirty="0"/>
              <a:t>Hypothesis: Agricultural and environmental features are important determinants of incidence </a:t>
            </a:r>
          </a:p>
        </p:txBody>
      </p:sp>
    </p:spTree>
    <p:extLst>
      <p:ext uri="{BB962C8B-B14F-4D97-AF65-F5344CB8AC3E}">
        <p14:creationId xmlns:p14="http://schemas.microsoft.com/office/powerpoint/2010/main" val="39555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4BF2-E9B2-4C60-82C2-65B9674637DD}"/>
              </a:ext>
            </a:extLst>
          </p:cNvPr>
          <p:cNvSpPr>
            <a:spLocks noGrp="1"/>
          </p:cNvSpPr>
          <p:nvPr>
            <p:ph type="title"/>
          </p:nvPr>
        </p:nvSpPr>
        <p:spPr/>
        <p:txBody>
          <a:bodyPr/>
          <a:lstStyle/>
          <a:p>
            <a:r>
              <a:rPr lang="en-US" dirty="0"/>
              <a:t>Surveillance Data</a:t>
            </a:r>
          </a:p>
        </p:txBody>
      </p:sp>
      <p:sp>
        <p:nvSpPr>
          <p:cNvPr id="3" name="Content Placeholder 2">
            <a:extLst>
              <a:ext uri="{FF2B5EF4-FFF2-40B4-BE49-F238E27FC236}">
                <a16:creationId xmlns:a16="http://schemas.microsoft.com/office/drawing/2014/main" id="{6CCCBDB9-867D-487A-BFBA-55088818EAD6}"/>
              </a:ext>
            </a:extLst>
          </p:cNvPr>
          <p:cNvSpPr>
            <a:spLocks noGrp="1"/>
          </p:cNvSpPr>
          <p:nvPr>
            <p:ph sz="half" idx="1"/>
          </p:nvPr>
        </p:nvSpPr>
        <p:spPr>
          <a:xfrm>
            <a:off x="1097280" y="1611875"/>
            <a:ext cx="9735326" cy="4427835"/>
          </a:xfrm>
        </p:spPr>
        <p:txBody>
          <a:bodyPr>
            <a:normAutofit/>
          </a:bodyPr>
          <a:lstStyle/>
          <a:p>
            <a:endParaRPr lang="en-US" altLang="en-US" dirty="0"/>
          </a:p>
          <a:p>
            <a:endParaRPr lang="en-US" altLang="en-US" sz="2400" dirty="0"/>
          </a:p>
          <a:p>
            <a:r>
              <a:rPr lang="en-US" altLang="en-US" sz="2400" dirty="0"/>
              <a:t>Leptospirosis is reportable in Thailand </a:t>
            </a:r>
          </a:p>
          <a:p>
            <a:pPr lvl="1"/>
            <a:r>
              <a:rPr lang="en-US" altLang="en-US" sz="2000" dirty="0"/>
              <a:t>Thai Ministry of Public Health, form R506</a:t>
            </a:r>
          </a:p>
          <a:p>
            <a:endParaRPr lang="en-US" altLang="en-US" sz="2400" dirty="0"/>
          </a:p>
          <a:p>
            <a:endParaRPr lang="en-US" sz="2400" dirty="0"/>
          </a:p>
          <a:p>
            <a:r>
              <a:rPr lang="en-US" sz="2400" dirty="0"/>
              <a:t>56,223 reported cases of leptospirosis </a:t>
            </a:r>
            <a:r>
              <a:rPr lang="en-US" altLang="en-US" sz="2400" dirty="0"/>
              <a:t>in NE Thailand from 2000-2014</a:t>
            </a:r>
          </a:p>
          <a:p>
            <a:pPr lvl="1"/>
            <a:r>
              <a:rPr lang="en-US" altLang="en-US" sz="2000" dirty="0"/>
              <a:t>Data before 2000 unavailable  </a:t>
            </a:r>
          </a:p>
          <a:p>
            <a:pPr lvl="1"/>
            <a:r>
              <a:rPr lang="en-US" altLang="en-US" sz="2000" dirty="0"/>
              <a:t>Data includes date of symptom onset &amp; demographic features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88647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19D-4315-4801-90CE-2A1429C1B913}"/>
              </a:ext>
            </a:extLst>
          </p:cNvPr>
          <p:cNvSpPr>
            <a:spLocks noGrp="1"/>
          </p:cNvSpPr>
          <p:nvPr>
            <p:ph type="title"/>
          </p:nvPr>
        </p:nvSpPr>
        <p:spPr/>
        <p:txBody>
          <a:bodyPr/>
          <a:lstStyle/>
          <a:p>
            <a:r>
              <a:rPr lang="en-US" dirty="0"/>
              <a:t>Spatially heterogeneous incidence</a:t>
            </a:r>
          </a:p>
        </p:txBody>
      </p:sp>
      <p:pic>
        <p:nvPicPr>
          <p:cNvPr id="6" name="Content Placeholder 5">
            <a:extLst>
              <a:ext uri="{FF2B5EF4-FFF2-40B4-BE49-F238E27FC236}">
                <a16:creationId xmlns:a16="http://schemas.microsoft.com/office/drawing/2014/main" id="{1709D6AC-5592-4A09-A32C-EBE1C2E1B3B7}"/>
              </a:ext>
            </a:extLst>
          </p:cNvPr>
          <p:cNvPicPr>
            <a:picLocks noGrp="1" noChangeAspect="1"/>
          </p:cNvPicPr>
          <p:nvPr>
            <p:ph sz="half" idx="1"/>
          </p:nvPr>
        </p:nvPicPr>
        <p:blipFill rotWithShape="1">
          <a:blip r:embed="rId2"/>
          <a:srcRect t="7177" b="6077"/>
          <a:stretch/>
        </p:blipFill>
        <p:spPr>
          <a:xfrm>
            <a:off x="2343523" y="1879600"/>
            <a:ext cx="7221885" cy="4429760"/>
          </a:xfrm>
        </p:spPr>
      </p:pic>
    </p:spTree>
    <p:extLst>
      <p:ext uri="{BB962C8B-B14F-4D97-AF65-F5344CB8AC3E}">
        <p14:creationId xmlns:p14="http://schemas.microsoft.com/office/powerpoint/2010/main" val="393351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EFEC-3D5E-4C62-86E0-687AF05803A9}"/>
              </a:ext>
            </a:extLst>
          </p:cNvPr>
          <p:cNvSpPr>
            <a:spLocks noGrp="1"/>
          </p:cNvSpPr>
          <p:nvPr>
            <p:ph type="title"/>
          </p:nvPr>
        </p:nvSpPr>
        <p:spPr/>
        <p:txBody>
          <a:bodyPr/>
          <a:lstStyle/>
          <a:p>
            <a:r>
              <a:rPr lang="en-US" dirty="0"/>
              <a:t>Temporally heterogeneous incidence</a:t>
            </a:r>
          </a:p>
        </p:txBody>
      </p:sp>
      <p:sp>
        <p:nvSpPr>
          <p:cNvPr id="4" name="Content Placeholder 3"/>
          <p:cNvSpPr>
            <a:spLocks noGrp="1"/>
          </p:cNvSpPr>
          <p:nvPr>
            <p:ph sz="half" idx="1"/>
          </p:nvPr>
        </p:nvSpPr>
        <p:spPr>
          <a:xfrm>
            <a:off x="650449" y="1964669"/>
            <a:ext cx="4150151" cy="4023359"/>
          </a:xfrm>
        </p:spPr>
        <p:txBody>
          <a:bodyPr/>
          <a:lstStyle/>
          <a:p>
            <a:endParaRPr lang="en-US" dirty="0"/>
          </a:p>
          <a:p>
            <a:r>
              <a:rPr lang="en-US" dirty="0"/>
              <a:t>Three Periods</a:t>
            </a:r>
          </a:p>
          <a:p>
            <a:pPr lvl="1"/>
            <a:r>
              <a:rPr lang="en-US" dirty="0">
                <a:solidFill>
                  <a:srgbClr val="FF0000"/>
                </a:solidFill>
              </a:rPr>
              <a:t>Emergence (2000)</a:t>
            </a:r>
          </a:p>
          <a:p>
            <a:pPr lvl="1"/>
            <a:endParaRPr lang="en-US" dirty="0">
              <a:solidFill>
                <a:srgbClr val="FF0000"/>
              </a:solidFill>
            </a:endParaRPr>
          </a:p>
          <a:p>
            <a:pPr lvl="1"/>
            <a:r>
              <a:rPr lang="en-US" dirty="0"/>
              <a:t>Transition (2001-2002)</a:t>
            </a:r>
          </a:p>
          <a:p>
            <a:pPr lvl="1"/>
            <a:endParaRPr lang="en-US" dirty="0"/>
          </a:p>
          <a:p>
            <a:pPr lvl="1"/>
            <a:r>
              <a:rPr lang="en-US" dirty="0">
                <a:solidFill>
                  <a:srgbClr val="0070C0"/>
                </a:solidFill>
              </a:rPr>
              <a:t>Endemic (2003-2014)</a:t>
            </a:r>
          </a:p>
          <a:p>
            <a:endParaRPr lang="en-US" dirty="0"/>
          </a:p>
          <a:p>
            <a:endParaRPr lang="en-US" dirty="0"/>
          </a:p>
          <a:p>
            <a:r>
              <a:rPr lang="en-US" dirty="0"/>
              <a:t>Seasonal cases</a:t>
            </a:r>
          </a:p>
        </p:txBody>
      </p:sp>
      <p:pic>
        <p:nvPicPr>
          <p:cNvPr id="8" name="Picture 7">
            <a:extLst>
              <a:ext uri="{FF2B5EF4-FFF2-40B4-BE49-F238E27FC236}">
                <a16:creationId xmlns:a16="http://schemas.microsoft.com/office/drawing/2014/main" id="{0B4C4248-D46F-4558-81CC-407DBDDED0EA}"/>
              </a:ext>
            </a:extLst>
          </p:cNvPr>
          <p:cNvPicPr>
            <a:picLocks noChangeAspect="1"/>
          </p:cNvPicPr>
          <p:nvPr/>
        </p:nvPicPr>
        <p:blipFill rotWithShape="1">
          <a:blip r:embed="rId2">
            <a:extLst>
              <a:ext uri="{28A0092B-C50C-407E-A947-70E740481C1C}">
                <a14:useLocalDpi xmlns:a14="http://schemas.microsoft.com/office/drawing/2010/main" val="0"/>
              </a:ext>
            </a:extLst>
          </a:blip>
          <a:srcRect t="12551" r="5974" b="2349"/>
          <a:stretch/>
        </p:blipFill>
        <p:spPr>
          <a:xfrm>
            <a:off x="4991469" y="1989443"/>
            <a:ext cx="6933831" cy="3765350"/>
          </a:xfrm>
          <a:prstGeom prst="rect">
            <a:avLst/>
          </a:prstGeom>
        </p:spPr>
      </p:pic>
      <p:cxnSp>
        <p:nvCxnSpPr>
          <p:cNvPr id="7" name="Straight Arrow Connector 6">
            <a:extLst>
              <a:ext uri="{FF2B5EF4-FFF2-40B4-BE49-F238E27FC236}">
                <a16:creationId xmlns:a16="http://schemas.microsoft.com/office/drawing/2014/main" id="{7D3751CC-9C0E-4B6D-A5F2-FFE70D098F83}"/>
              </a:ext>
            </a:extLst>
          </p:cNvPr>
          <p:cNvCxnSpPr/>
          <p:nvPr/>
        </p:nvCxnSpPr>
        <p:spPr>
          <a:xfrm>
            <a:off x="5744331" y="1857839"/>
            <a:ext cx="448962"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7F3D3C8-FE84-45FF-818F-B6C470A8C307}"/>
              </a:ext>
            </a:extLst>
          </p:cNvPr>
          <p:cNvCxnSpPr/>
          <p:nvPr/>
        </p:nvCxnSpPr>
        <p:spPr>
          <a:xfrm>
            <a:off x="7032025" y="1867266"/>
            <a:ext cx="4893275" cy="0"/>
          </a:xfrm>
          <a:prstGeom prst="straightConnector1">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2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EA93E-9EF6-4ECF-A633-F2D373278865}"/>
              </a:ext>
            </a:extLst>
          </p:cNvPr>
          <p:cNvSpPr>
            <a:spLocks noGrp="1"/>
          </p:cNvSpPr>
          <p:nvPr>
            <p:ph type="title"/>
          </p:nvPr>
        </p:nvSpPr>
        <p:spPr/>
        <p:txBody>
          <a:bodyPr/>
          <a:lstStyle/>
          <a:p>
            <a:r>
              <a:rPr lang="en-US" dirty="0"/>
              <a:t>Modeling Strategy</a:t>
            </a:r>
          </a:p>
        </p:txBody>
      </p:sp>
      <p:sp>
        <p:nvSpPr>
          <p:cNvPr id="5" name="Content Placeholder 4">
            <a:extLst>
              <a:ext uri="{FF2B5EF4-FFF2-40B4-BE49-F238E27FC236}">
                <a16:creationId xmlns:a16="http://schemas.microsoft.com/office/drawing/2014/main" id="{9C73A177-A78C-41A4-8A74-B38326CCBD4D}"/>
              </a:ext>
            </a:extLst>
          </p:cNvPr>
          <p:cNvSpPr>
            <a:spLocks noGrp="1"/>
          </p:cNvSpPr>
          <p:nvPr>
            <p:ph idx="1"/>
          </p:nvPr>
        </p:nvSpPr>
        <p:spPr>
          <a:xfrm>
            <a:off x="1097280" y="1845733"/>
            <a:ext cx="10058400" cy="4423092"/>
          </a:xfrm>
        </p:spPr>
        <p:txBody>
          <a:bodyPr>
            <a:normAutofit/>
          </a:bodyPr>
          <a:lstStyle/>
          <a:p>
            <a:r>
              <a:rPr lang="en-US" dirty="0"/>
              <a:t>Spatiotemporally explicit </a:t>
            </a:r>
            <a:r>
              <a:rPr lang="en-US" dirty="0" err="1"/>
              <a:t>quasipoisson</a:t>
            </a:r>
            <a:r>
              <a:rPr lang="en-US" dirty="0"/>
              <a:t> generalized linear model for incidence in district </a:t>
            </a:r>
            <a:r>
              <a:rPr lang="en-US" i="1" dirty="0"/>
              <a:t>d</a:t>
            </a:r>
            <a:r>
              <a:rPr lang="en-US" dirty="0"/>
              <a:t> (n=320) in week </a:t>
            </a:r>
            <a:r>
              <a:rPr lang="en-US" i="1" dirty="0"/>
              <a:t>w </a:t>
            </a:r>
            <a:r>
              <a:rPr lang="en-US" dirty="0"/>
              <a:t>(n=717)</a:t>
            </a:r>
          </a:p>
          <a:p>
            <a:endParaRPr lang="en-US" dirty="0"/>
          </a:p>
          <a:p>
            <a:endParaRPr lang="en-US" dirty="0"/>
          </a:p>
          <a:p>
            <a:pPr>
              <a:buClr>
                <a:schemeClr val="accent1"/>
              </a:buClr>
            </a:pPr>
            <a:endParaRPr lang="en-US" sz="1900" u="sng" dirty="0">
              <a:solidFill>
                <a:srgbClr val="0070C0"/>
              </a:solidFill>
            </a:endParaRPr>
          </a:p>
          <a:p>
            <a:pPr>
              <a:buClr>
                <a:schemeClr val="accent1"/>
              </a:buClr>
            </a:pPr>
            <a:endParaRPr lang="en-US" sz="1900" u="sng" dirty="0">
              <a:solidFill>
                <a:srgbClr val="F5591B"/>
              </a:solidFill>
            </a:endParaRPr>
          </a:p>
          <a:p>
            <a:pPr>
              <a:buClr>
                <a:schemeClr val="accent1"/>
              </a:buClr>
            </a:pPr>
            <a:r>
              <a:rPr lang="en-US" sz="1900" u="sng" dirty="0">
                <a:solidFill>
                  <a:srgbClr val="F5591B"/>
                </a:solidFill>
              </a:rPr>
              <a:t>Province</a:t>
            </a:r>
            <a:r>
              <a:rPr lang="en-US" sz="1900" dirty="0"/>
              <a:t>: A province-level factor to account for variation above the district scale</a:t>
            </a:r>
          </a:p>
          <a:p>
            <a:pPr marL="11706">
              <a:buClr>
                <a:schemeClr val="accent1"/>
              </a:buClr>
            </a:pPr>
            <a:r>
              <a:rPr lang="en-US" sz="1900" u="sng" dirty="0"/>
              <a:t>District-level covariates</a:t>
            </a:r>
            <a:endParaRPr lang="en-US" sz="1900" dirty="0"/>
          </a:p>
          <a:p>
            <a:pPr>
              <a:buClr>
                <a:schemeClr val="accent1"/>
              </a:buClr>
            </a:pPr>
            <a:r>
              <a:rPr lang="en-US" sz="1900" u="sng" dirty="0">
                <a:solidFill>
                  <a:srgbClr val="00B050"/>
                </a:solidFill>
              </a:rPr>
              <a:t>Rainfall &amp; Temperature</a:t>
            </a:r>
            <a:r>
              <a:rPr lang="en-US" sz="1900" dirty="0">
                <a:solidFill>
                  <a:srgbClr val="00B050"/>
                </a:solidFill>
              </a:rPr>
              <a:t> </a:t>
            </a:r>
            <a:endParaRPr lang="en-US" sz="1900" dirty="0"/>
          </a:p>
          <a:p>
            <a:pPr>
              <a:buClr>
                <a:schemeClr val="accent1"/>
              </a:buClr>
            </a:pPr>
            <a:r>
              <a:rPr lang="en-US" sz="1900" u="sng" dirty="0">
                <a:solidFill>
                  <a:srgbClr val="7030A0"/>
                </a:solidFill>
              </a:rPr>
              <a:t>Seasonal sine-cosine waves</a:t>
            </a:r>
            <a:r>
              <a:rPr lang="en-US" sz="1900" dirty="0"/>
              <a:t>: Capture seasonal fluctuations in incidence (6- &amp; 12-month cycle lengths)</a:t>
            </a:r>
          </a:p>
          <a:p>
            <a:endParaRPr lang="en-US" sz="1900" u="sng" dirty="0">
              <a:solidFill>
                <a:srgbClr val="FF6600"/>
              </a:solidFill>
            </a:endParaRPr>
          </a:p>
          <a:p>
            <a:endParaRPr lang="en-US" dirty="0"/>
          </a:p>
          <a:p>
            <a:endParaRPr lang="en-US" dirty="0"/>
          </a:p>
          <a:p>
            <a:pPr lvl="1"/>
            <a:endParaRPr lang="en-US" dirty="0">
              <a:solidFill>
                <a:srgbClr val="FF0000"/>
              </a:solidFill>
            </a:endParaRPr>
          </a:p>
          <a:p>
            <a:pPr lvl="1"/>
            <a:endParaRPr lang="en-US" dirty="0">
              <a:solidFill>
                <a:srgbClr val="FF0000"/>
              </a:solidFill>
            </a:endParaRPr>
          </a:p>
          <a:p>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45BD09-24D2-4E63-9FA1-7F61F37A0312}"/>
                  </a:ext>
                </a:extLst>
              </p:cNvPr>
              <p:cNvSpPr txBox="1"/>
              <p:nvPr/>
            </p:nvSpPr>
            <p:spPr>
              <a:xfrm>
                <a:off x="1808883" y="2603348"/>
                <a:ext cx="8825861" cy="1004890"/>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lumMod val="85000"/>
                                  <a:lumOff val="15000"/>
                                </a:schemeClr>
                              </a:solidFill>
                              <a:latin typeface="Cambria Math" panose="02040503050406030204" pitchFamily="18" charset="0"/>
                            </a:rPr>
                          </m:ctrlPr>
                        </m:sSubPr>
                        <m:e>
                          <m:r>
                            <a:rPr lang="en-US" b="0" i="1">
                              <a:solidFill>
                                <a:schemeClr val="tx1">
                                  <a:lumMod val="85000"/>
                                  <a:lumOff val="15000"/>
                                </a:schemeClr>
                              </a:solidFill>
                              <a:latin typeface="Cambria Math" panose="02040503050406030204" pitchFamily="18" charset="0"/>
                            </a:rPr>
                            <m:t>𝐼𝑛𝑐𝑖𝑑𝑒𝑛𝑐𝑒</m:t>
                          </m:r>
                        </m:e>
                        <m:sub>
                          <m:r>
                            <a:rPr lang="en-US" b="0" i="1">
                              <a:solidFill>
                                <a:schemeClr val="tx1">
                                  <a:lumMod val="85000"/>
                                  <a:lumOff val="15000"/>
                                </a:schemeClr>
                              </a:solidFill>
                              <a:latin typeface="Cambria Math" panose="02040503050406030204" pitchFamily="18" charset="0"/>
                            </a:rPr>
                            <m:t>𝑑𝑤</m:t>
                          </m:r>
                        </m:sub>
                      </m:sSub>
                      <m:r>
                        <a:rPr lang="en-US" b="0" i="1" smtClean="0">
                          <a:solidFill>
                            <a:schemeClr val="tx1">
                              <a:lumMod val="85000"/>
                              <a:lumOff val="15000"/>
                            </a:schemeClr>
                          </a:solidFill>
                          <a:latin typeface="Cambria Math" panose="02040503050406030204" pitchFamily="18" charset="0"/>
                        </a:rPr>
                        <m:t>=</m:t>
                      </m:r>
                      <m:r>
                        <a:rPr lang="en-US" b="0" i="1">
                          <a:solidFill>
                            <a:schemeClr val="tx1">
                              <a:lumMod val="85000"/>
                              <a:lumOff val="15000"/>
                            </a:schemeClr>
                          </a:solidFill>
                          <a:latin typeface="Cambria Math" panose="02040503050406030204" pitchFamily="18" charset="0"/>
                        </a:rPr>
                        <m:t> </m:t>
                      </m:r>
                      <m:sSub>
                        <m:sSubPr>
                          <m:ctrlPr>
                            <a:rPr lang="el-GR" i="1" smtClean="0">
                              <a:solidFill>
                                <a:srgbClr val="F5591B"/>
                              </a:solidFill>
                              <a:latin typeface="Cambria Math" panose="02040503050406030204" pitchFamily="18" charset="0"/>
                            </a:rPr>
                          </m:ctrlPr>
                        </m:sSubPr>
                        <m:e>
                          <m:r>
                            <a:rPr lang="el-GR" b="0" i="1">
                              <a:solidFill>
                                <a:srgbClr val="F5591B"/>
                              </a:solidFill>
                              <a:latin typeface="Cambria Math" panose="02040503050406030204" pitchFamily="18" charset="0"/>
                            </a:rPr>
                            <m:t>𝛼</m:t>
                          </m:r>
                        </m:e>
                        <m:sub>
                          <m:sSub>
                            <m:sSubPr>
                              <m:ctrlPr>
                                <a:rPr lang="en-US" i="1" smtClean="0">
                                  <a:solidFill>
                                    <a:srgbClr val="F5591B"/>
                                  </a:solidFill>
                                  <a:latin typeface="Cambria Math" panose="02040503050406030204" pitchFamily="18" charset="0"/>
                                </a:rPr>
                              </m:ctrlPr>
                            </m:sSubPr>
                            <m:e>
                              <m:r>
                                <a:rPr lang="en-US" b="0" i="1">
                                  <a:solidFill>
                                    <a:srgbClr val="F5591B"/>
                                  </a:solidFill>
                                  <a:latin typeface="Cambria Math" panose="02040503050406030204" pitchFamily="18" charset="0"/>
                                </a:rPr>
                                <m:t>𝑃𝑟𝑜𝑣𝑖𝑛𝑐𝑒</m:t>
                              </m:r>
                            </m:e>
                            <m:sub>
                              <m:r>
                                <a:rPr lang="en-US" b="0" i="1" smtClean="0">
                                  <a:solidFill>
                                    <a:srgbClr val="F5591B"/>
                                  </a:solidFill>
                                  <a:latin typeface="Cambria Math" panose="02040503050406030204" pitchFamily="18" charset="0"/>
                                </a:rPr>
                                <m:t>𝑑</m:t>
                              </m:r>
                            </m:sub>
                          </m:sSub>
                        </m:sub>
                      </m:sSub>
                      <m:r>
                        <a:rPr lang="en-US" b="0" i="1">
                          <a:solidFill>
                            <a:schemeClr val="tx1">
                              <a:lumMod val="85000"/>
                              <a:lumOff val="15000"/>
                            </a:schemeClr>
                          </a:solidFill>
                          <a:latin typeface="Cambria Math" panose="02040503050406030204" pitchFamily="18" charset="0"/>
                        </a:rPr>
                        <m:t> + </m:t>
                      </m:r>
                      <m:r>
                        <a:rPr lang="el-GR" b="0" i="1">
                          <a:solidFill>
                            <a:schemeClr val="tx1">
                              <a:lumMod val="85000"/>
                              <a:lumOff val="15000"/>
                            </a:schemeClr>
                          </a:solidFill>
                          <a:latin typeface="Cambria Math" panose="02040503050406030204" pitchFamily="18" charset="0"/>
                        </a:rPr>
                        <m:t>𝛽</m:t>
                      </m:r>
                      <m:sSub>
                        <m:sSubPr>
                          <m:ctrlPr>
                            <a:rPr lang="en-US" i="1">
                              <a:solidFill>
                                <a:schemeClr val="tx1">
                                  <a:lumMod val="85000"/>
                                  <a:lumOff val="15000"/>
                                </a:schemeClr>
                              </a:solidFill>
                              <a:latin typeface="Cambria Math" panose="02040503050406030204" pitchFamily="18" charset="0"/>
                            </a:rPr>
                          </m:ctrlPr>
                        </m:sSubPr>
                        <m:e>
                          <m:r>
                            <a:rPr lang="en-US" b="0" i="1">
                              <a:solidFill>
                                <a:schemeClr val="tx1">
                                  <a:lumMod val="85000"/>
                                  <a:lumOff val="15000"/>
                                </a:schemeClr>
                              </a:solidFill>
                              <a:latin typeface="Cambria Math" panose="02040503050406030204" pitchFamily="18" charset="0"/>
                            </a:rPr>
                            <m:t>𝑐𝑜𝑣𝑎𝑟𝑖𝑎𝑡𝑒𝑠</m:t>
                          </m:r>
                        </m:e>
                        <m:sub>
                          <m:r>
                            <a:rPr lang="en-US" b="0" i="1">
                              <a:solidFill>
                                <a:schemeClr val="tx1">
                                  <a:lumMod val="85000"/>
                                  <a:lumOff val="15000"/>
                                </a:schemeClr>
                              </a:solidFill>
                              <a:latin typeface="Cambria Math" panose="02040503050406030204" pitchFamily="18" charset="0"/>
                            </a:rPr>
                            <m:t>𝑑</m:t>
                          </m:r>
                        </m:sub>
                      </m:sSub>
                      <m:r>
                        <a:rPr lang="en-US" b="0" i="1">
                          <a:solidFill>
                            <a:schemeClr val="tx1">
                              <a:lumMod val="85000"/>
                              <a:lumOff val="15000"/>
                            </a:schemeClr>
                          </a:solidFill>
                          <a:latin typeface="Cambria Math" panose="02040503050406030204" pitchFamily="18" charset="0"/>
                        </a:rPr>
                        <m:t>+ </m:t>
                      </m:r>
                      <m:nary>
                        <m:naryPr>
                          <m:chr m:val="∑"/>
                          <m:limLoc m:val="subSup"/>
                          <m:ctrlPr>
                            <a:rPr lang="en-US" i="1" smtClean="0">
                              <a:solidFill>
                                <a:srgbClr val="00B050"/>
                              </a:solidFill>
                              <a:latin typeface="Cambria Math" panose="02040503050406030204" pitchFamily="18" charset="0"/>
                            </a:rPr>
                          </m:ctrlPr>
                        </m:naryPr>
                        <m:sub>
                          <m:r>
                            <m:rPr>
                              <m:brk m:alnAt="23"/>
                            </m:rPr>
                            <a:rPr lang="en-US" b="0" i="1" smtClean="0">
                              <a:solidFill>
                                <a:srgbClr val="00B050"/>
                              </a:solidFill>
                              <a:latin typeface="Cambria Math" panose="02040503050406030204" pitchFamily="18" charset="0"/>
                            </a:rPr>
                            <m:t>𝑖</m:t>
                          </m:r>
                          <m:r>
                            <a:rPr lang="en-US" b="0" i="1" smtClean="0">
                              <a:solidFill>
                                <a:srgbClr val="00B050"/>
                              </a:solidFill>
                              <a:latin typeface="Cambria Math" panose="02040503050406030204" pitchFamily="18" charset="0"/>
                            </a:rPr>
                            <m:t>=0</m:t>
                          </m:r>
                        </m:sub>
                        <m:sup>
                          <m:sSub>
                            <m:sSubPr>
                              <m:ctrlPr>
                                <a:rPr lang="en-US" b="0"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𝑚𝑎𝑥𝑙𝑎𝑔</m:t>
                              </m:r>
                            </m:e>
                            <m:sub>
                              <m:r>
                                <a:rPr lang="en-US" b="0" i="1" smtClean="0">
                                  <a:solidFill>
                                    <a:srgbClr val="00B050"/>
                                  </a:solidFill>
                                  <a:latin typeface="Cambria Math" panose="02040503050406030204" pitchFamily="18" charset="0"/>
                                </a:rPr>
                                <m:t>𝑟𝑎𝑖𝑛</m:t>
                              </m:r>
                            </m:sub>
                          </m:sSub>
                        </m:sup>
                        <m:e>
                          <m:sSub>
                            <m:sSubPr>
                              <m:ctrlPr>
                                <a:rPr lang="en-US" i="1" smtClean="0">
                                  <a:solidFill>
                                    <a:srgbClr val="00B050"/>
                                  </a:solidFill>
                                  <a:latin typeface="Cambria Math" panose="02040503050406030204" pitchFamily="18" charset="0"/>
                                </a:rPr>
                              </m:ctrlPr>
                            </m:sSubPr>
                            <m:e>
                              <m:r>
                                <a:rPr lang="el-GR" b="0" i="1" smtClean="0">
                                  <a:solidFill>
                                    <a:srgbClr val="00B050"/>
                                  </a:solidFill>
                                  <a:latin typeface="Cambria Math" panose="02040503050406030204" pitchFamily="18" charset="0"/>
                                </a:rPr>
                                <m:t>𝛿</m:t>
                              </m:r>
                            </m:e>
                            <m:sub>
                              <m:r>
                                <a:rPr lang="en-US" b="0" i="1" smtClean="0">
                                  <a:solidFill>
                                    <a:srgbClr val="00B050"/>
                                  </a:solidFill>
                                  <a:latin typeface="Cambria Math" panose="02040503050406030204" pitchFamily="18" charset="0"/>
                                </a:rPr>
                                <m:t>𝑖</m:t>
                              </m:r>
                            </m:sub>
                          </m:sSub>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𝑅𝑎𝑖𝑛</m:t>
                              </m:r>
                            </m:e>
                            <m:sub>
                              <m:r>
                                <a:rPr lang="en-US" b="0" i="1" smtClean="0">
                                  <a:solidFill>
                                    <a:srgbClr val="00B050"/>
                                  </a:solidFill>
                                  <a:latin typeface="Cambria Math" panose="02040503050406030204" pitchFamily="18" charset="0"/>
                                </a:rPr>
                                <m:t>𝑑</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𝑤</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𝑖</m:t>
                              </m:r>
                              <m:r>
                                <a:rPr lang="en-US" b="0" i="1" smtClean="0">
                                  <a:solidFill>
                                    <a:srgbClr val="00B050"/>
                                  </a:solidFill>
                                  <a:latin typeface="Cambria Math" panose="02040503050406030204" pitchFamily="18" charset="0"/>
                                </a:rPr>
                                <m:t>)</m:t>
                              </m:r>
                            </m:sub>
                          </m:sSub>
                        </m:e>
                      </m:nary>
                      <m:r>
                        <a:rPr lang="en-US" b="0" i="1" smtClean="0">
                          <a:solidFill>
                            <a:srgbClr val="00B050"/>
                          </a:solidFill>
                          <a:latin typeface="Cambria Math" panose="02040503050406030204" pitchFamily="18" charset="0"/>
                        </a:rPr>
                        <m:t>+</m:t>
                      </m:r>
                    </m:oMath>
                  </m:oMathPara>
                </a14:m>
                <a:endParaRPr lang="en-US" b="0" i="1" dirty="0">
                  <a:solidFill>
                    <a:srgbClr val="00B050"/>
                  </a:solidFill>
                  <a:latin typeface="Cambria Math" panose="02040503050406030204" pitchFamily="18" charset="0"/>
                </a:endParaRPr>
              </a:p>
              <a:p>
                <a:pPr algn="ctr"/>
                <a14:m>
                  <m:oMath xmlns:m="http://schemas.openxmlformats.org/officeDocument/2006/math">
                    <m:nary>
                      <m:naryPr>
                        <m:chr m:val="∑"/>
                        <m:ctrlPr>
                          <a:rPr lang="en-US" i="1">
                            <a:solidFill>
                              <a:srgbClr val="00B050"/>
                            </a:solidFill>
                            <a:latin typeface="Cambria Math" panose="02040503050406030204" pitchFamily="18" charset="0"/>
                          </a:rPr>
                        </m:ctrlPr>
                      </m:naryPr>
                      <m:sub>
                        <m:r>
                          <a:rPr lang="en-US" b="0" i="1" smtClean="0">
                            <a:solidFill>
                              <a:srgbClr val="00B050"/>
                            </a:solidFill>
                            <a:latin typeface="Cambria Math" panose="02040503050406030204" pitchFamily="18" charset="0"/>
                          </a:rPr>
                          <m:t>𝑗</m:t>
                        </m:r>
                        <m:r>
                          <a:rPr lang="en-US" b="0" i="1">
                            <a:solidFill>
                              <a:srgbClr val="00B050"/>
                            </a:solidFill>
                            <a:latin typeface="Cambria Math" panose="02040503050406030204" pitchFamily="18" charset="0"/>
                          </a:rPr>
                          <m:t>=0</m:t>
                        </m:r>
                      </m:sub>
                      <m:sup>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𝑚𝑎𝑥𝑙𝑎𝑔</m:t>
                            </m:r>
                          </m:e>
                          <m:sub>
                            <m:r>
                              <a:rPr lang="en-US" b="0" i="1" smtClean="0">
                                <a:solidFill>
                                  <a:srgbClr val="00B050"/>
                                </a:solidFill>
                                <a:latin typeface="Cambria Math" panose="02040503050406030204" pitchFamily="18" charset="0"/>
                              </a:rPr>
                              <m:t>𝑡𝑒𝑚𝑝</m:t>
                            </m:r>
                          </m:sub>
                        </m:sSub>
                      </m:sup>
                      <m:e>
                        <m:sSub>
                          <m:sSubPr>
                            <m:ctrlPr>
                              <a:rPr lang="en-US" i="1" smtClean="0">
                                <a:solidFill>
                                  <a:srgbClr val="00B050"/>
                                </a:solidFill>
                                <a:latin typeface="Cambria Math" panose="02040503050406030204" pitchFamily="18" charset="0"/>
                              </a:rPr>
                            </m:ctrlPr>
                          </m:sSubPr>
                          <m:e>
                            <m:r>
                              <a:rPr lang="el-GR" b="0" i="1" smtClean="0">
                                <a:solidFill>
                                  <a:srgbClr val="00B050"/>
                                </a:solidFill>
                                <a:latin typeface="Cambria Math" panose="02040503050406030204" pitchFamily="18" charset="0"/>
                              </a:rPr>
                              <m:t>𝛾</m:t>
                            </m:r>
                          </m:e>
                          <m:sub>
                            <m:r>
                              <a:rPr lang="en-US" b="0" i="1" smtClean="0">
                                <a:solidFill>
                                  <a:srgbClr val="00B050"/>
                                </a:solidFill>
                                <a:latin typeface="Cambria Math" panose="02040503050406030204" pitchFamily="18" charset="0"/>
                              </a:rPr>
                              <m:t>𝑗</m:t>
                            </m:r>
                          </m:sub>
                        </m:sSub>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𝑇𝑒𝑚𝑝</m:t>
                            </m:r>
                          </m:e>
                          <m:sub>
                            <m:r>
                              <a:rPr lang="en-US" b="0" i="1">
                                <a:solidFill>
                                  <a:srgbClr val="00B050"/>
                                </a:solidFill>
                                <a:latin typeface="Cambria Math" panose="02040503050406030204" pitchFamily="18" charset="0"/>
                              </a:rPr>
                              <m:t>𝑑</m:t>
                            </m:r>
                            <m:d>
                              <m:dPr>
                                <m:ctrlPr>
                                  <a:rPr lang="en-US" i="1" smtClean="0">
                                    <a:solidFill>
                                      <a:srgbClr val="00B050"/>
                                    </a:solidFill>
                                    <a:latin typeface="Cambria Math" panose="02040503050406030204" pitchFamily="18" charset="0"/>
                                  </a:rPr>
                                </m:ctrlPr>
                              </m:dPr>
                              <m:e>
                                <m:r>
                                  <a:rPr lang="en-US" b="0" i="1">
                                    <a:solidFill>
                                      <a:srgbClr val="00B050"/>
                                    </a:solidFill>
                                    <a:latin typeface="Cambria Math" panose="02040503050406030204" pitchFamily="18" charset="0"/>
                                  </a:rPr>
                                  <m:t>𝑤</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𝑗</m:t>
                                </m:r>
                              </m:e>
                            </m:d>
                          </m:sub>
                        </m:sSub>
                        <m:r>
                          <a:rPr lang="en-US" b="0" i="1" smtClean="0">
                            <a:solidFill>
                              <a:schemeClr val="tx1"/>
                            </a:solidFill>
                            <a:latin typeface="Cambria Math" panose="02040503050406030204" pitchFamily="18" charset="0"/>
                          </a:rPr>
                          <m:t>+</m:t>
                        </m:r>
                      </m:e>
                    </m:nary>
                    <m:nary>
                      <m:naryPr>
                        <m:chr m:val="∑"/>
                        <m:supHide m:val="on"/>
                        <m:ctrlPr>
                          <a:rPr lang="en-US" i="1" smtClean="0">
                            <a:solidFill>
                              <a:srgbClr val="7030A0"/>
                            </a:solidFill>
                            <a:latin typeface="Cambria Math" panose="02040503050406030204" pitchFamily="18" charset="0"/>
                          </a:rPr>
                        </m:ctrlPr>
                      </m:naryPr>
                      <m:sub>
                        <m:r>
                          <m:rPr>
                            <m:brk m:alnAt="7"/>
                          </m:rPr>
                          <a:rPr lang="en-US" b="0" i="1" smtClean="0">
                            <a:solidFill>
                              <a:srgbClr val="7030A0"/>
                            </a:solidFill>
                            <a:latin typeface="Cambria Math" panose="02040503050406030204" pitchFamily="18" charset="0"/>
                          </a:rPr>
                          <m:t>𝑝</m:t>
                        </m:r>
                        <m:r>
                          <a:rPr lang="en-US" b="0" i="1" smtClean="0">
                            <a:solidFill>
                              <a:srgbClr val="7030A0"/>
                            </a:solidFill>
                            <a:latin typeface="Cambria Math" panose="02040503050406030204" pitchFamily="18" charset="0"/>
                          </a:rPr>
                          <m:t>=1,2</m:t>
                        </m:r>
                      </m:sub>
                      <m:sup/>
                      <m:e>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m:t>
                            </m:r>
                            <m:r>
                              <a:rPr lang="el-GR" b="0" i="1" smtClean="0">
                                <a:solidFill>
                                  <a:srgbClr val="7030A0"/>
                                </a:solidFill>
                                <a:latin typeface="Cambria Math" panose="02040503050406030204" pitchFamily="18" charset="0"/>
                              </a:rPr>
                              <m:t>𝜂</m:t>
                            </m:r>
                          </m:e>
                          <m:sub>
                            <m:r>
                              <a:rPr lang="en-US" b="0" i="1" smtClean="0">
                                <a:solidFill>
                                  <a:srgbClr val="7030A0"/>
                                </a:solidFill>
                                <a:latin typeface="Cambria Math" panose="02040503050406030204" pitchFamily="18" charset="0"/>
                              </a:rPr>
                              <m:t>𝑝</m:t>
                            </m:r>
                          </m:sub>
                        </m:sSub>
                        <m:r>
                          <m:rPr>
                            <m:sty m:val="p"/>
                          </m:rPr>
                          <a:rPr lang="en-US" b="0" i="0" smtClean="0">
                            <a:solidFill>
                              <a:srgbClr val="7030A0"/>
                            </a:solidFill>
                            <a:latin typeface="Cambria Math" panose="02040503050406030204" pitchFamily="18" charset="0"/>
                          </a:rPr>
                          <m:t>sin</m:t>
                        </m:r>
                        <m:r>
                          <a:rPr lang="en-US" b="0" i="1" smtClean="0">
                            <a:solidFill>
                              <a:srgbClr val="7030A0"/>
                            </a:solidFill>
                            <a:latin typeface="Cambria Math" panose="02040503050406030204" pitchFamily="18" charset="0"/>
                          </a:rPr>
                          <m:t>⁡(</m:t>
                        </m:r>
                        <m:f>
                          <m:fPr>
                            <m:ctrlPr>
                              <a:rPr lang="en-US"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2</m:t>
                            </m:r>
                            <m:r>
                              <a:rPr lang="el-GR" b="0" i="1" smtClean="0">
                                <a:solidFill>
                                  <a:srgbClr val="7030A0"/>
                                </a:solidFill>
                                <a:latin typeface="Cambria Math" panose="02040503050406030204" pitchFamily="18" charset="0"/>
                              </a:rPr>
                              <m:t>𝜋</m:t>
                            </m:r>
                            <m:r>
                              <a:rPr lang="en-US" b="0" i="1" smtClean="0">
                                <a:solidFill>
                                  <a:srgbClr val="7030A0"/>
                                </a:solidFill>
                                <a:latin typeface="Cambria Math" panose="02040503050406030204" pitchFamily="18" charset="0"/>
                              </a:rPr>
                              <m:t>𝑤𝑝</m:t>
                            </m:r>
                          </m:num>
                          <m:den>
                            <m:r>
                              <a:rPr lang="en-US" b="0" i="1" smtClean="0">
                                <a:solidFill>
                                  <a:srgbClr val="7030A0"/>
                                </a:solidFill>
                                <a:latin typeface="Cambria Math" panose="02040503050406030204" pitchFamily="18" charset="0"/>
                              </a:rPr>
                              <m:t>52</m:t>
                            </m:r>
                          </m:den>
                        </m:f>
                      </m:e>
                    </m:nary>
                  </m:oMath>
                </a14:m>
                <a:r>
                  <a:rPr lang="en-US" dirty="0">
                    <a:solidFill>
                      <a:srgbClr val="7030A0"/>
                    </a:solidFill>
                  </a:rPr>
                  <a:t>) +</a:t>
                </a:r>
                <a14:m>
                  <m:oMath xmlns:m="http://schemas.openxmlformats.org/officeDocument/2006/math">
                    <m:sSub>
                      <m:sSubPr>
                        <m:ctrlPr>
                          <a:rPr lang="en-US" i="1">
                            <a:solidFill>
                              <a:srgbClr val="7030A0"/>
                            </a:solidFill>
                            <a:latin typeface="Cambria Math" panose="02040503050406030204" pitchFamily="18" charset="0"/>
                          </a:rPr>
                        </m:ctrlPr>
                      </m:sSubPr>
                      <m:e>
                        <m:r>
                          <a:rPr lang="el-GR" b="0" i="1">
                            <a:solidFill>
                              <a:srgbClr val="7030A0"/>
                            </a:solidFill>
                            <a:latin typeface="Cambria Math" panose="02040503050406030204" pitchFamily="18" charset="0"/>
                          </a:rPr>
                          <m:t>𝜑</m:t>
                        </m:r>
                      </m:e>
                      <m:sub>
                        <m:r>
                          <a:rPr lang="en-US" b="0" i="1">
                            <a:solidFill>
                              <a:srgbClr val="7030A0"/>
                            </a:solidFill>
                            <a:latin typeface="Cambria Math" panose="02040503050406030204" pitchFamily="18" charset="0"/>
                          </a:rPr>
                          <m:t>𝑝</m:t>
                        </m:r>
                      </m:sub>
                    </m:sSub>
                    <m:r>
                      <a:rPr lang="en-US" b="0" i="1">
                        <a:solidFill>
                          <a:srgbClr val="7030A0"/>
                        </a:solidFill>
                        <a:latin typeface="Cambria Math" panose="02040503050406030204" pitchFamily="18" charset="0"/>
                      </a:rPr>
                      <m:t>𝑐𝑜𝑠</m:t>
                    </m:r>
                    <m:r>
                      <a:rPr lang="en-US" b="0" i="1">
                        <a:solidFill>
                          <a:srgbClr val="7030A0"/>
                        </a:solidFill>
                        <a:latin typeface="Cambria Math" panose="02040503050406030204" pitchFamily="18" charset="0"/>
                      </a:rPr>
                      <m:t>⁡(</m:t>
                    </m:r>
                    <m:f>
                      <m:fPr>
                        <m:ctrlPr>
                          <a:rPr lang="en-US" i="1">
                            <a:solidFill>
                              <a:srgbClr val="7030A0"/>
                            </a:solidFill>
                            <a:latin typeface="Cambria Math" panose="02040503050406030204" pitchFamily="18" charset="0"/>
                          </a:rPr>
                        </m:ctrlPr>
                      </m:fPr>
                      <m:num>
                        <m:r>
                          <a:rPr lang="en-US" b="0" i="1">
                            <a:solidFill>
                              <a:srgbClr val="7030A0"/>
                            </a:solidFill>
                            <a:latin typeface="Cambria Math" panose="02040503050406030204" pitchFamily="18" charset="0"/>
                          </a:rPr>
                          <m:t>2</m:t>
                        </m:r>
                        <m:r>
                          <a:rPr lang="el-GR" b="0" i="1">
                            <a:solidFill>
                              <a:srgbClr val="7030A0"/>
                            </a:solidFill>
                            <a:latin typeface="Cambria Math" panose="02040503050406030204" pitchFamily="18" charset="0"/>
                          </a:rPr>
                          <m:t>𝜋</m:t>
                        </m:r>
                        <m:r>
                          <a:rPr lang="en-US" b="0" i="1">
                            <a:solidFill>
                              <a:srgbClr val="7030A0"/>
                            </a:solidFill>
                            <a:latin typeface="Cambria Math" panose="02040503050406030204" pitchFamily="18" charset="0"/>
                          </a:rPr>
                          <m:t>𝑤𝑝</m:t>
                        </m:r>
                      </m:num>
                      <m:den>
                        <m:r>
                          <a:rPr lang="en-US" b="0" i="1">
                            <a:solidFill>
                              <a:srgbClr val="7030A0"/>
                            </a:solidFill>
                            <a:latin typeface="Cambria Math" panose="02040503050406030204" pitchFamily="18" charset="0"/>
                          </a:rPr>
                          <m:t>52</m:t>
                        </m:r>
                      </m:den>
                    </m:f>
                    <m:r>
                      <a:rPr lang="en-US" b="0" i="1" smtClean="0">
                        <a:solidFill>
                          <a:srgbClr val="7030A0"/>
                        </a:solidFill>
                        <a:latin typeface="Cambria Math" panose="02040503050406030204" pitchFamily="18" charset="0"/>
                      </a:rPr>
                      <m:t>)]</m:t>
                    </m:r>
                  </m:oMath>
                </a14:m>
                <a:endParaRPr lang="en-US" dirty="0">
                  <a:solidFill>
                    <a:srgbClr val="FF6600"/>
                  </a:solidFill>
                </a:endParaRPr>
              </a:p>
            </p:txBody>
          </p:sp>
        </mc:Choice>
        <mc:Fallback xmlns="">
          <p:sp>
            <p:nvSpPr>
              <p:cNvPr id="7" name="TextBox 6">
                <a:extLst>
                  <a:ext uri="{FF2B5EF4-FFF2-40B4-BE49-F238E27FC236}">
                    <a16:creationId xmlns:a16="http://schemas.microsoft.com/office/drawing/2014/main" id="{6445BD09-24D2-4E63-9FA1-7F61F37A0312}"/>
                  </a:ext>
                </a:extLst>
              </p:cNvPr>
              <p:cNvSpPr txBox="1">
                <a:spLocks noRot="1" noChangeAspect="1" noMove="1" noResize="1" noEditPoints="1" noAdjustHandles="1" noChangeArrowheads="1" noChangeShapeType="1" noTextEdit="1"/>
              </p:cNvSpPr>
              <p:nvPr/>
            </p:nvSpPr>
            <p:spPr>
              <a:xfrm>
                <a:off x="1808883" y="2603348"/>
                <a:ext cx="8825861" cy="1004890"/>
              </a:xfrm>
              <a:prstGeom prst="rect">
                <a:avLst/>
              </a:prstGeom>
              <a:blipFill>
                <a:blip r:embed="rId2"/>
                <a:stretch>
                  <a:fillRect b="-64848"/>
                </a:stretch>
              </a:blipFill>
            </p:spPr>
            <p:txBody>
              <a:bodyPr/>
              <a:lstStyle/>
              <a:p>
                <a:r>
                  <a:rPr lang="en-US">
                    <a:noFill/>
                  </a:rPr>
                  <a:t> </a:t>
                </a:r>
              </a:p>
            </p:txBody>
          </p:sp>
        </mc:Fallback>
      </mc:AlternateContent>
    </p:spTree>
    <p:extLst>
      <p:ext uri="{BB962C8B-B14F-4D97-AF65-F5344CB8AC3E}">
        <p14:creationId xmlns:p14="http://schemas.microsoft.com/office/powerpoint/2010/main" val="36129382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4" ma:contentTypeDescription="Create a new document." ma:contentTypeScope="" ma:versionID="4a8c512ff700f1370f24f1a0421ad245">
  <xsd:schema xmlns:xsd="http://www.w3.org/2001/XMLSchema" xmlns:xs="http://www.w3.org/2001/XMLSchema" xmlns:p="http://schemas.microsoft.com/office/2006/metadata/properties" xmlns:ns2="6d2bc46a-f014-48ed-be59-9d6cf5da36fb" xmlns:ns3="c17fc5fa-0ed1-405d-819e-6760170c3f5c" targetNamespace="http://schemas.microsoft.com/office/2006/metadata/properties" ma:root="true" ma:fieldsID="3fe2412516e8256566b42b6ddf83d34a" ns2:_="" ns3:_="">
    <xsd:import namespace="6d2bc46a-f014-48ed-be59-9d6cf5da36fb"/>
    <xsd:import namespace="c17fc5fa-0ed1-405d-819e-6760170c3f5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fc5fa-0ed1-405d-819e-6760170c3f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6FCQ3RPYFS27-334089976-522</_dlc_DocId>
    <_dlc_DocIdUrl xmlns="6d2bc46a-f014-48ed-be59-9d6cf5da36fb">
      <Url>https://idmod.sharepoint.com/symposium/_layouts/15/DocIdRedir.aspx?ID=6FCQ3RPYFS27-334089976-522</Url>
      <Description>6FCQ3RPYFS27-334089976-522</Description>
    </_dlc_DocIdUrl>
  </documentManagement>
</p:properties>
</file>

<file path=customXml/itemProps1.xml><?xml version="1.0" encoding="utf-8"?>
<ds:datastoreItem xmlns:ds="http://schemas.openxmlformats.org/officeDocument/2006/customXml" ds:itemID="{0DA30725-3134-4B81-850B-96CAA1965090}"/>
</file>

<file path=customXml/itemProps2.xml><?xml version="1.0" encoding="utf-8"?>
<ds:datastoreItem xmlns:ds="http://schemas.openxmlformats.org/officeDocument/2006/customXml" ds:itemID="{29DA735C-4196-4A37-8FB9-09F0AEBB8514}"/>
</file>

<file path=customXml/itemProps3.xml><?xml version="1.0" encoding="utf-8"?>
<ds:datastoreItem xmlns:ds="http://schemas.openxmlformats.org/officeDocument/2006/customXml" ds:itemID="{345258F2-8720-4230-B18B-383240CD586A}"/>
</file>

<file path=customXml/itemProps4.xml><?xml version="1.0" encoding="utf-8"?>
<ds:datastoreItem xmlns:ds="http://schemas.openxmlformats.org/officeDocument/2006/customXml" ds:itemID="{26286D2A-6739-42A2-822C-C1002D7DB173}"/>
</file>

<file path=docProps/app.xml><?xml version="1.0" encoding="utf-8"?>
<Properties xmlns="http://schemas.openxmlformats.org/officeDocument/2006/extended-properties" xmlns:vt="http://schemas.openxmlformats.org/officeDocument/2006/docPropsVTypes">
  <Template>Retrospect</Template>
  <TotalTime>82</TotalTime>
  <Words>1809</Words>
  <Application>Microsoft Office PowerPoint</Application>
  <PresentationFormat>Widescreen</PresentationFormat>
  <Paragraphs>435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Calibri Light</vt:lpstr>
      <vt:lpstr>Cambria Math</vt:lpstr>
      <vt:lpstr>Times New Roman</vt:lpstr>
      <vt:lpstr>Wingdings</vt:lpstr>
      <vt:lpstr>Retrospect</vt:lpstr>
      <vt:lpstr>Spatiotemporal dynamics and determinants of leptospirosis in northeastern Thailand, 2000-2014</vt:lpstr>
      <vt:lpstr>Leptospirosis</vt:lpstr>
      <vt:lpstr>An explosive emergence of leptospirosis in Thailand</vt:lpstr>
      <vt:lpstr>Leptospirosis in northeastern Thailand</vt:lpstr>
      <vt:lpstr>Motivations, Objective, &amp; Hypothesis</vt:lpstr>
      <vt:lpstr>Surveillance Data</vt:lpstr>
      <vt:lpstr>Spatially heterogeneous incidence</vt:lpstr>
      <vt:lpstr>Temporally heterogeneous incidence</vt:lpstr>
      <vt:lpstr>Modeling Strategy</vt:lpstr>
      <vt:lpstr>Separate models by epidemiologic period</vt:lpstr>
      <vt:lpstr>Covariates</vt:lpstr>
      <vt:lpstr>Spatiotemporally varying weather</vt:lpstr>
      <vt:lpstr>Effects of recent rainfall and temperature</vt:lpstr>
      <vt:lpstr>Consistent landscape and agricultural associations</vt:lpstr>
      <vt:lpstr>Certain landscape and agricultural determinants vary by period</vt:lpstr>
      <vt:lpstr>Significant inter-province variation</vt:lpstr>
      <vt:lpstr>Limitations</vt:lpstr>
      <vt:lpstr>Public health recommendations </vt:lpstr>
      <vt:lpstr>Acknowledgements</vt:lpstr>
      <vt:lpstr>Questions?</vt:lpstr>
      <vt:lpstr>Case timing varies by year and is not associated with major rice farming events</vt:lpstr>
      <vt:lpstr>Geostatistically modeling weather</vt:lpstr>
      <vt:lpstr>Residual temporal correlation</vt:lpstr>
      <vt:lpstr>Leptospiral determinants by period</vt:lpstr>
      <vt:lpstr>Spatially-varying covariate details</vt:lpstr>
      <vt:lpstr>Spatial covariates</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Spatiotemporal dynamics and determinants of leptospirosis in northeastern Thailand, 2000-2014</dc:title>
  <dc:creator>Owers, Katharine</dc:creator>
  <cp:lastModifiedBy>Katie Owers</cp:lastModifiedBy>
  <cp:revision>14</cp:revision>
  <dcterms:created xsi:type="dcterms:W3CDTF">2018-04-09T15:18:53Z</dcterms:created>
  <dcterms:modified xsi:type="dcterms:W3CDTF">2018-04-16T14:16:11Z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7bf4fa08-69d6-4e76-b02c-db1a5c18f606</vt:lpwstr>
  </property>
</Properties>
</file>