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charts/chart3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60" r:id="rId1"/>
  </p:sldMasterIdLst>
  <p:notesMasterIdLst>
    <p:notesMasterId r:id="rId24"/>
  </p:notesMasterIdLst>
  <p:sldIdLst>
    <p:sldId id="264" r:id="rId2"/>
    <p:sldId id="315" r:id="rId3"/>
    <p:sldId id="316" r:id="rId4"/>
    <p:sldId id="317" r:id="rId5"/>
    <p:sldId id="319" r:id="rId6"/>
    <p:sldId id="285" r:id="rId7"/>
    <p:sldId id="284" r:id="rId8"/>
    <p:sldId id="270" r:id="rId9"/>
    <p:sldId id="300" r:id="rId10"/>
    <p:sldId id="272" r:id="rId11"/>
    <p:sldId id="301" r:id="rId12"/>
    <p:sldId id="302" r:id="rId13"/>
    <p:sldId id="303" r:id="rId14"/>
    <p:sldId id="259" r:id="rId15"/>
    <p:sldId id="288" r:id="rId16"/>
    <p:sldId id="309" r:id="rId17"/>
    <p:sldId id="296" r:id="rId18"/>
    <p:sldId id="293" r:id="rId19"/>
    <p:sldId id="307" r:id="rId20"/>
    <p:sldId id="306" r:id="rId21"/>
    <p:sldId id="304" r:id="rId22"/>
    <p:sldId id="305" r:id="rId23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userDrawn="1">
          <p15:clr>
            <a:srgbClr val="A4A3A4"/>
          </p15:clr>
        </p15:guide>
        <p15:guide id="3" orient="horz" pos="43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5D69"/>
    <a:srgbClr val="898989"/>
    <a:srgbClr val="FCED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014"/>
    <p:restoredTop sz="91429"/>
  </p:normalViewPr>
  <p:slideViewPr>
    <p:cSldViewPr>
      <p:cViewPr varScale="1">
        <p:scale>
          <a:sx n="50" d="100"/>
          <a:sy n="50" d="100"/>
        </p:scale>
        <p:origin x="2464" y="176"/>
      </p:cViewPr>
      <p:guideLst>
        <p:guide/>
        <p:guide orient="horz" pos="43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Work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C:\Users\FIX\Desktop\Dissertation%20Work\Sept2017AMR%20Analysis\AST_Graphs_26Sep2017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3DF-C54A-A815-E3981534B07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3DF-C54A-A815-E3981534B072}"/>
              </c:ext>
            </c:extLst>
          </c:dPt>
          <c:dLbls>
            <c:dLbl>
              <c:idx val="0"/>
              <c:layout>
                <c:manualLayout>
                  <c:x val="-0.13353209533888755"/>
                  <c:y val="0.2384370344926206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4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03C324B9-26AA-3645-95E0-8240CA545A02}" type="CATEGORYNAME">
                      <a:rPr lang="en-US" sz="1600" dirty="0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/>
                      <a:t>
</a:t>
                    </a:r>
                    <a:fld id="{29064E30-1A14-764F-9D70-D87EFD212557}" type="PERCENTAGE">
                      <a:rPr lang="en-US" sz="1600" baseline="0" dirty="0"/>
                      <a:pPr>
                        <a:defRPr sz="14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600" baseline="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4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6139275903224372"/>
                      <c:h val="0.2490262085263584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3DF-C54A-A815-E3981534B072}"/>
                </c:ext>
              </c:extLst>
            </c:dLbl>
            <c:dLbl>
              <c:idx val="1"/>
              <c:layout>
                <c:manualLayout>
                  <c:x val="0.25542484727013459"/>
                  <c:y val="-0.154283667171615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6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D6D20B5-9EAE-9841-AB12-E97FB1E6AF27}" type="CATEGORYNAME">
                      <a:rPr lang="en-US" sz="160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[CATEGORY NAME]</a:t>
                    </a:fld>
                    <a:r>
                      <a:rPr lang="en-US" sz="1600" baseline="0" dirty="0">
                        <a:solidFill>
                          <a:schemeClr val="bg1"/>
                        </a:solidFill>
                      </a:rPr>
                      <a:t>
</a:t>
                    </a:r>
                    <a:fld id="{99456FB3-A4B8-A043-A540-CCF47C11271B}" type="PERCENTAGE">
                      <a:rPr lang="en-US" sz="1600" baseline="0">
                        <a:solidFill>
                          <a:schemeClr val="bg1"/>
                        </a:solidFill>
                      </a:rPr>
                      <a:pPr>
                        <a:defRPr sz="1600">
                          <a:solidFill>
                            <a:schemeClr val="bg1"/>
                          </a:solidFill>
                        </a:defRPr>
                      </a:pPr>
                      <a:t>[PERCENTAGE]</a:t>
                    </a:fld>
                    <a:endParaRPr lang="en-US" sz="1600" baseline="0" dirty="0">
                      <a:solidFill>
                        <a:schemeClr val="bg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47633884808162513"/>
                      <c:h val="0.17844596496680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3DF-C54A-A815-E3981534B07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[Workbook1]Sheet1!$A$3:$A$4</c:f>
              <c:strCache>
                <c:ptCount val="2"/>
                <c:pt idx="0">
                  <c:v>Hospitalization in last year</c:v>
                </c:pt>
                <c:pt idx="1">
                  <c:v>No hospitalization in last year</c:v>
                </c:pt>
              </c:strCache>
            </c:strRef>
          </c:cat>
          <c:val>
            <c:numRef>
              <c:f>[Workbook1]Sheet1!$B$3:$B$4</c:f>
              <c:numCache>
                <c:formatCode>0%</c:formatCode>
                <c:ptCount val="2"/>
                <c:pt idx="0">
                  <c:v>0.27</c:v>
                </c:pt>
                <c:pt idx="1">
                  <c:v>0.73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3DF-C54A-A815-E3981534B072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3">
                  <a:shade val="76000"/>
                </a:schemeClr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D581-F440-BB3F-7CF2F5BE8800}"/>
              </c:ext>
            </c:extLst>
          </c:dPt>
          <c:dPt>
            <c:idx val="1"/>
            <c:bubble3D val="0"/>
            <c:spPr>
              <a:solidFill>
                <a:schemeClr val="accent3">
                  <a:tint val="77000"/>
                </a:schemeClr>
              </a:solidFill>
              <a:ln>
                <a:noFill/>
              </a:ln>
              <a:effectLst>
                <a:outerShdw blurRad="38100" dist="30000" dir="5400000" rotWithShape="0">
                  <a:srgbClr val="000000">
                    <a:alpha val="45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D581-F440-BB3F-7CF2F5BE8800}"/>
              </c:ext>
            </c:extLst>
          </c:dPt>
          <c:dLbls>
            <c:dLbl>
              <c:idx val="0"/>
              <c:layout>
                <c:manualLayout>
                  <c:x val="-0.18261938362521463"/>
                  <c:y val="0.1295088113985747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32965932778479373"/>
                      <c:h val="0.3735714285714285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D581-F440-BB3F-7CF2F5BE8800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600" b="1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in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  <c15:layout>
                    <c:manualLayout>
                      <c:w val="0.25959956940492668"/>
                      <c:h val="0.2884126984126984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D581-F440-BB3F-7CF2F5BE880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>
                  <a:solidFill>
                    <a:schemeClr val="tx2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[Workbook1]Sheet1!$A$3:$A$4</c:f>
              <c:strCache>
                <c:ptCount val="2"/>
                <c:pt idx="0">
                  <c:v>2 or more previous hospitalizations</c:v>
                </c:pt>
                <c:pt idx="1">
                  <c:v>1 previous hospitalization</c:v>
                </c:pt>
              </c:strCache>
            </c:strRef>
          </c:cat>
          <c:val>
            <c:numRef>
              <c:f>[Workbook1]Sheet1!$B$3:$B$4</c:f>
              <c:numCache>
                <c:formatCode>0%</c:formatCode>
                <c:ptCount val="2"/>
                <c:pt idx="0">
                  <c:v>0.42</c:v>
                </c:pt>
                <c:pt idx="1">
                  <c:v>0.57999999999999996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D581-F440-BB3F-7CF2F5BE8800}"/>
            </c:ext>
          </c:extLst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'AST E coli Both Sites'!$B$2</c:f>
              <c:strCache>
                <c:ptCount val="1"/>
                <c:pt idx="0">
                  <c:v>Children Tesed at Baseline (N = 191)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'AST E coli Both Sites'!$A$3:$A$15</c:f>
              <c:strCache>
                <c:ptCount val="13"/>
                <c:pt idx="0">
                  <c:v>Amoxicillin/Clavulanic Acid</c:v>
                </c:pt>
                <c:pt idx="1">
                  <c:v>Ampicillin</c:v>
                </c:pt>
                <c:pt idx="2">
                  <c:v>Azithromycin</c:v>
                </c:pt>
                <c:pt idx="3">
                  <c:v>Ceftriaxone</c:v>
                </c:pt>
                <c:pt idx="4">
                  <c:v>Cefotaxime</c:v>
                </c:pt>
                <c:pt idx="5">
                  <c:v>Cefoxitin</c:v>
                </c:pt>
                <c:pt idx="6">
                  <c:v>Ceftazidime </c:v>
                </c:pt>
                <c:pt idx="7">
                  <c:v>Chloramphenicol</c:v>
                </c:pt>
                <c:pt idx="8">
                  <c:v>Ciprofloxacin</c:v>
                </c:pt>
                <c:pt idx="9">
                  <c:v>Gentamycin</c:v>
                </c:pt>
                <c:pt idx="10">
                  <c:v>Imipenem</c:v>
                </c:pt>
                <c:pt idx="11">
                  <c:v>Trimethoprim/sulfamethoxazole</c:v>
                </c:pt>
                <c:pt idx="12">
                  <c:v>ESBL Positive*</c:v>
                </c:pt>
              </c:strCache>
            </c:strRef>
          </c:cat>
          <c:val>
            <c:numRef>
              <c:f>'AST E coli Both Sites'!$B$3:$B$15</c:f>
              <c:numCache>
                <c:formatCode>0.0%</c:formatCode>
                <c:ptCount val="13"/>
                <c:pt idx="0">
                  <c:v>0.55500000000000005</c:v>
                </c:pt>
                <c:pt idx="1">
                  <c:v>0.92149999999999999</c:v>
                </c:pt>
                <c:pt idx="2">
                  <c:v>0.3246</c:v>
                </c:pt>
                <c:pt idx="3">
                  <c:v>0.40310000000000001</c:v>
                </c:pt>
                <c:pt idx="4">
                  <c:v>0.39789999999999998</c:v>
                </c:pt>
                <c:pt idx="5">
                  <c:v>8.8999999999999996E-2</c:v>
                </c:pt>
                <c:pt idx="6">
                  <c:v>0.36130000000000001</c:v>
                </c:pt>
                <c:pt idx="7">
                  <c:v>0.24079999999999999</c:v>
                </c:pt>
                <c:pt idx="8">
                  <c:v>0.28270000000000001</c:v>
                </c:pt>
                <c:pt idx="9">
                  <c:v>0.28799999999999998</c:v>
                </c:pt>
                <c:pt idx="10">
                  <c:v>1.0500000000000001E-2</c:v>
                </c:pt>
                <c:pt idx="11">
                  <c:v>0.9476</c:v>
                </c:pt>
                <c:pt idx="12">
                  <c:v>0.38740000000000002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0E6-4485-B988-6633C378C6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68665104"/>
        <c:axId val="65436537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'AST E coli Both Sites'!$E$2</c15:sqref>
                        </c15:formulaRef>
                      </c:ext>
                    </c:extLst>
                    <c:strCache>
                      <c:ptCount val="1"/>
                      <c:pt idx="0">
                        <c:v>N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>
                      <c:ext uri="{02D57815-91ED-43cb-92C2-25804820EDAC}">
                        <c15:formulaRef>
                          <c15:sqref>'AST E coli Both Sites'!$A$3:$A$15</c15:sqref>
                        </c15:formulaRef>
                      </c:ext>
                    </c:extLst>
                    <c:strCache>
                      <c:ptCount val="13"/>
                      <c:pt idx="0">
                        <c:v>Amoxicillin/Clavulanic Acid</c:v>
                      </c:pt>
                      <c:pt idx="1">
                        <c:v>Ampicillin</c:v>
                      </c:pt>
                      <c:pt idx="2">
                        <c:v>Azithromycin</c:v>
                      </c:pt>
                      <c:pt idx="3">
                        <c:v>Ceftriaxone</c:v>
                      </c:pt>
                      <c:pt idx="4">
                        <c:v>Cefotaxime</c:v>
                      </c:pt>
                      <c:pt idx="5">
                        <c:v>Cefoxitin</c:v>
                      </c:pt>
                      <c:pt idx="6">
                        <c:v>Ceftazidime </c:v>
                      </c:pt>
                      <c:pt idx="7">
                        <c:v>Chloramphenicol</c:v>
                      </c:pt>
                      <c:pt idx="8">
                        <c:v>Ciprofloxacin</c:v>
                      </c:pt>
                      <c:pt idx="9">
                        <c:v>Gentamycin</c:v>
                      </c:pt>
                      <c:pt idx="10">
                        <c:v>Imipenem</c:v>
                      </c:pt>
                      <c:pt idx="11">
                        <c:v>Trimethoprim/sulfamethoxazole</c:v>
                      </c:pt>
                      <c:pt idx="12">
                        <c:v>ESBL Positive*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'AST E coli Both Sites'!$C$3:$C$15</c15:sqref>
                        </c15:formulaRef>
                      </c:ext>
                    </c:extLst>
                    <c:numCache>
                      <c:formatCode>General</c:formatCode>
                      <c:ptCount val="13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40E6-4485-B988-6633C378C680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'AST E coli Both Sites'!$D$2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cat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'AST E coli Both Sites'!$A$3:$A$15</c15:sqref>
                        </c15:formulaRef>
                      </c:ext>
                    </c:extLst>
                    <c:strCache>
                      <c:ptCount val="13"/>
                      <c:pt idx="0">
                        <c:v>Amoxicillin/Clavulanic Acid</c:v>
                      </c:pt>
                      <c:pt idx="1">
                        <c:v>Ampicillin</c:v>
                      </c:pt>
                      <c:pt idx="2">
                        <c:v>Azithromycin</c:v>
                      </c:pt>
                      <c:pt idx="3">
                        <c:v>Ceftriaxone</c:v>
                      </c:pt>
                      <c:pt idx="4">
                        <c:v>Cefotaxime</c:v>
                      </c:pt>
                      <c:pt idx="5">
                        <c:v>Cefoxitin</c:v>
                      </c:pt>
                      <c:pt idx="6">
                        <c:v>Ceftazidime </c:v>
                      </c:pt>
                      <c:pt idx="7">
                        <c:v>Chloramphenicol</c:v>
                      </c:pt>
                      <c:pt idx="8">
                        <c:v>Ciprofloxacin</c:v>
                      </c:pt>
                      <c:pt idx="9">
                        <c:v>Gentamycin</c:v>
                      </c:pt>
                      <c:pt idx="10">
                        <c:v>Imipenem</c:v>
                      </c:pt>
                      <c:pt idx="11">
                        <c:v>Trimethoprim/sulfamethoxazole</c:v>
                      </c:pt>
                      <c:pt idx="12">
                        <c:v>ESBL Positive*</c:v>
                      </c:pt>
                    </c:strCache>
                  </c:strRef>
                </c:cat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'AST E coli Both Sites'!$D$3:$D$15</c15:sqref>
                        </c15:formulaRef>
                      </c:ext>
                    </c:extLst>
                    <c:numCache>
                      <c:formatCode>General</c:formatCode>
                      <c:ptCount val="13"/>
                    </c:numCache>
                  </c:numRef>
                </c:val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2-40E6-4485-B988-6633C378C680}"/>
                  </c:ext>
                </c:extLst>
              </c15:ser>
            </c15:filteredBarSeries>
          </c:ext>
        </c:extLst>
      </c:barChart>
      <c:catAx>
        <c:axId val="16866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654365376"/>
        <c:crosses val="autoZero"/>
        <c:auto val="1"/>
        <c:lblAlgn val="ctr"/>
        <c:lblOffset val="100"/>
        <c:noMultiLvlLbl val="0"/>
      </c:catAx>
      <c:valAx>
        <c:axId val="65436537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168665104"/>
        <c:crosses val="autoZero"/>
        <c:crossBetween val="between"/>
        <c:majorUnit val="0.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5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0C26BA-9D6C-834D-A311-EF63732BAB89}" type="doc">
      <dgm:prSet loTypeId="urn:microsoft.com/office/officeart/2005/8/layout/hList1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47A01F3-5883-E94B-9F36-226548B443D3}">
      <dgm:prSet custT="1"/>
      <dgm:spPr/>
      <dgm:t>
        <a:bodyPr/>
        <a:lstStyle/>
        <a:p>
          <a:pPr rtl="0"/>
          <a:r>
            <a:rPr lang="en-US" sz="2200" dirty="0"/>
            <a:t>Treatment</a:t>
          </a:r>
        </a:p>
      </dgm:t>
    </dgm:pt>
    <dgm:pt modelId="{850E8A61-A3C1-6443-8BFC-B113F25D8BC6}" type="parTrans" cxnId="{5CECB2DA-9E17-8846-8B03-25202B1BDE87}">
      <dgm:prSet/>
      <dgm:spPr/>
      <dgm:t>
        <a:bodyPr/>
        <a:lstStyle/>
        <a:p>
          <a:endParaRPr lang="en-US"/>
        </a:p>
      </dgm:t>
    </dgm:pt>
    <dgm:pt modelId="{57EA79D7-137E-DA4F-A6F6-8AE031D98F12}" type="sibTrans" cxnId="{5CECB2DA-9E17-8846-8B03-25202B1BDE87}">
      <dgm:prSet/>
      <dgm:spPr/>
      <dgm:t>
        <a:bodyPr/>
        <a:lstStyle/>
        <a:p>
          <a:endParaRPr lang="en-US"/>
        </a:p>
      </dgm:t>
    </dgm:pt>
    <dgm:pt modelId="{DDE0AF08-ADC4-2A46-985D-78520717A99B}">
      <dgm:prSet custT="1"/>
      <dgm:spPr>
        <a:solidFill>
          <a:schemeClr val="accent3">
            <a:lumMod val="75000"/>
          </a:schemeClr>
        </a:solidFill>
        <a:ln>
          <a:noFill/>
        </a:ln>
      </dgm:spPr>
      <dgm:t>
        <a:bodyPr/>
        <a:lstStyle/>
        <a:p>
          <a:pPr rtl="0"/>
          <a:r>
            <a:rPr lang="en-US" sz="2200" dirty="0"/>
            <a:t>Immunomodulatory</a:t>
          </a:r>
        </a:p>
      </dgm:t>
    </dgm:pt>
    <dgm:pt modelId="{BB89C636-2D18-3E47-8882-7BD66AE1DE81}" type="parTrans" cxnId="{1EBF85D3-6EA1-E341-B9D1-86C96D5CA6D1}">
      <dgm:prSet/>
      <dgm:spPr/>
      <dgm:t>
        <a:bodyPr/>
        <a:lstStyle/>
        <a:p>
          <a:endParaRPr lang="en-US"/>
        </a:p>
      </dgm:t>
    </dgm:pt>
    <dgm:pt modelId="{DB5EC4A1-6407-5E48-BF89-14244FC2D784}" type="sibTrans" cxnId="{1EBF85D3-6EA1-E341-B9D1-86C96D5CA6D1}">
      <dgm:prSet/>
      <dgm:spPr/>
      <dgm:t>
        <a:bodyPr/>
        <a:lstStyle/>
        <a:p>
          <a:endParaRPr lang="en-US"/>
        </a:p>
      </dgm:t>
    </dgm:pt>
    <dgm:pt modelId="{B3E75807-BA8D-6940-A7FA-70CA1AEA790A}">
      <dgm:prSet custT="1"/>
      <dgm:spPr/>
      <dgm:t>
        <a:bodyPr/>
        <a:lstStyle/>
        <a:p>
          <a:pPr rtl="0"/>
          <a:r>
            <a:rPr lang="en-US" sz="2200" dirty="0"/>
            <a:t>Prophylaxis</a:t>
          </a:r>
        </a:p>
      </dgm:t>
    </dgm:pt>
    <dgm:pt modelId="{63F0CB56-59DA-B248-B4F9-E0D399CF07DC}" type="parTrans" cxnId="{38B02D9B-93D2-604F-A741-07B20CD933ED}">
      <dgm:prSet/>
      <dgm:spPr/>
      <dgm:t>
        <a:bodyPr/>
        <a:lstStyle/>
        <a:p>
          <a:endParaRPr lang="en-US"/>
        </a:p>
      </dgm:t>
    </dgm:pt>
    <dgm:pt modelId="{361A32D8-BB64-C34C-ADB3-6B24E966554E}" type="sibTrans" cxnId="{38B02D9B-93D2-604F-A741-07B20CD933ED}">
      <dgm:prSet/>
      <dgm:spPr/>
      <dgm:t>
        <a:bodyPr/>
        <a:lstStyle/>
        <a:p>
          <a:endParaRPr lang="en-US"/>
        </a:p>
      </dgm:t>
    </dgm:pt>
    <dgm:pt modelId="{3511C6B9-3E44-6142-A7EA-6D2609EE3255}">
      <dgm:prSet/>
      <dgm:spPr/>
      <dgm:t>
        <a:bodyPr/>
        <a:lstStyle/>
        <a:p>
          <a:pPr rtl="0"/>
          <a:r>
            <a:rPr lang="en-US" sz="1900" dirty="0">
              <a:solidFill>
                <a:schemeClr val="tx1">
                  <a:lumMod val="50000"/>
                </a:schemeClr>
              </a:solidFill>
            </a:rPr>
            <a:t>Gram positive bacteria</a:t>
          </a:r>
          <a:endParaRPr lang="en-US" sz="1900" dirty="0"/>
        </a:p>
      </dgm:t>
    </dgm:pt>
    <dgm:pt modelId="{9212FB37-8AB8-AF46-9D48-81062F0F2C37}" type="parTrans" cxnId="{5B9023E0-4D16-EA4C-B48A-50CE209B6B77}">
      <dgm:prSet/>
      <dgm:spPr/>
      <dgm:t>
        <a:bodyPr/>
        <a:lstStyle/>
        <a:p>
          <a:endParaRPr lang="en-US"/>
        </a:p>
      </dgm:t>
    </dgm:pt>
    <dgm:pt modelId="{EB7CE861-DDF8-4C44-A0C6-FCCBB22F4CD5}" type="sibTrans" cxnId="{5B9023E0-4D16-EA4C-B48A-50CE209B6B77}">
      <dgm:prSet/>
      <dgm:spPr/>
      <dgm:t>
        <a:bodyPr/>
        <a:lstStyle/>
        <a:p>
          <a:endParaRPr lang="en-US"/>
        </a:p>
      </dgm:t>
    </dgm:pt>
    <dgm:pt modelId="{B2B1D6B8-EE66-2A44-8552-9507895F1AB0}">
      <dgm:prSet/>
      <dgm:spPr/>
      <dgm:t>
        <a:bodyPr/>
        <a:lstStyle/>
        <a:p>
          <a:r>
            <a:rPr lang="en-US" sz="1900" dirty="0">
              <a:solidFill>
                <a:schemeClr val="tx1">
                  <a:lumMod val="50000"/>
                </a:schemeClr>
              </a:solidFill>
            </a:rPr>
            <a:t>Gram negative bacteria</a:t>
          </a:r>
        </a:p>
      </dgm:t>
    </dgm:pt>
    <dgm:pt modelId="{10383223-42DC-B84C-8310-F66B0DA7B678}" type="parTrans" cxnId="{65A011FD-5FED-1347-88F1-318FB1D12B11}">
      <dgm:prSet/>
      <dgm:spPr/>
      <dgm:t>
        <a:bodyPr/>
        <a:lstStyle/>
        <a:p>
          <a:endParaRPr lang="en-US"/>
        </a:p>
      </dgm:t>
    </dgm:pt>
    <dgm:pt modelId="{41DE541C-1091-1E4A-B747-A202858F5CFA}" type="sibTrans" cxnId="{65A011FD-5FED-1347-88F1-318FB1D12B11}">
      <dgm:prSet/>
      <dgm:spPr/>
      <dgm:t>
        <a:bodyPr/>
        <a:lstStyle/>
        <a:p>
          <a:endParaRPr lang="en-US"/>
        </a:p>
      </dgm:t>
    </dgm:pt>
    <dgm:pt modelId="{B29F90E4-F5F8-C643-A8ED-9E9969BD51B9}">
      <dgm:prSet custT="1"/>
      <dgm:spPr/>
      <dgm:t>
        <a:bodyPr/>
        <a:lstStyle/>
        <a:p>
          <a:pPr rtl="0"/>
          <a:r>
            <a:rPr lang="en-US" sz="1400" i="1" dirty="0">
              <a:solidFill>
                <a:schemeClr val="tx1">
                  <a:lumMod val="50000"/>
                </a:schemeClr>
              </a:solidFill>
            </a:rPr>
            <a:t>Streptococcus pneumoniae </a:t>
          </a:r>
          <a:r>
            <a:rPr lang="en-US" sz="1400" dirty="0">
              <a:solidFill>
                <a:schemeClr val="tx1">
                  <a:lumMod val="50000"/>
                </a:schemeClr>
              </a:solidFill>
            </a:rPr>
            <a:t>&amp; </a:t>
          </a:r>
          <a:r>
            <a:rPr lang="en-US" sz="1400" i="1" dirty="0">
              <a:solidFill>
                <a:schemeClr val="tx1">
                  <a:lumMod val="50000"/>
                </a:schemeClr>
              </a:solidFill>
            </a:rPr>
            <a:t>Staphylococcus aureus</a:t>
          </a:r>
          <a:endParaRPr lang="en-US" sz="1400" dirty="0"/>
        </a:p>
      </dgm:t>
    </dgm:pt>
    <dgm:pt modelId="{44C4C998-017B-9C45-93E2-9D8CF15FC194}" type="parTrans" cxnId="{A24B6B59-9FEE-9A4F-B2BA-79FF54FE650F}">
      <dgm:prSet/>
      <dgm:spPr/>
      <dgm:t>
        <a:bodyPr/>
        <a:lstStyle/>
        <a:p>
          <a:endParaRPr lang="en-US"/>
        </a:p>
      </dgm:t>
    </dgm:pt>
    <dgm:pt modelId="{3A7718EF-5F1E-1F40-B03B-AC9FC4929F1C}" type="sibTrans" cxnId="{A24B6B59-9FEE-9A4F-B2BA-79FF54FE650F}">
      <dgm:prSet/>
      <dgm:spPr/>
      <dgm:t>
        <a:bodyPr/>
        <a:lstStyle/>
        <a:p>
          <a:endParaRPr lang="en-US"/>
        </a:p>
      </dgm:t>
    </dgm:pt>
    <dgm:pt modelId="{116D4AE3-FD23-C34E-8217-2A1B59A99BC8}">
      <dgm:prSet custT="1"/>
      <dgm:spPr/>
      <dgm:t>
        <a:bodyPr/>
        <a:lstStyle/>
        <a:p>
          <a:r>
            <a:rPr lang="en-US" sz="1400" i="1" dirty="0">
              <a:solidFill>
                <a:schemeClr val="tx1">
                  <a:lumMod val="50000"/>
                </a:schemeClr>
              </a:solidFill>
            </a:rPr>
            <a:t>Chlamydia trachomatis</a:t>
          </a:r>
          <a:r>
            <a:rPr lang="en-US" sz="1400" dirty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en-US" sz="1400" i="1" dirty="0">
              <a:solidFill>
                <a:schemeClr val="tx1">
                  <a:lumMod val="50000"/>
                </a:schemeClr>
              </a:solidFill>
            </a:rPr>
            <a:t>Shigella</a:t>
          </a:r>
          <a:r>
            <a:rPr lang="en-US" sz="1400" dirty="0">
              <a:solidFill>
                <a:schemeClr val="tx1">
                  <a:lumMod val="50000"/>
                </a:schemeClr>
              </a:solidFill>
            </a:rPr>
            <a:t> spp., </a:t>
          </a:r>
          <a:r>
            <a:rPr lang="en-US" sz="1400" i="1" dirty="0" err="1">
              <a:solidFill>
                <a:schemeClr val="tx1">
                  <a:lumMod val="50000"/>
                </a:schemeClr>
              </a:solidFill>
            </a:rPr>
            <a:t>Haemophilus</a:t>
          </a:r>
          <a:r>
            <a:rPr lang="en-US" sz="1400" dirty="0">
              <a:solidFill>
                <a:schemeClr val="tx1">
                  <a:lumMod val="50000"/>
                </a:schemeClr>
              </a:solidFill>
            </a:rPr>
            <a:t> spp.</a:t>
          </a:r>
        </a:p>
      </dgm:t>
    </dgm:pt>
    <dgm:pt modelId="{9461A18C-29E8-E14E-8209-4227724050AB}" type="parTrans" cxnId="{A097D0C0-43F1-194C-9932-5D6DCB7358A0}">
      <dgm:prSet/>
      <dgm:spPr/>
      <dgm:t>
        <a:bodyPr/>
        <a:lstStyle/>
        <a:p>
          <a:endParaRPr lang="en-US"/>
        </a:p>
      </dgm:t>
    </dgm:pt>
    <dgm:pt modelId="{FAC33034-A01F-3B45-953E-2235E96A35AF}" type="sibTrans" cxnId="{A097D0C0-43F1-194C-9932-5D6DCB7358A0}">
      <dgm:prSet/>
      <dgm:spPr/>
      <dgm:t>
        <a:bodyPr/>
        <a:lstStyle/>
        <a:p>
          <a:endParaRPr lang="en-US"/>
        </a:p>
      </dgm:t>
    </dgm:pt>
    <dgm:pt modelId="{E2C4824D-9DF3-9E42-80BC-3859887B7A26}">
      <dgm:prSet/>
      <dgm:spPr/>
      <dgm:t>
        <a:bodyPr/>
        <a:lstStyle/>
        <a:p>
          <a:r>
            <a:rPr lang="en-US" sz="1900" dirty="0">
              <a:solidFill>
                <a:schemeClr val="tx1">
                  <a:lumMod val="50000"/>
                </a:schemeClr>
              </a:solidFill>
            </a:rPr>
            <a:t>Malaria </a:t>
          </a:r>
        </a:p>
      </dgm:t>
    </dgm:pt>
    <dgm:pt modelId="{C816DAF7-8DF0-5048-937A-322F9B0339C2}" type="parTrans" cxnId="{951DC8B2-533A-C544-A0A8-CE621AA36ADE}">
      <dgm:prSet/>
      <dgm:spPr/>
      <dgm:t>
        <a:bodyPr/>
        <a:lstStyle/>
        <a:p>
          <a:endParaRPr lang="en-US"/>
        </a:p>
      </dgm:t>
    </dgm:pt>
    <dgm:pt modelId="{DFC0D5C2-6B3B-D04E-B290-601F9C4470C1}" type="sibTrans" cxnId="{951DC8B2-533A-C544-A0A8-CE621AA36ADE}">
      <dgm:prSet/>
      <dgm:spPr/>
      <dgm:t>
        <a:bodyPr/>
        <a:lstStyle/>
        <a:p>
          <a:endParaRPr lang="en-US"/>
        </a:p>
      </dgm:t>
    </dgm:pt>
    <dgm:pt modelId="{0153CFF2-CCFF-BC43-83BB-2DEDACECC725}">
      <dgm:prSet custT="1"/>
      <dgm:spPr/>
      <dgm:t>
        <a:bodyPr/>
        <a:lstStyle/>
        <a:p>
          <a:r>
            <a:rPr lang="en-US" sz="2000" dirty="0">
              <a:solidFill>
                <a:schemeClr val="tx1">
                  <a:lumMod val="50000"/>
                </a:schemeClr>
              </a:solidFill>
            </a:rPr>
            <a:t>Labor &amp; Delivery</a:t>
          </a:r>
          <a:endParaRPr lang="en-US" sz="2000" dirty="0"/>
        </a:p>
      </dgm:t>
    </dgm:pt>
    <dgm:pt modelId="{F5388298-309D-DA40-8451-D6539BE01322}" type="parTrans" cxnId="{4E4C6F0E-B175-EE47-8D83-E25B7DA0543A}">
      <dgm:prSet/>
      <dgm:spPr/>
      <dgm:t>
        <a:bodyPr/>
        <a:lstStyle/>
        <a:p>
          <a:endParaRPr lang="en-US"/>
        </a:p>
      </dgm:t>
    </dgm:pt>
    <dgm:pt modelId="{7E4A3D06-07DD-1645-B8E5-066DCF6175F7}" type="sibTrans" cxnId="{4E4C6F0E-B175-EE47-8D83-E25B7DA0543A}">
      <dgm:prSet/>
      <dgm:spPr/>
      <dgm:t>
        <a:bodyPr/>
        <a:lstStyle/>
        <a:p>
          <a:endParaRPr lang="en-US"/>
        </a:p>
      </dgm:t>
    </dgm:pt>
    <dgm:pt modelId="{DE2FEC24-8EEA-3043-8C71-691B71B8F958}">
      <dgm:prSet custT="1"/>
      <dgm:spPr/>
      <dgm:t>
        <a:bodyPr/>
        <a:lstStyle/>
        <a:p>
          <a:r>
            <a:rPr lang="en-US" sz="2000" dirty="0">
              <a:solidFill>
                <a:schemeClr val="tx1">
                  <a:lumMod val="50000"/>
                </a:schemeClr>
              </a:solidFill>
            </a:rPr>
            <a:t>HIV-infected individuals</a:t>
          </a:r>
        </a:p>
      </dgm:t>
    </dgm:pt>
    <dgm:pt modelId="{1C9BB5AE-0326-1B4D-AD4D-3E2FB1725B73}" type="parTrans" cxnId="{952C2C4C-C6B0-3349-BA15-D00A83CBD439}">
      <dgm:prSet/>
      <dgm:spPr/>
      <dgm:t>
        <a:bodyPr/>
        <a:lstStyle/>
        <a:p>
          <a:endParaRPr lang="en-US"/>
        </a:p>
      </dgm:t>
    </dgm:pt>
    <dgm:pt modelId="{7493B2F7-590D-CE4C-9815-22DCCF0830F2}" type="sibTrans" cxnId="{952C2C4C-C6B0-3349-BA15-D00A83CBD439}">
      <dgm:prSet/>
      <dgm:spPr/>
      <dgm:t>
        <a:bodyPr/>
        <a:lstStyle/>
        <a:p>
          <a:endParaRPr lang="en-US"/>
        </a:p>
      </dgm:t>
    </dgm:pt>
    <dgm:pt modelId="{24F122F3-99B6-4C49-9272-8E9A9B9DD572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50000"/>
                </a:schemeClr>
              </a:solidFill>
            </a:rPr>
            <a:t>Chronic obstructive pulmonary disease</a:t>
          </a:r>
          <a:endParaRPr lang="en-US" sz="2000" dirty="0"/>
        </a:p>
      </dgm:t>
    </dgm:pt>
    <dgm:pt modelId="{18BFC359-16E1-7844-9C1F-8FF5F9DAB73D}" type="parTrans" cxnId="{748477FB-DA91-F749-8E2A-5FF2A3433779}">
      <dgm:prSet/>
      <dgm:spPr/>
      <dgm:t>
        <a:bodyPr/>
        <a:lstStyle/>
        <a:p>
          <a:endParaRPr lang="en-US"/>
        </a:p>
      </dgm:t>
    </dgm:pt>
    <dgm:pt modelId="{434E91D1-98AB-1940-B4D2-A6AA0F15DEF5}" type="sibTrans" cxnId="{748477FB-DA91-F749-8E2A-5FF2A3433779}">
      <dgm:prSet/>
      <dgm:spPr/>
      <dgm:t>
        <a:bodyPr/>
        <a:lstStyle/>
        <a:p>
          <a:endParaRPr lang="en-US"/>
        </a:p>
      </dgm:t>
    </dgm:pt>
    <dgm:pt modelId="{B445E973-B81C-C047-A2AD-CADBEAEDB02E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n-US" sz="2000" dirty="0">
              <a:solidFill>
                <a:schemeClr val="tx1">
                  <a:lumMod val="50000"/>
                </a:schemeClr>
              </a:solidFill>
            </a:rPr>
            <a:t>Cystic fibrosis</a:t>
          </a:r>
        </a:p>
      </dgm:t>
    </dgm:pt>
    <dgm:pt modelId="{CCE310E7-1447-0A40-AA0D-6C87D734B21D}" type="parTrans" cxnId="{E67F6573-6EB4-AB4C-929A-4615FB94702E}">
      <dgm:prSet/>
      <dgm:spPr/>
      <dgm:t>
        <a:bodyPr/>
        <a:lstStyle/>
        <a:p>
          <a:endParaRPr lang="en-US"/>
        </a:p>
      </dgm:t>
    </dgm:pt>
    <dgm:pt modelId="{2BD18BC9-4247-C843-B34D-CDADBFFC9F24}" type="sibTrans" cxnId="{E67F6573-6EB4-AB4C-929A-4615FB94702E}">
      <dgm:prSet/>
      <dgm:spPr/>
      <dgm:t>
        <a:bodyPr/>
        <a:lstStyle/>
        <a:p>
          <a:endParaRPr lang="en-US"/>
        </a:p>
      </dgm:t>
    </dgm:pt>
    <dgm:pt modelId="{6583B8A7-E54D-A445-8188-114F16FFE28D}">
      <dgm:prSet custT="1"/>
      <dgm:spPr/>
      <dgm:t>
        <a:bodyPr/>
        <a:lstStyle/>
        <a:p>
          <a:r>
            <a:rPr lang="en-US" sz="2000" dirty="0">
              <a:solidFill>
                <a:schemeClr val="tx1">
                  <a:lumMod val="50000"/>
                </a:schemeClr>
              </a:solidFill>
            </a:rPr>
            <a:t>Malaria</a:t>
          </a:r>
        </a:p>
      </dgm:t>
    </dgm:pt>
    <dgm:pt modelId="{48392DBC-0478-F645-87C7-1306AAAD917D}" type="parTrans" cxnId="{573685F5-B64B-E34B-8523-9C8133AF97E6}">
      <dgm:prSet/>
      <dgm:spPr/>
      <dgm:t>
        <a:bodyPr/>
        <a:lstStyle/>
        <a:p>
          <a:endParaRPr lang="en-US"/>
        </a:p>
      </dgm:t>
    </dgm:pt>
    <dgm:pt modelId="{83696C1F-AE14-FC42-9768-7C271E579B0D}" type="sibTrans" cxnId="{573685F5-B64B-E34B-8523-9C8133AF97E6}">
      <dgm:prSet/>
      <dgm:spPr/>
      <dgm:t>
        <a:bodyPr/>
        <a:lstStyle/>
        <a:p>
          <a:endParaRPr lang="en-US"/>
        </a:p>
      </dgm:t>
    </dgm:pt>
    <dgm:pt modelId="{BB7C4245-4E05-0E46-8FC9-73D12C2BEC23}" type="pres">
      <dgm:prSet presAssocID="{EA0C26BA-9D6C-834D-A311-EF63732BAB89}" presName="Name0" presStyleCnt="0">
        <dgm:presLayoutVars>
          <dgm:dir/>
          <dgm:animLvl val="lvl"/>
          <dgm:resizeHandles val="exact"/>
        </dgm:presLayoutVars>
      </dgm:prSet>
      <dgm:spPr/>
    </dgm:pt>
    <dgm:pt modelId="{A74EDE7F-94B6-2B40-92D9-D3197811A926}" type="pres">
      <dgm:prSet presAssocID="{A47A01F3-5883-E94B-9F36-226548B443D3}" presName="composite" presStyleCnt="0"/>
      <dgm:spPr/>
    </dgm:pt>
    <dgm:pt modelId="{877AC566-177A-7C45-82A2-430CA552AF8D}" type="pres">
      <dgm:prSet presAssocID="{A47A01F3-5883-E94B-9F36-226548B443D3}" presName="parTx" presStyleLbl="alignNode1" presStyleIdx="0" presStyleCnt="3" custScaleY="136288" custLinFactNeighborX="-103" custLinFactNeighborY="-20550">
        <dgm:presLayoutVars>
          <dgm:chMax val="0"/>
          <dgm:chPref val="0"/>
          <dgm:bulletEnabled val="1"/>
        </dgm:presLayoutVars>
      </dgm:prSet>
      <dgm:spPr/>
    </dgm:pt>
    <dgm:pt modelId="{89C8B0C2-DD63-024E-8E91-D62C22A53CA2}" type="pres">
      <dgm:prSet presAssocID="{A47A01F3-5883-E94B-9F36-226548B443D3}" presName="desTx" presStyleLbl="alignAccFollowNode1" presStyleIdx="0" presStyleCnt="3" custScaleY="86714" custLinFactNeighborX="-103" custLinFactNeighborY="-7682">
        <dgm:presLayoutVars>
          <dgm:bulletEnabled val="1"/>
        </dgm:presLayoutVars>
      </dgm:prSet>
      <dgm:spPr/>
    </dgm:pt>
    <dgm:pt modelId="{9C0AAA93-CE94-344B-83B0-E8DE4159F1C1}" type="pres">
      <dgm:prSet presAssocID="{57EA79D7-137E-DA4F-A6F6-8AE031D98F12}" presName="space" presStyleCnt="0"/>
      <dgm:spPr/>
    </dgm:pt>
    <dgm:pt modelId="{B60E01E4-091B-E748-AA22-CF059BB01EAC}" type="pres">
      <dgm:prSet presAssocID="{B3E75807-BA8D-6940-A7FA-70CA1AEA790A}" presName="composite" presStyleCnt="0"/>
      <dgm:spPr/>
    </dgm:pt>
    <dgm:pt modelId="{10C9EFEB-9002-854C-8449-4C934AC751EA}" type="pres">
      <dgm:prSet presAssocID="{B3E75807-BA8D-6940-A7FA-70CA1AEA790A}" presName="parTx" presStyleLbl="alignNode1" presStyleIdx="1" presStyleCnt="3" custScaleY="136675" custLinFactNeighborX="-123" custLinFactNeighborY="-26566">
        <dgm:presLayoutVars>
          <dgm:chMax val="0"/>
          <dgm:chPref val="0"/>
          <dgm:bulletEnabled val="1"/>
        </dgm:presLayoutVars>
      </dgm:prSet>
      <dgm:spPr/>
    </dgm:pt>
    <dgm:pt modelId="{2AFC38CA-14C6-D34E-AC9A-5591A378D543}" type="pres">
      <dgm:prSet presAssocID="{B3E75807-BA8D-6940-A7FA-70CA1AEA790A}" presName="desTx" presStyleLbl="alignAccFollowNode1" presStyleIdx="1" presStyleCnt="3" custScaleY="86857" custLinFactNeighborX="-168" custLinFactNeighborY="-8821">
        <dgm:presLayoutVars>
          <dgm:bulletEnabled val="1"/>
        </dgm:presLayoutVars>
      </dgm:prSet>
      <dgm:spPr/>
    </dgm:pt>
    <dgm:pt modelId="{9C4CAA3D-4CF4-2244-8225-A45FF9D14B0D}" type="pres">
      <dgm:prSet presAssocID="{361A32D8-BB64-C34C-ADB3-6B24E966554E}" presName="space" presStyleCnt="0"/>
      <dgm:spPr/>
    </dgm:pt>
    <dgm:pt modelId="{6DDCB077-7369-394A-865C-76C4FB847797}" type="pres">
      <dgm:prSet presAssocID="{DDE0AF08-ADC4-2A46-985D-78520717A99B}" presName="composite" presStyleCnt="0"/>
      <dgm:spPr/>
    </dgm:pt>
    <dgm:pt modelId="{705A1414-FE7D-5741-82D5-65A0E2441FF9}" type="pres">
      <dgm:prSet presAssocID="{DDE0AF08-ADC4-2A46-985D-78520717A99B}" presName="parTx" presStyleLbl="alignNode1" presStyleIdx="2" presStyleCnt="3" custScaleY="136288" custLinFactNeighborX="102" custLinFactNeighborY="-21814">
        <dgm:presLayoutVars>
          <dgm:chMax val="0"/>
          <dgm:chPref val="0"/>
          <dgm:bulletEnabled val="1"/>
        </dgm:presLayoutVars>
      </dgm:prSet>
      <dgm:spPr/>
    </dgm:pt>
    <dgm:pt modelId="{677E4E9A-4E7C-E345-8D56-9691EDE40BD3}" type="pres">
      <dgm:prSet presAssocID="{DDE0AF08-ADC4-2A46-985D-78520717A99B}" presName="desTx" presStyleLbl="alignAccFollowNode1" presStyleIdx="2" presStyleCnt="3" custScaleY="86857" custLinFactNeighborX="-20" custLinFactNeighborY="-6949">
        <dgm:presLayoutVars>
          <dgm:bulletEnabled val="1"/>
        </dgm:presLayoutVars>
      </dgm:prSet>
      <dgm:spPr/>
    </dgm:pt>
  </dgm:ptLst>
  <dgm:cxnLst>
    <dgm:cxn modelId="{4E4C6F0E-B175-EE47-8D83-E25B7DA0543A}" srcId="{B3E75807-BA8D-6940-A7FA-70CA1AEA790A}" destId="{0153CFF2-CCFF-BC43-83BB-2DEDACECC725}" srcOrd="0" destOrd="0" parTransId="{F5388298-309D-DA40-8451-D6539BE01322}" sibTransId="{7E4A3D06-07DD-1645-B8E5-066DCF6175F7}"/>
    <dgm:cxn modelId="{CE610511-52E6-E349-80A0-80D855F42263}" type="presOf" srcId="{EA0C26BA-9D6C-834D-A311-EF63732BAB89}" destId="{BB7C4245-4E05-0E46-8FC9-73D12C2BEC23}" srcOrd="0" destOrd="0" presId="urn:microsoft.com/office/officeart/2005/8/layout/hList1"/>
    <dgm:cxn modelId="{B70A4214-549A-034B-8F7A-DC5A6C34D7C8}" type="presOf" srcId="{3511C6B9-3E44-6142-A7EA-6D2609EE3255}" destId="{89C8B0C2-DD63-024E-8E91-D62C22A53CA2}" srcOrd="0" destOrd="0" presId="urn:microsoft.com/office/officeart/2005/8/layout/hList1"/>
    <dgm:cxn modelId="{6C7F7035-F785-A740-B56C-1E294FA270C4}" type="presOf" srcId="{B3E75807-BA8D-6940-A7FA-70CA1AEA790A}" destId="{10C9EFEB-9002-854C-8449-4C934AC751EA}" srcOrd="0" destOrd="0" presId="urn:microsoft.com/office/officeart/2005/8/layout/hList1"/>
    <dgm:cxn modelId="{6D07043A-70C6-B840-BE49-7DDE47FD3B6B}" type="presOf" srcId="{6583B8A7-E54D-A445-8188-114F16FFE28D}" destId="{2AFC38CA-14C6-D34E-AC9A-5591A378D543}" srcOrd="0" destOrd="2" presId="urn:microsoft.com/office/officeart/2005/8/layout/hList1"/>
    <dgm:cxn modelId="{B60D0B3A-46A2-1948-B8C3-4C2E1D061743}" type="presOf" srcId="{B445E973-B81C-C047-A2AD-CADBEAEDB02E}" destId="{677E4E9A-4E7C-E345-8D56-9691EDE40BD3}" srcOrd="0" destOrd="1" presId="urn:microsoft.com/office/officeart/2005/8/layout/hList1"/>
    <dgm:cxn modelId="{952C2C4C-C6B0-3349-BA15-D00A83CBD439}" srcId="{B3E75807-BA8D-6940-A7FA-70CA1AEA790A}" destId="{DE2FEC24-8EEA-3043-8C71-691B71B8F958}" srcOrd="1" destOrd="0" parTransId="{1C9BB5AE-0326-1B4D-AD4D-3E2FB1725B73}" sibTransId="{7493B2F7-590D-CE4C-9815-22DCCF0830F2}"/>
    <dgm:cxn modelId="{ABDD2A53-D9C3-9844-ABE5-D743385E20EC}" type="presOf" srcId="{DDE0AF08-ADC4-2A46-985D-78520717A99B}" destId="{705A1414-FE7D-5741-82D5-65A0E2441FF9}" srcOrd="0" destOrd="0" presId="urn:microsoft.com/office/officeart/2005/8/layout/hList1"/>
    <dgm:cxn modelId="{A24B6B59-9FEE-9A4F-B2BA-79FF54FE650F}" srcId="{3511C6B9-3E44-6142-A7EA-6D2609EE3255}" destId="{B29F90E4-F5F8-C643-A8ED-9E9969BD51B9}" srcOrd="0" destOrd="0" parTransId="{44C4C998-017B-9C45-93E2-9D8CF15FC194}" sibTransId="{3A7718EF-5F1E-1F40-B03B-AC9FC4929F1C}"/>
    <dgm:cxn modelId="{9F77EF66-1C95-1C44-B7A5-06C434FB17C0}" type="presOf" srcId="{B2B1D6B8-EE66-2A44-8552-9507895F1AB0}" destId="{89C8B0C2-DD63-024E-8E91-D62C22A53CA2}" srcOrd="0" destOrd="2" presId="urn:microsoft.com/office/officeart/2005/8/layout/hList1"/>
    <dgm:cxn modelId="{E67F6573-6EB4-AB4C-929A-4615FB94702E}" srcId="{DDE0AF08-ADC4-2A46-985D-78520717A99B}" destId="{B445E973-B81C-C047-A2AD-CADBEAEDB02E}" srcOrd="1" destOrd="0" parTransId="{CCE310E7-1447-0A40-AA0D-6C87D734B21D}" sibTransId="{2BD18BC9-4247-C843-B34D-CDADBFFC9F24}"/>
    <dgm:cxn modelId="{38B02D9B-93D2-604F-A741-07B20CD933ED}" srcId="{EA0C26BA-9D6C-834D-A311-EF63732BAB89}" destId="{B3E75807-BA8D-6940-A7FA-70CA1AEA790A}" srcOrd="1" destOrd="0" parTransId="{63F0CB56-59DA-B248-B4F9-E0D399CF07DC}" sibTransId="{361A32D8-BB64-C34C-ADB3-6B24E966554E}"/>
    <dgm:cxn modelId="{8A443B9D-F410-6F49-853C-78F2C5403722}" type="presOf" srcId="{DE2FEC24-8EEA-3043-8C71-691B71B8F958}" destId="{2AFC38CA-14C6-D34E-AC9A-5591A378D543}" srcOrd="0" destOrd="1" presId="urn:microsoft.com/office/officeart/2005/8/layout/hList1"/>
    <dgm:cxn modelId="{507746A3-A754-A14E-BFFB-02F2AC0214DE}" type="presOf" srcId="{B29F90E4-F5F8-C643-A8ED-9E9969BD51B9}" destId="{89C8B0C2-DD63-024E-8E91-D62C22A53CA2}" srcOrd="0" destOrd="1" presId="urn:microsoft.com/office/officeart/2005/8/layout/hList1"/>
    <dgm:cxn modelId="{951DC8B2-533A-C544-A0A8-CE621AA36ADE}" srcId="{A47A01F3-5883-E94B-9F36-226548B443D3}" destId="{E2C4824D-9DF3-9E42-80BC-3859887B7A26}" srcOrd="2" destOrd="0" parTransId="{C816DAF7-8DF0-5048-937A-322F9B0339C2}" sibTransId="{DFC0D5C2-6B3B-D04E-B290-601F9C4470C1}"/>
    <dgm:cxn modelId="{53C604BA-BE8B-A042-8546-03723AB1A26A}" type="presOf" srcId="{A47A01F3-5883-E94B-9F36-226548B443D3}" destId="{877AC566-177A-7C45-82A2-430CA552AF8D}" srcOrd="0" destOrd="0" presId="urn:microsoft.com/office/officeart/2005/8/layout/hList1"/>
    <dgm:cxn modelId="{A097D0C0-43F1-194C-9932-5D6DCB7358A0}" srcId="{B2B1D6B8-EE66-2A44-8552-9507895F1AB0}" destId="{116D4AE3-FD23-C34E-8217-2A1B59A99BC8}" srcOrd="0" destOrd="0" parTransId="{9461A18C-29E8-E14E-8209-4227724050AB}" sibTransId="{FAC33034-A01F-3B45-953E-2235E96A35AF}"/>
    <dgm:cxn modelId="{1968B9C7-75D4-4247-BA90-2942AC6CC446}" type="presOf" srcId="{0153CFF2-CCFF-BC43-83BB-2DEDACECC725}" destId="{2AFC38CA-14C6-D34E-AC9A-5591A378D543}" srcOrd="0" destOrd="0" presId="urn:microsoft.com/office/officeart/2005/8/layout/hList1"/>
    <dgm:cxn modelId="{1EBF85D3-6EA1-E341-B9D1-86C96D5CA6D1}" srcId="{EA0C26BA-9D6C-834D-A311-EF63732BAB89}" destId="{DDE0AF08-ADC4-2A46-985D-78520717A99B}" srcOrd="2" destOrd="0" parTransId="{BB89C636-2D18-3E47-8882-7BD66AE1DE81}" sibTransId="{DB5EC4A1-6407-5E48-BF89-14244FC2D784}"/>
    <dgm:cxn modelId="{D6D4B4D9-4FFE-4A43-9E31-D5D4B1433680}" type="presOf" srcId="{24F122F3-99B6-4C49-9272-8E9A9B9DD572}" destId="{677E4E9A-4E7C-E345-8D56-9691EDE40BD3}" srcOrd="0" destOrd="0" presId="urn:microsoft.com/office/officeart/2005/8/layout/hList1"/>
    <dgm:cxn modelId="{5CECB2DA-9E17-8846-8B03-25202B1BDE87}" srcId="{EA0C26BA-9D6C-834D-A311-EF63732BAB89}" destId="{A47A01F3-5883-E94B-9F36-226548B443D3}" srcOrd="0" destOrd="0" parTransId="{850E8A61-A3C1-6443-8BFC-B113F25D8BC6}" sibTransId="{57EA79D7-137E-DA4F-A6F6-8AE031D98F12}"/>
    <dgm:cxn modelId="{4FFFB5DB-9F90-7245-8F5F-0B879CE65645}" type="presOf" srcId="{E2C4824D-9DF3-9E42-80BC-3859887B7A26}" destId="{89C8B0C2-DD63-024E-8E91-D62C22A53CA2}" srcOrd="0" destOrd="4" presId="urn:microsoft.com/office/officeart/2005/8/layout/hList1"/>
    <dgm:cxn modelId="{5B9023E0-4D16-EA4C-B48A-50CE209B6B77}" srcId="{A47A01F3-5883-E94B-9F36-226548B443D3}" destId="{3511C6B9-3E44-6142-A7EA-6D2609EE3255}" srcOrd="0" destOrd="0" parTransId="{9212FB37-8AB8-AF46-9D48-81062F0F2C37}" sibTransId="{EB7CE861-DDF8-4C44-A0C6-FCCBB22F4CD5}"/>
    <dgm:cxn modelId="{4E65B3EB-77CA-8E4B-A1DE-BF6759F2F307}" type="presOf" srcId="{116D4AE3-FD23-C34E-8217-2A1B59A99BC8}" destId="{89C8B0C2-DD63-024E-8E91-D62C22A53CA2}" srcOrd="0" destOrd="3" presId="urn:microsoft.com/office/officeart/2005/8/layout/hList1"/>
    <dgm:cxn modelId="{573685F5-B64B-E34B-8523-9C8133AF97E6}" srcId="{B3E75807-BA8D-6940-A7FA-70CA1AEA790A}" destId="{6583B8A7-E54D-A445-8188-114F16FFE28D}" srcOrd="2" destOrd="0" parTransId="{48392DBC-0478-F645-87C7-1306AAAD917D}" sibTransId="{83696C1F-AE14-FC42-9768-7C271E579B0D}"/>
    <dgm:cxn modelId="{748477FB-DA91-F749-8E2A-5FF2A3433779}" srcId="{DDE0AF08-ADC4-2A46-985D-78520717A99B}" destId="{24F122F3-99B6-4C49-9272-8E9A9B9DD572}" srcOrd="0" destOrd="0" parTransId="{18BFC359-16E1-7844-9C1F-8FF5F9DAB73D}" sibTransId="{434E91D1-98AB-1940-B4D2-A6AA0F15DEF5}"/>
    <dgm:cxn modelId="{65A011FD-5FED-1347-88F1-318FB1D12B11}" srcId="{A47A01F3-5883-E94B-9F36-226548B443D3}" destId="{B2B1D6B8-EE66-2A44-8552-9507895F1AB0}" srcOrd="1" destOrd="0" parTransId="{10383223-42DC-B84C-8310-F66B0DA7B678}" sibTransId="{41DE541C-1091-1E4A-B747-A202858F5CFA}"/>
    <dgm:cxn modelId="{7B5E0545-9D89-9C49-AE06-E9E77DD4909E}" type="presParOf" srcId="{BB7C4245-4E05-0E46-8FC9-73D12C2BEC23}" destId="{A74EDE7F-94B6-2B40-92D9-D3197811A926}" srcOrd="0" destOrd="0" presId="urn:microsoft.com/office/officeart/2005/8/layout/hList1"/>
    <dgm:cxn modelId="{0D0E6555-5049-834D-80FC-F71F81BE2339}" type="presParOf" srcId="{A74EDE7F-94B6-2B40-92D9-D3197811A926}" destId="{877AC566-177A-7C45-82A2-430CA552AF8D}" srcOrd="0" destOrd="0" presId="urn:microsoft.com/office/officeart/2005/8/layout/hList1"/>
    <dgm:cxn modelId="{4741C2C4-7D11-3F44-B75B-B67A87ACB7C5}" type="presParOf" srcId="{A74EDE7F-94B6-2B40-92D9-D3197811A926}" destId="{89C8B0C2-DD63-024E-8E91-D62C22A53CA2}" srcOrd="1" destOrd="0" presId="urn:microsoft.com/office/officeart/2005/8/layout/hList1"/>
    <dgm:cxn modelId="{BC4F406F-F78E-DD44-9AA7-D138AEA5AFC5}" type="presParOf" srcId="{BB7C4245-4E05-0E46-8FC9-73D12C2BEC23}" destId="{9C0AAA93-CE94-344B-83B0-E8DE4159F1C1}" srcOrd="1" destOrd="0" presId="urn:microsoft.com/office/officeart/2005/8/layout/hList1"/>
    <dgm:cxn modelId="{1F5E686E-95DA-024D-8ADE-7C7C9EABC370}" type="presParOf" srcId="{BB7C4245-4E05-0E46-8FC9-73D12C2BEC23}" destId="{B60E01E4-091B-E748-AA22-CF059BB01EAC}" srcOrd="2" destOrd="0" presId="urn:microsoft.com/office/officeart/2005/8/layout/hList1"/>
    <dgm:cxn modelId="{C7FD93CB-1605-614D-A96D-F9A4847FDBBE}" type="presParOf" srcId="{B60E01E4-091B-E748-AA22-CF059BB01EAC}" destId="{10C9EFEB-9002-854C-8449-4C934AC751EA}" srcOrd="0" destOrd="0" presId="urn:microsoft.com/office/officeart/2005/8/layout/hList1"/>
    <dgm:cxn modelId="{02A4BA1D-CF4E-814D-91B8-64D544EB7E36}" type="presParOf" srcId="{B60E01E4-091B-E748-AA22-CF059BB01EAC}" destId="{2AFC38CA-14C6-D34E-AC9A-5591A378D543}" srcOrd="1" destOrd="0" presId="urn:microsoft.com/office/officeart/2005/8/layout/hList1"/>
    <dgm:cxn modelId="{3AFC0F69-42E0-6E42-A8F3-3420EEBDA569}" type="presParOf" srcId="{BB7C4245-4E05-0E46-8FC9-73D12C2BEC23}" destId="{9C4CAA3D-4CF4-2244-8225-A45FF9D14B0D}" srcOrd="3" destOrd="0" presId="urn:microsoft.com/office/officeart/2005/8/layout/hList1"/>
    <dgm:cxn modelId="{01907A02-9F0E-194D-AC77-4FC6F46401CB}" type="presParOf" srcId="{BB7C4245-4E05-0E46-8FC9-73D12C2BEC23}" destId="{6DDCB077-7369-394A-865C-76C4FB847797}" srcOrd="4" destOrd="0" presId="urn:microsoft.com/office/officeart/2005/8/layout/hList1"/>
    <dgm:cxn modelId="{C13CFE17-A63D-AD4C-A083-FB76711EB40E}" type="presParOf" srcId="{6DDCB077-7369-394A-865C-76C4FB847797}" destId="{705A1414-FE7D-5741-82D5-65A0E2441FF9}" srcOrd="0" destOrd="0" presId="urn:microsoft.com/office/officeart/2005/8/layout/hList1"/>
    <dgm:cxn modelId="{5980AADC-A952-0142-854A-349087CD40F3}" type="presParOf" srcId="{6DDCB077-7369-394A-865C-76C4FB847797}" destId="{677E4E9A-4E7C-E345-8D56-9691EDE40BD3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6C405C0-6307-D642-A9A6-D16F17B66BEF}" type="doc">
      <dgm:prSet loTypeId="urn:microsoft.com/office/officeart/2005/8/layout/balance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5F4CAD7-F35C-554C-AE1F-F669F9A42A19}">
      <dgm:prSet phldrT="[Text]"/>
      <dgm:spPr/>
      <dgm:t>
        <a:bodyPr/>
        <a:lstStyle/>
        <a:p>
          <a:r>
            <a:rPr lang="en-US" dirty="0"/>
            <a:t>Treat fewer children (reduce </a:t>
          </a:r>
          <a:r>
            <a:rPr lang="en-US" dirty="0" err="1"/>
            <a:t>abx</a:t>
          </a:r>
          <a:r>
            <a:rPr lang="en-US" dirty="0"/>
            <a:t> pressure)</a:t>
          </a:r>
        </a:p>
      </dgm:t>
    </dgm:pt>
    <dgm:pt modelId="{1D73D57B-EBD1-BF4E-B53F-CE27BB232B8C}" type="parTrans" cxnId="{9C5F007A-B2F7-AA45-A65B-BDCEE618250D}">
      <dgm:prSet/>
      <dgm:spPr/>
      <dgm:t>
        <a:bodyPr/>
        <a:lstStyle/>
        <a:p>
          <a:endParaRPr lang="en-US"/>
        </a:p>
      </dgm:t>
    </dgm:pt>
    <dgm:pt modelId="{8BF0204C-8EEE-6B4A-B4DE-A7EBC97E2E0A}" type="sibTrans" cxnId="{9C5F007A-B2F7-AA45-A65B-BDCEE618250D}">
      <dgm:prSet/>
      <dgm:spPr/>
      <dgm:t>
        <a:bodyPr/>
        <a:lstStyle/>
        <a:p>
          <a:endParaRPr lang="en-US"/>
        </a:p>
      </dgm:t>
    </dgm:pt>
    <dgm:pt modelId="{509F7AEE-29ED-6248-B370-DA74CE3928CF}">
      <dgm:prSet phldrT="[Text]"/>
      <dgm:spPr/>
      <dgm:t>
        <a:bodyPr/>
        <a:lstStyle/>
        <a:p>
          <a:r>
            <a:rPr lang="en-US" dirty="0"/>
            <a:t>High event rate</a:t>
          </a:r>
        </a:p>
      </dgm:t>
    </dgm:pt>
    <dgm:pt modelId="{E85A6EEC-9491-DA48-85C5-50B04D8D97FE}" type="parTrans" cxnId="{1D8FEEB7-C2C2-E24D-B9F4-ACBDA4AD975C}">
      <dgm:prSet/>
      <dgm:spPr/>
      <dgm:t>
        <a:bodyPr/>
        <a:lstStyle/>
        <a:p>
          <a:endParaRPr lang="en-US"/>
        </a:p>
      </dgm:t>
    </dgm:pt>
    <dgm:pt modelId="{90CBFDFF-BAB8-1142-8177-4380D71AC931}" type="sibTrans" cxnId="{1D8FEEB7-C2C2-E24D-B9F4-ACBDA4AD975C}">
      <dgm:prSet/>
      <dgm:spPr/>
      <dgm:t>
        <a:bodyPr/>
        <a:lstStyle/>
        <a:p>
          <a:endParaRPr lang="en-US"/>
        </a:p>
      </dgm:t>
    </dgm:pt>
    <dgm:pt modelId="{40B6FE81-8D2F-AE41-8F98-DF2E24FC4DC2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1098ECED-8906-5747-8C4B-48F3FDF229A7}" type="parTrans" cxnId="{42DF05CE-F484-5346-8B85-6AB8EC7E5D99}">
      <dgm:prSet/>
      <dgm:spPr/>
      <dgm:t>
        <a:bodyPr/>
        <a:lstStyle/>
        <a:p>
          <a:endParaRPr lang="en-US"/>
        </a:p>
      </dgm:t>
    </dgm:pt>
    <dgm:pt modelId="{507A0ABD-4A35-4B42-9F44-A3E8F3ED3E08}" type="sibTrans" cxnId="{42DF05CE-F484-5346-8B85-6AB8EC7E5D99}">
      <dgm:prSet/>
      <dgm:spPr/>
      <dgm:t>
        <a:bodyPr/>
        <a:lstStyle/>
        <a:p>
          <a:endParaRPr lang="en-US"/>
        </a:p>
      </dgm:t>
    </dgm:pt>
    <dgm:pt modelId="{1D52EFEC-5419-294E-95D3-37FBCAFCA883}">
      <dgm:prSet phldrT="[Text]"/>
      <dgm:spPr/>
      <dgm:t>
        <a:bodyPr/>
        <a:lstStyle/>
        <a:p>
          <a:r>
            <a:rPr lang="en-US" dirty="0"/>
            <a:t>Potential drug interactions with other prescribed ABX</a:t>
          </a:r>
        </a:p>
      </dgm:t>
    </dgm:pt>
    <dgm:pt modelId="{747D4BC6-08B6-524F-92E6-2205D7247D9B}" type="parTrans" cxnId="{1F50A721-5C15-414C-B286-EA24D8FA5315}">
      <dgm:prSet/>
      <dgm:spPr/>
      <dgm:t>
        <a:bodyPr/>
        <a:lstStyle/>
        <a:p>
          <a:endParaRPr lang="en-US"/>
        </a:p>
      </dgm:t>
    </dgm:pt>
    <dgm:pt modelId="{8EE7D9C2-6D71-1B4C-9B5A-5813A54D445D}" type="sibTrans" cxnId="{1F50A721-5C15-414C-B286-EA24D8FA5315}">
      <dgm:prSet/>
      <dgm:spPr/>
      <dgm:t>
        <a:bodyPr/>
        <a:lstStyle/>
        <a:p>
          <a:endParaRPr lang="en-US"/>
        </a:p>
      </dgm:t>
    </dgm:pt>
    <dgm:pt modelId="{23E9E483-AE3A-854E-8B31-B236E6D592C3}">
      <dgm:prSet phldrT="[Text]"/>
      <dgm:spPr/>
      <dgm:t>
        <a:bodyPr/>
        <a:lstStyle/>
        <a:p>
          <a:r>
            <a:rPr lang="en-US" dirty="0"/>
            <a:t>Antibiotic resistance already present</a:t>
          </a:r>
        </a:p>
      </dgm:t>
    </dgm:pt>
    <dgm:pt modelId="{659E5A47-E9FF-C949-B261-1AFC588329CE}" type="parTrans" cxnId="{0A6E796E-5307-5343-9FE8-ABC9F9530E95}">
      <dgm:prSet/>
      <dgm:spPr/>
      <dgm:t>
        <a:bodyPr/>
        <a:lstStyle/>
        <a:p>
          <a:endParaRPr lang="en-US"/>
        </a:p>
      </dgm:t>
    </dgm:pt>
    <dgm:pt modelId="{314EC883-1F9A-5E4C-944C-C337F5D73BE9}" type="sibTrans" cxnId="{0A6E796E-5307-5343-9FE8-ABC9F9530E95}">
      <dgm:prSet/>
      <dgm:spPr/>
      <dgm:t>
        <a:bodyPr/>
        <a:lstStyle/>
        <a:p>
          <a:endParaRPr lang="en-US"/>
        </a:p>
      </dgm:t>
    </dgm:pt>
    <dgm:pt modelId="{97ABF9E0-F077-3143-B8C2-C55AE0313D48}">
      <dgm:prSet/>
      <dgm:spPr/>
      <dgm:t>
        <a:bodyPr/>
        <a:lstStyle/>
        <a:p>
          <a:r>
            <a:rPr lang="en-US" dirty="0"/>
            <a:t>Cost savings</a:t>
          </a:r>
        </a:p>
      </dgm:t>
    </dgm:pt>
    <dgm:pt modelId="{98BF8918-8672-554C-BDD0-F222BD6B2472}" type="parTrans" cxnId="{4136247B-4100-9F40-8A45-9612E9A31225}">
      <dgm:prSet/>
      <dgm:spPr/>
      <dgm:t>
        <a:bodyPr/>
        <a:lstStyle/>
        <a:p>
          <a:endParaRPr lang="en-US"/>
        </a:p>
      </dgm:t>
    </dgm:pt>
    <dgm:pt modelId="{309EACBA-54D7-3940-958D-6321B89B4583}" type="sibTrans" cxnId="{4136247B-4100-9F40-8A45-9612E9A31225}">
      <dgm:prSet/>
      <dgm:spPr/>
      <dgm:t>
        <a:bodyPr/>
        <a:lstStyle/>
        <a:p>
          <a:endParaRPr lang="en-US"/>
        </a:p>
      </dgm:t>
    </dgm:pt>
    <dgm:pt modelId="{D20C82DE-8B54-C142-B483-69747F861EB0}">
      <dgm:prSet phldrT="[Text]"/>
      <dgm:spPr>
        <a:noFill/>
        <a:ln>
          <a:noFill/>
        </a:ln>
      </dgm:spPr>
      <dgm:t>
        <a:bodyPr/>
        <a:lstStyle/>
        <a:p>
          <a:endParaRPr lang="en-US" dirty="0"/>
        </a:p>
      </dgm:t>
    </dgm:pt>
    <dgm:pt modelId="{66B3BCEA-A7E5-7A4F-9B3F-E8FDDC5E6E59}" type="sibTrans" cxnId="{387B85D6-6792-A148-A6D8-DE9EA7F17D87}">
      <dgm:prSet/>
      <dgm:spPr/>
      <dgm:t>
        <a:bodyPr/>
        <a:lstStyle/>
        <a:p>
          <a:endParaRPr lang="en-US"/>
        </a:p>
      </dgm:t>
    </dgm:pt>
    <dgm:pt modelId="{8DFB9AFF-6351-A64E-81B8-5C033B5165C8}" type="parTrans" cxnId="{387B85D6-6792-A148-A6D8-DE9EA7F17D87}">
      <dgm:prSet/>
      <dgm:spPr/>
      <dgm:t>
        <a:bodyPr/>
        <a:lstStyle/>
        <a:p>
          <a:endParaRPr lang="en-US"/>
        </a:p>
      </dgm:t>
    </dgm:pt>
    <dgm:pt modelId="{DF9AEBCB-9CB3-FD49-9C34-75095985D49C}">
      <dgm:prSet phldrT="[Text]"/>
      <dgm:spPr/>
      <dgm:t>
        <a:bodyPr/>
        <a:lstStyle/>
        <a:p>
          <a:r>
            <a:rPr lang="en-US" dirty="0"/>
            <a:t>Conditioned on child seeking care</a:t>
          </a:r>
        </a:p>
      </dgm:t>
    </dgm:pt>
    <dgm:pt modelId="{A6985DF3-812E-BD4E-894B-6E59886121EB}" type="sibTrans" cxnId="{C664CAA1-4C7C-9246-8D14-12480026AE39}">
      <dgm:prSet/>
      <dgm:spPr/>
      <dgm:t>
        <a:bodyPr/>
        <a:lstStyle/>
        <a:p>
          <a:endParaRPr lang="en-US"/>
        </a:p>
      </dgm:t>
    </dgm:pt>
    <dgm:pt modelId="{61D3FA72-2EA4-7D42-9B5C-04BD4EFFB81F}" type="parTrans" cxnId="{C664CAA1-4C7C-9246-8D14-12480026AE39}">
      <dgm:prSet/>
      <dgm:spPr/>
      <dgm:t>
        <a:bodyPr/>
        <a:lstStyle/>
        <a:p>
          <a:endParaRPr lang="en-US"/>
        </a:p>
      </dgm:t>
    </dgm:pt>
    <dgm:pt modelId="{87D8D3E6-FD34-8743-B013-B0CE9202D57E}" type="pres">
      <dgm:prSet presAssocID="{A6C405C0-6307-D642-A9A6-D16F17B66BEF}" presName="outerComposite" presStyleCnt="0">
        <dgm:presLayoutVars>
          <dgm:chMax val="2"/>
          <dgm:animLvl val="lvl"/>
          <dgm:resizeHandles val="exact"/>
        </dgm:presLayoutVars>
      </dgm:prSet>
      <dgm:spPr/>
    </dgm:pt>
    <dgm:pt modelId="{79F25881-B8F2-AB42-947E-119EF07A0E14}" type="pres">
      <dgm:prSet presAssocID="{A6C405C0-6307-D642-A9A6-D16F17B66BEF}" presName="dummyMaxCanvas" presStyleCnt="0"/>
      <dgm:spPr/>
    </dgm:pt>
    <dgm:pt modelId="{3031F91B-DF73-7346-84BD-065D4E62C694}" type="pres">
      <dgm:prSet presAssocID="{A6C405C0-6307-D642-A9A6-D16F17B66BEF}" presName="parentComposite" presStyleCnt="0"/>
      <dgm:spPr/>
    </dgm:pt>
    <dgm:pt modelId="{38F23E39-20F3-2A43-8C90-2838BA4BD98B}" type="pres">
      <dgm:prSet presAssocID="{A6C405C0-6307-D642-A9A6-D16F17B66BEF}" presName="parent1" presStyleLbl="alignAccFollowNode1" presStyleIdx="0" presStyleCnt="4">
        <dgm:presLayoutVars>
          <dgm:chMax val="4"/>
        </dgm:presLayoutVars>
      </dgm:prSet>
      <dgm:spPr/>
    </dgm:pt>
    <dgm:pt modelId="{900F39DC-E485-FF4A-B0B9-0A0D1EED4EF7}" type="pres">
      <dgm:prSet presAssocID="{A6C405C0-6307-D642-A9A6-D16F17B66BEF}" presName="parent2" presStyleLbl="alignAccFollowNode1" presStyleIdx="1" presStyleCnt="4">
        <dgm:presLayoutVars>
          <dgm:chMax val="4"/>
        </dgm:presLayoutVars>
      </dgm:prSet>
      <dgm:spPr/>
    </dgm:pt>
    <dgm:pt modelId="{2CC71F51-39C4-9F48-ADF8-D024E0D2CF33}" type="pres">
      <dgm:prSet presAssocID="{A6C405C0-6307-D642-A9A6-D16F17B66BEF}" presName="childrenComposite" presStyleCnt="0"/>
      <dgm:spPr/>
    </dgm:pt>
    <dgm:pt modelId="{E271154C-7A08-0B4C-8D6D-E209790BD951}" type="pres">
      <dgm:prSet presAssocID="{A6C405C0-6307-D642-A9A6-D16F17B66BEF}" presName="dummyMaxCanvas_ChildArea" presStyleCnt="0"/>
      <dgm:spPr/>
    </dgm:pt>
    <dgm:pt modelId="{D28D3841-56AE-D240-B8B3-C2A9800009B7}" type="pres">
      <dgm:prSet presAssocID="{A6C405C0-6307-D642-A9A6-D16F17B66BEF}" presName="fulcrum" presStyleLbl="alignAccFollowNode1" presStyleIdx="2" presStyleCnt="4"/>
      <dgm:spPr/>
    </dgm:pt>
    <dgm:pt modelId="{BCC863FE-1A24-D04F-9598-28E54B0A4C56}" type="pres">
      <dgm:prSet presAssocID="{A6C405C0-6307-D642-A9A6-D16F17B66BEF}" presName="balance_33" presStyleLbl="alignAccFollowNode1" presStyleIdx="3" presStyleCnt="4">
        <dgm:presLayoutVars>
          <dgm:bulletEnabled val="1"/>
        </dgm:presLayoutVars>
      </dgm:prSet>
      <dgm:spPr/>
    </dgm:pt>
    <dgm:pt modelId="{BC2C2230-8C11-9C4F-9542-D7E5228F5926}" type="pres">
      <dgm:prSet presAssocID="{A6C405C0-6307-D642-A9A6-D16F17B66BEF}" presName="right_33_1" presStyleLbl="node1" presStyleIdx="0" presStyleCnt="6">
        <dgm:presLayoutVars>
          <dgm:bulletEnabled val="1"/>
        </dgm:presLayoutVars>
      </dgm:prSet>
      <dgm:spPr/>
    </dgm:pt>
    <dgm:pt modelId="{75A44B14-4E58-F54B-B855-04B6229056D6}" type="pres">
      <dgm:prSet presAssocID="{A6C405C0-6307-D642-A9A6-D16F17B66BEF}" presName="right_33_2" presStyleLbl="node1" presStyleIdx="1" presStyleCnt="6">
        <dgm:presLayoutVars>
          <dgm:bulletEnabled val="1"/>
        </dgm:presLayoutVars>
      </dgm:prSet>
      <dgm:spPr/>
    </dgm:pt>
    <dgm:pt modelId="{0B9F0998-10CB-0947-9534-D76B0AD4FD33}" type="pres">
      <dgm:prSet presAssocID="{A6C405C0-6307-D642-A9A6-D16F17B66BEF}" presName="right_33_3" presStyleLbl="node1" presStyleIdx="2" presStyleCnt="6">
        <dgm:presLayoutVars>
          <dgm:bulletEnabled val="1"/>
        </dgm:presLayoutVars>
      </dgm:prSet>
      <dgm:spPr/>
    </dgm:pt>
    <dgm:pt modelId="{3ADDA21F-B7A3-1B46-90B8-BDBD17025B12}" type="pres">
      <dgm:prSet presAssocID="{A6C405C0-6307-D642-A9A6-D16F17B66BEF}" presName="left_33_1" presStyleLbl="node1" presStyleIdx="3" presStyleCnt="6">
        <dgm:presLayoutVars>
          <dgm:bulletEnabled val="1"/>
        </dgm:presLayoutVars>
      </dgm:prSet>
      <dgm:spPr/>
    </dgm:pt>
    <dgm:pt modelId="{54DC0966-1C73-5B41-9329-32E6D41E5DA8}" type="pres">
      <dgm:prSet presAssocID="{A6C405C0-6307-D642-A9A6-D16F17B66BEF}" presName="left_33_2" presStyleLbl="node1" presStyleIdx="4" presStyleCnt="6">
        <dgm:presLayoutVars>
          <dgm:bulletEnabled val="1"/>
        </dgm:presLayoutVars>
      </dgm:prSet>
      <dgm:spPr/>
    </dgm:pt>
    <dgm:pt modelId="{D992E8F5-334B-F74E-9460-A33D69B94BAF}" type="pres">
      <dgm:prSet presAssocID="{A6C405C0-6307-D642-A9A6-D16F17B66BEF}" presName="left_33_3" presStyleLbl="node1" presStyleIdx="5" presStyleCnt="6">
        <dgm:presLayoutVars>
          <dgm:bulletEnabled val="1"/>
        </dgm:presLayoutVars>
      </dgm:prSet>
      <dgm:spPr/>
    </dgm:pt>
  </dgm:ptLst>
  <dgm:cxnLst>
    <dgm:cxn modelId="{8EAB6B1A-77AA-9F43-B3BF-74BD3F59539C}" type="presOf" srcId="{1D52EFEC-5419-294E-95D3-37FBCAFCA883}" destId="{75A44B14-4E58-F54B-B855-04B6229056D6}" srcOrd="0" destOrd="0" presId="urn:microsoft.com/office/officeart/2005/8/layout/balance1"/>
    <dgm:cxn modelId="{1F50A721-5C15-414C-B286-EA24D8FA5315}" srcId="{40B6FE81-8D2F-AE41-8F98-DF2E24FC4DC2}" destId="{1D52EFEC-5419-294E-95D3-37FBCAFCA883}" srcOrd="1" destOrd="0" parTransId="{747D4BC6-08B6-524F-92E6-2205D7247D9B}" sibTransId="{8EE7D9C2-6D71-1B4C-9B5A-5813A54D445D}"/>
    <dgm:cxn modelId="{F77BEB48-6CE0-2B41-A040-5B0AA2A8F7A0}" type="presOf" srcId="{509F7AEE-29ED-6248-B370-DA74CE3928CF}" destId="{54DC0966-1C73-5B41-9329-32E6D41E5DA8}" srcOrd="0" destOrd="0" presId="urn:microsoft.com/office/officeart/2005/8/layout/balance1"/>
    <dgm:cxn modelId="{FA9F6C56-6FCC-D845-911C-EF7855A90235}" type="presOf" srcId="{97ABF9E0-F077-3143-B8C2-C55AE0313D48}" destId="{3ADDA21F-B7A3-1B46-90B8-BDBD17025B12}" srcOrd="0" destOrd="0" presId="urn:microsoft.com/office/officeart/2005/8/layout/balance1"/>
    <dgm:cxn modelId="{1129045F-D17E-0143-BE37-5487571DAE13}" type="presOf" srcId="{23E9E483-AE3A-854E-8B31-B236E6D592C3}" destId="{0B9F0998-10CB-0947-9534-D76B0AD4FD33}" srcOrd="0" destOrd="0" presId="urn:microsoft.com/office/officeart/2005/8/layout/balance1"/>
    <dgm:cxn modelId="{FE0E1A6D-FFC0-014F-92E9-7A4F933FD1B2}" type="presOf" srcId="{40B6FE81-8D2F-AE41-8F98-DF2E24FC4DC2}" destId="{900F39DC-E485-FF4A-B0B9-0A0D1EED4EF7}" srcOrd="0" destOrd="0" presId="urn:microsoft.com/office/officeart/2005/8/layout/balance1"/>
    <dgm:cxn modelId="{0A6E796E-5307-5343-9FE8-ABC9F9530E95}" srcId="{40B6FE81-8D2F-AE41-8F98-DF2E24FC4DC2}" destId="{23E9E483-AE3A-854E-8B31-B236E6D592C3}" srcOrd="2" destOrd="0" parTransId="{659E5A47-E9FF-C949-B261-1AFC588329CE}" sibTransId="{314EC883-1F9A-5E4C-944C-C337F5D73BE9}"/>
    <dgm:cxn modelId="{5F2C8E72-DBA7-CA41-BB81-9151B44E5BF6}" type="presOf" srcId="{D20C82DE-8B54-C142-B483-69747F861EB0}" destId="{38F23E39-20F3-2A43-8C90-2838BA4BD98B}" srcOrd="0" destOrd="0" presId="urn:microsoft.com/office/officeart/2005/8/layout/balance1"/>
    <dgm:cxn modelId="{9C5F007A-B2F7-AA45-A65B-BDCEE618250D}" srcId="{D20C82DE-8B54-C142-B483-69747F861EB0}" destId="{25F4CAD7-F35C-554C-AE1F-F669F9A42A19}" srcOrd="2" destOrd="0" parTransId="{1D73D57B-EBD1-BF4E-B53F-CE27BB232B8C}" sibTransId="{8BF0204C-8EEE-6B4A-B4DE-A7EBC97E2E0A}"/>
    <dgm:cxn modelId="{4136247B-4100-9F40-8A45-9612E9A31225}" srcId="{D20C82DE-8B54-C142-B483-69747F861EB0}" destId="{97ABF9E0-F077-3143-B8C2-C55AE0313D48}" srcOrd="0" destOrd="0" parTransId="{98BF8918-8672-554C-BDD0-F222BD6B2472}" sibTransId="{309EACBA-54D7-3940-958D-6321B89B4583}"/>
    <dgm:cxn modelId="{3C27868D-A245-DB47-A585-234921E7A560}" type="presOf" srcId="{A6C405C0-6307-D642-A9A6-D16F17B66BEF}" destId="{87D8D3E6-FD34-8743-B013-B0CE9202D57E}" srcOrd="0" destOrd="0" presId="urn:microsoft.com/office/officeart/2005/8/layout/balance1"/>
    <dgm:cxn modelId="{C664CAA1-4C7C-9246-8D14-12480026AE39}" srcId="{40B6FE81-8D2F-AE41-8F98-DF2E24FC4DC2}" destId="{DF9AEBCB-9CB3-FD49-9C34-75095985D49C}" srcOrd="0" destOrd="0" parTransId="{61D3FA72-2EA4-7D42-9B5C-04BD4EFFB81F}" sibTransId="{A6985DF3-812E-BD4E-894B-6E59886121EB}"/>
    <dgm:cxn modelId="{1D8FEEB7-C2C2-E24D-B9F4-ACBDA4AD975C}" srcId="{D20C82DE-8B54-C142-B483-69747F861EB0}" destId="{509F7AEE-29ED-6248-B370-DA74CE3928CF}" srcOrd="1" destOrd="0" parTransId="{E85A6EEC-9491-DA48-85C5-50B04D8D97FE}" sibTransId="{90CBFDFF-BAB8-1142-8177-4380D71AC931}"/>
    <dgm:cxn modelId="{42DF05CE-F484-5346-8B85-6AB8EC7E5D99}" srcId="{A6C405C0-6307-D642-A9A6-D16F17B66BEF}" destId="{40B6FE81-8D2F-AE41-8F98-DF2E24FC4DC2}" srcOrd="1" destOrd="0" parTransId="{1098ECED-8906-5747-8C4B-48F3FDF229A7}" sibTransId="{507A0ABD-4A35-4B42-9F44-A3E8F3ED3E08}"/>
    <dgm:cxn modelId="{387B85D6-6792-A148-A6D8-DE9EA7F17D87}" srcId="{A6C405C0-6307-D642-A9A6-D16F17B66BEF}" destId="{D20C82DE-8B54-C142-B483-69747F861EB0}" srcOrd="0" destOrd="0" parTransId="{8DFB9AFF-6351-A64E-81B8-5C033B5165C8}" sibTransId="{66B3BCEA-A7E5-7A4F-9B3F-E8FDDC5E6E59}"/>
    <dgm:cxn modelId="{947CBBEF-511D-9949-8913-5B78AC4B088D}" type="presOf" srcId="{25F4CAD7-F35C-554C-AE1F-F669F9A42A19}" destId="{D992E8F5-334B-F74E-9460-A33D69B94BAF}" srcOrd="0" destOrd="0" presId="urn:microsoft.com/office/officeart/2005/8/layout/balance1"/>
    <dgm:cxn modelId="{C66A00F2-0F51-F148-ABC2-9D5B60A16DDF}" type="presOf" srcId="{DF9AEBCB-9CB3-FD49-9C34-75095985D49C}" destId="{BC2C2230-8C11-9C4F-9542-D7E5228F5926}" srcOrd="0" destOrd="0" presId="urn:microsoft.com/office/officeart/2005/8/layout/balance1"/>
    <dgm:cxn modelId="{4320C71F-8B40-684B-AE0D-E5256B366A66}" type="presParOf" srcId="{87D8D3E6-FD34-8743-B013-B0CE9202D57E}" destId="{79F25881-B8F2-AB42-947E-119EF07A0E14}" srcOrd="0" destOrd="0" presId="urn:microsoft.com/office/officeart/2005/8/layout/balance1"/>
    <dgm:cxn modelId="{2DD44CB3-7E51-6E4D-9E1F-608635B39491}" type="presParOf" srcId="{87D8D3E6-FD34-8743-B013-B0CE9202D57E}" destId="{3031F91B-DF73-7346-84BD-065D4E62C694}" srcOrd="1" destOrd="0" presId="urn:microsoft.com/office/officeart/2005/8/layout/balance1"/>
    <dgm:cxn modelId="{F923E0EF-0242-F441-A0EE-3216F249AB6D}" type="presParOf" srcId="{3031F91B-DF73-7346-84BD-065D4E62C694}" destId="{38F23E39-20F3-2A43-8C90-2838BA4BD98B}" srcOrd="0" destOrd="0" presId="urn:microsoft.com/office/officeart/2005/8/layout/balance1"/>
    <dgm:cxn modelId="{866F18F0-5853-8D45-AE1F-742AEE2E68AC}" type="presParOf" srcId="{3031F91B-DF73-7346-84BD-065D4E62C694}" destId="{900F39DC-E485-FF4A-B0B9-0A0D1EED4EF7}" srcOrd="1" destOrd="0" presId="urn:microsoft.com/office/officeart/2005/8/layout/balance1"/>
    <dgm:cxn modelId="{D83C097F-0257-F04E-A4D1-9A564729D4A5}" type="presParOf" srcId="{87D8D3E6-FD34-8743-B013-B0CE9202D57E}" destId="{2CC71F51-39C4-9F48-ADF8-D024E0D2CF33}" srcOrd="2" destOrd="0" presId="urn:microsoft.com/office/officeart/2005/8/layout/balance1"/>
    <dgm:cxn modelId="{61DBA3A9-E415-F343-A854-EAF5D2485075}" type="presParOf" srcId="{2CC71F51-39C4-9F48-ADF8-D024E0D2CF33}" destId="{E271154C-7A08-0B4C-8D6D-E209790BD951}" srcOrd="0" destOrd="0" presId="urn:microsoft.com/office/officeart/2005/8/layout/balance1"/>
    <dgm:cxn modelId="{E15FD71A-4AB0-164A-940F-5C320A68D5AB}" type="presParOf" srcId="{2CC71F51-39C4-9F48-ADF8-D024E0D2CF33}" destId="{D28D3841-56AE-D240-B8B3-C2A9800009B7}" srcOrd="1" destOrd="0" presId="urn:microsoft.com/office/officeart/2005/8/layout/balance1"/>
    <dgm:cxn modelId="{261B9248-8BC2-B545-9F4E-57E59417F9BC}" type="presParOf" srcId="{2CC71F51-39C4-9F48-ADF8-D024E0D2CF33}" destId="{BCC863FE-1A24-D04F-9598-28E54B0A4C56}" srcOrd="2" destOrd="0" presId="urn:microsoft.com/office/officeart/2005/8/layout/balance1"/>
    <dgm:cxn modelId="{D690BD24-16C2-D349-858B-1E52E3B4F574}" type="presParOf" srcId="{2CC71F51-39C4-9F48-ADF8-D024E0D2CF33}" destId="{BC2C2230-8C11-9C4F-9542-D7E5228F5926}" srcOrd="3" destOrd="0" presId="urn:microsoft.com/office/officeart/2005/8/layout/balance1"/>
    <dgm:cxn modelId="{F59A58A0-FB44-7E43-BE7E-1AB95BAA556F}" type="presParOf" srcId="{2CC71F51-39C4-9F48-ADF8-D024E0D2CF33}" destId="{75A44B14-4E58-F54B-B855-04B6229056D6}" srcOrd="4" destOrd="0" presId="urn:microsoft.com/office/officeart/2005/8/layout/balance1"/>
    <dgm:cxn modelId="{A7E95980-B29E-9C46-98E2-E63310AD8308}" type="presParOf" srcId="{2CC71F51-39C4-9F48-ADF8-D024E0D2CF33}" destId="{0B9F0998-10CB-0947-9534-D76B0AD4FD33}" srcOrd="5" destOrd="0" presId="urn:microsoft.com/office/officeart/2005/8/layout/balance1"/>
    <dgm:cxn modelId="{89AF2390-3DF9-5447-92FA-0DA62927F209}" type="presParOf" srcId="{2CC71F51-39C4-9F48-ADF8-D024E0D2CF33}" destId="{3ADDA21F-B7A3-1B46-90B8-BDBD17025B12}" srcOrd="6" destOrd="0" presId="urn:microsoft.com/office/officeart/2005/8/layout/balance1"/>
    <dgm:cxn modelId="{41780AEA-9ADF-324E-A7BE-9A25881AFE74}" type="presParOf" srcId="{2CC71F51-39C4-9F48-ADF8-D024E0D2CF33}" destId="{54DC0966-1C73-5B41-9329-32E6D41E5DA8}" srcOrd="7" destOrd="0" presId="urn:microsoft.com/office/officeart/2005/8/layout/balance1"/>
    <dgm:cxn modelId="{B3CC5BD4-33DE-A140-9E0B-AAF58B2C7121}" type="presParOf" srcId="{2CC71F51-39C4-9F48-ADF8-D024E0D2CF33}" destId="{D992E8F5-334B-F74E-9460-A33D69B94BAF}" srcOrd="8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7AC566-177A-7C45-82A2-430CA552AF8D}">
      <dsp:nvSpPr>
        <dsp:cNvPr id="0" name=""/>
        <dsp:cNvSpPr/>
      </dsp:nvSpPr>
      <dsp:spPr>
        <a:xfrm>
          <a:off x="0" y="448371"/>
          <a:ext cx="2484239" cy="99088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Treatment</a:t>
          </a:r>
        </a:p>
      </dsp:txBody>
      <dsp:txXfrm>
        <a:off x="0" y="448371"/>
        <a:ext cx="2484239" cy="990881"/>
      </dsp:txXfrm>
    </dsp:sp>
    <dsp:sp modelId="{89C8B0C2-DD63-024E-8E91-D62C22A53CA2}">
      <dsp:nvSpPr>
        <dsp:cNvPr id="0" name=""/>
        <dsp:cNvSpPr/>
      </dsp:nvSpPr>
      <dsp:spPr>
        <a:xfrm>
          <a:off x="0" y="1427541"/>
          <a:ext cx="2484239" cy="243742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71450" lvl="1" indent="-171450" algn="l" defTabSz="8445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tx1">
                  <a:lumMod val="50000"/>
                </a:schemeClr>
              </a:solidFill>
            </a:rPr>
            <a:t>Gram positive bacteria</a:t>
          </a:r>
          <a:endParaRPr lang="en-US" sz="1900" kern="1200" dirty="0"/>
        </a:p>
        <a:p>
          <a:pPr marL="228600" lvl="2" indent="-114300" algn="l" defTabSz="6223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1" kern="1200" dirty="0">
              <a:solidFill>
                <a:schemeClr val="tx1">
                  <a:lumMod val="50000"/>
                </a:schemeClr>
              </a:solidFill>
            </a:rPr>
            <a:t>Streptococcus pneumoniae </a:t>
          </a:r>
          <a:r>
            <a:rPr lang="en-US" sz="1400" kern="1200" dirty="0">
              <a:solidFill>
                <a:schemeClr val="tx1">
                  <a:lumMod val="50000"/>
                </a:schemeClr>
              </a:solidFill>
            </a:rPr>
            <a:t>&amp; </a:t>
          </a:r>
          <a:r>
            <a:rPr lang="en-US" sz="1400" i="1" kern="1200" dirty="0">
              <a:solidFill>
                <a:schemeClr val="tx1">
                  <a:lumMod val="50000"/>
                </a:schemeClr>
              </a:solidFill>
            </a:rPr>
            <a:t>Staphylococcus aureus</a:t>
          </a:r>
          <a:endParaRPr lang="en-US" sz="14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tx1">
                  <a:lumMod val="50000"/>
                </a:schemeClr>
              </a:solidFill>
            </a:rPr>
            <a:t>Gram negative bacteria</a:t>
          </a:r>
        </a:p>
        <a:p>
          <a:pPr marL="228600" lvl="2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i="1" kern="1200" dirty="0">
              <a:solidFill>
                <a:schemeClr val="tx1">
                  <a:lumMod val="50000"/>
                </a:schemeClr>
              </a:solidFill>
            </a:rPr>
            <a:t>Chlamydia trachomatis</a:t>
          </a:r>
          <a:r>
            <a:rPr lang="en-US" sz="1400" kern="1200" dirty="0">
              <a:solidFill>
                <a:schemeClr val="tx1">
                  <a:lumMod val="50000"/>
                </a:schemeClr>
              </a:solidFill>
            </a:rPr>
            <a:t>, </a:t>
          </a:r>
          <a:r>
            <a:rPr lang="en-US" sz="1400" i="1" kern="1200" dirty="0">
              <a:solidFill>
                <a:schemeClr val="tx1">
                  <a:lumMod val="50000"/>
                </a:schemeClr>
              </a:solidFill>
            </a:rPr>
            <a:t>Shigella</a:t>
          </a:r>
          <a:r>
            <a:rPr lang="en-US" sz="1400" kern="1200" dirty="0">
              <a:solidFill>
                <a:schemeClr val="tx1">
                  <a:lumMod val="50000"/>
                </a:schemeClr>
              </a:solidFill>
            </a:rPr>
            <a:t> spp., </a:t>
          </a:r>
          <a:r>
            <a:rPr lang="en-US" sz="1400" i="1" kern="1200" dirty="0" err="1">
              <a:solidFill>
                <a:schemeClr val="tx1">
                  <a:lumMod val="50000"/>
                </a:schemeClr>
              </a:solidFill>
            </a:rPr>
            <a:t>Haemophilus</a:t>
          </a:r>
          <a:r>
            <a:rPr lang="en-US" sz="1400" kern="1200" dirty="0">
              <a:solidFill>
                <a:schemeClr val="tx1">
                  <a:lumMod val="50000"/>
                </a:schemeClr>
              </a:solidFill>
            </a:rPr>
            <a:t> spp.</a:t>
          </a: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900" kern="1200" dirty="0">
              <a:solidFill>
                <a:schemeClr val="tx1">
                  <a:lumMod val="50000"/>
                </a:schemeClr>
              </a:solidFill>
            </a:rPr>
            <a:t>Malaria </a:t>
          </a:r>
        </a:p>
      </dsp:txBody>
      <dsp:txXfrm>
        <a:off x="0" y="1427541"/>
        <a:ext cx="2484239" cy="2437426"/>
      </dsp:txXfrm>
    </dsp:sp>
    <dsp:sp modelId="{10C9EFEB-9002-854C-8449-4C934AC751EA}">
      <dsp:nvSpPr>
        <dsp:cNvPr id="0" name=""/>
        <dsp:cNvSpPr/>
      </dsp:nvSpPr>
      <dsp:spPr>
        <a:xfrm>
          <a:off x="2831524" y="402923"/>
          <a:ext cx="2484239" cy="99369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Prophylaxis</a:t>
          </a:r>
        </a:p>
      </dsp:txBody>
      <dsp:txXfrm>
        <a:off x="2831524" y="402923"/>
        <a:ext cx="2484239" cy="993695"/>
      </dsp:txXfrm>
    </dsp:sp>
    <dsp:sp modelId="{2AFC38CA-14C6-D34E-AC9A-5591A378D543}">
      <dsp:nvSpPr>
        <dsp:cNvPr id="0" name=""/>
        <dsp:cNvSpPr/>
      </dsp:nvSpPr>
      <dsp:spPr>
        <a:xfrm>
          <a:off x="2830406" y="1393214"/>
          <a:ext cx="2484239" cy="244144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50000"/>
                </a:schemeClr>
              </a:solidFill>
            </a:rPr>
            <a:t>Labor &amp; Delivery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50000"/>
                </a:schemeClr>
              </a:solidFill>
            </a:rPr>
            <a:t>HIV-infected individuals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50000"/>
                </a:schemeClr>
              </a:solidFill>
            </a:rPr>
            <a:t>Malaria</a:t>
          </a:r>
        </a:p>
      </dsp:txBody>
      <dsp:txXfrm>
        <a:off x="2830406" y="1393214"/>
        <a:ext cx="2484239" cy="2441446"/>
      </dsp:txXfrm>
    </dsp:sp>
    <dsp:sp modelId="{705A1414-FE7D-5741-82D5-65A0E2441FF9}">
      <dsp:nvSpPr>
        <dsp:cNvPr id="0" name=""/>
        <dsp:cNvSpPr/>
      </dsp:nvSpPr>
      <dsp:spPr>
        <a:xfrm>
          <a:off x="5669146" y="438176"/>
          <a:ext cx="2484239" cy="990881"/>
        </a:xfrm>
        <a:prstGeom prst="rect">
          <a:avLst/>
        </a:prstGeom>
        <a:solidFill>
          <a:schemeClr val="accent3">
            <a:lumMod val="75000"/>
          </a:schemeClr>
        </a:solidFill>
        <a:ln w="10000" cap="flat" cmpd="sng" algn="ctr">
          <a:noFill/>
          <a:prstDash val="solid"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6464" tIns="89408" rIns="156464" bIns="89408" numCol="1" spcCol="1270" anchor="ctr" anchorCtr="0">
          <a:noAutofit/>
        </a:bodyPr>
        <a:lstStyle/>
        <a:p>
          <a:pPr marL="0" lvl="0" indent="0" algn="ctr" defTabSz="9779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Immunomodulatory</a:t>
          </a:r>
        </a:p>
      </dsp:txBody>
      <dsp:txXfrm>
        <a:off x="5669146" y="438176"/>
        <a:ext cx="2484239" cy="990881"/>
      </dsp:txXfrm>
    </dsp:sp>
    <dsp:sp modelId="{677E4E9A-4E7C-E345-8D56-9691EDE40BD3}">
      <dsp:nvSpPr>
        <dsp:cNvPr id="0" name=""/>
        <dsp:cNvSpPr/>
      </dsp:nvSpPr>
      <dsp:spPr>
        <a:xfrm>
          <a:off x="5666116" y="1445130"/>
          <a:ext cx="2484239" cy="2441446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42240" bIns="160020" numCol="1" spcCol="1270" anchor="t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50000"/>
                </a:schemeClr>
              </a:solidFill>
            </a:rPr>
            <a:t>Chronic obstructive pulmonary disease</a:t>
          </a:r>
          <a:endParaRPr lang="en-US" sz="2000" kern="1200" dirty="0"/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kern="1200" dirty="0">
              <a:solidFill>
                <a:schemeClr val="tx1">
                  <a:lumMod val="50000"/>
                </a:schemeClr>
              </a:solidFill>
            </a:rPr>
            <a:t>Cystic fibrosis</a:t>
          </a:r>
        </a:p>
      </dsp:txBody>
      <dsp:txXfrm>
        <a:off x="5666116" y="1445130"/>
        <a:ext cx="2484239" cy="244144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8F23E39-20F3-2A43-8C90-2838BA4BD98B}">
      <dsp:nvSpPr>
        <dsp:cNvPr id="0" name=""/>
        <dsp:cNvSpPr/>
      </dsp:nvSpPr>
      <dsp:spPr>
        <a:xfrm>
          <a:off x="2816698" y="0"/>
          <a:ext cx="1793938" cy="996632"/>
        </a:xfrm>
        <a:prstGeom prst="roundRect">
          <a:avLst>
            <a:gd name="adj" fmla="val 10000"/>
          </a:avLst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2845888" y="29190"/>
        <a:ext cx="1735558" cy="938252"/>
      </dsp:txXfrm>
    </dsp:sp>
    <dsp:sp modelId="{900F39DC-E485-FF4A-B0B9-0A0D1EED4EF7}">
      <dsp:nvSpPr>
        <dsp:cNvPr id="0" name=""/>
        <dsp:cNvSpPr/>
      </dsp:nvSpPr>
      <dsp:spPr>
        <a:xfrm>
          <a:off x="5407943" y="0"/>
          <a:ext cx="1793938" cy="996632"/>
        </a:xfrm>
        <a:prstGeom prst="roundRect">
          <a:avLst>
            <a:gd name="adj" fmla="val 10000"/>
          </a:avLst>
        </a:prstGeom>
        <a:noFill/>
        <a:ln w="10000" cap="flat" cmpd="sng" algn="ctr">
          <a:noFill/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5260" tIns="175260" rIns="175260" bIns="17526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4600" kern="1200" dirty="0"/>
        </a:p>
      </dsp:txBody>
      <dsp:txXfrm>
        <a:off x="5437133" y="29190"/>
        <a:ext cx="1735558" cy="938252"/>
      </dsp:txXfrm>
    </dsp:sp>
    <dsp:sp modelId="{D28D3841-56AE-D240-B8B3-C2A9800009B7}">
      <dsp:nvSpPr>
        <dsp:cNvPr id="0" name=""/>
        <dsp:cNvSpPr/>
      </dsp:nvSpPr>
      <dsp:spPr>
        <a:xfrm>
          <a:off x="4635553" y="4235688"/>
          <a:ext cx="747474" cy="747474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C863FE-1A24-D04F-9598-28E54B0A4C56}">
      <dsp:nvSpPr>
        <dsp:cNvPr id="0" name=""/>
        <dsp:cNvSpPr/>
      </dsp:nvSpPr>
      <dsp:spPr>
        <a:xfrm>
          <a:off x="2766867" y="3922745"/>
          <a:ext cx="4484846" cy="30297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00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2C2230-8C11-9C4F-9542-D7E5228F5926}">
      <dsp:nvSpPr>
        <dsp:cNvPr id="0" name=""/>
        <dsp:cNvSpPr/>
      </dsp:nvSpPr>
      <dsp:spPr>
        <a:xfrm>
          <a:off x="5407943" y="3049695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Conditioned on child seeking care</a:t>
          </a:r>
        </a:p>
      </dsp:txBody>
      <dsp:txXfrm>
        <a:off x="5448810" y="3090562"/>
        <a:ext cx="1712204" cy="755437"/>
      </dsp:txXfrm>
    </dsp:sp>
    <dsp:sp modelId="{75A44B14-4E58-F54B-B855-04B6229056D6}">
      <dsp:nvSpPr>
        <dsp:cNvPr id="0" name=""/>
        <dsp:cNvSpPr/>
      </dsp:nvSpPr>
      <dsp:spPr>
        <a:xfrm>
          <a:off x="5407943" y="2152726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Potential drug interactions with other prescribed ABX</a:t>
          </a:r>
        </a:p>
      </dsp:txBody>
      <dsp:txXfrm>
        <a:off x="5448810" y="2193593"/>
        <a:ext cx="1712204" cy="755437"/>
      </dsp:txXfrm>
    </dsp:sp>
    <dsp:sp modelId="{0B9F0998-10CB-0947-9534-D76B0AD4FD33}">
      <dsp:nvSpPr>
        <dsp:cNvPr id="0" name=""/>
        <dsp:cNvSpPr/>
      </dsp:nvSpPr>
      <dsp:spPr>
        <a:xfrm>
          <a:off x="5407943" y="1255757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Antibiotic resistance already present</a:t>
          </a:r>
        </a:p>
      </dsp:txBody>
      <dsp:txXfrm>
        <a:off x="5448810" y="1296624"/>
        <a:ext cx="1712204" cy="755437"/>
      </dsp:txXfrm>
    </dsp:sp>
    <dsp:sp modelId="{3ADDA21F-B7A3-1B46-90B8-BDBD17025B12}">
      <dsp:nvSpPr>
        <dsp:cNvPr id="0" name=""/>
        <dsp:cNvSpPr/>
      </dsp:nvSpPr>
      <dsp:spPr>
        <a:xfrm>
          <a:off x="2816698" y="3049695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Cost savings</a:t>
          </a:r>
        </a:p>
      </dsp:txBody>
      <dsp:txXfrm>
        <a:off x="2857565" y="3090562"/>
        <a:ext cx="1712204" cy="755437"/>
      </dsp:txXfrm>
    </dsp:sp>
    <dsp:sp modelId="{54DC0966-1C73-5B41-9329-32E6D41E5DA8}">
      <dsp:nvSpPr>
        <dsp:cNvPr id="0" name=""/>
        <dsp:cNvSpPr/>
      </dsp:nvSpPr>
      <dsp:spPr>
        <a:xfrm>
          <a:off x="2816698" y="2152726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High event rate</a:t>
          </a:r>
        </a:p>
      </dsp:txBody>
      <dsp:txXfrm>
        <a:off x="2857565" y="2193593"/>
        <a:ext cx="1712204" cy="755437"/>
      </dsp:txXfrm>
    </dsp:sp>
    <dsp:sp modelId="{D992E8F5-334B-F74E-9460-A33D69B94BAF}">
      <dsp:nvSpPr>
        <dsp:cNvPr id="0" name=""/>
        <dsp:cNvSpPr/>
      </dsp:nvSpPr>
      <dsp:spPr>
        <a:xfrm>
          <a:off x="2816698" y="1255757"/>
          <a:ext cx="1793938" cy="83717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38100" dist="300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kern="1200" dirty="0"/>
            <a:t>Treat fewer children (reduce </a:t>
          </a:r>
          <a:r>
            <a:rPr lang="en-US" sz="1400" kern="1200" dirty="0" err="1"/>
            <a:t>abx</a:t>
          </a:r>
          <a:r>
            <a:rPr lang="en-US" sz="1400" kern="1200" dirty="0"/>
            <a:t> pressure)</a:t>
          </a:r>
        </a:p>
      </dsp:txBody>
      <dsp:txXfrm>
        <a:off x="2857565" y="1296624"/>
        <a:ext cx="1712204" cy="75543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0.9202</cdr:x>
      <cdr:y>0.34161</cdr:y>
    </cdr:from>
    <cdr:to>
      <cdr:x>0.98757</cdr:x>
      <cdr:y>0.63517</cdr:y>
    </cdr:to>
    <cdr:sp macro="" textlink="">
      <cdr:nvSpPr>
        <cdr:cNvPr id="2" name="TextBox 7">
          <a:extLst xmlns:a="http://schemas.openxmlformats.org/drawingml/2006/main">
            <a:ext uri="{FF2B5EF4-FFF2-40B4-BE49-F238E27FC236}">
              <a16:creationId xmlns:a16="http://schemas.microsoft.com/office/drawing/2014/main" id="{396B1D85-F035-0E42-8FE6-DD1B4B784A58}"/>
            </a:ext>
          </a:extLst>
        </cdr:cNvPr>
        <cdr:cNvSpPr txBox="1"/>
      </cdr:nvSpPr>
      <cdr:spPr>
        <a:xfrm xmlns:a="http://schemas.openxmlformats.org/drawingml/2006/main">
          <a:off x="10337046" y="1648383"/>
          <a:ext cx="756814" cy="14165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2225">
          <a:solidFill>
            <a:srgbClr val="FF0000"/>
          </a:solidFill>
        </a:ln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en-US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55A334-B11C-4CF4-81D4-C9A299636529}" type="datetimeFigureOut">
              <a:rPr lang="en-US" smtClean="0"/>
              <a:t>4/16/19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F0C379-5032-47E2-B283-7B8B1F89B4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0618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PDM rates often match or exceed in-hospital rates </a:t>
            </a:r>
          </a:p>
          <a:p>
            <a:r>
              <a:rPr lang="en-US" dirty="0"/>
              <a:t>Highest risk in first 6 months </a:t>
            </a:r>
          </a:p>
          <a:p>
            <a:r>
              <a:rPr lang="en-US" dirty="0"/>
              <a:t>Highest risk in under 6 month </a:t>
            </a:r>
            <a:r>
              <a:rPr lang="en-US" dirty="0" err="1"/>
              <a:t>olds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E7CC-B3E3-4315-8451-C5CD47555E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7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It’s anti-</a:t>
            </a:r>
            <a:r>
              <a:rPr lang="en-US" dirty="0" err="1"/>
              <a:t>anflammatory</a:t>
            </a:r>
            <a:r>
              <a:rPr lang="en-US" baseline="0" dirty="0"/>
              <a:t> and immunomodulatory effects are evidenced by its use and benefit in a variety of chronic lung conditions such as chronic obstructive pulmonary disease </a:t>
            </a:r>
            <a:r>
              <a:rPr lang="en-US" baseline="0"/>
              <a:t>and cystic fibrosis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F0C379-5032-47E2-B283-7B8B1F89B4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336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7E7CC-B3E3-4315-8451-C5CD47555E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6538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D65E0-297C-D047-8989-AE06EF53367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061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ABX received in-hospital: Penicillin is about 61% and gentamicin is about 55% followed by ceftriaxone (37%)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/>
              <a:t>ABX prescribed at discharge: </a:t>
            </a:r>
            <a:r>
              <a:rPr lang="en-US" dirty="0"/>
              <a:t>Amoxicillin</a:t>
            </a:r>
            <a:r>
              <a:rPr lang="en-US" baseline="0" dirty="0"/>
              <a:t> is about 70% of those prescriptions, followed by cefuroxime &amp; penicillin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D65E0-297C-D047-8989-AE06EF53367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4447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5FD65E0-297C-D047-8989-AE06EF53367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835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0C379-5032-47E2-B283-7B8B1F89B4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559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5 enrolled children did not have medical records for abstraction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5F0C379-5032-47E2-B283-7B8B1F89B40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831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 bwMode="white">
          <a:xfrm>
            <a:off x="0" y="1447800"/>
            <a:ext cx="12188825" cy="3505200"/>
          </a:xfrm>
          <a:prstGeom prst="rect">
            <a:avLst/>
          </a:prstGeom>
          <a:solidFill>
            <a:srgbClr val="FCED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 userDrawn="1"/>
        </p:nvSpPr>
        <p:spPr>
          <a:xfrm>
            <a:off x="0" y="1524000"/>
            <a:ext cx="12188825" cy="33528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7" name="Rectangle 6"/>
          <p:cNvSpPr/>
          <p:nvPr/>
        </p:nvSpPr>
        <p:spPr bwMode="white">
          <a:xfrm>
            <a:off x="0" y="5971032"/>
            <a:ext cx="12188825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777537" y="1676400"/>
            <a:ext cx="8633751" cy="1828800"/>
          </a:xfrm>
        </p:spPr>
        <p:txBody>
          <a:bodyPr anchor="b">
            <a:normAutofit/>
          </a:bodyPr>
          <a:lstStyle>
            <a:lvl1pPr>
              <a:defRPr sz="3200" cap="all" baseline="0">
                <a:solidFill>
                  <a:schemeClr val="bg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  <a:endParaRPr kumimoji="0" lang="en-US" dirty="0"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3" hasCustomPrompt="1"/>
          </p:nvPr>
        </p:nvSpPr>
        <p:spPr>
          <a:xfrm>
            <a:off x="1779568" y="3810000"/>
            <a:ext cx="8633751" cy="914400"/>
          </a:xfrm>
        </p:spPr>
        <p:txBody>
          <a:bodyPr>
            <a:normAutofit/>
          </a:bodyPr>
          <a:lstStyle>
            <a:lvl1pPr marL="0" indent="0">
              <a:buNone/>
              <a:defRPr sz="2000" baseline="0">
                <a:solidFill>
                  <a:schemeClr val="bg1"/>
                </a:solidFill>
              </a:defRPr>
            </a:lvl1pPr>
            <a:lvl5pPr>
              <a:defRPr/>
            </a:lvl5pPr>
          </a:lstStyle>
          <a:p>
            <a:pPr lvl="0"/>
            <a:r>
              <a:rPr lang="en-US" dirty="0"/>
              <a:t>Produced by: project team members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1118997"/>
            <a:ext cx="12188825" cy="276606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4212" y="5791200"/>
            <a:ext cx="3246120" cy="73567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 userDrawn="1">
            <p:ph sz="quarter" idx="1"/>
          </p:nvPr>
        </p:nvSpPr>
        <p:spPr>
          <a:xfrm>
            <a:off x="816651" y="1447800"/>
            <a:ext cx="10868369" cy="4648200"/>
          </a:xfrm>
        </p:spPr>
        <p:txBody>
          <a:bodyPr/>
          <a:lstStyle>
            <a:lvl1pPr marL="342900" indent="-342900">
              <a:buFont typeface="Wingdings" charset="2"/>
              <a:buChar char="u"/>
              <a:defRPr sz="2000"/>
            </a:lvl1pPr>
            <a:lvl2pPr marL="651510" indent="-285750">
              <a:buFont typeface="Wingdings" charset="2"/>
              <a:buChar char="u"/>
              <a:defRPr sz="1800"/>
            </a:lvl2pPr>
            <a:lvl3pPr marL="971550" indent="-285750">
              <a:buFont typeface="Wingdings" charset="2"/>
              <a:buChar char="u"/>
              <a:defRPr sz="1600"/>
            </a:lvl3pPr>
            <a:lvl4pPr marL="1428750" indent="-285750">
              <a:buFont typeface="Wingdings" charset="2"/>
              <a:buChar char="u"/>
              <a:defRPr sz="1400"/>
            </a:lvl4pPr>
            <a:lvl5pPr marL="1771650" indent="-171450">
              <a:buFont typeface="Wingdings" charset="2"/>
              <a:buChar char="u"/>
              <a:defRPr sz="1200"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875530" cy="3048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name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8324" y="2743200"/>
            <a:ext cx="9495011" cy="1673225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12188825" cy="1143000"/>
          </a:xfrm>
          <a:prstGeom prst="rect">
            <a:avLst/>
          </a:prstGeom>
          <a:solidFill>
            <a:srgbClr val="FCED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188825" cy="990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812588" y="1862328"/>
            <a:ext cx="10868369" cy="4663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5" name="Rectangle 14"/>
          <p:cNvSpPr/>
          <p:nvPr userDrawn="1"/>
        </p:nvSpPr>
        <p:spPr>
          <a:xfrm>
            <a:off x="0" y="1143000"/>
            <a:ext cx="12188825" cy="228600"/>
          </a:xfrm>
          <a:prstGeom prst="rect">
            <a:avLst/>
          </a:prstGeom>
          <a:solidFill>
            <a:schemeClr val="bg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812588" y="1447801"/>
            <a:ext cx="5180251" cy="4713767"/>
          </a:xfrm>
        </p:spPr>
        <p:txBody>
          <a:bodyPr/>
          <a:lstStyle>
            <a:lvl1pPr marL="320040" indent="-320040">
              <a:buFont typeface="Wingdings" charset="2"/>
              <a:buChar char="u"/>
              <a:defRPr/>
            </a:lvl1pPr>
            <a:lvl2pPr marL="640080" indent="-274320">
              <a:buFont typeface="Wingdings" charset="2"/>
              <a:buChar char="u"/>
              <a:defRPr/>
            </a:lvl2pPr>
            <a:lvl3pPr marL="914400" indent="-228600">
              <a:buFont typeface="Wingdings" charset="2"/>
              <a:buChar char="u"/>
              <a:defRPr/>
            </a:lvl3pPr>
            <a:lvl4pPr marL="1371600" indent="-228600">
              <a:buFont typeface="Wingdings" charset="2"/>
              <a:buChar char="u"/>
              <a:defRPr/>
            </a:lvl4pPr>
            <a:lvl5pPr marL="1828800" indent="-228600">
              <a:buFont typeface="Wingdings" charset="2"/>
              <a:buChar char="u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458186" y="1447801"/>
            <a:ext cx="5180251" cy="4713767"/>
          </a:xfrm>
        </p:spPr>
        <p:txBody>
          <a:bodyPr/>
          <a:lstStyle>
            <a:lvl1pPr marL="320040" indent="-320040">
              <a:buFont typeface="Wingdings" charset="2"/>
              <a:buChar char="u"/>
              <a:defRPr/>
            </a:lvl1pPr>
            <a:lvl2pPr marL="640080" indent="-274320">
              <a:buFont typeface="Wingdings" charset="2"/>
              <a:buChar char="u"/>
              <a:defRPr/>
            </a:lvl2pPr>
            <a:lvl3pPr marL="914400" indent="-228600">
              <a:buFont typeface="Wingdings" charset="2"/>
              <a:buChar char="u"/>
              <a:defRPr/>
            </a:lvl3pPr>
            <a:lvl4pPr marL="1371600" indent="-228600">
              <a:buFont typeface="Wingdings" charset="2"/>
              <a:buChar char="u"/>
              <a:defRPr/>
            </a:lvl4pPr>
            <a:lvl5pPr marL="1828800" indent="-228600">
              <a:buFont typeface="Wingdings" charset="2"/>
              <a:buChar char="u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875530" cy="3048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name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812588" y="2209800"/>
            <a:ext cx="5180251" cy="3581400"/>
          </a:xfrm>
        </p:spPr>
        <p:txBody>
          <a:bodyPr/>
          <a:lstStyle>
            <a:lvl1pPr marL="342900" indent="-342900">
              <a:buFont typeface="Wingdings" charset="2"/>
              <a:buChar char="u"/>
              <a:defRPr/>
            </a:lvl1pPr>
            <a:lvl2pPr marL="651510" indent="-285750">
              <a:buFont typeface="Wingdings" charset="2"/>
              <a:buChar char="u"/>
              <a:defRPr/>
            </a:lvl2pPr>
            <a:lvl3pPr marL="971550" indent="-285750">
              <a:buFont typeface="Wingdings" charset="2"/>
              <a:buChar char="u"/>
              <a:defRPr/>
            </a:lvl3pPr>
            <a:lvl4pPr marL="1428750" indent="-285750">
              <a:buFont typeface="Wingdings" charset="2"/>
              <a:buChar char="u"/>
              <a:defRPr/>
            </a:lvl4pPr>
            <a:lvl5pPr marL="1771650" indent="-171450">
              <a:buFont typeface="Wingdings" charset="2"/>
              <a:buChar char="u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6399133" y="2209800"/>
            <a:ext cx="5180251" cy="3581400"/>
          </a:xfrm>
        </p:spPr>
        <p:txBody>
          <a:bodyPr/>
          <a:lstStyle>
            <a:lvl1pPr marL="320040" indent="-320040">
              <a:buFont typeface="Wingdings" charset="2"/>
              <a:buChar char="u"/>
              <a:defRPr/>
            </a:lvl1pPr>
            <a:lvl2pPr marL="640080" indent="-274320">
              <a:buFont typeface="Wingdings" charset="2"/>
              <a:buChar char="u"/>
              <a:defRPr/>
            </a:lvl2pPr>
            <a:lvl3pPr marL="914400" indent="-228600">
              <a:buFont typeface="Wingdings" charset="2"/>
              <a:buChar char="u"/>
              <a:defRPr/>
            </a:lvl3pPr>
            <a:lvl4pPr marL="1371600" indent="-228600">
              <a:buFont typeface="Wingdings" charset="2"/>
              <a:buChar char="u"/>
              <a:defRPr/>
            </a:lvl4pPr>
            <a:lvl5pPr marL="1828800" indent="-228600">
              <a:buFont typeface="Wingdings" charset="2"/>
              <a:buChar char="u"/>
              <a:defRPr/>
            </a:lvl5pPr>
          </a:lstStyle>
          <a:p>
            <a:pPr lvl="0" eaLnBrk="1" latinLnBrk="0" hangingPunct="1"/>
            <a:r>
              <a:rPr lang="en-US" dirty="0"/>
              <a:t>Click to 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812588" y="1524000"/>
            <a:ext cx="5180251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dirty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6399133" y="1524000"/>
            <a:ext cx="5180251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875530" cy="3048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name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7" name="Text Placeholder 23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0"/>
            <a:ext cx="4875530" cy="304800"/>
          </a:xfrm>
          <a:solidFill>
            <a:schemeClr val="accent3"/>
          </a:solidFill>
          <a:ln>
            <a:solidFill>
              <a:schemeClr val="accent3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400" b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add Section name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1066800"/>
            <a:ext cx="12188825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295571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-U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51818" y="6096001"/>
            <a:ext cx="385979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405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13CFE202-19EF-7D48-A139-583E3BFE6EE5}" type="datetimeFigureOut">
              <a:rPr lang="en-US" smtClean="0"/>
              <a:t>4/16/19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/>
          <a:lstStyle/>
          <a:p>
            <a:fld id="{979695D1-4CB5-774E-B53E-75A1E7C83D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5634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812588" y="600456"/>
            <a:ext cx="10868369" cy="466344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816651" y="1447800"/>
            <a:ext cx="10868369" cy="46786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Click to 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143000"/>
            <a:ext cx="12188825" cy="228600"/>
          </a:xfrm>
          <a:prstGeom prst="rect">
            <a:avLst/>
          </a:prstGeom>
          <a:solidFill>
            <a:schemeClr val="accent1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4" name="TextBox 3"/>
          <p:cNvSpPr txBox="1"/>
          <p:nvPr userDrawn="1"/>
        </p:nvSpPr>
        <p:spPr>
          <a:xfrm>
            <a:off x="760412" y="6397823"/>
            <a:ext cx="6500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aseline="0" dirty="0">
                <a:solidFill>
                  <a:srgbClr val="898989"/>
                </a:solidFill>
                <a:latin typeface="+mj-lt"/>
                <a:cs typeface="Calibri" pitchFamily="34" charset="0"/>
              </a:rPr>
              <a:t>Global WACh at the University of Washington</a:t>
            </a:r>
            <a:endParaRPr lang="en-US" sz="1400" dirty="0">
              <a:solidFill>
                <a:srgbClr val="898989"/>
              </a:solidFill>
              <a:latin typeface="+mj-lt"/>
              <a:cs typeface="Calibri" pitchFamily="34" charset="0"/>
            </a:endParaRP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248400"/>
            <a:ext cx="12188825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52" y="6348412"/>
            <a:ext cx="365760" cy="3886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50434" y="6265284"/>
            <a:ext cx="740786" cy="52370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/>
  <p:txStyles>
    <p:titleStyle>
      <a:lvl1pPr algn="l" rtl="0" eaLnBrk="1" latinLnBrk="0" hangingPunct="1">
        <a:spcBef>
          <a:spcPct val="0"/>
        </a:spcBef>
        <a:buNone/>
        <a:defRPr kumimoji="0" sz="2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tx1"/>
        </a:buClr>
        <a:buSzPct val="100000"/>
        <a:buFont typeface="Arial" charset="0"/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tx1"/>
        </a:buClr>
        <a:buSzPct val="100000"/>
        <a:buFont typeface="Arial" charset="0"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tx1"/>
        </a:buClr>
        <a:buSzPct val="100000"/>
        <a:buFont typeface="Arial" charset="0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tx1"/>
        </a:buClr>
        <a:buSzPct val="100000"/>
        <a:buFont typeface="Arial" charset="0"/>
        <a:buChar char="•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tx1"/>
        </a:buClr>
        <a:buSzPct val="100000"/>
        <a:buFont typeface="Arial" charset="0"/>
        <a:buChar char="•"/>
        <a:defRPr kumimoji="0"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jpg"/><Relationship Id="rId4" Type="http://schemas.openxmlformats.org/officeDocument/2006/relationships/image" Target="../media/image18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0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90012" y="2741843"/>
            <a:ext cx="2806281" cy="1983914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836612" y="2209800"/>
            <a:ext cx="9906000" cy="1295400"/>
          </a:xfrm>
        </p:spPr>
        <p:txBody>
          <a:bodyPr>
            <a:normAutofit/>
          </a:bodyPr>
          <a:lstStyle/>
          <a:p>
            <a:r>
              <a:rPr lang="en-US" dirty="0"/>
              <a:t>Azithromycin to prevent post-discharge morbidity &amp; mortality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22656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Trial design</a:t>
            </a:r>
          </a:p>
        </p:txBody>
      </p:sp>
      <p:grpSp>
        <p:nvGrpSpPr>
          <p:cNvPr id="45" name="Group 44"/>
          <p:cNvGrpSpPr/>
          <p:nvPr/>
        </p:nvGrpSpPr>
        <p:grpSpPr>
          <a:xfrm>
            <a:off x="379412" y="1384481"/>
            <a:ext cx="5401829" cy="4688633"/>
            <a:chOff x="1370012" y="1384676"/>
            <a:chExt cx="5401829" cy="4688633"/>
          </a:xfrm>
        </p:grpSpPr>
        <p:grpSp>
          <p:nvGrpSpPr>
            <p:cNvPr id="44" name="Group 43"/>
            <p:cNvGrpSpPr/>
            <p:nvPr/>
          </p:nvGrpSpPr>
          <p:grpSpPr>
            <a:xfrm>
              <a:off x="1370012" y="2057532"/>
              <a:ext cx="5401829" cy="4015777"/>
              <a:chOff x="699376" y="1929257"/>
              <a:chExt cx="5401829" cy="4015777"/>
            </a:xfrm>
          </p:grpSpPr>
          <p:grpSp>
            <p:nvGrpSpPr>
              <p:cNvPr id="43" name="Group 42"/>
              <p:cNvGrpSpPr/>
              <p:nvPr/>
            </p:nvGrpSpPr>
            <p:grpSpPr>
              <a:xfrm>
                <a:off x="699376" y="1929257"/>
                <a:ext cx="5080000" cy="3882390"/>
                <a:chOff x="699376" y="1929257"/>
                <a:chExt cx="5080000" cy="3882390"/>
              </a:xfrm>
            </p:grpSpPr>
            <p:grpSp>
              <p:nvGrpSpPr>
                <p:cNvPr id="4" name="Group 3"/>
                <p:cNvGrpSpPr/>
                <p:nvPr/>
              </p:nvGrpSpPr>
              <p:grpSpPr>
                <a:xfrm>
                  <a:off x="699376" y="1929257"/>
                  <a:ext cx="5080000" cy="3882390"/>
                  <a:chOff x="2439670" y="236220"/>
                  <a:chExt cx="5080000" cy="3882390"/>
                </a:xfrm>
              </p:grpSpPr>
              <p:cxnSp>
                <p:nvCxnSpPr>
                  <p:cNvPr id="5" name="Straight Arrow Connector 4"/>
                  <p:cNvCxnSpPr/>
                  <p:nvPr/>
                </p:nvCxnSpPr>
                <p:spPr>
                  <a:xfrm>
                    <a:off x="3708400" y="2463800"/>
                    <a:ext cx="0" cy="1181100"/>
                  </a:xfrm>
                  <a:prstGeom prst="straightConnector1">
                    <a:avLst/>
                  </a:prstGeom>
                  <a:ln w="76200" cmpd="tri"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" name="Straight Arrow Connector 5"/>
                  <p:cNvCxnSpPr>
                    <a:endCxn id="11" idx="0"/>
                  </p:cNvCxnSpPr>
                  <p:nvPr/>
                </p:nvCxnSpPr>
                <p:spPr>
                  <a:xfrm flipH="1">
                    <a:off x="3640138" y="1038860"/>
                    <a:ext cx="286067" cy="792480"/>
                  </a:xfrm>
                  <a:prstGeom prst="straightConnector1">
                    <a:avLst/>
                  </a:prstGeom>
                  <a:ln>
                    <a:solidFill>
                      <a:srgbClr val="000000"/>
                    </a:solidFill>
                    <a:tailEnd type="arrow"/>
                  </a:ln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grpSp>
                <p:nvGrpSpPr>
                  <p:cNvPr id="7" name="Group 6"/>
                  <p:cNvGrpSpPr/>
                  <p:nvPr/>
                </p:nvGrpSpPr>
                <p:grpSpPr>
                  <a:xfrm>
                    <a:off x="2439670" y="236220"/>
                    <a:ext cx="5080000" cy="3882390"/>
                    <a:chOff x="2439670" y="236220"/>
                    <a:chExt cx="5080000" cy="3882390"/>
                  </a:xfrm>
                </p:grpSpPr>
                <p:sp>
                  <p:nvSpPr>
                    <p:cNvPr id="8" name="Text Box 1"/>
                    <p:cNvSpPr txBox="1"/>
                    <p:nvPr/>
                  </p:nvSpPr>
                  <p:spPr>
                    <a:xfrm>
                      <a:off x="2439670" y="236220"/>
                      <a:ext cx="5029200" cy="8001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/>
                      </a:ext>
                    </a:extLst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endParaRPr lang="en-US" sz="1200" b="1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600" b="1" dirty="0">
                          <a:ea typeface="ＭＳ 明朝" charset="-128"/>
                          <a:cs typeface="Times New Roman" charset="0"/>
                        </a:rPr>
                        <a:t>Hospital Discharge</a:t>
                      </a:r>
                      <a:endParaRPr lang="en-US" sz="1600" dirty="0">
                        <a:ea typeface="ＭＳ 明朝" charset="-128"/>
                        <a:cs typeface="Times New Roman" charset="0"/>
                      </a:endParaRPr>
                    </a:p>
                  </p:txBody>
                </p:sp>
                <p:sp>
                  <p:nvSpPr>
                    <p:cNvPr id="9" name="Text Box 4"/>
                    <p:cNvSpPr txBox="1"/>
                    <p:nvPr/>
                  </p:nvSpPr>
                  <p:spPr>
                    <a:xfrm>
                      <a:off x="5347970" y="1831340"/>
                      <a:ext cx="2171700" cy="60960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/>
                      </a:ext>
                    </a:extLst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sz="1200" b="1" dirty="0">
                          <a:ea typeface="ＭＳ 明朝" charset="-128"/>
                          <a:cs typeface="Times New Roman" charset="0"/>
                        </a:rPr>
                        <a:t>Placebo Arm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dirty="0">
                          <a:ea typeface="ＭＳ 明朝" charset="-128"/>
                          <a:cs typeface="Times New Roman" charset="0"/>
                        </a:rPr>
                        <a:t>700 Children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1</a:t>
                      </a:r>
                      <a:r>
                        <a:rPr lang="en-US" sz="900" b="1" baseline="30000" dirty="0">
                          <a:ea typeface="ＭＳ 明朝" charset="-128"/>
                          <a:cs typeface="Times New Roman" charset="0"/>
                        </a:rPr>
                        <a:t>st</a:t>
                      </a:r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 dose directly observed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</p:txBody>
                </p:sp>
                <p:cxnSp>
                  <p:nvCxnSpPr>
                    <p:cNvPr id="10" name="Straight Arrow Connector 9"/>
                    <p:cNvCxnSpPr/>
                    <p:nvPr/>
                  </p:nvCxnSpPr>
                  <p:spPr>
                    <a:xfrm>
                      <a:off x="5982970" y="1038860"/>
                      <a:ext cx="336550" cy="792480"/>
                    </a:xfrm>
                    <a:prstGeom prst="straightConnector1">
                      <a:avLst/>
                    </a:prstGeom>
                    <a:ln>
                      <a:solidFill>
                        <a:srgbClr val="000000"/>
                      </a:solidFill>
                      <a:tailEnd type="arrow"/>
                    </a:ln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1" name="Text Box 5"/>
                    <p:cNvSpPr txBox="1"/>
                    <p:nvPr/>
                  </p:nvSpPr>
                  <p:spPr>
                    <a:xfrm>
                      <a:off x="2440305" y="1831340"/>
                      <a:ext cx="2399665" cy="640080"/>
                    </a:xfrm>
                    <a:prstGeom prst="rect">
                      <a:avLst/>
                    </a:prstGeom>
                    <a:noFill/>
                    <a:ln>
                      <a:solidFill>
                        <a:schemeClr val="tx1"/>
                      </a:solidFill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=""/>
                      </a:ext>
                    </a:extLst>
                  </p:spPr>
                  <p:style>
                    <a:lnRef idx="0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91440" tIns="45720" rIns="91440" bIns="45720" numCol="1" spcCol="0" rtlCol="0" fromWordArt="0" anchor="t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algn="ctr"/>
                      <a:r>
                        <a:rPr lang="en-US" sz="1200" b="1" dirty="0">
                          <a:ea typeface="ＭＳ 明朝" charset="-128"/>
                          <a:cs typeface="Times New Roman" charset="0"/>
                        </a:rPr>
                        <a:t>Azithromycin Arm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1100" dirty="0">
                          <a:ea typeface="ＭＳ 明朝" charset="-128"/>
                          <a:cs typeface="Times New Roman" charset="0"/>
                        </a:rPr>
                        <a:t>700 Children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1</a:t>
                      </a:r>
                      <a:r>
                        <a:rPr lang="en-US" sz="900" b="1" baseline="30000" dirty="0">
                          <a:ea typeface="ＭＳ 明朝" charset="-128"/>
                          <a:cs typeface="Times New Roman" charset="0"/>
                        </a:rPr>
                        <a:t>st</a:t>
                      </a:r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 dose directly observed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900" b="1" dirty="0"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  <a:p>
                      <a:pPr algn="ctr"/>
                      <a:r>
                        <a:rPr lang="en-US" sz="900" dirty="0">
                          <a:ea typeface="ＭＳ 明朝" charset="-128"/>
                          <a:cs typeface="Times New Roman" charset="0"/>
                        </a:rPr>
                        <a:t> </a:t>
                      </a:r>
                      <a:endParaRPr lang="en-US" sz="1200" dirty="0">
                        <a:ea typeface="ＭＳ 明朝" charset="-128"/>
                        <a:cs typeface="Times New Roman" charset="0"/>
                      </a:endParaRPr>
                    </a:p>
                  </p:txBody>
                </p:sp>
                <p:grpSp>
                  <p:nvGrpSpPr>
                    <p:cNvPr id="12" name="Group 11"/>
                    <p:cNvGrpSpPr/>
                    <p:nvPr/>
                  </p:nvGrpSpPr>
                  <p:grpSpPr>
                    <a:xfrm>
                      <a:off x="2554605" y="2451100"/>
                      <a:ext cx="4914900" cy="1667510"/>
                      <a:chOff x="2275205" y="800100"/>
                      <a:chExt cx="4914900" cy="1667510"/>
                    </a:xfrm>
                  </p:grpSpPr>
                  <p:cxnSp>
                    <p:nvCxnSpPr>
                      <p:cNvPr id="13" name="Straight Arrow Connector 12"/>
                      <p:cNvCxnSpPr/>
                      <p:nvPr/>
                    </p:nvCxnSpPr>
                    <p:spPr>
                      <a:xfrm>
                        <a:off x="6134100" y="800100"/>
                        <a:ext cx="1270" cy="1193800"/>
                      </a:xfrm>
                      <a:prstGeom prst="straightConnector1">
                        <a:avLst/>
                      </a:prstGeom>
                      <a:ln w="76200" cmpd="tri">
                        <a:solidFill>
                          <a:srgbClr val="000000"/>
                        </a:solidFill>
                        <a:tailEnd type="arrow"/>
                      </a:ln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sp>
                    <p:nvSpPr>
                      <p:cNvPr id="14" name="Text Box 11"/>
                      <p:cNvSpPr txBox="1"/>
                      <p:nvPr/>
                    </p:nvSpPr>
                    <p:spPr>
                      <a:xfrm>
                        <a:off x="2275205" y="1158240"/>
                        <a:ext cx="4914900" cy="42418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/>
                        </a:ext>
                      </a:extLst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r>
                          <a:rPr lang="en-US" sz="1400" b="1" dirty="0">
                            <a:ea typeface="ＭＳ 明朝" charset="-128"/>
                            <a:cs typeface="Times New Roman" charset="0"/>
                          </a:rPr>
                          <a:t>3-Month Follow Up </a:t>
                        </a:r>
                      </a:p>
                      <a:p>
                        <a:pPr algn="ctr"/>
                        <a:r>
                          <a:rPr lang="en-US" sz="1100" dirty="0">
                            <a:ea typeface="ＭＳ 明朝" charset="-128"/>
                            <a:cs typeface="Times New Roman" charset="0"/>
                          </a:rPr>
                          <a:t>Re-hospitalization, Death, Growth</a:t>
                        </a:r>
                        <a:endParaRPr lang="en-US" sz="1200" dirty="0">
                          <a:ea typeface="ＭＳ 明朝" charset="-128"/>
                          <a:cs typeface="Times New Roman" charset="0"/>
                        </a:endParaRPr>
                      </a:p>
                      <a:p>
                        <a:pPr algn="ctr"/>
                        <a:r>
                          <a:rPr lang="en-US" sz="900" dirty="0">
                            <a:ea typeface="ＭＳ 明朝" charset="-128"/>
                            <a:cs typeface="Times New Roman" charset="0"/>
                          </a:rPr>
                          <a:t> </a:t>
                        </a:r>
                        <a:endParaRPr lang="en-US" sz="1200" dirty="0">
                          <a:ea typeface="ＭＳ 明朝" charset="-128"/>
                          <a:cs typeface="Times New Roman" charset="0"/>
                        </a:endParaRPr>
                      </a:p>
                    </p:txBody>
                  </p:sp>
                  <p:sp>
                    <p:nvSpPr>
                      <p:cNvPr id="15" name="Text Box 12"/>
                      <p:cNvSpPr txBox="1"/>
                      <p:nvPr/>
                    </p:nvSpPr>
                    <p:spPr>
                      <a:xfrm>
                        <a:off x="2275205" y="1993900"/>
                        <a:ext cx="4914899" cy="473710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solidFill>
                          <a:schemeClr val="tx1"/>
                        </a:solidFill>
                      </a:ln>
                      <a:effectLst/>
                      <a:extLst>
                        <a:ext uri="{C572A759-6A51-4108-AA02-DFA0A04FC94B}">
                          <ma14:wrappingTextBoxFlag xmlns:ma14="http://schemas.microsoft.com/office/mac/drawingml/2011/main" xmlns=""/>
                        </a:ext>
                      </a:extLst>
                    </p:spPr>
                    <p:style>
                      <a:lnRef idx="0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dk1"/>
                      </a:fontRef>
                    </p:style>
                    <p:txBody>
                      <a:bodyPr rot="0" spcFirstLastPara="0" vert="horz" wrap="square" lIns="91440" tIns="45720" rIns="91440" bIns="45720" numCol="1" spcCol="0" rtlCol="0" fromWordArt="0" anchor="t" anchorCtr="0" forceAA="0" compatLnSpc="1">
                        <a:prstTxWarp prst="textNoShape">
                          <a:avLst/>
                        </a:prstTxWarp>
                        <a:noAutofit/>
                      </a:bodyPr>
                      <a:lstStyle/>
                      <a:p>
                        <a:pPr algn="ctr"/>
                        <a:r>
                          <a:rPr lang="en-US" sz="1400" b="1" dirty="0">
                            <a:ea typeface="ＭＳ 明朝" charset="-128"/>
                            <a:cs typeface="Times New Roman" charset="0"/>
                          </a:rPr>
                          <a:t>6-Month Follow Up</a:t>
                        </a:r>
                      </a:p>
                      <a:p>
                        <a:pPr algn="ctr"/>
                        <a:r>
                          <a:rPr lang="en-US" sz="1200" dirty="0">
                            <a:ea typeface="ＭＳ 明朝" charset="-128"/>
                            <a:cs typeface="Times New Roman" charset="0"/>
                          </a:rPr>
                          <a:t>Re-hospitalization, Death, Growth</a:t>
                        </a:r>
                        <a:endParaRPr lang="en-US" sz="1400" dirty="0">
                          <a:ea typeface="ＭＳ 明朝" charset="-128"/>
                          <a:cs typeface="Times New Roman" charset="0"/>
                        </a:endParaRPr>
                      </a:p>
                      <a:p>
                        <a:pPr algn="ctr"/>
                        <a:endParaRPr lang="en-US" sz="1200" dirty="0">
                          <a:ea typeface="ＭＳ 明朝" charset="-128"/>
                          <a:cs typeface="Times New Roman" charset="0"/>
                        </a:endParaRPr>
                      </a:p>
                      <a:p>
                        <a:pPr algn="ctr"/>
                        <a:r>
                          <a:rPr lang="en-US" sz="900" dirty="0">
                            <a:ea typeface="ＭＳ 明朝" charset="-128"/>
                            <a:cs typeface="Times New Roman" charset="0"/>
                          </a:rPr>
                          <a:t> </a:t>
                        </a:r>
                        <a:endParaRPr lang="en-US" sz="1200" dirty="0">
                          <a:ea typeface="ＭＳ 明朝" charset="-128"/>
                          <a:cs typeface="Times New Roman" charset="0"/>
                        </a:endParaRPr>
                      </a:p>
                    </p:txBody>
                  </p:sp>
                </p:grpSp>
              </p:grpSp>
            </p:grpSp>
            <p:sp>
              <p:nvSpPr>
                <p:cNvPr id="18" name="TextBox 17"/>
                <p:cNvSpPr txBox="1"/>
                <p:nvPr/>
              </p:nvSpPr>
              <p:spPr>
                <a:xfrm>
                  <a:off x="2719729" y="2970881"/>
                  <a:ext cx="935128" cy="276999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200" dirty="0"/>
                    <a:t>Randomized</a:t>
                  </a:r>
                </a:p>
              </p:txBody>
            </p:sp>
          </p:grpSp>
          <p:grpSp>
            <p:nvGrpSpPr>
              <p:cNvPr id="20" name="Group 19"/>
              <p:cNvGrpSpPr/>
              <p:nvPr/>
            </p:nvGrpSpPr>
            <p:grpSpPr>
              <a:xfrm>
                <a:off x="5839373" y="1981000"/>
                <a:ext cx="261832" cy="696614"/>
                <a:chOff x="1747128" y="1942465"/>
                <a:chExt cx="261832" cy="696614"/>
              </a:xfrm>
            </p:grpSpPr>
            <p:pic>
              <p:nvPicPr>
                <p:cNvPr id="16" name="Picture 15" descr="26f27831688c309de661031a93ce768c_10-blood-drop-clip-art-free-blood-drop-clipart-images_180-297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799928" y="1942465"/>
                  <a:ext cx="137775" cy="227330"/>
                </a:xfrm>
                <a:prstGeom prst="rect">
                  <a:avLst/>
                </a:prstGeom>
              </p:spPr>
            </p:pic>
            <p:pic>
              <p:nvPicPr>
                <p:cNvPr id="17" name="Picture 16" descr="2bfc985596321488103193daab2ac235_stool-without-odor-mdpng-picture-of-poop-clipart-no-background_298-24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6272" y="2192655"/>
                  <a:ext cx="236856" cy="190756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8062" b="59217"/>
                <a:stretch/>
              </p:blipFill>
              <p:spPr>
                <a:xfrm rot="3960000">
                  <a:off x="1776057" y="2406176"/>
                  <a:ext cx="203974" cy="261832"/>
                </a:xfrm>
                <a:prstGeom prst="rect">
                  <a:avLst/>
                </a:prstGeom>
              </p:spPr>
            </p:pic>
          </p:grpSp>
          <p:grpSp>
            <p:nvGrpSpPr>
              <p:cNvPr id="21" name="Group 20"/>
              <p:cNvGrpSpPr/>
              <p:nvPr/>
            </p:nvGrpSpPr>
            <p:grpSpPr>
              <a:xfrm>
                <a:off x="5791261" y="4355296"/>
                <a:ext cx="261832" cy="696614"/>
                <a:chOff x="1747128" y="1942465"/>
                <a:chExt cx="261832" cy="696614"/>
              </a:xfrm>
            </p:grpSpPr>
            <p:pic>
              <p:nvPicPr>
                <p:cNvPr id="22" name="Picture 21" descr="26f27831688c309de661031a93ce768c_10-blood-drop-clip-art-free-blood-drop-clipart-images_180-297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799928" y="1942465"/>
                  <a:ext cx="137775" cy="227330"/>
                </a:xfrm>
                <a:prstGeom prst="rect">
                  <a:avLst/>
                </a:prstGeom>
              </p:spPr>
            </p:pic>
            <p:pic>
              <p:nvPicPr>
                <p:cNvPr id="23" name="Picture 22" descr="2bfc985596321488103193daab2ac235_stool-without-odor-mdpng-picture-of-poop-clipart-no-background_298-24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6272" y="2192655"/>
                  <a:ext cx="236856" cy="190756"/>
                </a:xfrm>
                <a:prstGeom prst="rect">
                  <a:avLst/>
                </a:prstGeom>
              </p:spPr>
            </p:pic>
            <p:pic>
              <p:nvPicPr>
                <p:cNvPr id="24" name="Picture 23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8062" b="59217"/>
                <a:stretch/>
              </p:blipFill>
              <p:spPr>
                <a:xfrm rot="3960000">
                  <a:off x="1776057" y="2406176"/>
                  <a:ext cx="203974" cy="261832"/>
                </a:xfrm>
                <a:prstGeom prst="rect">
                  <a:avLst/>
                </a:prstGeom>
              </p:spPr>
            </p:pic>
          </p:grpSp>
          <p:grpSp>
            <p:nvGrpSpPr>
              <p:cNvPr id="25" name="Group 24"/>
              <p:cNvGrpSpPr/>
              <p:nvPr/>
            </p:nvGrpSpPr>
            <p:grpSpPr>
              <a:xfrm>
                <a:off x="5791261" y="5248420"/>
                <a:ext cx="261832" cy="696614"/>
                <a:chOff x="1747128" y="1942465"/>
                <a:chExt cx="261832" cy="696614"/>
              </a:xfrm>
            </p:grpSpPr>
            <p:pic>
              <p:nvPicPr>
                <p:cNvPr id="26" name="Picture 25" descr="26f27831688c309de661031a93ce768c_10-blood-drop-clip-art-free-blood-drop-clipart-images_180-297.png"/>
                <p:cNvPicPr>
                  <a:picLocks noChangeAspect="1"/>
                </p:cNvPicPr>
                <p:nvPr/>
              </p:nvPicPr>
              <p:blipFill>
                <a:blip r:embed="rId2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flipH="1">
                  <a:off x="1799928" y="1942465"/>
                  <a:ext cx="137775" cy="227330"/>
                </a:xfrm>
                <a:prstGeom prst="rect">
                  <a:avLst/>
                </a:prstGeom>
              </p:spPr>
            </p:pic>
            <p:pic>
              <p:nvPicPr>
                <p:cNvPr id="27" name="Picture 26" descr="2bfc985596321488103193daab2ac235_stool-without-odor-mdpng-picture-of-poop-clipart-no-background_298-240.png"/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66272" y="2192655"/>
                  <a:ext cx="236856" cy="190756"/>
                </a:xfrm>
                <a:prstGeom prst="rect">
                  <a:avLst/>
                </a:prstGeom>
              </p:spPr>
            </p:pic>
            <p:pic>
              <p:nvPicPr>
                <p:cNvPr id="28" name="Picture 27"/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r="58062" b="59217"/>
                <a:stretch/>
              </p:blipFill>
              <p:spPr>
                <a:xfrm rot="3960000">
                  <a:off x="1776057" y="2406176"/>
                  <a:ext cx="203974" cy="261832"/>
                </a:xfrm>
                <a:prstGeom prst="rect">
                  <a:avLst/>
                </a:prstGeom>
              </p:spPr>
            </p:pic>
          </p:grpSp>
        </p:grpSp>
        <p:sp>
          <p:nvSpPr>
            <p:cNvPr id="3" name="TextBox 2"/>
            <p:cNvSpPr txBox="1"/>
            <p:nvPr/>
          </p:nvSpPr>
          <p:spPr>
            <a:xfrm>
              <a:off x="3442900" y="1384676"/>
              <a:ext cx="998991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/>
                <a:t>Child</a:t>
              </a:r>
            </a:p>
            <a:p>
              <a:pPr algn="ctr"/>
              <a:r>
                <a:rPr lang="en-US" dirty="0"/>
                <a:t>N=1400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5775409" y="1354613"/>
            <a:ext cx="1177695" cy="4601268"/>
            <a:chOff x="7049016" y="1197247"/>
            <a:chExt cx="1177695" cy="4601268"/>
          </a:xfrm>
          <a:noFill/>
        </p:grpSpPr>
        <p:sp>
          <p:nvSpPr>
            <p:cNvPr id="29" name="TextBox 28"/>
            <p:cNvSpPr txBox="1"/>
            <p:nvPr/>
          </p:nvSpPr>
          <p:spPr>
            <a:xfrm>
              <a:off x="7049016" y="1197247"/>
              <a:ext cx="1177695" cy="646331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Caregiver </a:t>
              </a:r>
            </a:p>
            <a:p>
              <a:pPr algn="ctr"/>
              <a:r>
                <a:rPr lang="en-US" dirty="0"/>
                <a:t>(n=400)</a:t>
              </a:r>
            </a:p>
          </p:txBody>
        </p:sp>
        <p:grpSp>
          <p:nvGrpSpPr>
            <p:cNvPr id="30" name="Group 29"/>
            <p:cNvGrpSpPr/>
            <p:nvPr/>
          </p:nvGrpSpPr>
          <p:grpSpPr>
            <a:xfrm>
              <a:off x="7508991" y="2086146"/>
              <a:ext cx="261832" cy="446424"/>
              <a:chOff x="1747128" y="2192655"/>
              <a:chExt cx="261832" cy="446424"/>
            </a:xfrm>
            <a:grpFill/>
          </p:grpSpPr>
          <p:pic>
            <p:nvPicPr>
              <p:cNvPr id="32" name="Picture 31" descr="2bfc985596321488103193daab2ac235_stool-without-odor-mdpng-picture-of-poop-clipart-no-background_298-24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6272" y="2192655"/>
                <a:ext cx="236856" cy="190756"/>
              </a:xfrm>
              <a:prstGeom prst="rect">
                <a:avLst/>
              </a:prstGeom>
              <a:grpFill/>
            </p:spPr>
          </p:pic>
          <p:pic>
            <p:nvPicPr>
              <p:cNvPr id="33" name="Picture 32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062" b="59217"/>
              <a:stretch/>
            </p:blipFill>
            <p:spPr>
              <a:xfrm rot="3960000">
                <a:off x="1776057" y="2406176"/>
                <a:ext cx="203974" cy="261832"/>
              </a:xfrm>
              <a:prstGeom prst="rect">
                <a:avLst/>
              </a:prstGeom>
              <a:grpFill/>
            </p:spPr>
          </p:pic>
        </p:grpSp>
        <p:grpSp>
          <p:nvGrpSpPr>
            <p:cNvPr id="34" name="Group 33"/>
            <p:cNvGrpSpPr/>
            <p:nvPr/>
          </p:nvGrpSpPr>
          <p:grpSpPr>
            <a:xfrm>
              <a:off x="7558304" y="4452478"/>
              <a:ext cx="261832" cy="515362"/>
              <a:chOff x="1747128" y="2285967"/>
              <a:chExt cx="261832" cy="515362"/>
            </a:xfrm>
            <a:grpFill/>
          </p:grpSpPr>
          <p:pic>
            <p:nvPicPr>
              <p:cNvPr id="36" name="Picture 35" descr="2bfc985596321488103193daab2ac235_stool-without-odor-mdpng-picture-of-poop-clipart-no-background_298-24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6272" y="2285967"/>
                <a:ext cx="236856" cy="190756"/>
              </a:xfrm>
              <a:prstGeom prst="rect">
                <a:avLst/>
              </a:prstGeom>
              <a:grpFill/>
            </p:spPr>
          </p:pic>
          <p:pic>
            <p:nvPicPr>
              <p:cNvPr id="37" name="Picture 36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062" b="59217"/>
              <a:stretch/>
            </p:blipFill>
            <p:spPr>
              <a:xfrm rot="3960000">
                <a:off x="1776057" y="2568426"/>
                <a:ext cx="203974" cy="261832"/>
              </a:xfrm>
              <a:prstGeom prst="rect">
                <a:avLst/>
              </a:prstGeom>
              <a:grpFill/>
            </p:spPr>
          </p:pic>
        </p:grpSp>
        <p:grpSp>
          <p:nvGrpSpPr>
            <p:cNvPr id="38" name="Group 37"/>
            <p:cNvGrpSpPr/>
            <p:nvPr/>
          </p:nvGrpSpPr>
          <p:grpSpPr>
            <a:xfrm>
              <a:off x="7612530" y="5352091"/>
              <a:ext cx="261832" cy="446424"/>
              <a:chOff x="1747128" y="2192655"/>
              <a:chExt cx="261832" cy="446424"/>
            </a:xfrm>
            <a:grpFill/>
          </p:grpSpPr>
          <p:pic>
            <p:nvPicPr>
              <p:cNvPr id="40" name="Picture 39" descr="2bfc985596321488103193daab2ac235_stool-without-odor-mdpng-picture-of-poop-clipart-no-background_298-240.png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66272" y="2192655"/>
                <a:ext cx="236856" cy="190756"/>
              </a:xfrm>
              <a:prstGeom prst="rect">
                <a:avLst/>
              </a:prstGeom>
              <a:grpFill/>
            </p:spPr>
          </p:pic>
          <p:pic>
            <p:nvPicPr>
              <p:cNvPr id="41" name="Picture 40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8062" b="59217"/>
              <a:stretch/>
            </p:blipFill>
            <p:spPr>
              <a:xfrm rot="3960000">
                <a:off x="1776057" y="2406176"/>
                <a:ext cx="203974" cy="261832"/>
              </a:xfrm>
              <a:prstGeom prst="rect">
                <a:avLst/>
              </a:prstGeom>
              <a:grpFill/>
            </p:spPr>
          </p:pic>
        </p:grpSp>
      </p:grpSp>
      <p:pic>
        <p:nvPicPr>
          <p:cNvPr id="46" name="Picture 4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0737" y="2133108"/>
            <a:ext cx="4560029" cy="3117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0421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enrolled participants (N=991)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6023580"/>
              </p:ext>
            </p:extLst>
          </p:nvPr>
        </p:nvGraphicFramePr>
        <p:xfrm>
          <a:off x="2513012" y="1752600"/>
          <a:ext cx="6743740" cy="40843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528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383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b="1" dirty="0"/>
                        <a:t>Characteristic at Discharge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/>
                        <a:t>N or median</a:t>
                      </a:r>
                      <a:endParaRPr lang="en-US" sz="2000" b="1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%</a:t>
                      </a:r>
                      <a:r>
                        <a:rPr lang="en-US" sz="2000" b="1" baseline="0" dirty="0"/>
                        <a:t> or IQR</a:t>
                      </a:r>
                      <a:endParaRPr lang="en-US" sz="2000" b="1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8661">
                <a:tc>
                  <a:txBody>
                    <a:bodyPr/>
                    <a:lstStyle/>
                    <a:p>
                      <a:r>
                        <a:rPr lang="en-US" sz="2000" dirty="0"/>
                        <a:t>Age (months)</a:t>
                      </a:r>
                    </a:p>
                    <a:p>
                      <a:r>
                        <a:rPr lang="en-US" sz="2000" dirty="0"/>
                        <a:t>   1m to 11m</a:t>
                      </a:r>
                    </a:p>
                    <a:p>
                      <a:r>
                        <a:rPr lang="en-US" sz="2000" dirty="0"/>
                        <a:t>   12m to 23m</a:t>
                      </a:r>
                    </a:p>
                    <a:p>
                      <a:r>
                        <a:rPr lang="en-US" sz="2000" dirty="0"/>
                        <a:t>   24m to 59m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332</a:t>
                      </a:r>
                    </a:p>
                    <a:p>
                      <a:pPr algn="ctr"/>
                      <a:r>
                        <a:rPr lang="en-US" sz="2000" dirty="0"/>
                        <a:t>290</a:t>
                      </a:r>
                    </a:p>
                    <a:p>
                      <a:pPr algn="ctr"/>
                      <a:r>
                        <a:rPr lang="en-US" sz="2000" dirty="0"/>
                        <a:t>369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  <a:p>
                      <a:pPr algn="ctr"/>
                      <a:r>
                        <a:rPr lang="en-US" sz="2000" dirty="0"/>
                        <a:t>(34%)</a:t>
                      </a:r>
                    </a:p>
                    <a:p>
                      <a:pPr algn="ctr"/>
                      <a:r>
                        <a:rPr lang="en-US" sz="2000" dirty="0"/>
                        <a:t>(29%)</a:t>
                      </a:r>
                    </a:p>
                    <a:p>
                      <a:pPr algn="ctr"/>
                      <a:r>
                        <a:rPr lang="en-US" sz="2000" dirty="0"/>
                        <a:t>(37%)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Female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391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(40%)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HIV infected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16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aseline="0" dirty="0"/>
                        <a:t>(2%)</a:t>
                      </a:r>
                      <a:endParaRPr lang="en-US" sz="2000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HIV-exposed,</a:t>
                      </a:r>
                      <a:r>
                        <a:rPr lang="en-US" sz="2000" baseline="0" dirty="0"/>
                        <a:t> uninfected</a:t>
                      </a:r>
                      <a:endParaRPr lang="en-US" sz="2000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94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(10%)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Stunted (&lt;</a:t>
                      </a:r>
                      <a:r>
                        <a:rPr lang="en-US" sz="2000" baseline="0" dirty="0"/>
                        <a:t> -2 HAZ)</a:t>
                      </a:r>
                      <a:endParaRPr lang="en-US" sz="2000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240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(24%)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Wasted (&lt; -2 WHZ)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58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(6%)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2000" dirty="0"/>
                        <a:t>Underweight (&lt; -2 WAZ)</a:t>
                      </a:r>
                      <a:r>
                        <a:rPr lang="en-US" sz="2000" baseline="0" dirty="0"/>
                        <a:t> </a:t>
                      </a:r>
                      <a:endParaRPr lang="en-US" sz="2000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123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(12%)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76106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Characteristics of enrolled participants (N=991)</a:t>
            </a:r>
          </a:p>
        </p:txBody>
      </p:sp>
      <p:graphicFrame>
        <p:nvGraphicFramePr>
          <p:cNvPr id="6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95773325"/>
              </p:ext>
            </p:extLst>
          </p:nvPr>
        </p:nvGraphicFramePr>
        <p:xfrm>
          <a:off x="2360612" y="1371600"/>
          <a:ext cx="6743740" cy="47701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147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76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1800" b="1" dirty="0"/>
                        <a:t>Characteristic at Discharge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b="1" baseline="0" dirty="0"/>
                        <a:t>N or median</a:t>
                      </a:r>
                      <a:endParaRPr lang="en-US" sz="1800" b="1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/>
                        <a:t>%</a:t>
                      </a:r>
                      <a:r>
                        <a:rPr lang="en-US" sz="1800" b="1" baseline="0" dirty="0"/>
                        <a:t> or IQR</a:t>
                      </a:r>
                      <a:endParaRPr lang="en-US" sz="1800" b="1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Final clinical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dirty="0"/>
                        <a:t>diagnosis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Malaria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273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(28%)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Pneumonia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291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(30%)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Diarrhea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173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(18%)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Anemia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131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(13%)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dirty="0"/>
                        <a:t>Sickle cell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68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(7%)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r>
                        <a:rPr lang="en-US" sz="1800" dirty="0"/>
                        <a:t>Malnutrition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57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(6%)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Other</a:t>
                      </a:r>
                    </a:p>
                  </a:txBody>
                  <a:tcPr marL="426281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254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(26%)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≥2 Diagnosis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442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(45%)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Length of admission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 days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(2-5)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Received </a:t>
                      </a:r>
                      <a:r>
                        <a:rPr lang="en-US" sz="1800" dirty="0" err="1"/>
                        <a:t>abx</a:t>
                      </a:r>
                      <a:r>
                        <a:rPr lang="en-US" sz="1800" dirty="0"/>
                        <a:t> in hospital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892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(91%)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792620208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sz="1800" dirty="0"/>
                        <a:t>Prescribed</a:t>
                      </a:r>
                      <a:r>
                        <a:rPr lang="en-US" sz="1800" baseline="0" dirty="0"/>
                        <a:t> </a:t>
                      </a:r>
                      <a:r>
                        <a:rPr lang="en-US" sz="1800" baseline="0" dirty="0" err="1"/>
                        <a:t>abx</a:t>
                      </a:r>
                      <a:r>
                        <a:rPr lang="en-US" sz="1800" baseline="0" dirty="0"/>
                        <a:t> at discharge</a:t>
                      </a:r>
                      <a:endParaRPr lang="en-US" sz="1800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621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(62%)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370443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Previous hospitalizations among enrolled participants (N=991)</a:t>
            </a:r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4182726"/>
              </p:ext>
            </p:extLst>
          </p:nvPr>
        </p:nvGraphicFramePr>
        <p:xfrm>
          <a:off x="455613" y="1447800"/>
          <a:ext cx="5562599" cy="46783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06088714"/>
              </p:ext>
            </p:extLst>
          </p:nvPr>
        </p:nvGraphicFramePr>
        <p:xfrm>
          <a:off x="6513492" y="1905000"/>
          <a:ext cx="5257840" cy="32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5408612" y="4038600"/>
            <a:ext cx="3352800" cy="83820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256106" y="1593275"/>
            <a:ext cx="5886306" cy="43988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98294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7EC15-5D8F-4B24-AF62-348A681E3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Proportion of</a:t>
            </a:r>
            <a:r>
              <a:rPr lang="en-US" baseline="0" dirty="0"/>
              <a:t> </a:t>
            </a:r>
            <a:r>
              <a:rPr lang="en-US" i="1" baseline="0" dirty="0"/>
              <a:t>E. coli</a:t>
            </a:r>
            <a:r>
              <a:rPr lang="en-US" i="0" baseline="0" dirty="0"/>
              <a:t> isolates </a:t>
            </a:r>
            <a:r>
              <a:rPr lang="en-US" dirty="0"/>
              <a:t>n</a:t>
            </a:r>
            <a:r>
              <a:rPr lang="en-US" i="0" baseline="0" dirty="0"/>
              <a:t>ot </a:t>
            </a:r>
            <a:r>
              <a:rPr lang="en-US" dirty="0"/>
              <a:t>s</a:t>
            </a:r>
            <a:r>
              <a:rPr lang="en-US" i="0" baseline="0" dirty="0"/>
              <a:t>usceptible to antibiotics at </a:t>
            </a:r>
            <a:r>
              <a:rPr lang="en-US" dirty="0"/>
              <a:t>hospital discharge</a:t>
            </a:r>
            <a:br>
              <a:rPr lang="en-US" dirty="0"/>
            </a:b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D16EB54-8B6C-4FB3-83AC-A9E9739EF6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4767661"/>
              </p:ext>
            </p:extLst>
          </p:nvPr>
        </p:nvGraphicFramePr>
        <p:xfrm>
          <a:off x="477684" y="1509571"/>
          <a:ext cx="11233456" cy="48253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22A8817-FF7F-6242-95EB-00DF443657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3687" y="1509571"/>
            <a:ext cx="3586170" cy="157652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5" name="Picture 4" descr="A person standing in front of a computer&#10;&#10;Description automatically generated">
            <a:extLst>
              <a:ext uri="{FF2B5EF4-FFF2-40B4-BE49-F238E27FC236}">
                <a16:creationId xmlns:a16="http://schemas.microsoft.com/office/drawing/2014/main" id="{772F926B-1CA3-904C-BE2A-0753B3820B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0" t="36667" r="10001" b="27333"/>
          <a:stretch/>
        </p:blipFill>
        <p:spPr>
          <a:xfrm>
            <a:off x="10704443" y="1848125"/>
            <a:ext cx="1309829" cy="1309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305D377-1EC8-9E4B-85BF-8CE615B8E9A2}"/>
              </a:ext>
            </a:extLst>
          </p:cNvPr>
          <p:cNvSpPr txBox="1"/>
          <p:nvPr/>
        </p:nvSpPr>
        <p:spPr>
          <a:xfrm>
            <a:off x="9424268" y="1509571"/>
            <a:ext cx="2590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Stephanie Belanger, MS </a:t>
            </a:r>
            <a:r>
              <a:rPr lang="en-US" sz="1600" dirty="0" err="1"/>
              <a:t>PhDc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B1D85-F035-0E42-8FE6-DD1B4B784A58}"/>
              </a:ext>
            </a:extLst>
          </p:cNvPr>
          <p:cNvSpPr txBox="1"/>
          <p:nvPr/>
        </p:nvSpPr>
        <p:spPr>
          <a:xfrm>
            <a:off x="3051599" y="3232068"/>
            <a:ext cx="756814" cy="1416571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5716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Post-discharge vs. MDA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69099103"/>
              </p:ext>
            </p:extLst>
          </p:nvPr>
        </p:nvGraphicFramePr>
        <p:xfrm>
          <a:off x="-1906588" y="651256"/>
          <a:ext cx="10018581" cy="49831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C66271E-C242-2242-8A05-F3E89D47A3E1}"/>
              </a:ext>
            </a:extLst>
          </p:cNvPr>
          <p:cNvSpPr txBox="1">
            <a:spLocks/>
          </p:cNvSpPr>
          <p:nvPr/>
        </p:nvSpPr>
        <p:spPr>
          <a:xfrm>
            <a:off x="5942012" y="1676400"/>
            <a:ext cx="6170832" cy="3808376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399" b="1" u="sng" dirty="0"/>
              <a:t>Modeling Targeted vs. MDA approaches</a:t>
            </a:r>
          </a:p>
          <a:p>
            <a:r>
              <a:rPr lang="en-US" sz="2399" dirty="0"/>
              <a:t>Various underlying mortality rates and efficacies</a:t>
            </a:r>
          </a:p>
          <a:p>
            <a:r>
              <a:rPr lang="en-US" sz="2399" dirty="0"/>
              <a:t>Cost-effectiveness of MDA vs. targeted</a:t>
            </a:r>
          </a:p>
          <a:p>
            <a:r>
              <a:rPr lang="en-US" sz="2399" dirty="0"/>
              <a:t>Threshold efficacy, underlying mortality, and effects on morbidity to result in cost-savings </a:t>
            </a:r>
          </a:p>
          <a:p>
            <a:pPr marL="0" indent="0">
              <a:buFont typeface="Arial" charset="0"/>
              <a:buNone/>
            </a:pPr>
            <a:endParaRPr lang="en-US" sz="2399" dirty="0"/>
          </a:p>
        </p:txBody>
      </p:sp>
      <p:pic>
        <p:nvPicPr>
          <p:cNvPr id="8" name="Picture 7" descr="A person standing in front of a window posing for the camera&#10;&#10;Description automatically generated">
            <a:extLst>
              <a:ext uri="{FF2B5EF4-FFF2-40B4-BE49-F238E27FC236}">
                <a16:creationId xmlns:a16="http://schemas.microsoft.com/office/drawing/2014/main" id="{97C72B7D-1C3F-6347-BFEF-B694AD98D7A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1785" y="4237637"/>
            <a:ext cx="1835850" cy="16633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FC36FC-498F-E14E-901F-96916FD3BD49}"/>
              </a:ext>
            </a:extLst>
          </p:cNvPr>
          <p:cNvSpPr txBox="1"/>
          <p:nvPr/>
        </p:nvSpPr>
        <p:spPr>
          <a:xfrm>
            <a:off x="9324883" y="5901008"/>
            <a:ext cx="2849654" cy="3692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799" dirty="0"/>
              <a:t>Rebecca Brander, MPH </a:t>
            </a:r>
            <a:r>
              <a:rPr lang="en-US" sz="1799" dirty="0" err="1"/>
              <a:t>PhDc</a:t>
            </a:r>
            <a:endParaRPr lang="en-US" sz="1799" dirty="0"/>
          </a:p>
        </p:txBody>
      </p:sp>
    </p:spTree>
    <p:extLst>
      <p:ext uri="{BB962C8B-B14F-4D97-AF65-F5344CB8AC3E}">
        <p14:creationId xmlns:p14="http://schemas.microsoft.com/office/powerpoint/2010/main" val="1623440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More to come</a:t>
            </a:r>
            <a:r>
              <a:rPr lang="is-IS" dirty="0"/>
              <a:t>….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674812" y="3733800"/>
            <a:ext cx="24437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March 2020</a:t>
            </a:r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255DC486-6B3E-9240-B9D2-B36E60DFC7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2412" y="2743200"/>
            <a:ext cx="4978908" cy="331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14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39569" y="228600"/>
            <a:ext cx="10512862" cy="1325563"/>
          </a:xfrm>
        </p:spPr>
        <p:txBody>
          <a:bodyPr/>
          <a:lstStyle/>
          <a:p>
            <a:r>
              <a:rPr lang="en-US" dirty="0"/>
              <a:t>Acknowledgements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839569" y="1681619"/>
            <a:ext cx="2250871" cy="577792"/>
          </a:xfrm>
          <a:solidFill>
            <a:schemeClr val="accent5"/>
          </a:solidFill>
          <a:ln>
            <a:noFill/>
          </a:ln>
        </p:spPr>
        <p:txBody>
          <a:bodyPr anchor="ctr">
            <a:normAutofit fontScale="92500"/>
          </a:bodyPr>
          <a:lstStyle/>
          <a:p>
            <a:pPr algn="ctr"/>
            <a:r>
              <a:rPr lang="en-US" sz="2199" dirty="0"/>
              <a:t>Investigative</a:t>
            </a:r>
            <a:r>
              <a:rPr lang="en-US" dirty="0"/>
              <a:t> Team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839569" y="2254375"/>
            <a:ext cx="2250871" cy="3683628"/>
          </a:xfrm>
          <a:ln>
            <a:solidFill>
              <a:schemeClr val="accent1"/>
            </a:solidFill>
          </a:ln>
        </p:spPr>
        <p:txBody>
          <a:bodyPr anchor="ctr">
            <a:normAutofit fontScale="70000" lnSpcReduction="20000"/>
          </a:bodyPr>
          <a:lstStyle/>
          <a:p>
            <a:pPr>
              <a:buClr>
                <a:schemeClr val="tx1"/>
              </a:buClr>
              <a:buSzPct val="120000"/>
            </a:pPr>
            <a:endParaRPr lang="en-US" dirty="0"/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Judd </a:t>
            </a:r>
            <a:r>
              <a:rPr lang="en-US" dirty="0" err="1"/>
              <a:t>Walson</a:t>
            </a:r>
            <a:r>
              <a:rPr lang="en-US" dirty="0"/>
              <a:t> (PI) 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Benson </a:t>
            </a:r>
            <a:r>
              <a:rPr lang="en-US" dirty="0" err="1"/>
              <a:t>Singa</a:t>
            </a:r>
            <a:endParaRPr lang="en-US" dirty="0"/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Grace John-Stewart 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Barbra Richardson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Joseph </a:t>
            </a:r>
            <a:r>
              <a:rPr lang="en-US" dirty="0" err="1"/>
              <a:t>Babigumira</a:t>
            </a:r>
            <a:endParaRPr lang="en-US" dirty="0"/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Ruth </a:t>
            </a:r>
            <a:r>
              <a:rPr lang="en-US" dirty="0" err="1"/>
              <a:t>Nduati</a:t>
            </a:r>
            <a:r>
              <a:rPr lang="en-US" dirty="0"/>
              <a:t> 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Samuel </a:t>
            </a:r>
            <a:r>
              <a:rPr lang="en-US" dirty="0" err="1"/>
              <a:t>Kariuki</a:t>
            </a:r>
            <a:endParaRPr lang="en-US" dirty="0"/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Rebecca Brander 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Christine McGrath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 err="1"/>
              <a:t>Kirkby</a:t>
            </a:r>
            <a:r>
              <a:rPr lang="en-US" dirty="0"/>
              <a:t> Tickell 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Hannah Atlas</a:t>
            </a:r>
          </a:p>
          <a:p>
            <a:pPr>
              <a:buClr>
                <a:schemeClr val="tx1"/>
              </a:buClr>
              <a:buSzPct val="120000"/>
              <a:buFont typeface="Arial" charset="0"/>
              <a:buChar char="•"/>
            </a:pPr>
            <a:r>
              <a:rPr lang="en-US" dirty="0"/>
              <a:t>Stephanie Belanger</a:t>
            </a:r>
          </a:p>
          <a:p>
            <a:pPr>
              <a:buClr>
                <a:schemeClr val="tx1"/>
              </a:buClr>
            </a:pP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>
          <a:xfrm>
            <a:off x="3287617" y="1708208"/>
            <a:ext cx="2496021" cy="577792"/>
          </a:xfrm>
          <a:solidFill>
            <a:schemeClr val="accent5"/>
          </a:solidFill>
        </p:spPr>
        <p:txBody>
          <a:bodyPr anchor="ctr">
            <a:normAutofit fontScale="92500"/>
          </a:bodyPr>
          <a:lstStyle/>
          <a:p>
            <a:r>
              <a:rPr lang="en-US" dirty="0"/>
              <a:t>Implementing Team 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>
          <a:xfrm>
            <a:off x="3287617" y="2283947"/>
            <a:ext cx="2496021" cy="3683628"/>
          </a:xfrm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Mary </a:t>
            </a:r>
            <a:r>
              <a:rPr lang="en-US" sz="1400" dirty="0" err="1"/>
              <a:t>Amondi</a:t>
            </a:r>
            <a:r>
              <a:rPr lang="en-US" sz="1400" dirty="0"/>
              <a:t> </a:t>
            </a:r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Doreen </a:t>
            </a:r>
            <a:r>
              <a:rPr lang="en-US" sz="1400" dirty="0" err="1"/>
              <a:t>Rwigi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 err="1"/>
              <a:t>Liru</a:t>
            </a:r>
            <a:r>
              <a:rPr lang="en-US" sz="1400" dirty="0"/>
              <a:t> </a:t>
            </a:r>
            <a:r>
              <a:rPr lang="en-US" sz="1400" dirty="0" err="1"/>
              <a:t>Meshack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George </a:t>
            </a:r>
            <a:r>
              <a:rPr lang="en-US" sz="1400" dirty="0" err="1"/>
              <a:t>Bogonko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Michael </a:t>
            </a:r>
            <a:r>
              <a:rPr lang="en-US" sz="1400" dirty="0" err="1"/>
              <a:t>Mugo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 err="1"/>
              <a:t>Lynnete</a:t>
            </a:r>
            <a:r>
              <a:rPr lang="en-US" sz="1400" dirty="0"/>
              <a:t> </a:t>
            </a:r>
            <a:r>
              <a:rPr lang="en-US" sz="1400" dirty="0" err="1"/>
              <a:t>Kitheka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Kevin </a:t>
            </a:r>
            <a:r>
              <a:rPr lang="en-US" sz="1400" dirty="0" err="1"/>
              <a:t>Kariuki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/>
              <a:t>Elizabeth </a:t>
            </a:r>
            <a:r>
              <a:rPr lang="en-US" sz="1400" dirty="0" err="1"/>
              <a:t>Mutuku</a:t>
            </a:r>
            <a:endParaRPr lang="en-US" sz="1400" dirty="0"/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 err="1"/>
              <a:t>Kisii</a:t>
            </a:r>
            <a:r>
              <a:rPr lang="en-US" sz="1400" dirty="0"/>
              <a:t> Site Staff</a:t>
            </a:r>
          </a:p>
          <a:p>
            <a:pPr>
              <a:buClr>
                <a:schemeClr val="tx1"/>
              </a:buClr>
              <a:buSzPct val="101000"/>
              <a:buFont typeface="Arial" charset="0"/>
              <a:buChar char="•"/>
            </a:pPr>
            <a:r>
              <a:rPr lang="en-US" sz="1400" dirty="0" err="1"/>
              <a:t>Homa</a:t>
            </a:r>
            <a:r>
              <a:rPr lang="en-US" sz="1400" dirty="0"/>
              <a:t> Bay Staff</a:t>
            </a:r>
          </a:p>
        </p:txBody>
      </p:sp>
      <p:sp>
        <p:nvSpPr>
          <p:cNvPr id="8" name="Text Placeholder 5"/>
          <p:cNvSpPr txBox="1">
            <a:spLocks/>
          </p:cNvSpPr>
          <p:nvPr/>
        </p:nvSpPr>
        <p:spPr>
          <a:xfrm>
            <a:off x="5981306" y="1691139"/>
            <a:ext cx="2506214" cy="577792"/>
          </a:xfrm>
          <a:prstGeom prst="rect">
            <a:avLst/>
          </a:prstGeom>
          <a:solidFill>
            <a:schemeClr val="accent5"/>
          </a:solidFill>
        </p:spPr>
        <p:txBody>
          <a:bodyPr vert="horz" lIns="91416" tIns="45708" rIns="91416" bIns="45708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/>
              <a:t>Funding </a:t>
            </a:r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5980814" y="2263897"/>
            <a:ext cx="2496021" cy="148326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dirty="0"/>
              <a:t>National Institutes of Health Eunice Kennedy Shriver National Institute of Child Health &amp; Human Development (R01 HD079695) </a:t>
            </a:r>
          </a:p>
        </p:txBody>
      </p:sp>
      <p:sp>
        <p:nvSpPr>
          <p:cNvPr id="10" name="Text Placeholder 5"/>
          <p:cNvSpPr txBox="1">
            <a:spLocks/>
          </p:cNvSpPr>
          <p:nvPr/>
        </p:nvSpPr>
        <p:spPr>
          <a:xfrm>
            <a:off x="5980814" y="3934719"/>
            <a:ext cx="2506706" cy="577792"/>
          </a:xfrm>
          <a:prstGeom prst="rect">
            <a:avLst/>
          </a:prstGeom>
          <a:solidFill>
            <a:schemeClr val="accent5"/>
          </a:solidFill>
        </p:spPr>
        <p:txBody>
          <a:bodyPr vert="horz" lIns="91416" tIns="45708" rIns="91416" bIns="45708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/>
              <a:t>Donations</a:t>
            </a:r>
          </a:p>
        </p:txBody>
      </p:sp>
      <p:sp>
        <p:nvSpPr>
          <p:cNvPr id="11" name="Content Placeholder 6"/>
          <p:cNvSpPr txBox="1">
            <a:spLocks/>
          </p:cNvSpPr>
          <p:nvPr/>
        </p:nvSpPr>
        <p:spPr>
          <a:xfrm>
            <a:off x="5980814" y="4512511"/>
            <a:ext cx="2496021" cy="1425493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</a:pPr>
            <a:r>
              <a:rPr lang="en-US" sz="1400" dirty="0"/>
              <a:t>Drug donation by Pfizer IIR #WI201906</a:t>
            </a:r>
          </a:p>
          <a:p>
            <a:pPr>
              <a:buSzPct val="120000"/>
            </a:pPr>
            <a:r>
              <a:rPr lang="en-US" sz="1400" dirty="0"/>
              <a:t>Flocked rectal swabs &amp; Cary-Blair media donated by Copan Diagnostics Inc.</a:t>
            </a:r>
          </a:p>
        </p:txBody>
      </p:sp>
      <p:sp>
        <p:nvSpPr>
          <p:cNvPr id="12" name="Text Placeholder 5"/>
          <p:cNvSpPr txBox="1">
            <a:spLocks/>
          </p:cNvSpPr>
          <p:nvPr/>
        </p:nvSpPr>
        <p:spPr>
          <a:xfrm>
            <a:off x="8856409" y="1681619"/>
            <a:ext cx="2503410" cy="577792"/>
          </a:xfrm>
          <a:prstGeom prst="rect">
            <a:avLst/>
          </a:prstGeom>
          <a:solidFill>
            <a:schemeClr val="accent5"/>
          </a:solidFill>
        </p:spPr>
        <p:txBody>
          <a:bodyPr vert="horz" lIns="91416" tIns="45708" rIns="91416" bIns="45708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dirty="0"/>
              <a:t>Other Support</a:t>
            </a:r>
          </a:p>
        </p:txBody>
      </p:sp>
      <p:sp>
        <p:nvSpPr>
          <p:cNvPr id="13" name="Content Placeholder 6"/>
          <p:cNvSpPr txBox="1">
            <a:spLocks/>
          </p:cNvSpPr>
          <p:nvPr/>
        </p:nvSpPr>
        <p:spPr>
          <a:xfrm>
            <a:off x="8856410" y="2254375"/>
            <a:ext cx="2496021" cy="36836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lIns="91416" tIns="45708" rIns="91416" bIns="45708" rtlCol="0" anchor="ctr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SzPct val="120000"/>
            </a:pPr>
            <a:r>
              <a:rPr lang="en-US" sz="1400" dirty="0"/>
              <a:t>Kenya Medical Research Institute </a:t>
            </a:r>
          </a:p>
          <a:p>
            <a:pPr>
              <a:buSzPct val="120000"/>
            </a:pPr>
            <a:r>
              <a:rPr lang="en-US" sz="1400" dirty="0"/>
              <a:t>Childhood Acute Illness Network</a:t>
            </a:r>
          </a:p>
          <a:p>
            <a:pPr>
              <a:buSzPct val="120000"/>
            </a:pPr>
            <a:r>
              <a:rPr lang="en-US" sz="1400" dirty="0"/>
              <a:t>Kenya Research &amp; Training Center</a:t>
            </a:r>
          </a:p>
          <a:p>
            <a:pPr>
              <a:buSzPct val="120000"/>
            </a:pPr>
            <a:r>
              <a:rPr lang="en-US" sz="1400" dirty="0"/>
              <a:t>Global </a:t>
            </a:r>
            <a:r>
              <a:rPr lang="en-US" sz="1400" dirty="0" err="1"/>
              <a:t>WACh</a:t>
            </a:r>
            <a:endParaRPr lang="en-US" sz="1400" dirty="0"/>
          </a:p>
          <a:p>
            <a:pPr marL="0" indent="0">
              <a:buSzPct val="120000"/>
              <a:buNone/>
            </a:pPr>
            <a:r>
              <a:rPr lang="en-US" sz="1400" b="1" u="sng" dirty="0"/>
              <a:t>KEMRI CDC </a:t>
            </a:r>
          </a:p>
          <a:p>
            <a:pPr>
              <a:buSzPct val="120000"/>
            </a:pPr>
            <a:r>
              <a:rPr lang="en-US" sz="1400" dirty="0"/>
              <a:t>Richard </a:t>
            </a:r>
            <a:r>
              <a:rPr lang="en-US" sz="1400" dirty="0" err="1"/>
              <a:t>Omore</a:t>
            </a:r>
            <a:endParaRPr lang="en-US" sz="1400" dirty="0"/>
          </a:p>
          <a:p>
            <a:pPr>
              <a:buSzPct val="120000"/>
            </a:pPr>
            <a:r>
              <a:rPr lang="en-US" sz="1400" dirty="0"/>
              <a:t>Alex </a:t>
            </a:r>
            <a:r>
              <a:rPr lang="en-US" sz="1400" dirty="0" err="1"/>
              <a:t>Awuor</a:t>
            </a:r>
            <a:endParaRPr lang="en-US" sz="1400" dirty="0"/>
          </a:p>
          <a:p>
            <a:pPr>
              <a:buSzPct val="120000"/>
            </a:pPr>
            <a:r>
              <a:rPr lang="en-US" sz="1400" dirty="0"/>
              <a:t>Caleb </a:t>
            </a:r>
            <a:r>
              <a:rPr lang="en-US" sz="1400" dirty="0" err="1"/>
              <a:t>Okonji</a:t>
            </a:r>
            <a:endParaRPr lang="en-US" sz="1400" b="1" u="sng" dirty="0"/>
          </a:p>
          <a:p>
            <a:pPr marL="0" indent="0">
              <a:buNone/>
            </a:pPr>
            <a:r>
              <a:rPr lang="en-US" sz="1400" b="1" u="sng" dirty="0"/>
              <a:t>KEMRI/</a:t>
            </a:r>
            <a:r>
              <a:rPr lang="en-US" sz="1400" b="1" u="sng" dirty="0" err="1"/>
              <a:t>Wellcome</a:t>
            </a:r>
            <a:endParaRPr lang="en-US" sz="1400" b="1" u="sng" dirty="0"/>
          </a:p>
          <a:p>
            <a:pPr>
              <a:buSzPct val="120000"/>
            </a:pPr>
            <a:r>
              <a:rPr lang="en-US" sz="1400" dirty="0"/>
              <a:t>Jay Berkley</a:t>
            </a:r>
          </a:p>
          <a:p>
            <a:pPr>
              <a:buSzPct val="120000"/>
            </a:pPr>
            <a:r>
              <a:rPr lang="en-US" sz="1400" dirty="0"/>
              <a:t>Anthony Scott</a:t>
            </a:r>
          </a:p>
          <a:p>
            <a:pPr>
              <a:buSzPct val="120000"/>
            </a:pPr>
            <a:r>
              <a:rPr lang="en-US" sz="1400" dirty="0"/>
              <a:t>Joseph </a:t>
            </a:r>
            <a:r>
              <a:rPr lang="en-US" sz="1400" dirty="0" err="1"/>
              <a:t>Waichungo</a:t>
            </a:r>
            <a:endParaRPr lang="en-US" sz="1400" dirty="0"/>
          </a:p>
          <a:p>
            <a:pPr>
              <a:buSzPct val="120000"/>
            </a:pPr>
            <a:r>
              <a:rPr lang="en-US" sz="1400" dirty="0"/>
              <a:t>Angela </a:t>
            </a:r>
            <a:r>
              <a:rPr lang="en-US" sz="1400" dirty="0" err="1"/>
              <a:t>Karani</a:t>
            </a:r>
            <a:endParaRPr lang="en-US" sz="1400" dirty="0"/>
          </a:p>
          <a:p>
            <a:pPr>
              <a:buSzPct val="120000"/>
            </a:pPr>
            <a:r>
              <a:rPr lang="en-US" sz="1400" dirty="0"/>
              <a:t>Donald </a:t>
            </a:r>
            <a:r>
              <a:rPr lang="en-US" sz="1400" dirty="0" err="1"/>
              <a:t>Akech</a:t>
            </a:r>
            <a:endParaRPr lang="en-US" sz="1400" dirty="0"/>
          </a:p>
          <a:p>
            <a:pPr>
              <a:buSzPct val="120000"/>
            </a:pPr>
            <a:r>
              <a:rPr lang="en-US" sz="1400" dirty="0"/>
              <a:t>Horace </a:t>
            </a:r>
            <a:r>
              <a:rPr lang="en-US" sz="1400" dirty="0" err="1"/>
              <a:t>Gumba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553930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</p:spTree>
    <p:extLst>
      <p:ext uri="{BB962C8B-B14F-4D97-AF65-F5344CB8AC3E}">
        <p14:creationId xmlns:p14="http://schemas.microsoft.com/office/powerpoint/2010/main" val="1548086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Antibiotic prescription at discharge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7981" y="1779433"/>
            <a:ext cx="10512862" cy="4350205"/>
          </a:xfrm>
        </p:spPr>
        <p:txBody>
          <a:bodyPr/>
          <a:lstStyle/>
          <a:p>
            <a:r>
              <a:rPr lang="en-US" dirty="0"/>
              <a:t>Of 991 enrolled children, 621 (61.7%) were prescribed an antibiotic at discharge</a:t>
            </a:r>
          </a:p>
          <a:p>
            <a:endParaRPr lang="en-US" u="sng" dirty="0"/>
          </a:p>
          <a:p>
            <a:endParaRPr lang="en-US" u="sng" dirty="0"/>
          </a:p>
        </p:txBody>
      </p:sp>
      <p:graphicFrame>
        <p:nvGraphicFramePr>
          <p:cNvPr id="8" name="Content Placeholder 5"/>
          <p:cNvGraphicFramePr>
            <a:graphicFrameLocks/>
          </p:cNvGraphicFramePr>
          <p:nvPr>
            <p:extLst/>
          </p:nvPr>
        </p:nvGraphicFramePr>
        <p:xfrm>
          <a:off x="2560331" y="2265718"/>
          <a:ext cx="6013152" cy="30296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631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1841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1841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6082">
                <a:tc>
                  <a:txBody>
                    <a:bodyPr/>
                    <a:lstStyle/>
                    <a:p>
                      <a:r>
                        <a:rPr lang="en-US" sz="1800" dirty="0"/>
                        <a:t>Antibiotic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%</a:t>
                      </a:r>
                      <a:r>
                        <a:rPr lang="en-US" sz="1800" baseline="0" dirty="0"/>
                        <a:t> of 621 prescribed</a:t>
                      </a:r>
                      <a:endParaRPr lang="en-US" sz="180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2376">
                <a:tc>
                  <a:txBody>
                    <a:bodyPr/>
                    <a:lstStyle/>
                    <a:p>
                      <a:r>
                        <a:rPr lang="en-US" sz="1800" dirty="0"/>
                        <a:t>Amoxicillin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430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(69.2%)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2376">
                <a:tc>
                  <a:txBody>
                    <a:bodyPr/>
                    <a:lstStyle/>
                    <a:p>
                      <a:r>
                        <a:rPr lang="en-US" sz="1800" dirty="0"/>
                        <a:t>Cefuroxime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(9.5%)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2376">
                <a:tc>
                  <a:txBody>
                    <a:bodyPr/>
                    <a:lstStyle/>
                    <a:p>
                      <a:r>
                        <a:rPr lang="en-US" sz="1800" dirty="0"/>
                        <a:t>Penicillin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54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(8.7%)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913">
                <a:tc>
                  <a:txBody>
                    <a:bodyPr/>
                    <a:lstStyle/>
                    <a:p>
                      <a:r>
                        <a:rPr lang="en-US" sz="1800" dirty="0"/>
                        <a:t>Augmentin/Co-</a:t>
                      </a:r>
                      <a:r>
                        <a:rPr lang="en-US" sz="1800" dirty="0" err="1"/>
                        <a:t>amoxiclav</a:t>
                      </a:r>
                      <a:endParaRPr lang="en-US" sz="1800" dirty="0"/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(8.1%)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6397">
                <a:tc>
                  <a:txBody>
                    <a:bodyPr/>
                    <a:lstStyle/>
                    <a:p>
                      <a:r>
                        <a:rPr lang="en-US" sz="1800" dirty="0"/>
                        <a:t>Other*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(5.6%)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980184" y="5251037"/>
            <a:ext cx="10700773" cy="922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/>
              <a:t>Includes metronidazole(n=1), ciprofloxacin (n=7), cotrimoxazole (n=12), ampicillin (n=4), chloramphenicol (n=4), phenoxymethylpenicillin (n=2), cefixime (n=2), ceftriaxone (n=1), gentamicin (n=2))</a:t>
            </a:r>
          </a:p>
          <a:p>
            <a:r>
              <a:rPr lang="en-US" sz="1799" dirty="0"/>
              <a:t>**Note: 27 children received prescriptions for 2 antibiotics</a:t>
            </a:r>
          </a:p>
        </p:txBody>
      </p:sp>
    </p:spTree>
    <p:extLst>
      <p:ext uri="{BB962C8B-B14F-4D97-AF65-F5344CB8AC3E}">
        <p14:creationId xmlns:p14="http://schemas.microsoft.com/office/powerpoint/2010/main" val="19443618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592E-AE2D-ED4E-9F08-F891C0B7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needed to treat-MDA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EA95F90-2B02-364C-BC1D-8CF7A5AE13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980" y="1826043"/>
                <a:ext cx="10304912" cy="4609812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99" dirty="0"/>
                  <a:t>Number needed to treat via MDA to avert 1 death</a:t>
                </a:r>
                <a:endParaRPr lang="en-US" sz="2399" dirty="0"/>
              </a:p>
              <a:p>
                <a:pPr marL="457063" lvl="1" indent="0">
                  <a:buFont typeface="Arial" charset="0"/>
                  <a:buNone/>
                </a:pPr>
                <a:r>
                  <a:rPr lang="en-US" sz="1999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9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99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𝑀𝑜𝑟𝑡𝑎𝑙𝑖𝑡𝑦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𝑅𝑎𝑡𝑒</m:t>
                            </m:r>
                          </m:e>
                          <m:sub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𝑝𝑙𝑎𝑐𝑒𝑏𝑜</m:t>
                            </m:r>
                          </m:sub>
                        </m:sSub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99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𝑀𝑜𝑟𝑡𝑎𝑙𝑖𝑡𝑦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𝑅𝑎𝑡𝑒</m:t>
                            </m:r>
                          </m:e>
                          <m:sub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𝐴𝑍𝑀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399" dirty="0"/>
                  <a:t> </a:t>
                </a:r>
              </a:p>
              <a:p>
                <a:pPr marL="457063" lvl="1" indent="0">
                  <a:buFont typeface="Arial" charset="0"/>
                  <a:buNone/>
                </a:pPr>
                <a:endParaRPr lang="en-US" sz="2399" dirty="0"/>
              </a:p>
              <a:p>
                <a:pPr marL="457063" lvl="1" indent="0">
                  <a:buFont typeface="Arial" charset="0"/>
                  <a:buNone/>
                </a:pPr>
                <a:r>
                  <a:rPr lang="en-US" sz="2399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9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0.0165−0.0146</m:t>
                        </m:r>
                      </m:den>
                    </m:f>
                  </m:oMath>
                </a14:m>
                <a:r>
                  <a:rPr lang="en-US" sz="2999" dirty="0"/>
                  <a:t>  = 526</a:t>
                </a:r>
              </a:p>
              <a:p>
                <a:pPr marL="0" indent="0">
                  <a:buFont typeface="Arial" charset="0"/>
                  <a:buNone/>
                </a:pPr>
                <a:endParaRPr lang="en-US" sz="2399" dirty="0"/>
              </a:p>
              <a:p>
                <a:pPr marL="0" indent="0">
                  <a:buFont typeface="Arial" charset="0"/>
                  <a:buNone/>
                </a:pPr>
                <a:endParaRPr lang="en-US" sz="2399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EA95F90-2B02-364C-BC1D-8CF7A5AE1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80" y="1826043"/>
                <a:ext cx="10304912" cy="4609812"/>
              </a:xfrm>
              <a:prstGeom prst="rect">
                <a:avLst/>
              </a:prstGeom>
              <a:blipFill>
                <a:blip r:embed="rId2"/>
                <a:stretch>
                  <a:fillRect l="-1108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FEAB1FD-96AB-AD40-A585-F3692CAE90E9}"/>
              </a:ext>
            </a:extLst>
          </p:cNvPr>
          <p:cNvGrpSpPr/>
          <p:nvPr/>
        </p:nvGrpSpPr>
        <p:grpSpPr>
          <a:xfrm>
            <a:off x="8990012" y="2222500"/>
            <a:ext cx="3048000" cy="3338180"/>
            <a:chOff x="5334000" y="2312140"/>
            <a:chExt cx="3048000" cy="333818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C329F241-DD70-0948-9700-CC376859294A}"/>
                </a:ext>
              </a:extLst>
            </p:cNvPr>
            <p:cNvSpPr/>
            <p:nvPr/>
          </p:nvSpPr>
          <p:spPr>
            <a:xfrm>
              <a:off x="5334000" y="2312140"/>
              <a:ext cx="3048000" cy="3338180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D409AF11-9049-9148-93FB-D3DD66D93AAC}"/>
                </a:ext>
              </a:extLst>
            </p:cNvPr>
            <p:cNvSpPr/>
            <p:nvPr/>
          </p:nvSpPr>
          <p:spPr>
            <a:xfrm>
              <a:off x="6629400" y="2350804"/>
              <a:ext cx="457200" cy="445575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6A3D8C9F-C954-6745-A036-0819DFE56603}"/>
              </a:ext>
            </a:extLst>
          </p:cNvPr>
          <p:cNvSpPr txBox="1"/>
          <p:nvPr/>
        </p:nvSpPr>
        <p:spPr>
          <a:xfrm>
            <a:off x="1598612" y="4572000"/>
            <a:ext cx="14671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Keenan, NEJM, 2018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C2251-1902-1A44-9B7C-2B191CFD6C33}"/>
              </a:ext>
            </a:extLst>
          </p:cNvPr>
          <p:cNvSpPr txBox="1"/>
          <p:nvPr/>
        </p:nvSpPr>
        <p:spPr>
          <a:xfrm>
            <a:off x="10193986" y="5560680"/>
            <a:ext cx="70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MDA </a:t>
            </a:r>
          </a:p>
        </p:txBody>
      </p:sp>
    </p:spTree>
    <p:extLst>
      <p:ext uri="{BB962C8B-B14F-4D97-AF65-F5344CB8AC3E}">
        <p14:creationId xmlns:p14="http://schemas.microsoft.com/office/powerpoint/2010/main" val="53630366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Antibiotic use during hospitalization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837981" y="1779433"/>
            <a:ext cx="10512862" cy="4350205"/>
          </a:xfrm>
        </p:spPr>
        <p:txBody>
          <a:bodyPr/>
          <a:lstStyle/>
          <a:p>
            <a:r>
              <a:rPr lang="en-US" dirty="0"/>
              <a:t>Of 986 enrolled children with medical records available for abstraction, 892 (90.5%) received an antibiotic during hospitalization per medical records</a:t>
            </a:r>
          </a:p>
          <a:p>
            <a:endParaRPr lang="en-US" u="sng" dirty="0"/>
          </a:p>
          <a:p>
            <a:endParaRPr lang="en-US" u="sng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3122612" y="2517531"/>
          <a:ext cx="5171051" cy="29659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45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296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683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Antibiotic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% of 892</a:t>
                      </a:r>
                      <a:endParaRPr lang="en-US" sz="1800" baseline="0" dirty="0"/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Penicillin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601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60.9%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Gentamicin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540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54.8%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Ceftriaxone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361 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marL="0" indent="0" algn="ctr">
                        <a:tabLst/>
                      </a:pPr>
                      <a:r>
                        <a:rPr lang="en-US" sz="1800" dirty="0"/>
                        <a:t>36.6%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Metronidazole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45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4.6%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Amoxicillin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27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2.7%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Clarithromycin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1.9%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3340508388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Other*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89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9.0%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17926" y="5547701"/>
            <a:ext cx="10000885" cy="1199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/>
              <a:t>*Includes cotrimoxazole (n=17), ciprofloxacin (n=8), tetracycline (n=5), amikacin (n=3), flucloxacillin (n=2), azithromycin (n=16), ampicillin (n=2), cefuroxime (n=10), erythromycin (n=7)</a:t>
            </a:r>
          </a:p>
          <a:p>
            <a:r>
              <a:rPr lang="en-US" sz="1799" dirty="0"/>
              <a:t>**Note: 256 children (25.8%) received only one antibiotic, 459 (46.3%) received two, 161 (18.0%) received three or more</a:t>
            </a:r>
          </a:p>
        </p:txBody>
      </p:sp>
    </p:spTree>
    <p:extLst>
      <p:ext uri="{BB962C8B-B14F-4D97-AF65-F5344CB8AC3E}">
        <p14:creationId xmlns:p14="http://schemas.microsoft.com/office/powerpoint/2010/main" val="3000777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of co-morbidities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54683795"/>
              </p:ext>
            </p:extLst>
          </p:nvPr>
        </p:nvGraphicFramePr>
        <p:xfrm>
          <a:off x="1709624" y="2995319"/>
          <a:ext cx="7008574" cy="18537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0428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50428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Number of final diagnoses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N(%)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≥2 diagnoses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38.1%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33.0%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3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4.4%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0.6%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56366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Most common diagnoses </a:t>
            </a:r>
            <a:r>
              <a:rPr lang="en-US" dirty="0"/>
              <a:t>of co-morbidities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/>
          </p:nvPr>
        </p:nvGraphicFramePr>
        <p:xfrm>
          <a:off x="837981" y="1826043"/>
          <a:ext cx="10512862" cy="262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64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564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Final diagnosis (per medical record)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N(%)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Malaria and anemia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37 (28.7%)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/>
                        <a:t>Malaria and gastroenteritis/diarrhea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14 (10.9%)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05024">
                <a:tc>
                  <a:txBody>
                    <a:bodyPr/>
                    <a:lstStyle/>
                    <a:p>
                      <a:r>
                        <a:rPr lang="en-US" sz="1800" dirty="0"/>
                        <a:t>Anemia and sickle cell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11 (8.5%)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Pneumonia and gastroenteritis/diarrhea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 (7.0%)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Malaria and pneumonia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 (7.0%)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743">
                <a:tc>
                  <a:txBody>
                    <a:bodyPr/>
                    <a:lstStyle/>
                    <a:p>
                      <a:r>
                        <a:rPr lang="en-US" sz="1800" dirty="0"/>
                        <a:t>Anemia and pneumonia</a:t>
                      </a:r>
                    </a:p>
                  </a:txBody>
                  <a:tcPr marL="91416" marR="91416" marT="45708" marB="45708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  (5.45)</a:t>
                      </a:r>
                    </a:p>
                  </a:txBody>
                  <a:tcPr marL="91416" marR="91416" marT="45708" marB="4570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57175" y="4724400"/>
            <a:ext cx="9749288" cy="646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99" dirty="0"/>
              <a:t>Of the 96 diagnosed with malaria, 67 (69.7%) tested positive for malaria (58 were smear positive, and 9 were </a:t>
            </a:r>
            <a:r>
              <a:rPr lang="en-US" sz="1799" dirty="0" err="1"/>
              <a:t>rdt</a:t>
            </a:r>
            <a:r>
              <a:rPr lang="en-US" sz="1799" dirty="0"/>
              <a:t> positive) and 7 (7.3%)were not tested</a:t>
            </a:r>
          </a:p>
        </p:txBody>
      </p:sp>
    </p:spTree>
    <p:extLst>
      <p:ext uri="{BB962C8B-B14F-4D97-AF65-F5344CB8AC3E}">
        <p14:creationId xmlns:p14="http://schemas.microsoft.com/office/powerpoint/2010/main" val="2126951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AD592E-AE2D-ED4E-9F08-F891C0B79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Number needed to treat-Targeted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EA95F90-2B02-364C-BC1D-8CF7A5AE1383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7980" y="1826043"/>
                <a:ext cx="10304912" cy="4609812"/>
              </a:xfrm>
              <a:prstGeom prst="rect">
                <a:avLst/>
              </a:prstGeom>
            </p:spPr>
            <p:txBody>
              <a:bodyPr vert="horz">
                <a:normAutofit/>
              </a:bodyPr>
              <a:lstStyle>
                <a:lvl1pPr marL="320040" indent="-320040" algn="l" rtl="0" eaLnBrk="1" latinLnBrk="0" hangingPunct="1">
                  <a:spcBef>
                    <a:spcPts val="7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40080" indent="-274320" algn="l" rtl="0" eaLnBrk="1" latinLnBrk="0" hangingPunct="1">
                  <a:spcBef>
                    <a:spcPts val="55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-228600" algn="l" rtl="0" eaLnBrk="1" latinLnBrk="0" hangingPunct="1">
                  <a:spcBef>
                    <a:spcPts val="5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-228600" algn="l" rtl="0" eaLnBrk="1" latinLnBrk="0" hangingPunct="1">
                  <a:spcBef>
                    <a:spcPts val="4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-228600" algn="l" rtl="0" eaLnBrk="1" latinLnBrk="0" hangingPunct="1">
                  <a:spcBef>
                    <a:spcPts val="400"/>
                  </a:spcBef>
                  <a:buClr>
                    <a:schemeClr val="tx1"/>
                  </a:buClr>
                  <a:buSzPct val="100000"/>
                  <a:buFont typeface="Arial" charset="0"/>
                  <a:buChar char="•"/>
                  <a:defRPr kumimoji="0"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103120" indent="-228600" algn="l" rtl="0" eaLnBrk="1" latinLnBrk="0" hangingPunct="1">
                  <a:spcBef>
                    <a:spcPct val="20000"/>
                  </a:spcBef>
                  <a:buClr>
                    <a:schemeClr val="accent1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377440" indent="-228600" algn="l" rtl="0" eaLnBrk="1" latinLnBrk="0" hangingPunct="1">
                  <a:spcBef>
                    <a:spcPct val="20000"/>
                  </a:spcBef>
                  <a:buClr>
                    <a:schemeClr val="accent2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651760" indent="-228600" algn="l" rtl="0" eaLnBrk="1" latinLnBrk="0" hangingPunct="1">
                  <a:spcBef>
                    <a:spcPct val="20000"/>
                  </a:spcBef>
                  <a:buClr>
                    <a:schemeClr val="accent3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926080" indent="-228600" algn="l" rtl="0" eaLnBrk="1" latinLnBrk="0" hangingPunct="1">
                  <a:spcBef>
                    <a:spcPct val="20000"/>
                  </a:spcBef>
                  <a:buClr>
                    <a:schemeClr val="accent4"/>
                  </a:buClr>
                  <a:buFont typeface="Wingdings"/>
                  <a:buChar char="§"/>
                  <a:defRPr kumimoji="0" sz="1800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sz="2999" dirty="0"/>
                  <a:t>Number needed to treat via MDA to avert 1 death</a:t>
                </a:r>
                <a:endParaRPr lang="en-US" sz="2399" dirty="0"/>
              </a:p>
              <a:p>
                <a:pPr marL="457063" lvl="1" indent="0">
                  <a:buFont typeface="Arial" charset="0"/>
                  <a:buNone/>
                </a:pPr>
                <a:r>
                  <a:rPr lang="en-US" sz="1999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9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b>
                          <m:sSubPr>
                            <m:ctrlPr>
                              <a:rPr lang="en-US" sz="299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𝑀𝑜𝑟𝑡𝑎𝑙𝑖𝑡𝑦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𝑅𝑎𝑡𝑒</m:t>
                            </m:r>
                          </m:e>
                          <m:sub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𝑝𝑙𝑎𝑐𝑒𝑏𝑜</m:t>
                            </m:r>
                          </m:sub>
                        </m:sSub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999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𝑀𝑜𝑟𝑡𝑎𝑙𝑖𝑡𝑦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𝑅𝑎𝑡𝑒</m:t>
                            </m:r>
                          </m:e>
                          <m:sub>
                            <m:r>
                              <a:rPr lang="en-US" sz="2999" i="1">
                                <a:latin typeface="Cambria Math" panose="02040503050406030204" pitchFamily="18" charset="0"/>
                              </a:rPr>
                              <m:t>𝐴𝑍𝑀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399" dirty="0"/>
                  <a:t> </a:t>
                </a:r>
              </a:p>
              <a:p>
                <a:pPr marL="457063" lvl="1" indent="0">
                  <a:buFont typeface="Arial" charset="0"/>
                  <a:buNone/>
                </a:pPr>
                <a:endParaRPr lang="en-US" sz="2399" dirty="0"/>
              </a:p>
              <a:p>
                <a:pPr marL="457063" lvl="1" indent="0">
                  <a:buFont typeface="Arial" charset="0"/>
                  <a:buNone/>
                </a:pPr>
                <a:r>
                  <a:rPr lang="en-US" sz="2399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9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999" i="1" strike="sngStrike">
                            <a:latin typeface="Cambria Math" panose="02040503050406030204" pitchFamily="18" charset="0"/>
                          </a:rPr>
                          <m:t>0.0165</m:t>
                        </m:r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999" i="1" strike="sngStrike">
                            <a:latin typeface="Cambria Math" panose="02040503050406030204" pitchFamily="18" charset="0"/>
                          </a:rPr>
                          <m:t>0.014</m:t>
                        </m:r>
                        <m:r>
                          <a:rPr lang="en-US" sz="2999" b="0" i="1" strike="sngStrike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999" dirty="0"/>
                  <a:t>  = </a:t>
                </a:r>
                <a:r>
                  <a:rPr lang="en-US" sz="2999" strike="sngStrike" dirty="0"/>
                  <a:t>526</a:t>
                </a:r>
              </a:p>
              <a:p>
                <a:pPr marL="0" indent="0">
                  <a:buFont typeface="Arial" charset="0"/>
                  <a:buNone/>
                </a:pPr>
                <a:endParaRPr lang="en-US" sz="2399" dirty="0"/>
              </a:p>
              <a:p>
                <a:pPr marL="0" indent="0">
                  <a:buFont typeface="Arial" charset="0"/>
                  <a:buNone/>
                </a:pPr>
                <a:endParaRPr lang="en-US" sz="2399" dirty="0"/>
              </a:p>
            </p:txBody>
          </p:sp>
        </mc:Choice>
        <mc:Fallback xmlns="">
          <p:sp>
            <p:nvSpPr>
              <p:cNvPr id="4" name="Content Placeholder 2">
                <a:extLst>
                  <a:ext uri="{FF2B5EF4-FFF2-40B4-BE49-F238E27FC236}">
                    <a16:creationId xmlns:a16="http://schemas.microsoft.com/office/drawing/2014/main" id="{8EA95F90-2B02-364C-BC1D-8CF7A5AE1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80" y="1826043"/>
                <a:ext cx="10304912" cy="4609812"/>
              </a:xfrm>
              <a:prstGeom prst="rect">
                <a:avLst/>
              </a:prstGeom>
              <a:blipFill>
                <a:blip r:embed="rId2"/>
                <a:stretch>
                  <a:fillRect l="-1108" t="-1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FEAB1FD-96AB-AD40-A585-F3692CAE90E9}"/>
              </a:ext>
            </a:extLst>
          </p:cNvPr>
          <p:cNvGrpSpPr/>
          <p:nvPr/>
        </p:nvGrpSpPr>
        <p:grpSpPr>
          <a:xfrm>
            <a:off x="8990012" y="2222500"/>
            <a:ext cx="3048000" cy="3338180"/>
            <a:chOff x="5334000" y="2312140"/>
            <a:chExt cx="3048000" cy="3338180"/>
          </a:xfrm>
        </p:grpSpPr>
        <p:sp>
          <p:nvSpPr>
            <p:cNvPr id="6" name="Triangle 5">
              <a:extLst>
                <a:ext uri="{FF2B5EF4-FFF2-40B4-BE49-F238E27FC236}">
                  <a16:creationId xmlns:a16="http://schemas.microsoft.com/office/drawing/2014/main" id="{C329F241-DD70-0948-9700-CC376859294A}"/>
                </a:ext>
              </a:extLst>
            </p:cNvPr>
            <p:cNvSpPr/>
            <p:nvPr/>
          </p:nvSpPr>
          <p:spPr>
            <a:xfrm>
              <a:off x="5334000" y="2312140"/>
              <a:ext cx="3048000" cy="3338180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7" name="Triangle 6">
              <a:extLst>
                <a:ext uri="{FF2B5EF4-FFF2-40B4-BE49-F238E27FC236}">
                  <a16:creationId xmlns:a16="http://schemas.microsoft.com/office/drawing/2014/main" id="{D409AF11-9049-9148-93FB-D3DD66D93AAC}"/>
                </a:ext>
              </a:extLst>
            </p:cNvPr>
            <p:cNvSpPr/>
            <p:nvPr/>
          </p:nvSpPr>
          <p:spPr>
            <a:xfrm>
              <a:off x="6629400" y="2350804"/>
              <a:ext cx="457200" cy="445575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3F0DD3F-DCBE-884E-BFFD-E977D8B82462}"/>
              </a:ext>
            </a:extLst>
          </p:cNvPr>
          <p:cNvGrpSpPr/>
          <p:nvPr/>
        </p:nvGrpSpPr>
        <p:grpSpPr>
          <a:xfrm>
            <a:off x="7522815" y="4191000"/>
            <a:ext cx="1467197" cy="1369680"/>
            <a:chOff x="5334000" y="2312140"/>
            <a:chExt cx="3048000" cy="3338180"/>
          </a:xfrm>
        </p:grpSpPr>
        <p:sp>
          <p:nvSpPr>
            <p:cNvPr id="11" name="Triangle 10">
              <a:extLst>
                <a:ext uri="{FF2B5EF4-FFF2-40B4-BE49-F238E27FC236}">
                  <a16:creationId xmlns:a16="http://schemas.microsoft.com/office/drawing/2014/main" id="{CB334C2E-1D95-6D4F-8BB9-D20F00B77AA7}"/>
                </a:ext>
              </a:extLst>
            </p:cNvPr>
            <p:cNvSpPr/>
            <p:nvPr/>
          </p:nvSpPr>
          <p:spPr>
            <a:xfrm>
              <a:off x="5334000" y="2312140"/>
              <a:ext cx="3048000" cy="3338180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5000">
                  <a:schemeClr val="accent3">
                    <a:lumMod val="0"/>
                    <a:lumOff val="100000"/>
                  </a:schemeClr>
                </a:gs>
                <a:gs pos="100000">
                  <a:schemeClr val="accent3">
                    <a:lumMod val="100000"/>
                  </a:schemeClr>
                </a:gs>
              </a:gsLst>
              <a:path path="circle">
                <a:fillToRect l="50000" t="-80000" r="50000" b="18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DAFF6E40-8F06-1E42-B306-C3046A631825}"/>
                </a:ext>
              </a:extLst>
            </p:cNvPr>
            <p:cNvSpPr/>
            <p:nvPr/>
          </p:nvSpPr>
          <p:spPr>
            <a:xfrm>
              <a:off x="6324097" y="2350804"/>
              <a:ext cx="1067806" cy="1075623"/>
            </a:xfrm>
            <a:prstGeom prst="triangle">
              <a:avLst/>
            </a:prstGeom>
            <a:gradFill flip="none" rotWithShape="1">
              <a:gsLst>
                <a:gs pos="0">
                  <a:schemeClr val="accent3">
                    <a:lumMod val="89000"/>
                  </a:schemeClr>
                </a:gs>
                <a:gs pos="23000">
                  <a:schemeClr val="accent3">
                    <a:lumMod val="89000"/>
                  </a:schemeClr>
                </a:gs>
                <a:gs pos="69000">
                  <a:schemeClr val="accent3">
                    <a:lumMod val="75000"/>
                  </a:schemeClr>
                </a:gs>
                <a:gs pos="97000">
                  <a:schemeClr val="accent3">
                    <a:lumMod val="7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accent3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C2AD3F5F-B86B-3748-89BA-696DB75DEAD0}"/>
              </a:ext>
            </a:extLst>
          </p:cNvPr>
          <p:cNvSpPr txBox="1"/>
          <p:nvPr/>
        </p:nvSpPr>
        <p:spPr>
          <a:xfrm>
            <a:off x="7717964" y="5576544"/>
            <a:ext cx="10768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Targeted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54C2251-1902-1A44-9B7C-2B191CFD6C33}"/>
              </a:ext>
            </a:extLst>
          </p:cNvPr>
          <p:cNvSpPr txBox="1"/>
          <p:nvPr/>
        </p:nvSpPr>
        <p:spPr>
          <a:xfrm>
            <a:off x="10193986" y="5560680"/>
            <a:ext cx="7010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MDA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42FA83-ADD6-4043-B41C-0062112FA0AD}"/>
                  </a:ext>
                </a:extLst>
              </p:cNvPr>
              <p:cNvSpPr/>
              <p:nvPr/>
            </p:nvSpPr>
            <p:spPr>
              <a:xfrm>
                <a:off x="837980" y="4427532"/>
                <a:ext cx="4076757" cy="7471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457063" lvl="1" indent="0">
                  <a:buFont typeface="Arial" charset="0"/>
                  <a:buNone/>
                </a:pPr>
                <a:r>
                  <a:rPr lang="en-US" sz="2399" dirty="0"/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999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0.0</m:t>
                        </m:r>
                        <m:r>
                          <a:rPr lang="en-US" sz="2999" b="0" i="1" smtClean="0">
                            <a:latin typeface="Cambria Math" panose="02040503050406030204" pitchFamily="18" charset="0"/>
                          </a:rPr>
                          <m:t>330</m:t>
                        </m:r>
                        <m:r>
                          <a:rPr lang="en-US" sz="2999" i="1">
                            <a:latin typeface="Cambria Math" panose="02040503050406030204" pitchFamily="18" charset="0"/>
                          </a:rPr>
                          <m:t>−0.0</m:t>
                        </m:r>
                        <m:r>
                          <a:rPr lang="en-US" sz="2999" b="0" i="1" smtClean="0">
                            <a:latin typeface="Cambria Math" panose="02040503050406030204" pitchFamily="18" charset="0"/>
                          </a:rPr>
                          <m:t>292</m:t>
                        </m:r>
                      </m:den>
                    </m:f>
                  </m:oMath>
                </a14:m>
                <a:r>
                  <a:rPr lang="en-US" sz="2999" dirty="0"/>
                  <a:t>  = 263</a:t>
                </a:r>
              </a:p>
            </p:txBody>
          </p:sp>
        </mc:Choice>
        <mc:Fallback xmlns="">
          <p:sp>
            <p:nvSpPr>
              <p:cNvPr id="3" name="Rectangle 2">
                <a:extLst>
                  <a:ext uri="{FF2B5EF4-FFF2-40B4-BE49-F238E27FC236}">
                    <a16:creationId xmlns:a16="http://schemas.microsoft.com/office/drawing/2014/main" id="{0642FA83-ADD6-4043-B41C-0062112FA0A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80" y="4427532"/>
                <a:ext cx="4076757" cy="747128"/>
              </a:xfrm>
              <a:prstGeom prst="rect">
                <a:avLst/>
              </a:prstGeom>
              <a:blipFill>
                <a:blip r:embed="rId3"/>
                <a:stretch>
                  <a:fillRect r="-2484" b="-118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37842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09598" y="391357"/>
            <a:ext cx="9502986" cy="1066800"/>
          </a:xfrm>
        </p:spPr>
        <p:txBody>
          <a:bodyPr/>
          <a:lstStyle/>
          <a:p>
            <a:r>
              <a:rPr lang="en-US" dirty="0"/>
              <a:t>Hospital discharge-a time of high mortality risk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9738" y="2667000"/>
            <a:ext cx="24399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Nemetchek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BMJ Open, 2018</a:t>
            </a:r>
          </a:p>
        </p:txBody>
      </p:sp>
      <p:graphicFrame>
        <p:nvGraphicFramePr>
          <p:cNvPr id="17" name="Content Placeholder 3">
            <a:extLst>
              <a:ext uri="{FF2B5EF4-FFF2-40B4-BE49-F238E27FC236}">
                <a16:creationId xmlns:a16="http://schemas.microsoft.com/office/drawing/2014/main" id="{7209366F-0C77-564F-BDF6-E1C999F474B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976630"/>
              </p:ext>
            </p:extLst>
          </p:nvPr>
        </p:nvGraphicFramePr>
        <p:xfrm>
          <a:off x="2284412" y="1530155"/>
          <a:ext cx="9372599" cy="4541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429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336">
                  <a:extLst>
                    <a:ext uri="{9D8B030D-6E8A-4147-A177-3AD203B41FA5}">
                      <a16:colId xmlns:a16="http://schemas.microsoft.com/office/drawing/2014/main" val="1283202030"/>
                    </a:ext>
                  </a:extLst>
                </a:gridCol>
                <a:gridCol w="15324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2421">
                  <a:extLst>
                    <a:ext uri="{9D8B030D-6E8A-4147-A177-3AD203B41FA5}">
                      <a16:colId xmlns:a16="http://schemas.microsoft.com/office/drawing/2014/main" val="369490764"/>
                    </a:ext>
                  </a:extLst>
                </a:gridCol>
                <a:gridCol w="1532421">
                  <a:extLst>
                    <a:ext uri="{9D8B030D-6E8A-4147-A177-3AD203B41FA5}">
                      <a16:colId xmlns:a16="http://schemas.microsoft.com/office/drawing/2014/main" val="1914204655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r>
                        <a:rPr lang="en-US" sz="2000" b="1" dirty="0"/>
                        <a:t>Study 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baseline="0" dirty="0"/>
                        <a:t>Country</a:t>
                      </a:r>
                      <a:endParaRPr lang="en-US" sz="2000" b="1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Year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Age Range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/>
                        <a:t>PDM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 gridSpan="5">
                  <a:txBody>
                    <a:bodyPr/>
                    <a:lstStyle/>
                    <a:p>
                      <a:r>
                        <a:rPr lang="en-US" sz="2000" b="1" i="1" dirty="0"/>
                        <a:t>All admissions</a:t>
                      </a:r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000" b="1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2392422032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dirty="0" err="1"/>
                        <a:t>Moisi</a:t>
                      </a:r>
                      <a:r>
                        <a:rPr lang="en-US" dirty="0"/>
                        <a:t>, Bull WHO, 2011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/>
                        <a:t>Kenya</a:t>
                      </a:r>
                      <a:endParaRPr lang="en-US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2004-2008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&lt;15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5.2%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  Wiens, BMJ Open, 2015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Uganda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2012-2013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6-15y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4.9%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51922">
                <a:tc gridSpan="5">
                  <a:txBody>
                    <a:bodyPr/>
                    <a:lstStyle/>
                    <a:p>
                      <a:r>
                        <a:rPr lang="en-US" b="1" i="1" dirty="0"/>
                        <a:t>Malnutrition admissions</a:t>
                      </a:r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  Berkley, Lancet GH, 2016 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/>
                        <a:t>Kenya</a:t>
                      </a:r>
                      <a:endParaRPr lang="en-US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2009-2013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2-59m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11.1%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dirty="0" err="1"/>
                        <a:t>Grenov</a:t>
                      </a:r>
                      <a:r>
                        <a:rPr lang="en-US" dirty="0"/>
                        <a:t>, J Ped Gast Nut, 2017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/>
                        <a:t>Uganda</a:t>
                      </a:r>
                      <a:endParaRPr lang="en-US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2014-2015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6-59m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2.4%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  </a:t>
                      </a:r>
                      <a:r>
                        <a:rPr lang="en-US" dirty="0" err="1"/>
                        <a:t>Kerac</a:t>
                      </a:r>
                      <a:r>
                        <a:rPr lang="en-US" dirty="0"/>
                        <a:t>, </a:t>
                      </a:r>
                      <a:r>
                        <a:rPr lang="en-US" dirty="0" err="1"/>
                        <a:t>PLoS</a:t>
                      </a:r>
                      <a:r>
                        <a:rPr lang="en-US" dirty="0"/>
                        <a:t> One, 2014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Malawi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2006-2007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5-168m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24%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51922">
                <a:tc gridSpan="5">
                  <a:txBody>
                    <a:bodyPr/>
                    <a:lstStyle/>
                    <a:p>
                      <a:r>
                        <a:rPr lang="en-US" b="1" i="1" dirty="0"/>
                        <a:t>Respiratory Infection Admissions</a:t>
                      </a:r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85256" marR="85256"/>
                </a:tc>
                <a:tc hMerge="1">
                  <a:txBody>
                    <a:bodyPr/>
                    <a:lstStyle/>
                    <a:p>
                      <a:pPr algn="ctr"/>
                      <a:endParaRPr lang="en-US" sz="2000" dirty="0"/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1626107790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/>
                        <a:t>Newberry, Ped </a:t>
                      </a:r>
                      <a:r>
                        <a:rPr lang="en-US" dirty="0" err="1"/>
                        <a:t>Int</a:t>
                      </a:r>
                      <a:r>
                        <a:rPr lang="en-US" dirty="0"/>
                        <a:t> Chi Health, 2017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/>
                        <a:t>Malawi</a:t>
                      </a:r>
                      <a:endParaRPr lang="en-US" dirty="0"/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2008-2012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2-6m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35%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4286195215"/>
                  </a:ext>
                </a:extLst>
              </a:tr>
              <a:tr h="351922">
                <a:tc>
                  <a:txBody>
                    <a:bodyPr/>
                    <a:lstStyle/>
                    <a:p>
                      <a:r>
                        <a:rPr lang="en-US" dirty="0" err="1"/>
                        <a:t>Ngari</a:t>
                      </a:r>
                      <a:r>
                        <a:rPr lang="en-US" dirty="0"/>
                        <a:t>, Perinat Epi, 2017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Kenya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2007-2012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1-59m</a:t>
                      </a:r>
                    </a:p>
                  </a:txBody>
                  <a:tcPr marL="85256" marR="8525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/>
                        <a:t>3.1%</a:t>
                      </a:r>
                    </a:p>
                  </a:txBody>
                  <a:tcPr marL="85256" marR="85256"/>
                </a:tc>
                <a:extLst>
                  <a:ext uri="{0D108BD9-81ED-4DB2-BD59-A6C34878D82A}">
                    <a16:rowId xmlns:a16="http://schemas.microsoft.com/office/drawing/2014/main" val="2216402462"/>
                  </a:ext>
                </a:extLst>
              </a:tr>
            </a:tbl>
          </a:graphicData>
        </a:graphic>
      </p:graphicFrame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210CE310-EF1B-EA40-830E-6248CECAC6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3" y="1600200"/>
            <a:ext cx="2056228" cy="10668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D2F8DF1-31FE-2749-B414-381CAAC8D696}"/>
              </a:ext>
            </a:extLst>
          </p:cNvPr>
          <p:cNvSpPr txBox="1"/>
          <p:nvPr/>
        </p:nvSpPr>
        <p:spPr>
          <a:xfrm>
            <a:off x="10133011" y="1523561"/>
            <a:ext cx="1524000" cy="454811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97877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31B051-A7E8-0D44-807E-E80E036A3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Hospital discharge might be an ideal “targeting” strategy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6EC8A41-3CF3-9848-95C6-6B4D7DA201BE}"/>
              </a:ext>
            </a:extLst>
          </p:cNvPr>
          <p:cNvSpPr txBox="1">
            <a:spLocks/>
          </p:cNvSpPr>
          <p:nvPr/>
        </p:nvSpPr>
        <p:spPr>
          <a:xfrm>
            <a:off x="980123" y="2169175"/>
            <a:ext cx="5277761" cy="3235929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tx1"/>
              </a:buClr>
              <a:buSzPct val="100000"/>
              <a:buFont typeface="Arial" charset="0"/>
              <a:buChar char="•"/>
              <a:defRPr kumimoji="0"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en-US" b="1" dirty="0"/>
              <a:t>High-risk</a:t>
            </a:r>
            <a:r>
              <a:rPr lang="en-US" dirty="0"/>
              <a:t> of death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Large number </a:t>
            </a:r>
            <a:r>
              <a:rPr lang="en-US" dirty="0"/>
              <a:t>of children </a:t>
            </a:r>
          </a:p>
          <a:p>
            <a:pPr>
              <a:buFont typeface="Wingdings" pitchFamily="2" charset="2"/>
              <a:buChar char="ü"/>
            </a:pPr>
            <a:r>
              <a:rPr lang="en-US" dirty="0"/>
              <a:t>Easily </a:t>
            </a:r>
            <a:r>
              <a:rPr lang="en-US" b="1" dirty="0"/>
              <a:t>identifiable 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Leverages </a:t>
            </a:r>
            <a:r>
              <a:rPr lang="en-US" dirty="0"/>
              <a:t>existing infrastructure/ program</a:t>
            </a:r>
          </a:p>
          <a:p>
            <a:pPr>
              <a:buFont typeface="Wingdings" pitchFamily="2" charset="2"/>
              <a:buChar char="ü"/>
            </a:pPr>
            <a:r>
              <a:rPr lang="en-US" b="1" dirty="0"/>
              <a:t>Missed</a:t>
            </a:r>
            <a:r>
              <a:rPr lang="en-US" dirty="0"/>
              <a:t> by existing guidelines/ interventions</a:t>
            </a:r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8" name="Picture 7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3561A034-6A6B-5C4D-9148-EAB6CC008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2" y="2286000"/>
            <a:ext cx="4853894" cy="323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5299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Potential mechanisms of post-discharge mortality &amp; morbidity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718069" y="1477500"/>
            <a:ext cx="9060425" cy="4085100"/>
            <a:chOff x="1718069" y="1477500"/>
            <a:chExt cx="9060425" cy="4085100"/>
          </a:xfrm>
        </p:grpSpPr>
        <p:cxnSp>
          <p:nvCxnSpPr>
            <p:cNvPr id="16" name="Straight Connector 15"/>
            <p:cNvCxnSpPr/>
            <p:nvPr/>
          </p:nvCxnSpPr>
          <p:spPr>
            <a:xfrm flipH="1">
              <a:off x="4337123" y="1860214"/>
              <a:ext cx="1" cy="371128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4"/>
            <p:cNvGrpSpPr/>
            <p:nvPr/>
          </p:nvGrpSpPr>
          <p:grpSpPr>
            <a:xfrm>
              <a:off x="2224563" y="2227832"/>
              <a:ext cx="8062020" cy="369332"/>
              <a:chOff x="700980" y="1621740"/>
              <a:chExt cx="8062020" cy="369332"/>
            </a:xfrm>
          </p:grpSpPr>
          <p:sp>
            <p:nvSpPr>
              <p:cNvPr id="18" name="TextBox 17"/>
              <p:cNvSpPr txBox="1"/>
              <p:nvPr/>
            </p:nvSpPr>
            <p:spPr>
              <a:xfrm>
                <a:off x="700980" y="1621740"/>
                <a:ext cx="211842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/>
                  <a:t>Hospitalization</a:t>
                </a:r>
                <a:endParaRPr lang="en-US" dirty="0"/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2819400" y="1621740"/>
                <a:ext cx="5943600" cy="36933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/>
                  <a:t>At-home recovery</a:t>
                </a:r>
              </a:p>
            </p:txBody>
          </p:sp>
        </p:grpSp>
        <p:sp>
          <p:nvSpPr>
            <p:cNvPr id="26" name="TextBox 25"/>
            <p:cNvSpPr txBox="1"/>
            <p:nvPr/>
          </p:nvSpPr>
          <p:spPr>
            <a:xfrm>
              <a:off x="3791235" y="1490882"/>
              <a:ext cx="10917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/>
                <a:t>Discharge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822522" y="2740474"/>
              <a:ext cx="8462890" cy="2822126"/>
              <a:chOff x="1822522" y="2740474"/>
              <a:chExt cx="8462890" cy="2822126"/>
            </a:xfrm>
          </p:grpSpPr>
          <p:grpSp>
            <p:nvGrpSpPr>
              <p:cNvPr id="6" name="Group 5"/>
              <p:cNvGrpSpPr/>
              <p:nvPr/>
            </p:nvGrpSpPr>
            <p:grpSpPr>
              <a:xfrm>
                <a:off x="2224562" y="2740474"/>
                <a:ext cx="2112559" cy="457200"/>
                <a:chOff x="0" y="448371"/>
                <a:chExt cx="2484239" cy="990881"/>
              </a:xfrm>
            </p:grpSpPr>
            <p:sp>
              <p:nvSpPr>
                <p:cNvPr id="13" name="Rectangle 12"/>
                <p:cNvSpPr/>
                <p:nvPr/>
              </p:nvSpPr>
              <p:spPr>
                <a:xfrm>
                  <a:off x="0" y="448371"/>
                  <a:ext cx="2484239" cy="990881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4" name="Rectangle 13"/>
                <p:cNvSpPr/>
                <p:nvPr/>
              </p:nvSpPr>
              <p:spPr>
                <a:xfrm>
                  <a:off x="0" y="448371"/>
                  <a:ext cx="2484239" cy="99088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6464" tIns="89408" rIns="156464" bIns="89408" numCol="1" spcCol="1270" anchor="ctr" anchorCtr="0">
                  <a:noAutofit/>
                </a:bodyPr>
                <a:lstStyle/>
                <a:p>
                  <a:pPr algn="ctr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dirty="0"/>
                    <a:t>Untreated infections</a:t>
                  </a:r>
                </a:p>
              </p:txBody>
            </p:sp>
          </p:grpSp>
          <p:grpSp>
            <p:nvGrpSpPr>
              <p:cNvPr id="7" name="Group 6"/>
              <p:cNvGrpSpPr/>
              <p:nvPr/>
            </p:nvGrpSpPr>
            <p:grpSpPr>
              <a:xfrm>
                <a:off x="4341811" y="3886200"/>
                <a:ext cx="5943600" cy="457200"/>
                <a:chOff x="2831524" y="402923"/>
                <a:chExt cx="2484239" cy="993695"/>
              </a:xfrm>
            </p:grpSpPr>
            <p:sp>
              <p:nvSpPr>
                <p:cNvPr id="11" name="Rectangle 10"/>
                <p:cNvSpPr/>
                <p:nvPr/>
              </p:nvSpPr>
              <p:spPr>
                <a:xfrm>
                  <a:off x="2831524" y="402923"/>
                  <a:ext cx="2484239" cy="993695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2" name="Rectangle 11"/>
                <p:cNvSpPr/>
                <p:nvPr/>
              </p:nvSpPr>
              <p:spPr>
                <a:xfrm>
                  <a:off x="2831524" y="402923"/>
                  <a:ext cx="2484239" cy="993695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6464" tIns="89408" rIns="156464" bIns="89408" numCol="1" spcCol="1270" anchor="ctr" anchorCtr="0">
                  <a:noAutofit/>
                </a:bodyPr>
                <a:lstStyle/>
                <a:p>
                  <a:pPr algn="ctr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dirty="0"/>
                    <a:t>Community acquired infections</a:t>
                  </a:r>
                </a:p>
              </p:txBody>
            </p:sp>
          </p:grpSp>
          <p:grpSp>
            <p:nvGrpSpPr>
              <p:cNvPr id="8" name="Group 7"/>
              <p:cNvGrpSpPr/>
              <p:nvPr/>
            </p:nvGrpSpPr>
            <p:grpSpPr>
              <a:xfrm>
                <a:off x="1822522" y="4485815"/>
                <a:ext cx="3019984" cy="457200"/>
                <a:chOff x="5669160" y="390094"/>
                <a:chExt cx="2484239" cy="1014034"/>
              </a:xfrm>
            </p:grpSpPr>
            <p:sp>
              <p:nvSpPr>
                <p:cNvPr id="9" name="Rectangle 8"/>
                <p:cNvSpPr/>
                <p:nvPr/>
              </p:nvSpPr>
              <p:spPr>
                <a:xfrm>
                  <a:off x="5669160" y="390096"/>
                  <a:ext cx="2484239" cy="990881"/>
                </a:xfrm>
                <a:prstGeom prst="rect">
                  <a:avLst/>
                </a:prstGeom>
                <a:solidFill>
                  <a:schemeClr val="accent3"/>
                </a:solidFill>
                <a:ln>
                  <a:noFill/>
                </a:ln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10" name="Rectangle 9"/>
                <p:cNvSpPr/>
                <p:nvPr/>
              </p:nvSpPr>
              <p:spPr>
                <a:xfrm>
                  <a:off x="5669160" y="390094"/>
                  <a:ext cx="2484239" cy="1014034"/>
                </a:xfrm>
                <a:prstGeom prst="rect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6464" tIns="89408" rIns="156464" bIns="89408" numCol="1" spcCol="1270" anchor="ctr" anchorCtr="0">
                  <a:noAutofit/>
                </a:bodyPr>
                <a:lstStyle/>
                <a:p>
                  <a:pPr algn="ctr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dirty="0"/>
                    <a:t>Acute inflammatory processes </a:t>
                  </a:r>
                </a:p>
              </p:txBody>
            </p:sp>
          </p:grpSp>
          <p:grpSp>
            <p:nvGrpSpPr>
              <p:cNvPr id="22" name="Group 21"/>
              <p:cNvGrpSpPr/>
              <p:nvPr/>
            </p:nvGrpSpPr>
            <p:grpSpPr>
              <a:xfrm>
                <a:off x="4337123" y="5105400"/>
                <a:ext cx="5948289" cy="457200"/>
                <a:chOff x="5669160" y="390096"/>
                <a:chExt cx="2484239" cy="990881"/>
              </a:xfrm>
            </p:grpSpPr>
            <p:sp>
              <p:nvSpPr>
                <p:cNvPr id="23" name="Rectangle 22"/>
                <p:cNvSpPr/>
                <p:nvPr/>
              </p:nvSpPr>
              <p:spPr>
                <a:xfrm>
                  <a:off x="5669160" y="390096"/>
                  <a:ext cx="2484239" cy="990881"/>
                </a:xfrm>
                <a:prstGeom prst="rect">
                  <a:avLst/>
                </a:prstGeom>
                <a:solidFill>
                  <a:schemeClr val="accent3"/>
                </a:solidFill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4" name="Rectangle 23"/>
                <p:cNvSpPr/>
                <p:nvPr/>
              </p:nvSpPr>
              <p:spPr>
                <a:xfrm>
                  <a:off x="5669160" y="390096"/>
                  <a:ext cx="2484239" cy="990881"/>
                </a:xfrm>
                <a:prstGeom prst="rect">
                  <a:avLst/>
                </a:prstGeom>
                <a:ln>
                  <a:solidFill>
                    <a:schemeClr val="accent3"/>
                  </a:solidFill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6464" tIns="89408" rIns="156464" bIns="89408" numCol="1" spcCol="1270" anchor="ctr" anchorCtr="0">
                  <a:noAutofit/>
                </a:bodyPr>
                <a:lstStyle/>
                <a:p>
                  <a:pPr algn="ctr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dirty="0"/>
                    <a:t>Chronic inflammatory processes and repair</a:t>
                  </a:r>
                </a:p>
              </p:txBody>
            </p:sp>
          </p:grpSp>
          <p:grpSp>
            <p:nvGrpSpPr>
              <p:cNvPr id="27" name="Group 26"/>
              <p:cNvGrpSpPr/>
              <p:nvPr/>
            </p:nvGrpSpPr>
            <p:grpSpPr>
              <a:xfrm>
                <a:off x="2436812" y="3315358"/>
                <a:ext cx="1922584" cy="457200"/>
                <a:chOff x="0" y="448371"/>
                <a:chExt cx="2484239" cy="990881"/>
              </a:xfrm>
            </p:grpSpPr>
            <p:sp>
              <p:nvSpPr>
                <p:cNvPr id="28" name="Rectangle 27"/>
                <p:cNvSpPr/>
                <p:nvPr/>
              </p:nvSpPr>
              <p:spPr>
                <a:xfrm>
                  <a:off x="0" y="448371"/>
                  <a:ext cx="2484239" cy="990881"/>
                </a:xfrm>
                <a:prstGeom prst="rect">
                  <a:avLst/>
                </a:prstGeom>
              </p:spPr>
              <p:style>
                <a:lnRef idx="1">
                  <a:schemeClr val="accent1">
                    <a:hueOff val="0"/>
                    <a:satOff val="0"/>
                    <a:lumOff val="0"/>
                    <a:alphaOff val="0"/>
                  </a:schemeClr>
                </a:lnRef>
                <a:fillRef idx="3">
                  <a:schemeClr val="accent1">
                    <a:hueOff val="0"/>
                    <a:satOff val="0"/>
                    <a:lumOff val="0"/>
                    <a:alphaOff val="0"/>
                  </a:schemeClr>
                </a:fillRef>
                <a:effectRef idx="2">
                  <a:schemeClr val="accent1">
                    <a:hueOff val="0"/>
                    <a:satOff val="0"/>
                    <a:lumOff val="0"/>
                    <a:alphaOff val="0"/>
                  </a:schemeClr>
                </a:effectRef>
                <a:fontRef idx="minor">
                  <a:schemeClr val="lt1"/>
                </a:fontRef>
              </p:style>
            </p:sp>
            <p:sp>
              <p:nvSpPr>
                <p:cNvPr id="29" name="Rectangle 28"/>
                <p:cNvSpPr/>
                <p:nvPr/>
              </p:nvSpPr>
              <p:spPr>
                <a:xfrm>
                  <a:off x="0" y="448371"/>
                  <a:ext cx="2484239" cy="990881"/>
                </a:xfrm>
                <a:prstGeom prst="rect">
                  <a:avLst/>
                </a:prstGeom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spcFirstLastPara="0" vert="horz" wrap="square" lIns="156464" tIns="89408" rIns="156464" bIns="89408" numCol="1" spcCol="1270" anchor="ctr" anchorCtr="0">
                  <a:noAutofit/>
                </a:bodyPr>
                <a:lstStyle/>
                <a:p>
                  <a:pPr algn="ctr" defTabSz="977900">
                    <a:lnSpc>
                      <a:spcPct val="90000"/>
                    </a:lnSpc>
                    <a:spcBef>
                      <a:spcPct val="0"/>
                    </a:spcBef>
                    <a:spcAft>
                      <a:spcPct val="35000"/>
                    </a:spcAft>
                  </a:pPr>
                  <a:r>
                    <a:rPr lang="en-US" sz="1600" dirty="0"/>
                    <a:t>Nosocomial infections</a:t>
                  </a:r>
                </a:p>
              </p:txBody>
            </p:sp>
          </p:grpSp>
        </p:grpSp>
        <p:cxnSp>
          <p:nvCxnSpPr>
            <p:cNvPr id="30" name="Straight Connector 29"/>
            <p:cNvCxnSpPr/>
            <p:nvPr/>
          </p:nvCxnSpPr>
          <p:spPr>
            <a:xfrm flipH="1">
              <a:off x="2263956" y="1870199"/>
              <a:ext cx="1" cy="371128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/>
            <p:cNvSpPr txBox="1"/>
            <p:nvPr/>
          </p:nvSpPr>
          <p:spPr>
            <a:xfrm>
              <a:off x="1718069" y="1500867"/>
              <a:ext cx="10775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Admission</a:t>
              </a:r>
            </a:p>
          </p:txBody>
        </p:sp>
        <p:cxnSp>
          <p:nvCxnSpPr>
            <p:cNvPr id="32" name="Straight Connector 31"/>
            <p:cNvCxnSpPr/>
            <p:nvPr/>
          </p:nvCxnSpPr>
          <p:spPr>
            <a:xfrm flipH="1">
              <a:off x="10285412" y="1858459"/>
              <a:ext cx="1" cy="371128"/>
            </a:xfrm>
            <a:prstGeom prst="line">
              <a:avLst/>
            </a:prstGeom>
            <a:ln w="254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Box 32"/>
            <p:cNvSpPr txBox="1"/>
            <p:nvPr/>
          </p:nvSpPr>
          <p:spPr>
            <a:xfrm>
              <a:off x="9792327" y="1477500"/>
              <a:ext cx="9861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6 months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002370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Azithromycin may reduce post-discharge period through multiple pathways</a:t>
            </a:r>
          </a:p>
        </p:txBody>
      </p:sp>
      <p:graphicFrame>
        <p:nvGraphicFramePr>
          <p:cNvPr id="21" name="Content Placeholder 20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6842890"/>
              </p:ext>
            </p:extLst>
          </p:nvPr>
        </p:nvGraphicFramePr>
        <p:xfrm>
          <a:off x="2135060" y="1447800"/>
          <a:ext cx="8153400" cy="46786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2" name="TextBox 21"/>
          <p:cNvSpPr txBox="1"/>
          <p:nvPr/>
        </p:nvSpPr>
        <p:spPr>
          <a:xfrm>
            <a:off x="4927529" y="5334000"/>
            <a:ext cx="25623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Tita</a:t>
            </a:r>
            <a:r>
              <a:rPr lang="en-US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NEJM, 2016; </a:t>
            </a:r>
            <a:r>
              <a:rPr lang="en-US" sz="1200" i="1" dirty="0" err="1">
                <a:solidFill>
                  <a:schemeClr val="bg2">
                    <a:lumMod val="60000"/>
                    <a:lumOff val="40000"/>
                  </a:schemeClr>
                </a:solidFill>
              </a:rPr>
              <a:t>Oluwalana</a:t>
            </a:r>
            <a:r>
              <a:rPr lang="en-US" sz="1200" i="1" dirty="0">
                <a:solidFill>
                  <a:schemeClr val="bg2">
                    <a:lumMod val="60000"/>
                    <a:lumOff val="40000"/>
                  </a:schemeClr>
                </a:solidFill>
              </a:rPr>
              <a:t>, Pediatrics, 2017; Hakim, NEJM, 2017 </a:t>
            </a:r>
          </a:p>
          <a:p>
            <a:endParaRPr lang="en-US" sz="1200" i="1" dirty="0">
              <a:solidFill>
                <a:schemeClr val="bg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12765" y="5336709"/>
            <a:ext cx="25345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Roca,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Clin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micro &amp; infect, 2016; Valery Lancet ID, 2013; Solomon, NEJM, 2004;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Basauldo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PIDJ, 2003; Gaynor, AJTMH, 2-14</a:t>
            </a:r>
          </a:p>
          <a:p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793344" y="5336709"/>
            <a:ext cx="25174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Schogler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Euro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Resp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 J, 2015; Cramer, Postgraduate Medicine,  2017; Southern, Cochrane, 2012; </a:t>
            </a:r>
            <a:r>
              <a:rPr lang="en-US" sz="1200" i="1" dirty="0" err="1">
                <a:solidFill>
                  <a:schemeClr val="bg1">
                    <a:lumMod val="50000"/>
                  </a:schemeClr>
                </a:solidFill>
              </a:rPr>
              <a:t>Saiman</a:t>
            </a:r>
            <a:r>
              <a:rPr lang="en-US" sz="1200" i="1" dirty="0">
                <a:solidFill>
                  <a:schemeClr val="bg1">
                    <a:lumMod val="50000"/>
                  </a:schemeClr>
                </a:solidFill>
              </a:rPr>
              <a:t>, JAMA, 2010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06" t="24445" r="34107" b="24444"/>
          <a:stretch/>
        </p:blipFill>
        <p:spPr>
          <a:xfrm>
            <a:off x="531812" y="2743200"/>
            <a:ext cx="1055020" cy="1723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897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4" grpId="0"/>
      <p:bldP spid="2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Toto Bora 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6612" y="3581400"/>
            <a:ext cx="5867400" cy="2438400"/>
          </a:xfrm>
        </p:spPr>
        <p:txBody>
          <a:bodyPr>
            <a:normAutofit fontScale="85000" lnSpcReduction="20000"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4400" dirty="0"/>
              <a:t>To determine the benefit and risk of azithromycin use in children age 1 to 59 months discharged from hospital in western Kenya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269" r="21788"/>
          <a:stretch/>
        </p:blipFill>
        <p:spPr>
          <a:xfrm rot="5400000">
            <a:off x="7417298" y="1572714"/>
            <a:ext cx="3505201" cy="3712573"/>
          </a:xfrm>
          <a:prstGeom prst="rect">
            <a:avLst/>
          </a:prstGeom>
          <a:ln w="2222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B692E6F-5B64-6447-81CE-98B867F53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45131" y="1457786"/>
            <a:ext cx="2806281" cy="1983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1466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Study details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4418012" y="1379554"/>
            <a:ext cx="7630552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/>
              <a:t>Design</a:t>
            </a:r>
            <a:r>
              <a:rPr lang="en-US" sz="2800" dirty="0"/>
              <a:t>: Double-blind, placebo-controlled, randomized controlled trial </a:t>
            </a:r>
          </a:p>
          <a:p>
            <a:r>
              <a:rPr lang="en-US" sz="2800" b="1" u="sng" dirty="0"/>
              <a:t>Intervention</a:t>
            </a:r>
            <a:r>
              <a:rPr lang="en-US" sz="2800" dirty="0"/>
              <a:t>: 5 day course of oral suspension formulation azithromycin (10 mg/kg on day 1, followed by 5mg/kg/day on days 2-5) or placebo</a:t>
            </a:r>
          </a:p>
          <a:p>
            <a:r>
              <a:rPr lang="en-US" sz="2800" b="1" u="sng" dirty="0"/>
              <a:t>Outcome</a:t>
            </a:r>
            <a:r>
              <a:rPr lang="en-US" sz="2800" dirty="0"/>
              <a:t>: Re-hospitalization or death, linear &amp; ponderal growth, pathogen carriage, antibiotic resistance</a:t>
            </a:r>
          </a:p>
          <a:p>
            <a:r>
              <a:rPr lang="en-US" sz="2800" b="1" u="sng" dirty="0"/>
              <a:t>Period</a:t>
            </a:r>
            <a:r>
              <a:rPr lang="en-US" sz="2800" dirty="0"/>
              <a:t>: June 2016 – September 2019</a:t>
            </a:r>
          </a:p>
          <a:p>
            <a:r>
              <a:rPr lang="en-US" sz="2800" b="1" u="sng" dirty="0"/>
              <a:t>Population</a:t>
            </a:r>
            <a:r>
              <a:rPr lang="en-US" sz="2800" dirty="0"/>
              <a:t>: 1400 children aged 1m-59m recently discharged from hospital (400 caregivers)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823895" y="1565240"/>
            <a:ext cx="3409468" cy="4460721"/>
            <a:chOff x="1979612" y="1593376"/>
            <a:chExt cx="3409468" cy="4460721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9612" y="1593376"/>
              <a:ext cx="3409468" cy="4460721"/>
            </a:xfrm>
            <a:prstGeom prst="rect">
              <a:avLst/>
            </a:prstGeom>
          </p:spPr>
        </p:pic>
        <p:sp>
          <p:nvSpPr>
            <p:cNvPr id="21" name="Oval 20"/>
            <p:cNvSpPr/>
            <p:nvPr/>
          </p:nvSpPr>
          <p:spPr>
            <a:xfrm>
              <a:off x="1979612" y="3886200"/>
              <a:ext cx="685800" cy="457200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601600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TART_PowerPoint_Template_2011-12-5_v3">
  <a:themeElements>
    <a:clrScheme name="Custom 2">
      <a:dk1>
        <a:sysClr val="windowText" lastClr="000000"/>
      </a:dk1>
      <a:lt1>
        <a:sysClr val="window" lastClr="FFFFFF"/>
      </a:lt1>
      <a:dk2>
        <a:srgbClr val="595959"/>
      </a:dk2>
      <a:lt2>
        <a:srgbClr val="595959"/>
      </a:lt2>
      <a:accent1>
        <a:srgbClr val="006792"/>
      </a:accent1>
      <a:accent2>
        <a:srgbClr val="3995B9"/>
      </a:accent2>
      <a:accent3>
        <a:srgbClr val="73C167"/>
      </a:accent3>
      <a:accent4>
        <a:srgbClr val="595959"/>
      </a:accent4>
      <a:accent5>
        <a:srgbClr val="509ACC"/>
      </a:accent5>
      <a:accent6>
        <a:srgbClr val="7F6AA2"/>
      </a:accent6>
      <a:hlink>
        <a:srgbClr val="D0AF72"/>
      </a:hlink>
      <a:folHlink>
        <a:srgbClr val="503D1A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START_PowerPoint_Template_2011-12-5_v3.potx</Template>
  <TotalTime>5460</TotalTime>
  <Words>1418</Words>
  <Application>Microsoft Macintosh PowerPoint</Application>
  <PresentationFormat>Custom</PresentationFormat>
  <Paragraphs>362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Cambria Math</vt:lpstr>
      <vt:lpstr>Tw Cen MT</vt:lpstr>
      <vt:lpstr>Wingdings</vt:lpstr>
      <vt:lpstr>START_PowerPoint_Template_2011-12-5_v3</vt:lpstr>
      <vt:lpstr>Azithromycin to prevent post-discharge morbidity &amp; mortality</vt:lpstr>
      <vt:lpstr>Number needed to treat-MDA</vt:lpstr>
      <vt:lpstr>Number needed to treat-Targeted</vt:lpstr>
      <vt:lpstr>Hospital discharge-a time of high mortality risk</vt:lpstr>
      <vt:lpstr>Hospital discharge might be an ideal “targeting” strategy</vt:lpstr>
      <vt:lpstr>Potential mechanisms of post-discharge mortality &amp; morbidity</vt:lpstr>
      <vt:lpstr>Azithromycin may reduce post-discharge period through multiple pathways</vt:lpstr>
      <vt:lpstr>Toto Bora Objective</vt:lpstr>
      <vt:lpstr>Study details</vt:lpstr>
      <vt:lpstr>Trial design</vt:lpstr>
      <vt:lpstr>Characteristics of enrolled participants (N=991)</vt:lpstr>
      <vt:lpstr>Characteristics of enrolled participants (N=991)</vt:lpstr>
      <vt:lpstr>Previous hospitalizations among enrolled participants (N=991)</vt:lpstr>
      <vt:lpstr>Proportion of E. coli isolates not susceptible to antibiotics at hospital discharge </vt:lpstr>
      <vt:lpstr>Post-discharge vs. MDA</vt:lpstr>
      <vt:lpstr>More to come….</vt:lpstr>
      <vt:lpstr>Acknowledgements</vt:lpstr>
      <vt:lpstr>Additional slides</vt:lpstr>
      <vt:lpstr>Antibiotic prescription at discharge</vt:lpstr>
      <vt:lpstr>Antibiotic use during hospitalization</vt:lpstr>
      <vt:lpstr>Number of co-morbidities</vt:lpstr>
      <vt:lpstr>Most common diagnoses of co-morbidities</vt:lpstr>
    </vt:vector>
  </TitlesOfParts>
  <Manager/>
  <Company>Microsoft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Patricia Pavlinac</dc:creator>
  <cp:keywords/>
  <dc:description/>
  <cp:lastModifiedBy>Patricia B Pavlinac</cp:lastModifiedBy>
  <cp:revision>195</cp:revision>
  <dcterms:created xsi:type="dcterms:W3CDTF">2011-11-17T17:01:57Z</dcterms:created>
  <dcterms:modified xsi:type="dcterms:W3CDTF">2019-04-16T17:39:52Z</dcterms:modified>
  <cp:category/>
</cp:coreProperties>
</file>