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266" r:id="rId3"/>
    <p:sldId id="301" r:id="rId4"/>
    <p:sldId id="307" r:id="rId5"/>
    <p:sldId id="308" r:id="rId6"/>
    <p:sldId id="268" r:id="rId7"/>
    <p:sldId id="306" r:id="rId8"/>
    <p:sldId id="309" r:id="rId9"/>
    <p:sldId id="310" r:id="rId10"/>
    <p:sldId id="311" r:id="rId11"/>
    <p:sldId id="284" r:id="rId12"/>
    <p:sldId id="265" r:id="rId13"/>
    <p:sldId id="285" r:id="rId14"/>
    <p:sldId id="313" r:id="rId15"/>
    <p:sldId id="292" r:id="rId16"/>
    <p:sldId id="287" r:id="rId17"/>
    <p:sldId id="286" r:id="rId18"/>
    <p:sldId id="288" r:id="rId19"/>
    <p:sldId id="291" r:id="rId20"/>
    <p:sldId id="279" r:id="rId21"/>
    <p:sldId id="314" r:id="rId22"/>
    <p:sldId id="282" r:id="rId23"/>
    <p:sldId id="281" r:id="rId24"/>
    <p:sldId id="321" r:id="rId25"/>
    <p:sldId id="322" r:id="rId26"/>
    <p:sldId id="283" r:id="rId27"/>
    <p:sldId id="320" r:id="rId28"/>
    <p:sldId id="257" r:id="rId29"/>
    <p:sldId id="315" r:id="rId30"/>
    <p:sldId id="317" r:id="rId31"/>
    <p:sldId id="316" r:id="rId32"/>
    <p:sldId id="319" r:id="rId33"/>
    <p:sldId id="259" r:id="rId34"/>
    <p:sldId id="260" r:id="rId35"/>
    <p:sldId id="323" r:id="rId36"/>
    <p:sldId id="324" r:id="rId37"/>
    <p:sldId id="325" r:id="rId38"/>
    <p:sldId id="326" r:id="rId39"/>
    <p:sldId id="327" r:id="rId40"/>
    <p:sldId id="275" r:id="rId41"/>
    <p:sldId id="276" r:id="rId42"/>
    <p:sldId id="277" r:id="rId43"/>
    <p:sldId id="329" r:id="rId44"/>
    <p:sldId id="331" r:id="rId45"/>
    <p:sldId id="332" r:id="rId46"/>
    <p:sldId id="330" r:id="rId47"/>
    <p:sldId id="278" r:id="rId48"/>
    <p:sldId id="333" r:id="rId49"/>
    <p:sldId id="289" r:id="rId50"/>
    <p:sldId id="297" r:id="rId51"/>
    <p:sldId id="298" r:id="rId52"/>
    <p:sldId id="299" r:id="rId53"/>
    <p:sldId id="300" r:id="rId54"/>
    <p:sldId id="312" r:id="rId55"/>
    <p:sldId id="27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2292" autoAdjust="0"/>
  </p:normalViewPr>
  <p:slideViewPr>
    <p:cSldViewPr snapToGrid="0" snapToObjects="1">
      <p:cViewPr varScale="1">
        <p:scale>
          <a:sx n="72" d="100"/>
          <a:sy n="72" d="100"/>
        </p:scale>
        <p:origin x="14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3120B-6A62-8141-B5B8-28498066FE25}" type="datetimeFigureOut">
              <a:rPr lang="en-US" smtClean="0"/>
              <a:t>4/15/2018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A05B1-80EC-CF43-ADA7-263F102354F1}" type="slidenum">
              <a:rPr lang="en-US" smtClean="0"/>
              <a:t>‹#›</a:t>
            </a:fld>
            <a:endParaRPr lang="en-US"/>
          </a:p>
        </p:txBody>
      </p:sp>
    </p:spTree>
    <p:extLst>
      <p:ext uri="{BB962C8B-B14F-4D97-AF65-F5344CB8AC3E}">
        <p14:creationId xmlns:p14="http://schemas.microsoft.com/office/powerpoint/2010/main" val="297653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t>
            </a:r>
            <a:r>
              <a:rPr lang="en-US" dirty="0" smtClean="0"/>
              <a:t>Anna,</a:t>
            </a:r>
            <a:r>
              <a:rPr lang="en-US" baseline="0" dirty="0" smtClean="0"/>
              <a:t> thank you for that introduction. T</a:t>
            </a:r>
            <a:r>
              <a:rPr lang="en-US" dirty="0" smtClean="0"/>
              <a:t>oday, </a:t>
            </a:r>
            <a:r>
              <a:rPr lang="en-US" dirty="0"/>
              <a:t>I’ll be talking about modeling a partially effective HIV vaccine in South Africa.</a:t>
            </a:r>
          </a:p>
        </p:txBody>
      </p:sp>
      <p:sp>
        <p:nvSpPr>
          <p:cNvPr id="4" name="Slide Number Placeholder 3"/>
          <p:cNvSpPr>
            <a:spLocks noGrp="1"/>
          </p:cNvSpPr>
          <p:nvPr>
            <p:ph type="sldNum" sz="quarter" idx="10"/>
          </p:nvPr>
        </p:nvSpPr>
        <p:spPr/>
        <p:txBody>
          <a:bodyPr/>
          <a:lstStyle/>
          <a:p>
            <a:fld id="{645A05B1-80EC-CF43-ADA7-263F102354F1}" type="slidenum">
              <a:rPr lang="en-US" smtClean="0"/>
              <a:t>1</a:t>
            </a:fld>
            <a:endParaRPr lang="en-US"/>
          </a:p>
        </p:txBody>
      </p:sp>
    </p:spTree>
    <p:extLst>
      <p:ext uri="{BB962C8B-B14F-4D97-AF65-F5344CB8AC3E}">
        <p14:creationId xmlns:p14="http://schemas.microsoft.com/office/powerpoint/2010/main" val="168964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viral adaptation in response to vaccine pressure, shown in purple, may reduce prevalence to about 7.5%, a 50% smaller reduction relative to the null scenario of no vaccine.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work that I’ll focus on today, we’ll build on our previous results to assess the effect of risk compensation on rates of viral adaptation, and the effect of both viral adaptation and risk compensation on the potential cost-effectiveness of an HIV </a:t>
            </a:r>
            <a:r>
              <a:rPr lang="en-US" dirty="0" smtClean="0"/>
              <a:t>vaccine in South Africa.</a:t>
            </a:r>
            <a:endParaRPr lang="en-US" dirty="0"/>
          </a:p>
          <a:p>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10</a:t>
            </a:fld>
            <a:endParaRPr lang="en-US"/>
          </a:p>
        </p:txBody>
      </p:sp>
    </p:spTree>
    <p:extLst>
      <p:ext uri="{BB962C8B-B14F-4D97-AF65-F5344CB8AC3E}">
        <p14:creationId xmlns:p14="http://schemas.microsoft.com/office/powerpoint/2010/main" val="302787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 </a:t>
            </a:r>
            <a:r>
              <a:rPr lang="en-US" dirty="0" err="1"/>
              <a:t>EvoNet</a:t>
            </a:r>
            <a:r>
              <a:rPr lang="en-US" dirty="0"/>
              <a:t> modeling package to construct an agent-based, stochastic network model of HIV </a:t>
            </a:r>
            <a:r>
              <a:rPr lang="en-US" dirty="0" smtClean="0"/>
              <a:t>transmission. </a:t>
            </a:r>
            <a:r>
              <a:rPr lang="en-US" dirty="0"/>
              <a:t>The model reproduces sexual network characteristics collected in surveillance data in South Africa, as well as changes in behavior over time, including condom use and male circumcision. </a:t>
            </a:r>
          </a:p>
        </p:txBody>
      </p:sp>
      <p:sp>
        <p:nvSpPr>
          <p:cNvPr id="4" name="Slide Number Placeholder 3"/>
          <p:cNvSpPr>
            <a:spLocks noGrp="1"/>
          </p:cNvSpPr>
          <p:nvPr>
            <p:ph type="sldNum" sz="quarter" idx="10"/>
          </p:nvPr>
        </p:nvSpPr>
        <p:spPr/>
        <p:txBody>
          <a:bodyPr/>
          <a:lstStyle/>
          <a:p>
            <a:fld id="{645A05B1-80EC-CF43-ADA7-263F102354F1}" type="slidenum">
              <a:rPr lang="en-US" smtClean="0"/>
              <a:t>11</a:t>
            </a:fld>
            <a:endParaRPr lang="en-US"/>
          </a:p>
        </p:txBody>
      </p:sp>
    </p:spTree>
    <p:extLst>
      <p:ext uri="{BB962C8B-B14F-4D97-AF65-F5344CB8AC3E}">
        <p14:creationId xmlns:p14="http://schemas.microsoft.com/office/powerpoint/2010/main" val="348762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calibrated the model to observed age- and sex-specific prevalence reported in nationally representative surveys in 2002 to 2012 in an approximate Bayesian computation model selection procedure. Using parameters selected in this process, we then selected from among 500 simulations the simulation that best fit observed prevalence data, resulting in a reasonable model fit to data, shown here. On the top row is the population ages 15-49, with ages 15-24 in the bottom row. The first column shows the total population, followed by only women in the middle column and only men in the third column. We use this single simulation for the first 28 years of each modeling scenario, representing the years 1990-2018.</a:t>
            </a:r>
          </a:p>
        </p:txBody>
      </p:sp>
      <p:sp>
        <p:nvSpPr>
          <p:cNvPr id="4" name="Slide Number Placeholder 3"/>
          <p:cNvSpPr>
            <a:spLocks noGrp="1"/>
          </p:cNvSpPr>
          <p:nvPr>
            <p:ph type="sldNum" sz="quarter" idx="10"/>
          </p:nvPr>
        </p:nvSpPr>
        <p:spPr/>
        <p:txBody>
          <a:bodyPr/>
          <a:lstStyle/>
          <a:p>
            <a:fld id="{645A05B1-80EC-CF43-ADA7-263F102354F1}" type="slidenum">
              <a:rPr lang="en-US" smtClean="0"/>
              <a:t>12</a:t>
            </a:fld>
            <a:endParaRPr lang="en-US"/>
          </a:p>
        </p:txBody>
      </p:sp>
    </p:spTree>
    <p:extLst>
      <p:ext uri="{BB962C8B-B14F-4D97-AF65-F5344CB8AC3E}">
        <p14:creationId xmlns:p14="http://schemas.microsoft.com/office/powerpoint/2010/main" val="368274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vaccine in our model is based on the hypothesized characteristics of the vaccine currently being tested in the HVTN 702 trial in South Africa, and includes waning efficacy </a:t>
            </a:r>
            <a:r>
              <a:rPr lang="en-US" dirty="0" smtClean="0"/>
              <a:t>over five </a:t>
            </a:r>
            <a:r>
              <a:rPr lang="en-US" dirty="0"/>
              <a:t>years of efficacy duration, after which individuals remaining HIV-negative are re-vaccinated. Vaccination begins in year 2018 in the model, and user-specified vaccine coverage in the susceptible population is achieved gradually over three years from first rollout of the </a:t>
            </a:r>
            <a:r>
              <a:rPr lang="en-US" dirty="0" smtClean="0"/>
              <a:t>vaccine.</a:t>
            </a:r>
            <a:r>
              <a:rPr lang="en-US" baseline="0" dirty="0" smtClean="0"/>
              <a:t> </a:t>
            </a:r>
            <a:r>
              <a:rPr lang="en-US" dirty="0" smtClean="0"/>
              <a:t>We </a:t>
            </a:r>
            <a:r>
              <a:rPr lang="en-US" dirty="0"/>
              <a:t>assumed a cost of $60 per vaccine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represent viral diversity with two strains, one which is sensitive to the vaccine, and another that is resistant to the vaccine effect. We assumed equal transmission fitness in both strains.</a:t>
            </a:r>
          </a:p>
        </p:txBody>
      </p:sp>
      <p:sp>
        <p:nvSpPr>
          <p:cNvPr id="4" name="Slide Number Placeholder 3"/>
          <p:cNvSpPr>
            <a:spLocks noGrp="1"/>
          </p:cNvSpPr>
          <p:nvPr>
            <p:ph type="sldNum" sz="quarter" idx="10"/>
          </p:nvPr>
        </p:nvSpPr>
        <p:spPr/>
        <p:txBody>
          <a:bodyPr/>
          <a:lstStyle/>
          <a:p>
            <a:fld id="{645A05B1-80EC-CF43-ADA7-263F102354F1}" type="slidenum">
              <a:rPr lang="en-US" smtClean="0"/>
              <a:t>13</a:t>
            </a:fld>
            <a:endParaRPr lang="en-US"/>
          </a:p>
        </p:txBody>
      </p:sp>
    </p:spTree>
    <p:extLst>
      <p:ext uri="{BB962C8B-B14F-4D97-AF65-F5344CB8AC3E}">
        <p14:creationId xmlns:p14="http://schemas.microsoft.com/office/powerpoint/2010/main" val="313452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from both self-reported data and STI incidence rates among men who have sex with men in </a:t>
            </a:r>
            <a:r>
              <a:rPr lang="en-US" dirty="0" smtClean="0"/>
              <a:t>high-income</a:t>
            </a:r>
            <a:r>
              <a:rPr lang="en-US" baseline="0" dirty="0" smtClean="0"/>
              <a:t> </a:t>
            </a:r>
            <a:r>
              <a:rPr lang="en-US" dirty="0" smtClean="0"/>
              <a:t>countries </a:t>
            </a:r>
            <a:r>
              <a:rPr lang="en-US" dirty="0" smtClean="0"/>
              <a:t>suggests </a:t>
            </a:r>
            <a:r>
              <a:rPr lang="en-US" dirty="0"/>
              <a:t>that individuals may engage in risk compensation in response to perceived protection from a newly introduced HIV prevention modality. We therefore model potential risk compensation in response to perceived protection from vaccination as a 30% reduction in the probability of condom use among vaccinated individuals.</a:t>
            </a:r>
          </a:p>
          <a:p>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14</a:t>
            </a:fld>
            <a:endParaRPr lang="en-US"/>
          </a:p>
        </p:txBody>
      </p:sp>
    </p:spTree>
    <p:extLst>
      <p:ext uri="{BB962C8B-B14F-4D97-AF65-F5344CB8AC3E}">
        <p14:creationId xmlns:p14="http://schemas.microsoft.com/office/powerpoint/2010/main" val="3982701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HVTN 702 is powered to detect a 50% relative reduction in risk following two years since receipt of the first dose in </a:t>
            </a:r>
            <a:r>
              <a:rPr lang="en-US" dirty="0" smtClean="0"/>
              <a:t>the vaccine series</a:t>
            </a:r>
            <a:r>
              <a:rPr lang="en-US" dirty="0"/>
              <a:t>. We therefore modeled four scenarios where the weighted vaccine efficacy would be 50%, where the weights are the relative proportions of vaccine-sensitive and vaccine-resistant viral strains. </a:t>
            </a:r>
          </a:p>
        </p:txBody>
      </p:sp>
      <p:sp>
        <p:nvSpPr>
          <p:cNvPr id="4" name="Slide Number Placeholder 3"/>
          <p:cNvSpPr>
            <a:spLocks noGrp="1"/>
          </p:cNvSpPr>
          <p:nvPr>
            <p:ph type="sldNum" sz="quarter" idx="10"/>
          </p:nvPr>
        </p:nvSpPr>
        <p:spPr/>
        <p:txBody>
          <a:bodyPr/>
          <a:lstStyle/>
          <a:p>
            <a:fld id="{645A05B1-80EC-CF43-ADA7-263F102354F1}" type="slidenum">
              <a:rPr lang="en-US" smtClean="0"/>
              <a:t>15</a:t>
            </a:fld>
            <a:endParaRPr lang="en-US"/>
          </a:p>
        </p:txBody>
      </p:sp>
    </p:spTree>
    <p:extLst>
      <p:ext uri="{BB962C8B-B14F-4D97-AF65-F5344CB8AC3E}">
        <p14:creationId xmlns:p14="http://schemas.microsoft.com/office/powerpoint/2010/main" val="183027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with 62.5% sensitive virus and vaccine efficacy against sensitive virus of 80%, overall vaccine efficacy would be 50%.</a:t>
            </a:r>
          </a:p>
        </p:txBody>
      </p:sp>
      <p:sp>
        <p:nvSpPr>
          <p:cNvPr id="4" name="Slide Number Placeholder 3"/>
          <p:cNvSpPr>
            <a:spLocks noGrp="1"/>
          </p:cNvSpPr>
          <p:nvPr>
            <p:ph type="sldNum" sz="quarter" idx="10"/>
          </p:nvPr>
        </p:nvSpPr>
        <p:spPr/>
        <p:txBody>
          <a:bodyPr/>
          <a:lstStyle/>
          <a:p>
            <a:fld id="{645A05B1-80EC-CF43-ADA7-263F102354F1}" type="slidenum">
              <a:rPr lang="en-US" smtClean="0"/>
              <a:t>16</a:t>
            </a:fld>
            <a:endParaRPr lang="en-US"/>
          </a:p>
        </p:txBody>
      </p:sp>
    </p:spTree>
    <p:extLst>
      <p:ext uri="{BB962C8B-B14F-4D97-AF65-F5344CB8AC3E}">
        <p14:creationId xmlns:p14="http://schemas.microsoft.com/office/powerpoint/2010/main" val="197161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further assess three coverage levels, 50%, 70%, and 90%, </a:t>
            </a:r>
          </a:p>
        </p:txBody>
      </p:sp>
      <p:sp>
        <p:nvSpPr>
          <p:cNvPr id="4" name="Slide Number Placeholder 3"/>
          <p:cNvSpPr>
            <a:spLocks noGrp="1"/>
          </p:cNvSpPr>
          <p:nvPr>
            <p:ph type="sldNum" sz="quarter" idx="10"/>
          </p:nvPr>
        </p:nvSpPr>
        <p:spPr/>
        <p:txBody>
          <a:bodyPr/>
          <a:lstStyle/>
          <a:p>
            <a:fld id="{645A05B1-80EC-CF43-ADA7-263F102354F1}" type="slidenum">
              <a:rPr lang="en-US" smtClean="0"/>
              <a:t>17</a:t>
            </a:fld>
            <a:endParaRPr lang="en-US"/>
          </a:p>
        </p:txBody>
      </p:sp>
    </p:spTree>
    <p:extLst>
      <p:ext uri="{BB962C8B-B14F-4D97-AF65-F5344CB8AC3E}">
        <p14:creationId xmlns:p14="http://schemas.microsoft.com/office/powerpoint/2010/main" val="41093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within each combination of sensitive virus, vaccine efficacy, and coverage, we consider a scenario in which vaccinated individuals engage in risk compensation such that they have a 30% reduced probability of condom use.</a:t>
            </a:r>
          </a:p>
          <a:p>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18</a:t>
            </a:fld>
            <a:endParaRPr lang="en-US"/>
          </a:p>
        </p:txBody>
      </p:sp>
    </p:spTree>
    <p:extLst>
      <p:ext uri="{BB962C8B-B14F-4D97-AF65-F5344CB8AC3E}">
        <p14:creationId xmlns:p14="http://schemas.microsoft.com/office/powerpoint/2010/main" val="293531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slides, I’ll focus first on results from a model in which 83.3% of virus is vaccine-sensitive, the vaccine has 60% efficacy against vaccine-sensitive viral strains, and population vaccine coverage is </a:t>
            </a:r>
            <a:r>
              <a:rPr lang="en-US" dirty="0" smtClean="0"/>
              <a:t>70%.</a:t>
            </a:r>
            <a:r>
              <a:rPr lang="en-US" baseline="0" dirty="0" smtClean="0"/>
              <a:t> I’ll then make comparisons </a:t>
            </a:r>
            <a:r>
              <a:rPr lang="en-US" dirty="0" smtClean="0"/>
              <a:t>across </a:t>
            </a:r>
            <a:r>
              <a:rPr lang="en-US" dirty="0"/>
              <a:t>additional modeling scenarios.</a:t>
            </a:r>
          </a:p>
        </p:txBody>
      </p:sp>
      <p:sp>
        <p:nvSpPr>
          <p:cNvPr id="4" name="Slide Number Placeholder 3"/>
          <p:cNvSpPr>
            <a:spLocks noGrp="1"/>
          </p:cNvSpPr>
          <p:nvPr>
            <p:ph type="sldNum" sz="quarter" idx="10"/>
          </p:nvPr>
        </p:nvSpPr>
        <p:spPr/>
        <p:txBody>
          <a:bodyPr/>
          <a:lstStyle/>
          <a:p>
            <a:fld id="{645A05B1-80EC-CF43-ADA7-263F102354F1}" type="slidenum">
              <a:rPr lang="en-US" smtClean="0"/>
              <a:t>19</a:t>
            </a:fld>
            <a:endParaRPr lang="en-US"/>
          </a:p>
        </p:txBody>
      </p:sp>
    </p:spTree>
    <p:extLst>
      <p:ext uri="{BB962C8B-B14F-4D97-AF65-F5344CB8AC3E}">
        <p14:creationId xmlns:p14="http://schemas.microsoft.com/office/powerpoint/2010/main" val="94371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there has been one vaccine trial that has shown a modest protective effect in preventing HIV infections. The RV144 trial was conducted in Thailand from 2003-2006, and showed a 31% reduction in risk of HIV acquisition over 3.5 years of follow-up.</a:t>
            </a:r>
          </a:p>
        </p:txBody>
      </p:sp>
      <p:sp>
        <p:nvSpPr>
          <p:cNvPr id="4" name="Slide Number Placeholder 3"/>
          <p:cNvSpPr>
            <a:spLocks noGrp="1"/>
          </p:cNvSpPr>
          <p:nvPr>
            <p:ph type="sldNum" sz="quarter" idx="10"/>
          </p:nvPr>
        </p:nvSpPr>
        <p:spPr/>
        <p:txBody>
          <a:bodyPr/>
          <a:lstStyle/>
          <a:p>
            <a:fld id="{645A05B1-80EC-CF43-ADA7-263F102354F1}" type="slidenum">
              <a:rPr lang="en-US" smtClean="0"/>
              <a:t>2</a:t>
            </a:fld>
            <a:endParaRPr lang="en-US"/>
          </a:p>
        </p:txBody>
      </p:sp>
    </p:spTree>
    <p:extLst>
      <p:ext uri="{BB962C8B-B14F-4D97-AF65-F5344CB8AC3E}">
        <p14:creationId xmlns:p14="http://schemas.microsoft.com/office/powerpoint/2010/main" val="103194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incidence up to the year of vaccine rollout in 2018, where overall incidence is shown in black, incidence of vaccine-sensitive viral infections is in pink, and incidence of vaccine-resistant viral infections is in green. In the absence of any fitness advantage, the ratio of vaccine-sensitive to vaccine-resistant incidence remains </a:t>
            </a:r>
            <a:r>
              <a:rPr lang="en-US" dirty="0" smtClean="0"/>
              <a:t>stable,</a:t>
            </a:r>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20</a:t>
            </a:fld>
            <a:endParaRPr lang="en-US"/>
          </a:p>
        </p:txBody>
      </p:sp>
    </p:spTree>
    <p:extLst>
      <p:ext uri="{BB962C8B-B14F-4D97-AF65-F5344CB8AC3E}">
        <p14:creationId xmlns:p14="http://schemas.microsoft.com/office/powerpoint/2010/main" val="4250759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pattern that is consistent when projecting forward in the absence of a vaccine. </a:t>
            </a:r>
          </a:p>
        </p:txBody>
      </p:sp>
      <p:sp>
        <p:nvSpPr>
          <p:cNvPr id="4" name="Slide Number Placeholder 3"/>
          <p:cNvSpPr>
            <a:spLocks noGrp="1"/>
          </p:cNvSpPr>
          <p:nvPr>
            <p:ph type="sldNum" sz="quarter" idx="10"/>
          </p:nvPr>
        </p:nvSpPr>
        <p:spPr/>
        <p:txBody>
          <a:bodyPr/>
          <a:lstStyle/>
          <a:p>
            <a:fld id="{645A05B1-80EC-CF43-ADA7-263F102354F1}" type="slidenum">
              <a:rPr lang="en-US" smtClean="0"/>
              <a:t>21</a:t>
            </a:fld>
            <a:endParaRPr lang="en-US"/>
          </a:p>
        </p:txBody>
      </p:sp>
    </p:spTree>
    <p:extLst>
      <p:ext uri="{BB962C8B-B14F-4D97-AF65-F5344CB8AC3E}">
        <p14:creationId xmlns:p14="http://schemas.microsoft.com/office/powerpoint/2010/main" val="1770972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following vaccine rollout in 2018, we see that incidence of infections with vaccine-sensitive viral strains in pink declines rapidly,</a:t>
            </a:r>
          </a:p>
        </p:txBody>
      </p:sp>
      <p:sp>
        <p:nvSpPr>
          <p:cNvPr id="4" name="Slide Number Placeholder 3"/>
          <p:cNvSpPr>
            <a:spLocks noGrp="1"/>
          </p:cNvSpPr>
          <p:nvPr>
            <p:ph type="sldNum" sz="quarter" idx="10"/>
          </p:nvPr>
        </p:nvSpPr>
        <p:spPr/>
        <p:txBody>
          <a:bodyPr/>
          <a:lstStyle/>
          <a:p>
            <a:fld id="{645A05B1-80EC-CF43-ADA7-263F102354F1}" type="slidenum">
              <a:rPr lang="en-US" smtClean="0"/>
              <a:t>22</a:t>
            </a:fld>
            <a:endParaRPr lang="en-US"/>
          </a:p>
        </p:txBody>
      </p:sp>
    </p:spTree>
    <p:extLst>
      <p:ext uri="{BB962C8B-B14F-4D97-AF65-F5344CB8AC3E}">
        <p14:creationId xmlns:p14="http://schemas.microsoft.com/office/powerpoint/2010/main" val="88354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allowing the proportion of resistant virus in the population, shown in the bottom panel in green, to increase from 17% at vaccine rollout to over 50% within 15 years following rollout, </a:t>
            </a:r>
          </a:p>
        </p:txBody>
      </p:sp>
      <p:sp>
        <p:nvSpPr>
          <p:cNvPr id="4" name="Slide Number Placeholder 3"/>
          <p:cNvSpPr>
            <a:spLocks noGrp="1"/>
          </p:cNvSpPr>
          <p:nvPr>
            <p:ph type="sldNum" sz="quarter" idx="10"/>
          </p:nvPr>
        </p:nvSpPr>
        <p:spPr/>
        <p:txBody>
          <a:bodyPr/>
          <a:lstStyle/>
          <a:p>
            <a:fld id="{645A05B1-80EC-CF43-ADA7-263F102354F1}" type="slidenum">
              <a:rPr lang="en-US" smtClean="0"/>
              <a:t>23</a:t>
            </a:fld>
            <a:endParaRPr lang="en-US"/>
          </a:p>
        </p:txBody>
      </p:sp>
    </p:spTree>
    <p:extLst>
      <p:ext uri="{BB962C8B-B14F-4D97-AF65-F5344CB8AC3E}">
        <p14:creationId xmlns:p14="http://schemas.microsoft.com/office/powerpoint/2010/main" val="2565553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a concomitant increase in incidence of vaccine-resistant viral strains in the top panel in green. </a:t>
            </a:r>
          </a:p>
        </p:txBody>
      </p:sp>
      <p:sp>
        <p:nvSpPr>
          <p:cNvPr id="4" name="Slide Number Placeholder 3"/>
          <p:cNvSpPr>
            <a:spLocks noGrp="1"/>
          </p:cNvSpPr>
          <p:nvPr>
            <p:ph type="sldNum" sz="quarter" idx="10"/>
          </p:nvPr>
        </p:nvSpPr>
        <p:spPr/>
        <p:txBody>
          <a:bodyPr/>
          <a:lstStyle/>
          <a:p>
            <a:fld id="{645A05B1-80EC-CF43-ADA7-263F102354F1}" type="slidenum">
              <a:rPr lang="en-US" smtClean="0"/>
              <a:t>24</a:t>
            </a:fld>
            <a:endParaRPr lang="en-US"/>
          </a:p>
        </p:txBody>
      </p:sp>
    </p:spTree>
    <p:extLst>
      <p:ext uri="{BB962C8B-B14F-4D97-AF65-F5344CB8AC3E}">
        <p14:creationId xmlns:p14="http://schemas.microsoft.com/office/powerpoint/2010/main" val="175366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incidence in black declines by about half a percent over 7 years, before slowly increasing again due to the higher incidence of vaccine-resistant infections.</a:t>
            </a:r>
          </a:p>
        </p:txBody>
      </p:sp>
      <p:sp>
        <p:nvSpPr>
          <p:cNvPr id="4" name="Slide Number Placeholder 3"/>
          <p:cNvSpPr>
            <a:spLocks noGrp="1"/>
          </p:cNvSpPr>
          <p:nvPr>
            <p:ph type="sldNum" sz="quarter" idx="10"/>
          </p:nvPr>
        </p:nvSpPr>
        <p:spPr/>
        <p:txBody>
          <a:bodyPr/>
          <a:lstStyle/>
          <a:p>
            <a:fld id="{645A05B1-80EC-CF43-ADA7-263F102354F1}" type="slidenum">
              <a:rPr lang="en-US" smtClean="0"/>
              <a:t>25</a:t>
            </a:fld>
            <a:endParaRPr lang="en-US"/>
          </a:p>
        </p:txBody>
      </p:sp>
    </p:spTree>
    <p:extLst>
      <p:ext uri="{BB962C8B-B14F-4D97-AF65-F5344CB8AC3E}">
        <p14:creationId xmlns:p14="http://schemas.microsoft.com/office/powerpoint/2010/main" val="3130443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consider the effect of risk compensation on viral adaptation, in the bottom panel, we see that the rate of increase in the proportion of vaccine-resistant viral strains is somewhat </a:t>
            </a:r>
            <a:r>
              <a:rPr lang="en-US" dirty="0" smtClean="0"/>
              <a:t>higher, </a:t>
            </a:r>
            <a:r>
              <a:rPr lang="en-US" dirty="0"/>
              <a:t>comparing the solid green line in which there is risk </a:t>
            </a:r>
            <a:r>
              <a:rPr lang="en-US" dirty="0" smtClean="0"/>
              <a:t>compensation </a:t>
            </a:r>
            <a:r>
              <a:rPr lang="en-US" dirty="0"/>
              <a:t>to the dashed green line in which there is no risk compensation. </a:t>
            </a:r>
          </a:p>
        </p:txBody>
      </p:sp>
      <p:sp>
        <p:nvSpPr>
          <p:cNvPr id="4" name="Slide Number Placeholder 3"/>
          <p:cNvSpPr>
            <a:spLocks noGrp="1"/>
          </p:cNvSpPr>
          <p:nvPr>
            <p:ph type="sldNum" sz="quarter" idx="10"/>
          </p:nvPr>
        </p:nvSpPr>
        <p:spPr/>
        <p:txBody>
          <a:bodyPr/>
          <a:lstStyle/>
          <a:p>
            <a:fld id="{645A05B1-80EC-CF43-ADA7-263F102354F1}" type="slidenum">
              <a:rPr lang="en-US" smtClean="0"/>
              <a:t>26</a:t>
            </a:fld>
            <a:endParaRPr lang="en-US"/>
          </a:p>
        </p:txBody>
      </p:sp>
    </p:spTree>
    <p:extLst>
      <p:ext uri="{BB962C8B-B14F-4D97-AF65-F5344CB8AC3E}">
        <p14:creationId xmlns:p14="http://schemas.microsoft.com/office/powerpoint/2010/main" val="2547499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respect to incidence, we can see in the top panel that incidence of resistant strains is about 1% percent higher if there is risk compensation, again in the solid green line, than if there is no risk compensation, in the dashed green line. The combined effect of risk compensation and viral adaptation on overall incidence in the solid black line results in HIV incidence under the vaccine scenario that is greater than incidence at rollout within about 10 years.</a:t>
            </a:r>
          </a:p>
        </p:txBody>
      </p:sp>
      <p:sp>
        <p:nvSpPr>
          <p:cNvPr id="4" name="Slide Number Placeholder 3"/>
          <p:cNvSpPr>
            <a:spLocks noGrp="1"/>
          </p:cNvSpPr>
          <p:nvPr>
            <p:ph type="sldNum" sz="quarter" idx="10"/>
          </p:nvPr>
        </p:nvSpPr>
        <p:spPr/>
        <p:txBody>
          <a:bodyPr/>
          <a:lstStyle/>
          <a:p>
            <a:fld id="{645A05B1-80EC-CF43-ADA7-263F102354F1}" type="slidenum">
              <a:rPr lang="en-US" smtClean="0"/>
              <a:t>27</a:t>
            </a:fld>
            <a:endParaRPr lang="en-US"/>
          </a:p>
        </p:txBody>
      </p:sp>
    </p:spTree>
    <p:extLst>
      <p:ext uri="{BB962C8B-B14F-4D97-AF65-F5344CB8AC3E}">
        <p14:creationId xmlns:p14="http://schemas.microsoft.com/office/powerpoint/2010/main" val="2972901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see a similar pattern in HIV prevalence. The black line here shows prevalence under the null of no vaccine.</a:t>
            </a:r>
          </a:p>
        </p:txBody>
      </p:sp>
      <p:sp>
        <p:nvSpPr>
          <p:cNvPr id="4" name="Slide Number Placeholder 3"/>
          <p:cNvSpPr>
            <a:spLocks noGrp="1"/>
          </p:cNvSpPr>
          <p:nvPr>
            <p:ph type="sldNum" sz="quarter" idx="10"/>
          </p:nvPr>
        </p:nvSpPr>
        <p:spPr/>
        <p:txBody>
          <a:bodyPr/>
          <a:lstStyle/>
          <a:p>
            <a:fld id="{645A05B1-80EC-CF43-ADA7-263F102354F1}" type="slidenum">
              <a:rPr lang="en-US" smtClean="0"/>
              <a:t>28</a:t>
            </a:fld>
            <a:endParaRPr lang="en-US"/>
          </a:p>
        </p:txBody>
      </p:sp>
    </p:spTree>
    <p:extLst>
      <p:ext uri="{BB962C8B-B14F-4D97-AF65-F5344CB8AC3E}">
        <p14:creationId xmlns:p14="http://schemas.microsoft.com/office/powerpoint/2010/main" val="3559640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Assuming 100% sensitive virus as in previous models of an </a:t>
            </a:r>
            <a:r>
              <a:rPr lang="en-US" dirty="0" smtClean="0"/>
              <a:t>RV144-like HIV</a:t>
            </a:r>
            <a:r>
              <a:rPr lang="en-US" baseline="0" dirty="0" smtClean="0"/>
              <a:t> </a:t>
            </a:r>
            <a:r>
              <a:rPr lang="en-US" dirty="0" smtClean="0"/>
              <a:t>vaccine</a:t>
            </a:r>
            <a:r>
              <a:rPr lang="en-US" dirty="0"/>
              <a:t>, we see a monotonic decline in prevalence in response to an HIV vaccine in the dashed pink line,</a:t>
            </a:r>
          </a:p>
        </p:txBody>
      </p:sp>
      <p:sp>
        <p:nvSpPr>
          <p:cNvPr id="4" name="Slide Number Placeholder 3"/>
          <p:cNvSpPr>
            <a:spLocks noGrp="1"/>
          </p:cNvSpPr>
          <p:nvPr>
            <p:ph type="sldNum" sz="quarter" idx="10"/>
          </p:nvPr>
        </p:nvSpPr>
        <p:spPr/>
        <p:txBody>
          <a:bodyPr/>
          <a:lstStyle/>
          <a:p>
            <a:fld id="{645A05B1-80EC-CF43-ADA7-263F102354F1}" type="slidenum">
              <a:rPr lang="en-US" smtClean="0"/>
              <a:t>29</a:t>
            </a:fld>
            <a:endParaRPr lang="en-US"/>
          </a:p>
        </p:txBody>
      </p:sp>
    </p:spTree>
    <p:extLst>
      <p:ext uri="{BB962C8B-B14F-4D97-AF65-F5344CB8AC3E}">
        <p14:creationId xmlns:p14="http://schemas.microsoft.com/office/powerpoint/2010/main" val="28415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models of a vaccine with characteristics similar to the RV144 vaccine have shown that</a:t>
            </a:r>
          </a:p>
        </p:txBody>
      </p:sp>
      <p:sp>
        <p:nvSpPr>
          <p:cNvPr id="4" name="Slide Number Placeholder 3"/>
          <p:cNvSpPr>
            <a:spLocks noGrp="1"/>
          </p:cNvSpPr>
          <p:nvPr>
            <p:ph type="sldNum" sz="quarter" idx="10"/>
          </p:nvPr>
        </p:nvSpPr>
        <p:spPr/>
        <p:txBody>
          <a:bodyPr/>
          <a:lstStyle/>
          <a:p>
            <a:fld id="{645A05B1-80EC-CF43-ADA7-263F102354F1}" type="slidenum">
              <a:rPr lang="en-US" smtClean="0"/>
              <a:t>3</a:t>
            </a:fld>
            <a:endParaRPr lang="en-US"/>
          </a:p>
        </p:txBody>
      </p:sp>
    </p:spTree>
    <p:extLst>
      <p:ext uri="{BB962C8B-B14F-4D97-AF65-F5344CB8AC3E}">
        <p14:creationId xmlns:p14="http://schemas.microsoft.com/office/powerpoint/2010/main" val="4159800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while risk compensation, in the solid pink line, results in a smaller decline in prevalence.</a:t>
            </a:r>
          </a:p>
        </p:txBody>
      </p:sp>
      <p:sp>
        <p:nvSpPr>
          <p:cNvPr id="4" name="Slide Number Placeholder 3"/>
          <p:cNvSpPr>
            <a:spLocks noGrp="1"/>
          </p:cNvSpPr>
          <p:nvPr>
            <p:ph type="sldNum" sz="quarter" idx="10"/>
          </p:nvPr>
        </p:nvSpPr>
        <p:spPr/>
        <p:txBody>
          <a:bodyPr/>
          <a:lstStyle/>
          <a:p>
            <a:fld id="{645A05B1-80EC-CF43-ADA7-263F102354F1}" type="slidenum">
              <a:rPr lang="en-US" smtClean="0"/>
              <a:t>30</a:t>
            </a:fld>
            <a:endParaRPr lang="en-US"/>
          </a:p>
        </p:txBody>
      </p:sp>
    </p:spTree>
    <p:extLst>
      <p:ext uri="{BB962C8B-B14F-4D97-AF65-F5344CB8AC3E}">
        <p14:creationId xmlns:p14="http://schemas.microsoft.com/office/powerpoint/2010/main" val="1376934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However, in a scenario in which there is viral diversity at vaccine rollout, but no risk compensation, in the dashed green line, there is an initial decline in prevalence, but gains plateau as the vaccine effectiveness against the changing viral population declines.</a:t>
            </a:r>
          </a:p>
        </p:txBody>
      </p:sp>
      <p:sp>
        <p:nvSpPr>
          <p:cNvPr id="4" name="Slide Number Placeholder 3"/>
          <p:cNvSpPr>
            <a:spLocks noGrp="1"/>
          </p:cNvSpPr>
          <p:nvPr>
            <p:ph type="sldNum" sz="quarter" idx="10"/>
          </p:nvPr>
        </p:nvSpPr>
        <p:spPr/>
        <p:txBody>
          <a:bodyPr/>
          <a:lstStyle/>
          <a:p>
            <a:fld id="{645A05B1-80EC-CF43-ADA7-263F102354F1}" type="slidenum">
              <a:rPr lang="en-US" smtClean="0"/>
              <a:t>31</a:t>
            </a:fld>
            <a:endParaRPr lang="en-US"/>
          </a:p>
        </p:txBody>
      </p:sp>
    </p:spTree>
    <p:extLst>
      <p:ext uri="{BB962C8B-B14F-4D97-AF65-F5344CB8AC3E}">
        <p14:creationId xmlns:p14="http://schemas.microsoft.com/office/powerpoint/2010/main" val="183061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see the combined effect of viral adaptation and risk compensation in the solid green line, where an initial decline in prevalence is reversed in later years, resulting in prevalence that matches or exceeds prevalence in the absence of a vaccine.</a:t>
            </a:r>
          </a:p>
        </p:txBody>
      </p:sp>
      <p:sp>
        <p:nvSpPr>
          <p:cNvPr id="4" name="Slide Number Placeholder 3"/>
          <p:cNvSpPr>
            <a:spLocks noGrp="1"/>
          </p:cNvSpPr>
          <p:nvPr>
            <p:ph type="sldNum" sz="quarter" idx="10"/>
          </p:nvPr>
        </p:nvSpPr>
        <p:spPr/>
        <p:txBody>
          <a:bodyPr/>
          <a:lstStyle/>
          <a:p>
            <a:fld id="{645A05B1-80EC-CF43-ADA7-263F102354F1}" type="slidenum">
              <a:rPr lang="en-US" smtClean="0"/>
              <a:t>32</a:t>
            </a:fld>
            <a:endParaRPr lang="en-US"/>
          </a:p>
        </p:txBody>
      </p:sp>
    </p:spTree>
    <p:extLst>
      <p:ext uri="{BB962C8B-B14F-4D97-AF65-F5344CB8AC3E}">
        <p14:creationId xmlns:p14="http://schemas.microsoft.com/office/powerpoint/2010/main" val="2955931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figure showed a scenario in which there was 70% population coverage of </a:t>
            </a:r>
            <a:r>
              <a:rPr lang="en-US" dirty="0" smtClean="0"/>
              <a:t>vaccination, shown in the middle figure here. </a:t>
            </a:r>
            <a:r>
              <a:rPr lang="en-US" dirty="0"/>
              <a:t>We see a similar trend across coverage levels of 50% and 90% as well, with stronger effects predicted by higher coverage.</a:t>
            </a:r>
          </a:p>
        </p:txBody>
      </p:sp>
      <p:sp>
        <p:nvSpPr>
          <p:cNvPr id="4" name="Slide Number Placeholder 3"/>
          <p:cNvSpPr>
            <a:spLocks noGrp="1"/>
          </p:cNvSpPr>
          <p:nvPr>
            <p:ph type="sldNum" sz="quarter" idx="10"/>
          </p:nvPr>
        </p:nvSpPr>
        <p:spPr/>
        <p:txBody>
          <a:bodyPr/>
          <a:lstStyle/>
          <a:p>
            <a:fld id="{645A05B1-80EC-CF43-ADA7-263F102354F1}" type="slidenum">
              <a:rPr lang="en-US" smtClean="0"/>
              <a:t>33</a:t>
            </a:fld>
            <a:endParaRPr lang="en-US"/>
          </a:p>
        </p:txBody>
      </p:sp>
    </p:spTree>
    <p:extLst>
      <p:ext uri="{BB962C8B-B14F-4D97-AF65-F5344CB8AC3E}">
        <p14:creationId xmlns:p14="http://schemas.microsoft.com/office/powerpoint/2010/main" val="1643441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prior slide compared three coverage levels, all with 83.3% sensitive virus at rollout. We also modeled scenarios in which the proportion of sensitive virus is lower, </a:t>
            </a:r>
          </a:p>
        </p:txBody>
      </p:sp>
      <p:sp>
        <p:nvSpPr>
          <p:cNvPr id="4" name="Slide Number Placeholder 3"/>
          <p:cNvSpPr>
            <a:spLocks noGrp="1"/>
          </p:cNvSpPr>
          <p:nvPr>
            <p:ph type="sldNum" sz="quarter" idx="10"/>
          </p:nvPr>
        </p:nvSpPr>
        <p:spPr/>
        <p:txBody>
          <a:bodyPr/>
          <a:lstStyle/>
          <a:p>
            <a:fld id="{645A05B1-80EC-CF43-ADA7-263F102354F1}" type="slidenum">
              <a:rPr lang="en-US" smtClean="0"/>
              <a:t>34</a:t>
            </a:fld>
            <a:endParaRPr lang="en-US"/>
          </a:p>
        </p:txBody>
      </p:sp>
    </p:spTree>
    <p:extLst>
      <p:ext uri="{BB962C8B-B14F-4D97-AF65-F5344CB8AC3E}">
        <p14:creationId xmlns:p14="http://schemas.microsoft.com/office/powerpoint/2010/main" val="562501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71.4% sensitive virus at rollout in the middle row, </a:t>
            </a:r>
          </a:p>
        </p:txBody>
      </p:sp>
      <p:sp>
        <p:nvSpPr>
          <p:cNvPr id="4" name="Slide Number Placeholder 3"/>
          <p:cNvSpPr>
            <a:spLocks noGrp="1"/>
          </p:cNvSpPr>
          <p:nvPr>
            <p:ph type="sldNum" sz="quarter" idx="10"/>
          </p:nvPr>
        </p:nvSpPr>
        <p:spPr/>
        <p:txBody>
          <a:bodyPr/>
          <a:lstStyle/>
          <a:p>
            <a:fld id="{645A05B1-80EC-CF43-ADA7-263F102354F1}" type="slidenum">
              <a:rPr lang="en-US" smtClean="0"/>
              <a:t>35</a:t>
            </a:fld>
            <a:endParaRPr lang="en-US"/>
          </a:p>
        </p:txBody>
      </p:sp>
    </p:spTree>
    <p:extLst>
      <p:ext uri="{BB962C8B-B14F-4D97-AF65-F5344CB8AC3E}">
        <p14:creationId xmlns:p14="http://schemas.microsoft.com/office/powerpoint/2010/main" val="642607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62.5% sensitive virus at rollout in the top row, each with weighted efficacy of 50% at rollout. Comparing across rows, we see that the general pattern is consistent, but that the combined effects of viral adaptation and risk compensation result in smaller vaccine impact when there is a smaller proportion of sensitive virus at rollout.</a:t>
            </a:r>
          </a:p>
        </p:txBody>
      </p:sp>
      <p:sp>
        <p:nvSpPr>
          <p:cNvPr id="4" name="Slide Number Placeholder 3"/>
          <p:cNvSpPr>
            <a:spLocks noGrp="1"/>
          </p:cNvSpPr>
          <p:nvPr>
            <p:ph type="sldNum" sz="quarter" idx="10"/>
          </p:nvPr>
        </p:nvSpPr>
        <p:spPr/>
        <p:txBody>
          <a:bodyPr/>
          <a:lstStyle/>
          <a:p>
            <a:fld id="{645A05B1-80EC-CF43-ADA7-263F102354F1}" type="slidenum">
              <a:rPr lang="en-US" smtClean="0"/>
              <a:t>36</a:t>
            </a:fld>
            <a:endParaRPr lang="en-US"/>
          </a:p>
        </p:txBody>
      </p:sp>
    </p:spTree>
    <p:extLst>
      <p:ext uri="{BB962C8B-B14F-4D97-AF65-F5344CB8AC3E}">
        <p14:creationId xmlns:p14="http://schemas.microsoft.com/office/powerpoint/2010/main" val="1476564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highlight this by focusing on the </a:t>
            </a:r>
            <a:r>
              <a:rPr lang="en-US" dirty="0" smtClean="0"/>
              <a:t>left-hand </a:t>
            </a:r>
            <a:r>
              <a:rPr lang="en-US" dirty="0"/>
              <a:t>column, where coverage is 50%. We see that when 83.3% of virus is sensitive at rollout, as in the bottom figure, </a:t>
            </a:r>
          </a:p>
        </p:txBody>
      </p:sp>
      <p:sp>
        <p:nvSpPr>
          <p:cNvPr id="4" name="Slide Number Placeholder 3"/>
          <p:cNvSpPr>
            <a:spLocks noGrp="1"/>
          </p:cNvSpPr>
          <p:nvPr>
            <p:ph type="sldNum" sz="quarter" idx="10"/>
          </p:nvPr>
        </p:nvSpPr>
        <p:spPr/>
        <p:txBody>
          <a:bodyPr/>
          <a:lstStyle/>
          <a:p>
            <a:fld id="{645A05B1-80EC-CF43-ADA7-263F102354F1}" type="slidenum">
              <a:rPr lang="en-US" smtClean="0"/>
              <a:t>37</a:t>
            </a:fld>
            <a:endParaRPr lang="en-US"/>
          </a:p>
        </p:txBody>
      </p:sp>
    </p:spTree>
    <p:extLst>
      <p:ext uri="{BB962C8B-B14F-4D97-AF65-F5344CB8AC3E}">
        <p14:creationId xmlns:p14="http://schemas.microsoft.com/office/powerpoint/2010/main" val="3586019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impact on prevalence is close to null after 15 years of implementation if there is both viral adaptation and risk compensation, </a:t>
            </a:r>
          </a:p>
        </p:txBody>
      </p:sp>
      <p:sp>
        <p:nvSpPr>
          <p:cNvPr id="4" name="Slide Number Placeholder 3"/>
          <p:cNvSpPr>
            <a:spLocks noGrp="1"/>
          </p:cNvSpPr>
          <p:nvPr>
            <p:ph type="sldNum" sz="quarter" idx="10"/>
          </p:nvPr>
        </p:nvSpPr>
        <p:spPr/>
        <p:txBody>
          <a:bodyPr/>
          <a:lstStyle/>
          <a:p>
            <a:fld id="{645A05B1-80EC-CF43-ADA7-263F102354F1}" type="slidenum">
              <a:rPr lang="en-US" smtClean="0"/>
              <a:t>38</a:t>
            </a:fld>
            <a:endParaRPr lang="en-US"/>
          </a:p>
        </p:txBody>
      </p:sp>
    </p:spTree>
    <p:extLst>
      <p:ext uri="{BB962C8B-B14F-4D97-AF65-F5344CB8AC3E}">
        <p14:creationId xmlns:p14="http://schemas.microsoft.com/office/powerpoint/2010/main" val="4200414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 the top figure, where 62.5% of virus is sensitive at rollout, prevalence is higher with vaccination than without under otherwise equal </a:t>
            </a:r>
            <a:r>
              <a:rPr lang="en-US" dirty="0" smtClean="0"/>
              <a:t>conditions.</a:t>
            </a:r>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39</a:t>
            </a:fld>
            <a:endParaRPr lang="en-US"/>
          </a:p>
        </p:txBody>
      </p:sp>
    </p:spTree>
    <p:extLst>
      <p:ext uri="{BB962C8B-B14F-4D97-AF65-F5344CB8AC3E}">
        <p14:creationId xmlns:p14="http://schemas.microsoft.com/office/powerpoint/2010/main" val="283540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 to a null scenario in which there is no vaccine, </a:t>
            </a:r>
          </a:p>
          <a:p>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4</a:t>
            </a:fld>
            <a:endParaRPr lang="en-US"/>
          </a:p>
        </p:txBody>
      </p:sp>
    </p:spTree>
    <p:extLst>
      <p:ext uri="{BB962C8B-B14F-4D97-AF65-F5344CB8AC3E}">
        <p14:creationId xmlns:p14="http://schemas.microsoft.com/office/powerpoint/2010/main" val="2985043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viral adaptation and risk compensation on cost-effectiveness is not readily apparent when taking a short-term time horizon of 5 years. This plot shows the number of infections averted on the </a:t>
            </a:r>
            <a:r>
              <a:rPr lang="en-US" dirty="0" smtClean="0"/>
              <a:t>x-axis </a:t>
            </a:r>
            <a:r>
              <a:rPr lang="en-US" dirty="0"/>
              <a:t>against the total incremental costs of the vaccine program on the </a:t>
            </a:r>
            <a:r>
              <a:rPr lang="en-US" dirty="0" smtClean="0"/>
              <a:t>y-axis</a:t>
            </a:r>
            <a:r>
              <a:rPr lang="en-US" dirty="0"/>
              <a:t>, comparing scenarios of 100% and 83.3% sensitive virus at rollout, and risk compensation vs. no risk compensation. We can see that at five years, point estimates of infections averted and incremental costs are similar across scenarios, and ellipses of the 90% credible interval of simulations closely overlap one another. </a:t>
            </a:r>
          </a:p>
        </p:txBody>
      </p:sp>
      <p:sp>
        <p:nvSpPr>
          <p:cNvPr id="4" name="Slide Number Placeholder 3"/>
          <p:cNvSpPr>
            <a:spLocks noGrp="1"/>
          </p:cNvSpPr>
          <p:nvPr>
            <p:ph type="sldNum" sz="quarter" idx="10"/>
          </p:nvPr>
        </p:nvSpPr>
        <p:spPr/>
        <p:txBody>
          <a:bodyPr/>
          <a:lstStyle/>
          <a:p>
            <a:fld id="{645A05B1-80EC-CF43-ADA7-263F102354F1}" type="slidenum">
              <a:rPr lang="en-US" smtClean="0"/>
              <a:t>40</a:t>
            </a:fld>
            <a:endParaRPr lang="en-US"/>
          </a:p>
        </p:txBody>
      </p:sp>
    </p:spTree>
    <p:extLst>
      <p:ext uri="{BB962C8B-B14F-4D97-AF65-F5344CB8AC3E}">
        <p14:creationId xmlns:p14="http://schemas.microsoft.com/office/powerpoint/2010/main" val="3170993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10-year time horizon, we begin to see divergence in the relative costs and infections averted across scenarios, </a:t>
            </a:r>
          </a:p>
        </p:txBody>
      </p:sp>
      <p:sp>
        <p:nvSpPr>
          <p:cNvPr id="4" name="Slide Number Placeholder 3"/>
          <p:cNvSpPr>
            <a:spLocks noGrp="1"/>
          </p:cNvSpPr>
          <p:nvPr>
            <p:ph type="sldNum" sz="quarter" idx="10"/>
          </p:nvPr>
        </p:nvSpPr>
        <p:spPr/>
        <p:txBody>
          <a:bodyPr/>
          <a:lstStyle/>
          <a:p>
            <a:fld id="{645A05B1-80EC-CF43-ADA7-263F102354F1}" type="slidenum">
              <a:rPr lang="en-US" smtClean="0"/>
              <a:t>41</a:t>
            </a:fld>
            <a:endParaRPr lang="en-US"/>
          </a:p>
        </p:txBody>
      </p:sp>
    </p:spTree>
    <p:extLst>
      <p:ext uri="{BB962C8B-B14F-4D97-AF65-F5344CB8AC3E}">
        <p14:creationId xmlns:p14="http://schemas.microsoft.com/office/powerpoint/2010/main" val="1497760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at fifteen years, the differences across scenarios are pronounced, </a:t>
            </a:r>
          </a:p>
        </p:txBody>
      </p:sp>
      <p:sp>
        <p:nvSpPr>
          <p:cNvPr id="4" name="Slide Number Placeholder 3"/>
          <p:cNvSpPr>
            <a:spLocks noGrp="1"/>
          </p:cNvSpPr>
          <p:nvPr>
            <p:ph type="sldNum" sz="quarter" idx="10"/>
          </p:nvPr>
        </p:nvSpPr>
        <p:spPr/>
        <p:txBody>
          <a:bodyPr/>
          <a:lstStyle/>
          <a:p>
            <a:fld id="{645A05B1-80EC-CF43-ADA7-263F102354F1}" type="slidenum">
              <a:rPr lang="en-US" smtClean="0"/>
              <a:t>42</a:t>
            </a:fld>
            <a:endParaRPr lang="en-US"/>
          </a:p>
        </p:txBody>
      </p:sp>
    </p:spTree>
    <p:extLst>
      <p:ext uri="{BB962C8B-B14F-4D97-AF65-F5344CB8AC3E}">
        <p14:creationId xmlns:p14="http://schemas.microsoft.com/office/powerpoint/2010/main" val="242206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greatest cost-effectiveness predicted for the scenario in which there is 100% sensitive virus and no risk compensation, shown in pink with a dashed ellipse line. Here, the incremental costs of the vaccine program decline over time as cumulative infections averted translate to reductions in HIV care spending. </a:t>
            </a:r>
          </a:p>
        </p:txBody>
      </p:sp>
      <p:sp>
        <p:nvSpPr>
          <p:cNvPr id="4" name="Slide Number Placeholder 3"/>
          <p:cNvSpPr>
            <a:spLocks noGrp="1"/>
          </p:cNvSpPr>
          <p:nvPr>
            <p:ph type="sldNum" sz="quarter" idx="10"/>
          </p:nvPr>
        </p:nvSpPr>
        <p:spPr/>
        <p:txBody>
          <a:bodyPr/>
          <a:lstStyle/>
          <a:p>
            <a:fld id="{645A05B1-80EC-CF43-ADA7-263F102354F1}" type="slidenum">
              <a:rPr lang="en-US" smtClean="0"/>
              <a:t>43</a:t>
            </a:fld>
            <a:endParaRPr lang="en-US"/>
          </a:p>
        </p:txBody>
      </p:sp>
    </p:spTree>
    <p:extLst>
      <p:ext uri="{BB962C8B-B14F-4D97-AF65-F5344CB8AC3E}">
        <p14:creationId xmlns:p14="http://schemas.microsoft.com/office/powerpoint/2010/main" val="3733582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Cost-effectiveness is attenuated in the presence of risk compensation, </a:t>
            </a:r>
          </a:p>
        </p:txBody>
      </p:sp>
      <p:sp>
        <p:nvSpPr>
          <p:cNvPr id="4" name="Slide Number Placeholder 3"/>
          <p:cNvSpPr>
            <a:spLocks noGrp="1"/>
          </p:cNvSpPr>
          <p:nvPr>
            <p:ph type="sldNum" sz="quarter" idx="10"/>
          </p:nvPr>
        </p:nvSpPr>
        <p:spPr/>
        <p:txBody>
          <a:bodyPr/>
          <a:lstStyle/>
          <a:p>
            <a:fld id="{645A05B1-80EC-CF43-ADA7-263F102354F1}" type="slidenum">
              <a:rPr lang="en-US" smtClean="0"/>
              <a:t>44</a:t>
            </a:fld>
            <a:endParaRPr lang="en-US"/>
          </a:p>
        </p:txBody>
      </p:sp>
    </p:spTree>
    <p:extLst>
      <p:ext uri="{BB962C8B-B14F-4D97-AF65-F5344CB8AC3E}">
        <p14:creationId xmlns:p14="http://schemas.microsoft.com/office/powerpoint/2010/main" val="4071308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if there is viral </a:t>
            </a:r>
            <a:r>
              <a:rPr lang="en-US" dirty="0" smtClean="0"/>
              <a:t>adaptation.</a:t>
            </a:r>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45</a:t>
            </a:fld>
            <a:endParaRPr lang="en-US"/>
          </a:p>
        </p:txBody>
      </p:sp>
    </p:spTree>
    <p:extLst>
      <p:ext uri="{BB962C8B-B14F-4D97-AF65-F5344CB8AC3E}">
        <p14:creationId xmlns:p14="http://schemas.microsoft.com/office/powerpoint/2010/main" val="2760738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scenario in which there is both viral adaptation and risk compensation, </a:t>
            </a:r>
            <a:r>
              <a:rPr lang="en-US" dirty="0" smtClean="0"/>
              <a:t>we </a:t>
            </a:r>
            <a:r>
              <a:rPr lang="en-US" dirty="0"/>
              <a:t>can see that the point estimate of infections averted declines over time, and that the 90% ellipse crosses the x-axis at zero, representing </a:t>
            </a:r>
            <a:r>
              <a:rPr lang="en-US" dirty="0" smtClean="0"/>
              <a:t>more new infections with </a:t>
            </a:r>
            <a:r>
              <a:rPr lang="en-US" dirty="0"/>
              <a:t>a vaccine over 15 years than in the absence of a vaccine in some simulations.</a:t>
            </a:r>
          </a:p>
        </p:txBody>
      </p:sp>
      <p:sp>
        <p:nvSpPr>
          <p:cNvPr id="4" name="Slide Number Placeholder 3"/>
          <p:cNvSpPr>
            <a:spLocks noGrp="1"/>
          </p:cNvSpPr>
          <p:nvPr>
            <p:ph type="sldNum" sz="quarter" idx="10"/>
          </p:nvPr>
        </p:nvSpPr>
        <p:spPr/>
        <p:txBody>
          <a:bodyPr/>
          <a:lstStyle/>
          <a:p>
            <a:fld id="{645A05B1-80EC-CF43-ADA7-263F102354F1}" type="slidenum">
              <a:rPr lang="en-US" smtClean="0"/>
              <a:t>46</a:t>
            </a:fld>
            <a:endParaRPr lang="en-US"/>
          </a:p>
        </p:txBody>
      </p:sp>
    </p:spTree>
    <p:extLst>
      <p:ext uri="{BB962C8B-B14F-4D97-AF65-F5344CB8AC3E}">
        <p14:creationId xmlns:p14="http://schemas.microsoft.com/office/powerpoint/2010/main" val="2711669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pattern is consistent across scenarios with varying coverage and proportions of sensitive virus at rollout.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noted previously with respect to prevalence, the combined effects of viral adaptation and risk compensation are strongest when there is a smaller proportion of sensitive virus at rollout, shown in the top row.</a:t>
            </a:r>
          </a:p>
        </p:txBody>
      </p:sp>
      <p:sp>
        <p:nvSpPr>
          <p:cNvPr id="4" name="Slide Number Placeholder 3"/>
          <p:cNvSpPr>
            <a:spLocks noGrp="1"/>
          </p:cNvSpPr>
          <p:nvPr>
            <p:ph type="sldNum" sz="quarter" idx="10"/>
          </p:nvPr>
        </p:nvSpPr>
        <p:spPr/>
        <p:txBody>
          <a:bodyPr/>
          <a:lstStyle/>
          <a:p>
            <a:fld id="{645A05B1-80EC-CF43-ADA7-263F102354F1}" type="slidenum">
              <a:rPr lang="en-US" smtClean="0"/>
              <a:t>47</a:t>
            </a:fld>
            <a:endParaRPr lang="en-US"/>
          </a:p>
        </p:txBody>
      </p:sp>
    </p:spTree>
    <p:extLst>
      <p:ext uri="{BB962C8B-B14F-4D97-AF65-F5344CB8AC3E}">
        <p14:creationId xmlns:p14="http://schemas.microsoft.com/office/powerpoint/2010/main" val="500995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case, the incremental costs of the program result in no infections </a:t>
            </a:r>
            <a:r>
              <a:rPr lang="en-US" dirty="0" smtClean="0"/>
              <a:t>averted</a:t>
            </a:r>
            <a:r>
              <a:rPr lang="en-US" baseline="0" dirty="0" smtClean="0"/>
              <a:t> </a:t>
            </a:r>
            <a:r>
              <a:rPr lang="en-US" dirty="0" smtClean="0"/>
              <a:t>if </a:t>
            </a:r>
            <a:r>
              <a:rPr lang="en-US" dirty="0"/>
              <a:t>there is 50% vaccine coverage, or result in more infections with the vaccine than </a:t>
            </a:r>
            <a:r>
              <a:rPr lang="en-US" dirty="0" smtClean="0"/>
              <a:t>without,</a:t>
            </a:r>
            <a:r>
              <a:rPr lang="en-US" baseline="0" dirty="0" smtClean="0"/>
              <a:t> in the case of 70% and 90% coverage.</a:t>
            </a:r>
            <a:endParaRPr lang="en-US" dirty="0"/>
          </a:p>
          <a:p>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48</a:t>
            </a:fld>
            <a:endParaRPr lang="en-US"/>
          </a:p>
        </p:txBody>
      </p:sp>
    </p:spTree>
    <p:extLst>
      <p:ext uri="{BB962C8B-B14F-4D97-AF65-F5344CB8AC3E}">
        <p14:creationId xmlns:p14="http://schemas.microsoft.com/office/powerpoint/2010/main" val="489910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simulations, standing viral diversity at vaccine rollout resulted in a lower impact of an HIV vaccine than if all virus were vaccine-sensitive. Consequently, models that do not include viral diversity when modeling an RV144-like vaccine may be overly optimistic.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we saw that viral adaptation and risk compensation operate synergistically, resulting in worse epidemic outcomes with a vaccine than without under select scenarios.</a:t>
            </a:r>
          </a:p>
        </p:txBody>
      </p:sp>
      <p:sp>
        <p:nvSpPr>
          <p:cNvPr id="4" name="Slide Number Placeholder 3"/>
          <p:cNvSpPr>
            <a:spLocks noGrp="1"/>
          </p:cNvSpPr>
          <p:nvPr>
            <p:ph type="sldNum" sz="quarter" idx="10"/>
          </p:nvPr>
        </p:nvSpPr>
        <p:spPr/>
        <p:txBody>
          <a:bodyPr/>
          <a:lstStyle/>
          <a:p>
            <a:fld id="{645A05B1-80EC-CF43-ADA7-263F102354F1}" type="slidenum">
              <a:rPr lang="en-US" smtClean="0"/>
              <a:t>49</a:t>
            </a:fld>
            <a:endParaRPr lang="en-US"/>
          </a:p>
        </p:txBody>
      </p:sp>
    </p:spTree>
    <p:extLst>
      <p:ext uri="{BB962C8B-B14F-4D97-AF65-F5344CB8AC3E}">
        <p14:creationId xmlns:p14="http://schemas.microsoft.com/office/powerpoint/2010/main" val="212150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an RV144-like vaccine with 60% continuous coverage </a:t>
            </a:r>
            <a:r>
              <a:rPr lang="en-US" dirty="0" smtClean="0"/>
              <a:t>may </a:t>
            </a:r>
            <a:r>
              <a:rPr lang="en-US" dirty="0"/>
              <a:t>reduce incidence of new HIV infections by up to 50%.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Andersson</a:t>
            </a:r>
            <a:r>
              <a:rPr lang="en-US" dirty="0"/>
              <a:t>, et al., 2011: 60% coverage. Soweto, South Africa.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Andersson</a:t>
            </a:r>
            <a:r>
              <a:rPr lang="en-US" dirty="0"/>
              <a:t> &amp; Stover, 2011: 60% coverage. New adult infections in South Africa.</a:t>
            </a:r>
          </a:p>
          <a:p>
            <a:r>
              <a:rPr lang="en-US" dirty="0"/>
              <a:t>Gray: 60% coverage with booster every 2 years. MSM in New South Wales.</a:t>
            </a:r>
          </a:p>
          <a:p>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5</a:t>
            </a:fld>
            <a:endParaRPr lang="en-US"/>
          </a:p>
        </p:txBody>
      </p:sp>
    </p:spTree>
    <p:extLst>
      <p:ext uri="{BB962C8B-B14F-4D97-AF65-F5344CB8AC3E}">
        <p14:creationId xmlns:p14="http://schemas.microsoft.com/office/powerpoint/2010/main" val="3831231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results emphasize the importance of several aspects of vaccine implementation and design. </a:t>
            </a:r>
          </a:p>
        </p:txBody>
      </p:sp>
      <p:sp>
        <p:nvSpPr>
          <p:cNvPr id="4" name="Slide Number Placeholder 3"/>
          <p:cNvSpPr>
            <a:spLocks noGrp="1"/>
          </p:cNvSpPr>
          <p:nvPr>
            <p:ph type="sldNum" sz="quarter" idx="10"/>
          </p:nvPr>
        </p:nvSpPr>
        <p:spPr/>
        <p:txBody>
          <a:bodyPr/>
          <a:lstStyle/>
          <a:p>
            <a:fld id="{645A05B1-80EC-CF43-ADA7-263F102354F1}" type="slidenum">
              <a:rPr lang="en-US" smtClean="0"/>
              <a:t>50</a:t>
            </a:fld>
            <a:endParaRPr lang="en-US"/>
          </a:p>
        </p:txBody>
      </p:sp>
    </p:spTree>
    <p:extLst>
      <p:ext uri="{BB962C8B-B14F-4D97-AF65-F5344CB8AC3E}">
        <p14:creationId xmlns:p14="http://schemas.microsoft.com/office/powerpoint/2010/main" val="995992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sieve analyses in HVTN 702 can identify viral strains that are differentially impacted by the vaccine, and surveillance of circulating HIV strains in the population for whom the vaccine is intended can inform the risk of viral adaptation and the need for ongoing modification of a vaccine to include inserts against additional viral strains. </a:t>
            </a:r>
          </a:p>
        </p:txBody>
      </p:sp>
      <p:sp>
        <p:nvSpPr>
          <p:cNvPr id="4" name="Slide Number Placeholder 3"/>
          <p:cNvSpPr>
            <a:spLocks noGrp="1"/>
          </p:cNvSpPr>
          <p:nvPr>
            <p:ph type="sldNum" sz="quarter" idx="10"/>
          </p:nvPr>
        </p:nvSpPr>
        <p:spPr/>
        <p:txBody>
          <a:bodyPr/>
          <a:lstStyle/>
          <a:p>
            <a:fld id="{645A05B1-80EC-CF43-ADA7-263F102354F1}" type="slidenum">
              <a:rPr lang="en-US" smtClean="0"/>
              <a:t>51</a:t>
            </a:fld>
            <a:endParaRPr lang="en-US"/>
          </a:p>
        </p:txBody>
      </p:sp>
    </p:spTree>
    <p:extLst>
      <p:ext uri="{BB962C8B-B14F-4D97-AF65-F5344CB8AC3E}">
        <p14:creationId xmlns:p14="http://schemas.microsoft.com/office/powerpoint/2010/main" val="4203993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a:t>
            </a:r>
            <a:r>
              <a:rPr lang="en-US" dirty="0" smtClean="0"/>
              <a:t>a second HIV </a:t>
            </a:r>
            <a:r>
              <a:rPr lang="en-US" dirty="0"/>
              <a:t>vaccine trial currently enrolling in South Africa is testing a vaccine with a mosaic insert that is designed to be effective against a broader range of viral </a:t>
            </a:r>
            <a:r>
              <a:rPr lang="en-US" dirty="0" smtClean="0"/>
              <a:t>strains,</a:t>
            </a:r>
            <a:r>
              <a:rPr lang="en-US" baseline="0" dirty="0" smtClean="0"/>
              <a:t> which may limit rates of viral adaptation.</a:t>
            </a:r>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52</a:t>
            </a:fld>
            <a:endParaRPr lang="en-US"/>
          </a:p>
        </p:txBody>
      </p:sp>
    </p:spTree>
    <p:extLst>
      <p:ext uri="{BB962C8B-B14F-4D97-AF65-F5344CB8AC3E}">
        <p14:creationId xmlns:p14="http://schemas.microsoft.com/office/powerpoint/2010/main" val="4184581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messaging strategies that balance emphasis of the benefits of an HIV vaccine with an understanding that it is only partially effective may reduce risk compensation among vaccine recipients and the general population.</a:t>
            </a:r>
          </a:p>
        </p:txBody>
      </p:sp>
      <p:sp>
        <p:nvSpPr>
          <p:cNvPr id="4" name="Slide Number Placeholder 3"/>
          <p:cNvSpPr>
            <a:spLocks noGrp="1"/>
          </p:cNvSpPr>
          <p:nvPr>
            <p:ph type="sldNum" sz="quarter" idx="10"/>
          </p:nvPr>
        </p:nvSpPr>
        <p:spPr/>
        <p:txBody>
          <a:bodyPr/>
          <a:lstStyle/>
          <a:p>
            <a:fld id="{645A05B1-80EC-CF43-ADA7-263F102354F1}" type="slidenum">
              <a:rPr lang="en-US" smtClean="0"/>
              <a:t>53</a:t>
            </a:fld>
            <a:endParaRPr lang="en-US"/>
          </a:p>
        </p:txBody>
      </p:sp>
    </p:spTree>
    <p:extLst>
      <p:ext uri="{BB962C8B-B14F-4D97-AF65-F5344CB8AC3E}">
        <p14:creationId xmlns:p14="http://schemas.microsoft.com/office/powerpoint/2010/main" val="3682472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limitations in the work presented here. First, we modeled equal transmission fitness in both vaccine-sensitive and vaccine-resistant strains. If the vaccine-resistant strain were to be less fit for transmission, we would likely observe lower rates of viral adaptation in our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we did not allow </a:t>
            </a:r>
            <a:r>
              <a:rPr lang="en-US" i="1" dirty="0" smtClean="0"/>
              <a:t>de novo</a:t>
            </a:r>
            <a:r>
              <a:rPr lang="en-US" i="0" dirty="0" smtClean="0"/>
              <a:t> mutations in our model that</a:t>
            </a:r>
            <a:r>
              <a:rPr lang="en-US" i="0" baseline="0" dirty="0" smtClean="0"/>
              <a:t> would result in vaccine resistance. Previous research, though, has shown that HIV has evolved in response to immune selection pressure, and including </a:t>
            </a:r>
            <a:r>
              <a:rPr lang="en-US" i="1" baseline="0" dirty="0" smtClean="0"/>
              <a:t>de novo </a:t>
            </a:r>
            <a:r>
              <a:rPr lang="en-US" i="0" baseline="0" dirty="0" smtClean="0"/>
              <a:t>mutations in our model that allow escape from the vaccine-elicited immune response would likely result in higher rates of viral adaptation.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Finally, </a:t>
            </a:r>
            <a:r>
              <a:rPr lang="en-US" dirty="0"/>
              <a:t>as biomedical HIV prevention modalities have only recently been introduced at scale in sub-Saharan African countries, there is little data that may inform risk compensation behaviors in the South African population that we have modeled. We therefore based our estimates of risk compensation on data collected in MSM populations, which may not be applicable to the heterosexual epidemic in South Africa</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Cotton, et al., 2014:</a:t>
            </a:r>
            <a:r>
              <a:rPr lang="en-US" baseline="0" dirty="0" smtClean="0"/>
              <a:t> slow evolution of HLA immune escape mutations. Comparison of HLA-associated polymorphisms in HIV sequences that would confer resistance to HLA-driven immune response in historical (1979-1989) and modern specimens (2000-2011). Showed that modern specimens had about 2% greater HLA-associated polymorphisms.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Kawashima, 2009: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5A05B1-80EC-CF43-ADA7-263F102354F1}" type="slidenum">
              <a:rPr lang="en-US" smtClean="0"/>
              <a:t>54</a:t>
            </a:fld>
            <a:endParaRPr lang="en-US"/>
          </a:p>
        </p:txBody>
      </p:sp>
    </p:spTree>
    <p:extLst>
      <p:ext uri="{BB962C8B-B14F-4D97-AF65-F5344CB8AC3E}">
        <p14:creationId xmlns:p14="http://schemas.microsoft.com/office/powerpoint/2010/main" val="1328955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thank my mentors on this work, Josh </a:t>
            </a:r>
            <a:r>
              <a:rPr lang="en-US" dirty="0" err="1"/>
              <a:t>Herbeck</a:t>
            </a:r>
            <a:r>
              <a:rPr lang="en-US" dirty="0"/>
              <a:t> and Ruanne Barnabas, for their excellent guidance, the </a:t>
            </a:r>
            <a:r>
              <a:rPr lang="en-US" dirty="0" err="1"/>
              <a:t>EvoNet</a:t>
            </a:r>
            <a:r>
              <a:rPr lang="en-US" dirty="0"/>
              <a:t> development team for their contributions to this work, and colleagues at the International Clinical Research Center for providing feedback on this presentation and its content. Thank you.</a:t>
            </a:r>
          </a:p>
        </p:txBody>
      </p:sp>
      <p:sp>
        <p:nvSpPr>
          <p:cNvPr id="4" name="Slide Number Placeholder 3"/>
          <p:cNvSpPr>
            <a:spLocks noGrp="1"/>
          </p:cNvSpPr>
          <p:nvPr>
            <p:ph type="sldNum" sz="quarter" idx="10"/>
          </p:nvPr>
        </p:nvSpPr>
        <p:spPr/>
        <p:txBody>
          <a:bodyPr/>
          <a:lstStyle/>
          <a:p>
            <a:fld id="{645A05B1-80EC-CF43-ADA7-263F102354F1}" type="slidenum">
              <a:rPr lang="en-US" smtClean="0"/>
              <a:t>55</a:t>
            </a:fld>
            <a:endParaRPr lang="en-US"/>
          </a:p>
        </p:txBody>
      </p:sp>
    </p:spTree>
    <p:extLst>
      <p:ext uri="{BB962C8B-B14F-4D97-AF65-F5344CB8AC3E}">
        <p14:creationId xmlns:p14="http://schemas.microsoft.com/office/powerpoint/2010/main" val="70792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models modeled a scenario similar to the one shown at the top of this figure, where the vaccine blocks all viral variants with equal probability. </a:t>
            </a:r>
          </a:p>
        </p:txBody>
      </p:sp>
      <p:sp>
        <p:nvSpPr>
          <p:cNvPr id="4" name="Slide Number Placeholder 3"/>
          <p:cNvSpPr>
            <a:spLocks noGrp="1"/>
          </p:cNvSpPr>
          <p:nvPr>
            <p:ph type="sldNum" sz="quarter" idx="10"/>
          </p:nvPr>
        </p:nvSpPr>
        <p:spPr/>
        <p:txBody>
          <a:bodyPr/>
          <a:lstStyle/>
          <a:p>
            <a:fld id="{645A05B1-80EC-CF43-ADA7-263F102354F1}" type="slidenum">
              <a:rPr lang="en-US" smtClean="0"/>
              <a:t>6</a:t>
            </a:fld>
            <a:endParaRPr lang="en-US"/>
          </a:p>
        </p:txBody>
      </p:sp>
    </p:spTree>
    <p:extLst>
      <p:ext uri="{BB962C8B-B14F-4D97-AF65-F5344CB8AC3E}">
        <p14:creationId xmlns:p14="http://schemas.microsoft.com/office/powerpoint/2010/main" val="140684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sieve analyses of the RV144 trial showed that </a:t>
            </a:r>
            <a:r>
              <a:rPr lang="en-US" dirty="0" smtClean="0"/>
              <a:t>the vaccine had</a:t>
            </a:r>
            <a:r>
              <a:rPr lang="en-US" baseline="0" dirty="0" smtClean="0"/>
              <a:t> 50-80% efficacy</a:t>
            </a:r>
            <a:r>
              <a:rPr lang="en-US" dirty="0" smtClean="0"/>
              <a:t> against specific </a:t>
            </a:r>
            <a:r>
              <a:rPr lang="en-US" dirty="0"/>
              <a:t>viral </a:t>
            </a:r>
            <a:r>
              <a:rPr lang="en-US" dirty="0" smtClean="0"/>
              <a:t>variants, while not having a statistically significant</a:t>
            </a:r>
            <a:r>
              <a:rPr lang="en-US" baseline="0" dirty="0" smtClean="0"/>
              <a:t> effect in preventing infection with other viral variants, </a:t>
            </a:r>
            <a:r>
              <a:rPr lang="en-US" baseline="0" dirty="0" smtClean="0"/>
              <a:t>like those shown </a:t>
            </a:r>
            <a:r>
              <a:rPr lang="en-US" baseline="0" dirty="0" smtClean="0"/>
              <a:t>in green here.</a:t>
            </a:r>
            <a:r>
              <a:rPr lang="en-US" dirty="0" smtClean="0"/>
              <a:t> This </a:t>
            </a:r>
            <a:r>
              <a:rPr lang="en-US" dirty="0"/>
              <a:t>suggests that the partial vaccine efficacy of 31% observed in RV144 may be partly explained by standing viral diversity.</a:t>
            </a:r>
          </a:p>
        </p:txBody>
      </p:sp>
      <p:sp>
        <p:nvSpPr>
          <p:cNvPr id="4" name="Slide Number Placeholder 3"/>
          <p:cNvSpPr>
            <a:spLocks noGrp="1"/>
          </p:cNvSpPr>
          <p:nvPr>
            <p:ph type="sldNum" sz="quarter" idx="10"/>
          </p:nvPr>
        </p:nvSpPr>
        <p:spPr/>
        <p:txBody>
          <a:bodyPr/>
          <a:lstStyle/>
          <a:p>
            <a:fld id="{645A05B1-80EC-CF43-ADA7-263F102354F1}" type="slidenum">
              <a:rPr lang="en-US" smtClean="0"/>
              <a:t>7</a:t>
            </a:fld>
            <a:endParaRPr lang="en-US"/>
          </a:p>
        </p:txBody>
      </p:sp>
    </p:spTree>
    <p:extLst>
      <p:ext uri="{BB962C8B-B14F-4D97-AF65-F5344CB8AC3E}">
        <p14:creationId xmlns:p14="http://schemas.microsoft.com/office/powerpoint/2010/main" val="214830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previous work led by Josh </a:t>
            </a:r>
            <a:r>
              <a:rPr lang="en-US" dirty="0" err="1"/>
              <a:t>Herbeck</a:t>
            </a:r>
            <a:r>
              <a:rPr lang="en-US" dirty="0"/>
              <a:t> at the University of Washington, our group modeled such sieve-like effects at the population level, hypothesizing that differential efficacy against viral strains would result in viral adaptation upon implementation of an RV144-like vaccine in the general population. </a:t>
            </a:r>
          </a:p>
        </p:txBody>
      </p:sp>
      <p:sp>
        <p:nvSpPr>
          <p:cNvPr id="4" name="Slide Number Placeholder 3"/>
          <p:cNvSpPr>
            <a:spLocks noGrp="1"/>
          </p:cNvSpPr>
          <p:nvPr>
            <p:ph type="sldNum" sz="quarter" idx="10"/>
          </p:nvPr>
        </p:nvSpPr>
        <p:spPr/>
        <p:txBody>
          <a:bodyPr/>
          <a:lstStyle/>
          <a:p>
            <a:fld id="{645A05B1-80EC-CF43-ADA7-263F102354F1}" type="slidenum">
              <a:rPr lang="en-US" smtClean="0"/>
              <a:t>8</a:t>
            </a:fld>
            <a:endParaRPr lang="en-US"/>
          </a:p>
        </p:txBody>
      </p:sp>
    </p:spTree>
    <p:extLst>
      <p:ext uri="{BB962C8B-B14F-4D97-AF65-F5344CB8AC3E}">
        <p14:creationId xmlns:p14="http://schemas.microsoft.com/office/powerpoint/2010/main" val="293490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here that a vaccine effective against all viral strains, as in previous models, may reduce prevalence in the South African population over 15 years of continuous coverage to about 6%, </a:t>
            </a:r>
          </a:p>
        </p:txBody>
      </p:sp>
      <p:sp>
        <p:nvSpPr>
          <p:cNvPr id="4" name="Slide Number Placeholder 3"/>
          <p:cNvSpPr>
            <a:spLocks noGrp="1"/>
          </p:cNvSpPr>
          <p:nvPr>
            <p:ph type="sldNum" sz="quarter" idx="10"/>
          </p:nvPr>
        </p:nvSpPr>
        <p:spPr/>
        <p:txBody>
          <a:bodyPr/>
          <a:lstStyle/>
          <a:p>
            <a:fld id="{645A05B1-80EC-CF43-ADA7-263F102354F1}" type="slidenum">
              <a:rPr lang="en-US" smtClean="0"/>
              <a:t>9</a:t>
            </a:fld>
            <a:endParaRPr lang="en-US"/>
          </a:p>
        </p:txBody>
      </p:sp>
    </p:spTree>
    <p:extLst>
      <p:ext uri="{BB962C8B-B14F-4D97-AF65-F5344CB8AC3E}">
        <p14:creationId xmlns:p14="http://schemas.microsoft.com/office/powerpoint/2010/main" val="104274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FF121-3D8F-DE41-B763-E63EB791ABF1}"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87065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C11E4F-DC7E-5549-8570-A16D84096EC1}"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3259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5D4CED-EA28-FD47-B552-6D29E2D7956E}"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413514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2126D-9958-FC46-83DF-D92295BF801C}"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351610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0E2C09-7465-E645-A632-248087FD31C9}"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278009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A99F6-CCDE-8646-ABF3-309FEEE33104}" type="datetime1">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300085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C6EC0-3EF1-7E4E-AEB5-60A115EA3896}" type="datetime1">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417725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8A7E46-A6E0-684D-9D71-8909C3411F94}" type="datetime1">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15147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59D0E-26B4-CD4E-9242-06993EE4BBBE}" type="datetime1">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152756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98572-61AE-4B4E-9495-DD36FC97706B}" type="datetime1">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234495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166094-8720-344A-B410-736AEB130246}" type="datetime1">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F1E16-F447-C24E-8FDA-8530076C6DA0}" type="slidenum">
              <a:rPr lang="en-US" smtClean="0"/>
              <a:t>‹#›</a:t>
            </a:fld>
            <a:endParaRPr lang="en-US"/>
          </a:p>
        </p:txBody>
      </p:sp>
    </p:spTree>
    <p:extLst>
      <p:ext uri="{BB962C8B-B14F-4D97-AF65-F5344CB8AC3E}">
        <p14:creationId xmlns:p14="http://schemas.microsoft.com/office/powerpoint/2010/main" val="391726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29CBC-1943-924C-8F4C-6A19C34981C0}" type="datetime1">
              <a:rPr lang="en-US" smtClean="0"/>
              <a:t>4/15/2018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F1E16-F447-C24E-8FDA-8530076C6DA0}" type="slidenum">
              <a:rPr lang="en-US" smtClean="0"/>
              <a:t>‹#›</a:t>
            </a:fld>
            <a:endParaRPr lang="en-US"/>
          </a:p>
        </p:txBody>
      </p:sp>
    </p:spTree>
    <p:extLst>
      <p:ext uri="{BB962C8B-B14F-4D97-AF65-F5344CB8AC3E}">
        <p14:creationId xmlns:p14="http://schemas.microsoft.com/office/powerpoint/2010/main" val="566014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voNetHIV/EvoNetHIV/tree/vaccine_rc_ce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39D7A9-FD3B-F54F-8E61-E441EAF7DBCF}"/>
              </a:ext>
            </a:extLst>
          </p:cNvPr>
          <p:cNvSpPr>
            <a:spLocks noGrp="1"/>
          </p:cNvSpPr>
          <p:nvPr>
            <p:ph type="ctrTitle"/>
          </p:nvPr>
        </p:nvSpPr>
        <p:spPr>
          <a:xfrm>
            <a:off x="685800" y="750875"/>
            <a:ext cx="7772400" cy="2387600"/>
          </a:xfrm>
        </p:spPr>
        <p:txBody>
          <a:bodyPr>
            <a:normAutofit/>
          </a:bodyPr>
          <a:lstStyle/>
          <a:p>
            <a:r>
              <a:rPr lang="en-US" sz="3600" dirty="0"/>
              <a:t>Modeling a Partially Effective HIV Vaccine in South Africa: Viral Adaptation, Risk Compensation, and Cost-effectiveness</a:t>
            </a:r>
          </a:p>
        </p:txBody>
      </p:sp>
      <p:sp>
        <p:nvSpPr>
          <p:cNvPr id="3" name="Subtitle 2">
            <a:extLst>
              <a:ext uri="{FF2B5EF4-FFF2-40B4-BE49-F238E27FC236}">
                <a16:creationId xmlns="" xmlns:a16="http://schemas.microsoft.com/office/drawing/2014/main" id="{45CCA902-4132-4C49-8CAB-84D30BCEB3C1}"/>
              </a:ext>
            </a:extLst>
          </p:cNvPr>
          <p:cNvSpPr>
            <a:spLocks noGrp="1"/>
          </p:cNvSpPr>
          <p:nvPr>
            <p:ph type="subTitle" idx="1"/>
          </p:nvPr>
        </p:nvSpPr>
        <p:spPr>
          <a:xfrm>
            <a:off x="1143000" y="3287702"/>
            <a:ext cx="6858000" cy="1655762"/>
          </a:xfrm>
        </p:spPr>
        <p:txBody>
          <a:bodyPr/>
          <a:lstStyle/>
          <a:p>
            <a:r>
              <a:rPr lang="en-US" dirty="0"/>
              <a:t>Kathryn Peebles, MPH</a:t>
            </a:r>
          </a:p>
          <a:p>
            <a:r>
              <a:rPr lang="en-US" dirty="0"/>
              <a:t>Institute for Disease Modeling Symposium</a:t>
            </a:r>
          </a:p>
          <a:p>
            <a:r>
              <a:rPr lang="en-US" dirty="0"/>
              <a:t>April 16, 2018</a:t>
            </a:r>
          </a:p>
        </p:txBody>
      </p:sp>
      <p:pic>
        <p:nvPicPr>
          <p:cNvPr id="6" name="Picture 5" descr="ICRC.logo.png">
            <a:extLst>
              <a:ext uri="{FF2B5EF4-FFF2-40B4-BE49-F238E27FC236}">
                <a16:creationId xmlns="" xmlns:a16="http://schemas.microsoft.com/office/drawing/2014/main" id="{DD470DE0-C663-5142-8067-E474A1D4D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632713"/>
            <a:ext cx="4694767" cy="998478"/>
          </a:xfrm>
          <a:prstGeom prst="rect">
            <a:avLst/>
          </a:prstGeom>
        </p:spPr>
      </p:pic>
      <p:pic>
        <p:nvPicPr>
          <p:cNvPr id="7" name="Picture 6">
            <a:extLst>
              <a:ext uri="{FF2B5EF4-FFF2-40B4-BE49-F238E27FC236}">
                <a16:creationId xmlns="" xmlns:a16="http://schemas.microsoft.com/office/drawing/2014/main" id="{FDC3EE03-1149-CB42-B973-C933232506B7}"/>
              </a:ext>
            </a:extLst>
          </p:cNvPr>
          <p:cNvPicPr>
            <a:picLocks noChangeAspect="1"/>
          </p:cNvPicPr>
          <p:nvPr/>
        </p:nvPicPr>
        <p:blipFill>
          <a:blip r:embed="rId4"/>
          <a:stretch>
            <a:fillRect/>
          </a:stretch>
        </p:blipFill>
        <p:spPr>
          <a:xfrm>
            <a:off x="6433458" y="5632713"/>
            <a:ext cx="2024742" cy="996087"/>
          </a:xfrm>
          <a:prstGeom prst="rect">
            <a:avLst/>
          </a:prstGeom>
        </p:spPr>
      </p:pic>
    </p:spTree>
    <p:extLst>
      <p:ext uri="{BB962C8B-B14F-4D97-AF65-F5344CB8AC3E}">
        <p14:creationId xmlns:p14="http://schemas.microsoft.com/office/powerpoint/2010/main" val="358497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DA019-D497-F240-9FB1-3330805C742D}"/>
              </a:ext>
            </a:extLst>
          </p:cNvPr>
          <p:cNvSpPr>
            <a:spLocks noGrp="1"/>
          </p:cNvSpPr>
          <p:nvPr>
            <p:ph type="title"/>
          </p:nvPr>
        </p:nvSpPr>
        <p:spPr>
          <a:xfrm>
            <a:off x="628650" y="154106"/>
            <a:ext cx="7886700" cy="1325563"/>
          </a:xfrm>
        </p:spPr>
        <p:txBody>
          <a:bodyPr/>
          <a:lstStyle/>
          <a:p>
            <a:r>
              <a:rPr lang="en-US" dirty="0"/>
              <a:t>Model-based predictions of an RV144-like vaccine</a:t>
            </a:r>
          </a:p>
        </p:txBody>
      </p:sp>
      <p:pic>
        <p:nvPicPr>
          <p:cNvPr id="8" name="Picture 7">
            <a:extLst>
              <a:ext uri="{FF2B5EF4-FFF2-40B4-BE49-F238E27FC236}">
                <a16:creationId xmlns="" xmlns:a16="http://schemas.microsoft.com/office/drawing/2014/main" id="{328836A0-35C6-334F-A824-0418F012A4AF}"/>
              </a:ext>
            </a:extLst>
          </p:cNvPr>
          <p:cNvPicPr>
            <a:picLocks noChangeAspect="1"/>
          </p:cNvPicPr>
          <p:nvPr/>
        </p:nvPicPr>
        <p:blipFill>
          <a:blip r:embed="rId3"/>
          <a:stretch>
            <a:fillRect/>
          </a:stretch>
        </p:blipFill>
        <p:spPr>
          <a:xfrm>
            <a:off x="222892" y="4184151"/>
            <a:ext cx="4821935" cy="2487168"/>
          </a:xfrm>
          <a:prstGeom prst="rect">
            <a:avLst/>
          </a:prstGeom>
          <a:ln>
            <a:noFill/>
          </a:ln>
        </p:spPr>
      </p:pic>
      <p:pic>
        <p:nvPicPr>
          <p:cNvPr id="6" name="Content Placeholder 5">
            <a:extLst>
              <a:ext uri="{FF2B5EF4-FFF2-40B4-BE49-F238E27FC236}">
                <a16:creationId xmlns="" xmlns:a16="http://schemas.microsoft.com/office/drawing/2014/main" id="{2A482B19-A4C2-6342-90ED-CDB821E1779D}"/>
              </a:ext>
            </a:extLst>
          </p:cNvPr>
          <p:cNvPicPr>
            <a:picLocks noGrp="1" noChangeAspect="1"/>
          </p:cNvPicPr>
          <p:nvPr>
            <p:ph idx="1"/>
          </p:nvPr>
        </p:nvPicPr>
        <p:blipFill>
          <a:blip r:embed="rId4"/>
          <a:stretch>
            <a:fillRect/>
          </a:stretch>
        </p:blipFill>
        <p:spPr>
          <a:xfrm>
            <a:off x="222892" y="1568770"/>
            <a:ext cx="3653318" cy="2487364"/>
          </a:xfrm>
          <a:ln>
            <a:noFill/>
          </a:ln>
        </p:spPr>
      </p:pic>
      <p:pic>
        <p:nvPicPr>
          <p:cNvPr id="10" name="Picture 9">
            <a:extLst>
              <a:ext uri="{FF2B5EF4-FFF2-40B4-BE49-F238E27FC236}">
                <a16:creationId xmlns="" xmlns:a16="http://schemas.microsoft.com/office/drawing/2014/main" id="{9E4C0591-EA2C-4A4C-8583-87431E09DC97}"/>
              </a:ext>
            </a:extLst>
          </p:cNvPr>
          <p:cNvPicPr>
            <a:picLocks noChangeAspect="1"/>
          </p:cNvPicPr>
          <p:nvPr/>
        </p:nvPicPr>
        <p:blipFill>
          <a:blip r:embed="rId5"/>
          <a:stretch>
            <a:fillRect/>
          </a:stretch>
        </p:blipFill>
        <p:spPr>
          <a:xfrm>
            <a:off x="5089940" y="4184151"/>
            <a:ext cx="3727399" cy="2487168"/>
          </a:xfrm>
          <a:prstGeom prst="rect">
            <a:avLst/>
          </a:prstGeom>
          <a:ln>
            <a:noFill/>
          </a:ln>
        </p:spPr>
      </p:pic>
      <p:sp>
        <p:nvSpPr>
          <p:cNvPr id="13" name="TextBox 12">
            <a:extLst>
              <a:ext uri="{FF2B5EF4-FFF2-40B4-BE49-F238E27FC236}">
                <a16:creationId xmlns="" xmlns:a16="http://schemas.microsoft.com/office/drawing/2014/main" id="{342AE62D-D2A2-C944-A959-A2000097FA3A}"/>
              </a:ext>
            </a:extLst>
          </p:cNvPr>
          <p:cNvSpPr txBox="1"/>
          <p:nvPr/>
        </p:nvSpPr>
        <p:spPr>
          <a:xfrm>
            <a:off x="326661" y="3408121"/>
            <a:ext cx="2958648" cy="281674"/>
          </a:xfrm>
          <a:prstGeom prst="rect">
            <a:avLst/>
          </a:prstGeom>
          <a:noFill/>
        </p:spPr>
        <p:txBody>
          <a:bodyPr wrap="square" rtlCol="0">
            <a:spAutoFit/>
          </a:bodyPr>
          <a:lstStyle/>
          <a:p>
            <a:pPr algn="ctr"/>
            <a:r>
              <a:rPr lang="en-US" sz="1200" i="1" dirty="0" err="1"/>
              <a:t>Andersson</a:t>
            </a:r>
            <a:r>
              <a:rPr lang="en-US" sz="1200" i="1" dirty="0"/>
              <a:t>, et al., 2011 </a:t>
            </a:r>
          </a:p>
        </p:txBody>
      </p:sp>
      <p:sp>
        <p:nvSpPr>
          <p:cNvPr id="14" name="TextBox 13">
            <a:extLst>
              <a:ext uri="{FF2B5EF4-FFF2-40B4-BE49-F238E27FC236}">
                <a16:creationId xmlns="" xmlns:a16="http://schemas.microsoft.com/office/drawing/2014/main" id="{E0F6F16A-CD45-B147-A8BD-CB591504C91E}"/>
              </a:ext>
            </a:extLst>
          </p:cNvPr>
          <p:cNvSpPr txBox="1"/>
          <p:nvPr/>
        </p:nvSpPr>
        <p:spPr>
          <a:xfrm>
            <a:off x="877874" y="6079352"/>
            <a:ext cx="1856222" cy="276999"/>
          </a:xfrm>
          <a:prstGeom prst="rect">
            <a:avLst/>
          </a:prstGeom>
          <a:solidFill>
            <a:schemeClr val="bg1"/>
          </a:solidFill>
        </p:spPr>
        <p:txBody>
          <a:bodyPr wrap="square" rtlCol="0">
            <a:spAutoFit/>
          </a:bodyPr>
          <a:lstStyle/>
          <a:p>
            <a:pPr algn="ctr"/>
            <a:r>
              <a:rPr lang="en-US" sz="1200" i="1" dirty="0" err="1"/>
              <a:t>Andersson</a:t>
            </a:r>
            <a:r>
              <a:rPr lang="en-US" sz="1200" i="1" dirty="0"/>
              <a:t> &amp; Stover, 2011 </a:t>
            </a:r>
          </a:p>
        </p:txBody>
      </p:sp>
      <p:sp>
        <p:nvSpPr>
          <p:cNvPr id="15" name="TextBox 14">
            <a:extLst>
              <a:ext uri="{FF2B5EF4-FFF2-40B4-BE49-F238E27FC236}">
                <a16:creationId xmlns="" xmlns:a16="http://schemas.microsoft.com/office/drawing/2014/main" id="{0B40D928-215A-BE46-A060-693C974D8103}"/>
              </a:ext>
            </a:extLst>
          </p:cNvPr>
          <p:cNvSpPr txBox="1"/>
          <p:nvPr/>
        </p:nvSpPr>
        <p:spPr>
          <a:xfrm>
            <a:off x="6001216" y="6078457"/>
            <a:ext cx="2181654" cy="276999"/>
          </a:xfrm>
          <a:prstGeom prst="rect">
            <a:avLst/>
          </a:prstGeom>
          <a:noFill/>
        </p:spPr>
        <p:txBody>
          <a:bodyPr wrap="square" rtlCol="0">
            <a:spAutoFit/>
          </a:bodyPr>
          <a:lstStyle/>
          <a:p>
            <a:pPr algn="ctr"/>
            <a:r>
              <a:rPr lang="en-US" sz="1200" i="1" dirty="0"/>
              <a:t>Gray, et al., 2011 </a:t>
            </a:r>
          </a:p>
        </p:txBody>
      </p:sp>
      <p:sp>
        <p:nvSpPr>
          <p:cNvPr id="16" name="Content Placeholder 2">
            <a:extLst>
              <a:ext uri="{FF2B5EF4-FFF2-40B4-BE49-F238E27FC236}">
                <a16:creationId xmlns="" xmlns:a16="http://schemas.microsoft.com/office/drawing/2014/main" id="{55E3BE7C-1E2F-EE4A-91CA-20BA2156E557}"/>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8" name="Straight Connector 17">
            <a:extLst>
              <a:ext uri="{FF2B5EF4-FFF2-40B4-BE49-F238E27FC236}">
                <a16:creationId xmlns="" xmlns:a16="http://schemas.microsoft.com/office/drawing/2014/main" id="{F9AEA213-1F5E-5441-86CA-CA410CB61651}"/>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 xmlns:a16="http://schemas.microsoft.com/office/drawing/2014/main" id="{1C03C62C-CA8D-EC44-8A50-E97C5DD14B2F}"/>
              </a:ext>
            </a:extLst>
          </p:cNvPr>
          <p:cNvSpPr/>
          <p:nvPr/>
        </p:nvSpPr>
        <p:spPr>
          <a:xfrm>
            <a:off x="5162214" y="4198219"/>
            <a:ext cx="369203" cy="36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28355B6B-FB10-C247-85DB-A8F3AB38FAB9}"/>
              </a:ext>
            </a:extLst>
          </p:cNvPr>
          <p:cNvCxnSpPr>
            <a:cxnSpLocks/>
          </p:cNvCxnSpPr>
          <p:nvPr/>
        </p:nvCxnSpPr>
        <p:spPr>
          <a:xfrm>
            <a:off x="3723640" y="5672797"/>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E12CEB3B-CB3E-1949-A626-0980ABB6EEC1}"/>
              </a:ext>
            </a:extLst>
          </p:cNvPr>
          <p:cNvCxnSpPr>
            <a:cxnSpLocks/>
          </p:cNvCxnSpPr>
          <p:nvPr/>
        </p:nvCxnSpPr>
        <p:spPr>
          <a:xfrm>
            <a:off x="2971800" y="3250871"/>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5E16C83A-A1CB-8240-BAA5-46FA145B8A7F}"/>
              </a:ext>
            </a:extLst>
          </p:cNvPr>
          <p:cNvCxnSpPr>
            <a:cxnSpLocks/>
          </p:cNvCxnSpPr>
          <p:nvPr/>
        </p:nvCxnSpPr>
        <p:spPr>
          <a:xfrm>
            <a:off x="8606364" y="5629226"/>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DB79D92B-5988-084A-B376-6705259FA195}"/>
              </a:ext>
            </a:extLst>
          </p:cNvPr>
          <p:cNvCxnSpPr>
            <a:cxnSpLocks/>
          </p:cNvCxnSpPr>
          <p:nvPr/>
        </p:nvCxnSpPr>
        <p:spPr>
          <a:xfrm>
            <a:off x="2968891" y="1941341"/>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CD5FE96-3BB8-A842-A7B5-F884A8E73B96}"/>
              </a:ext>
            </a:extLst>
          </p:cNvPr>
          <p:cNvCxnSpPr>
            <a:cxnSpLocks/>
          </p:cNvCxnSpPr>
          <p:nvPr/>
        </p:nvCxnSpPr>
        <p:spPr>
          <a:xfrm>
            <a:off x="3722191" y="4585180"/>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C6B10CD7-F81F-5C4C-B554-CF0DCBD8D128}"/>
              </a:ext>
            </a:extLst>
          </p:cNvPr>
          <p:cNvCxnSpPr>
            <a:cxnSpLocks/>
          </p:cNvCxnSpPr>
          <p:nvPr/>
        </p:nvCxnSpPr>
        <p:spPr>
          <a:xfrm>
            <a:off x="8606364" y="53410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 xmlns:a16="http://schemas.microsoft.com/office/drawing/2014/main" id="{02F240A4-FCB1-6249-8144-E0515F13C2AC}"/>
              </a:ext>
            </a:extLst>
          </p:cNvPr>
          <p:cNvPicPr>
            <a:picLocks noChangeAspect="1"/>
          </p:cNvPicPr>
          <p:nvPr/>
        </p:nvPicPr>
        <p:blipFill rotWithShape="1">
          <a:blip r:embed="rId6"/>
          <a:srcRect t="12647" b="3332"/>
          <a:stretch/>
        </p:blipFill>
        <p:spPr>
          <a:xfrm>
            <a:off x="4771071" y="1552889"/>
            <a:ext cx="4034973" cy="2487168"/>
          </a:xfrm>
          <a:prstGeom prst="rect">
            <a:avLst/>
          </a:prstGeom>
          <a:ln w="19050">
            <a:solidFill>
              <a:schemeClr val="tx1"/>
            </a:solidFill>
          </a:ln>
        </p:spPr>
      </p:pic>
      <p:cxnSp>
        <p:nvCxnSpPr>
          <p:cNvPr id="21" name="Straight Arrow Connector 20">
            <a:extLst>
              <a:ext uri="{FF2B5EF4-FFF2-40B4-BE49-F238E27FC236}">
                <a16:creationId xmlns="" xmlns:a16="http://schemas.microsoft.com/office/drawing/2014/main" id="{F18680FE-E668-DB41-BC3B-A960413A10AC}"/>
              </a:ext>
            </a:extLst>
          </p:cNvPr>
          <p:cNvCxnSpPr>
            <a:cxnSpLocks/>
          </p:cNvCxnSpPr>
          <p:nvPr/>
        </p:nvCxnSpPr>
        <p:spPr>
          <a:xfrm>
            <a:off x="8729414" y="23565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136FB4CB-4AA8-D547-BDDE-EB4EA280D563}"/>
              </a:ext>
            </a:extLst>
          </p:cNvPr>
          <p:cNvCxnSpPr>
            <a:cxnSpLocks/>
          </p:cNvCxnSpPr>
          <p:nvPr/>
        </p:nvCxnSpPr>
        <p:spPr>
          <a:xfrm>
            <a:off x="8729414" y="2771726"/>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3A57B3C6-F3B3-8548-BDCE-2F07D2BF034D}"/>
              </a:ext>
            </a:extLst>
          </p:cNvPr>
          <p:cNvCxnSpPr>
            <a:cxnSpLocks/>
          </p:cNvCxnSpPr>
          <p:nvPr/>
        </p:nvCxnSpPr>
        <p:spPr>
          <a:xfrm>
            <a:off x="8729414" y="2581226"/>
            <a:ext cx="330486" cy="0"/>
          </a:xfrm>
          <a:prstGeom prst="straightConnector1">
            <a:avLst/>
          </a:prstGeom>
          <a:ln w="63500">
            <a:solidFill>
              <a:schemeClr val="accent4">
                <a:lumMod val="60000"/>
                <a:lumOff val="40000"/>
              </a:schemeClr>
            </a:solidFill>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DD038AC-F930-3C4C-A937-6704C92A8D95}"/>
              </a:ext>
            </a:extLst>
          </p:cNvPr>
          <p:cNvSpPr txBox="1"/>
          <p:nvPr/>
        </p:nvSpPr>
        <p:spPr>
          <a:xfrm>
            <a:off x="6762709" y="3098499"/>
            <a:ext cx="1798148" cy="276999"/>
          </a:xfrm>
          <a:prstGeom prst="rect">
            <a:avLst/>
          </a:prstGeom>
          <a:noFill/>
        </p:spPr>
        <p:txBody>
          <a:bodyPr wrap="square" rtlCol="0">
            <a:spAutoFit/>
          </a:bodyPr>
          <a:lstStyle/>
          <a:p>
            <a:pPr algn="ctr"/>
            <a:r>
              <a:rPr lang="en-US" sz="1200" i="1" dirty="0" err="1"/>
              <a:t>Herbeck</a:t>
            </a:r>
            <a:r>
              <a:rPr lang="en-US" sz="1200" i="1" dirty="0"/>
              <a:t>, et al., 2018 </a:t>
            </a:r>
          </a:p>
        </p:txBody>
      </p:sp>
    </p:spTree>
    <p:extLst>
      <p:ext uri="{BB962C8B-B14F-4D97-AF65-F5344CB8AC3E}">
        <p14:creationId xmlns:p14="http://schemas.microsoft.com/office/powerpoint/2010/main" val="542482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2E77738-FFC8-714E-A7AE-EDBEA34CA676}"/>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Mathematical model</a:t>
            </a:r>
          </a:p>
        </p:txBody>
      </p:sp>
      <p:sp>
        <p:nvSpPr>
          <p:cNvPr id="3" name="Content Placeholder 2">
            <a:extLst>
              <a:ext uri="{FF2B5EF4-FFF2-40B4-BE49-F238E27FC236}">
                <a16:creationId xmlns="" xmlns:a16="http://schemas.microsoft.com/office/drawing/2014/main" id="{9D2A727E-10CF-D648-9CFE-0740656942D5}"/>
              </a:ext>
            </a:extLst>
          </p:cNvPr>
          <p:cNvSpPr>
            <a:spLocks noGrp="1"/>
          </p:cNvSpPr>
          <p:nvPr>
            <p:ph idx="1"/>
          </p:nvPr>
        </p:nvSpPr>
        <p:spPr/>
        <p:txBody>
          <a:bodyPr/>
          <a:lstStyle/>
          <a:p>
            <a:r>
              <a:rPr lang="en-US" dirty="0" err="1"/>
              <a:t>EvoNet</a:t>
            </a:r>
            <a:r>
              <a:rPr lang="en-US" dirty="0"/>
              <a:t> modeling package</a:t>
            </a:r>
          </a:p>
          <a:p>
            <a:pPr lvl="1"/>
            <a:r>
              <a:rPr lang="en-US" sz="2000" dirty="0">
                <a:hlinkClick r:id="rId3"/>
              </a:rPr>
              <a:t>https://github.com/EvoNetHIV/EvoNetHIV/tree/vaccine_rc_cea</a:t>
            </a:r>
            <a:endParaRPr lang="en-US" sz="2000" dirty="0"/>
          </a:p>
          <a:p>
            <a:r>
              <a:rPr lang="en-US" dirty="0"/>
              <a:t>Agent-based stochastic network model of HIV transmission in South Africa</a:t>
            </a:r>
          </a:p>
          <a:p>
            <a:pPr lvl="1"/>
            <a:r>
              <a:rPr lang="en-US" dirty="0"/>
              <a:t>30,000 agents</a:t>
            </a:r>
          </a:p>
          <a:p>
            <a:pPr lvl="1"/>
            <a:r>
              <a:rPr lang="en-US" dirty="0"/>
              <a:t>64 simulations per model scenario</a:t>
            </a:r>
          </a:p>
        </p:txBody>
      </p:sp>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84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64" y="1107123"/>
            <a:ext cx="7765086" cy="5294376"/>
          </a:xfrm>
          <a:prstGeom prst="rect">
            <a:avLst/>
          </a:prstGeom>
        </p:spPr>
      </p:pic>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 xmlns:a16="http://schemas.microsoft.com/office/drawing/2014/main" id="{5A2A0183-FAA5-964A-9AC1-8ED7D213BA86}"/>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 calibration</a:t>
            </a:r>
          </a:p>
        </p:txBody>
      </p:sp>
      <p:sp>
        <p:nvSpPr>
          <p:cNvPr id="15" name="TextBox 14">
            <a:extLst>
              <a:ext uri="{FF2B5EF4-FFF2-40B4-BE49-F238E27FC236}">
                <a16:creationId xmlns="" xmlns:a16="http://schemas.microsoft.com/office/drawing/2014/main" id="{5C84EB24-0D5D-574C-B5B5-E233863983E5}"/>
              </a:ext>
            </a:extLst>
          </p:cNvPr>
          <p:cNvSpPr txBox="1"/>
          <p:nvPr/>
        </p:nvSpPr>
        <p:spPr>
          <a:xfrm>
            <a:off x="26377" y="6530713"/>
            <a:ext cx="5333023" cy="276999"/>
          </a:xfrm>
          <a:prstGeom prst="rect">
            <a:avLst/>
          </a:prstGeom>
          <a:noFill/>
        </p:spPr>
        <p:txBody>
          <a:bodyPr wrap="square" rtlCol="0">
            <a:spAutoFit/>
          </a:bodyPr>
          <a:lstStyle/>
          <a:p>
            <a:r>
              <a:rPr lang="en-US" sz="1200" i="1" dirty="0"/>
              <a:t>South African National HIV Prevalence, Incidence and Behavior Survey, 2002-2012</a:t>
            </a:r>
          </a:p>
        </p:txBody>
      </p:sp>
    </p:spTree>
    <p:extLst>
      <p:ext uri="{BB962C8B-B14F-4D97-AF65-F5344CB8AC3E}">
        <p14:creationId xmlns:p14="http://schemas.microsoft.com/office/powerpoint/2010/main" val="141351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0B166C68-1DE0-F649-95EC-EE53EA1147F1}"/>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Modeling scenarios</a:t>
            </a:r>
          </a:p>
        </p:txBody>
      </p:sp>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4" name="Content Placeholder 13">
            <a:extLst>
              <a:ext uri="{FF2B5EF4-FFF2-40B4-BE49-F238E27FC236}">
                <a16:creationId xmlns="" xmlns:a16="http://schemas.microsoft.com/office/drawing/2014/main" id="{0876A19B-B351-3F49-B443-F29FD4E8D568}"/>
              </a:ext>
            </a:extLst>
          </p:cNvPr>
          <p:cNvSpPr>
            <a:spLocks noGrp="1"/>
          </p:cNvSpPr>
          <p:nvPr>
            <p:ph idx="1"/>
          </p:nvPr>
        </p:nvSpPr>
        <p:spPr/>
        <p:txBody>
          <a:bodyPr/>
          <a:lstStyle/>
          <a:p>
            <a:r>
              <a:rPr lang="en-US" dirty="0"/>
              <a:t>Vaccine similar to hypothesized characteristics of HVTN 702 vaccine</a:t>
            </a:r>
          </a:p>
          <a:p>
            <a:pPr lvl="1"/>
            <a:r>
              <a:rPr lang="en-US" dirty="0"/>
              <a:t>Efficacy duration of 5 years</a:t>
            </a:r>
          </a:p>
          <a:p>
            <a:pPr lvl="1"/>
            <a:r>
              <a:rPr lang="en-US" dirty="0"/>
              <a:t>Waning efficacy over 5 years, with re-vaccination at 5 years</a:t>
            </a:r>
          </a:p>
          <a:p>
            <a:pPr lvl="1"/>
            <a:r>
              <a:rPr lang="en-US" dirty="0"/>
              <a:t>Population coverage over 3 years</a:t>
            </a:r>
          </a:p>
          <a:p>
            <a:pPr lvl="1"/>
            <a:r>
              <a:rPr lang="en-US" dirty="0"/>
              <a:t>60 USD per vaccine series</a:t>
            </a:r>
          </a:p>
          <a:p>
            <a:r>
              <a:rPr lang="en-US" dirty="0"/>
              <a:t>Two viral strains: vaccine-sensitive and vaccine-resistant</a:t>
            </a:r>
          </a:p>
        </p:txBody>
      </p:sp>
      <p:sp>
        <p:nvSpPr>
          <p:cNvPr id="16" name="TextBox 15">
            <a:extLst>
              <a:ext uri="{FF2B5EF4-FFF2-40B4-BE49-F238E27FC236}">
                <a16:creationId xmlns="" xmlns:a16="http://schemas.microsoft.com/office/drawing/2014/main" id="{20183400-26BA-6240-B064-82AE81EF3DAE}"/>
              </a:ext>
            </a:extLst>
          </p:cNvPr>
          <p:cNvSpPr txBox="1"/>
          <p:nvPr/>
        </p:nvSpPr>
        <p:spPr>
          <a:xfrm>
            <a:off x="0" y="6526219"/>
            <a:ext cx="5333023" cy="276999"/>
          </a:xfrm>
          <a:prstGeom prst="rect">
            <a:avLst/>
          </a:prstGeom>
          <a:noFill/>
        </p:spPr>
        <p:txBody>
          <a:bodyPr wrap="square" rtlCol="0">
            <a:spAutoFit/>
          </a:bodyPr>
          <a:lstStyle/>
          <a:p>
            <a:r>
              <a:rPr lang="en-US" sz="1200" i="1" dirty="0" err="1"/>
              <a:t>ClinicalTrials.gov</a:t>
            </a:r>
            <a:r>
              <a:rPr lang="en-US" sz="1200" i="1" dirty="0"/>
              <a:t> Identifier NCT02968849</a:t>
            </a:r>
          </a:p>
        </p:txBody>
      </p:sp>
    </p:spTree>
    <p:extLst>
      <p:ext uri="{BB962C8B-B14F-4D97-AF65-F5344CB8AC3E}">
        <p14:creationId xmlns:p14="http://schemas.microsoft.com/office/powerpoint/2010/main" val="349457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0B166C68-1DE0-F649-95EC-EE53EA1147F1}"/>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Modeling scenarios</a:t>
            </a:r>
          </a:p>
        </p:txBody>
      </p:sp>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4" name="Content Placeholder 13">
            <a:extLst>
              <a:ext uri="{FF2B5EF4-FFF2-40B4-BE49-F238E27FC236}">
                <a16:creationId xmlns="" xmlns:a16="http://schemas.microsoft.com/office/drawing/2014/main" id="{0876A19B-B351-3F49-B443-F29FD4E8D568}"/>
              </a:ext>
            </a:extLst>
          </p:cNvPr>
          <p:cNvSpPr>
            <a:spLocks noGrp="1"/>
          </p:cNvSpPr>
          <p:nvPr>
            <p:ph idx="1"/>
          </p:nvPr>
        </p:nvSpPr>
        <p:spPr/>
        <p:txBody>
          <a:bodyPr/>
          <a:lstStyle/>
          <a:p>
            <a:r>
              <a:rPr lang="en-US" dirty="0"/>
              <a:t>Risk compensation</a:t>
            </a:r>
          </a:p>
          <a:p>
            <a:pPr lvl="1"/>
            <a:r>
              <a:rPr lang="en-US" dirty="0"/>
              <a:t>30% reduction in probability of condom use</a:t>
            </a:r>
          </a:p>
        </p:txBody>
      </p:sp>
      <p:sp>
        <p:nvSpPr>
          <p:cNvPr id="16" name="TextBox 15">
            <a:extLst>
              <a:ext uri="{FF2B5EF4-FFF2-40B4-BE49-F238E27FC236}">
                <a16:creationId xmlns="" xmlns:a16="http://schemas.microsoft.com/office/drawing/2014/main" id="{20183400-26BA-6240-B064-82AE81EF3DAE}"/>
              </a:ext>
            </a:extLst>
          </p:cNvPr>
          <p:cNvSpPr txBox="1"/>
          <p:nvPr/>
        </p:nvSpPr>
        <p:spPr>
          <a:xfrm>
            <a:off x="0" y="6526219"/>
            <a:ext cx="5333023" cy="276999"/>
          </a:xfrm>
          <a:prstGeom prst="rect">
            <a:avLst/>
          </a:prstGeom>
          <a:noFill/>
        </p:spPr>
        <p:txBody>
          <a:bodyPr wrap="square" rtlCol="0">
            <a:spAutoFit/>
          </a:bodyPr>
          <a:lstStyle/>
          <a:p>
            <a:r>
              <a:rPr lang="en-US" sz="1200" i="1" dirty="0" err="1"/>
              <a:t>Crepaz</a:t>
            </a:r>
            <a:r>
              <a:rPr lang="en-US" sz="1200" i="1" dirty="0"/>
              <a:t>, 2004; Sullivan, 2017; Nguyen, 2018; Lal, 2017</a:t>
            </a:r>
          </a:p>
        </p:txBody>
      </p:sp>
    </p:spTree>
    <p:extLst>
      <p:ext uri="{BB962C8B-B14F-4D97-AF65-F5344CB8AC3E}">
        <p14:creationId xmlns:p14="http://schemas.microsoft.com/office/powerpoint/2010/main" val="570642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0B166C68-1DE0-F649-95EC-EE53EA1147F1}"/>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Modeling scenarios</a:t>
            </a:r>
          </a:p>
        </p:txBody>
      </p:sp>
      <p:graphicFrame>
        <p:nvGraphicFramePr>
          <p:cNvPr id="5" name="Content Placeholder 4">
            <a:extLst>
              <a:ext uri="{FF2B5EF4-FFF2-40B4-BE49-F238E27FC236}">
                <a16:creationId xmlns="" xmlns:a16="http://schemas.microsoft.com/office/drawing/2014/main" id="{ADB41EB6-61E6-EE4F-912A-28AF9B8C8CFF}"/>
              </a:ext>
            </a:extLst>
          </p:cNvPr>
          <p:cNvGraphicFramePr>
            <a:graphicFrameLocks noGrp="1"/>
          </p:cNvGraphicFramePr>
          <p:nvPr>
            <p:ph idx="1"/>
          </p:nvPr>
        </p:nvGraphicFramePr>
        <p:xfrm>
          <a:off x="628650" y="2456447"/>
          <a:ext cx="2743200" cy="245681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gridCol w="1371600">
                  <a:extLst>
                    <a:ext uri="{9D8B030D-6E8A-4147-A177-3AD203B41FA5}">
                      <a16:colId xmlns="" xmlns:a16="http://schemas.microsoft.com/office/drawing/2014/main" val="204045536"/>
                    </a:ext>
                  </a:extLst>
                </a:gridCol>
              </a:tblGrid>
              <a:tr h="993775">
                <a:tc>
                  <a:txBody>
                    <a:bodyPr/>
                    <a:lstStyle/>
                    <a:p>
                      <a:pPr algn="ctr"/>
                      <a:r>
                        <a:rPr lang="en-US" dirty="0">
                          <a:solidFill>
                            <a:schemeClr val="tx1"/>
                          </a:solidFill>
                        </a:rPr>
                        <a:t>Sensitive virus 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VE against sensitive virus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0.833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0.714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r h="365760">
                <a:tc>
                  <a:txBody>
                    <a:bodyPr/>
                    <a:lstStyle/>
                    <a:p>
                      <a:pPr algn="ctr"/>
                      <a:r>
                        <a:rPr lang="en-US" dirty="0">
                          <a:solidFill>
                            <a:schemeClr val="tx1"/>
                          </a:solidFill>
                        </a:rPr>
                        <a:t>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2386559"/>
                  </a:ext>
                </a:extLst>
              </a:tr>
            </a:tbl>
          </a:graphicData>
        </a:graphic>
      </p:graphicFrame>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7877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ADB41EB6-61E6-EE4F-912A-28AF9B8C8CFF}"/>
              </a:ext>
            </a:extLst>
          </p:cNvPr>
          <p:cNvGraphicFramePr>
            <a:graphicFrameLocks noGrp="1"/>
          </p:cNvGraphicFramePr>
          <p:nvPr>
            <p:ph idx="1"/>
            <p:extLst>
              <p:ext uri="{D42A27DB-BD31-4B8C-83A1-F6EECF244321}">
                <p14:modId xmlns:p14="http://schemas.microsoft.com/office/powerpoint/2010/main" val="1316911836"/>
              </p:ext>
            </p:extLst>
          </p:nvPr>
        </p:nvGraphicFramePr>
        <p:xfrm>
          <a:off x="628650" y="2456447"/>
          <a:ext cx="2743200" cy="245681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gridCol w="1371600">
                  <a:extLst>
                    <a:ext uri="{9D8B030D-6E8A-4147-A177-3AD203B41FA5}">
                      <a16:colId xmlns="" xmlns:a16="http://schemas.microsoft.com/office/drawing/2014/main" val="204045536"/>
                    </a:ext>
                  </a:extLst>
                </a:gridCol>
              </a:tblGrid>
              <a:tr h="993775">
                <a:tc>
                  <a:txBody>
                    <a:bodyPr/>
                    <a:lstStyle/>
                    <a:p>
                      <a:pPr algn="ctr"/>
                      <a:r>
                        <a:rPr lang="en-US" dirty="0">
                          <a:solidFill>
                            <a:schemeClr val="tx1"/>
                          </a:solidFill>
                        </a:rPr>
                        <a:t>Sensitive virus 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VE against sensitive virus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0.833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0.714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r h="365760">
                <a:tc>
                  <a:txBody>
                    <a:bodyPr/>
                    <a:lstStyle/>
                    <a:p>
                      <a:pPr algn="ctr"/>
                      <a:r>
                        <a:rPr lang="en-US" dirty="0">
                          <a:solidFill>
                            <a:schemeClr val="tx1"/>
                          </a:solidFill>
                        </a:rPr>
                        <a:t>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solidFill>
                            <a:schemeClr val="tx1"/>
                          </a:solidFill>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82386559"/>
                  </a:ext>
                </a:extLst>
              </a:tr>
            </a:tbl>
          </a:graphicData>
        </a:graphic>
      </p:graphicFrame>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7" name="Title 1">
            <a:extLst>
              <a:ext uri="{FF2B5EF4-FFF2-40B4-BE49-F238E27FC236}">
                <a16:creationId xmlns="" xmlns:a16="http://schemas.microsoft.com/office/drawing/2014/main" id="{847AC58E-A392-224D-89B3-60742CE809C1}"/>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Modeling scenarios</a:t>
            </a:r>
          </a:p>
        </p:txBody>
      </p:sp>
    </p:spTree>
    <p:extLst>
      <p:ext uri="{BB962C8B-B14F-4D97-AF65-F5344CB8AC3E}">
        <p14:creationId xmlns:p14="http://schemas.microsoft.com/office/powerpoint/2010/main" val="447201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ADB41EB6-61E6-EE4F-912A-28AF9B8C8CFF}"/>
              </a:ext>
            </a:extLst>
          </p:cNvPr>
          <p:cNvGraphicFramePr>
            <a:graphicFrameLocks noGrp="1"/>
          </p:cNvGraphicFramePr>
          <p:nvPr>
            <p:ph idx="1"/>
          </p:nvPr>
        </p:nvGraphicFramePr>
        <p:xfrm>
          <a:off x="628650" y="2456447"/>
          <a:ext cx="2743200" cy="245681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gridCol w="1371600">
                  <a:extLst>
                    <a:ext uri="{9D8B030D-6E8A-4147-A177-3AD203B41FA5}">
                      <a16:colId xmlns="" xmlns:a16="http://schemas.microsoft.com/office/drawing/2014/main" val="204045536"/>
                    </a:ext>
                  </a:extLst>
                </a:gridCol>
              </a:tblGrid>
              <a:tr h="993775">
                <a:tc>
                  <a:txBody>
                    <a:bodyPr/>
                    <a:lstStyle/>
                    <a:p>
                      <a:pPr algn="ctr"/>
                      <a:r>
                        <a:rPr lang="en-US" dirty="0">
                          <a:solidFill>
                            <a:schemeClr val="tx1"/>
                          </a:solidFill>
                        </a:rPr>
                        <a:t>Sensitive virus 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VE against sensitive virus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0.833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0.714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r h="365760">
                <a:tc>
                  <a:txBody>
                    <a:bodyPr/>
                    <a:lstStyle/>
                    <a:p>
                      <a:pPr algn="ctr"/>
                      <a:r>
                        <a:rPr lang="en-US" dirty="0">
                          <a:solidFill>
                            <a:schemeClr val="tx1"/>
                          </a:solidFill>
                        </a:rPr>
                        <a:t>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2386559"/>
                  </a:ext>
                </a:extLst>
              </a:tr>
            </a:tbl>
          </a:graphicData>
        </a:graphic>
      </p:graphicFrame>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Content Placeholder 4">
            <a:extLst>
              <a:ext uri="{FF2B5EF4-FFF2-40B4-BE49-F238E27FC236}">
                <a16:creationId xmlns="" xmlns:a16="http://schemas.microsoft.com/office/drawing/2014/main" id="{8332A15E-ABB1-5940-AE1D-D524EE6DE7AD}"/>
              </a:ext>
            </a:extLst>
          </p:cNvPr>
          <p:cNvGraphicFramePr>
            <a:graphicFrameLocks/>
          </p:cNvGraphicFramePr>
          <p:nvPr/>
        </p:nvGraphicFramePr>
        <p:xfrm>
          <a:off x="4238625" y="2639326"/>
          <a:ext cx="1371600" cy="209105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tblGrid>
              <a:tr h="993775">
                <a:tc>
                  <a:txBody>
                    <a:bodyPr/>
                    <a:lstStyle/>
                    <a:p>
                      <a:pPr algn="ctr"/>
                      <a:r>
                        <a:rPr lang="en-US" dirty="0">
                          <a:solidFill>
                            <a:schemeClr val="tx1"/>
                          </a:solidFill>
                        </a:rPr>
                        <a:t>Vaccine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bl>
          </a:graphicData>
        </a:graphic>
      </p:graphicFrame>
      <p:sp>
        <p:nvSpPr>
          <p:cNvPr id="8" name="TextBox 7">
            <a:extLst>
              <a:ext uri="{FF2B5EF4-FFF2-40B4-BE49-F238E27FC236}">
                <a16:creationId xmlns="" xmlns:a16="http://schemas.microsoft.com/office/drawing/2014/main" id="{CAF1C262-F418-BF4F-9D19-B2D706A54B6F}"/>
              </a:ext>
            </a:extLst>
          </p:cNvPr>
          <p:cNvSpPr txBox="1"/>
          <p:nvPr/>
        </p:nvSpPr>
        <p:spPr>
          <a:xfrm>
            <a:off x="3583781" y="3407853"/>
            <a:ext cx="442913" cy="553998"/>
          </a:xfrm>
          <a:prstGeom prst="rect">
            <a:avLst/>
          </a:prstGeom>
          <a:noFill/>
        </p:spPr>
        <p:txBody>
          <a:bodyPr wrap="square" rtlCol="0">
            <a:spAutoFit/>
          </a:bodyPr>
          <a:lstStyle/>
          <a:p>
            <a:pPr algn="ctr"/>
            <a:r>
              <a:rPr lang="en-US" sz="3000" dirty="0"/>
              <a:t>x</a:t>
            </a:r>
          </a:p>
        </p:txBody>
      </p:sp>
      <p:sp>
        <p:nvSpPr>
          <p:cNvPr id="11" name="Title 1">
            <a:extLst>
              <a:ext uri="{FF2B5EF4-FFF2-40B4-BE49-F238E27FC236}">
                <a16:creationId xmlns="" xmlns:a16="http://schemas.microsoft.com/office/drawing/2014/main" id="{6DCBE3DE-13E5-D449-8F4E-061696C2361A}"/>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Modeling scenarios</a:t>
            </a:r>
          </a:p>
        </p:txBody>
      </p:sp>
    </p:spTree>
    <p:extLst>
      <p:ext uri="{BB962C8B-B14F-4D97-AF65-F5344CB8AC3E}">
        <p14:creationId xmlns:p14="http://schemas.microsoft.com/office/powerpoint/2010/main" val="2786951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ADB41EB6-61E6-EE4F-912A-28AF9B8C8CFF}"/>
              </a:ext>
            </a:extLst>
          </p:cNvPr>
          <p:cNvGraphicFramePr>
            <a:graphicFrameLocks noGrp="1"/>
          </p:cNvGraphicFramePr>
          <p:nvPr>
            <p:ph idx="1"/>
          </p:nvPr>
        </p:nvGraphicFramePr>
        <p:xfrm>
          <a:off x="628650" y="2456447"/>
          <a:ext cx="2743200" cy="245681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gridCol w="1371600">
                  <a:extLst>
                    <a:ext uri="{9D8B030D-6E8A-4147-A177-3AD203B41FA5}">
                      <a16:colId xmlns="" xmlns:a16="http://schemas.microsoft.com/office/drawing/2014/main" val="204045536"/>
                    </a:ext>
                  </a:extLst>
                </a:gridCol>
              </a:tblGrid>
              <a:tr h="993775">
                <a:tc>
                  <a:txBody>
                    <a:bodyPr/>
                    <a:lstStyle/>
                    <a:p>
                      <a:pPr algn="ctr"/>
                      <a:r>
                        <a:rPr lang="en-US" dirty="0">
                          <a:solidFill>
                            <a:schemeClr val="tx1"/>
                          </a:solidFill>
                        </a:rPr>
                        <a:t>Sensitive virus 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VE against sensitive virus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0.833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0.714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r h="365760">
                <a:tc>
                  <a:txBody>
                    <a:bodyPr/>
                    <a:lstStyle/>
                    <a:p>
                      <a:pPr algn="ctr"/>
                      <a:r>
                        <a:rPr lang="en-US" dirty="0">
                          <a:solidFill>
                            <a:schemeClr val="tx1"/>
                          </a:solidFill>
                        </a:rPr>
                        <a:t>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2386559"/>
                  </a:ext>
                </a:extLst>
              </a:tr>
            </a:tbl>
          </a:graphicData>
        </a:graphic>
      </p:graphicFrame>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Content Placeholder 4">
            <a:extLst>
              <a:ext uri="{FF2B5EF4-FFF2-40B4-BE49-F238E27FC236}">
                <a16:creationId xmlns="" xmlns:a16="http://schemas.microsoft.com/office/drawing/2014/main" id="{8332A15E-ABB1-5940-AE1D-D524EE6DE7AD}"/>
              </a:ext>
            </a:extLst>
          </p:cNvPr>
          <p:cNvGraphicFramePr>
            <a:graphicFrameLocks/>
          </p:cNvGraphicFramePr>
          <p:nvPr/>
        </p:nvGraphicFramePr>
        <p:xfrm>
          <a:off x="4238625" y="2639326"/>
          <a:ext cx="1371600" cy="209105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tblGrid>
              <a:tr h="993775">
                <a:tc>
                  <a:txBody>
                    <a:bodyPr/>
                    <a:lstStyle/>
                    <a:p>
                      <a:pPr algn="ctr"/>
                      <a:r>
                        <a:rPr lang="en-US" dirty="0">
                          <a:solidFill>
                            <a:schemeClr val="tx1"/>
                          </a:solidFill>
                        </a:rPr>
                        <a:t>Vaccine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bl>
          </a:graphicData>
        </a:graphic>
      </p:graphicFrame>
      <p:graphicFrame>
        <p:nvGraphicFramePr>
          <p:cNvPr id="7" name="Content Placeholder 4">
            <a:extLst>
              <a:ext uri="{FF2B5EF4-FFF2-40B4-BE49-F238E27FC236}">
                <a16:creationId xmlns="" xmlns:a16="http://schemas.microsoft.com/office/drawing/2014/main" id="{1356C705-B9D6-D749-981F-BB9868A72490}"/>
              </a:ext>
            </a:extLst>
          </p:cNvPr>
          <p:cNvGraphicFramePr>
            <a:graphicFrameLocks/>
          </p:cNvGraphicFramePr>
          <p:nvPr/>
        </p:nvGraphicFramePr>
        <p:xfrm>
          <a:off x="6477000" y="2547885"/>
          <a:ext cx="2081213" cy="2273935"/>
        </p:xfrm>
        <a:graphic>
          <a:graphicData uri="http://schemas.openxmlformats.org/drawingml/2006/table">
            <a:tbl>
              <a:tblPr firstRow="1" bandRow="1">
                <a:tableStyleId>{5C22544A-7EE6-4342-B048-85BDC9FD1C3A}</a:tableStyleId>
              </a:tblPr>
              <a:tblGrid>
                <a:gridCol w="2081213">
                  <a:extLst>
                    <a:ext uri="{9D8B030D-6E8A-4147-A177-3AD203B41FA5}">
                      <a16:colId xmlns="" xmlns:a16="http://schemas.microsoft.com/office/drawing/2014/main" val="2011673763"/>
                    </a:ext>
                  </a:extLst>
                </a:gridCol>
              </a:tblGrid>
              <a:tr h="993775">
                <a:tc>
                  <a:txBody>
                    <a:bodyPr/>
                    <a:lstStyle/>
                    <a:p>
                      <a:pPr algn="ctr"/>
                      <a:r>
                        <a:rPr lang="en-US" dirty="0">
                          <a:solidFill>
                            <a:schemeClr val="tx1"/>
                          </a:solidFill>
                        </a:rPr>
                        <a:t>Risk compensation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30% reduction in probability of condom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31446941"/>
                  </a:ext>
                </a:extLst>
              </a:tr>
            </a:tbl>
          </a:graphicData>
        </a:graphic>
      </p:graphicFrame>
      <p:sp>
        <p:nvSpPr>
          <p:cNvPr id="8" name="TextBox 7">
            <a:extLst>
              <a:ext uri="{FF2B5EF4-FFF2-40B4-BE49-F238E27FC236}">
                <a16:creationId xmlns="" xmlns:a16="http://schemas.microsoft.com/office/drawing/2014/main" id="{CAF1C262-F418-BF4F-9D19-B2D706A54B6F}"/>
              </a:ext>
            </a:extLst>
          </p:cNvPr>
          <p:cNvSpPr txBox="1"/>
          <p:nvPr/>
        </p:nvSpPr>
        <p:spPr>
          <a:xfrm>
            <a:off x="3583781" y="3407853"/>
            <a:ext cx="442913" cy="553998"/>
          </a:xfrm>
          <a:prstGeom prst="rect">
            <a:avLst/>
          </a:prstGeom>
          <a:noFill/>
        </p:spPr>
        <p:txBody>
          <a:bodyPr wrap="square" rtlCol="0">
            <a:spAutoFit/>
          </a:bodyPr>
          <a:lstStyle/>
          <a:p>
            <a:pPr algn="ctr"/>
            <a:r>
              <a:rPr lang="en-US" sz="3000" dirty="0"/>
              <a:t>x</a:t>
            </a:r>
          </a:p>
        </p:txBody>
      </p:sp>
      <p:sp>
        <p:nvSpPr>
          <p:cNvPr id="9" name="TextBox 8">
            <a:extLst>
              <a:ext uri="{FF2B5EF4-FFF2-40B4-BE49-F238E27FC236}">
                <a16:creationId xmlns="" xmlns:a16="http://schemas.microsoft.com/office/drawing/2014/main" id="{633FD90E-872D-5B4C-964A-3050B1B8CA91}"/>
              </a:ext>
            </a:extLst>
          </p:cNvPr>
          <p:cNvSpPr txBox="1"/>
          <p:nvPr/>
        </p:nvSpPr>
        <p:spPr>
          <a:xfrm>
            <a:off x="5822156" y="3407853"/>
            <a:ext cx="442913" cy="553998"/>
          </a:xfrm>
          <a:prstGeom prst="rect">
            <a:avLst/>
          </a:prstGeom>
          <a:noFill/>
        </p:spPr>
        <p:txBody>
          <a:bodyPr wrap="square" rtlCol="0">
            <a:spAutoFit/>
          </a:bodyPr>
          <a:lstStyle/>
          <a:p>
            <a:pPr algn="ctr"/>
            <a:r>
              <a:rPr lang="en-US" sz="3000" dirty="0"/>
              <a:t>x</a:t>
            </a:r>
          </a:p>
        </p:txBody>
      </p:sp>
      <p:sp>
        <p:nvSpPr>
          <p:cNvPr id="11" name="Title 1">
            <a:extLst>
              <a:ext uri="{FF2B5EF4-FFF2-40B4-BE49-F238E27FC236}">
                <a16:creationId xmlns="" xmlns:a16="http://schemas.microsoft.com/office/drawing/2014/main" id="{8A695B0C-14EE-8345-BF3E-81CAAFD8C4D0}"/>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Modeling scenarios</a:t>
            </a:r>
          </a:p>
        </p:txBody>
      </p:sp>
    </p:spTree>
    <p:extLst>
      <p:ext uri="{BB962C8B-B14F-4D97-AF65-F5344CB8AC3E}">
        <p14:creationId xmlns:p14="http://schemas.microsoft.com/office/powerpoint/2010/main" val="149054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ADB41EB6-61E6-EE4F-912A-28AF9B8C8CFF}"/>
              </a:ext>
            </a:extLst>
          </p:cNvPr>
          <p:cNvGraphicFramePr>
            <a:graphicFrameLocks noGrp="1"/>
          </p:cNvGraphicFramePr>
          <p:nvPr>
            <p:ph idx="1"/>
            <p:extLst>
              <p:ext uri="{D42A27DB-BD31-4B8C-83A1-F6EECF244321}">
                <p14:modId xmlns:p14="http://schemas.microsoft.com/office/powerpoint/2010/main" val="2021770151"/>
              </p:ext>
            </p:extLst>
          </p:nvPr>
        </p:nvGraphicFramePr>
        <p:xfrm>
          <a:off x="628650" y="2456447"/>
          <a:ext cx="2743200" cy="245681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gridCol w="1371600">
                  <a:extLst>
                    <a:ext uri="{9D8B030D-6E8A-4147-A177-3AD203B41FA5}">
                      <a16:colId xmlns="" xmlns:a16="http://schemas.microsoft.com/office/drawing/2014/main" val="204045536"/>
                    </a:ext>
                  </a:extLst>
                </a:gridCol>
              </a:tblGrid>
              <a:tr h="993775">
                <a:tc>
                  <a:txBody>
                    <a:bodyPr/>
                    <a:lstStyle/>
                    <a:p>
                      <a:pPr algn="ctr"/>
                      <a:r>
                        <a:rPr lang="en-US" dirty="0">
                          <a:solidFill>
                            <a:schemeClr val="tx1"/>
                          </a:solidFill>
                        </a:rPr>
                        <a:t>Sensitive virus 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VE against sensitive virus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0.833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solidFill>
                            <a:schemeClr val="tx1"/>
                          </a:solidFill>
                        </a:rPr>
                        <a:t>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0.714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r h="365760">
                <a:tc>
                  <a:txBody>
                    <a:bodyPr/>
                    <a:lstStyle/>
                    <a:p>
                      <a:pPr algn="ctr"/>
                      <a:r>
                        <a:rPr lang="en-US" dirty="0">
                          <a:solidFill>
                            <a:schemeClr val="tx1"/>
                          </a:solidFill>
                        </a:rPr>
                        <a:t>0.625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2386559"/>
                  </a:ext>
                </a:extLst>
              </a:tr>
            </a:tbl>
          </a:graphicData>
        </a:graphic>
      </p:graphicFrame>
      <p:cxnSp>
        <p:nvCxnSpPr>
          <p:cNvPr id="4" name="Straight Connector 3">
            <a:extLst>
              <a:ext uri="{FF2B5EF4-FFF2-40B4-BE49-F238E27FC236}">
                <a16:creationId xmlns="" xmlns:a16="http://schemas.microsoft.com/office/drawing/2014/main" id="{EFF14836-399F-D14D-A9A6-AA0DCCF3A7A5}"/>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Content Placeholder 4">
            <a:extLst>
              <a:ext uri="{FF2B5EF4-FFF2-40B4-BE49-F238E27FC236}">
                <a16:creationId xmlns="" xmlns:a16="http://schemas.microsoft.com/office/drawing/2014/main" id="{8332A15E-ABB1-5940-AE1D-D524EE6DE7AD}"/>
              </a:ext>
            </a:extLst>
          </p:cNvPr>
          <p:cNvGraphicFramePr>
            <a:graphicFrameLocks/>
          </p:cNvGraphicFramePr>
          <p:nvPr>
            <p:extLst>
              <p:ext uri="{D42A27DB-BD31-4B8C-83A1-F6EECF244321}">
                <p14:modId xmlns:p14="http://schemas.microsoft.com/office/powerpoint/2010/main" val="3253497922"/>
              </p:ext>
            </p:extLst>
          </p:nvPr>
        </p:nvGraphicFramePr>
        <p:xfrm>
          <a:off x="4238625" y="2639326"/>
          <a:ext cx="1371600" cy="2091055"/>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11673763"/>
                    </a:ext>
                  </a:extLst>
                </a:gridCol>
              </a:tblGrid>
              <a:tr h="993775">
                <a:tc>
                  <a:txBody>
                    <a:bodyPr/>
                    <a:lstStyle/>
                    <a:p>
                      <a:pPr algn="ctr"/>
                      <a:r>
                        <a:rPr lang="en-US" dirty="0">
                          <a:solidFill>
                            <a:schemeClr val="tx1"/>
                          </a:solidFill>
                        </a:rPr>
                        <a:t>Vaccine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31446941"/>
                  </a:ext>
                </a:extLst>
              </a:tr>
              <a:tr h="365760">
                <a:tc>
                  <a:txBody>
                    <a:bodyPr/>
                    <a:lstStyle/>
                    <a:p>
                      <a:pPr algn="ctr"/>
                      <a:r>
                        <a:rPr lang="en-US" dirty="0">
                          <a:solidFill>
                            <a:schemeClr val="tx1"/>
                          </a:solidFil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0914404"/>
                  </a:ext>
                </a:extLst>
              </a:tr>
            </a:tbl>
          </a:graphicData>
        </a:graphic>
      </p:graphicFrame>
      <p:graphicFrame>
        <p:nvGraphicFramePr>
          <p:cNvPr id="7" name="Content Placeholder 4">
            <a:extLst>
              <a:ext uri="{FF2B5EF4-FFF2-40B4-BE49-F238E27FC236}">
                <a16:creationId xmlns="" xmlns:a16="http://schemas.microsoft.com/office/drawing/2014/main" id="{1356C705-B9D6-D749-981F-BB9868A72490}"/>
              </a:ext>
            </a:extLst>
          </p:cNvPr>
          <p:cNvGraphicFramePr>
            <a:graphicFrameLocks/>
          </p:cNvGraphicFramePr>
          <p:nvPr>
            <p:extLst>
              <p:ext uri="{D42A27DB-BD31-4B8C-83A1-F6EECF244321}">
                <p14:modId xmlns:p14="http://schemas.microsoft.com/office/powerpoint/2010/main" val="3517215585"/>
              </p:ext>
            </p:extLst>
          </p:nvPr>
        </p:nvGraphicFramePr>
        <p:xfrm>
          <a:off x="6477000" y="2547885"/>
          <a:ext cx="2081213" cy="2273935"/>
        </p:xfrm>
        <a:graphic>
          <a:graphicData uri="http://schemas.openxmlformats.org/drawingml/2006/table">
            <a:tbl>
              <a:tblPr firstRow="1" bandRow="1">
                <a:tableStyleId>{5C22544A-7EE6-4342-B048-85BDC9FD1C3A}</a:tableStyleId>
              </a:tblPr>
              <a:tblGrid>
                <a:gridCol w="2081213">
                  <a:extLst>
                    <a:ext uri="{9D8B030D-6E8A-4147-A177-3AD203B41FA5}">
                      <a16:colId xmlns="" xmlns:a16="http://schemas.microsoft.com/office/drawing/2014/main" val="2011673763"/>
                    </a:ext>
                  </a:extLst>
                </a:gridCol>
              </a:tblGrid>
              <a:tr h="993775">
                <a:tc>
                  <a:txBody>
                    <a:bodyPr/>
                    <a:lstStyle/>
                    <a:p>
                      <a:pPr algn="ctr"/>
                      <a:r>
                        <a:rPr lang="en-US" dirty="0">
                          <a:solidFill>
                            <a:schemeClr val="tx1"/>
                          </a:solidFill>
                        </a:rPr>
                        <a:t>Risk compensation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8151377"/>
                  </a:ext>
                </a:extLst>
              </a:tr>
              <a:tr h="365760">
                <a:tc>
                  <a:txBody>
                    <a:bodyPr/>
                    <a:lstStyle/>
                    <a:p>
                      <a:pPr algn="ctr"/>
                      <a:r>
                        <a:rPr lang="en-US" dirty="0">
                          <a:solidFill>
                            <a:schemeClr val="tx1"/>
                          </a:solidFill>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460463157"/>
                  </a:ext>
                </a:extLst>
              </a:tr>
              <a:tr h="365760">
                <a:tc>
                  <a:txBody>
                    <a:bodyPr/>
                    <a:lstStyle/>
                    <a:p>
                      <a:pPr algn="ctr"/>
                      <a:r>
                        <a:rPr lang="en-US" dirty="0">
                          <a:solidFill>
                            <a:schemeClr val="tx1"/>
                          </a:solidFill>
                        </a:rPr>
                        <a:t>30% reduction in probability of condom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31446941"/>
                  </a:ext>
                </a:extLst>
              </a:tr>
            </a:tbl>
          </a:graphicData>
        </a:graphic>
      </p:graphicFrame>
      <p:sp>
        <p:nvSpPr>
          <p:cNvPr id="8" name="TextBox 7">
            <a:extLst>
              <a:ext uri="{FF2B5EF4-FFF2-40B4-BE49-F238E27FC236}">
                <a16:creationId xmlns="" xmlns:a16="http://schemas.microsoft.com/office/drawing/2014/main" id="{CAF1C262-F418-BF4F-9D19-B2D706A54B6F}"/>
              </a:ext>
            </a:extLst>
          </p:cNvPr>
          <p:cNvSpPr txBox="1"/>
          <p:nvPr/>
        </p:nvSpPr>
        <p:spPr>
          <a:xfrm>
            <a:off x="3583781" y="3407853"/>
            <a:ext cx="442913" cy="553998"/>
          </a:xfrm>
          <a:prstGeom prst="rect">
            <a:avLst/>
          </a:prstGeom>
          <a:noFill/>
        </p:spPr>
        <p:txBody>
          <a:bodyPr wrap="square" rtlCol="0">
            <a:spAutoFit/>
          </a:bodyPr>
          <a:lstStyle/>
          <a:p>
            <a:pPr algn="ctr"/>
            <a:r>
              <a:rPr lang="en-US" sz="3000" dirty="0"/>
              <a:t>x</a:t>
            </a:r>
          </a:p>
        </p:txBody>
      </p:sp>
      <p:sp>
        <p:nvSpPr>
          <p:cNvPr id="9" name="TextBox 8">
            <a:extLst>
              <a:ext uri="{FF2B5EF4-FFF2-40B4-BE49-F238E27FC236}">
                <a16:creationId xmlns="" xmlns:a16="http://schemas.microsoft.com/office/drawing/2014/main" id="{633FD90E-872D-5B4C-964A-3050B1B8CA91}"/>
              </a:ext>
            </a:extLst>
          </p:cNvPr>
          <p:cNvSpPr txBox="1"/>
          <p:nvPr/>
        </p:nvSpPr>
        <p:spPr>
          <a:xfrm>
            <a:off x="5822156" y="3407853"/>
            <a:ext cx="442913" cy="553998"/>
          </a:xfrm>
          <a:prstGeom prst="rect">
            <a:avLst/>
          </a:prstGeom>
          <a:noFill/>
        </p:spPr>
        <p:txBody>
          <a:bodyPr wrap="square" rtlCol="0">
            <a:spAutoFit/>
          </a:bodyPr>
          <a:lstStyle/>
          <a:p>
            <a:pPr algn="ctr"/>
            <a:r>
              <a:rPr lang="en-US" sz="3000" dirty="0"/>
              <a:t>x</a:t>
            </a:r>
          </a:p>
        </p:txBody>
      </p:sp>
      <p:sp>
        <p:nvSpPr>
          <p:cNvPr id="11" name="Title 1">
            <a:extLst>
              <a:ext uri="{FF2B5EF4-FFF2-40B4-BE49-F238E27FC236}">
                <a16:creationId xmlns="" xmlns:a16="http://schemas.microsoft.com/office/drawing/2014/main" id="{8A695B0C-14EE-8345-BF3E-81CAAFD8C4D0}"/>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br>
              <a:rPr lang="en-US" dirty="0"/>
            </a:br>
            <a:r>
              <a:rPr lang="en-US" sz="3400" dirty="0"/>
              <a:t>Modeling scenarios</a:t>
            </a:r>
          </a:p>
        </p:txBody>
      </p:sp>
    </p:spTree>
    <p:extLst>
      <p:ext uri="{BB962C8B-B14F-4D97-AF65-F5344CB8AC3E}">
        <p14:creationId xmlns:p14="http://schemas.microsoft.com/office/powerpoint/2010/main" val="116326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4E389B-9E03-5647-B47E-28E53100E9D6}"/>
              </a:ext>
            </a:extLst>
          </p:cNvPr>
          <p:cNvSpPr>
            <a:spLocks noGrp="1"/>
          </p:cNvSpPr>
          <p:nvPr>
            <p:ph type="title"/>
          </p:nvPr>
        </p:nvSpPr>
        <p:spPr/>
        <p:txBody>
          <a:bodyPr/>
          <a:lstStyle/>
          <a:p>
            <a:r>
              <a:rPr lang="en-US" dirty="0"/>
              <a:t>The RV144 trial</a:t>
            </a:r>
          </a:p>
        </p:txBody>
      </p:sp>
      <p:sp>
        <p:nvSpPr>
          <p:cNvPr id="3" name="Content Placeholder 2">
            <a:extLst>
              <a:ext uri="{FF2B5EF4-FFF2-40B4-BE49-F238E27FC236}">
                <a16:creationId xmlns="" xmlns:a16="http://schemas.microsoft.com/office/drawing/2014/main" id="{A6A9DB45-8428-694D-B14A-20E2EC08D690}"/>
              </a:ext>
            </a:extLst>
          </p:cNvPr>
          <p:cNvSpPr>
            <a:spLocks noGrp="1"/>
          </p:cNvSpPr>
          <p:nvPr>
            <p:ph idx="1"/>
          </p:nvPr>
        </p:nvSpPr>
        <p:spPr/>
        <p:txBody>
          <a:bodyPr/>
          <a:lstStyle/>
          <a:p>
            <a:r>
              <a:rPr lang="en-US" dirty="0"/>
              <a:t>Phase 3 HIV vaccine trial</a:t>
            </a:r>
          </a:p>
          <a:p>
            <a:pPr lvl="1"/>
            <a:r>
              <a:rPr lang="en-US" dirty="0"/>
              <a:t>31% efficacy at 3.5 years</a:t>
            </a:r>
          </a:p>
        </p:txBody>
      </p:sp>
      <p:cxnSp>
        <p:nvCxnSpPr>
          <p:cNvPr id="6" name="Straight Connector 5">
            <a:extLst>
              <a:ext uri="{FF2B5EF4-FFF2-40B4-BE49-F238E27FC236}">
                <a16:creationId xmlns="" xmlns:a16="http://schemas.microsoft.com/office/drawing/2014/main" id="{94839C23-281F-4140-995A-A283A86A1E37}"/>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 xmlns:a16="http://schemas.microsoft.com/office/drawing/2014/main" id="{B897AA29-4651-4649-83CB-7B1F14D8A74E}"/>
              </a:ext>
            </a:extLst>
          </p:cNvPr>
          <p:cNvSpPr txBox="1"/>
          <p:nvPr/>
        </p:nvSpPr>
        <p:spPr>
          <a:xfrm>
            <a:off x="134303" y="6488786"/>
            <a:ext cx="2450084" cy="276999"/>
          </a:xfrm>
          <a:prstGeom prst="rect">
            <a:avLst/>
          </a:prstGeom>
          <a:noFill/>
        </p:spPr>
        <p:txBody>
          <a:bodyPr wrap="square" rtlCol="0">
            <a:spAutoFit/>
          </a:bodyPr>
          <a:lstStyle/>
          <a:p>
            <a:r>
              <a:rPr lang="en-US" sz="1200" i="1" dirty="0"/>
              <a:t>Rerks-Ngarm, 2009; Hankins, 2011</a:t>
            </a:r>
          </a:p>
        </p:txBody>
      </p:sp>
    </p:spTree>
    <p:extLst>
      <p:ext uri="{BB962C8B-B14F-4D97-AF65-F5344CB8AC3E}">
        <p14:creationId xmlns:p14="http://schemas.microsoft.com/office/powerpoint/2010/main" val="2430763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344168"/>
            <a:ext cx="8290560" cy="3108960"/>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1320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344168"/>
            <a:ext cx="8290560" cy="3108960"/>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5145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344168"/>
            <a:ext cx="8290560" cy="3108960"/>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7392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344168"/>
            <a:ext cx="8290560" cy="310896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5785" b="5195"/>
          <a:stretch/>
        </p:blipFill>
        <p:spPr>
          <a:xfrm>
            <a:off x="426720" y="3974592"/>
            <a:ext cx="8290560" cy="2767584"/>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6083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344168"/>
            <a:ext cx="8290560" cy="3108960"/>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785" b="5195"/>
          <a:stretch/>
        </p:blipFill>
        <p:spPr>
          <a:xfrm>
            <a:off x="426720" y="3974592"/>
            <a:ext cx="8290560" cy="2767584"/>
          </a:xfrm>
          <a:prstGeom prst="rect">
            <a:avLst/>
          </a:prstGeom>
        </p:spPr>
      </p:pic>
    </p:spTree>
    <p:extLst>
      <p:ext uri="{BB962C8B-B14F-4D97-AF65-F5344CB8AC3E}">
        <p14:creationId xmlns:p14="http://schemas.microsoft.com/office/powerpoint/2010/main" val="3130644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344168"/>
            <a:ext cx="8290560" cy="31089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785" b="5195"/>
          <a:stretch/>
        </p:blipFill>
        <p:spPr>
          <a:xfrm>
            <a:off x="426720" y="3974592"/>
            <a:ext cx="8290560" cy="2767584"/>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9170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961" b="4020"/>
          <a:stretch/>
        </p:blipFill>
        <p:spPr>
          <a:xfrm>
            <a:off x="429768" y="4011168"/>
            <a:ext cx="8290560" cy="2767584"/>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2684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344168"/>
            <a:ext cx="8290560" cy="310896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6961" b="4020"/>
          <a:stretch/>
        </p:blipFill>
        <p:spPr>
          <a:xfrm>
            <a:off x="429768" y="4011168"/>
            <a:ext cx="8290560" cy="2767584"/>
          </a:xfrm>
          <a:prstGeom prst="rect">
            <a:avLst/>
          </a:prstGeom>
        </p:spPr>
      </p:pic>
      <p:sp>
        <p:nvSpPr>
          <p:cNvPr id="4" name="Title 1">
            <a:extLst>
              <a:ext uri="{FF2B5EF4-FFF2-40B4-BE49-F238E27FC236}">
                <a16:creationId xmlns="" xmlns:a16="http://schemas.microsoft.com/office/drawing/2014/main" id="{2B0B2A8C-0502-CE4A-83F8-742F9BFE9A33}"/>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incidence and resistant virus frequency</a:t>
            </a:r>
          </a:p>
        </p:txBody>
      </p:sp>
      <p:cxnSp>
        <p:nvCxnSpPr>
          <p:cNvPr id="5" name="Straight Connector 4">
            <a:extLst>
              <a:ext uri="{FF2B5EF4-FFF2-40B4-BE49-F238E27FC236}">
                <a16:creationId xmlns="" xmlns:a16="http://schemas.microsoft.com/office/drawing/2014/main" id="{1FE79782-DC9C-6341-A3AE-C2F79A0F9F9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8895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18" name="Title 1">
            <a:extLst>
              <a:ext uri="{FF2B5EF4-FFF2-40B4-BE49-F238E27FC236}">
                <a16:creationId xmlns="" xmlns:a16="http://schemas.microsoft.com/office/drawing/2014/main" id="{3577F33E-A939-0643-82BC-B99AC995F0C7}"/>
              </a:ext>
            </a:extLst>
          </p:cNvPr>
          <p:cNvSpPr>
            <a:spLocks noGrp="1"/>
          </p:cNvSpPr>
          <p:nvPr>
            <p:ph type="title"/>
          </p:nvPr>
        </p:nvSpPr>
        <p:spPr>
          <a:xfrm>
            <a:off x="628650" y="150806"/>
            <a:ext cx="7886700" cy="1325563"/>
          </a:xfrm>
        </p:spPr>
        <p:txBody>
          <a:bodyPr/>
          <a:lstStyle/>
          <a:p>
            <a:r>
              <a:rPr lang="en-US" dirty="0"/>
              <a:t>Results</a:t>
            </a:r>
            <a:br>
              <a:rPr lang="en-US" dirty="0"/>
            </a:br>
            <a:r>
              <a:rPr lang="en-US" sz="3400" dirty="0"/>
              <a:t>HIV prevalence</a:t>
            </a:r>
          </a:p>
        </p:txBody>
      </p:sp>
      <p:cxnSp>
        <p:nvCxnSpPr>
          <p:cNvPr id="19" name="Straight Connector 18">
            <a:extLst>
              <a:ext uri="{FF2B5EF4-FFF2-40B4-BE49-F238E27FC236}">
                <a16:creationId xmlns="" xmlns:a16="http://schemas.microsoft.com/office/drawing/2014/main" id="{7B8E8781-2634-D446-8D7C-A7D7741FD514}"/>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2237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18" name="Title 1">
            <a:extLst>
              <a:ext uri="{FF2B5EF4-FFF2-40B4-BE49-F238E27FC236}">
                <a16:creationId xmlns="" xmlns:a16="http://schemas.microsoft.com/office/drawing/2014/main" id="{3577F33E-A939-0643-82BC-B99AC995F0C7}"/>
              </a:ext>
            </a:extLst>
          </p:cNvPr>
          <p:cNvSpPr>
            <a:spLocks noGrp="1"/>
          </p:cNvSpPr>
          <p:nvPr>
            <p:ph type="title"/>
          </p:nvPr>
        </p:nvSpPr>
        <p:spPr>
          <a:xfrm>
            <a:off x="628650" y="150806"/>
            <a:ext cx="7886700" cy="1325563"/>
          </a:xfrm>
        </p:spPr>
        <p:txBody>
          <a:bodyPr/>
          <a:lstStyle/>
          <a:p>
            <a:r>
              <a:rPr lang="en-US" dirty="0"/>
              <a:t>Results</a:t>
            </a:r>
            <a:br>
              <a:rPr lang="en-US" dirty="0"/>
            </a:br>
            <a:r>
              <a:rPr lang="en-US" sz="3400" dirty="0"/>
              <a:t>HIV prevalence</a:t>
            </a:r>
          </a:p>
        </p:txBody>
      </p:sp>
      <p:cxnSp>
        <p:nvCxnSpPr>
          <p:cNvPr id="19" name="Straight Connector 18">
            <a:extLst>
              <a:ext uri="{FF2B5EF4-FFF2-40B4-BE49-F238E27FC236}">
                <a16:creationId xmlns="" xmlns:a16="http://schemas.microsoft.com/office/drawing/2014/main" id="{7B8E8781-2634-D446-8D7C-A7D7741FD514}"/>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826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DA019-D497-F240-9FB1-3330805C742D}"/>
              </a:ext>
            </a:extLst>
          </p:cNvPr>
          <p:cNvSpPr>
            <a:spLocks noGrp="1"/>
          </p:cNvSpPr>
          <p:nvPr>
            <p:ph type="title"/>
          </p:nvPr>
        </p:nvSpPr>
        <p:spPr>
          <a:xfrm>
            <a:off x="628650" y="154106"/>
            <a:ext cx="7886700" cy="1325563"/>
          </a:xfrm>
        </p:spPr>
        <p:txBody>
          <a:bodyPr/>
          <a:lstStyle/>
          <a:p>
            <a:r>
              <a:rPr lang="en-US" dirty="0"/>
              <a:t>Model-based predictions of an RV144-like vaccine</a:t>
            </a:r>
          </a:p>
        </p:txBody>
      </p:sp>
      <p:pic>
        <p:nvPicPr>
          <p:cNvPr id="8" name="Picture 7">
            <a:extLst>
              <a:ext uri="{FF2B5EF4-FFF2-40B4-BE49-F238E27FC236}">
                <a16:creationId xmlns="" xmlns:a16="http://schemas.microsoft.com/office/drawing/2014/main" id="{328836A0-35C6-334F-A824-0418F012A4AF}"/>
              </a:ext>
            </a:extLst>
          </p:cNvPr>
          <p:cNvPicPr>
            <a:picLocks noChangeAspect="1"/>
          </p:cNvPicPr>
          <p:nvPr/>
        </p:nvPicPr>
        <p:blipFill>
          <a:blip r:embed="rId3"/>
          <a:stretch>
            <a:fillRect/>
          </a:stretch>
        </p:blipFill>
        <p:spPr>
          <a:xfrm>
            <a:off x="222892" y="4184151"/>
            <a:ext cx="4821935" cy="2487168"/>
          </a:xfrm>
          <a:prstGeom prst="rect">
            <a:avLst/>
          </a:prstGeom>
          <a:ln>
            <a:noFill/>
          </a:ln>
        </p:spPr>
      </p:pic>
      <p:pic>
        <p:nvPicPr>
          <p:cNvPr id="6" name="Content Placeholder 5">
            <a:extLst>
              <a:ext uri="{FF2B5EF4-FFF2-40B4-BE49-F238E27FC236}">
                <a16:creationId xmlns="" xmlns:a16="http://schemas.microsoft.com/office/drawing/2014/main" id="{2A482B19-A4C2-6342-90ED-CDB821E1779D}"/>
              </a:ext>
            </a:extLst>
          </p:cNvPr>
          <p:cNvPicPr>
            <a:picLocks noGrp="1" noChangeAspect="1"/>
          </p:cNvPicPr>
          <p:nvPr>
            <p:ph idx="1"/>
          </p:nvPr>
        </p:nvPicPr>
        <p:blipFill>
          <a:blip r:embed="rId4"/>
          <a:stretch>
            <a:fillRect/>
          </a:stretch>
        </p:blipFill>
        <p:spPr>
          <a:xfrm>
            <a:off x="222892" y="1568770"/>
            <a:ext cx="3653318" cy="2487364"/>
          </a:xfrm>
          <a:ln>
            <a:noFill/>
          </a:ln>
        </p:spPr>
      </p:pic>
      <p:pic>
        <p:nvPicPr>
          <p:cNvPr id="10" name="Picture 9">
            <a:extLst>
              <a:ext uri="{FF2B5EF4-FFF2-40B4-BE49-F238E27FC236}">
                <a16:creationId xmlns="" xmlns:a16="http://schemas.microsoft.com/office/drawing/2014/main" id="{9E4C0591-EA2C-4A4C-8583-87431E09DC97}"/>
              </a:ext>
            </a:extLst>
          </p:cNvPr>
          <p:cNvPicPr>
            <a:picLocks noChangeAspect="1"/>
          </p:cNvPicPr>
          <p:nvPr/>
        </p:nvPicPr>
        <p:blipFill>
          <a:blip r:embed="rId5"/>
          <a:stretch>
            <a:fillRect/>
          </a:stretch>
        </p:blipFill>
        <p:spPr>
          <a:xfrm>
            <a:off x="5089940" y="4184151"/>
            <a:ext cx="3727399" cy="2487168"/>
          </a:xfrm>
          <a:prstGeom prst="rect">
            <a:avLst/>
          </a:prstGeom>
          <a:ln>
            <a:noFill/>
          </a:ln>
        </p:spPr>
      </p:pic>
      <p:sp>
        <p:nvSpPr>
          <p:cNvPr id="13" name="TextBox 12">
            <a:extLst>
              <a:ext uri="{FF2B5EF4-FFF2-40B4-BE49-F238E27FC236}">
                <a16:creationId xmlns="" xmlns:a16="http://schemas.microsoft.com/office/drawing/2014/main" id="{342AE62D-D2A2-C944-A959-A2000097FA3A}"/>
              </a:ext>
            </a:extLst>
          </p:cNvPr>
          <p:cNvSpPr txBox="1"/>
          <p:nvPr/>
        </p:nvSpPr>
        <p:spPr>
          <a:xfrm>
            <a:off x="326661" y="3408121"/>
            <a:ext cx="2958648" cy="281674"/>
          </a:xfrm>
          <a:prstGeom prst="rect">
            <a:avLst/>
          </a:prstGeom>
          <a:noFill/>
        </p:spPr>
        <p:txBody>
          <a:bodyPr wrap="square" rtlCol="0">
            <a:spAutoFit/>
          </a:bodyPr>
          <a:lstStyle/>
          <a:p>
            <a:pPr algn="ctr"/>
            <a:r>
              <a:rPr lang="en-US" sz="1200" i="1" dirty="0" err="1"/>
              <a:t>Andersson</a:t>
            </a:r>
            <a:r>
              <a:rPr lang="en-US" sz="1200" i="1" dirty="0"/>
              <a:t>, et al., 2011 </a:t>
            </a:r>
          </a:p>
        </p:txBody>
      </p:sp>
      <p:sp>
        <p:nvSpPr>
          <p:cNvPr id="14" name="TextBox 13">
            <a:extLst>
              <a:ext uri="{FF2B5EF4-FFF2-40B4-BE49-F238E27FC236}">
                <a16:creationId xmlns="" xmlns:a16="http://schemas.microsoft.com/office/drawing/2014/main" id="{E0F6F16A-CD45-B147-A8BD-CB591504C91E}"/>
              </a:ext>
            </a:extLst>
          </p:cNvPr>
          <p:cNvSpPr txBox="1"/>
          <p:nvPr/>
        </p:nvSpPr>
        <p:spPr>
          <a:xfrm>
            <a:off x="877874" y="6079352"/>
            <a:ext cx="1856222" cy="276999"/>
          </a:xfrm>
          <a:prstGeom prst="rect">
            <a:avLst/>
          </a:prstGeom>
          <a:solidFill>
            <a:schemeClr val="bg1"/>
          </a:solidFill>
        </p:spPr>
        <p:txBody>
          <a:bodyPr wrap="square" rtlCol="0">
            <a:spAutoFit/>
          </a:bodyPr>
          <a:lstStyle/>
          <a:p>
            <a:pPr algn="ctr"/>
            <a:r>
              <a:rPr lang="en-US" sz="1200" i="1" dirty="0" err="1"/>
              <a:t>Andersson</a:t>
            </a:r>
            <a:r>
              <a:rPr lang="en-US" sz="1200" i="1" dirty="0"/>
              <a:t> &amp; Stover, 2011 </a:t>
            </a:r>
          </a:p>
        </p:txBody>
      </p:sp>
      <p:sp>
        <p:nvSpPr>
          <p:cNvPr id="15" name="TextBox 14">
            <a:extLst>
              <a:ext uri="{FF2B5EF4-FFF2-40B4-BE49-F238E27FC236}">
                <a16:creationId xmlns="" xmlns:a16="http://schemas.microsoft.com/office/drawing/2014/main" id="{0B40D928-215A-BE46-A060-693C974D8103}"/>
              </a:ext>
            </a:extLst>
          </p:cNvPr>
          <p:cNvSpPr txBox="1"/>
          <p:nvPr/>
        </p:nvSpPr>
        <p:spPr>
          <a:xfrm>
            <a:off x="6001216" y="6078457"/>
            <a:ext cx="2181654" cy="276999"/>
          </a:xfrm>
          <a:prstGeom prst="rect">
            <a:avLst/>
          </a:prstGeom>
          <a:noFill/>
        </p:spPr>
        <p:txBody>
          <a:bodyPr wrap="square" rtlCol="0">
            <a:spAutoFit/>
          </a:bodyPr>
          <a:lstStyle/>
          <a:p>
            <a:pPr algn="ctr"/>
            <a:r>
              <a:rPr lang="en-US" sz="1200" i="1" dirty="0"/>
              <a:t>Gray, et al., 2011 </a:t>
            </a:r>
          </a:p>
        </p:txBody>
      </p:sp>
      <p:sp>
        <p:nvSpPr>
          <p:cNvPr id="16" name="Content Placeholder 2">
            <a:extLst>
              <a:ext uri="{FF2B5EF4-FFF2-40B4-BE49-F238E27FC236}">
                <a16:creationId xmlns="" xmlns:a16="http://schemas.microsoft.com/office/drawing/2014/main" id="{55E3BE7C-1E2F-EE4A-91CA-20BA2156E557}"/>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8" name="Straight Connector 17">
            <a:extLst>
              <a:ext uri="{FF2B5EF4-FFF2-40B4-BE49-F238E27FC236}">
                <a16:creationId xmlns="" xmlns:a16="http://schemas.microsoft.com/office/drawing/2014/main" id="{F9AEA213-1F5E-5441-86CA-CA410CB61651}"/>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 xmlns:a16="http://schemas.microsoft.com/office/drawing/2014/main" id="{1C03C62C-CA8D-EC44-8A50-E97C5DD14B2F}"/>
              </a:ext>
            </a:extLst>
          </p:cNvPr>
          <p:cNvSpPr/>
          <p:nvPr/>
        </p:nvSpPr>
        <p:spPr>
          <a:xfrm>
            <a:off x="5162214" y="4198219"/>
            <a:ext cx="369203" cy="36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230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18" name="Title 1">
            <a:extLst>
              <a:ext uri="{FF2B5EF4-FFF2-40B4-BE49-F238E27FC236}">
                <a16:creationId xmlns="" xmlns:a16="http://schemas.microsoft.com/office/drawing/2014/main" id="{3577F33E-A939-0643-82BC-B99AC995F0C7}"/>
              </a:ext>
            </a:extLst>
          </p:cNvPr>
          <p:cNvSpPr>
            <a:spLocks noGrp="1"/>
          </p:cNvSpPr>
          <p:nvPr>
            <p:ph type="title"/>
          </p:nvPr>
        </p:nvSpPr>
        <p:spPr>
          <a:xfrm>
            <a:off x="628650" y="150806"/>
            <a:ext cx="7886700" cy="1325563"/>
          </a:xfrm>
        </p:spPr>
        <p:txBody>
          <a:bodyPr/>
          <a:lstStyle/>
          <a:p>
            <a:r>
              <a:rPr lang="en-US" dirty="0"/>
              <a:t>Results</a:t>
            </a:r>
            <a:br>
              <a:rPr lang="en-US" dirty="0"/>
            </a:br>
            <a:r>
              <a:rPr lang="en-US" sz="3400" dirty="0"/>
              <a:t>HIV prevalence</a:t>
            </a:r>
          </a:p>
        </p:txBody>
      </p:sp>
      <p:cxnSp>
        <p:nvCxnSpPr>
          <p:cNvPr id="19" name="Straight Connector 18">
            <a:extLst>
              <a:ext uri="{FF2B5EF4-FFF2-40B4-BE49-F238E27FC236}">
                <a16:creationId xmlns="" xmlns:a16="http://schemas.microsoft.com/office/drawing/2014/main" id="{7B8E8781-2634-D446-8D7C-A7D7741FD514}"/>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8125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18" name="Title 1">
            <a:extLst>
              <a:ext uri="{FF2B5EF4-FFF2-40B4-BE49-F238E27FC236}">
                <a16:creationId xmlns="" xmlns:a16="http://schemas.microsoft.com/office/drawing/2014/main" id="{3577F33E-A939-0643-82BC-B99AC995F0C7}"/>
              </a:ext>
            </a:extLst>
          </p:cNvPr>
          <p:cNvSpPr>
            <a:spLocks noGrp="1"/>
          </p:cNvSpPr>
          <p:nvPr>
            <p:ph type="title"/>
          </p:nvPr>
        </p:nvSpPr>
        <p:spPr>
          <a:xfrm>
            <a:off x="628650" y="150806"/>
            <a:ext cx="7886700" cy="1325563"/>
          </a:xfrm>
        </p:spPr>
        <p:txBody>
          <a:bodyPr/>
          <a:lstStyle/>
          <a:p>
            <a:r>
              <a:rPr lang="en-US" dirty="0"/>
              <a:t>Results</a:t>
            </a:r>
            <a:br>
              <a:rPr lang="en-US" dirty="0"/>
            </a:br>
            <a:r>
              <a:rPr lang="en-US" sz="3400" dirty="0"/>
              <a:t>HIV prevalence</a:t>
            </a:r>
          </a:p>
        </p:txBody>
      </p:sp>
      <p:cxnSp>
        <p:nvCxnSpPr>
          <p:cNvPr id="19" name="Straight Connector 18">
            <a:extLst>
              <a:ext uri="{FF2B5EF4-FFF2-40B4-BE49-F238E27FC236}">
                <a16:creationId xmlns="" xmlns:a16="http://schemas.microsoft.com/office/drawing/2014/main" id="{7B8E8781-2634-D446-8D7C-A7D7741FD514}"/>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393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18" name="Title 1">
            <a:extLst>
              <a:ext uri="{FF2B5EF4-FFF2-40B4-BE49-F238E27FC236}">
                <a16:creationId xmlns="" xmlns:a16="http://schemas.microsoft.com/office/drawing/2014/main" id="{3577F33E-A939-0643-82BC-B99AC995F0C7}"/>
              </a:ext>
            </a:extLst>
          </p:cNvPr>
          <p:cNvSpPr>
            <a:spLocks noGrp="1"/>
          </p:cNvSpPr>
          <p:nvPr>
            <p:ph type="title"/>
          </p:nvPr>
        </p:nvSpPr>
        <p:spPr>
          <a:xfrm>
            <a:off x="628650" y="150806"/>
            <a:ext cx="7886700" cy="1325563"/>
          </a:xfrm>
        </p:spPr>
        <p:txBody>
          <a:bodyPr/>
          <a:lstStyle/>
          <a:p>
            <a:r>
              <a:rPr lang="en-US" dirty="0"/>
              <a:t>Results</a:t>
            </a:r>
            <a:br>
              <a:rPr lang="en-US" dirty="0"/>
            </a:br>
            <a:r>
              <a:rPr lang="en-US" sz="3400" dirty="0"/>
              <a:t>HIV prevalence</a:t>
            </a:r>
          </a:p>
        </p:txBody>
      </p:sp>
      <p:cxnSp>
        <p:nvCxnSpPr>
          <p:cNvPr id="19" name="Straight Connector 18">
            <a:extLst>
              <a:ext uri="{FF2B5EF4-FFF2-40B4-BE49-F238E27FC236}">
                <a16:creationId xmlns="" xmlns:a16="http://schemas.microsoft.com/office/drawing/2014/main" id="{7B8E8781-2634-D446-8D7C-A7D7741FD514}"/>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0767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930400"/>
            <a:ext cx="8991600" cy="4046220"/>
          </a:xfrm>
          <a:prstGeom prst="rect">
            <a:avLst/>
          </a:prstGeom>
        </p:spPr>
      </p:pic>
      <p:sp>
        <p:nvSpPr>
          <p:cNvPr id="18" name="Title 1">
            <a:extLst>
              <a:ext uri="{FF2B5EF4-FFF2-40B4-BE49-F238E27FC236}">
                <a16:creationId xmlns="" xmlns:a16="http://schemas.microsoft.com/office/drawing/2014/main" id="{1F4F554E-FD91-E84D-8338-428441535189}"/>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HIV prevalence</a:t>
            </a:r>
          </a:p>
        </p:txBody>
      </p:sp>
      <p:cxnSp>
        <p:nvCxnSpPr>
          <p:cNvPr id="19" name="Straight Connector 18">
            <a:extLst>
              <a:ext uri="{FF2B5EF4-FFF2-40B4-BE49-F238E27FC236}">
                <a16:creationId xmlns="" xmlns:a16="http://schemas.microsoft.com/office/drawing/2014/main" id="{ECF38ACD-CC75-D84D-9A0A-C25A464E3914}"/>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9808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0429"/>
          <a:stretch/>
        </p:blipFill>
        <p:spPr>
          <a:xfrm>
            <a:off x="0" y="4096512"/>
            <a:ext cx="9144000" cy="253288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7285"/>
          <a:stretch/>
        </p:blipFill>
        <p:spPr>
          <a:xfrm>
            <a:off x="0" y="3959352"/>
            <a:ext cx="9144000" cy="173736"/>
          </a:xfrm>
          <a:prstGeom prst="rect">
            <a:avLst/>
          </a:prstGeom>
        </p:spPr>
      </p:pic>
    </p:spTree>
    <p:extLst>
      <p:ext uri="{BB962C8B-B14F-4D97-AF65-F5344CB8AC3E}">
        <p14:creationId xmlns:p14="http://schemas.microsoft.com/office/powerpoint/2010/main" val="1441329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238"/>
          <a:stretch/>
        </p:blipFill>
        <p:spPr>
          <a:xfrm>
            <a:off x="0" y="2292096"/>
            <a:ext cx="9144000" cy="433730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7285"/>
          <a:stretch/>
        </p:blipFill>
        <p:spPr>
          <a:xfrm>
            <a:off x="0" y="2118360"/>
            <a:ext cx="9144000" cy="173736"/>
          </a:xfrm>
          <a:prstGeom prst="rect">
            <a:avLst/>
          </a:prstGeom>
        </p:spPr>
      </p:pic>
    </p:spTree>
    <p:extLst>
      <p:ext uri="{BB962C8B-B14F-4D97-AF65-F5344CB8AC3E}">
        <p14:creationId xmlns:p14="http://schemas.microsoft.com/office/powerpoint/2010/main" val="16835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Tree>
    <p:extLst>
      <p:ext uri="{BB962C8B-B14F-4D97-AF65-F5344CB8AC3E}">
        <p14:creationId xmlns:p14="http://schemas.microsoft.com/office/powerpoint/2010/main" val="1745823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
        <p:nvSpPr>
          <p:cNvPr id="2" name="Rectangle 1">
            <a:extLst>
              <a:ext uri="{FF2B5EF4-FFF2-40B4-BE49-F238E27FC236}">
                <a16:creationId xmlns="" xmlns:a16="http://schemas.microsoft.com/office/drawing/2014/main" id="{B7084061-BB74-CB42-B45F-FAFC435848A4}"/>
              </a:ext>
            </a:extLst>
          </p:cNvPr>
          <p:cNvSpPr/>
          <p:nvPr/>
        </p:nvSpPr>
        <p:spPr>
          <a:xfrm>
            <a:off x="3479800" y="228600"/>
            <a:ext cx="5664200" cy="59182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22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
        <p:nvSpPr>
          <p:cNvPr id="2" name="Rectangle 1">
            <a:extLst>
              <a:ext uri="{FF2B5EF4-FFF2-40B4-BE49-F238E27FC236}">
                <a16:creationId xmlns="" xmlns:a16="http://schemas.microsoft.com/office/drawing/2014/main" id="{B7084061-BB74-CB42-B45F-FAFC435848A4}"/>
              </a:ext>
            </a:extLst>
          </p:cNvPr>
          <p:cNvSpPr/>
          <p:nvPr/>
        </p:nvSpPr>
        <p:spPr>
          <a:xfrm>
            <a:off x="3479800" y="165100"/>
            <a:ext cx="5664200" cy="59817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 xmlns:a16="http://schemas.microsoft.com/office/drawing/2014/main" id="{5D10CBF5-9E90-7C4F-8459-E16C5F399E44}"/>
              </a:ext>
            </a:extLst>
          </p:cNvPr>
          <p:cNvCxnSpPr>
            <a:cxnSpLocks/>
          </p:cNvCxnSpPr>
          <p:nvPr/>
        </p:nvCxnSpPr>
        <p:spPr>
          <a:xfrm>
            <a:off x="3352800" y="4711700"/>
            <a:ext cx="723900" cy="0"/>
          </a:xfrm>
          <a:prstGeom prst="straightConnector1">
            <a:avLst/>
          </a:prstGeom>
          <a:ln w="730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47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
        <p:nvSpPr>
          <p:cNvPr id="2" name="Rectangle 1">
            <a:extLst>
              <a:ext uri="{FF2B5EF4-FFF2-40B4-BE49-F238E27FC236}">
                <a16:creationId xmlns="" xmlns:a16="http://schemas.microsoft.com/office/drawing/2014/main" id="{B7084061-BB74-CB42-B45F-FAFC435848A4}"/>
              </a:ext>
            </a:extLst>
          </p:cNvPr>
          <p:cNvSpPr/>
          <p:nvPr/>
        </p:nvSpPr>
        <p:spPr>
          <a:xfrm>
            <a:off x="3479800" y="165100"/>
            <a:ext cx="5664200" cy="59817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 xmlns:a16="http://schemas.microsoft.com/office/drawing/2014/main" id="{95E70096-CF78-AB4A-B19B-860B4601F9E6}"/>
              </a:ext>
            </a:extLst>
          </p:cNvPr>
          <p:cNvCxnSpPr>
            <a:cxnSpLocks/>
          </p:cNvCxnSpPr>
          <p:nvPr/>
        </p:nvCxnSpPr>
        <p:spPr>
          <a:xfrm>
            <a:off x="3355848" y="939800"/>
            <a:ext cx="723900" cy="0"/>
          </a:xfrm>
          <a:prstGeom prst="straightConnector1">
            <a:avLst/>
          </a:prstGeom>
          <a:ln w="730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022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DA019-D497-F240-9FB1-3330805C742D}"/>
              </a:ext>
            </a:extLst>
          </p:cNvPr>
          <p:cNvSpPr>
            <a:spLocks noGrp="1"/>
          </p:cNvSpPr>
          <p:nvPr>
            <p:ph type="title"/>
          </p:nvPr>
        </p:nvSpPr>
        <p:spPr>
          <a:xfrm>
            <a:off x="628650" y="154106"/>
            <a:ext cx="7886700" cy="1325563"/>
          </a:xfrm>
        </p:spPr>
        <p:txBody>
          <a:bodyPr/>
          <a:lstStyle/>
          <a:p>
            <a:r>
              <a:rPr lang="en-US" dirty="0"/>
              <a:t>Model-based predictions of an RV144-like vaccine</a:t>
            </a:r>
          </a:p>
        </p:txBody>
      </p:sp>
      <p:pic>
        <p:nvPicPr>
          <p:cNvPr id="8" name="Picture 7">
            <a:extLst>
              <a:ext uri="{FF2B5EF4-FFF2-40B4-BE49-F238E27FC236}">
                <a16:creationId xmlns="" xmlns:a16="http://schemas.microsoft.com/office/drawing/2014/main" id="{328836A0-35C6-334F-A824-0418F012A4AF}"/>
              </a:ext>
            </a:extLst>
          </p:cNvPr>
          <p:cNvPicPr>
            <a:picLocks noChangeAspect="1"/>
          </p:cNvPicPr>
          <p:nvPr/>
        </p:nvPicPr>
        <p:blipFill>
          <a:blip r:embed="rId3"/>
          <a:stretch>
            <a:fillRect/>
          </a:stretch>
        </p:blipFill>
        <p:spPr>
          <a:xfrm>
            <a:off x="222892" y="4184151"/>
            <a:ext cx="4821935" cy="2487168"/>
          </a:xfrm>
          <a:prstGeom prst="rect">
            <a:avLst/>
          </a:prstGeom>
          <a:ln>
            <a:noFill/>
          </a:ln>
        </p:spPr>
      </p:pic>
      <p:pic>
        <p:nvPicPr>
          <p:cNvPr id="6" name="Content Placeholder 5">
            <a:extLst>
              <a:ext uri="{FF2B5EF4-FFF2-40B4-BE49-F238E27FC236}">
                <a16:creationId xmlns="" xmlns:a16="http://schemas.microsoft.com/office/drawing/2014/main" id="{2A482B19-A4C2-6342-90ED-CDB821E1779D}"/>
              </a:ext>
            </a:extLst>
          </p:cNvPr>
          <p:cNvPicPr>
            <a:picLocks noGrp="1" noChangeAspect="1"/>
          </p:cNvPicPr>
          <p:nvPr>
            <p:ph idx="1"/>
          </p:nvPr>
        </p:nvPicPr>
        <p:blipFill>
          <a:blip r:embed="rId4"/>
          <a:stretch>
            <a:fillRect/>
          </a:stretch>
        </p:blipFill>
        <p:spPr>
          <a:xfrm>
            <a:off x="222892" y="1568770"/>
            <a:ext cx="3653318" cy="2487364"/>
          </a:xfrm>
          <a:ln>
            <a:noFill/>
          </a:ln>
        </p:spPr>
      </p:pic>
      <p:pic>
        <p:nvPicPr>
          <p:cNvPr id="10" name="Picture 9">
            <a:extLst>
              <a:ext uri="{FF2B5EF4-FFF2-40B4-BE49-F238E27FC236}">
                <a16:creationId xmlns="" xmlns:a16="http://schemas.microsoft.com/office/drawing/2014/main" id="{9E4C0591-EA2C-4A4C-8583-87431E09DC97}"/>
              </a:ext>
            </a:extLst>
          </p:cNvPr>
          <p:cNvPicPr>
            <a:picLocks noChangeAspect="1"/>
          </p:cNvPicPr>
          <p:nvPr/>
        </p:nvPicPr>
        <p:blipFill>
          <a:blip r:embed="rId5"/>
          <a:stretch>
            <a:fillRect/>
          </a:stretch>
        </p:blipFill>
        <p:spPr>
          <a:xfrm>
            <a:off x="5089940" y="4184151"/>
            <a:ext cx="3727399" cy="2487168"/>
          </a:xfrm>
          <a:prstGeom prst="rect">
            <a:avLst/>
          </a:prstGeom>
          <a:ln>
            <a:noFill/>
          </a:ln>
        </p:spPr>
      </p:pic>
      <p:sp>
        <p:nvSpPr>
          <p:cNvPr id="13" name="TextBox 12">
            <a:extLst>
              <a:ext uri="{FF2B5EF4-FFF2-40B4-BE49-F238E27FC236}">
                <a16:creationId xmlns="" xmlns:a16="http://schemas.microsoft.com/office/drawing/2014/main" id="{342AE62D-D2A2-C944-A959-A2000097FA3A}"/>
              </a:ext>
            </a:extLst>
          </p:cNvPr>
          <p:cNvSpPr txBox="1"/>
          <p:nvPr/>
        </p:nvSpPr>
        <p:spPr>
          <a:xfrm>
            <a:off x="326661" y="3408121"/>
            <a:ext cx="2958648" cy="281674"/>
          </a:xfrm>
          <a:prstGeom prst="rect">
            <a:avLst/>
          </a:prstGeom>
          <a:noFill/>
        </p:spPr>
        <p:txBody>
          <a:bodyPr wrap="square" rtlCol="0">
            <a:spAutoFit/>
          </a:bodyPr>
          <a:lstStyle/>
          <a:p>
            <a:pPr algn="ctr"/>
            <a:r>
              <a:rPr lang="en-US" sz="1200" i="1" dirty="0" err="1"/>
              <a:t>Andersson</a:t>
            </a:r>
            <a:r>
              <a:rPr lang="en-US" sz="1200" i="1" dirty="0"/>
              <a:t>, et al., 2011 </a:t>
            </a:r>
          </a:p>
        </p:txBody>
      </p:sp>
      <p:sp>
        <p:nvSpPr>
          <p:cNvPr id="14" name="TextBox 13">
            <a:extLst>
              <a:ext uri="{FF2B5EF4-FFF2-40B4-BE49-F238E27FC236}">
                <a16:creationId xmlns="" xmlns:a16="http://schemas.microsoft.com/office/drawing/2014/main" id="{E0F6F16A-CD45-B147-A8BD-CB591504C91E}"/>
              </a:ext>
            </a:extLst>
          </p:cNvPr>
          <p:cNvSpPr txBox="1"/>
          <p:nvPr/>
        </p:nvSpPr>
        <p:spPr>
          <a:xfrm>
            <a:off x="877874" y="6079352"/>
            <a:ext cx="1856222" cy="276999"/>
          </a:xfrm>
          <a:prstGeom prst="rect">
            <a:avLst/>
          </a:prstGeom>
          <a:solidFill>
            <a:schemeClr val="bg1"/>
          </a:solidFill>
        </p:spPr>
        <p:txBody>
          <a:bodyPr wrap="square" rtlCol="0">
            <a:spAutoFit/>
          </a:bodyPr>
          <a:lstStyle/>
          <a:p>
            <a:pPr algn="ctr"/>
            <a:r>
              <a:rPr lang="en-US" sz="1200" i="1" dirty="0" err="1"/>
              <a:t>Andersson</a:t>
            </a:r>
            <a:r>
              <a:rPr lang="en-US" sz="1200" i="1" dirty="0"/>
              <a:t> &amp; Stover, 2011 </a:t>
            </a:r>
          </a:p>
        </p:txBody>
      </p:sp>
      <p:sp>
        <p:nvSpPr>
          <p:cNvPr id="15" name="TextBox 14">
            <a:extLst>
              <a:ext uri="{FF2B5EF4-FFF2-40B4-BE49-F238E27FC236}">
                <a16:creationId xmlns="" xmlns:a16="http://schemas.microsoft.com/office/drawing/2014/main" id="{0B40D928-215A-BE46-A060-693C974D8103}"/>
              </a:ext>
            </a:extLst>
          </p:cNvPr>
          <p:cNvSpPr txBox="1"/>
          <p:nvPr/>
        </p:nvSpPr>
        <p:spPr>
          <a:xfrm>
            <a:off x="6001216" y="6078457"/>
            <a:ext cx="2181654" cy="276999"/>
          </a:xfrm>
          <a:prstGeom prst="rect">
            <a:avLst/>
          </a:prstGeom>
          <a:noFill/>
        </p:spPr>
        <p:txBody>
          <a:bodyPr wrap="square" rtlCol="0">
            <a:spAutoFit/>
          </a:bodyPr>
          <a:lstStyle/>
          <a:p>
            <a:pPr algn="ctr"/>
            <a:r>
              <a:rPr lang="en-US" sz="1200" i="1" dirty="0"/>
              <a:t>Gray, et al., 2011 </a:t>
            </a:r>
          </a:p>
        </p:txBody>
      </p:sp>
      <p:sp>
        <p:nvSpPr>
          <p:cNvPr id="16" name="Content Placeholder 2">
            <a:extLst>
              <a:ext uri="{FF2B5EF4-FFF2-40B4-BE49-F238E27FC236}">
                <a16:creationId xmlns="" xmlns:a16="http://schemas.microsoft.com/office/drawing/2014/main" id="{55E3BE7C-1E2F-EE4A-91CA-20BA2156E557}"/>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8" name="Straight Connector 17">
            <a:extLst>
              <a:ext uri="{FF2B5EF4-FFF2-40B4-BE49-F238E27FC236}">
                <a16:creationId xmlns="" xmlns:a16="http://schemas.microsoft.com/office/drawing/2014/main" id="{F9AEA213-1F5E-5441-86CA-CA410CB61651}"/>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 xmlns:a16="http://schemas.microsoft.com/office/drawing/2014/main" id="{1C03C62C-CA8D-EC44-8A50-E97C5DD14B2F}"/>
              </a:ext>
            </a:extLst>
          </p:cNvPr>
          <p:cNvSpPr/>
          <p:nvPr/>
        </p:nvSpPr>
        <p:spPr>
          <a:xfrm>
            <a:off x="5162214" y="4198219"/>
            <a:ext cx="369203" cy="36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 xmlns:a16="http://schemas.microsoft.com/office/drawing/2014/main" id="{285025EE-DAAB-9D45-9128-B619C4DBCA00}"/>
              </a:ext>
            </a:extLst>
          </p:cNvPr>
          <p:cNvCxnSpPr>
            <a:cxnSpLocks/>
          </p:cNvCxnSpPr>
          <p:nvPr/>
        </p:nvCxnSpPr>
        <p:spPr>
          <a:xfrm>
            <a:off x="2968891" y="1941341"/>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B4ED36AE-24BB-1346-A287-FF868DF48556}"/>
              </a:ext>
            </a:extLst>
          </p:cNvPr>
          <p:cNvCxnSpPr>
            <a:cxnSpLocks/>
          </p:cNvCxnSpPr>
          <p:nvPr/>
        </p:nvCxnSpPr>
        <p:spPr>
          <a:xfrm>
            <a:off x="3747591" y="4585180"/>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685B9024-40F0-564E-8A87-A1381FE1EBF5}"/>
              </a:ext>
            </a:extLst>
          </p:cNvPr>
          <p:cNvCxnSpPr>
            <a:cxnSpLocks/>
          </p:cNvCxnSpPr>
          <p:nvPr/>
        </p:nvCxnSpPr>
        <p:spPr>
          <a:xfrm>
            <a:off x="8606364" y="53410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679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6" name="Title 1">
            <a:extLst>
              <a:ext uri="{FF2B5EF4-FFF2-40B4-BE49-F238E27FC236}">
                <a16:creationId xmlns="" xmlns:a16="http://schemas.microsoft.com/office/drawing/2014/main" id="{B581485F-44B3-6D4A-ADF9-DA8917EC7A4F}"/>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Cost-effectiveness: 5-year time horizon</a:t>
            </a:r>
          </a:p>
        </p:txBody>
      </p:sp>
      <p:cxnSp>
        <p:nvCxnSpPr>
          <p:cNvPr id="7" name="Straight Connector 6">
            <a:extLst>
              <a:ext uri="{FF2B5EF4-FFF2-40B4-BE49-F238E27FC236}">
                <a16:creationId xmlns="" xmlns:a16="http://schemas.microsoft.com/office/drawing/2014/main" id="{A4F98732-8CA9-AF43-BC08-5EFC7102CAD2}"/>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6494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6" name="Title 1">
            <a:extLst>
              <a:ext uri="{FF2B5EF4-FFF2-40B4-BE49-F238E27FC236}">
                <a16:creationId xmlns="" xmlns:a16="http://schemas.microsoft.com/office/drawing/2014/main" id="{1000F01D-2DB7-0A48-B5B6-E1C4FE13BAE7}"/>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Cost-effectiveness: 10-year time horizon</a:t>
            </a:r>
          </a:p>
        </p:txBody>
      </p:sp>
      <p:cxnSp>
        <p:nvCxnSpPr>
          <p:cNvPr id="7" name="Straight Connector 6">
            <a:extLst>
              <a:ext uri="{FF2B5EF4-FFF2-40B4-BE49-F238E27FC236}">
                <a16:creationId xmlns="" xmlns:a16="http://schemas.microsoft.com/office/drawing/2014/main" id="{A8518ED1-C855-1146-996E-9F19DBB2F35F}"/>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5145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6" name="Title 1">
            <a:extLst>
              <a:ext uri="{FF2B5EF4-FFF2-40B4-BE49-F238E27FC236}">
                <a16:creationId xmlns="" xmlns:a16="http://schemas.microsoft.com/office/drawing/2014/main" id="{7737A0C3-71DC-9340-817E-08A0A756075D}"/>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Cost-effectiveness: 15-year time horizon</a:t>
            </a:r>
          </a:p>
        </p:txBody>
      </p:sp>
      <p:cxnSp>
        <p:nvCxnSpPr>
          <p:cNvPr id="7" name="Straight Connector 6">
            <a:extLst>
              <a:ext uri="{FF2B5EF4-FFF2-40B4-BE49-F238E27FC236}">
                <a16:creationId xmlns="" xmlns:a16="http://schemas.microsoft.com/office/drawing/2014/main" id="{992B2F97-3144-A041-90BD-04D3A56A855E}"/>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7992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6" name="Title 1">
            <a:extLst>
              <a:ext uri="{FF2B5EF4-FFF2-40B4-BE49-F238E27FC236}">
                <a16:creationId xmlns="" xmlns:a16="http://schemas.microsoft.com/office/drawing/2014/main" id="{7737A0C3-71DC-9340-817E-08A0A756075D}"/>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Cost-effectiveness: 15-year time horizon</a:t>
            </a:r>
          </a:p>
        </p:txBody>
      </p:sp>
      <p:cxnSp>
        <p:nvCxnSpPr>
          <p:cNvPr id="7" name="Straight Connector 6">
            <a:extLst>
              <a:ext uri="{FF2B5EF4-FFF2-40B4-BE49-F238E27FC236}">
                <a16:creationId xmlns="" xmlns:a16="http://schemas.microsoft.com/office/drawing/2014/main" id="{992B2F97-3144-A041-90BD-04D3A56A855E}"/>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527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352" y="1476369"/>
            <a:ext cx="5029200" cy="5029200"/>
          </a:xfrm>
          <a:prstGeom prst="rect">
            <a:avLst/>
          </a:prstGeom>
        </p:spPr>
      </p:pic>
      <p:sp>
        <p:nvSpPr>
          <p:cNvPr id="6" name="Title 1">
            <a:extLst>
              <a:ext uri="{FF2B5EF4-FFF2-40B4-BE49-F238E27FC236}">
                <a16:creationId xmlns="" xmlns:a16="http://schemas.microsoft.com/office/drawing/2014/main" id="{7737A0C3-71DC-9340-817E-08A0A756075D}"/>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Cost-effectiveness: 15-year time horizon</a:t>
            </a:r>
          </a:p>
        </p:txBody>
      </p:sp>
      <p:cxnSp>
        <p:nvCxnSpPr>
          <p:cNvPr id="7" name="Straight Connector 6">
            <a:extLst>
              <a:ext uri="{FF2B5EF4-FFF2-40B4-BE49-F238E27FC236}">
                <a16:creationId xmlns="" xmlns:a16="http://schemas.microsoft.com/office/drawing/2014/main" id="{992B2F97-3144-A041-90BD-04D3A56A855E}"/>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07653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6" name="Title 1">
            <a:extLst>
              <a:ext uri="{FF2B5EF4-FFF2-40B4-BE49-F238E27FC236}">
                <a16:creationId xmlns="" xmlns:a16="http://schemas.microsoft.com/office/drawing/2014/main" id="{7737A0C3-71DC-9340-817E-08A0A756075D}"/>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Cost-effectiveness: 15-year time horizon</a:t>
            </a:r>
          </a:p>
        </p:txBody>
      </p:sp>
      <p:cxnSp>
        <p:nvCxnSpPr>
          <p:cNvPr id="7" name="Straight Connector 6">
            <a:extLst>
              <a:ext uri="{FF2B5EF4-FFF2-40B4-BE49-F238E27FC236}">
                <a16:creationId xmlns="" xmlns:a16="http://schemas.microsoft.com/office/drawing/2014/main" id="{992B2F97-3144-A041-90BD-04D3A56A855E}"/>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0046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76369"/>
            <a:ext cx="5029200" cy="5029200"/>
          </a:xfrm>
          <a:prstGeom prst="rect">
            <a:avLst/>
          </a:prstGeom>
        </p:spPr>
      </p:pic>
      <p:sp>
        <p:nvSpPr>
          <p:cNvPr id="6" name="Title 1">
            <a:extLst>
              <a:ext uri="{FF2B5EF4-FFF2-40B4-BE49-F238E27FC236}">
                <a16:creationId xmlns="" xmlns:a16="http://schemas.microsoft.com/office/drawing/2014/main" id="{7737A0C3-71DC-9340-817E-08A0A756075D}"/>
              </a:ext>
            </a:extLst>
          </p:cNvPr>
          <p:cNvSpPr txBox="1">
            <a:spLocks/>
          </p:cNvSpPr>
          <p:nvPr/>
        </p:nvSpPr>
        <p:spPr>
          <a:xfrm>
            <a:off x="628650" y="1508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a:t>
            </a:r>
            <a:br>
              <a:rPr lang="en-US" dirty="0"/>
            </a:br>
            <a:r>
              <a:rPr lang="en-US" sz="3400" dirty="0"/>
              <a:t>Cost-effectiveness: 15-year time horizon</a:t>
            </a:r>
          </a:p>
        </p:txBody>
      </p:sp>
      <p:cxnSp>
        <p:nvCxnSpPr>
          <p:cNvPr id="7" name="Straight Connector 6">
            <a:extLst>
              <a:ext uri="{FF2B5EF4-FFF2-40B4-BE49-F238E27FC236}">
                <a16:creationId xmlns="" xmlns:a16="http://schemas.microsoft.com/office/drawing/2014/main" id="{992B2F97-3144-A041-90BD-04D3A56A855E}"/>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0098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 y="228600"/>
            <a:ext cx="9144000" cy="6400800"/>
          </a:xfrm>
          <a:prstGeom prst="rect">
            <a:avLst/>
          </a:prstGeom>
        </p:spPr>
      </p:pic>
    </p:spTree>
    <p:extLst>
      <p:ext uri="{BB962C8B-B14F-4D97-AF65-F5344CB8AC3E}">
        <p14:creationId xmlns:p14="http://schemas.microsoft.com/office/powerpoint/2010/main" val="2245978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 y="228600"/>
            <a:ext cx="9144000" cy="6400800"/>
          </a:xfrm>
          <a:prstGeom prst="rect">
            <a:avLst/>
          </a:prstGeom>
        </p:spPr>
      </p:pic>
      <p:sp>
        <p:nvSpPr>
          <p:cNvPr id="11" name="Rectangle 10">
            <a:extLst>
              <a:ext uri="{FF2B5EF4-FFF2-40B4-BE49-F238E27FC236}">
                <a16:creationId xmlns="" xmlns:a16="http://schemas.microsoft.com/office/drawing/2014/main" id="{14E70920-5421-7A44-8635-0F1D7BCD7B47}"/>
              </a:ext>
            </a:extLst>
          </p:cNvPr>
          <p:cNvSpPr/>
          <p:nvPr/>
        </p:nvSpPr>
        <p:spPr>
          <a:xfrm>
            <a:off x="35995" y="2247900"/>
            <a:ext cx="9071429" cy="3492500"/>
          </a:xfrm>
          <a:prstGeom prst="rect">
            <a:avLst/>
          </a:prstGeom>
          <a:solidFill>
            <a:schemeClr val="bg1">
              <a:alpha val="70000"/>
            </a:schemeClr>
          </a:solidFill>
          <a:ln>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341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DFB3B-1A0C-B842-A476-6CFCA3B10E9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 xmlns:a16="http://schemas.microsoft.com/office/drawing/2014/main" id="{9AADD6A9-6335-8541-9A0F-5C58D8917D00}"/>
              </a:ext>
            </a:extLst>
          </p:cNvPr>
          <p:cNvSpPr>
            <a:spLocks noGrp="1"/>
          </p:cNvSpPr>
          <p:nvPr>
            <p:ph idx="1"/>
          </p:nvPr>
        </p:nvSpPr>
        <p:spPr/>
        <p:txBody>
          <a:bodyPr/>
          <a:lstStyle/>
          <a:p>
            <a:r>
              <a:rPr lang="en-US" dirty="0"/>
              <a:t>HIV vaccine models that exclude viral diversity may overestimate impact of a vaccine</a:t>
            </a:r>
          </a:p>
          <a:p>
            <a:r>
              <a:rPr lang="en-US" dirty="0"/>
              <a:t>Viral adaptation and risk compensation operate synergistically</a:t>
            </a:r>
          </a:p>
        </p:txBody>
      </p:sp>
      <p:cxnSp>
        <p:nvCxnSpPr>
          <p:cNvPr id="4" name="Straight Connector 3">
            <a:extLst>
              <a:ext uri="{FF2B5EF4-FFF2-40B4-BE49-F238E27FC236}">
                <a16:creationId xmlns="" xmlns:a16="http://schemas.microsoft.com/office/drawing/2014/main" id="{C67317D1-83D2-9943-92CC-EDE10A282B5C}"/>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2325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DA019-D497-F240-9FB1-3330805C742D}"/>
              </a:ext>
            </a:extLst>
          </p:cNvPr>
          <p:cNvSpPr>
            <a:spLocks noGrp="1"/>
          </p:cNvSpPr>
          <p:nvPr>
            <p:ph type="title"/>
          </p:nvPr>
        </p:nvSpPr>
        <p:spPr>
          <a:xfrm>
            <a:off x="628650" y="154106"/>
            <a:ext cx="7886700" cy="1325563"/>
          </a:xfrm>
        </p:spPr>
        <p:txBody>
          <a:bodyPr/>
          <a:lstStyle/>
          <a:p>
            <a:r>
              <a:rPr lang="en-US" dirty="0"/>
              <a:t>Model-based predictions of an RV144-like vaccine</a:t>
            </a:r>
          </a:p>
        </p:txBody>
      </p:sp>
      <p:pic>
        <p:nvPicPr>
          <p:cNvPr id="8" name="Picture 7">
            <a:extLst>
              <a:ext uri="{FF2B5EF4-FFF2-40B4-BE49-F238E27FC236}">
                <a16:creationId xmlns="" xmlns:a16="http://schemas.microsoft.com/office/drawing/2014/main" id="{328836A0-35C6-334F-A824-0418F012A4AF}"/>
              </a:ext>
            </a:extLst>
          </p:cNvPr>
          <p:cNvPicPr>
            <a:picLocks noChangeAspect="1"/>
          </p:cNvPicPr>
          <p:nvPr/>
        </p:nvPicPr>
        <p:blipFill>
          <a:blip r:embed="rId3"/>
          <a:stretch>
            <a:fillRect/>
          </a:stretch>
        </p:blipFill>
        <p:spPr>
          <a:xfrm>
            <a:off x="222892" y="4184151"/>
            <a:ext cx="4821935" cy="2487168"/>
          </a:xfrm>
          <a:prstGeom prst="rect">
            <a:avLst/>
          </a:prstGeom>
          <a:ln>
            <a:noFill/>
          </a:ln>
        </p:spPr>
      </p:pic>
      <p:pic>
        <p:nvPicPr>
          <p:cNvPr id="6" name="Content Placeholder 5">
            <a:extLst>
              <a:ext uri="{FF2B5EF4-FFF2-40B4-BE49-F238E27FC236}">
                <a16:creationId xmlns="" xmlns:a16="http://schemas.microsoft.com/office/drawing/2014/main" id="{2A482B19-A4C2-6342-90ED-CDB821E1779D}"/>
              </a:ext>
            </a:extLst>
          </p:cNvPr>
          <p:cNvPicPr>
            <a:picLocks noGrp="1" noChangeAspect="1"/>
          </p:cNvPicPr>
          <p:nvPr>
            <p:ph idx="1"/>
          </p:nvPr>
        </p:nvPicPr>
        <p:blipFill>
          <a:blip r:embed="rId4"/>
          <a:stretch>
            <a:fillRect/>
          </a:stretch>
        </p:blipFill>
        <p:spPr>
          <a:xfrm>
            <a:off x="222892" y="1568770"/>
            <a:ext cx="3653318" cy="2487364"/>
          </a:xfrm>
          <a:ln>
            <a:noFill/>
          </a:ln>
        </p:spPr>
      </p:pic>
      <p:pic>
        <p:nvPicPr>
          <p:cNvPr id="10" name="Picture 9">
            <a:extLst>
              <a:ext uri="{FF2B5EF4-FFF2-40B4-BE49-F238E27FC236}">
                <a16:creationId xmlns="" xmlns:a16="http://schemas.microsoft.com/office/drawing/2014/main" id="{9E4C0591-EA2C-4A4C-8583-87431E09DC97}"/>
              </a:ext>
            </a:extLst>
          </p:cNvPr>
          <p:cNvPicPr>
            <a:picLocks noChangeAspect="1"/>
          </p:cNvPicPr>
          <p:nvPr/>
        </p:nvPicPr>
        <p:blipFill>
          <a:blip r:embed="rId5"/>
          <a:stretch>
            <a:fillRect/>
          </a:stretch>
        </p:blipFill>
        <p:spPr>
          <a:xfrm>
            <a:off x="5089940" y="4184151"/>
            <a:ext cx="3727399" cy="2487168"/>
          </a:xfrm>
          <a:prstGeom prst="rect">
            <a:avLst/>
          </a:prstGeom>
          <a:ln>
            <a:noFill/>
          </a:ln>
        </p:spPr>
      </p:pic>
      <p:sp>
        <p:nvSpPr>
          <p:cNvPr id="13" name="TextBox 12">
            <a:extLst>
              <a:ext uri="{FF2B5EF4-FFF2-40B4-BE49-F238E27FC236}">
                <a16:creationId xmlns="" xmlns:a16="http://schemas.microsoft.com/office/drawing/2014/main" id="{342AE62D-D2A2-C944-A959-A2000097FA3A}"/>
              </a:ext>
            </a:extLst>
          </p:cNvPr>
          <p:cNvSpPr txBox="1"/>
          <p:nvPr/>
        </p:nvSpPr>
        <p:spPr>
          <a:xfrm>
            <a:off x="326661" y="3408121"/>
            <a:ext cx="2958648" cy="281674"/>
          </a:xfrm>
          <a:prstGeom prst="rect">
            <a:avLst/>
          </a:prstGeom>
          <a:noFill/>
        </p:spPr>
        <p:txBody>
          <a:bodyPr wrap="square" rtlCol="0">
            <a:spAutoFit/>
          </a:bodyPr>
          <a:lstStyle/>
          <a:p>
            <a:pPr algn="ctr"/>
            <a:r>
              <a:rPr lang="en-US" sz="1200" i="1" dirty="0" err="1"/>
              <a:t>Andersson</a:t>
            </a:r>
            <a:r>
              <a:rPr lang="en-US" sz="1200" i="1" dirty="0"/>
              <a:t>, et al., 2011 </a:t>
            </a:r>
          </a:p>
        </p:txBody>
      </p:sp>
      <p:sp>
        <p:nvSpPr>
          <p:cNvPr id="14" name="TextBox 13">
            <a:extLst>
              <a:ext uri="{FF2B5EF4-FFF2-40B4-BE49-F238E27FC236}">
                <a16:creationId xmlns="" xmlns:a16="http://schemas.microsoft.com/office/drawing/2014/main" id="{E0F6F16A-CD45-B147-A8BD-CB591504C91E}"/>
              </a:ext>
            </a:extLst>
          </p:cNvPr>
          <p:cNvSpPr txBox="1"/>
          <p:nvPr/>
        </p:nvSpPr>
        <p:spPr>
          <a:xfrm>
            <a:off x="877874" y="6079352"/>
            <a:ext cx="1856222" cy="276999"/>
          </a:xfrm>
          <a:prstGeom prst="rect">
            <a:avLst/>
          </a:prstGeom>
          <a:solidFill>
            <a:schemeClr val="bg1"/>
          </a:solidFill>
        </p:spPr>
        <p:txBody>
          <a:bodyPr wrap="square" rtlCol="0">
            <a:spAutoFit/>
          </a:bodyPr>
          <a:lstStyle/>
          <a:p>
            <a:pPr algn="ctr"/>
            <a:r>
              <a:rPr lang="en-US" sz="1200" i="1" dirty="0" err="1"/>
              <a:t>Andersson</a:t>
            </a:r>
            <a:r>
              <a:rPr lang="en-US" sz="1200" i="1" dirty="0"/>
              <a:t> &amp; Stover, 2011 </a:t>
            </a:r>
          </a:p>
        </p:txBody>
      </p:sp>
      <p:sp>
        <p:nvSpPr>
          <p:cNvPr id="15" name="TextBox 14">
            <a:extLst>
              <a:ext uri="{FF2B5EF4-FFF2-40B4-BE49-F238E27FC236}">
                <a16:creationId xmlns="" xmlns:a16="http://schemas.microsoft.com/office/drawing/2014/main" id="{0B40D928-215A-BE46-A060-693C974D8103}"/>
              </a:ext>
            </a:extLst>
          </p:cNvPr>
          <p:cNvSpPr txBox="1"/>
          <p:nvPr/>
        </p:nvSpPr>
        <p:spPr>
          <a:xfrm>
            <a:off x="6001216" y="6078457"/>
            <a:ext cx="2181654" cy="276999"/>
          </a:xfrm>
          <a:prstGeom prst="rect">
            <a:avLst/>
          </a:prstGeom>
          <a:noFill/>
        </p:spPr>
        <p:txBody>
          <a:bodyPr wrap="square" rtlCol="0">
            <a:spAutoFit/>
          </a:bodyPr>
          <a:lstStyle/>
          <a:p>
            <a:pPr algn="ctr"/>
            <a:r>
              <a:rPr lang="en-US" sz="1200" i="1" dirty="0"/>
              <a:t>Gray, et al., 2011 </a:t>
            </a:r>
          </a:p>
        </p:txBody>
      </p:sp>
      <p:sp>
        <p:nvSpPr>
          <p:cNvPr id="16" name="Content Placeholder 2">
            <a:extLst>
              <a:ext uri="{FF2B5EF4-FFF2-40B4-BE49-F238E27FC236}">
                <a16:creationId xmlns="" xmlns:a16="http://schemas.microsoft.com/office/drawing/2014/main" id="{55E3BE7C-1E2F-EE4A-91CA-20BA2156E557}"/>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8" name="Straight Connector 17">
            <a:extLst>
              <a:ext uri="{FF2B5EF4-FFF2-40B4-BE49-F238E27FC236}">
                <a16:creationId xmlns="" xmlns:a16="http://schemas.microsoft.com/office/drawing/2014/main" id="{F9AEA213-1F5E-5441-86CA-CA410CB61651}"/>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 xmlns:a16="http://schemas.microsoft.com/office/drawing/2014/main" id="{1C03C62C-CA8D-EC44-8A50-E97C5DD14B2F}"/>
              </a:ext>
            </a:extLst>
          </p:cNvPr>
          <p:cNvSpPr/>
          <p:nvPr/>
        </p:nvSpPr>
        <p:spPr>
          <a:xfrm>
            <a:off x="5162214" y="4198219"/>
            <a:ext cx="369203" cy="36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28355B6B-FB10-C247-85DB-A8F3AB38FAB9}"/>
              </a:ext>
            </a:extLst>
          </p:cNvPr>
          <p:cNvCxnSpPr>
            <a:cxnSpLocks/>
          </p:cNvCxnSpPr>
          <p:nvPr/>
        </p:nvCxnSpPr>
        <p:spPr>
          <a:xfrm>
            <a:off x="3723640" y="5672797"/>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E12CEB3B-CB3E-1949-A626-0980ABB6EEC1}"/>
              </a:ext>
            </a:extLst>
          </p:cNvPr>
          <p:cNvCxnSpPr>
            <a:cxnSpLocks/>
          </p:cNvCxnSpPr>
          <p:nvPr/>
        </p:nvCxnSpPr>
        <p:spPr>
          <a:xfrm>
            <a:off x="2971800" y="3250871"/>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5E16C83A-A1CB-8240-BAA5-46FA145B8A7F}"/>
              </a:ext>
            </a:extLst>
          </p:cNvPr>
          <p:cNvCxnSpPr>
            <a:cxnSpLocks/>
          </p:cNvCxnSpPr>
          <p:nvPr/>
        </p:nvCxnSpPr>
        <p:spPr>
          <a:xfrm>
            <a:off x="8606364" y="5629226"/>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DB79D92B-5988-084A-B376-6705259FA195}"/>
              </a:ext>
            </a:extLst>
          </p:cNvPr>
          <p:cNvCxnSpPr>
            <a:cxnSpLocks/>
          </p:cNvCxnSpPr>
          <p:nvPr/>
        </p:nvCxnSpPr>
        <p:spPr>
          <a:xfrm>
            <a:off x="2968891" y="1941341"/>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C6B10CD7-F81F-5C4C-B554-CF0DCBD8D128}"/>
              </a:ext>
            </a:extLst>
          </p:cNvPr>
          <p:cNvCxnSpPr>
            <a:cxnSpLocks/>
          </p:cNvCxnSpPr>
          <p:nvPr/>
        </p:nvCxnSpPr>
        <p:spPr>
          <a:xfrm>
            <a:off x="8606364" y="53410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ED294780-27B2-FD46-929A-6093BA7DD37A}"/>
              </a:ext>
            </a:extLst>
          </p:cNvPr>
          <p:cNvCxnSpPr>
            <a:cxnSpLocks/>
          </p:cNvCxnSpPr>
          <p:nvPr/>
        </p:nvCxnSpPr>
        <p:spPr>
          <a:xfrm>
            <a:off x="3747591" y="4585180"/>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477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DFB3B-1A0C-B842-A476-6CFCA3B10E9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 xmlns:a16="http://schemas.microsoft.com/office/drawing/2014/main" id="{9AADD6A9-6335-8541-9A0F-5C58D8917D00}"/>
              </a:ext>
            </a:extLst>
          </p:cNvPr>
          <p:cNvSpPr>
            <a:spLocks noGrp="1"/>
          </p:cNvSpPr>
          <p:nvPr>
            <p:ph idx="1"/>
          </p:nvPr>
        </p:nvSpPr>
        <p:spPr/>
        <p:txBody>
          <a:bodyPr/>
          <a:lstStyle/>
          <a:p>
            <a:r>
              <a:rPr lang="en-US" dirty="0"/>
              <a:t>HIV vaccine models that exclude viral diversity may overestimate impact of a vaccine</a:t>
            </a:r>
          </a:p>
          <a:p>
            <a:r>
              <a:rPr lang="en-US" dirty="0"/>
              <a:t>Viral adaptation and risk compensation operate synergistically</a:t>
            </a:r>
          </a:p>
          <a:p>
            <a:r>
              <a:rPr lang="en-US" dirty="0"/>
              <a:t>Importance of:</a:t>
            </a:r>
          </a:p>
          <a:p>
            <a:pPr lvl="1"/>
            <a:r>
              <a:rPr lang="en-US" dirty="0"/>
              <a:t>Sieve analyses and surveillance</a:t>
            </a:r>
          </a:p>
          <a:p>
            <a:pPr lvl="1"/>
            <a:r>
              <a:rPr lang="en-US" dirty="0"/>
              <a:t>Vaccine inserts that limit evolutionary pathways</a:t>
            </a:r>
          </a:p>
          <a:p>
            <a:pPr lvl="1"/>
            <a:r>
              <a:rPr lang="en-US" dirty="0"/>
              <a:t>Balanced messaging to reduce risk compensation</a:t>
            </a:r>
          </a:p>
        </p:txBody>
      </p:sp>
      <p:cxnSp>
        <p:nvCxnSpPr>
          <p:cNvPr id="4" name="Straight Connector 3">
            <a:extLst>
              <a:ext uri="{FF2B5EF4-FFF2-40B4-BE49-F238E27FC236}">
                <a16:creationId xmlns="" xmlns:a16="http://schemas.microsoft.com/office/drawing/2014/main" id="{C67317D1-83D2-9943-92CC-EDE10A282B5C}"/>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0293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DFB3B-1A0C-B842-A476-6CFCA3B10E9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 xmlns:a16="http://schemas.microsoft.com/office/drawing/2014/main" id="{9AADD6A9-6335-8541-9A0F-5C58D8917D00}"/>
              </a:ext>
            </a:extLst>
          </p:cNvPr>
          <p:cNvSpPr>
            <a:spLocks noGrp="1"/>
          </p:cNvSpPr>
          <p:nvPr>
            <p:ph idx="1"/>
          </p:nvPr>
        </p:nvSpPr>
        <p:spPr/>
        <p:txBody>
          <a:bodyPr/>
          <a:lstStyle/>
          <a:p>
            <a:r>
              <a:rPr lang="en-US" dirty="0"/>
              <a:t>HIV vaccine models that exclude viral diversity may overestimate impact of a vaccine</a:t>
            </a:r>
          </a:p>
          <a:p>
            <a:r>
              <a:rPr lang="en-US" dirty="0"/>
              <a:t>Viral adaptation and risk compensation operate synergistically</a:t>
            </a:r>
          </a:p>
          <a:p>
            <a:r>
              <a:rPr lang="en-US" dirty="0"/>
              <a:t>Importance of:</a:t>
            </a:r>
          </a:p>
          <a:p>
            <a:pPr lvl="1"/>
            <a:r>
              <a:rPr lang="en-US" b="1" dirty="0"/>
              <a:t>Sieve analyses and surveillance</a:t>
            </a:r>
          </a:p>
          <a:p>
            <a:pPr lvl="1"/>
            <a:r>
              <a:rPr lang="en-US" dirty="0"/>
              <a:t>Vaccine inserts that limit evolutionary pathways</a:t>
            </a:r>
          </a:p>
          <a:p>
            <a:pPr lvl="1"/>
            <a:r>
              <a:rPr lang="en-US" dirty="0"/>
              <a:t>Balanced messaging to reduce risk compensation</a:t>
            </a:r>
          </a:p>
        </p:txBody>
      </p:sp>
      <p:cxnSp>
        <p:nvCxnSpPr>
          <p:cNvPr id="4" name="Straight Connector 3">
            <a:extLst>
              <a:ext uri="{FF2B5EF4-FFF2-40B4-BE49-F238E27FC236}">
                <a16:creationId xmlns="" xmlns:a16="http://schemas.microsoft.com/office/drawing/2014/main" id="{C67317D1-83D2-9943-92CC-EDE10A282B5C}"/>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97854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DFB3B-1A0C-B842-A476-6CFCA3B10E9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 xmlns:a16="http://schemas.microsoft.com/office/drawing/2014/main" id="{9AADD6A9-6335-8541-9A0F-5C58D8917D00}"/>
              </a:ext>
            </a:extLst>
          </p:cNvPr>
          <p:cNvSpPr>
            <a:spLocks noGrp="1"/>
          </p:cNvSpPr>
          <p:nvPr>
            <p:ph idx="1"/>
          </p:nvPr>
        </p:nvSpPr>
        <p:spPr/>
        <p:txBody>
          <a:bodyPr/>
          <a:lstStyle/>
          <a:p>
            <a:r>
              <a:rPr lang="en-US" dirty="0"/>
              <a:t>HIV vaccine models that exclude viral diversity may overestimate impact of a vaccine</a:t>
            </a:r>
          </a:p>
          <a:p>
            <a:r>
              <a:rPr lang="en-US" dirty="0"/>
              <a:t>Viral adaptation and risk compensation operate synergistically</a:t>
            </a:r>
          </a:p>
          <a:p>
            <a:r>
              <a:rPr lang="en-US" dirty="0"/>
              <a:t>Importance of:</a:t>
            </a:r>
          </a:p>
          <a:p>
            <a:pPr lvl="1"/>
            <a:r>
              <a:rPr lang="en-US" dirty="0"/>
              <a:t>Sieve analyses and surveillance</a:t>
            </a:r>
          </a:p>
          <a:p>
            <a:pPr lvl="1"/>
            <a:r>
              <a:rPr lang="en-US" b="1" dirty="0"/>
              <a:t>Vaccine inserts that limit evolutionary pathways</a:t>
            </a:r>
          </a:p>
          <a:p>
            <a:pPr lvl="1"/>
            <a:r>
              <a:rPr lang="en-US" dirty="0"/>
              <a:t>Balanced messaging to reduce risk compensation</a:t>
            </a:r>
          </a:p>
        </p:txBody>
      </p:sp>
      <p:cxnSp>
        <p:nvCxnSpPr>
          <p:cNvPr id="4" name="Straight Connector 3">
            <a:extLst>
              <a:ext uri="{FF2B5EF4-FFF2-40B4-BE49-F238E27FC236}">
                <a16:creationId xmlns="" xmlns:a16="http://schemas.microsoft.com/office/drawing/2014/main" id="{C67317D1-83D2-9943-92CC-EDE10A282B5C}"/>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1135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DFB3B-1A0C-B842-A476-6CFCA3B10E9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 xmlns:a16="http://schemas.microsoft.com/office/drawing/2014/main" id="{9AADD6A9-6335-8541-9A0F-5C58D8917D00}"/>
              </a:ext>
            </a:extLst>
          </p:cNvPr>
          <p:cNvSpPr>
            <a:spLocks noGrp="1"/>
          </p:cNvSpPr>
          <p:nvPr>
            <p:ph idx="1"/>
          </p:nvPr>
        </p:nvSpPr>
        <p:spPr/>
        <p:txBody>
          <a:bodyPr/>
          <a:lstStyle/>
          <a:p>
            <a:r>
              <a:rPr lang="en-US" dirty="0"/>
              <a:t>HIV vaccine models that exclude viral diversity may overestimate impact of a vaccine</a:t>
            </a:r>
          </a:p>
          <a:p>
            <a:r>
              <a:rPr lang="en-US" dirty="0"/>
              <a:t>Viral adaptation and risk compensation operate synergistically</a:t>
            </a:r>
          </a:p>
          <a:p>
            <a:r>
              <a:rPr lang="en-US" dirty="0"/>
              <a:t>Importance of:</a:t>
            </a:r>
          </a:p>
          <a:p>
            <a:pPr lvl="1"/>
            <a:r>
              <a:rPr lang="en-US" dirty="0"/>
              <a:t>Sieve analyses and surveillance</a:t>
            </a:r>
          </a:p>
          <a:p>
            <a:pPr lvl="1"/>
            <a:r>
              <a:rPr lang="en-US" dirty="0"/>
              <a:t>Vaccine inserts that limit evolutionary pathways</a:t>
            </a:r>
          </a:p>
          <a:p>
            <a:pPr lvl="1"/>
            <a:r>
              <a:rPr lang="en-US" b="1" dirty="0"/>
              <a:t>Balanced messaging to reduce risk compensation</a:t>
            </a:r>
          </a:p>
        </p:txBody>
      </p:sp>
      <p:cxnSp>
        <p:nvCxnSpPr>
          <p:cNvPr id="4" name="Straight Connector 3">
            <a:extLst>
              <a:ext uri="{FF2B5EF4-FFF2-40B4-BE49-F238E27FC236}">
                <a16:creationId xmlns="" xmlns:a16="http://schemas.microsoft.com/office/drawing/2014/main" id="{C67317D1-83D2-9943-92CC-EDE10A282B5C}"/>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4831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DFB3B-1A0C-B842-A476-6CFCA3B10E9C}"/>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 xmlns:a16="http://schemas.microsoft.com/office/drawing/2014/main" id="{9AADD6A9-6335-8541-9A0F-5C58D8917D00}"/>
              </a:ext>
            </a:extLst>
          </p:cNvPr>
          <p:cNvSpPr>
            <a:spLocks noGrp="1"/>
          </p:cNvSpPr>
          <p:nvPr>
            <p:ph idx="1"/>
          </p:nvPr>
        </p:nvSpPr>
        <p:spPr/>
        <p:txBody>
          <a:bodyPr/>
          <a:lstStyle/>
          <a:p>
            <a:r>
              <a:rPr lang="en-US" dirty="0"/>
              <a:t>Viral adaptation rates may be lower if there is decreased fitness associated with vaccine </a:t>
            </a:r>
            <a:r>
              <a:rPr lang="en-US" dirty="0" smtClean="0"/>
              <a:t>resistance</a:t>
            </a:r>
          </a:p>
          <a:p>
            <a:r>
              <a:rPr lang="en-US" dirty="0" smtClean="0"/>
              <a:t>Viral adaptation rates may be higher if there are </a:t>
            </a:r>
            <a:r>
              <a:rPr lang="en-US" i="1" dirty="0" smtClean="0"/>
              <a:t>de novo</a:t>
            </a:r>
            <a:r>
              <a:rPr lang="en-US" dirty="0" smtClean="0"/>
              <a:t> resistance mutations</a:t>
            </a:r>
            <a:endParaRPr lang="en-US" dirty="0"/>
          </a:p>
          <a:p>
            <a:r>
              <a:rPr lang="en-US" dirty="0"/>
              <a:t>Risk compensation behavior in MSM populations in </a:t>
            </a:r>
            <a:r>
              <a:rPr lang="en-US" dirty="0" smtClean="0"/>
              <a:t>high-income countries </a:t>
            </a:r>
            <a:r>
              <a:rPr lang="en-US" dirty="0"/>
              <a:t>may not generalize to heterosexual populations in sub-Saharan Africa</a:t>
            </a:r>
          </a:p>
        </p:txBody>
      </p:sp>
      <p:cxnSp>
        <p:nvCxnSpPr>
          <p:cNvPr id="4" name="Straight Connector 3">
            <a:extLst>
              <a:ext uri="{FF2B5EF4-FFF2-40B4-BE49-F238E27FC236}">
                <a16:creationId xmlns="" xmlns:a16="http://schemas.microsoft.com/office/drawing/2014/main" id="{C67317D1-83D2-9943-92CC-EDE10A282B5C}"/>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 xmlns:a16="http://schemas.microsoft.com/office/drawing/2014/main" id="{20183400-26BA-6240-B064-82AE81EF3DAE}"/>
              </a:ext>
            </a:extLst>
          </p:cNvPr>
          <p:cNvSpPr txBox="1"/>
          <p:nvPr/>
        </p:nvSpPr>
        <p:spPr>
          <a:xfrm>
            <a:off x="0" y="6526219"/>
            <a:ext cx="5333023" cy="276999"/>
          </a:xfrm>
          <a:prstGeom prst="rect">
            <a:avLst/>
          </a:prstGeom>
          <a:noFill/>
        </p:spPr>
        <p:txBody>
          <a:bodyPr wrap="square" rtlCol="0">
            <a:spAutoFit/>
          </a:bodyPr>
          <a:lstStyle/>
          <a:p>
            <a:r>
              <a:rPr lang="en-US" sz="1200" i="1" dirty="0" smtClean="0"/>
              <a:t>Cotton, 2014; Kawashima, 2009; </a:t>
            </a:r>
            <a:r>
              <a:rPr lang="en-US" sz="1200" i="1" dirty="0" err="1" smtClean="0"/>
              <a:t>Herbeck</a:t>
            </a:r>
            <a:r>
              <a:rPr lang="en-US" sz="1200" i="1" dirty="0" smtClean="0"/>
              <a:t>, 2013; </a:t>
            </a:r>
            <a:r>
              <a:rPr lang="en-US" sz="1200" i="1" dirty="0" err="1" smtClean="0"/>
              <a:t>Schellens</a:t>
            </a:r>
            <a:r>
              <a:rPr lang="en-US" sz="1200" i="1" dirty="0" smtClean="0"/>
              <a:t>, 2011</a:t>
            </a:r>
            <a:endParaRPr lang="en-US" sz="1200" i="1" dirty="0"/>
          </a:p>
        </p:txBody>
      </p:sp>
    </p:spTree>
    <p:extLst>
      <p:ext uri="{BB962C8B-B14F-4D97-AF65-F5344CB8AC3E}">
        <p14:creationId xmlns:p14="http://schemas.microsoft.com/office/powerpoint/2010/main" val="21510756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C9318-3C45-634B-8F5E-A877F27B5454}"/>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 xmlns:a16="http://schemas.microsoft.com/office/drawing/2014/main" id="{FF71A2DD-D4C2-124E-942C-5C089F363F13}"/>
              </a:ext>
            </a:extLst>
          </p:cNvPr>
          <p:cNvSpPr>
            <a:spLocks noGrp="1"/>
          </p:cNvSpPr>
          <p:nvPr>
            <p:ph idx="1"/>
          </p:nvPr>
        </p:nvSpPr>
        <p:spPr/>
        <p:txBody>
          <a:bodyPr>
            <a:normAutofit fontScale="85000" lnSpcReduction="20000"/>
          </a:bodyPr>
          <a:lstStyle/>
          <a:p>
            <a:r>
              <a:rPr lang="en-US" dirty="0"/>
              <a:t>Mentors</a:t>
            </a:r>
          </a:p>
          <a:p>
            <a:pPr lvl="1"/>
            <a:r>
              <a:rPr lang="en-US" dirty="0"/>
              <a:t>Josh </a:t>
            </a:r>
            <a:r>
              <a:rPr lang="en-US" dirty="0" err="1"/>
              <a:t>Herbeck</a:t>
            </a:r>
            <a:endParaRPr lang="en-US" dirty="0"/>
          </a:p>
          <a:p>
            <a:pPr lvl="1"/>
            <a:r>
              <a:rPr lang="en-US" dirty="0"/>
              <a:t>Ruanne Barnabas</a:t>
            </a:r>
          </a:p>
          <a:p>
            <a:r>
              <a:rPr lang="en-US" dirty="0" err="1"/>
              <a:t>EvoNet</a:t>
            </a:r>
            <a:r>
              <a:rPr lang="en-US" dirty="0"/>
              <a:t> development team</a:t>
            </a:r>
          </a:p>
          <a:p>
            <a:pPr lvl="1"/>
            <a:r>
              <a:rPr lang="en-US" dirty="0"/>
              <a:t>Josh </a:t>
            </a:r>
            <a:r>
              <a:rPr lang="en-US" dirty="0" err="1"/>
              <a:t>Herbeck</a:t>
            </a:r>
            <a:endParaRPr lang="en-US" dirty="0"/>
          </a:p>
          <a:p>
            <a:pPr lvl="1"/>
            <a:r>
              <a:rPr lang="en-US" dirty="0"/>
              <a:t>Steve </a:t>
            </a:r>
            <a:r>
              <a:rPr lang="en-US" dirty="0" err="1"/>
              <a:t>Goodreau</a:t>
            </a:r>
            <a:endParaRPr lang="en-US" dirty="0"/>
          </a:p>
          <a:p>
            <a:pPr lvl="1"/>
            <a:r>
              <a:rPr lang="en-US" dirty="0"/>
              <a:t>John </a:t>
            </a:r>
            <a:r>
              <a:rPr lang="en-US" dirty="0" err="1"/>
              <a:t>Mittler</a:t>
            </a:r>
            <a:endParaRPr lang="en-US" dirty="0"/>
          </a:p>
          <a:p>
            <a:pPr lvl="1"/>
            <a:r>
              <a:rPr lang="en-US" dirty="0"/>
              <a:t>James Murphy</a:t>
            </a:r>
          </a:p>
          <a:p>
            <a:pPr lvl="1"/>
            <a:r>
              <a:rPr lang="en-US" dirty="0"/>
              <a:t>Neil Abernethy</a:t>
            </a:r>
          </a:p>
          <a:p>
            <a:pPr lvl="1"/>
            <a:r>
              <a:rPr lang="en-US" dirty="0"/>
              <a:t>Geoff Gottlieb</a:t>
            </a:r>
          </a:p>
          <a:p>
            <a:pPr lvl="1"/>
            <a:r>
              <a:rPr lang="en-US" dirty="0"/>
              <a:t>Sarah Stansfield</a:t>
            </a:r>
          </a:p>
          <a:p>
            <a:pPr lvl="1"/>
            <a:r>
              <a:rPr lang="en-US" dirty="0" err="1"/>
              <a:t>Juandalyn</a:t>
            </a:r>
            <a:r>
              <a:rPr lang="en-US" dirty="0"/>
              <a:t> Burke</a:t>
            </a:r>
          </a:p>
          <a:p>
            <a:pPr lvl="1"/>
            <a:r>
              <a:rPr lang="en-US" dirty="0"/>
              <a:t>Molly Reid</a:t>
            </a:r>
          </a:p>
          <a:p>
            <a:r>
              <a:rPr lang="en-US" dirty="0"/>
              <a:t>International Clinical Research Center colleagues</a:t>
            </a:r>
          </a:p>
        </p:txBody>
      </p:sp>
      <p:cxnSp>
        <p:nvCxnSpPr>
          <p:cNvPr id="4" name="Straight Connector 3">
            <a:extLst>
              <a:ext uri="{FF2B5EF4-FFF2-40B4-BE49-F238E27FC236}">
                <a16:creationId xmlns="" xmlns:a16="http://schemas.microsoft.com/office/drawing/2014/main" id="{97DD3298-DA6B-5B44-83F5-C8D8CFF3C7F9}"/>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384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84BC0E-AF8E-814B-91C9-B3832939B191}"/>
              </a:ext>
            </a:extLst>
          </p:cNvPr>
          <p:cNvSpPr>
            <a:spLocks noGrp="1"/>
          </p:cNvSpPr>
          <p:nvPr>
            <p:ph type="title"/>
          </p:nvPr>
        </p:nvSpPr>
        <p:spPr/>
        <p:txBody>
          <a:bodyPr/>
          <a:lstStyle/>
          <a:p>
            <a:r>
              <a:rPr lang="en-US" dirty="0"/>
              <a:t>Sieve analysis in the RV144 trial</a:t>
            </a:r>
          </a:p>
        </p:txBody>
      </p:sp>
      <p:pic>
        <p:nvPicPr>
          <p:cNvPr id="12" name="Content Placeholder 11">
            <a:extLst>
              <a:ext uri="{FF2B5EF4-FFF2-40B4-BE49-F238E27FC236}">
                <a16:creationId xmlns="" xmlns:a16="http://schemas.microsoft.com/office/drawing/2014/main" id="{A507223E-8FE5-724C-87BA-2DDF699BBF64}"/>
              </a:ext>
            </a:extLst>
          </p:cNvPr>
          <p:cNvPicPr>
            <a:picLocks noGrp="1" noChangeAspect="1"/>
          </p:cNvPicPr>
          <p:nvPr>
            <p:ph idx="1"/>
          </p:nvPr>
        </p:nvPicPr>
        <p:blipFill>
          <a:blip r:embed="rId3"/>
          <a:stretch>
            <a:fillRect/>
          </a:stretch>
        </p:blipFill>
        <p:spPr>
          <a:xfrm>
            <a:off x="1800665" y="1636776"/>
            <a:ext cx="5542669" cy="4893137"/>
          </a:xfrm>
        </p:spPr>
      </p:pic>
      <p:cxnSp>
        <p:nvCxnSpPr>
          <p:cNvPr id="5" name="Straight Connector 4">
            <a:extLst>
              <a:ext uri="{FF2B5EF4-FFF2-40B4-BE49-F238E27FC236}">
                <a16:creationId xmlns="" xmlns:a16="http://schemas.microsoft.com/office/drawing/2014/main" id="{C65FD160-A012-334C-BF87-C64AA86C8CD0}"/>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 xmlns:a16="http://schemas.microsoft.com/office/drawing/2014/main" id="{EA759947-08A4-3049-995F-5E624CB034AD}"/>
              </a:ext>
            </a:extLst>
          </p:cNvPr>
          <p:cNvSpPr txBox="1"/>
          <p:nvPr/>
        </p:nvSpPr>
        <p:spPr>
          <a:xfrm>
            <a:off x="26377" y="6518013"/>
            <a:ext cx="1204543" cy="276999"/>
          </a:xfrm>
          <a:prstGeom prst="rect">
            <a:avLst/>
          </a:prstGeom>
          <a:noFill/>
        </p:spPr>
        <p:txBody>
          <a:bodyPr wrap="square" rtlCol="0">
            <a:spAutoFit/>
          </a:bodyPr>
          <a:lstStyle/>
          <a:p>
            <a:r>
              <a:rPr lang="en-US" sz="1200" i="1" dirty="0" err="1"/>
              <a:t>Edlefsen</a:t>
            </a:r>
            <a:r>
              <a:rPr lang="en-US" sz="1200" i="1" dirty="0"/>
              <a:t>, 2013</a:t>
            </a:r>
          </a:p>
        </p:txBody>
      </p:sp>
      <p:sp>
        <p:nvSpPr>
          <p:cNvPr id="13" name="TextBox 12">
            <a:extLst>
              <a:ext uri="{FF2B5EF4-FFF2-40B4-BE49-F238E27FC236}">
                <a16:creationId xmlns="" xmlns:a16="http://schemas.microsoft.com/office/drawing/2014/main" id="{F17EDAA4-3FF1-9047-A700-F80DDE206F1C}"/>
              </a:ext>
            </a:extLst>
          </p:cNvPr>
          <p:cNvSpPr txBox="1"/>
          <p:nvPr/>
        </p:nvSpPr>
        <p:spPr>
          <a:xfrm>
            <a:off x="1955411" y="5710020"/>
            <a:ext cx="1209820" cy="492443"/>
          </a:xfrm>
          <a:prstGeom prst="rect">
            <a:avLst/>
          </a:prstGeom>
          <a:solidFill>
            <a:schemeClr val="bg1"/>
          </a:solidFill>
        </p:spPr>
        <p:txBody>
          <a:bodyPr wrap="square" lIns="0" tIns="0" rIns="0" bIns="0" rtlCol="0">
            <a:spAutoFit/>
          </a:bodyPr>
          <a:lstStyle/>
          <a:p>
            <a:pPr algn="ctr"/>
            <a:r>
              <a:rPr lang="en-US" sz="1600" dirty="0"/>
              <a:t>Transmitting partner</a:t>
            </a:r>
          </a:p>
        </p:txBody>
      </p:sp>
      <p:sp>
        <p:nvSpPr>
          <p:cNvPr id="14" name="TextBox 13">
            <a:extLst>
              <a:ext uri="{FF2B5EF4-FFF2-40B4-BE49-F238E27FC236}">
                <a16:creationId xmlns="" xmlns:a16="http://schemas.microsoft.com/office/drawing/2014/main" id="{88AE4996-9980-654C-9744-DCBEC5FE19D1}"/>
              </a:ext>
            </a:extLst>
          </p:cNvPr>
          <p:cNvSpPr txBox="1"/>
          <p:nvPr/>
        </p:nvSpPr>
        <p:spPr>
          <a:xfrm>
            <a:off x="5416062" y="5710020"/>
            <a:ext cx="1771645" cy="492443"/>
          </a:xfrm>
          <a:prstGeom prst="rect">
            <a:avLst/>
          </a:prstGeom>
          <a:solidFill>
            <a:schemeClr val="bg1"/>
          </a:solidFill>
        </p:spPr>
        <p:txBody>
          <a:bodyPr wrap="square" lIns="0" tIns="0" rIns="0" bIns="0" rtlCol="0">
            <a:spAutoFit/>
          </a:bodyPr>
          <a:lstStyle/>
          <a:p>
            <a:pPr algn="ctr"/>
            <a:r>
              <a:rPr lang="en-US" sz="1600" dirty="0"/>
              <a:t>Vaccinated, HIV-susceptible partner</a:t>
            </a:r>
          </a:p>
        </p:txBody>
      </p:sp>
      <p:sp>
        <p:nvSpPr>
          <p:cNvPr id="16" name="TextBox 15">
            <a:extLst>
              <a:ext uri="{FF2B5EF4-FFF2-40B4-BE49-F238E27FC236}">
                <a16:creationId xmlns="" xmlns:a16="http://schemas.microsoft.com/office/drawing/2014/main" id="{70F13310-F46E-F749-81BE-344042AEAEB6}"/>
              </a:ext>
            </a:extLst>
          </p:cNvPr>
          <p:cNvSpPr txBox="1"/>
          <p:nvPr/>
        </p:nvSpPr>
        <p:spPr>
          <a:xfrm>
            <a:off x="6105378" y="2117605"/>
            <a:ext cx="1082329" cy="1077218"/>
          </a:xfrm>
          <a:prstGeom prst="rect">
            <a:avLst/>
          </a:prstGeom>
          <a:solidFill>
            <a:schemeClr val="bg1"/>
          </a:solidFill>
          <a:ln w="28575">
            <a:solidFill>
              <a:srgbClr val="FF0000"/>
            </a:solidFill>
          </a:ln>
        </p:spPr>
        <p:txBody>
          <a:bodyPr wrap="square" rtlCol="0">
            <a:spAutoFit/>
          </a:bodyPr>
          <a:lstStyle/>
          <a:p>
            <a:pPr algn="ctr"/>
            <a:r>
              <a:rPr lang="en-US" sz="1600" b="1" dirty="0">
                <a:solidFill>
                  <a:srgbClr val="FF0000"/>
                </a:solidFill>
              </a:rPr>
              <a:t>Vaccine blocks all viral variants</a:t>
            </a:r>
          </a:p>
        </p:txBody>
      </p:sp>
    </p:spTree>
    <p:extLst>
      <p:ext uri="{BB962C8B-B14F-4D97-AF65-F5344CB8AC3E}">
        <p14:creationId xmlns:p14="http://schemas.microsoft.com/office/powerpoint/2010/main" val="3036713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2E6D0017-9A28-C345-A0A5-FA9163E54E98}"/>
              </a:ext>
            </a:extLst>
          </p:cNvPr>
          <p:cNvPicPr>
            <a:picLocks noGrp="1" noChangeAspect="1"/>
          </p:cNvPicPr>
          <p:nvPr>
            <p:ph idx="1"/>
          </p:nvPr>
        </p:nvPicPr>
        <p:blipFill>
          <a:blip r:embed="rId3"/>
          <a:stretch>
            <a:fillRect/>
          </a:stretch>
        </p:blipFill>
        <p:spPr>
          <a:xfrm>
            <a:off x="1801287" y="1638673"/>
            <a:ext cx="5541426" cy="4892040"/>
          </a:xfrm>
        </p:spPr>
      </p:pic>
      <p:sp>
        <p:nvSpPr>
          <p:cNvPr id="2" name="Title 1">
            <a:extLst>
              <a:ext uri="{FF2B5EF4-FFF2-40B4-BE49-F238E27FC236}">
                <a16:creationId xmlns="" xmlns:a16="http://schemas.microsoft.com/office/drawing/2014/main" id="{9384BC0E-AF8E-814B-91C9-B3832939B191}"/>
              </a:ext>
            </a:extLst>
          </p:cNvPr>
          <p:cNvSpPr>
            <a:spLocks noGrp="1"/>
          </p:cNvSpPr>
          <p:nvPr>
            <p:ph type="title"/>
          </p:nvPr>
        </p:nvSpPr>
        <p:spPr/>
        <p:txBody>
          <a:bodyPr/>
          <a:lstStyle/>
          <a:p>
            <a:r>
              <a:rPr lang="en-US" dirty="0"/>
              <a:t>Sieve analysis in the RV144 trial</a:t>
            </a:r>
          </a:p>
        </p:txBody>
      </p:sp>
      <p:cxnSp>
        <p:nvCxnSpPr>
          <p:cNvPr id="5" name="Straight Connector 4">
            <a:extLst>
              <a:ext uri="{FF2B5EF4-FFF2-40B4-BE49-F238E27FC236}">
                <a16:creationId xmlns="" xmlns:a16="http://schemas.microsoft.com/office/drawing/2014/main" id="{C65FD160-A012-334C-BF87-C64AA86C8CD0}"/>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 xmlns:a16="http://schemas.microsoft.com/office/drawing/2014/main" id="{EA759947-08A4-3049-995F-5E624CB034AD}"/>
              </a:ext>
            </a:extLst>
          </p:cNvPr>
          <p:cNvSpPr txBox="1"/>
          <p:nvPr/>
        </p:nvSpPr>
        <p:spPr>
          <a:xfrm>
            <a:off x="26377" y="6518013"/>
            <a:ext cx="2280725" cy="276999"/>
          </a:xfrm>
          <a:prstGeom prst="rect">
            <a:avLst/>
          </a:prstGeom>
          <a:noFill/>
        </p:spPr>
        <p:txBody>
          <a:bodyPr wrap="square" rtlCol="0">
            <a:spAutoFit/>
          </a:bodyPr>
          <a:lstStyle/>
          <a:p>
            <a:r>
              <a:rPr lang="en-US" sz="1200" i="1" dirty="0" err="1"/>
              <a:t>Edlefsen</a:t>
            </a:r>
            <a:r>
              <a:rPr lang="en-US" sz="1200" i="1" dirty="0"/>
              <a:t>, 2013; Rolland, 2012</a:t>
            </a:r>
          </a:p>
        </p:txBody>
      </p:sp>
      <p:sp>
        <p:nvSpPr>
          <p:cNvPr id="13" name="TextBox 12">
            <a:extLst>
              <a:ext uri="{FF2B5EF4-FFF2-40B4-BE49-F238E27FC236}">
                <a16:creationId xmlns="" xmlns:a16="http://schemas.microsoft.com/office/drawing/2014/main" id="{F17EDAA4-3FF1-9047-A700-F80DDE206F1C}"/>
              </a:ext>
            </a:extLst>
          </p:cNvPr>
          <p:cNvSpPr txBox="1"/>
          <p:nvPr/>
        </p:nvSpPr>
        <p:spPr>
          <a:xfrm>
            <a:off x="1955411" y="5710020"/>
            <a:ext cx="1209820" cy="492443"/>
          </a:xfrm>
          <a:prstGeom prst="rect">
            <a:avLst/>
          </a:prstGeom>
          <a:solidFill>
            <a:schemeClr val="bg1"/>
          </a:solidFill>
        </p:spPr>
        <p:txBody>
          <a:bodyPr wrap="square" lIns="0" tIns="0" rIns="0" bIns="0" rtlCol="0">
            <a:spAutoFit/>
          </a:bodyPr>
          <a:lstStyle/>
          <a:p>
            <a:pPr algn="ctr"/>
            <a:r>
              <a:rPr lang="en-US" sz="1600" dirty="0"/>
              <a:t>Transmitting partner</a:t>
            </a:r>
          </a:p>
        </p:txBody>
      </p:sp>
      <p:sp>
        <p:nvSpPr>
          <p:cNvPr id="14" name="TextBox 13">
            <a:extLst>
              <a:ext uri="{FF2B5EF4-FFF2-40B4-BE49-F238E27FC236}">
                <a16:creationId xmlns="" xmlns:a16="http://schemas.microsoft.com/office/drawing/2014/main" id="{88AE4996-9980-654C-9744-DCBEC5FE19D1}"/>
              </a:ext>
            </a:extLst>
          </p:cNvPr>
          <p:cNvSpPr txBox="1"/>
          <p:nvPr/>
        </p:nvSpPr>
        <p:spPr>
          <a:xfrm>
            <a:off x="5416062" y="5710020"/>
            <a:ext cx="1771645" cy="492443"/>
          </a:xfrm>
          <a:prstGeom prst="rect">
            <a:avLst/>
          </a:prstGeom>
          <a:solidFill>
            <a:schemeClr val="bg1"/>
          </a:solidFill>
        </p:spPr>
        <p:txBody>
          <a:bodyPr wrap="square" lIns="0" tIns="0" rIns="0" bIns="0" rtlCol="0">
            <a:spAutoFit/>
          </a:bodyPr>
          <a:lstStyle/>
          <a:p>
            <a:pPr algn="ctr"/>
            <a:r>
              <a:rPr lang="en-US" sz="1600" dirty="0"/>
              <a:t>Vaccinated, HIV-susceptible partner</a:t>
            </a:r>
          </a:p>
        </p:txBody>
      </p:sp>
      <p:sp>
        <p:nvSpPr>
          <p:cNvPr id="15" name="TextBox 14">
            <a:extLst>
              <a:ext uri="{FF2B5EF4-FFF2-40B4-BE49-F238E27FC236}">
                <a16:creationId xmlns="" xmlns:a16="http://schemas.microsoft.com/office/drawing/2014/main" id="{8C5445B9-93FF-F64F-AA82-5E49392A9039}"/>
              </a:ext>
            </a:extLst>
          </p:cNvPr>
          <p:cNvSpPr txBox="1"/>
          <p:nvPr/>
        </p:nvSpPr>
        <p:spPr>
          <a:xfrm>
            <a:off x="6105378" y="2117605"/>
            <a:ext cx="1082329" cy="1077218"/>
          </a:xfrm>
          <a:prstGeom prst="rect">
            <a:avLst/>
          </a:prstGeom>
          <a:solidFill>
            <a:schemeClr val="bg1"/>
          </a:solidFill>
          <a:ln w="28575">
            <a:solidFill>
              <a:srgbClr val="FF0000"/>
            </a:solidFill>
          </a:ln>
        </p:spPr>
        <p:txBody>
          <a:bodyPr wrap="square" rtlCol="0">
            <a:spAutoFit/>
          </a:bodyPr>
          <a:lstStyle/>
          <a:p>
            <a:pPr algn="ctr"/>
            <a:r>
              <a:rPr lang="en-US" sz="1600" b="1" dirty="0">
                <a:solidFill>
                  <a:srgbClr val="FF0000"/>
                </a:solidFill>
              </a:rPr>
              <a:t>Vaccine blocks all viral variants</a:t>
            </a:r>
          </a:p>
        </p:txBody>
      </p:sp>
      <p:sp>
        <p:nvSpPr>
          <p:cNvPr id="16" name="TextBox 15">
            <a:extLst>
              <a:ext uri="{FF2B5EF4-FFF2-40B4-BE49-F238E27FC236}">
                <a16:creationId xmlns="" xmlns:a16="http://schemas.microsoft.com/office/drawing/2014/main" id="{2A0D7B22-5A94-7C40-A369-42064D76E917}"/>
              </a:ext>
            </a:extLst>
          </p:cNvPr>
          <p:cNvSpPr txBox="1"/>
          <p:nvPr/>
        </p:nvSpPr>
        <p:spPr>
          <a:xfrm>
            <a:off x="6457950" y="3555811"/>
            <a:ext cx="1082329" cy="1323439"/>
          </a:xfrm>
          <a:prstGeom prst="rect">
            <a:avLst/>
          </a:prstGeom>
          <a:solidFill>
            <a:schemeClr val="bg1"/>
          </a:solidFill>
          <a:ln w="28575">
            <a:solidFill>
              <a:schemeClr val="accent6">
                <a:lumMod val="75000"/>
              </a:schemeClr>
            </a:solidFill>
          </a:ln>
        </p:spPr>
        <p:txBody>
          <a:bodyPr wrap="square" rtlCol="0">
            <a:spAutoFit/>
          </a:bodyPr>
          <a:lstStyle/>
          <a:p>
            <a:pPr algn="ctr"/>
            <a:r>
              <a:rPr lang="en-US" sz="1600" b="1" dirty="0">
                <a:solidFill>
                  <a:schemeClr val="accent6">
                    <a:lumMod val="75000"/>
                  </a:schemeClr>
                </a:solidFill>
              </a:rPr>
              <a:t>Vaccine blocks specific viral variants</a:t>
            </a:r>
          </a:p>
        </p:txBody>
      </p:sp>
    </p:spTree>
    <p:extLst>
      <p:ext uri="{BB962C8B-B14F-4D97-AF65-F5344CB8AC3E}">
        <p14:creationId xmlns:p14="http://schemas.microsoft.com/office/powerpoint/2010/main" val="224748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DA019-D497-F240-9FB1-3330805C742D}"/>
              </a:ext>
            </a:extLst>
          </p:cNvPr>
          <p:cNvSpPr>
            <a:spLocks noGrp="1"/>
          </p:cNvSpPr>
          <p:nvPr>
            <p:ph type="title"/>
          </p:nvPr>
        </p:nvSpPr>
        <p:spPr>
          <a:xfrm>
            <a:off x="628650" y="154106"/>
            <a:ext cx="7886700" cy="1325563"/>
          </a:xfrm>
        </p:spPr>
        <p:txBody>
          <a:bodyPr/>
          <a:lstStyle/>
          <a:p>
            <a:r>
              <a:rPr lang="en-US" dirty="0"/>
              <a:t>Model-based predictions of an RV144-like vaccine</a:t>
            </a:r>
          </a:p>
        </p:txBody>
      </p:sp>
      <p:pic>
        <p:nvPicPr>
          <p:cNvPr id="8" name="Picture 7">
            <a:extLst>
              <a:ext uri="{FF2B5EF4-FFF2-40B4-BE49-F238E27FC236}">
                <a16:creationId xmlns="" xmlns:a16="http://schemas.microsoft.com/office/drawing/2014/main" id="{328836A0-35C6-334F-A824-0418F012A4AF}"/>
              </a:ext>
            </a:extLst>
          </p:cNvPr>
          <p:cNvPicPr>
            <a:picLocks noChangeAspect="1"/>
          </p:cNvPicPr>
          <p:nvPr/>
        </p:nvPicPr>
        <p:blipFill>
          <a:blip r:embed="rId3"/>
          <a:stretch>
            <a:fillRect/>
          </a:stretch>
        </p:blipFill>
        <p:spPr>
          <a:xfrm>
            <a:off x="222892" y="4184151"/>
            <a:ext cx="4821935" cy="2487168"/>
          </a:xfrm>
          <a:prstGeom prst="rect">
            <a:avLst/>
          </a:prstGeom>
          <a:ln>
            <a:noFill/>
          </a:ln>
        </p:spPr>
      </p:pic>
      <p:pic>
        <p:nvPicPr>
          <p:cNvPr id="6" name="Content Placeholder 5">
            <a:extLst>
              <a:ext uri="{FF2B5EF4-FFF2-40B4-BE49-F238E27FC236}">
                <a16:creationId xmlns="" xmlns:a16="http://schemas.microsoft.com/office/drawing/2014/main" id="{2A482B19-A4C2-6342-90ED-CDB821E1779D}"/>
              </a:ext>
            </a:extLst>
          </p:cNvPr>
          <p:cNvPicPr>
            <a:picLocks noGrp="1" noChangeAspect="1"/>
          </p:cNvPicPr>
          <p:nvPr>
            <p:ph idx="1"/>
          </p:nvPr>
        </p:nvPicPr>
        <p:blipFill>
          <a:blip r:embed="rId4"/>
          <a:stretch>
            <a:fillRect/>
          </a:stretch>
        </p:blipFill>
        <p:spPr>
          <a:xfrm>
            <a:off x="222892" y="1568770"/>
            <a:ext cx="3653318" cy="2487364"/>
          </a:xfrm>
          <a:ln>
            <a:noFill/>
          </a:ln>
        </p:spPr>
      </p:pic>
      <p:pic>
        <p:nvPicPr>
          <p:cNvPr id="10" name="Picture 9">
            <a:extLst>
              <a:ext uri="{FF2B5EF4-FFF2-40B4-BE49-F238E27FC236}">
                <a16:creationId xmlns="" xmlns:a16="http://schemas.microsoft.com/office/drawing/2014/main" id="{9E4C0591-EA2C-4A4C-8583-87431E09DC97}"/>
              </a:ext>
            </a:extLst>
          </p:cNvPr>
          <p:cNvPicPr>
            <a:picLocks noChangeAspect="1"/>
          </p:cNvPicPr>
          <p:nvPr/>
        </p:nvPicPr>
        <p:blipFill>
          <a:blip r:embed="rId5"/>
          <a:stretch>
            <a:fillRect/>
          </a:stretch>
        </p:blipFill>
        <p:spPr>
          <a:xfrm>
            <a:off x="5089940" y="4184151"/>
            <a:ext cx="3727399" cy="2487168"/>
          </a:xfrm>
          <a:prstGeom prst="rect">
            <a:avLst/>
          </a:prstGeom>
          <a:ln>
            <a:noFill/>
          </a:ln>
        </p:spPr>
      </p:pic>
      <p:sp>
        <p:nvSpPr>
          <p:cNvPr id="13" name="TextBox 12">
            <a:extLst>
              <a:ext uri="{FF2B5EF4-FFF2-40B4-BE49-F238E27FC236}">
                <a16:creationId xmlns="" xmlns:a16="http://schemas.microsoft.com/office/drawing/2014/main" id="{342AE62D-D2A2-C944-A959-A2000097FA3A}"/>
              </a:ext>
            </a:extLst>
          </p:cNvPr>
          <p:cNvSpPr txBox="1"/>
          <p:nvPr/>
        </p:nvSpPr>
        <p:spPr>
          <a:xfrm>
            <a:off x="326661" y="3408121"/>
            <a:ext cx="2958648" cy="281674"/>
          </a:xfrm>
          <a:prstGeom prst="rect">
            <a:avLst/>
          </a:prstGeom>
          <a:noFill/>
        </p:spPr>
        <p:txBody>
          <a:bodyPr wrap="square" rtlCol="0">
            <a:spAutoFit/>
          </a:bodyPr>
          <a:lstStyle/>
          <a:p>
            <a:pPr algn="ctr"/>
            <a:r>
              <a:rPr lang="en-US" sz="1200" i="1" dirty="0" err="1"/>
              <a:t>Andersson</a:t>
            </a:r>
            <a:r>
              <a:rPr lang="en-US" sz="1200" i="1" dirty="0"/>
              <a:t>, et al., 2011 </a:t>
            </a:r>
          </a:p>
        </p:txBody>
      </p:sp>
      <p:sp>
        <p:nvSpPr>
          <p:cNvPr id="14" name="TextBox 13">
            <a:extLst>
              <a:ext uri="{FF2B5EF4-FFF2-40B4-BE49-F238E27FC236}">
                <a16:creationId xmlns="" xmlns:a16="http://schemas.microsoft.com/office/drawing/2014/main" id="{E0F6F16A-CD45-B147-A8BD-CB591504C91E}"/>
              </a:ext>
            </a:extLst>
          </p:cNvPr>
          <p:cNvSpPr txBox="1"/>
          <p:nvPr/>
        </p:nvSpPr>
        <p:spPr>
          <a:xfrm>
            <a:off x="877874" y="6079352"/>
            <a:ext cx="1856222" cy="276999"/>
          </a:xfrm>
          <a:prstGeom prst="rect">
            <a:avLst/>
          </a:prstGeom>
          <a:solidFill>
            <a:schemeClr val="bg1"/>
          </a:solidFill>
        </p:spPr>
        <p:txBody>
          <a:bodyPr wrap="square" rtlCol="0">
            <a:spAutoFit/>
          </a:bodyPr>
          <a:lstStyle/>
          <a:p>
            <a:pPr algn="ctr"/>
            <a:r>
              <a:rPr lang="en-US" sz="1200" i="1" dirty="0" err="1"/>
              <a:t>Andersson</a:t>
            </a:r>
            <a:r>
              <a:rPr lang="en-US" sz="1200" i="1" dirty="0"/>
              <a:t> &amp; Stover, 2011 </a:t>
            </a:r>
          </a:p>
        </p:txBody>
      </p:sp>
      <p:sp>
        <p:nvSpPr>
          <p:cNvPr id="15" name="TextBox 14">
            <a:extLst>
              <a:ext uri="{FF2B5EF4-FFF2-40B4-BE49-F238E27FC236}">
                <a16:creationId xmlns="" xmlns:a16="http://schemas.microsoft.com/office/drawing/2014/main" id="{0B40D928-215A-BE46-A060-693C974D8103}"/>
              </a:ext>
            </a:extLst>
          </p:cNvPr>
          <p:cNvSpPr txBox="1"/>
          <p:nvPr/>
        </p:nvSpPr>
        <p:spPr>
          <a:xfrm>
            <a:off x="6001216" y="6078457"/>
            <a:ext cx="2181654" cy="276999"/>
          </a:xfrm>
          <a:prstGeom prst="rect">
            <a:avLst/>
          </a:prstGeom>
          <a:noFill/>
        </p:spPr>
        <p:txBody>
          <a:bodyPr wrap="square" rtlCol="0">
            <a:spAutoFit/>
          </a:bodyPr>
          <a:lstStyle/>
          <a:p>
            <a:pPr algn="ctr"/>
            <a:r>
              <a:rPr lang="en-US" sz="1200" i="1" dirty="0"/>
              <a:t>Gray, et al., 2011 </a:t>
            </a:r>
          </a:p>
        </p:txBody>
      </p:sp>
      <p:sp>
        <p:nvSpPr>
          <p:cNvPr id="16" name="Content Placeholder 2">
            <a:extLst>
              <a:ext uri="{FF2B5EF4-FFF2-40B4-BE49-F238E27FC236}">
                <a16:creationId xmlns="" xmlns:a16="http://schemas.microsoft.com/office/drawing/2014/main" id="{55E3BE7C-1E2F-EE4A-91CA-20BA2156E557}"/>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8" name="Straight Connector 17">
            <a:extLst>
              <a:ext uri="{FF2B5EF4-FFF2-40B4-BE49-F238E27FC236}">
                <a16:creationId xmlns="" xmlns:a16="http://schemas.microsoft.com/office/drawing/2014/main" id="{F9AEA213-1F5E-5441-86CA-CA410CB61651}"/>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 xmlns:a16="http://schemas.microsoft.com/office/drawing/2014/main" id="{1C03C62C-CA8D-EC44-8A50-E97C5DD14B2F}"/>
              </a:ext>
            </a:extLst>
          </p:cNvPr>
          <p:cNvSpPr/>
          <p:nvPr/>
        </p:nvSpPr>
        <p:spPr>
          <a:xfrm>
            <a:off x="5162214" y="4198219"/>
            <a:ext cx="369203" cy="36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28355B6B-FB10-C247-85DB-A8F3AB38FAB9}"/>
              </a:ext>
            </a:extLst>
          </p:cNvPr>
          <p:cNvCxnSpPr>
            <a:cxnSpLocks/>
          </p:cNvCxnSpPr>
          <p:nvPr/>
        </p:nvCxnSpPr>
        <p:spPr>
          <a:xfrm>
            <a:off x="3723640" y="5672797"/>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E12CEB3B-CB3E-1949-A626-0980ABB6EEC1}"/>
              </a:ext>
            </a:extLst>
          </p:cNvPr>
          <p:cNvCxnSpPr>
            <a:cxnSpLocks/>
          </p:cNvCxnSpPr>
          <p:nvPr/>
        </p:nvCxnSpPr>
        <p:spPr>
          <a:xfrm>
            <a:off x="2971800" y="3250871"/>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5E16C83A-A1CB-8240-BAA5-46FA145B8A7F}"/>
              </a:ext>
            </a:extLst>
          </p:cNvPr>
          <p:cNvCxnSpPr>
            <a:cxnSpLocks/>
          </p:cNvCxnSpPr>
          <p:nvPr/>
        </p:nvCxnSpPr>
        <p:spPr>
          <a:xfrm>
            <a:off x="8606364" y="5629226"/>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DB79D92B-5988-084A-B376-6705259FA195}"/>
              </a:ext>
            </a:extLst>
          </p:cNvPr>
          <p:cNvCxnSpPr>
            <a:cxnSpLocks/>
          </p:cNvCxnSpPr>
          <p:nvPr/>
        </p:nvCxnSpPr>
        <p:spPr>
          <a:xfrm>
            <a:off x="2968891" y="1941341"/>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CD5FE96-3BB8-A842-A7B5-F884A8E73B96}"/>
              </a:ext>
            </a:extLst>
          </p:cNvPr>
          <p:cNvCxnSpPr>
            <a:cxnSpLocks/>
          </p:cNvCxnSpPr>
          <p:nvPr/>
        </p:nvCxnSpPr>
        <p:spPr>
          <a:xfrm>
            <a:off x="3722191" y="4585180"/>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C6B10CD7-F81F-5C4C-B554-CF0DCBD8D128}"/>
              </a:ext>
            </a:extLst>
          </p:cNvPr>
          <p:cNvCxnSpPr>
            <a:cxnSpLocks/>
          </p:cNvCxnSpPr>
          <p:nvPr/>
        </p:nvCxnSpPr>
        <p:spPr>
          <a:xfrm>
            <a:off x="8606364" y="53410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 xmlns:a16="http://schemas.microsoft.com/office/drawing/2014/main" id="{02F240A4-FCB1-6249-8144-E0515F13C2AC}"/>
              </a:ext>
            </a:extLst>
          </p:cNvPr>
          <p:cNvPicPr>
            <a:picLocks noChangeAspect="1"/>
          </p:cNvPicPr>
          <p:nvPr/>
        </p:nvPicPr>
        <p:blipFill rotWithShape="1">
          <a:blip r:embed="rId6"/>
          <a:srcRect t="12647" b="3332"/>
          <a:stretch/>
        </p:blipFill>
        <p:spPr>
          <a:xfrm>
            <a:off x="4771071" y="1552889"/>
            <a:ext cx="4034973" cy="2487168"/>
          </a:xfrm>
          <a:prstGeom prst="rect">
            <a:avLst/>
          </a:prstGeom>
          <a:ln w="19050">
            <a:solidFill>
              <a:schemeClr val="tx1"/>
            </a:solidFill>
          </a:ln>
        </p:spPr>
      </p:pic>
      <p:cxnSp>
        <p:nvCxnSpPr>
          <p:cNvPr id="21" name="Straight Arrow Connector 20">
            <a:extLst>
              <a:ext uri="{FF2B5EF4-FFF2-40B4-BE49-F238E27FC236}">
                <a16:creationId xmlns="" xmlns:a16="http://schemas.microsoft.com/office/drawing/2014/main" id="{F18680FE-E668-DB41-BC3B-A960413A10AC}"/>
              </a:ext>
            </a:extLst>
          </p:cNvPr>
          <p:cNvCxnSpPr>
            <a:cxnSpLocks/>
          </p:cNvCxnSpPr>
          <p:nvPr/>
        </p:nvCxnSpPr>
        <p:spPr>
          <a:xfrm>
            <a:off x="8729414" y="23565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DD038AC-F930-3C4C-A937-6704C92A8D95}"/>
              </a:ext>
            </a:extLst>
          </p:cNvPr>
          <p:cNvSpPr txBox="1"/>
          <p:nvPr/>
        </p:nvSpPr>
        <p:spPr>
          <a:xfrm>
            <a:off x="6762709" y="3098499"/>
            <a:ext cx="1798148" cy="276999"/>
          </a:xfrm>
          <a:prstGeom prst="rect">
            <a:avLst/>
          </a:prstGeom>
          <a:noFill/>
        </p:spPr>
        <p:txBody>
          <a:bodyPr wrap="square" rtlCol="0">
            <a:spAutoFit/>
          </a:bodyPr>
          <a:lstStyle/>
          <a:p>
            <a:pPr algn="ctr"/>
            <a:r>
              <a:rPr lang="en-US" sz="1200" i="1" dirty="0" err="1"/>
              <a:t>Herbeck</a:t>
            </a:r>
            <a:r>
              <a:rPr lang="en-US" sz="1200" i="1" dirty="0"/>
              <a:t>, et al., 2018 </a:t>
            </a:r>
          </a:p>
        </p:txBody>
      </p:sp>
    </p:spTree>
    <p:extLst>
      <p:ext uri="{BB962C8B-B14F-4D97-AF65-F5344CB8AC3E}">
        <p14:creationId xmlns:p14="http://schemas.microsoft.com/office/powerpoint/2010/main" val="34482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DA019-D497-F240-9FB1-3330805C742D}"/>
              </a:ext>
            </a:extLst>
          </p:cNvPr>
          <p:cNvSpPr>
            <a:spLocks noGrp="1"/>
          </p:cNvSpPr>
          <p:nvPr>
            <p:ph type="title"/>
          </p:nvPr>
        </p:nvSpPr>
        <p:spPr>
          <a:xfrm>
            <a:off x="628650" y="154106"/>
            <a:ext cx="7886700" cy="1325563"/>
          </a:xfrm>
        </p:spPr>
        <p:txBody>
          <a:bodyPr/>
          <a:lstStyle/>
          <a:p>
            <a:r>
              <a:rPr lang="en-US" dirty="0"/>
              <a:t>Model-based predictions of an RV144-like vaccine</a:t>
            </a:r>
          </a:p>
        </p:txBody>
      </p:sp>
      <p:pic>
        <p:nvPicPr>
          <p:cNvPr id="8" name="Picture 7">
            <a:extLst>
              <a:ext uri="{FF2B5EF4-FFF2-40B4-BE49-F238E27FC236}">
                <a16:creationId xmlns="" xmlns:a16="http://schemas.microsoft.com/office/drawing/2014/main" id="{328836A0-35C6-334F-A824-0418F012A4AF}"/>
              </a:ext>
            </a:extLst>
          </p:cNvPr>
          <p:cNvPicPr>
            <a:picLocks noChangeAspect="1"/>
          </p:cNvPicPr>
          <p:nvPr/>
        </p:nvPicPr>
        <p:blipFill>
          <a:blip r:embed="rId3"/>
          <a:stretch>
            <a:fillRect/>
          </a:stretch>
        </p:blipFill>
        <p:spPr>
          <a:xfrm>
            <a:off x="222892" y="4184151"/>
            <a:ext cx="4821935" cy="2487168"/>
          </a:xfrm>
          <a:prstGeom prst="rect">
            <a:avLst/>
          </a:prstGeom>
          <a:ln>
            <a:noFill/>
          </a:ln>
        </p:spPr>
      </p:pic>
      <p:pic>
        <p:nvPicPr>
          <p:cNvPr id="6" name="Content Placeholder 5">
            <a:extLst>
              <a:ext uri="{FF2B5EF4-FFF2-40B4-BE49-F238E27FC236}">
                <a16:creationId xmlns="" xmlns:a16="http://schemas.microsoft.com/office/drawing/2014/main" id="{2A482B19-A4C2-6342-90ED-CDB821E1779D}"/>
              </a:ext>
            </a:extLst>
          </p:cNvPr>
          <p:cNvPicPr>
            <a:picLocks noGrp="1" noChangeAspect="1"/>
          </p:cNvPicPr>
          <p:nvPr>
            <p:ph idx="1"/>
          </p:nvPr>
        </p:nvPicPr>
        <p:blipFill>
          <a:blip r:embed="rId4"/>
          <a:stretch>
            <a:fillRect/>
          </a:stretch>
        </p:blipFill>
        <p:spPr>
          <a:xfrm>
            <a:off x="222892" y="1568770"/>
            <a:ext cx="3653318" cy="2487364"/>
          </a:xfrm>
          <a:ln>
            <a:noFill/>
          </a:ln>
        </p:spPr>
      </p:pic>
      <p:pic>
        <p:nvPicPr>
          <p:cNvPr id="10" name="Picture 9">
            <a:extLst>
              <a:ext uri="{FF2B5EF4-FFF2-40B4-BE49-F238E27FC236}">
                <a16:creationId xmlns="" xmlns:a16="http://schemas.microsoft.com/office/drawing/2014/main" id="{9E4C0591-EA2C-4A4C-8583-87431E09DC97}"/>
              </a:ext>
            </a:extLst>
          </p:cNvPr>
          <p:cNvPicPr>
            <a:picLocks noChangeAspect="1"/>
          </p:cNvPicPr>
          <p:nvPr/>
        </p:nvPicPr>
        <p:blipFill>
          <a:blip r:embed="rId5"/>
          <a:stretch>
            <a:fillRect/>
          </a:stretch>
        </p:blipFill>
        <p:spPr>
          <a:xfrm>
            <a:off x="5089940" y="4184151"/>
            <a:ext cx="3727399" cy="2487168"/>
          </a:xfrm>
          <a:prstGeom prst="rect">
            <a:avLst/>
          </a:prstGeom>
          <a:ln>
            <a:noFill/>
          </a:ln>
        </p:spPr>
      </p:pic>
      <p:sp>
        <p:nvSpPr>
          <p:cNvPr id="13" name="TextBox 12">
            <a:extLst>
              <a:ext uri="{FF2B5EF4-FFF2-40B4-BE49-F238E27FC236}">
                <a16:creationId xmlns="" xmlns:a16="http://schemas.microsoft.com/office/drawing/2014/main" id="{342AE62D-D2A2-C944-A959-A2000097FA3A}"/>
              </a:ext>
            </a:extLst>
          </p:cNvPr>
          <p:cNvSpPr txBox="1"/>
          <p:nvPr/>
        </p:nvSpPr>
        <p:spPr>
          <a:xfrm>
            <a:off x="326661" y="3408121"/>
            <a:ext cx="2958648" cy="281674"/>
          </a:xfrm>
          <a:prstGeom prst="rect">
            <a:avLst/>
          </a:prstGeom>
          <a:noFill/>
        </p:spPr>
        <p:txBody>
          <a:bodyPr wrap="square" rtlCol="0">
            <a:spAutoFit/>
          </a:bodyPr>
          <a:lstStyle/>
          <a:p>
            <a:pPr algn="ctr"/>
            <a:r>
              <a:rPr lang="en-US" sz="1200" i="1" dirty="0" err="1"/>
              <a:t>Andersson</a:t>
            </a:r>
            <a:r>
              <a:rPr lang="en-US" sz="1200" i="1" dirty="0"/>
              <a:t>, et al., 2011 </a:t>
            </a:r>
          </a:p>
        </p:txBody>
      </p:sp>
      <p:sp>
        <p:nvSpPr>
          <p:cNvPr id="14" name="TextBox 13">
            <a:extLst>
              <a:ext uri="{FF2B5EF4-FFF2-40B4-BE49-F238E27FC236}">
                <a16:creationId xmlns="" xmlns:a16="http://schemas.microsoft.com/office/drawing/2014/main" id="{E0F6F16A-CD45-B147-A8BD-CB591504C91E}"/>
              </a:ext>
            </a:extLst>
          </p:cNvPr>
          <p:cNvSpPr txBox="1"/>
          <p:nvPr/>
        </p:nvSpPr>
        <p:spPr>
          <a:xfrm>
            <a:off x="877874" y="6079352"/>
            <a:ext cx="1856222" cy="276999"/>
          </a:xfrm>
          <a:prstGeom prst="rect">
            <a:avLst/>
          </a:prstGeom>
          <a:solidFill>
            <a:schemeClr val="bg1"/>
          </a:solidFill>
        </p:spPr>
        <p:txBody>
          <a:bodyPr wrap="square" rtlCol="0">
            <a:spAutoFit/>
          </a:bodyPr>
          <a:lstStyle/>
          <a:p>
            <a:pPr algn="ctr"/>
            <a:r>
              <a:rPr lang="en-US" sz="1200" i="1" dirty="0" err="1"/>
              <a:t>Andersson</a:t>
            </a:r>
            <a:r>
              <a:rPr lang="en-US" sz="1200" i="1" dirty="0"/>
              <a:t> &amp; Stover, 2011 </a:t>
            </a:r>
          </a:p>
        </p:txBody>
      </p:sp>
      <p:sp>
        <p:nvSpPr>
          <p:cNvPr id="15" name="TextBox 14">
            <a:extLst>
              <a:ext uri="{FF2B5EF4-FFF2-40B4-BE49-F238E27FC236}">
                <a16:creationId xmlns="" xmlns:a16="http://schemas.microsoft.com/office/drawing/2014/main" id="{0B40D928-215A-BE46-A060-693C974D8103}"/>
              </a:ext>
            </a:extLst>
          </p:cNvPr>
          <p:cNvSpPr txBox="1"/>
          <p:nvPr/>
        </p:nvSpPr>
        <p:spPr>
          <a:xfrm>
            <a:off x="6001216" y="6078457"/>
            <a:ext cx="2181654" cy="276999"/>
          </a:xfrm>
          <a:prstGeom prst="rect">
            <a:avLst/>
          </a:prstGeom>
          <a:noFill/>
        </p:spPr>
        <p:txBody>
          <a:bodyPr wrap="square" rtlCol="0">
            <a:spAutoFit/>
          </a:bodyPr>
          <a:lstStyle/>
          <a:p>
            <a:pPr algn="ctr"/>
            <a:r>
              <a:rPr lang="en-US" sz="1200" i="1" dirty="0"/>
              <a:t>Gray, et al., 2011 </a:t>
            </a:r>
          </a:p>
        </p:txBody>
      </p:sp>
      <p:sp>
        <p:nvSpPr>
          <p:cNvPr id="16" name="Content Placeholder 2">
            <a:extLst>
              <a:ext uri="{FF2B5EF4-FFF2-40B4-BE49-F238E27FC236}">
                <a16:creationId xmlns="" xmlns:a16="http://schemas.microsoft.com/office/drawing/2014/main" id="{55E3BE7C-1E2F-EE4A-91CA-20BA2156E557}"/>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8" name="Straight Connector 17">
            <a:extLst>
              <a:ext uri="{FF2B5EF4-FFF2-40B4-BE49-F238E27FC236}">
                <a16:creationId xmlns="" xmlns:a16="http://schemas.microsoft.com/office/drawing/2014/main" id="{F9AEA213-1F5E-5441-86CA-CA410CB61651}"/>
              </a:ext>
            </a:extLst>
          </p:cNvPr>
          <p:cNvCxnSpPr/>
          <p:nvPr/>
        </p:nvCxnSpPr>
        <p:spPr>
          <a:xfrm>
            <a:off x="628650" y="1410786"/>
            <a:ext cx="7886700"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 xmlns:a16="http://schemas.microsoft.com/office/drawing/2014/main" id="{1C03C62C-CA8D-EC44-8A50-E97C5DD14B2F}"/>
              </a:ext>
            </a:extLst>
          </p:cNvPr>
          <p:cNvSpPr/>
          <p:nvPr/>
        </p:nvSpPr>
        <p:spPr>
          <a:xfrm>
            <a:off x="5162214" y="4198219"/>
            <a:ext cx="369203" cy="36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28355B6B-FB10-C247-85DB-A8F3AB38FAB9}"/>
              </a:ext>
            </a:extLst>
          </p:cNvPr>
          <p:cNvCxnSpPr>
            <a:cxnSpLocks/>
          </p:cNvCxnSpPr>
          <p:nvPr/>
        </p:nvCxnSpPr>
        <p:spPr>
          <a:xfrm>
            <a:off x="3723640" y="5672797"/>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E12CEB3B-CB3E-1949-A626-0980ABB6EEC1}"/>
              </a:ext>
            </a:extLst>
          </p:cNvPr>
          <p:cNvCxnSpPr>
            <a:cxnSpLocks/>
          </p:cNvCxnSpPr>
          <p:nvPr/>
        </p:nvCxnSpPr>
        <p:spPr>
          <a:xfrm>
            <a:off x="2971800" y="3250871"/>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5E16C83A-A1CB-8240-BAA5-46FA145B8A7F}"/>
              </a:ext>
            </a:extLst>
          </p:cNvPr>
          <p:cNvCxnSpPr>
            <a:cxnSpLocks/>
          </p:cNvCxnSpPr>
          <p:nvPr/>
        </p:nvCxnSpPr>
        <p:spPr>
          <a:xfrm>
            <a:off x="8606364" y="5629226"/>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DB79D92B-5988-084A-B376-6705259FA195}"/>
              </a:ext>
            </a:extLst>
          </p:cNvPr>
          <p:cNvCxnSpPr>
            <a:cxnSpLocks/>
          </p:cNvCxnSpPr>
          <p:nvPr/>
        </p:nvCxnSpPr>
        <p:spPr>
          <a:xfrm>
            <a:off x="2968891" y="1941341"/>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ECD5FE96-3BB8-A842-A7B5-F884A8E73B96}"/>
              </a:ext>
            </a:extLst>
          </p:cNvPr>
          <p:cNvCxnSpPr>
            <a:cxnSpLocks/>
          </p:cNvCxnSpPr>
          <p:nvPr/>
        </p:nvCxnSpPr>
        <p:spPr>
          <a:xfrm>
            <a:off x="3722191" y="4585180"/>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C6B10CD7-F81F-5C4C-B554-CF0DCBD8D128}"/>
              </a:ext>
            </a:extLst>
          </p:cNvPr>
          <p:cNvCxnSpPr>
            <a:cxnSpLocks/>
          </p:cNvCxnSpPr>
          <p:nvPr/>
        </p:nvCxnSpPr>
        <p:spPr>
          <a:xfrm>
            <a:off x="8606364" y="53410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 xmlns:a16="http://schemas.microsoft.com/office/drawing/2014/main" id="{02F240A4-FCB1-6249-8144-E0515F13C2AC}"/>
              </a:ext>
            </a:extLst>
          </p:cNvPr>
          <p:cNvPicPr>
            <a:picLocks noChangeAspect="1"/>
          </p:cNvPicPr>
          <p:nvPr/>
        </p:nvPicPr>
        <p:blipFill rotWithShape="1">
          <a:blip r:embed="rId6"/>
          <a:srcRect t="12647" b="3332"/>
          <a:stretch/>
        </p:blipFill>
        <p:spPr>
          <a:xfrm>
            <a:off x="4771071" y="1552889"/>
            <a:ext cx="4034973" cy="2487168"/>
          </a:xfrm>
          <a:prstGeom prst="rect">
            <a:avLst/>
          </a:prstGeom>
          <a:ln w="19050">
            <a:solidFill>
              <a:schemeClr val="tx1"/>
            </a:solidFill>
          </a:ln>
        </p:spPr>
      </p:pic>
      <p:cxnSp>
        <p:nvCxnSpPr>
          <p:cNvPr id="21" name="Straight Arrow Connector 20">
            <a:extLst>
              <a:ext uri="{FF2B5EF4-FFF2-40B4-BE49-F238E27FC236}">
                <a16:creationId xmlns="" xmlns:a16="http://schemas.microsoft.com/office/drawing/2014/main" id="{F18680FE-E668-DB41-BC3B-A960413A10AC}"/>
              </a:ext>
            </a:extLst>
          </p:cNvPr>
          <p:cNvCxnSpPr>
            <a:cxnSpLocks/>
          </p:cNvCxnSpPr>
          <p:nvPr/>
        </p:nvCxnSpPr>
        <p:spPr>
          <a:xfrm>
            <a:off x="8729414" y="2356536"/>
            <a:ext cx="330486" cy="0"/>
          </a:xfrm>
          <a:prstGeom prst="straightConnector1">
            <a:avLst/>
          </a:prstGeom>
          <a:ln w="63500">
            <a:solidFill>
              <a:srgbClr val="FF0000"/>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136FB4CB-4AA8-D547-BDDE-EB4EA280D563}"/>
              </a:ext>
            </a:extLst>
          </p:cNvPr>
          <p:cNvCxnSpPr>
            <a:cxnSpLocks/>
          </p:cNvCxnSpPr>
          <p:nvPr/>
        </p:nvCxnSpPr>
        <p:spPr>
          <a:xfrm>
            <a:off x="8729414" y="2771726"/>
            <a:ext cx="330486" cy="0"/>
          </a:xfrm>
          <a:prstGeom prst="straightConnector1">
            <a:avLst/>
          </a:prstGeom>
          <a:ln w="63500">
            <a:solidFill>
              <a:schemeClr val="accent6"/>
            </a:solidFill>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DD038AC-F930-3C4C-A937-6704C92A8D95}"/>
              </a:ext>
            </a:extLst>
          </p:cNvPr>
          <p:cNvSpPr txBox="1"/>
          <p:nvPr/>
        </p:nvSpPr>
        <p:spPr>
          <a:xfrm>
            <a:off x="6762709" y="3098499"/>
            <a:ext cx="1798148" cy="276999"/>
          </a:xfrm>
          <a:prstGeom prst="rect">
            <a:avLst/>
          </a:prstGeom>
          <a:noFill/>
        </p:spPr>
        <p:txBody>
          <a:bodyPr wrap="square" rtlCol="0">
            <a:spAutoFit/>
          </a:bodyPr>
          <a:lstStyle/>
          <a:p>
            <a:pPr algn="ctr"/>
            <a:r>
              <a:rPr lang="en-US" sz="1200" i="1" dirty="0" err="1"/>
              <a:t>Herbeck</a:t>
            </a:r>
            <a:r>
              <a:rPr lang="en-US" sz="1200" i="1" dirty="0"/>
              <a:t>, et al., 2018 </a:t>
            </a:r>
          </a:p>
        </p:txBody>
      </p:sp>
    </p:spTree>
    <p:extLst>
      <p:ext uri="{BB962C8B-B14F-4D97-AF65-F5344CB8AC3E}">
        <p14:creationId xmlns:p14="http://schemas.microsoft.com/office/powerpoint/2010/main" val="611207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17067</TotalTime>
  <Words>3440</Words>
  <Application>Microsoft Office PowerPoint</Application>
  <PresentationFormat>On-screen Show (4:3)</PresentationFormat>
  <Paragraphs>345</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Modeling a Partially Effective HIV Vaccine in South Africa: Viral Adaptation, Risk Compensation, and Cost-effectiveness</vt:lpstr>
      <vt:lpstr>The RV144 trial</vt:lpstr>
      <vt:lpstr>Model-based predictions of an RV144-like vaccine</vt:lpstr>
      <vt:lpstr>Model-based predictions of an RV144-like vaccine</vt:lpstr>
      <vt:lpstr>Model-based predictions of an RV144-like vaccine</vt:lpstr>
      <vt:lpstr>Sieve analysis in the RV144 trial</vt:lpstr>
      <vt:lpstr>Sieve analysis in the RV144 trial</vt:lpstr>
      <vt:lpstr>Model-based predictions of an RV144-like vaccine</vt:lpstr>
      <vt:lpstr>Model-based predictions of an RV144-like vaccine</vt:lpstr>
      <vt:lpstr>Model-based predictions of an RV144-like vaccine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HIV prevalence</vt:lpstr>
      <vt:lpstr>Results HIV prevalence</vt:lpstr>
      <vt:lpstr>Results HIV prevalence</vt:lpstr>
      <vt:lpstr>Results HIV prevalence</vt:lpstr>
      <vt:lpstr>Results HIV prevalence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Conclusions</vt:lpstr>
      <vt:lpstr>Conclusions</vt:lpstr>
      <vt:lpstr>Conclusions</vt:lpstr>
      <vt:lpstr>Conclusions</vt:lpstr>
      <vt:lpstr>Limitations</vt:lpstr>
      <vt:lpstr>Acknowledgments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Peebles</dc:creator>
  <cp:lastModifiedBy>Kathryn C. Peebles</cp:lastModifiedBy>
  <cp:revision>237</cp:revision>
  <dcterms:created xsi:type="dcterms:W3CDTF">2018-03-29T17:15:06Z</dcterms:created>
  <dcterms:modified xsi:type="dcterms:W3CDTF">2018-04-15T22:47:11Z</dcterms:modified>
</cp:coreProperties>
</file>