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charts/chart2.xml" ContentType="application/vnd.openxmlformats-officedocument.drawingml.chart+xml"/>
  <Override PartName="/ppt/notesSlides/notesSlide1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9.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20.xml" ContentType="application/vnd.openxmlformats-officedocument.presentationml.notesSlide+xml"/>
  <Override PartName="/ppt/charts/chart7.xml" ContentType="application/vnd.openxmlformats-officedocument.drawingml.chart+xml"/>
  <Override PartName="/ppt/notesSlides/notesSlide21.xml" ContentType="application/vnd.openxmlformats-officedocument.presentationml.notesSlide+xml"/>
  <Override PartName="/ppt/charts/chart8.xml" ContentType="application/vnd.openxmlformats-officedocument.drawingml.chart+xml"/>
  <Override PartName="/ppt/theme/themeOverride1.xml" ContentType="application/vnd.openxmlformats-officedocument.themeOverride+xml"/>
  <Override PartName="/ppt/notesSlides/notesSlide22.xml" ContentType="application/vnd.openxmlformats-officedocument.presentationml.notesSlide+xml"/>
  <Override PartName="/ppt/charts/chart9.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10.xml" ContentType="application/vnd.openxmlformats-officedocument.drawingml.chart+xml"/>
  <Override PartName="/ppt/theme/themeOverride2.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9"/>
  </p:notesMasterIdLst>
  <p:sldIdLst>
    <p:sldId id="374" r:id="rId2"/>
    <p:sldId id="356" r:id="rId3"/>
    <p:sldId id="270" r:id="rId4"/>
    <p:sldId id="269" r:id="rId5"/>
    <p:sldId id="290" r:id="rId6"/>
    <p:sldId id="293" r:id="rId7"/>
    <p:sldId id="303" r:id="rId8"/>
    <p:sldId id="397" r:id="rId9"/>
    <p:sldId id="335" r:id="rId10"/>
    <p:sldId id="296" r:id="rId11"/>
    <p:sldId id="274" r:id="rId12"/>
    <p:sldId id="275" r:id="rId13"/>
    <p:sldId id="276" r:id="rId14"/>
    <p:sldId id="378" r:id="rId15"/>
    <p:sldId id="306" r:id="rId16"/>
    <p:sldId id="311" r:id="rId17"/>
    <p:sldId id="312" r:id="rId18"/>
    <p:sldId id="313" r:id="rId19"/>
    <p:sldId id="314" r:id="rId20"/>
    <p:sldId id="315" r:id="rId21"/>
    <p:sldId id="381" r:id="rId22"/>
    <p:sldId id="318" r:id="rId23"/>
    <p:sldId id="354" r:id="rId24"/>
    <p:sldId id="278" r:id="rId25"/>
    <p:sldId id="284" r:id="rId26"/>
    <p:sldId id="333" r:id="rId27"/>
    <p:sldId id="360" r:id="rId28"/>
    <p:sldId id="358" r:id="rId29"/>
    <p:sldId id="336" r:id="rId30"/>
    <p:sldId id="340" r:id="rId31"/>
    <p:sldId id="407" r:id="rId32"/>
    <p:sldId id="345" r:id="rId33"/>
    <p:sldId id="346" r:id="rId34"/>
    <p:sldId id="320" r:id="rId35"/>
    <p:sldId id="404" r:id="rId36"/>
    <p:sldId id="324" r:id="rId37"/>
    <p:sldId id="325" r:id="rId38"/>
    <p:sldId id="326" r:id="rId39"/>
    <p:sldId id="327" r:id="rId40"/>
    <p:sldId id="371" r:id="rId41"/>
    <p:sldId id="362" r:id="rId42"/>
    <p:sldId id="365" r:id="rId43"/>
    <p:sldId id="369" r:id="rId44"/>
    <p:sldId id="370" r:id="rId45"/>
    <p:sldId id="385" r:id="rId46"/>
    <p:sldId id="359" r:id="rId47"/>
    <p:sldId id="281" r:id="rId48"/>
    <p:sldId id="412" r:id="rId49"/>
    <p:sldId id="384" r:id="rId50"/>
    <p:sldId id="408" r:id="rId51"/>
    <p:sldId id="277" r:id="rId52"/>
    <p:sldId id="375" r:id="rId53"/>
    <p:sldId id="409" r:id="rId54"/>
    <p:sldId id="388" r:id="rId55"/>
    <p:sldId id="387" r:id="rId56"/>
    <p:sldId id="377" r:id="rId57"/>
    <p:sldId id="391" r:id="rId58"/>
    <p:sldId id="392" r:id="rId59"/>
    <p:sldId id="316" r:id="rId60"/>
    <p:sldId id="389" r:id="rId61"/>
    <p:sldId id="411" r:id="rId62"/>
    <p:sldId id="361" r:id="rId63"/>
    <p:sldId id="405" r:id="rId64"/>
    <p:sldId id="406" r:id="rId65"/>
    <p:sldId id="400" r:id="rId66"/>
    <p:sldId id="410" r:id="rId67"/>
    <p:sldId id="395" r:id="rId68"/>
    <p:sldId id="330" r:id="rId69"/>
    <p:sldId id="382" r:id="rId70"/>
    <p:sldId id="347" r:id="rId71"/>
    <p:sldId id="348" r:id="rId72"/>
    <p:sldId id="349" r:id="rId73"/>
    <p:sldId id="350" r:id="rId74"/>
    <p:sldId id="351" r:id="rId75"/>
    <p:sldId id="393" r:id="rId76"/>
    <p:sldId id="394" r:id="rId77"/>
    <p:sldId id="403" r:id="rId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81356" autoAdjust="0"/>
  </p:normalViewPr>
  <p:slideViewPr>
    <p:cSldViewPr snapToGrid="0" snapToObjects="1">
      <p:cViewPr>
        <p:scale>
          <a:sx n="100" d="100"/>
          <a:sy n="100" d="100"/>
        </p:scale>
        <p:origin x="-1096" y="104"/>
      </p:cViewPr>
      <p:guideLst>
        <p:guide orient="horz" pos="2160"/>
        <p:guide pos="2880"/>
      </p:guideLst>
    </p:cSldViewPr>
  </p:slideViewPr>
  <p:notesTextViewPr>
    <p:cViewPr>
      <p:scale>
        <a:sx n="100" d="100"/>
        <a:sy n="100" d="100"/>
      </p:scale>
      <p:origin x="0" y="504"/>
    </p:cViewPr>
  </p:notesTextViewPr>
  <p:sorterViewPr>
    <p:cViewPr>
      <p:scale>
        <a:sx n="66" d="100"/>
        <a:sy n="66" d="100"/>
      </p:scale>
      <p:origin x="0" y="0"/>
    </p:cViewPr>
  </p:sorterViewPr>
  <p:notesViewPr>
    <p:cSldViewPr snapToGrid="0" snapToObjects="1">
      <p:cViewPr varScale="1">
        <p:scale>
          <a:sx n="80" d="100"/>
          <a:sy n="80" d="100"/>
        </p:scale>
        <p:origin x="-355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interSettings" Target="printerSettings/printerSettings1.bin"/><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notesMaster" Target="notesMasters/notes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maya:Dropbox%20(UC%20Berkeley%20Biostat):talks:idm%202017:Fig1.3.4_Figures_idm.xlsx" TargetMode="External"/></Relationships>
</file>

<file path=ppt/charts/_rels/chart10.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Macintosh%20HD:Users:maya:Dropbox%20(UC%20Berkeley%20Biostat):maya_search:cascade:final%20results:ias%20results:Fig1.3.4_Figures_ia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maya:Dropbox%20(UC%20Berkeley%20Biostat):talks:idm%202017:Fig1.3.4_Figures_idm.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maya:Dropbox%20(UC%20Berkeley%20Biostat):talks:idm%202017:Fig1.3.4_Figures_idm.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maya:Dropbox%20(UC%20Berkeley%20Biostat):talks:idm%202017:Fig1.3.4_Figures_idm.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maya:Dropbox%20(UC%20Berkeley%20Biostat):talks:idm%202017:Fig1.3.4_Figures_idm.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maya:Dropbox%20(UC%20Berkeley%20Biostat):talks:idm%202017:Fig1.3.4_Figures_idm.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maya:Dropbox%20(UC%20Berkeley%20Biostat):talks:idm%202017:Fig1.3.4_Figures_idm.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maya:Dropbox%20(UC%20Berkeley%20Biostat):talks:idm%202017:Fig1.3.4_Figures_idm.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Macintosh%20HD:Users:maya:Dropbox%20(UC%20Berkeley%20Biostat):talks:idm%202017:Fig1.3.4_Figures_idm.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Cascade C</a:t>
            </a:r>
            <a:r>
              <a:rPr lang="en-US" dirty="0" smtClean="0"/>
              <a:t>overage </a:t>
            </a:r>
            <a:r>
              <a:rPr lang="en-US" dirty="0"/>
              <a:t>A</a:t>
            </a:r>
            <a:r>
              <a:rPr lang="en-US" dirty="0" smtClean="0"/>
              <a:t>mong Prevalent Adult </a:t>
            </a:r>
            <a:r>
              <a:rPr lang="en-US" dirty="0"/>
              <a:t>HIV+</a:t>
            </a:r>
          </a:p>
        </c:rich>
      </c:tx>
      <c:layout/>
      <c:overlay val="0"/>
    </c:title>
    <c:autoTitleDeleted val="0"/>
    <c:plotArea>
      <c:layout/>
      <c:barChart>
        <c:barDir val="col"/>
        <c:grouping val="clustered"/>
        <c:varyColors val="0"/>
        <c:ser>
          <c:idx val="0"/>
          <c:order val="0"/>
          <c:tx>
            <c:strRef>
              <c:f>'Fig1'!$B$2</c:f>
              <c:strCache>
                <c:ptCount val="1"/>
                <c:pt idx="0">
                  <c:v>Baseline </c:v>
                </c:pt>
              </c:strCache>
            </c:strRef>
          </c:tx>
          <c:invertIfNegative val="0"/>
          <c:cat>
            <c:strRef>
              <c:f>'Fig1'!$B$3:$F$3</c:f>
              <c:strCache>
                <c:ptCount val="5"/>
                <c:pt idx="0">
                  <c:v>% HIV+ w/ Prior Dx</c:v>
                </c:pt>
                <c:pt idx="1">
                  <c:v>% Prior Dx ever on ART</c:v>
                </c:pt>
                <c:pt idx="2">
                  <c:v>% Ever on ART w/ Supp</c:v>
                </c:pt>
                <c:pt idx="3">
                  <c:v>% all HIV+ w/ Supp</c:v>
                </c:pt>
                <c:pt idx="4">
                  <c:v>%  all HIV+ w/ Supp (direct)</c:v>
                </c:pt>
              </c:strCache>
            </c:strRef>
          </c:cat>
          <c:val>
            <c:numRef>
              <c:f>('Fig1'!$B$6,'Fig1'!$B$9,'Fig1'!$B$12)</c:f>
              <c:numCache>
                <c:formatCode>0%</c:formatCode>
                <c:ptCount val="3"/>
                <c:pt idx="0">
                  <c:v>0.65</c:v>
                </c:pt>
                <c:pt idx="1">
                  <c:v>0.803308090872858</c:v>
                </c:pt>
                <c:pt idx="2">
                  <c:v>0.855702784081647</c:v>
                </c:pt>
              </c:numCache>
            </c:numRef>
          </c:val>
        </c:ser>
        <c:ser>
          <c:idx val="1"/>
          <c:order val="1"/>
          <c:tx>
            <c:strRef>
              <c:f>'Fig1'!$C$2</c:f>
              <c:strCache>
                <c:ptCount val="1"/>
                <c:pt idx="0">
                  <c:v>Follow Up Year 1</c:v>
                </c:pt>
              </c:strCache>
            </c:strRef>
          </c:tx>
          <c:invertIfNegative val="0"/>
          <c:cat>
            <c:strRef>
              <c:f>'Fig1'!$B$3:$F$3</c:f>
              <c:strCache>
                <c:ptCount val="5"/>
                <c:pt idx="0">
                  <c:v>% HIV+ w/ Prior Dx</c:v>
                </c:pt>
                <c:pt idx="1">
                  <c:v>% Prior Dx ever on ART</c:v>
                </c:pt>
                <c:pt idx="2">
                  <c:v>% Ever on ART w/ Supp</c:v>
                </c:pt>
                <c:pt idx="3">
                  <c:v>% all HIV+ w/ Supp</c:v>
                </c:pt>
                <c:pt idx="4">
                  <c:v>%  all HIV+ w/ Supp (direct)</c:v>
                </c:pt>
              </c:strCache>
            </c:strRef>
          </c:cat>
          <c:val>
            <c:numRef>
              <c:f>('Fig1'!$B$7,'Fig1'!$B$10,'Fig1'!$B$13)</c:f>
              <c:numCache>
                <c:formatCode>0%</c:formatCode>
                <c:ptCount val="3"/>
                <c:pt idx="0">
                  <c:v>0.94</c:v>
                </c:pt>
                <c:pt idx="1">
                  <c:v>0.905529272619752</c:v>
                </c:pt>
                <c:pt idx="2">
                  <c:v>0.88</c:v>
                </c:pt>
              </c:numCache>
            </c:numRef>
          </c:val>
        </c:ser>
        <c:ser>
          <c:idx val="2"/>
          <c:order val="2"/>
          <c:tx>
            <c:strRef>
              <c:f>'Fig1'!$D$2</c:f>
              <c:strCache>
                <c:ptCount val="1"/>
                <c:pt idx="0">
                  <c:v>Follow Up Year 2</c:v>
                </c:pt>
              </c:strCache>
            </c:strRef>
          </c:tx>
          <c:invertIfNegative val="0"/>
          <c:val>
            <c:numRef>
              <c:f>('Fig1'!$B$8,'Fig1'!$B$11,'Fig1'!$B$14)</c:f>
              <c:numCache>
                <c:formatCode>0%</c:formatCode>
                <c:ptCount val="3"/>
                <c:pt idx="0">
                  <c:v>0.96</c:v>
                </c:pt>
                <c:pt idx="1">
                  <c:v>0.93</c:v>
                </c:pt>
                <c:pt idx="2">
                  <c:v>0.895241081357398</c:v>
                </c:pt>
              </c:numCache>
            </c:numRef>
          </c:val>
        </c:ser>
        <c:dLbls>
          <c:showLegendKey val="0"/>
          <c:showVal val="1"/>
          <c:showCatName val="0"/>
          <c:showSerName val="0"/>
          <c:showPercent val="0"/>
          <c:showBubbleSize val="0"/>
        </c:dLbls>
        <c:gapWidth val="150"/>
        <c:axId val="-2114235032"/>
        <c:axId val="-2114287960"/>
      </c:barChart>
      <c:catAx>
        <c:axId val="-2114235032"/>
        <c:scaling>
          <c:orientation val="minMax"/>
        </c:scaling>
        <c:delete val="0"/>
        <c:axPos val="b"/>
        <c:majorTickMark val="out"/>
        <c:minorTickMark val="none"/>
        <c:tickLblPos val="nextTo"/>
        <c:crossAx val="-2114287960"/>
        <c:crosses val="autoZero"/>
        <c:auto val="1"/>
        <c:lblAlgn val="ctr"/>
        <c:lblOffset val="100"/>
        <c:noMultiLvlLbl val="0"/>
      </c:catAx>
      <c:valAx>
        <c:axId val="-2114287960"/>
        <c:scaling>
          <c:orientation val="minMax"/>
          <c:max val="1.0"/>
        </c:scaling>
        <c:delete val="0"/>
        <c:axPos val="l"/>
        <c:numFmt formatCode="0%" sourceLinked="1"/>
        <c:majorTickMark val="out"/>
        <c:minorTickMark val="none"/>
        <c:tickLblPos val="nextTo"/>
        <c:crossAx val="-2114235032"/>
        <c:crosses val="autoZero"/>
        <c:crossBetween val="between"/>
      </c:valAx>
    </c:plotArea>
    <c:legend>
      <c:legendPos val="b"/>
      <c:layout/>
      <c:overlay val="0"/>
    </c:legend>
    <c:plotVisOnly val="1"/>
    <c:dispBlanksAs val="gap"/>
    <c:showDLblsOverMax val="0"/>
  </c:chart>
  <c:txPr>
    <a:bodyPr/>
    <a:lstStyle/>
    <a:p>
      <a:pPr>
        <a:defRPr sz="16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areaChart>
        <c:grouping val="percentStacked"/>
        <c:varyColors val="0"/>
        <c:ser>
          <c:idx val="0"/>
          <c:order val="0"/>
          <c:tx>
            <c:strRef>
              <c:f>'Fig 3 men and youth'!$B$8</c:f>
              <c:strCache>
                <c:ptCount val="1"/>
                <c:pt idx="0">
                  <c:v>Died</c:v>
                </c:pt>
              </c:strCache>
            </c:strRef>
          </c:tx>
          <c:cat>
            <c:strRef>
              <c:f>'Fig 3 men and youth'!$A$9:$A$11</c:f>
              <c:strCache>
                <c:ptCount val="3"/>
                <c:pt idx="0">
                  <c:v>Baseline</c:v>
                </c:pt>
                <c:pt idx="1">
                  <c:v>Follow Up Year 1</c:v>
                </c:pt>
                <c:pt idx="2">
                  <c:v>Follow Up Year 2</c:v>
                </c:pt>
              </c:strCache>
            </c:strRef>
          </c:cat>
          <c:val>
            <c:numRef>
              <c:f>'Fig 3 men and youth'!$B$18:$B$20</c:f>
              <c:numCache>
                <c:formatCode>0%</c:formatCode>
                <c:ptCount val="3"/>
                <c:pt idx="0">
                  <c:v>0.0</c:v>
                </c:pt>
                <c:pt idx="1">
                  <c:v>0.0122478386167147</c:v>
                </c:pt>
                <c:pt idx="2">
                  <c:v>0.0252161383285303</c:v>
                </c:pt>
              </c:numCache>
            </c:numRef>
          </c:val>
        </c:ser>
        <c:ser>
          <c:idx val="1"/>
          <c:order val="1"/>
          <c:tx>
            <c:strRef>
              <c:f>'Fig 3 men and youth'!$C$8</c:f>
              <c:strCache>
                <c:ptCount val="1"/>
                <c:pt idx="0">
                  <c:v>Migrated</c:v>
                </c:pt>
              </c:strCache>
            </c:strRef>
          </c:tx>
          <c:dLbls>
            <c:dLbl>
              <c:idx val="0"/>
              <c:delete val="1"/>
            </c:dLbl>
            <c:showLegendKey val="0"/>
            <c:showVal val="1"/>
            <c:showCatName val="0"/>
            <c:showSerName val="0"/>
            <c:showPercent val="0"/>
            <c:showBubbleSize val="0"/>
            <c:showLeaderLines val="0"/>
          </c:dLbls>
          <c:cat>
            <c:strRef>
              <c:f>'Fig 3 men and youth'!$A$9:$A$11</c:f>
              <c:strCache>
                <c:ptCount val="3"/>
                <c:pt idx="0">
                  <c:v>Baseline</c:v>
                </c:pt>
                <c:pt idx="1">
                  <c:v>Follow Up Year 1</c:v>
                </c:pt>
                <c:pt idx="2">
                  <c:v>Follow Up Year 2</c:v>
                </c:pt>
              </c:strCache>
            </c:strRef>
          </c:cat>
          <c:val>
            <c:numRef>
              <c:f>'Fig 3 men and youth'!$C$18:$C$20</c:f>
              <c:numCache>
                <c:formatCode>0%</c:formatCode>
                <c:ptCount val="3"/>
                <c:pt idx="0">
                  <c:v>0.0</c:v>
                </c:pt>
                <c:pt idx="1">
                  <c:v>0.0626801152737752</c:v>
                </c:pt>
                <c:pt idx="2">
                  <c:v>0.103746397694524</c:v>
                </c:pt>
              </c:numCache>
            </c:numRef>
          </c:val>
        </c:ser>
        <c:ser>
          <c:idx val="2"/>
          <c:order val="2"/>
          <c:tx>
            <c:strRef>
              <c:f>'Fig 3 men and youth'!$D$8</c:f>
              <c:strCache>
                <c:ptCount val="1"/>
                <c:pt idx="0">
                  <c:v>New Dx</c:v>
                </c:pt>
              </c:strCache>
            </c:strRef>
          </c:tx>
          <c:dLbls>
            <c:dLbl>
              <c:idx val="1"/>
              <c:delete val="1"/>
            </c:dLbl>
            <c:dLbl>
              <c:idx val="2"/>
              <c:delete val="1"/>
            </c:dLbl>
            <c:showLegendKey val="0"/>
            <c:showVal val="1"/>
            <c:showCatName val="0"/>
            <c:showSerName val="0"/>
            <c:showPercent val="0"/>
            <c:showBubbleSize val="0"/>
            <c:showLeaderLines val="0"/>
          </c:dLbls>
          <c:cat>
            <c:strRef>
              <c:f>'Fig 3 men and youth'!$A$9:$A$11</c:f>
              <c:strCache>
                <c:ptCount val="3"/>
                <c:pt idx="0">
                  <c:v>Baseline</c:v>
                </c:pt>
                <c:pt idx="1">
                  <c:v>Follow Up Year 1</c:v>
                </c:pt>
                <c:pt idx="2">
                  <c:v>Follow Up Year 2</c:v>
                </c:pt>
              </c:strCache>
            </c:strRef>
          </c:cat>
          <c:val>
            <c:numRef>
              <c:f>'Fig 3 men and youth'!$D$18:$D$20</c:f>
              <c:numCache>
                <c:formatCode>0%</c:formatCode>
                <c:ptCount val="3"/>
                <c:pt idx="0">
                  <c:v>0.37463976945245</c:v>
                </c:pt>
                <c:pt idx="1">
                  <c:v>0.0</c:v>
                </c:pt>
                <c:pt idx="2">
                  <c:v>0.0</c:v>
                </c:pt>
              </c:numCache>
            </c:numRef>
          </c:val>
        </c:ser>
        <c:ser>
          <c:idx val="3"/>
          <c:order val="3"/>
          <c:tx>
            <c:strRef>
              <c:f>'Fig 3 men and youth'!$E$8</c:f>
              <c:strCache>
                <c:ptCount val="1"/>
                <c:pt idx="0">
                  <c:v>Prior Dx, no ART</c:v>
                </c:pt>
              </c:strCache>
            </c:strRef>
          </c:tx>
          <c:cat>
            <c:strRef>
              <c:f>'Fig 3 men and youth'!$A$9:$A$11</c:f>
              <c:strCache>
                <c:ptCount val="3"/>
                <c:pt idx="0">
                  <c:v>Baseline</c:v>
                </c:pt>
                <c:pt idx="1">
                  <c:v>Follow Up Year 1</c:v>
                </c:pt>
                <c:pt idx="2">
                  <c:v>Follow Up Year 2</c:v>
                </c:pt>
              </c:strCache>
            </c:strRef>
          </c:cat>
          <c:val>
            <c:numRef>
              <c:f>'Fig 3 men and youth'!$E$18:$E$20</c:f>
              <c:numCache>
                <c:formatCode>0%</c:formatCode>
                <c:ptCount val="3"/>
                <c:pt idx="0">
                  <c:v>0.11671469740634</c:v>
                </c:pt>
                <c:pt idx="1">
                  <c:v>0.10806916426513</c:v>
                </c:pt>
                <c:pt idx="2">
                  <c:v>0.0619596541786744</c:v>
                </c:pt>
              </c:numCache>
            </c:numRef>
          </c:val>
        </c:ser>
        <c:ser>
          <c:idx val="4"/>
          <c:order val="4"/>
          <c:tx>
            <c:strRef>
              <c:f>'Fig 3 men and youth'!$F$8</c:f>
              <c:strCache>
                <c:ptCount val="1"/>
                <c:pt idx="0">
                  <c:v>ART, VL Fail </c:v>
                </c:pt>
              </c:strCache>
            </c:strRef>
          </c:tx>
          <c:cat>
            <c:strRef>
              <c:f>'Fig 3 men and youth'!$A$9:$A$11</c:f>
              <c:strCache>
                <c:ptCount val="3"/>
                <c:pt idx="0">
                  <c:v>Baseline</c:v>
                </c:pt>
                <c:pt idx="1">
                  <c:v>Follow Up Year 1</c:v>
                </c:pt>
                <c:pt idx="2">
                  <c:v>Follow Up Year 2</c:v>
                </c:pt>
              </c:strCache>
            </c:strRef>
          </c:cat>
          <c:val>
            <c:numRef>
              <c:f>'Fig 3 men and youth'!$F$18:$F$20</c:f>
              <c:numCache>
                <c:formatCode>0%</c:formatCode>
                <c:ptCount val="3"/>
                <c:pt idx="0">
                  <c:v>0.0805741464443179</c:v>
                </c:pt>
                <c:pt idx="1">
                  <c:v>0.101765536460378</c:v>
                </c:pt>
                <c:pt idx="2">
                  <c:v>0.0922927319395228</c:v>
                </c:pt>
              </c:numCache>
            </c:numRef>
          </c:val>
        </c:ser>
        <c:ser>
          <c:idx val="5"/>
          <c:order val="5"/>
          <c:tx>
            <c:strRef>
              <c:f>'Fig 3 men and youth'!$G$8</c:f>
              <c:strCache>
                <c:ptCount val="1"/>
                <c:pt idx="0">
                  <c:v>VL Sup</c:v>
                </c:pt>
              </c:strCache>
            </c:strRef>
          </c:tx>
          <c:cat>
            <c:strRef>
              <c:f>'Fig 3 men and youth'!$A$9:$A$11</c:f>
              <c:strCache>
                <c:ptCount val="3"/>
                <c:pt idx="0">
                  <c:v>Baseline</c:v>
                </c:pt>
                <c:pt idx="1">
                  <c:v>Follow Up Year 1</c:v>
                </c:pt>
                <c:pt idx="2">
                  <c:v>Follow Up Year 2</c:v>
                </c:pt>
              </c:strCache>
            </c:strRef>
          </c:cat>
          <c:val>
            <c:numRef>
              <c:f>'Fig 3 men and youth'!$G$18:$G$20</c:f>
              <c:numCache>
                <c:formatCode>0%</c:formatCode>
                <c:ptCount val="3"/>
                <c:pt idx="0">
                  <c:v>0.428071386696893</c:v>
                </c:pt>
                <c:pt idx="1">
                  <c:v>0.715237345384003</c:v>
                </c:pt>
                <c:pt idx="2">
                  <c:v>0.716785077858748</c:v>
                </c:pt>
              </c:numCache>
            </c:numRef>
          </c:val>
        </c:ser>
        <c:dLbls>
          <c:showLegendKey val="0"/>
          <c:showVal val="1"/>
          <c:showCatName val="0"/>
          <c:showSerName val="0"/>
          <c:showPercent val="0"/>
          <c:showBubbleSize val="0"/>
        </c:dLbls>
        <c:axId val="-2118931800"/>
        <c:axId val="-2118928888"/>
      </c:areaChart>
      <c:catAx>
        <c:axId val="-2118931800"/>
        <c:scaling>
          <c:orientation val="minMax"/>
        </c:scaling>
        <c:delete val="0"/>
        <c:axPos val="b"/>
        <c:numFmt formatCode="General" sourceLinked="1"/>
        <c:majorTickMark val="out"/>
        <c:minorTickMark val="none"/>
        <c:tickLblPos val="nextTo"/>
        <c:crossAx val="-2118928888"/>
        <c:crosses val="autoZero"/>
        <c:auto val="1"/>
        <c:lblAlgn val="ctr"/>
        <c:lblOffset val="100"/>
        <c:noMultiLvlLbl val="0"/>
      </c:catAx>
      <c:valAx>
        <c:axId val="-2118928888"/>
        <c:scaling>
          <c:orientation val="minMax"/>
        </c:scaling>
        <c:delete val="0"/>
        <c:axPos val="l"/>
        <c:majorGridlines/>
        <c:numFmt formatCode="0%" sourceLinked="1"/>
        <c:majorTickMark val="out"/>
        <c:minorTickMark val="none"/>
        <c:tickLblPos val="nextTo"/>
        <c:crossAx val="-2118931800"/>
        <c:crosses val="autoZero"/>
        <c:crossBetween val="midCat"/>
        <c:majorUnit val="0.2"/>
      </c:valAx>
    </c:plotArea>
    <c:plotVisOnly val="1"/>
    <c:dispBlanksAs val="gap"/>
    <c:showDLblsOverMax val="0"/>
  </c:chart>
  <c:spPr>
    <a:solidFill>
      <a:schemeClr val="bg1"/>
    </a:solidFill>
  </c:spPr>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1800" b="1" i="0" baseline="0" dirty="0" smtClean="0">
                <a:effectLst/>
              </a:rPr>
              <a:t>Cascade Coverage Among Prevalent Adult HIV+</a:t>
            </a:r>
            <a:endParaRPr lang="en-US" dirty="0">
              <a:effectLst/>
            </a:endParaRPr>
          </a:p>
        </c:rich>
      </c:tx>
      <c:layout/>
      <c:overlay val="0"/>
    </c:title>
    <c:autoTitleDeleted val="0"/>
    <c:plotArea>
      <c:layout/>
      <c:barChart>
        <c:barDir val="col"/>
        <c:grouping val="clustered"/>
        <c:varyColors val="0"/>
        <c:ser>
          <c:idx val="0"/>
          <c:order val="0"/>
          <c:tx>
            <c:strRef>
              <c:f>'Fig1'!$B$2</c:f>
              <c:strCache>
                <c:ptCount val="1"/>
                <c:pt idx="0">
                  <c:v>Baseline </c:v>
                </c:pt>
              </c:strCache>
            </c:strRef>
          </c:tx>
          <c:invertIfNegative val="0"/>
          <c:cat>
            <c:strRef>
              <c:f>'Fig1'!$E$3:$F$3</c:f>
              <c:strCache>
                <c:ptCount val="2"/>
                <c:pt idx="0">
                  <c:v>% all HIV+ w/ Supp</c:v>
                </c:pt>
                <c:pt idx="1">
                  <c:v>%  all HIV+ w/ Supp (direct)</c:v>
                </c:pt>
              </c:strCache>
            </c:strRef>
          </c:cat>
          <c:val>
            <c:numRef>
              <c:f>'Fig1'!$B$15</c:f>
              <c:numCache>
                <c:formatCode>0%</c:formatCode>
                <c:ptCount val="1"/>
                <c:pt idx="0">
                  <c:v>0.45</c:v>
                </c:pt>
              </c:numCache>
            </c:numRef>
          </c:val>
        </c:ser>
        <c:ser>
          <c:idx val="1"/>
          <c:order val="1"/>
          <c:tx>
            <c:strRef>
              <c:f>'Fig1'!$C$2</c:f>
              <c:strCache>
                <c:ptCount val="1"/>
                <c:pt idx="0">
                  <c:v>Follow Up Year 1</c:v>
                </c:pt>
              </c:strCache>
            </c:strRef>
          </c:tx>
          <c:invertIfNegative val="0"/>
          <c:cat>
            <c:strRef>
              <c:f>'Fig1'!$E$3:$F$3</c:f>
              <c:strCache>
                <c:ptCount val="2"/>
                <c:pt idx="0">
                  <c:v>% all HIV+ w/ Supp</c:v>
                </c:pt>
                <c:pt idx="1">
                  <c:v>%  all HIV+ w/ Supp (direct)</c:v>
                </c:pt>
              </c:strCache>
            </c:strRef>
          </c:cat>
          <c:val>
            <c:numRef>
              <c:f>'Fig1'!$B$16</c:f>
              <c:numCache>
                <c:formatCode>0%</c:formatCode>
                <c:ptCount val="1"/>
                <c:pt idx="0">
                  <c:v>0.75</c:v>
                </c:pt>
              </c:numCache>
            </c:numRef>
          </c:val>
        </c:ser>
        <c:ser>
          <c:idx val="2"/>
          <c:order val="2"/>
          <c:tx>
            <c:strRef>
              <c:f>'Fig1'!$D$2</c:f>
              <c:strCache>
                <c:ptCount val="1"/>
                <c:pt idx="0">
                  <c:v>Follow Up Year 2</c:v>
                </c:pt>
              </c:strCache>
            </c:strRef>
          </c:tx>
          <c:invertIfNegative val="0"/>
          <c:cat>
            <c:strRef>
              <c:f>'Fig1'!$E$3:$F$3</c:f>
              <c:strCache>
                <c:ptCount val="2"/>
                <c:pt idx="0">
                  <c:v>% all HIV+ w/ Supp</c:v>
                </c:pt>
                <c:pt idx="1">
                  <c:v>%  all HIV+ w/ Supp (direct)</c:v>
                </c:pt>
              </c:strCache>
            </c:strRef>
          </c:cat>
          <c:val>
            <c:numRef>
              <c:f>'Fig1'!$B$17</c:f>
              <c:numCache>
                <c:formatCode>0%</c:formatCode>
                <c:ptCount val="1"/>
                <c:pt idx="0">
                  <c:v>0.8</c:v>
                </c:pt>
              </c:numCache>
            </c:numRef>
          </c:val>
        </c:ser>
        <c:dLbls>
          <c:showLegendKey val="0"/>
          <c:showVal val="1"/>
          <c:showCatName val="0"/>
          <c:showSerName val="0"/>
          <c:showPercent val="0"/>
          <c:showBubbleSize val="0"/>
        </c:dLbls>
        <c:gapWidth val="150"/>
        <c:axId val="-2114938312"/>
        <c:axId val="-2122371640"/>
      </c:barChart>
      <c:catAx>
        <c:axId val="-2114938312"/>
        <c:scaling>
          <c:orientation val="minMax"/>
        </c:scaling>
        <c:delete val="0"/>
        <c:axPos val="b"/>
        <c:majorTickMark val="out"/>
        <c:minorTickMark val="none"/>
        <c:tickLblPos val="nextTo"/>
        <c:crossAx val="-2122371640"/>
        <c:crosses val="autoZero"/>
        <c:auto val="1"/>
        <c:lblAlgn val="ctr"/>
        <c:lblOffset val="100"/>
        <c:noMultiLvlLbl val="0"/>
      </c:catAx>
      <c:valAx>
        <c:axId val="-2122371640"/>
        <c:scaling>
          <c:orientation val="minMax"/>
          <c:max val="1.0"/>
        </c:scaling>
        <c:delete val="0"/>
        <c:axPos val="l"/>
        <c:numFmt formatCode="0%" sourceLinked="1"/>
        <c:majorTickMark val="out"/>
        <c:minorTickMark val="none"/>
        <c:tickLblPos val="nextTo"/>
        <c:crossAx val="-2114938312"/>
        <c:crosses val="autoZero"/>
        <c:crossBetween val="between"/>
      </c:valAx>
    </c:plotArea>
    <c:legend>
      <c:legendPos val="b"/>
      <c:layout/>
      <c:overlay val="0"/>
    </c:legend>
    <c:plotVisOnly val="1"/>
    <c:dispBlanksAs val="gap"/>
    <c:showDLblsOverMax val="0"/>
  </c:chart>
  <c:txPr>
    <a:bodyPr/>
    <a:lstStyle/>
    <a:p>
      <a:pPr>
        <a:defRPr sz="16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smtClean="0"/>
              <a:t>Men</a:t>
            </a:r>
            <a:endParaRPr lang="en-US" dirty="0"/>
          </a:p>
        </c:rich>
      </c:tx>
      <c:layout/>
      <c:overlay val="0"/>
    </c:title>
    <c:autoTitleDeleted val="0"/>
    <c:plotArea>
      <c:layout/>
      <c:barChart>
        <c:barDir val="col"/>
        <c:grouping val="clustered"/>
        <c:varyColors val="0"/>
        <c:ser>
          <c:idx val="0"/>
          <c:order val="0"/>
          <c:tx>
            <c:strRef>
              <c:f>'Fig1'!$B$2</c:f>
              <c:strCache>
                <c:ptCount val="1"/>
                <c:pt idx="0">
                  <c:v>Baseline </c:v>
                </c:pt>
              </c:strCache>
            </c:strRef>
          </c:tx>
          <c:invertIfNegative val="0"/>
          <c:cat>
            <c:strRef>
              <c:f>'Fig1'!$B$3:$F$3</c:f>
              <c:strCache>
                <c:ptCount val="5"/>
                <c:pt idx="0">
                  <c:v>% HIV+ w/ Prior Dx</c:v>
                </c:pt>
                <c:pt idx="1">
                  <c:v>% Prior Dx ever on ART</c:v>
                </c:pt>
                <c:pt idx="2">
                  <c:v>% Ever on ART w/ Supp</c:v>
                </c:pt>
                <c:pt idx="3">
                  <c:v>% all HIV+ w/ Supp</c:v>
                </c:pt>
                <c:pt idx="4">
                  <c:v>%  all HIV+ w/ Supp (direct)</c:v>
                </c:pt>
              </c:strCache>
            </c:strRef>
          </c:cat>
          <c:val>
            <c:numRef>
              <c:f>('Fig1'!$B$27,'Fig1'!$B$30,'Fig1'!$B$33,'Fig1'!$B$36)</c:f>
              <c:numCache>
                <c:formatCode>0%</c:formatCode>
                <c:ptCount val="4"/>
                <c:pt idx="0">
                  <c:v>0.56</c:v>
                </c:pt>
                <c:pt idx="1">
                  <c:v>0.82</c:v>
                </c:pt>
                <c:pt idx="2">
                  <c:v>0.85</c:v>
                </c:pt>
                <c:pt idx="3">
                  <c:v>0.39</c:v>
                </c:pt>
              </c:numCache>
            </c:numRef>
          </c:val>
        </c:ser>
        <c:ser>
          <c:idx val="1"/>
          <c:order val="1"/>
          <c:tx>
            <c:strRef>
              <c:f>'Fig1'!$C$2</c:f>
              <c:strCache>
                <c:ptCount val="1"/>
                <c:pt idx="0">
                  <c:v>Follow Up Year 1</c:v>
                </c:pt>
              </c:strCache>
            </c:strRef>
          </c:tx>
          <c:invertIfNegative val="0"/>
          <c:cat>
            <c:strRef>
              <c:f>'Fig1'!$B$3:$F$3</c:f>
              <c:strCache>
                <c:ptCount val="5"/>
                <c:pt idx="0">
                  <c:v>% HIV+ w/ Prior Dx</c:v>
                </c:pt>
                <c:pt idx="1">
                  <c:v>% Prior Dx ever on ART</c:v>
                </c:pt>
                <c:pt idx="2">
                  <c:v>% Ever on ART w/ Supp</c:v>
                </c:pt>
                <c:pt idx="3">
                  <c:v>% all HIV+ w/ Supp</c:v>
                </c:pt>
                <c:pt idx="4">
                  <c:v>%  all HIV+ w/ Supp (direct)</c:v>
                </c:pt>
              </c:strCache>
            </c:strRef>
          </c:cat>
          <c:val>
            <c:numRef>
              <c:f>('Fig1'!$B$28,'Fig1'!$B$31,'Fig1'!$B$34,'Fig1'!$B$37)</c:f>
              <c:numCache>
                <c:formatCode>0%</c:formatCode>
                <c:ptCount val="4"/>
                <c:pt idx="0">
                  <c:v>0.91</c:v>
                </c:pt>
                <c:pt idx="1">
                  <c:v>0.89</c:v>
                </c:pt>
                <c:pt idx="2">
                  <c:v>0.87</c:v>
                </c:pt>
                <c:pt idx="3">
                  <c:v>0.7</c:v>
                </c:pt>
              </c:numCache>
            </c:numRef>
          </c:val>
        </c:ser>
        <c:ser>
          <c:idx val="2"/>
          <c:order val="2"/>
          <c:tx>
            <c:strRef>
              <c:f>'Fig1'!$D$2</c:f>
              <c:strCache>
                <c:ptCount val="1"/>
                <c:pt idx="0">
                  <c:v>Follow Up Year 2</c:v>
                </c:pt>
              </c:strCache>
            </c:strRef>
          </c:tx>
          <c:invertIfNegative val="0"/>
          <c:val>
            <c:numRef>
              <c:f>('Fig1'!$B$29,'Fig1'!$B$32,'Fig1'!$B$35,'Fig1'!$B$38)</c:f>
              <c:numCache>
                <c:formatCode>0%</c:formatCode>
                <c:ptCount val="4"/>
                <c:pt idx="0">
                  <c:v>0.95</c:v>
                </c:pt>
                <c:pt idx="1">
                  <c:v>0.91</c:v>
                </c:pt>
                <c:pt idx="2">
                  <c:v>0.88</c:v>
                </c:pt>
                <c:pt idx="3">
                  <c:v>0.76</c:v>
                </c:pt>
              </c:numCache>
            </c:numRef>
          </c:val>
        </c:ser>
        <c:dLbls>
          <c:showLegendKey val="0"/>
          <c:showVal val="1"/>
          <c:showCatName val="0"/>
          <c:showSerName val="0"/>
          <c:showPercent val="0"/>
          <c:showBubbleSize val="0"/>
        </c:dLbls>
        <c:gapWidth val="150"/>
        <c:axId val="-2122425784"/>
        <c:axId val="-2122436232"/>
      </c:barChart>
      <c:catAx>
        <c:axId val="-2122425784"/>
        <c:scaling>
          <c:orientation val="minMax"/>
        </c:scaling>
        <c:delete val="0"/>
        <c:axPos val="b"/>
        <c:majorTickMark val="out"/>
        <c:minorTickMark val="none"/>
        <c:tickLblPos val="nextTo"/>
        <c:crossAx val="-2122436232"/>
        <c:crosses val="autoZero"/>
        <c:auto val="1"/>
        <c:lblAlgn val="ctr"/>
        <c:lblOffset val="100"/>
        <c:noMultiLvlLbl val="0"/>
      </c:catAx>
      <c:valAx>
        <c:axId val="-2122436232"/>
        <c:scaling>
          <c:orientation val="minMax"/>
          <c:max val="1.0"/>
        </c:scaling>
        <c:delete val="0"/>
        <c:axPos val="l"/>
        <c:numFmt formatCode="0%" sourceLinked="1"/>
        <c:majorTickMark val="out"/>
        <c:minorTickMark val="none"/>
        <c:tickLblPos val="nextTo"/>
        <c:crossAx val="-2122425784"/>
        <c:crosses val="autoZero"/>
        <c:crossBetween val="between"/>
      </c:valAx>
    </c:plotArea>
    <c:legend>
      <c:legendPos val="b"/>
      <c:layout/>
      <c:overlay val="0"/>
    </c:legend>
    <c:plotVisOnly val="1"/>
    <c:dispBlanksAs val="gap"/>
    <c:showDLblsOverMax val="0"/>
  </c:chart>
  <c:txPr>
    <a:bodyPr/>
    <a:lstStyle/>
    <a:p>
      <a:pPr>
        <a:defRPr sz="16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smtClean="0"/>
              <a:t>Women</a:t>
            </a:r>
            <a:endParaRPr lang="en-US" dirty="0"/>
          </a:p>
        </c:rich>
      </c:tx>
      <c:layout/>
      <c:overlay val="0"/>
    </c:title>
    <c:autoTitleDeleted val="0"/>
    <c:plotArea>
      <c:layout/>
      <c:barChart>
        <c:barDir val="col"/>
        <c:grouping val="clustered"/>
        <c:varyColors val="0"/>
        <c:ser>
          <c:idx val="0"/>
          <c:order val="0"/>
          <c:tx>
            <c:strRef>
              <c:f>'Fig1'!$B$2</c:f>
              <c:strCache>
                <c:ptCount val="1"/>
                <c:pt idx="0">
                  <c:v>Baseline </c:v>
                </c:pt>
              </c:strCache>
            </c:strRef>
          </c:tx>
          <c:invertIfNegative val="0"/>
          <c:cat>
            <c:strRef>
              <c:f>'Fig1'!$B$3:$F$3</c:f>
              <c:strCache>
                <c:ptCount val="5"/>
                <c:pt idx="0">
                  <c:v>% HIV+ w/ Prior Dx</c:v>
                </c:pt>
                <c:pt idx="1">
                  <c:v>% Prior Dx ever on ART</c:v>
                </c:pt>
                <c:pt idx="2">
                  <c:v>% Ever on ART w/ Supp</c:v>
                </c:pt>
                <c:pt idx="3">
                  <c:v>% all HIV+ w/ Supp</c:v>
                </c:pt>
                <c:pt idx="4">
                  <c:v>%  all HIV+ w/ Supp (direct)</c:v>
                </c:pt>
              </c:strCache>
            </c:strRef>
          </c:cat>
          <c:val>
            <c:numRef>
              <c:f>('Fig1'!$B$43,'Fig1'!$B$46,'Fig1'!$B$49,'Fig1'!$B$52)</c:f>
              <c:numCache>
                <c:formatCode>0%</c:formatCode>
                <c:ptCount val="4"/>
                <c:pt idx="0">
                  <c:v>0.7</c:v>
                </c:pt>
                <c:pt idx="1">
                  <c:v>0.79</c:v>
                </c:pt>
                <c:pt idx="2">
                  <c:v>0.86</c:v>
                </c:pt>
                <c:pt idx="3">
                  <c:v>0.48</c:v>
                </c:pt>
              </c:numCache>
            </c:numRef>
          </c:val>
        </c:ser>
        <c:ser>
          <c:idx val="1"/>
          <c:order val="1"/>
          <c:tx>
            <c:strRef>
              <c:f>'Fig1'!$C$2</c:f>
              <c:strCache>
                <c:ptCount val="1"/>
                <c:pt idx="0">
                  <c:v>Follow Up Year 1</c:v>
                </c:pt>
              </c:strCache>
            </c:strRef>
          </c:tx>
          <c:invertIfNegative val="0"/>
          <c:cat>
            <c:strRef>
              <c:f>'Fig1'!$B$3:$F$3</c:f>
              <c:strCache>
                <c:ptCount val="5"/>
                <c:pt idx="0">
                  <c:v>% HIV+ w/ Prior Dx</c:v>
                </c:pt>
                <c:pt idx="1">
                  <c:v>% Prior Dx ever on ART</c:v>
                </c:pt>
                <c:pt idx="2">
                  <c:v>% Ever on ART w/ Supp</c:v>
                </c:pt>
                <c:pt idx="3">
                  <c:v>% all HIV+ w/ Supp</c:v>
                </c:pt>
                <c:pt idx="4">
                  <c:v>%  all HIV+ w/ Supp (direct)</c:v>
                </c:pt>
              </c:strCache>
            </c:strRef>
          </c:cat>
          <c:val>
            <c:numRef>
              <c:f>('Fig1'!$B$44,'Fig1'!$B$47,'Fig1'!$B$50,'Fig1'!$B$53)</c:f>
              <c:numCache>
                <c:formatCode>0%</c:formatCode>
                <c:ptCount val="4"/>
                <c:pt idx="0">
                  <c:v>0.96</c:v>
                </c:pt>
                <c:pt idx="1">
                  <c:v>0.92</c:v>
                </c:pt>
                <c:pt idx="2">
                  <c:v>0.89</c:v>
                </c:pt>
                <c:pt idx="3">
                  <c:v>0.78</c:v>
                </c:pt>
              </c:numCache>
            </c:numRef>
          </c:val>
        </c:ser>
        <c:ser>
          <c:idx val="2"/>
          <c:order val="2"/>
          <c:tx>
            <c:strRef>
              <c:f>'Fig1'!$D$2</c:f>
              <c:strCache>
                <c:ptCount val="1"/>
                <c:pt idx="0">
                  <c:v>Follow Up Year 2</c:v>
                </c:pt>
              </c:strCache>
            </c:strRef>
          </c:tx>
          <c:invertIfNegative val="0"/>
          <c:val>
            <c:numRef>
              <c:f>('Fig1'!$B$45,'Fig1'!$B$48,'Fig1'!$B$51,'Fig1'!$B$54)</c:f>
              <c:numCache>
                <c:formatCode>0%</c:formatCode>
                <c:ptCount val="4"/>
                <c:pt idx="0">
                  <c:v>0.97</c:v>
                </c:pt>
                <c:pt idx="1">
                  <c:v>0.95</c:v>
                </c:pt>
                <c:pt idx="2">
                  <c:v>0.9</c:v>
                </c:pt>
                <c:pt idx="3">
                  <c:v>0.82</c:v>
                </c:pt>
              </c:numCache>
            </c:numRef>
          </c:val>
        </c:ser>
        <c:dLbls>
          <c:showLegendKey val="0"/>
          <c:showVal val="1"/>
          <c:showCatName val="0"/>
          <c:showSerName val="0"/>
          <c:showPercent val="0"/>
          <c:showBubbleSize val="0"/>
        </c:dLbls>
        <c:gapWidth val="150"/>
        <c:axId val="-2123084232"/>
        <c:axId val="-2123081176"/>
      </c:barChart>
      <c:catAx>
        <c:axId val="-2123084232"/>
        <c:scaling>
          <c:orientation val="minMax"/>
        </c:scaling>
        <c:delete val="0"/>
        <c:axPos val="b"/>
        <c:majorTickMark val="out"/>
        <c:minorTickMark val="none"/>
        <c:tickLblPos val="nextTo"/>
        <c:crossAx val="-2123081176"/>
        <c:crosses val="autoZero"/>
        <c:auto val="1"/>
        <c:lblAlgn val="ctr"/>
        <c:lblOffset val="100"/>
        <c:noMultiLvlLbl val="0"/>
      </c:catAx>
      <c:valAx>
        <c:axId val="-2123081176"/>
        <c:scaling>
          <c:orientation val="minMax"/>
          <c:max val="1.0"/>
        </c:scaling>
        <c:delete val="0"/>
        <c:axPos val="l"/>
        <c:numFmt formatCode="0%" sourceLinked="1"/>
        <c:majorTickMark val="out"/>
        <c:minorTickMark val="none"/>
        <c:tickLblPos val="nextTo"/>
        <c:crossAx val="-2123084232"/>
        <c:crosses val="autoZero"/>
        <c:crossBetween val="between"/>
      </c:valAx>
    </c:plotArea>
    <c:legend>
      <c:legendPos val="b"/>
      <c:layout/>
      <c:overlay val="0"/>
    </c:legend>
    <c:plotVisOnly val="1"/>
    <c:dispBlanksAs val="gap"/>
    <c:showDLblsOverMax val="0"/>
  </c:chart>
  <c:spPr>
    <a:solidFill>
      <a:schemeClr val="bg1"/>
    </a:solidFill>
  </c:spPr>
  <c:txPr>
    <a:bodyPr/>
    <a:lstStyle/>
    <a:p>
      <a:pPr>
        <a:defRPr sz="16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Youth (15-24 years)</a:t>
            </a:r>
          </a:p>
        </c:rich>
      </c:tx>
      <c:layout/>
      <c:overlay val="0"/>
    </c:title>
    <c:autoTitleDeleted val="0"/>
    <c:plotArea>
      <c:layout/>
      <c:barChart>
        <c:barDir val="col"/>
        <c:grouping val="clustered"/>
        <c:varyColors val="0"/>
        <c:ser>
          <c:idx val="0"/>
          <c:order val="0"/>
          <c:tx>
            <c:strRef>
              <c:f>'Fig1'!$B$2</c:f>
              <c:strCache>
                <c:ptCount val="1"/>
                <c:pt idx="0">
                  <c:v>Baseline </c:v>
                </c:pt>
              </c:strCache>
            </c:strRef>
          </c:tx>
          <c:invertIfNegative val="0"/>
          <c:cat>
            <c:strRef>
              <c:f>'Fig1'!$B$3:$F$3</c:f>
              <c:strCache>
                <c:ptCount val="5"/>
                <c:pt idx="0">
                  <c:v>% HIV+ w/ Prior Dx</c:v>
                </c:pt>
                <c:pt idx="1">
                  <c:v>% Prior Dx ever on ART</c:v>
                </c:pt>
                <c:pt idx="2">
                  <c:v>% Ever on ART w/ Supp</c:v>
                </c:pt>
                <c:pt idx="3">
                  <c:v>% all HIV+ w/ Supp</c:v>
                </c:pt>
                <c:pt idx="4">
                  <c:v>%  all HIV+ w/ Supp (direct)</c:v>
                </c:pt>
              </c:strCache>
            </c:strRef>
          </c:cat>
          <c:val>
            <c:numRef>
              <c:f>('Fig1'!$B$58,'Fig1'!$B$61,'Fig1'!$B$64,'Fig1'!$B$67)</c:f>
              <c:numCache>
                <c:formatCode>0%</c:formatCode>
                <c:ptCount val="4"/>
                <c:pt idx="0">
                  <c:v>0.5</c:v>
                </c:pt>
                <c:pt idx="1">
                  <c:v>0.64</c:v>
                </c:pt>
                <c:pt idx="2">
                  <c:v>0.81</c:v>
                </c:pt>
                <c:pt idx="3">
                  <c:v>0.26</c:v>
                </c:pt>
              </c:numCache>
            </c:numRef>
          </c:val>
        </c:ser>
        <c:ser>
          <c:idx val="1"/>
          <c:order val="1"/>
          <c:tx>
            <c:strRef>
              <c:f>'Fig1'!$C$2</c:f>
              <c:strCache>
                <c:ptCount val="1"/>
                <c:pt idx="0">
                  <c:v>Follow Up Year 1</c:v>
                </c:pt>
              </c:strCache>
            </c:strRef>
          </c:tx>
          <c:invertIfNegative val="0"/>
          <c:cat>
            <c:strRef>
              <c:f>'Fig1'!$B$3:$F$3</c:f>
              <c:strCache>
                <c:ptCount val="5"/>
                <c:pt idx="0">
                  <c:v>% HIV+ w/ Prior Dx</c:v>
                </c:pt>
                <c:pt idx="1">
                  <c:v>% Prior Dx ever on ART</c:v>
                </c:pt>
                <c:pt idx="2">
                  <c:v>% Ever on ART w/ Supp</c:v>
                </c:pt>
                <c:pt idx="3">
                  <c:v>% all HIV+ w/ Supp</c:v>
                </c:pt>
                <c:pt idx="4">
                  <c:v>%  all HIV+ w/ Supp (direct)</c:v>
                </c:pt>
              </c:strCache>
            </c:strRef>
          </c:cat>
          <c:val>
            <c:numRef>
              <c:f>('Fig1'!$B$59,'Fig1'!$B$62,'Fig1'!$B$65,'Fig1'!$B$68)</c:f>
              <c:numCache>
                <c:formatCode>0%</c:formatCode>
                <c:ptCount val="4"/>
                <c:pt idx="0">
                  <c:v>0.89</c:v>
                </c:pt>
                <c:pt idx="1">
                  <c:v>0.85</c:v>
                </c:pt>
                <c:pt idx="2">
                  <c:v>0.82</c:v>
                </c:pt>
                <c:pt idx="3">
                  <c:v>0.62</c:v>
                </c:pt>
              </c:numCache>
            </c:numRef>
          </c:val>
        </c:ser>
        <c:ser>
          <c:idx val="2"/>
          <c:order val="2"/>
          <c:tx>
            <c:strRef>
              <c:f>'Fig1'!$D$2</c:f>
              <c:strCache>
                <c:ptCount val="1"/>
                <c:pt idx="0">
                  <c:v>Follow Up Year 2</c:v>
                </c:pt>
              </c:strCache>
            </c:strRef>
          </c:tx>
          <c:invertIfNegative val="0"/>
          <c:val>
            <c:numRef>
              <c:f>('Fig1'!$B$60,'Fig1'!$B$63,'Fig1'!$B$66,'Fig1'!$B$69)</c:f>
              <c:numCache>
                <c:formatCode>0%</c:formatCode>
                <c:ptCount val="4"/>
                <c:pt idx="0">
                  <c:v>0.87</c:v>
                </c:pt>
                <c:pt idx="1">
                  <c:v>0.9</c:v>
                </c:pt>
                <c:pt idx="2">
                  <c:v>0.82</c:v>
                </c:pt>
                <c:pt idx="3">
                  <c:v>0.65</c:v>
                </c:pt>
              </c:numCache>
            </c:numRef>
          </c:val>
        </c:ser>
        <c:dLbls>
          <c:showLegendKey val="0"/>
          <c:showVal val="1"/>
          <c:showCatName val="0"/>
          <c:showSerName val="0"/>
          <c:showPercent val="0"/>
          <c:showBubbleSize val="0"/>
        </c:dLbls>
        <c:gapWidth val="150"/>
        <c:axId val="-2120682888"/>
        <c:axId val="-2120836808"/>
      </c:barChart>
      <c:catAx>
        <c:axId val="-2120682888"/>
        <c:scaling>
          <c:orientation val="minMax"/>
        </c:scaling>
        <c:delete val="0"/>
        <c:axPos val="b"/>
        <c:majorTickMark val="out"/>
        <c:minorTickMark val="none"/>
        <c:tickLblPos val="nextTo"/>
        <c:crossAx val="-2120836808"/>
        <c:crosses val="autoZero"/>
        <c:auto val="1"/>
        <c:lblAlgn val="ctr"/>
        <c:lblOffset val="100"/>
        <c:noMultiLvlLbl val="0"/>
      </c:catAx>
      <c:valAx>
        <c:axId val="-2120836808"/>
        <c:scaling>
          <c:orientation val="minMax"/>
          <c:max val="1.0"/>
        </c:scaling>
        <c:delete val="0"/>
        <c:axPos val="l"/>
        <c:numFmt formatCode="0%" sourceLinked="1"/>
        <c:majorTickMark val="out"/>
        <c:minorTickMark val="none"/>
        <c:tickLblPos val="nextTo"/>
        <c:crossAx val="-2120682888"/>
        <c:crosses val="autoZero"/>
        <c:crossBetween val="between"/>
      </c:valAx>
    </c:plotArea>
    <c:legend>
      <c:legendPos val="b"/>
      <c:layout/>
      <c:overlay val="0"/>
    </c:legend>
    <c:plotVisOnly val="1"/>
    <c:dispBlanksAs val="gap"/>
    <c:showDLblsOverMax val="0"/>
  </c:chart>
  <c:txPr>
    <a:bodyPr/>
    <a:lstStyle/>
    <a:p>
      <a:pPr>
        <a:defRPr sz="16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Older (&gt;24 years)</a:t>
            </a:r>
          </a:p>
        </c:rich>
      </c:tx>
      <c:layout/>
      <c:overlay val="0"/>
    </c:title>
    <c:autoTitleDeleted val="0"/>
    <c:plotArea>
      <c:layout/>
      <c:barChart>
        <c:barDir val="col"/>
        <c:grouping val="clustered"/>
        <c:varyColors val="0"/>
        <c:ser>
          <c:idx val="0"/>
          <c:order val="0"/>
          <c:tx>
            <c:strRef>
              <c:f>'Fig1'!$B$2</c:f>
              <c:strCache>
                <c:ptCount val="1"/>
                <c:pt idx="0">
                  <c:v>Baseline </c:v>
                </c:pt>
              </c:strCache>
            </c:strRef>
          </c:tx>
          <c:invertIfNegative val="0"/>
          <c:cat>
            <c:strRef>
              <c:f>'Fig1'!$B$3:$F$3</c:f>
              <c:strCache>
                <c:ptCount val="5"/>
                <c:pt idx="0">
                  <c:v>% HIV+ w/ Prior Dx</c:v>
                </c:pt>
                <c:pt idx="1">
                  <c:v>% Prior Dx ever on ART</c:v>
                </c:pt>
                <c:pt idx="2">
                  <c:v>% Ever on ART w/ Supp</c:v>
                </c:pt>
                <c:pt idx="3">
                  <c:v>% all HIV+ w/ Supp</c:v>
                </c:pt>
                <c:pt idx="4">
                  <c:v>%  all HIV+ w/ Supp (direct)</c:v>
                </c:pt>
              </c:strCache>
            </c:strRef>
          </c:cat>
          <c:val>
            <c:numRef>
              <c:f>('Fig1'!$B$74,'Fig1'!$B$77,'Fig1'!$B$80,'Fig1'!$B$83)</c:f>
              <c:numCache>
                <c:formatCode>0%</c:formatCode>
                <c:ptCount val="4"/>
                <c:pt idx="0">
                  <c:v>0.67</c:v>
                </c:pt>
                <c:pt idx="1">
                  <c:v>0.82</c:v>
                </c:pt>
                <c:pt idx="2">
                  <c:v>0.86</c:v>
                </c:pt>
                <c:pt idx="3">
                  <c:v>0.47</c:v>
                </c:pt>
              </c:numCache>
            </c:numRef>
          </c:val>
        </c:ser>
        <c:ser>
          <c:idx val="1"/>
          <c:order val="1"/>
          <c:tx>
            <c:strRef>
              <c:f>'Fig1'!$C$2</c:f>
              <c:strCache>
                <c:ptCount val="1"/>
                <c:pt idx="0">
                  <c:v>Follow Up Year 1</c:v>
                </c:pt>
              </c:strCache>
            </c:strRef>
          </c:tx>
          <c:invertIfNegative val="0"/>
          <c:cat>
            <c:strRef>
              <c:f>'Fig1'!$B$3:$F$3</c:f>
              <c:strCache>
                <c:ptCount val="5"/>
                <c:pt idx="0">
                  <c:v>% HIV+ w/ Prior Dx</c:v>
                </c:pt>
                <c:pt idx="1">
                  <c:v>% Prior Dx ever on ART</c:v>
                </c:pt>
                <c:pt idx="2">
                  <c:v>% Ever on ART w/ Supp</c:v>
                </c:pt>
                <c:pt idx="3">
                  <c:v>% all HIV+ w/ Supp</c:v>
                </c:pt>
                <c:pt idx="4">
                  <c:v>%  all HIV+ w/ Supp (direct)</c:v>
                </c:pt>
              </c:strCache>
            </c:strRef>
          </c:cat>
          <c:val>
            <c:numRef>
              <c:f>('Fig1'!$B$75,'Fig1'!$B$78,'Fig1'!$B$81,'Fig1'!$B$84)</c:f>
              <c:numCache>
                <c:formatCode>0%</c:formatCode>
                <c:ptCount val="4"/>
                <c:pt idx="0">
                  <c:v>0.94</c:v>
                </c:pt>
                <c:pt idx="1">
                  <c:v>0.91</c:v>
                </c:pt>
                <c:pt idx="2">
                  <c:v>0.89</c:v>
                </c:pt>
                <c:pt idx="3">
                  <c:v>0.76</c:v>
                </c:pt>
              </c:numCache>
            </c:numRef>
          </c:val>
        </c:ser>
        <c:ser>
          <c:idx val="2"/>
          <c:order val="2"/>
          <c:tx>
            <c:strRef>
              <c:f>'Fig1'!$D$2</c:f>
              <c:strCache>
                <c:ptCount val="1"/>
                <c:pt idx="0">
                  <c:v>Follow Up Year 2</c:v>
                </c:pt>
              </c:strCache>
            </c:strRef>
          </c:tx>
          <c:invertIfNegative val="0"/>
          <c:val>
            <c:numRef>
              <c:f>('Fig1'!$B$76,'Fig1'!$B$79,'Fig1'!$B$82,'Fig1'!$B$85)</c:f>
              <c:numCache>
                <c:formatCode>0%</c:formatCode>
                <c:ptCount val="4"/>
                <c:pt idx="0">
                  <c:v>0.97</c:v>
                </c:pt>
                <c:pt idx="1">
                  <c:v>0.94</c:v>
                </c:pt>
                <c:pt idx="2">
                  <c:v>0.9</c:v>
                </c:pt>
                <c:pt idx="3">
                  <c:v>0.82</c:v>
                </c:pt>
              </c:numCache>
            </c:numRef>
          </c:val>
        </c:ser>
        <c:dLbls>
          <c:showLegendKey val="0"/>
          <c:showVal val="1"/>
          <c:showCatName val="0"/>
          <c:showSerName val="0"/>
          <c:showPercent val="0"/>
          <c:showBubbleSize val="0"/>
        </c:dLbls>
        <c:gapWidth val="150"/>
        <c:axId val="-2120440920"/>
        <c:axId val="-2120437864"/>
      </c:barChart>
      <c:catAx>
        <c:axId val="-2120440920"/>
        <c:scaling>
          <c:orientation val="minMax"/>
        </c:scaling>
        <c:delete val="0"/>
        <c:axPos val="b"/>
        <c:majorTickMark val="out"/>
        <c:minorTickMark val="none"/>
        <c:tickLblPos val="nextTo"/>
        <c:crossAx val="-2120437864"/>
        <c:crosses val="autoZero"/>
        <c:auto val="1"/>
        <c:lblAlgn val="ctr"/>
        <c:lblOffset val="100"/>
        <c:noMultiLvlLbl val="0"/>
      </c:catAx>
      <c:valAx>
        <c:axId val="-2120437864"/>
        <c:scaling>
          <c:orientation val="minMax"/>
          <c:max val="1.0"/>
        </c:scaling>
        <c:delete val="0"/>
        <c:axPos val="l"/>
        <c:numFmt formatCode="0%" sourceLinked="1"/>
        <c:majorTickMark val="out"/>
        <c:minorTickMark val="none"/>
        <c:tickLblPos val="nextTo"/>
        <c:crossAx val="-2120440920"/>
        <c:crosses val="autoZero"/>
        <c:crossBetween val="between"/>
      </c:valAx>
    </c:plotArea>
    <c:legend>
      <c:legendPos val="b"/>
      <c:layout/>
      <c:overlay val="0"/>
    </c:legend>
    <c:plotVisOnly val="1"/>
    <c:dispBlanksAs val="gap"/>
    <c:showDLblsOverMax val="0"/>
  </c:chart>
  <c:spPr>
    <a:solidFill>
      <a:schemeClr val="bg1"/>
    </a:solidFill>
  </c:spPr>
  <c:txPr>
    <a:bodyPr/>
    <a:lstStyle/>
    <a:p>
      <a:pPr>
        <a:defRPr sz="16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areaChart>
        <c:grouping val="percentStacked"/>
        <c:varyColors val="0"/>
        <c:ser>
          <c:idx val="0"/>
          <c:order val="0"/>
          <c:tx>
            <c:strRef>
              <c:f>'Fig3'!$C$4</c:f>
              <c:strCache>
                <c:ptCount val="1"/>
                <c:pt idx="0">
                  <c:v>Died</c:v>
                </c:pt>
              </c:strCache>
            </c:strRef>
          </c:tx>
          <c:cat>
            <c:strRef>
              <c:f>'Fig3'!$B$5:$B$7</c:f>
              <c:strCache>
                <c:ptCount val="3"/>
                <c:pt idx="0">
                  <c:v>Baseline</c:v>
                </c:pt>
                <c:pt idx="1">
                  <c:v>Follow Up Year 1</c:v>
                </c:pt>
                <c:pt idx="2">
                  <c:v>Follow Up Year 2</c:v>
                </c:pt>
              </c:strCache>
            </c:strRef>
          </c:cat>
          <c:val>
            <c:numRef>
              <c:f>'Fig3'!$C$5:$C$7</c:f>
              <c:numCache>
                <c:formatCode>0%</c:formatCode>
                <c:ptCount val="3"/>
                <c:pt idx="0">
                  <c:v>0.0</c:v>
                </c:pt>
                <c:pt idx="1">
                  <c:v>0.00795755968169761</c:v>
                </c:pt>
                <c:pt idx="2">
                  <c:v>0.0180853629129491</c:v>
                </c:pt>
              </c:numCache>
            </c:numRef>
          </c:val>
        </c:ser>
        <c:ser>
          <c:idx val="1"/>
          <c:order val="1"/>
          <c:tx>
            <c:strRef>
              <c:f>'Fig3'!$D$4</c:f>
              <c:strCache>
                <c:ptCount val="1"/>
                <c:pt idx="0">
                  <c:v>Migrated</c:v>
                </c:pt>
              </c:strCache>
            </c:strRef>
          </c:tx>
          <c:dLbls>
            <c:dLbl>
              <c:idx val="0"/>
              <c:delete val="1"/>
            </c:dLbl>
            <c:showLegendKey val="0"/>
            <c:showVal val="1"/>
            <c:showCatName val="0"/>
            <c:showSerName val="0"/>
            <c:showPercent val="0"/>
            <c:showBubbleSize val="0"/>
            <c:showLeaderLines val="0"/>
          </c:dLbls>
          <c:cat>
            <c:strRef>
              <c:f>'Fig3'!$B$5:$B$7</c:f>
              <c:strCache>
                <c:ptCount val="3"/>
                <c:pt idx="0">
                  <c:v>Baseline</c:v>
                </c:pt>
                <c:pt idx="1">
                  <c:v>Follow Up Year 1</c:v>
                </c:pt>
                <c:pt idx="2">
                  <c:v>Follow Up Year 2</c:v>
                </c:pt>
              </c:strCache>
            </c:strRef>
          </c:cat>
          <c:val>
            <c:numRef>
              <c:f>'Fig3'!$D$5:$D$7</c:f>
              <c:numCache>
                <c:formatCode>0%</c:formatCode>
                <c:ptCount val="3"/>
                <c:pt idx="0">
                  <c:v>0.0</c:v>
                </c:pt>
                <c:pt idx="1">
                  <c:v>0.08</c:v>
                </c:pt>
                <c:pt idx="2">
                  <c:v>0.118881118881119</c:v>
                </c:pt>
              </c:numCache>
            </c:numRef>
          </c:val>
        </c:ser>
        <c:ser>
          <c:idx val="2"/>
          <c:order val="2"/>
          <c:tx>
            <c:strRef>
              <c:f>'Fig3'!$E$4</c:f>
              <c:strCache>
                <c:ptCount val="1"/>
                <c:pt idx="0">
                  <c:v>New Dx</c:v>
                </c:pt>
              </c:strCache>
            </c:strRef>
          </c:tx>
          <c:dLbls>
            <c:dLbl>
              <c:idx val="1"/>
              <c:delete val="1"/>
            </c:dLbl>
            <c:dLbl>
              <c:idx val="2"/>
              <c:delete val="1"/>
            </c:dLbl>
            <c:showLegendKey val="0"/>
            <c:showVal val="1"/>
            <c:showCatName val="0"/>
            <c:showSerName val="0"/>
            <c:showPercent val="0"/>
            <c:showBubbleSize val="0"/>
            <c:showLeaderLines val="0"/>
          </c:dLbls>
          <c:cat>
            <c:strRef>
              <c:f>'Fig3'!$B$5:$B$7</c:f>
              <c:strCache>
                <c:ptCount val="3"/>
                <c:pt idx="0">
                  <c:v>Baseline</c:v>
                </c:pt>
                <c:pt idx="1">
                  <c:v>Follow Up Year 1</c:v>
                </c:pt>
                <c:pt idx="2">
                  <c:v>Follow Up Year 2</c:v>
                </c:pt>
              </c:strCache>
            </c:strRef>
          </c:cat>
          <c:val>
            <c:numRef>
              <c:f>'Fig3'!$E$5:$E$7</c:f>
              <c:numCache>
                <c:formatCode>0%</c:formatCode>
                <c:ptCount val="3"/>
                <c:pt idx="0">
                  <c:v>0.29</c:v>
                </c:pt>
                <c:pt idx="1">
                  <c:v>0.0</c:v>
                </c:pt>
                <c:pt idx="2">
                  <c:v>0.0</c:v>
                </c:pt>
              </c:numCache>
            </c:numRef>
          </c:val>
        </c:ser>
        <c:ser>
          <c:idx val="3"/>
          <c:order val="3"/>
          <c:tx>
            <c:strRef>
              <c:f>'Fig3'!$F$4</c:f>
              <c:strCache>
                <c:ptCount val="1"/>
                <c:pt idx="0">
                  <c:v>Prior Dx, no ART</c:v>
                </c:pt>
              </c:strCache>
            </c:strRef>
          </c:tx>
          <c:cat>
            <c:strRef>
              <c:f>'Fig3'!$B$5:$B$7</c:f>
              <c:strCache>
                <c:ptCount val="3"/>
                <c:pt idx="0">
                  <c:v>Baseline</c:v>
                </c:pt>
                <c:pt idx="1">
                  <c:v>Follow Up Year 1</c:v>
                </c:pt>
                <c:pt idx="2">
                  <c:v>Follow Up Year 2</c:v>
                </c:pt>
              </c:strCache>
            </c:strRef>
          </c:cat>
          <c:val>
            <c:numRef>
              <c:f>'Fig3'!$F$5:$F$7</c:f>
              <c:numCache>
                <c:formatCode>0%</c:formatCode>
                <c:ptCount val="3"/>
                <c:pt idx="0">
                  <c:v>0.14</c:v>
                </c:pt>
                <c:pt idx="1">
                  <c:v>0.08</c:v>
                </c:pt>
                <c:pt idx="2">
                  <c:v>0.05</c:v>
                </c:pt>
              </c:numCache>
            </c:numRef>
          </c:val>
        </c:ser>
        <c:ser>
          <c:idx val="4"/>
          <c:order val="4"/>
          <c:tx>
            <c:strRef>
              <c:f>'Fig3'!$G$4</c:f>
              <c:strCache>
                <c:ptCount val="1"/>
                <c:pt idx="0">
                  <c:v>ART, VL Fail </c:v>
                </c:pt>
              </c:strCache>
            </c:strRef>
          </c:tx>
          <c:cat>
            <c:strRef>
              <c:f>'Fig3'!$B$5:$B$7</c:f>
              <c:strCache>
                <c:ptCount val="3"/>
                <c:pt idx="0">
                  <c:v>Baseline</c:v>
                </c:pt>
                <c:pt idx="1">
                  <c:v>Follow Up Year 1</c:v>
                </c:pt>
                <c:pt idx="2">
                  <c:v>Follow Up Year 2</c:v>
                </c:pt>
              </c:strCache>
            </c:strRef>
          </c:cat>
          <c:val>
            <c:numRef>
              <c:f>'Fig3'!$G$5:$G$7</c:f>
              <c:numCache>
                <c:formatCode>0%</c:formatCode>
                <c:ptCount val="3"/>
                <c:pt idx="0">
                  <c:v>0.0782269395261805</c:v>
                </c:pt>
                <c:pt idx="1">
                  <c:v>0.096001516628027</c:v>
                </c:pt>
                <c:pt idx="2">
                  <c:v>0.0832139014084357</c:v>
                </c:pt>
              </c:numCache>
            </c:numRef>
          </c:val>
        </c:ser>
        <c:ser>
          <c:idx val="5"/>
          <c:order val="5"/>
          <c:tx>
            <c:strRef>
              <c:f>'Fig3'!$H$4</c:f>
              <c:strCache>
                <c:ptCount val="1"/>
                <c:pt idx="0">
                  <c:v>VL Sup</c:v>
                </c:pt>
              </c:strCache>
            </c:strRef>
          </c:tx>
          <c:cat>
            <c:strRef>
              <c:f>'Fig3'!$B$5:$B$7</c:f>
              <c:strCache>
                <c:ptCount val="3"/>
                <c:pt idx="0">
                  <c:v>Baseline</c:v>
                </c:pt>
                <c:pt idx="1">
                  <c:v>Follow Up Year 1</c:v>
                </c:pt>
                <c:pt idx="2">
                  <c:v>Follow Up Year 2</c:v>
                </c:pt>
              </c:strCache>
            </c:strRef>
          </c:cat>
          <c:val>
            <c:numRef>
              <c:f>'Fig3'!$H$5:$H$7</c:f>
              <c:numCache>
                <c:formatCode>0%</c:formatCode>
                <c:ptCount val="3"/>
                <c:pt idx="0">
                  <c:v>0.485554107013487</c:v>
                </c:pt>
                <c:pt idx="1">
                  <c:v>0.734960624678942</c:v>
                </c:pt>
                <c:pt idx="2">
                  <c:v>0.73</c:v>
                </c:pt>
              </c:numCache>
            </c:numRef>
          </c:val>
        </c:ser>
        <c:dLbls>
          <c:showLegendKey val="0"/>
          <c:showVal val="1"/>
          <c:showCatName val="0"/>
          <c:showSerName val="0"/>
          <c:showPercent val="0"/>
          <c:showBubbleSize val="0"/>
        </c:dLbls>
        <c:axId val="2113490552"/>
        <c:axId val="2113486264"/>
      </c:areaChart>
      <c:catAx>
        <c:axId val="2113490552"/>
        <c:scaling>
          <c:orientation val="minMax"/>
        </c:scaling>
        <c:delete val="0"/>
        <c:axPos val="b"/>
        <c:numFmt formatCode="General" sourceLinked="1"/>
        <c:majorTickMark val="out"/>
        <c:minorTickMark val="none"/>
        <c:tickLblPos val="nextTo"/>
        <c:crossAx val="2113486264"/>
        <c:crosses val="autoZero"/>
        <c:auto val="1"/>
        <c:lblAlgn val="ctr"/>
        <c:lblOffset val="100"/>
        <c:noMultiLvlLbl val="0"/>
      </c:catAx>
      <c:valAx>
        <c:axId val="2113486264"/>
        <c:scaling>
          <c:orientation val="minMax"/>
        </c:scaling>
        <c:delete val="0"/>
        <c:axPos val="l"/>
        <c:majorGridlines/>
        <c:numFmt formatCode="0%" sourceLinked="1"/>
        <c:majorTickMark val="out"/>
        <c:minorTickMark val="none"/>
        <c:tickLblPos val="nextTo"/>
        <c:crossAx val="2113490552"/>
        <c:crosses val="autoZero"/>
        <c:crossBetween val="midCat"/>
      </c:valAx>
    </c:plotArea>
    <c:plotVisOnly val="1"/>
    <c:dispBlanksAs val="gap"/>
    <c:showDLblsOverMax val="0"/>
  </c:chart>
  <c:txPr>
    <a:bodyPr/>
    <a:lstStyle/>
    <a:p>
      <a:pPr>
        <a:defRPr sz="16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areaChart>
        <c:grouping val="percentStacked"/>
        <c:varyColors val="0"/>
        <c:ser>
          <c:idx val="0"/>
          <c:order val="0"/>
          <c:tx>
            <c:strRef>
              <c:f>'Fig3'!$C$4</c:f>
              <c:strCache>
                <c:ptCount val="1"/>
                <c:pt idx="0">
                  <c:v>Died</c:v>
                </c:pt>
              </c:strCache>
            </c:strRef>
          </c:tx>
          <c:cat>
            <c:strRef>
              <c:f>'Fig3'!$B$5:$B$7</c:f>
              <c:strCache>
                <c:ptCount val="3"/>
                <c:pt idx="0">
                  <c:v>Baseline</c:v>
                </c:pt>
                <c:pt idx="1">
                  <c:v>Follow Up Year 1</c:v>
                </c:pt>
                <c:pt idx="2">
                  <c:v>Follow Up Year 2</c:v>
                </c:pt>
              </c:strCache>
            </c:strRef>
          </c:cat>
          <c:val>
            <c:numRef>
              <c:f>'Fig3'!$B$26:$B$28</c:f>
              <c:numCache>
                <c:formatCode>0%</c:formatCode>
                <c:ptCount val="3"/>
                <c:pt idx="0">
                  <c:v>0.0</c:v>
                </c:pt>
                <c:pt idx="1">
                  <c:v>0.00795755968169761</c:v>
                </c:pt>
                <c:pt idx="2">
                  <c:v>0.0180853629129491</c:v>
                </c:pt>
              </c:numCache>
            </c:numRef>
          </c:val>
        </c:ser>
        <c:ser>
          <c:idx val="1"/>
          <c:order val="1"/>
          <c:tx>
            <c:strRef>
              <c:f>'Fig3'!$D$4</c:f>
              <c:strCache>
                <c:ptCount val="1"/>
                <c:pt idx="0">
                  <c:v>Migrated</c:v>
                </c:pt>
              </c:strCache>
            </c:strRef>
          </c:tx>
          <c:dLbls>
            <c:dLbl>
              <c:idx val="0"/>
              <c:delete val="1"/>
            </c:dLbl>
            <c:showLegendKey val="0"/>
            <c:showVal val="1"/>
            <c:showCatName val="0"/>
            <c:showSerName val="0"/>
            <c:showPercent val="0"/>
            <c:showBubbleSize val="0"/>
            <c:showLeaderLines val="0"/>
          </c:dLbls>
          <c:cat>
            <c:strRef>
              <c:f>'Fig3'!$B$5:$B$7</c:f>
              <c:strCache>
                <c:ptCount val="3"/>
                <c:pt idx="0">
                  <c:v>Baseline</c:v>
                </c:pt>
                <c:pt idx="1">
                  <c:v>Follow Up Year 1</c:v>
                </c:pt>
                <c:pt idx="2">
                  <c:v>Follow Up Year 2</c:v>
                </c:pt>
              </c:strCache>
            </c:strRef>
          </c:cat>
          <c:val>
            <c:numRef>
              <c:f>'Fig3'!$C$26:$C$28</c:f>
              <c:numCache>
                <c:formatCode>0%</c:formatCode>
                <c:ptCount val="3"/>
                <c:pt idx="0">
                  <c:v>0.0</c:v>
                </c:pt>
                <c:pt idx="1">
                  <c:v>0.2</c:v>
                </c:pt>
                <c:pt idx="2">
                  <c:v>0.29</c:v>
                </c:pt>
              </c:numCache>
            </c:numRef>
          </c:val>
        </c:ser>
        <c:ser>
          <c:idx val="2"/>
          <c:order val="2"/>
          <c:tx>
            <c:strRef>
              <c:f>'Fig3'!$E$4</c:f>
              <c:strCache>
                <c:ptCount val="1"/>
                <c:pt idx="0">
                  <c:v>New Dx</c:v>
                </c:pt>
              </c:strCache>
            </c:strRef>
          </c:tx>
          <c:dLbls>
            <c:dLbl>
              <c:idx val="1"/>
              <c:delete val="1"/>
            </c:dLbl>
            <c:dLbl>
              <c:idx val="2"/>
              <c:delete val="1"/>
            </c:dLbl>
            <c:showLegendKey val="0"/>
            <c:showVal val="1"/>
            <c:showCatName val="0"/>
            <c:showSerName val="0"/>
            <c:showPercent val="0"/>
            <c:showBubbleSize val="0"/>
            <c:showLeaderLines val="0"/>
          </c:dLbls>
          <c:cat>
            <c:strRef>
              <c:f>'Fig3'!$B$5:$B$7</c:f>
              <c:strCache>
                <c:ptCount val="3"/>
                <c:pt idx="0">
                  <c:v>Baseline</c:v>
                </c:pt>
                <c:pt idx="1">
                  <c:v>Follow Up Year 1</c:v>
                </c:pt>
                <c:pt idx="2">
                  <c:v>Follow Up Year 2</c:v>
                </c:pt>
              </c:strCache>
            </c:strRef>
          </c:cat>
          <c:val>
            <c:numRef>
              <c:f>'Fig3'!$D$26:$D$28</c:f>
              <c:numCache>
                <c:formatCode>0%</c:formatCode>
                <c:ptCount val="3"/>
                <c:pt idx="0">
                  <c:v>0.45</c:v>
                </c:pt>
                <c:pt idx="1">
                  <c:v>0.0</c:v>
                </c:pt>
                <c:pt idx="2">
                  <c:v>0.0</c:v>
                </c:pt>
              </c:numCache>
            </c:numRef>
          </c:val>
        </c:ser>
        <c:ser>
          <c:idx val="3"/>
          <c:order val="3"/>
          <c:tx>
            <c:strRef>
              <c:f>'Fig3'!$F$4</c:f>
              <c:strCache>
                <c:ptCount val="1"/>
                <c:pt idx="0">
                  <c:v>Prior Dx, no ART</c:v>
                </c:pt>
              </c:strCache>
            </c:strRef>
          </c:tx>
          <c:cat>
            <c:strRef>
              <c:f>'Fig3'!$B$5:$B$7</c:f>
              <c:strCache>
                <c:ptCount val="3"/>
                <c:pt idx="0">
                  <c:v>Baseline</c:v>
                </c:pt>
                <c:pt idx="1">
                  <c:v>Follow Up Year 1</c:v>
                </c:pt>
                <c:pt idx="2">
                  <c:v>Follow Up Year 2</c:v>
                </c:pt>
              </c:strCache>
            </c:strRef>
          </c:cat>
          <c:val>
            <c:numRef>
              <c:f>'Fig3'!$E$26:$E$28</c:f>
              <c:numCache>
                <c:formatCode>0%</c:formatCode>
                <c:ptCount val="3"/>
                <c:pt idx="0">
                  <c:v>0.19</c:v>
                </c:pt>
                <c:pt idx="1">
                  <c:v>0.12</c:v>
                </c:pt>
                <c:pt idx="2">
                  <c:v>0.05</c:v>
                </c:pt>
              </c:numCache>
            </c:numRef>
          </c:val>
        </c:ser>
        <c:ser>
          <c:idx val="4"/>
          <c:order val="4"/>
          <c:tx>
            <c:strRef>
              <c:f>'Fig3'!$G$4</c:f>
              <c:strCache>
                <c:ptCount val="1"/>
                <c:pt idx="0">
                  <c:v>ART, VL Fail </c:v>
                </c:pt>
              </c:strCache>
            </c:strRef>
          </c:tx>
          <c:cat>
            <c:strRef>
              <c:f>'Fig3'!$B$5:$B$7</c:f>
              <c:strCache>
                <c:ptCount val="3"/>
                <c:pt idx="0">
                  <c:v>Baseline</c:v>
                </c:pt>
                <c:pt idx="1">
                  <c:v>Follow Up Year 1</c:v>
                </c:pt>
                <c:pt idx="2">
                  <c:v>Follow Up Year 2</c:v>
                </c:pt>
              </c:strCache>
            </c:strRef>
          </c:cat>
          <c:val>
            <c:numRef>
              <c:f>'Fig3'!$F$26:$F$28</c:f>
              <c:numCache>
                <c:formatCode>0%</c:formatCode>
                <c:ptCount val="3"/>
                <c:pt idx="0">
                  <c:v>0.07</c:v>
                </c:pt>
                <c:pt idx="1">
                  <c:v>0.11</c:v>
                </c:pt>
                <c:pt idx="2">
                  <c:v>0.1</c:v>
                </c:pt>
              </c:numCache>
            </c:numRef>
          </c:val>
        </c:ser>
        <c:ser>
          <c:idx val="5"/>
          <c:order val="5"/>
          <c:tx>
            <c:strRef>
              <c:f>'Fig3'!$H$4</c:f>
              <c:strCache>
                <c:ptCount val="1"/>
                <c:pt idx="0">
                  <c:v>VL Sup</c:v>
                </c:pt>
              </c:strCache>
            </c:strRef>
          </c:tx>
          <c:cat>
            <c:strRef>
              <c:f>'Fig3'!$B$5:$B$7</c:f>
              <c:strCache>
                <c:ptCount val="3"/>
                <c:pt idx="0">
                  <c:v>Baseline</c:v>
                </c:pt>
                <c:pt idx="1">
                  <c:v>Follow Up Year 1</c:v>
                </c:pt>
                <c:pt idx="2">
                  <c:v>Follow Up Year 2</c:v>
                </c:pt>
              </c:strCache>
            </c:strRef>
          </c:cat>
          <c:val>
            <c:numRef>
              <c:f>'Fig3'!$G$26:$G$28</c:f>
              <c:numCache>
                <c:formatCode>0%</c:formatCode>
                <c:ptCount val="3"/>
                <c:pt idx="0">
                  <c:v>0.28</c:v>
                </c:pt>
                <c:pt idx="1">
                  <c:v>0.56</c:v>
                </c:pt>
                <c:pt idx="2">
                  <c:v>0.55</c:v>
                </c:pt>
              </c:numCache>
            </c:numRef>
          </c:val>
        </c:ser>
        <c:dLbls>
          <c:showLegendKey val="0"/>
          <c:showVal val="1"/>
          <c:showCatName val="0"/>
          <c:showSerName val="0"/>
          <c:showPercent val="0"/>
          <c:showBubbleSize val="0"/>
        </c:dLbls>
        <c:axId val="-2120456200"/>
        <c:axId val="-2120453160"/>
      </c:areaChart>
      <c:catAx>
        <c:axId val="-2120456200"/>
        <c:scaling>
          <c:orientation val="minMax"/>
        </c:scaling>
        <c:delete val="0"/>
        <c:axPos val="b"/>
        <c:numFmt formatCode="General" sourceLinked="1"/>
        <c:majorTickMark val="out"/>
        <c:minorTickMark val="none"/>
        <c:tickLblPos val="nextTo"/>
        <c:crossAx val="-2120453160"/>
        <c:crosses val="autoZero"/>
        <c:auto val="1"/>
        <c:lblAlgn val="ctr"/>
        <c:lblOffset val="100"/>
        <c:noMultiLvlLbl val="0"/>
      </c:catAx>
      <c:valAx>
        <c:axId val="-2120453160"/>
        <c:scaling>
          <c:orientation val="minMax"/>
        </c:scaling>
        <c:delete val="0"/>
        <c:axPos val="l"/>
        <c:majorGridlines/>
        <c:numFmt formatCode="0%" sourceLinked="1"/>
        <c:majorTickMark val="out"/>
        <c:minorTickMark val="none"/>
        <c:tickLblPos val="nextTo"/>
        <c:crossAx val="-2120456200"/>
        <c:crosses val="autoZero"/>
        <c:crossBetween val="midCat"/>
      </c:valAx>
    </c:plotArea>
    <c:plotVisOnly val="1"/>
    <c:dispBlanksAs val="gap"/>
    <c:showDLblsOverMax val="0"/>
  </c:chart>
  <c:txPr>
    <a:bodyPr/>
    <a:lstStyle/>
    <a:p>
      <a:pPr>
        <a:defRPr sz="16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1"/>
          <c:order val="0"/>
          <c:tx>
            <c:strRef>
              <c:f>'new graphs by bl status'!$A$13</c:f>
              <c:strCache>
                <c:ptCount val="1"/>
                <c:pt idx="0">
                  <c:v>Follow Up Year 1</c:v>
                </c:pt>
              </c:strCache>
            </c:strRef>
          </c:tx>
          <c:invertIfNegative val="0"/>
          <c:cat>
            <c:strRef>
              <c:f>('new graphs by bl status'!$B$11,'new graphs by bl status'!$E$11,'new graphs by bl status'!$H$11,'new graphs by bl status'!$K$11)</c:f>
              <c:strCache>
                <c:ptCount val="4"/>
                <c:pt idx="0">
                  <c:v>New diagnosis</c:v>
                </c:pt>
                <c:pt idx="1">
                  <c:v>Prior diagnosis but no ART</c:v>
                </c:pt>
                <c:pt idx="2">
                  <c:v>ART but VL≥500 cps/ml</c:v>
                </c:pt>
                <c:pt idx="3">
                  <c:v>VL&lt;500 cps/ml</c:v>
                </c:pt>
              </c:strCache>
            </c:strRef>
          </c:cat>
          <c:val>
            <c:numRef>
              <c:f>('new graphs by bl status'!$B$13,'new graphs by bl status'!$E$13,'new graphs by bl status'!$H$13,'new graphs by bl status'!$K$13)</c:f>
              <c:numCache>
                <c:formatCode>0%</c:formatCode>
                <c:ptCount val="4"/>
                <c:pt idx="0">
                  <c:v>0.63</c:v>
                </c:pt>
                <c:pt idx="1">
                  <c:v>0.78</c:v>
                </c:pt>
                <c:pt idx="2">
                  <c:v>0.5</c:v>
                </c:pt>
                <c:pt idx="3">
                  <c:v>0.9648</c:v>
                </c:pt>
              </c:numCache>
            </c:numRef>
          </c:val>
        </c:ser>
        <c:ser>
          <c:idx val="2"/>
          <c:order val="1"/>
          <c:tx>
            <c:strRef>
              <c:f>'new graphs by bl status'!$A$14</c:f>
              <c:strCache>
                <c:ptCount val="1"/>
                <c:pt idx="0">
                  <c:v>Follow Up Year 2</c:v>
                </c:pt>
              </c:strCache>
            </c:strRef>
          </c:tx>
          <c:invertIfNegative val="0"/>
          <c:cat>
            <c:strRef>
              <c:f>('new graphs by bl status'!$B$11,'new graphs by bl status'!$E$11,'new graphs by bl status'!$H$11,'new graphs by bl status'!$K$11)</c:f>
              <c:strCache>
                <c:ptCount val="4"/>
                <c:pt idx="0">
                  <c:v>New diagnosis</c:v>
                </c:pt>
                <c:pt idx="1">
                  <c:v>Prior diagnosis but no ART</c:v>
                </c:pt>
                <c:pt idx="2">
                  <c:v>ART but VL≥500 cps/ml</c:v>
                </c:pt>
                <c:pt idx="3">
                  <c:v>VL&lt;500 cps/ml</c:v>
                </c:pt>
              </c:strCache>
            </c:strRef>
          </c:cat>
          <c:val>
            <c:numRef>
              <c:f>('new graphs by bl status'!$B$14,'new graphs by bl status'!$E$14,'new graphs by bl status'!$H$14,'new graphs by bl status'!$K$14)</c:f>
              <c:numCache>
                <c:formatCode>0%</c:formatCode>
                <c:ptCount val="4"/>
                <c:pt idx="0">
                  <c:v>0.69</c:v>
                </c:pt>
                <c:pt idx="1">
                  <c:v>0.8713</c:v>
                </c:pt>
                <c:pt idx="2">
                  <c:v>0.62</c:v>
                </c:pt>
                <c:pt idx="3">
                  <c:v>0.9687</c:v>
                </c:pt>
              </c:numCache>
            </c:numRef>
          </c:val>
        </c:ser>
        <c:dLbls>
          <c:dLblPos val="ctr"/>
          <c:showLegendKey val="0"/>
          <c:showVal val="1"/>
          <c:showCatName val="0"/>
          <c:showSerName val="0"/>
          <c:showPercent val="0"/>
          <c:showBubbleSize val="0"/>
        </c:dLbls>
        <c:gapWidth val="150"/>
        <c:axId val="-2120986376"/>
        <c:axId val="-2120991928"/>
      </c:barChart>
      <c:catAx>
        <c:axId val="-2120986376"/>
        <c:scaling>
          <c:orientation val="minMax"/>
        </c:scaling>
        <c:delete val="0"/>
        <c:axPos val="b"/>
        <c:title>
          <c:tx>
            <c:rich>
              <a:bodyPr/>
              <a:lstStyle/>
              <a:p>
                <a:pPr>
                  <a:defRPr/>
                </a:pPr>
                <a:r>
                  <a:rPr lang="en-US"/>
                  <a:t>Baseline Cascade Status</a:t>
                </a:r>
              </a:p>
            </c:rich>
          </c:tx>
          <c:layout/>
          <c:overlay val="0"/>
        </c:title>
        <c:majorTickMark val="out"/>
        <c:minorTickMark val="none"/>
        <c:tickLblPos val="nextTo"/>
        <c:crossAx val="-2120991928"/>
        <c:crosses val="autoZero"/>
        <c:auto val="1"/>
        <c:lblAlgn val="ctr"/>
        <c:lblOffset val="100"/>
        <c:noMultiLvlLbl val="0"/>
      </c:catAx>
      <c:valAx>
        <c:axId val="-2120991928"/>
        <c:scaling>
          <c:orientation val="minMax"/>
          <c:max val="1.0"/>
        </c:scaling>
        <c:delete val="0"/>
        <c:axPos val="l"/>
        <c:title>
          <c:tx>
            <c:rich>
              <a:bodyPr rot="-5400000" vert="horz"/>
              <a:lstStyle/>
              <a:p>
                <a:pPr>
                  <a:defRPr/>
                </a:pPr>
                <a:r>
                  <a:rPr lang="en-US"/>
                  <a:t>Proportion Virally Suppressed</a:t>
                </a:r>
              </a:p>
            </c:rich>
          </c:tx>
          <c:layout/>
          <c:overlay val="0"/>
        </c:title>
        <c:numFmt formatCode="0%" sourceLinked="1"/>
        <c:majorTickMark val="out"/>
        <c:minorTickMark val="none"/>
        <c:tickLblPos val="nextTo"/>
        <c:crossAx val="-2120986376"/>
        <c:crosses val="autoZero"/>
        <c:crossBetween val="between"/>
      </c:valAx>
    </c:plotArea>
    <c:legend>
      <c:legendPos val="t"/>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65C497-BE11-134B-B895-F476618CCEDD}" type="doc">
      <dgm:prSet loTypeId="urn:microsoft.com/office/officeart/2005/8/layout/process1" loCatId="" qsTypeId="urn:microsoft.com/office/officeart/2005/8/quickstyle/simple4" qsCatId="simple" csTypeId="urn:microsoft.com/office/officeart/2005/8/colors/accent1_2" csCatId="accent1" phldr="1"/>
      <dgm:spPr/>
    </dgm:pt>
    <dgm:pt modelId="{0F81AF86-E7DC-794A-A39B-B9C1E312B028}" type="pres">
      <dgm:prSet presAssocID="{4A65C497-BE11-134B-B895-F476618CCEDD}" presName="Name0" presStyleCnt="0">
        <dgm:presLayoutVars>
          <dgm:dir/>
          <dgm:resizeHandles val="exact"/>
        </dgm:presLayoutVars>
      </dgm:prSet>
      <dgm:spPr/>
    </dgm:pt>
  </dgm:ptLst>
  <dgm:cxnLst>
    <dgm:cxn modelId="{36D598CB-5783-7F4A-A3B9-311B8D74CE2C}" type="presOf" srcId="{4A65C497-BE11-134B-B895-F476618CCEDD}" destId="{0F81AF86-E7DC-794A-A39B-B9C1E312B028}"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C43463-5F27-6D4A-B4EF-834B76BB0D59}" type="datetimeFigureOut">
              <a:rPr lang="en-US" smtClean="0"/>
              <a:t>4/18/17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063D52-2AA0-1D43-9D85-90DB12B6A3FF}" type="slidenum">
              <a:rPr lang="en-US" smtClean="0"/>
              <a:t>‹#›</a:t>
            </a:fld>
            <a:endParaRPr lang="en-US"/>
          </a:p>
        </p:txBody>
      </p:sp>
    </p:spTree>
    <p:extLst>
      <p:ext uri="{BB962C8B-B14F-4D97-AF65-F5344CB8AC3E}">
        <p14:creationId xmlns:p14="http://schemas.microsoft.com/office/powerpoint/2010/main" val="22120507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7C06E0-9D55-8C4E-B4BD-B8B8B2E4321F}" type="slidenum">
              <a:rPr lang="en-US">
                <a:solidFill>
                  <a:srgbClr val="000000"/>
                </a:solidFill>
              </a:rPr>
              <a:pPr fontAlgn="base">
                <a:spcBef>
                  <a:spcPct val="0"/>
                </a:spcBef>
                <a:spcAft>
                  <a:spcPct val="0"/>
                </a:spcAft>
                <a:defRPr/>
              </a:pPr>
              <a:t>1</a:t>
            </a:fld>
            <a:endParaRPr lang="en-US">
              <a:solidFill>
                <a:srgbClr val="000000"/>
              </a:solidFill>
            </a:endParaRPr>
          </a:p>
        </p:txBody>
      </p:sp>
      <p:sp>
        <p:nvSpPr>
          <p:cNvPr id="51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smtClean="0">
                <a:latin typeface="Arial" charset="0"/>
              </a:rPr>
              <a:t>Like</a:t>
            </a:r>
            <a:r>
              <a:rPr lang="en-US" baseline="0" dirty="0" smtClean="0">
                <a:latin typeface="Arial" charset="0"/>
              </a:rPr>
              <a:t> to thank the organizers, IDM, and Anna </a:t>
            </a:r>
            <a:r>
              <a:rPr lang="en-US" baseline="0" dirty="0" err="1" smtClean="0">
                <a:latin typeface="Arial" charset="0"/>
              </a:rPr>
              <a:t>Bersteyn</a:t>
            </a:r>
            <a:r>
              <a:rPr lang="en-US" baseline="0" dirty="0" smtClean="0">
                <a:latin typeface="Arial" charset="0"/>
              </a:rPr>
              <a:t> for </a:t>
            </a:r>
            <a:r>
              <a:rPr lang="en-US" baseline="0" dirty="0" err="1" smtClean="0">
                <a:latin typeface="Arial" charset="0"/>
              </a:rPr>
              <a:t>inviation</a:t>
            </a:r>
            <a:r>
              <a:rPr lang="en-US" baseline="0" dirty="0" smtClean="0">
                <a:latin typeface="Arial" charset="0"/>
              </a:rPr>
              <a:t> to talk to you today about f the SEARCH Study:  a </a:t>
            </a:r>
            <a:r>
              <a:rPr lang="en-US" sz="1200" i="1" dirty="0" smtClean="0"/>
              <a:t>cluster randomized HIV prevention and treatment trial in rural Kenya and Uganda</a:t>
            </a:r>
            <a:r>
              <a:rPr lang="en-US" sz="1200" i="1" baseline="0" dirty="0" smtClean="0"/>
              <a:t>. Honored </a:t>
            </a:r>
            <a:r>
              <a:rPr lang="en-US" sz="1200" i="1" baseline="0" dirty="0" err="1" smtClean="0"/>
              <a:t>ot</a:t>
            </a:r>
            <a:r>
              <a:rPr lang="en-US" sz="1200" i="1" baseline="0" dirty="0" smtClean="0"/>
              <a:t> have </a:t>
            </a:r>
            <a:r>
              <a:rPr lang="en-US" sz="1200" i="1" baseline="0" dirty="0" err="1" smtClean="0"/>
              <a:t>th</a:t>
            </a:r>
            <a:r>
              <a:rPr lang="en-US" sz="1200" i="1" baseline="0" dirty="0" smtClean="0"/>
              <a:t> </a:t>
            </a:r>
            <a:r>
              <a:rPr lang="en-US" sz="1200" i="1" baseline="0" dirty="0" err="1" smtClean="0"/>
              <a:t>echance</a:t>
            </a:r>
            <a:r>
              <a:rPr lang="en-US" sz="1200" i="1" baseline="0" dirty="0" smtClean="0"/>
              <a:t> </a:t>
            </a:r>
            <a:r>
              <a:rPr lang="en-US" sz="1200" i="1" baseline="0" dirty="0" err="1" smtClean="0"/>
              <a:t>ot</a:t>
            </a:r>
            <a:r>
              <a:rPr lang="en-US" sz="1200" i="1" baseline="0" dirty="0" smtClean="0"/>
              <a:t> present on behalf of the SERCH </a:t>
            </a:r>
            <a:r>
              <a:rPr lang="en-US" sz="1200" i="1" baseline="0" dirty="0" err="1" smtClean="0"/>
              <a:t>STUdy</a:t>
            </a:r>
            <a:r>
              <a:rPr lang="en-US" sz="1200" i="1" baseline="0" dirty="0" smtClean="0"/>
              <a:t> TEAM and the SEARCH communities.</a:t>
            </a:r>
            <a:r>
              <a:rPr lang="en-US" sz="1200" dirty="0" smtClean="0"/>
              <a:t> .</a:t>
            </a:r>
            <a:endParaRPr lang="en-US" dirty="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latin typeface="Calibri" charset="0"/>
              </a:rPr>
              <a:t>In </a:t>
            </a:r>
            <a:r>
              <a:rPr lang="en-US" dirty="0">
                <a:latin typeface="Calibri" charset="0"/>
              </a:rPr>
              <a:t>the first component of the SEARCH intervention, we sought to test at least 90% of the whole community for HIV every year.</a:t>
            </a:r>
          </a:p>
          <a:p>
            <a:pPr>
              <a:spcBef>
                <a:spcPct val="0"/>
              </a:spcBef>
            </a:pPr>
            <a:r>
              <a:rPr lang="en-US" b="1" dirty="0">
                <a:latin typeface="Calibri" charset="0"/>
              </a:rPr>
              <a:t>Our approach was community-based out of facility testing</a:t>
            </a:r>
            <a:r>
              <a:rPr lang="en-US" dirty="0">
                <a:latin typeface="Calibri" charset="0"/>
              </a:rPr>
              <a:t>, and integrated testing for multiple diseases including HIV, DM, HTN, and malaria.</a:t>
            </a:r>
          </a:p>
          <a:p>
            <a:pPr>
              <a:spcBef>
                <a:spcPct val="0"/>
              </a:spcBef>
            </a:pPr>
            <a:r>
              <a:rPr lang="en-US" dirty="0">
                <a:latin typeface="Calibri" charset="0"/>
              </a:rPr>
              <a:t>A key concept was to collapse the care cascade between testing and ART start. We provided immediate linkage to health facilities for diseases we diagnosed.</a:t>
            </a:r>
          </a:p>
          <a:p>
            <a:pPr>
              <a:spcBef>
                <a:spcPct val="0"/>
              </a:spcBef>
            </a:pPr>
            <a:endParaRPr lang="en-US" dirty="0">
              <a:latin typeface="Calibri" charset="0"/>
            </a:endParaRPr>
          </a:p>
          <a:p>
            <a:pPr>
              <a:spcBef>
                <a:spcPct val="0"/>
              </a:spcBef>
            </a:pPr>
            <a:r>
              <a:rPr lang="en-US" dirty="0">
                <a:latin typeface="Calibri" charset="0"/>
              </a:rPr>
              <a:t>Steps we used to implement this approach were </a:t>
            </a:r>
          </a:p>
          <a:p>
            <a:pPr>
              <a:spcBef>
                <a:spcPct val="0"/>
              </a:spcBef>
            </a:pPr>
            <a:r>
              <a:rPr lang="en-US" dirty="0">
                <a:latin typeface="Calibri" charset="0"/>
              </a:rPr>
              <a:t>Frist: Household census and community mobilization (baseline of the study)</a:t>
            </a:r>
          </a:p>
          <a:p>
            <a:pPr>
              <a:spcBef>
                <a:spcPct val="0"/>
              </a:spcBef>
            </a:pPr>
            <a:r>
              <a:rPr lang="en-US" dirty="0">
                <a:latin typeface="Calibri" charset="0"/>
              </a:rPr>
              <a:t>Second, Community Health fairs with multi-disease services</a:t>
            </a:r>
          </a:p>
          <a:p>
            <a:pPr>
              <a:spcBef>
                <a:spcPct val="0"/>
              </a:spcBef>
            </a:pPr>
            <a:r>
              <a:rPr lang="en-US" dirty="0">
                <a:latin typeface="Calibri" charset="0"/>
              </a:rPr>
              <a:t>Third: we provided Home-based  testing for non </a:t>
            </a:r>
            <a:r>
              <a:rPr lang="en-US" dirty="0" smtClean="0">
                <a:latin typeface="Calibri" charset="0"/>
              </a:rPr>
              <a:t>participants</a:t>
            </a:r>
          </a:p>
          <a:p>
            <a:pPr>
              <a:spcBef>
                <a:spcPct val="0"/>
              </a:spcBef>
            </a:pPr>
            <a:endParaRPr lang="en-US" dirty="0" smtClean="0">
              <a:latin typeface="Calibri" charset="0"/>
            </a:endParaRPr>
          </a:p>
          <a:p>
            <a:pPr>
              <a:spcBef>
                <a:spcPct val="0"/>
              </a:spcBef>
            </a:pPr>
            <a:r>
              <a:rPr lang="en-US" dirty="0" smtClean="0">
                <a:latin typeface="Calibri" charset="0"/>
              </a:rPr>
              <a:t>Two weeks- local services. Total coverage by </a:t>
            </a:r>
            <a:r>
              <a:rPr lang="en-US" dirty="0" err="1" smtClean="0">
                <a:latin typeface="Calibri" charset="0"/>
              </a:rPr>
              <a:t>chc</a:t>
            </a:r>
            <a:r>
              <a:rPr lang="en-US" dirty="0" smtClean="0">
                <a:latin typeface="Calibri" charset="0"/>
              </a:rPr>
              <a:t> 90-60%. </a:t>
            </a:r>
            <a:endParaRPr lang="en-US" dirty="0">
              <a:latin typeface="Calibri" charset="0"/>
            </a:endParaRP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1DB0B41E-0F91-5642-B255-D183259BA1F9}" type="slidenum">
              <a:rPr lang="en-US"/>
              <a:pPr fontAlgn="base">
                <a:spcBef>
                  <a:spcPct val="0"/>
                </a:spcBef>
                <a:spcAft>
                  <a:spcPct val="0"/>
                </a:spcAft>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a:lstStyle/>
          <a:p>
            <a:pPr>
              <a:defRPr/>
            </a:pPr>
            <a:r>
              <a:rPr lang="en-US" dirty="0" smtClean="0"/>
              <a:t>Here- a brief</a:t>
            </a:r>
            <a:r>
              <a:rPr lang="en-US" baseline="0" dirty="0" smtClean="0"/>
              <a:t> photo tour though a community health campaign. Meeting with local leaders, flyers, </a:t>
            </a:r>
            <a:r>
              <a:rPr lang="en-US" baseline="0" dirty="0" err="1" smtClean="0"/>
              <a:t>chirch</a:t>
            </a:r>
            <a:r>
              <a:rPr lang="en-US" baseline="0" dirty="0" smtClean="0"/>
              <a:t> groups. Choose convenient sites within communities.. One site for several days then move. </a:t>
            </a:r>
          </a:p>
          <a:p>
            <a:pPr>
              <a:defRPr/>
            </a:pPr>
            <a:r>
              <a:rPr lang="en-US" baseline="0" dirty="0" smtClean="0"/>
              <a:t>Campaigns provide health education. Ex: men’s tents for </a:t>
            </a:r>
            <a:r>
              <a:rPr lang="en-US" baseline="0" dirty="0" err="1" smtClean="0"/>
              <a:t>mens</a:t>
            </a:r>
            <a:r>
              <a:rPr lang="en-US" baseline="0" dirty="0" smtClean="0"/>
              <a:t> health concerns (came out of community suggestion). </a:t>
            </a:r>
          </a:p>
          <a:p>
            <a:pPr>
              <a:defRPr/>
            </a:pPr>
            <a:r>
              <a:rPr lang="en-US" baseline="0" dirty="0" smtClean="0"/>
              <a:t>Welcome area- linked to census by biometrics. </a:t>
            </a:r>
          </a:p>
          <a:p>
            <a:pPr>
              <a:defRPr/>
            </a:pPr>
            <a:r>
              <a:rPr lang="en-US" baseline="0" dirty="0" smtClean="0"/>
              <a:t>BP, lab, (malaria rapid </a:t>
            </a:r>
            <a:r>
              <a:rPr lang="en-US" baseline="0" dirty="0" err="1" smtClean="0"/>
              <a:t>diagnstics</a:t>
            </a:r>
            <a:r>
              <a:rPr lang="en-US" baseline="0" dirty="0" smtClean="0"/>
              <a:t> if fever)</a:t>
            </a:r>
          </a:p>
          <a:p>
            <a:pPr>
              <a:defRPr/>
            </a:pPr>
            <a:r>
              <a:rPr lang="en-US" baseline="0" dirty="0" smtClean="0"/>
              <a:t>Condom, mmc </a:t>
            </a:r>
            <a:r>
              <a:rPr lang="en-US" baseline="0" dirty="0" err="1" smtClean="0"/>
              <a:t>referal</a:t>
            </a:r>
            <a:r>
              <a:rPr lang="en-US" baseline="0" dirty="0" smtClean="0"/>
              <a:t>, </a:t>
            </a:r>
            <a:r>
              <a:rPr lang="en-US" baseline="0" dirty="0" err="1" smtClean="0"/>
              <a:t>fmily</a:t>
            </a:r>
            <a:r>
              <a:rPr lang="en-US" baseline="0" dirty="0" smtClean="0"/>
              <a:t> planning and </a:t>
            </a:r>
            <a:r>
              <a:rPr lang="en-US" baseline="0" dirty="0" err="1" smtClean="0"/>
              <a:t>cervial</a:t>
            </a:r>
            <a:r>
              <a:rPr lang="en-US" baseline="0" dirty="0" smtClean="0"/>
              <a:t> cancer</a:t>
            </a:r>
          </a:p>
          <a:p>
            <a:pPr>
              <a:defRPr/>
            </a:pPr>
            <a:r>
              <a:rPr lang="en-US" baseline="0" dirty="0" smtClean="0"/>
              <a:t>Immediate linkage- warm hand off (</a:t>
            </a:r>
            <a:r>
              <a:rPr lang="en-US" baseline="0" dirty="0" err="1" smtClean="0"/>
              <a:t>intordcution</a:t>
            </a:r>
            <a:r>
              <a:rPr lang="en-US" baseline="0" dirty="0" smtClean="0"/>
              <a:t>, call). Deworming- </a:t>
            </a:r>
            <a:r>
              <a:rPr lang="en-US" baseline="0" dirty="0" err="1" smtClean="0"/>
              <a:t>albendazole</a:t>
            </a:r>
            <a:r>
              <a:rPr lang="en-US" baseline="0" dirty="0" smtClean="0"/>
              <a:t>/</a:t>
            </a:r>
            <a:r>
              <a:rPr lang="en-US" baseline="0" dirty="0" err="1" smtClean="0"/>
              <a:t>vit</a:t>
            </a:r>
            <a:r>
              <a:rPr lang="en-US" baseline="0" dirty="0" smtClean="0"/>
              <a:t> A for kids. Raffle. </a:t>
            </a:r>
          </a:p>
          <a:p>
            <a:pPr>
              <a:defRPr/>
            </a:pPr>
            <a:r>
              <a:rPr lang="en-US" baseline="0" dirty="0" smtClean="0"/>
              <a:t>Not shown here- </a:t>
            </a:r>
            <a:r>
              <a:rPr lang="en-US" baseline="0" dirty="0" err="1" smtClean="0"/>
              <a:t>subbsequent</a:t>
            </a:r>
            <a:r>
              <a:rPr lang="en-US" baseline="0" dirty="0" smtClean="0"/>
              <a:t> home based tracking for non-a </a:t>
            </a:r>
            <a:r>
              <a:rPr lang="en-US" baseline="0" dirty="0" err="1" smtClean="0"/>
              <a:t>ttendes</a:t>
            </a:r>
            <a:r>
              <a:rPr lang="en-US" baseline="0" dirty="0" smtClean="0"/>
              <a:t>. </a:t>
            </a:r>
            <a:endParaRPr lang="en-US" dirty="0"/>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29057" indent="-280406">
              <a:defRPr sz="1200">
                <a:solidFill>
                  <a:schemeClr val="tx1"/>
                </a:solidFill>
                <a:latin typeface="Arial" charset="0"/>
                <a:ea typeface="ＭＳ Ｐゴシック" charset="0"/>
              </a:defRPr>
            </a:lvl2pPr>
            <a:lvl3pPr marL="1121626" indent="-224325">
              <a:defRPr sz="1200">
                <a:solidFill>
                  <a:schemeClr val="tx1"/>
                </a:solidFill>
                <a:latin typeface="Arial" charset="0"/>
                <a:ea typeface="ＭＳ Ｐゴシック" charset="0"/>
              </a:defRPr>
            </a:lvl3pPr>
            <a:lvl4pPr marL="1570276" indent="-224325">
              <a:defRPr sz="1200">
                <a:solidFill>
                  <a:schemeClr val="tx1"/>
                </a:solidFill>
                <a:latin typeface="Arial" charset="0"/>
                <a:ea typeface="ＭＳ Ｐゴシック" charset="0"/>
              </a:defRPr>
            </a:lvl4pPr>
            <a:lvl5pPr marL="2018927" indent="-224325">
              <a:defRPr sz="1200">
                <a:solidFill>
                  <a:schemeClr val="tx1"/>
                </a:solidFill>
                <a:latin typeface="Arial" charset="0"/>
                <a:ea typeface="ＭＳ Ｐゴシック" charset="0"/>
              </a:defRPr>
            </a:lvl5pPr>
            <a:lvl6pPr marL="2467577" indent="-224325" eaLnBrk="0" fontAlgn="base" hangingPunct="0">
              <a:spcBef>
                <a:spcPct val="30000"/>
              </a:spcBef>
              <a:spcAft>
                <a:spcPct val="0"/>
              </a:spcAft>
              <a:defRPr sz="1200">
                <a:solidFill>
                  <a:schemeClr val="tx1"/>
                </a:solidFill>
                <a:latin typeface="Arial" charset="0"/>
                <a:ea typeface="ＭＳ Ｐゴシック" charset="0"/>
              </a:defRPr>
            </a:lvl6pPr>
            <a:lvl7pPr marL="2916227" indent="-224325" eaLnBrk="0" fontAlgn="base" hangingPunct="0">
              <a:spcBef>
                <a:spcPct val="30000"/>
              </a:spcBef>
              <a:spcAft>
                <a:spcPct val="0"/>
              </a:spcAft>
              <a:defRPr sz="1200">
                <a:solidFill>
                  <a:schemeClr val="tx1"/>
                </a:solidFill>
                <a:latin typeface="Arial" charset="0"/>
                <a:ea typeface="ＭＳ Ｐゴシック" charset="0"/>
              </a:defRPr>
            </a:lvl7pPr>
            <a:lvl8pPr marL="3364878" indent="-224325" eaLnBrk="0" fontAlgn="base" hangingPunct="0">
              <a:spcBef>
                <a:spcPct val="30000"/>
              </a:spcBef>
              <a:spcAft>
                <a:spcPct val="0"/>
              </a:spcAft>
              <a:defRPr sz="1200">
                <a:solidFill>
                  <a:schemeClr val="tx1"/>
                </a:solidFill>
                <a:latin typeface="Arial" charset="0"/>
                <a:ea typeface="ＭＳ Ｐゴシック" charset="0"/>
              </a:defRPr>
            </a:lvl8pPr>
            <a:lvl9pPr marL="3813528" indent="-224325" eaLnBrk="0" fontAlgn="base" hangingPunct="0">
              <a:spcBef>
                <a:spcPct val="30000"/>
              </a:spcBef>
              <a:spcAft>
                <a:spcPct val="0"/>
              </a:spcAft>
              <a:defRPr sz="1200">
                <a:solidFill>
                  <a:schemeClr val="tx1"/>
                </a:solidFill>
                <a:latin typeface="Arial" charset="0"/>
                <a:ea typeface="ＭＳ Ｐゴシック" charset="0"/>
              </a:defRPr>
            </a:lvl9pPr>
          </a:lstStyle>
          <a:p>
            <a:fld id="{B817ECC1-E54F-4047-A0CE-C312CC0DA1D3}" type="slidenum">
              <a:rPr lang="en-US">
                <a:solidFill>
                  <a:srgbClr val="000000"/>
                </a:solidFill>
              </a:rPr>
              <a:pPr/>
              <a:t>11</a:t>
            </a:fld>
            <a:endParaRPr 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t>Of stable </a:t>
            </a:r>
            <a:r>
              <a:rPr lang="en-US" dirty="0" err="1" smtClean="0"/>
              <a:t>resdients</a:t>
            </a:r>
            <a:r>
              <a:rPr lang="en-US" dirty="0" smtClean="0"/>
              <a:t>. With non stable</a:t>
            </a:r>
            <a:r>
              <a:rPr lang="is-IS" dirty="0" smtClean="0"/>
              <a:t>… ~80% (~22% non stable tested, non stable ~10%</a:t>
            </a:r>
            <a:r>
              <a:rPr lang="is-IS" baseline="0" dirty="0" smtClean="0"/>
              <a:t> of enumerated resdients)</a:t>
            </a:r>
            <a:endParaRPr lang="is-IS" dirty="0" smtClean="0"/>
          </a:p>
          <a:p>
            <a:r>
              <a:rPr lang="en-US" dirty="0" smtClean="0"/>
              <a:t>B</a:t>
            </a:r>
            <a:r>
              <a:rPr lang="is-IS" dirty="0" smtClean="0"/>
              <a:t>aseline is using self report</a:t>
            </a:r>
          </a:p>
          <a:p>
            <a:r>
              <a:rPr lang="en-US" dirty="0" smtClean="0"/>
              <a:t>M</a:t>
            </a:r>
            <a:r>
              <a:rPr lang="is-IS" dirty="0" smtClean="0"/>
              <a:t>ap of testing coverage: </a:t>
            </a:r>
            <a:r>
              <a:rPr lang="en-US" sz="1200" b="0" i="0" u="none" strike="noStrike" kern="1200" baseline="0" dirty="0" err="1" smtClean="0">
                <a:solidFill>
                  <a:schemeClr val="tx1"/>
                </a:solidFill>
                <a:latin typeface="+mn-lt"/>
                <a:ea typeface="+mn-ea"/>
                <a:cs typeface="+mn-cs"/>
              </a:rPr>
              <a:t>Colour</a:t>
            </a:r>
            <a:r>
              <a:rPr lang="en-US" sz="1200" b="0" i="0" u="none" strike="noStrike" kern="1200" baseline="0" dirty="0" smtClean="0">
                <a:solidFill>
                  <a:schemeClr val="tx1"/>
                </a:solidFill>
                <a:latin typeface="+mn-lt"/>
                <a:ea typeface="+mn-ea"/>
                <a:cs typeface="+mn-cs"/>
              </a:rPr>
              <a:t> intensity ranges from blue (HIV tested) to red (HIV untested), based on density of untested persons (population per km.). CHC=community health campaign</a:t>
            </a:r>
            <a:r>
              <a:rPr lang="is-IS" dirty="0" smtClean="0"/>
              <a:t> </a:t>
            </a:r>
          </a:p>
          <a:p>
            <a:r>
              <a:rPr lang="en-US" dirty="0" smtClean="0"/>
              <a:t>S</a:t>
            </a:r>
            <a:r>
              <a:rPr lang="is-IS" dirty="0" smtClean="0"/>
              <a:t>hows</a:t>
            </a:r>
            <a:r>
              <a:rPr lang="is-IS" baseline="0" dirty="0" smtClean="0"/>
              <a:t> variability in controbution of CHC vs subsequnet home based testing. </a:t>
            </a:r>
            <a:r>
              <a:rPr lang="en-US" baseline="0" dirty="0" smtClean="0"/>
              <a:t>L</a:t>
            </a:r>
            <a:r>
              <a:rPr lang="is-IS" baseline="0" dirty="0" smtClean="0"/>
              <a:t>ower % in general tested via campaing in Kenay, but overall coverage still high. </a:t>
            </a:r>
            <a:endParaRPr lang="is-IS" baseline="0" dirty="0" smtClean="0"/>
          </a:p>
          <a:p>
            <a:endParaRPr lang="is-IS" baseline="0" dirty="0" smtClean="0"/>
          </a:p>
          <a:p>
            <a:r>
              <a:rPr lang="en-US" sz="1200" b="0" i="0" u="none" strike="noStrike" kern="1200" baseline="0" dirty="0" smtClean="0">
                <a:solidFill>
                  <a:schemeClr val="tx1"/>
                </a:solidFill>
                <a:latin typeface="+mn-lt"/>
                <a:ea typeface="+mn-ea"/>
                <a:cs typeface="+mn-cs"/>
              </a:rPr>
              <a:t>Maps were created with ArcGIS (</a:t>
            </a:r>
            <a:r>
              <a:rPr lang="en-US" sz="1200" b="0" i="0" u="none" strike="noStrike" kern="1200" baseline="0" dirty="0" err="1" smtClean="0">
                <a:solidFill>
                  <a:schemeClr val="tx1"/>
                </a:solidFill>
                <a:latin typeface="+mn-lt"/>
                <a:ea typeface="+mn-ea"/>
                <a:cs typeface="+mn-cs"/>
              </a:rPr>
              <a:t>Esri</a:t>
            </a:r>
            <a:r>
              <a:rPr lang="en-US" sz="1200" b="0" i="0" u="none" strike="noStrike" kern="1200" baseline="0" dirty="0" smtClean="0">
                <a:solidFill>
                  <a:schemeClr val="tx1"/>
                </a:solidFill>
                <a:latin typeface="+mn-lt"/>
                <a:ea typeface="+mn-ea"/>
                <a:cs typeface="+mn-cs"/>
              </a:rPr>
              <a:t>, Redlands, CA, USA) by measuring the density of people meeting an outcome criterion per km. and then</a:t>
            </a:r>
          </a:p>
          <a:p>
            <a:r>
              <a:rPr lang="en-US" sz="1200" b="0" i="0" u="none" strike="noStrike" kern="1200" baseline="0" dirty="0" err="1" smtClean="0">
                <a:solidFill>
                  <a:schemeClr val="tx1"/>
                </a:solidFill>
                <a:latin typeface="+mn-lt"/>
                <a:ea typeface="+mn-ea"/>
                <a:cs typeface="+mn-cs"/>
              </a:rPr>
              <a:t>standardising</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colour</a:t>
            </a:r>
            <a:r>
              <a:rPr lang="en-US" sz="1200" b="0" i="0" u="none" strike="noStrike" kern="1200" baseline="0" dirty="0" smtClean="0">
                <a:solidFill>
                  <a:schemeClr val="tx1"/>
                </a:solidFill>
                <a:latin typeface="+mn-lt"/>
                <a:ea typeface="+mn-ea"/>
                <a:cs typeface="+mn-cs"/>
              </a:rPr>
              <a:t> intensity scales of </a:t>
            </a:r>
            <a:r>
              <a:rPr lang="en-US" sz="1200" b="0" i="0" u="none" strike="noStrike" kern="1200" baseline="0" smtClean="0">
                <a:solidFill>
                  <a:schemeClr val="tx1"/>
                </a:solidFill>
                <a:latin typeface="+mn-lt"/>
                <a:ea typeface="+mn-ea"/>
                <a:cs typeface="+mn-cs"/>
              </a:rPr>
              <a:t>the outcome densities </a:t>
            </a:r>
            <a:r>
              <a:rPr lang="en-US" sz="1200" b="0" i="0" u="none" strike="noStrike" kern="1200" baseline="0" dirty="0" smtClean="0">
                <a:solidFill>
                  <a:schemeClr val="tx1"/>
                </a:solidFill>
                <a:latin typeface="+mn-lt"/>
                <a:ea typeface="+mn-ea"/>
                <a:cs typeface="+mn-cs"/>
              </a:rPr>
              <a:t>to allow for cross-community comparison.</a:t>
            </a:r>
          </a:p>
          <a:p>
            <a:endParaRPr lang="is-IS" baseline="0" dirty="0" smtClean="0"/>
          </a:p>
          <a:p>
            <a:r>
              <a:rPr lang="en-US" sz="1200" kern="1200" dirty="0" smtClean="0">
                <a:solidFill>
                  <a:schemeClr val="tx1"/>
                </a:solidFill>
                <a:effectLst/>
                <a:latin typeface="+mn-lt"/>
                <a:ea typeface="+mn-ea"/>
                <a:cs typeface="+mn-cs"/>
              </a:rPr>
              <a:t>what % on non-stable ~10% </a:t>
            </a:r>
          </a:p>
          <a:p>
            <a:r>
              <a:rPr lang="en-US" sz="1200" kern="1200" dirty="0" smtClean="0">
                <a:solidFill>
                  <a:schemeClr val="tx1"/>
                </a:solidFill>
                <a:effectLst/>
                <a:latin typeface="+mn-lt"/>
                <a:ea typeface="+mn-ea"/>
                <a:cs typeface="+mn-cs"/>
              </a:rPr>
              <a:t>~22% of non-stables tested </a:t>
            </a:r>
          </a:p>
          <a:p>
            <a:r>
              <a:rPr lang="en-US" sz="1200" kern="1200" dirty="0" smtClean="0">
                <a:solidFill>
                  <a:schemeClr val="tx1"/>
                </a:solidFill>
                <a:effectLst/>
                <a:latin typeface="+mn-lt"/>
                <a:ea typeface="+mn-ea"/>
                <a:cs typeface="+mn-cs"/>
              </a:rPr>
              <a:t>what % tested including the constable? ~80% </a:t>
            </a:r>
          </a:p>
          <a:p>
            <a:endParaRPr lang="en-US" dirty="0"/>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29057" indent="-280406">
              <a:defRPr sz="1200">
                <a:solidFill>
                  <a:schemeClr val="tx1"/>
                </a:solidFill>
                <a:latin typeface="Arial" charset="0"/>
                <a:ea typeface="ＭＳ Ｐゴシック" charset="0"/>
              </a:defRPr>
            </a:lvl2pPr>
            <a:lvl3pPr marL="1121626" indent="-224325">
              <a:defRPr sz="1200">
                <a:solidFill>
                  <a:schemeClr val="tx1"/>
                </a:solidFill>
                <a:latin typeface="Arial" charset="0"/>
                <a:ea typeface="ＭＳ Ｐゴシック" charset="0"/>
              </a:defRPr>
            </a:lvl3pPr>
            <a:lvl4pPr marL="1570276" indent="-224325">
              <a:defRPr sz="1200">
                <a:solidFill>
                  <a:schemeClr val="tx1"/>
                </a:solidFill>
                <a:latin typeface="Arial" charset="0"/>
                <a:ea typeface="ＭＳ Ｐゴシック" charset="0"/>
              </a:defRPr>
            </a:lvl4pPr>
            <a:lvl5pPr marL="2018927" indent="-224325">
              <a:defRPr sz="1200">
                <a:solidFill>
                  <a:schemeClr val="tx1"/>
                </a:solidFill>
                <a:latin typeface="Arial" charset="0"/>
                <a:ea typeface="ＭＳ Ｐゴシック" charset="0"/>
              </a:defRPr>
            </a:lvl5pPr>
            <a:lvl6pPr marL="2467577" indent="-224325" eaLnBrk="0" fontAlgn="base" hangingPunct="0">
              <a:spcBef>
                <a:spcPct val="30000"/>
              </a:spcBef>
              <a:spcAft>
                <a:spcPct val="0"/>
              </a:spcAft>
              <a:defRPr sz="1200">
                <a:solidFill>
                  <a:schemeClr val="tx1"/>
                </a:solidFill>
                <a:latin typeface="Arial" charset="0"/>
                <a:ea typeface="ＭＳ Ｐゴシック" charset="0"/>
              </a:defRPr>
            </a:lvl6pPr>
            <a:lvl7pPr marL="2916227" indent="-224325" eaLnBrk="0" fontAlgn="base" hangingPunct="0">
              <a:spcBef>
                <a:spcPct val="30000"/>
              </a:spcBef>
              <a:spcAft>
                <a:spcPct val="0"/>
              </a:spcAft>
              <a:defRPr sz="1200">
                <a:solidFill>
                  <a:schemeClr val="tx1"/>
                </a:solidFill>
                <a:latin typeface="Arial" charset="0"/>
                <a:ea typeface="ＭＳ Ｐゴシック" charset="0"/>
              </a:defRPr>
            </a:lvl7pPr>
            <a:lvl8pPr marL="3364878" indent="-224325" eaLnBrk="0" fontAlgn="base" hangingPunct="0">
              <a:spcBef>
                <a:spcPct val="30000"/>
              </a:spcBef>
              <a:spcAft>
                <a:spcPct val="0"/>
              </a:spcAft>
              <a:defRPr sz="1200">
                <a:solidFill>
                  <a:schemeClr val="tx1"/>
                </a:solidFill>
                <a:latin typeface="Arial" charset="0"/>
                <a:ea typeface="ＭＳ Ｐゴシック" charset="0"/>
              </a:defRPr>
            </a:lvl8pPr>
            <a:lvl9pPr marL="3813528" indent="-224325" eaLnBrk="0" fontAlgn="base" hangingPunct="0">
              <a:spcBef>
                <a:spcPct val="30000"/>
              </a:spcBef>
              <a:spcAft>
                <a:spcPct val="0"/>
              </a:spcAft>
              <a:defRPr sz="1200">
                <a:solidFill>
                  <a:schemeClr val="tx1"/>
                </a:solidFill>
                <a:latin typeface="Arial" charset="0"/>
                <a:ea typeface="ＭＳ Ｐゴシック" charset="0"/>
              </a:defRPr>
            </a:lvl9pPr>
          </a:lstStyle>
          <a:p>
            <a:fld id="{2E2DBB07-44CF-C343-AD0F-56086905E2A1}" type="slidenum">
              <a:rPr lang="en-US"/>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chemeClr val="bg1"/>
                </a:solidFill>
                <a:latin typeface="Calibri" charset="0"/>
              </a:rPr>
              <a:t>Second component: </a:t>
            </a:r>
            <a:r>
              <a:rPr lang="en-US" sz="1200" b="1" dirty="0" err="1" smtClean="0">
                <a:solidFill>
                  <a:schemeClr val="bg1"/>
                </a:solidFill>
                <a:latin typeface="Calibri" charset="0"/>
              </a:rPr>
              <a:t>stremalined</a:t>
            </a:r>
            <a:r>
              <a:rPr lang="en-US" sz="1200" b="1" dirty="0" smtClean="0">
                <a:solidFill>
                  <a:schemeClr val="bg1"/>
                </a:solidFill>
                <a:latin typeface="Calibri" charset="0"/>
              </a:rPr>
              <a:t> care. Example of what </a:t>
            </a:r>
            <a:r>
              <a:rPr lang="en-US" sz="1200" b="1" dirty="0" err="1" smtClean="0">
                <a:solidFill>
                  <a:schemeClr val="bg1"/>
                </a:solidFill>
                <a:latin typeface="Calibri" charset="0"/>
              </a:rPr>
              <a:t>si</a:t>
            </a:r>
            <a:r>
              <a:rPr lang="en-US" sz="1200" b="1" dirty="0" smtClean="0">
                <a:solidFill>
                  <a:schemeClr val="bg1"/>
                </a:solidFill>
                <a:latin typeface="Calibri" charset="0"/>
              </a:rPr>
              <a:t> now being </a:t>
            </a:r>
            <a:r>
              <a:rPr lang="en-US" sz="1200" b="1" dirty="0" err="1" smtClean="0">
                <a:solidFill>
                  <a:schemeClr val="bg1"/>
                </a:solidFill>
                <a:latin typeface="Calibri" charset="0"/>
              </a:rPr>
              <a:t>refered</a:t>
            </a:r>
            <a:r>
              <a:rPr lang="en-US" sz="1200" b="1" dirty="0" smtClean="0">
                <a:solidFill>
                  <a:schemeClr val="bg1"/>
                </a:solidFill>
                <a:latin typeface="Calibri" charset="0"/>
              </a:rPr>
              <a:t> </a:t>
            </a:r>
            <a:r>
              <a:rPr lang="en-US" sz="1200" b="1" dirty="0" err="1" smtClean="0">
                <a:solidFill>
                  <a:schemeClr val="bg1"/>
                </a:solidFill>
                <a:latin typeface="Calibri" charset="0"/>
              </a:rPr>
              <a:t>ot</a:t>
            </a:r>
            <a:r>
              <a:rPr lang="en-US" sz="1200" b="1" dirty="0" smtClean="0">
                <a:solidFill>
                  <a:schemeClr val="bg1"/>
                </a:solidFill>
                <a:latin typeface="Calibri" charset="0"/>
              </a:rPr>
              <a:t> as </a:t>
            </a:r>
            <a:r>
              <a:rPr lang="en-US" sz="1200" b="1" dirty="0" err="1" smtClean="0">
                <a:solidFill>
                  <a:schemeClr val="bg1"/>
                </a:solidFill>
                <a:latin typeface="Calibri" charset="0"/>
              </a:rPr>
              <a:t>differentiaed</a:t>
            </a:r>
            <a:r>
              <a:rPr lang="en-US" sz="1200" b="1" dirty="0" smtClean="0">
                <a:solidFill>
                  <a:schemeClr val="bg1"/>
                </a:solidFill>
                <a:latin typeface="Calibri" charset="0"/>
              </a:rPr>
              <a:t> care.</a:t>
            </a:r>
            <a:r>
              <a:rPr lang="en-US" sz="1200" b="1" baseline="0" dirty="0" smtClean="0">
                <a:solidFill>
                  <a:schemeClr val="bg1"/>
                </a:solidFill>
                <a:latin typeface="Calibri" charset="0"/>
              </a:rPr>
              <a:t> Flexibility to meet </a:t>
            </a:r>
            <a:r>
              <a:rPr lang="en-US" sz="1200" b="1" baseline="0" dirty="0" err="1" smtClean="0">
                <a:solidFill>
                  <a:schemeClr val="bg1"/>
                </a:solidFill>
                <a:latin typeface="Calibri" charset="0"/>
              </a:rPr>
              <a:t>indivdual</a:t>
            </a:r>
            <a:r>
              <a:rPr lang="en-US" sz="1200" b="1" baseline="0" dirty="0" smtClean="0">
                <a:solidFill>
                  <a:schemeClr val="bg1"/>
                </a:solidFill>
                <a:latin typeface="Calibri" charset="0"/>
              </a:rPr>
              <a:t> patient needs. </a:t>
            </a:r>
            <a:endParaRPr lang="en-US" sz="1200" b="1" dirty="0" smtClean="0">
              <a:solidFill>
                <a:schemeClr val="bg1"/>
              </a:solidFill>
              <a:latin typeface="Calibri" charset="0"/>
            </a:endParaRPr>
          </a:p>
          <a:p>
            <a:pPr fontAlgn="auto">
              <a:spcBef>
                <a:spcPts val="0"/>
              </a:spcBef>
              <a:spcAft>
                <a:spcPts val="0"/>
              </a:spcAft>
              <a:defRPr/>
            </a:pPr>
            <a:endParaRPr lang="en-US" dirty="0" smtClean="0">
              <a:ea typeface="+mn-ea"/>
              <a:cs typeface="+mn-cs"/>
            </a:endParaRPr>
          </a:p>
          <a:p>
            <a:pPr fontAlgn="auto">
              <a:spcBef>
                <a:spcPts val="0"/>
              </a:spcBef>
              <a:spcAft>
                <a:spcPts val="0"/>
              </a:spcAft>
              <a:defRPr/>
            </a:pPr>
            <a:r>
              <a:rPr lang="en-US" dirty="0" smtClean="0">
                <a:ea typeface="+mn-ea"/>
                <a:cs typeface="+mn-cs"/>
              </a:rPr>
              <a:t>It has 5 key features.</a:t>
            </a:r>
          </a:p>
          <a:p>
            <a:pPr marL="228600" indent="-228600" fontAlgn="auto">
              <a:spcBef>
                <a:spcPts val="0"/>
              </a:spcBef>
              <a:spcAft>
                <a:spcPts val="0"/>
              </a:spcAft>
              <a:buFontTx/>
              <a:buAutoNum type="arabicPeriod"/>
              <a:defRPr/>
            </a:pPr>
            <a:r>
              <a:rPr lang="en-US" dirty="0" smtClean="0">
                <a:ea typeface="+mn-ea"/>
                <a:cs typeface="+mn-cs"/>
              </a:rPr>
              <a:t>We provided visits that were efficient for patients and staff. In </a:t>
            </a:r>
            <a:r>
              <a:rPr lang="en-US" dirty="0" err="1" smtClean="0">
                <a:ea typeface="+mn-ea"/>
                <a:cs typeface="+mn-cs"/>
              </a:rPr>
              <a:t>paritcular</a:t>
            </a:r>
            <a:r>
              <a:rPr lang="en-US" dirty="0" smtClean="0">
                <a:ea typeface="+mn-ea"/>
                <a:cs typeface="+mn-cs"/>
              </a:rPr>
              <a:t>, we saw patients for every 3 month visits.</a:t>
            </a:r>
          </a:p>
          <a:p>
            <a:pPr marL="228600" indent="-228600" fontAlgn="auto">
              <a:spcBef>
                <a:spcPts val="0"/>
              </a:spcBef>
              <a:spcAft>
                <a:spcPts val="0"/>
              </a:spcAft>
              <a:buFontTx/>
              <a:buAutoNum type="arabicPeriod"/>
              <a:defRPr/>
            </a:pPr>
            <a:r>
              <a:rPr lang="en-US" dirty="0" smtClean="0">
                <a:ea typeface="+mn-ea"/>
                <a:cs typeface="+mn-cs"/>
              </a:rPr>
              <a:t>We provided a patient centered approach to care. Key components of this included a Welcoming environment, foster trust connection and relationships between providers and patients,  flexible hours, and a multi disease chronic care model, which our patients tell us reduced stigma </a:t>
            </a:r>
          </a:p>
          <a:p>
            <a:pPr marL="228600" indent="-228600" fontAlgn="auto">
              <a:spcBef>
                <a:spcPts val="0"/>
              </a:spcBef>
              <a:spcAft>
                <a:spcPts val="0"/>
              </a:spcAft>
              <a:buFontTx/>
              <a:buAutoNum type="arabicPeriod"/>
              <a:defRPr/>
            </a:pPr>
            <a:r>
              <a:rPr lang="en-US" dirty="0" smtClean="0">
                <a:ea typeface="+mn-ea"/>
                <a:cs typeface="+mn-cs"/>
              </a:rPr>
              <a:t>We provided access to a telephone hotline to patient</a:t>
            </a:r>
          </a:p>
          <a:p>
            <a:pPr marL="228600" indent="-228600" fontAlgn="auto">
              <a:spcBef>
                <a:spcPts val="0"/>
              </a:spcBef>
              <a:spcAft>
                <a:spcPts val="0"/>
              </a:spcAft>
              <a:buFontTx/>
              <a:buAutoNum type="arabicPeriod"/>
              <a:defRPr/>
            </a:pPr>
            <a:r>
              <a:rPr lang="en-US" dirty="0" smtClean="0">
                <a:ea typeface="+mn-ea"/>
                <a:cs typeface="+mn-cs"/>
              </a:rPr>
              <a:t>We provided appointment reminders by SMS/phone </a:t>
            </a:r>
          </a:p>
          <a:p>
            <a:pPr fontAlgn="auto">
              <a:spcBef>
                <a:spcPts val="0"/>
              </a:spcBef>
              <a:spcAft>
                <a:spcPts val="0"/>
              </a:spcAft>
              <a:defRPr/>
            </a:pPr>
            <a:r>
              <a:rPr lang="en-US" dirty="0" smtClean="0">
                <a:ea typeface="+mn-ea"/>
                <a:cs typeface="+mn-cs"/>
              </a:rPr>
              <a:t>5.  We conducted viral load counseling with each patient as an adherence tool.</a:t>
            </a:r>
          </a:p>
          <a:p>
            <a:pPr fontAlgn="auto">
              <a:spcBef>
                <a:spcPts val="0"/>
              </a:spcBef>
              <a:spcAft>
                <a:spcPts val="0"/>
              </a:spcAft>
              <a:defRPr/>
            </a:pPr>
            <a:r>
              <a:rPr lang="en-US" dirty="0" smtClean="0">
                <a:ea typeface="+mn-ea"/>
                <a:cs typeface="+mn-cs"/>
              </a:rPr>
              <a:t>Finally, </a:t>
            </a:r>
            <a:r>
              <a:rPr lang="en-US" b="1" dirty="0" smtClean="0">
                <a:ea typeface="+mn-ea"/>
                <a:cs typeface="+mn-cs"/>
              </a:rPr>
              <a:t>worth noting that Streamlined care did not include financial or material incentives of any kind. </a:t>
            </a:r>
          </a:p>
          <a:p>
            <a:pPr fontAlgn="auto">
              <a:spcBef>
                <a:spcPts val="0"/>
              </a:spcBef>
              <a:spcAft>
                <a:spcPts val="0"/>
              </a:spcAft>
              <a:defRPr/>
            </a:pPr>
            <a:endParaRPr lang="en-US" b="1" dirty="0" smtClean="0">
              <a:ea typeface="+mn-ea"/>
              <a:cs typeface="+mn-cs"/>
            </a:endParaRPr>
          </a:p>
          <a:p>
            <a:pPr fontAlgn="auto">
              <a:spcBef>
                <a:spcPts val="0"/>
              </a:spcBef>
              <a:spcAft>
                <a:spcPts val="0"/>
              </a:spcAft>
              <a:defRPr/>
            </a:pPr>
            <a:r>
              <a:rPr lang="en-US" b="1" dirty="0" smtClean="0">
                <a:ea typeface="+mn-ea"/>
                <a:cs typeface="+mn-cs"/>
              </a:rPr>
              <a:t>NCD- same chronic care model</a:t>
            </a:r>
          </a:p>
          <a:p>
            <a:endParaRPr lang="en-US" dirty="0"/>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29057" indent="-280406">
              <a:defRPr sz="1200">
                <a:solidFill>
                  <a:schemeClr val="tx1"/>
                </a:solidFill>
                <a:latin typeface="Arial" charset="0"/>
                <a:ea typeface="ＭＳ Ｐゴシック" charset="0"/>
              </a:defRPr>
            </a:lvl2pPr>
            <a:lvl3pPr marL="1121626" indent="-224325">
              <a:defRPr sz="1200">
                <a:solidFill>
                  <a:schemeClr val="tx1"/>
                </a:solidFill>
                <a:latin typeface="Arial" charset="0"/>
                <a:ea typeface="ＭＳ Ｐゴシック" charset="0"/>
              </a:defRPr>
            </a:lvl3pPr>
            <a:lvl4pPr marL="1570276" indent="-224325">
              <a:defRPr sz="1200">
                <a:solidFill>
                  <a:schemeClr val="tx1"/>
                </a:solidFill>
                <a:latin typeface="Arial" charset="0"/>
                <a:ea typeface="ＭＳ Ｐゴシック" charset="0"/>
              </a:defRPr>
            </a:lvl4pPr>
            <a:lvl5pPr marL="2018927" indent="-224325">
              <a:defRPr sz="1200">
                <a:solidFill>
                  <a:schemeClr val="tx1"/>
                </a:solidFill>
                <a:latin typeface="Arial" charset="0"/>
                <a:ea typeface="ＭＳ Ｐゴシック" charset="0"/>
              </a:defRPr>
            </a:lvl5pPr>
            <a:lvl6pPr marL="2467577" indent="-224325" eaLnBrk="0" fontAlgn="base" hangingPunct="0">
              <a:spcBef>
                <a:spcPct val="30000"/>
              </a:spcBef>
              <a:spcAft>
                <a:spcPct val="0"/>
              </a:spcAft>
              <a:defRPr sz="1200">
                <a:solidFill>
                  <a:schemeClr val="tx1"/>
                </a:solidFill>
                <a:latin typeface="Arial" charset="0"/>
                <a:ea typeface="ＭＳ Ｐゴシック" charset="0"/>
              </a:defRPr>
            </a:lvl6pPr>
            <a:lvl7pPr marL="2916227" indent="-224325" eaLnBrk="0" fontAlgn="base" hangingPunct="0">
              <a:spcBef>
                <a:spcPct val="30000"/>
              </a:spcBef>
              <a:spcAft>
                <a:spcPct val="0"/>
              </a:spcAft>
              <a:defRPr sz="1200">
                <a:solidFill>
                  <a:schemeClr val="tx1"/>
                </a:solidFill>
                <a:latin typeface="Arial" charset="0"/>
                <a:ea typeface="ＭＳ Ｐゴシック" charset="0"/>
              </a:defRPr>
            </a:lvl7pPr>
            <a:lvl8pPr marL="3364878" indent="-224325" eaLnBrk="0" fontAlgn="base" hangingPunct="0">
              <a:spcBef>
                <a:spcPct val="30000"/>
              </a:spcBef>
              <a:spcAft>
                <a:spcPct val="0"/>
              </a:spcAft>
              <a:defRPr sz="1200">
                <a:solidFill>
                  <a:schemeClr val="tx1"/>
                </a:solidFill>
                <a:latin typeface="Arial" charset="0"/>
                <a:ea typeface="ＭＳ Ｐゴシック" charset="0"/>
              </a:defRPr>
            </a:lvl8pPr>
            <a:lvl9pPr marL="3813528" indent="-224325" eaLnBrk="0" fontAlgn="base" hangingPunct="0">
              <a:spcBef>
                <a:spcPct val="30000"/>
              </a:spcBef>
              <a:spcAft>
                <a:spcPct val="0"/>
              </a:spcAft>
              <a:defRPr sz="1200">
                <a:solidFill>
                  <a:schemeClr val="tx1"/>
                </a:solidFill>
                <a:latin typeface="Arial" charset="0"/>
                <a:ea typeface="ＭＳ Ｐゴシック" charset="0"/>
              </a:defRPr>
            </a:lvl9pPr>
          </a:lstStyle>
          <a:p>
            <a:fld id="{E1BD2F9A-3FD4-C841-BDDE-B53CDE6336DB}" type="slidenum">
              <a:rPr lang="en-US"/>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latin typeface="Calibri" charset="0"/>
              </a:rPr>
              <a:t>How has care</a:t>
            </a:r>
            <a:r>
              <a:rPr lang="en-US" baseline="0" dirty="0" smtClean="0">
                <a:latin typeface="Calibri" charset="0"/>
              </a:rPr>
              <a:t> cascade coverage changed under the test and treat intervention? As most are aware, </a:t>
            </a:r>
            <a:r>
              <a:rPr lang="en-US" dirty="0" smtClean="0">
                <a:latin typeface="Calibri" charset="0"/>
              </a:rPr>
              <a:t>UN </a:t>
            </a:r>
            <a:r>
              <a:rPr lang="en-US" dirty="0">
                <a:latin typeface="Calibri" charset="0"/>
              </a:rPr>
              <a:t>AIDS 909090 </a:t>
            </a:r>
            <a:r>
              <a:rPr lang="en-US" dirty="0" smtClean="0">
                <a:latin typeface="Calibri" charset="0"/>
              </a:rPr>
              <a:t>has set targets </a:t>
            </a:r>
            <a:r>
              <a:rPr lang="en-US" dirty="0">
                <a:latin typeface="Calibri" charset="0"/>
              </a:rPr>
              <a:t>of 90% HIV+ diagnosed, 90% of Diagnosed HIV+ on ART, and 90% of those on ART virally suppressed. Multiplying these cascade targets results in an overall population level target of 73% of all HIV+ individuals virally suppressed. </a:t>
            </a:r>
            <a:r>
              <a:rPr lang="en-US" dirty="0" smtClean="0">
                <a:latin typeface="Calibri" charset="0"/>
              </a:rPr>
              <a:t>We </a:t>
            </a:r>
            <a:r>
              <a:rPr lang="en-US" dirty="0" err="1" smtClean="0">
                <a:latin typeface="Calibri" charset="0"/>
              </a:rPr>
              <a:t>evalauted</a:t>
            </a:r>
            <a:r>
              <a:rPr lang="en-US" dirty="0" smtClean="0">
                <a:latin typeface="Calibri" charset="0"/>
              </a:rPr>
              <a:t> progress towards these targets over time in </a:t>
            </a:r>
            <a:r>
              <a:rPr lang="en-US" dirty="0" err="1" smtClean="0">
                <a:latin typeface="Calibri" charset="0"/>
              </a:rPr>
              <a:t>interventon</a:t>
            </a:r>
            <a:r>
              <a:rPr lang="en-US" dirty="0" smtClean="0">
                <a:latin typeface="Calibri" charset="0"/>
              </a:rPr>
              <a:t> communities, with</a:t>
            </a:r>
            <a:r>
              <a:rPr lang="en-US" baseline="0" dirty="0" smtClean="0">
                <a:latin typeface="Calibri" charset="0"/>
              </a:rPr>
              <a:t> suppression defined as &lt;500. </a:t>
            </a:r>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0C681C9B-7023-E944-B50A-7586082E6F8A}" type="slidenum">
              <a:rPr lang="en-US"/>
              <a:pPr fontAlgn="base">
                <a:spcBef>
                  <a:spcPct val="0"/>
                </a:spcBef>
                <a:spcAft>
                  <a:spcPct val="0"/>
                </a:spcAft>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latin typeface="Calibri" charset="0"/>
              </a:rPr>
              <a:t>Specificallt</a:t>
            </a:r>
            <a:r>
              <a:rPr lang="en-US" dirty="0" smtClean="0">
                <a:latin typeface="Calibri" charset="0"/>
              </a:rPr>
              <a:t>, e </a:t>
            </a:r>
            <a:r>
              <a:rPr lang="en-US" dirty="0">
                <a:latin typeface="Calibri" charset="0"/>
              </a:rPr>
              <a:t>evaluated the cascade at study baseline and after 1 and 2 years of receiving the search intervention.</a:t>
            </a:r>
          </a:p>
          <a:p>
            <a:pPr>
              <a:spcBef>
                <a:spcPct val="0"/>
              </a:spcBef>
            </a:pPr>
            <a:r>
              <a:rPr lang="en-US" dirty="0">
                <a:latin typeface="Calibri" charset="0"/>
              </a:rPr>
              <a:t>We first estimated cascade coverage among prevalent HIV+ community residents at each time point. </a:t>
            </a:r>
            <a:r>
              <a:rPr lang="en-US" dirty="0" smtClean="0">
                <a:latin typeface="Calibri" charset="0"/>
              </a:rPr>
              <a:t>Open cohort: enter if become</a:t>
            </a:r>
            <a:r>
              <a:rPr lang="en-US" baseline="0" dirty="0" smtClean="0">
                <a:latin typeface="Calibri" charset="0"/>
              </a:rPr>
              <a:t> HIV infected or age in infected, exit if die or leave community. Primary </a:t>
            </a:r>
            <a:r>
              <a:rPr lang="en-US" baseline="0" dirty="0" err="1" smtClean="0">
                <a:latin typeface="Calibri" charset="0"/>
              </a:rPr>
              <a:t>aalysis</a:t>
            </a:r>
            <a:r>
              <a:rPr lang="en-US" baseline="0" dirty="0" smtClean="0">
                <a:latin typeface="Calibri" charset="0"/>
              </a:rPr>
              <a:t> restricted to baseline enumerated stable </a:t>
            </a:r>
            <a:r>
              <a:rPr lang="en-US" baseline="0" dirty="0" err="1" smtClean="0">
                <a:latin typeface="Calibri" charset="0"/>
              </a:rPr>
              <a:t>resdients</a:t>
            </a:r>
            <a:r>
              <a:rPr lang="en-US" baseline="0" dirty="0" smtClean="0">
                <a:latin typeface="Calibri" charset="0"/>
              </a:rPr>
              <a:t>, secondary- included in migrants and non stable. </a:t>
            </a:r>
            <a:endParaRPr lang="en-US" dirty="0">
              <a:latin typeface="Calibri" charset="0"/>
            </a:endParaRPr>
          </a:p>
          <a:p>
            <a:pPr>
              <a:spcBef>
                <a:spcPct val="0"/>
              </a:spcBef>
            </a:pPr>
            <a:r>
              <a:rPr lang="en-US" dirty="0">
                <a:latin typeface="Calibri" charset="0"/>
              </a:rPr>
              <a:t>Second. In order to better understand cascade progression over time among individual patients, analyzed patients who tested HIV+ at baseline as a longitudinal cohort. </a:t>
            </a:r>
            <a:endParaRPr lang="en-US" dirty="0" smtClean="0">
              <a:latin typeface="Calibri" charset="0"/>
            </a:endParaRPr>
          </a:p>
          <a:p>
            <a:pPr>
              <a:spcBef>
                <a:spcPct val="0"/>
              </a:spcBef>
            </a:pPr>
            <a:endParaRPr lang="en-US" dirty="0" smtClean="0">
              <a:latin typeface="Calibri" charset="0"/>
            </a:endParaRPr>
          </a:p>
          <a:p>
            <a:pPr>
              <a:spcBef>
                <a:spcPct val="0"/>
              </a:spcBef>
            </a:pPr>
            <a:r>
              <a:rPr lang="en-US" dirty="0" smtClean="0">
                <a:latin typeface="Calibri" charset="0"/>
              </a:rPr>
              <a:t>Importantly, aimed to estimate cascade coverage for all HIV+ (including</a:t>
            </a:r>
            <a:r>
              <a:rPr lang="en-US" baseline="0" dirty="0" smtClean="0">
                <a:latin typeface="Calibri" charset="0"/>
              </a:rPr>
              <a:t> those not tested for HIV and with missing viral loads). </a:t>
            </a:r>
          </a:p>
          <a:p>
            <a:pPr>
              <a:spcBef>
                <a:spcPct val="0"/>
              </a:spcBef>
            </a:pPr>
            <a:r>
              <a:rPr lang="en-US" baseline="0" dirty="0" smtClean="0">
                <a:latin typeface="Calibri" charset="0"/>
              </a:rPr>
              <a:t>Both HIV testing of overall population, and viral load testing among HIV+ high. In particular- for latter used viral loads from </a:t>
            </a:r>
            <a:r>
              <a:rPr lang="en-US" baseline="0" dirty="0" err="1" smtClean="0">
                <a:latin typeface="Calibri" charset="0"/>
              </a:rPr>
              <a:t>campaignis</a:t>
            </a:r>
            <a:r>
              <a:rPr lang="en-US" baseline="0" dirty="0" smtClean="0">
                <a:latin typeface="Calibri" charset="0"/>
              </a:rPr>
              <a:t>- did not </a:t>
            </a:r>
            <a:r>
              <a:rPr lang="en-US" baseline="0" dirty="0" err="1" smtClean="0">
                <a:latin typeface="Calibri" charset="0"/>
              </a:rPr>
              <a:t>dependion</a:t>
            </a:r>
            <a:r>
              <a:rPr lang="en-US" baseline="0" dirty="0" smtClean="0">
                <a:latin typeface="Calibri" charset="0"/>
              </a:rPr>
              <a:t> in care status. </a:t>
            </a:r>
            <a:r>
              <a:rPr lang="en-US" baseline="0" dirty="0" err="1" smtClean="0">
                <a:latin typeface="Calibri" charset="0"/>
              </a:rPr>
              <a:t>Nontehtess</a:t>
            </a:r>
            <a:r>
              <a:rPr lang="en-US" baseline="0" dirty="0" smtClean="0">
                <a:latin typeface="Calibri" charset="0"/>
              </a:rPr>
              <a:t>, </a:t>
            </a:r>
            <a:r>
              <a:rPr lang="en-US" baseline="0" dirty="0" err="1" smtClean="0">
                <a:latin typeface="Calibri" charset="0"/>
              </a:rPr>
              <a:t>prevalance</a:t>
            </a:r>
            <a:r>
              <a:rPr lang="en-US" baseline="0" dirty="0" smtClean="0">
                <a:latin typeface="Calibri" charset="0"/>
              </a:rPr>
              <a:t> and suppression might </a:t>
            </a:r>
            <a:r>
              <a:rPr lang="en-US" baseline="0" dirty="0" err="1" smtClean="0">
                <a:latin typeface="Calibri" charset="0"/>
              </a:rPr>
              <a:t>differe</a:t>
            </a:r>
            <a:r>
              <a:rPr lang="en-US" baseline="0" dirty="0" smtClean="0">
                <a:latin typeface="Calibri" charset="0"/>
              </a:rPr>
              <a:t> among those we measured </a:t>
            </a:r>
            <a:r>
              <a:rPr lang="en-US" baseline="0" dirty="0" err="1" smtClean="0">
                <a:latin typeface="Calibri" charset="0"/>
              </a:rPr>
              <a:t>vs</a:t>
            </a:r>
            <a:r>
              <a:rPr lang="en-US" baseline="0" dirty="0" smtClean="0">
                <a:latin typeface="Calibri" charset="0"/>
              </a:rPr>
              <a:t> were missing. </a:t>
            </a:r>
          </a:p>
          <a:p>
            <a:pPr>
              <a:spcBef>
                <a:spcPct val="0"/>
              </a:spcBef>
            </a:pPr>
            <a:r>
              <a:rPr lang="en-US" baseline="0" dirty="0" smtClean="0">
                <a:latin typeface="Calibri" charset="0"/>
              </a:rPr>
              <a:t>therefore, adjusted for an difference in </a:t>
            </a:r>
            <a:r>
              <a:rPr lang="en-US" baseline="0" dirty="0" err="1" smtClean="0">
                <a:latin typeface="Calibri" charset="0"/>
              </a:rPr>
              <a:t>characterstics</a:t>
            </a:r>
            <a:r>
              <a:rPr lang="en-US" baseline="0" dirty="0" smtClean="0">
                <a:latin typeface="Calibri" charset="0"/>
              </a:rPr>
              <a:t> between those with HIV status measured </a:t>
            </a:r>
            <a:r>
              <a:rPr lang="en-US" baseline="0" dirty="0" err="1" smtClean="0">
                <a:latin typeface="Calibri" charset="0"/>
              </a:rPr>
              <a:t>vs</a:t>
            </a:r>
            <a:r>
              <a:rPr lang="en-US" baseline="0" dirty="0" smtClean="0">
                <a:latin typeface="Calibri" charset="0"/>
              </a:rPr>
              <a:t> missing, and viral load measured or missing. Subset of </a:t>
            </a:r>
            <a:r>
              <a:rPr lang="en-US" baseline="0" dirty="0" err="1" smtClean="0">
                <a:latin typeface="Calibri" charset="0"/>
              </a:rPr>
              <a:t>analysiels</a:t>
            </a:r>
            <a:r>
              <a:rPr lang="en-US" baseline="0" dirty="0" smtClean="0">
                <a:latin typeface="Calibri" charset="0"/>
              </a:rPr>
              <a:t> also adjust for censoring by death/</a:t>
            </a:r>
            <a:r>
              <a:rPr lang="en-US" baseline="0" dirty="0" err="1" smtClean="0">
                <a:latin typeface="Calibri" charset="0"/>
              </a:rPr>
              <a:t>putmigration</a:t>
            </a:r>
            <a:r>
              <a:rPr lang="en-US" baseline="0" dirty="0" smtClean="0">
                <a:latin typeface="Calibri" charset="0"/>
              </a:rPr>
              <a:t>. </a:t>
            </a: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1C72D54F-FF69-C34E-A016-E82936C8411F}" type="slidenum">
              <a:rPr lang="en-US"/>
              <a:pPr fontAlgn="base">
                <a:spcBef>
                  <a:spcPct val="0"/>
                </a:spcBef>
                <a:spcAft>
                  <a:spcPct val="0"/>
                </a:spcAft>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Calibri" charset="0"/>
              </a:rPr>
              <a:t>So what did we see…. Slide shows proportion of HIV+ in each step of the care cascade for the three targets: diagnosis, ART start and virologic suppression Colored bars show change over time: at baseline before any intervention effect in blue, and after one and two years of the intervention in red and green.</a:t>
            </a:r>
          </a:p>
          <a:p>
            <a:pPr>
              <a:spcBef>
                <a:spcPct val="0"/>
              </a:spcBef>
            </a:pPr>
            <a:endParaRPr lang="en-US" dirty="0">
              <a:latin typeface="Calibri" charset="0"/>
            </a:endParaRPr>
          </a:p>
          <a:p>
            <a:pPr>
              <a:spcBef>
                <a:spcPct val="0"/>
              </a:spcBef>
            </a:pPr>
            <a:r>
              <a:rPr lang="en-US" dirty="0">
                <a:latin typeface="Calibri" charset="0"/>
              </a:rPr>
              <a:t>For diagnosis, at baseline an estimated </a:t>
            </a:r>
            <a:r>
              <a:rPr lang="en-US" dirty="0" smtClean="0">
                <a:latin typeface="Calibri" charset="0"/>
              </a:rPr>
              <a:t>65% </a:t>
            </a:r>
            <a:r>
              <a:rPr lang="en-US" dirty="0">
                <a:latin typeface="Calibri" charset="0"/>
              </a:rPr>
              <a:t>of HIV+ had been previously diagnosed, increasing to </a:t>
            </a:r>
            <a:r>
              <a:rPr lang="en-US" dirty="0" smtClean="0">
                <a:latin typeface="Calibri" charset="0"/>
              </a:rPr>
              <a:t>94% </a:t>
            </a:r>
            <a:r>
              <a:rPr lang="en-US" dirty="0">
                <a:latin typeface="Calibri" charset="0"/>
              </a:rPr>
              <a:t>by year 1, and </a:t>
            </a:r>
            <a:r>
              <a:rPr lang="en-US" dirty="0" smtClean="0">
                <a:latin typeface="Calibri" charset="0"/>
              </a:rPr>
              <a:t>96 </a:t>
            </a:r>
            <a:r>
              <a:rPr lang="en-US" dirty="0">
                <a:latin typeface="Calibri" charset="0"/>
              </a:rPr>
              <a:t>by year.  </a:t>
            </a:r>
          </a:p>
          <a:p>
            <a:pPr>
              <a:spcBef>
                <a:spcPct val="0"/>
              </a:spcBef>
            </a:pPr>
            <a:r>
              <a:rPr lang="en-US" dirty="0">
                <a:latin typeface="Calibri" charset="0"/>
              </a:rPr>
              <a:t>For treatment, at baseline 80% of those previously diagnosed have started ART. This increased to 91% by year 1 and </a:t>
            </a:r>
            <a:r>
              <a:rPr lang="en-US" dirty="0" smtClean="0">
                <a:latin typeface="Calibri" charset="0"/>
              </a:rPr>
              <a:t>93% </a:t>
            </a:r>
            <a:r>
              <a:rPr lang="en-US" dirty="0">
                <a:latin typeface="Calibri" charset="0"/>
              </a:rPr>
              <a:t>by year 2.</a:t>
            </a:r>
          </a:p>
          <a:p>
            <a:pPr>
              <a:spcBef>
                <a:spcPct val="0"/>
              </a:spcBef>
            </a:pPr>
            <a:r>
              <a:rPr lang="en-US" dirty="0">
                <a:latin typeface="Calibri" charset="0"/>
              </a:rPr>
              <a:t>For suppression, at baseline 86% of those ever on ART were suppressed, increasing to </a:t>
            </a:r>
            <a:r>
              <a:rPr lang="en-US" dirty="0" smtClean="0">
                <a:latin typeface="Calibri" charset="0"/>
              </a:rPr>
              <a:t>88 </a:t>
            </a:r>
            <a:r>
              <a:rPr lang="en-US" dirty="0">
                <a:latin typeface="Calibri" charset="0"/>
              </a:rPr>
              <a:t>and </a:t>
            </a:r>
            <a:r>
              <a:rPr lang="en-US" dirty="0" smtClean="0">
                <a:latin typeface="Calibri" charset="0"/>
              </a:rPr>
              <a:t>89 </a:t>
            </a:r>
            <a:r>
              <a:rPr lang="en-US" dirty="0">
                <a:latin typeface="Calibri" charset="0"/>
              </a:rPr>
              <a:t>% at years 1 and 2. </a:t>
            </a:r>
          </a:p>
          <a:p>
            <a:pPr>
              <a:spcBef>
                <a:spcPct val="0"/>
              </a:spcBef>
            </a:pPr>
            <a:endParaRPr lang="en-US" dirty="0">
              <a:latin typeface="Calibri" charset="0"/>
            </a:endParaRPr>
          </a:p>
          <a:p>
            <a:pPr>
              <a:spcBef>
                <a:spcPct val="0"/>
              </a:spcBef>
            </a:pPr>
            <a:r>
              <a:rPr lang="en-US" dirty="0">
                <a:latin typeface="Calibri" charset="0"/>
              </a:rPr>
              <a:t>In sum, within two years, had met or exceeded all 3 UN ADIS cascade targets.</a:t>
            </a: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BF1F9B72-DB4C-1A4F-B930-A8CDBA7B5DC2}" type="slidenum">
              <a:rPr lang="en-US"/>
              <a:pPr fontAlgn="base">
                <a:spcBef>
                  <a:spcPct val="0"/>
                </a:spcBef>
                <a:spcAft>
                  <a:spcPct val="0"/>
                </a:spcAft>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Calibri" charset="0"/>
              </a:rPr>
              <a:t>What did we gain on pop level by achieving these targets? Line shows the UN ADIS target of 73% of all HIV+ who are virally suppressed. </a:t>
            </a:r>
          </a:p>
          <a:p>
            <a:pPr>
              <a:spcBef>
                <a:spcPct val="0"/>
              </a:spcBef>
            </a:pPr>
            <a:r>
              <a:rPr lang="en-US" dirty="0">
                <a:latin typeface="Calibri" charset="0"/>
              </a:rPr>
              <a:t>At study baseline, less than half the HIV+ population was suppressed. After one year of intervention, we  had exceeded target of 73%, and by second year </a:t>
            </a:r>
            <a:r>
              <a:rPr lang="en-US" dirty="0" smtClean="0">
                <a:latin typeface="Calibri" charset="0"/>
              </a:rPr>
              <a:t>were at 80</a:t>
            </a:r>
            <a:r>
              <a:rPr lang="en-US" dirty="0">
                <a:latin typeface="Calibri" charset="0"/>
              </a:rPr>
              <a:t>%/ </a:t>
            </a:r>
            <a:endParaRPr lang="en-US" dirty="0" smtClean="0">
              <a:latin typeface="Calibri" charset="0"/>
            </a:endParaRPr>
          </a:p>
          <a:p>
            <a:pPr>
              <a:spcBef>
                <a:spcPct val="0"/>
              </a:spcBef>
            </a:pPr>
            <a:r>
              <a:rPr lang="en-US" dirty="0" smtClean="0">
                <a:latin typeface="Calibri" charset="0"/>
              </a:rPr>
              <a:t>Not</a:t>
            </a:r>
            <a:r>
              <a:rPr lang="en-US" baseline="0" dirty="0" smtClean="0">
                <a:latin typeface="Calibri" charset="0"/>
              </a:rPr>
              <a:t> shown- </a:t>
            </a:r>
            <a:r>
              <a:rPr lang="en-US" dirty="0" smtClean="0">
                <a:latin typeface="Calibri" charset="0"/>
              </a:rPr>
              <a:t>79% if include in migrants</a:t>
            </a:r>
            <a:r>
              <a:rPr lang="en-US" baseline="0" dirty="0" smtClean="0">
                <a:latin typeface="Calibri" charset="0"/>
              </a:rPr>
              <a:t> and non stable. However- unlike baseline enumerated- don</a:t>
            </a:r>
            <a:r>
              <a:rPr lang="uk-UA" baseline="0" dirty="0" smtClean="0">
                <a:latin typeface="Calibri" charset="0"/>
              </a:rPr>
              <a:t>’</a:t>
            </a:r>
            <a:r>
              <a:rPr lang="en-US" baseline="0" dirty="0" smtClean="0">
                <a:latin typeface="Calibri" charset="0"/>
              </a:rPr>
              <a:t>t have a </a:t>
            </a:r>
            <a:r>
              <a:rPr lang="en-US" baseline="0" dirty="0" err="1" smtClean="0">
                <a:latin typeface="Calibri" charset="0"/>
              </a:rPr>
              <a:t>comrehensive</a:t>
            </a:r>
            <a:r>
              <a:rPr lang="en-US" baseline="0" dirty="0" smtClean="0">
                <a:latin typeface="Calibri" charset="0"/>
              </a:rPr>
              <a:t> mechanism for including </a:t>
            </a:r>
            <a:r>
              <a:rPr lang="en-US" baseline="0" dirty="0" err="1" smtClean="0">
                <a:latin typeface="Calibri" charset="0"/>
              </a:rPr>
              <a:t>inmigrants</a:t>
            </a:r>
            <a:r>
              <a:rPr lang="en-US" baseline="0" dirty="0" smtClean="0">
                <a:latin typeface="Calibri" charset="0"/>
              </a:rPr>
              <a:t>. </a:t>
            </a:r>
            <a:endParaRPr lang="en-US" dirty="0">
              <a:latin typeface="Calibri" charset="0"/>
            </a:endParaRPr>
          </a:p>
          <a:p>
            <a:pPr>
              <a:spcBef>
                <a:spcPct val="0"/>
              </a:spcBef>
            </a:pPr>
            <a:endParaRPr lang="en-US" dirty="0">
              <a:latin typeface="Calibri" charset="0"/>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EA4181D1-CC3D-9F49-BB65-BA6C22247FBF}" type="slidenum">
              <a:rPr lang="en-US"/>
              <a:pPr fontAlgn="base">
                <a:spcBef>
                  <a:spcPct val="0"/>
                </a:spcBef>
                <a:spcAft>
                  <a:spcPct val="0"/>
                </a:spcAft>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Calibri" charset="0"/>
              </a:rPr>
              <a:t>Now look by gender, given known risk for men of cascade drop offs. Focusing on the group of bars to the right, which shows virologic suppression among all HIV+, we see that at baseline, a lower proportion of HIV+ men, compared to women were suppressed: </a:t>
            </a:r>
            <a:r>
              <a:rPr lang="en-US" dirty="0" smtClean="0">
                <a:latin typeface="Calibri" charset="0"/>
              </a:rPr>
              <a:t>39 </a:t>
            </a:r>
            <a:r>
              <a:rPr lang="en-US" dirty="0" err="1">
                <a:latin typeface="Calibri" charset="0"/>
              </a:rPr>
              <a:t>vs</a:t>
            </a:r>
            <a:r>
              <a:rPr lang="en-US" dirty="0">
                <a:latin typeface="Calibri" charset="0"/>
              </a:rPr>
              <a:t> </a:t>
            </a:r>
            <a:r>
              <a:rPr lang="en-US" dirty="0" smtClean="0">
                <a:latin typeface="Calibri" charset="0"/>
              </a:rPr>
              <a:t>48%</a:t>
            </a:r>
            <a:r>
              <a:rPr lang="en-US" dirty="0">
                <a:latin typeface="Calibri" charset="0"/>
              </a:rPr>
              <a:t>., The gap was mostly due to first step of cascade, with a larger proportion of HIV+ men not knowing their status.. Over two years of intervention, </a:t>
            </a:r>
            <a:r>
              <a:rPr lang="en-US" dirty="0" smtClean="0">
                <a:latin typeface="Calibri" charset="0"/>
              </a:rPr>
              <a:t>disparity</a:t>
            </a:r>
            <a:r>
              <a:rPr lang="en-US" baseline="0" dirty="0" smtClean="0">
                <a:latin typeface="Calibri" charset="0"/>
              </a:rPr>
              <a:t> reduced</a:t>
            </a:r>
            <a:r>
              <a:rPr lang="en-US" dirty="0" smtClean="0">
                <a:latin typeface="Calibri" charset="0"/>
              </a:rPr>
              <a:t>.</a:t>
            </a:r>
            <a:endParaRPr lang="en-US" dirty="0">
              <a:latin typeface="Calibri" charset="0"/>
            </a:endParaRPr>
          </a:p>
          <a:p>
            <a:pPr>
              <a:spcBef>
                <a:spcPct val="0"/>
              </a:spcBef>
            </a:pPr>
            <a:endParaRPr lang="en-US" dirty="0">
              <a:latin typeface="Calibri" charset="0"/>
            </a:endParaRPr>
          </a:p>
          <a:p>
            <a:pPr>
              <a:spcBef>
                <a:spcPct val="0"/>
              </a:spcBef>
            </a:pPr>
            <a:endParaRPr lang="en-US" dirty="0">
              <a:latin typeface="Calibri" charset="0"/>
            </a:endParaRP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D87B0447-1B74-1C49-BB3C-B71E0A09903F}" type="slidenum">
              <a:rPr lang="en-US"/>
              <a:pPr fontAlgn="base">
                <a:spcBef>
                  <a:spcPct val="0"/>
                </a:spcBef>
                <a:spcAft>
                  <a:spcPct val="0"/>
                </a:spcAft>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Calibri" charset="0"/>
              </a:rPr>
              <a:t>Among youth, the story differs.</a:t>
            </a:r>
          </a:p>
          <a:p>
            <a:pPr>
              <a:spcBef>
                <a:spcPct val="0"/>
              </a:spcBef>
            </a:pPr>
            <a:endParaRPr lang="en-US" dirty="0">
              <a:latin typeface="Calibri" charset="0"/>
            </a:endParaRPr>
          </a:p>
          <a:p>
            <a:pPr>
              <a:spcBef>
                <a:spcPct val="0"/>
              </a:spcBef>
            </a:pPr>
            <a:r>
              <a:rPr lang="en-US" dirty="0">
                <a:latin typeface="Calibri" charset="0"/>
              </a:rPr>
              <a:t>Even larger gap at </a:t>
            </a:r>
            <a:r>
              <a:rPr lang="en-US" dirty="0" err="1">
                <a:latin typeface="Calibri" charset="0"/>
              </a:rPr>
              <a:t>bl</a:t>
            </a:r>
            <a:r>
              <a:rPr lang="en-US" dirty="0">
                <a:latin typeface="Calibri" charset="0"/>
              </a:rPr>
              <a:t>; </a:t>
            </a:r>
            <a:r>
              <a:rPr lang="en-US" dirty="0" smtClean="0">
                <a:latin typeface="Calibri" charset="0"/>
              </a:rPr>
              <a:t>26% </a:t>
            </a:r>
            <a:r>
              <a:rPr lang="en-US" dirty="0">
                <a:latin typeface="Calibri" charset="0"/>
              </a:rPr>
              <a:t>of youth compared to </a:t>
            </a:r>
            <a:r>
              <a:rPr lang="en-US" dirty="0" smtClean="0">
                <a:latin typeface="Calibri" charset="0"/>
              </a:rPr>
              <a:t>47% </a:t>
            </a:r>
            <a:r>
              <a:rPr lang="en-US" dirty="0">
                <a:latin typeface="Calibri" charset="0"/>
              </a:rPr>
              <a:t>of the general population were virally suppressed. Over two years of intervention </a:t>
            </a:r>
            <a:r>
              <a:rPr lang="en-US" dirty="0" smtClean="0">
                <a:latin typeface="Calibri" charset="0"/>
              </a:rPr>
              <a:t>suppression increased among youth. but </a:t>
            </a:r>
            <a:r>
              <a:rPr lang="en-US" dirty="0">
                <a:latin typeface="Calibri" charset="0"/>
              </a:rPr>
              <a:t>Gap remains at all steps of cascade, translating to substantially lower viral suppression: </a:t>
            </a:r>
            <a:r>
              <a:rPr lang="en-US" dirty="0" smtClean="0">
                <a:latin typeface="Calibri" charset="0"/>
              </a:rPr>
              <a:t>65% </a:t>
            </a:r>
            <a:r>
              <a:rPr lang="en-US" dirty="0">
                <a:latin typeface="Calibri" charset="0"/>
              </a:rPr>
              <a:t>among youth, compared to </a:t>
            </a:r>
            <a:r>
              <a:rPr lang="en-US" dirty="0" smtClean="0">
                <a:latin typeface="Calibri" charset="0"/>
              </a:rPr>
              <a:t>82% </a:t>
            </a:r>
            <a:r>
              <a:rPr lang="en-US" dirty="0">
                <a:latin typeface="Calibri" charset="0"/>
              </a:rPr>
              <a:t>among older pops.</a:t>
            </a:r>
          </a:p>
          <a:p>
            <a:pPr>
              <a:spcBef>
                <a:spcPct val="0"/>
              </a:spcBef>
            </a:pPr>
            <a:endParaRPr lang="en-US" dirty="0">
              <a:latin typeface="Calibri" charset="0"/>
            </a:endParaRPr>
          </a:p>
          <a:p>
            <a:pPr>
              <a:spcBef>
                <a:spcPct val="0"/>
              </a:spcBef>
            </a:pPr>
            <a:endParaRPr lang="en-US" dirty="0">
              <a:latin typeface="Calibri" charset="0"/>
            </a:endParaRPr>
          </a:p>
          <a:p>
            <a:pPr>
              <a:spcBef>
                <a:spcPct val="0"/>
              </a:spcBef>
            </a:pPr>
            <a:endParaRPr lang="en-US" dirty="0">
              <a:latin typeface="Calibri" charset="0"/>
            </a:endParaRPr>
          </a:p>
          <a:p>
            <a:pPr>
              <a:spcBef>
                <a:spcPct val="0"/>
              </a:spcBef>
            </a:pPr>
            <a:endParaRPr lang="en-US" dirty="0">
              <a:latin typeface="Calibri" charset="0"/>
            </a:endParaRPr>
          </a:p>
          <a:p>
            <a:pPr>
              <a:spcBef>
                <a:spcPct val="0"/>
              </a:spcBef>
            </a:pPr>
            <a:endParaRPr lang="en-US" dirty="0">
              <a:latin typeface="Calibri" charset="0"/>
            </a:endParaRPr>
          </a:p>
          <a:p>
            <a:pPr>
              <a:spcBef>
                <a:spcPct val="0"/>
              </a:spcBef>
            </a:pPr>
            <a:endParaRPr lang="en-US" dirty="0">
              <a:latin typeface="Calibri" charset="0"/>
            </a:endParaRPr>
          </a:p>
          <a:p>
            <a:pPr>
              <a:spcBef>
                <a:spcPct val="0"/>
              </a:spcBef>
            </a:pPr>
            <a:endParaRPr lang="en-US" dirty="0">
              <a:latin typeface="Calibri" charset="0"/>
            </a:endParaRPr>
          </a:p>
          <a:p>
            <a:pPr>
              <a:spcBef>
                <a:spcPct val="0"/>
              </a:spcBef>
            </a:pPr>
            <a:r>
              <a:rPr lang="en-US" dirty="0" err="1">
                <a:latin typeface="Calibri" charset="0"/>
              </a:rPr>
              <a:t>Imporove</a:t>
            </a:r>
            <a:r>
              <a:rPr lang="en-US" dirty="0">
                <a:latin typeface="Calibri" charset="0"/>
              </a:rPr>
              <a:t> % on ART- facilitated linkage + </a:t>
            </a:r>
            <a:r>
              <a:rPr lang="en-US" dirty="0" err="1">
                <a:latin typeface="Calibri" charset="0"/>
              </a:rPr>
              <a:t>elgibility</a:t>
            </a:r>
            <a:r>
              <a:rPr lang="en-US" dirty="0">
                <a:latin typeface="Calibri" charset="0"/>
              </a:rPr>
              <a:t>. Still short </a:t>
            </a:r>
            <a:r>
              <a:rPr lang="en-US" dirty="0" err="1">
                <a:latin typeface="Calibri" charset="0"/>
              </a:rPr>
              <a:t>retantion</a:t>
            </a:r>
            <a:r>
              <a:rPr lang="en-US" dirty="0">
                <a:latin typeface="Calibri" charset="0"/>
              </a:rPr>
              <a:t> and suppression those on art. Over youth </a:t>
            </a:r>
            <a:r>
              <a:rPr lang="en-US" dirty="0" err="1">
                <a:latin typeface="Calibri" charset="0"/>
              </a:rPr>
              <a:t>hae</a:t>
            </a:r>
            <a:r>
              <a:rPr lang="en-US" dirty="0">
                <a:latin typeface="Calibri" charset="0"/>
              </a:rPr>
              <a:t> lower pop suppression</a:t>
            </a:r>
          </a:p>
          <a:p>
            <a:pPr>
              <a:spcBef>
                <a:spcPct val="0"/>
              </a:spcBef>
            </a:pPr>
            <a:r>
              <a:rPr lang="en-US" dirty="0">
                <a:latin typeface="Calibri" charset="0"/>
              </a:rPr>
              <a:t>Step 2 closing the gap- due to </a:t>
            </a:r>
            <a:r>
              <a:rPr lang="en-US" dirty="0" err="1">
                <a:latin typeface="Calibri" charset="0"/>
              </a:rPr>
              <a:t>chane</a:t>
            </a:r>
            <a:r>
              <a:rPr lang="en-US" dirty="0">
                <a:latin typeface="Calibri" charset="0"/>
              </a:rPr>
              <a:t> in </a:t>
            </a:r>
            <a:r>
              <a:rPr lang="en-US" dirty="0" err="1">
                <a:latin typeface="Calibri" charset="0"/>
              </a:rPr>
              <a:t>eligbility</a:t>
            </a:r>
            <a:r>
              <a:rPr lang="en-US" dirty="0">
                <a:latin typeface="Calibri" charset="0"/>
              </a:rPr>
              <a:t> criteria (youth are ore likely </a:t>
            </a:r>
            <a:r>
              <a:rPr lang="en-US" dirty="0" err="1">
                <a:latin typeface="Calibri" charset="0"/>
              </a:rPr>
              <a:t>ot</a:t>
            </a:r>
            <a:r>
              <a:rPr lang="en-US" dirty="0">
                <a:latin typeface="Calibri" charset="0"/>
              </a:rPr>
              <a:t> have highcd4) and linkage intervention</a:t>
            </a:r>
          </a:p>
          <a:p>
            <a:pPr>
              <a:spcBef>
                <a:spcPct val="0"/>
              </a:spcBef>
            </a:pPr>
            <a:endParaRPr lang="en-US" dirty="0">
              <a:latin typeface="Calibri" charset="0"/>
            </a:endParaRPr>
          </a:p>
          <a:p>
            <a:pPr>
              <a:spcBef>
                <a:spcPct val="0"/>
              </a:spcBef>
            </a:pPr>
            <a:r>
              <a:rPr lang="en-US" dirty="0">
                <a:latin typeface="Calibri" charset="0"/>
              </a:rPr>
              <a:t>Framework I limited in ability to identify lesions in cascade. Add a slide (back up) long youth among </a:t>
            </a:r>
            <a:r>
              <a:rPr lang="en-US" dirty="0" err="1">
                <a:latin typeface="Calibri" charset="0"/>
              </a:rPr>
              <a:t>bl</a:t>
            </a:r>
            <a:r>
              <a:rPr lang="en-US" dirty="0">
                <a:latin typeface="Calibri" charset="0"/>
              </a:rPr>
              <a:t> HIV+  </a:t>
            </a:r>
          </a:p>
          <a:p>
            <a:pPr>
              <a:spcBef>
                <a:spcPct val="0"/>
              </a:spcBef>
            </a:pPr>
            <a:endParaRPr lang="en-US" dirty="0">
              <a:latin typeface="Calibri" charset="0"/>
            </a:endParaRPr>
          </a:p>
          <a:p>
            <a:pPr>
              <a:spcBef>
                <a:spcPct val="0"/>
              </a:spcBef>
            </a:pPr>
            <a:endParaRPr lang="en-US" dirty="0">
              <a:latin typeface="Calibri" charset="0"/>
            </a:endParaRPr>
          </a:p>
          <a:p>
            <a:pPr>
              <a:spcBef>
                <a:spcPct val="0"/>
              </a:spcBef>
            </a:pPr>
            <a:r>
              <a:rPr lang="en-US" dirty="0">
                <a:latin typeface="Calibri" charset="0"/>
              </a:rPr>
              <a:t>Our study population consisted of all adult (&gt;=15 years at study baseline) stable residents (&gt;6 </a:t>
            </a:r>
            <a:r>
              <a:rPr lang="en-US" dirty="0" err="1">
                <a:latin typeface="Calibri" charset="0"/>
              </a:rPr>
              <a:t>mo</a:t>
            </a:r>
            <a:r>
              <a:rPr lang="en-US" dirty="0">
                <a:latin typeface="Calibri" charset="0"/>
              </a:rPr>
              <a:t> of past year spent living in the community) of the 16 intervention communities who were enumerated via household census at study baseline (June 2014-June 2015). </a:t>
            </a:r>
          </a:p>
          <a:p>
            <a:pPr>
              <a:spcBef>
                <a:spcPct val="0"/>
              </a:spcBef>
            </a:pPr>
            <a:r>
              <a:rPr lang="en-US" dirty="0">
                <a:latin typeface="Calibri" charset="0"/>
              </a:rPr>
              <a:t>Post baseline, restricted to those not dead or </a:t>
            </a:r>
            <a:r>
              <a:rPr lang="en-US" dirty="0" err="1">
                <a:latin typeface="Calibri" charset="0"/>
              </a:rPr>
              <a:t>outmigrated</a:t>
            </a:r>
            <a:r>
              <a:rPr lang="en-US" dirty="0">
                <a:latin typeface="Calibri" charset="0"/>
              </a:rPr>
              <a:t> (represent the target population of SEARCH intervention). Objective of this analysis not assess outcomes had death/migration been prevented. </a:t>
            </a:r>
          </a:p>
          <a:p>
            <a:pPr>
              <a:spcBef>
                <a:spcPct val="0"/>
              </a:spcBef>
            </a:pPr>
            <a:r>
              <a:rPr lang="en-US" dirty="0">
                <a:latin typeface="Calibri" charset="0"/>
              </a:rPr>
              <a:t>Analyses of FUY2 data were further restricted to residents of the xx communities who had completed FUY2 testing by database closure on Date</a:t>
            </a:r>
          </a:p>
          <a:p>
            <a:pPr>
              <a:spcBef>
                <a:spcPct val="0"/>
              </a:spcBef>
            </a:pPr>
            <a:r>
              <a:rPr lang="en-US" dirty="0">
                <a:latin typeface="Calibri" charset="0"/>
              </a:rPr>
              <a:t>We collected the following variables for all enumerated adult residents at time of census</a:t>
            </a:r>
          </a:p>
          <a:p>
            <a:pPr lvl="1">
              <a:spcBef>
                <a:spcPct val="0"/>
              </a:spcBef>
            </a:pPr>
            <a:r>
              <a:rPr lang="en-US" dirty="0">
                <a:latin typeface="Calibri" charset="0"/>
              </a:rPr>
              <a:t>Basic demographic information (age, sex, occupation, education, martial status,), </a:t>
            </a:r>
          </a:p>
          <a:p>
            <a:pPr lvl="1">
              <a:spcBef>
                <a:spcPct val="0"/>
              </a:spcBef>
            </a:pPr>
            <a:r>
              <a:rPr lang="en-US" dirty="0">
                <a:latin typeface="Calibri" charset="0"/>
              </a:rPr>
              <a:t>mobility (nights slept away from home in past month, months living away from home in past year). </a:t>
            </a:r>
          </a:p>
          <a:p>
            <a:pPr lvl="1">
              <a:spcBef>
                <a:spcPct val="0"/>
              </a:spcBef>
            </a:pPr>
            <a:r>
              <a:rPr lang="en-US" dirty="0">
                <a:latin typeface="Calibri" charset="0"/>
              </a:rPr>
              <a:t>Household wealth: PCA with quintiles. </a:t>
            </a:r>
          </a:p>
          <a:p>
            <a:pPr>
              <a:spcBef>
                <a:spcPct val="0"/>
              </a:spcBef>
            </a:pPr>
            <a:r>
              <a:rPr lang="en-US" u="sng" dirty="0">
                <a:latin typeface="Calibri" charset="0"/>
              </a:rPr>
              <a:t>HIV status</a:t>
            </a:r>
            <a:endParaRPr lang="en-US" dirty="0">
              <a:latin typeface="Calibri" charset="0"/>
            </a:endParaRPr>
          </a:p>
          <a:p>
            <a:pPr lvl="1">
              <a:spcBef>
                <a:spcPct val="0"/>
              </a:spcBef>
            </a:pPr>
            <a:r>
              <a:rPr lang="en-US" dirty="0">
                <a:latin typeface="Calibri" charset="0"/>
              </a:rPr>
              <a:t>At baseline, FUY1 and FUY2 annual testing, we measured HIV </a:t>
            </a:r>
            <a:r>
              <a:rPr lang="en-US" dirty="0" err="1">
                <a:latin typeface="Calibri" charset="0"/>
              </a:rPr>
              <a:t>serostatus</a:t>
            </a:r>
            <a:r>
              <a:rPr lang="en-US" dirty="0">
                <a:latin typeface="Calibri" charset="0"/>
              </a:rPr>
              <a:t> by rapid test at campaign/home based testing.</a:t>
            </a:r>
          </a:p>
          <a:p>
            <a:pPr lvl="1">
              <a:spcBef>
                <a:spcPct val="0"/>
              </a:spcBef>
            </a:pPr>
            <a:r>
              <a:rPr lang="en-US" dirty="0">
                <a:latin typeface="Calibri" charset="0"/>
              </a:rPr>
              <a:t>Participants also classified as HIV+ based if had an HIV RNA level &gt;LLD, or if had a </a:t>
            </a:r>
            <a:r>
              <a:rPr lang="en-US" dirty="0" err="1">
                <a:latin typeface="Calibri" charset="0"/>
              </a:rPr>
              <a:t>mintry</a:t>
            </a:r>
            <a:r>
              <a:rPr lang="en-US" dirty="0">
                <a:latin typeface="Calibri" charset="0"/>
              </a:rPr>
              <a:t> of health record indicating prior HIV care. </a:t>
            </a:r>
          </a:p>
          <a:p>
            <a:pPr>
              <a:spcBef>
                <a:spcPct val="0"/>
              </a:spcBef>
            </a:pPr>
            <a:r>
              <a:rPr lang="en-US" u="sng" dirty="0">
                <a:latin typeface="Calibri" charset="0"/>
              </a:rPr>
              <a:t>Prior diagnosis and ART use:</a:t>
            </a:r>
            <a:endParaRPr lang="en-US" dirty="0">
              <a:latin typeface="Calibri" charset="0"/>
            </a:endParaRPr>
          </a:p>
          <a:p>
            <a:pPr lvl="1">
              <a:spcBef>
                <a:spcPct val="0"/>
              </a:spcBef>
            </a:pPr>
            <a:r>
              <a:rPr lang="en-US" dirty="0">
                <a:latin typeface="Calibri" charset="0"/>
              </a:rPr>
              <a:t>Among all known HIV+, prior knowledge of HIV status and prior ART use (at any date, irrespective of evidence of current use) were assessed based on Ministry of Health clinic record. Records were obtained via biometric identifier based linkage to SEARCH records on patient presentation to a clinic in the SEARCH community. .  </a:t>
            </a:r>
          </a:p>
          <a:p>
            <a:pPr lvl="1">
              <a:spcBef>
                <a:spcPct val="0"/>
              </a:spcBef>
            </a:pPr>
            <a:r>
              <a:rPr lang="en-US" dirty="0">
                <a:latin typeface="Calibri" charset="0"/>
              </a:rPr>
              <a:t>In primary analysis, subjects with VL&lt;500 were classified as on ART (and by plication, previously diagnosed). In sensitivity analysis, ART and prior diagnosis restricted to clinical records only.</a:t>
            </a:r>
          </a:p>
          <a:p>
            <a:pPr lvl="1">
              <a:spcBef>
                <a:spcPct val="0"/>
              </a:spcBef>
            </a:pPr>
            <a:r>
              <a:rPr lang="en-US" dirty="0">
                <a:latin typeface="Calibri" charset="0"/>
              </a:rPr>
              <a:t> </a:t>
            </a:r>
          </a:p>
          <a:p>
            <a:pPr>
              <a:spcBef>
                <a:spcPct val="0"/>
              </a:spcBef>
            </a:pPr>
            <a:endParaRPr lang="en-US" dirty="0">
              <a:latin typeface="Calibri" charset="0"/>
            </a:endParaRP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A7E28E31-00AD-FB4A-9A04-B862765E29D9}" type="slidenum">
              <a:rPr lang="en-US"/>
              <a:pPr fontAlgn="base">
                <a:spcBef>
                  <a:spcPct val="0"/>
                </a:spcBef>
                <a:spcAft>
                  <a:spcPct val="0"/>
                </a:spcAft>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smtClean="0">
                <a:ea typeface="+mn-ea"/>
                <a:cs typeface="+mn-cs"/>
              </a:rPr>
              <a:t>I’d like to thank the sponsors of the SEARCH Study: NIH, PEPFAR, </a:t>
            </a:r>
            <a:r>
              <a:rPr lang="en-US" dirty="0" err="1" smtClean="0">
                <a:ea typeface="+mn-ea"/>
                <a:cs typeface="+mn-cs"/>
              </a:rPr>
              <a:t>Govt</a:t>
            </a:r>
            <a:r>
              <a:rPr lang="en-US" dirty="0" smtClean="0">
                <a:ea typeface="+mn-ea"/>
                <a:cs typeface="+mn-cs"/>
              </a:rPr>
              <a:t> of Uganda and Kenya, Gilead, and the Gates</a:t>
            </a:r>
            <a:r>
              <a:rPr lang="en-US" baseline="0" dirty="0" smtClean="0">
                <a:ea typeface="+mn-ea"/>
                <a:cs typeface="+mn-cs"/>
              </a:rPr>
              <a:t> foundation</a:t>
            </a:r>
            <a:r>
              <a:rPr lang="en-US" dirty="0" smtClean="0">
                <a:ea typeface="+mn-ea"/>
                <a:cs typeface="+mn-cs"/>
              </a:rPr>
              <a:t>. Most importantly, I want to thank all of the communities in SEARCH.</a:t>
            </a:r>
            <a:endParaRPr lang="en-US" dirty="0" smtClean="0">
              <a:latin typeface="Arial" charset="0"/>
              <a:ea typeface="+mn-ea"/>
              <a:cs typeface="+mn-cs"/>
            </a:endParaRPr>
          </a:p>
        </p:txBody>
      </p:sp>
      <p:sp>
        <p:nvSpPr>
          <p:cNvPr id="4" name="Slide Number Placeholder 3"/>
          <p:cNvSpPr>
            <a:spLocks noGrp="1"/>
          </p:cNvSpPr>
          <p:nvPr>
            <p:ph type="sldNum" sz="quarter" idx="10"/>
          </p:nvPr>
        </p:nvSpPr>
        <p:spPr/>
        <p:txBody>
          <a:bodyPr/>
          <a:lstStyle/>
          <a:p>
            <a:fld id="{26B8C537-FDF7-F344-88C8-3573B09A2ACE}" type="slidenum">
              <a:rPr lang="en-US" smtClean="0"/>
              <a:pPr/>
              <a:t>2</a:t>
            </a:fld>
            <a:endParaRPr lang="en-US"/>
          </a:p>
        </p:txBody>
      </p:sp>
    </p:spTree>
    <p:extLst>
      <p:ext uri="{BB962C8B-B14F-4D97-AF65-F5344CB8AC3E}">
        <p14:creationId xmlns:p14="http://schemas.microsoft.com/office/powerpoint/2010/main" val="4240559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latin typeface="Calibri" charset="0"/>
              </a:rPr>
              <a:t>Now </a:t>
            </a:r>
            <a:r>
              <a:rPr lang="en-US" dirty="0">
                <a:latin typeface="Calibri" charset="0"/>
              </a:rPr>
              <a:t>lets look at a longitudinal analysis among people who tested HIV+ at baseline. </a:t>
            </a:r>
            <a:r>
              <a:rPr lang="en-US" b="1" dirty="0">
                <a:latin typeface="Calibri" charset="0"/>
              </a:rPr>
              <a:t>This graph shows the evolution in cascade status for these people over time.  </a:t>
            </a:r>
            <a:r>
              <a:rPr lang="en-US" dirty="0">
                <a:latin typeface="Calibri" charset="0"/>
              </a:rPr>
              <a:t>Importantly, over first year, % suppressed, shown in orange, increased to 73% and remained stable in second year</a:t>
            </a:r>
            <a:r>
              <a:rPr lang="en-US" dirty="0" smtClean="0">
                <a:latin typeface="Calibri" charset="0"/>
              </a:rPr>
              <a:t>.</a:t>
            </a:r>
          </a:p>
          <a:p>
            <a:pPr>
              <a:spcBef>
                <a:spcPct val="0"/>
              </a:spcBef>
            </a:pPr>
            <a:endParaRPr lang="en-US" dirty="0" smtClean="0">
              <a:latin typeface="Calibri" charset="0"/>
            </a:endParaRPr>
          </a:p>
          <a:p>
            <a:pPr>
              <a:spcBef>
                <a:spcPct val="0"/>
              </a:spcBef>
            </a:pPr>
            <a:r>
              <a:rPr lang="en-US" dirty="0" smtClean="0">
                <a:latin typeface="Calibri" charset="0"/>
              </a:rPr>
              <a:t> </a:t>
            </a:r>
            <a:r>
              <a:rPr lang="en-US" dirty="0">
                <a:latin typeface="Calibri" charset="0"/>
              </a:rPr>
              <a:t>(88% if treat death/migration as censoring). By two years, ~14% had migrated or died.</a:t>
            </a: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AC2A7416-3CD2-6B4D-93BA-F580A50B1A3D}" type="slidenum">
              <a:rPr lang="en-US"/>
              <a:pPr fontAlgn="base">
                <a:spcBef>
                  <a:spcPct val="0"/>
                </a:spcBef>
                <a:spcAft>
                  <a:spcPct val="0"/>
                </a:spcAft>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Calibri" charset="0"/>
              </a:rPr>
              <a:t>However, among youth again we see a starkly different story. Suppression increases but remains much lower. Linkage failure (shown in purple)  and virological failure on ART (blue) both contributing to discrepancy. Major impact of Migration in youth </a:t>
            </a:r>
            <a:r>
              <a:rPr lang="en-US" dirty="0" smtClean="0">
                <a:latin typeface="Calibri" charset="0"/>
              </a:rPr>
              <a:t>29% </a:t>
            </a:r>
            <a:r>
              <a:rPr lang="en-US" dirty="0">
                <a:latin typeface="Calibri" charset="0"/>
              </a:rPr>
              <a:t>by year 2. (suppression with survival analysis: 78%, target 81%)  </a:t>
            </a:r>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D9199A48-408E-A348-B4D2-0E10DAAD81A9}" type="slidenum">
              <a:rPr lang="en-US"/>
              <a:pPr fontAlgn="base">
                <a:spcBef>
                  <a:spcPct val="0"/>
                </a:spcBef>
                <a:spcAft>
                  <a:spcPct val="0"/>
                </a:spcAft>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Calibri" charset="0"/>
              </a:rPr>
              <a:t>Finally, I want to show you some data in subgroups of interest among baseline HIV+. </a:t>
            </a:r>
            <a:r>
              <a:rPr lang="en-US" dirty="0" smtClean="0">
                <a:latin typeface="Calibri" charset="0"/>
              </a:rPr>
              <a:t>First </a:t>
            </a:r>
            <a:r>
              <a:rPr lang="en-US" dirty="0">
                <a:latin typeface="Calibri" charset="0"/>
              </a:rPr>
              <a:t>new diagnoses at baseline. Of these, </a:t>
            </a:r>
            <a:r>
              <a:rPr lang="en-US" dirty="0" smtClean="0">
                <a:latin typeface="Calibri" charset="0"/>
              </a:rPr>
              <a:t>63% </a:t>
            </a:r>
            <a:r>
              <a:rPr lang="en-US" dirty="0">
                <a:latin typeface="Calibri" charset="0"/>
              </a:rPr>
              <a:t>were suppressed at FUY1 (red) increasing to </a:t>
            </a:r>
            <a:r>
              <a:rPr lang="en-US" dirty="0" smtClean="0">
                <a:latin typeface="Calibri" charset="0"/>
              </a:rPr>
              <a:t>69% </a:t>
            </a:r>
            <a:r>
              <a:rPr lang="en-US" dirty="0">
                <a:latin typeface="Calibri" charset="0"/>
              </a:rPr>
              <a:t>at FUY2 (green). </a:t>
            </a:r>
          </a:p>
          <a:p>
            <a:pPr>
              <a:spcBef>
                <a:spcPct val="0"/>
              </a:spcBef>
            </a:pPr>
            <a:r>
              <a:rPr lang="en-US" dirty="0">
                <a:latin typeface="Calibri" charset="0"/>
              </a:rPr>
              <a:t>Second, we looked at </a:t>
            </a:r>
            <a:r>
              <a:rPr lang="en-US" dirty="0" err="1">
                <a:latin typeface="Calibri" charset="0"/>
              </a:rPr>
              <a:t>bl</a:t>
            </a:r>
            <a:r>
              <a:rPr lang="en-US" dirty="0">
                <a:latin typeface="Calibri" charset="0"/>
              </a:rPr>
              <a:t> HIV+ </a:t>
            </a:r>
            <a:r>
              <a:rPr lang="en-US" dirty="0" smtClean="0">
                <a:latin typeface="Calibri" charset="0"/>
              </a:rPr>
              <a:t>with a </a:t>
            </a:r>
            <a:r>
              <a:rPr lang="en-US" dirty="0">
                <a:latin typeface="Calibri" charset="0"/>
              </a:rPr>
              <a:t>prior diagnosis who had not started ART at baseline….of these </a:t>
            </a:r>
            <a:r>
              <a:rPr lang="en-US" dirty="0" smtClean="0">
                <a:latin typeface="Calibri" charset="0"/>
              </a:rPr>
              <a:t>78% </a:t>
            </a:r>
            <a:r>
              <a:rPr lang="en-US" dirty="0">
                <a:latin typeface="Calibri" charset="0"/>
              </a:rPr>
              <a:t>had initiated ART and suppressed by FUY1, increasing to 87% by FUY2</a:t>
            </a:r>
          </a:p>
          <a:p>
            <a:pPr>
              <a:spcBef>
                <a:spcPct val="0"/>
              </a:spcBef>
            </a:pPr>
            <a:r>
              <a:rPr lang="en-US" dirty="0">
                <a:latin typeface="Calibri" charset="0"/>
              </a:rPr>
              <a:t>In contrast, among </a:t>
            </a:r>
            <a:r>
              <a:rPr lang="en-US" dirty="0" err="1">
                <a:latin typeface="Calibri" charset="0"/>
              </a:rPr>
              <a:t>bl</a:t>
            </a:r>
            <a:r>
              <a:rPr lang="en-US" dirty="0">
                <a:latin typeface="Calibri" charset="0"/>
              </a:rPr>
              <a:t> HIV+ </a:t>
            </a:r>
            <a:r>
              <a:rPr lang="en-US" b="1" dirty="0">
                <a:latin typeface="Calibri" charset="0"/>
              </a:rPr>
              <a:t>who had started ART but were </a:t>
            </a:r>
            <a:r>
              <a:rPr lang="en-US" b="1" dirty="0" err="1">
                <a:latin typeface="Calibri" charset="0"/>
              </a:rPr>
              <a:t>viroligcaly</a:t>
            </a:r>
            <a:r>
              <a:rPr lang="en-US" b="1" dirty="0">
                <a:latin typeface="Calibri" charset="0"/>
              </a:rPr>
              <a:t> failing </a:t>
            </a:r>
            <a:r>
              <a:rPr lang="en-US" dirty="0">
                <a:latin typeface="Calibri" charset="0"/>
              </a:rPr>
              <a:t>at baseline, we see some improvement in suppression over time, but much work remains to be done. </a:t>
            </a:r>
          </a:p>
          <a:p>
            <a:pPr>
              <a:spcBef>
                <a:spcPct val="0"/>
              </a:spcBef>
            </a:pPr>
            <a:r>
              <a:rPr lang="en-US" dirty="0">
                <a:latin typeface="Calibri" charset="0"/>
              </a:rPr>
              <a:t>Finally, and reassuringly, when we look at </a:t>
            </a:r>
            <a:r>
              <a:rPr lang="en-US" dirty="0" err="1">
                <a:latin typeface="Calibri" charset="0"/>
              </a:rPr>
              <a:t>bl</a:t>
            </a:r>
            <a:r>
              <a:rPr lang="en-US" dirty="0">
                <a:latin typeface="Calibri" charset="0"/>
              </a:rPr>
              <a:t> HIV who were suppressed at baseline, almost all remained suppressed despite the influx of many new patients into the system. </a:t>
            </a:r>
          </a:p>
          <a:p>
            <a:pPr>
              <a:spcBef>
                <a:spcPct val="0"/>
              </a:spcBef>
            </a:pPr>
            <a:endParaRPr lang="en-US" dirty="0" smtClean="0">
              <a:latin typeface="Calibri" charset="0"/>
            </a:endParaRPr>
          </a:p>
          <a:p>
            <a:r>
              <a:rPr lang="en-US" sz="1200" kern="1200" dirty="0" smtClean="0">
                <a:solidFill>
                  <a:schemeClr val="tx1"/>
                </a:solidFill>
                <a:effectLst/>
                <a:latin typeface="+mn-lt"/>
                <a:ea typeface="+mn-ea"/>
                <a:cs typeface="+mn-cs"/>
              </a:rPr>
              <a:t>% new </a:t>
            </a:r>
            <a:r>
              <a:rPr lang="en-US" sz="1200" kern="1200" dirty="0" err="1" smtClean="0">
                <a:solidFill>
                  <a:schemeClr val="tx1"/>
                </a:solidFill>
                <a:effectLst/>
                <a:latin typeface="+mn-lt"/>
                <a:ea typeface="+mn-ea"/>
                <a:cs typeface="+mn-cs"/>
              </a:rPr>
              <a:t>Dx</a:t>
            </a:r>
            <a:r>
              <a:rPr lang="en-US" sz="1200" kern="1200" dirty="0" smtClean="0">
                <a:solidFill>
                  <a:schemeClr val="tx1"/>
                </a:solidFill>
                <a:effectLst/>
                <a:latin typeface="+mn-lt"/>
                <a:ea typeface="+mn-ea"/>
                <a:cs typeface="+mn-cs"/>
              </a:rPr>
              <a:t> at BL (~1/3rd by records/VL…38% by self report) </a:t>
            </a:r>
          </a:p>
          <a:p>
            <a:r>
              <a:rPr lang="en-US" sz="1200" b="1" kern="1200" dirty="0" smtClean="0">
                <a:solidFill>
                  <a:schemeClr val="tx1"/>
                </a:solidFill>
                <a:effectLst/>
                <a:latin typeface="+mn-lt"/>
                <a:ea typeface="+mn-ea"/>
                <a:cs typeface="+mn-cs"/>
              </a:rPr>
              <a:t>% no ART at BL: 43% </a:t>
            </a:r>
          </a:p>
          <a:p>
            <a:r>
              <a:rPr lang="en-US" sz="1200" kern="1200" dirty="0" smtClean="0">
                <a:solidFill>
                  <a:schemeClr val="tx1"/>
                </a:solidFill>
                <a:effectLst/>
                <a:latin typeface="+mn-lt"/>
                <a:ea typeface="+mn-ea"/>
                <a:cs typeface="+mn-cs"/>
              </a:rPr>
              <a:t>%overall and of those with no ART at </a:t>
            </a:r>
            <a:r>
              <a:rPr lang="en-US" sz="1200" kern="1200" dirty="0" err="1" smtClean="0">
                <a:solidFill>
                  <a:schemeClr val="tx1"/>
                </a:solidFill>
                <a:effectLst/>
                <a:latin typeface="+mn-lt"/>
                <a:ea typeface="+mn-ea"/>
                <a:cs typeface="+mn-cs"/>
              </a:rPr>
              <a:t>bL</a:t>
            </a:r>
            <a:r>
              <a:rPr lang="en-US" sz="1200" kern="1200" dirty="0" smtClean="0">
                <a:solidFill>
                  <a:schemeClr val="tx1"/>
                </a:solidFill>
                <a:effectLst/>
                <a:latin typeface="+mn-lt"/>
                <a:ea typeface="+mn-ea"/>
                <a:cs typeface="+mn-cs"/>
              </a:rPr>
              <a:t>: &gt;350: ~67%  </a:t>
            </a:r>
          </a:p>
          <a:p>
            <a:r>
              <a:rPr lang="en-US" sz="1200" kern="1200" dirty="0" smtClean="0">
                <a:solidFill>
                  <a:schemeClr val="tx1"/>
                </a:solidFill>
                <a:effectLst/>
                <a:latin typeface="+mn-lt"/>
                <a:ea typeface="+mn-ea"/>
                <a:cs typeface="+mn-cs"/>
              </a:rPr>
              <a:t>%:overall of those with no ART at </a:t>
            </a:r>
            <a:r>
              <a:rPr lang="en-US" sz="1200" kern="1200" dirty="0" err="1" smtClean="0">
                <a:solidFill>
                  <a:schemeClr val="tx1"/>
                </a:solidFill>
                <a:effectLst/>
                <a:latin typeface="+mn-lt"/>
                <a:ea typeface="+mn-ea"/>
                <a:cs typeface="+mn-cs"/>
              </a:rPr>
              <a:t>bL</a:t>
            </a:r>
            <a:r>
              <a:rPr lang="en-US" sz="1200" kern="1200" dirty="0" smtClean="0">
                <a:solidFill>
                  <a:schemeClr val="tx1"/>
                </a:solidFill>
                <a:effectLst/>
                <a:latin typeface="+mn-lt"/>
                <a:ea typeface="+mn-ea"/>
                <a:cs typeface="+mn-cs"/>
              </a:rPr>
              <a:t>&gt;500 ~50%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Of those without Art history at BL: CD4&gt;350 in </a:t>
            </a:r>
          </a:p>
          <a:p>
            <a:r>
              <a:rPr lang="en-US" sz="1200" b="1" kern="1200" dirty="0" smtClean="0">
                <a:solidFill>
                  <a:schemeClr val="tx1"/>
                </a:solidFill>
                <a:effectLst/>
                <a:latin typeface="+mn-lt"/>
                <a:ea typeface="+mn-ea"/>
                <a:cs typeface="+mn-cs"/>
              </a:rPr>
              <a:t>% BL CD4&gt;350 at BL and not prior ART: 30% </a:t>
            </a: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bl</a:t>
            </a:r>
            <a:r>
              <a:rPr lang="en-US" sz="1200" kern="1200" dirty="0" smtClean="0">
                <a:solidFill>
                  <a:schemeClr val="tx1"/>
                </a:solidFill>
                <a:effectLst/>
                <a:latin typeface="+mn-lt"/>
                <a:ea typeface="+mn-ea"/>
                <a:cs typeface="+mn-cs"/>
              </a:rPr>
              <a:t> CD4&gt;350 and no prior </a:t>
            </a:r>
            <a:r>
              <a:rPr lang="en-US" sz="1200" kern="1200" dirty="0" err="1" smtClean="0">
                <a:solidFill>
                  <a:schemeClr val="tx1"/>
                </a:solidFill>
                <a:effectLst/>
                <a:latin typeface="+mn-lt"/>
                <a:ea typeface="+mn-ea"/>
                <a:cs typeface="+mn-cs"/>
              </a:rPr>
              <a:t>Dx</a:t>
            </a:r>
            <a:r>
              <a:rPr lang="en-US" sz="1200" kern="1200" dirty="0" smtClean="0">
                <a:solidFill>
                  <a:schemeClr val="tx1"/>
                </a:solidFill>
                <a:effectLst/>
                <a:latin typeface="+mn-lt"/>
                <a:ea typeface="+mn-ea"/>
                <a:cs typeface="+mn-cs"/>
              </a:rPr>
              <a:t>: 20% </a:t>
            </a:r>
          </a:p>
          <a:p>
            <a:r>
              <a:rPr lang="en-US" sz="1200" kern="1200" dirty="0" smtClean="0">
                <a:solidFill>
                  <a:schemeClr val="tx1"/>
                </a:solidFill>
                <a:effectLst/>
                <a:latin typeface="+mn-lt"/>
                <a:ea typeface="+mn-ea"/>
                <a:cs typeface="+mn-cs"/>
              </a:rPr>
              <a:t>of these guys- 70-80% suppress by </a:t>
            </a:r>
            <a:r>
              <a:rPr lang="en-US" sz="1200" kern="1200" dirty="0" err="1" smtClean="0">
                <a:solidFill>
                  <a:schemeClr val="tx1"/>
                </a:solidFill>
                <a:effectLst/>
                <a:latin typeface="+mn-lt"/>
                <a:ea typeface="+mn-ea"/>
                <a:cs typeface="+mn-cs"/>
              </a:rPr>
              <a:t>tw</a:t>
            </a:r>
            <a:r>
              <a:rPr lang="en-US" sz="1200" kern="1200" dirty="0" smtClean="0">
                <a:solidFill>
                  <a:schemeClr val="tx1"/>
                </a:solidFill>
                <a:effectLst/>
                <a:latin typeface="+mn-lt"/>
                <a:ea typeface="+mn-ea"/>
                <a:cs typeface="+mn-cs"/>
              </a:rPr>
              <a:t> years </a:t>
            </a:r>
          </a:p>
          <a:p>
            <a:pPr>
              <a:spcBef>
                <a:spcPct val="0"/>
              </a:spcBef>
            </a:pPr>
            <a:endParaRPr lang="en-US" dirty="0">
              <a:latin typeface="Calibri" charset="0"/>
            </a:endParaRPr>
          </a:p>
          <a:p>
            <a:pPr>
              <a:spcBef>
                <a:spcPct val="0"/>
              </a:spcBef>
            </a:pPr>
            <a:endParaRPr lang="en-US" dirty="0">
              <a:latin typeface="Calibri" charset="0"/>
            </a:endParaRPr>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F82775B4-AE16-9244-A9BD-E8F61ABB0E66}" type="slidenum">
              <a:rPr lang="en-US"/>
              <a:pPr fontAlgn="base">
                <a:spcBef>
                  <a:spcPct val="0"/>
                </a:spcBef>
                <a:spcAft>
                  <a:spcPct val="0"/>
                </a:spcAft>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Arial" charset="0"/>
              </a:rPr>
              <a:t>Substantial increase in population level viral  suppression over two years- but Work left to do</a:t>
            </a:r>
            <a:r>
              <a:rPr lang="is-IS" sz="1200" dirty="0" smtClean="0">
                <a:latin typeface="Arial"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is-IS" sz="1200" baseline="0" dirty="0" smtClean="0">
                <a:latin typeface="Arial" charset="0"/>
              </a:rPr>
              <a:t>20% remain unsuppressed. Not good for their health, potential surce of ongoing transmission, and harder to reach.</a:t>
            </a:r>
          </a:p>
          <a:p>
            <a:pPr marL="0" marR="0" indent="0" algn="l" defTabSz="457200" rtl="0" eaLnBrk="1" fontAlgn="auto" latinLnBrk="0" hangingPunct="1">
              <a:lnSpc>
                <a:spcPct val="100000"/>
              </a:lnSpc>
              <a:spcBef>
                <a:spcPts val="0"/>
              </a:spcBef>
              <a:spcAft>
                <a:spcPts val="0"/>
              </a:spcAft>
              <a:buClrTx/>
              <a:buSzTx/>
              <a:buFontTx/>
              <a:buNone/>
              <a:tabLst/>
              <a:defRPr/>
            </a:pPr>
            <a:r>
              <a:rPr lang="is-IS" sz="1200" b="1" baseline="0" dirty="0" smtClean="0">
                <a:latin typeface="Arial" charset="0"/>
              </a:rPr>
              <a:t>Next steps towards ending the epidemic eardication require us to move beyond traditonal big bucket risk groups</a:t>
            </a:r>
            <a:r>
              <a:rPr lang="is-IS" sz="1200" baseline="0" dirty="0" smtClean="0">
                <a:latin typeface="Arial" charset="0"/>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smtClean="0">
                <a:latin typeface="Arial" charset="0"/>
              </a:rPr>
              <a:t>P</a:t>
            </a:r>
            <a:r>
              <a:rPr lang="is-IS" sz="1200" b="1" baseline="0" dirty="0" smtClean="0">
                <a:latin typeface="Arial" charset="0"/>
              </a:rPr>
              <a:t>ersonalized public health-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smtClean="0">
                <a:latin typeface="Arial" charset="0"/>
              </a:rPr>
              <a:t>Among HIV+ D</a:t>
            </a:r>
            <a:r>
              <a:rPr lang="is-IS" sz="1200" b="1" baseline="0" dirty="0" smtClean="0">
                <a:latin typeface="Arial" charset="0"/>
              </a:rPr>
              <a:t>ata drivien approaches ot understand better whois at risk of poor outcomes and why, targeted cascade interventions to help us reach this 20%.</a:t>
            </a:r>
          </a:p>
          <a:p>
            <a:pPr marL="0" marR="0" indent="0" algn="l" defTabSz="457200" rtl="0" eaLnBrk="1" fontAlgn="auto" latinLnBrk="0" hangingPunct="1">
              <a:lnSpc>
                <a:spcPct val="100000"/>
              </a:lnSpc>
              <a:spcBef>
                <a:spcPts val="0"/>
              </a:spcBef>
              <a:spcAft>
                <a:spcPts val="0"/>
              </a:spcAft>
              <a:buClrTx/>
              <a:buSzTx/>
              <a:buFontTx/>
              <a:buNone/>
              <a:tabLst/>
              <a:defRPr/>
            </a:pPr>
            <a:r>
              <a:rPr lang="is-IS" sz="1200" b="1" baseline="0" dirty="0" smtClean="0">
                <a:latin typeface="Arial" charset="0"/>
              </a:rPr>
              <a:t>A</a:t>
            </a:r>
            <a:r>
              <a:rPr lang="en-US" sz="1200" b="1" baseline="0" dirty="0" smtClean="0">
                <a:latin typeface="Arial" charset="0"/>
              </a:rPr>
              <a:t>m</a:t>
            </a:r>
            <a:r>
              <a:rPr lang="is-IS" sz="1200" b="1" baseline="0" dirty="0" smtClean="0">
                <a:latin typeface="Arial" charset="0"/>
              </a:rPr>
              <a:t>ong HIV- : data driven approaches to understnad who remains at risk of being infected, transmission networks, and effective ways of reaching people with prevention strategies.</a:t>
            </a:r>
            <a:endParaRPr lang="en-US" b="1" dirty="0" smtClean="0"/>
          </a:p>
          <a:p>
            <a:endParaRPr lang="en-US" b="1" dirty="0"/>
          </a:p>
        </p:txBody>
      </p:sp>
      <p:sp>
        <p:nvSpPr>
          <p:cNvPr id="4" name="Slide Number Placeholder 3"/>
          <p:cNvSpPr>
            <a:spLocks noGrp="1"/>
          </p:cNvSpPr>
          <p:nvPr>
            <p:ph type="sldNum" sz="quarter" idx="10"/>
          </p:nvPr>
        </p:nvSpPr>
        <p:spPr/>
        <p:txBody>
          <a:bodyPr/>
          <a:lstStyle/>
          <a:p>
            <a:fld id="{26063D52-2AA0-1D43-9D85-90DB12B6A3FF}" type="slidenum">
              <a:rPr lang="en-US" smtClean="0"/>
              <a:t>23</a:t>
            </a:fld>
            <a:endParaRPr lang="en-US"/>
          </a:p>
        </p:txBody>
      </p:sp>
    </p:spTree>
    <p:extLst>
      <p:ext uri="{BB962C8B-B14F-4D97-AF65-F5344CB8AC3E}">
        <p14:creationId xmlns:p14="http://schemas.microsoft.com/office/powerpoint/2010/main" val="1935546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Gill Sans MT" charset="0"/>
              </a:rPr>
              <a:t>Emphasis of SEARCH Phase 2: Data driven </a:t>
            </a:r>
            <a:r>
              <a:rPr lang="en-US" dirty="0" err="1" smtClean="0">
                <a:latin typeface="Gill Sans MT" charset="0"/>
              </a:rPr>
              <a:t>PrEP</a:t>
            </a:r>
            <a:r>
              <a:rPr lang="en-US" dirty="0" smtClean="0">
                <a:latin typeface="Gill Sans MT" charset="0"/>
              </a:rPr>
              <a:t> and cascade optimization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smtClean="0">
                <a:latin typeface="Arial" charset="0"/>
              </a:rPr>
              <a:t>Measurement of endpoint for first </a:t>
            </a:r>
            <a:r>
              <a:rPr lang="en-US" sz="1200" b="1" baseline="0" dirty="0" err="1" smtClean="0">
                <a:latin typeface="Arial" charset="0"/>
              </a:rPr>
              <a:t>pahse</a:t>
            </a:r>
            <a:r>
              <a:rPr lang="en-US" sz="1200" b="1" baseline="0" dirty="0" smtClean="0">
                <a:latin typeface="Arial" charset="0"/>
              </a:rPr>
              <a:t> provides a new baseline for second </a:t>
            </a:r>
            <a:r>
              <a:rPr lang="en-US" sz="1200" b="1" baseline="0" dirty="0" err="1" smtClean="0">
                <a:latin typeface="Arial" charset="0"/>
              </a:rPr>
              <a:t>pahse</a:t>
            </a:r>
            <a:r>
              <a:rPr lang="en-US" sz="1200" b="1" baseline="0" dirty="0" smtClean="0">
                <a:latin typeface="Arial" charset="0"/>
              </a:rPr>
              <a:t>. But also an opportunity to assess risk and offer targeted interventions on a population scale.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latin typeface="Arial" charset="0"/>
              </a:rPr>
              <a:t>Intervention for </a:t>
            </a:r>
            <a:r>
              <a:rPr lang="en-US" sz="1200" baseline="0" dirty="0" err="1" smtClean="0">
                <a:latin typeface="Arial" charset="0"/>
              </a:rPr>
              <a:t>Pahse</a:t>
            </a:r>
            <a:r>
              <a:rPr lang="en-US" sz="1200" baseline="0" dirty="0" smtClean="0">
                <a:latin typeface="Arial" charset="0"/>
              </a:rPr>
              <a:t> 2: </a:t>
            </a:r>
            <a:endParaRPr lang="is-IS" sz="1200" baseline="0" dirty="0" smtClean="0">
              <a:latin typeface="Arial"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latin typeface="Arial" charset="0"/>
              </a:rPr>
              <a:t>T</a:t>
            </a:r>
            <a:r>
              <a:rPr lang="is-IS" sz="1200" baseline="0" dirty="0" smtClean="0">
                <a:latin typeface="Arial" charset="0"/>
              </a:rPr>
              <a:t>argeted suppression interventions and testing</a:t>
            </a:r>
          </a:p>
          <a:p>
            <a:pPr marL="0" marR="0" indent="0" algn="l" defTabSz="457200" rtl="0" eaLnBrk="1" fontAlgn="auto" latinLnBrk="0" hangingPunct="1">
              <a:lnSpc>
                <a:spcPct val="100000"/>
              </a:lnSpc>
              <a:spcBef>
                <a:spcPts val="0"/>
              </a:spcBef>
              <a:spcAft>
                <a:spcPts val="0"/>
              </a:spcAft>
              <a:buClrTx/>
              <a:buSzTx/>
              <a:buFontTx/>
              <a:buNone/>
              <a:tabLst/>
              <a:defRPr/>
            </a:pPr>
            <a:r>
              <a:rPr lang="is-IS" sz="1200" baseline="0" dirty="0" smtClean="0">
                <a:latin typeface="Arial" charset="0"/>
              </a:rPr>
              <a:t>Targeted PrEP.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latin typeface="Arial" charset="0"/>
              </a:rPr>
              <a:t>W</a:t>
            </a:r>
            <a:r>
              <a:rPr lang="is-IS" sz="1200" baseline="0" dirty="0" smtClean="0">
                <a:latin typeface="Arial" charset="0"/>
              </a:rPr>
              <a:t>ill </a:t>
            </a:r>
            <a:r>
              <a:rPr lang="en-US" sz="1200" baseline="0" dirty="0" smtClean="0">
                <a:latin typeface="Arial" charset="0"/>
              </a:rPr>
              <a:t>F</a:t>
            </a:r>
            <a:r>
              <a:rPr lang="is-IS" sz="1200" baseline="0" dirty="0" smtClean="0">
                <a:latin typeface="Arial" charset="0"/>
              </a:rPr>
              <a:t>ocus here on PreP</a:t>
            </a:r>
          </a:p>
          <a:p>
            <a:pPr marL="0" marR="0" indent="0" algn="l" defTabSz="457200" rtl="0" eaLnBrk="1" fontAlgn="auto" latinLnBrk="0" hangingPunct="1">
              <a:lnSpc>
                <a:spcPct val="100000"/>
              </a:lnSpc>
              <a:spcBef>
                <a:spcPts val="0"/>
              </a:spcBef>
              <a:spcAft>
                <a:spcPts val="0"/>
              </a:spcAft>
              <a:buClrTx/>
              <a:buSzTx/>
              <a:buFontTx/>
              <a:buNone/>
              <a:tabLst/>
              <a:defRPr/>
            </a:pPr>
            <a:endParaRPr lang="is-IS" sz="1200" dirty="0" smtClean="0">
              <a:latin typeface="Arial"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latin typeface="Arial" charset="0"/>
            </a:endParaRPr>
          </a:p>
          <a:p>
            <a:endParaRPr lang="en-US" dirty="0"/>
          </a:p>
        </p:txBody>
      </p:sp>
      <p:sp>
        <p:nvSpPr>
          <p:cNvPr id="4" name="Slide Number Placeholder 3"/>
          <p:cNvSpPr>
            <a:spLocks noGrp="1"/>
          </p:cNvSpPr>
          <p:nvPr>
            <p:ph type="sldNum" sz="quarter" idx="10"/>
          </p:nvPr>
        </p:nvSpPr>
        <p:spPr/>
        <p:txBody>
          <a:bodyPr/>
          <a:lstStyle/>
          <a:p>
            <a:fld id="{26063D52-2AA0-1D43-9D85-90DB12B6A3FF}" type="slidenum">
              <a:rPr lang="en-US" smtClean="0"/>
              <a:t>24</a:t>
            </a:fld>
            <a:endParaRPr lang="en-US"/>
          </a:p>
        </p:txBody>
      </p:sp>
    </p:spTree>
    <p:extLst>
      <p:ext uri="{BB962C8B-B14F-4D97-AF65-F5344CB8AC3E}">
        <p14:creationId xmlns:p14="http://schemas.microsoft.com/office/powerpoint/2010/main" val="2021770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an overview of Prep strategy. </a:t>
            </a:r>
          </a:p>
          <a:p>
            <a:r>
              <a:rPr lang="en-US" baseline="0" dirty="0" smtClean="0"/>
              <a:t>1. sensitization:</a:t>
            </a:r>
            <a:endParaRPr lang="en-US" dirty="0" smtClean="0"/>
          </a:p>
          <a:p>
            <a:r>
              <a:rPr lang="en-US" dirty="0" smtClean="0"/>
              <a:t>Provide education through meetings and materials  on </a:t>
            </a:r>
          </a:p>
          <a:p>
            <a:r>
              <a:rPr lang="en-US" dirty="0" smtClean="0"/>
              <a:t>What is Prep? Why is prep needed? What are benefits and risks of PREP   to community leaders, health sector, </a:t>
            </a:r>
            <a:r>
              <a:rPr lang="en-US" dirty="0" err="1" smtClean="0"/>
              <a:t>variouis</a:t>
            </a:r>
            <a:r>
              <a:rPr lang="en-US" dirty="0" smtClean="0"/>
              <a:t> occupation organizations ( farmers, </a:t>
            </a:r>
            <a:r>
              <a:rPr lang="en-US" dirty="0" err="1" smtClean="0"/>
              <a:t>boda</a:t>
            </a:r>
            <a:r>
              <a:rPr lang="en-US" dirty="0" smtClean="0"/>
              <a:t> </a:t>
            </a:r>
            <a:r>
              <a:rPr lang="en-US" dirty="0" err="1" smtClean="0"/>
              <a:t>boda</a:t>
            </a:r>
            <a:r>
              <a:rPr lang="en-US" dirty="0" smtClean="0"/>
              <a:t> drivers).  The same was done when ART introduced .  As we saw, needs to be continuous not one time, in order to dispel misunderstandings that arise and provide answers to new questions that arise</a:t>
            </a:r>
          </a:p>
          <a:p>
            <a:endParaRPr lang="en-US" dirty="0" smtClean="0"/>
          </a:p>
          <a:p>
            <a:r>
              <a:rPr lang="en-US" dirty="0" smtClean="0"/>
              <a:t>2. Prep Offered at</a:t>
            </a:r>
          </a:p>
          <a:p>
            <a:r>
              <a:rPr lang="en-US" dirty="0" smtClean="0"/>
              <a:t>CHC Home visit Drop in clinic Routine clinic</a:t>
            </a:r>
          </a:p>
          <a:p>
            <a:endParaRPr lang="en-US" dirty="0" smtClean="0"/>
          </a:p>
          <a:p>
            <a:r>
              <a:rPr lang="en-US" dirty="0" smtClean="0"/>
              <a:t>3. Prep offered to</a:t>
            </a:r>
          </a:p>
          <a:p>
            <a:pPr lvl="1">
              <a:buFont typeface="Arial" panose="020B0604020202020204" pitchFamily="34" charset="0"/>
              <a:buChar char="•"/>
            </a:pPr>
            <a:endParaRPr lang="en-US" alt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26063D52-2AA0-1D43-9D85-90DB12B6A3FF}" type="slidenum">
              <a:rPr lang="en-US" smtClean="0"/>
              <a:t>25</a:t>
            </a:fld>
            <a:endParaRPr lang="en-US"/>
          </a:p>
        </p:txBody>
      </p:sp>
    </p:spTree>
    <p:extLst>
      <p:ext uri="{BB962C8B-B14F-4D97-AF65-F5344CB8AC3E}">
        <p14:creationId xmlns:p14="http://schemas.microsoft.com/office/powerpoint/2010/main" val="3912462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like to give some background on </a:t>
            </a:r>
            <a:r>
              <a:rPr lang="en-US" dirty="0" err="1" smtClean="0"/>
              <a:t>Mchine</a:t>
            </a:r>
            <a:r>
              <a:rPr lang="en-US" dirty="0" smtClean="0"/>
              <a:t> learning based risk score.</a:t>
            </a:r>
            <a:r>
              <a:rPr lang="en-US" baseline="0" dirty="0" smtClean="0"/>
              <a:t> Work led by </a:t>
            </a:r>
            <a:r>
              <a:rPr lang="en-US" baseline="0" dirty="0" err="1" smtClean="0"/>
              <a:t>Wenjing</a:t>
            </a:r>
            <a:r>
              <a:rPr lang="en-US" baseline="0" dirty="0" smtClean="0"/>
              <a:t> </a:t>
            </a:r>
            <a:r>
              <a:rPr lang="en-US" baseline="0" dirty="0" err="1" smtClean="0"/>
              <a:t>Zheng</a:t>
            </a:r>
            <a:r>
              <a:rPr lang="en-US" baseline="0" dirty="0" smtClean="0"/>
              <a:t> at UC Berkeley. </a:t>
            </a:r>
          </a:p>
          <a:p>
            <a:r>
              <a:rPr lang="en-US" baseline="0" dirty="0" smtClean="0"/>
              <a:t>Basic approach- in intervention </a:t>
            </a:r>
            <a:r>
              <a:rPr lang="en-US" baseline="0" dirty="0" err="1" smtClean="0"/>
              <a:t>commnities</a:t>
            </a:r>
            <a:r>
              <a:rPr lang="en-US" baseline="0" dirty="0" smtClean="0"/>
              <a:t>, measured baseline HIV status as well as a range of covariates at baseline .</a:t>
            </a:r>
          </a:p>
          <a:p>
            <a:r>
              <a:rPr lang="en-US" baseline="0" dirty="0" smtClean="0"/>
              <a:t>Used data on </a:t>
            </a:r>
            <a:r>
              <a:rPr lang="en-US" baseline="0" dirty="0" err="1" smtClean="0"/>
              <a:t>seroconversion</a:t>
            </a:r>
            <a:r>
              <a:rPr lang="en-US" baseline="0" dirty="0" smtClean="0"/>
              <a:t> during firs two years and </a:t>
            </a:r>
            <a:r>
              <a:rPr lang="en-US" baseline="0" dirty="0" err="1" smtClean="0"/>
              <a:t>appied</a:t>
            </a:r>
            <a:r>
              <a:rPr lang="en-US" baseline="0" dirty="0" smtClean="0"/>
              <a:t> machine learning methods to build a risk score and </a:t>
            </a:r>
            <a:r>
              <a:rPr lang="en-US" baseline="0" dirty="0" err="1" smtClean="0"/>
              <a:t>corresponidng</a:t>
            </a:r>
            <a:r>
              <a:rPr lang="en-US" baseline="0" dirty="0" smtClean="0"/>
              <a:t> cutoff to assign a person as either eligible or </a:t>
            </a:r>
            <a:r>
              <a:rPr lang="en-US" baseline="0" dirty="0" err="1" smtClean="0"/>
              <a:t>inelgible</a:t>
            </a:r>
            <a:r>
              <a:rPr lang="en-US" baseline="0" dirty="0" smtClean="0"/>
              <a:t> for prep.</a:t>
            </a:r>
          </a:p>
          <a:p>
            <a:r>
              <a:rPr lang="en-US" baseline="0" dirty="0" smtClean="0"/>
              <a:t>In </a:t>
            </a:r>
            <a:r>
              <a:rPr lang="en-US" baseline="0" dirty="0" err="1" smtClean="0"/>
              <a:t>buulding</a:t>
            </a:r>
            <a:r>
              <a:rPr lang="en-US" baseline="0" dirty="0" smtClean="0"/>
              <a:t> risk score, </a:t>
            </a:r>
            <a:r>
              <a:rPr lang="en-US" baseline="0" dirty="0" err="1" smtClean="0"/>
              <a:t>consdiered</a:t>
            </a:r>
            <a:r>
              <a:rPr lang="en-US" baseline="0" dirty="0" smtClean="0"/>
              <a:t> wide range of candidate predictors:</a:t>
            </a:r>
            <a:r>
              <a:rPr lang="is-IS" baseline="0" dirty="0" smtClean="0"/>
              <a:t>…</a:t>
            </a:r>
            <a:r>
              <a:rPr lang="en-US" baseline="0" dirty="0" smtClean="0"/>
              <a:t> </a:t>
            </a:r>
          </a:p>
          <a:p>
            <a:r>
              <a:rPr lang="en-US" baseline="0" dirty="0" smtClean="0"/>
              <a:t>Also region</a:t>
            </a:r>
            <a:endParaRPr lang="en-US" dirty="0"/>
          </a:p>
        </p:txBody>
      </p:sp>
      <p:sp>
        <p:nvSpPr>
          <p:cNvPr id="4" name="Slide Number Placeholder 3"/>
          <p:cNvSpPr>
            <a:spLocks noGrp="1"/>
          </p:cNvSpPr>
          <p:nvPr>
            <p:ph type="sldNum" sz="quarter" idx="10"/>
          </p:nvPr>
        </p:nvSpPr>
        <p:spPr/>
        <p:txBody>
          <a:bodyPr/>
          <a:lstStyle/>
          <a:p>
            <a:fld id="{26063D52-2AA0-1D43-9D85-90DB12B6A3FF}" type="slidenum">
              <a:rPr lang="en-US" smtClean="0"/>
              <a:t>26</a:t>
            </a:fld>
            <a:endParaRPr lang="en-US"/>
          </a:p>
        </p:txBody>
      </p:sp>
    </p:spTree>
    <p:extLst>
      <p:ext uri="{BB962C8B-B14F-4D97-AF65-F5344CB8AC3E}">
        <p14:creationId xmlns:p14="http://schemas.microsoft.com/office/powerpoint/2010/main" val="9642698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Basic method used- Super learning.</a:t>
            </a:r>
            <a:r>
              <a:rPr lang="en-US" baseline="0" dirty="0" smtClean="0"/>
              <a:t> Type of ensemble machine learning. Basic idea-lot s of great algorithms  don</a:t>
            </a:r>
            <a:r>
              <a:rPr lang="uk-UA" baseline="0" dirty="0" smtClean="0"/>
              <a:t>’</a:t>
            </a:r>
            <a:r>
              <a:rPr lang="en-US" baseline="0" dirty="0" smtClean="0"/>
              <a:t>t know ahead of </a:t>
            </a:r>
            <a:r>
              <a:rPr lang="en-US" baseline="0" dirty="0" err="1" smtClean="0"/>
              <a:t>timef</a:t>
            </a:r>
            <a:r>
              <a:rPr lang="en-US" baseline="0" dirty="0" smtClean="0"/>
              <a:t> or a given problem which will work best</a:t>
            </a:r>
            <a:r>
              <a:rPr lang="is-IS" baseline="0" dirty="0" smtClean="0"/>
              <a:t>…</a:t>
            </a:r>
            <a:r>
              <a:rPr lang="en-US" baseline="0" dirty="0" smtClean="0"/>
              <a:t>. Instead use them all (can also include various simple regression based approaches).</a:t>
            </a:r>
          </a:p>
          <a:p>
            <a:endParaRPr lang="en-US" baseline="0" dirty="0" smtClean="0"/>
          </a:p>
          <a:p>
            <a:r>
              <a:rPr lang="en-US" baseline="0" dirty="0" smtClean="0"/>
              <a:t>Fair </a:t>
            </a:r>
            <a:r>
              <a:rPr lang="en-US" baseline="0" dirty="0" err="1" smtClean="0"/>
              <a:t>compateion</a:t>
            </a:r>
            <a:r>
              <a:rPr lang="en-US" baseline="0" dirty="0" smtClean="0"/>
              <a:t> to chose between them- internal data splits. Split data into </a:t>
            </a:r>
            <a:r>
              <a:rPr lang="en-US" baseline="0" dirty="0" err="1" smtClean="0"/>
              <a:t>eg</a:t>
            </a:r>
            <a:r>
              <a:rPr lang="en-US" baseline="0" dirty="0" smtClean="0"/>
              <a:t> 10 parts, fit the </a:t>
            </a:r>
            <a:r>
              <a:rPr lang="en-US" baseline="0" dirty="0" err="1" smtClean="0"/>
              <a:t>algoruths</a:t>
            </a:r>
            <a:r>
              <a:rPr lang="en-US" baseline="0" dirty="0" smtClean="0"/>
              <a:t> on 9 10</a:t>
            </a:r>
            <a:r>
              <a:rPr lang="en-US" baseline="30000" dirty="0" smtClean="0"/>
              <a:t>th</a:t>
            </a:r>
            <a:r>
              <a:rPr lang="en-US" baseline="0" dirty="0" smtClean="0"/>
              <a:t>, evaluate </a:t>
            </a:r>
            <a:r>
              <a:rPr lang="en-US" baseline="0" dirty="0" err="1" smtClean="0"/>
              <a:t>onleft</a:t>
            </a:r>
            <a:r>
              <a:rPr lang="en-US" baseline="0" dirty="0" smtClean="0"/>
              <a:t> out 10</a:t>
            </a:r>
            <a:r>
              <a:rPr lang="en-US" baseline="30000" dirty="0" smtClean="0"/>
              <a:t>th</a:t>
            </a:r>
            <a:r>
              <a:rPr lang="en-US" baseline="0" dirty="0" smtClean="0"/>
              <a:t>. </a:t>
            </a:r>
            <a:r>
              <a:rPr lang="en-US" baseline="0" dirty="0" err="1" smtClean="0"/>
              <a:t>Repet</a:t>
            </a:r>
            <a:r>
              <a:rPr lang="en-US" baseline="0" dirty="0" smtClean="0"/>
              <a:t> 10 times so each </a:t>
            </a:r>
            <a:r>
              <a:rPr lang="en-US" baseline="0" dirty="0" err="1" smtClean="0"/>
              <a:t>obs</a:t>
            </a:r>
            <a:r>
              <a:rPr lang="en-US" baseline="0" dirty="0" smtClean="0"/>
              <a:t> </a:t>
            </a:r>
            <a:r>
              <a:rPr lang="en-US" baseline="0" dirty="0" err="1" smtClean="0"/>
              <a:t>serveson</a:t>
            </a:r>
            <a:r>
              <a:rPr lang="en-US" baseline="0" dirty="0" smtClean="0"/>
              <a:t> in validation set. </a:t>
            </a:r>
            <a:r>
              <a:rPr lang="en-US" baseline="0" dirty="0" err="1" smtClean="0"/>
              <a:t>Avearage</a:t>
            </a:r>
            <a:r>
              <a:rPr lang="en-US" baseline="0" dirty="0" smtClean="0"/>
              <a:t> </a:t>
            </a:r>
            <a:r>
              <a:rPr lang="en-US" baseline="0" dirty="0" err="1" smtClean="0"/>
              <a:t>perfroamcne</a:t>
            </a:r>
            <a:r>
              <a:rPr lang="en-US" baseline="0" dirty="0" smtClean="0"/>
              <a:t> across </a:t>
            </a:r>
            <a:r>
              <a:rPr lang="en-US" baseline="0" dirty="0" err="1" smtClean="0"/>
              <a:t>validaton</a:t>
            </a:r>
            <a:r>
              <a:rPr lang="en-US" baseline="0" dirty="0" smtClean="0"/>
              <a:t> sets. </a:t>
            </a:r>
          </a:p>
          <a:p>
            <a:endParaRPr lang="en-US" baseline="0" dirty="0" smtClean="0"/>
          </a:p>
          <a:p>
            <a:r>
              <a:rPr lang="en-US" baseline="0" dirty="0" smtClean="0"/>
              <a:t>Go </a:t>
            </a:r>
            <a:r>
              <a:rPr lang="en-US" baseline="0" dirty="0" err="1" smtClean="0"/>
              <a:t>fruther</a:t>
            </a:r>
            <a:r>
              <a:rPr lang="en-US" baseline="0" dirty="0" smtClean="0"/>
              <a:t> than </a:t>
            </a:r>
            <a:r>
              <a:rPr lang="en-US" baseline="0" dirty="0" err="1" smtClean="0"/>
              <a:t>chosing</a:t>
            </a:r>
            <a:r>
              <a:rPr lang="en-US" baseline="0" dirty="0" smtClean="0"/>
              <a:t> best- chose best convex combination. Will often beat any algorithm in isolation</a:t>
            </a:r>
            <a:endParaRPr lang="en-US" dirty="0"/>
          </a:p>
        </p:txBody>
      </p:sp>
      <p:sp>
        <p:nvSpPr>
          <p:cNvPr id="4" name="Slide Number Placeholder 3"/>
          <p:cNvSpPr>
            <a:spLocks noGrp="1"/>
          </p:cNvSpPr>
          <p:nvPr>
            <p:ph type="sldNum" sz="quarter" idx="10"/>
          </p:nvPr>
        </p:nvSpPr>
        <p:spPr/>
        <p:txBody>
          <a:bodyPr/>
          <a:lstStyle/>
          <a:p>
            <a:fld id="{26063D52-2AA0-1D43-9D85-90DB12B6A3FF}" type="slidenum">
              <a:rPr lang="en-US" smtClean="0"/>
              <a:t>27</a:t>
            </a:fld>
            <a:endParaRPr lang="en-US"/>
          </a:p>
        </p:txBody>
      </p:sp>
    </p:spTree>
    <p:extLst>
      <p:ext uri="{BB962C8B-B14F-4D97-AF65-F5344CB8AC3E}">
        <p14:creationId xmlns:p14="http://schemas.microsoft.com/office/powerpoint/2010/main" val="41983590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MSE, log </a:t>
            </a:r>
            <a:r>
              <a:rPr lang="en-US" dirty="0" err="1" smtClean="0"/>
              <a:t>lik</a:t>
            </a:r>
            <a:endParaRPr lang="en-US" dirty="0" smtClean="0"/>
          </a:p>
          <a:p>
            <a:r>
              <a:rPr lang="en-US" dirty="0" smtClean="0"/>
              <a:t>Here consider a </a:t>
            </a:r>
            <a:r>
              <a:rPr lang="en-US" dirty="0" err="1" smtClean="0"/>
              <a:t>modifcation</a:t>
            </a:r>
            <a:r>
              <a:rPr lang="en-US" dirty="0" smtClean="0"/>
              <a:t> of this</a:t>
            </a:r>
            <a:r>
              <a:rPr lang="en-US" baseline="0" dirty="0" smtClean="0"/>
              <a:t> problem. </a:t>
            </a:r>
          </a:p>
          <a:p>
            <a:r>
              <a:rPr lang="en-US" baseline="0" dirty="0" smtClean="0"/>
              <a:t>We don</a:t>
            </a:r>
            <a:r>
              <a:rPr lang="uk-UA" baseline="0" dirty="0" smtClean="0"/>
              <a:t>’</a:t>
            </a:r>
            <a:r>
              <a:rPr lang="en-US" baseline="0" dirty="0" smtClean="0"/>
              <a:t>t just want a bigger </a:t>
            </a:r>
            <a:r>
              <a:rPr lang="en-US" baseline="0" dirty="0" err="1" smtClean="0"/>
              <a:t>AUROc</a:t>
            </a:r>
            <a:r>
              <a:rPr lang="en-US" baseline="0" dirty="0" smtClean="0"/>
              <a:t> (performance across a range of cutoffs). </a:t>
            </a:r>
          </a:p>
          <a:p>
            <a:r>
              <a:rPr lang="en-US" baseline="0" dirty="0" smtClean="0"/>
              <a:t>Goal is to offer prep to as many future </a:t>
            </a:r>
            <a:r>
              <a:rPr lang="en-US" baseline="0" dirty="0" err="1" smtClean="0"/>
              <a:t>seroconversions</a:t>
            </a:r>
            <a:r>
              <a:rPr lang="en-US" baseline="0" dirty="0" smtClean="0"/>
              <a:t> as possible recognizing our resources are </a:t>
            </a:r>
            <a:r>
              <a:rPr lang="en-US" baseline="0" dirty="0" err="1" smtClean="0"/>
              <a:t>contrastrained</a:t>
            </a:r>
            <a:r>
              <a:rPr lang="en-US" baseline="0" dirty="0" smtClean="0"/>
              <a:t>. </a:t>
            </a:r>
          </a:p>
          <a:p>
            <a:r>
              <a:rPr lang="en-US" baseline="0" dirty="0" smtClean="0"/>
              <a:t>Can translate this into a constrained </a:t>
            </a:r>
            <a:r>
              <a:rPr lang="en-US" baseline="0" dirty="0" err="1" smtClean="0"/>
              <a:t>otpimization</a:t>
            </a:r>
            <a:r>
              <a:rPr lang="en-US" baseline="0" dirty="0" smtClean="0"/>
              <a:t> problem. Chose the combination of </a:t>
            </a:r>
            <a:r>
              <a:rPr lang="en-US" baseline="0" dirty="0" err="1" smtClean="0"/>
              <a:t>algorihtsm</a:t>
            </a:r>
            <a:r>
              <a:rPr lang="en-US" baseline="0" dirty="0" smtClean="0"/>
              <a:t> + cutoff that minimize total # rollouts (maximize RNP) while keeping </a:t>
            </a:r>
            <a:r>
              <a:rPr lang="en-US" baseline="0" dirty="0" err="1" smtClean="0"/>
              <a:t>sensitivty</a:t>
            </a:r>
            <a:r>
              <a:rPr lang="en-US" baseline="0" dirty="0" smtClean="0"/>
              <a:t> above some minimum- set here to be 50%.</a:t>
            </a:r>
          </a:p>
          <a:p>
            <a:endParaRPr lang="en-US" baseline="0" dirty="0" smtClean="0"/>
          </a:p>
          <a:p>
            <a:r>
              <a:rPr lang="en-US" baseline="0" dirty="0" smtClean="0"/>
              <a:t>Different performance criteria when </a:t>
            </a:r>
            <a:r>
              <a:rPr lang="en-US" baseline="0" dirty="0" err="1" smtClean="0"/>
              <a:t>chosing</a:t>
            </a:r>
            <a:r>
              <a:rPr lang="en-US" baseline="0" dirty="0" smtClean="0"/>
              <a:t> best </a:t>
            </a:r>
            <a:r>
              <a:rPr lang="en-US" baseline="0" dirty="0" err="1" smtClean="0"/>
              <a:t>comibination</a:t>
            </a:r>
            <a:r>
              <a:rPr lang="en-US" baseline="0" dirty="0" smtClean="0"/>
              <a:t> of algorithms and also best </a:t>
            </a:r>
            <a:r>
              <a:rPr lang="en-US" baseline="0" dirty="0" err="1" smtClean="0"/>
              <a:t>cutooff</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6063D52-2AA0-1D43-9D85-90DB12B6A3FF}" type="slidenum">
              <a:rPr lang="en-US" smtClean="0"/>
              <a:t>28</a:t>
            </a:fld>
            <a:endParaRPr lang="en-US"/>
          </a:p>
        </p:txBody>
      </p:sp>
    </p:spTree>
    <p:extLst>
      <p:ext uri="{BB962C8B-B14F-4D97-AF65-F5344CB8AC3E}">
        <p14:creationId xmlns:p14="http://schemas.microsoft.com/office/powerpoint/2010/main" val="2045961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altLang="en-US" dirty="0" smtClean="0">
                <a:ea typeface="ＭＳ Ｐゴシック" pitchFamily="34" charset="-128"/>
              </a:rPr>
              <a:t>Of course- still want projections on well</a:t>
            </a:r>
            <a:r>
              <a:rPr lang="en-US" altLang="en-US" baseline="0" dirty="0" smtClean="0">
                <a:ea typeface="ＭＳ Ｐゴシック" pitchFamily="34" charset="-128"/>
              </a:rPr>
              <a:t> you do. Can achieve this through an additional layer of cross validation</a:t>
            </a:r>
            <a:r>
              <a:rPr lang="is-IS" altLang="en-US" baseline="0" dirty="0" smtClean="0">
                <a:ea typeface="ＭＳ Ｐゴシック" pitchFamily="34" charset="-128"/>
              </a:rPr>
              <a:t>…. </a:t>
            </a:r>
            <a:r>
              <a:rPr lang="en-US" altLang="en-US" baseline="0" dirty="0" smtClean="0">
                <a:ea typeface="ＭＳ Ｐゴシック" pitchFamily="34" charset="-128"/>
              </a:rPr>
              <a:t>O</a:t>
            </a:r>
            <a:r>
              <a:rPr lang="is-IS" altLang="en-US" baseline="0" dirty="0" smtClean="0">
                <a:ea typeface="ＭＳ Ｐゴシック" pitchFamily="34" charset="-128"/>
              </a:rPr>
              <a:t>n idep data calculate Sens and NNT...</a:t>
            </a:r>
          </a:p>
          <a:p>
            <a:pPr marL="0" marR="0" lvl="1" indent="0" algn="l" defTabSz="457200" rtl="0" eaLnBrk="1" fontAlgn="auto" latinLnBrk="0" hangingPunct="1">
              <a:lnSpc>
                <a:spcPct val="100000"/>
              </a:lnSpc>
              <a:spcBef>
                <a:spcPts val="0"/>
              </a:spcBef>
              <a:spcAft>
                <a:spcPts val="0"/>
              </a:spcAft>
              <a:buClrTx/>
              <a:buSzTx/>
              <a:buFontTx/>
              <a:buNone/>
              <a:tabLst/>
              <a:defRPr/>
            </a:pPr>
            <a:endParaRPr lang="is-IS" altLang="en-US" baseline="0" dirty="0" smtClean="0">
              <a:ea typeface="ＭＳ Ｐゴシック" pitchFamily="34" charset="-128"/>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is-IS" altLang="en-US" baseline="0" dirty="0" smtClean="0">
                <a:ea typeface="ＭＳ Ｐゴシック" pitchFamily="34" charset="-128"/>
              </a:rPr>
              <a:t>Additional practical constrain here- needed to use this in the field on tablets already quite taxed in what we were asking. </a:t>
            </a:r>
            <a:r>
              <a:rPr lang="en-US" altLang="en-US" baseline="0" dirty="0" smtClean="0">
                <a:ea typeface="ＭＳ Ｐゴシック" pitchFamily="34" charset="-128"/>
              </a:rPr>
              <a:t>S</a:t>
            </a:r>
            <a:r>
              <a:rPr lang="is-IS" altLang="en-US" baseline="0" dirty="0" smtClean="0">
                <a:ea typeface="ＭＳ Ｐゴシック" pitchFamily="34" charset="-128"/>
              </a:rPr>
              <a:t>o in building considered subsets of variables and look at how much performance dropped off, which subset best</a:t>
            </a:r>
            <a:endParaRPr lang="en-US" altLang="en-US" dirty="0" smtClean="0">
              <a:ea typeface="ＭＳ Ｐゴシック" pitchFamily="34" charset="-128"/>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altLang="en-US" dirty="0" smtClean="0">
                <a:ea typeface="ＭＳ Ｐゴシック" pitchFamily="34" charset="-128"/>
              </a:rPr>
              <a:t>(individual and community out of sample..)</a:t>
            </a:r>
          </a:p>
          <a:p>
            <a:endParaRPr lang="en-US" dirty="0"/>
          </a:p>
        </p:txBody>
      </p:sp>
      <p:sp>
        <p:nvSpPr>
          <p:cNvPr id="4" name="Slide Number Placeholder 3"/>
          <p:cNvSpPr>
            <a:spLocks noGrp="1"/>
          </p:cNvSpPr>
          <p:nvPr>
            <p:ph type="sldNum" sz="quarter" idx="10"/>
          </p:nvPr>
        </p:nvSpPr>
        <p:spPr/>
        <p:txBody>
          <a:bodyPr/>
          <a:lstStyle/>
          <a:p>
            <a:fld id="{26063D52-2AA0-1D43-9D85-90DB12B6A3FF}" type="slidenum">
              <a:rPr lang="en-US" smtClean="0"/>
              <a:t>29</a:t>
            </a:fld>
            <a:endParaRPr lang="en-US"/>
          </a:p>
        </p:txBody>
      </p:sp>
    </p:spTree>
    <p:extLst>
      <p:ext uri="{BB962C8B-B14F-4D97-AF65-F5344CB8AC3E}">
        <p14:creationId xmlns:p14="http://schemas.microsoft.com/office/powerpoint/2010/main" val="1402770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t>ART has potential to transform the trajectory of the HIV epidemic. </a:t>
            </a:r>
          </a:p>
          <a:p>
            <a:r>
              <a:rPr lang="en-US" dirty="0" smtClean="0"/>
              <a:t>1) We know that early ART prevents HIV illness, TB and Death. In particular, ART preserves health at all CD4 levels,</a:t>
            </a:r>
            <a:r>
              <a:rPr lang="en-US" baseline="0" dirty="0" smtClean="0"/>
              <a:t> and </a:t>
            </a:r>
            <a:r>
              <a:rPr lang="en-US" dirty="0" smtClean="0"/>
              <a:t>All HIV infected persons should be offered ART for their own health. </a:t>
            </a:r>
          </a:p>
          <a:p>
            <a:r>
              <a:rPr lang="en-US" dirty="0" smtClean="0"/>
              <a:t>2) We know that ART</a:t>
            </a:r>
            <a:r>
              <a:rPr lang="en-US" baseline="0" dirty="0" smtClean="0"/>
              <a:t> taken by HIV infected persons can </a:t>
            </a:r>
            <a:r>
              <a:rPr lang="en-US" baseline="0" dirty="0" err="1" smtClean="0"/>
              <a:t>drammatically</a:t>
            </a:r>
            <a:r>
              <a:rPr lang="en-US" baseline="0" dirty="0" smtClean="0"/>
              <a:t> reduce transmission to uninfected persons </a:t>
            </a:r>
          </a:p>
          <a:p>
            <a:r>
              <a:rPr lang="en-US" baseline="0" dirty="0" smtClean="0"/>
              <a:t>3) finally, we know that modified ART, given as “Pre Exposure Prophylaxis or </a:t>
            </a:r>
            <a:r>
              <a:rPr lang="en-US" baseline="0" dirty="0" err="1" smtClean="0"/>
              <a:t>PreP</a:t>
            </a:r>
            <a:r>
              <a:rPr lang="en-US" baseline="0" dirty="0" smtClean="0"/>
              <a:t>” to HIV uninfected persons can dramatically reduce risk of </a:t>
            </a:r>
            <a:r>
              <a:rPr lang="en-US" baseline="0" dirty="0" err="1" smtClean="0"/>
              <a:t>bieing</a:t>
            </a:r>
            <a:r>
              <a:rPr lang="en-US" baseline="0" dirty="0" smtClean="0"/>
              <a:t> infected by HIV infected contacts</a:t>
            </a:r>
            <a:endParaRPr lang="en-US" dirty="0" smtClean="0"/>
          </a:p>
          <a:p>
            <a:endParaRPr lang="en-US" dirty="0" smtClean="0"/>
          </a:p>
          <a:p>
            <a:r>
              <a:rPr lang="en-US" dirty="0" smtClean="0"/>
              <a:t>1995: ART halts disease progression</a:t>
            </a:r>
          </a:p>
          <a:p>
            <a:pPr lvl="1"/>
            <a:r>
              <a:rPr lang="en-US" dirty="0" smtClean="0"/>
              <a:t>Only use when benefits outweigh toxicity </a:t>
            </a:r>
          </a:p>
          <a:p>
            <a:r>
              <a:rPr lang="en-US" dirty="0" smtClean="0"/>
              <a:t>2000: ART prevents vertical transmission</a:t>
            </a:r>
          </a:p>
          <a:p>
            <a:r>
              <a:rPr lang="en-US" dirty="0" smtClean="0"/>
              <a:t>2011: ART prevents horizontal transmission </a:t>
            </a:r>
          </a:p>
          <a:p>
            <a:r>
              <a:rPr lang="en-US" dirty="0" smtClean="0"/>
              <a:t>2012: ART preserves health at all CD4 levels </a:t>
            </a:r>
          </a:p>
          <a:p>
            <a:pPr lvl="1"/>
            <a:r>
              <a:rPr lang="en-US" dirty="0" smtClean="0"/>
              <a:t>All HIV infected persons should be offered ART</a:t>
            </a:r>
          </a:p>
          <a:p>
            <a:r>
              <a:rPr lang="en-US" dirty="0" smtClean="0"/>
              <a:t>NOW: Can a coordinated strategy of HIV testing and treatment services* shut down the HIV epidemic?  </a:t>
            </a:r>
          </a:p>
          <a:p>
            <a:endParaRPr lang="en-US" dirty="0"/>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29057" indent="-280406">
              <a:defRPr sz="1200">
                <a:solidFill>
                  <a:schemeClr val="tx1"/>
                </a:solidFill>
                <a:latin typeface="Arial" charset="0"/>
                <a:ea typeface="ＭＳ Ｐゴシック" charset="0"/>
              </a:defRPr>
            </a:lvl2pPr>
            <a:lvl3pPr marL="1121626" indent="-224325">
              <a:defRPr sz="1200">
                <a:solidFill>
                  <a:schemeClr val="tx1"/>
                </a:solidFill>
                <a:latin typeface="Arial" charset="0"/>
                <a:ea typeface="ＭＳ Ｐゴシック" charset="0"/>
              </a:defRPr>
            </a:lvl3pPr>
            <a:lvl4pPr marL="1570276" indent="-224325">
              <a:defRPr sz="1200">
                <a:solidFill>
                  <a:schemeClr val="tx1"/>
                </a:solidFill>
                <a:latin typeface="Arial" charset="0"/>
                <a:ea typeface="ＭＳ Ｐゴシック" charset="0"/>
              </a:defRPr>
            </a:lvl4pPr>
            <a:lvl5pPr marL="2018927" indent="-224325">
              <a:defRPr sz="1200">
                <a:solidFill>
                  <a:schemeClr val="tx1"/>
                </a:solidFill>
                <a:latin typeface="Arial" charset="0"/>
                <a:ea typeface="ＭＳ Ｐゴシック" charset="0"/>
              </a:defRPr>
            </a:lvl5pPr>
            <a:lvl6pPr marL="2467577" indent="-224325" eaLnBrk="0" fontAlgn="base" hangingPunct="0">
              <a:spcBef>
                <a:spcPct val="30000"/>
              </a:spcBef>
              <a:spcAft>
                <a:spcPct val="0"/>
              </a:spcAft>
              <a:defRPr sz="1200">
                <a:solidFill>
                  <a:schemeClr val="tx1"/>
                </a:solidFill>
                <a:latin typeface="Arial" charset="0"/>
                <a:ea typeface="ＭＳ Ｐゴシック" charset="0"/>
              </a:defRPr>
            </a:lvl6pPr>
            <a:lvl7pPr marL="2916227" indent="-224325" eaLnBrk="0" fontAlgn="base" hangingPunct="0">
              <a:spcBef>
                <a:spcPct val="30000"/>
              </a:spcBef>
              <a:spcAft>
                <a:spcPct val="0"/>
              </a:spcAft>
              <a:defRPr sz="1200">
                <a:solidFill>
                  <a:schemeClr val="tx1"/>
                </a:solidFill>
                <a:latin typeface="Arial" charset="0"/>
                <a:ea typeface="ＭＳ Ｐゴシック" charset="0"/>
              </a:defRPr>
            </a:lvl7pPr>
            <a:lvl8pPr marL="3364878" indent="-224325" eaLnBrk="0" fontAlgn="base" hangingPunct="0">
              <a:spcBef>
                <a:spcPct val="30000"/>
              </a:spcBef>
              <a:spcAft>
                <a:spcPct val="0"/>
              </a:spcAft>
              <a:defRPr sz="1200">
                <a:solidFill>
                  <a:schemeClr val="tx1"/>
                </a:solidFill>
                <a:latin typeface="Arial" charset="0"/>
                <a:ea typeface="ＭＳ Ｐゴシック" charset="0"/>
              </a:defRPr>
            </a:lvl8pPr>
            <a:lvl9pPr marL="3813528" indent="-224325" eaLnBrk="0" fontAlgn="base" hangingPunct="0">
              <a:spcBef>
                <a:spcPct val="30000"/>
              </a:spcBef>
              <a:spcAft>
                <a:spcPct val="0"/>
              </a:spcAft>
              <a:defRPr sz="1200">
                <a:solidFill>
                  <a:schemeClr val="tx1"/>
                </a:solidFill>
                <a:latin typeface="Arial" charset="0"/>
                <a:ea typeface="ＭＳ Ｐゴシック" charset="0"/>
              </a:defRPr>
            </a:lvl9pPr>
          </a:lstStyle>
          <a:p>
            <a:fld id="{85E8D3C5-03B3-3541-A9A1-6BD5BCD0A64E}" type="slidenum">
              <a:rPr lang="en-US"/>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So how implemented in practice: </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Welcome station,  </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E score noted on card, yes, given appointment at counseling </a:t>
            </a:r>
            <a:r>
              <a:rPr lang="en-US" dirty="0" err="1" smtClean="0"/>
              <a:t>statuib</a:t>
            </a:r>
            <a:r>
              <a:rPr lang="en-US" dirty="0" smtClean="0"/>
              <a:t> which is after HIV testing station  IF after HIV testing the new HIV test is negative,</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 If not sure they want an </a:t>
            </a:r>
            <a:r>
              <a:rPr lang="en-US" dirty="0" err="1" smtClean="0"/>
              <a:t>appot</a:t>
            </a:r>
            <a:r>
              <a:rPr lang="en-US" dirty="0" smtClean="0"/>
              <a:t>  can also go to </a:t>
            </a:r>
            <a:r>
              <a:rPr lang="en-US" dirty="0" err="1" smtClean="0"/>
              <a:t>mens</a:t>
            </a:r>
            <a:r>
              <a:rPr lang="en-US" dirty="0" smtClean="0"/>
              <a:t> or other tent to get more information and then get </a:t>
            </a:r>
            <a:r>
              <a:rPr lang="en-US" dirty="0" err="1" smtClean="0"/>
              <a:t>appt</a:t>
            </a:r>
            <a:r>
              <a:rPr lang="en-US" dirty="0" smtClean="0"/>
              <a:t> at prep Tent .</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  What is not in flow sheet which I do not think you need </a:t>
            </a:r>
            <a:r>
              <a:rPr lang="en-US" dirty="0" err="1" smtClean="0"/>
              <a:t>ot</a:t>
            </a:r>
            <a:r>
              <a:rPr lang="en-US" dirty="0" smtClean="0"/>
              <a:t> add but just to note-- </a:t>
            </a:r>
            <a:r>
              <a:rPr lang="en-US" b="1" dirty="0" smtClean="0"/>
              <a:t>discordant </a:t>
            </a:r>
            <a:r>
              <a:rPr lang="en-US" b="1" dirty="0" err="1" smtClean="0"/>
              <a:t>coulples</a:t>
            </a:r>
            <a:r>
              <a:rPr lang="en-US" b="1" dirty="0" smtClean="0"/>
              <a:t> identified at counseling, and at clinic</a:t>
            </a:r>
            <a:r>
              <a:rPr lang="en-US" dirty="0" smtClean="0"/>
              <a:t>. This later point just FYI, and can fill you in more at the retreat.</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altLang="en-US" dirty="0" smtClean="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26063D52-2AA0-1D43-9D85-90DB12B6A3FF}" type="slidenum">
              <a:rPr lang="en-US" smtClean="0"/>
              <a:t>30</a:t>
            </a:fld>
            <a:endParaRPr lang="en-US"/>
          </a:p>
        </p:txBody>
      </p:sp>
    </p:spTree>
    <p:extLst>
      <p:ext uri="{BB962C8B-B14F-4D97-AF65-F5344CB8AC3E}">
        <p14:creationId xmlns:p14="http://schemas.microsoft.com/office/powerpoint/2010/main" val="8168252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interventions to modify risk perception, </a:t>
            </a:r>
            <a:r>
              <a:rPr lang="en-US" dirty="0" err="1" smtClean="0"/>
              <a:t>indiv</a:t>
            </a:r>
            <a:r>
              <a:rPr lang="en-US" dirty="0" smtClean="0"/>
              <a:t> barriers and </a:t>
            </a:r>
            <a:r>
              <a:rPr lang="en-US" dirty="0" err="1" smtClean="0"/>
              <a:t>incentivs</a:t>
            </a:r>
            <a:r>
              <a:rPr lang="en-US" dirty="0" smtClean="0"/>
              <a:t> for uptake.</a:t>
            </a:r>
          </a:p>
          <a:p>
            <a:endParaRPr lang="en-US" dirty="0" smtClean="0"/>
          </a:p>
          <a:p>
            <a:r>
              <a:rPr lang="en-US" dirty="0" smtClean="0"/>
              <a:t>Have </a:t>
            </a:r>
            <a:r>
              <a:rPr lang="en-US" dirty="0" smtClean="0"/>
              <a:t>started &gt; 2000 people. Data very preliminary- early days. Investigation of cascade, uptake,</a:t>
            </a:r>
            <a:r>
              <a:rPr lang="en-US" baseline="0" dirty="0" smtClean="0"/>
              <a:t> barriers forthcoming. </a:t>
            </a:r>
          </a:p>
          <a:p>
            <a:r>
              <a:rPr lang="en-US" baseline="0" dirty="0" smtClean="0"/>
              <a:t>But immediate question raised- how does self perception of risk coincide with </a:t>
            </a:r>
            <a:r>
              <a:rPr lang="en-US" baseline="0" dirty="0" err="1" smtClean="0"/>
              <a:t>Escore</a:t>
            </a:r>
            <a:r>
              <a:rPr lang="en-US" baseline="0" dirty="0" smtClean="0"/>
              <a:t>.</a:t>
            </a:r>
          </a:p>
          <a:p>
            <a:r>
              <a:rPr lang="en-US" baseline="0" dirty="0" smtClean="0"/>
              <a:t>These are data from first Kenya community. </a:t>
            </a:r>
            <a:r>
              <a:rPr lang="en-US" baseline="0" dirty="0" err="1" smtClean="0"/>
              <a:t>PreP</a:t>
            </a:r>
            <a:r>
              <a:rPr lang="en-US" baseline="0" dirty="0" smtClean="0"/>
              <a:t> Not being rolled out (phase 2 control). So minus the </a:t>
            </a:r>
            <a:r>
              <a:rPr lang="en-US" baseline="0" dirty="0" err="1" smtClean="0"/>
              <a:t>couseling</a:t>
            </a:r>
            <a:r>
              <a:rPr lang="en-US" baseline="0" dirty="0" smtClean="0"/>
              <a:t> and sensitization. And </a:t>
            </a:r>
            <a:r>
              <a:rPr lang="en-US" baseline="0" dirty="0" err="1" smtClean="0"/>
              <a:t>escore</a:t>
            </a:r>
            <a:r>
              <a:rPr lang="en-US" baseline="0" dirty="0" smtClean="0"/>
              <a:t> not used in real time. But can still assess overlap between </a:t>
            </a:r>
            <a:r>
              <a:rPr lang="en-US" baseline="0" dirty="0" err="1" smtClean="0"/>
              <a:t>emprical</a:t>
            </a:r>
            <a:r>
              <a:rPr lang="en-US" baseline="0" dirty="0" smtClean="0"/>
              <a:t> and self </a:t>
            </a:r>
            <a:r>
              <a:rPr lang="en-US" baseline="0" dirty="0" err="1" smtClean="0"/>
              <a:t>percieved</a:t>
            </a:r>
            <a:r>
              <a:rPr lang="en-US" baseline="0" dirty="0" smtClean="0"/>
              <a:t> risk.. </a:t>
            </a:r>
            <a:r>
              <a:rPr lang="en-US" baseline="0" dirty="0" err="1" smtClean="0"/>
              <a:t>Roughtly</a:t>
            </a:r>
            <a:r>
              <a:rPr lang="en-US" baseline="0" dirty="0" smtClean="0"/>
              <a:t> 20% </a:t>
            </a:r>
            <a:r>
              <a:rPr lang="en-US" baseline="0" dirty="0" err="1" smtClean="0"/>
              <a:t>empircally</a:t>
            </a:r>
            <a:r>
              <a:rPr lang="en-US" baseline="0" dirty="0" smtClean="0"/>
              <a:t> at risk (high risk area- % varies by region). And slightly less perceived themselves at risk.</a:t>
            </a:r>
          </a:p>
          <a:p>
            <a:endParaRPr lang="en-US" baseline="0" dirty="0" smtClean="0"/>
          </a:p>
          <a:p>
            <a:r>
              <a:rPr lang="en-US" baseline="0" dirty="0" smtClean="0"/>
              <a:t>But not a lot of overlap ! Which </a:t>
            </a:r>
            <a:r>
              <a:rPr lang="en-US" baseline="0" dirty="0" err="1" smtClean="0"/>
              <a:t>empircaland</a:t>
            </a:r>
            <a:r>
              <a:rPr lang="en-US" baseline="0" dirty="0" smtClean="0"/>
              <a:t> self </a:t>
            </a:r>
            <a:r>
              <a:rPr lang="en-US" baseline="0" dirty="0" err="1" smtClean="0"/>
              <a:t>percevied</a:t>
            </a:r>
            <a:r>
              <a:rPr lang="en-US" baseline="0" dirty="0" smtClean="0"/>
              <a:t> risk associated, on </a:t>
            </a:r>
          </a:p>
          <a:p>
            <a:endParaRPr lang="en-US" dirty="0" smtClean="0"/>
          </a:p>
          <a:p>
            <a:r>
              <a:rPr lang="en-US" dirty="0" err="1" smtClean="0"/>
              <a:t>Nyatototo</a:t>
            </a:r>
            <a:r>
              <a:rPr lang="en-US" dirty="0" smtClean="0"/>
              <a:t>- seen at FUY3.</a:t>
            </a:r>
          </a:p>
          <a:p>
            <a:r>
              <a:rPr lang="en-US" dirty="0" smtClean="0"/>
              <a:t>OR 1.7</a:t>
            </a:r>
            <a:endParaRPr lang="en-US" dirty="0"/>
          </a:p>
        </p:txBody>
      </p:sp>
      <p:sp>
        <p:nvSpPr>
          <p:cNvPr id="4" name="Slide Number Placeholder 3"/>
          <p:cNvSpPr>
            <a:spLocks noGrp="1"/>
          </p:cNvSpPr>
          <p:nvPr>
            <p:ph type="sldNum" sz="quarter" idx="10"/>
          </p:nvPr>
        </p:nvSpPr>
        <p:spPr/>
        <p:txBody>
          <a:bodyPr/>
          <a:lstStyle/>
          <a:p>
            <a:fld id="{26063D52-2AA0-1D43-9D85-90DB12B6A3FF}" type="slidenum">
              <a:rPr lang="en-US" smtClean="0"/>
              <a:t>31</a:t>
            </a:fld>
            <a:endParaRPr lang="en-US"/>
          </a:p>
        </p:txBody>
      </p:sp>
    </p:spTree>
    <p:extLst>
      <p:ext uri="{BB962C8B-B14F-4D97-AF65-F5344CB8AC3E}">
        <p14:creationId xmlns:p14="http://schemas.microsoft.com/office/powerpoint/2010/main" val="13777630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sum then, optimizing impact of ART for treatment and </a:t>
            </a:r>
            <a:r>
              <a:rPr lang="en-US" baseline="0" dirty="0" err="1" smtClean="0"/>
              <a:t>preventin</a:t>
            </a:r>
            <a:r>
              <a:rPr lang="en-US" baseline="0" dirty="0" smtClean="0"/>
              <a:t> </a:t>
            </a:r>
            <a:r>
              <a:rPr lang="en-US" baseline="0" dirty="0" err="1" smtClean="0"/>
              <a:t>interentions</a:t>
            </a:r>
            <a:r>
              <a:rPr lang="en-US" baseline="0" dirty="0" smtClean="0"/>
              <a:t> </a:t>
            </a:r>
            <a:r>
              <a:rPr lang="en-US" baseline="0" dirty="0" err="1" smtClean="0"/>
              <a:t>reuuires</a:t>
            </a:r>
            <a:r>
              <a:rPr lang="en-US" baseline="0" dirty="0" smtClean="0"/>
              <a:t> predicting risk well, and </a:t>
            </a:r>
            <a:r>
              <a:rPr lang="en-US" baseline="0" dirty="0" err="1" smtClean="0"/>
              <a:t>inteveing</a:t>
            </a:r>
            <a:r>
              <a:rPr lang="en-US" baseline="0" dirty="0" smtClean="0"/>
              <a:t> effectively to optimize impact. One area </a:t>
            </a:r>
            <a:r>
              <a:rPr lang="en-US" baseline="0" dirty="0" err="1" smtClean="0"/>
              <a:t>investigting</a:t>
            </a:r>
            <a:r>
              <a:rPr lang="en-US" baseline="0" dirty="0" smtClean="0"/>
              <a:t> to </a:t>
            </a:r>
            <a:r>
              <a:rPr lang="en-US" baseline="0" dirty="0" err="1" smtClean="0"/>
              <a:t>imporve</a:t>
            </a:r>
            <a:r>
              <a:rPr lang="en-US" baseline="0" dirty="0" smtClean="0"/>
              <a:t> both- </a:t>
            </a:r>
            <a:r>
              <a:rPr lang="en-US" baseline="0" dirty="0" err="1" smtClean="0"/>
              <a:t>sn</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Success </a:t>
            </a:r>
            <a:r>
              <a:rPr lang="en-US" baseline="0" dirty="0" smtClean="0"/>
              <a:t>of prep and other prevention and cascade interventions. Depends on predicting risk well, but also changing self </a:t>
            </a:r>
            <a:r>
              <a:rPr lang="en-US" baseline="0" dirty="0" err="1" smtClean="0"/>
              <a:t>perceptons</a:t>
            </a:r>
            <a:r>
              <a:rPr lang="en-US" baseline="0" dirty="0" smtClean="0"/>
              <a:t> of risk, and </a:t>
            </a:r>
            <a:r>
              <a:rPr lang="en-US" baseline="0" dirty="0" err="1" smtClean="0"/>
              <a:t>indivdual</a:t>
            </a:r>
            <a:r>
              <a:rPr lang="en-US" baseline="0" dirty="0" smtClean="0"/>
              <a:t> barriers/</a:t>
            </a:r>
            <a:r>
              <a:rPr lang="en-US" baseline="0" dirty="0" err="1" smtClean="0"/>
              <a:t>icetinves</a:t>
            </a:r>
            <a:r>
              <a:rPr lang="en-US" baseline="0" dirty="0" smtClean="0"/>
              <a:t> for </a:t>
            </a:r>
            <a:r>
              <a:rPr lang="en-US" baseline="0" dirty="0" err="1" smtClean="0"/>
              <a:t>initation</a:t>
            </a:r>
            <a:r>
              <a:rPr lang="en-US" baseline="0" dirty="0" smtClean="0"/>
              <a:t> and uptake. </a:t>
            </a:r>
          </a:p>
          <a:p>
            <a:endParaRPr lang="en-US" dirty="0" smtClean="0"/>
          </a:p>
          <a:p>
            <a:r>
              <a:rPr lang="en-US" dirty="0" smtClean="0"/>
              <a:t>One area we</a:t>
            </a:r>
            <a:r>
              <a:rPr lang="en-US" baseline="0" dirty="0" smtClean="0"/>
              <a:t> are investigating in SEARCH to improve both- social network data.</a:t>
            </a:r>
            <a:endParaRPr lang="en-US" dirty="0" smtClean="0"/>
          </a:p>
          <a:p>
            <a:endParaRPr lang="en-US" dirty="0"/>
          </a:p>
        </p:txBody>
      </p:sp>
      <p:sp>
        <p:nvSpPr>
          <p:cNvPr id="4" name="Slide Number Placeholder 3"/>
          <p:cNvSpPr>
            <a:spLocks noGrp="1"/>
          </p:cNvSpPr>
          <p:nvPr>
            <p:ph type="sldNum" sz="quarter" idx="10"/>
          </p:nvPr>
        </p:nvSpPr>
        <p:spPr/>
        <p:txBody>
          <a:bodyPr/>
          <a:lstStyle/>
          <a:p>
            <a:fld id="{26063D52-2AA0-1D43-9D85-90DB12B6A3FF}" type="slidenum">
              <a:rPr lang="en-US" smtClean="0"/>
              <a:t>32</a:t>
            </a:fld>
            <a:endParaRPr lang="en-US"/>
          </a:p>
        </p:txBody>
      </p:sp>
    </p:spTree>
    <p:extLst>
      <p:ext uri="{BB962C8B-B14F-4D97-AF65-F5344CB8AC3E}">
        <p14:creationId xmlns:p14="http://schemas.microsoft.com/office/powerpoint/2010/main" val="16498780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ts val="2000"/>
              </a:spcBef>
              <a:buClr>
                <a:srgbClr val="FFB468"/>
              </a:buClr>
              <a:buSzPct val="110000"/>
              <a:buFont typeface="Wingdings 2" charset="0"/>
              <a:buChar char=""/>
            </a:pPr>
            <a:r>
              <a:rPr lang="en-US" sz="1800" dirty="0" smtClean="0">
                <a:latin typeface="Arial" charset="0"/>
              </a:rPr>
              <a:t>At</a:t>
            </a:r>
            <a:r>
              <a:rPr lang="en-US" sz="1800" baseline="0" dirty="0" smtClean="0">
                <a:latin typeface="Arial" charset="0"/>
              </a:rPr>
              <a:t> time of baseline census- adults were asked to name social contacts in 5 domains. </a:t>
            </a:r>
          </a:p>
          <a:p>
            <a:pPr>
              <a:spcBef>
                <a:spcPts val="2000"/>
              </a:spcBef>
              <a:buClr>
                <a:srgbClr val="FFB468"/>
              </a:buClr>
              <a:buSzPct val="110000"/>
              <a:buFont typeface="Wingdings 2" charset="0"/>
              <a:buChar char=""/>
            </a:pPr>
            <a:r>
              <a:rPr lang="en-US" sz="1800" dirty="0" smtClean="0">
                <a:latin typeface="Arial" charset="0"/>
              </a:rPr>
              <a:t>These named </a:t>
            </a:r>
            <a:r>
              <a:rPr lang="en-US" sz="1800" dirty="0" err="1" smtClean="0">
                <a:latin typeface="Arial" charset="0"/>
              </a:rPr>
              <a:t>cntacts</a:t>
            </a:r>
            <a:r>
              <a:rPr lang="en-US" sz="1800" dirty="0" smtClean="0">
                <a:latin typeface="Arial" charset="0"/>
              </a:rPr>
              <a:t> were then matched</a:t>
            </a:r>
            <a:r>
              <a:rPr lang="en-US" sz="1800" baseline="0" dirty="0" smtClean="0">
                <a:latin typeface="Arial" charset="0"/>
              </a:rPr>
              <a:t> to enumerated </a:t>
            </a:r>
            <a:r>
              <a:rPr lang="en-US" sz="1800" baseline="0" dirty="0" err="1" smtClean="0">
                <a:latin typeface="Arial" charset="0"/>
              </a:rPr>
              <a:t>resdients</a:t>
            </a:r>
            <a:r>
              <a:rPr lang="en-US" sz="1800" baseline="0" dirty="0" smtClean="0">
                <a:latin typeface="Arial" charset="0"/>
              </a:rPr>
              <a:t>. </a:t>
            </a:r>
          </a:p>
          <a:p>
            <a:pPr>
              <a:spcBef>
                <a:spcPts val="2000"/>
              </a:spcBef>
              <a:buClr>
                <a:srgbClr val="FFB468"/>
              </a:buClr>
              <a:buSzPct val="110000"/>
              <a:buFont typeface="Wingdings 2" charset="0"/>
              <a:buChar char=""/>
            </a:pPr>
            <a:endParaRPr lang="en-US" sz="1800" dirty="0" smtClean="0">
              <a:latin typeface="Arial" charset="0"/>
            </a:endParaRPr>
          </a:p>
          <a:p>
            <a:pPr>
              <a:spcBef>
                <a:spcPts val="2000"/>
              </a:spcBef>
              <a:buClr>
                <a:srgbClr val="FFB468"/>
              </a:buClr>
              <a:buSzPct val="110000"/>
              <a:buFont typeface="Wingdings 2" charset="0"/>
              <a:buChar char=""/>
            </a:pPr>
            <a:r>
              <a:rPr lang="en-US" sz="1800" dirty="0" smtClean="0">
                <a:latin typeface="Arial" charset="0"/>
              </a:rPr>
              <a:t>Showing example here of resulting social </a:t>
            </a:r>
            <a:r>
              <a:rPr lang="en-US" sz="1800" dirty="0" err="1" smtClean="0">
                <a:latin typeface="Arial" charset="0"/>
              </a:rPr>
              <a:t>netwokr</a:t>
            </a:r>
            <a:r>
              <a:rPr lang="en-US" sz="1800" dirty="0" smtClean="0">
                <a:latin typeface="Arial" charset="0"/>
              </a:rPr>
              <a:t> in </a:t>
            </a:r>
            <a:r>
              <a:rPr lang="en-US" sz="1800" dirty="0" err="1" smtClean="0">
                <a:latin typeface="Arial" charset="0"/>
              </a:rPr>
              <a:t>eatern</a:t>
            </a:r>
            <a:r>
              <a:rPr lang="en-US" sz="1800" dirty="0" smtClean="0">
                <a:latin typeface="Arial" charset="0"/>
              </a:rPr>
              <a:t> Uganda. Nodes are </a:t>
            </a:r>
            <a:r>
              <a:rPr lang="en-US" sz="1800" dirty="0" err="1" smtClean="0">
                <a:latin typeface="Arial" charset="0"/>
              </a:rPr>
              <a:t>indiv</a:t>
            </a:r>
            <a:r>
              <a:rPr lang="en-US" sz="1800" dirty="0" smtClean="0">
                <a:latin typeface="Arial" charset="0"/>
              </a:rPr>
              <a:t>,</a:t>
            </a:r>
            <a:r>
              <a:rPr lang="en-US" sz="1800" baseline="0" dirty="0" smtClean="0">
                <a:latin typeface="Arial" charset="0"/>
              </a:rPr>
              <a:t> edge show </a:t>
            </a:r>
            <a:r>
              <a:rPr lang="en-US" sz="1800" baseline="0" dirty="0" err="1" smtClean="0">
                <a:latin typeface="Arial" charset="0"/>
              </a:rPr>
              <a:t>netowrk</a:t>
            </a:r>
            <a:r>
              <a:rPr lang="en-US" sz="1800" baseline="0" dirty="0" smtClean="0">
                <a:latin typeface="Arial" charset="0"/>
              </a:rPr>
              <a:t> connections (not directional here) color coded by village.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network quality- 30-60% of named contacts matched </a:t>
            </a:r>
          </a:p>
          <a:p>
            <a:endParaRPr lang="en-US" dirty="0" smtClean="0"/>
          </a:p>
          <a:p>
            <a:pPr marL="806450" lvl="1" indent="-457200">
              <a:buFont typeface="+mj-lt"/>
              <a:buAutoNum type="arabicPeriod"/>
            </a:pPr>
            <a:r>
              <a:rPr lang="en-US" sz="1800" b="1" dirty="0" smtClean="0">
                <a:solidFill>
                  <a:srgbClr val="FF0000"/>
                </a:solidFill>
              </a:rPr>
              <a:t>Health</a:t>
            </a:r>
            <a:r>
              <a:rPr lang="en-US" sz="1800" dirty="0" smtClean="0"/>
              <a:t>: </a:t>
            </a:r>
            <a:r>
              <a:rPr lang="en-US" sz="1800" i="1" dirty="0" smtClean="0"/>
              <a:t>With whom have you usually discussed any kind of health issue?</a:t>
            </a:r>
          </a:p>
          <a:p>
            <a:pPr marL="806450" lvl="1" indent="-457200">
              <a:buFont typeface="+mj-lt"/>
              <a:buAutoNum type="arabicPeriod"/>
            </a:pPr>
            <a:r>
              <a:rPr lang="en-US" sz="1800" b="1" dirty="0" smtClean="0">
                <a:solidFill>
                  <a:srgbClr val="FF0000"/>
                </a:solidFill>
              </a:rPr>
              <a:t>Emotional support</a:t>
            </a:r>
            <a:r>
              <a:rPr lang="en-US" sz="1800" dirty="0" smtClean="0"/>
              <a:t>: </a:t>
            </a:r>
            <a:r>
              <a:rPr lang="en-US" sz="1800" i="1" dirty="0" smtClean="0"/>
              <a:t>To whom have you gone to receive emotional support?</a:t>
            </a:r>
          </a:p>
          <a:p>
            <a:pPr marL="806450" lvl="1" indent="-457200">
              <a:buFont typeface="+mj-lt"/>
              <a:buAutoNum type="arabicPeriod"/>
            </a:pPr>
            <a:r>
              <a:rPr lang="en-US" sz="1800" b="1" dirty="0" smtClean="0">
                <a:solidFill>
                  <a:srgbClr val="FF0000"/>
                </a:solidFill>
              </a:rPr>
              <a:t>Money</a:t>
            </a:r>
            <a:r>
              <a:rPr lang="en-US" sz="1800" dirty="0" smtClean="0"/>
              <a:t>: </a:t>
            </a:r>
            <a:r>
              <a:rPr lang="en-US" sz="1800" i="1" dirty="0" smtClean="0"/>
              <a:t>With whom have you usually discussed any type of money matters?</a:t>
            </a:r>
          </a:p>
          <a:p>
            <a:pPr marL="806450" lvl="1" indent="-457200">
              <a:buFont typeface="+mj-lt"/>
              <a:buAutoNum type="arabicPeriod"/>
            </a:pPr>
            <a:r>
              <a:rPr lang="en-US" sz="1800" b="1" dirty="0" smtClean="0">
                <a:solidFill>
                  <a:srgbClr val="FF0000"/>
                </a:solidFill>
              </a:rPr>
              <a:t>Free time</a:t>
            </a:r>
            <a:r>
              <a:rPr lang="en-US" sz="1800" dirty="0" smtClean="0"/>
              <a:t>: </a:t>
            </a:r>
            <a:r>
              <a:rPr lang="en-US" sz="1800" i="1" dirty="0" smtClean="0"/>
              <a:t>With whom have you usually spent time for leisure/enjoyment/relaxation?</a:t>
            </a:r>
          </a:p>
          <a:p>
            <a:pPr marL="806450" lvl="1" indent="-457200">
              <a:buFont typeface="+mj-lt"/>
              <a:buAutoNum type="arabicPeriod"/>
            </a:pPr>
            <a:r>
              <a:rPr lang="en-US" sz="1800" b="1" dirty="0" smtClean="0">
                <a:solidFill>
                  <a:srgbClr val="FF0000"/>
                </a:solidFill>
              </a:rPr>
              <a:t>Food</a:t>
            </a:r>
            <a:r>
              <a:rPr lang="en-US" sz="1800" dirty="0" smtClean="0"/>
              <a:t>: </a:t>
            </a:r>
            <a:r>
              <a:rPr lang="en-US" sz="1800" i="1" dirty="0" smtClean="0"/>
              <a:t>With whom [outside of household] have </a:t>
            </a:r>
            <a:r>
              <a:rPr lang="en-US" sz="1800" i="1" dirty="0" smtClean="0">
                <a:solidFill>
                  <a:srgbClr val="000000"/>
                </a:solidFill>
                <a:ea typeface="Calibri"/>
                <a:cs typeface="Calibri"/>
              </a:rPr>
              <a:t>you shared, borrowed, received, or exchanged any food</a:t>
            </a:r>
            <a:r>
              <a:rPr lang="en-US" sz="1800" i="1" dirty="0" smtClean="0"/>
              <a:t>?</a:t>
            </a:r>
          </a:p>
          <a:p>
            <a:endParaRPr lang="en-US" dirty="0"/>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29057" indent="-280406">
              <a:defRPr sz="1200">
                <a:solidFill>
                  <a:schemeClr val="tx1"/>
                </a:solidFill>
                <a:latin typeface="Arial" charset="0"/>
                <a:ea typeface="ＭＳ Ｐゴシック" charset="0"/>
              </a:defRPr>
            </a:lvl2pPr>
            <a:lvl3pPr marL="1121626" indent="-224325">
              <a:defRPr sz="1200">
                <a:solidFill>
                  <a:schemeClr val="tx1"/>
                </a:solidFill>
                <a:latin typeface="Arial" charset="0"/>
                <a:ea typeface="ＭＳ Ｐゴシック" charset="0"/>
              </a:defRPr>
            </a:lvl3pPr>
            <a:lvl4pPr marL="1570276" indent="-224325">
              <a:defRPr sz="1200">
                <a:solidFill>
                  <a:schemeClr val="tx1"/>
                </a:solidFill>
                <a:latin typeface="Arial" charset="0"/>
                <a:ea typeface="ＭＳ Ｐゴシック" charset="0"/>
              </a:defRPr>
            </a:lvl4pPr>
            <a:lvl5pPr marL="2018927" indent="-224325">
              <a:defRPr sz="1200">
                <a:solidFill>
                  <a:schemeClr val="tx1"/>
                </a:solidFill>
                <a:latin typeface="Arial" charset="0"/>
                <a:ea typeface="ＭＳ Ｐゴシック" charset="0"/>
              </a:defRPr>
            </a:lvl5pPr>
            <a:lvl6pPr marL="2467577" indent="-224325" eaLnBrk="0" fontAlgn="base" hangingPunct="0">
              <a:spcBef>
                <a:spcPct val="30000"/>
              </a:spcBef>
              <a:spcAft>
                <a:spcPct val="0"/>
              </a:spcAft>
              <a:defRPr sz="1200">
                <a:solidFill>
                  <a:schemeClr val="tx1"/>
                </a:solidFill>
                <a:latin typeface="Arial" charset="0"/>
                <a:ea typeface="ＭＳ Ｐゴシック" charset="0"/>
              </a:defRPr>
            </a:lvl6pPr>
            <a:lvl7pPr marL="2916227" indent="-224325" eaLnBrk="0" fontAlgn="base" hangingPunct="0">
              <a:spcBef>
                <a:spcPct val="30000"/>
              </a:spcBef>
              <a:spcAft>
                <a:spcPct val="0"/>
              </a:spcAft>
              <a:defRPr sz="1200">
                <a:solidFill>
                  <a:schemeClr val="tx1"/>
                </a:solidFill>
                <a:latin typeface="Arial" charset="0"/>
                <a:ea typeface="ＭＳ Ｐゴシック" charset="0"/>
              </a:defRPr>
            </a:lvl7pPr>
            <a:lvl8pPr marL="3364878" indent="-224325" eaLnBrk="0" fontAlgn="base" hangingPunct="0">
              <a:spcBef>
                <a:spcPct val="30000"/>
              </a:spcBef>
              <a:spcAft>
                <a:spcPct val="0"/>
              </a:spcAft>
              <a:defRPr sz="1200">
                <a:solidFill>
                  <a:schemeClr val="tx1"/>
                </a:solidFill>
                <a:latin typeface="Arial" charset="0"/>
                <a:ea typeface="ＭＳ Ｐゴシック" charset="0"/>
              </a:defRPr>
            </a:lvl8pPr>
            <a:lvl9pPr marL="3813528" indent="-224325" eaLnBrk="0" fontAlgn="base" hangingPunct="0">
              <a:spcBef>
                <a:spcPct val="30000"/>
              </a:spcBef>
              <a:spcAft>
                <a:spcPct val="0"/>
              </a:spcAft>
              <a:defRPr sz="1200">
                <a:solidFill>
                  <a:schemeClr val="tx1"/>
                </a:solidFill>
                <a:latin typeface="Arial" charset="0"/>
                <a:ea typeface="ＭＳ Ｐゴシック" charset="0"/>
              </a:defRPr>
            </a:lvl9pPr>
          </a:lstStyle>
          <a:p>
            <a:fld id="{B1E574E4-C5CD-0B47-8823-0C208F45A64E}" type="slidenum">
              <a:rPr lang="en-US"/>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800100" lvl="1" indent="-342900">
              <a:lnSpc>
                <a:spcPct val="120000"/>
              </a:lnSpc>
              <a:spcBef>
                <a:spcPts val="785"/>
              </a:spcBef>
              <a:buFontTx/>
              <a:buChar char="-"/>
            </a:pPr>
            <a:r>
              <a:rPr lang="en-US" sz="1000" dirty="0" smtClean="0"/>
              <a:t>As </a:t>
            </a:r>
            <a:r>
              <a:rPr lang="en-US" sz="1000" dirty="0" err="1" smtClean="0"/>
              <a:t>initail</a:t>
            </a:r>
            <a:r>
              <a:rPr lang="en-US" sz="1000" dirty="0" smtClean="0"/>
              <a:t> “proof of</a:t>
            </a:r>
            <a:r>
              <a:rPr lang="en-US" sz="1000" baseline="0" dirty="0" smtClean="0"/>
              <a:t> concept” – evaluated whether</a:t>
            </a:r>
            <a:endParaRPr lang="en-US" sz="1000" dirty="0" smtClean="0"/>
          </a:p>
          <a:p>
            <a:pPr marL="800100" lvl="1" indent="-342900">
              <a:lnSpc>
                <a:spcPct val="120000"/>
              </a:lnSpc>
              <a:spcBef>
                <a:spcPts val="785"/>
              </a:spcBef>
              <a:buFontTx/>
              <a:buChar char="-"/>
            </a:pPr>
            <a:r>
              <a:rPr lang="en-US" sz="1000" dirty="0" smtClean="0"/>
              <a:t>for </a:t>
            </a:r>
            <a:r>
              <a:rPr lang="en-US" sz="1000" dirty="0"/>
              <a:t>each adult in the community, we have their SN</a:t>
            </a:r>
            <a:r>
              <a:rPr lang="en-US" sz="1000" dirty="0" smtClean="0"/>
              <a:t>, their </a:t>
            </a:r>
            <a:r>
              <a:rPr lang="en-US" sz="1000" dirty="0" err="1"/>
              <a:t>hiv</a:t>
            </a:r>
            <a:r>
              <a:rPr lang="en-US" sz="1000" dirty="0"/>
              <a:t> status of them and </a:t>
            </a:r>
            <a:r>
              <a:rPr lang="en-US" sz="1000" dirty="0" smtClean="0"/>
              <a:t>HIV status of their contacts</a:t>
            </a:r>
            <a:r>
              <a:rPr lang="en-US" sz="1000" dirty="0"/>
              <a:t/>
            </a:r>
            <a:br>
              <a:rPr lang="en-US" sz="1000" dirty="0"/>
            </a:br>
            <a:r>
              <a:rPr lang="en-US" sz="1000" dirty="0"/>
              <a:t>-  WE also have their risk factors</a:t>
            </a:r>
            <a:br>
              <a:rPr lang="en-US" sz="1000" dirty="0"/>
            </a:br>
            <a:r>
              <a:rPr lang="en-US" sz="1000" dirty="0"/>
              <a:t>- Now we want to know if having HIV+ contacts in their SN predicted their HIV status, after adjusting for their risk factors.</a:t>
            </a:r>
            <a:br>
              <a:rPr lang="en-US" sz="1000" dirty="0"/>
            </a:br>
            <a:r>
              <a:rPr lang="en-US" sz="1000" dirty="0"/>
              <a:t>- </a:t>
            </a:r>
            <a:r>
              <a:rPr lang="en-US" sz="1000" b="1" dirty="0" smtClean="0"/>
              <a:t>Social </a:t>
            </a:r>
            <a:r>
              <a:rPr lang="en-US" sz="1000" b="1" dirty="0" err="1" smtClean="0"/>
              <a:t>subnetworks</a:t>
            </a:r>
            <a:r>
              <a:rPr lang="en-US" sz="1000" b="1" dirty="0" smtClean="0"/>
              <a:t> considered are 1</a:t>
            </a:r>
            <a:r>
              <a:rPr lang="en-US" sz="1000" b="1" baseline="30000" dirty="0" smtClean="0"/>
              <a:t>st</a:t>
            </a:r>
            <a:r>
              <a:rPr lang="en-US" sz="1000" b="1" dirty="0" smtClean="0"/>
              <a:t> de. Contacts </a:t>
            </a:r>
            <a:r>
              <a:rPr lang="en-US" sz="1000" b="1" dirty="0" err="1" smtClean="0"/>
              <a:t>oustide</a:t>
            </a:r>
            <a:r>
              <a:rPr lang="en-US" sz="1000" b="1" dirty="0" smtClean="0"/>
              <a:t>. Of </a:t>
            </a:r>
            <a:r>
              <a:rPr lang="en-US" sz="1000" b="1" dirty="0" err="1" smtClean="0"/>
              <a:t>hh</a:t>
            </a:r>
            <a:r>
              <a:rPr lang="en-US" sz="1000" b="1" dirty="0" smtClean="0"/>
              <a:t>, </a:t>
            </a:r>
            <a:r>
              <a:rPr lang="en-US" sz="1000" dirty="0" smtClean="0"/>
              <a:t>.</a:t>
            </a:r>
            <a:r>
              <a:rPr lang="en-US" sz="1000" dirty="0"/>
              <a:t/>
            </a:r>
            <a:br>
              <a:rPr lang="en-US" sz="1000" dirty="0"/>
            </a:br>
            <a:r>
              <a:rPr lang="en-US" sz="1000" dirty="0"/>
              <a:t>- we will look at </a:t>
            </a:r>
            <a:r>
              <a:rPr lang="en-US" sz="1000" dirty="0" err="1"/>
              <a:t>sn</a:t>
            </a:r>
            <a:r>
              <a:rPr lang="en-US" sz="1000" dirty="0"/>
              <a:t> Across all domains as well as under each domain. </a:t>
            </a:r>
            <a:br>
              <a:rPr lang="en-US" sz="1000" dirty="0"/>
            </a:br>
            <a:r>
              <a:rPr lang="en-US" sz="1000" dirty="0"/>
              <a:t>- we will also stratify </a:t>
            </a:r>
            <a:r>
              <a:rPr lang="en-US" sz="1000" dirty="0" err="1"/>
              <a:t>subnetworks</a:t>
            </a:r>
            <a:r>
              <a:rPr lang="en-US" sz="1000" dirty="0"/>
              <a:t> by sex and age of the contacts. </a:t>
            </a:r>
            <a:br>
              <a:rPr lang="en-US" sz="1000" dirty="0"/>
            </a:br>
            <a:r>
              <a:rPr lang="en-US" sz="1000" dirty="0"/>
              <a:t>- in this picture, suppose this glowing red node is a woman, all the colored nodes are its 1</a:t>
            </a:r>
            <a:r>
              <a:rPr lang="en-US" sz="1000" baseline="30000" dirty="0"/>
              <a:t>st</a:t>
            </a:r>
            <a:r>
              <a:rPr lang="en-US" sz="1000" dirty="0"/>
              <a:t> deg. Contacts, red nodes are female contacts , green nodes are male contacts. </a:t>
            </a:r>
            <a:br>
              <a:rPr lang="en-US" sz="1000" dirty="0"/>
            </a:br>
            <a:r>
              <a:rPr lang="en-US" sz="1000" dirty="0"/>
              <a:t>- We will use Targeted Maximum </a:t>
            </a:r>
            <a:r>
              <a:rPr lang="en-US" sz="1000" dirty="0" err="1"/>
              <a:t>Lilkelihood</a:t>
            </a:r>
            <a:r>
              <a:rPr lang="en-US" sz="1000" dirty="0"/>
              <a:t> to estimated the adjusted RR, wherein the outcome and.</a:t>
            </a:r>
            <a:r>
              <a:rPr lang="en-US" sz="1000" dirty="0" smtClean="0"/>
              <a:t>.</a:t>
            </a:r>
            <a:endParaRPr lang="en-US" sz="1000" kern="1200" dirty="0" smtClean="0">
              <a:solidFill>
                <a:schemeClr val="tx1"/>
              </a:solidFill>
              <a:effectLst/>
            </a:endParaRPr>
          </a:p>
          <a:p>
            <a:pPr marL="800100" lvl="1" indent="-342900">
              <a:lnSpc>
                <a:spcPct val="120000"/>
              </a:lnSpc>
              <a:spcBef>
                <a:spcPts val="785"/>
              </a:spcBef>
              <a:buFontTx/>
              <a:buChar char="-"/>
            </a:pPr>
            <a:r>
              <a:rPr lang="en-US" sz="1000" kern="1200" dirty="0" smtClean="0">
                <a:solidFill>
                  <a:schemeClr val="tx1"/>
                </a:solidFill>
                <a:effectLst/>
              </a:rPr>
              <a:t>adjusts for confounding by community, egocentric demographic information, and HIV risk factors (as described in the ‘</a:t>
            </a:r>
            <a:r>
              <a:rPr lang="en-US" sz="1000" kern="1200" dirty="0" err="1" smtClean="0">
                <a:solidFill>
                  <a:schemeClr val="tx1"/>
                </a:solidFill>
                <a:effectLst/>
              </a:rPr>
              <a:t>Measurement’section</a:t>
            </a:r>
            <a:r>
              <a:rPr lang="en-US" sz="1000" kern="1200" dirty="0" smtClean="0">
                <a:solidFill>
                  <a:schemeClr val="tx1"/>
                </a:solidFill>
                <a:effectLst/>
              </a:rPr>
              <a:t>) </a:t>
            </a:r>
          </a:p>
          <a:p>
            <a:pPr marL="800100" lvl="1" indent="-342900">
              <a:lnSpc>
                <a:spcPct val="120000"/>
              </a:lnSpc>
              <a:spcBef>
                <a:spcPts val="785"/>
              </a:spcBef>
              <a:buFontTx/>
              <a:buChar char="-"/>
            </a:pPr>
            <a:r>
              <a:rPr lang="en-US" sz="1000" kern="1200" dirty="0" smtClean="0">
                <a:solidFill>
                  <a:schemeClr val="tx1"/>
                </a:solidFill>
                <a:effectLst/>
              </a:rPr>
              <a:t>age, sex, occupation, education, marital status, whether practice polygamy, male circumcision, household wealth, alcohol use, contraception use, depression score, anxiety score, nights spent outside main residents, months spent outside community, and number of days worked</a:t>
            </a:r>
            <a:r>
              <a:rPr lang="en-US" sz="1000" dirty="0" smtClean="0">
                <a:effectLst/>
              </a:rPr>
              <a:t> </a:t>
            </a:r>
            <a:r>
              <a:rPr lang="en-US" sz="1000" dirty="0" smtClean="0"/>
              <a:t> </a:t>
            </a:r>
          </a:p>
          <a:p>
            <a:pPr marL="800100" lvl="1" indent="-342900">
              <a:lnSpc>
                <a:spcPct val="120000"/>
              </a:lnSpc>
              <a:spcBef>
                <a:spcPts val="785"/>
              </a:spcBef>
              <a:buFontTx/>
              <a:buChar char="-"/>
            </a:pPr>
            <a:endParaRPr lang="en-US" sz="1000" dirty="0"/>
          </a:p>
          <a:p>
            <a:pPr lvl="1">
              <a:lnSpc>
                <a:spcPct val="120000"/>
              </a:lnSpc>
              <a:spcBef>
                <a:spcPts val="785"/>
              </a:spcBef>
            </a:pPr>
            <a:r>
              <a:rPr lang="en-US" sz="1000" dirty="0"/>
              <a:t>- And we adjusted our CI for multiple testing. </a:t>
            </a:r>
            <a:r>
              <a:rPr lang="en-US" sz="1000" dirty="0" err="1" smtClean="0"/>
              <a:t>Boneforni</a:t>
            </a:r>
            <a:r>
              <a:rPr lang="en-US" sz="1000" baseline="0" dirty="0" smtClean="0"/>
              <a:t> – 6 tests</a:t>
            </a:r>
            <a:endParaRPr lang="en-US" sz="1000" dirty="0"/>
          </a:p>
          <a:p>
            <a:pPr lvl="1">
              <a:lnSpc>
                <a:spcPct val="120000"/>
              </a:lnSpc>
              <a:spcBef>
                <a:spcPts val="785"/>
              </a:spcBef>
            </a:pPr>
            <a:endParaRPr lang="en-US" sz="1000" dirty="0"/>
          </a:p>
          <a:p>
            <a:pPr lvl="1">
              <a:lnSpc>
                <a:spcPct val="120000"/>
              </a:lnSpc>
              <a:spcBef>
                <a:spcPts val="785"/>
              </a:spcBef>
            </a:pPr>
            <a:endParaRPr lang="en-US" sz="1000" dirty="0"/>
          </a:p>
          <a:p>
            <a:pPr lvl="1">
              <a:lnSpc>
                <a:spcPct val="120000"/>
              </a:lnSpc>
              <a:spcBef>
                <a:spcPts val="785"/>
              </a:spcBef>
            </a:pPr>
            <a:endParaRPr lang="en-US" sz="1000" dirty="0"/>
          </a:p>
          <a:p>
            <a:pPr lvl="1">
              <a:lnSpc>
                <a:spcPct val="120000"/>
              </a:lnSpc>
              <a:spcBef>
                <a:spcPts val="785"/>
              </a:spcBef>
            </a:pPr>
            <a:endParaRPr lang="en-US" sz="1000" dirty="0"/>
          </a:p>
          <a:p>
            <a:pPr lvl="1">
              <a:lnSpc>
                <a:spcPct val="120000"/>
              </a:lnSpc>
              <a:spcBef>
                <a:spcPts val="785"/>
              </a:spcBef>
            </a:pPr>
            <a:r>
              <a:rPr lang="en-US" sz="1000" dirty="0"/>
              <a:t>Outcome: ego’s baseline HIV status</a:t>
            </a:r>
          </a:p>
          <a:p>
            <a:pPr lvl="1">
              <a:lnSpc>
                <a:spcPct val="120000"/>
              </a:lnSpc>
              <a:spcBef>
                <a:spcPts val="785"/>
              </a:spcBef>
            </a:pPr>
            <a:r>
              <a:rPr lang="en-US" sz="1000" dirty="0"/>
              <a:t>Exposure: whether anyone in that group is baseline HIV+</a:t>
            </a:r>
          </a:p>
          <a:p>
            <a:r>
              <a:rPr lang="en-US" sz="1000" dirty="0" smtClean="0"/>
              <a:t>Individual-level information collected on all residents </a:t>
            </a:r>
          </a:p>
          <a:p>
            <a:pPr lvl="1"/>
            <a:r>
              <a:rPr lang="en-US" sz="1000" dirty="0" smtClean="0"/>
              <a:t>Age, gender, occupation, education</a:t>
            </a:r>
          </a:p>
          <a:p>
            <a:pPr lvl="1"/>
            <a:r>
              <a:rPr lang="en-US" sz="1000" dirty="0" smtClean="0"/>
              <a:t>Marital status, polygamy, circumcision</a:t>
            </a:r>
          </a:p>
          <a:p>
            <a:pPr lvl="1"/>
            <a:r>
              <a:rPr lang="en-US" sz="1000" dirty="0" smtClean="0"/>
              <a:t>Household wealth, days at work </a:t>
            </a:r>
          </a:p>
          <a:p>
            <a:pPr lvl="1"/>
            <a:r>
              <a:rPr lang="en-US" sz="1000" dirty="0" smtClean="0"/>
              <a:t>Alcohol use </a:t>
            </a:r>
          </a:p>
          <a:p>
            <a:pPr lvl="1"/>
            <a:r>
              <a:rPr lang="en-US" sz="1000" dirty="0" smtClean="0"/>
              <a:t>Contraceptive use</a:t>
            </a:r>
          </a:p>
          <a:p>
            <a:pPr lvl="1"/>
            <a:r>
              <a:rPr lang="en-US" sz="1000" dirty="0" smtClean="0"/>
              <a:t>Migration (months away from community, nights away from home) </a:t>
            </a:r>
          </a:p>
          <a:p>
            <a:pPr lvl="1"/>
            <a:r>
              <a:rPr lang="en-US" sz="1000" dirty="0" smtClean="0"/>
              <a:t>Depression score </a:t>
            </a:r>
          </a:p>
          <a:p>
            <a:endParaRPr lang="en-US" sz="1000" dirty="0" smtClean="0"/>
          </a:p>
          <a:p>
            <a:r>
              <a:rPr lang="en-US" sz="1000" kern="1200" dirty="0" smtClean="0">
                <a:solidFill>
                  <a:schemeClr val="tx1"/>
                </a:solidFill>
                <a:effectLst/>
              </a:rPr>
              <a:t>Of the 15,028 adult (age&gt;=15) residents enumerated across the 3 communities, 6,579 were men and 8,449 were women. Of these, 5374 men and 7453 women had a determinate baseline HIV test. The baseline prevalence was 12% among men and 19.5% among women. There were 2,729 young (15&lt;=age&lt;25) women and 2,554 young men among the adult residents in the 3 communities. 2326 of the young women had a baseline test, with a prevalence of 9.8%, and 2120 of the young men had a baseline test, with a prevalence of 1%. </a:t>
            </a:r>
          </a:p>
          <a:p>
            <a:r>
              <a:rPr lang="en-US" sz="1000" kern="1200" dirty="0" smtClean="0">
                <a:solidFill>
                  <a:schemeClr val="tx1"/>
                </a:solidFill>
                <a:effectLst/>
              </a:rPr>
              <a:t> </a:t>
            </a:r>
          </a:p>
          <a:p>
            <a:r>
              <a:rPr lang="en-US" sz="1000" kern="1200" dirty="0" smtClean="0">
                <a:solidFill>
                  <a:schemeClr val="tx1"/>
                </a:solidFill>
                <a:effectLst/>
              </a:rPr>
              <a:t>There were 3110 men and 4227 women who had at least one connection within their community-wide social network. Of these, 2645 men (888 young men among them) and 3822 women (1038 young women among them) had a determinate baseline test. These individuals form the sample for our analysis. Baseline characteristics of this sample are tabulated in table 1. </a:t>
            </a:r>
          </a:p>
          <a:p>
            <a:endParaRPr lang="en-US" sz="1000" dirty="0"/>
          </a:p>
          <a:p>
            <a:r>
              <a:rPr lang="en-US" sz="1000" dirty="0"/>
              <a:t>----- Meeting Notes (2/9/17 10:34) -----</a:t>
            </a:r>
          </a:p>
          <a:p>
            <a:r>
              <a:rPr lang="en-US" sz="1000" dirty="0"/>
              <a:t>- exposure to social connected</a:t>
            </a:r>
          </a:p>
          <a:p>
            <a:r>
              <a:rPr lang="en-US" sz="1000" dirty="0"/>
              <a:t>- </a:t>
            </a:r>
          </a:p>
        </p:txBody>
      </p:sp>
      <p:sp>
        <p:nvSpPr>
          <p:cNvPr id="4" name="Slide Number Placeholder 3"/>
          <p:cNvSpPr>
            <a:spLocks noGrp="1"/>
          </p:cNvSpPr>
          <p:nvPr>
            <p:ph type="sldNum" sz="quarter" idx="10"/>
          </p:nvPr>
        </p:nvSpPr>
        <p:spPr/>
        <p:txBody>
          <a:bodyPr/>
          <a:lstStyle/>
          <a:p>
            <a:fld id="{F468D41A-332E-E347-8C1F-700B745B740E}" type="slidenum">
              <a:rPr lang="en-US" smtClean="0"/>
              <a:t>34</a:t>
            </a:fld>
            <a:endParaRPr lang="en-US"/>
          </a:p>
        </p:txBody>
      </p:sp>
    </p:spTree>
    <p:extLst>
      <p:ext uri="{BB962C8B-B14F-4D97-AF65-F5344CB8AC3E}">
        <p14:creationId xmlns:p14="http://schemas.microsoft.com/office/powerpoint/2010/main" val="18768901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Tx/>
              <a:buChar char="-"/>
            </a:pPr>
            <a:r>
              <a:rPr lang="en-US" u="none" baseline="0" dirty="0" smtClean="0"/>
              <a:t>Next, we asked whether having HIV+ contacts can predict baseline risk in Men.</a:t>
            </a:r>
            <a:br>
              <a:rPr lang="en-US" u="none" baseline="0" dirty="0" smtClean="0"/>
            </a:br>
            <a:r>
              <a:rPr lang="en-US" u="none" baseline="0" dirty="0" smtClean="0"/>
              <a:t>- before adjusting for his </a:t>
            </a:r>
            <a:r>
              <a:rPr lang="en-US" u="none" baseline="0" dirty="0" err="1" smtClean="0"/>
              <a:t>indivi</a:t>
            </a:r>
            <a:r>
              <a:rPr lang="en-US" u="none" baseline="0" dirty="0" smtClean="0"/>
              <a:t>. Risk factors, we found that. … were </a:t>
            </a:r>
            <a:r>
              <a:rPr lang="en-US" u="none" baseline="0" dirty="0" err="1" smtClean="0"/>
              <a:t>signif</a:t>
            </a:r>
            <a:r>
              <a:rPr lang="en-US" u="none" baseline="0" dirty="0" smtClean="0"/>
              <a:t>. Predictors of increased risk. </a:t>
            </a:r>
            <a:br>
              <a:rPr lang="en-US" u="none" baseline="0" dirty="0" smtClean="0"/>
            </a:br>
            <a:r>
              <a:rPr lang="en-US" u="none" baseline="0" dirty="0" smtClean="0"/>
              <a:t>- having + younger mal, + older female, was not significant risk </a:t>
            </a:r>
            <a:br>
              <a:rPr lang="en-US" u="none" baseline="0" dirty="0" smtClean="0"/>
            </a:br>
            <a:r>
              <a:rPr lang="en-US" u="none" baseline="0" dirty="0" smtClean="0"/>
              <a:t>- </a:t>
            </a:r>
            <a:r>
              <a:rPr lang="en-US" u="none" dirty="0" smtClean="0"/>
              <a:t>After</a:t>
            </a:r>
            <a:r>
              <a:rPr lang="en-US" u="none" baseline="0" dirty="0" smtClean="0"/>
              <a:t> adjusting for </a:t>
            </a:r>
            <a:r>
              <a:rPr lang="en-US" u="none" baseline="0" dirty="0" err="1" smtClean="0"/>
              <a:t>indiv</a:t>
            </a:r>
            <a:r>
              <a:rPr lang="en-US" u="none" baseline="0" dirty="0" smtClean="0"/>
              <a:t>. Risk factors, most of these associations disappear, except for having a +female, which remain </a:t>
            </a:r>
            <a:r>
              <a:rPr lang="en-US" u="none" baseline="0" dirty="0" err="1" smtClean="0"/>
              <a:t>signifc</a:t>
            </a:r>
            <a:r>
              <a:rPr lang="en-US" u="none" baseline="0" dirty="0" smtClean="0"/>
              <a:t>. </a:t>
            </a:r>
            <a:br>
              <a:rPr lang="en-US" u="none" baseline="0" dirty="0" smtClean="0"/>
            </a:br>
            <a:r>
              <a:rPr lang="en-US" u="none" baseline="0" dirty="0" smtClean="0"/>
              <a:t>- In other words, if you are a man, having a HIV+ female contact </a:t>
            </a:r>
            <a:r>
              <a:rPr lang="en-US" u="sng" baseline="0" dirty="0" smtClean="0"/>
              <a:t>outside</a:t>
            </a:r>
            <a:r>
              <a:rPr lang="en-US" u="none" baseline="0" dirty="0" smtClean="0"/>
              <a:t> of your household means you are more </a:t>
            </a:r>
            <a:r>
              <a:rPr lang="en-US" u="none" baseline="0" dirty="0" err="1" smtClean="0"/>
              <a:t>likelihy</a:t>
            </a:r>
            <a:r>
              <a:rPr lang="en-US" u="none" baseline="0" dirty="0" smtClean="0"/>
              <a:t> to be HIV+, even after adjusting for your risk factors. </a:t>
            </a:r>
          </a:p>
          <a:p>
            <a:pPr marL="168244" indent="-168244">
              <a:buFontTx/>
              <a:buChar char="-"/>
            </a:pPr>
            <a:endParaRPr lang="en-US" u="sng" dirty="0" smtClean="0"/>
          </a:p>
        </p:txBody>
      </p:sp>
      <p:sp>
        <p:nvSpPr>
          <p:cNvPr id="4" name="Slide Number Placeholder 3"/>
          <p:cNvSpPr>
            <a:spLocks noGrp="1"/>
          </p:cNvSpPr>
          <p:nvPr>
            <p:ph type="sldNum" sz="quarter" idx="10"/>
          </p:nvPr>
        </p:nvSpPr>
        <p:spPr/>
        <p:txBody>
          <a:bodyPr/>
          <a:lstStyle/>
          <a:p>
            <a:fld id="{F468D41A-332E-E347-8C1F-700B745B740E}" type="slidenum">
              <a:rPr lang="en-US" smtClean="0"/>
              <a:t>35</a:t>
            </a:fld>
            <a:endParaRPr lang="en-US"/>
          </a:p>
        </p:txBody>
      </p:sp>
    </p:spTree>
    <p:extLst>
      <p:ext uri="{BB962C8B-B14F-4D97-AF65-F5344CB8AC3E}">
        <p14:creationId xmlns:p14="http://schemas.microsoft.com/office/powerpoint/2010/main" val="1335467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simplicity-</a:t>
            </a:r>
            <a:r>
              <a:rPr lang="en-US" baseline="0" dirty="0" smtClean="0"/>
              <a:t> showing only results sig </a:t>
            </a:r>
            <a:r>
              <a:rPr lang="en-US" baseline="0" dirty="0" err="1" smtClean="0"/>
              <a:t>adfter</a:t>
            </a:r>
            <a:r>
              <a:rPr lang="en-US" baseline="0" dirty="0" smtClean="0"/>
              <a:t> adjusting.</a:t>
            </a:r>
          </a:p>
          <a:p>
            <a:r>
              <a:rPr lang="en-US" baseline="0" dirty="0" smtClean="0"/>
              <a:t>- After adjustment, we still find that a woman having a HIV+ male contact in general, and having an older HIV+ male contact in particular, outside of her household, is associated with increased risk. </a:t>
            </a:r>
            <a:endParaRPr lang="en-US" dirty="0"/>
          </a:p>
        </p:txBody>
      </p:sp>
      <p:sp>
        <p:nvSpPr>
          <p:cNvPr id="4" name="Slide Number Placeholder 3"/>
          <p:cNvSpPr>
            <a:spLocks noGrp="1"/>
          </p:cNvSpPr>
          <p:nvPr>
            <p:ph type="sldNum" sz="quarter" idx="10"/>
          </p:nvPr>
        </p:nvSpPr>
        <p:spPr/>
        <p:txBody>
          <a:bodyPr/>
          <a:lstStyle/>
          <a:p>
            <a:fld id="{F468D41A-332E-E347-8C1F-700B745B740E}" type="slidenum">
              <a:rPr lang="en-US" smtClean="0"/>
              <a:t>36</a:t>
            </a:fld>
            <a:endParaRPr lang="en-US"/>
          </a:p>
        </p:txBody>
      </p:sp>
    </p:spTree>
    <p:extLst>
      <p:ext uri="{BB962C8B-B14F-4D97-AF65-F5344CB8AC3E}">
        <p14:creationId xmlns:p14="http://schemas.microsoft.com/office/powerpoint/2010/main" val="13354671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So far, we have looked at SN</a:t>
            </a:r>
            <a:r>
              <a:rPr lang="en-US" baseline="0" dirty="0" smtClean="0"/>
              <a:t> across any of the 5 </a:t>
            </a:r>
            <a:r>
              <a:rPr lang="en-US" baseline="0" dirty="0" err="1" smtClean="0"/>
              <a:t>socila</a:t>
            </a:r>
            <a:r>
              <a:rPr lang="en-US" baseline="0" dirty="0" smtClean="0"/>
              <a:t> domains.</a:t>
            </a:r>
            <a:br>
              <a:rPr lang="en-US" baseline="0" dirty="0" smtClean="0"/>
            </a:br>
            <a:r>
              <a:rPr lang="en-US" baseline="0" dirty="0" smtClean="0"/>
              <a:t>- Now, </a:t>
            </a:r>
            <a:r>
              <a:rPr lang="en-US" dirty="0" smtClean="0"/>
              <a:t>We</a:t>
            </a:r>
            <a:r>
              <a:rPr lang="en-US" baseline="0" dirty="0" smtClean="0"/>
              <a:t> wanted to look at whether having HIV= social contacts in different domains conferred different risk </a:t>
            </a:r>
            <a:br>
              <a:rPr lang="en-US" baseline="0" dirty="0" smtClean="0"/>
            </a:br>
            <a:r>
              <a:rPr lang="en-US" baseline="0" dirty="0" smtClean="0"/>
              <a:t>-For men , we didn’t see any significant differences. </a:t>
            </a:r>
            <a:br>
              <a:rPr lang="en-US" baseline="0" dirty="0" smtClean="0"/>
            </a:br>
            <a:r>
              <a:rPr lang="en-US" baseline="0" dirty="0" smtClean="0"/>
              <a:t>- however for women, , we found some interesting </a:t>
            </a:r>
            <a:r>
              <a:rPr lang="en-US" baseline="0" dirty="0" err="1" smtClean="0"/>
              <a:t>asscoations</a:t>
            </a:r>
            <a:r>
              <a:rPr lang="en-US" baseline="0" dirty="0" smtClean="0"/>
              <a:t> even after adjusting for </a:t>
            </a:r>
            <a:r>
              <a:rPr lang="en-US" baseline="0" dirty="0" err="1" smtClean="0"/>
              <a:t>indivudla</a:t>
            </a:r>
            <a:r>
              <a:rPr lang="en-US" baseline="0" dirty="0" smtClean="0"/>
              <a:t> risk factors.. If you are a woman, having a HIV+ man with whom you discuss </a:t>
            </a:r>
            <a:r>
              <a:rPr lang="en-US" baseline="0" dirty="0" err="1" smtClean="0"/>
              <a:t>emot</a:t>
            </a:r>
            <a:r>
              <a:rPr lang="en-US" baseline="0" dirty="0" smtClean="0"/>
              <a:t>. Matters, or a 10 </a:t>
            </a:r>
            <a:r>
              <a:rPr lang="en-US" baseline="0" dirty="0" err="1" smtClean="0"/>
              <a:t>yrs</a:t>
            </a:r>
            <a:r>
              <a:rPr lang="en-US" baseline="0" dirty="0" smtClean="0"/>
              <a:t> older HIV+ man </a:t>
            </a:r>
            <a:r>
              <a:rPr lang="en-US" baseline="0" dirty="0" err="1" smtClean="0"/>
              <a:t>witho</a:t>
            </a:r>
            <a:r>
              <a:rPr lang="en-US" baseline="0" dirty="0" smtClean="0"/>
              <a:t> whom you discuss </a:t>
            </a:r>
            <a:r>
              <a:rPr lang="en-US" baseline="0" dirty="0" err="1" smtClean="0"/>
              <a:t>healh</a:t>
            </a:r>
            <a:r>
              <a:rPr lang="en-US" baseline="0" dirty="0" smtClean="0"/>
              <a:t> matters, means you are more likely to be HIV+ . </a:t>
            </a:r>
            <a:br>
              <a:rPr lang="en-US" baseline="0" dirty="0" smtClean="0"/>
            </a:br>
            <a:r>
              <a:rPr lang="en-US" baseline="0" dirty="0" smtClean="0"/>
              <a:t>- Interesting, having a HIV+ female with whom to discuss health matters, also means </a:t>
            </a:r>
            <a:r>
              <a:rPr lang="en-US" baseline="0" dirty="0" err="1" smtClean="0"/>
              <a:t>tha</a:t>
            </a:r>
            <a:r>
              <a:rPr lang="en-US" baseline="0" dirty="0" smtClean="0"/>
              <a:t> </a:t>
            </a:r>
            <a:r>
              <a:rPr lang="en-US" baseline="0" dirty="0" err="1" smtClean="0"/>
              <a:t>tyou</a:t>
            </a:r>
            <a:r>
              <a:rPr lang="en-US" baseline="0" dirty="0" smtClean="0"/>
              <a:t> are more like to be HIV+ yourself. </a:t>
            </a:r>
            <a:endParaRPr lang="en-US" dirty="0"/>
          </a:p>
        </p:txBody>
      </p:sp>
      <p:sp>
        <p:nvSpPr>
          <p:cNvPr id="4" name="Slide Number Placeholder 3"/>
          <p:cNvSpPr>
            <a:spLocks noGrp="1"/>
          </p:cNvSpPr>
          <p:nvPr>
            <p:ph type="sldNum" sz="quarter" idx="10"/>
          </p:nvPr>
        </p:nvSpPr>
        <p:spPr/>
        <p:txBody>
          <a:bodyPr/>
          <a:lstStyle/>
          <a:p>
            <a:fld id="{F468D41A-332E-E347-8C1F-700B745B740E}" type="slidenum">
              <a:rPr lang="en-US" smtClean="0"/>
              <a:t>37</a:t>
            </a:fld>
            <a:endParaRPr lang="en-US"/>
          </a:p>
        </p:txBody>
      </p:sp>
    </p:spTree>
    <p:extLst>
      <p:ext uri="{BB962C8B-B14F-4D97-AF65-F5344CB8AC3E}">
        <p14:creationId xmlns:p14="http://schemas.microsoft.com/office/powerpoint/2010/main" val="13354671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Because</a:t>
            </a:r>
            <a:r>
              <a:rPr lang="en-US" baseline="0" dirty="0" smtClean="0"/>
              <a:t> young women are a known high risk group in </a:t>
            </a:r>
            <a:r>
              <a:rPr lang="en-US" baseline="0" dirty="0" err="1" smtClean="0"/>
              <a:t>kenya</a:t>
            </a:r>
            <a:r>
              <a:rPr lang="en-US" baseline="0" dirty="0" smtClean="0"/>
              <a:t>, we also looked at them separately. </a:t>
            </a:r>
            <a:br>
              <a:rPr lang="en-US" baseline="0" dirty="0" smtClean="0"/>
            </a:br>
            <a:r>
              <a:rPr lang="en-US" baseline="0" dirty="0" smtClean="0"/>
              <a:t>- We saw very similar patterns in SN across any domain </a:t>
            </a:r>
            <a:endParaRPr lang="en-US" dirty="0"/>
          </a:p>
        </p:txBody>
      </p:sp>
      <p:sp>
        <p:nvSpPr>
          <p:cNvPr id="4" name="Slide Number Placeholder 3"/>
          <p:cNvSpPr>
            <a:spLocks noGrp="1"/>
          </p:cNvSpPr>
          <p:nvPr>
            <p:ph type="sldNum" sz="quarter" idx="10"/>
          </p:nvPr>
        </p:nvSpPr>
        <p:spPr/>
        <p:txBody>
          <a:bodyPr/>
          <a:lstStyle/>
          <a:p>
            <a:fld id="{F468D41A-332E-E347-8C1F-700B745B740E}" type="slidenum">
              <a:rPr lang="en-US" smtClean="0"/>
              <a:t>38</a:t>
            </a:fld>
            <a:endParaRPr lang="en-US"/>
          </a:p>
        </p:txBody>
      </p:sp>
    </p:spTree>
    <p:extLst>
      <p:ext uri="{BB962C8B-B14F-4D97-AF65-F5344CB8AC3E}">
        <p14:creationId xmlns:p14="http://schemas.microsoft.com/office/powerpoint/2010/main" val="13354671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 but when we looked at HIV+ contacts in different domains</a:t>
            </a:r>
            <a:r>
              <a:rPr lang="en-US" baseline="0" dirty="0" smtClean="0"/>
              <a:t>, we found that ….. </a:t>
            </a:r>
            <a:endParaRPr lang="en-US" dirty="0" smtClean="0"/>
          </a:p>
          <a:p>
            <a:r>
              <a:rPr lang="en-US" dirty="0" smtClean="0"/>
              <a:t>- </a:t>
            </a:r>
          </a:p>
          <a:p>
            <a:endParaRPr lang="en-US" dirty="0" smtClean="0"/>
          </a:p>
          <a:p>
            <a:r>
              <a:rPr lang="en-US" dirty="0" smtClean="0"/>
              <a:t>ego network                      </a:t>
            </a:r>
            <a:r>
              <a:rPr lang="en-US" dirty="0" err="1" smtClean="0"/>
              <a:t>ftype</a:t>
            </a:r>
            <a:r>
              <a:rPr lang="en-US" dirty="0" smtClean="0"/>
              <a:t>  </a:t>
            </a:r>
            <a:r>
              <a:rPr lang="en-US" dirty="0" err="1" smtClean="0"/>
              <a:t>exp</a:t>
            </a:r>
            <a:r>
              <a:rPr lang="en-US" dirty="0" smtClean="0"/>
              <a:t>                        </a:t>
            </a:r>
            <a:r>
              <a:rPr lang="en-US" dirty="0" err="1" smtClean="0"/>
              <a:t>exp.group</a:t>
            </a:r>
            <a:endParaRPr lang="en-US" dirty="0" smtClean="0"/>
          </a:p>
          <a:p>
            <a:r>
              <a:rPr lang="en-US" dirty="0" smtClean="0"/>
              <a:t>1  </a:t>
            </a:r>
            <a:r>
              <a:rPr lang="en-US" dirty="0" err="1" smtClean="0"/>
              <a:t>young.female</a:t>
            </a:r>
            <a:r>
              <a:rPr lang="en-US" dirty="0" smtClean="0"/>
              <a:t>     all                </a:t>
            </a:r>
            <a:r>
              <a:rPr lang="en-US" dirty="0" err="1" smtClean="0"/>
              <a:t>male.hiv_bl</a:t>
            </a:r>
            <a:r>
              <a:rPr lang="en-US" dirty="0" smtClean="0"/>
              <a:t> 0.03                 HIV+ male friend</a:t>
            </a:r>
          </a:p>
          <a:p>
            <a:r>
              <a:rPr lang="en-US" dirty="0" smtClean="0"/>
              <a:t>16 </a:t>
            </a:r>
            <a:r>
              <a:rPr lang="en-US" dirty="0" err="1" smtClean="0"/>
              <a:t>young.female</a:t>
            </a:r>
            <a:r>
              <a:rPr lang="en-US" dirty="0" smtClean="0"/>
              <a:t>     all              </a:t>
            </a:r>
            <a:r>
              <a:rPr lang="en-US" dirty="0" err="1" smtClean="0"/>
              <a:t>female.hiv_bl</a:t>
            </a:r>
            <a:r>
              <a:rPr lang="en-US" dirty="0" smtClean="0"/>
              <a:t> 0.18               HIV+ female friend</a:t>
            </a:r>
          </a:p>
          <a:p>
            <a:r>
              <a:rPr lang="en-US" dirty="0" smtClean="0"/>
              <a:t>17 </a:t>
            </a:r>
            <a:r>
              <a:rPr lang="en-US" dirty="0" err="1" smtClean="0"/>
              <a:t>young.female</a:t>
            </a:r>
            <a:r>
              <a:rPr lang="en-US" dirty="0" smtClean="0"/>
              <a:t>     all   old_bl10plus.male.hiv_bl 0.02   HIV+ male friend 10+ </a:t>
            </a:r>
            <a:r>
              <a:rPr lang="en-US" dirty="0" err="1" smtClean="0"/>
              <a:t>yrs</a:t>
            </a:r>
            <a:r>
              <a:rPr lang="en-US" dirty="0" smtClean="0"/>
              <a:t> older</a:t>
            </a:r>
          </a:p>
          <a:p>
            <a:r>
              <a:rPr lang="en-US" dirty="0" smtClean="0"/>
              <a:t>18 </a:t>
            </a:r>
            <a:r>
              <a:rPr lang="en-US" dirty="0" err="1" smtClean="0"/>
              <a:t>young.female</a:t>
            </a:r>
            <a:r>
              <a:rPr lang="en-US" dirty="0" smtClean="0"/>
              <a:t>     all old_bl10plus.female.hiv_bl 0.08 HIV+ female friend 10+ </a:t>
            </a:r>
            <a:r>
              <a:rPr lang="en-US" dirty="0" err="1" smtClean="0"/>
              <a:t>yrs</a:t>
            </a:r>
            <a:r>
              <a:rPr lang="en-US" dirty="0" smtClean="0"/>
              <a:t> older</a:t>
            </a:r>
            <a:endParaRPr lang="en-US" dirty="0"/>
          </a:p>
        </p:txBody>
      </p:sp>
      <p:sp>
        <p:nvSpPr>
          <p:cNvPr id="4" name="Slide Number Placeholder 3"/>
          <p:cNvSpPr>
            <a:spLocks noGrp="1"/>
          </p:cNvSpPr>
          <p:nvPr>
            <p:ph type="sldNum" sz="quarter" idx="10"/>
          </p:nvPr>
        </p:nvSpPr>
        <p:spPr/>
        <p:txBody>
          <a:bodyPr/>
          <a:lstStyle/>
          <a:p>
            <a:fld id="{F468D41A-332E-E347-8C1F-700B745B740E}" type="slidenum">
              <a:rPr lang="en-US" smtClean="0"/>
              <a:t>39</a:t>
            </a:fld>
            <a:endParaRPr lang="en-US"/>
          </a:p>
        </p:txBody>
      </p:sp>
    </p:spTree>
    <p:extLst>
      <p:ext uri="{BB962C8B-B14F-4D97-AF65-F5344CB8AC3E}">
        <p14:creationId xmlns:p14="http://schemas.microsoft.com/office/powerpoint/2010/main" val="1335467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ART has tremendous</a:t>
            </a:r>
            <a:r>
              <a:rPr lang="en-US" baseline="0" dirty="0" smtClean="0"/>
              <a:t> potential to improve </a:t>
            </a:r>
            <a:r>
              <a:rPr lang="en-US" baseline="0" dirty="0" err="1" smtClean="0"/>
              <a:t>helath</a:t>
            </a:r>
            <a:r>
              <a:rPr lang="en-US" baseline="0" dirty="0" smtClean="0"/>
              <a:t> and prevent HIV transmission. Question now is how do we </a:t>
            </a:r>
            <a:r>
              <a:rPr lang="en-US" baseline="0" dirty="0" err="1" smtClean="0"/>
              <a:t>harnass</a:t>
            </a:r>
            <a:r>
              <a:rPr lang="en-US" baseline="0" dirty="0" smtClean="0"/>
              <a:t> that potential to end the epidemic. Want to take the chance to talk today about SEARCH’s vision for moving toward that goal though the entry point of improving community health. </a:t>
            </a:r>
            <a:endParaRPr lang="en-US" dirty="0"/>
          </a:p>
        </p:txBody>
      </p:sp>
      <p:sp>
        <p:nvSpPr>
          <p:cNvPr id="4" name="Slide Number Placeholder 3"/>
          <p:cNvSpPr>
            <a:spLocks noGrp="1"/>
          </p:cNvSpPr>
          <p:nvPr>
            <p:ph type="sldNum" sz="quarter" idx="10"/>
          </p:nvPr>
        </p:nvSpPr>
        <p:spPr/>
        <p:txBody>
          <a:bodyPr/>
          <a:lstStyle/>
          <a:p>
            <a:fld id="{26063D52-2AA0-1D43-9D85-90DB12B6A3FF}" type="slidenum">
              <a:rPr lang="en-US" smtClean="0"/>
              <a:t>4</a:t>
            </a:fld>
            <a:endParaRPr lang="en-US"/>
          </a:p>
        </p:txBody>
      </p:sp>
    </p:spTree>
    <p:extLst>
      <p:ext uri="{BB962C8B-B14F-4D97-AF65-F5344CB8AC3E}">
        <p14:creationId xmlns:p14="http://schemas.microsoft.com/office/powerpoint/2010/main" val="3824840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In conclusion,</a:t>
            </a:r>
            <a:r>
              <a:rPr lang="en-US" baseline="0" dirty="0" smtClean="0"/>
              <a:t> in these 3 rural </a:t>
            </a:r>
            <a:r>
              <a:rPr lang="en-US" baseline="0" dirty="0" err="1" smtClean="0"/>
              <a:t>kenyan</a:t>
            </a:r>
            <a:r>
              <a:rPr lang="en-US" baseline="0" dirty="0" smtClean="0"/>
              <a:t> communities, we found that having </a:t>
            </a:r>
            <a:r>
              <a:rPr lang="en-US" baseline="0" dirty="0" err="1" smtClean="0"/>
              <a:t>hiv</a:t>
            </a:r>
            <a:r>
              <a:rPr lang="en-US" baseline="0" dirty="0" smtClean="0"/>
              <a:t>+ social </a:t>
            </a:r>
            <a:r>
              <a:rPr lang="en-US" baseline="0" dirty="0" err="1" smtClean="0"/>
              <a:t>conacts</a:t>
            </a:r>
            <a:r>
              <a:rPr lang="en-US" baseline="0" dirty="0" smtClean="0"/>
              <a:t> predicts one’s baseline HIV status, after…</a:t>
            </a:r>
            <a:br>
              <a:rPr lang="en-US" baseline="0" dirty="0" smtClean="0"/>
            </a:br>
            <a:r>
              <a:rPr lang="en-US" baseline="0" dirty="0" smtClean="0"/>
              <a:t>- it also illustrates social context …</a:t>
            </a:r>
            <a:endParaRPr lang="en-US" dirty="0" smtClean="0"/>
          </a:p>
          <a:p>
            <a:pPr defTabSz="448650">
              <a:defRPr/>
            </a:pPr>
            <a:r>
              <a:rPr lang="en-US" baseline="0" dirty="0" smtClean="0"/>
              <a:t>- The analysis also identified </a:t>
            </a:r>
            <a:r>
              <a:rPr lang="en-US" baseline="0" dirty="0" err="1" smtClean="0"/>
              <a:t>previlus</a:t>
            </a:r>
            <a:r>
              <a:rPr lang="en-US" baseline="0" dirty="0" smtClean="0"/>
              <a:t>…. </a:t>
            </a:r>
            <a:br>
              <a:rPr lang="en-US" baseline="0" dirty="0" smtClean="0"/>
            </a:br>
            <a:r>
              <a:rPr lang="en-US" baseline="0" dirty="0" smtClean="0"/>
              <a:t>- </a:t>
            </a:r>
            <a:r>
              <a:rPr lang="en-US" b="1" dirty="0"/>
              <a:t>findings may represent multiple pathways, capturing risky relationships and shared risk behavior for HIV acquisition as well peer support among those positive individuals. </a:t>
            </a:r>
            <a:endParaRPr lang="en-US" b="1" dirty="0" smtClean="0"/>
          </a:p>
          <a:p>
            <a:r>
              <a:rPr lang="en-US" baseline="0" dirty="0" smtClean="0"/>
              <a:t>- </a:t>
            </a:r>
            <a:r>
              <a:rPr lang="en-US" b="1" baseline="0" dirty="0" err="1" smtClean="0"/>
              <a:t>Movign</a:t>
            </a:r>
            <a:r>
              <a:rPr lang="en-US" b="1" baseline="0" dirty="0" smtClean="0"/>
              <a:t> forward, incorporating </a:t>
            </a:r>
            <a:r>
              <a:rPr lang="en-US" b="1" baseline="0" dirty="0" err="1" smtClean="0"/>
              <a:t>longi</a:t>
            </a:r>
            <a:r>
              <a:rPr lang="en-US" b="1" baseline="0" dirty="0" smtClean="0"/>
              <a:t>. Data on </a:t>
            </a:r>
            <a:r>
              <a:rPr lang="en-US" b="1" baseline="0" dirty="0" err="1" smtClean="0"/>
              <a:t>sc</a:t>
            </a:r>
            <a:r>
              <a:rPr lang="en-US" b="1" baseline="0" dirty="0" smtClean="0"/>
              <a:t>, we will be able to investigate whether SN will provide add. Information to predict HIV acquisition and can be used to target prep and self testing. Similarly we will be able to investigate changes in social networks among those HIV+ , and how they can be leveraged to </a:t>
            </a:r>
            <a:r>
              <a:rPr lang="en-US" b="1" baseline="0" dirty="0" err="1" smtClean="0"/>
              <a:t>enahce</a:t>
            </a:r>
            <a:r>
              <a:rPr lang="en-US" b="1" baseline="0" dirty="0" smtClean="0"/>
              <a:t> care outcomes</a:t>
            </a:r>
            <a:r>
              <a:rPr lang="en-US" baseline="0" dirty="0" smtClean="0"/>
              <a:t>.  </a:t>
            </a:r>
            <a:br>
              <a:rPr lang="en-US" baseline="0" dirty="0" smtClean="0"/>
            </a:br>
            <a:endParaRPr lang="en-US" dirty="0"/>
          </a:p>
          <a:p>
            <a:r>
              <a:rPr lang="en-US" dirty="0"/>
              <a:t>----- Meeting Notes (2/9/17 10:34) -----</a:t>
            </a:r>
          </a:p>
          <a:p>
            <a:r>
              <a:rPr lang="en-US" dirty="0"/>
              <a:t>- bookend, the proxy part </a:t>
            </a:r>
          </a:p>
          <a:p>
            <a:pPr marL="168244" indent="-168244">
              <a:buFontTx/>
              <a:buChar char="-"/>
            </a:pPr>
            <a:r>
              <a:rPr lang="en-US" dirty="0" smtClean="0"/>
              <a:t>serve </a:t>
            </a:r>
            <a:r>
              <a:rPr lang="en-US" dirty="0"/>
              <a:t>as platform for intervention</a:t>
            </a:r>
            <a:r>
              <a:rPr lang="en-US" dirty="0" smtClean="0"/>
              <a:t>.</a:t>
            </a:r>
          </a:p>
          <a:p>
            <a:pPr marL="168244" indent="-168244" defTabSz="448650">
              <a:buFontTx/>
              <a:buChar char="-"/>
              <a:defRPr/>
            </a:pPr>
            <a:r>
              <a:rPr lang="en-US" dirty="0"/>
              <a:t>findings represent what are likely to be multiple pathways and directions of causality; e.g. the emotional domain – reverse causality (HIV+ people seeking out similar others for social support), vs. 10+years older male partners for young women likely to reflect sexual exposure</a:t>
            </a:r>
            <a:endParaRPr lang="en-US" dirty="0" smtClean="0"/>
          </a:p>
          <a:p>
            <a:pPr marL="168244" indent="-168244">
              <a:buFontTx/>
              <a:buChar char="-"/>
            </a:pPr>
            <a:r>
              <a:rPr lang="en-US" dirty="0" smtClean="0"/>
              <a:t> </a:t>
            </a:r>
            <a:endParaRPr lang="en-US" dirty="0"/>
          </a:p>
        </p:txBody>
      </p:sp>
      <p:sp>
        <p:nvSpPr>
          <p:cNvPr id="4" name="Slide Number Placeholder 3"/>
          <p:cNvSpPr>
            <a:spLocks noGrp="1"/>
          </p:cNvSpPr>
          <p:nvPr>
            <p:ph type="sldNum" sz="quarter" idx="10"/>
          </p:nvPr>
        </p:nvSpPr>
        <p:spPr/>
        <p:txBody>
          <a:bodyPr/>
          <a:lstStyle/>
          <a:p>
            <a:fld id="{F468D41A-332E-E347-8C1F-700B745B740E}" type="slidenum">
              <a:rPr lang="en-US" smtClean="0"/>
              <a:t>40</a:t>
            </a:fld>
            <a:endParaRPr lang="en-US"/>
          </a:p>
        </p:txBody>
      </p:sp>
    </p:spTree>
    <p:extLst>
      <p:ext uri="{BB962C8B-B14F-4D97-AF65-F5344CB8AC3E}">
        <p14:creationId xmlns:p14="http://schemas.microsoft.com/office/powerpoint/2010/main" val="32529270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b="1" dirty="0" smtClean="0"/>
              <a:t>Transition- social networks+ geospatial data + </a:t>
            </a:r>
            <a:r>
              <a:rPr lang="en-US" b="1" dirty="0" err="1" smtClean="0"/>
              <a:t>phylogenetics</a:t>
            </a:r>
            <a:r>
              <a:rPr lang="en-US" b="1" dirty="0" smtClean="0"/>
              <a:t> may</a:t>
            </a:r>
            <a:r>
              <a:rPr lang="en-US" b="1" baseline="0" dirty="0" smtClean="0"/>
              <a:t> improve our </a:t>
            </a:r>
            <a:r>
              <a:rPr lang="en-US" b="1" baseline="0" dirty="0" err="1" smtClean="0"/>
              <a:t>abilityt</a:t>
            </a:r>
            <a:r>
              <a:rPr lang="en-US" b="1" baseline="0" dirty="0" smtClean="0"/>
              <a:t> decide who is at risk.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45720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t>How do we T</a:t>
            </a:r>
            <a:r>
              <a:rPr lang="is-IS" baseline="0" dirty="0" smtClean="0"/>
              <a:t>ake this to the next step</a:t>
            </a:r>
            <a:r>
              <a:rPr lang="en-US" baseline="0" dirty="0" smtClean="0"/>
              <a:t>, </a:t>
            </a:r>
            <a:r>
              <a:rPr lang="en-US" dirty="0" smtClean="0"/>
              <a:t>Particularly for implementation strategies</a:t>
            </a:r>
          </a:p>
          <a:p>
            <a:pPr lvl="1"/>
            <a:r>
              <a:rPr lang="en-US" dirty="0" smtClean="0"/>
              <a:t>A single static risk score, no matter what</a:t>
            </a:r>
            <a:r>
              <a:rPr lang="en-US" baseline="0" dirty="0" smtClean="0"/>
              <a:t> methods used to construct it, is inherently limited. </a:t>
            </a:r>
          </a:p>
          <a:p>
            <a:pPr lvl="1"/>
            <a:endParaRPr lang="en-US" dirty="0" smtClean="0"/>
          </a:p>
          <a:p>
            <a:r>
              <a:rPr lang="en-US" dirty="0" smtClean="0"/>
              <a:t>Risk</a:t>
            </a:r>
            <a:r>
              <a:rPr lang="en-US" baseline="0" dirty="0" smtClean="0"/>
              <a:t> changes over time and place. We have region specific scores. But still expect performance </a:t>
            </a:r>
            <a:r>
              <a:rPr lang="en-US" baseline="0" dirty="0" err="1" smtClean="0"/>
              <a:t>ot</a:t>
            </a:r>
            <a:r>
              <a:rPr lang="en-US" baseline="0" dirty="0" smtClean="0"/>
              <a:t> fall off..</a:t>
            </a:r>
          </a:p>
          <a:p>
            <a:r>
              <a:rPr lang="en-US" baseline="0" dirty="0" smtClean="0"/>
              <a:t>Further- criteria for an optimal score may change</a:t>
            </a:r>
            <a:r>
              <a:rPr lang="is-IS" baseline="0" dirty="0" smtClean="0"/>
              <a:t>… (eg- as resources chnage)</a:t>
            </a:r>
            <a:endParaRPr lang="en-US" baseline="0" dirty="0" smtClean="0"/>
          </a:p>
          <a:p>
            <a:r>
              <a:rPr lang="en-US" baseline="0" dirty="0" smtClean="0"/>
              <a:t>Next step- embedded tools that take in new (context </a:t>
            </a:r>
            <a:r>
              <a:rPr lang="en-US" baseline="0" dirty="0" err="1" smtClean="0"/>
              <a:t>sepcific</a:t>
            </a:r>
            <a:r>
              <a:rPr lang="en-US" baseline="0" dirty="0" smtClean="0"/>
              <a:t>) data and output updated, location specific score. </a:t>
            </a:r>
          </a:p>
          <a:p>
            <a:r>
              <a:rPr lang="en-US" baseline="0" dirty="0" smtClean="0"/>
              <a:t>Methods for this- </a:t>
            </a:r>
            <a:r>
              <a:rPr lang="en-US" baseline="0" dirty="0" err="1" smtClean="0"/>
              <a:t>tranlate</a:t>
            </a:r>
            <a:r>
              <a:rPr lang="en-US" baseline="0" dirty="0" smtClean="0"/>
              <a:t> into usable ground tools. Transport to new settings.</a:t>
            </a:r>
            <a:endParaRPr lang="en-US" dirty="0"/>
          </a:p>
        </p:txBody>
      </p:sp>
      <p:sp>
        <p:nvSpPr>
          <p:cNvPr id="4" name="Slide Number Placeholder 3"/>
          <p:cNvSpPr>
            <a:spLocks noGrp="1"/>
          </p:cNvSpPr>
          <p:nvPr>
            <p:ph type="sldNum" sz="quarter" idx="10"/>
          </p:nvPr>
        </p:nvSpPr>
        <p:spPr/>
        <p:txBody>
          <a:bodyPr/>
          <a:lstStyle/>
          <a:p>
            <a:fld id="{26063D52-2AA0-1D43-9D85-90DB12B6A3FF}" type="slidenum">
              <a:rPr lang="en-US" smtClean="0"/>
              <a:t>41</a:t>
            </a:fld>
            <a:endParaRPr lang="en-US"/>
          </a:p>
        </p:txBody>
      </p:sp>
    </p:spTree>
    <p:extLst>
      <p:ext uri="{BB962C8B-B14F-4D97-AF65-F5344CB8AC3E}">
        <p14:creationId xmlns:p14="http://schemas.microsoft.com/office/powerpoint/2010/main" val="20462480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b="1" baseline="0" dirty="0" smtClean="0"/>
              <a:t>What about next steps for optimizing intervention uptake? Optimizing intervention strategies...</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t>Additional </a:t>
            </a:r>
            <a:r>
              <a:rPr lang="en-US" baseline="0" dirty="0" err="1" smtClean="0"/>
              <a:t>opportnities</a:t>
            </a:r>
            <a:r>
              <a:rPr lang="en-US" baseline="0" dirty="0" smtClean="0"/>
              <a:t> for embedded ML to to optimize uptake of interventions. </a:t>
            </a:r>
            <a:endParaRPr lang="en-US" dirty="0" smtClean="0"/>
          </a:p>
          <a:p>
            <a:pPr marL="45720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t>One size does not fit all. </a:t>
            </a:r>
            <a:r>
              <a:rPr lang="en-US" dirty="0" smtClean="0"/>
              <a:t>Particularly for implementation strategies</a:t>
            </a:r>
            <a:r>
              <a:rPr lang="en-US" baseline="0" dirty="0" smtClean="0"/>
              <a:t> aiming to influence complex behaviors.</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t>Different approaches will work differently for different people at different times.</a:t>
            </a:r>
            <a:endParaRPr lang="en-US" dirty="0" smtClean="0"/>
          </a:p>
          <a:p>
            <a:pPr lvl="1"/>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1" baseline="0" dirty="0" smtClean="0"/>
              <a:t>How do we learn which strategies work better? </a:t>
            </a:r>
          </a:p>
          <a:p>
            <a:endParaRPr lang="en-US" dirty="0"/>
          </a:p>
        </p:txBody>
      </p:sp>
      <p:sp>
        <p:nvSpPr>
          <p:cNvPr id="4" name="Slide Number Placeholder 3"/>
          <p:cNvSpPr>
            <a:spLocks noGrp="1"/>
          </p:cNvSpPr>
          <p:nvPr>
            <p:ph type="sldNum" sz="quarter" idx="10"/>
          </p:nvPr>
        </p:nvSpPr>
        <p:spPr/>
        <p:txBody>
          <a:bodyPr/>
          <a:lstStyle/>
          <a:p>
            <a:fld id="{26063D52-2AA0-1D43-9D85-90DB12B6A3FF}" type="slidenum">
              <a:rPr lang="en-US" smtClean="0"/>
              <a:t>42</a:t>
            </a:fld>
            <a:endParaRPr lang="en-US"/>
          </a:p>
        </p:txBody>
      </p:sp>
    </p:spTree>
    <p:extLst>
      <p:ext uri="{BB962C8B-B14F-4D97-AF65-F5344CB8AC3E}">
        <p14:creationId xmlns:p14="http://schemas.microsoft.com/office/powerpoint/2010/main" val="20462480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option- nested RCTs..</a:t>
            </a:r>
          </a:p>
          <a:p>
            <a:endParaRPr lang="en-US" dirty="0" smtClean="0"/>
          </a:p>
          <a:p>
            <a:r>
              <a:rPr lang="en-US" dirty="0" smtClean="0"/>
              <a:t>Conclusion</a:t>
            </a:r>
            <a:r>
              <a:rPr lang="en-US" dirty="0" smtClean="0"/>
              <a:t>- consider a concrete </a:t>
            </a:r>
            <a:r>
              <a:rPr lang="en-US" dirty="0" err="1" smtClean="0"/>
              <a:t>exampleinvestigating</a:t>
            </a:r>
            <a:r>
              <a:rPr lang="en-US" dirty="0" smtClean="0"/>
              <a:t> in SEARCH:</a:t>
            </a:r>
          </a:p>
          <a:p>
            <a:r>
              <a:rPr lang="en-US" dirty="0" smtClean="0"/>
              <a:t>Which delivery site is best?</a:t>
            </a:r>
          </a:p>
          <a:p>
            <a:r>
              <a:rPr lang="en-US" dirty="0" smtClean="0"/>
              <a:t>Classic</a:t>
            </a:r>
            <a:r>
              <a:rPr lang="en-US" baseline="0" dirty="0" smtClean="0"/>
              <a:t> RCT design (we are doing this)</a:t>
            </a:r>
          </a:p>
          <a:p>
            <a:r>
              <a:rPr lang="en-US" baseline="0" dirty="0" smtClean="0"/>
              <a:t>Analysis stage- classically- compare outcome sin two groups (maybe adding some </a:t>
            </a:r>
            <a:r>
              <a:rPr lang="en-US" baseline="0" dirty="0" err="1" smtClean="0"/>
              <a:t>prespecified</a:t>
            </a:r>
            <a:r>
              <a:rPr lang="en-US" baseline="0" dirty="0" smtClean="0"/>
              <a:t> subgroups).</a:t>
            </a:r>
            <a:endParaRPr lang="en-US" dirty="0"/>
          </a:p>
        </p:txBody>
      </p:sp>
      <p:sp>
        <p:nvSpPr>
          <p:cNvPr id="4" name="Slide Number Placeholder 3"/>
          <p:cNvSpPr>
            <a:spLocks noGrp="1"/>
          </p:cNvSpPr>
          <p:nvPr>
            <p:ph type="sldNum" sz="quarter" idx="10"/>
          </p:nvPr>
        </p:nvSpPr>
        <p:spPr/>
        <p:txBody>
          <a:bodyPr/>
          <a:lstStyle/>
          <a:p>
            <a:fld id="{26063D52-2AA0-1D43-9D85-90DB12B6A3FF}" type="slidenum">
              <a:rPr lang="en-US" smtClean="0"/>
              <a:t>43</a:t>
            </a:fld>
            <a:endParaRPr lang="en-US"/>
          </a:p>
        </p:txBody>
      </p:sp>
    </p:spTree>
    <p:extLst>
      <p:ext uri="{BB962C8B-B14F-4D97-AF65-F5344CB8AC3E}">
        <p14:creationId xmlns:p14="http://schemas.microsoft.com/office/powerpoint/2010/main" val="14493033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Nested RCTs great. But using classic design not taking full advantage of their </a:t>
            </a:r>
            <a:r>
              <a:rPr lang="en-US" b="1" dirty="0" err="1" smtClean="0"/>
              <a:t>protneital</a:t>
            </a:r>
            <a:r>
              <a:rPr lang="en-US" b="1" baseline="0" dirty="0" smtClean="0"/>
              <a:t> to learn which interventions work best for whom, nor to translate these results to changes in how intervention in the field faster. </a:t>
            </a:r>
          </a:p>
          <a:p>
            <a:endParaRPr lang="en-US" dirty="0" smtClean="0"/>
          </a:p>
          <a:p>
            <a:r>
              <a:rPr lang="en-US" b="1" dirty="0" smtClean="0"/>
              <a:t>Targeted group sequential adaptive designs </a:t>
            </a:r>
            <a:r>
              <a:rPr lang="en-US" dirty="0" smtClean="0"/>
              <a:t>for learning the optimal</a:t>
            </a:r>
            <a:r>
              <a:rPr lang="en-US" baseline="0" dirty="0" smtClean="0"/>
              <a:t> </a:t>
            </a:r>
            <a:r>
              <a:rPr lang="en-US" dirty="0" smtClean="0"/>
              <a:t>individualized treatment rule</a:t>
            </a:r>
          </a:p>
          <a:p>
            <a:r>
              <a:rPr lang="en-US" dirty="0" smtClean="0"/>
              <a:t> Description of targeted group sequential adaptive designs that learns the</a:t>
            </a:r>
            <a:r>
              <a:rPr lang="en-US" baseline="0" dirty="0" smtClean="0"/>
              <a:t> </a:t>
            </a:r>
            <a:r>
              <a:rPr lang="en-US" dirty="0" smtClean="0"/>
              <a:t>optimal individualized rule from the past groups, and assign its best</a:t>
            </a:r>
          </a:p>
          <a:p>
            <a:r>
              <a:rPr lang="en-US" dirty="0" smtClean="0"/>
              <a:t>estimate to the next group.</a:t>
            </a:r>
          </a:p>
          <a:p>
            <a:r>
              <a:rPr lang="en-US" dirty="0" smtClean="0"/>
              <a:t> The targeted maximum likelihood estimator of the counterfactual mean</a:t>
            </a:r>
            <a:r>
              <a:rPr lang="en-US" baseline="0" dirty="0" smtClean="0"/>
              <a:t> </a:t>
            </a:r>
            <a:r>
              <a:rPr lang="en-US" dirty="0" smtClean="0"/>
              <a:t>outcome under optimal treatment rule (relative to control).</a:t>
            </a:r>
          </a:p>
          <a:p>
            <a:r>
              <a:rPr lang="en-US" dirty="0" smtClean="0"/>
              <a:t> Inference</a:t>
            </a:r>
            <a:endParaRPr lang="en-US" dirty="0"/>
          </a:p>
        </p:txBody>
      </p:sp>
      <p:sp>
        <p:nvSpPr>
          <p:cNvPr id="4" name="Slide Number Placeholder 3"/>
          <p:cNvSpPr>
            <a:spLocks noGrp="1"/>
          </p:cNvSpPr>
          <p:nvPr>
            <p:ph type="sldNum" sz="quarter" idx="10"/>
          </p:nvPr>
        </p:nvSpPr>
        <p:spPr/>
        <p:txBody>
          <a:bodyPr/>
          <a:lstStyle/>
          <a:p>
            <a:fld id="{26063D52-2AA0-1D43-9D85-90DB12B6A3FF}" type="slidenum">
              <a:rPr lang="en-US" smtClean="0"/>
              <a:t>44</a:t>
            </a:fld>
            <a:endParaRPr lang="en-US"/>
          </a:p>
        </p:txBody>
      </p:sp>
    </p:spTree>
    <p:extLst>
      <p:ext uri="{BB962C8B-B14F-4D97-AF65-F5344CB8AC3E}">
        <p14:creationId xmlns:p14="http://schemas.microsoft.com/office/powerpoint/2010/main" val="12036463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63D52-2AA0-1D43-9D85-90DB12B6A3FF}" type="slidenum">
              <a:rPr lang="en-US" smtClean="0"/>
              <a:t>45</a:t>
            </a:fld>
            <a:endParaRPr lang="en-US"/>
          </a:p>
        </p:txBody>
      </p:sp>
    </p:spTree>
    <p:extLst>
      <p:ext uri="{BB962C8B-B14F-4D97-AF65-F5344CB8AC3E}">
        <p14:creationId xmlns:p14="http://schemas.microsoft.com/office/powerpoint/2010/main" val="11776994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600" dirty="0" smtClean="0"/>
              <a:t>In sum then- envision a key role for ongoing, context </a:t>
            </a:r>
            <a:r>
              <a:rPr lang="en-US" sz="1600" dirty="0" err="1" smtClean="0"/>
              <a:t>sepcific</a:t>
            </a:r>
            <a:r>
              <a:rPr lang="en-US" sz="1600" dirty="0" smtClean="0"/>
              <a:t> data-driven learning/adaption in ending the epidemic. </a:t>
            </a:r>
          </a:p>
          <a:p>
            <a:pPr lvl="0" rtl="0"/>
            <a:r>
              <a:rPr lang="en-US" sz="1600" dirty="0" smtClean="0"/>
              <a:t>As the epidemic evolves- we collect data</a:t>
            </a:r>
            <a:r>
              <a:rPr lang="is-IS" sz="1600" dirty="0" smtClean="0"/>
              <a:t>…</a:t>
            </a:r>
          </a:p>
          <a:p>
            <a:pPr lvl="0" rtl="0"/>
            <a:r>
              <a:rPr lang="en-US" sz="1600" dirty="0" smtClean="0"/>
              <a:t>I</a:t>
            </a:r>
            <a:r>
              <a:rPr lang="is-IS" sz="1600" dirty="0" smtClean="0"/>
              <a:t>deally- analyzed in close ot real time using machine learning methods aimed at both improving risk prediction and understanding which intervention work best for whom</a:t>
            </a:r>
          </a:p>
          <a:p>
            <a:pPr lvl="0" rtl="0"/>
            <a:r>
              <a:rPr lang="en-US" sz="1600" dirty="0" smtClean="0"/>
              <a:t>Intervention deployment updated as a result</a:t>
            </a:r>
          </a:p>
          <a:p>
            <a:pPr lvl="0" rtl="0"/>
            <a:r>
              <a:rPr lang="en-US" sz="1600" dirty="0" smtClean="0"/>
              <a:t>Which </a:t>
            </a:r>
            <a:r>
              <a:rPr lang="en-US" sz="1600" dirty="0" err="1" smtClean="0"/>
              <a:t>hopefull</a:t>
            </a:r>
            <a:r>
              <a:rPr lang="en-US" sz="1600" dirty="0" smtClean="0"/>
              <a:t> contributes to further </a:t>
            </a:r>
            <a:r>
              <a:rPr lang="en-US" sz="1600" dirty="0" err="1" smtClean="0"/>
              <a:t>suppresson</a:t>
            </a:r>
            <a:r>
              <a:rPr lang="en-US" sz="1600" dirty="0" smtClean="0"/>
              <a:t> and fewer new infections..</a:t>
            </a:r>
          </a:p>
          <a:p>
            <a:pPr lvl="0" rtl="0"/>
            <a:endParaRPr lang="en-US" sz="1600" dirty="0" smtClean="0"/>
          </a:p>
        </p:txBody>
      </p:sp>
      <p:sp>
        <p:nvSpPr>
          <p:cNvPr id="4" name="Slide Number Placeholder 3"/>
          <p:cNvSpPr>
            <a:spLocks noGrp="1"/>
          </p:cNvSpPr>
          <p:nvPr>
            <p:ph type="sldNum" sz="quarter" idx="10"/>
          </p:nvPr>
        </p:nvSpPr>
        <p:spPr/>
        <p:txBody>
          <a:bodyPr/>
          <a:lstStyle/>
          <a:p>
            <a:fld id="{26063D52-2AA0-1D43-9D85-90DB12B6A3FF}" type="slidenum">
              <a:rPr lang="en-US" smtClean="0"/>
              <a:t>46</a:t>
            </a:fld>
            <a:endParaRPr lang="en-US"/>
          </a:p>
        </p:txBody>
      </p:sp>
    </p:spTree>
    <p:extLst>
      <p:ext uri="{BB962C8B-B14F-4D97-AF65-F5344CB8AC3E}">
        <p14:creationId xmlns:p14="http://schemas.microsoft.com/office/powerpoint/2010/main" val="9860672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63D52-2AA0-1D43-9D85-90DB12B6A3FF}" type="slidenum">
              <a:rPr lang="en-US" smtClean="0"/>
              <a:t>47</a:t>
            </a:fld>
            <a:endParaRPr lang="en-US"/>
          </a:p>
        </p:txBody>
      </p:sp>
    </p:spTree>
    <p:extLst>
      <p:ext uri="{BB962C8B-B14F-4D97-AF65-F5344CB8AC3E}">
        <p14:creationId xmlns:p14="http://schemas.microsoft.com/office/powerpoint/2010/main" val="29710738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63D52-2AA0-1D43-9D85-90DB12B6A3FF}" type="slidenum">
              <a:rPr lang="en-US" smtClean="0"/>
              <a:t>49</a:t>
            </a:fld>
            <a:endParaRPr lang="en-US"/>
          </a:p>
        </p:txBody>
      </p:sp>
    </p:spTree>
    <p:extLst>
      <p:ext uri="{BB962C8B-B14F-4D97-AF65-F5344CB8AC3E}">
        <p14:creationId xmlns:p14="http://schemas.microsoft.com/office/powerpoint/2010/main" val="8830471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63D52-2AA0-1D43-9D85-90DB12B6A3FF}" type="slidenum">
              <a:rPr lang="en-US" smtClean="0"/>
              <a:t>50</a:t>
            </a:fld>
            <a:endParaRPr lang="en-US"/>
          </a:p>
        </p:txBody>
      </p:sp>
    </p:spTree>
    <p:extLst>
      <p:ext uri="{BB962C8B-B14F-4D97-AF65-F5344CB8AC3E}">
        <p14:creationId xmlns:p14="http://schemas.microsoft.com/office/powerpoint/2010/main" val="3278310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some background on SEARCH. </a:t>
            </a:r>
          </a:p>
          <a:p>
            <a:r>
              <a:rPr lang="en-US" dirty="0" smtClean="0"/>
              <a:t>Ongoing cluster RCT. </a:t>
            </a:r>
          </a:p>
          <a:p>
            <a:r>
              <a:rPr lang="en-US" dirty="0" smtClean="0"/>
              <a:t>32</a:t>
            </a:r>
            <a:r>
              <a:rPr lang="en-US" baseline="0" dirty="0" smtClean="0"/>
              <a:t> Communities, </a:t>
            </a:r>
            <a:r>
              <a:rPr lang="en-US" baseline="0" dirty="0" err="1" smtClean="0"/>
              <a:t>roguhly</a:t>
            </a:r>
            <a:r>
              <a:rPr lang="en-US" baseline="0" dirty="0" smtClean="0"/>
              <a:t> in </a:t>
            </a:r>
            <a:r>
              <a:rPr lang="en-US" baseline="0" dirty="0" err="1" smtClean="0"/>
              <a:t>homa</a:t>
            </a:r>
            <a:r>
              <a:rPr lang="en-US" baseline="0" dirty="0" smtClean="0"/>
              <a:t> bay region of </a:t>
            </a:r>
            <a:r>
              <a:rPr lang="en-US" baseline="0" dirty="0" err="1" smtClean="0"/>
              <a:t>kenya</a:t>
            </a:r>
            <a:r>
              <a:rPr lang="en-US" baseline="0" dirty="0" smtClean="0"/>
              <a:t>, </a:t>
            </a:r>
            <a:r>
              <a:rPr lang="en-US" baseline="0" dirty="0" err="1" smtClean="0"/>
              <a:t>mbrara</a:t>
            </a:r>
            <a:r>
              <a:rPr lang="en-US" baseline="0" dirty="0" smtClean="0"/>
              <a:t> region of </a:t>
            </a:r>
            <a:r>
              <a:rPr lang="en-US" baseline="0" dirty="0" err="1" smtClean="0"/>
              <a:t>sw</a:t>
            </a:r>
            <a:r>
              <a:rPr lang="en-US" baseline="0" dirty="0" smtClean="0"/>
              <a:t> </a:t>
            </a:r>
            <a:r>
              <a:rPr lang="en-US" baseline="0" dirty="0" err="1" smtClean="0"/>
              <a:t>uganda</a:t>
            </a:r>
            <a:r>
              <a:rPr lang="en-US" baseline="0" dirty="0" smtClean="0"/>
              <a:t>, a </a:t>
            </a:r>
            <a:r>
              <a:rPr lang="en-US" baseline="0" dirty="0" err="1" smtClean="0"/>
              <a:t>tororo</a:t>
            </a:r>
            <a:r>
              <a:rPr lang="en-US" baseline="0" dirty="0" smtClean="0"/>
              <a:t> region of eastern </a:t>
            </a:r>
            <a:r>
              <a:rPr lang="en-US" baseline="0" dirty="0" err="1" smtClean="0"/>
              <a:t>uganda</a:t>
            </a:r>
            <a:r>
              <a:rPr lang="en-US" baseline="0" dirty="0" smtClean="0"/>
              <a:t>. </a:t>
            </a:r>
          </a:p>
          <a:p>
            <a:r>
              <a:rPr lang="en-US" baseline="0" dirty="0" smtClean="0"/>
              <a:t>Baseline enrollment 2013-2014. &gt;300,000 persons enrolled. Or ~10,000/community. ~50% adults.</a:t>
            </a:r>
          </a:p>
          <a:p>
            <a:r>
              <a:rPr lang="en-US" baseline="0" dirty="0" smtClean="0"/>
              <a:t>Study, will complete 3</a:t>
            </a:r>
            <a:r>
              <a:rPr lang="en-US" baseline="30000" dirty="0" smtClean="0"/>
              <a:t>rd</a:t>
            </a:r>
            <a:r>
              <a:rPr lang="en-US" baseline="0" dirty="0" smtClean="0"/>
              <a:t> year of follow up this year. </a:t>
            </a:r>
            <a:endParaRPr lang="en-US" dirty="0"/>
          </a:p>
        </p:txBody>
      </p:sp>
      <p:sp>
        <p:nvSpPr>
          <p:cNvPr id="4" name="Slide Number Placeholder 3"/>
          <p:cNvSpPr>
            <a:spLocks noGrp="1"/>
          </p:cNvSpPr>
          <p:nvPr>
            <p:ph type="sldNum" sz="quarter" idx="10"/>
          </p:nvPr>
        </p:nvSpPr>
        <p:spPr/>
        <p:txBody>
          <a:bodyPr/>
          <a:lstStyle/>
          <a:p>
            <a:fld id="{26063D52-2AA0-1D43-9D85-90DB12B6A3FF}" type="slidenum">
              <a:rPr lang="en-US" smtClean="0"/>
              <a:t>5</a:t>
            </a:fld>
            <a:endParaRPr lang="en-US"/>
          </a:p>
        </p:txBody>
      </p:sp>
    </p:spTree>
    <p:extLst>
      <p:ext uri="{BB962C8B-B14F-4D97-AF65-F5344CB8AC3E}">
        <p14:creationId xmlns:p14="http://schemas.microsoft.com/office/powerpoint/2010/main" val="21263150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63D52-2AA0-1D43-9D85-90DB12B6A3FF}" type="slidenum">
              <a:rPr lang="en-US" smtClean="0"/>
              <a:t>51</a:t>
            </a:fld>
            <a:endParaRPr lang="en-US"/>
          </a:p>
        </p:txBody>
      </p:sp>
    </p:spTree>
    <p:extLst>
      <p:ext uri="{BB962C8B-B14F-4D97-AF65-F5344CB8AC3E}">
        <p14:creationId xmlns:p14="http://schemas.microsoft.com/office/powerpoint/2010/main" val="42114133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63D52-2AA0-1D43-9D85-90DB12B6A3FF}" type="slidenum">
              <a:rPr lang="en-US" smtClean="0"/>
              <a:t>52</a:t>
            </a:fld>
            <a:endParaRPr lang="en-US"/>
          </a:p>
        </p:txBody>
      </p:sp>
    </p:spTree>
    <p:extLst>
      <p:ext uri="{BB962C8B-B14F-4D97-AF65-F5344CB8AC3E}">
        <p14:creationId xmlns:p14="http://schemas.microsoft.com/office/powerpoint/2010/main" val="39443913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63D52-2AA0-1D43-9D85-90DB12B6A3FF}" type="slidenum">
              <a:rPr lang="en-US" smtClean="0"/>
              <a:t>53</a:t>
            </a:fld>
            <a:endParaRPr lang="en-US"/>
          </a:p>
        </p:txBody>
      </p:sp>
    </p:spTree>
    <p:extLst>
      <p:ext uri="{BB962C8B-B14F-4D97-AF65-F5344CB8AC3E}">
        <p14:creationId xmlns:p14="http://schemas.microsoft.com/office/powerpoint/2010/main" val="1317573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200" b="0" i="0" u="none" strike="noStrike" kern="1200" baseline="0" dirty="0" smtClean="0">
                <a:solidFill>
                  <a:schemeClr val="tx1"/>
                </a:solidFill>
                <a:latin typeface="+mn-lt"/>
                <a:ea typeface="+mn-ea"/>
                <a:cs typeface="+mn-cs"/>
              </a:rPr>
              <a:t>146 906 (87%)</a:t>
            </a:r>
          </a:p>
          <a:p>
            <a:r>
              <a:rPr lang="en-US" sz="1200" b="0" i="0" u="none" strike="noStrike" kern="1200" baseline="0" dirty="0" smtClean="0">
                <a:solidFill>
                  <a:schemeClr val="tx1"/>
                </a:solidFill>
                <a:latin typeface="+mn-lt"/>
                <a:ea typeface="+mn-ea"/>
                <a:cs typeface="+mn-cs"/>
              </a:rPr>
              <a:t>of the 168 772 enumerated adults had stable residence</a:t>
            </a:r>
          </a:p>
          <a:p>
            <a:r>
              <a:rPr lang="en-US" sz="1200" b="0" i="0" u="none" strike="noStrike" kern="1200" baseline="0" dirty="0" smtClean="0">
                <a:solidFill>
                  <a:schemeClr val="tx1"/>
                </a:solidFill>
                <a:latin typeface="+mn-lt"/>
                <a:ea typeface="+mn-ea"/>
                <a:cs typeface="+mn-cs"/>
              </a:rPr>
              <a:t>(table 1). 15 582 (11%) stable adult residents reported</a:t>
            </a:r>
          </a:p>
          <a:p>
            <a:r>
              <a:rPr lang="en-US" sz="1200" b="0" i="0" u="none" strike="noStrike" kern="1200" baseline="0" dirty="0" smtClean="0">
                <a:solidFill>
                  <a:schemeClr val="tx1"/>
                </a:solidFill>
                <a:latin typeface="+mn-lt"/>
                <a:ea typeface="+mn-ea"/>
                <a:cs typeface="+mn-cs"/>
              </a:rPr>
              <a:t>spending at least 1 month away from the community in</a:t>
            </a:r>
          </a:p>
          <a:p>
            <a:r>
              <a:rPr lang="en-US" sz="1200" b="0" i="0" u="none" strike="noStrike" kern="1200" baseline="0" dirty="0" smtClean="0">
                <a:solidFill>
                  <a:schemeClr val="tx1"/>
                </a:solidFill>
                <a:latin typeface="+mn-lt"/>
                <a:ea typeface="+mn-ea"/>
                <a:cs typeface="+mn-cs"/>
              </a:rPr>
              <a:t>the year before enrolment, of</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22% of non stable tested</a:t>
            </a:r>
          </a:p>
          <a:p>
            <a:r>
              <a:rPr lang="en-US" sz="1200" b="0" i="0" u="none" strike="noStrike" kern="1200" baseline="0" dirty="0" smtClean="0">
                <a:solidFill>
                  <a:schemeClr val="tx1"/>
                </a:solidFill>
                <a:latin typeface="+mn-lt"/>
                <a:ea typeface="+mn-ea"/>
                <a:cs typeface="+mn-cs"/>
              </a:rPr>
              <a:t>90% stable</a:t>
            </a:r>
          </a:p>
          <a:p>
            <a:r>
              <a:rPr lang="en-US" sz="1200" b="0" i="0" u="none" strike="noStrike" kern="1200" baseline="0" dirty="0" smtClean="0">
                <a:solidFill>
                  <a:schemeClr val="tx1"/>
                </a:solidFill>
                <a:latin typeface="+mn-lt"/>
                <a:ea typeface="+mn-ea"/>
                <a:cs typeface="+mn-cs"/>
              </a:rPr>
              <a:t>.9*.87+.22*.13</a:t>
            </a:r>
            <a:endParaRPr lang="en-US" dirty="0"/>
          </a:p>
        </p:txBody>
      </p:sp>
      <p:sp>
        <p:nvSpPr>
          <p:cNvPr id="4" name="Slide Number Placeholder 3"/>
          <p:cNvSpPr>
            <a:spLocks noGrp="1"/>
          </p:cNvSpPr>
          <p:nvPr>
            <p:ph type="sldNum" sz="quarter" idx="10"/>
          </p:nvPr>
        </p:nvSpPr>
        <p:spPr/>
        <p:txBody>
          <a:bodyPr/>
          <a:lstStyle/>
          <a:p>
            <a:fld id="{26063D52-2AA0-1D43-9D85-90DB12B6A3FF}" type="slidenum">
              <a:rPr lang="en-US" smtClean="0"/>
              <a:t>54</a:t>
            </a:fld>
            <a:endParaRPr lang="en-US"/>
          </a:p>
        </p:txBody>
      </p:sp>
    </p:spTree>
    <p:extLst>
      <p:ext uri="{BB962C8B-B14F-4D97-AF65-F5344CB8AC3E}">
        <p14:creationId xmlns:p14="http://schemas.microsoft.com/office/powerpoint/2010/main" val="13941249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latin typeface="Calibri" charset="0"/>
              </a:rPr>
              <a:t>Note- among those with a baseline HIV test (~90%)</a:t>
            </a:r>
          </a:p>
          <a:p>
            <a:pPr>
              <a:spcBef>
                <a:spcPct val="0"/>
              </a:spcBef>
            </a:pPr>
            <a:endParaRPr lang="en-US" dirty="0" smtClean="0">
              <a:latin typeface="Calibri" charset="0"/>
            </a:endParaRPr>
          </a:p>
          <a:p>
            <a:pPr>
              <a:spcBef>
                <a:spcPct val="0"/>
              </a:spcBef>
            </a:pPr>
            <a:r>
              <a:rPr lang="en-US" dirty="0" smtClean="0">
                <a:latin typeface="Calibri" charset="0"/>
              </a:rPr>
              <a:t>Our </a:t>
            </a:r>
            <a:r>
              <a:rPr lang="en-US" dirty="0">
                <a:latin typeface="Calibri" charset="0"/>
              </a:rPr>
              <a:t>analysis sample ha the following baseline characteristics</a:t>
            </a:r>
          </a:p>
          <a:p>
            <a:pPr>
              <a:spcBef>
                <a:spcPct val="0"/>
              </a:spcBef>
            </a:pPr>
            <a:r>
              <a:rPr lang="en-US" dirty="0">
                <a:latin typeface="Calibri" charset="0"/>
              </a:rPr>
              <a:t>77,773 total stable adult residents in the search intervention communities </a:t>
            </a:r>
          </a:p>
          <a:p>
            <a:pPr>
              <a:spcBef>
                <a:spcPct val="0"/>
              </a:spcBef>
            </a:pPr>
            <a:r>
              <a:rPr lang="en-US" dirty="0">
                <a:latin typeface="Calibri" charset="0"/>
              </a:rPr>
              <a:t>Evenly split between regions</a:t>
            </a:r>
          </a:p>
          <a:p>
            <a:pPr>
              <a:spcBef>
                <a:spcPct val="0"/>
              </a:spcBef>
            </a:pPr>
            <a:r>
              <a:rPr lang="en-US" dirty="0">
                <a:latin typeface="Calibri" charset="0"/>
              </a:rPr>
              <a:t>heterogeneity in HIV prev., overall 10%</a:t>
            </a:r>
          </a:p>
          <a:p>
            <a:pPr>
              <a:spcBef>
                <a:spcPct val="0"/>
              </a:spcBef>
            </a:pPr>
            <a:endParaRPr lang="en-US" dirty="0" smtClean="0">
              <a:latin typeface="Calibri" charset="0"/>
            </a:endParaRPr>
          </a:p>
          <a:p>
            <a:pPr>
              <a:spcBef>
                <a:spcPct val="0"/>
              </a:spcBef>
            </a:pPr>
            <a:r>
              <a:rPr lang="en-US" dirty="0" smtClean="0">
                <a:latin typeface="Calibri" charset="0"/>
              </a:rPr>
              <a:t>Among the men. ~= </a:t>
            </a:r>
            <a:r>
              <a:rPr lang="en-US" dirty="0" err="1" smtClean="0">
                <a:latin typeface="Calibri" charset="0"/>
              </a:rPr>
              <a:t>trad</a:t>
            </a:r>
            <a:r>
              <a:rPr lang="en-US" dirty="0" smtClean="0">
                <a:latin typeface="Calibri" charset="0"/>
              </a:rPr>
              <a:t> </a:t>
            </a:r>
            <a:r>
              <a:rPr lang="en-US" dirty="0" err="1" smtClean="0">
                <a:latin typeface="Calibri" charset="0"/>
              </a:rPr>
              <a:t>vs</a:t>
            </a:r>
            <a:r>
              <a:rPr lang="en-US" dirty="0" smtClean="0">
                <a:latin typeface="Calibri" charset="0"/>
              </a:rPr>
              <a:t> medical</a:t>
            </a:r>
          </a:p>
          <a:p>
            <a:pPr>
              <a:spcBef>
                <a:spcPct val="0"/>
              </a:spcBef>
            </a:pPr>
            <a:r>
              <a:rPr lang="en-US" dirty="0" smtClean="0">
                <a:latin typeface="Calibri" charset="0"/>
              </a:rPr>
              <a:t>Of HIV+ </a:t>
            </a:r>
          </a:p>
          <a:p>
            <a:pPr>
              <a:spcBef>
                <a:spcPct val="0"/>
              </a:spcBef>
            </a:pPr>
            <a:r>
              <a:rPr lang="en-US" dirty="0" smtClean="0">
                <a:latin typeface="Calibri" charset="0"/>
              </a:rPr>
              <a:t>57% who self reported prior HIV test, ~7% positive</a:t>
            </a:r>
          </a:p>
          <a:p>
            <a:pPr>
              <a:spcBef>
                <a:spcPct val="0"/>
              </a:spcBef>
            </a:pPr>
            <a:r>
              <a:rPr lang="en-US" dirty="0" smtClean="0">
                <a:latin typeface="Calibri" charset="0"/>
              </a:rPr>
              <a:t>Of HIV+</a:t>
            </a:r>
          </a:p>
          <a:p>
            <a:pPr>
              <a:spcBef>
                <a:spcPct val="0"/>
              </a:spcBef>
            </a:pPr>
            <a:endParaRPr lang="en-US" dirty="0" smtClean="0">
              <a:latin typeface="Calibri" charset="0"/>
            </a:endParaRPr>
          </a:p>
          <a:p>
            <a:r>
              <a:rPr lang="en-US" sz="1200" b="1" i="0" u="none" strike="noStrike" kern="1200" baseline="0" dirty="0" smtClean="0">
                <a:solidFill>
                  <a:schemeClr val="tx1"/>
                </a:solidFill>
                <a:latin typeface="+mn-lt"/>
                <a:ea typeface="+mn-ea"/>
                <a:cs typeface="+mn-cs"/>
              </a:rPr>
              <a:t>Ever Had an HIV Test </a:t>
            </a:r>
            <a:r>
              <a:rPr lang="en-US" sz="1200" b="0" i="0" u="none" strike="noStrike" kern="1200" baseline="0" dirty="0" smtClean="0">
                <a:solidFill>
                  <a:schemeClr val="tx1"/>
                </a:solidFill>
                <a:latin typeface="+mn-lt"/>
                <a:ea typeface="+mn-ea"/>
                <a:cs typeface="+mn-cs"/>
              </a:rPr>
              <a:t>	</a:t>
            </a:r>
          </a:p>
          <a:p>
            <a:r>
              <a:rPr lang="pt-BR" sz="1200" b="0" i="0" u="none" strike="noStrike" kern="1200" baseline="0" dirty="0" smtClean="0">
                <a:solidFill>
                  <a:schemeClr val="tx1"/>
                </a:solidFill>
                <a:latin typeface="+mn-lt"/>
                <a:ea typeface="+mn-ea"/>
                <a:cs typeface="+mn-cs"/>
              </a:rPr>
              <a:t>Yes 	10,428 	83.6% 	64,033 	54.4% 	74,461 	57.2% 	</a:t>
            </a:r>
          </a:p>
          <a:p>
            <a:r>
              <a:rPr lang="pt-BR" sz="1200" b="0" i="0" u="none" strike="noStrike" kern="1200" baseline="0" dirty="0" smtClean="0">
                <a:solidFill>
                  <a:schemeClr val="tx1"/>
                </a:solidFill>
                <a:latin typeface="+mn-lt"/>
                <a:ea typeface="+mn-ea"/>
                <a:cs typeface="+mn-cs"/>
              </a:rPr>
              <a:t>No 	2,049 	16.4% 	53,726 	45.6% 	55,775 	42.8% 	</a:t>
            </a:r>
          </a:p>
          <a:p>
            <a:r>
              <a:rPr lang="pt-BR" sz="1200" b="1" i="0" u="none" strike="noStrike" kern="1200" baseline="0" dirty="0" err="1" smtClean="0">
                <a:solidFill>
                  <a:schemeClr val="tx1"/>
                </a:solidFill>
                <a:latin typeface="+mn-lt"/>
                <a:ea typeface="+mn-ea"/>
                <a:cs typeface="+mn-cs"/>
              </a:rPr>
              <a:t>Result</a:t>
            </a:r>
            <a:r>
              <a:rPr lang="pt-BR" sz="1200" b="1" i="0" u="none" strike="noStrike" kern="1200" baseline="0" dirty="0" smtClean="0">
                <a:solidFill>
                  <a:schemeClr val="tx1"/>
                </a:solidFill>
                <a:latin typeface="+mn-lt"/>
                <a:ea typeface="+mn-ea"/>
                <a:cs typeface="+mn-cs"/>
              </a:rPr>
              <a:t> </a:t>
            </a:r>
            <a:r>
              <a:rPr lang="pt-BR" sz="1200" b="1" i="0" u="none" strike="noStrike" kern="1200" baseline="0" dirty="0" err="1" smtClean="0">
                <a:solidFill>
                  <a:schemeClr val="tx1"/>
                </a:solidFill>
                <a:latin typeface="+mn-lt"/>
                <a:ea typeface="+mn-ea"/>
                <a:cs typeface="+mn-cs"/>
              </a:rPr>
              <a:t>of</a:t>
            </a:r>
            <a:r>
              <a:rPr lang="pt-BR" sz="1200" b="1" i="0" u="none" strike="noStrike" kern="1200" baseline="0" dirty="0" smtClean="0">
                <a:solidFill>
                  <a:schemeClr val="tx1"/>
                </a:solidFill>
                <a:latin typeface="+mn-lt"/>
                <a:ea typeface="+mn-ea"/>
                <a:cs typeface="+mn-cs"/>
              </a:rPr>
              <a:t> </a:t>
            </a:r>
            <a:r>
              <a:rPr lang="pt-BR" sz="1200" b="1" i="0" u="none" strike="noStrike" kern="1200" baseline="0" dirty="0" err="1" smtClean="0">
                <a:solidFill>
                  <a:schemeClr val="tx1"/>
                </a:solidFill>
                <a:latin typeface="+mn-lt"/>
                <a:ea typeface="+mn-ea"/>
                <a:cs typeface="+mn-cs"/>
              </a:rPr>
              <a:t>Last</a:t>
            </a:r>
            <a:r>
              <a:rPr lang="pt-BR" sz="1200" b="1" i="0" u="none" strike="noStrike" kern="1200" baseline="0" dirty="0" smtClean="0">
                <a:solidFill>
                  <a:schemeClr val="tx1"/>
                </a:solidFill>
                <a:latin typeface="+mn-lt"/>
                <a:ea typeface="+mn-ea"/>
                <a:cs typeface="+mn-cs"/>
              </a:rPr>
              <a:t> </a:t>
            </a:r>
            <a:r>
              <a:rPr lang="pt-BR" sz="1200" b="1" i="0" u="none" strike="noStrike" kern="1200" baseline="0" dirty="0" err="1" smtClean="0">
                <a:solidFill>
                  <a:schemeClr val="tx1"/>
                </a:solidFill>
                <a:latin typeface="+mn-lt"/>
                <a:ea typeface="+mn-ea"/>
                <a:cs typeface="+mn-cs"/>
              </a:rPr>
              <a:t>Pre-Study</a:t>
            </a:r>
            <a:r>
              <a:rPr lang="pt-BR" sz="1200" b="1" i="0" u="none" strike="noStrike" kern="1200" baseline="0" dirty="0" smtClean="0">
                <a:solidFill>
                  <a:schemeClr val="tx1"/>
                </a:solidFill>
                <a:latin typeface="+mn-lt"/>
                <a:ea typeface="+mn-ea"/>
                <a:cs typeface="+mn-cs"/>
              </a:rPr>
              <a:t> HIV Test </a:t>
            </a:r>
            <a:r>
              <a:rPr lang="pt-BR" sz="1200" b="0" i="0" u="none" strike="noStrike" kern="1200" baseline="0" dirty="0" smtClean="0">
                <a:solidFill>
                  <a:schemeClr val="tx1"/>
                </a:solidFill>
                <a:latin typeface="+mn-lt"/>
                <a:ea typeface="+mn-ea"/>
                <a:cs typeface="+mn-cs"/>
              </a:rPr>
              <a:t>	</a:t>
            </a:r>
          </a:p>
          <a:p>
            <a:r>
              <a:rPr lang="it-IT" sz="1200" b="0" i="0" u="none" strike="noStrike" kern="1200" baseline="0" dirty="0" smtClean="0">
                <a:solidFill>
                  <a:schemeClr val="tx1"/>
                </a:solidFill>
                <a:latin typeface="+mn-lt"/>
                <a:ea typeface="+mn-ea"/>
                <a:cs typeface="+mn-cs"/>
              </a:rPr>
              <a:t>Positive 	7,836 	75.3% 	90 	0.1% 	7,926 	10.6% 	</a:t>
            </a:r>
          </a:p>
          <a:p>
            <a:r>
              <a:rPr lang="hr-HR" sz="1200" b="0" i="0" u="none" strike="noStrike" kern="1200" baseline="0" dirty="0" smtClean="0">
                <a:solidFill>
                  <a:schemeClr val="tx1"/>
                </a:solidFill>
                <a:latin typeface="+mn-lt"/>
                <a:ea typeface="+mn-ea"/>
                <a:cs typeface="+mn-cs"/>
              </a:rPr>
              <a:t>Negative 	2,468 	23.7% 	63,473 	99.2% 	65,941 	88.6% 	</a:t>
            </a:r>
          </a:p>
          <a:p>
            <a:r>
              <a:rPr lang="en-US" sz="1200" b="0" i="0" u="none" strike="noStrike" kern="1200" baseline="0" dirty="0" smtClean="0">
                <a:solidFill>
                  <a:schemeClr val="tx1"/>
                </a:solidFill>
                <a:latin typeface="+mn-lt"/>
                <a:ea typeface="+mn-ea"/>
                <a:cs typeface="+mn-cs"/>
              </a:rPr>
              <a:t>Don't Know 	103 	1.0% 	453 	0.7% 	556 	0.7% 	</a:t>
            </a:r>
          </a:p>
          <a:p>
            <a:r>
              <a:rPr lang="en-US" sz="1200" b="1" i="0" u="none" strike="noStrike" kern="1200" baseline="0" dirty="0" smtClean="0">
                <a:solidFill>
                  <a:schemeClr val="tx1"/>
                </a:solidFill>
                <a:latin typeface="+mn-lt"/>
                <a:ea typeface="+mn-ea"/>
                <a:cs typeface="+mn-cs"/>
              </a:rPr>
              <a:t>Ever Seen a Doctor for HIV Care </a:t>
            </a:r>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Yes 	7,481 	95.5% 	N/A 	- 	7,481 	95.5% 	</a:t>
            </a:r>
          </a:p>
          <a:p>
            <a:r>
              <a:rPr lang="hr-HR" sz="1200" b="0" i="0" u="none" strike="noStrike" kern="1200" baseline="0" dirty="0" smtClean="0">
                <a:solidFill>
                  <a:schemeClr val="tx1"/>
                </a:solidFill>
                <a:latin typeface="+mn-lt"/>
                <a:ea typeface="+mn-ea"/>
                <a:cs typeface="+mn-cs"/>
              </a:rPr>
              <a:t>No 	355 	4.5% 	N/A 	- 	355 	4.5% 	</a:t>
            </a:r>
          </a:p>
          <a:p>
            <a:r>
              <a:rPr lang="en-US" sz="1200" b="1" i="0" u="none" strike="noStrike" kern="1200" baseline="0" dirty="0" smtClean="0">
                <a:solidFill>
                  <a:schemeClr val="tx1"/>
                </a:solidFill>
                <a:latin typeface="+mn-lt"/>
                <a:ea typeface="+mn-ea"/>
                <a:cs typeface="+mn-cs"/>
              </a:rPr>
              <a:t>Taken </a:t>
            </a:r>
            <a:r>
              <a:rPr lang="en-US" sz="1200" b="1" i="0" u="none" strike="noStrike" kern="1200" baseline="0" dirty="0" err="1" smtClean="0">
                <a:solidFill>
                  <a:schemeClr val="tx1"/>
                </a:solidFill>
                <a:latin typeface="+mn-lt"/>
                <a:ea typeface="+mn-ea"/>
                <a:cs typeface="+mn-cs"/>
              </a:rPr>
              <a:t>Antiretrovirals</a:t>
            </a:r>
            <a:r>
              <a:rPr lang="en-US" sz="1200" b="1" i="0" u="none" strike="noStrike" kern="1200" baseline="0" dirty="0" smtClean="0">
                <a:solidFill>
                  <a:schemeClr val="tx1"/>
                </a:solidFill>
                <a:latin typeface="+mn-lt"/>
                <a:ea typeface="+mn-ea"/>
                <a:cs typeface="+mn-cs"/>
              </a:rPr>
              <a:t> in Past 3 Months </a:t>
            </a:r>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Yes 	5,696 	72.9% 	N/A 	- 	5,696 	72.9% 	</a:t>
            </a:r>
          </a:p>
          <a:p>
            <a:r>
              <a:rPr lang="pt-BR" sz="1200" b="0" i="0" u="none" strike="noStrike" kern="1200" baseline="0" dirty="0" smtClean="0">
                <a:solidFill>
                  <a:schemeClr val="tx1"/>
                </a:solidFill>
                <a:latin typeface="+mn-lt"/>
                <a:ea typeface="+mn-ea"/>
                <a:cs typeface="+mn-cs"/>
              </a:rPr>
              <a:t>No 	2,114 	27.1% 	N/A 	- 	2,114 	27.1% 	</a:t>
            </a:r>
          </a:p>
          <a:p>
            <a:pPr>
              <a:spcBef>
                <a:spcPct val="0"/>
              </a:spcBef>
            </a:pPr>
            <a:endParaRPr lang="en-US" dirty="0">
              <a:latin typeface="Calibri" charset="0"/>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A43513D1-1C21-EE41-BF0D-4D3BE2242137}" type="slidenum">
              <a:rPr lang="en-US"/>
              <a:pPr fontAlgn="base">
                <a:spcBef>
                  <a:spcPct val="0"/>
                </a:spcBef>
                <a:spcAft>
                  <a:spcPct val="0"/>
                </a:spcAft>
              </a:pPr>
              <a:t>55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63D52-2AA0-1D43-9D85-90DB12B6A3FF}" type="slidenum">
              <a:rPr lang="en-US" smtClean="0"/>
              <a:t>56</a:t>
            </a:fld>
            <a:endParaRPr lang="en-US"/>
          </a:p>
        </p:txBody>
      </p:sp>
    </p:spTree>
    <p:extLst>
      <p:ext uri="{BB962C8B-B14F-4D97-AF65-F5344CB8AC3E}">
        <p14:creationId xmlns:p14="http://schemas.microsoft.com/office/powerpoint/2010/main" val="20798128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63D52-2AA0-1D43-9D85-90DB12B6A3FF}" type="slidenum">
              <a:rPr lang="en-US" smtClean="0"/>
              <a:t>57</a:t>
            </a:fld>
            <a:endParaRPr lang="en-US"/>
          </a:p>
        </p:txBody>
      </p:sp>
    </p:spTree>
    <p:extLst>
      <p:ext uri="{BB962C8B-B14F-4D97-AF65-F5344CB8AC3E}">
        <p14:creationId xmlns:p14="http://schemas.microsoft.com/office/powerpoint/2010/main" val="33582044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63D52-2AA0-1D43-9D85-90DB12B6A3FF}" type="slidenum">
              <a:rPr lang="en-US" smtClean="0"/>
              <a:t>58</a:t>
            </a:fld>
            <a:endParaRPr lang="en-US"/>
          </a:p>
        </p:txBody>
      </p:sp>
    </p:spTree>
    <p:extLst>
      <p:ext uri="{BB962C8B-B14F-4D97-AF65-F5344CB8AC3E}">
        <p14:creationId xmlns:p14="http://schemas.microsoft.com/office/powerpoint/2010/main" val="32497729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Among men, story is similar, close much of the initial  gap in cascade coverage over two years. (84% with survival analysis)</a:t>
            </a: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11791B94-A52F-D748-93B0-D079DA62D10E}" type="slidenum">
              <a:rPr lang="en-US"/>
              <a:pPr fontAlgn="base">
                <a:spcBef>
                  <a:spcPct val="0"/>
                </a:spcBef>
                <a:spcAft>
                  <a:spcPct val="0"/>
                </a:spcAft>
              </a:pPr>
              <a:t>59</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Maong</a:t>
            </a:r>
            <a:r>
              <a:rPr lang="en-US" dirty="0" smtClean="0"/>
              <a:t> newly </a:t>
            </a:r>
            <a:r>
              <a:rPr lang="en-US" dirty="0" err="1" smtClean="0"/>
              <a:t>Dxd</a:t>
            </a:r>
            <a:r>
              <a:rPr lang="en-US" dirty="0" smtClean="0"/>
              <a:t>, and no prior art,</a:t>
            </a:r>
            <a:r>
              <a:rPr lang="en-US" baseline="0" dirty="0" smtClean="0"/>
              <a:t> ~50% CD4&gt;</a:t>
            </a:r>
            <a:r>
              <a:rPr lang="en-US" baseline="0" dirty="0" smtClean="0"/>
              <a:t>500, 66%&gt;350 </a:t>
            </a:r>
            <a:r>
              <a:rPr lang="en-US" baseline="0" dirty="0" smtClean="0"/>
              <a:t>outcomes about same as overall.</a:t>
            </a:r>
            <a:endParaRPr lang="en-US" dirty="0"/>
          </a:p>
        </p:txBody>
      </p:sp>
      <p:sp>
        <p:nvSpPr>
          <p:cNvPr id="4" name="Slide Number Placeholder 3"/>
          <p:cNvSpPr>
            <a:spLocks noGrp="1"/>
          </p:cNvSpPr>
          <p:nvPr>
            <p:ph type="sldNum" sz="quarter" idx="10"/>
          </p:nvPr>
        </p:nvSpPr>
        <p:spPr/>
        <p:txBody>
          <a:bodyPr/>
          <a:lstStyle/>
          <a:p>
            <a:fld id="{26063D52-2AA0-1D43-9D85-90DB12B6A3FF}" type="slidenum">
              <a:rPr lang="en-US" smtClean="0"/>
              <a:t>60</a:t>
            </a:fld>
            <a:endParaRPr lang="en-US"/>
          </a:p>
        </p:txBody>
      </p:sp>
    </p:spTree>
    <p:extLst>
      <p:ext uri="{BB962C8B-B14F-4D97-AF65-F5344CB8AC3E}">
        <p14:creationId xmlns:p14="http://schemas.microsoft.com/office/powerpoint/2010/main" val="2041662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Gill Sans MT" charset="0"/>
              </a:rPr>
              <a:t>SEARCH </a:t>
            </a:r>
            <a:r>
              <a:rPr lang="en-US" u="sng" dirty="0" smtClean="0">
                <a:latin typeface="Gill Sans MT" charset="0"/>
              </a:rPr>
              <a:t>research strategy </a:t>
            </a:r>
            <a:r>
              <a:rPr lang="en-US" dirty="0" smtClean="0">
                <a:latin typeface="Gill Sans MT" charset="0"/>
              </a:rPr>
              <a:t>to achieve HIV elimination has three phases. </a:t>
            </a:r>
          </a:p>
          <a:p>
            <a:r>
              <a:rPr lang="en-US" dirty="0" smtClean="0">
                <a:latin typeface="Gill Sans MT" charset="0"/>
              </a:rPr>
              <a:t>First </a:t>
            </a:r>
            <a:r>
              <a:rPr lang="en-US" dirty="0" err="1" smtClean="0">
                <a:latin typeface="Gill Sans MT" charset="0"/>
              </a:rPr>
              <a:t>pahse</a:t>
            </a:r>
            <a:r>
              <a:rPr lang="en-US" dirty="0" smtClean="0">
                <a:latin typeface="Gill Sans MT" charset="0"/>
              </a:rPr>
              <a:t>- test and treat </a:t>
            </a:r>
          </a:p>
          <a:p>
            <a:r>
              <a:rPr lang="en-US" dirty="0" smtClean="0">
                <a:latin typeface="Gill Sans MT" charset="0"/>
              </a:rPr>
              <a:t>Second </a:t>
            </a:r>
            <a:r>
              <a:rPr lang="en-US" dirty="0" err="1" smtClean="0">
                <a:latin typeface="Gill Sans MT" charset="0"/>
              </a:rPr>
              <a:t>pahse</a:t>
            </a:r>
            <a:r>
              <a:rPr lang="is-IS" dirty="0" smtClean="0">
                <a:latin typeface="Gill Sans MT" charset="0"/>
              </a:rPr>
              <a:t>…</a:t>
            </a:r>
          </a:p>
          <a:p>
            <a:r>
              <a:rPr lang="en-US" dirty="0" smtClean="0">
                <a:latin typeface="Gill Sans MT" charset="0"/>
              </a:rPr>
              <a:t>U</a:t>
            </a:r>
            <a:r>
              <a:rPr lang="is-IS" dirty="0" smtClean="0">
                <a:latin typeface="Gill Sans MT" charset="0"/>
              </a:rPr>
              <a:t>ltimately- move to elimination.</a:t>
            </a:r>
          </a:p>
          <a:p>
            <a:endParaRPr lang="is-IS" dirty="0" smtClean="0">
              <a:latin typeface="Gill Sans MT" charset="0"/>
            </a:endParaRPr>
          </a:p>
          <a:p>
            <a:r>
              <a:rPr lang="is-IS" dirty="0" smtClean="0">
                <a:latin typeface="Gill Sans MT" charset="0"/>
              </a:rPr>
              <a:t>Today,</a:t>
            </a:r>
            <a:r>
              <a:rPr lang="is-IS" baseline="0" dirty="0" smtClean="0">
                <a:latin typeface="Gill Sans MT" charset="0"/>
              </a:rPr>
              <a:t> give a brief overview of overall study design for first two phases.</a:t>
            </a:r>
          </a:p>
          <a:p>
            <a:r>
              <a:rPr lang="en-US" baseline="0" dirty="0" smtClean="0">
                <a:latin typeface="Gill Sans MT" charset="0"/>
              </a:rPr>
              <a:t>S</a:t>
            </a:r>
            <a:r>
              <a:rPr lang="is-IS" baseline="0" dirty="0" smtClean="0">
                <a:latin typeface="Gill Sans MT" charset="0"/>
              </a:rPr>
              <a:t>how some data on intervention uptake in the intervention arm of pahse 1 to date.</a:t>
            </a:r>
          </a:p>
          <a:p>
            <a:r>
              <a:rPr lang="is-IS" baseline="0" dirty="0" smtClean="0">
                <a:latin typeface="Gill Sans MT" charset="0"/>
              </a:rPr>
              <a:t>Describe intervention for phase 2, with a focus on PreP strategy.</a:t>
            </a:r>
          </a:p>
          <a:p>
            <a:r>
              <a:rPr lang="en-US" baseline="0" dirty="0" smtClean="0">
                <a:latin typeface="Gill Sans MT" charset="0"/>
              </a:rPr>
              <a:t>A</a:t>
            </a:r>
            <a:r>
              <a:rPr lang="is-IS" baseline="0" dirty="0" smtClean="0">
                <a:latin typeface="Gill Sans MT" charset="0"/>
              </a:rPr>
              <a:t>nd finally, share vision for phase 3. </a:t>
            </a:r>
            <a:endParaRPr lang="en-US" dirty="0"/>
          </a:p>
        </p:txBody>
      </p:sp>
      <p:sp>
        <p:nvSpPr>
          <p:cNvPr id="4" name="Slide Number Placeholder 3"/>
          <p:cNvSpPr>
            <a:spLocks noGrp="1"/>
          </p:cNvSpPr>
          <p:nvPr>
            <p:ph type="sldNum" sz="quarter" idx="10"/>
          </p:nvPr>
        </p:nvSpPr>
        <p:spPr/>
        <p:txBody>
          <a:bodyPr/>
          <a:lstStyle/>
          <a:p>
            <a:fld id="{26063D52-2AA0-1D43-9D85-90DB12B6A3FF}" type="slidenum">
              <a:rPr lang="en-US" smtClean="0"/>
              <a:t>6</a:t>
            </a:fld>
            <a:endParaRPr lang="en-US"/>
          </a:p>
        </p:txBody>
      </p:sp>
    </p:spTree>
    <p:extLst>
      <p:ext uri="{BB962C8B-B14F-4D97-AF65-F5344CB8AC3E}">
        <p14:creationId xmlns:p14="http://schemas.microsoft.com/office/powerpoint/2010/main" val="12275459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63D52-2AA0-1D43-9D85-90DB12B6A3FF}" type="slidenum">
              <a:rPr lang="en-US" smtClean="0"/>
              <a:t>61</a:t>
            </a:fld>
            <a:endParaRPr lang="en-US"/>
          </a:p>
        </p:txBody>
      </p:sp>
    </p:spTree>
    <p:extLst>
      <p:ext uri="{BB962C8B-B14F-4D97-AF65-F5344CB8AC3E}">
        <p14:creationId xmlns:p14="http://schemas.microsoft.com/office/powerpoint/2010/main" val="12155030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63D52-2AA0-1D43-9D85-90DB12B6A3FF}" type="slidenum">
              <a:rPr lang="en-US" smtClean="0"/>
              <a:t>62</a:t>
            </a:fld>
            <a:endParaRPr lang="en-US"/>
          </a:p>
        </p:txBody>
      </p:sp>
    </p:spTree>
    <p:extLst>
      <p:ext uri="{BB962C8B-B14F-4D97-AF65-F5344CB8AC3E}">
        <p14:creationId xmlns:p14="http://schemas.microsoft.com/office/powerpoint/2010/main" val="32315410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dirty="0" smtClean="0"/>
              <a:t>24,508 ICU patients were included. Roc curve. </a:t>
            </a:r>
          </a:p>
          <a:p>
            <a:endParaRPr lang="en-US" b="1" dirty="0" smtClean="0"/>
          </a:p>
          <a:p>
            <a:r>
              <a:rPr lang="en-US" b="1" dirty="0" smtClean="0"/>
              <a:t>BACKGROUND: </a:t>
            </a:r>
          </a:p>
          <a:p>
            <a:r>
              <a:rPr lang="en-US" dirty="0" smtClean="0"/>
              <a:t>Improved mortality prediction for patients in intensive care units is a big challenge. Many severity scores have been proposed, but findings of validation studies have shown that they are not adequately calibrated. The Super ICU Learner Algorithm (SICULA), an ensemble machine learning technique that uses multiple learning algorithms to obtain better prediction performance, does at least as well as the best member of its library. We aimed to assess whether the Super Learner could provide a new mortality prediction algorithm for patients in intensive care units, and to assess its performance compared with other scoring systems.</a:t>
            </a:r>
          </a:p>
          <a:p>
            <a:r>
              <a:rPr lang="en-US" b="1" dirty="0" smtClean="0"/>
              <a:t>METHODS: </a:t>
            </a:r>
          </a:p>
          <a:p>
            <a:r>
              <a:rPr lang="en-US" dirty="0" smtClean="0"/>
              <a:t>From January, 2001, to December, 2008, we used the </a:t>
            </a:r>
            <a:r>
              <a:rPr lang="en-US" b="1" dirty="0" err="1" smtClean="0"/>
              <a:t>Multiparameter</a:t>
            </a:r>
            <a:r>
              <a:rPr lang="en-US" b="1" dirty="0" smtClean="0"/>
              <a:t> Intelligent Monitoring in Intensive Care II (MIMIC-II) database (version 26) including all patients admitted to an intensive care unit at the Beth Israel Deaconess Medical Centre,</a:t>
            </a:r>
            <a:r>
              <a:rPr lang="en-US" dirty="0" smtClean="0"/>
              <a:t> Boston, MA, USA. We assessed the calibration, discrimination, and risk classification of predicted hospital mortality based on Super Learner compared with SAPS-II, APACHE-II, and SOFA. We calculated performance measures with cross-validation to avoid making biased assessments. Our proposed score was then </a:t>
            </a:r>
            <a:r>
              <a:rPr lang="en-US" b="1" dirty="0" smtClean="0"/>
              <a:t>externally validated on a dataset of 200 randomly selected patients admitted at the intensive care unit of </a:t>
            </a:r>
            <a:r>
              <a:rPr lang="en-US" b="1" dirty="0" err="1" smtClean="0"/>
              <a:t>Hôpital</a:t>
            </a:r>
            <a:r>
              <a:rPr lang="en-US" b="1" dirty="0" smtClean="0"/>
              <a:t> </a:t>
            </a:r>
            <a:r>
              <a:rPr lang="en-US" b="1" dirty="0" err="1" smtClean="0"/>
              <a:t>Européen</a:t>
            </a:r>
            <a:r>
              <a:rPr lang="en-US" b="1" dirty="0" smtClean="0"/>
              <a:t> Georges-Pompidou, Paris, France</a:t>
            </a:r>
            <a:r>
              <a:rPr lang="en-US" dirty="0" smtClean="0"/>
              <a:t>, between Sept 1, 2013, and June, 30, 2014. The primary outcome was hospital mortality. The explanatory variables were the same as those included in the SAPS II score.</a:t>
            </a:r>
          </a:p>
          <a:p>
            <a:r>
              <a:rPr lang="en-US" b="1" dirty="0" smtClean="0"/>
              <a:t>FINDINGS: </a:t>
            </a:r>
          </a:p>
          <a:p>
            <a:r>
              <a:rPr lang="en-US" b="1" dirty="0" smtClean="0"/>
              <a:t>24,508 patients were included, </a:t>
            </a:r>
            <a:r>
              <a:rPr lang="en-US" dirty="0" smtClean="0"/>
              <a:t>with median SAPS-II of 38 (IQR 27-51) and median SOFA of 5 (IQR 2-8). 3002 of 24,508 (12%) patients died in the Beth Israel Deaconess Medical Centre. We produced two sets of predictions based on the Super Learner; the first based on the 17 variables as they appear in the SAPS-II score (SL1), and the second, on the original, untransformed variables (SL2). The two versions yielded average predicted probabilities of death of 0·12 (IQR 0·02-0·16) and 0·13 (0·01-0·19), whereas the corresponding value for SOFA was 0·12 (0·05-0·15) and for SAPS-II 0·30 (0·08-0·48). The cross-validated area under the receiver operating characteristic curve (AUROC) </a:t>
            </a:r>
            <a:r>
              <a:rPr lang="en-US" b="1" dirty="0" smtClean="0"/>
              <a:t>for SAPS-II was 0·78 (95% CI 0·77-0·78) and 0·71 (0·70-0·72) for SOFA. Super Learner had an AUROC of 0·85 (0·84-0·85) when the explanatory variables were </a:t>
            </a:r>
            <a:r>
              <a:rPr lang="en-US" b="1" dirty="0" err="1" smtClean="0"/>
              <a:t>categorised</a:t>
            </a:r>
            <a:r>
              <a:rPr lang="en-US" b="1" dirty="0" smtClean="0"/>
              <a:t> as in SAPS-II, and of 0·88 (0·87-0·89) when the same explanatory variables were included without any transformation.</a:t>
            </a:r>
            <a:r>
              <a:rPr lang="en-US" dirty="0" smtClean="0"/>
              <a:t> Additionally, Super Learner showed better calibration properties than previous score systems. On </a:t>
            </a:r>
            <a:r>
              <a:rPr lang="en-US" b="1" dirty="0" smtClean="0"/>
              <a:t>the external validation dataset, the AUROC was 0·94 </a:t>
            </a:r>
            <a:r>
              <a:rPr lang="en-US" dirty="0" smtClean="0"/>
              <a:t>(0·90-0·98) and calibration properties were good.</a:t>
            </a:r>
          </a:p>
          <a:p>
            <a:r>
              <a:rPr lang="en-US" b="1" dirty="0" smtClean="0"/>
              <a:t>INTERPRETATION: </a:t>
            </a:r>
          </a:p>
          <a:p>
            <a:r>
              <a:rPr lang="en-US" dirty="0" smtClean="0"/>
              <a:t>Compared with conventional severity scores, Super Learner offers improved performance for predicting hospital mortality in patients in intensive care units. A user-friendly implementation is available online and should be useful for clinicians seeking to validate our score.</a:t>
            </a:r>
          </a:p>
          <a:p>
            <a:endParaRPr lang="en-US" dirty="0"/>
          </a:p>
        </p:txBody>
      </p:sp>
      <p:sp>
        <p:nvSpPr>
          <p:cNvPr id="4" name="Slide Number Placeholder 3"/>
          <p:cNvSpPr>
            <a:spLocks noGrp="1"/>
          </p:cNvSpPr>
          <p:nvPr>
            <p:ph type="sldNum" sz="quarter" idx="10"/>
          </p:nvPr>
        </p:nvSpPr>
        <p:spPr/>
        <p:txBody>
          <a:bodyPr/>
          <a:lstStyle/>
          <a:p>
            <a:fld id="{5531D8C7-099F-1449-AC8B-A169EC7878E9}" type="slidenum">
              <a:rPr lang="en-US" smtClean="0"/>
              <a:pPr/>
              <a:t>63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started &gt; 2000 people. Data very preliminary- early days. Investigation of cascade, uptake,</a:t>
            </a:r>
            <a:r>
              <a:rPr lang="en-US" baseline="0" dirty="0" smtClean="0"/>
              <a:t> barriers forthcoming. </a:t>
            </a:r>
          </a:p>
          <a:p>
            <a:r>
              <a:rPr lang="en-US" baseline="0" dirty="0" smtClean="0"/>
              <a:t>But immediate question raised- how does self perception of risk coincide with </a:t>
            </a:r>
            <a:r>
              <a:rPr lang="en-US" baseline="0" dirty="0" err="1" smtClean="0"/>
              <a:t>Escore</a:t>
            </a:r>
            <a:r>
              <a:rPr lang="en-US" baseline="0" dirty="0" smtClean="0"/>
              <a:t>.</a:t>
            </a:r>
          </a:p>
          <a:p>
            <a:r>
              <a:rPr lang="en-US" baseline="0" dirty="0" smtClean="0"/>
              <a:t>These are data from first Kenya community. </a:t>
            </a:r>
            <a:r>
              <a:rPr lang="en-US" baseline="0" dirty="0" err="1" smtClean="0"/>
              <a:t>PreP</a:t>
            </a:r>
            <a:r>
              <a:rPr lang="en-US" baseline="0" dirty="0" smtClean="0"/>
              <a:t> Not being rolled out (phase 2 control). So minus the </a:t>
            </a:r>
            <a:r>
              <a:rPr lang="en-US" baseline="0" dirty="0" err="1" smtClean="0"/>
              <a:t>couseling</a:t>
            </a:r>
            <a:r>
              <a:rPr lang="en-US" baseline="0" dirty="0" smtClean="0"/>
              <a:t> and sensitization. And </a:t>
            </a:r>
            <a:r>
              <a:rPr lang="en-US" baseline="0" dirty="0" err="1" smtClean="0"/>
              <a:t>escore</a:t>
            </a:r>
            <a:r>
              <a:rPr lang="en-US" baseline="0" dirty="0" smtClean="0"/>
              <a:t> not used in real time. But can still assess overlap between </a:t>
            </a:r>
            <a:r>
              <a:rPr lang="en-US" baseline="0" dirty="0" err="1" smtClean="0"/>
              <a:t>emprical</a:t>
            </a:r>
            <a:r>
              <a:rPr lang="en-US" baseline="0" dirty="0" smtClean="0"/>
              <a:t> and self </a:t>
            </a:r>
            <a:r>
              <a:rPr lang="en-US" baseline="0" dirty="0" err="1" smtClean="0"/>
              <a:t>percieved</a:t>
            </a:r>
            <a:r>
              <a:rPr lang="en-US" baseline="0" dirty="0" smtClean="0"/>
              <a:t> risk.. </a:t>
            </a:r>
            <a:r>
              <a:rPr lang="en-US" baseline="0" dirty="0" err="1" smtClean="0"/>
              <a:t>Roughtly</a:t>
            </a:r>
            <a:r>
              <a:rPr lang="en-US" baseline="0" dirty="0" smtClean="0"/>
              <a:t> 23% </a:t>
            </a:r>
            <a:r>
              <a:rPr lang="en-US" baseline="0" dirty="0" err="1" smtClean="0"/>
              <a:t>empircally</a:t>
            </a:r>
            <a:r>
              <a:rPr lang="en-US" baseline="0" dirty="0" smtClean="0"/>
              <a:t> at risk (high risk area- % varies by region). And slightly less perceived themselves at risk.</a:t>
            </a:r>
          </a:p>
          <a:p>
            <a:endParaRPr lang="en-US" baseline="0" dirty="0" smtClean="0"/>
          </a:p>
          <a:p>
            <a:endParaRPr lang="en-US" dirty="0" smtClean="0"/>
          </a:p>
          <a:p>
            <a:r>
              <a:rPr lang="en-US" dirty="0" err="1" smtClean="0"/>
              <a:t>Nyatototo</a:t>
            </a:r>
            <a:r>
              <a:rPr lang="en-US" dirty="0" smtClean="0"/>
              <a:t>- seen at FUY3.</a:t>
            </a:r>
          </a:p>
          <a:p>
            <a:r>
              <a:rPr lang="en-US" dirty="0" smtClean="0"/>
              <a:t>OR 1.7</a:t>
            </a:r>
            <a:endParaRPr lang="en-US" dirty="0"/>
          </a:p>
        </p:txBody>
      </p:sp>
      <p:sp>
        <p:nvSpPr>
          <p:cNvPr id="4" name="Slide Number Placeholder 3"/>
          <p:cNvSpPr>
            <a:spLocks noGrp="1"/>
          </p:cNvSpPr>
          <p:nvPr>
            <p:ph type="sldNum" sz="quarter" idx="10"/>
          </p:nvPr>
        </p:nvSpPr>
        <p:spPr/>
        <p:txBody>
          <a:bodyPr/>
          <a:lstStyle/>
          <a:p>
            <a:fld id="{26063D52-2AA0-1D43-9D85-90DB12B6A3FF}" type="slidenum">
              <a:rPr lang="en-US" smtClean="0"/>
              <a:t>64</a:t>
            </a:fld>
            <a:endParaRPr lang="en-US"/>
          </a:p>
        </p:txBody>
      </p:sp>
    </p:spTree>
    <p:extLst>
      <p:ext uri="{BB962C8B-B14F-4D97-AF65-F5344CB8AC3E}">
        <p14:creationId xmlns:p14="http://schemas.microsoft.com/office/powerpoint/2010/main" val="13777630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a:ln/>
        </p:spPr>
      </p:sp>
      <p:sp>
        <p:nvSpPr>
          <p:cNvPr id="808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Data from qualitative interviews, some quantitative surveys revealed...</a:t>
            </a:r>
          </a:p>
        </p:txBody>
      </p:sp>
      <p:sp>
        <p:nvSpPr>
          <p:cNvPr id="142340" name="Slide Number Placeholder 3"/>
          <p:cNvSpPr>
            <a:spLocks noGrp="1"/>
          </p:cNvSpPr>
          <p:nvPr>
            <p:ph type="sldNum" sz="quarter" idx="5"/>
          </p:nvPr>
        </p:nvSpPr>
        <p:spPr/>
        <p:txBody>
          <a:bodyPr/>
          <a:lstStyle>
            <a:lvl1pPr eaLnBrk="0" hangingPunct="0">
              <a:defRPr>
                <a:solidFill>
                  <a:schemeClr val="tx1"/>
                </a:solidFill>
                <a:latin typeface="Arial" pitchFamily="34" charset="0"/>
                <a:ea typeface="ＭＳ Ｐゴシック" pitchFamily="34" charset="-128"/>
              </a:defRPr>
            </a:lvl1pPr>
            <a:lvl2pPr marL="729057" indent="-280406" eaLnBrk="0" hangingPunct="0">
              <a:defRPr>
                <a:solidFill>
                  <a:schemeClr val="tx1"/>
                </a:solidFill>
                <a:latin typeface="Arial" pitchFamily="34" charset="0"/>
                <a:ea typeface="ＭＳ Ｐゴシック" pitchFamily="34" charset="-128"/>
              </a:defRPr>
            </a:lvl2pPr>
            <a:lvl3pPr marL="1121626" indent="-224325" eaLnBrk="0" hangingPunct="0">
              <a:defRPr>
                <a:solidFill>
                  <a:schemeClr val="tx1"/>
                </a:solidFill>
                <a:latin typeface="Arial" pitchFamily="34" charset="0"/>
                <a:ea typeface="ＭＳ Ｐゴシック" pitchFamily="34" charset="-128"/>
              </a:defRPr>
            </a:lvl3pPr>
            <a:lvl4pPr marL="1570276" indent="-224325" eaLnBrk="0" hangingPunct="0">
              <a:defRPr>
                <a:solidFill>
                  <a:schemeClr val="tx1"/>
                </a:solidFill>
                <a:latin typeface="Arial" pitchFamily="34" charset="0"/>
                <a:ea typeface="ＭＳ Ｐゴシック" pitchFamily="34" charset="-128"/>
              </a:defRPr>
            </a:lvl4pPr>
            <a:lvl5pPr marL="2018927" indent="-224325" eaLnBrk="0" hangingPunct="0">
              <a:defRPr>
                <a:solidFill>
                  <a:schemeClr val="tx1"/>
                </a:solidFill>
                <a:latin typeface="Arial" pitchFamily="34" charset="0"/>
                <a:ea typeface="ＭＳ Ｐゴシック" pitchFamily="34" charset="-128"/>
              </a:defRPr>
            </a:lvl5pPr>
            <a:lvl6pPr marL="2467577" indent="-224325" eaLnBrk="0" fontAlgn="base" hangingPunct="0">
              <a:spcBef>
                <a:spcPct val="0"/>
              </a:spcBef>
              <a:spcAft>
                <a:spcPct val="0"/>
              </a:spcAft>
              <a:defRPr>
                <a:solidFill>
                  <a:schemeClr val="tx1"/>
                </a:solidFill>
                <a:latin typeface="Arial" pitchFamily="34" charset="0"/>
                <a:ea typeface="ＭＳ Ｐゴシック" pitchFamily="34" charset="-128"/>
              </a:defRPr>
            </a:lvl6pPr>
            <a:lvl7pPr marL="2916227" indent="-224325" eaLnBrk="0" fontAlgn="base" hangingPunct="0">
              <a:spcBef>
                <a:spcPct val="0"/>
              </a:spcBef>
              <a:spcAft>
                <a:spcPct val="0"/>
              </a:spcAft>
              <a:defRPr>
                <a:solidFill>
                  <a:schemeClr val="tx1"/>
                </a:solidFill>
                <a:latin typeface="Arial" pitchFamily="34" charset="0"/>
                <a:ea typeface="ＭＳ Ｐゴシック" pitchFamily="34" charset="-128"/>
              </a:defRPr>
            </a:lvl7pPr>
            <a:lvl8pPr marL="3364878" indent="-224325" eaLnBrk="0" fontAlgn="base" hangingPunct="0">
              <a:spcBef>
                <a:spcPct val="0"/>
              </a:spcBef>
              <a:spcAft>
                <a:spcPct val="0"/>
              </a:spcAft>
              <a:defRPr>
                <a:solidFill>
                  <a:schemeClr val="tx1"/>
                </a:solidFill>
                <a:latin typeface="Arial" pitchFamily="34" charset="0"/>
                <a:ea typeface="ＭＳ Ｐゴシック" pitchFamily="34" charset="-128"/>
              </a:defRPr>
            </a:lvl8pPr>
            <a:lvl9pPr marL="3813528" indent="-22432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96D3EB22-E401-964D-B361-F5BA27F1828A}" type="slidenum">
              <a:rPr lang="en-US" altLang="en-US" smtClean="0"/>
              <a:pPr eaLnBrk="1" hangingPunct="1">
                <a:defRPr/>
              </a:pPr>
              <a:t>65</a:t>
            </a:fld>
            <a:endParaRPr lang="en-US" alt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63D52-2AA0-1D43-9D85-90DB12B6A3FF}" type="slidenum">
              <a:rPr lang="en-US" smtClean="0"/>
              <a:t>66</a:t>
            </a:fld>
            <a:endParaRPr lang="en-US"/>
          </a:p>
        </p:txBody>
      </p:sp>
    </p:spTree>
    <p:extLst>
      <p:ext uri="{BB962C8B-B14F-4D97-AF65-F5344CB8AC3E}">
        <p14:creationId xmlns:p14="http://schemas.microsoft.com/office/powerpoint/2010/main" val="455066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7565" y="685488"/>
            <a:ext cx="6062870" cy="3429000"/>
          </a:xfrm>
        </p:spPr>
      </p:sp>
      <p:sp>
        <p:nvSpPr>
          <p:cNvPr id="3" name="Notes Placeholder 2"/>
          <p:cNvSpPr>
            <a:spLocks noGrp="1"/>
          </p:cNvSpPr>
          <p:nvPr>
            <p:ph type="body" idx="1"/>
          </p:nvPr>
        </p:nvSpPr>
        <p:spPr/>
        <p:txBody>
          <a:bodyPr/>
          <a:lstStyle/>
          <a:p>
            <a:r>
              <a:rPr lang="en-US" dirty="0" smtClean="0"/>
              <a:t>We also</a:t>
            </a:r>
            <a:r>
              <a:rPr lang="en-US" baseline="0" dirty="0" smtClean="0"/>
              <a:t> measured a range of demographics and other risk factors such as polygamy, circumcision and others. </a:t>
            </a:r>
            <a:endParaRPr lang="en-US" dirty="0"/>
          </a:p>
          <a:p>
            <a:r>
              <a:rPr lang="en-US" dirty="0"/>
              <a:t>----- Meeting Notes (2/9/17 10:34) -----</a:t>
            </a:r>
          </a:p>
          <a:p>
            <a:r>
              <a:rPr lang="en-US" dirty="0"/>
              <a:t>map of region here. </a:t>
            </a:r>
          </a:p>
        </p:txBody>
      </p:sp>
      <p:sp>
        <p:nvSpPr>
          <p:cNvPr id="4" name="Slide Number Placeholder 3"/>
          <p:cNvSpPr>
            <a:spLocks noGrp="1"/>
          </p:cNvSpPr>
          <p:nvPr>
            <p:ph type="sldNum" sz="quarter" idx="10"/>
          </p:nvPr>
        </p:nvSpPr>
        <p:spPr/>
        <p:txBody>
          <a:bodyPr/>
          <a:lstStyle/>
          <a:p>
            <a:fld id="{F468D41A-332E-E347-8C1F-700B745B740E}" type="slidenum">
              <a:rPr lang="en-US" smtClean="0"/>
              <a:t>67</a:t>
            </a:fld>
            <a:endParaRPr lang="en-US"/>
          </a:p>
        </p:txBody>
      </p:sp>
    </p:spTree>
    <p:extLst>
      <p:ext uri="{BB962C8B-B14F-4D97-AF65-F5344CB8AC3E}">
        <p14:creationId xmlns:p14="http://schemas.microsoft.com/office/powerpoint/2010/main" val="37252583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Now, let’s look at our study population in these 3 comm. . </a:t>
            </a:r>
          </a:p>
          <a:p>
            <a:pPr marL="168244" indent="-168244">
              <a:buFontTx/>
              <a:buChar char="-"/>
            </a:pPr>
            <a:r>
              <a:rPr lang="en-US" dirty="0"/>
              <a:t>There are 15K adults, 85% tested for HIV at baseline, and the prevalence was 16% overall, </a:t>
            </a:r>
          </a:p>
          <a:p>
            <a:pPr marL="168244" indent="-168244">
              <a:buFontTx/>
              <a:buChar char="-"/>
            </a:pPr>
            <a:r>
              <a:rPr lang="en-US" dirty="0" err="1"/>
              <a:t>Preve</a:t>
            </a:r>
            <a:r>
              <a:rPr lang="en-US" dirty="0"/>
              <a:t>. Was 12% in men, 19% in women. </a:t>
            </a:r>
            <a:br>
              <a:rPr lang="en-US" dirty="0"/>
            </a:br>
            <a:r>
              <a:rPr lang="en-US" dirty="0"/>
              <a:t>- as seen around in </a:t>
            </a:r>
            <a:r>
              <a:rPr lang="en-US" dirty="0" err="1"/>
              <a:t>sub-saharan</a:t>
            </a:r>
            <a:r>
              <a:rPr lang="en-US" dirty="0"/>
              <a:t> </a:t>
            </a:r>
            <a:r>
              <a:rPr lang="en-US" dirty="0" err="1"/>
              <a:t>africa</a:t>
            </a:r>
            <a:r>
              <a:rPr lang="en-US" dirty="0"/>
              <a:t>, among 15-24 </a:t>
            </a:r>
            <a:r>
              <a:rPr lang="en-US" dirty="0" err="1"/>
              <a:t>yr</a:t>
            </a:r>
            <a:r>
              <a:rPr lang="en-US" dirty="0"/>
              <a:t> old, the </a:t>
            </a:r>
            <a:r>
              <a:rPr lang="en-US" dirty="0" err="1"/>
              <a:t>prevalecne</a:t>
            </a:r>
            <a:r>
              <a:rPr lang="en-US" dirty="0"/>
              <a:t> women was 10%, and the in men was 1%. </a:t>
            </a:r>
            <a:br>
              <a:rPr lang="en-US" dirty="0"/>
            </a:br>
            <a:endParaRPr lang="en-US" dirty="0"/>
          </a:p>
          <a:p>
            <a:r>
              <a:rPr lang="en-US" dirty="0"/>
              <a:t>----- Meeting Notes (2/9/17 10:34) -----</a:t>
            </a:r>
          </a:p>
          <a:p>
            <a:r>
              <a:rPr lang="en-US" dirty="0"/>
              <a:t>- high testing coverage, hetero prevalence</a:t>
            </a:r>
          </a:p>
        </p:txBody>
      </p:sp>
      <p:sp>
        <p:nvSpPr>
          <p:cNvPr id="4" name="Slide Number Placeholder 3"/>
          <p:cNvSpPr>
            <a:spLocks noGrp="1"/>
          </p:cNvSpPr>
          <p:nvPr>
            <p:ph type="sldNum" sz="quarter" idx="10"/>
          </p:nvPr>
        </p:nvSpPr>
        <p:spPr/>
        <p:txBody>
          <a:bodyPr/>
          <a:lstStyle/>
          <a:p>
            <a:fld id="{F468D41A-332E-E347-8C1F-700B745B740E}" type="slidenum">
              <a:rPr lang="en-US" smtClean="0"/>
              <a:t>68</a:t>
            </a:fld>
            <a:endParaRPr lang="en-US"/>
          </a:p>
        </p:txBody>
      </p:sp>
    </p:spTree>
    <p:extLst>
      <p:ext uri="{BB962C8B-B14F-4D97-AF65-F5344CB8AC3E}">
        <p14:creationId xmlns:p14="http://schemas.microsoft.com/office/powerpoint/2010/main" val="27889086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Tx/>
              <a:buChar char="-"/>
            </a:pPr>
            <a:r>
              <a:rPr lang="en-US" dirty="0" smtClean="0"/>
              <a:t>So</a:t>
            </a:r>
            <a:r>
              <a:rPr lang="en-US" baseline="0" dirty="0" smtClean="0"/>
              <a:t> what do the SN look like? </a:t>
            </a:r>
            <a:endParaRPr lang="en-US" dirty="0" smtClean="0"/>
          </a:p>
          <a:p>
            <a:pPr marL="168244" indent="-168244">
              <a:buFontTx/>
              <a:buChar char="-"/>
            </a:pPr>
            <a:r>
              <a:rPr lang="en-US" baseline="0" dirty="0" smtClean="0"/>
              <a:t>- </a:t>
            </a:r>
            <a:r>
              <a:rPr lang="en-US" dirty="0" smtClean="0"/>
              <a:t>Nodes represent</a:t>
            </a:r>
            <a:r>
              <a:rPr lang="en-US" baseline="0" dirty="0" smtClean="0"/>
              <a:t> individuals, links represent social interactions across the 5 domains.  .</a:t>
            </a:r>
            <a:r>
              <a:rPr lang="en-US" dirty="0" smtClean="0"/>
              <a:t> </a:t>
            </a:r>
            <a:br>
              <a:rPr lang="en-US" dirty="0" smtClean="0"/>
            </a:br>
            <a:r>
              <a:rPr lang="en-US" dirty="0" smtClean="0"/>
              <a:t>- This is a  dense and highly </a:t>
            </a:r>
            <a:r>
              <a:rPr lang="en-US" baseline="0" dirty="0" smtClean="0"/>
              <a:t>interconnected network. </a:t>
            </a:r>
          </a:p>
          <a:p>
            <a:pPr marL="168244" indent="-168244">
              <a:buFontTx/>
              <a:buChar char="-"/>
            </a:pPr>
            <a:r>
              <a:rPr lang="en-US" baseline="0" dirty="0" smtClean="0"/>
              <a:t>It’s different from sex network or needle-sharing network, which are typically less dense and consist of smaller clusters. </a:t>
            </a:r>
            <a:endParaRPr lang="en-US" dirty="0"/>
          </a:p>
        </p:txBody>
      </p:sp>
      <p:sp>
        <p:nvSpPr>
          <p:cNvPr id="4" name="Slide Number Placeholder 3"/>
          <p:cNvSpPr>
            <a:spLocks noGrp="1"/>
          </p:cNvSpPr>
          <p:nvPr>
            <p:ph type="sldNum" sz="quarter" idx="10"/>
          </p:nvPr>
        </p:nvSpPr>
        <p:spPr/>
        <p:txBody>
          <a:bodyPr/>
          <a:lstStyle/>
          <a:p>
            <a:fld id="{F468D41A-332E-E347-8C1F-700B745B740E}" type="slidenum">
              <a:rPr lang="en-US" smtClean="0"/>
              <a:t>69</a:t>
            </a:fld>
            <a:endParaRPr lang="en-US"/>
          </a:p>
        </p:txBody>
      </p:sp>
    </p:spTree>
    <p:extLst>
      <p:ext uri="{BB962C8B-B14F-4D97-AF65-F5344CB8AC3E}">
        <p14:creationId xmlns:p14="http://schemas.microsoft.com/office/powerpoint/2010/main" val="17471555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Tx/>
              <a:buChar char="-"/>
            </a:pPr>
            <a:r>
              <a:rPr lang="en-US" u="none" baseline="0" dirty="0" smtClean="0">
                <a:solidFill>
                  <a:srgbClr val="FF0000"/>
                </a:solidFill>
              </a:rPr>
              <a:t>Next, we asked whether having HIV+ contacts can predict baseline risk in Men.</a:t>
            </a:r>
            <a:br>
              <a:rPr lang="en-US" u="none" baseline="0" dirty="0" smtClean="0">
                <a:solidFill>
                  <a:srgbClr val="FF0000"/>
                </a:solidFill>
              </a:rPr>
            </a:br>
            <a:r>
              <a:rPr lang="en-US" u="none" baseline="0" dirty="0" smtClean="0">
                <a:solidFill>
                  <a:srgbClr val="FF0000"/>
                </a:solidFill>
              </a:rPr>
              <a:t>- before adjusting for his </a:t>
            </a:r>
            <a:r>
              <a:rPr lang="en-US" u="none" baseline="0" dirty="0" err="1" smtClean="0">
                <a:solidFill>
                  <a:srgbClr val="FF0000"/>
                </a:solidFill>
              </a:rPr>
              <a:t>indivi</a:t>
            </a:r>
            <a:r>
              <a:rPr lang="en-US" u="none" baseline="0" dirty="0" smtClean="0">
                <a:solidFill>
                  <a:srgbClr val="FF0000"/>
                </a:solidFill>
              </a:rPr>
              <a:t>. Risk factors, we found that. … were </a:t>
            </a:r>
            <a:r>
              <a:rPr lang="en-US" u="none" baseline="0" dirty="0" err="1" smtClean="0">
                <a:solidFill>
                  <a:srgbClr val="FF0000"/>
                </a:solidFill>
              </a:rPr>
              <a:t>signif</a:t>
            </a:r>
            <a:r>
              <a:rPr lang="en-US" u="none" baseline="0" dirty="0" smtClean="0">
                <a:solidFill>
                  <a:srgbClr val="FF0000"/>
                </a:solidFill>
              </a:rPr>
              <a:t>. Predictors of increased risk. </a:t>
            </a:r>
            <a:br>
              <a:rPr lang="en-US" u="none" baseline="0" dirty="0" smtClean="0">
                <a:solidFill>
                  <a:srgbClr val="FF0000"/>
                </a:solidFill>
              </a:rPr>
            </a:br>
            <a:r>
              <a:rPr lang="en-US" u="none" baseline="0" dirty="0" smtClean="0">
                <a:solidFill>
                  <a:srgbClr val="FF0000"/>
                </a:solidFill>
              </a:rPr>
              <a:t>- having + younger mal, + older female, was not significant risk </a:t>
            </a:r>
            <a:br>
              <a:rPr lang="en-US" u="none" baseline="0" dirty="0" smtClean="0">
                <a:solidFill>
                  <a:srgbClr val="FF0000"/>
                </a:solidFill>
              </a:rPr>
            </a:br>
            <a:r>
              <a:rPr lang="en-US" u="none" baseline="0" dirty="0" smtClean="0">
                <a:solidFill>
                  <a:srgbClr val="FF0000"/>
                </a:solidFill>
              </a:rPr>
              <a:t>- </a:t>
            </a:r>
            <a:r>
              <a:rPr lang="en-US" u="none" dirty="0" smtClean="0">
                <a:solidFill>
                  <a:srgbClr val="FF0000"/>
                </a:solidFill>
              </a:rPr>
              <a:t>After</a:t>
            </a:r>
            <a:r>
              <a:rPr lang="en-US" u="none" baseline="0" dirty="0" smtClean="0">
                <a:solidFill>
                  <a:srgbClr val="FF0000"/>
                </a:solidFill>
              </a:rPr>
              <a:t> adjusting for </a:t>
            </a:r>
            <a:r>
              <a:rPr lang="en-US" u="none" baseline="0" dirty="0" err="1" smtClean="0">
                <a:solidFill>
                  <a:srgbClr val="FF0000"/>
                </a:solidFill>
              </a:rPr>
              <a:t>indiv</a:t>
            </a:r>
            <a:r>
              <a:rPr lang="en-US" u="none" baseline="0" dirty="0" smtClean="0">
                <a:solidFill>
                  <a:srgbClr val="FF0000"/>
                </a:solidFill>
              </a:rPr>
              <a:t>. Risk factors, most of these associations disappear, except for having a +female, which remain </a:t>
            </a:r>
            <a:r>
              <a:rPr lang="en-US" u="none" baseline="0" dirty="0" err="1" smtClean="0">
                <a:solidFill>
                  <a:srgbClr val="FF0000"/>
                </a:solidFill>
              </a:rPr>
              <a:t>signifc</a:t>
            </a:r>
            <a:r>
              <a:rPr lang="en-US" u="none" baseline="0" dirty="0" smtClean="0">
                <a:solidFill>
                  <a:srgbClr val="FF0000"/>
                </a:solidFill>
              </a:rPr>
              <a:t>. </a:t>
            </a:r>
            <a:br>
              <a:rPr lang="en-US" u="none" baseline="0" dirty="0" smtClean="0">
                <a:solidFill>
                  <a:srgbClr val="FF0000"/>
                </a:solidFill>
              </a:rPr>
            </a:br>
            <a:r>
              <a:rPr lang="en-US" u="none" baseline="0" dirty="0" smtClean="0">
                <a:solidFill>
                  <a:srgbClr val="FF0000"/>
                </a:solidFill>
              </a:rPr>
              <a:t>- In other words, if you are a man, having a HIV+ female contact </a:t>
            </a:r>
            <a:r>
              <a:rPr lang="en-US" u="sng" baseline="0" dirty="0" smtClean="0">
                <a:solidFill>
                  <a:srgbClr val="FF0000"/>
                </a:solidFill>
              </a:rPr>
              <a:t>outside</a:t>
            </a:r>
            <a:r>
              <a:rPr lang="en-US" u="none" baseline="0" dirty="0" smtClean="0">
                <a:solidFill>
                  <a:srgbClr val="FF0000"/>
                </a:solidFill>
              </a:rPr>
              <a:t> of your household means you are more </a:t>
            </a:r>
            <a:r>
              <a:rPr lang="en-US" u="none" baseline="0" dirty="0" err="1" smtClean="0">
                <a:solidFill>
                  <a:srgbClr val="FF0000"/>
                </a:solidFill>
              </a:rPr>
              <a:t>likelihy</a:t>
            </a:r>
            <a:r>
              <a:rPr lang="en-US" u="none" baseline="0" dirty="0" smtClean="0">
                <a:solidFill>
                  <a:srgbClr val="FF0000"/>
                </a:solidFill>
              </a:rPr>
              <a:t> to be HIV+, even after adjusting for your risk factors. </a:t>
            </a:r>
          </a:p>
          <a:p>
            <a:pPr marL="168244" indent="-168244">
              <a:buFontTx/>
              <a:buChar char="-"/>
            </a:pPr>
            <a:endParaRPr lang="en-US" u="sng" dirty="0" smtClean="0">
              <a:solidFill>
                <a:srgbClr val="FF0000"/>
              </a:solidFill>
            </a:endParaRPr>
          </a:p>
          <a:p>
            <a:r>
              <a:rPr lang="en-US" u="sng" dirty="0" smtClean="0">
                <a:solidFill>
                  <a:srgbClr val="FF0000"/>
                </a:solidFill>
              </a:rPr>
              <a:t>MULTIPLE</a:t>
            </a:r>
            <a:r>
              <a:rPr lang="en-US" u="sng" baseline="0" dirty="0" smtClean="0">
                <a:solidFill>
                  <a:srgbClr val="FF0000"/>
                </a:solidFill>
              </a:rPr>
              <a:t> TEST ADJUSTMENT FOR </a:t>
            </a:r>
            <a:r>
              <a:rPr lang="en-US" u="sng" baseline="0" dirty="0" err="1" smtClean="0">
                <a:solidFill>
                  <a:srgbClr val="FF0000"/>
                </a:solidFill>
              </a:rPr>
              <a:t>uRR</a:t>
            </a:r>
            <a:r>
              <a:rPr lang="en-US" u="sng" baseline="0" dirty="0" smtClean="0">
                <a:solidFill>
                  <a:srgbClr val="FF0000"/>
                </a:solidFill>
              </a:rPr>
              <a:t> CI!!!!</a:t>
            </a:r>
          </a:p>
          <a:p>
            <a:r>
              <a:rPr lang="en-US" u="sng" baseline="0" dirty="0" smtClean="0">
                <a:solidFill>
                  <a:srgbClr val="FF0000"/>
                </a:solidFill>
              </a:rPr>
              <a:t>----- Meeting Notes (2/9/17 10:34) -----</a:t>
            </a:r>
          </a:p>
          <a:p>
            <a:r>
              <a:rPr lang="en-US" u="sng" baseline="0" dirty="0" smtClean="0">
                <a:solidFill>
                  <a:srgbClr val="FF0000"/>
                </a:solidFill>
              </a:rPr>
              <a:t>- bigger skirt for the woman</a:t>
            </a:r>
          </a:p>
          <a:p>
            <a:r>
              <a:rPr lang="en-US" u="sng" baseline="0" dirty="0" smtClean="0">
                <a:solidFill>
                  <a:srgbClr val="FF0000"/>
                </a:solidFill>
              </a:rPr>
              <a:t>- BOLD for MEN. WOMEN.</a:t>
            </a:r>
          </a:p>
          <a:p>
            <a:r>
              <a:rPr lang="en-US" u="sng" baseline="0" dirty="0" smtClean="0">
                <a:solidFill>
                  <a:srgbClr val="FF0000"/>
                </a:solidFill>
              </a:rPr>
              <a:t>- semantic phrase to guide. </a:t>
            </a:r>
            <a:endParaRPr lang="en-US" u="sng" dirty="0">
              <a:solidFill>
                <a:srgbClr val="FF0000"/>
              </a:solidFill>
            </a:endParaRPr>
          </a:p>
        </p:txBody>
      </p:sp>
      <p:sp>
        <p:nvSpPr>
          <p:cNvPr id="4" name="Slide Number Placeholder 3"/>
          <p:cNvSpPr>
            <a:spLocks noGrp="1"/>
          </p:cNvSpPr>
          <p:nvPr>
            <p:ph type="sldNum" sz="quarter" idx="10"/>
          </p:nvPr>
        </p:nvSpPr>
        <p:spPr/>
        <p:txBody>
          <a:bodyPr/>
          <a:lstStyle/>
          <a:p>
            <a:fld id="{F468D41A-332E-E347-8C1F-700B745B740E}" type="slidenum">
              <a:rPr lang="en-US" smtClean="0"/>
              <a:t>70</a:t>
            </a:fld>
            <a:endParaRPr lang="en-US"/>
          </a:p>
        </p:txBody>
      </p:sp>
    </p:spTree>
    <p:extLst>
      <p:ext uri="{BB962C8B-B14F-4D97-AF65-F5344CB8AC3E}">
        <p14:creationId xmlns:p14="http://schemas.microsoft.com/office/powerpoint/2010/main" val="1335467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32</a:t>
            </a:r>
            <a:r>
              <a:rPr lang="en-US" baseline="0" dirty="0" smtClean="0"/>
              <a:t> pair matched communities.</a:t>
            </a:r>
          </a:p>
          <a:p>
            <a:r>
              <a:rPr lang="en-US" baseline="0" dirty="0" smtClean="0"/>
              <a:t>Randomized to 1</a:t>
            </a:r>
            <a:r>
              <a:rPr lang="en-US" baseline="30000" dirty="0" smtClean="0"/>
              <a:t>st</a:t>
            </a:r>
            <a:r>
              <a:rPr lang="en-US" baseline="0" dirty="0" smtClean="0"/>
              <a:t> </a:t>
            </a:r>
            <a:r>
              <a:rPr lang="en-US" baseline="0" dirty="0" err="1" smtClean="0"/>
              <a:t>pahse</a:t>
            </a:r>
            <a:r>
              <a:rPr lang="en-US" baseline="0" dirty="0" smtClean="0"/>
              <a:t> intervention and control. </a:t>
            </a:r>
          </a:p>
          <a:p>
            <a:r>
              <a:rPr lang="en-US" baseline="0" dirty="0" smtClean="0"/>
              <a:t>All communities: baseline HIV/multi disease testing using a community based model.</a:t>
            </a:r>
          </a:p>
          <a:p>
            <a:r>
              <a:rPr lang="en-US" baseline="0" dirty="0" smtClean="0"/>
              <a:t>Control :ART by country guidelines.</a:t>
            </a:r>
          </a:p>
          <a:p>
            <a:r>
              <a:rPr lang="en-US" baseline="0" dirty="0" smtClean="0"/>
              <a:t>Intervention: additional annual testing, ART for all HIV+ with streamlined model. Will give some more detail on each of those in a moment. </a:t>
            </a:r>
          </a:p>
          <a:p>
            <a:r>
              <a:rPr lang="en-US" baseline="0" dirty="0" smtClean="0"/>
              <a:t>Year 3: endpoints measured. Primary: HIV </a:t>
            </a:r>
            <a:r>
              <a:rPr lang="en-US" baseline="0" dirty="0" err="1" smtClean="0"/>
              <a:t>indicidence</a:t>
            </a:r>
            <a:r>
              <a:rPr lang="en-US" baseline="0" dirty="0" smtClean="0"/>
              <a:t> (</a:t>
            </a:r>
            <a:r>
              <a:rPr lang="en-US" baseline="0" dirty="0" err="1" smtClean="0"/>
              <a:t>seroconversion</a:t>
            </a:r>
            <a:r>
              <a:rPr lang="en-US" baseline="0" dirty="0" smtClean="0"/>
              <a:t> </a:t>
            </a:r>
            <a:r>
              <a:rPr lang="en-US" baseline="0" dirty="0" err="1" smtClean="0"/>
              <a:t>aong</a:t>
            </a:r>
            <a:r>
              <a:rPr lang="en-US" baseline="0" dirty="0" smtClean="0"/>
              <a:t> baseline HIV-) : adult stable residents. Secondary- </a:t>
            </a:r>
            <a:r>
              <a:rPr lang="is-IS" baseline="0" dirty="0" smtClean="0"/>
              <a:t>…</a:t>
            </a:r>
          </a:p>
          <a:p>
            <a:r>
              <a:rPr lang="en-US" baseline="0" dirty="0" smtClean="0"/>
              <a:t>Y</a:t>
            </a:r>
            <a:r>
              <a:rPr lang="is-IS" baseline="0" dirty="0" smtClean="0"/>
              <a:t>ear 3 also serves as new baseline for 2nd phase. New pairs- matched on phase I interention, baseline prealence. </a:t>
            </a:r>
            <a:r>
              <a:rPr lang="en-US" baseline="0" dirty="0" smtClean="0"/>
              <a:t>R</a:t>
            </a:r>
            <a:r>
              <a:rPr lang="is-IS" baseline="0" dirty="0" smtClean="0"/>
              <a:t>e-randomized to 2nd pahse intervention and contro;. </a:t>
            </a:r>
          </a:p>
          <a:p>
            <a:r>
              <a:rPr lang="en-US" baseline="0" dirty="0" smtClean="0"/>
              <a:t>All communities- baseline testing and streamlined ART for all HIV+</a:t>
            </a:r>
          </a:p>
          <a:p>
            <a:r>
              <a:rPr lang="en-US" baseline="0" dirty="0" smtClean="0"/>
              <a:t>Intervention: also get targeted prep and cascade interventions. </a:t>
            </a:r>
          </a:p>
          <a:p>
            <a:endParaRPr lang="en-US" baseline="0" dirty="0" smtClean="0"/>
          </a:p>
          <a:p>
            <a:r>
              <a:rPr lang="en-US" baseline="0" dirty="0" smtClean="0"/>
              <a:t>(Note: active control- we are measuring impact of </a:t>
            </a:r>
            <a:r>
              <a:rPr lang="en-US" baseline="0" dirty="0" err="1" smtClean="0"/>
              <a:t>interventon</a:t>
            </a:r>
            <a:r>
              <a:rPr lang="en-US" baseline="0" dirty="0" smtClean="0"/>
              <a:t> beyond community wide </a:t>
            </a:r>
            <a:r>
              <a:rPr lang="en-US" baseline="0" dirty="0" err="1" smtClean="0"/>
              <a:t>bl</a:t>
            </a:r>
            <a:r>
              <a:rPr lang="en-US" baseline="0" dirty="0" smtClean="0"/>
              <a:t> testing.</a:t>
            </a:r>
            <a:endParaRPr lang="is-IS" baseline="0" dirty="0" smtClean="0"/>
          </a:p>
          <a:p>
            <a:r>
              <a:rPr lang="en-US" baseline="0" dirty="0" smtClean="0"/>
              <a:t>I</a:t>
            </a:r>
            <a:r>
              <a:rPr lang="is-IS" baseline="0" dirty="0" smtClean="0"/>
              <a:t>ntentiaonally broad, in recognition of potential for ART to transform community health – secondary gains. )</a:t>
            </a: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8ED1AAF6-32F7-A640-87E3-25C35190F1BA}" type="slidenum">
              <a:rPr lang="en-US" smtClean="0"/>
              <a:pPr>
                <a:defRPr/>
              </a:pPr>
              <a:t>7</a:t>
            </a:fld>
            <a:endParaRPr lang="en-US"/>
          </a:p>
        </p:txBody>
      </p:sp>
    </p:spTree>
    <p:extLst>
      <p:ext uri="{BB962C8B-B14F-4D97-AF65-F5344CB8AC3E}">
        <p14:creationId xmlns:p14="http://schemas.microsoft.com/office/powerpoint/2010/main" val="41745654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Fix</a:t>
            </a:r>
            <a:r>
              <a:rPr lang="en-US" baseline="0" dirty="0" smtClean="0"/>
              <a:t> animation: </a:t>
            </a:r>
            <a:r>
              <a:rPr lang="en-US" baseline="0" dirty="0" err="1" smtClean="0"/>
              <a:t>uRR</a:t>
            </a:r>
            <a:r>
              <a:rPr lang="en-US" baseline="0" dirty="0" smtClean="0"/>
              <a:t> all at once, then </a:t>
            </a:r>
            <a:r>
              <a:rPr lang="en-US" baseline="0" dirty="0" err="1" smtClean="0"/>
              <a:t>aRR.</a:t>
            </a:r>
            <a:r>
              <a:rPr lang="en-US" baseline="0" dirty="0" smtClean="0"/>
              <a:t> </a:t>
            </a:r>
            <a:br>
              <a:rPr lang="en-US" baseline="0" dirty="0" smtClean="0"/>
            </a:br>
            <a:r>
              <a:rPr lang="en-US" baseline="0" dirty="0" smtClean="0"/>
              <a:t>- Among women, we observe that having HIV+ male or female, as well as having a </a:t>
            </a:r>
            <a:r>
              <a:rPr lang="en-US" baseline="0" dirty="0" err="1" smtClean="0"/>
              <a:t>hiv</a:t>
            </a:r>
            <a:r>
              <a:rPr lang="en-US" baseline="0" dirty="0" smtClean="0"/>
              <a:t>+ older male were significant risk </a:t>
            </a:r>
            <a:r>
              <a:rPr lang="en-US" baseline="0" dirty="0" err="1" smtClean="0"/>
              <a:t>factrs</a:t>
            </a:r>
            <a:r>
              <a:rPr lang="en-US" baseline="0" dirty="0" smtClean="0"/>
              <a:t>. </a:t>
            </a:r>
            <a:br>
              <a:rPr lang="en-US" baseline="0" dirty="0" smtClean="0"/>
            </a:br>
            <a:r>
              <a:rPr lang="en-US" baseline="0" dirty="0" smtClean="0"/>
              <a:t>- After adjustment, we still find that for a woman having a HIV+ male contact in general, and having an older HIV+ male contact in particular, outside of her household, is associated with increased risk. </a:t>
            </a:r>
            <a:endParaRPr lang="en-US" dirty="0"/>
          </a:p>
        </p:txBody>
      </p:sp>
      <p:sp>
        <p:nvSpPr>
          <p:cNvPr id="4" name="Slide Number Placeholder 3"/>
          <p:cNvSpPr>
            <a:spLocks noGrp="1"/>
          </p:cNvSpPr>
          <p:nvPr>
            <p:ph type="sldNum" sz="quarter" idx="10"/>
          </p:nvPr>
        </p:nvSpPr>
        <p:spPr/>
        <p:txBody>
          <a:bodyPr/>
          <a:lstStyle/>
          <a:p>
            <a:fld id="{F468D41A-332E-E347-8C1F-700B745B740E}" type="slidenum">
              <a:rPr lang="en-US" smtClean="0"/>
              <a:t>71</a:t>
            </a:fld>
            <a:endParaRPr lang="en-US"/>
          </a:p>
        </p:txBody>
      </p:sp>
    </p:spTree>
    <p:extLst>
      <p:ext uri="{BB962C8B-B14F-4D97-AF65-F5344CB8AC3E}">
        <p14:creationId xmlns:p14="http://schemas.microsoft.com/office/powerpoint/2010/main" val="13354671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So far, we have looked at SN</a:t>
            </a:r>
            <a:r>
              <a:rPr lang="en-US" baseline="0" dirty="0" smtClean="0"/>
              <a:t> across any of the 5 </a:t>
            </a:r>
            <a:r>
              <a:rPr lang="en-US" baseline="0" dirty="0" err="1" smtClean="0"/>
              <a:t>socila</a:t>
            </a:r>
            <a:r>
              <a:rPr lang="en-US" baseline="0" dirty="0" smtClean="0"/>
              <a:t> domains.</a:t>
            </a:r>
            <a:br>
              <a:rPr lang="en-US" baseline="0" dirty="0" smtClean="0"/>
            </a:br>
            <a:r>
              <a:rPr lang="en-US" baseline="0" dirty="0" smtClean="0"/>
              <a:t>- Now, </a:t>
            </a:r>
            <a:r>
              <a:rPr lang="en-US" dirty="0" smtClean="0"/>
              <a:t>We</a:t>
            </a:r>
            <a:r>
              <a:rPr lang="en-US" baseline="0" dirty="0" smtClean="0"/>
              <a:t> wanted to look at whether having HIV= social contacts in different domains conferred different risk </a:t>
            </a:r>
            <a:br>
              <a:rPr lang="en-US" baseline="0" dirty="0" smtClean="0"/>
            </a:br>
            <a:r>
              <a:rPr lang="en-US" baseline="0" dirty="0" smtClean="0"/>
              <a:t>-For men , we didn’t see any significant differences. </a:t>
            </a:r>
            <a:br>
              <a:rPr lang="en-US" baseline="0" dirty="0" smtClean="0"/>
            </a:br>
            <a:r>
              <a:rPr lang="en-US" baseline="0" dirty="0" smtClean="0"/>
              <a:t>- however for women, , we found some interesting </a:t>
            </a:r>
            <a:r>
              <a:rPr lang="en-US" baseline="0" dirty="0" err="1" smtClean="0"/>
              <a:t>asscoations</a:t>
            </a:r>
            <a:r>
              <a:rPr lang="en-US" baseline="0" dirty="0" smtClean="0"/>
              <a:t> even after adjusting for </a:t>
            </a:r>
            <a:r>
              <a:rPr lang="en-US" baseline="0" dirty="0" err="1" smtClean="0"/>
              <a:t>indivudla</a:t>
            </a:r>
            <a:r>
              <a:rPr lang="en-US" baseline="0" dirty="0" smtClean="0"/>
              <a:t> risk factors.. If you are a woman, having a HIV+ man with whom you discuss </a:t>
            </a:r>
            <a:r>
              <a:rPr lang="en-US" baseline="0" dirty="0" err="1" smtClean="0"/>
              <a:t>emot</a:t>
            </a:r>
            <a:r>
              <a:rPr lang="en-US" baseline="0" dirty="0" smtClean="0"/>
              <a:t>. Matters, or a 10 </a:t>
            </a:r>
            <a:r>
              <a:rPr lang="en-US" baseline="0" dirty="0" err="1" smtClean="0"/>
              <a:t>yrs</a:t>
            </a:r>
            <a:r>
              <a:rPr lang="en-US" baseline="0" dirty="0" smtClean="0"/>
              <a:t> older HIV+ man </a:t>
            </a:r>
            <a:r>
              <a:rPr lang="en-US" baseline="0" dirty="0" err="1" smtClean="0"/>
              <a:t>witho</a:t>
            </a:r>
            <a:r>
              <a:rPr lang="en-US" baseline="0" dirty="0" smtClean="0"/>
              <a:t> whom you discuss </a:t>
            </a:r>
            <a:r>
              <a:rPr lang="en-US" baseline="0" dirty="0" err="1" smtClean="0"/>
              <a:t>healh</a:t>
            </a:r>
            <a:r>
              <a:rPr lang="en-US" baseline="0" dirty="0" smtClean="0"/>
              <a:t> matters, means you are more likely to be HIV+ . </a:t>
            </a:r>
            <a:br>
              <a:rPr lang="en-US" baseline="0" dirty="0" smtClean="0"/>
            </a:br>
            <a:r>
              <a:rPr lang="en-US" baseline="0" dirty="0" smtClean="0"/>
              <a:t>- Interesting, having a HIV+ female with whom to discuss health matters, also means </a:t>
            </a:r>
            <a:r>
              <a:rPr lang="en-US" baseline="0" dirty="0" err="1" smtClean="0"/>
              <a:t>tha</a:t>
            </a:r>
            <a:r>
              <a:rPr lang="en-US" baseline="0" dirty="0" smtClean="0"/>
              <a:t> </a:t>
            </a:r>
            <a:r>
              <a:rPr lang="en-US" baseline="0" dirty="0" err="1" smtClean="0"/>
              <a:t>tyou</a:t>
            </a:r>
            <a:r>
              <a:rPr lang="en-US" baseline="0" dirty="0" smtClean="0"/>
              <a:t> are more like to be HIV+ yourself. </a:t>
            </a:r>
            <a:endParaRPr lang="en-US" dirty="0"/>
          </a:p>
        </p:txBody>
      </p:sp>
      <p:sp>
        <p:nvSpPr>
          <p:cNvPr id="4" name="Slide Number Placeholder 3"/>
          <p:cNvSpPr>
            <a:spLocks noGrp="1"/>
          </p:cNvSpPr>
          <p:nvPr>
            <p:ph type="sldNum" sz="quarter" idx="10"/>
          </p:nvPr>
        </p:nvSpPr>
        <p:spPr/>
        <p:txBody>
          <a:bodyPr/>
          <a:lstStyle/>
          <a:p>
            <a:fld id="{F468D41A-332E-E347-8C1F-700B745B740E}" type="slidenum">
              <a:rPr lang="en-US" smtClean="0"/>
              <a:t>72</a:t>
            </a:fld>
            <a:endParaRPr lang="en-US"/>
          </a:p>
        </p:txBody>
      </p:sp>
    </p:spTree>
    <p:extLst>
      <p:ext uri="{BB962C8B-B14F-4D97-AF65-F5344CB8AC3E}">
        <p14:creationId xmlns:p14="http://schemas.microsoft.com/office/powerpoint/2010/main" val="13354671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Because</a:t>
            </a:r>
            <a:r>
              <a:rPr lang="en-US" baseline="0" dirty="0" smtClean="0"/>
              <a:t> young women are a known high risk group in </a:t>
            </a:r>
            <a:r>
              <a:rPr lang="en-US" baseline="0" dirty="0" err="1" smtClean="0"/>
              <a:t>kenya</a:t>
            </a:r>
            <a:r>
              <a:rPr lang="en-US" baseline="0" dirty="0" smtClean="0"/>
              <a:t>, we also looked at them separately. </a:t>
            </a:r>
            <a:br>
              <a:rPr lang="en-US" baseline="0" dirty="0" smtClean="0"/>
            </a:br>
            <a:r>
              <a:rPr lang="en-US" baseline="0" dirty="0" smtClean="0"/>
              <a:t>- We saw very similar patterns in SN across any domain </a:t>
            </a:r>
            <a:endParaRPr lang="en-US" dirty="0"/>
          </a:p>
        </p:txBody>
      </p:sp>
      <p:sp>
        <p:nvSpPr>
          <p:cNvPr id="4" name="Slide Number Placeholder 3"/>
          <p:cNvSpPr>
            <a:spLocks noGrp="1"/>
          </p:cNvSpPr>
          <p:nvPr>
            <p:ph type="sldNum" sz="quarter" idx="10"/>
          </p:nvPr>
        </p:nvSpPr>
        <p:spPr/>
        <p:txBody>
          <a:bodyPr/>
          <a:lstStyle/>
          <a:p>
            <a:fld id="{F468D41A-332E-E347-8C1F-700B745B740E}" type="slidenum">
              <a:rPr lang="en-US" smtClean="0"/>
              <a:t>73</a:t>
            </a:fld>
            <a:endParaRPr lang="en-US"/>
          </a:p>
        </p:txBody>
      </p:sp>
    </p:spTree>
    <p:extLst>
      <p:ext uri="{BB962C8B-B14F-4D97-AF65-F5344CB8AC3E}">
        <p14:creationId xmlns:p14="http://schemas.microsoft.com/office/powerpoint/2010/main" val="13354671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 but when we looked at HIV+ contacts in different domains</a:t>
            </a:r>
            <a:r>
              <a:rPr lang="en-US" baseline="0" dirty="0" smtClean="0"/>
              <a:t>, we found that ….. </a:t>
            </a:r>
            <a:endParaRPr lang="en-US" dirty="0" smtClean="0"/>
          </a:p>
          <a:p>
            <a:r>
              <a:rPr lang="en-US" dirty="0" smtClean="0"/>
              <a:t>- </a:t>
            </a:r>
          </a:p>
          <a:p>
            <a:endParaRPr lang="en-US" dirty="0" smtClean="0"/>
          </a:p>
          <a:p>
            <a:r>
              <a:rPr lang="en-US" dirty="0" smtClean="0"/>
              <a:t>ego network                      </a:t>
            </a:r>
            <a:r>
              <a:rPr lang="en-US" dirty="0" err="1" smtClean="0"/>
              <a:t>ftype</a:t>
            </a:r>
            <a:r>
              <a:rPr lang="en-US" dirty="0" smtClean="0"/>
              <a:t>  </a:t>
            </a:r>
            <a:r>
              <a:rPr lang="en-US" dirty="0" err="1" smtClean="0"/>
              <a:t>exp</a:t>
            </a:r>
            <a:r>
              <a:rPr lang="en-US" dirty="0" smtClean="0"/>
              <a:t>                        </a:t>
            </a:r>
            <a:r>
              <a:rPr lang="en-US" dirty="0" err="1" smtClean="0"/>
              <a:t>exp.group</a:t>
            </a:r>
            <a:endParaRPr lang="en-US" dirty="0" smtClean="0"/>
          </a:p>
          <a:p>
            <a:r>
              <a:rPr lang="en-US" dirty="0" smtClean="0"/>
              <a:t>1  </a:t>
            </a:r>
            <a:r>
              <a:rPr lang="en-US" dirty="0" err="1" smtClean="0"/>
              <a:t>young.female</a:t>
            </a:r>
            <a:r>
              <a:rPr lang="en-US" dirty="0" smtClean="0"/>
              <a:t>     all                </a:t>
            </a:r>
            <a:r>
              <a:rPr lang="en-US" dirty="0" err="1" smtClean="0"/>
              <a:t>male.hiv_bl</a:t>
            </a:r>
            <a:r>
              <a:rPr lang="en-US" dirty="0" smtClean="0"/>
              <a:t> 0.03                 HIV+ male friend</a:t>
            </a:r>
          </a:p>
          <a:p>
            <a:r>
              <a:rPr lang="en-US" dirty="0" smtClean="0"/>
              <a:t>16 </a:t>
            </a:r>
            <a:r>
              <a:rPr lang="en-US" dirty="0" err="1" smtClean="0"/>
              <a:t>young.female</a:t>
            </a:r>
            <a:r>
              <a:rPr lang="en-US" dirty="0" smtClean="0"/>
              <a:t>     all              </a:t>
            </a:r>
            <a:r>
              <a:rPr lang="en-US" dirty="0" err="1" smtClean="0"/>
              <a:t>female.hiv_bl</a:t>
            </a:r>
            <a:r>
              <a:rPr lang="en-US" dirty="0" smtClean="0"/>
              <a:t> 0.18               HIV+ female friend</a:t>
            </a:r>
          </a:p>
          <a:p>
            <a:r>
              <a:rPr lang="en-US" dirty="0" smtClean="0"/>
              <a:t>17 </a:t>
            </a:r>
            <a:r>
              <a:rPr lang="en-US" dirty="0" err="1" smtClean="0"/>
              <a:t>young.female</a:t>
            </a:r>
            <a:r>
              <a:rPr lang="en-US" dirty="0" smtClean="0"/>
              <a:t>     all   old_bl10plus.male.hiv_bl 0.02   HIV+ male friend 10+ </a:t>
            </a:r>
            <a:r>
              <a:rPr lang="en-US" dirty="0" err="1" smtClean="0"/>
              <a:t>yrs</a:t>
            </a:r>
            <a:r>
              <a:rPr lang="en-US" dirty="0" smtClean="0"/>
              <a:t> older</a:t>
            </a:r>
          </a:p>
          <a:p>
            <a:r>
              <a:rPr lang="en-US" dirty="0" smtClean="0"/>
              <a:t>18 </a:t>
            </a:r>
            <a:r>
              <a:rPr lang="en-US" dirty="0" err="1" smtClean="0"/>
              <a:t>young.female</a:t>
            </a:r>
            <a:r>
              <a:rPr lang="en-US" dirty="0" smtClean="0"/>
              <a:t>     all old_bl10plus.female.hiv_bl 0.08 HIV+ female friend 10+ </a:t>
            </a:r>
            <a:r>
              <a:rPr lang="en-US" dirty="0" err="1" smtClean="0"/>
              <a:t>yrs</a:t>
            </a:r>
            <a:r>
              <a:rPr lang="en-US" dirty="0" smtClean="0"/>
              <a:t> older</a:t>
            </a:r>
            <a:endParaRPr lang="en-US" dirty="0"/>
          </a:p>
        </p:txBody>
      </p:sp>
      <p:sp>
        <p:nvSpPr>
          <p:cNvPr id="4" name="Slide Number Placeholder 3"/>
          <p:cNvSpPr>
            <a:spLocks noGrp="1"/>
          </p:cNvSpPr>
          <p:nvPr>
            <p:ph type="sldNum" sz="quarter" idx="10"/>
          </p:nvPr>
        </p:nvSpPr>
        <p:spPr/>
        <p:txBody>
          <a:bodyPr/>
          <a:lstStyle/>
          <a:p>
            <a:fld id="{F468D41A-332E-E347-8C1F-700B745B740E}" type="slidenum">
              <a:rPr lang="en-US" smtClean="0"/>
              <a:t>74</a:t>
            </a:fld>
            <a:endParaRPr lang="en-US"/>
          </a:p>
        </p:txBody>
      </p:sp>
    </p:spTree>
    <p:extLst>
      <p:ext uri="{BB962C8B-B14F-4D97-AF65-F5344CB8AC3E}">
        <p14:creationId xmlns:p14="http://schemas.microsoft.com/office/powerpoint/2010/main" val="13354671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63D52-2AA0-1D43-9D85-90DB12B6A3FF}" type="slidenum">
              <a:rPr lang="en-US" smtClean="0"/>
              <a:t>75</a:t>
            </a:fld>
            <a:endParaRPr lang="en-US"/>
          </a:p>
        </p:txBody>
      </p:sp>
    </p:spTree>
    <p:extLst>
      <p:ext uri="{BB962C8B-B14F-4D97-AF65-F5344CB8AC3E}">
        <p14:creationId xmlns:p14="http://schemas.microsoft.com/office/powerpoint/2010/main" val="5502502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63D52-2AA0-1D43-9D85-90DB12B6A3FF}" type="slidenum">
              <a:rPr lang="en-US" smtClean="0"/>
              <a:t>76</a:t>
            </a:fld>
            <a:endParaRPr lang="en-US"/>
          </a:p>
        </p:txBody>
      </p:sp>
    </p:spTree>
    <p:extLst>
      <p:ext uri="{BB962C8B-B14F-4D97-AF65-F5344CB8AC3E}">
        <p14:creationId xmlns:p14="http://schemas.microsoft.com/office/powerpoint/2010/main" val="19564561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ts val="2000"/>
              </a:spcBef>
              <a:buClr>
                <a:srgbClr val="FFB468"/>
              </a:buClr>
              <a:buSzPct val="110000"/>
              <a:buFont typeface="Wingdings 2" charset="0"/>
              <a:buChar char=""/>
            </a:pPr>
            <a:r>
              <a:rPr lang="en-US" sz="1800" dirty="0" smtClean="0">
                <a:latin typeface="Arial" charset="0"/>
              </a:rPr>
              <a:t>At</a:t>
            </a:r>
            <a:r>
              <a:rPr lang="en-US" sz="1800" baseline="0" dirty="0" smtClean="0">
                <a:latin typeface="Arial" charset="0"/>
              </a:rPr>
              <a:t> time of baseline census- adults were asked to name social contacts in 5 domains. </a:t>
            </a:r>
          </a:p>
          <a:p>
            <a:pPr>
              <a:spcBef>
                <a:spcPts val="2000"/>
              </a:spcBef>
              <a:buClr>
                <a:srgbClr val="FFB468"/>
              </a:buClr>
              <a:buSzPct val="110000"/>
              <a:buFont typeface="Wingdings 2" charset="0"/>
              <a:buChar char=""/>
            </a:pPr>
            <a:r>
              <a:rPr lang="en-US" sz="1800" dirty="0" smtClean="0">
                <a:latin typeface="Arial" charset="0"/>
              </a:rPr>
              <a:t>These named </a:t>
            </a:r>
            <a:r>
              <a:rPr lang="en-US" sz="1800" dirty="0" err="1" smtClean="0">
                <a:latin typeface="Arial" charset="0"/>
              </a:rPr>
              <a:t>cntacts</a:t>
            </a:r>
            <a:r>
              <a:rPr lang="en-US" sz="1800" dirty="0" smtClean="0">
                <a:latin typeface="Arial" charset="0"/>
              </a:rPr>
              <a:t> were then matched</a:t>
            </a:r>
            <a:r>
              <a:rPr lang="en-US" sz="1800" baseline="0" dirty="0" smtClean="0">
                <a:latin typeface="Arial" charset="0"/>
              </a:rPr>
              <a:t> to enumerated </a:t>
            </a:r>
            <a:r>
              <a:rPr lang="en-US" sz="1800" baseline="0" dirty="0" err="1" smtClean="0">
                <a:latin typeface="Arial" charset="0"/>
              </a:rPr>
              <a:t>resdients</a:t>
            </a:r>
            <a:r>
              <a:rPr lang="en-US" sz="1800" baseline="0" dirty="0" smtClean="0">
                <a:latin typeface="Arial" charset="0"/>
              </a:rPr>
              <a:t>. </a:t>
            </a:r>
          </a:p>
          <a:p>
            <a:pPr>
              <a:spcBef>
                <a:spcPts val="2000"/>
              </a:spcBef>
              <a:buClr>
                <a:srgbClr val="FFB468"/>
              </a:buClr>
              <a:buSzPct val="110000"/>
              <a:buFont typeface="Wingdings 2" charset="0"/>
              <a:buChar char=""/>
            </a:pPr>
            <a:endParaRPr lang="en-US" sz="1800" dirty="0" smtClean="0">
              <a:latin typeface="Arial" charset="0"/>
            </a:endParaRPr>
          </a:p>
          <a:p>
            <a:pPr>
              <a:spcBef>
                <a:spcPts val="2000"/>
              </a:spcBef>
              <a:buClr>
                <a:srgbClr val="FFB468"/>
              </a:buClr>
              <a:buSzPct val="110000"/>
              <a:buFont typeface="Wingdings 2" charset="0"/>
              <a:buChar char=""/>
            </a:pPr>
            <a:r>
              <a:rPr lang="en-US" sz="1800" dirty="0" smtClean="0">
                <a:latin typeface="Arial" charset="0"/>
              </a:rPr>
              <a:t>Showing example here of resulting social </a:t>
            </a:r>
            <a:r>
              <a:rPr lang="en-US" sz="1800" dirty="0" err="1" smtClean="0">
                <a:latin typeface="Arial" charset="0"/>
              </a:rPr>
              <a:t>netwokr</a:t>
            </a:r>
            <a:r>
              <a:rPr lang="en-US" sz="1800" dirty="0" smtClean="0">
                <a:latin typeface="Arial" charset="0"/>
              </a:rPr>
              <a:t> in </a:t>
            </a:r>
            <a:r>
              <a:rPr lang="en-US" sz="1800" dirty="0" err="1" smtClean="0">
                <a:latin typeface="Arial" charset="0"/>
              </a:rPr>
              <a:t>eatern</a:t>
            </a:r>
            <a:r>
              <a:rPr lang="en-US" sz="1800" dirty="0" smtClean="0">
                <a:latin typeface="Arial" charset="0"/>
              </a:rPr>
              <a:t> Uganda. Nodes are </a:t>
            </a:r>
            <a:r>
              <a:rPr lang="en-US" sz="1800" dirty="0" err="1" smtClean="0">
                <a:latin typeface="Arial" charset="0"/>
              </a:rPr>
              <a:t>indiv</a:t>
            </a:r>
            <a:r>
              <a:rPr lang="en-US" sz="1800" dirty="0" smtClean="0">
                <a:latin typeface="Arial" charset="0"/>
              </a:rPr>
              <a:t>,</a:t>
            </a:r>
            <a:r>
              <a:rPr lang="en-US" sz="1800" baseline="0" dirty="0" smtClean="0">
                <a:latin typeface="Arial" charset="0"/>
              </a:rPr>
              <a:t> edge show </a:t>
            </a:r>
            <a:r>
              <a:rPr lang="en-US" sz="1800" baseline="0" dirty="0" err="1" smtClean="0">
                <a:latin typeface="Arial" charset="0"/>
              </a:rPr>
              <a:t>netowrk</a:t>
            </a:r>
            <a:r>
              <a:rPr lang="en-US" sz="1800" baseline="0" dirty="0" smtClean="0">
                <a:latin typeface="Arial" charset="0"/>
              </a:rPr>
              <a:t> connections (not directional here) color coded by village. </a:t>
            </a:r>
          </a:p>
          <a:p>
            <a:pPr>
              <a:spcBef>
                <a:spcPts val="2000"/>
              </a:spcBef>
              <a:buClr>
                <a:srgbClr val="FFB468"/>
              </a:buClr>
              <a:buSzPct val="110000"/>
              <a:buFont typeface="Wingdings 2" charset="0"/>
              <a:buChar char=""/>
            </a:pPr>
            <a:endParaRPr lang="en-US" sz="1800" dirty="0" smtClean="0">
              <a:latin typeface="Arial" charset="0"/>
            </a:endParaRPr>
          </a:p>
          <a:p>
            <a:pPr>
              <a:spcBef>
                <a:spcPts val="2000"/>
              </a:spcBef>
              <a:buClr>
                <a:srgbClr val="FFB468"/>
              </a:buClr>
              <a:buSzPct val="110000"/>
              <a:buFont typeface="Wingdings 2" charset="0"/>
              <a:buChar char=""/>
            </a:pPr>
            <a:r>
              <a:rPr lang="en-US" sz="1800" dirty="0" err="1" smtClean="0">
                <a:latin typeface="Arial" charset="0"/>
              </a:rPr>
              <a:t>Kamuge</a:t>
            </a:r>
            <a:r>
              <a:rPr lang="en-US" sz="1800" dirty="0" smtClean="0">
                <a:latin typeface="Arial" charset="0"/>
              </a:rPr>
              <a:t>, Eastern Uganda</a:t>
            </a:r>
            <a:r>
              <a:rPr lang="en-US" sz="1200" dirty="0" smtClean="0">
                <a:latin typeface="Arial" charset="0"/>
              </a:rPr>
              <a:t>.</a:t>
            </a:r>
          </a:p>
          <a:p>
            <a:pPr>
              <a:spcBef>
                <a:spcPts val="2000"/>
              </a:spcBef>
              <a:buClr>
                <a:srgbClr val="FFB468"/>
              </a:buClr>
              <a:buSzPct val="110000"/>
              <a:buFont typeface="Wingdings 2" charset="0"/>
              <a:buChar char=""/>
            </a:pPr>
            <a:r>
              <a:rPr lang="en-US" sz="1200" dirty="0" smtClean="0">
                <a:latin typeface="Arial" charset="0"/>
              </a:rPr>
              <a:t>23,127 nodes, 55,384 edges over five types of connections</a:t>
            </a:r>
          </a:p>
          <a:p>
            <a:endParaRPr lang="en-US" dirty="0" smtClean="0"/>
          </a:p>
          <a:p>
            <a:pPr marL="806450" lvl="1" indent="-457200">
              <a:buFont typeface="+mj-lt"/>
              <a:buAutoNum type="arabicPeriod"/>
            </a:pPr>
            <a:r>
              <a:rPr lang="en-US" sz="1800" b="1" dirty="0" smtClean="0">
                <a:solidFill>
                  <a:srgbClr val="FF0000"/>
                </a:solidFill>
              </a:rPr>
              <a:t>Health</a:t>
            </a:r>
            <a:r>
              <a:rPr lang="en-US" sz="1800" dirty="0" smtClean="0"/>
              <a:t>: </a:t>
            </a:r>
            <a:r>
              <a:rPr lang="en-US" sz="1800" i="1" dirty="0" smtClean="0"/>
              <a:t>With whom have you usually discussed any kind of health issue?</a:t>
            </a:r>
          </a:p>
          <a:p>
            <a:pPr marL="806450" lvl="1" indent="-457200">
              <a:buFont typeface="+mj-lt"/>
              <a:buAutoNum type="arabicPeriod"/>
            </a:pPr>
            <a:r>
              <a:rPr lang="en-US" sz="1800" b="1" dirty="0" smtClean="0">
                <a:solidFill>
                  <a:srgbClr val="FF0000"/>
                </a:solidFill>
              </a:rPr>
              <a:t>Emotional support</a:t>
            </a:r>
            <a:r>
              <a:rPr lang="en-US" sz="1800" dirty="0" smtClean="0"/>
              <a:t>: </a:t>
            </a:r>
            <a:r>
              <a:rPr lang="en-US" sz="1800" i="1" dirty="0" smtClean="0"/>
              <a:t>To whom have you gone to receive emotional support?</a:t>
            </a:r>
          </a:p>
          <a:p>
            <a:pPr marL="806450" lvl="1" indent="-457200">
              <a:buFont typeface="+mj-lt"/>
              <a:buAutoNum type="arabicPeriod"/>
            </a:pPr>
            <a:r>
              <a:rPr lang="en-US" sz="1800" b="1" dirty="0" smtClean="0">
                <a:solidFill>
                  <a:srgbClr val="FF0000"/>
                </a:solidFill>
              </a:rPr>
              <a:t>Money</a:t>
            </a:r>
            <a:r>
              <a:rPr lang="en-US" sz="1800" dirty="0" smtClean="0"/>
              <a:t>: </a:t>
            </a:r>
            <a:r>
              <a:rPr lang="en-US" sz="1800" i="1" dirty="0" smtClean="0"/>
              <a:t>With whom have you usually discussed any type of money matters?</a:t>
            </a:r>
          </a:p>
          <a:p>
            <a:pPr marL="806450" lvl="1" indent="-457200">
              <a:buFont typeface="+mj-lt"/>
              <a:buAutoNum type="arabicPeriod"/>
            </a:pPr>
            <a:r>
              <a:rPr lang="en-US" sz="1800" b="1" dirty="0" smtClean="0">
                <a:solidFill>
                  <a:srgbClr val="FF0000"/>
                </a:solidFill>
              </a:rPr>
              <a:t>Free time</a:t>
            </a:r>
            <a:r>
              <a:rPr lang="en-US" sz="1800" dirty="0" smtClean="0"/>
              <a:t>: </a:t>
            </a:r>
            <a:r>
              <a:rPr lang="en-US" sz="1800" i="1" dirty="0" smtClean="0"/>
              <a:t>With whom have you usually spent time for leisure/enjoyment/relaxation?</a:t>
            </a:r>
          </a:p>
          <a:p>
            <a:pPr marL="806450" lvl="1" indent="-457200">
              <a:buFont typeface="+mj-lt"/>
              <a:buAutoNum type="arabicPeriod"/>
            </a:pPr>
            <a:r>
              <a:rPr lang="en-US" sz="1800" b="1" dirty="0" smtClean="0">
                <a:solidFill>
                  <a:srgbClr val="FF0000"/>
                </a:solidFill>
              </a:rPr>
              <a:t>Food</a:t>
            </a:r>
            <a:r>
              <a:rPr lang="en-US" sz="1800" dirty="0" smtClean="0"/>
              <a:t>: </a:t>
            </a:r>
            <a:r>
              <a:rPr lang="en-US" sz="1800" i="1" dirty="0" smtClean="0"/>
              <a:t>With whom [outside of household] have </a:t>
            </a:r>
            <a:r>
              <a:rPr lang="en-US" sz="1800" i="1" dirty="0" smtClean="0">
                <a:solidFill>
                  <a:srgbClr val="000000"/>
                </a:solidFill>
                <a:ea typeface="Calibri"/>
                <a:cs typeface="Calibri"/>
              </a:rPr>
              <a:t>you shared, borrowed, received, or exchanged any food</a:t>
            </a:r>
            <a:r>
              <a:rPr lang="en-US" sz="1800" i="1" dirty="0" smtClean="0"/>
              <a:t>?</a:t>
            </a:r>
          </a:p>
          <a:p>
            <a:endParaRPr lang="en-US" dirty="0"/>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29057" indent="-280406">
              <a:defRPr sz="1200">
                <a:solidFill>
                  <a:schemeClr val="tx1"/>
                </a:solidFill>
                <a:latin typeface="Arial" charset="0"/>
                <a:ea typeface="ＭＳ Ｐゴシック" charset="0"/>
              </a:defRPr>
            </a:lvl2pPr>
            <a:lvl3pPr marL="1121626" indent="-224325">
              <a:defRPr sz="1200">
                <a:solidFill>
                  <a:schemeClr val="tx1"/>
                </a:solidFill>
                <a:latin typeface="Arial" charset="0"/>
                <a:ea typeface="ＭＳ Ｐゴシック" charset="0"/>
              </a:defRPr>
            </a:lvl3pPr>
            <a:lvl4pPr marL="1570276" indent="-224325">
              <a:defRPr sz="1200">
                <a:solidFill>
                  <a:schemeClr val="tx1"/>
                </a:solidFill>
                <a:latin typeface="Arial" charset="0"/>
                <a:ea typeface="ＭＳ Ｐゴシック" charset="0"/>
              </a:defRPr>
            </a:lvl4pPr>
            <a:lvl5pPr marL="2018927" indent="-224325">
              <a:defRPr sz="1200">
                <a:solidFill>
                  <a:schemeClr val="tx1"/>
                </a:solidFill>
                <a:latin typeface="Arial" charset="0"/>
                <a:ea typeface="ＭＳ Ｐゴシック" charset="0"/>
              </a:defRPr>
            </a:lvl5pPr>
            <a:lvl6pPr marL="2467577" indent="-224325" eaLnBrk="0" fontAlgn="base" hangingPunct="0">
              <a:spcBef>
                <a:spcPct val="30000"/>
              </a:spcBef>
              <a:spcAft>
                <a:spcPct val="0"/>
              </a:spcAft>
              <a:defRPr sz="1200">
                <a:solidFill>
                  <a:schemeClr val="tx1"/>
                </a:solidFill>
                <a:latin typeface="Arial" charset="0"/>
                <a:ea typeface="ＭＳ Ｐゴシック" charset="0"/>
              </a:defRPr>
            </a:lvl6pPr>
            <a:lvl7pPr marL="2916227" indent="-224325" eaLnBrk="0" fontAlgn="base" hangingPunct="0">
              <a:spcBef>
                <a:spcPct val="30000"/>
              </a:spcBef>
              <a:spcAft>
                <a:spcPct val="0"/>
              </a:spcAft>
              <a:defRPr sz="1200">
                <a:solidFill>
                  <a:schemeClr val="tx1"/>
                </a:solidFill>
                <a:latin typeface="Arial" charset="0"/>
                <a:ea typeface="ＭＳ Ｐゴシック" charset="0"/>
              </a:defRPr>
            </a:lvl7pPr>
            <a:lvl8pPr marL="3364878" indent="-224325" eaLnBrk="0" fontAlgn="base" hangingPunct="0">
              <a:spcBef>
                <a:spcPct val="30000"/>
              </a:spcBef>
              <a:spcAft>
                <a:spcPct val="0"/>
              </a:spcAft>
              <a:defRPr sz="1200">
                <a:solidFill>
                  <a:schemeClr val="tx1"/>
                </a:solidFill>
                <a:latin typeface="Arial" charset="0"/>
                <a:ea typeface="ＭＳ Ｐゴシック" charset="0"/>
              </a:defRPr>
            </a:lvl8pPr>
            <a:lvl9pPr marL="3813528" indent="-224325" eaLnBrk="0" fontAlgn="base" hangingPunct="0">
              <a:spcBef>
                <a:spcPct val="30000"/>
              </a:spcBef>
              <a:spcAft>
                <a:spcPct val="0"/>
              </a:spcAft>
              <a:defRPr sz="1200">
                <a:solidFill>
                  <a:schemeClr val="tx1"/>
                </a:solidFill>
                <a:latin typeface="Arial" charset="0"/>
                <a:ea typeface="ＭＳ Ｐゴシック" charset="0"/>
              </a:defRPr>
            </a:lvl9pPr>
          </a:lstStyle>
          <a:p>
            <a:fld id="{B1E574E4-C5CD-0B47-8823-0C208F45A64E}" type="slidenum">
              <a:rPr lang="en-US"/>
              <a:pPr/>
              <a:t>77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latin typeface="Calibri" charset="0"/>
              </a:rPr>
              <a:t>What do these communities look </a:t>
            </a:r>
            <a:r>
              <a:rPr lang="en-US" dirty="0" err="1" smtClean="0">
                <a:latin typeface="Calibri" charset="0"/>
              </a:rPr>
              <a:t>like.</a:t>
            </a:r>
            <a:r>
              <a:rPr lang="en-US" baseline="0" dirty="0" err="1" smtClean="0">
                <a:latin typeface="Calibri" charset="0"/>
              </a:rPr>
              <a:t>Enrllen</a:t>
            </a:r>
            <a:r>
              <a:rPr lang="en-US" baseline="0" dirty="0" smtClean="0">
                <a:latin typeface="Calibri" charset="0"/>
              </a:rPr>
              <a:t>! 168,772 adults. Evenly split between regions,  ~50% male, median age 29. </a:t>
            </a:r>
          </a:p>
          <a:p>
            <a:pPr>
              <a:spcBef>
                <a:spcPct val="0"/>
              </a:spcBef>
            </a:pPr>
            <a:r>
              <a:rPr lang="en-US" baseline="0" dirty="0" smtClean="0">
                <a:latin typeface="Calibri" charset="0"/>
              </a:rPr>
              <a:t>In </a:t>
            </a:r>
            <a:r>
              <a:rPr lang="en-US" baseline="0" dirty="0" err="1" smtClean="0">
                <a:latin typeface="Calibri" charset="0"/>
              </a:rPr>
              <a:t>ugnada</a:t>
            </a:r>
            <a:r>
              <a:rPr lang="en-US" baseline="0" dirty="0" smtClean="0">
                <a:latin typeface="Calibri" charset="0"/>
              </a:rPr>
              <a:t> majority farmers. In Kenya, sizable fishing community. 1/5</a:t>
            </a:r>
            <a:r>
              <a:rPr lang="en-US" baseline="30000" dirty="0" smtClean="0">
                <a:latin typeface="Calibri" charset="0"/>
              </a:rPr>
              <a:t>th</a:t>
            </a:r>
            <a:r>
              <a:rPr lang="en-US" baseline="0" dirty="0" smtClean="0">
                <a:latin typeface="Calibri" charset="0"/>
              </a:rPr>
              <a:t> students</a:t>
            </a:r>
          </a:p>
          <a:p>
            <a:pPr>
              <a:spcBef>
                <a:spcPct val="0"/>
              </a:spcBef>
            </a:pPr>
            <a:r>
              <a:rPr lang="en-US" dirty="0" smtClean="0">
                <a:latin typeface="Calibri" charset="0"/>
              </a:rPr>
              <a:t>heterogeneity </a:t>
            </a:r>
            <a:r>
              <a:rPr lang="en-US" dirty="0">
                <a:latin typeface="Calibri" charset="0"/>
              </a:rPr>
              <a:t>in HIV prev., overall 10%</a:t>
            </a:r>
          </a:p>
          <a:p>
            <a:pPr>
              <a:spcBef>
                <a:spcPct val="0"/>
              </a:spcBef>
            </a:pPr>
            <a:r>
              <a:rPr lang="en-US" dirty="0" smtClean="0">
                <a:latin typeface="Calibri" charset="0"/>
              </a:rPr>
              <a:t>And in circumcision rates</a:t>
            </a:r>
          </a:p>
          <a:p>
            <a:pPr>
              <a:spcBef>
                <a:spcPct val="0"/>
              </a:spcBef>
            </a:pPr>
            <a:endParaRPr lang="en-US" dirty="0" smtClean="0">
              <a:latin typeface="Calibri" charset="0"/>
            </a:endParaRPr>
          </a:p>
          <a:p>
            <a:pPr>
              <a:spcBef>
                <a:spcPct val="0"/>
              </a:spcBef>
            </a:pPr>
            <a:endParaRPr lang="en-US" dirty="0" smtClean="0">
              <a:latin typeface="Calibri" charset="0"/>
            </a:endParaRPr>
          </a:p>
          <a:p>
            <a:r>
              <a:rPr lang="en-US" dirty="0"/>
              <a:t>% new </a:t>
            </a:r>
            <a:r>
              <a:rPr lang="en-US" dirty="0" err="1"/>
              <a:t>Dx</a:t>
            </a:r>
            <a:r>
              <a:rPr lang="en-US" dirty="0"/>
              <a:t> at BL (~1/3rd by records/VL…38% by self report) </a:t>
            </a:r>
          </a:p>
          <a:p>
            <a:r>
              <a:rPr lang="en-US" dirty="0"/>
              <a:t>% no ART at BL: 43% </a:t>
            </a:r>
          </a:p>
          <a:p>
            <a:r>
              <a:rPr lang="en-US" dirty="0"/>
              <a:t>%&gt;350: ~67%  </a:t>
            </a:r>
          </a:p>
          <a:p>
            <a:r>
              <a:rPr lang="en-US" dirty="0"/>
              <a:t>%&gt;500 ~50% </a:t>
            </a:r>
          </a:p>
          <a:p>
            <a:r>
              <a:rPr lang="en-US" dirty="0"/>
              <a:t>% BL CD4&gt;350 at BL and not prior ART: 30% </a:t>
            </a:r>
          </a:p>
          <a:p>
            <a:r>
              <a:rPr lang="en-US" dirty="0"/>
              <a:t>% </a:t>
            </a:r>
            <a:r>
              <a:rPr lang="en-US" dirty="0" err="1"/>
              <a:t>bl</a:t>
            </a:r>
            <a:r>
              <a:rPr lang="en-US" dirty="0"/>
              <a:t> CD4&gt;350 and no prior </a:t>
            </a:r>
            <a:r>
              <a:rPr lang="en-US" dirty="0" err="1"/>
              <a:t>Dx</a:t>
            </a:r>
            <a:r>
              <a:rPr lang="en-US" dirty="0"/>
              <a:t>: 20% </a:t>
            </a:r>
          </a:p>
          <a:p>
            <a:r>
              <a:rPr lang="en-US" dirty="0"/>
              <a:t>of these guys- 70-80% suppress by </a:t>
            </a:r>
            <a:r>
              <a:rPr lang="en-US" dirty="0" err="1"/>
              <a:t>tw</a:t>
            </a:r>
            <a:r>
              <a:rPr lang="en-US" dirty="0"/>
              <a:t> years </a:t>
            </a:r>
          </a:p>
          <a:p>
            <a:pPr>
              <a:spcBef>
                <a:spcPct val="0"/>
              </a:spcBef>
            </a:pPr>
            <a:endParaRPr lang="en-US" dirty="0">
              <a:latin typeface="Calibri" charset="0"/>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A43513D1-1C21-EE41-BF0D-4D3BE2242137}" type="slidenum">
              <a:rPr lang="en-US"/>
              <a:pPr fontAlgn="base">
                <a:spcBef>
                  <a:spcPct val="0"/>
                </a:spcBef>
                <a:spcAft>
                  <a:spcPct val="0"/>
                </a:spcAft>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provide</a:t>
            </a:r>
            <a:r>
              <a:rPr lang="en-US" baseline="0" dirty="0" smtClean="0"/>
              <a:t> some background on two intervention components in the first phase. </a:t>
            </a:r>
          </a:p>
          <a:p>
            <a:pPr marL="228600" indent="-228600">
              <a:buAutoNum type="arabicPeriod"/>
            </a:pPr>
            <a:r>
              <a:rPr lang="en-US" baseline="0" dirty="0" err="1" smtClean="0"/>
              <a:t>Communty</a:t>
            </a:r>
            <a:r>
              <a:rPr lang="en-US" baseline="0" dirty="0" smtClean="0"/>
              <a:t> based HIV and multi disease testing</a:t>
            </a:r>
          </a:p>
          <a:p>
            <a:pPr marL="228600" indent="-228600">
              <a:buAutoNum type="arabicPeriod"/>
            </a:pPr>
            <a:r>
              <a:rPr lang="en-US" baseline="0" dirty="0" smtClean="0"/>
              <a:t>2. </a:t>
            </a:r>
            <a:r>
              <a:rPr lang="en-US" baseline="0" dirty="0" err="1" smtClean="0"/>
              <a:t>Unversal</a:t>
            </a:r>
            <a:r>
              <a:rPr lang="en-US" baseline="0" dirty="0" smtClean="0"/>
              <a:t> ART with </a:t>
            </a:r>
            <a:r>
              <a:rPr lang="en-US" baseline="0" dirty="0" err="1" smtClean="0"/>
              <a:t>stremalined</a:t>
            </a:r>
            <a:r>
              <a:rPr lang="en-US" baseline="0" dirty="0" smtClean="0"/>
              <a:t> care</a:t>
            </a:r>
            <a:endParaRPr lang="en-US" dirty="0"/>
          </a:p>
        </p:txBody>
      </p:sp>
      <p:sp>
        <p:nvSpPr>
          <p:cNvPr id="4" name="Slide Number Placeholder 3"/>
          <p:cNvSpPr>
            <a:spLocks noGrp="1"/>
          </p:cNvSpPr>
          <p:nvPr>
            <p:ph type="sldNum" sz="quarter" idx="10"/>
          </p:nvPr>
        </p:nvSpPr>
        <p:spPr/>
        <p:txBody>
          <a:bodyPr/>
          <a:lstStyle/>
          <a:p>
            <a:fld id="{26063D52-2AA0-1D43-9D85-90DB12B6A3FF}" type="slidenum">
              <a:rPr lang="en-US" smtClean="0"/>
              <a:t>9</a:t>
            </a:fld>
            <a:endParaRPr lang="en-US"/>
          </a:p>
        </p:txBody>
      </p:sp>
    </p:spTree>
    <p:extLst>
      <p:ext uri="{BB962C8B-B14F-4D97-AF65-F5344CB8AC3E}">
        <p14:creationId xmlns:p14="http://schemas.microsoft.com/office/powerpoint/2010/main" val="3112043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C24F57-3C5F-7841-B6CD-5CFF090FB121}" type="datetimeFigureOut">
              <a:rPr lang="en-US" smtClean="0"/>
              <a:t>4/18/17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42486-E813-8A41-BB32-F7F315A05F83}" type="slidenum">
              <a:rPr lang="en-US" smtClean="0"/>
              <a:t>‹#›</a:t>
            </a:fld>
            <a:endParaRPr lang="en-US"/>
          </a:p>
        </p:txBody>
      </p:sp>
    </p:spTree>
    <p:extLst>
      <p:ext uri="{BB962C8B-B14F-4D97-AF65-F5344CB8AC3E}">
        <p14:creationId xmlns:p14="http://schemas.microsoft.com/office/powerpoint/2010/main" val="3000668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C24F57-3C5F-7841-B6CD-5CFF090FB121}" type="datetimeFigureOut">
              <a:rPr lang="en-US" smtClean="0"/>
              <a:t>4/18/17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42486-E813-8A41-BB32-F7F315A05F83}" type="slidenum">
              <a:rPr lang="en-US" smtClean="0"/>
              <a:t>‹#›</a:t>
            </a:fld>
            <a:endParaRPr lang="en-US"/>
          </a:p>
        </p:txBody>
      </p:sp>
    </p:spTree>
    <p:extLst>
      <p:ext uri="{BB962C8B-B14F-4D97-AF65-F5344CB8AC3E}">
        <p14:creationId xmlns:p14="http://schemas.microsoft.com/office/powerpoint/2010/main" val="40787834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C24F57-3C5F-7841-B6CD-5CFF090FB121}" type="datetimeFigureOut">
              <a:rPr lang="en-US" smtClean="0"/>
              <a:t>4/18/17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42486-E813-8A41-BB32-F7F315A05F83}" type="slidenum">
              <a:rPr lang="en-US" smtClean="0"/>
              <a:t>‹#›</a:t>
            </a:fld>
            <a:endParaRPr lang="en-US"/>
          </a:p>
        </p:txBody>
      </p:sp>
    </p:spTree>
    <p:extLst>
      <p:ext uri="{BB962C8B-B14F-4D97-AF65-F5344CB8AC3E}">
        <p14:creationId xmlns:p14="http://schemas.microsoft.com/office/powerpoint/2010/main" val="22656867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C24F57-3C5F-7841-B6CD-5CFF090FB121}" type="datetimeFigureOut">
              <a:rPr lang="en-US" smtClean="0"/>
              <a:t>4/18/17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42486-E813-8A41-BB32-F7F315A05F83}" type="slidenum">
              <a:rPr lang="en-US" smtClean="0"/>
              <a:t>‹#›</a:t>
            </a:fld>
            <a:endParaRPr lang="en-US"/>
          </a:p>
        </p:txBody>
      </p:sp>
    </p:spTree>
    <p:extLst>
      <p:ext uri="{BB962C8B-B14F-4D97-AF65-F5344CB8AC3E}">
        <p14:creationId xmlns:p14="http://schemas.microsoft.com/office/powerpoint/2010/main" val="16086862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C24F57-3C5F-7841-B6CD-5CFF090FB121}" type="datetimeFigureOut">
              <a:rPr lang="en-US" smtClean="0"/>
              <a:t>4/18/17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42486-E813-8A41-BB32-F7F315A05F83}" type="slidenum">
              <a:rPr lang="en-US" smtClean="0"/>
              <a:t>‹#›</a:t>
            </a:fld>
            <a:endParaRPr lang="en-US"/>
          </a:p>
        </p:txBody>
      </p:sp>
    </p:spTree>
    <p:extLst>
      <p:ext uri="{BB962C8B-B14F-4D97-AF65-F5344CB8AC3E}">
        <p14:creationId xmlns:p14="http://schemas.microsoft.com/office/powerpoint/2010/main" val="41742446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C24F57-3C5F-7841-B6CD-5CFF090FB121}" type="datetimeFigureOut">
              <a:rPr lang="en-US" smtClean="0"/>
              <a:t>4/18/17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542486-E813-8A41-BB32-F7F315A05F83}" type="slidenum">
              <a:rPr lang="en-US" smtClean="0"/>
              <a:t>‹#›</a:t>
            </a:fld>
            <a:endParaRPr lang="en-US"/>
          </a:p>
        </p:txBody>
      </p:sp>
    </p:spTree>
    <p:extLst>
      <p:ext uri="{BB962C8B-B14F-4D97-AF65-F5344CB8AC3E}">
        <p14:creationId xmlns:p14="http://schemas.microsoft.com/office/powerpoint/2010/main" val="3233220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C24F57-3C5F-7841-B6CD-5CFF090FB121}" type="datetimeFigureOut">
              <a:rPr lang="en-US" smtClean="0"/>
              <a:t>4/18/17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542486-E813-8A41-BB32-F7F315A05F83}" type="slidenum">
              <a:rPr lang="en-US" smtClean="0"/>
              <a:t>‹#›</a:t>
            </a:fld>
            <a:endParaRPr lang="en-US"/>
          </a:p>
        </p:txBody>
      </p:sp>
    </p:spTree>
    <p:extLst>
      <p:ext uri="{BB962C8B-B14F-4D97-AF65-F5344CB8AC3E}">
        <p14:creationId xmlns:p14="http://schemas.microsoft.com/office/powerpoint/2010/main" val="30090226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C24F57-3C5F-7841-B6CD-5CFF090FB121}" type="datetimeFigureOut">
              <a:rPr lang="en-US" smtClean="0"/>
              <a:t>4/18/17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542486-E813-8A41-BB32-F7F315A05F83}" type="slidenum">
              <a:rPr lang="en-US" smtClean="0"/>
              <a:t>‹#›</a:t>
            </a:fld>
            <a:endParaRPr lang="en-US"/>
          </a:p>
        </p:txBody>
      </p:sp>
    </p:spTree>
    <p:extLst>
      <p:ext uri="{BB962C8B-B14F-4D97-AF65-F5344CB8AC3E}">
        <p14:creationId xmlns:p14="http://schemas.microsoft.com/office/powerpoint/2010/main" val="42269127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C24F57-3C5F-7841-B6CD-5CFF090FB121}" type="datetimeFigureOut">
              <a:rPr lang="en-US" smtClean="0"/>
              <a:t>4/18/17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542486-E813-8A41-BB32-F7F315A05F83}" type="slidenum">
              <a:rPr lang="en-US" smtClean="0"/>
              <a:t>‹#›</a:t>
            </a:fld>
            <a:endParaRPr lang="en-US"/>
          </a:p>
        </p:txBody>
      </p:sp>
    </p:spTree>
    <p:extLst>
      <p:ext uri="{BB962C8B-B14F-4D97-AF65-F5344CB8AC3E}">
        <p14:creationId xmlns:p14="http://schemas.microsoft.com/office/powerpoint/2010/main" val="7440453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C24F57-3C5F-7841-B6CD-5CFF090FB121}" type="datetimeFigureOut">
              <a:rPr lang="en-US" smtClean="0"/>
              <a:t>4/18/17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542486-E813-8A41-BB32-F7F315A05F83}" type="slidenum">
              <a:rPr lang="en-US" smtClean="0"/>
              <a:t>‹#›</a:t>
            </a:fld>
            <a:endParaRPr lang="en-US"/>
          </a:p>
        </p:txBody>
      </p:sp>
    </p:spTree>
    <p:extLst>
      <p:ext uri="{BB962C8B-B14F-4D97-AF65-F5344CB8AC3E}">
        <p14:creationId xmlns:p14="http://schemas.microsoft.com/office/powerpoint/2010/main" val="34200763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C24F57-3C5F-7841-B6CD-5CFF090FB121}" type="datetimeFigureOut">
              <a:rPr lang="en-US" smtClean="0"/>
              <a:t>4/18/17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542486-E813-8A41-BB32-F7F315A05F83}" type="slidenum">
              <a:rPr lang="en-US" smtClean="0"/>
              <a:t>‹#›</a:t>
            </a:fld>
            <a:endParaRPr lang="en-US"/>
          </a:p>
        </p:txBody>
      </p:sp>
    </p:spTree>
    <p:extLst>
      <p:ext uri="{BB962C8B-B14F-4D97-AF65-F5344CB8AC3E}">
        <p14:creationId xmlns:p14="http://schemas.microsoft.com/office/powerpoint/2010/main" val="17279857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C24F57-3C5F-7841-B6CD-5CFF090FB121}" type="datetimeFigureOut">
              <a:rPr lang="en-US" smtClean="0"/>
              <a:t>4/18/17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42486-E813-8A41-BB32-F7F315A05F83}" type="slidenum">
              <a:rPr lang="en-US" smtClean="0"/>
              <a:t>‹#›</a:t>
            </a:fld>
            <a:endParaRPr lang="en-US"/>
          </a:p>
        </p:txBody>
      </p:sp>
    </p:spTree>
    <p:extLst>
      <p:ext uri="{BB962C8B-B14F-4D97-AF65-F5344CB8AC3E}">
        <p14:creationId xmlns:p14="http://schemas.microsoft.com/office/powerpoint/2010/main" val="4246674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7.jpeg"/><Relationship Id="rId20" Type="http://schemas.openxmlformats.org/officeDocument/2006/relationships/image" Target="../media/image18.png"/><Relationship Id="rId10" Type="http://schemas.openxmlformats.org/officeDocument/2006/relationships/image" Target="../media/image8.jpeg"/><Relationship Id="rId11" Type="http://schemas.openxmlformats.org/officeDocument/2006/relationships/image" Target="../media/image9.jpeg"/><Relationship Id="rId12" Type="http://schemas.openxmlformats.org/officeDocument/2006/relationships/image" Target="../media/image10.png"/><Relationship Id="rId13" Type="http://schemas.openxmlformats.org/officeDocument/2006/relationships/image" Target="../media/image11.png"/><Relationship Id="rId14" Type="http://schemas.openxmlformats.org/officeDocument/2006/relationships/image" Target="../media/image12.png"/><Relationship Id="rId15" Type="http://schemas.openxmlformats.org/officeDocument/2006/relationships/image" Target="../media/image13.png"/><Relationship Id="rId16" Type="http://schemas.openxmlformats.org/officeDocument/2006/relationships/image" Target="../media/image14.png"/><Relationship Id="rId17" Type="http://schemas.openxmlformats.org/officeDocument/2006/relationships/image" Target="../media/image15.jpeg"/><Relationship Id="rId18" Type="http://schemas.openxmlformats.org/officeDocument/2006/relationships/image" Target="../media/image16.gif"/><Relationship Id="rId19"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6" Type="http://schemas.openxmlformats.org/officeDocument/2006/relationships/image" Target="../media/image34.jpe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1" Type="http://schemas.openxmlformats.org/officeDocument/2006/relationships/image" Target="../media/image42.jpeg"/><Relationship Id="rId12" Type="http://schemas.openxmlformats.org/officeDocument/2006/relationships/image" Target="../media/image43.jpeg"/><Relationship Id="rId13"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5.pn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2.jpeg"/><Relationship Id="rId7" Type="http://schemas.openxmlformats.org/officeDocument/2006/relationships/image" Target="../media/image38.png"/><Relationship Id="rId8" Type="http://schemas.openxmlformats.org/officeDocument/2006/relationships/image" Target="../media/image39.jpeg"/><Relationship Id="rId9" Type="http://schemas.openxmlformats.org/officeDocument/2006/relationships/image" Target="../media/image40.png"/><Relationship Id="rId10" Type="http://schemas.openxmlformats.org/officeDocument/2006/relationships/image" Target="../media/image4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5.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chart" Target="../charts/char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chart" Target="../charts/chart4.xm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4" Type="http://schemas.openxmlformats.org/officeDocument/2006/relationships/chart" Target="../charts/chart6.xm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chart" Target="../charts/char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chart" Target="../charts/chart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chart" Target="../charts/chart9.xml"/><Relationship Id="rId1" Type="http://schemas.openxmlformats.org/officeDocument/2006/relationships/themeOverride" Target="../theme/themeOverride1.x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8.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e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chart" Target="../charts/char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package" Target="../embeddings/Microsoft_Word_Document1.docx"/><Relationship Id="rId5" Type="http://schemas.openxmlformats.org/officeDocument/2006/relationships/image" Target="../media/image58.png"/><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6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63.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64.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2"/>
          <p:cNvSpPr>
            <a:spLocks noGrp="1" noChangeArrowheads="1"/>
          </p:cNvSpPr>
          <p:nvPr>
            <p:ph type="ctrTitle"/>
          </p:nvPr>
        </p:nvSpPr>
        <p:spPr>
          <a:xfrm>
            <a:off x="702235" y="1307835"/>
            <a:ext cx="7772400" cy="1470025"/>
          </a:xfrm>
        </p:spPr>
        <p:txBody>
          <a:bodyPr>
            <a:normAutofit fontScale="90000"/>
          </a:bodyPr>
          <a:lstStyle/>
          <a:p>
            <a:r>
              <a:rPr lang="en-US" sz="3800" dirty="0"/>
              <a:t>The SEARCH Study</a:t>
            </a:r>
            <a:r>
              <a:rPr lang="en-US" sz="3800" dirty="0" smtClean="0"/>
              <a:t>:</a:t>
            </a:r>
            <a:br>
              <a:rPr lang="en-US" sz="3800" dirty="0" smtClean="0"/>
            </a:br>
            <a:r>
              <a:rPr lang="en-US" sz="3600" dirty="0" smtClean="0"/>
              <a:t> </a:t>
            </a:r>
            <a:r>
              <a:rPr lang="en-US" sz="3600" i="1" dirty="0"/>
              <a:t>A cluster randomized HIV prevention and treatment trial in rural Kenya and </a:t>
            </a:r>
            <a:r>
              <a:rPr lang="en-US" sz="3600" i="1" dirty="0" smtClean="0"/>
              <a:t>Uganda</a:t>
            </a:r>
            <a:r>
              <a:rPr lang="en-US" sz="3600" dirty="0" smtClean="0"/>
              <a:t> </a:t>
            </a:r>
            <a:endParaRPr lang="en-US" sz="3800" i="1" dirty="0">
              <a:latin typeface="Calibri" charset="0"/>
            </a:endParaRPr>
          </a:p>
        </p:txBody>
      </p:sp>
      <p:sp>
        <p:nvSpPr>
          <p:cNvPr id="17413" name="Rectangle 3"/>
          <p:cNvSpPr>
            <a:spLocks noGrp="1" noChangeArrowheads="1"/>
          </p:cNvSpPr>
          <p:nvPr>
            <p:ph type="subTitle" idx="1"/>
          </p:nvPr>
        </p:nvSpPr>
        <p:spPr>
          <a:xfrm>
            <a:off x="433351" y="3093106"/>
            <a:ext cx="8369336" cy="2150035"/>
          </a:xfrm>
        </p:spPr>
        <p:txBody>
          <a:bodyPr rtlCol="0">
            <a:normAutofit/>
          </a:bodyPr>
          <a:lstStyle/>
          <a:p>
            <a:pPr eaLnBrk="1" fontAlgn="auto" hangingPunct="1">
              <a:spcAft>
                <a:spcPts val="0"/>
              </a:spcAft>
              <a:buFont typeface="Arial"/>
              <a:buNone/>
              <a:defRPr/>
            </a:pPr>
            <a:r>
              <a:rPr lang="en-US" sz="2800" dirty="0">
                <a:ea typeface="+mn-ea"/>
                <a:cs typeface="+mn-cs"/>
              </a:rPr>
              <a:t>Maya </a:t>
            </a:r>
            <a:r>
              <a:rPr lang="en-US" sz="2800" dirty="0" smtClean="0">
                <a:ea typeface="+mn-ea"/>
                <a:cs typeface="+mn-cs"/>
              </a:rPr>
              <a:t>Petersen </a:t>
            </a:r>
          </a:p>
          <a:p>
            <a:pPr eaLnBrk="1" fontAlgn="auto" hangingPunct="1">
              <a:spcAft>
                <a:spcPts val="0"/>
              </a:spcAft>
              <a:buFont typeface="Arial"/>
              <a:buNone/>
              <a:defRPr/>
            </a:pPr>
            <a:r>
              <a:rPr lang="en-US" sz="2800" i="1" dirty="0" smtClean="0"/>
              <a:t>o</a:t>
            </a:r>
            <a:r>
              <a:rPr lang="en-US" sz="2800" i="1" dirty="0" smtClean="0">
                <a:ea typeface="+mn-ea"/>
                <a:cs typeface="+mn-cs"/>
              </a:rPr>
              <a:t>n behalf of The SEARCH Collaboration</a:t>
            </a:r>
          </a:p>
        </p:txBody>
      </p:sp>
      <p:pic>
        <p:nvPicPr>
          <p:cNvPr id="2053" name="Picture 39" descr="ucseal_540_8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1300" y="508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38" descr="SPH2c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700"/>
            <a:ext cx="212407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
          <p:cNvSpPr>
            <a:spLocks noChangeArrowheads="1"/>
          </p:cNvSpPr>
          <p:nvPr/>
        </p:nvSpPr>
        <p:spPr bwMode="auto">
          <a:xfrm>
            <a:off x="3124995" y="5974335"/>
            <a:ext cx="317658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u="sng" dirty="0"/>
              <a:t>http://</a:t>
            </a:r>
            <a:r>
              <a:rPr lang="en-US" u="sng" dirty="0" err="1"/>
              <a:t>www.searchendaids.com</a:t>
            </a:r>
            <a:endParaRPr lang="en-US" dirty="0"/>
          </a:p>
        </p:txBody>
      </p:sp>
      <p:pic>
        <p:nvPicPr>
          <p:cNvPr id="14" name="Picture 2" descr="http://upload.wikimedia.org/wikipedia/commons/thumb/9/99/US-PEPFAR-Logo.svg/128px-US-PEPFAR-Logo.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7430" y="4671330"/>
            <a:ext cx="741086" cy="67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http://upload.wikimedia.org/wikipedia/commons/c/c8/NIH_Master_Logo_Vertical_2Colo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132" y="4758245"/>
            <a:ext cx="822672"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http://www.thecoachdiary.com/blog/wp-content/uploads/World-Health-Organisation-Logo.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3935" y="5830297"/>
            <a:ext cx="673008" cy="51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4" descr="http://www.unaids.org/en/media/unaids/styleassets/images/logos/unaid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457" y="5990541"/>
            <a:ext cx="1648320" cy="24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0" descr="http://www.logoeps.net/wp-content/uploads/2013/05/Gilead-Sciences-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5465474"/>
            <a:ext cx="1305345" cy="277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2" descr="http://t1.gstatic.com/images?q=tbn:ANd9GcTEDFjnwzVJHVK4G369PMrzOIa4W6_ND8DvVuQyEqd8YH0XoIe75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67430" y="5340950"/>
            <a:ext cx="1016093" cy="4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6" descr="http://www.sustainuganda.org/sites/sustainuganda.org/files/ugandaMOHlogo_2lin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45437" y="5742892"/>
            <a:ext cx="857250" cy="741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8" descr="http://prontointernational.org/wp-content/uploads/2014/05/RepublicOfKenyaLogo.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43295" y="4697523"/>
            <a:ext cx="854075" cy="60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5"/>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455982" y="4758245"/>
            <a:ext cx="2324100" cy="98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p:nvPr/>
        </p:nvPicPr>
        <p:blipFill>
          <a:blip r:embed="rId14"/>
          <a:stretch>
            <a:fillRect/>
          </a:stretch>
        </p:blipFill>
        <p:spPr>
          <a:xfrm>
            <a:off x="2719910" y="4717763"/>
            <a:ext cx="635323" cy="625159"/>
          </a:xfrm>
          <a:prstGeom prst="rect">
            <a:avLst/>
          </a:prstGeom>
        </p:spPr>
      </p:pic>
      <p:pic>
        <p:nvPicPr>
          <p:cNvPr id="24" name="Picture 23" descr="http://logonoid.com/images/ucsf-logo.png"/>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80082" y="4671330"/>
            <a:ext cx="919162" cy="571811"/>
          </a:xfrm>
          <a:prstGeom prst="rect">
            <a:avLst/>
          </a:prstGeom>
          <a:noFill/>
          <a:ln>
            <a:noFill/>
          </a:ln>
        </p:spPr>
      </p:pic>
      <p:pic>
        <p:nvPicPr>
          <p:cNvPr id="25" name="Picture 24" descr="https://lh6.googleusercontent.com/-5Lnp5Lj9rVQ/AAAAAAAAAAI/AAAAAAAAAtY/F_t-61CH55M/s0-c-k-no-ns/photo.jpg"/>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701628" y="4545123"/>
            <a:ext cx="607216" cy="594332"/>
          </a:xfrm>
          <a:prstGeom prst="rect">
            <a:avLst/>
          </a:prstGeom>
          <a:noFill/>
          <a:ln>
            <a:noFill/>
          </a:ln>
        </p:spPr>
      </p:pic>
      <p:pic>
        <p:nvPicPr>
          <p:cNvPr id="26" name="Picture 25" descr="http://energyincubator.org/wp-content/uploads/2015/07/Makerere-university-logo1.jpg"/>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399072" y="5243141"/>
            <a:ext cx="688446" cy="623427"/>
          </a:xfrm>
          <a:prstGeom prst="rect">
            <a:avLst/>
          </a:prstGeom>
          <a:noFill/>
          <a:ln>
            <a:noFill/>
          </a:ln>
        </p:spPr>
      </p:pic>
      <p:pic>
        <p:nvPicPr>
          <p:cNvPr id="27" name="Picture 26" descr="http://www.kemri.org/ssc/images/kemri%20logo.gif"/>
          <p:cNvPicPr/>
          <p:nvPr/>
        </p:nvPicPr>
        <p:blipFill>
          <a:blip r:embed="rId18">
            <a:extLst>
              <a:ext uri="{28A0092B-C50C-407E-A947-70E740481C1C}">
                <a14:useLocalDpi xmlns:a14="http://schemas.microsoft.com/office/drawing/2010/main" val="0"/>
              </a:ext>
            </a:extLst>
          </a:blip>
          <a:srcRect/>
          <a:stretch>
            <a:fillRect/>
          </a:stretch>
        </p:blipFill>
        <p:spPr bwMode="auto">
          <a:xfrm>
            <a:off x="5847816" y="5281167"/>
            <a:ext cx="656695" cy="693168"/>
          </a:xfrm>
          <a:prstGeom prst="rect">
            <a:avLst/>
          </a:prstGeom>
          <a:noFill/>
          <a:ln>
            <a:noFill/>
          </a:ln>
        </p:spPr>
      </p:pic>
      <p:pic>
        <p:nvPicPr>
          <p:cNvPr id="28" name="Picture 27" descr="Faces Kenya"/>
          <p:cNvPicPr/>
          <p:nvPr/>
        </p:nvPicPr>
        <p:blipFill>
          <a:blip r:embed="rId19">
            <a:extLst>
              <a:ext uri="{28A0092B-C50C-407E-A947-70E740481C1C}">
                <a14:useLocalDpi xmlns:a14="http://schemas.microsoft.com/office/drawing/2010/main" val="0"/>
              </a:ext>
            </a:extLst>
          </a:blip>
          <a:srcRect/>
          <a:stretch>
            <a:fillRect/>
          </a:stretch>
        </p:blipFill>
        <p:spPr bwMode="auto">
          <a:xfrm>
            <a:off x="6301578" y="5139455"/>
            <a:ext cx="1101090" cy="702945"/>
          </a:xfrm>
          <a:prstGeom prst="rect">
            <a:avLst/>
          </a:prstGeom>
          <a:noFill/>
          <a:ln>
            <a:noFill/>
          </a:ln>
        </p:spPr>
      </p:pic>
      <p:pic>
        <p:nvPicPr>
          <p:cNvPr id="29" name="Picture 28"/>
          <p:cNvPicPr/>
          <p:nvPr/>
        </p:nvPicPr>
        <p:blipFill>
          <a:blip r:embed="rId20">
            <a:extLst>
              <a:ext uri="{28A0092B-C50C-407E-A947-70E740481C1C}">
                <a14:useLocalDpi xmlns:a14="http://schemas.microsoft.com/office/drawing/2010/main" val="0"/>
              </a:ext>
            </a:extLst>
          </a:blip>
          <a:srcRect/>
          <a:stretch>
            <a:fillRect/>
          </a:stretch>
        </p:blipFill>
        <p:spPr bwMode="auto">
          <a:xfrm>
            <a:off x="6504511" y="5939335"/>
            <a:ext cx="1128395" cy="528967"/>
          </a:xfrm>
          <a:prstGeom prst="rect">
            <a:avLst/>
          </a:prstGeom>
          <a:noFill/>
          <a:ln>
            <a:noFill/>
          </a:ln>
          <a:effectLst/>
          <a:extLst/>
        </p:spPr>
      </p:pic>
    </p:spTree>
    <p:extLst>
      <p:ext uri="{BB962C8B-B14F-4D97-AF65-F5344CB8AC3E}">
        <p14:creationId xmlns:p14="http://schemas.microsoft.com/office/powerpoint/2010/main" val="20613602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0" y="1143000"/>
            <a:ext cx="5481638" cy="3104535"/>
          </a:xfrm>
        </p:spPr>
        <p:txBody>
          <a:bodyPr rtlCol="0">
            <a:normAutofit/>
          </a:bodyPr>
          <a:lstStyle/>
          <a:p>
            <a:pPr fontAlgn="auto">
              <a:spcAft>
                <a:spcPts val="0"/>
              </a:spcAft>
              <a:buFont typeface="Arial"/>
              <a:buChar char="•"/>
              <a:defRPr/>
            </a:pPr>
            <a:r>
              <a:rPr lang="en-US" b="1" dirty="0" smtClean="0">
                <a:ea typeface="+mn-ea"/>
              </a:rPr>
              <a:t>Goal</a:t>
            </a:r>
            <a:r>
              <a:rPr lang="en-US" dirty="0" smtClean="0">
                <a:ea typeface="+mn-ea"/>
              </a:rPr>
              <a:t>: &gt;90</a:t>
            </a:r>
            <a:r>
              <a:rPr lang="en-US" dirty="0">
                <a:ea typeface="+mn-ea"/>
              </a:rPr>
              <a:t>% HIV testing</a:t>
            </a:r>
          </a:p>
          <a:p>
            <a:pPr fontAlgn="auto">
              <a:spcAft>
                <a:spcPts val="0"/>
              </a:spcAft>
              <a:buFont typeface="Arial"/>
              <a:buChar char="•"/>
              <a:defRPr/>
            </a:pPr>
            <a:r>
              <a:rPr lang="en-US" b="1" dirty="0" smtClean="0">
                <a:ea typeface="+mn-ea"/>
              </a:rPr>
              <a:t>Approach</a:t>
            </a:r>
            <a:r>
              <a:rPr lang="en-US" dirty="0" smtClean="0">
                <a:ea typeface="+mn-ea"/>
              </a:rPr>
              <a:t>: </a:t>
            </a:r>
            <a:endParaRPr lang="en-US" dirty="0">
              <a:ea typeface="+mn-ea"/>
            </a:endParaRPr>
          </a:p>
          <a:p>
            <a:pPr lvl="1" fontAlgn="auto">
              <a:spcAft>
                <a:spcPts val="0"/>
              </a:spcAft>
              <a:buFont typeface="Arial"/>
              <a:buChar char="–"/>
              <a:defRPr/>
            </a:pPr>
            <a:r>
              <a:rPr lang="en-US" dirty="0">
                <a:ea typeface="+mn-ea"/>
              </a:rPr>
              <a:t>Community based, out of facility</a:t>
            </a:r>
          </a:p>
          <a:p>
            <a:pPr lvl="1" fontAlgn="auto">
              <a:spcAft>
                <a:spcPts val="0"/>
              </a:spcAft>
              <a:buFont typeface="Arial"/>
              <a:buChar char="–"/>
              <a:defRPr/>
            </a:pPr>
            <a:r>
              <a:rPr lang="en-US" dirty="0">
                <a:ea typeface="+mn-ea"/>
              </a:rPr>
              <a:t>Multi-disease: HIV, DM, HT, malaria</a:t>
            </a:r>
          </a:p>
          <a:p>
            <a:pPr lvl="1" fontAlgn="auto">
              <a:spcAft>
                <a:spcPts val="0"/>
              </a:spcAft>
              <a:buFont typeface="Arial"/>
              <a:buChar char="–"/>
              <a:defRPr/>
            </a:pPr>
            <a:r>
              <a:rPr lang="ja-JP" altLang="en-US" dirty="0">
                <a:ea typeface="+mn-ea"/>
              </a:rPr>
              <a:t>“</a:t>
            </a:r>
            <a:r>
              <a:rPr lang="en-US" dirty="0">
                <a:ea typeface="+mn-ea"/>
              </a:rPr>
              <a:t>Collapse the Cascade</a:t>
            </a:r>
            <a:r>
              <a:rPr lang="ja-JP" altLang="en-US" dirty="0" smtClean="0">
                <a:ea typeface="+mn-ea"/>
              </a:rPr>
              <a:t>”</a:t>
            </a:r>
            <a:r>
              <a:rPr lang="en-US" altLang="ja-JP" dirty="0" smtClean="0">
                <a:ea typeface="+mn-ea"/>
              </a:rPr>
              <a:t>-</a:t>
            </a:r>
            <a:r>
              <a:rPr lang="en-US" dirty="0" smtClean="0">
                <a:ea typeface="+mn-ea"/>
              </a:rPr>
              <a:t> </a:t>
            </a:r>
            <a:r>
              <a:rPr lang="en-US" dirty="0">
                <a:ea typeface="+mn-ea"/>
              </a:rPr>
              <a:t>immediate link to public health </a:t>
            </a:r>
            <a:r>
              <a:rPr lang="en-US" dirty="0" smtClean="0">
                <a:ea typeface="+mn-ea"/>
              </a:rPr>
              <a:t>services</a:t>
            </a:r>
            <a:endParaRPr lang="en-US" dirty="0">
              <a:ea typeface="+mn-ea"/>
            </a:endParaRPr>
          </a:p>
        </p:txBody>
      </p:sp>
      <p:sp>
        <p:nvSpPr>
          <p:cNvPr id="6" name="Content Placeholder 5"/>
          <p:cNvSpPr>
            <a:spLocks noGrp="1"/>
          </p:cNvSpPr>
          <p:nvPr>
            <p:ph sz="half" idx="2"/>
          </p:nvPr>
        </p:nvSpPr>
        <p:spPr>
          <a:xfrm>
            <a:off x="5481638" y="1455738"/>
            <a:ext cx="3403600" cy="2039937"/>
          </a:xfrm>
          <a:ln>
            <a:solidFill>
              <a:srgbClr val="800000"/>
            </a:solidFill>
          </a:ln>
        </p:spPr>
        <p:txBody>
          <a:bodyPr rtlCol="0">
            <a:normAutofit fontScale="85000" lnSpcReduction="10000"/>
          </a:bodyPr>
          <a:lstStyle/>
          <a:p>
            <a:pPr marL="514350" indent="-514350" fontAlgn="auto">
              <a:spcBef>
                <a:spcPct val="0"/>
              </a:spcBef>
              <a:spcAft>
                <a:spcPts val="0"/>
              </a:spcAft>
              <a:buFont typeface="+mj-lt"/>
              <a:buAutoNum type="arabicPeriod"/>
              <a:defRPr/>
            </a:pPr>
            <a:r>
              <a:rPr lang="en-US" altLang="en-US" kern="0" dirty="0">
                <a:solidFill>
                  <a:srgbClr val="800000"/>
                </a:solidFill>
                <a:ea typeface="+mn-ea"/>
              </a:rPr>
              <a:t>Census/</a:t>
            </a:r>
            <a:r>
              <a:rPr lang="en-US" altLang="en-US" kern="0" dirty="0" smtClean="0">
                <a:solidFill>
                  <a:srgbClr val="800000"/>
                </a:solidFill>
                <a:ea typeface="+mn-ea"/>
              </a:rPr>
              <a:t>Mobilization</a:t>
            </a:r>
          </a:p>
          <a:p>
            <a:pPr lvl="1" fontAlgn="auto">
              <a:spcBef>
                <a:spcPct val="0"/>
              </a:spcBef>
              <a:spcAft>
                <a:spcPts val="0"/>
              </a:spcAft>
              <a:buFont typeface="Arial"/>
              <a:buChar char="–"/>
              <a:defRPr/>
            </a:pPr>
            <a:endParaRPr lang="en-US" altLang="en-US" kern="0" dirty="0" smtClean="0">
              <a:solidFill>
                <a:srgbClr val="800000"/>
              </a:solidFill>
              <a:ea typeface="+mn-ea"/>
            </a:endParaRPr>
          </a:p>
          <a:p>
            <a:pPr marL="514350" indent="-514350" fontAlgn="auto">
              <a:spcBef>
                <a:spcPct val="0"/>
              </a:spcBef>
              <a:spcAft>
                <a:spcPts val="0"/>
              </a:spcAft>
              <a:buFont typeface="+mj-lt"/>
              <a:buAutoNum type="arabicPeriod"/>
              <a:defRPr/>
            </a:pPr>
            <a:r>
              <a:rPr lang="en-US" altLang="en-US" kern="0" dirty="0" smtClean="0">
                <a:solidFill>
                  <a:srgbClr val="800000"/>
                </a:solidFill>
                <a:ea typeface="+mn-ea"/>
              </a:rPr>
              <a:t>Two </a:t>
            </a:r>
            <a:r>
              <a:rPr lang="en-US" altLang="en-US" kern="0" dirty="0">
                <a:solidFill>
                  <a:srgbClr val="800000"/>
                </a:solidFill>
                <a:ea typeface="+mn-ea"/>
              </a:rPr>
              <a:t>week Health </a:t>
            </a:r>
            <a:r>
              <a:rPr lang="en-US" altLang="en-US" kern="0" dirty="0" smtClean="0">
                <a:solidFill>
                  <a:srgbClr val="800000"/>
                </a:solidFill>
                <a:ea typeface="+mn-ea"/>
              </a:rPr>
              <a:t>Fair</a:t>
            </a:r>
          </a:p>
          <a:p>
            <a:pPr marL="400050" lvl="1" indent="0" fontAlgn="auto">
              <a:spcBef>
                <a:spcPct val="0"/>
              </a:spcBef>
              <a:spcAft>
                <a:spcPts val="0"/>
              </a:spcAft>
              <a:buNone/>
              <a:defRPr/>
            </a:pPr>
            <a:endParaRPr lang="en-US" altLang="en-US" kern="0" dirty="0" smtClean="0">
              <a:solidFill>
                <a:srgbClr val="800000"/>
              </a:solidFill>
              <a:ea typeface="+mn-ea"/>
            </a:endParaRPr>
          </a:p>
          <a:p>
            <a:pPr marL="514350" indent="-514350" fontAlgn="auto">
              <a:spcBef>
                <a:spcPct val="0"/>
              </a:spcBef>
              <a:spcAft>
                <a:spcPts val="0"/>
              </a:spcAft>
              <a:buFont typeface="+mj-lt"/>
              <a:buAutoNum type="arabicPeriod"/>
              <a:defRPr/>
            </a:pPr>
            <a:r>
              <a:rPr lang="en-US" altLang="en-US" kern="0" dirty="0" smtClean="0">
                <a:solidFill>
                  <a:srgbClr val="800000"/>
                </a:solidFill>
                <a:ea typeface="+mn-ea"/>
              </a:rPr>
              <a:t>Home </a:t>
            </a:r>
            <a:r>
              <a:rPr lang="en-US" altLang="en-US" kern="0" dirty="0">
                <a:solidFill>
                  <a:srgbClr val="800000"/>
                </a:solidFill>
                <a:ea typeface="+mn-ea"/>
              </a:rPr>
              <a:t>testing for non-participants </a:t>
            </a:r>
          </a:p>
          <a:p>
            <a:pPr marL="0" indent="0" fontAlgn="auto">
              <a:spcAft>
                <a:spcPts val="0"/>
              </a:spcAft>
              <a:buFont typeface="Arial"/>
              <a:buNone/>
              <a:defRPr/>
            </a:pPr>
            <a:endParaRPr lang="en-US" dirty="0">
              <a:ea typeface="+mn-ea"/>
            </a:endParaRPr>
          </a:p>
        </p:txBody>
      </p:sp>
      <p:sp>
        <p:nvSpPr>
          <p:cNvPr id="17412" name="TextBox 3"/>
          <p:cNvSpPr txBox="1">
            <a:spLocks noChangeArrowheads="1"/>
          </p:cNvSpPr>
          <p:nvPr/>
        </p:nvSpPr>
        <p:spPr bwMode="auto">
          <a:xfrm>
            <a:off x="5805488" y="3568700"/>
            <a:ext cx="2535237"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a:latin typeface="Arial" charset="0"/>
              </a:rPr>
              <a:t>Chamie, </a:t>
            </a:r>
            <a:r>
              <a:rPr lang="en-US" sz="1600" i="1">
                <a:latin typeface="Arial" charset="0"/>
              </a:rPr>
              <a:t>Lancet HIV</a:t>
            </a:r>
            <a:r>
              <a:rPr lang="en-US" sz="1600">
                <a:latin typeface="Arial" charset="0"/>
              </a:rPr>
              <a:t> 2016</a:t>
            </a:r>
          </a:p>
        </p:txBody>
      </p:sp>
      <p:pic>
        <p:nvPicPr>
          <p:cNvPr id="17413"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3908425"/>
            <a:ext cx="1989138"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3" descr="C:\Users\steinfeldr\Desktop\Football matches\2014-11-13 16.09.4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1825" y="3975100"/>
            <a:ext cx="22987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6"/>
          <p:cNvPicPr>
            <a:picLocks noChangeAspect="1"/>
          </p:cNvPicPr>
          <p:nvPr/>
        </p:nvPicPr>
        <p:blipFill>
          <a:blip r:embed="rId5">
            <a:extLst>
              <a:ext uri="{28A0092B-C50C-407E-A947-70E740481C1C}">
                <a14:useLocalDpi xmlns:a14="http://schemas.microsoft.com/office/drawing/2010/main" val="0"/>
              </a:ext>
            </a:extLst>
          </a:blip>
          <a:srcRect t="15724" r="2193" b="-2"/>
          <a:stretch>
            <a:fillRect/>
          </a:stretch>
        </p:blipFill>
        <p:spPr bwMode="auto">
          <a:xfrm>
            <a:off x="968375" y="5354638"/>
            <a:ext cx="8154988"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9550" y="3908425"/>
            <a:ext cx="995363" cy="132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 name="Title 1"/>
          <p:cNvSpPr txBox="1">
            <a:spLocks/>
          </p:cNvSpPr>
          <p:nvPr/>
        </p:nvSpPr>
        <p:spPr>
          <a:xfrm>
            <a:off x="457200" y="0"/>
            <a:ext cx="8229600" cy="11430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900" dirty="0" smtClean="0">
                <a:solidFill>
                  <a:srgbClr val="000066"/>
                </a:solidFill>
                <a:ea typeface="ＭＳ Ｐゴシック" pitchFamily="-112" charset="-128"/>
                <a:cs typeface="ＭＳ Ｐゴシック" pitchFamily="-112" charset="-128"/>
              </a:rPr>
              <a:t>1. Testing </a:t>
            </a:r>
            <a:r>
              <a:rPr lang="en-US" sz="4900" dirty="0">
                <a:solidFill>
                  <a:srgbClr val="000066"/>
                </a:solidFill>
                <a:ea typeface="ＭＳ Ｐゴシック" pitchFamily="-112" charset="-128"/>
                <a:cs typeface="ＭＳ Ｐゴシック" pitchFamily="-112" charset="-128"/>
              </a:rPr>
              <a:t>Intervention: Annual Community-Based Testing</a:t>
            </a:r>
          </a:p>
        </p:txBody>
      </p:sp>
    </p:spTree>
    <p:extLst>
      <p:ext uri="{BB962C8B-B14F-4D97-AF65-F5344CB8AC3E}">
        <p14:creationId xmlns:p14="http://schemas.microsoft.com/office/powerpoint/2010/main" val="15438114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7725" y="487363"/>
            <a:ext cx="31115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7"/>
          <p:cNvPicPr>
            <a:picLocks noChangeAspect="1"/>
          </p:cNvPicPr>
          <p:nvPr/>
        </p:nvPicPr>
        <p:blipFill>
          <a:blip r:embed="rId4">
            <a:extLst>
              <a:ext uri="{28A0092B-C50C-407E-A947-70E740481C1C}">
                <a14:useLocalDpi xmlns:a14="http://schemas.microsoft.com/office/drawing/2010/main" val="0"/>
              </a:ext>
            </a:extLst>
          </a:blip>
          <a:srcRect t="424"/>
          <a:stretch>
            <a:fillRect/>
          </a:stretch>
        </p:blipFill>
        <p:spPr bwMode="auto">
          <a:xfrm>
            <a:off x="2660650" y="4564063"/>
            <a:ext cx="2476500"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8"/>
          <p:cNvPicPr>
            <a:picLocks noChangeAspect="1"/>
          </p:cNvPicPr>
          <p:nvPr/>
        </p:nvPicPr>
        <p:blipFill>
          <a:blip r:embed="rId5">
            <a:extLst>
              <a:ext uri="{28A0092B-C50C-407E-A947-70E740481C1C}">
                <a14:useLocalDpi xmlns:a14="http://schemas.microsoft.com/office/drawing/2010/main" val="0"/>
              </a:ext>
            </a:extLst>
          </a:blip>
          <a:srcRect t="1402" b="2"/>
          <a:stretch>
            <a:fillRect/>
          </a:stretch>
        </p:blipFill>
        <p:spPr bwMode="auto">
          <a:xfrm>
            <a:off x="3314700" y="2416175"/>
            <a:ext cx="2052638"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3175" y="0"/>
            <a:ext cx="9147175" cy="487363"/>
          </a:xfrm>
          <a:prstGeom prst="rect">
            <a:avLst/>
          </a:prstGeom>
          <a:solidFill>
            <a:srgbClr val="25406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198" name="TextBox 13"/>
          <p:cNvSpPr txBox="1">
            <a:spLocks noChangeArrowheads="1"/>
          </p:cNvSpPr>
          <p:nvPr/>
        </p:nvSpPr>
        <p:spPr bwMode="auto">
          <a:xfrm>
            <a:off x="123825" y="14288"/>
            <a:ext cx="6715125" cy="461962"/>
          </a:xfrm>
          <a:prstGeom prst="rect">
            <a:avLst/>
          </a:prstGeom>
          <a:noFill/>
          <a:ln>
            <a:noFill/>
          </a:ln>
          <a:extLst/>
        </p:spPr>
        <p:txBody>
          <a:bodyPr>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r>
              <a:rPr lang="en-US" sz="2400" dirty="0">
                <a:solidFill>
                  <a:srgbClr val="FFFF00"/>
                </a:solidFill>
              </a:rPr>
              <a:t>Community Health Campaigns – </a:t>
            </a:r>
            <a:r>
              <a:rPr lang="en-US" sz="2400" i="1" dirty="0">
                <a:solidFill>
                  <a:srgbClr val="FFFF00"/>
                </a:solidFill>
              </a:rPr>
              <a:t>Virtual tour</a:t>
            </a:r>
          </a:p>
        </p:txBody>
      </p:sp>
      <p:sp>
        <p:nvSpPr>
          <p:cNvPr id="8199" name="TextBox 1"/>
          <p:cNvSpPr txBox="1">
            <a:spLocks noChangeArrowheads="1"/>
          </p:cNvSpPr>
          <p:nvPr/>
        </p:nvSpPr>
        <p:spPr bwMode="auto">
          <a:xfrm>
            <a:off x="792163" y="2041525"/>
            <a:ext cx="1765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pPr algn="ctr"/>
            <a:r>
              <a:rPr lang="en-US" sz="1600" b="1">
                <a:latin typeface="Arial" charset="0"/>
              </a:rPr>
              <a:t>Mobilization</a:t>
            </a:r>
          </a:p>
        </p:txBody>
      </p:sp>
      <p:sp>
        <p:nvSpPr>
          <p:cNvPr id="8200" name="TextBox 13"/>
          <p:cNvSpPr txBox="1">
            <a:spLocks noChangeArrowheads="1"/>
          </p:cNvSpPr>
          <p:nvPr/>
        </p:nvSpPr>
        <p:spPr bwMode="auto">
          <a:xfrm>
            <a:off x="3565525" y="2027238"/>
            <a:ext cx="2692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pPr algn="ctr"/>
            <a:r>
              <a:rPr lang="en-US" sz="1600" b="1">
                <a:latin typeface="Arial" charset="0"/>
              </a:rPr>
              <a:t>Sites within communities</a:t>
            </a:r>
          </a:p>
        </p:txBody>
      </p:sp>
      <p:pic>
        <p:nvPicPr>
          <p:cNvPr id="8201" name="Picture 3" descr="C:\Users\steinfeldr\Desktop\Football matches\2014-11-13 16.09.4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75" y="487363"/>
            <a:ext cx="296862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TextBox 15"/>
          <p:cNvSpPr txBox="1">
            <a:spLocks noChangeArrowheads="1"/>
          </p:cNvSpPr>
          <p:nvPr/>
        </p:nvSpPr>
        <p:spPr bwMode="auto">
          <a:xfrm>
            <a:off x="2895600" y="4227513"/>
            <a:ext cx="28638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pPr algn="ctr"/>
            <a:r>
              <a:rPr lang="en-US" sz="1600" b="1">
                <a:latin typeface="Arial" charset="0"/>
              </a:rPr>
              <a:t>Blood Pressure Station</a:t>
            </a:r>
          </a:p>
        </p:txBody>
      </p:sp>
      <p:cxnSp>
        <p:nvCxnSpPr>
          <p:cNvPr id="4" name="Straight Arrow Connector 3"/>
          <p:cNvCxnSpPr>
            <a:cxnSpLocks noChangeShapeType="1"/>
          </p:cNvCxnSpPr>
          <p:nvPr/>
        </p:nvCxnSpPr>
        <p:spPr bwMode="auto">
          <a:xfrm>
            <a:off x="3076575" y="1301750"/>
            <a:ext cx="320675" cy="4763"/>
          </a:xfrm>
          <a:prstGeom prst="straightConnector1">
            <a:avLst/>
          </a:prstGeom>
          <a:noFill/>
          <a:ln w="38100">
            <a:solidFill>
              <a:srgbClr val="0000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8204" name="Picture 4" descr="Screen Shot 2016-04-18 at 10.27.48 A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70700" y="487363"/>
            <a:ext cx="22034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5" name="TextBox 22"/>
          <p:cNvSpPr txBox="1">
            <a:spLocks noChangeArrowheads="1"/>
          </p:cNvSpPr>
          <p:nvPr/>
        </p:nvSpPr>
        <p:spPr bwMode="auto">
          <a:xfrm>
            <a:off x="6781800" y="2057400"/>
            <a:ext cx="2438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pPr algn="ctr"/>
            <a:r>
              <a:rPr lang="en-US" sz="1600" b="1">
                <a:latin typeface="Arial" charset="0"/>
              </a:rPr>
              <a:t>Health Education</a:t>
            </a:r>
          </a:p>
        </p:txBody>
      </p:sp>
      <p:sp>
        <p:nvSpPr>
          <p:cNvPr id="8206" name="TextBox 24"/>
          <p:cNvSpPr txBox="1">
            <a:spLocks noChangeArrowheads="1"/>
          </p:cNvSpPr>
          <p:nvPr/>
        </p:nvSpPr>
        <p:spPr bwMode="auto">
          <a:xfrm>
            <a:off x="71438" y="4241800"/>
            <a:ext cx="29003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pPr algn="ctr"/>
            <a:r>
              <a:rPr lang="en-US" sz="1600" b="1">
                <a:latin typeface="Arial" charset="0"/>
              </a:rPr>
              <a:t>Welcome Area/Biometrics </a:t>
            </a:r>
          </a:p>
        </p:txBody>
      </p:sp>
      <p:pic>
        <p:nvPicPr>
          <p:cNvPr id="8207" name="Picture 26"/>
          <p:cNvPicPr>
            <a:picLocks noChangeAspect="1"/>
          </p:cNvPicPr>
          <p:nvPr/>
        </p:nvPicPr>
        <p:blipFill>
          <a:blip r:embed="rId8">
            <a:extLst>
              <a:ext uri="{28A0092B-C50C-407E-A947-70E740481C1C}">
                <a14:useLocalDpi xmlns:a14="http://schemas.microsoft.com/office/drawing/2010/main" val="0"/>
              </a:ext>
            </a:extLst>
          </a:blip>
          <a:srcRect l="19247" r="16223"/>
          <a:stretch>
            <a:fillRect/>
          </a:stretch>
        </p:blipFill>
        <p:spPr bwMode="auto">
          <a:xfrm>
            <a:off x="5761038" y="2444750"/>
            <a:ext cx="1728787"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8" name="Picture 8" descr="Screen Shot 2016-04-18 at 10.13.15 A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535863" y="2432050"/>
            <a:ext cx="1420812"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9" name="TextBox 29"/>
          <p:cNvSpPr txBox="1">
            <a:spLocks noChangeArrowheads="1"/>
          </p:cNvSpPr>
          <p:nvPr/>
        </p:nvSpPr>
        <p:spPr bwMode="auto">
          <a:xfrm>
            <a:off x="5638800" y="4235450"/>
            <a:ext cx="3352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pPr algn="ctr"/>
            <a:r>
              <a:rPr lang="en-US" sz="1600" b="1">
                <a:latin typeface="Arial" charset="0"/>
              </a:rPr>
              <a:t>CHC Lab: Diabetes, HIV, Malaria</a:t>
            </a:r>
          </a:p>
        </p:txBody>
      </p:sp>
      <p:cxnSp>
        <p:nvCxnSpPr>
          <p:cNvPr id="31" name="Straight Arrow Connector 30"/>
          <p:cNvCxnSpPr>
            <a:cxnSpLocks noChangeShapeType="1"/>
          </p:cNvCxnSpPr>
          <p:nvPr/>
        </p:nvCxnSpPr>
        <p:spPr bwMode="auto">
          <a:xfrm flipV="1">
            <a:off x="12700" y="3321050"/>
            <a:ext cx="355600" cy="3175"/>
          </a:xfrm>
          <a:prstGeom prst="straightConnector1">
            <a:avLst/>
          </a:prstGeom>
          <a:noFill/>
          <a:ln w="38100">
            <a:solidFill>
              <a:srgbClr val="0000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2" name="Straight Arrow Connector 31"/>
          <p:cNvCxnSpPr>
            <a:cxnSpLocks noChangeShapeType="1"/>
          </p:cNvCxnSpPr>
          <p:nvPr/>
        </p:nvCxnSpPr>
        <p:spPr bwMode="auto">
          <a:xfrm flipV="1">
            <a:off x="2968625" y="3324225"/>
            <a:ext cx="355600" cy="3175"/>
          </a:xfrm>
          <a:prstGeom prst="straightConnector1">
            <a:avLst/>
          </a:prstGeom>
          <a:noFill/>
          <a:ln w="38100">
            <a:solidFill>
              <a:srgbClr val="0000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3" name="Straight Arrow Connector 32"/>
          <p:cNvCxnSpPr>
            <a:cxnSpLocks noChangeShapeType="1"/>
          </p:cNvCxnSpPr>
          <p:nvPr/>
        </p:nvCxnSpPr>
        <p:spPr bwMode="auto">
          <a:xfrm flipV="1">
            <a:off x="5391150" y="3327400"/>
            <a:ext cx="355600" cy="3175"/>
          </a:xfrm>
          <a:prstGeom prst="straightConnector1">
            <a:avLst/>
          </a:prstGeom>
          <a:noFill/>
          <a:ln w="38100">
            <a:solidFill>
              <a:srgbClr val="0000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8213" name="Picture 33"/>
          <p:cNvPicPr>
            <a:picLocks noChangeAspect="1"/>
          </p:cNvPicPr>
          <p:nvPr/>
        </p:nvPicPr>
        <p:blipFill>
          <a:blip r:embed="rId10">
            <a:extLst>
              <a:ext uri="{28A0092B-C50C-407E-A947-70E740481C1C}">
                <a14:useLocalDpi xmlns:a14="http://schemas.microsoft.com/office/drawing/2010/main" val="0"/>
              </a:ext>
            </a:extLst>
          </a:blip>
          <a:srcRect l="27455" r="3801"/>
          <a:stretch>
            <a:fillRect/>
          </a:stretch>
        </p:blipFill>
        <p:spPr bwMode="auto">
          <a:xfrm>
            <a:off x="336550" y="4575175"/>
            <a:ext cx="203835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4" name="TextBox 34"/>
          <p:cNvSpPr txBox="1">
            <a:spLocks noChangeArrowheads="1"/>
          </p:cNvSpPr>
          <p:nvPr/>
        </p:nvSpPr>
        <p:spPr bwMode="auto">
          <a:xfrm>
            <a:off x="152400" y="6488113"/>
            <a:ext cx="2209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pPr algn="ctr"/>
            <a:r>
              <a:rPr lang="en-US" sz="1600" b="1">
                <a:latin typeface="Arial" charset="0"/>
              </a:rPr>
              <a:t>Results &amp; Care</a:t>
            </a:r>
          </a:p>
        </p:txBody>
      </p:sp>
      <p:pic>
        <p:nvPicPr>
          <p:cNvPr id="8215" name="Picture 3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500813" y="4579938"/>
            <a:ext cx="2668587"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6" name="Picture 36"/>
          <p:cNvPicPr>
            <a:picLocks noChangeAspect="1"/>
          </p:cNvPicPr>
          <p:nvPr/>
        </p:nvPicPr>
        <p:blipFill>
          <a:blip r:embed="rId12">
            <a:extLst>
              <a:ext uri="{28A0092B-C50C-407E-A947-70E740481C1C}">
                <a14:useLocalDpi xmlns:a14="http://schemas.microsoft.com/office/drawing/2010/main" val="0"/>
              </a:ext>
            </a:extLst>
          </a:blip>
          <a:srcRect l="4660"/>
          <a:stretch>
            <a:fillRect/>
          </a:stretch>
        </p:blipFill>
        <p:spPr bwMode="auto">
          <a:xfrm>
            <a:off x="5407025" y="4564063"/>
            <a:ext cx="1422400"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7" name="TextBox 37"/>
          <p:cNvSpPr txBox="1">
            <a:spLocks noChangeArrowheads="1"/>
          </p:cNvSpPr>
          <p:nvPr/>
        </p:nvSpPr>
        <p:spPr bwMode="auto">
          <a:xfrm>
            <a:off x="6248400" y="6519863"/>
            <a:ext cx="1765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pPr algn="ctr"/>
            <a:r>
              <a:rPr lang="en-US" sz="1600" b="1">
                <a:latin typeface="Arial" charset="0"/>
              </a:rPr>
              <a:t>Raffle &amp; Exit</a:t>
            </a:r>
          </a:p>
        </p:txBody>
      </p:sp>
      <p:sp>
        <p:nvSpPr>
          <p:cNvPr id="8218" name="TextBox 38"/>
          <p:cNvSpPr txBox="1">
            <a:spLocks noChangeArrowheads="1"/>
          </p:cNvSpPr>
          <p:nvPr/>
        </p:nvSpPr>
        <p:spPr bwMode="auto">
          <a:xfrm>
            <a:off x="2057400" y="6477000"/>
            <a:ext cx="3451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pPr algn="ctr"/>
            <a:r>
              <a:rPr lang="en-US" sz="1600" b="1">
                <a:latin typeface="Arial" charset="0"/>
              </a:rPr>
              <a:t>Deworming/Vit A</a:t>
            </a:r>
          </a:p>
        </p:txBody>
      </p:sp>
      <p:cxnSp>
        <p:nvCxnSpPr>
          <p:cNvPr id="40" name="Straight Arrow Connector 39"/>
          <p:cNvCxnSpPr>
            <a:cxnSpLocks noChangeShapeType="1"/>
          </p:cNvCxnSpPr>
          <p:nvPr/>
        </p:nvCxnSpPr>
        <p:spPr bwMode="auto">
          <a:xfrm>
            <a:off x="6483350" y="1303338"/>
            <a:ext cx="403225" cy="0"/>
          </a:xfrm>
          <a:prstGeom prst="straightConnector1">
            <a:avLst/>
          </a:prstGeom>
          <a:noFill/>
          <a:ln w="38100">
            <a:solidFill>
              <a:srgbClr val="0000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3" name="Straight Arrow Connector 42"/>
          <p:cNvCxnSpPr>
            <a:cxnSpLocks noChangeShapeType="1"/>
          </p:cNvCxnSpPr>
          <p:nvPr/>
        </p:nvCxnSpPr>
        <p:spPr bwMode="auto">
          <a:xfrm flipV="1">
            <a:off x="12700" y="5530850"/>
            <a:ext cx="355600" cy="3175"/>
          </a:xfrm>
          <a:prstGeom prst="straightConnector1">
            <a:avLst/>
          </a:prstGeom>
          <a:noFill/>
          <a:ln w="38100">
            <a:solidFill>
              <a:srgbClr val="0000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4" name="Straight Arrow Connector 43"/>
          <p:cNvCxnSpPr>
            <a:cxnSpLocks noChangeShapeType="1"/>
          </p:cNvCxnSpPr>
          <p:nvPr/>
        </p:nvCxnSpPr>
        <p:spPr bwMode="auto">
          <a:xfrm flipV="1">
            <a:off x="2379663" y="5534025"/>
            <a:ext cx="355600" cy="3175"/>
          </a:xfrm>
          <a:prstGeom prst="straightConnector1">
            <a:avLst/>
          </a:prstGeom>
          <a:noFill/>
          <a:ln w="38100">
            <a:solidFill>
              <a:srgbClr val="0000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5" name="Straight Arrow Connector 44"/>
          <p:cNvCxnSpPr>
            <a:cxnSpLocks noChangeShapeType="1"/>
          </p:cNvCxnSpPr>
          <p:nvPr/>
        </p:nvCxnSpPr>
        <p:spPr bwMode="auto">
          <a:xfrm flipV="1">
            <a:off x="5094288" y="5527675"/>
            <a:ext cx="355600" cy="3175"/>
          </a:xfrm>
          <a:prstGeom prst="straightConnector1">
            <a:avLst/>
          </a:prstGeom>
          <a:noFill/>
          <a:ln w="38100">
            <a:solidFill>
              <a:srgbClr val="0000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8223" name="Picture 3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95288" y="2565400"/>
            <a:ext cx="2300287"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09110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152525"/>
            <a:ext cx="8024813"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2"/>
          <p:cNvSpPr txBox="1">
            <a:spLocks noChangeArrowheads="1"/>
          </p:cNvSpPr>
          <p:nvPr/>
        </p:nvSpPr>
        <p:spPr bwMode="auto">
          <a:xfrm>
            <a:off x="7767638" y="1885950"/>
            <a:ext cx="1266893" cy="430887"/>
          </a:xfrm>
          <a:prstGeom prst="rect">
            <a:avLst/>
          </a:prstGeom>
          <a:solidFill>
            <a:schemeClr val="bg1"/>
          </a:solidFill>
          <a:ln w="9525">
            <a:solidFill>
              <a:schemeClr val="tx1"/>
            </a:solidFill>
            <a:miter lim="800000"/>
            <a:headEnd/>
            <a:tailEnd/>
          </a:ln>
        </p:spPr>
        <p:txBody>
          <a:bodyPr wrap="none">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r>
              <a:rPr lang="en-US" sz="2200">
                <a:latin typeface="Arial" charset="0"/>
              </a:rPr>
              <a:t>Baseline </a:t>
            </a:r>
          </a:p>
        </p:txBody>
      </p:sp>
      <p:sp>
        <p:nvSpPr>
          <p:cNvPr id="9220" name="TextBox 4"/>
          <p:cNvSpPr txBox="1">
            <a:spLocks noChangeArrowheads="1"/>
          </p:cNvSpPr>
          <p:nvPr/>
        </p:nvSpPr>
        <p:spPr bwMode="auto">
          <a:xfrm>
            <a:off x="7663553" y="3384550"/>
            <a:ext cx="1454382" cy="430887"/>
          </a:xfrm>
          <a:prstGeom prst="rect">
            <a:avLst/>
          </a:prstGeom>
          <a:solidFill>
            <a:schemeClr val="bg1"/>
          </a:solidFill>
          <a:ln w="9525">
            <a:solidFill>
              <a:schemeClr val="tx1"/>
            </a:solidFill>
            <a:miter lim="800000"/>
            <a:headEnd/>
            <a:tailEnd/>
          </a:ln>
        </p:spPr>
        <p:txBody>
          <a:bodyPr wrap="none">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r>
              <a:rPr lang="en-US" sz="2200" dirty="0">
                <a:latin typeface="Arial" charset="0"/>
              </a:rPr>
              <a:t>Post-CHC </a:t>
            </a:r>
          </a:p>
        </p:txBody>
      </p:sp>
      <p:sp>
        <p:nvSpPr>
          <p:cNvPr id="9221" name="TextBox 5"/>
          <p:cNvSpPr txBox="1">
            <a:spLocks noChangeArrowheads="1"/>
          </p:cNvSpPr>
          <p:nvPr/>
        </p:nvSpPr>
        <p:spPr bwMode="auto">
          <a:xfrm>
            <a:off x="7603408" y="4832350"/>
            <a:ext cx="1457324" cy="430887"/>
          </a:xfrm>
          <a:prstGeom prst="rect">
            <a:avLst/>
          </a:prstGeom>
          <a:solidFill>
            <a:schemeClr val="bg1"/>
          </a:solidFill>
          <a:ln w="9525">
            <a:solidFill>
              <a:schemeClr val="tx1"/>
            </a:solidFill>
            <a:miter lim="800000"/>
            <a:headEnd/>
            <a:tailEnd/>
          </a:ln>
        </p:spPr>
        <p:txBody>
          <a:bodyPr wrap="square">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r>
              <a:rPr lang="en-US" sz="2200">
                <a:latin typeface="Arial" charset="0"/>
              </a:rPr>
              <a:t>Complete </a:t>
            </a:r>
          </a:p>
        </p:txBody>
      </p:sp>
      <p:sp>
        <p:nvSpPr>
          <p:cNvPr id="9222" name="TextBox 6"/>
          <p:cNvSpPr txBox="1">
            <a:spLocks noChangeArrowheads="1"/>
          </p:cNvSpPr>
          <p:nvPr/>
        </p:nvSpPr>
        <p:spPr bwMode="auto">
          <a:xfrm>
            <a:off x="5410200" y="1127125"/>
            <a:ext cx="2087563" cy="368300"/>
          </a:xfrm>
          <a:prstGeom prst="rect">
            <a:avLst/>
          </a:prstGeom>
          <a:solidFill>
            <a:srgbClr val="000090"/>
          </a:solidFill>
          <a:ln>
            <a:noFill/>
          </a:ln>
          <a:extLst/>
        </p:spPr>
        <p:txBody>
          <a:bodyPr wrap="none">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r>
              <a:rPr lang="en-US" sz="1800">
                <a:solidFill>
                  <a:schemeClr val="bg2"/>
                </a:solidFill>
                <a:latin typeface="Arial" charset="0"/>
              </a:rPr>
              <a:t>NYATOTO,KENYA</a:t>
            </a:r>
          </a:p>
        </p:txBody>
      </p:sp>
      <p:sp>
        <p:nvSpPr>
          <p:cNvPr id="9223" name="TextBox 7"/>
          <p:cNvSpPr txBox="1">
            <a:spLocks noChangeArrowheads="1"/>
          </p:cNvSpPr>
          <p:nvPr/>
        </p:nvSpPr>
        <p:spPr bwMode="auto">
          <a:xfrm>
            <a:off x="1995488" y="1125537"/>
            <a:ext cx="2492375" cy="369888"/>
          </a:xfrm>
          <a:prstGeom prst="rect">
            <a:avLst/>
          </a:prstGeom>
          <a:solidFill>
            <a:srgbClr val="000090"/>
          </a:solidFill>
          <a:ln>
            <a:noFill/>
          </a:ln>
          <a:extLst/>
        </p:spPr>
        <p:txBody>
          <a:bodyPr wrap="none">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r>
              <a:rPr lang="en-US" sz="1800" dirty="0">
                <a:solidFill>
                  <a:schemeClr val="bg2"/>
                </a:solidFill>
                <a:latin typeface="Arial" charset="0"/>
              </a:rPr>
              <a:t>NAMKOMA, UGANDA</a:t>
            </a:r>
          </a:p>
        </p:txBody>
      </p:sp>
      <p:sp>
        <p:nvSpPr>
          <p:cNvPr id="9224" name="TextBox 8"/>
          <p:cNvSpPr txBox="1">
            <a:spLocks noChangeArrowheads="1"/>
          </p:cNvSpPr>
          <p:nvPr/>
        </p:nvSpPr>
        <p:spPr bwMode="auto">
          <a:xfrm>
            <a:off x="182563" y="1127125"/>
            <a:ext cx="1723549" cy="369332"/>
          </a:xfrm>
          <a:prstGeom prst="rect">
            <a:avLst/>
          </a:prstGeom>
          <a:solidFill>
            <a:srgbClr val="000090"/>
          </a:solidFill>
          <a:ln>
            <a:noFill/>
          </a:ln>
          <a:extLst/>
        </p:spPr>
        <p:txBody>
          <a:bodyPr wrap="none">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r>
              <a:rPr lang="en-US" sz="1800" dirty="0" smtClean="0">
                <a:solidFill>
                  <a:schemeClr val="bg2"/>
                </a:solidFill>
                <a:latin typeface="Arial" charset="0"/>
              </a:rPr>
              <a:t>NYAMUYANJA</a:t>
            </a:r>
            <a:endParaRPr lang="en-US" sz="1800" dirty="0">
              <a:solidFill>
                <a:schemeClr val="bg2"/>
              </a:solidFill>
              <a:latin typeface="Arial" charset="0"/>
            </a:endParaRPr>
          </a:p>
        </p:txBody>
      </p:sp>
      <p:sp>
        <p:nvSpPr>
          <p:cNvPr id="9225" name="TextBox 3"/>
          <p:cNvSpPr txBox="1">
            <a:spLocks noChangeArrowheads="1"/>
          </p:cNvSpPr>
          <p:nvPr/>
        </p:nvSpPr>
        <p:spPr bwMode="auto">
          <a:xfrm>
            <a:off x="6084888" y="6475413"/>
            <a:ext cx="28257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r>
              <a:rPr lang="en-US" sz="1800">
                <a:latin typeface="Arial" charset="0"/>
              </a:rPr>
              <a:t>Chamie, Lancet HIV 2016</a:t>
            </a:r>
          </a:p>
        </p:txBody>
      </p:sp>
      <p:sp>
        <p:nvSpPr>
          <p:cNvPr id="11" name="Title 1"/>
          <p:cNvSpPr txBox="1">
            <a:spLocks/>
          </p:cNvSpPr>
          <p:nvPr/>
        </p:nvSpPr>
        <p:spPr>
          <a:xfrm>
            <a:off x="457200" y="0"/>
            <a:ext cx="8229600" cy="1143000"/>
          </a:xfrm>
          <a:prstGeom prst="rect">
            <a:avLst/>
          </a:prstGeom>
        </p:spPr>
        <p:txBody>
          <a:bodyPr vert="horz" lIns="91440" tIns="45720" rIns="91440" bIns="45720" rtlCol="0" anchor="ctr">
            <a:normAutofit fontScale="8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900" dirty="0" smtClean="0">
                <a:solidFill>
                  <a:srgbClr val="000066"/>
                </a:solidFill>
                <a:ea typeface="ＭＳ Ｐゴシック" pitchFamily="-112" charset="-128"/>
                <a:cs typeface="ＭＳ Ｐゴシック" pitchFamily="-112" charset="-128"/>
              </a:rPr>
              <a:t>89% Post-Baseline Testing Coverage</a:t>
            </a:r>
            <a:endParaRPr lang="en-US" sz="4900" dirty="0">
              <a:solidFill>
                <a:srgbClr val="000066"/>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2847906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Box 4"/>
          <p:cNvSpPr txBox="1">
            <a:spLocks noChangeArrowheads="1"/>
          </p:cNvSpPr>
          <p:nvPr/>
        </p:nvSpPr>
        <p:spPr bwMode="auto">
          <a:xfrm>
            <a:off x="268335" y="1337645"/>
            <a:ext cx="3904815" cy="2862322"/>
          </a:xfrm>
          <a:prstGeom prst="rect">
            <a:avLst/>
          </a:prstGeom>
          <a:solidFill>
            <a:srgbClr val="A8DBF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pPr marL="457200" indent="-457200">
              <a:buAutoNum type="arabicPeriod"/>
            </a:pPr>
            <a:r>
              <a:rPr lang="en-US" sz="1800" b="1" dirty="0" smtClean="0">
                <a:solidFill>
                  <a:srgbClr val="000090"/>
                </a:solidFill>
                <a:latin typeface="+mn-lt"/>
              </a:rPr>
              <a:t>Efficient </a:t>
            </a:r>
            <a:r>
              <a:rPr lang="en-US" sz="1800" b="1" dirty="0">
                <a:solidFill>
                  <a:schemeClr val="tx2"/>
                </a:solidFill>
                <a:latin typeface="+mn-lt"/>
              </a:rPr>
              <a:t>Visits for Patients and </a:t>
            </a:r>
            <a:r>
              <a:rPr lang="en-US" sz="1800" b="1" dirty="0" smtClean="0">
                <a:solidFill>
                  <a:schemeClr val="tx2"/>
                </a:solidFill>
                <a:latin typeface="+mn-lt"/>
              </a:rPr>
              <a:t>Staff</a:t>
            </a:r>
          </a:p>
          <a:p>
            <a:endParaRPr lang="en-US" sz="1600" dirty="0">
              <a:solidFill>
                <a:schemeClr val="tx2"/>
              </a:solidFill>
              <a:latin typeface="+mn-lt"/>
            </a:endParaRPr>
          </a:p>
          <a:p>
            <a:pPr marL="0" lvl="2"/>
            <a:r>
              <a:rPr lang="en-US" sz="1600" dirty="0">
                <a:solidFill>
                  <a:schemeClr val="tx2"/>
                </a:solidFill>
                <a:latin typeface="+mn-lt"/>
              </a:rPr>
              <a:t>• </a:t>
            </a:r>
            <a:r>
              <a:rPr lang="en-US" sz="1600" dirty="0" smtClean="0">
                <a:solidFill>
                  <a:schemeClr val="tx2"/>
                </a:solidFill>
                <a:latin typeface="+mn-lt"/>
              </a:rPr>
              <a:t> ART </a:t>
            </a:r>
            <a:r>
              <a:rPr lang="en-US" sz="1600" dirty="0">
                <a:solidFill>
                  <a:schemeClr val="tx2"/>
                </a:solidFill>
                <a:latin typeface="+mn-lt"/>
              </a:rPr>
              <a:t>start at first clinic visit as </a:t>
            </a:r>
            <a:r>
              <a:rPr lang="en-US" sz="1600" dirty="0" smtClean="0">
                <a:solidFill>
                  <a:schemeClr val="tx2"/>
                </a:solidFill>
                <a:latin typeface="+mn-lt"/>
              </a:rPr>
              <a:t>indicated</a:t>
            </a:r>
          </a:p>
          <a:p>
            <a:pPr marL="0" lvl="2"/>
            <a:endParaRPr lang="en-US" sz="1600" dirty="0">
              <a:solidFill>
                <a:schemeClr val="tx2"/>
              </a:solidFill>
              <a:latin typeface="+mn-lt"/>
            </a:endParaRPr>
          </a:p>
          <a:p>
            <a:pPr marL="0" lvl="2"/>
            <a:r>
              <a:rPr lang="en-US" sz="1600" dirty="0">
                <a:solidFill>
                  <a:schemeClr val="tx2"/>
                </a:solidFill>
                <a:latin typeface="+mn-lt"/>
              </a:rPr>
              <a:t>• </a:t>
            </a:r>
            <a:r>
              <a:rPr lang="en-US" sz="1600" dirty="0" smtClean="0">
                <a:solidFill>
                  <a:schemeClr val="tx2"/>
                </a:solidFill>
                <a:latin typeface="+mn-lt"/>
              </a:rPr>
              <a:t> Triage </a:t>
            </a:r>
            <a:r>
              <a:rPr lang="en-US" sz="1600" dirty="0">
                <a:solidFill>
                  <a:schemeClr val="tx2"/>
                </a:solidFill>
                <a:latin typeface="+mn-lt"/>
              </a:rPr>
              <a:t>by nurse or other extender </a:t>
            </a:r>
            <a:endParaRPr lang="en-US" sz="1600" dirty="0" smtClean="0">
              <a:solidFill>
                <a:schemeClr val="tx2"/>
              </a:solidFill>
              <a:latin typeface="+mn-lt"/>
            </a:endParaRPr>
          </a:p>
          <a:p>
            <a:pPr marL="0" lvl="2"/>
            <a:endParaRPr lang="en-US" sz="1600" dirty="0">
              <a:solidFill>
                <a:schemeClr val="tx2"/>
              </a:solidFill>
              <a:latin typeface="+mn-lt"/>
            </a:endParaRPr>
          </a:p>
          <a:p>
            <a:pPr marL="0" lvl="2">
              <a:buFontTx/>
              <a:buChar char="•"/>
            </a:pPr>
            <a:r>
              <a:rPr lang="en-US" sz="1600" dirty="0" smtClean="0">
                <a:solidFill>
                  <a:schemeClr val="tx2"/>
                </a:solidFill>
                <a:latin typeface="+mn-lt"/>
              </a:rPr>
              <a:t>  Co</a:t>
            </a:r>
            <a:r>
              <a:rPr lang="en-US" sz="1600" dirty="0">
                <a:solidFill>
                  <a:schemeClr val="tx2"/>
                </a:solidFill>
                <a:latin typeface="+mn-lt"/>
              </a:rPr>
              <a:t>-location of </a:t>
            </a:r>
            <a:r>
              <a:rPr lang="en-US" sz="1600" dirty="0" smtClean="0">
                <a:solidFill>
                  <a:schemeClr val="tx2"/>
                </a:solidFill>
                <a:latin typeface="+mn-lt"/>
              </a:rPr>
              <a:t>services</a:t>
            </a:r>
          </a:p>
          <a:p>
            <a:pPr marL="0" lvl="2">
              <a:buFontTx/>
              <a:buChar char="•"/>
            </a:pPr>
            <a:endParaRPr lang="en-US" sz="1600" dirty="0">
              <a:solidFill>
                <a:schemeClr val="tx2"/>
              </a:solidFill>
              <a:latin typeface="+mn-lt"/>
            </a:endParaRPr>
          </a:p>
          <a:p>
            <a:pPr marL="0" lvl="2"/>
            <a:r>
              <a:rPr lang="en-US" sz="1600" dirty="0" smtClean="0">
                <a:solidFill>
                  <a:schemeClr val="tx2"/>
                </a:solidFill>
                <a:latin typeface="+mn-lt"/>
              </a:rPr>
              <a:t>• </a:t>
            </a:r>
            <a:r>
              <a:rPr lang="en-US" sz="1600" dirty="0">
                <a:solidFill>
                  <a:schemeClr val="tx2"/>
                </a:solidFill>
                <a:latin typeface="+mn-lt"/>
              </a:rPr>
              <a:t>Clinic </a:t>
            </a:r>
            <a:r>
              <a:rPr lang="en-US" sz="1600" dirty="0" smtClean="0">
                <a:solidFill>
                  <a:schemeClr val="tx2"/>
                </a:solidFill>
                <a:latin typeface="+mn-lt"/>
              </a:rPr>
              <a:t>visits/ART </a:t>
            </a:r>
            <a:r>
              <a:rPr lang="en-US" sz="1600" dirty="0">
                <a:solidFill>
                  <a:schemeClr val="tx2"/>
                </a:solidFill>
                <a:latin typeface="+mn-lt"/>
              </a:rPr>
              <a:t>dispensation every</a:t>
            </a:r>
          </a:p>
          <a:p>
            <a:pPr marL="0" lvl="2"/>
            <a:r>
              <a:rPr lang="en-US" sz="1600" dirty="0">
                <a:solidFill>
                  <a:schemeClr val="tx2"/>
                </a:solidFill>
                <a:latin typeface="+mn-lt"/>
              </a:rPr>
              <a:t>     3 </a:t>
            </a:r>
            <a:r>
              <a:rPr lang="en-US" sz="1600" dirty="0" smtClean="0">
                <a:solidFill>
                  <a:schemeClr val="tx2"/>
                </a:solidFill>
                <a:latin typeface="+mn-lt"/>
              </a:rPr>
              <a:t>months (rather than every 1-2 months)</a:t>
            </a:r>
            <a:endParaRPr lang="en-US" sz="1600" dirty="0">
              <a:solidFill>
                <a:schemeClr val="tx2"/>
              </a:solidFill>
              <a:latin typeface="+mn-lt"/>
            </a:endParaRPr>
          </a:p>
        </p:txBody>
      </p:sp>
      <p:sp>
        <p:nvSpPr>
          <p:cNvPr id="6" name="TextBox 5"/>
          <p:cNvSpPr txBox="1"/>
          <p:nvPr/>
        </p:nvSpPr>
        <p:spPr>
          <a:xfrm>
            <a:off x="4586967" y="1337645"/>
            <a:ext cx="3760772" cy="2954655"/>
          </a:xfrm>
          <a:prstGeom prst="rect">
            <a:avLst/>
          </a:prstGeom>
          <a:solidFill>
            <a:srgbClr val="FFE97D"/>
          </a:solidFill>
        </p:spPr>
        <p:txBody>
          <a:bodyPr wrap="square">
            <a:spAutoFit/>
          </a:bodyPr>
          <a:lstStyle/>
          <a:p>
            <a:pPr>
              <a:defRPr/>
            </a:pPr>
            <a:r>
              <a:rPr lang="en-US" b="1" dirty="0">
                <a:solidFill>
                  <a:srgbClr val="000090"/>
                </a:solidFill>
                <a:ea typeface="ＭＳ Ｐゴシック" pitchFamily="34" charset="-128"/>
                <a:cs typeface="+mn-cs"/>
              </a:rPr>
              <a:t>2. Patient</a:t>
            </a:r>
            <a:r>
              <a:rPr lang="en-US" b="1" dirty="0">
                <a:solidFill>
                  <a:schemeClr val="tx2"/>
                </a:solidFill>
                <a:ea typeface="ＭＳ Ｐゴシック" pitchFamily="34" charset="-128"/>
                <a:cs typeface="+mn-cs"/>
              </a:rPr>
              <a:t>-centered approach to care</a:t>
            </a:r>
          </a:p>
          <a:p>
            <a:pPr marL="0" lvl="2">
              <a:defRPr/>
            </a:pPr>
            <a:endParaRPr lang="en-US" sz="800" dirty="0">
              <a:solidFill>
                <a:schemeClr val="tx2"/>
              </a:solidFill>
              <a:ea typeface="ＭＳ Ｐゴシック" pitchFamily="34" charset="-128"/>
              <a:cs typeface="+mn-cs"/>
            </a:endParaRPr>
          </a:p>
          <a:p>
            <a:pPr marL="285750" lvl="2" indent="-285750">
              <a:buFont typeface="Arial" panose="020B0604020202020204" pitchFamily="34" charset="0"/>
              <a:buChar char="•"/>
              <a:defRPr/>
            </a:pPr>
            <a:r>
              <a:rPr lang="en-US" sz="1600" dirty="0">
                <a:solidFill>
                  <a:schemeClr val="tx2"/>
                </a:solidFill>
                <a:ea typeface="ＭＳ Ｐゴシック" pitchFamily="34" charset="-128"/>
                <a:cs typeface="+mn-cs"/>
              </a:rPr>
              <a:t>Welcoming </a:t>
            </a:r>
            <a:r>
              <a:rPr lang="en-US" sz="1600" dirty="0" smtClean="0">
                <a:solidFill>
                  <a:schemeClr val="tx2"/>
                </a:solidFill>
                <a:ea typeface="ＭＳ Ｐゴシック" pitchFamily="34" charset="-128"/>
                <a:cs typeface="+mn-cs"/>
              </a:rPr>
              <a:t>environment</a:t>
            </a:r>
          </a:p>
          <a:p>
            <a:pPr marL="285750" lvl="2" indent="-285750">
              <a:buFont typeface="Arial" panose="020B0604020202020204" pitchFamily="34" charset="0"/>
              <a:buChar char="•"/>
              <a:defRPr/>
            </a:pPr>
            <a:endParaRPr lang="en-US" sz="800" dirty="0">
              <a:solidFill>
                <a:schemeClr val="tx2"/>
              </a:solidFill>
              <a:ea typeface="ＭＳ Ｐゴシック" pitchFamily="34" charset="-128"/>
              <a:cs typeface="+mn-cs"/>
            </a:endParaRPr>
          </a:p>
          <a:p>
            <a:pPr marL="285750" lvl="2" indent="-285750">
              <a:buFont typeface="Arial" panose="020B0604020202020204" pitchFamily="34" charset="0"/>
              <a:buChar char="•"/>
              <a:defRPr/>
            </a:pPr>
            <a:r>
              <a:rPr lang="en-US" sz="1600" dirty="0">
                <a:solidFill>
                  <a:schemeClr val="tx2"/>
                </a:solidFill>
                <a:ea typeface="ＭＳ Ｐゴシック" pitchFamily="34" charset="-128"/>
                <a:cs typeface="+mn-cs"/>
              </a:rPr>
              <a:t>Fostering trust, connection, and a sense of </a:t>
            </a:r>
            <a:r>
              <a:rPr lang="en-US" sz="1600" dirty="0" smtClean="0">
                <a:solidFill>
                  <a:schemeClr val="tx2"/>
                </a:solidFill>
                <a:ea typeface="ＭＳ Ｐゴシック" pitchFamily="34" charset="-128"/>
                <a:cs typeface="+mn-cs"/>
              </a:rPr>
              <a:t>investment </a:t>
            </a:r>
            <a:r>
              <a:rPr lang="en-US" sz="1600" dirty="0">
                <a:solidFill>
                  <a:schemeClr val="tx2"/>
                </a:solidFill>
                <a:ea typeface="ＭＳ Ｐゴシック" pitchFamily="34" charset="-128"/>
                <a:cs typeface="+mn-cs"/>
              </a:rPr>
              <a:t>in the patient</a:t>
            </a:r>
          </a:p>
          <a:p>
            <a:pPr marL="285750" lvl="2" indent="-285750">
              <a:buFont typeface="Arial" panose="020B0604020202020204" pitchFamily="34" charset="0"/>
              <a:buChar char="•"/>
              <a:defRPr/>
            </a:pPr>
            <a:endParaRPr lang="en-US" sz="1600" dirty="0" smtClean="0">
              <a:solidFill>
                <a:schemeClr val="tx2"/>
              </a:solidFill>
              <a:ea typeface="ＭＳ Ｐゴシック" pitchFamily="34" charset="-128"/>
              <a:cs typeface="+mn-cs"/>
            </a:endParaRPr>
          </a:p>
          <a:p>
            <a:pPr marL="285750" lvl="2" indent="-285750">
              <a:buFont typeface="Arial" panose="020B0604020202020204" pitchFamily="34" charset="0"/>
              <a:buChar char="•"/>
              <a:defRPr/>
            </a:pPr>
            <a:r>
              <a:rPr lang="en-US" sz="1600" dirty="0" smtClean="0">
                <a:solidFill>
                  <a:schemeClr val="tx2"/>
                </a:solidFill>
                <a:ea typeface="ＭＳ Ｐゴシック" pitchFamily="34" charset="-128"/>
                <a:cs typeface="+mn-cs"/>
              </a:rPr>
              <a:t>Flexible </a:t>
            </a:r>
            <a:r>
              <a:rPr lang="en-US" sz="1600" dirty="0">
                <a:solidFill>
                  <a:schemeClr val="tx2"/>
                </a:solidFill>
                <a:ea typeface="ＭＳ Ｐゴシック" pitchFamily="34" charset="-128"/>
                <a:cs typeface="+mn-cs"/>
              </a:rPr>
              <a:t>clinic hours</a:t>
            </a:r>
          </a:p>
          <a:p>
            <a:pPr marL="285750" lvl="2" indent="-285750">
              <a:buFont typeface="Arial" panose="020B0604020202020204" pitchFamily="34" charset="0"/>
              <a:buChar char="•"/>
              <a:defRPr/>
            </a:pPr>
            <a:endParaRPr lang="en-US" sz="1600" dirty="0" smtClean="0">
              <a:solidFill>
                <a:schemeClr val="tx2"/>
              </a:solidFill>
              <a:ea typeface="ＭＳ Ｐゴシック" pitchFamily="34" charset="-128"/>
              <a:cs typeface="+mn-cs"/>
            </a:endParaRPr>
          </a:p>
          <a:p>
            <a:pPr marL="285750" lvl="2" indent="-285750">
              <a:buFont typeface="Arial" panose="020B0604020202020204" pitchFamily="34" charset="0"/>
              <a:buChar char="•"/>
              <a:defRPr/>
            </a:pPr>
            <a:r>
              <a:rPr lang="en-US" sz="1600" dirty="0" smtClean="0">
                <a:solidFill>
                  <a:schemeClr val="tx2"/>
                </a:solidFill>
                <a:ea typeface="ＭＳ Ｐゴシック" pitchFamily="34" charset="-128"/>
                <a:cs typeface="+mn-cs"/>
              </a:rPr>
              <a:t>Tiered </a:t>
            </a:r>
            <a:r>
              <a:rPr lang="en-US" sz="1600" dirty="0">
                <a:solidFill>
                  <a:schemeClr val="tx2"/>
                </a:solidFill>
                <a:ea typeface="ＭＳ Ｐゴシック" pitchFamily="34" charset="-128"/>
                <a:cs typeface="+mn-cs"/>
              </a:rPr>
              <a:t>Tracking</a:t>
            </a:r>
          </a:p>
          <a:p>
            <a:pPr marL="285750" lvl="2" indent="-285750">
              <a:buFont typeface="Arial" panose="020B0604020202020204" pitchFamily="34" charset="0"/>
              <a:buChar char="•"/>
              <a:defRPr/>
            </a:pPr>
            <a:endParaRPr lang="en-US" sz="1600" dirty="0" smtClean="0">
              <a:solidFill>
                <a:schemeClr val="tx2"/>
              </a:solidFill>
              <a:ea typeface="ＭＳ Ｐゴシック" pitchFamily="34" charset="-128"/>
              <a:cs typeface="+mn-cs"/>
            </a:endParaRPr>
          </a:p>
          <a:p>
            <a:pPr marL="285750" lvl="2" indent="-285750">
              <a:buFont typeface="Arial" panose="020B0604020202020204" pitchFamily="34" charset="0"/>
              <a:buChar char="•"/>
              <a:defRPr/>
            </a:pPr>
            <a:r>
              <a:rPr lang="en-US" sz="1600" dirty="0" smtClean="0">
                <a:solidFill>
                  <a:schemeClr val="tx2"/>
                </a:solidFill>
                <a:ea typeface="ＭＳ Ｐゴシック" pitchFamily="34" charset="-128"/>
                <a:cs typeface="+mn-cs"/>
              </a:rPr>
              <a:t>Multi</a:t>
            </a:r>
            <a:r>
              <a:rPr lang="en-US" sz="1600" dirty="0">
                <a:solidFill>
                  <a:schemeClr val="tx2"/>
                </a:solidFill>
                <a:ea typeface="ＭＳ Ｐゴシック" pitchFamily="34" charset="-128"/>
                <a:cs typeface="+mn-cs"/>
              </a:rPr>
              <a:t>-disease chronic care model </a:t>
            </a:r>
          </a:p>
          <a:p>
            <a:pPr marL="0" lvl="2">
              <a:defRPr/>
            </a:pPr>
            <a:endParaRPr lang="en-US" sz="800" dirty="0">
              <a:solidFill>
                <a:schemeClr val="tx2"/>
              </a:solidFill>
              <a:ea typeface="ＭＳ Ｐゴシック" pitchFamily="34" charset="-128"/>
              <a:cs typeface="+mn-cs"/>
            </a:endParaRPr>
          </a:p>
        </p:txBody>
      </p:sp>
      <p:sp>
        <p:nvSpPr>
          <p:cNvPr id="10245" name="TextBox 6"/>
          <p:cNvSpPr txBox="1">
            <a:spLocks noChangeArrowheads="1"/>
          </p:cNvSpPr>
          <p:nvPr/>
        </p:nvSpPr>
        <p:spPr bwMode="auto">
          <a:xfrm>
            <a:off x="230188" y="4419600"/>
            <a:ext cx="2743200" cy="1877437"/>
          </a:xfrm>
          <a:prstGeom prst="rect">
            <a:avLst/>
          </a:prstGeom>
          <a:solidFill>
            <a:srgbClr val="8ECF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pPr marL="0" lvl="2"/>
            <a:r>
              <a:rPr lang="en-US" sz="1800" b="1" dirty="0">
                <a:solidFill>
                  <a:srgbClr val="000090"/>
                </a:solidFill>
                <a:latin typeface="+mn-lt"/>
              </a:rPr>
              <a:t>3. Telephone </a:t>
            </a:r>
            <a:r>
              <a:rPr lang="en-US" sz="1800" b="1" dirty="0">
                <a:solidFill>
                  <a:schemeClr val="tx2"/>
                </a:solidFill>
                <a:latin typeface="+mn-lt"/>
              </a:rPr>
              <a:t>hotline access for patients</a:t>
            </a:r>
            <a:endParaRPr lang="en-US" sz="1800" dirty="0">
              <a:solidFill>
                <a:schemeClr val="tx2"/>
              </a:solidFill>
              <a:latin typeface="+mn-lt"/>
            </a:endParaRPr>
          </a:p>
          <a:p>
            <a:pPr marL="0" lvl="2"/>
            <a:endParaRPr lang="en-US" sz="800" dirty="0">
              <a:solidFill>
                <a:schemeClr val="tx2"/>
              </a:solidFill>
              <a:latin typeface="+mn-lt"/>
            </a:endParaRPr>
          </a:p>
          <a:p>
            <a:pPr marL="0" lvl="2"/>
            <a:r>
              <a:rPr lang="en-US" sz="1600" dirty="0">
                <a:solidFill>
                  <a:schemeClr val="tx2"/>
                </a:solidFill>
                <a:latin typeface="+mn-lt"/>
              </a:rPr>
              <a:t>• Easy triage of medical </a:t>
            </a:r>
            <a:r>
              <a:rPr lang="en-US" sz="1600" dirty="0" smtClean="0">
                <a:solidFill>
                  <a:schemeClr val="tx2"/>
                </a:solidFill>
                <a:latin typeface="+mn-lt"/>
              </a:rPr>
              <a:t>questions</a:t>
            </a:r>
          </a:p>
          <a:p>
            <a:pPr marL="0" lvl="2"/>
            <a:endParaRPr lang="en-US" sz="800" dirty="0">
              <a:solidFill>
                <a:schemeClr val="tx2"/>
              </a:solidFill>
              <a:latin typeface="+mn-lt"/>
            </a:endParaRPr>
          </a:p>
          <a:p>
            <a:pPr marL="0" lvl="2"/>
            <a:r>
              <a:rPr lang="en-US" sz="1600" dirty="0">
                <a:solidFill>
                  <a:schemeClr val="tx2"/>
                </a:solidFill>
                <a:latin typeface="+mn-lt"/>
              </a:rPr>
              <a:t>• Appointment/scheduling logistics for retention</a:t>
            </a:r>
          </a:p>
        </p:txBody>
      </p:sp>
      <p:sp>
        <p:nvSpPr>
          <p:cNvPr id="10246" name="TextBox 7"/>
          <p:cNvSpPr txBox="1">
            <a:spLocks noChangeArrowheads="1"/>
          </p:cNvSpPr>
          <p:nvPr/>
        </p:nvSpPr>
        <p:spPr bwMode="auto">
          <a:xfrm>
            <a:off x="3148013" y="4543425"/>
            <a:ext cx="2905125" cy="1631216"/>
          </a:xfrm>
          <a:prstGeom prst="rect">
            <a:avLst/>
          </a:prstGeom>
          <a:solidFill>
            <a:srgbClr val="FFAF7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r>
              <a:rPr lang="en-US" sz="1800" b="1" dirty="0">
                <a:solidFill>
                  <a:srgbClr val="000090"/>
                </a:solidFill>
                <a:latin typeface="+mn-lt"/>
              </a:rPr>
              <a:t>4. </a:t>
            </a:r>
            <a:r>
              <a:rPr lang="en-US" sz="1800" b="1" dirty="0">
                <a:solidFill>
                  <a:schemeClr val="tx2"/>
                </a:solidFill>
                <a:latin typeface="+mn-lt"/>
              </a:rPr>
              <a:t>Appointment reminders by phone/SMS</a:t>
            </a:r>
          </a:p>
          <a:p>
            <a:pPr marL="0" lvl="2"/>
            <a:endParaRPr lang="en-US" sz="800" dirty="0">
              <a:solidFill>
                <a:schemeClr val="tx2"/>
              </a:solidFill>
              <a:latin typeface="+mn-lt"/>
            </a:endParaRPr>
          </a:p>
          <a:p>
            <a:pPr marL="0" lvl="2"/>
            <a:r>
              <a:rPr lang="en-US" sz="1600" dirty="0">
                <a:solidFill>
                  <a:schemeClr val="tx2"/>
                </a:solidFill>
                <a:latin typeface="+mn-lt"/>
              </a:rPr>
              <a:t>• One week to few days in </a:t>
            </a:r>
            <a:r>
              <a:rPr lang="en-US" sz="1600" dirty="0" smtClean="0">
                <a:solidFill>
                  <a:schemeClr val="tx2"/>
                </a:solidFill>
                <a:latin typeface="+mn-lt"/>
              </a:rPr>
              <a:t>advance</a:t>
            </a:r>
          </a:p>
          <a:p>
            <a:pPr marL="0" lvl="2"/>
            <a:endParaRPr lang="en-US" sz="800" dirty="0">
              <a:solidFill>
                <a:schemeClr val="tx2"/>
              </a:solidFill>
              <a:latin typeface="+mn-lt"/>
            </a:endParaRPr>
          </a:p>
          <a:p>
            <a:pPr marL="0" lvl="2"/>
            <a:r>
              <a:rPr lang="en-US" sz="1600" dirty="0">
                <a:solidFill>
                  <a:schemeClr val="tx2"/>
                </a:solidFill>
                <a:latin typeface="+mn-lt"/>
              </a:rPr>
              <a:t>• Retention tool</a:t>
            </a:r>
            <a:endParaRPr lang="en-US" sz="1800" b="1" dirty="0">
              <a:solidFill>
                <a:schemeClr val="tx2"/>
              </a:solidFill>
              <a:latin typeface="+mn-lt"/>
            </a:endParaRPr>
          </a:p>
        </p:txBody>
      </p:sp>
      <p:sp>
        <p:nvSpPr>
          <p:cNvPr id="10247" name="TextBox 8"/>
          <p:cNvSpPr txBox="1">
            <a:spLocks noChangeArrowheads="1"/>
          </p:cNvSpPr>
          <p:nvPr/>
        </p:nvSpPr>
        <p:spPr bwMode="auto">
          <a:xfrm>
            <a:off x="6211888" y="4619625"/>
            <a:ext cx="2867025" cy="1477328"/>
          </a:xfrm>
          <a:prstGeom prst="rect">
            <a:avLst/>
          </a:prstGeom>
          <a:solidFill>
            <a:srgbClr val="E48AD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r>
              <a:rPr lang="en-US" sz="1800" b="1" dirty="0">
                <a:solidFill>
                  <a:srgbClr val="000090"/>
                </a:solidFill>
                <a:latin typeface="+mn-lt"/>
              </a:rPr>
              <a:t>5. Viral </a:t>
            </a:r>
            <a:r>
              <a:rPr lang="en-US" sz="1800" b="1" dirty="0">
                <a:solidFill>
                  <a:schemeClr val="tx2"/>
                </a:solidFill>
                <a:latin typeface="+mn-lt"/>
              </a:rPr>
              <a:t>Load Counseling</a:t>
            </a:r>
          </a:p>
          <a:p>
            <a:pPr marL="0" lvl="2"/>
            <a:endParaRPr lang="en-US" sz="800" dirty="0">
              <a:solidFill>
                <a:schemeClr val="tx2"/>
              </a:solidFill>
              <a:latin typeface="+mn-lt"/>
            </a:endParaRPr>
          </a:p>
          <a:p>
            <a:pPr marL="0" lvl="2"/>
            <a:r>
              <a:rPr lang="en-US" sz="1600" dirty="0">
                <a:solidFill>
                  <a:schemeClr val="tx2"/>
                </a:solidFill>
                <a:latin typeface="+mn-lt"/>
              </a:rPr>
              <a:t>• Structured format for discussion of undetectable and detectable results</a:t>
            </a:r>
          </a:p>
          <a:p>
            <a:pPr marL="0" lvl="2"/>
            <a:endParaRPr lang="en-US" sz="800" dirty="0">
              <a:solidFill>
                <a:schemeClr val="tx2"/>
              </a:solidFill>
              <a:latin typeface="+mn-lt"/>
            </a:endParaRPr>
          </a:p>
          <a:p>
            <a:pPr marL="0" lvl="2"/>
            <a:endParaRPr lang="en-US" sz="800" b="1" dirty="0">
              <a:solidFill>
                <a:schemeClr val="bg2"/>
              </a:solidFill>
              <a:latin typeface="+mn-lt"/>
            </a:endParaRPr>
          </a:p>
        </p:txBody>
      </p:sp>
      <p:sp>
        <p:nvSpPr>
          <p:cNvPr id="10248" name="TextBox 1"/>
          <p:cNvSpPr txBox="1">
            <a:spLocks noChangeArrowheads="1"/>
          </p:cNvSpPr>
          <p:nvPr/>
        </p:nvSpPr>
        <p:spPr bwMode="auto">
          <a:xfrm>
            <a:off x="4173151" y="6488668"/>
            <a:ext cx="48977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r>
              <a:rPr lang="en-US" sz="1800" dirty="0" err="1" smtClean="0"/>
              <a:t>Kwarisiima</a:t>
            </a:r>
            <a:r>
              <a:rPr lang="en-US" sz="1800" dirty="0" smtClean="0"/>
              <a:t> </a:t>
            </a:r>
            <a:r>
              <a:rPr lang="en-US" sz="1800" dirty="0"/>
              <a:t>et al., CROI </a:t>
            </a:r>
            <a:r>
              <a:rPr lang="en-US" sz="1800" dirty="0" smtClean="0"/>
              <a:t>2016, </a:t>
            </a:r>
            <a:r>
              <a:rPr lang="en-US" sz="1800" dirty="0" err="1" smtClean="0">
                <a:latin typeface="+mn-lt"/>
              </a:rPr>
              <a:t>Kwarsiima</a:t>
            </a:r>
            <a:r>
              <a:rPr lang="en-US" sz="1800" dirty="0" smtClean="0">
                <a:latin typeface="+mn-lt"/>
              </a:rPr>
              <a:t>, </a:t>
            </a:r>
            <a:r>
              <a:rPr lang="en-US" sz="1800" dirty="0">
                <a:latin typeface="+mn-lt"/>
              </a:rPr>
              <a:t>JIAS </a:t>
            </a:r>
            <a:r>
              <a:rPr lang="en-US" sz="1800" dirty="0" smtClean="0">
                <a:latin typeface="+mn-lt"/>
              </a:rPr>
              <a:t>2017</a:t>
            </a:r>
            <a:endParaRPr lang="en-US" sz="1800" dirty="0">
              <a:latin typeface="+mn-lt"/>
            </a:endParaRPr>
          </a:p>
        </p:txBody>
      </p:sp>
      <p:sp>
        <p:nvSpPr>
          <p:cNvPr id="9" name="Title 1"/>
          <p:cNvSpPr txBox="1">
            <a:spLocks/>
          </p:cNvSpPr>
          <p:nvPr/>
        </p:nvSpPr>
        <p:spPr>
          <a:xfrm>
            <a:off x="457200" y="0"/>
            <a:ext cx="8229600" cy="11430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900" dirty="0" smtClean="0">
                <a:solidFill>
                  <a:srgbClr val="000066"/>
                </a:solidFill>
                <a:ea typeface="ＭＳ Ｐゴシック" pitchFamily="-112" charset="-128"/>
                <a:cs typeface="ＭＳ Ｐゴシック" pitchFamily="-112" charset="-128"/>
              </a:rPr>
              <a:t>2. Streamlined Care: HIV/NCD Chronic Care Model</a:t>
            </a:r>
            <a:endParaRPr lang="en-US" sz="4900" dirty="0">
              <a:solidFill>
                <a:srgbClr val="000066"/>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8300996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0" y="1765"/>
            <a:ext cx="9143999" cy="1370265"/>
          </a:xfrm>
        </p:spPr>
        <p:txBody>
          <a:bodyPr>
            <a:noAutofit/>
          </a:bodyPr>
          <a:lstStyle/>
          <a:p>
            <a:pPr fontAlgn="auto">
              <a:spcAft>
                <a:spcPts val="0"/>
              </a:spcAft>
              <a:defRPr/>
            </a:pPr>
            <a:r>
              <a:rPr lang="en-US" sz="4200" dirty="0" smtClean="0">
                <a:solidFill>
                  <a:srgbClr val="000066"/>
                </a:solidFill>
                <a:ea typeface="ＭＳ Ｐゴシック" pitchFamily="-112" charset="-128"/>
                <a:cs typeface="ＭＳ Ｐゴシック" pitchFamily="-112" charset="-128"/>
              </a:rPr>
              <a:t>HIV </a:t>
            </a:r>
            <a:r>
              <a:rPr lang="en-US" sz="4200" dirty="0">
                <a:solidFill>
                  <a:srgbClr val="000066"/>
                </a:solidFill>
                <a:ea typeface="ＭＳ Ｐゴシック" pitchFamily="-112" charset="-128"/>
                <a:cs typeface="ＭＳ Ｐゴシック" pitchFamily="-112" charset="-128"/>
              </a:rPr>
              <a:t>C</a:t>
            </a:r>
            <a:r>
              <a:rPr lang="en-US" sz="4200" dirty="0" smtClean="0">
                <a:solidFill>
                  <a:srgbClr val="000066"/>
                </a:solidFill>
                <a:ea typeface="ＭＳ Ｐゴシック" pitchFamily="-112" charset="-128"/>
                <a:cs typeface="ＭＳ Ｐゴシック" pitchFamily="-112" charset="-128"/>
              </a:rPr>
              <a:t>are Cascade: UNAIDS Target</a:t>
            </a:r>
            <a:endParaRPr lang="en-US" sz="4200" dirty="0">
              <a:solidFill>
                <a:srgbClr val="000066"/>
              </a:solidFill>
              <a:ea typeface="ＭＳ Ｐゴシック" pitchFamily="-112" charset="-128"/>
              <a:cs typeface="ＭＳ Ｐゴシック" pitchFamily="-112" charset="-128"/>
            </a:endParaRPr>
          </a:p>
        </p:txBody>
      </p:sp>
      <p:pic>
        <p:nvPicPr>
          <p:cNvPr id="2048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115" y="1539657"/>
            <a:ext cx="5786385" cy="2329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Content Placeholder 11"/>
          <p:cNvPicPr>
            <a:picLocks noChangeAspect="1"/>
          </p:cNvPicPr>
          <p:nvPr/>
        </p:nvPicPr>
        <p:blipFill>
          <a:blip r:embed="rId4">
            <a:extLst>
              <a:ext uri="{28A0092B-C50C-407E-A947-70E740481C1C}">
                <a14:useLocalDpi xmlns:a14="http://schemas.microsoft.com/office/drawing/2010/main" val="0"/>
              </a:ext>
            </a:extLst>
          </a:blip>
          <a:srcRect t="3133" b="3133"/>
          <a:stretch>
            <a:fillRect/>
          </a:stretch>
        </p:blipFill>
        <p:spPr bwMode="auto">
          <a:xfrm>
            <a:off x="2571750" y="4622191"/>
            <a:ext cx="3847189" cy="2171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2"/>
          <p:cNvSpPr txBox="1">
            <a:spLocks noChangeArrowheads="1"/>
          </p:cNvSpPr>
          <p:nvPr/>
        </p:nvSpPr>
        <p:spPr bwMode="auto">
          <a:xfrm>
            <a:off x="5667375" y="5198037"/>
            <a:ext cx="30287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b="1" i="1" dirty="0" smtClean="0"/>
              <a:t>This Analysis: Suppression = plasma HIV RNA&lt; 500 cps/ml</a:t>
            </a:r>
            <a:endParaRPr lang="en-US" b="1" i="1" dirty="0"/>
          </a:p>
        </p:txBody>
      </p:sp>
      <p:sp>
        <p:nvSpPr>
          <p:cNvPr id="5" name="Down Arrow 4"/>
          <p:cNvSpPr/>
          <p:nvPr/>
        </p:nvSpPr>
        <p:spPr>
          <a:xfrm>
            <a:off x="3159125" y="3898706"/>
            <a:ext cx="2508250" cy="573841"/>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22938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142875" y="88900"/>
            <a:ext cx="8475663" cy="1143000"/>
          </a:xfrm>
        </p:spPr>
        <p:txBody>
          <a:bodyPr>
            <a:normAutofit fontScale="90000"/>
          </a:bodyPr>
          <a:lstStyle/>
          <a:p>
            <a:r>
              <a:rPr lang="en-US" dirty="0" smtClean="0">
                <a:solidFill>
                  <a:srgbClr val="000066"/>
                </a:solidFill>
                <a:ea typeface="ＭＳ Ｐゴシック" pitchFamily="-112" charset="-128"/>
                <a:cs typeface="ＭＳ Ｐゴシック" pitchFamily="-112" charset="-128"/>
              </a:rPr>
              <a:t>Evolution in HIV </a:t>
            </a:r>
            <a:r>
              <a:rPr lang="en-US" dirty="0">
                <a:solidFill>
                  <a:srgbClr val="000066"/>
                </a:solidFill>
                <a:ea typeface="ＭＳ Ｐゴシック" pitchFamily="-112" charset="-128"/>
                <a:cs typeface="ＭＳ Ｐゴシック" pitchFamily="-112" charset="-128"/>
              </a:rPr>
              <a:t>Care Cascade: </a:t>
            </a:r>
            <a:r>
              <a:rPr lang="en-US" dirty="0" smtClean="0">
                <a:solidFill>
                  <a:srgbClr val="000066"/>
                </a:solidFill>
                <a:ea typeface="ＭＳ Ｐゴシック" pitchFamily="-112" charset="-128"/>
                <a:cs typeface="ＭＳ Ｐゴシック" pitchFamily="-112" charset="-128"/>
              </a:rPr>
              <a:t/>
            </a:r>
            <a:br>
              <a:rPr lang="en-US" dirty="0" smtClean="0">
                <a:solidFill>
                  <a:srgbClr val="000066"/>
                </a:solidFill>
                <a:ea typeface="ＭＳ Ｐゴシック" pitchFamily="-112" charset="-128"/>
                <a:cs typeface="ＭＳ Ｐゴシック" pitchFamily="-112" charset="-128"/>
              </a:rPr>
            </a:br>
            <a:r>
              <a:rPr lang="en-US" dirty="0" smtClean="0">
                <a:solidFill>
                  <a:srgbClr val="000066"/>
                </a:solidFill>
                <a:ea typeface="ＭＳ Ｐゴシック" pitchFamily="-112" charset="-128"/>
                <a:cs typeface="ＭＳ Ｐゴシック" pitchFamily="-112" charset="-128"/>
              </a:rPr>
              <a:t>SEARCH </a:t>
            </a:r>
            <a:r>
              <a:rPr lang="en-US" dirty="0">
                <a:solidFill>
                  <a:srgbClr val="000066"/>
                </a:solidFill>
                <a:ea typeface="ＭＳ Ｐゴシック" pitchFamily="-112" charset="-128"/>
                <a:cs typeface="ＭＳ Ｐゴシック" pitchFamily="-112" charset="-128"/>
              </a:rPr>
              <a:t>Intervention </a:t>
            </a:r>
            <a:r>
              <a:rPr lang="en-US" dirty="0" smtClean="0">
                <a:solidFill>
                  <a:srgbClr val="000066"/>
                </a:solidFill>
                <a:ea typeface="ＭＳ Ｐゴシック" pitchFamily="-112" charset="-128"/>
                <a:cs typeface="ＭＳ Ｐゴシック" pitchFamily="-112" charset="-128"/>
              </a:rPr>
              <a:t>Communities</a:t>
            </a:r>
            <a:endParaRPr lang="en-US" dirty="0">
              <a:latin typeface="Calibri" charset="0"/>
            </a:endParaRPr>
          </a:p>
        </p:txBody>
      </p:sp>
      <p:sp>
        <p:nvSpPr>
          <p:cNvPr id="3" name="Content Placeholder 2"/>
          <p:cNvSpPr>
            <a:spLocks noGrp="1"/>
          </p:cNvSpPr>
          <p:nvPr>
            <p:ph idx="1"/>
          </p:nvPr>
        </p:nvSpPr>
        <p:spPr>
          <a:xfrm>
            <a:off x="124768" y="1460567"/>
            <a:ext cx="8729663" cy="5202238"/>
          </a:xfrm>
        </p:spPr>
        <p:txBody>
          <a:bodyPr rtlCol="0">
            <a:normAutofit fontScale="92500" lnSpcReduction="20000"/>
          </a:bodyPr>
          <a:lstStyle/>
          <a:p>
            <a:pPr>
              <a:defRPr/>
            </a:pPr>
            <a:r>
              <a:rPr lang="en-US" dirty="0" smtClean="0">
                <a:ea typeface="+mn-ea"/>
              </a:rPr>
              <a:t>At Baseline (pre-intervention) and after one and two years of intervention, evaluated</a:t>
            </a:r>
          </a:p>
          <a:p>
            <a:pPr marL="514350" indent="-514350" fontAlgn="auto">
              <a:spcAft>
                <a:spcPts val="0"/>
              </a:spcAft>
              <a:buFont typeface="+mj-lt"/>
              <a:buAutoNum type="arabicPeriod"/>
              <a:defRPr/>
            </a:pPr>
            <a:r>
              <a:rPr lang="en-US" dirty="0" smtClean="0">
                <a:ea typeface="+mn-ea"/>
              </a:rPr>
              <a:t>Cascade among prevalent HIV+ adult community residents </a:t>
            </a:r>
          </a:p>
          <a:p>
            <a:pPr marL="914400" lvl="1" indent="-514350" fontAlgn="auto">
              <a:spcAft>
                <a:spcPts val="0"/>
              </a:spcAft>
              <a:buFont typeface="Arial"/>
              <a:buChar char="–"/>
              <a:defRPr/>
            </a:pPr>
            <a:r>
              <a:rPr lang="en-US" dirty="0" smtClean="0">
                <a:ea typeface="+mn-ea"/>
              </a:rPr>
              <a:t>Serial cross-sectional analysis of open cohort</a:t>
            </a:r>
          </a:p>
          <a:p>
            <a:pPr marL="514350" indent="-514350" fontAlgn="auto">
              <a:spcAft>
                <a:spcPts val="0"/>
              </a:spcAft>
              <a:buFont typeface="+mj-lt"/>
              <a:buAutoNum type="arabicPeriod"/>
              <a:defRPr/>
            </a:pPr>
            <a:r>
              <a:rPr lang="en-US" dirty="0" smtClean="0">
                <a:ea typeface="+mn-ea"/>
              </a:rPr>
              <a:t>Cascade among adult residents who tested HIV+ at baseline</a:t>
            </a:r>
          </a:p>
          <a:p>
            <a:pPr lvl="1" fontAlgn="auto">
              <a:spcAft>
                <a:spcPts val="0"/>
              </a:spcAft>
              <a:buFont typeface="Arial"/>
              <a:buChar char="–"/>
              <a:defRPr/>
            </a:pPr>
            <a:r>
              <a:rPr lang="en-US" dirty="0" smtClean="0">
                <a:ea typeface="+mn-ea"/>
              </a:rPr>
              <a:t>Longitudinal analysis of closed cohort</a:t>
            </a:r>
          </a:p>
          <a:p>
            <a:pPr marL="514350" indent="-457200">
              <a:defRPr/>
            </a:pPr>
            <a:r>
              <a:rPr lang="en-US" dirty="0"/>
              <a:t>Analysis adjusted for</a:t>
            </a:r>
          </a:p>
          <a:p>
            <a:pPr marL="971550" lvl="1" indent="-514350" fontAlgn="auto">
              <a:spcAft>
                <a:spcPts val="0"/>
              </a:spcAft>
              <a:buFont typeface="+mj-lt"/>
              <a:buAutoNum type="arabicPeriod"/>
              <a:defRPr/>
            </a:pPr>
            <a:r>
              <a:rPr lang="en-US" dirty="0"/>
              <a:t>Incomplete ascertainment of prevalent HIV+ </a:t>
            </a:r>
          </a:p>
          <a:p>
            <a:pPr marL="971550" lvl="1" indent="-514350" fontAlgn="auto">
              <a:spcAft>
                <a:spcPts val="0"/>
              </a:spcAft>
              <a:buFont typeface="+mj-lt"/>
              <a:buAutoNum type="arabicPeriod"/>
              <a:defRPr/>
            </a:pPr>
            <a:r>
              <a:rPr lang="en-US" dirty="0"/>
              <a:t>Incomplete HIV RNA measures</a:t>
            </a:r>
          </a:p>
          <a:p>
            <a:pPr marL="971550" lvl="1" indent="-514350" fontAlgn="auto">
              <a:spcAft>
                <a:spcPts val="0"/>
              </a:spcAft>
              <a:buFont typeface="+mj-lt"/>
              <a:buAutoNum type="arabicPeriod"/>
              <a:defRPr/>
            </a:pPr>
            <a:r>
              <a:rPr lang="en-US" dirty="0"/>
              <a:t>Censoring by death/migration (longitudinal analyses</a:t>
            </a:r>
            <a:r>
              <a:rPr lang="en-US" dirty="0" smtClean="0"/>
              <a:t>)</a:t>
            </a:r>
            <a:endParaRPr lang="en-US" dirty="0" smtClean="0">
              <a:ea typeface="+mn-ea"/>
            </a:endParaRPr>
          </a:p>
          <a:p>
            <a:pPr fontAlgn="auto">
              <a:spcAft>
                <a:spcPts val="0"/>
              </a:spcAft>
              <a:buFont typeface="Arial"/>
              <a:buChar char="•"/>
              <a:defRPr/>
            </a:pPr>
            <a:endParaRPr lang="en-US" dirty="0" smtClean="0">
              <a:ea typeface="+mn-ea"/>
            </a:endParaRPr>
          </a:p>
        </p:txBody>
      </p:sp>
      <p:sp>
        <p:nvSpPr>
          <p:cNvPr id="6" name="TextBox 3"/>
          <p:cNvSpPr txBox="1">
            <a:spLocks noChangeArrowheads="1"/>
          </p:cNvSpPr>
          <p:nvPr/>
        </p:nvSpPr>
        <p:spPr bwMode="auto">
          <a:xfrm>
            <a:off x="6667902" y="6488668"/>
            <a:ext cx="2186529"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r>
              <a:rPr lang="en-US" sz="1800" dirty="0" smtClean="0">
                <a:latin typeface="Arial" charset="0"/>
              </a:rPr>
              <a:t>Petersen, IAS 2016</a:t>
            </a:r>
            <a:endParaRPr lang="en-US" sz="1800" dirty="0">
              <a:latin typeface="Arial" charset="0"/>
            </a:endParaRPr>
          </a:p>
        </p:txBody>
      </p:sp>
    </p:spTree>
    <p:extLst>
      <p:ext uri="{BB962C8B-B14F-4D97-AF65-F5344CB8AC3E}">
        <p14:creationId xmlns:p14="http://schemas.microsoft.com/office/powerpoint/2010/main" val="4975545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5" y="33338"/>
            <a:ext cx="8018463" cy="1143000"/>
          </a:xfrm>
        </p:spPr>
        <p:txBody>
          <a:bodyPr rtlCol="0">
            <a:normAutofit/>
          </a:bodyPr>
          <a:lstStyle/>
          <a:p>
            <a:pPr fontAlgn="auto">
              <a:spcAft>
                <a:spcPts val="0"/>
              </a:spcAft>
              <a:defRPr/>
            </a:pPr>
            <a:r>
              <a:rPr lang="en-US" sz="4000" dirty="0">
                <a:solidFill>
                  <a:srgbClr val="000066"/>
                </a:solidFill>
                <a:ea typeface="ＭＳ Ｐゴシック" pitchFamily="-112" charset="-128"/>
                <a:cs typeface="ＭＳ Ｐゴシック" pitchFamily="-112" charset="-128"/>
              </a:rPr>
              <a:t>UN AIDS 90-90-90 Target </a:t>
            </a:r>
            <a:r>
              <a:rPr lang="en-US" sz="4000" dirty="0" smtClean="0">
                <a:solidFill>
                  <a:srgbClr val="000066"/>
                </a:solidFill>
                <a:ea typeface="ＭＳ Ｐゴシック" pitchFamily="-112" charset="-128"/>
                <a:cs typeface="ＭＳ Ｐゴシック" pitchFamily="-112" charset="-128"/>
              </a:rPr>
              <a:t>Achieved</a:t>
            </a:r>
            <a:endParaRPr lang="en-US" sz="4000" dirty="0">
              <a:solidFill>
                <a:srgbClr val="000066"/>
              </a:solidFill>
              <a:ea typeface="ＭＳ Ｐゴシック" pitchFamily="-112" charset="-128"/>
              <a:cs typeface="ＭＳ Ｐゴシック" pitchFamily="-112" charset="-128"/>
            </a:endParaRPr>
          </a:p>
        </p:txBody>
      </p:sp>
      <p:graphicFrame>
        <p:nvGraphicFramePr>
          <p:cNvPr id="12" name="Chart 11"/>
          <p:cNvGraphicFramePr>
            <a:graphicFrameLocks/>
          </p:cNvGraphicFramePr>
          <p:nvPr>
            <p:extLst>
              <p:ext uri="{D42A27DB-BD31-4B8C-83A1-F6EECF244321}">
                <p14:modId xmlns:p14="http://schemas.microsoft.com/office/powerpoint/2010/main" val="2225655251"/>
              </p:ext>
            </p:extLst>
          </p:nvPr>
        </p:nvGraphicFramePr>
        <p:xfrm>
          <a:off x="381000" y="1277461"/>
          <a:ext cx="7527926" cy="5328126"/>
        </p:xfrm>
        <a:graphic>
          <a:graphicData uri="http://schemas.openxmlformats.org/drawingml/2006/chart">
            <c:chart xmlns:c="http://schemas.openxmlformats.org/drawingml/2006/chart" xmlns:r="http://schemas.openxmlformats.org/officeDocument/2006/relationships" r:id="rId3"/>
          </a:graphicData>
        </a:graphic>
      </p:graphicFrame>
      <p:cxnSp>
        <p:nvCxnSpPr>
          <p:cNvPr id="13" name="Straight Connector 12"/>
          <p:cNvCxnSpPr/>
          <p:nvPr/>
        </p:nvCxnSpPr>
        <p:spPr>
          <a:xfrm>
            <a:off x="1058863" y="2277587"/>
            <a:ext cx="6323012" cy="12455"/>
          </a:xfrm>
          <a:prstGeom prst="line">
            <a:avLst/>
          </a:prstGeom>
          <a:ln w="3810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4" name="TextBox 2"/>
          <p:cNvSpPr txBox="1">
            <a:spLocks noChangeArrowheads="1"/>
          </p:cNvSpPr>
          <p:nvPr/>
        </p:nvSpPr>
        <p:spPr bwMode="auto">
          <a:xfrm>
            <a:off x="7908926" y="1741804"/>
            <a:ext cx="976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i="1" dirty="0">
                <a:solidFill>
                  <a:srgbClr val="FF0000"/>
                </a:solidFill>
              </a:rPr>
              <a:t>UNAIDS </a:t>
            </a:r>
          </a:p>
          <a:p>
            <a:r>
              <a:rPr lang="en-US" i="1" dirty="0">
                <a:solidFill>
                  <a:srgbClr val="FF0000"/>
                </a:solidFill>
              </a:rPr>
              <a:t>Target</a:t>
            </a:r>
          </a:p>
        </p:txBody>
      </p:sp>
    </p:spTree>
    <p:extLst>
      <p:ext uri="{BB962C8B-B14F-4D97-AF65-F5344CB8AC3E}">
        <p14:creationId xmlns:p14="http://schemas.microsoft.com/office/powerpoint/2010/main" val="2596694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75" y="10809"/>
            <a:ext cx="8272463" cy="1143000"/>
          </a:xfrm>
        </p:spPr>
        <p:txBody>
          <a:bodyPr rtlCol="0">
            <a:normAutofit/>
          </a:bodyPr>
          <a:lstStyle/>
          <a:p>
            <a:pPr>
              <a:defRPr/>
            </a:pPr>
            <a:r>
              <a:rPr lang="en-US" sz="4000" dirty="0" smtClean="0">
                <a:solidFill>
                  <a:srgbClr val="000066"/>
                </a:solidFill>
                <a:ea typeface="ＭＳ Ｐゴシック" pitchFamily="-112" charset="-128"/>
                <a:cs typeface="ＭＳ Ｐゴシック" pitchFamily="-112" charset="-128"/>
              </a:rPr>
              <a:t>Year 2: 80</a:t>
            </a:r>
            <a:r>
              <a:rPr lang="en-US" sz="4000" dirty="0">
                <a:solidFill>
                  <a:srgbClr val="000066"/>
                </a:solidFill>
                <a:ea typeface="ＭＳ Ｐゴシック" pitchFamily="-112" charset="-128"/>
                <a:cs typeface="ＭＳ Ｐゴシック" pitchFamily="-112" charset="-128"/>
              </a:rPr>
              <a:t>% HIV+ Virally </a:t>
            </a:r>
            <a:r>
              <a:rPr lang="en-US" sz="4000" dirty="0" smtClean="0">
                <a:solidFill>
                  <a:srgbClr val="000066"/>
                </a:solidFill>
                <a:ea typeface="ＭＳ Ｐゴシック" pitchFamily="-112" charset="-128"/>
                <a:cs typeface="ＭＳ Ｐゴシック" pitchFamily="-112" charset="-128"/>
              </a:rPr>
              <a:t>Suppressed</a:t>
            </a:r>
            <a:endParaRPr lang="en-US" sz="4000" dirty="0">
              <a:solidFill>
                <a:srgbClr val="000066"/>
              </a:solidFill>
              <a:ea typeface="ＭＳ Ｐゴシック" pitchFamily="-112" charset="-128"/>
              <a:cs typeface="ＭＳ Ｐゴシック" pitchFamily="-112" charset="-128"/>
            </a:endParaRPr>
          </a:p>
        </p:txBody>
      </p:sp>
      <p:graphicFrame>
        <p:nvGraphicFramePr>
          <p:cNvPr id="8" name="Chart 7"/>
          <p:cNvGraphicFramePr>
            <a:graphicFrameLocks/>
          </p:cNvGraphicFramePr>
          <p:nvPr>
            <p:extLst>
              <p:ext uri="{D42A27DB-BD31-4B8C-83A1-F6EECF244321}">
                <p14:modId xmlns:p14="http://schemas.microsoft.com/office/powerpoint/2010/main" val="2683382966"/>
              </p:ext>
            </p:extLst>
          </p:nvPr>
        </p:nvGraphicFramePr>
        <p:xfrm>
          <a:off x="412749" y="1285875"/>
          <a:ext cx="8366126" cy="5376863"/>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Connector 10"/>
          <p:cNvCxnSpPr/>
          <p:nvPr/>
        </p:nvCxnSpPr>
        <p:spPr>
          <a:xfrm flipV="1">
            <a:off x="1157288" y="2905125"/>
            <a:ext cx="6645275" cy="47626"/>
          </a:xfrm>
          <a:prstGeom prst="line">
            <a:avLst/>
          </a:prstGeom>
          <a:ln w="3810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2" name="TextBox 4"/>
          <p:cNvSpPr txBox="1">
            <a:spLocks noChangeArrowheads="1"/>
          </p:cNvSpPr>
          <p:nvPr/>
        </p:nvSpPr>
        <p:spPr bwMode="auto">
          <a:xfrm>
            <a:off x="7802563" y="2587625"/>
            <a:ext cx="976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i="1" dirty="0">
                <a:solidFill>
                  <a:srgbClr val="FF0000"/>
                </a:solidFill>
              </a:rPr>
              <a:t>UNAIDS </a:t>
            </a:r>
          </a:p>
          <a:p>
            <a:r>
              <a:rPr lang="en-US" i="1" dirty="0">
                <a:solidFill>
                  <a:srgbClr val="FF0000"/>
                </a:solidFill>
              </a:rPr>
              <a:t>Target</a:t>
            </a:r>
          </a:p>
        </p:txBody>
      </p:sp>
    </p:spTree>
    <p:extLst>
      <p:ext uri="{BB962C8B-B14F-4D97-AF65-F5344CB8AC3E}">
        <p14:creationId xmlns:p14="http://schemas.microsoft.com/office/powerpoint/2010/main" val="32870388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830263" y="-109538"/>
            <a:ext cx="8018462" cy="1143001"/>
          </a:xfrm>
        </p:spPr>
        <p:txBody>
          <a:bodyPr>
            <a:normAutofit/>
          </a:bodyPr>
          <a:lstStyle/>
          <a:p>
            <a:r>
              <a:rPr lang="en-US" sz="4000" dirty="0">
                <a:solidFill>
                  <a:srgbClr val="000066"/>
                </a:solidFill>
                <a:ea typeface="ＭＳ Ｐゴシック" pitchFamily="-112" charset="-128"/>
                <a:cs typeface="ＭＳ Ｐゴシック" pitchFamily="-112" charset="-128"/>
              </a:rPr>
              <a:t>Cascade by Gender</a:t>
            </a:r>
          </a:p>
        </p:txBody>
      </p:sp>
      <p:graphicFrame>
        <p:nvGraphicFramePr>
          <p:cNvPr id="12" name="Chart 11"/>
          <p:cNvGraphicFramePr>
            <a:graphicFrameLocks/>
          </p:cNvGraphicFramePr>
          <p:nvPr>
            <p:extLst>
              <p:ext uri="{D42A27DB-BD31-4B8C-83A1-F6EECF244321}">
                <p14:modId xmlns:p14="http://schemas.microsoft.com/office/powerpoint/2010/main" val="3269380613"/>
              </p:ext>
            </p:extLst>
          </p:nvPr>
        </p:nvGraphicFramePr>
        <p:xfrm>
          <a:off x="174625" y="826588"/>
          <a:ext cx="8674099" cy="31437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a:graphicFrameLocks/>
          </p:cNvGraphicFramePr>
          <p:nvPr>
            <p:extLst>
              <p:ext uri="{D42A27DB-BD31-4B8C-83A1-F6EECF244321}">
                <p14:modId xmlns:p14="http://schemas.microsoft.com/office/powerpoint/2010/main" val="2824161682"/>
              </p:ext>
            </p:extLst>
          </p:nvPr>
        </p:nvGraphicFramePr>
        <p:xfrm>
          <a:off x="174625" y="3540125"/>
          <a:ext cx="8674099" cy="31432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775363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830263" y="-142875"/>
            <a:ext cx="8018462" cy="1143000"/>
          </a:xfrm>
        </p:spPr>
        <p:txBody>
          <a:bodyPr>
            <a:normAutofit/>
          </a:bodyPr>
          <a:lstStyle/>
          <a:p>
            <a:r>
              <a:rPr lang="en-US" sz="4000" dirty="0">
                <a:solidFill>
                  <a:srgbClr val="000066"/>
                </a:solidFill>
                <a:ea typeface="ＭＳ Ｐゴシック" pitchFamily="-112" charset="-128"/>
                <a:cs typeface="ＭＳ Ｐゴシック" pitchFamily="-112" charset="-128"/>
              </a:rPr>
              <a:t>Cascade by Age</a:t>
            </a:r>
          </a:p>
        </p:txBody>
      </p:sp>
      <p:graphicFrame>
        <p:nvGraphicFramePr>
          <p:cNvPr id="7" name="Chart 6"/>
          <p:cNvGraphicFramePr>
            <a:graphicFrameLocks/>
          </p:cNvGraphicFramePr>
          <p:nvPr>
            <p:extLst>
              <p:ext uri="{D42A27DB-BD31-4B8C-83A1-F6EECF244321}">
                <p14:modId xmlns:p14="http://schemas.microsoft.com/office/powerpoint/2010/main" val="3096695449"/>
              </p:ext>
            </p:extLst>
          </p:nvPr>
        </p:nvGraphicFramePr>
        <p:xfrm>
          <a:off x="222250" y="861513"/>
          <a:ext cx="8626475" cy="32977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ext uri="{D42A27DB-BD31-4B8C-83A1-F6EECF244321}">
                <p14:modId xmlns:p14="http://schemas.microsoft.com/office/powerpoint/2010/main" val="3260969342"/>
              </p:ext>
            </p:extLst>
          </p:nvPr>
        </p:nvGraphicFramePr>
        <p:xfrm>
          <a:off x="222251" y="3349624"/>
          <a:ext cx="8509000" cy="33813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143701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419473" y="5037458"/>
            <a:ext cx="2450540" cy="1706284"/>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544142" y="5191944"/>
            <a:ext cx="2048267" cy="1536201"/>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04800" y="4899346"/>
            <a:ext cx="2438400" cy="1828800"/>
          </a:xfrm>
          <a:prstGeom prst="rect">
            <a:avLst/>
          </a:prstGeom>
        </p:spPr>
      </p:pic>
      <p:sp>
        <p:nvSpPr>
          <p:cNvPr id="12" name="AutoShape 16" descr="data:image/jpeg;base64,/9j/4AAQSkZJRgABAQAAAQABAAD/2wCEAAkGBxQHERMUExMUFhUXGRYaGBIYGRcYFBgYGBoYFhQdFxUZHCggGBwlHBcVITIhJikrLjAuHx8zODMtNygtLi0BCgoKDg0OGBAQGiwkHyQsLC0vLCwsLCwsKy4sLC8sNSwsLCwsLCwsNCwsLCwsLC4sLiwsLCwvLy8sLCwsLCwsLP/AABEIAHcBpgMBEQACEQEDEQH/xAAcAAEAAgMBAQEAAAAAAAAAAAAABgcEBQgDAgH/xABLEAABAgMDBQkJDwMFAQAAAAABAAIDBBEFBhIHITFBURMiMmFxcnOBkRQXNDVUk6GxshUWIzNSYoKSo7PBwtHS40JTg0NEZKLw8f/EABsBAQEBAAMBAQAAAAAAAAAAAAABAgMFBgQH/8QANhEBAAEDAQQGCAUFAQAAAAAAAAECAxEEBSExQRJRcZGx0RM0YXKBweHwIjIzkqEUQlJT8WL/2gAMAwEAAhEDEQA/ALxQEBAQEBAQEHxFitggucQ0DSSQAOsosRMziEfnr9SElpmWOOyHWJ6WAj0qdKH3W9maq5womO3d4tTCykwp6JuctLTMZ50ANaBynfEgcZAU6XU+irY9y3T07tdNMfHySuy48eYFY0FkLYwRN0d9IhoaOonlWnW3abdM4t1TPwx3b5+TORxCAgICAgICAgICAgICAgICAgICAgICAgICAgICAgICAgICAgICAgICAg1kW8UpBcWumpdrmkhzTFhhwINCCC6oIOpTMPop0l+qImLdWOyXx755LyyV89C/cmYX+j1H+ur9s+R755LyyV89C/cnSjrP6PUf66v2z5AvPJH/AHkr56F+5IqieZ/R6j/XV+2fJsZaZZNNxMe17flNIcO0KuCqmqmcVRiWpvDeqWu+Phom/pUQm76Idm9/pHG6g41JmIfTptDe1M/gjd1zw++zere28qMxN1EuxsFvyjR8T071vYeVYmuXf6fYdqjfdnpT3R5+CFz9oRbSdijRXxDte4upyA5h1LLt7Vm3ajFumI7EiuZcmLeQ43Ew5cHPEpvn00iGDp52gcehWKcvg1+06NN+GN9XV1dvkuWxrGg2JD3OBDDG6z/U47XOOdx5VyxGHk7+ouX6ulcnM/fBmwYojta5pBa4Ahwzgg5wQdYojimJpnE8X2iCAgICAgICAgICAgICAgICAgICAgICAgICAgICAgICAgICAgICAgICAgqa7F34Fv2jaYmGF4ZGiFoxObndFi14JFdAWIjMy9Nq9Xd0+lsTanGaY5RPKOtOIFyJCDolYZ51Xe0StdGHT1bS1VXG5Ph4M+Bd+Vl+BLQG8kNgPbRMQ4KtVfq/NXVPxlmhjJYE0a0AVJzAADTXYFXDmap61X3yykmIXQpI0boMxrO3cwdA+cerUVia+p6PQbGiMV6j9vn5d6tojzEJc4kkmpcSSSdZJOclYehiIiMRwfKKm2T25Rt5wjRgRLtOYaDFcNIHzAdJ16BrpqmnLptqbS9BHo7f5/D6rnhQxBaGtADQAA0CgAGYADUFyPJzMzOZRvKNa/uPIRS00fE+DZtq+uIjjDQ49SzVOIffsvT+m1NMTwjfPw+uG0uxmkpXoIPsNVjg+fV/r3PenxbNV84gICAgICAgICAgICAgICAgICAgICAgICAgICAgICAgICAgICAgICAgIK6yd+MrW6V330VYp4y73anqum7PlSsVbdEIKbykXzNqPdLQHfAtNHuH+q4aRX5APac+ii46quT1WytnRaiL1yPxTwjq+vggay7wQSO412HXlj0NRBZQxXjXsY07T6BU7FYjLr9o62NLb3fmnh5/BfMvAbLNaxjQ1rQA1ozAAZgAFyvFVVTVM1VTmZeiIqTLRaG6RoEAHMxhe4aqvOFvWA131liuXp9gWcUV3Oucd3/YWTdnwKV6GD7DVqODz+q/Xue9Pi2SrgEBAQEH444c5QamavPJypo6Zgg7A8OPY2pQY7b6yLv9yzrxD0kINlI2vAtD4qPCedjXtJ7AaoM1AQYloWnBs3Du0WHDxVpjcG1pppXTpCDykrclp92CFMQojqE4Wva51BpNAUGwQfEaKIDS5xDWtBJccwAGcknUKINV76ZLyuX86z9UwNu04hUaEH6gICDEn7Sg2aAY0WHDBzAvcGgnXSulBh++mS8rl/OM/VMB76ZLyuX84z9UwHvpkvK5fzjP1TAyJG2pe0HYIUeFEdQnCx7XGgoCaA6M47UGegICDFn7RhWaA6NFZDBNAXuDQTpoCddAUGNK3glZt4ZDmYL3u0MbEaXHNXMAc+YFBs0BAQYtpWjCstmOM8MZUDEa0qdGhBqvfpI+Us/7foge/WR8pZ/2/RB6wr2yUXRNQetwb7VEG1l5lk0Kse142tIcO0IPVAQEBBXWTvxla3Su++irFPGXe7U9V03Z8qVirbokOyn2+bHlMDDSLGqxpGlrafCOHUQOVwWapw7XZGli/f6VX5ad/wAeUKQXG9iIPeRk32hEZChir3uDWjjO3YBpJ2VRx3LlNuia6uEOhbtWIy78uyCzVnc7W954Tj/7MABqXLEYeF1Wpq1F2blXw9kdTaKvnEHPl+573QtCZfXMHlg5IYDM3W0nrXFPF7nZtr0emtx7M9+9eN2fApXoYPsNXJHB43Vfr3PenxbJVwCAgIInfK+sO7/wbAIkcjgf0sroLyO3CM54tKuBU1s29MWySY8Vzh8itIY5GDN16eNVH3I3cmp8Vhy0UjU7DhaeRzqApkZjrkz7c/czup0M+gPTI1E9Zsazj8NCiQ9hc0tFeIkUPUgvG5MB8vIwN1c9z3NxEuJLgH75oz58zSBTiWVbxBXGWXgSvOi+pisCP5KvGA6OJ+VWUXOsq115PA5roY3sOQc8P0HkWkdJyvAZzW+pZV6oCAgrvLJ8VLc9/shWBWklJxJ9+CExz3ZzhaKmg05lUbD3rTnksb6pQPetOeSxvqlBLcmViTFnTjnxYERjdxeMTmkCpdDIHoKkqtJQEBBT+Ve1e7JtsEHewW5+e+jndjcHpVgQ+TmnSURkRnCY5rhytNR1Ko6Is+bbaEKHFZwXta4cjhXPxrKshAQRnKFZcW2JTc4LMb8bDhq1uYVrncQFYFZ+8Kf8n+0hfvVyh7w5/wAn+0hfvTI8Ji509LirpWJ9HC/0McSmRqYcSJZsTemJCiDZiY8cughBO7q5R3wXNhzm+Yc27gUe3ngZnDjAryqYVaUN4igFpBBAIIzgg5wQdYUH0gIK6yd+MrW6V330VYp4y73anqum7PlSsVbdEpHKxPGatBzNUFjGgaquG6OP/Zo6lx1Tvev2La6Gm6X+UzPdu80NWXbiC08kF38DXTjxndVkKupozRHdZGHqdtW6I5vNbc1eZixTy3z28o+f/FmrbzwgxLWnRZ0CLFOiGx7vqgn8ElyWbc3LlNEc5iHNT3F9STUmpJ2k5yuF+hRERuh0ddnwKV6GD7DVyxweA1X69z3p8WyVcAgINJfG3Pe/KviimM72GDoL3VpXiABd1IKK38/E/qfEiO5XOe4+skrSLjuhciFYjWvitbEj6S452sOyGDs+VpPFoUyqWqAg+I0Jsdpa5oc05i0gEEcYOlB9AYcwQfqCuMsvAledF9TFYEfyVeMB0cT8qsi51ka68ngc10Mb2HIOeH6DyLSOk5XgM5rfUsq9UBAQV3lk+Klue/2QrAjOS7xizmRPUrKLqWVEBAQEGPaE42z4USK/gsa5x5Givag55iPiWrGJ0xIz9G18R2YclTRaRur82ALvzDWN4DobC08bQGROvEMX0kgTjJJavdMs+ATvoLqt5j6kdjsfaFJVPFAQEBAQEGutqw4FuMwRoYdsdoe3ja7SPVtqgpG9Fgvu9MGE44m8Jj/lNOjkI0EfqFpE2yTW8YmKUea4QXwidQrv29RII5XbFJVZKgIK6yd+MrW6V330VYp4y73anqum7PlSsVbdEoDKECLSmq/Kb92ynoXFVxe32X6pb7J8ZR5R97MseznWtHhQWcKI4NrsGlx6mgnqSHDfvRZt1XKuUff8ujZGVbIw2Q2CjGNDWjiAoFzPA111V1TVVxne90ZEEHyuWn3HJbkDvozg2mvA2j3nkzNH0lmqdzt9i2enqOnypjPxndHn8FLFcb18Oj7s+BSvQwfYauWODwGq/Xue9Pi2SrgEBBVWWGcL40CFqawvI43nCOwMParAwclEgJqdMRwqITC4c5xwj0F6Si41FEBAQEBBXGWXgSvOi+pisCP5KvGA6OJ+VWRc6yNdeTwOa6GN7DkHPD9B5FpHScrwGc1vqWVeqAgIK7yyfFS3Pf7IVgQW6dsiwJlsYsLwGuGEEA74U0lWUTnvrQ/Jn/Xb+imFO+tD8mf9dv6JgSO6F6m3nEUthuh7nh0kGuLFsHzVBIkBBA8rdq9zSzIAO+iuq7mMoT2uw9hVgRXJbZfd87uhG9gtxcWN1Ws/MfoqyJnlUsru6T3UDfQDi48Dt6/8rvoqQK9uFavuTPQnE0Y/4N/I+gaepwaeSqsovVZUQam89uNu9A3ZzC8YmtwggHPXbyII/Y2UWHaseHBECI0xHUDi5tBmJz05FcCbKAgIIDlglBEloMWm+ZEw1+a9pr6WsVgQK5Ex3NaEq4a4gb9cFn5lZRfayogrrJ34ytbpXffRVinjLvdqeq6bs+VKxVt0Sm8r9lmWm2RwN7GYAT8+HvTX6ODsOxcdfF6vYd/pWZt86Z/ifrlA1l3aysjVkbo+NNOGZvwbOcaOiHqGAdZW6I5vPbd1GIpsxz3z8vmtZbeaEBBQ+Ua3fdycdhNYcL4NmwkHfuHK7NyALiqnMvZ7K0voLEZ41b5+UffWixUdnDo+7PgUr0MH2Grljg8Bqv17nvT4tkq4BAQVBldhls7DdqMFoHU+JX1hWB75Ho4ZMx2a3QwR9B1D7YSRbCgICCn8r7Q6eh1A+IZ7cVWBscjDQHTebVB9cVJFnqCuMsvAledF9TFYEfyVeMB0cT8qsi51ka68ngc10Mb2HIOeH6DyLSOk5XgM5rfUsq9UBAQV3lk+Klue/wBkKwIDdmxTb8wIIeGEhxxEYuCK6KhVEy71D/Km+aP71Mqd6h/lTfNH96ZEpuTdU3YEYGKIm6FmhpbTDi+ca8JJEnUBBRV/rV91p6KQasZ8GzkZUOPW4uPJRahGdc6+TLswnM7nL3Pdic/GG6gGimE5hn7SphW6mcqDJljmOlCWuBa4boM4IoRwNhTArYj/ANrVRft0LV92ZODFJq6mF/PbvXdpFeQhZVuUENyr+Af5If4qwK3uP4wlef8AgVZRfSyogIIJlfmBDlITNb4oNOJrXE+kt7VYFfXKgd02hKtH9wO+oC8+yrKL8WVEFdZPt5adqg6d0cerdYh/ELEcZd7tPfpNPPs+ULFW3RNRemwmXil3QX5jpY+lSx44J9YI2EqTGX06TVVaa7Fyn4x1woG17NiWNFdCjNwvb2EanNOtp2rimMPb2L1F+iK7c5ifvEr4uRZnuRIwIZFHYcb9uJ+/cDyVp1LliMQ8Xr73ptRXXyziOyNzeqvjEFfZSb5iQY6VgOrGcKPeD8U06RX5ZHYM+xYqq5O72Vs6btUXrkfhjh7fp4qg0LD1b8KEOkLttwycsDqgwvYauWODwGqnN6uf/U+LYquAQEECyt2UZqXhx2ipgkh3MfQE9Tg3tKsCtrv2s6xJiHGaK4Tvm/Kaczx2E046Kov2zZ+HacJsWE4OY4VBHpBGojQQsqyUBBUGV7w6H0DPbiqwNjkZ4U3yQfXFSRZygrjLLwJXnRfUxWBH8lXjAdHE/KrIudZGuvJ4HNdDG9hyDnh+g8i0jpOV4DOa31LKvVAQEFd5ZPipbnv9kKwIzku8Ys5kT1Kyi6llRAQEGnvbavuNJxooO+DaM57t6zsJryAoKIs6UdPxYcJvCe5rR1mlTxDStIsjvUs8qd5sfuUyp3qWeVO82P3JkRO+l1Tdl8MB5iMiA0cRho5p3wpU6i09uxWESDJDau5RIss45njdGc5tGvHKW4T9EqSq01BDcq/gH+SH+KsCt7j+MJXn/gVZRfSyog+IsQQWlziGtAJLiaAAaSSdAQUhfy8IvDM1Z8VDBbD48++dTVUgdQC1CJBkiscviRJpw3rQYbONxoXkcgoPpHYpKrSUBBXEF3uHeF4dmZNMzHVUgU68cNw+kFjhU76qPT7MiY40T9/xP8LHW3QiCv8AKRAFqTdmy1AccRznbcAw4hyFuPsCzVxiHdbLq9FZv3uqMR2z9wsBadKgdp5T4EhEiwtwjOdDe9hO8DSWOLTQ4q0zbFia3c2diXblFNfSiImInnz+CI29lLmbSaWQgJdp0lpLonnCBh6gDxqTVLtNNsWzanpVz0p7o7kJJr+qy7gRXtIyhn4sOE3hRHNYOVxA/FGLlyLdE1zyjPc6XgwxBaGjQAAOQZguZ+ezOZzL7RBAQfEeC2Ya5rgHNcCHNOggihBHIgpS+dz4l33l7AXy5O9fpLK/0xNmwO0HlzLUSjVWFeCPYLi6C+gPCYc8N3K3bxih40E4ksqub4aWNflQ35j9FwzdpUwrKiZVYIG9l4xPGWAdoJTAgl7bwG8kcRTD3OjAwNxYswLnVJoPlbFYRLsjPCm+SD64qkqs5QVxll4ErzovqYrAj+SrxgOjiflVkXOsjXXk8Dmuhjew5BzyRULSLIhZVTDaB3JoAFd22f41MK+++wfI/tv4kwPzvsHyP7b+JMCxbPme7IUOJSmNjXYa1piANK69KggeWT4qW57/AGQrAgd1ra9wJhsbBjo1ww4sPCFNND6lUTXvr/8AE+1/jUwp31/+J9r/ABpgZ9hZRvdeYhQe5sO6GmLdK0zE6MAro2pgTxQVdlftXG+DLA5mjdH8pq1g6hiPWFYGFkmsvuqafGI3sFubnvqB2Nx9oSRbygIIxlFsr3UkYlBV8L4Rv0a4x1tLuuisCnLFtE2TMQozf9NwJG1uh462kjrVR0PBiiM1rmmrXAEHUQc4KyqIZV/AP8kP8VYFV3ftAWVMwYzgXBjqlopU5iM1eVVFkd9SX/sR/s/3qYViTeVZoHwUs4na94HoaDXtCYENvBeuZt/NFfRn9pgws4qitXdZKuEe11LpRrxOBALINd9GIzU1hleE70DXsLIu2z5JlnQmQobcLGCgH67SdJKyrIQEEJyo2I6egMmIVd2ljjBHCwZi6nG0hruo7VmqHb7I1NNu5Nqv8te74/Xg3l0bebeKWZFFA7gxGfJeNPUdI4iFYnL49bpatNdmieHL2w3Sr5EOmZYzNvQidEKULxxOdEfD9RPYs/3O0or6Ozqoj+6vHdESmK06tzjeXw2b6eP945cU8XvtJ6vb92nwa1R9AgILCyRWAZqMZp43kKrYfzohFHEcTWkjldxLVMc3Q7b1cU0RYp4zvns+s+HtW8uR5cQEBAQfjmh4IIqDpB0FBEbXydyloEuYHQXH+2Rg+oQQOqiuRHo2Sl44E00j50Mj0h5TI+GZKYp0zMMcjHH8wTI2cjksgQ6GLHiv4mhsNp9o+lMiXWNYUCxGkQIYZipiOcudStKucSTpPaoNkgjV9Lqm84hARty3MuPAx1xUHym00KxI1907hm70wIxmBE3rm4NywcKmfFuh2bEyJqoMa05Xu6DFhVw7ox7MVK0xNLa0qK0roqgrvvTnyweY/lVyHenPlg8x/KmQ7058sHmP5UyPzvTnyweY/lTIsaz5buOFDh1rgY1uKlK4QBWmrQoNJfO65vOyE0RdywOJrgx1qKaMTaIIr3pz5YPMfyq5DvTnyweY/lTId6c+WDzH8qZGfYOTg2RMwo/dQfuZJwblhrmI4W6GmnYmRPlBX9t5OH2vMRYzpwAvcTTcScI0NFd1z0aAK8SuRJbo3eF24G5B+Nxc5zomHDUmgG9qaUAA0+tQbtAQfhGLSgraNkoxOcWzYa0k4W7jUtbXeiu6itBQVorkTi7tmusiWhwXxN1MMUD8ODe1OEYcR0Cg06lB4XssL3xS+47pue+a7FhxcGv9NRt2oIO/JTEGiaYeWGR+cq5Hn3qovlMP6jv1TIyZfJRn+Ems2xsOh+sXn1JkSKysn8lZxBLDFcNcU4h9QAN7QmRKWtDQABQDQNSg/UBAQCKoKutaTiZPJszMBpdJxSBEhDQyp0cWcktPGWnjxP4XorNyjaNn0NycXKeE9f3z7+tY1l2jDtaE2LCcHMdoPrBGojWFqJy6G7artVzRXGJh77g3HjoMdMOLXhrWnJVVjpTjo8noiOcby+GzfTx/vHLini99pPV7fu0+DWqPoEG4utd+JeOOIbMzRQxImpjfxcdQ18gKsRl8ms1dGmt9Orjyjrn74r+syQh2XCZChNwsYKAesk6yTUk7VyxGHiLt2q7XNdc5mWUjjEBAQEBAQEBAQEBAQEBAQEBAQEBAQEBAQEBAQEBAQEBAQEBAQEBAQEBAQEHlMy7ZpjmPaHNcCHNIqCDpBCNU1TTMVUziYVpP2TM5P4rpiUrFlHGsSAaktHHroNTxnH9VdJxjo8Hf29RZ2jRFq/8Ahucquv76u5N7t3lgXjh4oLt8OFCOZ7OUaxxjMtROXUarR3dNV0a47J5S3Kr5XON5fDZvp4/3jlxTxe+0nq9v3afBrVH0N9dS6ka8r6MGGEDv4xG9HE35TuLtorEZfDrdfb0tO/fVyjz6oXjYNiwrBgiFBbRozknO5ztbnHWf/gzLliMPHajU3NRXNdyd/h7IbFHAICAgICAgICAgICAgICAgICAgICAgICAgICAgICAgICAgICAgICAgICAgICAgIIPeG4DYsTuiRf3NHBrRtRDcergV10qDrGdZmnqdvptqzFPotRHTo/mPPx9rFs+/kWxniBakF0N2qO0VY6mklozHVnZXkCdLrctzZdF6n0mkqzH+M8Y+/b3yrO1mm0p2PuIMTdI0YsDAXFwc9xBAHFnWJ4vQ2Zi1p6PSbsUxnPLcnN1cmBiUiTpoNIl2nOekeNHI3t1LUU9bptZtuI/Dp/3T8o8+5aEtLtlGNYxrWtaKBrQA0DiAW3naqqq5mqqczL1RkQEBAQEBAQEBAQEBAQEBAQEBAQEBAQEBAQEBAQEBAQEBAQEBAQEBAQEBAQEBAQEBB4TslDn2FkVjXsOlrgCOw6+NG7dyu3V0qJmJ9jFsiw5exQRAhMh10kCrjyuOc9ZUiMOS9qbt+c3KplsVXAICAgICAgICAgICAgICAgICAgICAgICAgICAgICAgICAgICAgICAgICAgICAg//2Q=="/>
          <p:cNvSpPr>
            <a:spLocks noChangeAspect="1" noChangeArrowheads="1"/>
          </p:cNvSpPr>
          <p:nvPr/>
        </p:nvSpPr>
        <p:spPr bwMode="auto">
          <a:xfrm>
            <a:off x="155575" y="-944563"/>
            <a:ext cx="6981825" cy="1981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Content Placeholder 2"/>
          <p:cNvSpPr>
            <a:spLocks noGrp="1"/>
          </p:cNvSpPr>
          <p:nvPr>
            <p:ph idx="1"/>
          </p:nvPr>
        </p:nvSpPr>
        <p:spPr>
          <a:xfrm>
            <a:off x="520693" y="1036638"/>
            <a:ext cx="8229600" cy="1392336"/>
          </a:xfrm>
        </p:spPr>
        <p:txBody>
          <a:bodyPr/>
          <a:lstStyle/>
          <a:p>
            <a:pPr marL="0" indent="0" algn="ctr">
              <a:buNone/>
            </a:pPr>
            <a:r>
              <a:rPr lang="en-US" sz="2400" dirty="0" smtClean="0"/>
              <a:t>My great appreciation for all who work on SEARCH, our multilateral partners, funders and the communities we serve. </a:t>
            </a:r>
            <a:endParaRPr lang="en-US" sz="2400" dirty="0"/>
          </a:p>
        </p:txBody>
      </p:sp>
      <p:sp>
        <p:nvSpPr>
          <p:cNvPr id="3" name="Title 2"/>
          <p:cNvSpPr>
            <a:spLocks noGrp="1"/>
          </p:cNvSpPr>
          <p:nvPr>
            <p:ph type="title"/>
          </p:nvPr>
        </p:nvSpPr>
        <p:spPr>
          <a:xfrm>
            <a:off x="365513" y="-107950"/>
            <a:ext cx="8229600" cy="1143000"/>
          </a:xfrm>
        </p:spPr>
        <p:txBody>
          <a:bodyPr>
            <a:normAutofit/>
          </a:bodyPr>
          <a:lstStyle/>
          <a:p>
            <a:r>
              <a:rPr lang="en-US" dirty="0" smtClean="0">
                <a:solidFill>
                  <a:srgbClr val="000066"/>
                </a:solidFill>
                <a:ea typeface="ＭＳ Ｐゴシック" pitchFamily="-112" charset="-128"/>
                <a:cs typeface="ＭＳ Ｐゴシック" pitchFamily="-112" charset="-128"/>
              </a:rPr>
              <a:t>Thank You</a:t>
            </a:r>
            <a:endParaRPr lang="en-US" dirty="0">
              <a:solidFill>
                <a:srgbClr val="000066"/>
              </a:solidFill>
              <a:ea typeface="ＭＳ Ｐゴシック" pitchFamily="-112" charset="-128"/>
              <a:cs typeface="ＭＳ Ｐゴシック" pitchFamily="-112" charset="-128"/>
            </a:endParaRPr>
          </a:p>
        </p:txBody>
      </p:sp>
      <p:sp>
        <p:nvSpPr>
          <p:cNvPr id="36" name="TextBox 2"/>
          <p:cNvSpPr txBox="1">
            <a:spLocks noChangeArrowheads="1"/>
          </p:cNvSpPr>
          <p:nvPr/>
        </p:nvSpPr>
        <p:spPr bwMode="auto">
          <a:xfrm>
            <a:off x="304800" y="2268601"/>
            <a:ext cx="8411315"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r>
              <a:rPr lang="en-US" sz="1800" b="1" dirty="0" smtClean="0">
                <a:solidFill>
                  <a:srgbClr val="000000"/>
                </a:solidFill>
                <a:latin typeface="Arial" charset="0"/>
              </a:rPr>
              <a:t>PI: Diane </a:t>
            </a:r>
            <a:r>
              <a:rPr lang="en-US" sz="1800" b="1" dirty="0" err="1" smtClean="0">
                <a:solidFill>
                  <a:srgbClr val="000000"/>
                </a:solidFill>
                <a:latin typeface="Arial" charset="0"/>
              </a:rPr>
              <a:t>Havlir</a:t>
            </a:r>
            <a:endParaRPr lang="en-US" sz="1800" b="1" dirty="0" smtClean="0">
              <a:solidFill>
                <a:srgbClr val="000000"/>
              </a:solidFill>
              <a:latin typeface="Arial" charset="0"/>
            </a:endParaRPr>
          </a:p>
          <a:p>
            <a:r>
              <a:rPr lang="en-US" sz="1600" dirty="0" smtClean="0">
                <a:solidFill>
                  <a:srgbClr val="000000"/>
                </a:solidFill>
                <a:latin typeface="Arial" charset="0"/>
              </a:rPr>
              <a:t>Co-</a:t>
            </a:r>
            <a:r>
              <a:rPr lang="en-US" sz="1600" dirty="0" err="1" smtClean="0">
                <a:solidFill>
                  <a:srgbClr val="000000"/>
                </a:solidFill>
                <a:latin typeface="Arial" charset="0"/>
              </a:rPr>
              <a:t>Pis</a:t>
            </a:r>
            <a:r>
              <a:rPr lang="en-US" sz="1600" dirty="0" smtClean="0">
                <a:solidFill>
                  <a:srgbClr val="000000"/>
                </a:solidFill>
                <a:latin typeface="Arial" charset="0"/>
              </a:rPr>
              <a:t>: Moses </a:t>
            </a:r>
            <a:r>
              <a:rPr lang="en-US" sz="1600" dirty="0" err="1" smtClean="0">
                <a:solidFill>
                  <a:srgbClr val="000000"/>
                </a:solidFill>
                <a:latin typeface="Arial" charset="0"/>
              </a:rPr>
              <a:t>Kamya</a:t>
            </a:r>
            <a:r>
              <a:rPr lang="en-US" sz="1600" dirty="0" smtClean="0">
                <a:solidFill>
                  <a:srgbClr val="000000"/>
                </a:solidFill>
                <a:latin typeface="Arial" charset="0"/>
              </a:rPr>
              <a:t>, Maya Petersen</a:t>
            </a:r>
          </a:p>
          <a:p>
            <a:r>
              <a:rPr lang="en-US" sz="1600" dirty="0" smtClean="0">
                <a:solidFill>
                  <a:srgbClr val="000000"/>
                </a:solidFill>
                <a:latin typeface="Arial" charset="0"/>
              </a:rPr>
              <a:t>Vice</a:t>
            </a:r>
            <a:r>
              <a:rPr lang="en-US" sz="1600" dirty="0">
                <a:solidFill>
                  <a:srgbClr val="000000"/>
                </a:solidFill>
                <a:latin typeface="Arial" charset="0"/>
              </a:rPr>
              <a:t>-Chair: Edwin </a:t>
            </a:r>
            <a:r>
              <a:rPr lang="en-US" sz="1600" dirty="0" err="1">
                <a:solidFill>
                  <a:srgbClr val="000000"/>
                </a:solidFill>
                <a:latin typeface="Arial" charset="0"/>
              </a:rPr>
              <a:t>Charlebois</a:t>
            </a:r>
            <a:endParaRPr lang="en-US" sz="1600" dirty="0">
              <a:solidFill>
                <a:srgbClr val="000000"/>
              </a:solidFill>
              <a:latin typeface="Arial" charset="0"/>
            </a:endParaRPr>
          </a:p>
          <a:p>
            <a:r>
              <a:rPr lang="en-US" sz="1600" dirty="0" smtClean="0">
                <a:solidFill>
                  <a:srgbClr val="000000"/>
                </a:solidFill>
                <a:latin typeface="Arial" charset="0"/>
              </a:rPr>
              <a:t>Statistician: </a:t>
            </a:r>
            <a:r>
              <a:rPr lang="en-US" sz="1600" dirty="0">
                <a:solidFill>
                  <a:srgbClr val="000000"/>
                </a:solidFill>
                <a:latin typeface="Arial" charset="0"/>
              </a:rPr>
              <a:t>Laura </a:t>
            </a:r>
            <a:r>
              <a:rPr lang="en-US" sz="1600" dirty="0" err="1" smtClean="0">
                <a:solidFill>
                  <a:srgbClr val="000000"/>
                </a:solidFill>
                <a:latin typeface="Arial" charset="0"/>
              </a:rPr>
              <a:t>Balzer</a:t>
            </a:r>
            <a:endParaRPr lang="en-US" sz="1600" dirty="0">
              <a:solidFill>
                <a:srgbClr val="000000"/>
              </a:solidFill>
              <a:latin typeface="Arial" charset="0"/>
            </a:endParaRPr>
          </a:p>
          <a:p>
            <a:r>
              <a:rPr lang="en-US" sz="1600" dirty="0" smtClean="0">
                <a:solidFill>
                  <a:srgbClr val="000000"/>
                </a:solidFill>
                <a:latin typeface="Arial" charset="0"/>
              </a:rPr>
              <a:t>Virologist</a:t>
            </a:r>
            <a:r>
              <a:rPr lang="en-US" sz="1600" dirty="0">
                <a:solidFill>
                  <a:srgbClr val="000000"/>
                </a:solidFill>
                <a:latin typeface="Arial" charset="0"/>
              </a:rPr>
              <a:t>: Teri </a:t>
            </a:r>
            <a:r>
              <a:rPr lang="en-US" sz="1600" dirty="0" err="1">
                <a:solidFill>
                  <a:srgbClr val="000000"/>
                </a:solidFill>
                <a:latin typeface="Arial" charset="0"/>
              </a:rPr>
              <a:t>Liegler</a:t>
            </a:r>
            <a:endParaRPr lang="en-US" sz="1600" dirty="0">
              <a:solidFill>
                <a:srgbClr val="000000"/>
              </a:solidFill>
              <a:latin typeface="Arial" charset="0"/>
            </a:endParaRPr>
          </a:p>
          <a:p>
            <a:r>
              <a:rPr lang="en-US" sz="1600" dirty="0">
                <a:solidFill>
                  <a:srgbClr val="000000"/>
                </a:solidFill>
                <a:latin typeface="Arial" charset="0"/>
              </a:rPr>
              <a:t>KEMRI</a:t>
            </a:r>
            <a:r>
              <a:rPr lang="en-US" sz="1600" dirty="0" smtClean="0">
                <a:solidFill>
                  <a:srgbClr val="000000"/>
                </a:solidFill>
                <a:latin typeface="Arial" charset="0"/>
              </a:rPr>
              <a:t>: Elizabeth </a:t>
            </a:r>
            <a:r>
              <a:rPr lang="en-US" sz="1600" dirty="0" err="1">
                <a:solidFill>
                  <a:srgbClr val="000000"/>
                </a:solidFill>
                <a:latin typeface="Arial" charset="0"/>
              </a:rPr>
              <a:t>Bukusi</a:t>
            </a:r>
            <a:endParaRPr lang="en-US" sz="1600" dirty="0">
              <a:solidFill>
                <a:srgbClr val="000000"/>
              </a:solidFill>
              <a:latin typeface="Arial" charset="0"/>
            </a:endParaRPr>
          </a:p>
          <a:p>
            <a:r>
              <a:rPr lang="en-US" sz="1600" dirty="0">
                <a:solidFill>
                  <a:srgbClr val="000000"/>
                </a:solidFill>
                <a:latin typeface="Arial" charset="0"/>
              </a:rPr>
              <a:t>KEMRI:/UCSF: Craig Cohen</a:t>
            </a:r>
          </a:p>
          <a:p>
            <a:r>
              <a:rPr lang="en-US" sz="1600" dirty="0">
                <a:solidFill>
                  <a:srgbClr val="000000"/>
                </a:solidFill>
                <a:latin typeface="Arial" charset="0"/>
              </a:rPr>
              <a:t>UCSF: Tamara Clark, Gabe </a:t>
            </a:r>
            <a:r>
              <a:rPr lang="en-US" sz="1600" dirty="0" err="1">
                <a:solidFill>
                  <a:srgbClr val="000000"/>
                </a:solidFill>
                <a:latin typeface="Arial" charset="0"/>
              </a:rPr>
              <a:t>Chamie</a:t>
            </a:r>
            <a:r>
              <a:rPr lang="en-US" sz="1600" dirty="0">
                <a:solidFill>
                  <a:srgbClr val="000000"/>
                </a:solidFill>
                <a:latin typeface="Arial" charset="0"/>
              </a:rPr>
              <a:t>, </a:t>
            </a:r>
            <a:r>
              <a:rPr lang="en-US" sz="1600" dirty="0" err="1">
                <a:solidFill>
                  <a:srgbClr val="000000"/>
                </a:solidFill>
                <a:latin typeface="Arial" charset="0"/>
              </a:rPr>
              <a:t>Vivek</a:t>
            </a:r>
            <a:r>
              <a:rPr lang="en-US" sz="1600" dirty="0">
                <a:solidFill>
                  <a:srgbClr val="000000"/>
                </a:solidFill>
                <a:latin typeface="Arial" charset="0"/>
              </a:rPr>
              <a:t> </a:t>
            </a:r>
            <a:r>
              <a:rPr lang="en-US" sz="1600" dirty="0" smtClean="0">
                <a:solidFill>
                  <a:srgbClr val="000000"/>
                </a:solidFill>
                <a:latin typeface="Arial" charset="0"/>
              </a:rPr>
              <a:t>Jain, </a:t>
            </a:r>
            <a:r>
              <a:rPr lang="en-US" sz="1600" dirty="0">
                <a:solidFill>
                  <a:srgbClr val="000000"/>
                </a:solidFill>
                <a:latin typeface="Arial" charset="0"/>
              </a:rPr>
              <a:t>Carol Camlin, </a:t>
            </a:r>
            <a:r>
              <a:rPr lang="en-US" sz="1600" dirty="0" err="1">
                <a:solidFill>
                  <a:srgbClr val="000000"/>
                </a:solidFill>
                <a:latin typeface="Arial" charset="0"/>
              </a:rPr>
              <a:t>Starley</a:t>
            </a:r>
            <a:r>
              <a:rPr lang="en-US" sz="1600" dirty="0">
                <a:solidFill>
                  <a:srgbClr val="000000"/>
                </a:solidFill>
                <a:latin typeface="Arial" charset="0"/>
              </a:rPr>
              <a:t> Shade </a:t>
            </a:r>
            <a:endParaRPr lang="en-US" sz="1600" dirty="0" smtClean="0">
              <a:solidFill>
                <a:srgbClr val="000000"/>
              </a:solidFill>
              <a:latin typeface="Arial" charset="0"/>
            </a:endParaRPr>
          </a:p>
          <a:p>
            <a:r>
              <a:rPr lang="en-US" sz="1600" dirty="0" smtClean="0">
                <a:solidFill>
                  <a:srgbClr val="000000"/>
                </a:solidFill>
                <a:latin typeface="Arial" charset="0"/>
              </a:rPr>
              <a:t>UC Berkeley </a:t>
            </a:r>
            <a:r>
              <a:rPr lang="en-US" sz="1600" dirty="0" err="1" smtClean="0">
                <a:solidFill>
                  <a:srgbClr val="000000"/>
                </a:solidFill>
                <a:latin typeface="Arial" charset="0"/>
              </a:rPr>
              <a:t>Biostat</a:t>
            </a:r>
            <a:r>
              <a:rPr lang="en-US" sz="1600" dirty="0" smtClean="0">
                <a:solidFill>
                  <a:srgbClr val="000000"/>
                </a:solidFill>
                <a:latin typeface="Arial" charset="0"/>
              </a:rPr>
              <a:t>: Mark van der </a:t>
            </a:r>
            <a:r>
              <a:rPr lang="en-US" sz="1600" dirty="0" err="1" smtClean="0">
                <a:solidFill>
                  <a:srgbClr val="000000"/>
                </a:solidFill>
                <a:latin typeface="Arial" charset="0"/>
              </a:rPr>
              <a:t>Laan</a:t>
            </a:r>
            <a:r>
              <a:rPr lang="en-US" sz="1600" dirty="0" smtClean="0">
                <a:solidFill>
                  <a:srgbClr val="000000"/>
                </a:solidFill>
                <a:latin typeface="Arial" charset="0"/>
              </a:rPr>
              <a:t>, </a:t>
            </a:r>
            <a:r>
              <a:rPr lang="en-US" sz="1600" dirty="0" err="1" smtClean="0">
                <a:solidFill>
                  <a:srgbClr val="000000"/>
                </a:solidFill>
                <a:latin typeface="Arial" charset="0"/>
              </a:rPr>
              <a:t>Wenjing</a:t>
            </a:r>
            <a:r>
              <a:rPr lang="en-US" sz="1600" dirty="0" smtClean="0">
                <a:solidFill>
                  <a:srgbClr val="000000"/>
                </a:solidFill>
                <a:latin typeface="Arial" charset="0"/>
              </a:rPr>
              <a:t> </a:t>
            </a:r>
            <a:r>
              <a:rPr lang="en-US" sz="1600" dirty="0" err="1" smtClean="0">
                <a:solidFill>
                  <a:srgbClr val="000000"/>
                </a:solidFill>
                <a:latin typeface="Arial" charset="0"/>
              </a:rPr>
              <a:t>Zheng</a:t>
            </a:r>
            <a:endParaRPr lang="en-US" sz="1600" dirty="0" smtClean="0">
              <a:solidFill>
                <a:srgbClr val="000000"/>
              </a:solidFill>
              <a:latin typeface="Arial" charset="0"/>
            </a:endParaRPr>
          </a:p>
          <a:p>
            <a:r>
              <a:rPr lang="en-US" sz="1600" dirty="0" smtClean="0">
                <a:solidFill>
                  <a:srgbClr val="000000"/>
                </a:solidFill>
                <a:latin typeface="Arial" charset="0"/>
              </a:rPr>
              <a:t>Mathematical Modeling: Britta Jewell, Anna </a:t>
            </a:r>
            <a:r>
              <a:rPr lang="en-US" sz="1600" dirty="0" err="1">
                <a:solidFill>
                  <a:srgbClr val="000000"/>
                </a:solidFill>
                <a:latin typeface="Arial" charset="0"/>
              </a:rPr>
              <a:t>Bershteyn</a:t>
            </a:r>
            <a:endParaRPr lang="en-US" sz="1600" dirty="0">
              <a:solidFill>
                <a:srgbClr val="000000"/>
              </a:solidFill>
              <a:latin typeface="Arial" charset="0"/>
            </a:endParaRPr>
          </a:p>
        </p:txBody>
      </p:sp>
      <p:pic>
        <p:nvPicPr>
          <p:cNvPr id="37" name="Pictur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66348" y="2428974"/>
            <a:ext cx="2771573" cy="1174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13710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952" y="68263"/>
            <a:ext cx="8018463" cy="1143000"/>
          </a:xfrm>
        </p:spPr>
        <p:txBody>
          <a:bodyPr rtlCol="0">
            <a:noAutofit/>
          </a:bodyPr>
          <a:lstStyle/>
          <a:p>
            <a:pPr fontAlgn="auto">
              <a:spcAft>
                <a:spcPts val="0"/>
              </a:spcAft>
              <a:defRPr/>
            </a:pPr>
            <a:r>
              <a:rPr lang="en-US" sz="4000" dirty="0">
                <a:solidFill>
                  <a:srgbClr val="000066"/>
                </a:solidFill>
                <a:ea typeface="ＭＳ Ｐゴシック" pitchFamily="-112" charset="-128"/>
                <a:cs typeface="ＭＳ Ｐゴシック" pitchFamily="-112" charset="-128"/>
              </a:rPr>
              <a:t>Cascade Evolution Among Subjects Tested HIV+ at </a:t>
            </a:r>
            <a:r>
              <a:rPr lang="en-US" sz="4000" dirty="0" smtClean="0">
                <a:solidFill>
                  <a:srgbClr val="000066"/>
                </a:solidFill>
                <a:ea typeface="ＭＳ Ｐゴシック" pitchFamily="-112" charset="-128"/>
                <a:cs typeface="ＭＳ Ｐゴシック" pitchFamily="-112" charset="-128"/>
              </a:rPr>
              <a:t>Baseline (N=7108)</a:t>
            </a:r>
            <a:endParaRPr lang="en-US" sz="4000" dirty="0">
              <a:solidFill>
                <a:srgbClr val="000066"/>
              </a:solidFill>
              <a:ea typeface="ＭＳ Ｐゴシック" pitchFamily="-112" charset="-128"/>
              <a:cs typeface="ＭＳ Ｐゴシック" pitchFamily="-112" charset="-128"/>
            </a:endParaRPr>
          </a:p>
        </p:txBody>
      </p:sp>
      <p:graphicFrame>
        <p:nvGraphicFramePr>
          <p:cNvPr id="11" name="Chart 10"/>
          <p:cNvGraphicFramePr>
            <a:graphicFrameLocks/>
          </p:cNvGraphicFramePr>
          <p:nvPr>
            <p:extLst>
              <p:ext uri="{D42A27DB-BD31-4B8C-83A1-F6EECF244321}">
                <p14:modId xmlns:p14="http://schemas.microsoft.com/office/powerpoint/2010/main" val="4149502128"/>
              </p:ext>
            </p:extLst>
          </p:nvPr>
        </p:nvGraphicFramePr>
        <p:xfrm>
          <a:off x="222250" y="1468439"/>
          <a:ext cx="8921750" cy="5297486"/>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6"/>
          <p:cNvSpPr txBox="1">
            <a:spLocks noChangeArrowheads="1"/>
          </p:cNvSpPr>
          <p:nvPr/>
        </p:nvSpPr>
        <p:spPr bwMode="auto">
          <a:xfrm>
            <a:off x="5592763" y="4478338"/>
            <a:ext cx="1851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b="1" dirty="0"/>
              <a:t>Viral Suppression</a:t>
            </a:r>
          </a:p>
        </p:txBody>
      </p:sp>
      <p:sp>
        <p:nvSpPr>
          <p:cNvPr id="13" name="TextBox 7"/>
          <p:cNvSpPr txBox="1">
            <a:spLocks noChangeArrowheads="1"/>
          </p:cNvSpPr>
          <p:nvPr/>
        </p:nvSpPr>
        <p:spPr bwMode="auto">
          <a:xfrm>
            <a:off x="5745163" y="5002213"/>
            <a:ext cx="1350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b="1"/>
              <a:t>Viral Failure</a:t>
            </a:r>
          </a:p>
        </p:txBody>
      </p:sp>
      <p:sp>
        <p:nvSpPr>
          <p:cNvPr id="14" name="TextBox 8"/>
          <p:cNvSpPr txBox="1">
            <a:spLocks noChangeArrowheads="1"/>
          </p:cNvSpPr>
          <p:nvPr/>
        </p:nvSpPr>
        <p:spPr bwMode="auto">
          <a:xfrm>
            <a:off x="5556250" y="5437188"/>
            <a:ext cx="1752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b="1" dirty="0"/>
              <a:t>Prior </a:t>
            </a:r>
            <a:r>
              <a:rPr lang="en-US" b="1" dirty="0" err="1"/>
              <a:t>Dx</a:t>
            </a:r>
            <a:r>
              <a:rPr lang="en-US" b="1" dirty="0"/>
              <a:t>, no ART</a:t>
            </a:r>
          </a:p>
        </p:txBody>
      </p:sp>
      <p:sp>
        <p:nvSpPr>
          <p:cNvPr id="15" name="TextBox 9"/>
          <p:cNvSpPr txBox="1">
            <a:spLocks noChangeArrowheads="1"/>
          </p:cNvSpPr>
          <p:nvPr/>
        </p:nvSpPr>
        <p:spPr bwMode="auto">
          <a:xfrm>
            <a:off x="5903913" y="5834063"/>
            <a:ext cx="1068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b="1"/>
              <a:t>Migrated</a:t>
            </a:r>
          </a:p>
        </p:txBody>
      </p:sp>
      <p:sp>
        <p:nvSpPr>
          <p:cNvPr id="16" name="TextBox 10"/>
          <p:cNvSpPr txBox="1">
            <a:spLocks noChangeArrowheads="1"/>
          </p:cNvSpPr>
          <p:nvPr/>
        </p:nvSpPr>
        <p:spPr bwMode="auto">
          <a:xfrm>
            <a:off x="1863725" y="5524500"/>
            <a:ext cx="1595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b="1" dirty="0"/>
              <a:t>New Diagnosis</a:t>
            </a:r>
          </a:p>
        </p:txBody>
      </p:sp>
      <p:sp>
        <p:nvSpPr>
          <p:cNvPr id="17" name="TextBox 11"/>
          <p:cNvSpPr txBox="1">
            <a:spLocks noChangeArrowheads="1"/>
          </p:cNvSpPr>
          <p:nvPr/>
        </p:nvSpPr>
        <p:spPr bwMode="auto">
          <a:xfrm>
            <a:off x="6075363" y="6313488"/>
            <a:ext cx="627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b="1" dirty="0"/>
              <a:t>Died</a:t>
            </a:r>
          </a:p>
        </p:txBody>
      </p:sp>
    </p:spTree>
    <p:extLst>
      <p:ext uri="{BB962C8B-B14F-4D97-AF65-F5344CB8AC3E}">
        <p14:creationId xmlns:p14="http://schemas.microsoft.com/office/powerpoint/2010/main" val="1230592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525" y="84138"/>
            <a:ext cx="8018463" cy="1143000"/>
          </a:xfrm>
        </p:spPr>
        <p:txBody>
          <a:bodyPr rtlCol="0">
            <a:noAutofit/>
          </a:bodyPr>
          <a:lstStyle/>
          <a:p>
            <a:pPr>
              <a:defRPr/>
            </a:pPr>
            <a:r>
              <a:rPr lang="en-US" sz="4000" dirty="0">
                <a:solidFill>
                  <a:srgbClr val="000066"/>
                </a:solidFill>
                <a:ea typeface="ＭＳ Ｐゴシック" pitchFamily="-112" charset="-128"/>
                <a:cs typeface="ＭＳ Ｐゴシック" pitchFamily="-112" charset="-128"/>
              </a:rPr>
              <a:t>Cascade Evolution Among Youth Tested HIV+ at </a:t>
            </a:r>
            <a:r>
              <a:rPr lang="en-US" sz="4000" dirty="0" smtClean="0">
                <a:solidFill>
                  <a:srgbClr val="000066"/>
                </a:solidFill>
                <a:ea typeface="ＭＳ Ｐゴシック" pitchFamily="-112" charset="-128"/>
                <a:cs typeface="ＭＳ Ｐゴシック" pitchFamily="-112" charset="-128"/>
              </a:rPr>
              <a:t>Baseline (N=864)</a:t>
            </a:r>
            <a:endParaRPr lang="en-US" sz="4000" dirty="0">
              <a:solidFill>
                <a:srgbClr val="000066"/>
              </a:solidFill>
              <a:ea typeface="ＭＳ Ｐゴシック" pitchFamily="-112" charset="-128"/>
              <a:cs typeface="ＭＳ Ｐゴシック" pitchFamily="-112" charset="-128"/>
            </a:endParaRPr>
          </a:p>
        </p:txBody>
      </p:sp>
      <p:graphicFrame>
        <p:nvGraphicFramePr>
          <p:cNvPr id="11" name="Chart 10"/>
          <p:cNvGraphicFramePr>
            <a:graphicFrameLocks/>
          </p:cNvGraphicFramePr>
          <p:nvPr>
            <p:extLst>
              <p:ext uri="{D42A27DB-BD31-4B8C-83A1-F6EECF244321}">
                <p14:modId xmlns:p14="http://schemas.microsoft.com/office/powerpoint/2010/main" val="208733218"/>
              </p:ext>
            </p:extLst>
          </p:nvPr>
        </p:nvGraphicFramePr>
        <p:xfrm>
          <a:off x="190500" y="1460500"/>
          <a:ext cx="8810625" cy="522287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5"/>
          <p:cNvSpPr txBox="1">
            <a:spLocks noChangeArrowheads="1"/>
          </p:cNvSpPr>
          <p:nvPr/>
        </p:nvSpPr>
        <p:spPr bwMode="auto">
          <a:xfrm>
            <a:off x="5227638" y="3709988"/>
            <a:ext cx="1851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b="1"/>
              <a:t>Viral Suppression</a:t>
            </a:r>
          </a:p>
        </p:txBody>
      </p:sp>
      <p:sp>
        <p:nvSpPr>
          <p:cNvPr id="13" name="TextBox 6"/>
          <p:cNvSpPr txBox="1">
            <a:spLocks noChangeArrowheads="1"/>
          </p:cNvSpPr>
          <p:nvPr/>
        </p:nvSpPr>
        <p:spPr bwMode="auto">
          <a:xfrm>
            <a:off x="5419725" y="4262438"/>
            <a:ext cx="1350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b="1"/>
              <a:t>Viral Failure</a:t>
            </a:r>
          </a:p>
        </p:txBody>
      </p:sp>
      <p:sp>
        <p:nvSpPr>
          <p:cNvPr id="14" name="TextBox 7"/>
          <p:cNvSpPr txBox="1">
            <a:spLocks noChangeArrowheads="1"/>
          </p:cNvSpPr>
          <p:nvPr/>
        </p:nvSpPr>
        <p:spPr bwMode="auto">
          <a:xfrm>
            <a:off x="5227638" y="4659313"/>
            <a:ext cx="1752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b="1" dirty="0"/>
              <a:t>Prior </a:t>
            </a:r>
            <a:r>
              <a:rPr lang="en-US" b="1" dirty="0" err="1"/>
              <a:t>Dx</a:t>
            </a:r>
            <a:r>
              <a:rPr lang="en-US" b="1" dirty="0"/>
              <a:t>, no ART</a:t>
            </a:r>
          </a:p>
        </p:txBody>
      </p:sp>
      <p:sp>
        <p:nvSpPr>
          <p:cNvPr id="15" name="TextBox 8"/>
          <p:cNvSpPr txBox="1">
            <a:spLocks noChangeArrowheads="1"/>
          </p:cNvSpPr>
          <p:nvPr/>
        </p:nvSpPr>
        <p:spPr bwMode="auto">
          <a:xfrm>
            <a:off x="5564188" y="5535613"/>
            <a:ext cx="1068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b="1"/>
              <a:t>Migrated</a:t>
            </a:r>
          </a:p>
        </p:txBody>
      </p:sp>
      <p:sp>
        <p:nvSpPr>
          <p:cNvPr id="16" name="TextBox 9"/>
          <p:cNvSpPr txBox="1">
            <a:spLocks noChangeArrowheads="1"/>
          </p:cNvSpPr>
          <p:nvPr/>
        </p:nvSpPr>
        <p:spPr bwMode="auto">
          <a:xfrm>
            <a:off x="1927225" y="5165725"/>
            <a:ext cx="1595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b="1"/>
              <a:t>New Diagnosis</a:t>
            </a:r>
          </a:p>
        </p:txBody>
      </p:sp>
      <p:sp>
        <p:nvSpPr>
          <p:cNvPr id="17" name="TextBox 10"/>
          <p:cNvSpPr txBox="1">
            <a:spLocks noChangeArrowheads="1"/>
          </p:cNvSpPr>
          <p:nvPr/>
        </p:nvSpPr>
        <p:spPr bwMode="auto">
          <a:xfrm>
            <a:off x="5762625" y="6237288"/>
            <a:ext cx="625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b="1"/>
              <a:t>Died</a:t>
            </a:r>
          </a:p>
        </p:txBody>
      </p:sp>
    </p:spTree>
    <p:extLst>
      <p:ext uri="{BB962C8B-B14F-4D97-AF65-F5344CB8AC3E}">
        <p14:creationId xmlns:p14="http://schemas.microsoft.com/office/powerpoint/2010/main" val="36033662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66775" y="93663"/>
            <a:ext cx="8018463" cy="1143000"/>
          </a:xfrm>
        </p:spPr>
        <p:txBody>
          <a:bodyPr rtlCol="0">
            <a:noAutofit/>
          </a:bodyPr>
          <a:lstStyle/>
          <a:p>
            <a:pPr fontAlgn="auto">
              <a:spcAft>
                <a:spcPts val="0"/>
              </a:spcAft>
              <a:defRPr/>
            </a:pPr>
            <a:r>
              <a:rPr lang="en-US" sz="4000" dirty="0">
                <a:solidFill>
                  <a:srgbClr val="000066"/>
                </a:solidFill>
                <a:ea typeface="ＭＳ Ｐゴシック" pitchFamily="-112" charset="-128"/>
                <a:cs typeface="ＭＳ Ｐゴシック" pitchFamily="-112" charset="-128"/>
              </a:rPr>
              <a:t>Viral Suppression Over Time Among Baseline HIV</a:t>
            </a:r>
            <a:r>
              <a:rPr lang="en-US" sz="4000" dirty="0" smtClean="0">
                <a:solidFill>
                  <a:srgbClr val="000066"/>
                </a:solidFill>
                <a:ea typeface="ＭＳ Ｐゴシック" pitchFamily="-112" charset="-128"/>
                <a:cs typeface="ＭＳ Ｐゴシック" pitchFamily="-112" charset="-128"/>
              </a:rPr>
              <a:t>+ (N=7108)</a:t>
            </a:r>
            <a:endParaRPr lang="en-US" sz="4000" dirty="0">
              <a:solidFill>
                <a:srgbClr val="000066"/>
              </a:solidFill>
              <a:ea typeface="ＭＳ Ｐゴシック" pitchFamily="-112" charset="-128"/>
              <a:cs typeface="ＭＳ Ｐゴシック" pitchFamily="-112" charset="-128"/>
            </a:endParaRPr>
          </a:p>
        </p:txBody>
      </p:sp>
      <p:graphicFrame>
        <p:nvGraphicFramePr>
          <p:cNvPr id="8" name="Chart 7"/>
          <p:cNvGraphicFramePr>
            <a:graphicFrameLocks/>
          </p:cNvGraphicFramePr>
          <p:nvPr>
            <p:extLst>
              <p:ext uri="{D42A27DB-BD31-4B8C-83A1-F6EECF244321}">
                <p14:modId xmlns:p14="http://schemas.microsoft.com/office/powerpoint/2010/main" val="2534970483"/>
              </p:ext>
            </p:extLst>
          </p:nvPr>
        </p:nvGraphicFramePr>
        <p:xfrm>
          <a:off x="142875" y="1366338"/>
          <a:ext cx="9001125" cy="533773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3"/>
          <p:cNvSpPr txBox="1">
            <a:spLocks noChangeArrowheads="1"/>
          </p:cNvSpPr>
          <p:nvPr/>
        </p:nvSpPr>
        <p:spPr bwMode="auto">
          <a:xfrm>
            <a:off x="5845852" y="6550179"/>
            <a:ext cx="3298148"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r>
              <a:rPr lang="en-US" sz="1400" dirty="0" smtClean="0">
                <a:latin typeface="Arial" charset="0"/>
              </a:rPr>
              <a:t>Right Censored at Death/Out-migration</a:t>
            </a:r>
            <a:endParaRPr lang="en-US" sz="1400" dirty="0">
              <a:latin typeface="Arial" charset="0"/>
            </a:endParaRPr>
          </a:p>
        </p:txBody>
      </p:sp>
    </p:spTree>
    <p:extLst>
      <p:ext uri="{BB962C8B-B14F-4D97-AF65-F5344CB8AC3E}">
        <p14:creationId xmlns:p14="http://schemas.microsoft.com/office/powerpoint/2010/main" val="12007146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431" y="4763"/>
            <a:ext cx="8938569" cy="1143000"/>
          </a:xfrm>
        </p:spPr>
        <p:txBody>
          <a:bodyPr>
            <a:noAutofit/>
          </a:bodyPr>
          <a:lstStyle/>
          <a:p>
            <a:r>
              <a:rPr lang="en-US" sz="4000" dirty="0" smtClean="0">
                <a:solidFill>
                  <a:srgbClr val="000066"/>
                </a:solidFill>
                <a:ea typeface="ＭＳ Ｐゴシック" pitchFamily="-112" charset="-128"/>
                <a:cs typeface="ＭＳ Ｐゴシック" pitchFamily="-112" charset="-128"/>
              </a:rPr>
              <a:t>Next steps towards eradication</a:t>
            </a:r>
            <a:r>
              <a:rPr lang="is-IS" sz="4000" dirty="0" smtClean="0">
                <a:solidFill>
                  <a:srgbClr val="000066"/>
                </a:solidFill>
                <a:ea typeface="ＭＳ Ｐゴシック" pitchFamily="-112" charset="-128"/>
                <a:cs typeface="ＭＳ Ｐゴシック" pitchFamily="-112" charset="-128"/>
              </a:rPr>
              <a:t>: 2</a:t>
            </a:r>
            <a:r>
              <a:rPr lang="is-IS" sz="4000" baseline="30000" dirty="0" smtClean="0">
                <a:solidFill>
                  <a:srgbClr val="000066"/>
                </a:solidFill>
                <a:ea typeface="ＭＳ Ｐゴシック" pitchFamily="-112" charset="-128"/>
                <a:cs typeface="ＭＳ Ｐゴシック" pitchFamily="-112" charset="-128"/>
              </a:rPr>
              <a:t>nd </a:t>
            </a:r>
            <a:r>
              <a:rPr lang="is-IS" sz="4000" dirty="0" smtClean="0">
                <a:solidFill>
                  <a:srgbClr val="000066"/>
                </a:solidFill>
                <a:ea typeface="ＭＳ Ｐゴシック" pitchFamily="-112" charset="-128"/>
                <a:cs typeface="ＭＳ Ｐゴシック" pitchFamily="-112" charset="-128"/>
              </a:rPr>
              <a:t> Phase </a:t>
            </a:r>
            <a:endParaRPr lang="en-US" sz="4000" dirty="0">
              <a:solidFill>
                <a:srgbClr val="000066"/>
              </a:solidFill>
              <a:ea typeface="ＭＳ Ｐゴシック" pitchFamily="-112" charset="-128"/>
              <a:cs typeface="ＭＳ Ｐゴシック" pitchFamily="-112" charset="-128"/>
            </a:endParaRPr>
          </a:p>
        </p:txBody>
      </p:sp>
      <p:sp>
        <p:nvSpPr>
          <p:cNvPr id="3" name="Content Placeholder 2"/>
          <p:cNvSpPr>
            <a:spLocks noGrp="1"/>
          </p:cNvSpPr>
          <p:nvPr>
            <p:ph idx="1"/>
          </p:nvPr>
        </p:nvSpPr>
        <p:spPr>
          <a:xfrm>
            <a:off x="457200" y="1288500"/>
            <a:ext cx="8229600" cy="3753461"/>
          </a:xfrm>
        </p:spPr>
        <p:txBody>
          <a:bodyPr>
            <a:normAutofit fontScale="92500" lnSpcReduction="10000"/>
          </a:bodyPr>
          <a:lstStyle/>
          <a:p>
            <a:pPr fontAlgn="auto">
              <a:spcAft>
                <a:spcPts val="0"/>
              </a:spcAft>
              <a:defRPr/>
            </a:pPr>
            <a:r>
              <a:rPr lang="en-US" dirty="0"/>
              <a:t>Population viral suppression increased from </a:t>
            </a:r>
            <a:r>
              <a:rPr lang="en-US" dirty="0" smtClean="0"/>
              <a:t>45% </a:t>
            </a:r>
            <a:r>
              <a:rPr lang="en-US" dirty="0"/>
              <a:t>to </a:t>
            </a:r>
            <a:r>
              <a:rPr lang="en-US" dirty="0" smtClean="0"/>
              <a:t>80% </a:t>
            </a:r>
            <a:r>
              <a:rPr lang="en-US" dirty="0"/>
              <a:t>during two years of </a:t>
            </a:r>
            <a:r>
              <a:rPr lang="en-US" dirty="0" smtClean="0"/>
              <a:t>intervention</a:t>
            </a:r>
          </a:p>
          <a:p>
            <a:pPr lvl="1">
              <a:defRPr/>
            </a:pPr>
            <a:r>
              <a:rPr lang="en-US" dirty="0" smtClean="0"/>
              <a:t>Suppression lower among new diagnoses, “treatment failures”, youth</a:t>
            </a:r>
            <a:r>
              <a:rPr lang="is-IS" dirty="0" smtClean="0"/>
              <a:t>…</a:t>
            </a:r>
            <a:endParaRPr lang="en-US" dirty="0" smtClean="0"/>
          </a:p>
          <a:p>
            <a:pPr>
              <a:defRPr/>
            </a:pPr>
            <a:r>
              <a:rPr lang="en-US" b="1" dirty="0" smtClean="0"/>
              <a:t>Next steps</a:t>
            </a:r>
            <a:r>
              <a:rPr lang="is-IS" b="1" dirty="0" smtClean="0"/>
              <a:t>….</a:t>
            </a:r>
          </a:p>
          <a:p>
            <a:pPr lvl="1">
              <a:defRPr/>
            </a:pPr>
            <a:r>
              <a:rPr lang="en-US" dirty="0" smtClean="0"/>
              <a:t>Moving beyond “big bucket” risk groups</a:t>
            </a:r>
            <a:r>
              <a:rPr lang="is-IS" dirty="0" smtClean="0"/>
              <a:t>…</a:t>
            </a:r>
            <a:r>
              <a:rPr lang="en-US" dirty="0" smtClean="0"/>
              <a:t> </a:t>
            </a:r>
            <a:endParaRPr lang="en-US" dirty="0"/>
          </a:p>
          <a:p>
            <a:pPr lvl="1">
              <a:defRPr/>
            </a:pPr>
            <a:r>
              <a:rPr lang="en-US" dirty="0" smtClean="0"/>
              <a:t>To </a:t>
            </a:r>
            <a:r>
              <a:rPr lang="is-IS" u="sng" dirty="0" smtClean="0"/>
              <a:t>individually </a:t>
            </a:r>
            <a:r>
              <a:rPr lang="is-IS" u="sng" dirty="0"/>
              <a:t>targeted, personalized treatment and prevention </a:t>
            </a:r>
            <a:r>
              <a:rPr lang="is-IS" dirty="0"/>
              <a:t>interventions</a:t>
            </a:r>
            <a:endParaRPr lang="en-US" dirty="0"/>
          </a:p>
          <a:p>
            <a:pPr>
              <a:defRPr/>
            </a:pPr>
            <a:endParaRPr lang="en-US" b="1" u="sng" dirty="0" smtClean="0"/>
          </a:p>
          <a:p>
            <a:pPr lvl="1"/>
            <a:endParaRPr lang="en-US" dirty="0" smtClean="0"/>
          </a:p>
          <a:p>
            <a:pPr lvl="1"/>
            <a:endParaRPr lang="en-US" dirty="0"/>
          </a:p>
          <a:p>
            <a:pPr lvl="1"/>
            <a:endParaRPr lang="en-US" dirty="0" smtClean="0"/>
          </a:p>
        </p:txBody>
      </p:sp>
      <p:sp>
        <p:nvSpPr>
          <p:cNvPr id="6" name="TextBox 4"/>
          <p:cNvSpPr txBox="1">
            <a:spLocks noChangeArrowheads="1"/>
          </p:cNvSpPr>
          <p:nvPr/>
        </p:nvSpPr>
        <p:spPr bwMode="auto">
          <a:xfrm>
            <a:off x="457200" y="5041961"/>
            <a:ext cx="3770222" cy="1569660"/>
          </a:xfrm>
          <a:prstGeom prst="rect">
            <a:avLst/>
          </a:prstGeom>
          <a:solidFill>
            <a:srgbClr val="A8DBF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r>
              <a:rPr lang="en-US" sz="2400" b="1" u="sng" dirty="0">
                <a:solidFill>
                  <a:srgbClr val="000090"/>
                </a:solidFill>
                <a:latin typeface="+mn-lt"/>
              </a:rPr>
              <a:t>Among HIV+: </a:t>
            </a:r>
            <a:endParaRPr lang="en-US" sz="2400" b="1" u="sng" dirty="0" smtClean="0">
              <a:solidFill>
                <a:srgbClr val="000090"/>
              </a:solidFill>
              <a:latin typeface="+mn-lt"/>
            </a:endParaRPr>
          </a:p>
          <a:p>
            <a:pPr marL="342900" indent="-342900">
              <a:buFont typeface="Arial"/>
              <a:buChar char="•"/>
            </a:pPr>
            <a:r>
              <a:rPr lang="en-US" sz="2400" dirty="0" smtClean="0">
                <a:solidFill>
                  <a:srgbClr val="000090"/>
                </a:solidFill>
                <a:latin typeface="+mn-lt"/>
              </a:rPr>
              <a:t>Who </a:t>
            </a:r>
            <a:r>
              <a:rPr lang="en-US" sz="2400" dirty="0">
                <a:solidFill>
                  <a:srgbClr val="000090"/>
                </a:solidFill>
                <a:latin typeface="+mn-lt"/>
              </a:rPr>
              <a:t>are the 20% who remain </a:t>
            </a:r>
            <a:r>
              <a:rPr lang="en-US" sz="2400" dirty="0" smtClean="0">
                <a:solidFill>
                  <a:srgbClr val="000090"/>
                </a:solidFill>
                <a:latin typeface="+mn-lt"/>
              </a:rPr>
              <a:t>unsuppressed?</a:t>
            </a:r>
          </a:p>
          <a:p>
            <a:pPr marL="342900" indent="-342900">
              <a:buFont typeface="Arial"/>
              <a:buChar char="•"/>
            </a:pPr>
            <a:r>
              <a:rPr lang="en-US" sz="2400" dirty="0">
                <a:solidFill>
                  <a:srgbClr val="000090"/>
                </a:solidFill>
                <a:latin typeface="+mn-lt"/>
              </a:rPr>
              <a:t>How do we reach them?</a:t>
            </a:r>
          </a:p>
        </p:txBody>
      </p:sp>
      <p:sp>
        <p:nvSpPr>
          <p:cNvPr id="7" name="TextBox 6"/>
          <p:cNvSpPr txBox="1"/>
          <p:nvPr/>
        </p:nvSpPr>
        <p:spPr>
          <a:xfrm>
            <a:off x="4687099" y="5041961"/>
            <a:ext cx="4183771" cy="1569660"/>
          </a:xfrm>
          <a:prstGeom prst="rect">
            <a:avLst/>
          </a:prstGeom>
          <a:solidFill>
            <a:srgbClr val="FFE97D"/>
          </a:solidFill>
        </p:spPr>
        <p:txBody>
          <a:bodyPr wrap="square">
            <a:spAutoFit/>
          </a:bodyPr>
          <a:lstStyle/>
          <a:p>
            <a:r>
              <a:rPr lang="en-US" sz="2400" b="1" u="sng" dirty="0">
                <a:solidFill>
                  <a:srgbClr val="000090"/>
                </a:solidFill>
              </a:rPr>
              <a:t>Among </a:t>
            </a:r>
            <a:r>
              <a:rPr lang="en-US" sz="2400" b="1" u="sng" dirty="0" smtClean="0">
                <a:solidFill>
                  <a:srgbClr val="000090"/>
                </a:solidFill>
              </a:rPr>
              <a:t>HIV-: </a:t>
            </a:r>
            <a:endParaRPr lang="en-US" sz="2400" b="1" u="sng" dirty="0">
              <a:solidFill>
                <a:srgbClr val="000090"/>
              </a:solidFill>
            </a:endParaRPr>
          </a:p>
          <a:p>
            <a:pPr marL="342900" indent="-342900">
              <a:buFont typeface="Arial"/>
              <a:buChar char="•"/>
            </a:pPr>
            <a:r>
              <a:rPr lang="en-US" sz="2400" dirty="0" smtClean="0">
                <a:solidFill>
                  <a:srgbClr val="000090"/>
                </a:solidFill>
              </a:rPr>
              <a:t>Who is still being infected?</a:t>
            </a:r>
          </a:p>
          <a:p>
            <a:pPr marL="342900" indent="-342900">
              <a:buFont typeface="Arial"/>
              <a:buChar char="•"/>
            </a:pPr>
            <a:r>
              <a:rPr lang="en-US" sz="2400" dirty="0" smtClean="0">
                <a:solidFill>
                  <a:srgbClr val="000090"/>
                </a:solidFill>
              </a:rPr>
              <a:t>Who is infecting them?</a:t>
            </a:r>
          </a:p>
          <a:p>
            <a:pPr marL="342900" indent="-342900">
              <a:buFont typeface="Arial"/>
              <a:buChar char="•"/>
            </a:pPr>
            <a:r>
              <a:rPr lang="en-US" sz="2400" dirty="0" smtClean="0">
                <a:solidFill>
                  <a:srgbClr val="000090"/>
                </a:solidFill>
              </a:rPr>
              <a:t>How do we protect them?</a:t>
            </a:r>
            <a:endParaRPr lang="en-US" sz="2400" dirty="0">
              <a:solidFill>
                <a:srgbClr val="000090"/>
              </a:solidFill>
            </a:endParaRPr>
          </a:p>
        </p:txBody>
      </p:sp>
    </p:spTree>
    <p:extLst>
      <p:ext uri="{BB962C8B-B14F-4D97-AF65-F5344CB8AC3E}">
        <p14:creationId xmlns:p14="http://schemas.microsoft.com/office/powerpoint/2010/main" val="30807505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5959"/>
            <a:ext cx="8229600" cy="4812970"/>
          </a:xfrm>
        </p:spPr>
        <p:txBody>
          <a:bodyPr>
            <a:normAutofit/>
          </a:bodyPr>
          <a:lstStyle/>
          <a:p>
            <a:r>
              <a:rPr lang="en-US" dirty="0" smtClean="0">
                <a:latin typeface="Gill Sans MT" charset="0"/>
              </a:rPr>
              <a:t>HIV</a:t>
            </a:r>
            <a:r>
              <a:rPr lang="en-US" dirty="0">
                <a:latin typeface="Gill Sans MT" charset="0"/>
              </a:rPr>
              <a:t>, multi-disease </a:t>
            </a:r>
            <a:r>
              <a:rPr lang="en-US" dirty="0" smtClean="0">
                <a:latin typeface="Gill Sans MT" charset="0"/>
              </a:rPr>
              <a:t>testing and </a:t>
            </a:r>
            <a:r>
              <a:rPr lang="en-US" dirty="0">
                <a:latin typeface="Gill Sans MT" charset="0"/>
              </a:rPr>
              <a:t>specimen collection for new baseline </a:t>
            </a:r>
          </a:p>
          <a:p>
            <a:r>
              <a:rPr lang="en-US" dirty="0" smtClean="0">
                <a:latin typeface="Gill Sans MT" charset="0"/>
              </a:rPr>
              <a:t>Intervention: </a:t>
            </a:r>
            <a:endParaRPr lang="en-US" dirty="0">
              <a:latin typeface="Gill Sans MT" charset="0"/>
            </a:endParaRPr>
          </a:p>
          <a:p>
            <a:pPr marL="571500" indent="-514350">
              <a:buFont typeface="+mj-lt"/>
              <a:buAutoNum type="arabicPeriod"/>
            </a:pPr>
            <a:r>
              <a:rPr lang="en-US" dirty="0">
                <a:latin typeface="Gill Sans MT" charset="0"/>
              </a:rPr>
              <a:t>Targeted </a:t>
            </a:r>
            <a:r>
              <a:rPr lang="en-US" dirty="0" err="1">
                <a:latin typeface="Gill Sans MT" charset="0"/>
              </a:rPr>
              <a:t>PrEP</a:t>
            </a:r>
            <a:endParaRPr lang="en-US" dirty="0">
              <a:latin typeface="Gill Sans MT" charset="0"/>
            </a:endParaRPr>
          </a:p>
          <a:p>
            <a:pPr marL="571500" indent="-514350">
              <a:buFont typeface="+mj-lt"/>
              <a:buAutoNum type="arabicPeriod"/>
            </a:pPr>
            <a:r>
              <a:rPr lang="en-US" dirty="0">
                <a:latin typeface="Gill Sans MT" charset="0"/>
              </a:rPr>
              <a:t>Targeted </a:t>
            </a:r>
            <a:r>
              <a:rPr lang="en-US" dirty="0" smtClean="0">
                <a:latin typeface="Gill Sans MT" charset="0"/>
              </a:rPr>
              <a:t>HIV testing</a:t>
            </a:r>
          </a:p>
          <a:p>
            <a:pPr marL="571500" indent="-514350">
              <a:buFont typeface="+mj-lt"/>
              <a:buAutoNum type="arabicPeriod"/>
            </a:pPr>
            <a:r>
              <a:rPr lang="en-US" dirty="0">
                <a:latin typeface="Gill Sans MT" charset="0"/>
              </a:rPr>
              <a:t>T</a:t>
            </a:r>
            <a:r>
              <a:rPr lang="en-US" dirty="0" smtClean="0">
                <a:latin typeface="Gill Sans MT" charset="0"/>
              </a:rPr>
              <a:t>argeted cascade interventions to optimize HIV </a:t>
            </a:r>
            <a:r>
              <a:rPr lang="en-US" dirty="0">
                <a:latin typeface="Gill Sans MT" charset="0"/>
              </a:rPr>
              <a:t>RNA </a:t>
            </a:r>
            <a:r>
              <a:rPr lang="en-US" dirty="0" smtClean="0">
                <a:latin typeface="Gill Sans MT" charset="0"/>
              </a:rPr>
              <a:t>suppression</a:t>
            </a:r>
            <a:endParaRPr lang="en-US" dirty="0">
              <a:latin typeface="Gill Sans MT" charset="0"/>
            </a:endParaRPr>
          </a:p>
        </p:txBody>
      </p:sp>
      <p:sp>
        <p:nvSpPr>
          <p:cNvPr id="4" name="Title 1"/>
          <p:cNvSpPr>
            <a:spLocks noGrp="1"/>
          </p:cNvSpPr>
          <p:nvPr>
            <p:ph type="title"/>
          </p:nvPr>
        </p:nvSpPr>
        <p:spPr>
          <a:xfrm>
            <a:off x="457200" y="4763"/>
            <a:ext cx="8229600" cy="1143000"/>
          </a:xfrm>
        </p:spPr>
        <p:txBody>
          <a:bodyPr>
            <a:noAutofit/>
          </a:bodyPr>
          <a:lstStyle/>
          <a:p>
            <a:pPr>
              <a:spcBef>
                <a:spcPts val="0"/>
              </a:spcBef>
              <a:defRPr/>
            </a:pPr>
            <a:r>
              <a:rPr lang="en-US" sz="4000" dirty="0">
                <a:solidFill>
                  <a:srgbClr val="000066"/>
                </a:solidFill>
                <a:ea typeface="ＭＳ Ｐゴシック" pitchFamily="-112" charset="-128"/>
                <a:cs typeface="ＭＳ Ｐゴシック" pitchFamily="-112" charset="-128"/>
              </a:rPr>
              <a:t>SEARCH 2</a:t>
            </a:r>
            <a:r>
              <a:rPr lang="en-US" sz="4000" baseline="30000" dirty="0">
                <a:solidFill>
                  <a:srgbClr val="000066"/>
                </a:solidFill>
                <a:ea typeface="ＭＳ Ｐゴシック" pitchFamily="-112" charset="-128"/>
                <a:cs typeface="ＭＳ Ｐゴシック" pitchFamily="-112" charset="-128"/>
              </a:rPr>
              <a:t>nd</a:t>
            </a:r>
            <a:r>
              <a:rPr lang="en-US" sz="4000" dirty="0">
                <a:solidFill>
                  <a:srgbClr val="000066"/>
                </a:solidFill>
                <a:ea typeface="ＭＳ Ｐゴシック" pitchFamily="-112" charset="-128"/>
                <a:cs typeface="ＭＳ Ｐゴシック" pitchFamily="-112" charset="-128"/>
              </a:rPr>
              <a:t> Phase: Data-driven </a:t>
            </a:r>
            <a:r>
              <a:rPr lang="en-US" sz="4000" dirty="0" err="1">
                <a:solidFill>
                  <a:srgbClr val="000066"/>
                </a:solidFill>
                <a:ea typeface="ＭＳ Ｐゴシック" pitchFamily="-112" charset="-128"/>
                <a:cs typeface="ＭＳ Ｐゴシック" pitchFamily="-112" charset="-128"/>
              </a:rPr>
              <a:t>PrEP</a:t>
            </a:r>
            <a:r>
              <a:rPr lang="en-US" sz="4000" dirty="0">
                <a:solidFill>
                  <a:srgbClr val="000066"/>
                </a:solidFill>
                <a:ea typeface="ＭＳ Ｐゴシック" pitchFamily="-112" charset="-128"/>
                <a:cs typeface="ＭＳ Ｐゴシック" pitchFamily="-112" charset="-128"/>
              </a:rPr>
              <a:t> and cascade optimization </a:t>
            </a:r>
          </a:p>
        </p:txBody>
      </p:sp>
      <p:sp>
        <p:nvSpPr>
          <p:cNvPr id="2" name="TextBox 1"/>
          <p:cNvSpPr txBox="1"/>
          <p:nvPr/>
        </p:nvSpPr>
        <p:spPr>
          <a:xfrm>
            <a:off x="152401" y="6218874"/>
            <a:ext cx="8775699" cy="400110"/>
          </a:xfrm>
          <a:prstGeom prst="rect">
            <a:avLst/>
          </a:prstGeom>
          <a:solidFill>
            <a:srgbClr val="FFE97D"/>
          </a:solidFill>
        </p:spPr>
        <p:txBody>
          <a:bodyPr wrap="square">
            <a:spAutoFit/>
          </a:bodyPr>
          <a:lstStyle>
            <a:defPPr>
              <a:defRPr lang="en-US"/>
            </a:defPPr>
            <a:lvl1pPr>
              <a:defRPr sz="2800" b="1">
                <a:solidFill>
                  <a:srgbClr val="000090"/>
                </a:solidFill>
              </a:defRPr>
            </a:lvl1pPr>
            <a:lvl3pPr marL="0" lvl="2">
              <a:defRPr sz="800">
                <a:solidFill>
                  <a:srgbClr val="000090"/>
                </a:solidFill>
                <a:ea typeface="ＭＳ Ｐゴシック" pitchFamily="34" charset="-128"/>
              </a:defRPr>
            </a:lvl3pPr>
          </a:lstStyle>
          <a:p>
            <a:r>
              <a:rPr lang="en-US" sz="2000" b="0" dirty="0"/>
              <a:t>Machine learning, virology/</a:t>
            </a:r>
            <a:r>
              <a:rPr lang="en-US" sz="2000" b="0" dirty="0" err="1"/>
              <a:t>phylogenetics</a:t>
            </a:r>
            <a:r>
              <a:rPr lang="en-US" sz="2000" b="0" dirty="0"/>
              <a:t>, social networks, human centered design </a:t>
            </a:r>
          </a:p>
        </p:txBody>
      </p:sp>
    </p:spTree>
    <p:extLst>
      <p:ext uri="{BB962C8B-B14F-4D97-AF65-F5344CB8AC3E}">
        <p14:creationId xmlns:p14="http://schemas.microsoft.com/office/powerpoint/2010/main" val="28068602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315665" y="2439630"/>
            <a:ext cx="4828335" cy="584776"/>
          </a:xfrm>
          <a:prstGeom prst="rect">
            <a:avLst/>
          </a:prstGeom>
          <a:noFill/>
        </p:spPr>
        <p:txBody>
          <a:bodyPr wrap="square" rtlCol="0">
            <a:spAutoFit/>
          </a:bodyPr>
          <a:lstStyle/>
          <a:p>
            <a:r>
              <a:rPr lang="en-US" sz="3200" dirty="0" smtClean="0"/>
              <a:t> </a:t>
            </a:r>
            <a:endParaRPr lang="en-US" sz="3200" dirty="0"/>
          </a:p>
        </p:txBody>
      </p:sp>
      <p:sp>
        <p:nvSpPr>
          <p:cNvPr id="8" name="Title 1"/>
          <p:cNvSpPr>
            <a:spLocks noGrp="1"/>
          </p:cNvSpPr>
          <p:nvPr>
            <p:ph type="title"/>
          </p:nvPr>
        </p:nvSpPr>
        <p:spPr>
          <a:xfrm>
            <a:off x="457200" y="4763"/>
            <a:ext cx="8229600" cy="1143000"/>
          </a:xfrm>
        </p:spPr>
        <p:txBody>
          <a:bodyPr>
            <a:noAutofit/>
          </a:bodyPr>
          <a:lstStyle/>
          <a:p>
            <a:pPr>
              <a:spcBef>
                <a:spcPts val="0"/>
              </a:spcBef>
              <a:defRPr/>
            </a:pPr>
            <a:r>
              <a:rPr lang="en-US" sz="4000" dirty="0">
                <a:solidFill>
                  <a:srgbClr val="000066"/>
                </a:solidFill>
                <a:ea typeface="ＭＳ Ｐゴシック" pitchFamily="-112" charset="-128"/>
                <a:cs typeface="ＭＳ Ｐゴシック" pitchFamily="-112" charset="-128"/>
              </a:rPr>
              <a:t>SEARCH 2</a:t>
            </a:r>
            <a:r>
              <a:rPr lang="en-US" sz="4000" baseline="30000" dirty="0">
                <a:solidFill>
                  <a:srgbClr val="000066"/>
                </a:solidFill>
                <a:ea typeface="ＭＳ Ｐゴシック" pitchFamily="-112" charset="-128"/>
                <a:cs typeface="ＭＳ Ｐゴシック" pitchFamily="-112" charset="-128"/>
              </a:rPr>
              <a:t>nd</a:t>
            </a:r>
            <a:r>
              <a:rPr lang="en-US" sz="4000" dirty="0">
                <a:solidFill>
                  <a:srgbClr val="000066"/>
                </a:solidFill>
                <a:ea typeface="ＭＳ Ｐゴシック" pitchFamily="-112" charset="-128"/>
                <a:cs typeface="ＭＳ Ｐゴシック" pitchFamily="-112" charset="-128"/>
              </a:rPr>
              <a:t> </a:t>
            </a:r>
            <a:r>
              <a:rPr lang="en-US" sz="4000" dirty="0" smtClean="0">
                <a:solidFill>
                  <a:srgbClr val="000066"/>
                </a:solidFill>
                <a:ea typeface="ＭＳ Ｐゴシック" pitchFamily="-112" charset="-128"/>
                <a:cs typeface="ＭＳ Ｐゴシック" pitchFamily="-112" charset="-128"/>
              </a:rPr>
              <a:t>Phase </a:t>
            </a:r>
            <a:r>
              <a:rPr lang="en-US" sz="4000" dirty="0" err="1" smtClean="0">
                <a:solidFill>
                  <a:srgbClr val="000066"/>
                </a:solidFill>
                <a:ea typeface="ＭＳ Ｐゴシック" pitchFamily="-112" charset="-128"/>
                <a:cs typeface="ＭＳ Ｐゴシック" pitchFamily="-112" charset="-128"/>
              </a:rPr>
              <a:t>PrEP</a:t>
            </a:r>
            <a:r>
              <a:rPr lang="en-US" sz="4000" dirty="0" smtClean="0">
                <a:solidFill>
                  <a:srgbClr val="000066"/>
                </a:solidFill>
                <a:ea typeface="ＭＳ Ｐゴシック" pitchFamily="-112" charset="-128"/>
                <a:cs typeface="ＭＳ Ｐゴシック" pitchFamily="-112" charset="-128"/>
              </a:rPr>
              <a:t> Strategy</a:t>
            </a:r>
            <a:endParaRPr lang="en-US" sz="4000" dirty="0">
              <a:solidFill>
                <a:srgbClr val="000066"/>
              </a:solidFill>
              <a:ea typeface="ＭＳ Ｐゴシック" pitchFamily="-112" charset="-128"/>
              <a:cs typeface="ＭＳ Ｐゴシック" pitchFamily="-112" charset="-128"/>
            </a:endParaRPr>
          </a:p>
        </p:txBody>
      </p:sp>
      <p:sp>
        <p:nvSpPr>
          <p:cNvPr id="10" name="TextBox 4"/>
          <p:cNvSpPr txBox="1">
            <a:spLocks noChangeArrowheads="1"/>
          </p:cNvSpPr>
          <p:nvPr/>
        </p:nvSpPr>
        <p:spPr bwMode="auto">
          <a:xfrm>
            <a:off x="2151751" y="1393494"/>
            <a:ext cx="5075674" cy="584776"/>
          </a:xfrm>
          <a:prstGeom prst="rect">
            <a:avLst/>
          </a:prstGeom>
          <a:solidFill>
            <a:srgbClr val="A8DBF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pPr algn="ctr"/>
            <a:r>
              <a:rPr lang="en-US" b="1" dirty="0" smtClean="0">
                <a:solidFill>
                  <a:srgbClr val="000090"/>
                </a:solidFill>
                <a:latin typeface="+mn-lt"/>
              </a:rPr>
              <a:t>1. Community Sensitization</a:t>
            </a:r>
          </a:p>
        </p:txBody>
      </p:sp>
      <p:sp>
        <p:nvSpPr>
          <p:cNvPr id="11" name="TextBox 6"/>
          <p:cNvSpPr txBox="1">
            <a:spLocks noChangeArrowheads="1"/>
          </p:cNvSpPr>
          <p:nvPr/>
        </p:nvSpPr>
        <p:spPr bwMode="auto">
          <a:xfrm>
            <a:off x="2717388" y="5070358"/>
            <a:ext cx="3766374" cy="1692771"/>
          </a:xfrm>
          <a:prstGeom prst="rect">
            <a:avLst/>
          </a:prstGeom>
          <a:solidFill>
            <a:srgbClr val="8ECF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r>
              <a:rPr lang="en-US" sz="2800" b="1" dirty="0" smtClean="0">
                <a:solidFill>
                  <a:srgbClr val="000090"/>
                </a:solidFill>
                <a:latin typeface="+mn-lt"/>
                <a:ea typeface="+mn-ea"/>
                <a:cs typeface="+mn-cs"/>
              </a:rPr>
              <a:t>4. </a:t>
            </a:r>
            <a:r>
              <a:rPr lang="en-US" sz="2800" b="1" dirty="0" err="1" smtClean="0">
                <a:solidFill>
                  <a:srgbClr val="000090"/>
                </a:solidFill>
                <a:latin typeface="+mn-lt"/>
                <a:ea typeface="+mn-ea"/>
                <a:cs typeface="+mn-cs"/>
              </a:rPr>
              <a:t>PrEP</a:t>
            </a:r>
            <a:r>
              <a:rPr lang="en-US" sz="2800" b="1" dirty="0" smtClean="0">
                <a:solidFill>
                  <a:srgbClr val="000090"/>
                </a:solidFill>
                <a:latin typeface="+mn-lt"/>
                <a:ea typeface="+mn-ea"/>
                <a:cs typeface="+mn-cs"/>
              </a:rPr>
              <a:t> </a:t>
            </a:r>
            <a:r>
              <a:rPr lang="en-US" sz="2800" b="1" dirty="0">
                <a:solidFill>
                  <a:srgbClr val="000090"/>
                </a:solidFill>
                <a:latin typeface="+mn-lt"/>
                <a:ea typeface="+mn-ea"/>
                <a:cs typeface="+mn-cs"/>
              </a:rPr>
              <a:t>Dispensed at :</a:t>
            </a:r>
          </a:p>
          <a:p>
            <a:pPr marL="457200" indent="-457200">
              <a:buFont typeface="Arial"/>
              <a:buChar char="•"/>
            </a:pPr>
            <a:r>
              <a:rPr lang="en-US" sz="2400" dirty="0">
                <a:solidFill>
                  <a:srgbClr val="000090"/>
                </a:solidFill>
                <a:latin typeface="+mn-lt"/>
                <a:ea typeface="+mn-ea"/>
                <a:cs typeface="+mn-cs"/>
              </a:rPr>
              <a:t>Clinic</a:t>
            </a:r>
          </a:p>
          <a:p>
            <a:pPr marL="457200" indent="-457200">
              <a:buFont typeface="Arial"/>
              <a:buChar char="•"/>
            </a:pPr>
            <a:r>
              <a:rPr lang="en-US" sz="2400" dirty="0">
                <a:solidFill>
                  <a:srgbClr val="000090"/>
                </a:solidFill>
                <a:latin typeface="+mn-lt"/>
                <a:ea typeface="+mn-ea"/>
                <a:cs typeface="+mn-cs"/>
              </a:rPr>
              <a:t>Home/offsite</a:t>
            </a:r>
          </a:p>
          <a:p>
            <a:pPr marL="457200" indent="-457200">
              <a:buFont typeface="Arial"/>
              <a:buChar char="•"/>
            </a:pPr>
            <a:r>
              <a:rPr lang="en-US" sz="2400" dirty="0">
                <a:solidFill>
                  <a:srgbClr val="000090"/>
                </a:solidFill>
                <a:latin typeface="+mn-lt"/>
                <a:ea typeface="+mn-ea"/>
                <a:cs typeface="+mn-cs"/>
              </a:rPr>
              <a:t>Nested RCT </a:t>
            </a:r>
          </a:p>
        </p:txBody>
      </p:sp>
      <p:sp>
        <p:nvSpPr>
          <p:cNvPr id="15" name="TextBox 14"/>
          <p:cNvSpPr txBox="1"/>
          <p:nvPr/>
        </p:nvSpPr>
        <p:spPr>
          <a:xfrm>
            <a:off x="457199" y="2392144"/>
            <a:ext cx="3858465" cy="2492990"/>
          </a:xfrm>
          <a:prstGeom prst="rect">
            <a:avLst/>
          </a:prstGeom>
          <a:solidFill>
            <a:srgbClr val="FFE97D"/>
          </a:solidFill>
        </p:spPr>
        <p:txBody>
          <a:bodyPr wrap="square">
            <a:spAutoFit/>
          </a:bodyPr>
          <a:lstStyle/>
          <a:p>
            <a:r>
              <a:rPr lang="en-US" sz="2800" b="1" dirty="0" smtClean="0">
                <a:solidFill>
                  <a:srgbClr val="000090"/>
                </a:solidFill>
              </a:rPr>
              <a:t>2. </a:t>
            </a:r>
            <a:r>
              <a:rPr lang="en-US" sz="2800" b="1" dirty="0" err="1" smtClean="0">
                <a:solidFill>
                  <a:srgbClr val="000090"/>
                </a:solidFill>
              </a:rPr>
              <a:t>PreP</a:t>
            </a:r>
            <a:r>
              <a:rPr lang="en-US" sz="2800" b="1" dirty="0" smtClean="0">
                <a:solidFill>
                  <a:srgbClr val="000090"/>
                </a:solidFill>
              </a:rPr>
              <a:t> </a:t>
            </a:r>
            <a:r>
              <a:rPr lang="en-US" sz="2800" b="1" dirty="0">
                <a:solidFill>
                  <a:srgbClr val="000090"/>
                </a:solidFill>
              </a:rPr>
              <a:t>Offered at:</a:t>
            </a:r>
          </a:p>
          <a:p>
            <a:pPr marL="457200" indent="-457200">
              <a:buFont typeface="Arial"/>
              <a:buChar char="•"/>
            </a:pPr>
            <a:r>
              <a:rPr lang="en-US" sz="2400" dirty="0">
                <a:solidFill>
                  <a:srgbClr val="000090"/>
                </a:solidFill>
              </a:rPr>
              <a:t>Community Health Campaign</a:t>
            </a:r>
          </a:p>
          <a:p>
            <a:pPr marL="457200" indent="-457200">
              <a:buFont typeface="Arial"/>
              <a:buChar char="•"/>
            </a:pPr>
            <a:r>
              <a:rPr lang="en-US" sz="2400" dirty="0">
                <a:solidFill>
                  <a:srgbClr val="000090"/>
                </a:solidFill>
              </a:rPr>
              <a:t>Home Visit</a:t>
            </a:r>
          </a:p>
          <a:p>
            <a:pPr marL="457200" indent="-457200">
              <a:buFont typeface="Arial"/>
              <a:buChar char="•"/>
            </a:pPr>
            <a:r>
              <a:rPr lang="en-US" sz="2400" dirty="0" smtClean="0">
                <a:solidFill>
                  <a:srgbClr val="000090"/>
                </a:solidFill>
              </a:rPr>
              <a:t>Routine </a:t>
            </a:r>
            <a:r>
              <a:rPr lang="en-US" sz="2400" dirty="0">
                <a:solidFill>
                  <a:srgbClr val="000090"/>
                </a:solidFill>
              </a:rPr>
              <a:t>clinic</a:t>
            </a:r>
          </a:p>
          <a:p>
            <a:pPr marL="457200" indent="-457200">
              <a:buFont typeface="Arial"/>
              <a:buChar char="•"/>
            </a:pPr>
            <a:r>
              <a:rPr lang="en-US" sz="2400" dirty="0">
                <a:solidFill>
                  <a:srgbClr val="000090"/>
                </a:solidFill>
              </a:rPr>
              <a:t>Drop in clinic</a:t>
            </a:r>
          </a:p>
          <a:p>
            <a:pPr marL="0" lvl="2">
              <a:defRPr/>
            </a:pPr>
            <a:endParaRPr lang="en-US" sz="800" dirty="0">
              <a:solidFill>
                <a:srgbClr val="000090"/>
              </a:solidFill>
              <a:ea typeface="ＭＳ Ｐゴシック" pitchFamily="34" charset="-128"/>
              <a:cs typeface="+mn-cs"/>
            </a:endParaRPr>
          </a:p>
        </p:txBody>
      </p:sp>
      <p:sp>
        <p:nvSpPr>
          <p:cNvPr id="16" name="TextBox 7"/>
          <p:cNvSpPr txBox="1">
            <a:spLocks noChangeArrowheads="1"/>
          </p:cNvSpPr>
          <p:nvPr/>
        </p:nvSpPr>
        <p:spPr bwMode="auto">
          <a:xfrm>
            <a:off x="4600575" y="2394990"/>
            <a:ext cx="3822083" cy="2490144"/>
          </a:xfrm>
          <a:prstGeom prst="rect">
            <a:avLst/>
          </a:prstGeom>
          <a:solidFill>
            <a:srgbClr val="FFAF7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r>
              <a:rPr lang="en-US" sz="2800" b="1" dirty="0" smtClean="0">
                <a:solidFill>
                  <a:srgbClr val="000090"/>
                </a:solidFill>
                <a:latin typeface="+mn-lt"/>
                <a:ea typeface="+mn-ea"/>
                <a:cs typeface="+mn-cs"/>
              </a:rPr>
              <a:t>3. </a:t>
            </a:r>
            <a:r>
              <a:rPr lang="en-US" sz="2800" b="1" dirty="0" err="1" smtClean="0">
                <a:solidFill>
                  <a:srgbClr val="000090"/>
                </a:solidFill>
                <a:latin typeface="+mn-lt"/>
                <a:ea typeface="+mn-ea"/>
                <a:cs typeface="+mn-cs"/>
              </a:rPr>
              <a:t>PreP</a:t>
            </a:r>
            <a:r>
              <a:rPr lang="en-US" sz="2800" b="1" dirty="0" smtClean="0">
                <a:solidFill>
                  <a:srgbClr val="000090"/>
                </a:solidFill>
                <a:latin typeface="+mn-lt"/>
                <a:ea typeface="+mn-ea"/>
                <a:cs typeface="+mn-cs"/>
              </a:rPr>
              <a:t> </a:t>
            </a:r>
            <a:r>
              <a:rPr lang="en-US" sz="2800" b="1" dirty="0">
                <a:solidFill>
                  <a:srgbClr val="000090"/>
                </a:solidFill>
                <a:latin typeface="+mn-lt"/>
                <a:ea typeface="+mn-ea"/>
                <a:cs typeface="+mn-cs"/>
              </a:rPr>
              <a:t>Offered to</a:t>
            </a:r>
          </a:p>
          <a:p>
            <a:pPr lvl="1" indent="-344488">
              <a:buFont typeface="Arial" panose="020B0604020202020204" pitchFamily="34" charset="0"/>
              <a:buChar char="•"/>
            </a:pPr>
            <a:r>
              <a:rPr lang="en-US" altLang="en-US" sz="2400" dirty="0" smtClean="0">
                <a:solidFill>
                  <a:srgbClr val="000090"/>
                </a:solidFill>
                <a:latin typeface="+mn-lt"/>
                <a:ea typeface="+mn-ea"/>
              </a:rPr>
              <a:t>HIV risk: machine learning-based risk score</a:t>
            </a:r>
            <a:endParaRPr lang="en-US" altLang="en-US" sz="2400" dirty="0">
              <a:solidFill>
                <a:srgbClr val="000090"/>
              </a:solidFill>
              <a:latin typeface="+mn-lt"/>
              <a:ea typeface="+mn-ea"/>
            </a:endParaRPr>
          </a:p>
          <a:p>
            <a:pPr lvl="1" indent="-344488">
              <a:buFont typeface="Arial" panose="020B0604020202020204" pitchFamily="34" charset="0"/>
              <a:buChar char="•"/>
            </a:pPr>
            <a:r>
              <a:rPr lang="en-US" altLang="en-US" sz="2400" dirty="0" smtClean="0">
                <a:solidFill>
                  <a:srgbClr val="000090"/>
                </a:solidFill>
                <a:latin typeface="+mn-lt"/>
                <a:ea typeface="+mn-ea"/>
              </a:rPr>
              <a:t>HIV risk: self assessment</a:t>
            </a:r>
            <a:endParaRPr lang="en-US" altLang="en-US" sz="2400" dirty="0">
              <a:solidFill>
                <a:srgbClr val="000090"/>
              </a:solidFill>
              <a:latin typeface="+mn-lt"/>
              <a:ea typeface="+mn-ea"/>
            </a:endParaRPr>
          </a:p>
          <a:p>
            <a:pPr lvl="1" indent="-344488">
              <a:buFont typeface="Arial" panose="020B0604020202020204" pitchFamily="34" charset="0"/>
              <a:buChar char="•"/>
            </a:pPr>
            <a:r>
              <a:rPr lang="en-US" altLang="en-US" sz="2400" dirty="0">
                <a:solidFill>
                  <a:srgbClr val="000090"/>
                </a:solidFill>
                <a:latin typeface="+mn-lt"/>
                <a:ea typeface="+mn-ea"/>
              </a:rPr>
              <a:t>HIV discordant partners </a:t>
            </a:r>
          </a:p>
        </p:txBody>
      </p:sp>
    </p:spTree>
    <p:extLst>
      <p:ext uri="{BB962C8B-B14F-4D97-AF65-F5344CB8AC3E}">
        <p14:creationId xmlns:p14="http://schemas.microsoft.com/office/powerpoint/2010/main" val="23936479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808"/>
            <a:ext cx="8229600" cy="1143000"/>
          </a:xfrm>
        </p:spPr>
        <p:txBody>
          <a:bodyPr>
            <a:noAutofit/>
          </a:bodyPr>
          <a:lstStyle/>
          <a:p>
            <a:r>
              <a:rPr lang="en-US" sz="4000" dirty="0">
                <a:solidFill>
                  <a:srgbClr val="000066"/>
                </a:solidFill>
                <a:ea typeface="ＭＳ Ｐゴシック" pitchFamily="-112" charset="-128"/>
                <a:cs typeface="ＭＳ Ｐゴシック" pitchFamily="-112" charset="-128"/>
              </a:rPr>
              <a:t>Machine </a:t>
            </a:r>
            <a:r>
              <a:rPr lang="en-US" sz="4000" dirty="0" smtClean="0">
                <a:solidFill>
                  <a:srgbClr val="000066"/>
                </a:solidFill>
                <a:ea typeface="ＭＳ Ｐゴシック" pitchFamily="-112" charset="-128"/>
                <a:cs typeface="ＭＳ Ｐゴシック" pitchFamily="-112" charset="-128"/>
              </a:rPr>
              <a:t>Learning-based Risk Score</a:t>
            </a:r>
            <a:endParaRPr lang="en-US" sz="4000" dirty="0">
              <a:solidFill>
                <a:srgbClr val="000066"/>
              </a:solidFill>
              <a:ea typeface="ＭＳ Ｐゴシック" pitchFamily="-112" charset="-128"/>
              <a:cs typeface="ＭＳ Ｐゴシック" pitchFamily="-112" charset="-128"/>
            </a:endParaRPr>
          </a:p>
        </p:txBody>
      </p:sp>
      <p:sp>
        <p:nvSpPr>
          <p:cNvPr id="3" name="Content Placeholder 2"/>
          <p:cNvSpPr>
            <a:spLocks noGrp="1"/>
          </p:cNvSpPr>
          <p:nvPr>
            <p:ph sz="half" idx="1"/>
          </p:nvPr>
        </p:nvSpPr>
        <p:spPr>
          <a:xfrm>
            <a:off x="152214" y="1669817"/>
            <a:ext cx="2970492" cy="1169551"/>
          </a:xfrm>
          <a:solidFill>
            <a:srgbClr val="FFE97D"/>
          </a:solidFill>
        </p:spPr>
        <p:txBody>
          <a:bodyPr wrap="square">
            <a:spAutoFit/>
          </a:bodyPr>
          <a:lstStyle/>
          <a:p>
            <a:pPr marL="0" indent="0">
              <a:buNone/>
            </a:pPr>
            <a:r>
              <a:rPr lang="en-US" altLang="en-US" sz="2600" b="1" dirty="0" smtClean="0">
                <a:solidFill>
                  <a:srgbClr val="000090"/>
                </a:solidFill>
              </a:rPr>
              <a:t>Baseline covariates</a:t>
            </a:r>
            <a:endParaRPr lang="en-US" altLang="en-US" sz="2600" b="1" dirty="0">
              <a:solidFill>
                <a:srgbClr val="000090"/>
              </a:solidFill>
            </a:endParaRPr>
          </a:p>
          <a:p>
            <a:pPr marL="114300" lvl="1" indent="0">
              <a:buNone/>
            </a:pPr>
            <a:r>
              <a:rPr lang="en-US" altLang="en-US" sz="2000" dirty="0">
                <a:solidFill>
                  <a:srgbClr val="000090"/>
                </a:solidFill>
              </a:rPr>
              <a:t>Measured at </a:t>
            </a:r>
            <a:r>
              <a:rPr lang="en-US" altLang="en-US" sz="2000" dirty="0" smtClean="0">
                <a:solidFill>
                  <a:srgbClr val="000090"/>
                </a:solidFill>
              </a:rPr>
              <a:t> </a:t>
            </a:r>
            <a:r>
              <a:rPr lang="en-US" altLang="en-US" sz="2000" dirty="0">
                <a:solidFill>
                  <a:srgbClr val="000090"/>
                </a:solidFill>
              </a:rPr>
              <a:t>baseline HIV-negative </a:t>
            </a:r>
            <a:r>
              <a:rPr lang="en-US" altLang="en-US" sz="2000" dirty="0" smtClean="0">
                <a:solidFill>
                  <a:srgbClr val="000090"/>
                </a:solidFill>
              </a:rPr>
              <a:t>test</a:t>
            </a:r>
            <a:endParaRPr lang="en-US" altLang="en-US" sz="2000" dirty="0">
              <a:solidFill>
                <a:srgbClr val="000090"/>
              </a:solidFill>
            </a:endParaRPr>
          </a:p>
        </p:txBody>
      </p:sp>
      <p:sp>
        <p:nvSpPr>
          <p:cNvPr id="6" name="Content Placeholder 5"/>
          <p:cNvSpPr>
            <a:spLocks noGrp="1"/>
          </p:cNvSpPr>
          <p:nvPr>
            <p:ph sz="half" idx="2"/>
          </p:nvPr>
        </p:nvSpPr>
        <p:spPr>
          <a:xfrm>
            <a:off x="6081059" y="1548793"/>
            <a:ext cx="2943411" cy="1477328"/>
          </a:xfrm>
          <a:solidFill>
            <a:srgbClr val="8ECF85"/>
          </a:solidFill>
          <a:ln>
            <a:noFill/>
          </a:ln>
        </p:spPr>
        <p:txBody>
          <a:bodyPr wrap="square">
            <a:spAutoFit/>
          </a:bodyPr>
          <a:lstStyle/>
          <a:p>
            <a:pPr marL="0" indent="0">
              <a:buNone/>
            </a:pPr>
            <a:r>
              <a:rPr lang="en-US" altLang="en-US" sz="2600" b="1" dirty="0">
                <a:solidFill>
                  <a:srgbClr val="000090"/>
                </a:solidFill>
              </a:rPr>
              <a:t>HIV </a:t>
            </a:r>
            <a:r>
              <a:rPr lang="en-US" altLang="en-US" sz="2600" b="1" dirty="0" err="1">
                <a:solidFill>
                  <a:srgbClr val="000090"/>
                </a:solidFill>
              </a:rPr>
              <a:t>seroconversion</a:t>
            </a:r>
            <a:endParaRPr lang="en-US" altLang="en-US" sz="2600" b="1" dirty="0">
              <a:solidFill>
                <a:srgbClr val="000090"/>
              </a:solidFill>
            </a:endParaRPr>
          </a:p>
          <a:p>
            <a:pPr marL="114300" lvl="1" indent="0">
              <a:buNone/>
            </a:pPr>
            <a:r>
              <a:rPr lang="en-US" altLang="en-US" sz="2000" dirty="0">
                <a:solidFill>
                  <a:srgbClr val="000090"/>
                </a:solidFill>
              </a:rPr>
              <a:t>In 1st </a:t>
            </a:r>
            <a:r>
              <a:rPr lang="en-US" altLang="en-US" sz="2000" dirty="0" smtClean="0">
                <a:solidFill>
                  <a:srgbClr val="000090"/>
                </a:solidFill>
              </a:rPr>
              <a:t>Phase intervention </a:t>
            </a:r>
            <a:r>
              <a:rPr lang="en-US" altLang="en-US" sz="2000" dirty="0">
                <a:solidFill>
                  <a:srgbClr val="000090"/>
                </a:solidFill>
              </a:rPr>
              <a:t>communities over two </a:t>
            </a:r>
            <a:r>
              <a:rPr lang="en-US" altLang="en-US" sz="2000" dirty="0" smtClean="0">
                <a:solidFill>
                  <a:srgbClr val="000090"/>
                </a:solidFill>
              </a:rPr>
              <a:t>years</a:t>
            </a:r>
            <a:endParaRPr lang="en-US" altLang="en-US" sz="2000" dirty="0">
              <a:solidFill>
                <a:srgbClr val="000090"/>
              </a:solidFill>
            </a:endParaRPr>
          </a:p>
        </p:txBody>
      </p:sp>
      <p:cxnSp>
        <p:nvCxnSpPr>
          <p:cNvPr id="5" name="Straight Connector 4"/>
          <p:cNvCxnSpPr/>
          <p:nvPr/>
        </p:nvCxnSpPr>
        <p:spPr bwMode="auto">
          <a:xfrm>
            <a:off x="47625" y="1183523"/>
            <a:ext cx="8153400" cy="1588"/>
          </a:xfrm>
          <a:prstGeom prst="line">
            <a:avLst/>
          </a:prstGeom>
          <a:solidFill>
            <a:schemeClr val="accent1"/>
          </a:solidFill>
          <a:ln w="57150" cap="flat" cmpd="sng" algn="ctr">
            <a:gradFill flip="none" rotWithShape="1">
              <a:gsLst>
                <a:gs pos="0">
                  <a:srgbClr val="800000"/>
                </a:gs>
                <a:gs pos="100000">
                  <a:srgbClr val="FFFFFF"/>
                </a:gs>
                <a:gs pos="50000">
                  <a:srgbClr val="5B0000"/>
                </a:gs>
              </a:gsLst>
              <a:path path="rect">
                <a:fillToRect t="100000" r="100000"/>
              </a:path>
              <a:tileRect l="-100000" b="-100000"/>
            </a:gradFill>
            <a:prstDash val="solid"/>
            <a:round/>
            <a:headEnd type="none" w="med" len="med"/>
            <a:tailEnd type="none" w="med" len="med"/>
          </a:ln>
          <a:effectLst/>
        </p:spPr>
      </p:cxnSp>
      <p:sp>
        <p:nvSpPr>
          <p:cNvPr id="9" name="Content Placeholder 2"/>
          <p:cNvSpPr txBox="1">
            <a:spLocks/>
          </p:cNvSpPr>
          <p:nvPr/>
        </p:nvSpPr>
        <p:spPr>
          <a:xfrm>
            <a:off x="663217" y="4059274"/>
            <a:ext cx="8023583" cy="1415772"/>
          </a:xfrm>
          <a:prstGeom prst="rect">
            <a:avLst/>
          </a:prstGeom>
          <a:solidFill>
            <a:srgbClr val="FFE97D"/>
          </a:solidFill>
        </p:spPr>
        <p:txBody>
          <a:bodyPr vert="horz" wrap="square" lIns="91440" tIns="45720" rIns="91440" bIns="45720" rtlCol="0">
            <a:spAutoFit/>
          </a:bodyPr>
          <a:lstStyle>
            <a:defPPr>
              <a:defRPr lang="en-US"/>
            </a:defPPr>
            <a:lvl2pPr marL="114300" lvl="1">
              <a:spcBef>
                <a:spcPct val="20000"/>
              </a:spcBef>
              <a:buFont typeface="Arial"/>
              <a:buNone/>
              <a:defRPr sz="2000">
                <a:solidFill>
                  <a:srgbClr val="000090"/>
                </a:solidFill>
              </a:defRPr>
            </a:lvl2pPr>
          </a:lstStyle>
          <a:p>
            <a:pPr algn="ctr"/>
            <a:r>
              <a:rPr lang="en-US" altLang="en-US" sz="2600" b="1" dirty="0">
                <a:solidFill>
                  <a:srgbClr val="000090"/>
                </a:solidFill>
              </a:rPr>
              <a:t>Candidate Predictors Considered</a:t>
            </a:r>
          </a:p>
          <a:p>
            <a:pPr lvl="1"/>
            <a:endParaRPr lang="en-US" altLang="en-US" dirty="0"/>
          </a:p>
          <a:p>
            <a:endParaRPr lang="en-US" altLang="en-US" dirty="0"/>
          </a:p>
          <a:p>
            <a:endParaRPr lang="en-US" dirty="0"/>
          </a:p>
        </p:txBody>
      </p:sp>
      <p:sp>
        <p:nvSpPr>
          <p:cNvPr id="10" name="Right Arrow 9"/>
          <p:cNvSpPr/>
          <p:nvPr/>
        </p:nvSpPr>
        <p:spPr>
          <a:xfrm>
            <a:off x="3227299" y="1685303"/>
            <a:ext cx="2793996" cy="134081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Machine Learning to Predict</a:t>
            </a:r>
            <a:endParaRPr lang="en-US" dirty="0">
              <a:solidFill>
                <a:schemeClr val="tx1"/>
              </a:solidFill>
            </a:endParaRPr>
          </a:p>
        </p:txBody>
      </p:sp>
      <p:sp>
        <p:nvSpPr>
          <p:cNvPr id="11" name="Rectangle 10"/>
          <p:cNvSpPr/>
          <p:nvPr/>
        </p:nvSpPr>
        <p:spPr>
          <a:xfrm>
            <a:off x="663217" y="4767160"/>
            <a:ext cx="4078941" cy="1815882"/>
          </a:xfrm>
          <a:prstGeom prst="rect">
            <a:avLst/>
          </a:prstGeom>
          <a:solidFill>
            <a:srgbClr val="FFE97D"/>
          </a:solidFill>
        </p:spPr>
        <p:txBody>
          <a:bodyPr vert="horz" wrap="square" lIns="91440" tIns="45720" rIns="91440" bIns="45720" rtlCol="0">
            <a:spAutoFit/>
          </a:bodyPr>
          <a:lstStyle/>
          <a:p>
            <a:pPr lvl="1" indent="-342900">
              <a:spcBef>
                <a:spcPct val="20000"/>
              </a:spcBef>
              <a:buFont typeface="Arial"/>
              <a:buChar char="•"/>
            </a:pPr>
            <a:r>
              <a:rPr lang="en-US" altLang="en-US" sz="2000" dirty="0">
                <a:solidFill>
                  <a:srgbClr val="000090"/>
                </a:solidFill>
              </a:rPr>
              <a:t>Demographics</a:t>
            </a:r>
          </a:p>
          <a:p>
            <a:pPr lvl="1" indent="-342900">
              <a:spcBef>
                <a:spcPct val="20000"/>
              </a:spcBef>
              <a:buFont typeface="Arial"/>
              <a:buChar char="•"/>
            </a:pPr>
            <a:r>
              <a:rPr lang="en-US" altLang="en-US" sz="2000" dirty="0">
                <a:solidFill>
                  <a:srgbClr val="000090"/>
                </a:solidFill>
              </a:rPr>
              <a:t>Circumcision, polygamy</a:t>
            </a:r>
          </a:p>
          <a:p>
            <a:pPr lvl="1" indent="-342900">
              <a:spcBef>
                <a:spcPct val="20000"/>
              </a:spcBef>
              <a:buFont typeface="Arial"/>
              <a:buChar char="•"/>
            </a:pPr>
            <a:r>
              <a:rPr lang="en-US" altLang="en-US" sz="2000" dirty="0">
                <a:solidFill>
                  <a:srgbClr val="000090"/>
                </a:solidFill>
              </a:rPr>
              <a:t>Prior HIV testing, location of baseline HIV test</a:t>
            </a:r>
          </a:p>
          <a:p>
            <a:pPr lvl="1" indent="-342900">
              <a:spcBef>
                <a:spcPct val="20000"/>
              </a:spcBef>
              <a:buFont typeface="Arial"/>
              <a:buChar char="•"/>
            </a:pPr>
            <a:r>
              <a:rPr lang="en-US" altLang="en-US" sz="2000" dirty="0">
                <a:solidFill>
                  <a:srgbClr val="000090"/>
                </a:solidFill>
              </a:rPr>
              <a:t>Alcohol</a:t>
            </a:r>
          </a:p>
        </p:txBody>
      </p:sp>
      <p:sp>
        <p:nvSpPr>
          <p:cNvPr id="12" name="Rectangle 11"/>
          <p:cNvSpPr/>
          <p:nvPr/>
        </p:nvSpPr>
        <p:spPr>
          <a:xfrm>
            <a:off x="4452470" y="4767160"/>
            <a:ext cx="4234330" cy="1815882"/>
          </a:xfrm>
          <a:prstGeom prst="rect">
            <a:avLst/>
          </a:prstGeom>
          <a:solidFill>
            <a:srgbClr val="FFE97D"/>
          </a:solidFill>
        </p:spPr>
        <p:txBody>
          <a:bodyPr vert="horz" wrap="square" lIns="91440" tIns="45720" rIns="91440" bIns="45720" rtlCol="0">
            <a:spAutoFit/>
          </a:bodyPr>
          <a:lstStyle/>
          <a:p>
            <a:pPr lvl="1" indent="-342900">
              <a:spcBef>
                <a:spcPct val="20000"/>
              </a:spcBef>
              <a:buFont typeface="Arial"/>
              <a:buChar char="•"/>
            </a:pPr>
            <a:r>
              <a:rPr lang="en-US" altLang="en-US" sz="2000" dirty="0">
                <a:solidFill>
                  <a:srgbClr val="000090"/>
                </a:solidFill>
              </a:rPr>
              <a:t>Contraceptive use, reproductive history</a:t>
            </a:r>
          </a:p>
          <a:p>
            <a:pPr lvl="1" indent="-342900">
              <a:spcBef>
                <a:spcPct val="20000"/>
              </a:spcBef>
              <a:buFont typeface="Arial"/>
              <a:buChar char="•"/>
            </a:pPr>
            <a:r>
              <a:rPr lang="en-US" altLang="en-US" sz="2000" dirty="0">
                <a:solidFill>
                  <a:srgbClr val="000090"/>
                </a:solidFill>
              </a:rPr>
              <a:t>Mobility</a:t>
            </a:r>
          </a:p>
          <a:p>
            <a:pPr lvl="1" indent="-342900">
              <a:spcBef>
                <a:spcPct val="20000"/>
              </a:spcBef>
              <a:buFont typeface="Arial"/>
              <a:buChar char="•"/>
            </a:pPr>
            <a:r>
              <a:rPr lang="en-US" altLang="en-US" sz="2000" dirty="0">
                <a:solidFill>
                  <a:srgbClr val="000090"/>
                </a:solidFill>
              </a:rPr>
              <a:t>Anxiety, Depression</a:t>
            </a:r>
          </a:p>
          <a:p>
            <a:pPr lvl="1" indent="-342900">
              <a:spcBef>
                <a:spcPct val="20000"/>
              </a:spcBef>
              <a:buFont typeface="Arial"/>
              <a:buChar char="•"/>
            </a:pPr>
            <a:r>
              <a:rPr lang="en-US" altLang="en-US" sz="2000" dirty="0">
                <a:solidFill>
                  <a:srgbClr val="000090"/>
                </a:solidFill>
              </a:rPr>
              <a:t>Employment, Hours/days worked</a:t>
            </a:r>
          </a:p>
        </p:txBody>
      </p:sp>
    </p:spTree>
    <p:extLst>
      <p:ext uri="{BB962C8B-B14F-4D97-AF65-F5344CB8AC3E}">
        <p14:creationId xmlns:p14="http://schemas.microsoft.com/office/powerpoint/2010/main" val="26611565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406"/>
            <a:ext cx="9144000" cy="1143000"/>
          </a:xfrm>
        </p:spPr>
        <p:txBody>
          <a:bodyPr>
            <a:noAutofit/>
          </a:bodyPr>
          <a:lstStyle/>
          <a:p>
            <a:r>
              <a:rPr lang="en-US" sz="3800" dirty="0">
                <a:solidFill>
                  <a:srgbClr val="000066"/>
                </a:solidFill>
                <a:ea typeface="ＭＳ Ｐゴシック" pitchFamily="-112" charset="-128"/>
                <a:cs typeface="ＭＳ Ｐゴシック" pitchFamily="-112" charset="-128"/>
              </a:rPr>
              <a:t>Super Learning: Ensemble Machine Learning</a:t>
            </a:r>
          </a:p>
        </p:txBody>
      </p:sp>
      <p:sp>
        <p:nvSpPr>
          <p:cNvPr id="3" name="Content Placeholder 2"/>
          <p:cNvSpPr>
            <a:spLocks noGrp="1"/>
          </p:cNvSpPr>
          <p:nvPr>
            <p:ph idx="1"/>
          </p:nvPr>
        </p:nvSpPr>
        <p:spPr>
          <a:xfrm>
            <a:off x="457200" y="916133"/>
            <a:ext cx="8229600" cy="3254875"/>
          </a:xfrm>
        </p:spPr>
        <p:txBody>
          <a:bodyPr>
            <a:normAutofit lnSpcReduction="10000"/>
          </a:bodyPr>
          <a:lstStyle/>
          <a:p>
            <a:pPr>
              <a:lnSpc>
                <a:spcPct val="90000"/>
              </a:lnSpc>
            </a:pPr>
            <a:r>
              <a:rPr lang="en-US" sz="2800" dirty="0" smtClean="0"/>
              <a:t>Algorithms “compete”</a:t>
            </a:r>
          </a:p>
          <a:p>
            <a:pPr marL="742950" lvl="2" indent="-342900"/>
            <a:r>
              <a:rPr lang="en-US" altLang="en-US" dirty="0" smtClean="0">
                <a:ea typeface="ＭＳ Ｐゴシック" pitchFamily="34" charset="-128"/>
              </a:rPr>
              <a:t>EX: Logistic </a:t>
            </a:r>
            <a:r>
              <a:rPr lang="en-US" altLang="en-US" dirty="0">
                <a:ea typeface="ＭＳ Ｐゴシック" pitchFamily="34" charset="-128"/>
              </a:rPr>
              <a:t>main </a:t>
            </a:r>
            <a:r>
              <a:rPr lang="en-US" altLang="en-US" dirty="0" smtClean="0">
                <a:ea typeface="ＭＳ Ｐゴシック" pitchFamily="34" charset="-128"/>
              </a:rPr>
              <a:t>term, Classification </a:t>
            </a:r>
            <a:r>
              <a:rPr lang="en-US" altLang="en-US" dirty="0">
                <a:ea typeface="ＭＳ Ｐゴシック" pitchFamily="34" charset="-128"/>
              </a:rPr>
              <a:t>and regression </a:t>
            </a:r>
            <a:r>
              <a:rPr lang="en-US" altLang="en-US" dirty="0" smtClean="0">
                <a:ea typeface="ＭＳ Ｐゴシック" pitchFamily="34" charset="-128"/>
              </a:rPr>
              <a:t>trees, </a:t>
            </a:r>
            <a:r>
              <a:rPr lang="en-US" dirty="0" smtClean="0"/>
              <a:t>Bayesian </a:t>
            </a:r>
            <a:r>
              <a:rPr lang="en-US" dirty="0"/>
              <a:t>generalized linear </a:t>
            </a:r>
            <a:r>
              <a:rPr lang="en-US" dirty="0" smtClean="0"/>
              <a:t>models, </a:t>
            </a:r>
            <a:r>
              <a:rPr lang="en-US" altLang="en-US" dirty="0" smtClean="0">
                <a:ea typeface="ＭＳ Ｐゴシック" pitchFamily="34" charset="-128"/>
              </a:rPr>
              <a:t>lasso, </a:t>
            </a:r>
            <a:r>
              <a:rPr lang="en-US" altLang="en-US" dirty="0" smtClean="0">
                <a:ea typeface="ＭＳ Ｐゴシック" pitchFamily="34" charset="-128"/>
              </a:rPr>
              <a:t>range </a:t>
            </a:r>
            <a:r>
              <a:rPr lang="en-US" altLang="en-US" dirty="0">
                <a:ea typeface="ＭＳ Ｐゴシック" pitchFamily="34" charset="-128"/>
              </a:rPr>
              <a:t>of pre-</a:t>
            </a:r>
            <a:r>
              <a:rPr lang="en-US" altLang="en-US" dirty="0" smtClean="0">
                <a:ea typeface="ＭＳ Ｐゴシック" pitchFamily="34" charset="-128"/>
              </a:rPr>
              <a:t>screening</a:t>
            </a:r>
            <a:endParaRPr lang="en-US" sz="2400" dirty="0" smtClean="0"/>
          </a:p>
          <a:p>
            <a:pPr>
              <a:lnSpc>
                <a:spcPct val="90000"/>
              </a:lnSpc>
            </a:pPr>
            <a:r>
              <a:rPr lang="en-US" sz="2800" dirty="0" smtClean="0"/>
              <a:t>Performance judged on independent data </a:t>
            </a:r>
          </a:p>
          <a:p>
            <a:pPr lvl="1">
              <a:lnSpc>
                <a:spcPct val="90000"/>
              </a:lnSpc>
            </a:pPr>
            <a:r>
              <a:rPr lang="en-US" sz="2400" dirty="0" smtClean="0"/>
              <a:t>Internal cross validation</a:t>
            </a:r>
          </a:p>
          <a:p>
            <a:pPr>
              <a:lnSpc>
                <a:spcPct val="90000"/>
              </a:lnSpc>
            </a:pPr>
            <a:r>
              <a:rPr lang="en-US" sz="2800" dirty="0" smtClean="0"/>
              <a:t>Algorithms </a:t>
            </a:r>
            <a:r>
              <a:rPr lang="en-US" sz="2800" dirty="0"/>
              <a:t>can team up- Best “team” </a:t>
            </a:r>
            <a:r>
              <a:rPr lang="en-US" sz="2800" dirty="0" smtClean="0"/>
              <a:t>wins</a:t>
            </a:r>
          </a:p>
          <a:p>
            <a:pPr lvl="1">
              <a:lnSpc>
                <a:spcPct val="90000"/>
              </a:lnSpc>
            </a:pPr>
            <a:r>
              <a:rPr lang="en-US" sz="2400" dirty="0" smtClean="0"/>
              <a:t>Optimal convex combination</a:t>
            </a:r>
            <a:endParaRPr lang="en-US" sz="2400" dirty="0"/>
          </a:p>
        </p:txBody>
      </p:sp>
      <p:pic>
        <p:nvPicPr>
          <p:cNvPr id="4" name="Picture 3" descr="vs.pdf"/>
          <p:cNvPicPr>
            <a:picLocks noChangeAspect="1"/>
          </p:cNvPicPr>
          <p:nvPr/>
        </p:nvPicPr>
        <p:blipFill>
          <a:blip r:embed="rId3"/>
          <a:srcRect/>
          <a:stretch>
            <a:fillRect/>
          </a:stretch>
        </p:blipFill>
        <p:spPr bwMode="auto">
          <a:xfrm>
            <a:off x="1393280" y="4046082"/>
            <a:ext cx="5800599" cy="2663115"/>
          </a:xfrm>
          <a:prstGeom prst="rect">
            <a:avLst/>
          </a:prstGeom>
          <a:noFill/>
          <a:ln w="9525">
            <a:noFill/>
            <a:miter lim="800000"/>
            <a:headEnd/>
            <a:tailEnd/>
          </a:ln>
        </p:spPr>
      </p:pic>
    </p:spTree>
    <p:extLst>
      <p:ext uri="{BB962C8B-B14F-4D97-AF65-F5344CB8AC3E}">
        <p14:creationId xmlns:p14="http://schemas.microsoft.com/office/powerpoint/2010/main" val="13607752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3920"/>
            <a:ext cx="8229600" cy="1143000"/>
          </a:xfrm>
        </p:spPr>
        <p:txBody>
          <a:bodyPr>
            <a:normAutofit fontScale="90000"/>
          </a:bodyPr>
          <a:lstStyle/>
          <a:p>
            <a:r>
              <a:rPr lang="en-US" sz="3800" dirty="0" smtClean="0">
                <a:solidFill>
                  <a:srgbClr val="000066"/>
                </a:solidFill>
                <a:ea typeface="ＭＳ Ｐゴシック" pitchFamily="-112" charset="-128"/>
                <a:cs typeface="ＭＳ Ｐゴシック" pitchFamily="-112" charset="-128"/>
              </a:rPr>
              <a:t>Machine Learning For Intervention Targeting</a:t>
            </a:r>
            <a:endParaRPr lang="en-US" sz="3800" dirty="0">
              <a:solidFill>
                <a:srgbClr val="000066"/>
              </a:solidFill>
              <a:ea typeface="ＭＳ Ｐゴシック" pitchFamily="-112" charset="-128"/>
              <a:cs typeface="ＭＳ Ｐゴシック" pitchFamily="-112" charset="-128"/>
            </a:endParaRPr>
          </a:p>
        </p:txBody>
      </p:sp>
      <p:sp>
        <p:nvSpPr>
          <p:cNvPr id="3" name="Content Placeholder 2"/>
          <p:cNvSpPr>
            <a:spLocks noGrp="1"/>
          </p:cNvSpPr>
          <p:nvPr>
            <p:ph idx="1"/>
          </p:nvPr>
        </p:nvSpPr>
        <p:spPr>
          <a:xfrm>
            <a:off x="457200" y="1135960"/>
            <a:ext cx="8376320" cy="5230280"/>
          </a:xfrm>
        </p:spPr>
        <p:txBody>
          <a:bodyPr>
            <a:normAutofit/>
          </a:bodyPr>
          <a:lstStyle/>
          <a:p>
            <a:pPr marL="57150" indent="-457200"/>
            <a:r>
              <a:rPr lang="en-US" altLang="en-US" dirty="0" smtClean="0">
                <a:ea typeface="ＭＳ Ｐゴシック" pitchFamily="34" charset="-128"/>
              </a:rPr>
              <a:t>Super Learning is general method</a:t>
            </a:r>
          </a:p>
          <a:p>
            <a:pPr marL="457200" lvl="1" indent="-457200"/>
            <a:r>
              <a:rPr lang="en-US" altLang="en-US" dirty="0" smtClean="0">
                <a:ea typeface="ＭＳ Ｐゴシック" pitchFamily="34" charset="-128"/>
              </a:rPr>
              <a:t>Optimize prediction</a:t>
            </a:r>
          </a:p>
          <a:p>
            <a:pPr marL="457200" lvl="1" indent="-457200"/>
            <a:r>
              <a:rPr lang="en-US" altLang="en-US" dirty="0" smtClean="0">
                <a:ea typeface="ＭＳ Ｐゴシック" pitchFamily="34" charset="-128"/>
              </a:rPr>
              <a:t>Optimize area under the ROC curve</a:t>
            </a:r>
          </a:p>
          <a:p>
            <a:pPr marL="57150" indent="-457200"/>
            <a:r>
              <a:rPr lang="en-US" altLang="en-US" dirty="0" smtClean="0">
                <a:ea typeface="ＭＳ Ｐゴシック" pitchFamily="34" charset="-128"/>
              </a:rPr>
              <a:t>Here: </a:t>
            </a:r>
            <a:r>
              <a:rPr lang="en-US" altLang="en-US" dirty="0" smtClean="0">
                <a:solidFill>
                  <a:srgbClr val="800000"/>
                </a:solidFill>
                <a:ea typeface="ＭＳ Ｐゴシック" pitchFamily="34" charset="-128"/>
              </a:rPr>
              <a:t>Risk classification for optimal intervention targeting with limited resources</a:t>
            </a:r>
            <a:endParaRPr lang="en-US" altLang="en-US" dirty="0">
              <a:solidFill>
                <a:srgbClr val="800000"/>
              </a:solidFill>
              <a:ea typeface="ＭＳ Ｐゴシック" pitchFamily="34" charset="-128"/>
            </a:endParaRPr>
          </a:p>
          <a:p>
            <a:pPr marL="457200" lvl="1" indent="-457200"/>
            <a:r>
              <a:rPr lang="en-US" altLang="en-US" b="1" dirty="0">
                <a:solidFill>
                  <a:srgbClr val="800000"/>
                </a:solidFill>
                <a:ea typeface="ＭＳ Ｐゴシック" pitchFamily="34" charset="-128"/>
              </a:rPr>
              <a:t>C</a:t>
            </a:r>
            <a:r>
              <a:rPr lang="en-US" altLang="en-US" b="1" dirty="0" smtClean="0">
                <a:solidFill>
                  <a:srgbClr val="800000"/>
                </a:solidFill>
                <a:ea typeface="ＭＳ Ｐゴシック" pitchFamily="34" charset="-128"/>
              </a:rPr>
              <a:t>onstrained optimization problem</a:t>
            </a:r>
          </a:p>
          <a:p>
            <a:pPr marL="457200" lvl="1" indent="-457200"/>
            <a:r>
              <a:rPr lang="en-US" altLang="en-US" dirty="0" smtClean="0">
                <a:ea typeface="ＭＳ Ｐゴシック" pitchFamily="34" charset="-128"/>
              </a:rPr>
              <a:t>Minimize # </a:t>
            </a:r>
            <a:r>
              <a:rPr lang="en-US" altLang="en-US" dirty="0" err="1" smtClean="0">
                <a:ea typeface="ＭＳ Ｐゴシック" pitchFamily="34" charset="-128"/>
              </a:rPr>
              <a:t>PrEP</a:t>
            </a:r>
            <a:r>
              <a:rPr lang="en-US" altLang="en-US" dirty="0" smtClean="0">
                <a:ea typeface="ＭＳ Ｐゴシック" pitchFamily="34" charset="-128"/>
              </a:rPr>
              <a:t> </a:t>
            </a:r>
            <a:r>
              <a:rPr lang="en-US" altLang="en-US" dirty="0">
                <a:ea typeface="ＭＳ Ｐゴシック" pitchFamily="34" charset="-128"/>
              </a:rPr>
              <a:t>r</a:t>
            </a:r>
            <a:r>
              <a:rPr lang="en-US" altLang="en-US" dirty="0" smtClean="0">
                <a:ea typeface="ＭＳ Ｐゴシック" pitchFamily="34" charset="-128"/>
              </a:rPr>
              <a:t>oll outs </a:t>
            </a:r>
            <a:r>
              <a:rPr lang="en-US" altLang="en-US" dirty="0">
                <a:ea typeface="ＭＳ Ｐゴシック" pitchFamily="34" charset="-128"/>
              </a:rPr>
              <a:t>across all </a:t>
            </a:r>
            <a:r>
              <a:rPr lang="en-US" altLang="en-US" dirty="0" smtClean="0">
                <a:ea typeface="ＭＳ Ｐゴシック" pitchFamily="34" charset="-128"/>
              </a:rPr>
              <a:t>regions, with constraint of detecting </a:t>
            </a:r>
            <a:r>
              <a:rPr lang="en-US" altLang="en-US" dirty="0">
                <a:ea typeface="ＭＳ Ｐゴシック" pitchFamily="34" charset="-128"/>
              </a:rPr>
              <a:t>at least 50% of new infections </a:t>
            </a:r>
            <a:endParaRPr lang="en-US" altLang="en-US" dirty="0" smtClean="0">
              <a:ea typeface="ＭＳ Ｐゴシック" pitchFamily="34" charset="-128"/>
            </a:endParaRPr>
          </a:p>
          <a:p>
            <a:pPr marL="742950" lvl="2" indent="-342900"/>
            <a:r>
              <a:rPr lang="en-US" altLang="en-US" dirty="0" smtClean="0">
                <a:ea typeface="ＭＳ Ｐゴシック" pitchFamily="34" charset="-128"/>
              </a:rPr>
              <a:t>Assume </a:t>
            </a:r>
            <a:r>
              <a:rPr lang="en-US" altLang="en-US" dirty="0" err="1" smtClean="0">
                <a:ea typeface="ＭＳ Ｐゴシック" pitchFamily="34" charset="-128"/>
              </a:rPr>
              <a:t>PrEP</a:t>
            </a:r>
            <a:r>
              <a:rPr lang="en-US" altLang="en-US" dirty="0" smtClean="0">
                <a:ea typeface="ＭＳ Ｐゴシック" pitchFamily="34" charset="-128"/>
              </a:rPr>
              <a:t> offered to all with </a:t>
            </a:r>
            <a:r>
              <a:rPr lang="en-US" altLang="en-US" dirty="0" err="1" smtClean="0">
                <a:ea typeface="ＭＳ Ｐゴシック" pitchFamily="34" charset="-128"/>
              </a:rPr>
              <a:t>serodiscordant</a:t>
            </a:r>
            <a:r>
              <a:rPr lang="en-US" altLang="en-US" dirty="0" smtClean="0">
                <a:ea typeface="ＭＳ Ｐゴシック" pitchFamily="34" charset="-128"/>
              </a:rPr>
              <a:t> spouse</a:t>
            </a:r>
          </a:p>
          <a:p>
            <a:pPr marL="0" lvl="1" indent="0">
              <a:buNone/>
            </a:pPr>
            <a:endParaRPr lang="en-US" altLang="en-US" dirty="0">
              <a:ea typeface="ＭＳ Ｐゴシック" pitchFamily="34" charset="-128"/>
            </a:endParaRPr>
          </a:p>
          <a:p>
            <a:pPr lvl="1"/>
            <a:endParaRPr lang="en-US" dirty="0"/>
          </a:p>
        </p:txBody>
      </p:sp>
      <p:sp>
        <p:nvSpPr>
          <p:cNvPr id="4" name="TextBox 3"/>
          <p:cNvSpPr txBox="1"/>
          <p:nvPr/>
        </p:nvSpPr>
        <p:spPr>
          <a:xfrm>
            <a:off x="6134492" y="6366240"/>
            <a:ext cx="3009508" cy="461665"/>
          </a:xfrm>
          <a:prstGeom prst="rect">
            <a:avLst/>
          </a:prstGeom>
          <a:noFill/>
        </p:spPr>
        <p:txBody>
          <a:bodyPr wrap="none" rtlCol="0">
            <a:spAutoFit/>
          </a:bodyPr>
          <a:lstStyle/>
          <a:p>
            <a:r>
              <a:rPr lang="en-US" sz="2400" dirty="0" err="1" smtClean="0"/>
              <a:t>Zheng</a:t>
            </a:r>
            <a:r>
              <a:rPr lang="en-US" sz="2400" dirty="0" smtClean="0"/>
              <a:t>, Stat Med, 2017</a:t>
            </a:r>
            <a:endParaRPr lang="en-US" sz="2400" dirty="0"/>
          </a:p>
        </p:txBody>
      </p:sp>
    </p:spTree>
    <p:extLst>
      <p:ext uri="{BB962C8B-B14F-4D97-AF65-F5344CB8AC3E}">
        <p14:creationId xmlns:p14="http://schemas.microsoft.com/office/powerpoint/2010/main" val="17222026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180"/>
            <a:ext cx="8229600" cy="1143000"/>
          </a:xfrm>
        </p:spPr>
        <p:txBody>
          <a:bodyPr>
            <a:normAutofit/>
          </a:bodyPr>
          <a:lstStyle/>
          <a:p>
            <a:r>
              <a:rPr lang="en-US" sz="4000" dirty="0" smtClean="0">
                <a:solidFill>
                  <a:srgbClr val="000066"/>
                </a:solidFill>
                <a:ea typeface="ＭＳ Ｐゴシック" pitchFamily="-112" charset="-128"/>
                <a:cs typeface="ＭＳ Ｐゴシック" pitchFamily="-112" charset="-128"/>
              </a:rPr>
              <a:t>“Black </a:t>
            </a:r>
            <a:r>
              <a:rPr lang="en-US" sz="4000" dirty="0">
                <a:solidFill>
                  <a:srgbClr val="000066"/>
                </a:solidFill>
                <a:ea typeface="ＭＳ Ｐゴシック" pitchFamily="-112" charset="-128"/>
                <a:cs typeface="ＭＳ Ｐゴシック" pitchFamily="-112" charset="-128"/>
              </a:rPr>
              <a:t>box” </a:t>
            </a:r>
            <a:r>
              <a:rPr lang="en-US" sz="4000" dirty="0" smtClean="0">
                <a:solidFill>
                  <a:srgbClr val="000066"/>
                </a:solidFill>
                <a:ea typeface="ＭＳ Ｐゴシック" pitchFamily="-112" charset="-128"/>
                <a:cs typeface="ＭＳ Ｐゴシック" pitchFamily="-112" charset="-128"/>
              </a:rPr>
              <a:t>Risk Classification for </a:t>
            </a:r>
            <a:r>
              <a:rPr lang="en-US" sz="4000" dirty="0" err="1" smtClean="0">
                <a:solidFill>
                  <a:srgbClr val="000066"/>
                </a:solidFill>
                <a:ea typeface="ＭＳ Ｐゴシック" pitchFamily="-112" charset="-128"/>
                <a:cs typeface="ＭＳ Ｐゴシック" pitchFamily="-112" charset="-128"/>
              </a:rPr>
              <a:t>PrEP</a:t>
            </a:r>
            <a:r>
              <a:rPr lang="en-US" sz="4000" dirty="0" smtClean="0">
                <a:solidFill>
                  <a:srgbClr val="000066"/>
                </a:solidFill>
                <a:ea typeface="ＭＳ Ｐゴシック" pitchFamily="-112" charset="-128"/>
                <a:cs typeface="ＭＳ Ｐゴシック" pitchFamily="-112" charset="-128"/>
              </a:rPr>
              <a:t> </a:t>
            </a:r>
            <a:endParaRPr lang="en-US" sz="4000" dirty="0">
              <a:solidFill>
                <a:srgbClr val="000066"/>
              </a:solidFill>
              <a:ea typeface="ＭＳ Ｐゴシック" pitchFamily="-112" charset="-128"/>
              <a:cs typeface="ＭＳ Ｐゴシック" pitchFamily="-112" charset="-128"/>
            </a:endParaRPr>
          </a:p>
        </p:txBody>
      </p:sp>
      <p:sp>
        <p:nvSpPr>
          <p:cNvPr id="3" name="Content Placeholder 2"/>
          <p:cNvSpPr>
            <a:spLocks noGrp="1"/>
          </p:cNvSpPr>
          <p:nvPr>
            <p:ph idx="1"/>
          </p:nvPr>
        </p:nvSpPr>
        <p:spPr>
          <a:xfrm>
            <a:off x="307795" y="1266180"/>
            <a:ext cx="8229600" cy="4261303"/>
          </a:xfrm>
        </p:spPr>
        <p:txBody>
          <a:bodyPr>
            <a:normAutofit lnSpcReduction="10000"/>
          </a:bodyPr>
          <a:lstStyle/>
          <a:p>
            <a:pPr marL="57150" indent="-457200"/>
            <a:r>
              <a:rPr lang="en-US" altLang="en-US" dirty="0" smtClean="0">
                <a:ea typeface="ＭＳ Ｐゴシック" pitchFamily="34" charset="-128"/>
              </a:rPr>
              <a:t>Performance </a:t>
            </a:r>
            <a:r>
              <a:rPr lang="en-US" altLang="en-US" dirty="0">
                <a:ea typeface="ＭＳ Ｐゴシック" pitchFamily="34" charset="-128"/>
              </a:rPr>
              <a:t>evaluation</a:t>
            </a:r>
            <a:r>
              <a:rPr lang="en-US" altLang="en-US" dirty="0" smtClean="0">
                <a:ea typeface="ＭＳ Ｐゴシック" pitchFamily="34" charset="-128"/>
              </a:rPr>
              <a:t> (independent data)</a:t>
            </a:r>
          </a:p>
          <a:p>
            <a:pPr marL="690563" lvl="1" indent="-411163"/>
            <a:r>
              <a:rPr lang="en-US" altLang="en-US" u="sng" dirty="0" smtClean="0">
                <a:ea typeface="ＭＳ Ｐゴシック" pitchFamily="34" charset="-128"/>
              </a:rPr>
              <a:t>Sensitivity</a:t>
            </a:r>
            <a:r>
              <a:rPr lang="en-US" altLang="en-US" dirty="0" smtClean="0">
                <a:ea typeface="ＭＳ Ｐゴシック" pitchFamily="34" charset="-128"/>
              </a:rPr>
              <a:t>: % of </a:t>
            </a:r>
            <a:r>
              <a:rPr lang="en-US" altLang="en-US" dirty="0" err="1" smtClean="0">
                <a:ea typeface="ＭＳ Ｐゴシック" pitchFamily="34" charset="-128"/>
              </a:rPr>
              <a:t>seroconversions</a:t>
            </a:r>
            <a:r>
              <a:rPr lang="en-US" altLang="en-US" dirty="0" smtClean="0">
                <a:ea typeface="ＭＳ Ｐゴシック" pitchFamily="34" charset="-128"/>
              </a:rPr>
              <a:t> covered </a:t>
            </a:r>
          </a:p>
          <a:p>
            <a:pPr marL="690563" lvl="1" indent="-411163"/>
            <a:r>
              <a:rPr lang="en-US" altLang="en-US" u="sng" dirty="0" smtClean="0">
                <a:ea typeface="ＭＳ Ｐゴシック" pitchFamily="34" charset="-128"/>
              </a:rPr>
              <a:t>Number Needed to Treat </a:t>
            </a:r>
            <a:r>
              <a:rPr lang="en-US" altLang="en-US" dirty="0" smtClean="0">
                <a:ea typeface="ＭＳ Ｐゴシック" pitchFamily="34" charset="-128"/>
              </a:rPr>
              <a:t>to prevent one </a:t>
            </a:r>
            <a:r>
              <a:rPr lang="en-US" altLang="en-US" dirty="0" err="1" smtClean="0">
                <a:ea typeface="ＭＳ Ｐゴシック" pitchFamily="34" charset="-128"/>
              </a:rPr>
              <a:t>seroconversion</a:t>
            </a:r>
            <a:r>
              <a:rPr lang="en-US" altLang="en-US" dirty="0" smtClean="0">
                <a:ea typeface="ＭＳ Ｐゴシック" pitchFamily="34" charset="-128"/>
              </a:rPr>
              <a:t> (assuming perfect uptake)</a:t>
            </a:r>
          </a:p>
          <a:p>
            <a:pPr marL="0" indent="-400050"/>
            <a:r>
              <a:rPr lang="en-US" altLang="en-US" dirty="0" smtClean="0">
                <a:ea typeface="ＭＳ Ｐゴシック" pitchFamily="34" charset="-128"/>
              </a:rPr>
              <a:t>For practical application </a:t>
            </a:r>
            <a:r>
              <a:rPr lang="en-US" altLang="en-US" dirty="0">
                <a:ea typeface="ＭＳ Ｐゴシック" pitchFamily="34" charset="-128"/>
              </a:rPr>
              <a:t>(</a:t>
            </a:r>
            <a:r>
              <a:rPr lang="en-US" altLang="en-US" dirty="0" smtClean="0">
                <a:ea typeface="ＭＳ Ｐゴシック" pitchFamily="34" charset="-128"/>
              </a:rPr>
              <a:t>real-time in field)</a:t>
            </a:r>
          </a:p>
          <a:p>
            <a:pPr marL="690563" lvl="1" indent="-411163"/>
            <a:r>
              <a:rPr lang="en-US" altLang="en-US" dirty="0" smtClean="0">
                <a:ea typeface="ＭＳ Ｐゴシック" pitchFamily="34" charset="-128"/>
              </a:rPr>
              <a:t>Considered subsets of variables</a:t>
            </a:r>
            <a:endParaRPr lang="is-IS" altLang="en-US" dirty="0" smtClean="0">
              <a:ea typeface="ＭＳ Ｐゴシック" pitchFamily="34" charset="-128"/>
            </a:endParaRPr>
          </a:p>
          <a:p>
            <a:pPr marL="690563" lvl="1" indent="-411163"/>
            <a:r>
              <a:rPr lang="en-US" altLang="en-US" dirty="0" smtClean="0">
                <a:ea typeface="ＭＳ Ｐゴシック" pitchFamily="34" charset="-128"/>
              </a:rPr>
              <a:t>Final: Age</a:t>
            </a:r>
            <a:r>
              <a:rPr lang="en-US" altLang="en-US" dirty="0">
                <a:ea typeface="ＭＳ Ｐゴシック" pitchFamily="34" charset="-128"/>
              </a:rPr>
              <a:t>, gender, marital status, polygamy, education, circumcision, occupation, </a:t>
            </a:r>
            <a:r>
              <a:rPr lang="en-US" altLang="en-US" dirty="0" smtClean="0">
                <a:ea typeface="ＭＳ Ｐゴシック" pitchFamily="34" charset="-128"/>
              </a:rPr>
              <a:t>alcohol, region</a:t>
            </a:r>
          </a:p>
          <a:p>
            <a:pPr marL="0" lvl="1" indent="0">
              <a:buNone/>
            </a:pPr>
            <a:endParaRPr lang="en-US" altLang="en-US" dirty="0">
              <a:ea typeface="ＭＳ Ｐゴシック" pitchFamily="34" charset="-128"/>
            </a:endParaRPr>
          </a:p>
          <a:p>
            <a:pPr lvl="1"/>
            <a:endParaRPr lang="en-US" dirty="0"/>
          </a:p>
        </p:txBody>
      </p:sp>
      <p:pic>
        <p:nvPicPr>
          <p:cNvPr id="5" name="Picture 6"/>
          <p:cNvPicPr>
            <a:picLocks noChangeAspect="1"/>
          </p:cNvPicPr>
          <p:nvPr/>
        </p:nvPicPr>
        <p:blipFill>
          <a:blip r:embed="rId3">
            <a:extLst>
              <a:ext uri="{28A0092B-C50C-407E-A947-70E740481C1C}">
                <a14:useLocalDpi xmlns:a14="http://schemas.microsoft.com/office/drawing/2010/main" val="0"/>
              </a:ext>
            </a:extLst>
          </a:blip>
          <a:srcRect t="15724" r="2193" b="-2"/>
          <a:stretch>
            <a:fillRect/>
          </a:stretch>
        </p:blipFill>
        <p:spPr bwMode="auto">
          <a:xfrm>
            <a:off x="457200" y="5354638"/>
            <a:ext cx="8154988"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06001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27263" y="1619250"/>
            <a:ext cx="3924300" cy="3924300"/>
          </a:xfrm>
        </p:spPr>
      </p:pic>
      <p:pic>
        <p:nvPicPr>
          <p:cNvPr id="4100" name="Picture 2" descr="C:\Users\dhavlir\AppData\Local\Microsoft\Windows\Temporary Internet Files\Content.IE5\NLCOCCQ1\2NumberTwoInCircl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857427"/>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3" descr="C:\Users\dhavlir\AppData\Local\Microsoft\Windows\Temporary Internet Files\Content.IE5\3H057HXR\1NumberOneInCircle[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688" y="20574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4" descr="C:\Users\dhavlir\AppData\Local\Microsoft\Windows\Temporary Internet Files\Content.IE5\PPO0LQYH\500px-3NumberThreeInCircle.svg[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4303713"/>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6"/>
          <p:cNvSpPr txBox="1">
            <a:spLocks noChangeArrowheads="1"/>
          </p:cNvSpPr>
          <p:nvPr/>
        </p:nvSpPr>
        <p:spPr bwMode="auto">
          <a:xfrm>
            <a:off x="5921848" y="3381427"/>
            <a:ext cx="2895600" cy="1570038"/>
          </a:xfrm>
          <a:prstGeom prst="rect">
            <a:avLst/>
          </a:prstGeom>
          <a:solidFill>
            <a:srgbClr val="800000"/>
          </a:solidFill>
          <a:ln>
            <a:noFill/>
          </a:ln>
          <a:extLst/>
        </p:spPr>
        <p:txBody>
          <a:bodyPr>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r>
              <a:rPr lang="en-US" b="1" dirty="0">
                <a:solidFill>
                  <a:schemeClr val="bg1"/>
                </a:solidFill>
                <a:latin typeface="Arial" charset="0"/>
              </a:rPr>
              <a:t>Reduces HIV transmission by 96%</a:t>
            </a:r>
          </a:p>
        </p:txBody>
      </p:sp>
      <p:sp>
        <p:nvSpPr>
          <p:cNvPr id="4104" name="TextBox 7"/>
          <p:cNvSpPr txBox="1">
            <a:spLocks noChangeArrowheads="1"/>
          </p:cNvSpPr>
          <p:nvPr/>
        </p:nvSpPr>
        <p:spPr bwMode="auto">
          <a:xfrm>
            <a:off x="206375" y="3581400"/>
            <a:ext cx="2970213" cy="1570038"/>
          </a:xfrm>
          <a:prstGeom prst="rect">
            <a:avLst/>
          </a:prstGeom>
          <a:solidFill>
            <a:srgbClr val="000090"/>
          </a:solidFill>
          <a:ln>
            <a:noFill/>
          </a:ln>
          <a:extLst/>
        </p:spPr>
        <p:txBody>
          <a:bodyPr>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r>
              <a:rPr lang="en-US" b="1" dirty="0">
                <a:solidFill>
                  <a:schemeClr val="bg1"/>
                </a:solidFill>
                <a:latin typeface="Arial" charset="0"/>
              </a:rPr>
              <a:t>Prevents HIV illness, TB and death  </a:t>
            </a:r>
          </a:p>
        </p:txBody>
      </p:sp>
      <p:sp>
        <p:nvSpPr>
          <p:cNvPr id="4105" name="TextBox 8"/>
          <p:cNvSpPr txBox="1">
            <a:spLocks noChangeArrowheads="1"/>
          </p:cNvSpPr>
          <p:nvPr/>
        </p:nvSpPr>
        <p:spPr bwMode="auto">
          <a:xfrm>
            <a:off x="206375" y="5881688"/>
            <a:ext cx="8937625" cy="584200"/>
          </a:xfrm>
          <a:prstGeom prst="rect">
            <a:avLst/>
          </a:prstGeom>
          <a:solidFill>
            <a:srgbClr val="008000"/>
          </a:solidFill>
          <a:ln>
            <a:noFill/>
          </a:ln>
          <a:extLst/>
        </p:spPr>
        <p:txBody>
          <a:bodyPr>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r>
              <a:rPr lang="en-US" b="1" dirty="0" err="1">
                <a:solidFill>
                  <a:schemeClr val="bg1"/>
                </a:solidFill>
                <a:latin typeface="Arial" charset="0"/>
              </a:rPr>
              <a:t>PrEP</a:t>
            </a:r>
            <a:r>
              <a:rPr lang="en-US" b="1" dirty="0">
                <a:solidFill>
                  <a:schemeClr val="bg1"/>
                </a:solidFill>
                <a:latin typeface="Arial" charset="0"/>
              </a:rPr>
              <a:t>– 96% protection from HIV infection</a:t>
            </a:r>
          </a:p>
        </p:txBody>
      </p:sp>
      <p:sp>
        <p:nvSpPr>
          <p:cNvPr id="2" name="Title 1"/>
          <p:cNvSpPr>
            <a:spLocks noGrp="1"/>
          </p:cNvSpPr>
          <p:nvPr>
            <p:ph type="title"/>
          </p:nvPr>
        </p:nvSpPr>
        <p:spPr/>
        <p:txBody>
          <a:bodyPr/>
          <a:lstStyle/>
          <a:p>
            <a:r>
              <a:rPr lang="en-US" dirty="0" smtClean="0">
                <a:solidFill>
                  <a:srgbClr val="000066"/>
                </a:solidFill>
                <a:ea typeface="ＭＳ Ｐゴシック" pitchFamily="-112" charset="-128"/>
                <a:cs typeface="ＭＳ Ｐゴシック" pitchFamily="-112" charset="-128"/>
              </a:rPr>
              <a:t>Antiretroviral Therapy</a:t>
            </a:r>
            <a:endParaRPr lang="en-US" dirty="0"/>
          </a:p>
        </p:txBody>
      </p:sp>
    </p:spTree>
    <p:extLst>
      <p:ext uri="{BB962C8B-B14F-4D97-AF65-F5344CB8AC3E}">
        <p14:creationId xmlns:p14="http://schemas.microsoft.com/office/powerpoint/2010/main" val="17000108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971"/>
            <a:ext cx="8229600" cy="1143000"/>
          </a:xfrm>
        </p:spPr>
        <p:txBody>
          <a:bodyPr/>
          <a:lstStyle/>
          <a:p>
            <a:r>
              <a:rPr lang="en-US" sz="4000" dirty="0" err="1" smtClean="0">
                <a:solidFill>
                  <a:srgbClr val="000066"/>
                </a:solidFill>
                <a:ea typeface="ＭＳ Ｐゴシック" pitchFamily="-112" charset="-128"/>
                <a:cs typeface="ＭＳ Ｐゴシック" pitchFamily="-112" charset="-128"/>
              </a:rPr>
              <a:t>PrEP</a:t>
            </a:r>
            <a:r>
              <a:rPr lang="en-US" sz="4000" dirty="0" smtClean="0">
                <a:solidFill>
                  <a:srgbClr val="000066"/>
                </a:solidFill>
                <a:ea typeface="ＭＳ Ｐゴシック" pitchFamily="-112" charset="-128"/>
                <a:cs typeface="ＭＳ Ｐゴシック" pitchFamily="-112" charset="-128"/>
              </a:rPr>
              <a:t> Eligibility</a:t>
            </a:r>
            <a:endParaRPr lang="en-US" sz="4000" dirty="0">
              <a:solidFill>
                <a:srgbClr val="000066"/>
              </a:solidFill>
              <a:ea typeface="ＭＳ Ｐゴシック" pitchFamily="-112" charset="-128"/>
              <a:cs typeface="ＭＳ Ｐゴシック" pitchFamily="-112" charset="-128"/>
            </a:endParaRPr>
          </a:p>
        </p:txBody>
      </p:sp>
      <p:sp>
        <p:nvSpPr>
          <p:cNvPr id="3" name="Content Placeholder 2"/>
          <p:cNvSpPr>
            <a:spLocks noGrp="1"/>
          </p:cNvSpPr>
          <p:nvPr>
            <p:ph idx="1"/>
          </p:nvPr>
        </p:nvSpPr>
        <p:spPr>
          <a:xfrm>
            <a:off x="457200" y="1311912"/>
            <a:ext cx="8229600" cy="4525963"/>
          </a:xfrm>
        </p:spPr>
        <p:txBody>
          <a:bodyPr>
            <a:normAutofit/>
          </a:bodyPr>
          <a:lstStyle/>
          <a:p>
            <a:r>
              <a:rPr lang="en-US" altLang="en-US" dirty="0">
                <a:ea typeface="ＭＳ Ｐゴシック" pitchFamily="34" charset="-128"/>
              </a:rPr>
              <a:t>A</a:t>
            </a:r>
            <a:r>
              <a:rPr lang="en-US" altLang="en-US" dirty="0" smtClean="0">
                <a:ea typeface="ＭＳ Ｐゴシック" pitchFamily="34" charset="-128"/>
              </a:rPr>
              <a:t>ll community residents at Year 3 testing</a:t>
            </a:r>
          </a:p>
          <a:p>
            <a:endParaRPr lang="en-US" altLang="en-US" dirty="0">
              <a:ea typeface="ＭＳ Ｐゴシック" pitchFamily="34" charset="-128"/>
            </a:endParaRPr>
          </a:p>
          <a:p>
            <a:endParaRPr lang="en-US" dirty="0"/>
          </a:p>
        </p:txBody>
      </p:sp>
      <p:graphicFrame>
        <p:nvGraphicFramePr>
          <p:cNvPr id="6" name="Diagram 5"/>
          <p:cNvGraphicFramePr/>
          <p:nvPr>
            <p:extLst>
              <p:ext uri="{D42A27DB-BD31-4B8C-83A1-F6EECF244321}">
                <p14:modId xmlns:p14="http://schemas.microsoft.com/office/powerpoint/2010/main" val="2623906307"/>
              </p:ext>
            </p:extLst>
          </p:nvPr>
        </p:nvGraphicFramePr>
        <p:xfrm>
          <a:off x="149403" y="2016784"/>
          <a:ext cx="8702791" cy="3444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4"/>
          <p:cNvSpPr txBox="1">
            <a:spLocks noChangeArrowheads="1"/>
          </p:cNvSpPr>
          <p:nvPr/>
        </p:nvSpPr>
        <p:spPr bwMode="auto">
          <a:xfrm>
            <a:off x="149403" y="2016784"/>
            <a:ext cx="5349599" cy="954107"/>
          </a:xfrm>
          <a:prstGeom prst="rect">
            <a:avLst/>
          </a:prstGeom>
          <a:solidFill>
            <a:srgbClr val="FFE97D"/>
          </a:solidFill>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lvl="0">
              <a:defRPr sz="2800"/>
            </a:lvl1pPr>
            <a:lvl3pPr marL="0" lvl="2">
              <a:defRPr sz="800">
                <a:solidFill>
                  <a:srgbClr val="000090"/>
                </a:solidFill>
                <a:ea typeface="ＭＳ Ｐゴシック" pitchFamily="34" charset="-128"/>
              </a:defRPr>
            </a:lvl3pPr>
          </a:lstStyle>
          <a:p>
            <a:pPr lvl="0"/>
            <a:r>
              <a:rPr lang="en-US" dirty="0" smtClean="0"/>
              <a:t>1. Tablet</a:t>
            </a:r>
            <a:r>
              <a:rPr lang="en-US" dirty="0"/>
              <a:t>-based data </a:t>
            </a:r>
            <a:r>
              <a:rPr lang="en-US" dirty="0" smtClean="0"/>
              <a:t>collection</a:t>
            </a:r>
          </a:p>
          <a:p>
            <a:pPr algn="ctr"/>
            <a:r>
              <a:rPr lang="en-US" dirty="0" smtClean="0"/>
              <a:t>-&gt; Real-time risk classification</a:t>
            </a:r>
            <a:endParaRPr lang="en-US" dirty="0"/>
          </a:p>
        </p:txBody>
      </p:sp>
      <p:sp>
        <p:nvSpPr>
          <p:cNvPr id="9" name="TextBox 7"/>
          <p:cNvSpPr txBox="1">
            <a:spLocks noChangeArrowheads="1"/>
          </p:cNvSpPr>
          <p:nvPr/>
        </p:nvSpPr>
        <p:spPr bwMode="auto">
          <a:xfrm>
            <a:off x="149403" y="5728095"/>
            <a:ext cx="3968898" cy="954107"/>
          </a:xfrm>
          <a:prstGeom prst="rect">
            <a:avLst/>
          </a:prstGeom>
          <a:solidFill>
            <a:srgbClr val="8ECF85"/>
          </a:solidFill>
          <a:ln>
            <a:noFill/>
          </a:ln>
          <a:extLst/>
        </p:spPr>
        <p:txBody>
          <a:bodyPr wrap="square">
            <a:spAutoFit/>
          </a:bodyPr>
          <a:lstStyle>
            <a:defPPr>
              <a:defRPr lang="en-US"/>
            </a:defPPr>
            <a:lvl1pPr>
              <a:defRPr sz="2800" b="1">
                <a:solidFill>
                  <a:srgbClr val="000090"/>
                </a:solidFill>
              </a:defRPr>
            </a:lvl1pPr>
            <a:lvl2pPr>
              <a:defRPr sz="2800">
                <a:latin typeface="Gill Sans MT" charset="0"/>
                <a:ea typeface="ＭＳ Ｐゴシック" charset="0"/>
              </a:defRPr>
            </a:lvl2pPr>
            <a:lvl3pPr>
              <a:defRPr sz="2400">
                <a:latin typeface="Gill Sans MT" charset="0"/>
                <a:ea typeface="ＭＳ Ｐゴシック" charset="0"/>
              </a:defRPr>
            </a:lvl3pPr>
            <a:lvl4pPr>
              <a:defRPr sz="2000">
                <a:latin typeface="Gill Sans MT" charset="0"/>
                <a:ea typeface="ＭＳ Ｐゴシック" charset="0"/>
              </a:defRPr>
            </a:lvl4pPr>
            <a:lvl5pPr>
              <a:defRPr sz="2000">
                <a:latin typeface="Gill Sans MT" charset="0"/>
                <a:ea typeface="ＭＳ Ｐゴシック" charset="0"/>
              </a:defRPr>
            </a:lvl5pPr>
            <a:lvl6pPr eaLnBrk="0" hangingPunct="0">
              <a:defRPr sz="2000">
                <a:latin typeface="Gill Sans MT" charset="0"/>
                <a:ea typeface="ＭＳ Ｐゴシック" charset="0"/>
              </a:defRPr>
            </a:lvl6pPr>
            <a:lvl7pPr eaLnBrk="0" hangingPunct="0">
              <a:defRPr sz="2000">
                <a:latin typeface="Gill Sans MT" charset="0"/>
                <a:ea typeface="ＭＳ Ｐゴシック" charset="0"/>
              </a:defRPr>
            </a:lvl7pPr>
            <a:lvl8pPr eaLnBrk="0" hangingPunct="0">
              <a:defRPr sz="2000">
                <a:latin typeface="Gill Sans MT" charset="0"/>
                <a:ea typeface="ＭＳ Ｐゴシック" charset="0"/>
              </a:defRPr>
            </a:lvl8pPr>
            <a:lvl9pPr eaLnBrk="0" hangingPunct="0">
              <a:defRPr sz="2000">
                <a:latin typeface="Gill Sans MT" charset="0"/>
                <a:ea typeface="ＭＳ Ｐゴシック" charset="0"/>
              </a:defRPr>
            </a:lvl9pPr>
          </a:lstStyle>
          <a:p>
            <a:r>
              <a:rPr lang="en-US" b="0" dirty="0">
                <a:solidFill>
                  <a:schemeClr val="tx1"/>
                </a:solidFill>
              </a:rPr>
              <a:t>Offered </a:t>
            </a:r>
            <a:r>
              <a:rPr lang="en-US" b="0" dirty="0" err="1">
                <a:solidFill>
                  <a:schemeClr val="tx1"/>
                </a:solidFill>
              </a:rPr>
              <a:t>PreP</a:t>
            </a:r>
            <a:r>
              <a:rPr lang="en-US" b="0" dirty="0">
                <a:solidFill>
                  <a:schemeClr val="tx1"/>
                </a:solidFill>
              </a:rPr>
              <a:t> with immediate linkage/start</a:t>
            </a:r>
          </a:p>
        </p:txBody>
      </p:sp>
      <p:sp>
        <p:nvSpPr>
          <p:cNvPr id="12" name="TextBox 6"/>
          <p:cNvSpPr txBox="1">
            <a:spLocks noChangeArrowheads="1"/>
          </p:cNvSpPr>
          <p:nvPr/>
        </p:nvSpPr>
        <p:spPr bwMode="auto">
          <a:xfrm>
            <a:off x="3460650" y="3788729"/>
            <a:ext cx="4904445" cy="954107"/>
          </a:xfrm>
          <a:prstGeom prst="rect">
            <a:avLst/>
          </a:prstGeom>
          <a:solidFill>
            <a:srgbClr val="FFE97D"/>
          </a:solidFill>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lvl="0" algn="ctr">
              <a:defRPr sz="2800"/>
            </a:lvl1pPr>
            <a:lvl3pPr marL="0" lvl="2">
              <a:defRPr sz="800">
                <a:solidFill>
                  <a:srgbClr val="000090"/>
                </a:solidFill>
                <a:ea typeface="ＭＳ Ｐゴシック" pitchFamily="34" charset="-128"/>
              </a:defRPr>
            </a:lvl3pPr>
          </a:lstStyle>
          <a:p>
            <a:pPr algn="l"/>
            <a:r>
              <a:rPr lang="en-US" dirty="0" smtClean="0"/>
              <a:t>2. Additional </a:t>
            </a:r>
            <a:r>
              <a:rPr lang="en-US" dirty="0" err="1"/>
              <a:t>PrEP</a:t>
            </a:r>
            <a:r>
              <a:rPr lang="en-US" dirty="0"/>
              <a:t> c</a:t>
            </a:r>
            <a:r>
              <a:rPr lang="en-US" dirty="0" smtClean="0"/>
              <a:t>ounseling</a:t>
            </a:r>
          </a:p>
          <a:p>
            <a:pPr algn="l"/>
            <a:r>
              <a:rPr lang="en-US" dirty="0"/>
              <a:t> </a:t>
            </a:r>
            <a:r>
              <a:rPr lang="en-US" dirty="0" smtClean="0"/>
              <a:t>   -</a:t>
            </a:r>
            <a:r>
              <a:rPr lang="en-US" dirty="0"/>
              <a:t>&gt; Risk s</a:t>
            </a:r>
            <a:r>
              <a:rPr lang="en-US" dirty="0" smtClean="0"/>
              <a:t>elf-assessment</a:t>
            </a:r>
            <a:endParaRPr lang="en-US" dirty="0"/>
          </a:p>
        </p:txBody>
      </p:sp>
      <p:cxnSp>
        <p:nvCxnSpPr>
          <p:cNvPr id="15" name="Straight Arrow Connector 14"/>
          <p:cNvCxnSpPr>
            <a:stCxn id="7" idx="2"/>
            <a:endCxn id="9" idx="0"/>
          </p:cNvCxnSpPr>
          <p:nvPr/>
        </p:nvCxnSpPr>
        <p:spPr>
          <a:xfrm flipH="1">
            <a:off x="2133852" y="2970891"/>
            <a:ext cx="690351" cy="2757204"/>
          </a:xfrm>
          <a:prstGeom prst="straightConnector1">
            <a:avLst/>
          </a:prstGeom>
          <a:ln w="5715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7" idx="2"/>
            <a:endCxn id="12" idx="0"/>
          </p:cNvCxnSpPr>
          <p:nvPr/>
        </p:nvCxnSpPr>
        <p:spPr>
          <a:xfrm>
            <a:off x="2824203" y="2970891"/>
            <a:ext cx="3088670" cy="817838"/>
          </a:xfrm>
          <a:prstGeom prst="straightConnector1">
            <a:avLst/>
          </a:prstGeom>
          <a:ln w="5715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2" idx="2"/>
            <a:endCxn id="9" idx="0"/>
          </p:cNvCxnSpPr>
          <p:nvPr/>
        </p:nvCxnSpPr>
        <p:spPr>
          <a:xfrm flipH="1">
            <a:off x="2133852" y="4742836"/>
            <a:ext cx="3779021" cy="985259"/>
          </a:xfrm>
          <a:prstGeom prst="straightConnector1">
            <a:avLst/>
          </a:prstGeom>
          <a:ln w="5715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868718" y="3788729"/>
            <a:ext cx="1326004" cy="461665"/>
          </a:xfrm>
          <a:prstGeom prst="rect">
            <a:avLst/>
          </a:prstGeom>
          <a:noFill/>
        </p:spPr>
        <p:txBody>
          <a:bodyPr wrap="none" rtlCol="0">
            <a:spAutoFit/>
          </a:bodyPr>
          <a:lstStyle/>
          <a:p>
            <a:r>
              <a:rPr lang="en-US" sz="2400" dirty="0" smtClean="0">
                <a:solidFill>
                  <a:srgbClr val="008000"/>
                </a:solidFill>
              </a:rPr>
              <a:t>High Risk</a:t>
            </a:r>
            <a:endParaRPr lang="en-US" sz="2400" dirty="0">
              <a:solidFill>
                <a:srgbClr val="008000"/>
              </a:solidFill>
            </a:endParaRPr>
          </a:p>
        </p:txBody>
      </p:sp>
      <p:sp>
        <p:nvSpPr>
          <p:cNvPr id="27" name="TextBox 26"/>
          <p:cNvSpPr txBox="1"/>
          <p:nvPr/>
        </p:nvSpPr>
        <p:spPr>
          <a:xfrm>
            <a:off x="5553493" y="2970891"/>
            <a:ext cx="2902507" cy="461665"/>
          </a:xfrm>
          <a:prstGeom prst="rect">
            <a:avLst/>
          </a:prstGeom>
          <a:noFill/>
        </p:spPr>
        <p:txBody>
          <a:bodyPr wrap="none" rtlCol="0">
            <a:spAutoFit/>
          </a:bodyPr>
          <a:lstStyle/>
          <a:p>
            <a:r>
              <a:rPr lang="en-US" sz="2400" dirty="0" smtClean="0">
                <a:solidFill>
                  <a:srgbClr val="000090"/>
                </a:solidFill>
              </a:rPr>
              <a:t>Not High Risk/Decline</a:t>
            </a:r>
            <a:endParaRPr lang="en-US" sz="2400" dirty="0">
              <a:solidFill>
                <a:srgbClr val="000090"/>
              </a:solidFill>
            </a:endParaRPr>
          </a:p>
        </p:txBody>
      </p:sp>
      <p:sp>
        <p:nvSpPr>
          <p:cNvPr id="28" name="TextBox 27"/>
          <p:cNvSpPr txBox="1"/>
          <p:nvPr/>
        </p:nvSpPr>
        <p:spPr>
          <a:xfrm>
            <a:off x="3894237" y="5279826"/>
            <a:ext cx="1326004" cy="461665"/>
          </a:xfrm>
          <a:prstGeom prst="rect">
            <a:avLst/>
          </a:prstGeom>
          <a:noFill/>
        </p:spPr>
        <p:txBody>
          <a:bodyPr wrap="none" rtlCol="0">
            <a:spAutoFit/>
          </a:bodyPr>
          <a:lstStyle/>
          <a:p>
            <a:r>
              <a:rPr lang="en-US" sz="2400" dirty="0" smtClean="0">
                <a:solidFill>
                  <a:srgbClr val="008000"/>
                </a:solidFill>
              </a:rPr>
              <a:t>High Risk</a:t>
            </a:r>
            <a:endParaRPr lang="en-US" sz="2400" dirty="0">
              <a:solidFill>
                <a:srgbClr val="008000"/>
              </a:solidFill>
            </a:endParaRPr>
          </a:p>
        </p:txBody>
      </p:sp>
      <p:sp>
        <p:nvSpPr>
          <p:cNvPr id="31" name="TextBox 6"/>
          <p:cNvSpPr txBox="1">
            <a:spLocks noChangeArrowheads="1"/>
          </p:cNvSpPr>
          <p:nvPr/>
        </p:nvSpPr>
        <p:spPr bwMode="auto">
          <a:xfrm>
            <a:off x="5055521" y="5728095"/>
            <a:ext cx="3967225" cy="954107"/>
          </a:xfrm>
          <a:prstGeom prst="rect">
            <a:avLst/>
          </a:prstGeom>
          <a:solidFill>
            <a:srgbClr val="FFE97D"/>
          </a:solidFill>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lvl="0" algn="ctr">
              <a:defRPr sz="2800"/>
            </a:lvl1pPr>
            <a:lvl3pPr marL="0" lvl="2">
              <a:defRPr sz="800">
                <a:solidFill>
                  <a:srgbClr val="000090"/>
                </a:solidFill>
                <a:ea typeface="ＭＳ Ｐゴシック" pitchFamily="34" charset="-128"/>
              </a:defRPr>
            </a:lvl3pPr>
          </a:lstStyle>
          <a:p>
            <a:pPr algn="l"/>
            <a:r>
              <a:rPr lang="en-US" dirty="0" smtClean="0"/>
              <a:t>3. Clinic: Updated risk </a:t>
            </a:r>
            <a:r>
              <a:rPr lang="en-US" dirty="0"/>
              <a:t>a</a:t>
            </a:r>
            <a:r>
              <a:rPr lang="en-US" dirty="0" smtClean="0"/>
              <a:t>ssessment</a:t>
            </a:r>
            <a:endParaRPr lang="en-US" dirty="0"/>
          </a:p>
        </p:txBody>
      </p:sp>
      <p:sp>
        <p:nvSpPr>
          <p:cNvPr id="32" name="TextBox 31"/>
          <p:cNvSpPr txBox="1"/>
          <p:nvPr/>
        </p:nvSpPr>
        <p:spPr>
          <a:xfrm>
            <a:off x="6997299" y="4795223"/>
            <a:ext cx="1854895" cy="830997"/>
          </a:xfrm>
          <a:prstGeom prst="rect">
            <a:avLst/>
          </a:prstGeom>
          <a:noFill/>
        </p:spPr>
        <p:txBody>
          <a:bodyPr wrap="none" rtlCol="0">
            <a:spAutoFit/>
          </a:bodyPr>
          <a:lstStyle/>
          <a:p>
            <a:r>
              <a:rPr lang="en-US" sz="2400" dirty="0" smtClean="0">
                <a:solidFill>
                  <a:srgbClr val="000090"/>
                </a:solidFill>
              </a:rPr>
              <a:t>Not High Risk</a:t>
            </a:r>
          </a:p>
          <a:p>
            <a:r>
              <a:rPr lang="en-US" sz="2400" dirty="0" smtClean="0">
                <a:solidFill>
                  <a:srgbClr val="000090"/>
                </a:solidFill>
              </a:rPr>
              <a:t>/Decline</a:t>
            </a:r>
            <a:endParaRPr lang="en-US" sz="2400" dirty="0">
              <a:solidFill>
                <a:srgbClr val="000090"/>
              </a:solidFill>
            </a:endParaRPr>
          </a:p>
        </p:txBody>
      </p:sp>
      <p:cxnSp>
        <p:nvCxnSpPr>
          <p:cNvPr id="42" name="Straight Arrow Connector 41"/>
          <p:cNvCxnSpPr>
            <a:stCxn id="12" idx="2"/>
            <a:endCxn id="31" idx="0"/>
          </p:cNvCxnSpPr>
          <p:nvPr/>
        </p:nvCxnSpPr>
        <p:spPr>
          <a:xfrm>
            <a:off x="5912873" y="4742836"/>
            <a:ext cx="1126261" cy="985259"/>
          </a:xfrm>
          <a:prstGeom prst="straightConnector1">
            <a:avLst/>
          </a:prstGeom>
          <a:ln w="5715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31" idx="1"/>
            <a:endCxn id="9" idx="3"/>
          </p:cNvCxnSpPr>
          <p:nvPr/>
        </p:nvCxnSpPr>
        <p:spPr>
          <a:xfrm flipH="1">
            <a:off x="4118301" y="6205149"/>
            <a:ext cx="937220" cy="0"/>
          </a:xfrm>
          <a:prstGeom prst="straightConnector1">
            <a:avLst/>
          </a:prstGeom>
          <a:ln w="5715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11674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426" y="108068"/>
            <a:ext cx="8229600" cy="1143000"/>
          </a:xfrm>
        </p:spPr>
        <p:txBody>
          <a:bodyPr>
            <a:normAutofit/>
          </a:bodyPr>
          <a:lstStyle/>
          <a:p>
            <a:r>
              <a:rPr lang="en-US" sz="4000" dirty="0" err="1" smtClean="0">
                <a:solidFill>
                  <a:srgbClr val="000066"/>
                </a:solidFill>
                <a:ea typeface="ＭＳ Ｐゴシック" pitchFamily="-112" charset="-128"/>
                <a:cs typeface="ＭＳ Ｐゴシック" pitchFamily="-112" charset="-128"/>
              </a:rPr>
              <a:t>PrEP</a:t>
            </a:r>
            <a:r>
              <a:rPr lang="en-US" sz="4000" dirty="0" smtClean="0">
                <a:solidFill>
                  <a:srgbClr val="000066"/>
                </a:solidFill>
                <a:ea typeface="ＭＳ Ｐゴシック" pitchFamily="-112" charset="-128"/>
                <a:cs typeface="ＭＳ Ｐゴシック" pitchFamily="-112" charset="-128"/>
              </a:rPr>
              <a:t> Uptake</a:t>
            </a:r>
            <a:endParaRPr lang="en-US" sz="4000" dirty="0">
              <a:solidFill>
                <a:srgbClr val="000066"/>
              </a:solidFill>
              <a:ea typeface="ＭＳ Ｐゴシック" pitchFamily="-112" charset="-128"/>
              <a:cs typeface="ＭＳ Ｐゴシック" pitchFamily="-112" charset="-128"/>
            </a:endParaRPr>
          </a:p>
        </p:txBody>
      </p:sp>
      <p:sp>
        <p:nvSpPr>
          <p:cNvPr id="6" name="Content Placeholder 5"/>
          <p:cNvSpPr>
            <a:spLocks noGrp="1"/>
          </p:cNvSpPr>
          <p:nvPr>
            <p:ph idx="1"/>
          </p:nvPr>
        </p:nvSpPr>
        <p:spPr>
          <a:xfrm>
            <a:off x="192561" y="1251068"/>
            <a:ext cx="8764864" cy="5115172"/>
          </a:xfrm>
        </p:spPr>
        <p:txBody>
          <a:bodyPr>
            <a:normAutofit/>
          </a:bodyPr>
          <a:lstStyle/>
          <a:p>
            <a:r>
              <a:rPr lang="en-US" dirty="0" smtClean="0"/>
              <a:t>Have started &gt;2000 people on </a:t>
            </a:r>
            <a:r>
              <a:rPr lang="en-US" dirty="0" err="1" smtClean="0"/>
              <a:t>PrEP</a:t>
            </a:r>
            <a:endParaRPr lang="en-US" dirty="0" smtClean="0"/>
          </a:p>
          <a:p>
            <a:r>
              <a:rPr lang="en-US" dirty="0" smtClean="0"/>
              <a:t>Key challenges: </a:t>
            </a:r>
          </a:p>
          <a:p>
            <a:pPr lvl="1"/>
            <a:r>
              <a:rPr lang="en-US" dirty="0" smtClean="0"/>
              <a:t>Individuals eligible by risk score may not perceive themselves at risk</a:t>
            </a:r>
            <a:endParaRPr lang="en-US" dirty="0"/>
          </a:p>
          <a:p>
            <a:pPr lvl="2"/>
            <a:r>
              <a:rPr lang="en-US" dirty="0" smtClean="0"/>
              <a:t>First Kenya community (2</a:t>
            </a:r>
            <a:r>
              <a:rPr lang="en-US" baseline="30000" dirty="0" smtClean="0"/>
              <a:t>nd</a:t>
            </a:r>
            <a:r>
              <a:rPr lang="en-US" dirty="0" smtClean="0"/>
              <a:t> Phase control)</a:t>
            </a:r>
          </a:p>
          <a:p>
            <a:pPr lvl="2"/>
            <a:r>
              <a:rPr lang="en-US" sz="2400" dirty="0" smtClean="0"/>
              <a:t>Machine </a:t>
            </a:r>
            <a:r>
              <a:rPr lang="en-US" sz="2400" dirty="0"/>
              <a:t>Learning Risk predicts Self Assessed </a:t>
            </a:r>
            <a:r>
              <a:rPr lang="en-US" sz="2400" dirty="0" smtClean="0"/>
              <a:t>Risk</a:t>
            </a:r>
          </a:p>
          <a:p>
            <a:pPr lvl="2"/>
            <a:r>
              <a:rPr lang="en-US" sz="2400" dirty="0" smtClean="0"/>
              <a:t>Only </a:t>
            </a:r>
            <a:r>
              <a:rPr lang="en-US" sz="2400" dirty="0"/>
              <a:t>23% of Individuals identified as </a:t>
            </a:r>
            <a:r>
              <a:rPr lang="en-US" sz="2400" dirty="0" err="1"/>
              <a:t>PrEP</a:t>
            </a:r>
            <a:r>
              <a:rPr lang="en-US" sz="2400" dirty="0"/>
              <a:t> eligible by Machine Learning perceived themselves at </a:t>
            </a:r>
            <a:r>
              <a:rPr lang="en-US" sz="2400" dirty="0" smtClean="0"/>
              <a:t>risk</a:t>
            </a:r>
          </a:p>
          <a:p>
            <a:pPr lvl="1"/>
            <a:r>
              <a:rPr lang="en-US" sz="2800" dirty="0" smtClean="0"/>
              <a:t>Range of barriers- many social</a:t>
            </a:r>
            <a:endParaRPr lang="en-US" sz="2800" dirty="0"/>
          </a:p>
          <a:p>
            <a:pPr lvl="2"/>
            <a:endParaRPr lang="en-US" dirty="0"/>
          </a:p>
        </p:txBody>
      </p:sp>
      <p:sp>
        <p:nvSpPr>
          <p:cNvPr id="10" name="TextBox 9"/>
          <p:cNvSpPr txBox="1"/>
          <p:nvPr/>
        </p:nvSpPr>
        <p:spPr>
          <a:xfrm>
            <a:off x="6586689" y="6366240"/>
            <a:ext cx="2557311" cy="461665"/>
          </a:xfrm>
          <a:prstGeom prst="rect">
            <a:avLst/>
          </a:prstGeom>
          <a:noFill/>
        </p:spPr>
        <p:txBody>
          <a:bodyPr wrap="none" rtlCol="0">
            <a:spAutoFit/>
          </a:bodyPr>
          <a:lstStyle/>
          <a:p>
            <a:r>
              <a:rPr lang="en-US" sz="2400" dirty="0" smtClean="0"/>
              <a:t>Ayieko, CROI, 2017</a:t>
            </a:r>
            <a:endParaRPr lang="en-US" sz="2400" dirty="0"/>
          </a:p>
        </p:txBody>
      </p:sp>
    </p:spTree>
    <p:extLst>
      <p:ext uri="{BB962C8B-B14F-4D97-AF65-F5344CB8AC3E}">
        <p14:creationId xmlns:p14="http://schemas.microsoft.com/office/powerpoint/2010/main" val="3153841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4000" dirty="0">
                <a:solidFill>
                  <a:srgbClr val="000066"/>
                </a:solidFill>
                <a:ea typeface="ＭＳ Ｐゴシック" pitchFamily="-112" charset="-128"/>
                <a:cs typeface="ＭＳ Ｐゴシック" pitchFamily="-112" charset="-128"/>
              </a:rPr>
              <a:t>Social</a:t>
            </a:r>
            <a:r>
              <a:rPr lang="en-US" dirty="0" smtClean="0"/>
              <a:t> </a:t>
            </a:r>
            <a:r>
              <a:rPr lang="en-US" sz="4000" dirty="0">
                <a:solidFill>
                  <a:srgbClr val="000066"/>
                </a:solidFill>
                <a:ea typeface="ＭＳ Ｐゴシック" pitchFamily="-112" charset="-128"/>
                <a:cs typeface="ＭＳ Ｐゴシック" pitchFamily="-112" charset="-128"/>
              </a:rPr>
              <a:t>Networks</a:t>
            </a:r>
          </a:p>
        </p:txBody>
      </p:sp>
      <p:sp>
        <p:nvSpPr>
          <p:cNvPr id="3" name="Content Placeholder 2"/>
          <p:cNvSpPr>
            <a:spLocks noGrp="1"/>
          </p:cNvSpPr>
          <p:nvPr>
            <p:ph idx="1"/>
          </p:nvPr>
        </p:nvSpPr>
        <p:spPr>
          <a:xfrm>
            <a:off x="457200" y="1419220"/>
            <a:ext cx="8229600" cy="5438780"/>
          </a:xfrm>
        </p:spPr>
        <p:txBody>
          <a:bodyPr>
            <a:normAutofit/>
          </a:bodyPr>
          <a:lstStyle/>
          <a:p>
            <a:r>
              <a:rPr lang="en-US" dirty="0" smtClean="0"/>
              <a:t>Additional information for intervention targeting</a:t>
            </a:r>
          </a:p>
          <a:p>
            <a:pPr lvl="1"/>
            <a:r>
              <a:rPr lang="en-US" dirty="0" smtClean="0"/>
              <a:t>Improved prediction of </a:t>
            </a:r>
            <a:r>
              <a:rPr lang="en-US" dirty="0" err="1"/>
              <a:t>seroconversion</a:t>
            </a:r>
            <a:r>
              <a:rPr lang="en-US" dirty="0"/>
              <a:t> to inform targeted </a:t>
            </a:r>
            <a:r>
              <a:rPr lang="en-US" dirty="0" err="1" smtClean="0"/>
              <a:t>PrEP</a:t>
            </a:r>
            <a:r>
              <a:rPr lang="en-US" dirty="0" smtClean="0"/>
              <a:t> and </a:t>
            </a:r>
            <a:r>
              <a:rPr lang="en-US" dirty="0"/>
              <a:t>self-</a:t>
            </a:r>
            <a:r>
              <a:rPr lang="en-US" dirty="0" smtClean="0"/>
              <a:t>testing?</a:t>
            </a:r>
          </a:p>
          <a:p>
            <a:r>
              <a:rPr lang="en-US" dirty="0" smtClean="0"/>
              <a:t>Leveraging </a:t>
            </a:r>
            <a:r>
              <a:rPr lang="en-US" dirty="0"/>
              <a:t>peer effects to change beliefs, perceptions and </a:t>
            </a:r>
            <a:r>
              <a:rPr lang="en-US" dirty="0" smtClean="0"/>
              <a:t>behaviors?</a:t>
            </a:r>
            <a:endParaRPr lang="en-US" dirty="0"/>
          </a:p>
          <a:p>
            <a:pPr lvl="1"/>
            <a:r>
              <a:rPr lang="en-US" dirty="0"/>
              <a:t>Adherence to ART/ retention in HIV care </a:t>
            </a:r>
          </a:p>
          <a:p>
            <a:pPr lvl="1"/>
            <a:r>
              <a:rPr lang="en-US" dirty="0"/>
              <a:t>HIV Testing and </a:t>
            </a:r>
            <a:r>
              <a:rPr lang="en-US" dirty="0" err="1"/>
              <a:t>PrEP</a:t>
            </a:r>
            <a:r>
              <a:rPr lang="en-US" dirty="0"/>
              <a:t> uptake</a:t>
            </a:r>
          </a:p>
          <a:p>
            <a:pPr lvl="1"/>
            <a:endParaRPr lang="en-US" dirty="0"/>
          </a:p>
          <a:p>
            <a:pPr lvl="1"/>
            <a:endParaRPr lang="en-US" dirty="0" smtClean="0"/>
          </a:p>
          <a:p>
            <a:endParaRPr lang="en-US" dirty="0" smtClean="0"/>
          </a:p>
          <a:p>
            <a:pPr lvl="1"/>
            <a:endParaRPr lang="en-US" dirty="0"/>
          </a:p>
        </p:txBody>
      </p:sp>
    </p:spTree>
    <p:extLst>
      <p:ext uri="{BB962C8B-B14F-4D97-AF65-F5344CB8AC3E}">
        <p14:creationId xmlns:p14="http://schemas.microsoft.com/office/powerpoint/2010/main" val="16454219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txBox="1">
            <a:spLocks/>
          </p:cNvSpPr>
          <p:nvPr/>
        </p:nvSpPr>
        <p:spPr bwMode="auto">
          <a:xfrm>
            <a:off x="4165600" y="1502311"/>
            <a:ext cx="4978400" cy="486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9250" indent="-349250">
              <a:defRPr sz="3200">
                <a:solidFill>
                  <a:schemeClr val="tx1"/>
                </a:solidFill>
                <a:latin typeface="Gill Sans MT" charset="0"/>
                <a:ea typeface="ＭＳ Ｐゴシック" charset="0"/>
                <a:cs typeface="ＭＳ Ｐゴシック" charset="0"/>
              </a:defRPr>
            </a:lvl1pPr>
            <a:lvl2pPr marL="685800" indent="-336550">
              <a:defRPr sz="2800">
                <a:solidFill>
                  <a:schemeClr val="tx1"/>
                </a:solidFill>
                <a:latin typeface="Gill Sans MT" charset="0"/>
                <a:ea typeface="ＭＳ Ｐゴシック" charset="0"/>
              </a:defRPr>
            </a:lvl2pPr>
            <a:lvl3pPr marL="968375" indent="-282575">
              <a:defRPr sz="2400">
                <a:solidFill>
                  <a:schemeClr val="tx1"/>
                </a:solidFill>
                <a:latin typeface="Gill Sans MT" charset="0"/>
                <a:ea typeface="ＭＳ Ｐゴシック" charset="0"/>
              </a:defRPr>
            </a:lvl3pPr>
            <a:lvl4pPr marL="1263650" indent="-295275">
              <a:defRPr sz="2000">
                <a:solidFill>
                  <a:schemeClr val="tx1"/>
                </a:solidFill>
                <a:latin typeface="Gill Sans MT" charset="0"/>
                <a:ea typeface="ＭＳ Ｐゴシック" charset="0"/>
              </a:defRPr>
            </a:lvl4pPr>
            <a:lvl5pPr marL="1546225" indent="-282575">
              <a:defRPr sz="2000">
                <a:solidFill>
                  <a:schemeClr val="tx1"/>
                </a:solidFill>
                <a:latin typeface="Gill Sans MT" charset="0"/>
                <a:ea typeface="ＭＳ Ｐゴシック" charset="0"/>
              </a:defRPr>
            </a:lvl5pPr>
            <a:lvl6pPr marL="2003425" indent="-282575" eaLnBrk="0" hangingPunct="0">
              <a:defRPr sz="2000">
                <a:solidFill>
                  <a:schemeClr val="tx1"/>
                </a:solidFill>
                <a:latin typeface="Gill Sans MT" charset="0"/>
                <a:ea typeface="ＭＳ Ｐゴシック" charset="0"/>
              </a:defRPr>
            </a:lvl6pPr>
            <a:lvl7pPr marL="2460625" indent="-282575" eaLnBrk="0" hangingPunct="0">
              <a:defRPr sz="2000">
                <a:solidFill>
                  <a:schemeClr val="tx1"/>
                </a:solidFill>
                <a:latin typeface="Gill Sans MT" charset="0"/>
                <a:ea typeface="ＭＳ Ｐゴシック" charset="0"/>
              </a:defRPr>
            </a:lvl7pPr>
            <a:lvl8pPr marL="2917825" indent="-282575" eaLnBrk="0" hangingPunct="0">
              <a:defRPr sz="2000">
                <a:solidFill>
                  <a:schemeClr val="tx1"/>
                </a:solidFill>
                <a:latin typeface="Gill Sans MT" charset="0"/>
                <a:ea typeface="ＭＳ Ｐゴシック" charset="0"/>
              </a:defRPr>
            </a:lvl8pPr>
            <a:lvl9pPr marL="3375025" indent="-282575" eaLnBrk="0" hangingPunct="0">
              <a:defRPr sz="2000">
                <a:solidFill>
                  <a:schemeClr val="tx1"/>
                </a:solidFill>
                <a:latin typeface="Gill Sans MT" charset="0"/>
                <a:ea typeface="ＭＳ Ｐゴシック" charset="0"/>
              </a:defRPr>
            </a:lvl9pPr>
          </a:lstStyle>
          <a:p>
            <a:pPr marL="457200" indent="-457200">
              <a:buFont typeface="Arial"/>
              <a:buChar char="•"/>
            </a:pPr>
            <a:r>
              <a:rPr lang="en-US" dirty="0"/>
              <a:t>At census, adults named social contacts in 5 domains</a:t>
            </a:r>
            <a:r>
              <a:rPr lang="en-US" dirty="0" smtClean="0"/>
              <a:t>:</a:t>
            </a:r>
          </a:p>
          <a:p>
            <a:pPr marL="1133475" lvl="2" indent="-514350">
              <a:buFont typeface="+mj-lt"/>
              <a:buAutoNum type="arabicPeriod"/>
            </a:pPr>
            <a:r>
              <a:rPr lang="en-US" dirty="0" smtClean="0"/>
              <a:t>Health</a:t>
            </a:r>
          </a:p>
          <a:p>
            <a:pPr marL="1133475" lvl="2" indent="-514350">
              <a:buFont typeface="+mj-lt"/>
              <a:buAutoNum type="arabicPeriod"/>
            </a:pPr>
            <a:r>
              <a:rPr lang="en-US" dirty="0" smtClean="0"/>
              <a:t>Emotional Support</a:t>
            </a:r>
          </a:p>
          <a:p>
            <a:pPr marL="1133475" lvl="2" indent="-514350">
              <a:buFont typeface="+mj-lt"/>
              <a:buAutoNum type="arabicPeriod"/>
            </a:pPr>
            <a:r>
              <a:rPr lang="en-US" dirty="0" smtClean="0"/>
              <a:t>Money</a:t>
            </a:r>
          </a:p>
          <a:p>
            <a:pPr marL="1133475" lvl="2" indent="-514350">
              <a:buFont typeface="+mj-lt"/>
              <a:buAutoNum type="arabicPeriod"/>
            </a:pPr>
            <a:r>
              <a:rPr lang="en-US" dirty="0" smtClean="0"/>
              <a:t>Free Time</a:t>
            </a:r>
          </a:p>
          <a:p>
            <a:pPr marL="1133475" lvl="2" indent="-514350">
              <a:buFont typeface="+mj-lt"/>
              <a:buAutoNum type="arabicPeriod"/>
            </a:pPr>
            <a:r>
              <a:rPr lang="en-US" dirty="0" smtClean="0"/>
              <a:t>Food</a:t>
            </a:r>
            <a:endParaRPr lang="en-US" dirty="0"/>
          </a:p>
          <a:p>
            <a:pPr marL="457200" indent="-457200">
              <a:buFont typeface="Arial"/>
              <a:buChar char="•"/>
            </a:pPr>
            <a:r>
              <a:rPr lang="en-US" dirty="0" smtClean="0"/>
              <a:t>Named </a:t>
            </a:r>
            <a:r>
              <a:rPr lang="en-US" dirty="0"/>
              <a:t>contacts matched </a:t>
            </a:r>
            <a:r>
              <a:rPr lang="en-US" dirty="0" smtClean="0"/>
              <a:t>to  enumerated </a:t>
            </a:r>
            <a:r>
              <a:rPr lang="en-US" dirty="0"/>
              <a:t>residents </a:t>
            </a:r>
          </a:p>
          <a:p>
            <a:pPr>
              <a:spcBef>
                <a:spcPts val="2000"/>
              </a:spcBef>
              <a:buClr>
                <a:srgbClr val="FFB468"/>
              </a:buClr>
              <a:buSzPct val="110000"/>
              <a:buFont typeface="Wingdings 2" charset="0"/>
              <a:buChar char=""/>
            </a:pPr>
            <a:endParaRPr lang="en-US" sz="2400" dirty="0">
              <a:solidFill>
                <a:srgbClr val="FFFFFF"/>
              </a:solidFill>
              <a:latin typeface="Arial" charset="0"/>
            </a:endParaRPr>
          </a:p>
        </p:txBody>
      </p:sp>
      <p:sp>
        <p:nvSpPr>
          <p:cNvPr id="2" name="TextBox 1"/>
          <p:cNvSpPr txBox="1"/>
          <p:nvPr/>
        </p:nvSpPr>
        <p:spPr>
          <a:xfrm>
            <a:off x="0" y="6418938"/>
            <a:ext cx="2681218" cy="369332"/>
          </a:xfrm>
          <a:prstGeom prst="rect">
            <a:avLst/>
          </a:prstGeom>
          <a:noFill/>
        </p:spPr>
        <p:txBody>
          <a:bodyPr wrap="none" rtlCol="0">
            <a:spAutoFit/>
          </a:bodyPr>
          <a:lstStyle/>
          <a:p>
            <a:r>
              <a:rPr lang="en-US" dirty="0" err="1" smtClean="0"/>
              <a:t>Nankoma</a:t>
            </a:r>
            <a:r>
              <a:rPr lang="en-US" dirty="0" smtClean="0"/>
              <a:t>: Eastern Uganda</a:t>
            </a:r>
            <a:endParaRPr lang="en-US" dirty="0"/>
          </a:p>
        </p:txBody>
      </p:sp>
      <p:sp>
        <p:nvSpPr>
          <p:cNvPr id="7" name="Title 1"/>
          <p:cNvSpPr>
            <a:spLocks noGrp="1"/>
          </p:cNvSpPr>
          <p:nvPr>
            <p:ph type="title"/>
          </p:nvPr>
        </p:nvSpPr>
        <p:spPr>
          <a:xfrm>
            <a:off x="457200" y="0"/>
            <a:ext cx="8229600" cy="1143000"/>
          </a:xfrm>
        </p:spPr>
        <p:txBody>
          <a:bodyPr/>
          <a:lstStyle/>
          <a:p>
            <a:r>
              <a:rPr lang="en-US" sz="4000" dirty="0">
                <a:solidFill>
                  <a:srgbClr val="000066"/>
                </a:solidFill>
                <a:ea typeface="ＭＳ Ｐゴシック" pitchFamily="-112" charset="-128"/>
                <a:cs typeface="ＭＳ Ｐゴシック" pitchFamily="-112" charset="-128"/>
              </a:rPr>
              <a:t>Social</a:t>
            </a:r>
            <a:r>
              <a:rPr lang="en-US" dirty="0" smtClean="0"/>
              <a:t> </a:t>
            </a:r>
            <a:r>
              <a:rPr lang="en-US" sz="4000" dirty="0" smtClean="0">
                <a:solidFill>
                  <a:srgbClr val="000066"/>
                </a:solidFill>
                <a:ea typeface="ＭＳ Ｐゴシック" pitchFamily="-112" charset="-128"/>
                <a:cs typeface="ＭＳ Ｐゴシック" pitchFamily="-112" charset="-128"/>
              </a:rPr>
              <a:t>Networks in SEARCH</a:t>
            </a:r>
            <a:endParaRPr lang="en-US" sz="4000" dirty="0">
              <a:solidFill>
                <a:srgbClr val="000066"/>
              </a:solidFill>
              <a:ea typeface="ＭＳ Ｐゴシック" pitchFamily="-112" charset="-128"/>
              <a:cs typeface="ＭＳ Ｐゴシック" pitchFamily="-112" charset="-128"/>
            </a:endParaRPr>
          </a:p>
        </p:txBody>
      </p:sp>
      <p:pic>
        <p:nvPicPr>
          <p:cNvPr id="9" name="Content Placeholder 3"/>
          <p:cNvPicPr>
            <a:picLocks noGrp="1" noChangeAspect="1"/>
          </p:cNvPicPr>
          <p:nvPr>
            <p:ph idx="1"/>
          </p:nvPr>
        </p:nvPicPr>
        <p:blipFill rotWithShape="1">
          <a:blip r:embed="rId3"/>
          <a:srcRect l="-4060" t="562" r="7643" b="-1"/>
          <a:stretch/>
        </p:blipFill>
        <p:spPr>
          <a:xfrm>
            <a:off x="-202730" y="347814"/>
            <a:ext cx="5257799" cy="5680589"/>
          </a:xfrm>
        </p:spPr>
      </p:pic>
    </p:spTree>
    <p:extLst>
      <p:ext uri="{BB962C8B-B14F-4D97-AF65-F5344CB8AC3E}">
        <p14:creationId xmlns:p14="http://schemas.microsoft.com/office/powerpoint/2010/main" val="12602244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429" y="-170813"/>
            <a:ext cx="8394271" cy="1344228"/>
          </a:xfrm>
        </p:spPr>
        <p:txBody>
          <a:bodyPr anchor="ctr">
            <a:noAutofit/>
          </a:bodyPr>
          <a:lstStyle/>
          <a:p>
            <a:r>
              <a:rPr lang="en-US" sz="3600" dirty="0" smtClean="0">
                <a:solidFill>
                  <a:srgbClr val="000066"/>
                </a:solidFill>
                <a:ea typeface="ＭＳ Ｐゴシック" pitchFamily="-112" charset="-128"/>
                <a:cs typeface="ＭＳ Ｐゴシック" pitchFamily="-112" charset="-128"/>
              </a:rPr>
              <a:t>Networks and Baseline </a:t>
            </a:r>
            <a:r>
              <a:rPr lang="en-US" sz="3600" dirty="0">
                <a:solidFill>
                  <a:srgbClr val="000066"/>
                </a:solidFill>
                <a:ea typeface="ＭＳ Ｐゴシック" pitchFamily="-112" charset="-128"/>
                <a:cs typeface="ＭＳ Ｐゴシック" pitchFamily="-112" charset="-128"/>
              </a:rPr>
              <a:t>prevalent HIV </a:t>
            </a:r>
          </a:p>
        </p:txBody>
      </p:sp>
      <p:sp>
        <p:nvSpPr>
          <p:cNvPr id="3" name="Content Placeholder 2"/>
          <p:cNvSpPr>
            <a:spLocks noGrp="1"/>
          </p:cNvSpPr>
          <p:nvPr>
            <p:ph idx="1"/>
          </p:nvPr>
        </p:nvSpPr>
        <p:spPr>
          <a:xfrm>
            <a:off x="426128" y="1018507"/>
            <a:ext cx="8229600" cy="5481385"/>
          </a:xfrm>
        </p:spPr>
        <p:txBody>
          <a:bodyPr>
            <a:normAutofit fontScale="70000" lnSpcReduction="20000"/>
          </a:bodyPr>
          <a:lstStyle/>
          <a:p>
            <a:pPr>
              <a:lnSpc>
                <a:spcPct val="120000"/>
              </a:lnSpc>
              <a:spcBef>
                <a:spcPts val="800"/>
              </a:spcBef>
            </a:pPr>
            <a:r>
              <a:rPr lang="en-US" sz="3500" dirty="0"/>
              <a:t>Evaluated whether </a:t>
            </a:r>
            <a:r>
              <a:rPr lang="en-US" sz="3500" dirty="0" smtClean="0"/>
              <a:t>having an HIV+ contact in one’s social sub-network predicted one’s baseline </a:t>
            </a:r>
            <a:r>
              <a:rPr lang="en-US" sz="3500" dirty="0"/>
              <a:t>HIV status </a:t>
            </a:r>
            <a:endParaRPr lang="en-US" sz="3500" dirty="0" smtClean="0"/>
          </a:p>
          <a:p>
            <a:pPr lvl="1">
              <a:lnSpc>
                <a:spcPct val="120000"/>
              </a:lnSpc>
              <a:spcBef>
                <a:spcPts val="800"/>
              </a:spcBef>
            </a:pPr>
            <a:r>
              <a:rPr lang="en-US" sz="2700" dirty="0" smtClean="0"/>
              <a:t>Three Kenyan communities</a:t>
            </a:r>
          </a:p>
          <a:p>
            <a:pPr lvl="1">
              <a:lnSpc>
                <a:spcPct val="120000"/>
              </a:lnSpc>
              <a:spcBef>
                <a:spcPts val="800"/>
              </a:spcBef>
            </a:pPr>
            <a:r>
              <a:rPr lang="en-US" sz="2700" dirty="0" smtClean="0"/>
              <a:t>After </a:t>
            </a:r>
            <a:r>
              <a:rPr lang="en-US" sz="2700" dirty="0"/>
              <a:t>adjustment for </a:t>
            </a:r>
            <a:r>
              <a:rPr lang="en-US" sz="2700" dirty="0" smtClean="0"/>
              <a:t>community, demographics, </a:t>
            </a:r>
            <a:r>
              <a:rPr lang="en-US" sz="2700" dirty="0"/>
              <a:t>and other risk factors </a:t>
            </a:r>
            <a:endParaRPr lang="en-US" sz="2700" dirty="0" smtClean="0"/>
          </a:p>
          <a:p>
            <a:pPr>
              <a:lnSpc>
                <a:spcPct val="120000"/>
              </a:lnSpc>
              <a:spcBef>
                <a:spcPts val="800"/>
              </a:spcBef>
            </a:pPr>
            <a:r>
              <a:rPr lang="en-US" sz="3400" dirty="0" smtClean="0"/>
              <a:t>Social sub-networks considered:</a:t>
            </a:r>
            <a:r>
              <a:rPr lang="en-US" dirty="0" smtClean="0"/>
              <a:t> </a:t>
            </a:r>
          </a:p>
          <a:p>
            <a:pPr lvl="1">
              <a:lnSpc>
                <a:spcPct val="120000"/>
              </a:lnSpc>
              <a:spcBef>
                <a:spcPts val="800"/>
              </a:spcBef>
            </a:pPr>
            <a:r>
              <a:rPr lang="en-US" dirty="0" smtClean="0"/>
              <a:t>1</a:t>
            </a:r>
            <a:r>
              <a:rPr lang="en-US" baseline="30000" dirty="0" smtClean="0"/>
              <a:t>st</a:t>
            </a:r>
            <a:r>
              <a:rPr lang="en-US" dirty="0" smtClean="0"/>
              <a:t> degree contacts </a:t>
            </a:r>
            <a:r>
              <a:rPr lang="en-US" u="sng" dirty="0" smtClean="0"/>
              <a:t>outside household</a:t>
            </a:r>
          </a:p>
          <a:p>
            <a:pPr lvl="1">
              <a:lnSpc>
                <a:spcPct val="120000"/>
              </a:lnSpc>
              <a:spcBef>
                <a:spcPts val="800"/>
              </a:spcBef>
            </a:pPr>
            <a:r>
              <a:rPr lang="en-US" dirty="0"/>
              <a:t>O</a:t>
            </a:r>
            <a:r>
              <a:rPr lang="en-US" dirty="0" smtClean="0"/>
              <a:t>verall and under each social domain</a:t>
            </a:r>
          </a:p>
          <a:p>
            <a:pPr lvl="1">
              <a:lnSpc>
                <a:spcPct val="120000"/>
              </a:lnSpc>
              <a:spcBef>
                <a:spcPts val="800"/>
              </a:spcBef>
            </a:pPr>
            <a:r>
              <a:rPr lang="en-US" dirty="0" smtClean="0"/>
              <a:t>Sub-networks stratified by sex and age</a:t>
            </a:r>
            <a:endParaRPr lang="en-US" sz="2000" dirty="0" smtClean="0"/>
          </a:p>
          <a:p>
            <a:pPr>
              <a:lnSpc>
                <a:spcPct val="120000"/>
              </a:lnSpc>
              <a:spcBef>
                <a:spcPts val="800"/>
              </a:spcBef>
            </a:pPr>
            <a:r>
              <a:rPr lang="en-US" sz="3300" dirty="0" smtClean="0"/>
              <a:t>Adjusted </a:t>
            </a:r>
            <a:r>
              <a:rPr lang="en-US" sz="3300" dirty="0"/>
              <a:t>Relative Risk (</a:t>
            </a:r>
            <a:r>
              <a:rPr lang="en-US" sz="3300" dirty="0" err="1"/>
              <a:t>aRR</a:t>
            </a:r>
            <a:r>
              <a:rPr lang="en-US" sz="3300" dirty="0"/>
              <a:t>) estimated by Targeted Maximum Likelihood </a:t>
            </a:r>
            <a:endParaRPr lang="en-US" sz="3300" dirty="0" smtClean="0"/>
          </a:p>
          <a:p>
            <a:pPr lvl="1">
              <a:lnSpc>
                <a:spcPct val="120000"/>
              </a:lnSpc>
              <a:spcBef>
                <a:spcPts val="800"/>
              </a:spcBef>
            </a:pPr>
            <a:r>
              <a:rPr lang="en-US" sz="2900" dirty="0" smtClean="0"/>
              <a:t>Outcome </a:t>
            </a:r>
            <a:r>
              <a:rPr lang="en-US" sz="2900" dirty="0"/>
              <a:t>and exposure propensity modeled by machine learning (Super Learner</a:t>
            </a:r>
            <a:r>
              <a:rPr lang="en-US" sz="2900" dirty="0" smtClean="0"/>
              <a:t>)</a:t>
            </a:r>
          </a:p>
          <a:p>
            <a:pPr>
              <a:lnSpc>
                <a:spcPct val="120000"/>
              </a:lnSpc>
              <a:spcBef>
                <a:spcPts val="800"/>
              </a:spcBef>
            </a:pPr>
            <a:r>
              <a:rPr lang="en-US" sz="3300" dirty="0" smtClean="0"/>
              <a:t>Multiple testing- </a:t>
            </a:r>
            <a:r>
              <a:rPr lang="en-US" sz="3300" dirty="0"/>
              <a:t>adjusted for the number of social </a:t>
            </a:r>
            <a:r>
              <a:rPr lang="en-US" sz="3300" dirty="0" smtClean="0"/>
              <a:t>domains</a:t>
            </a:r>
            <a:endParaRPr lang="en-US" sz="3300" dirty="0"/>
          </a:p>
        </p:txBody>
      </p:sp>
      <p:sp>
        <p:nvSpPr>
          <p:cNvPr id="4" name="Oval 3"/>
          <p:cNvSpPr/>
          <p:nvPr/>
        </p:nvSpPr>
        <p:spPr>
          <a:xfrm>
            <a:off x="7810500" y="3140532"/>
            <a:ext cx="127000" cy="16933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8178800" y="2818799"/>
            <a:ext cx="127000" cy="169333"/>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8216900" y="3377599"/>
            <a:ext cx="127000" cy="169333"/>
          </a:xfrm>
          <a:prstGeom prst="ellipse">
            <a:avLst/>
          </a:prstGeom>
          <a:solidFill>
            <a:srgbClr val="FF0000"/>
          </a:solidFill>
          <a:effectLst>
            <a:glow rad="101600">
              <a:srgbClr val="FFFF00">
                <a:alpha val="75000"/>
              </a:srgbClr>
            </a:glow>
            <a:outerShdw blurRad="38100" dist="25400" dir="2700000" algn="br" rotWithShape="0">
              <a:srgbClr val="000000">
                <a:alpha val="6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7874000" y="3750132"/>
            <a:ext cx="127000" cy="16933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8636000" y="3140532"/>
            <a:ext cx="127000" cy="169333"/>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8305800" y="3834799"/>
            <a:ext cx="127000" cy="16933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8724900" y="3665465"/>
            <a:ext cx="127000" cy="169333"/>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a:stCxn id="5" idx="2"/>
            <a:endCxn id="6" idx="0"/>
          </p:cNvCxnSpPr>
          <p:nvPr/>
        </p:nvCxnSpPr>
        <p:spPr>
          <a:xfrm>
            <a:off x="8178800" y="2903466"/>
            <a:ext cx="101600" cy="4741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8343901" y="3249998"/>
            <a:ext cx="285299" cy="21226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4" idx="5"/>
            <a:endCxn id="6" idx="2"/>
          </p:cNvCxnSpPr>
          <p:nvPr/>
        </p:nvCxnSpPr>
        <p:spPr>
          <a:xfrm>
            <a:off x="7918902" y="3285067"/>
            <a:ext cx="297999" cy="177199"/>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7" idx="0"/>
            <a:endCxn id="6" idx="2"/>
          </p:cNvCxnSpPr>
          <p:nvPr/>
        </p:nvCxnSpPr>
        <p:spPr>
          <a:xfrm flipV="1">
            <a:off x="7937500" y="3462265"/>
            <a:ext cx="279400" cy="2878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6" idx="4"/>
            <a:endCxn id="9" idx="0"/>
          </p:cNvCxnSpPr>
          <p:nvPr/>
        </p:nvCxnSpPr>
        <p:spPr>
          <a:xfrm>
            <a:off x="8280400" y="3546932"/>
            <a:ext cx="88900" cy="2878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a:stCxn id="6" idx="5"/>
            <a:endCxn id="10" idx="2"/>
          </p:cNvCxnSpPr>
          <p:nvPr/>
        </p:nvCxnSpPr>
        <p:spPr>
          <a:xfrm>
            <a:off x="8325302" y="3522134"/>
            <a:ext cx="399599" cy="227999"/>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8674100" y="3275999"/>
            <a:ext cx="101600" cy="474133"/>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4" idx="4"/>
          </p:cNvCxnSpPr>
          <p:nvPr/>
        </p:nvCxnSpPr>
        <p:spPr>
          <a:xfrm>
            <a:off x="7874000" y="3309866"/>
            <a:ext cx="88900" cy="524933"/>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a:endCxn id="9" idx="5"/>
          </p:cNvCxnSpPr>
          <p:nvPr/>
        </p:nvCxnSpPr>
        <p:spPr>
          <a:xfrm>
            <a:off x="7962901" y="3919466"/>
            <a:ext cx="451301" cy="59868"/>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8420100" y="3343732"/>
            <a:ext cx="254000" cy="474133"/>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8420100" y="4004132"/>
            <a:ext cx="101600" cy="474133"/>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8128000" y="2429332"/>
            <a:ext cx="101600" cy="474133"/>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8801100" y="3767066"/>
            <a:ext cx="101600" cy="474133"/>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962900" y="3919466"/>
            <a:ext cx="558800" cy="474133"/>
          </a:xfrm>
          <a:prstGeom prst="line">
            <a:avLst/>
          </a:prstGeom>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8051801" y="2226132"/>
            <a:ext cx="127000" cy="169333"/>
          </a:xfrm>
          <a:prstGeom prst="ellipse">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8403999" y="4308932"/>
            <a:ext cx="128016" cy="170688"/>
          </a:xfrm>
          <a:prstGeom prst="ellipse">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8765498" y="4105732"/>
            <a:ext cx="128016" cy="170688"/>
          </a:xfrm>
          <a:prstGeom prst="ellipse">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6586689" y="6366240"/>
            <a:ext cx="2479465" cy="461665"/>
          </a:xfrm>
          <a:prstGeom prst="rect">
            <a:avLst/>
          </a:prstGeom>
          <a:solidFill>
            <a:srgbClr val="FFFFFF"/>
          </a:solidFill>
        </p:spPr>
        <p:txBody>
          <a:bodyPr wrap="none" rtlCol="0">
            <a:spAutoFit/>
          </a:bodyPr>
          <a:lstStyle/>
          <a:p>
            <a:r>
              <a:rPr lang="en-US" sz="2400" dirty="0" err="1" smtClean="0"/>
              <a:t>Zheng</a:t>
            </a:r>
            <a:r>
              <a:rPr lang="en-US" sz="2400" dirty="0" smtClean="0"/>
              <a:t>, CROI, 2017</a:t>
            </a:r>
            <a:endParaRPr lang="en-US" sz="2400" dirty="0"/>
          </a:p>
        </p:txBody>
      </p:sp>
    </p:spTree>
    <p:extLst>
      <p:ext uri="{BB962C8B-B14F-4D97-AF65-F5344CB8AC3E}">
        <p14:creationId xmlns:p14="http://schemas.microsoft.com/office/powerpoint/2010/main" val="4239078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Results: Predicting Baseline HIV status in </a:t>
            </a:r>
            <a:r>
              <a:rPr lang="en-US" sz="2800" b="1" u="sng" dirty="0" smtClean="0">
                <a:solidFill>
                  <a:srgbClr val="FF0000"/>
                </a:solidFill>
              </a:rPr>
              <a:t>Men</a:t>
            </a:r>
            <a:r>
              <a:rPr lang="en-US" sz="2800" dirty="0" smtClean="0"/>
              <a:t> </a:t>
            </a:r>
            <a:br>
              <a:rPr lang="en-US" sz="2800" dirty="0" smtClean="0"/>
            </a:br>
            <a:r>
              <a:rPr lang="en-US" sz="2200" dirty="0" smtClean="0"/>
              <a:t>Risk Ratio (95% CI)</a:t>
            </a:r>
            <a:endParaRPr lang="en-US" sz="2200" dirty="0"/>
          </a:p>
        </p:txBody>
      </p:sp>
      <p:pic>
        <p:nvPicPr>
          <p:cNvPr id="4" name="Picture 3" descr="nicubunu-Stick-figure-ma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860478" y="1661293"/>
            <a:ext cx="496744" cy="1405467"/>
          </a:xfrm>
          <a:prstGeom prst="rect">
            <a:avLst/>
          </a:prstGeom>
          <a:noFill/>
          <a:effectLst>
            <a:glow rad="101600">
              <a:srgbClr val="FFFF00">
                <a:alpha val="75000"/>
              </a:srgbClr>
            </a:glow>
          </a:effectLst>
          <a:scene3d>
            <a:camera prst="orthographicFront"/>
            <a:lightRig rig="threePt" dir="t"/>
          </a:scene3d>
          <a:sp3d>
            <a:bevelT prst="angle"/>
            <a:bevelB prst="angle"/>
          </a:sp3d>
        </p:spPr>
      </p:pic>
      <p:sp>
        <p:nvSpPr>
          <p:cNvPr id="11" name="TextBox 10"/>
          <p:cNvSpPr txBox="1"/>
          <p:nvPr/>
        </p:nvSpPr>
        <p:spPr>
          <a:xfrm>
            <a:off x="5116428" y="1769080"/>
            <a:ext cx="2038288" cy="338554"/>
          </a:xfrm>
          <a:prstGeom prst="rect">
            <a:avLst/>
          </a:prstGeom>
          <a:noFill/>
        </p:spPr>
        <p:txBody>
          <a:bodyPr wrap="square" rtlCol="0">
            <a:spAutoFit/>
          </a:bodyPr>
          <a:lstStyle/>
          <a:p>
            <a:r>
              <a:rPr lang="en-US" sz="1600" dirty="0" err="1" smtClean="0">
                <a:solidFill>
                  <a:srgbClr val="FF0000"/>
                </a:solidFill>
              </a:rPr>
              <a:t>uRR</a:t>
            </a:r>
            <a:r>
              <a:rPr lang="en-US" sz="1600" dirty="0" smtClean="0">
                <a:solidFill>
                  <a:srgbClr val="FF0000"/>
                </a:solidFill>
              </a:rPr>
              <a:t>: </a:t>
            </a:r>
            <a:r>
              <a:rPr lang="en-US" sz="1600" b="1" dirty="0">
                <a:solidFill>
                  <a:srgbClr val="FF0000"/>
                </a:solidFill>
              </a:rPr>
              <a:t>2.1 (1.7, 2.7</a:t>
            </a:r>
            <a:r>
              <a:rPr lang="en-US" sz="1600" b="1" dirty="0" smtClean="0">
                <a:solidFill>
                  <a:srgbClr val="FF0000"/>
                </a:solidFill>
              </a:rPr>
              <a:t>)</a:t>
            </a:r>
            <a:endParaRPr lang="en-US" sz="1600" b="1" dirty="0">
              <a:solidFill>
                <a:srgbClr val="FF0000"/>
              </a:solidFill>
            </a:endParaRPr>
          </a:p>
        </p:txBody>
      </p:sp>
      <p:sp>
        <p:nvSpPr>
          <p:cNvPr id="12" name="TextBox 11"/>
          <p:cNvSpPr txBox="1"/>
          <p:nvPr/>
        </p:nvSpPr>
        <p:spPr>
          <a:xfrm>
            <a:off x="5116428" y="2160494"/>
            <a:ext cx="1970172" cy="338554"/>
          </a:xfrm>
          <a:prstGeom prst="rect">
            <a:avLst/>
          </a:prstGeom>
          <a:noFill/>
        </p:spPr>
        <p:txBody>
          <a:bodyPr wrap="square" rtlCol="0">
            <a:spAutoFit/>
          </a:bodyPr>
          <a:lstStyle/>
          <a:p>
            <a:r>
              <a:rPr lang="en-US" sz="1600" dirty="0">
                <a:solidFill>
                  <a:srgbClr val="FF0000"/>
                </a:solidFill>
              </a:rPr>
              <a:t>a</a:t>
            </a:r>
            <a:r>
              <a:rPr lang="en-US" sz="1600" dirty="0" smtClean="0">
                <a:solidFill>
                  <a:srgbClr val="FF0000"/>
                </a:solidFill>
              </a:rPr>
              <a:t>RR:</a:t>
            </a:r>
            <a:r>
              <a:rPr lang="en-US" sz="1600" b="1" dirty="0" smtClean="0">
                <a:solidFill>
                  <a:srgbClr val="FF0000"/>
                </a:solidFill>
              </a:rPr>
              <a:t>1.5 (</a:t>
            </a:r>
            <a:r>
              <a:rPr lang="en-US" sz="1600" b="1" dirty="0">
                <a:solidFill>
                  <a:srgbClr val="FF0000"/>
                </a:solidFill>
              </a:rPr>
              <a:t>1.1,2.0)</a:t>
            </a:r>
          </a:p>
        </p:txBody>
      </p:sp>
      <p:grpSp>
        <p:nvGrpSpPr>
          <p:cNvPr id="46" name="Group 45"/>
          <p:cNvGrpSpPr/>
          <p:nvPr/>
        </p:nvGrpSpPr>
        <p:grpSpPr>
          <a:xfrm>
            <a:off x="466683" y="1600200"/>
            <a:ext cx="1222217" cy="1875628"/>
            <a:chOff x="2735737" y="3573224"/>
            <a:chExt cx="1222217" cy="1406721"/>
          </a:xfrm>
        </p:grpSpPr>
        <p:pic>
          <p:nvPicPr>
            <p:cNvPr id="5" name="Picture 4" descr="nicubunu-Stick-figure-ma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105610" y="3573224"/>
              <a:ext cx="350778" cy="744358"/>
            </a:xfrm>
            <a:prstGeom prst="rect">
              <a:avLst/>
            </a:prstGeom>
          </p:spPr>
        </p:pic>
        <p:sp>
          <p:nvSpPr>
            <p:cNvPr id="13" name="TextBox 12"/>
            <p:cNvSpPr txBox="1"/>
            <p:nvPr/>
          </p:nvSpPr>
          <p:spPr>
            <a:xfrm>
              <a:off x="2735737" y="4356697"/>
              <a:ext cx="1222217" cy="623248"/>
            </a:xfrm>
            <a:prstGeom prst="rect">
              <a:avLst/>
            </a:prstGeom>
            <a:noFill/>
          </p:spPr>
          <p:txBody>
            <a:bodyPr wrap="square" rtlCol="0">
              <a:spAutoFit/>
            </a:bodyPr>
            <a:lstStyle/>
            <a:p>
              <a:r>
                <a:rPr lang="en-US" sz="1600" dirty="0" smtClean="0">
                  <a:solidFill>
                    <a:srgbClr val="008000"/>
                  </a:solidFill>
                </a:rPr>
                <a:t>Any </a:t>
              </a:r>
              <a:r>
                <a:rPr lang="en-US" sz="1600" b="1" dirty="0" smtClean="0">
                  <a:solidFill>
                    <a:srgbClr val="008000"/>
                  </a:solidFill>
                </a:rPr>
                <a:t>HIV+ male </a:t>
              </a:r>
              <a:r>
                <a:rPr lang="en-US" sz="1600" dirty="0" smtClean="0">
                  <a:solidFill>
                    <a:srgbClr val="008000"/>
                  </a:solidFill>
                </a:rPr>
                <a:t>contact</a:t>
              </a:r>
              <a:endParaRPr lang="en-US" sz="1600" dirty="0">
                <a:solidFill>
                  <a:srgbClr val="008000"/>
                </a:solidFill>
              </a:endParaRPr>
            </a:p>
          </p:txBody>
        </p:sp>
      </p:grpSp>
      <p:grpSp>
        <p:nvGrpSpPr>
          <p:cNvPr id="3" name="Group 2"/>
          <p:cNvGrpSpPr/>
          <p:nvPr/>
        </p:nvGrpSpPr>
        <p:grpSpPr>
          <a:xfrm>
            <a:off x="7412756" y="1423441"/>
            <a:ext cx="1475444" cy="1618919"/>
            <a:chOff x="7412756" y="1067581"/>
            <a:chExt cx="1475444" cy="1214189"/>
          </a:xfrm>
        </p:grpSpPr>
        <p:pic>
          <p:nvPicPr>
            <p:cNvPr id="8" name="Picture 7" descr="nicubunu-Stick-figure-fema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793756" y="1067581"/>
              <a:ext cx="353535" cy="750207"/>
            </a:xfrm>
            <a:prstGeom prst="rect">
              <a:avLst/>
            </a:prstGeom>
          </p:spPr>
        </p:pic>
        <p:sp>
          <p:nvSpPr>
            <p:cNvPr id="15" name="TextBox 14"/>
            <p:cNvSpPr txBox="1"/>
            <p:nvPr/>
          </p:nvSpPr>
          <p:spPr>
            <a:xfrm>
              <a:off x="7412756" y="1843188"/>
              <a:ext cx="1475444" cy="438582"/>
            </a:xfrm>
            <a:prstGeom prst="rect">
              <a:avLst/>
            </a:prstGeom>
            <a:noFill/>
          </p:spPr>
          <p:txBody>
            <a:bodyPr wrap="square" rtlCol="0">
              <a:spAutoFit/>
            </a:bodyPr>
            <a:lstStyle/>
            <a:p>
              <a:r>
                <a:rPr lang="en-US" sz="1600" dirty="0" smtClean="0">
                  <a:solidFill>
                    <a:srgbClr val="FF0000"/>
                  </a:solidFill>
                </a:rPr>
                <a:t>Any </a:t>
              </a:r>
              <a:r>
                <a:rPr lang="en-US" sz="1600" b="1" dirty="0" smtClean="0">
                  <a:solidFill>
                    <a:srgbClr val="FF0000"/>
                  </a:solidFill>
                </a:rPr>
                <a:t>HIV+ female </a:t>
              </a:r>
              <a:r>
                <a:rPr lang="en-US" sz="1600" dirty="0" smtClean="0">
                  <a:solidFill>
                    <a:srgbClr val="FF0000"/>
                  </a:solidFill>
                </a:rPr>
                <a:t>contact</a:t>
              </a:r>
              <a:endParaRPr lang="en-US" sz="1600" dirty="0">
                <a:solidFill>
                  <a:srgbClr val="FF0000"/>
                </a:solidFill>
              </a:endParaRPr>
            </a:p>
          </p:txBody>
        </p:sp>
      </p:grpSp>
      <p:sp>
        <p:nvSpPr>
          <p:cNvPr id="17" name="TextBox 16"/>
          <p:cNvSpPr txBox="1"/>
          <p:nvPr/>
        </p:nvSpPr>
        <p:spPr>
          <a:xfrm>
            <a:off x="1347657" y="2038296"/>
            <a:ext cx="1898189" cy="307777"/>
          </a:xfrm>
          <a:prstGeom prst="rect">
            <a:avLst/>
          </a:prstGeom>
          <a:noFill/>
        </p:spPr>
        <p:txBody>
          <a:bodyPr wrap="square" rtlCol="0">
            <a:spAutoFit/>
          </a:bodyPr>
          <a:lstStyle/>
          <a:p>
            <a:r>
              <a:rPr lang="en-US" sz="1400" dirty="0" err="1" smtClean="0">
                <a:solidFill>
                  <a:srgbClr val="008000"/>
                </a:solidFill>
              </a:rPr>
              <a:t>uRR</a:t>
            </a:r>
            <a:r>
              <a:rPr lang="en-US" sz="1400" dirty="0" smtClean="0">
                <a:solidFill>
                  <a:srgbClr val="008000"/>
                </a:solidFill>
              </a:rPr>
              <a:t>: </a:t>
            </a:r>
            <a:r>
              <a:rPr lang="en-US" sz="1400" b="1" dirty="0">
                <a:solidFill>
                  <a:srgbClr val="008000"/>
                </a:solidFill>
              </a:rPr>
              <a:t>2 (1.6, 2.4)</a:t>
            </a:r>
          </a:p>
        </p:txBody>
      </p:sp>
      <p:grpSp>
        <p:nvGrpSpPr>
          <p:cNvPr id="9" name="Group 8"/>
          <p:cNvGrpSpPr/>
          <p:nvPr/>
        </p:nvGrpSpPr>
        <p:grpSpPr>
          <a:xfrm>
            <a:off x="751752" y="4130391"/>
            <a:ext cx="1343748" cy="1783295"/>
            <a:chOff x="548184" y="3394666"/>
            <a:chExt cx="1343748" cy="1337471"/>
          </a:xfrm>
        </p:grpSpPr>
        <p:pic>
          <p:nvPicPr>
            <p:cNvPr id="25" name="Picture 24" descr="nicubunu-Stick-figure-ma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8057" y="3394666"/>
              <a:ext cx="350778" cy="744358"/>
            </a:xfrm>
            <a:prstGeom prst="rect">
              <a:avLst/>
            </a:prstGeom>
          </p:spPr>
        </p:pic>
        <p:sp>
          <p:nvSpPr>
            <p:cNvPr id="27" name="TextBox 26"/>
            <p:cNvSpPr txBox="1"/>
            <p:nvPr/>
          </p:nvSpPr>
          <p:spPr>
            <a:xfrm>
              <a:off x="548184" y="4178139"/>
              <a:ext cx="1343748" cy="553998"/>
            </a:xfrm>
            <a:prstGeom prst="rect">
              <a:avLst/>
            </a:prstGeom>
            <a:noFill/>
            <a:ln>
              <a:noFill/>
            </a:ln>
          </p:spPr>
          <p:txBody>
            <a:bodyPr wrap="square" rtlCol="0">
              <a:spAutoFit/>
            </a:bodyPr>
            <a:lstStyle/>
            <a:p>
              <a:r>
                <a:rPr lang="en-US" sz="1400" dirty="0" smtClean="0">
                  <a:solidFill>
                    <a:srgbClr val="0000FF"/>
                  </a:solidFill>
                </a:rPr>
                <a:t>Any </a:t>
              </a:r>
              <a:r>
                <a:rPr lang="en-US" sz="1400" b="1" dirty="0" smtClean="0">
                  <a:solidFill>
                    <a:srgbClr val="0000FF"/>
                  </a:solidFill>
                </a:rPr>
                <a:t>HIV+ male </a:t>
              </a:r>
              <a:r>
                <a:rPr lang="en-US" sz="1400" dirty="0" smtClean="0">
                  <a:solidFill>
                    <a:srgbClr val="0000FF"/>
                  </a:solidFill>
                </a:rPr>
                <a:t>contact 10+ </a:t>
              </a:r>
              <a:r>
                <a:rPr lang="en-US" sz="1400" dirty="0" err="1" smtClean="0">
                  <a:solidFill>
                    <a:srgbClr val="0000FF"/>
                  </a:solidFill>
                </a:rPr>
                <a:t>yrs</a:t>
              </a:r>
              <a:r>
                <a:rPr lang="en-US" sz="1400" dirty="0" smtClean="0">
                  <a:solidFill>
                    <a:srgbClr val="0000FF"/>
                  </a:solidFill>
                </a:rPr>
                <a:t> </a:t>
              </a:r>
              <a:r>
                <a:rPr lang="en-US" sz="1400" b="1" dirty="0" smtClean="0">
                  <a:solidFill>
                    <a:srgbClr val="0000FF"/>
                  </a:solidFill>
                </a:rPr>
                <a:t>older</a:t>
              </a:r>
              <a:endParaRPr lang="en-US" sz="1400" b="1" dirty="0">
                <a:solidFill>
                  <a:srgbClr val="0000FF"/>
                </a:solidFill>
              </a:endParaRPr>
            </a:p>
          </p:txBody>
        </p:sp>
      </p:grpSp>
      <p:grpSp>
        <p:nvGrpSpPr>
          <p:cNvPr id="6" name="Group 5"/>
          <p:cNvGrpSpPr/>
          <p:nvPr/>
        </p:nvGrpSpPr>
        <p:grpSpPr>
          <a:xfrm>
            <a:off x="6977948" y="3961043"/>
            <a:ext cx="1475444" cy="1772807"/>
            <a:chOff x="6596948" y="2970781"/>
            <a:chExt cx="1475444" cy="1329605"/>
          </a:xfrm>
        </p:grpSpPr>
        <p:pic>
          <p:nvPicPr>
            <p:cNvPr id="26" name="Picture 25" descr="nicubunu-Stick-figure-fema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77948" y="2970781"/>
              <a:ext cx="353535" cy="750207"/>
            </a:xfrm>
            <a:prstGeom prst="rect">
              <a:avLst/>
            </a:prstGeom>
          </p:spPr>
        </p:pic>
        <p:sp>
          <p:nvSpPr>
            <p:cNvPr id="28" name="TextBox 27"/>
            <p:cNvSpPr txBox="1"/>
            <p:nvPr/>
          </p:nvSpPr>
          <p:spPr>
            <a:xfrm>
              <a:off x="6596948" y="3746388"/>
              <a:ext cx="1475444" cy="553998"/>
            </a:xfrm>
            <a:prstGeom prst="rect">
              <a:avLst/>
            </a:prstGeom>
            <a:noFill/>
          </p:spPr>
          <p:txBody>
            <a:bodyPr wrap="square" rtlCol="0">
              <a:spAutoFit/>
            </a:bodyPr>
            <a:lstStyle/>
            <a:p>
              <a:r>
                <a:rPr lang="en-US" sz="1400" dirty="0" smtClean="0">
                  <a:solidFill>
                    <a:srgbClr val="FF9A2A"/>
                  </a:solidFill>
                </a:rPr>
                <a:t>Any </a:t>
              </a:r>
              <a:r>
                <a:rPr lang="en-US" sz="1400" b="1" dirty="0" smtClean="0">
                  <a:solidFill>
                    <a:srgbClr val="FF9A2A"/>
                  </a:solidFill>
                </a:rPr>
                <a:t>HIV+ female </a:t>
              </a:r>
              <a:r>
                <a:rPr lang="en-US" sz="1400" dirty="0" smtClean="0">
                  <a:solidFill>
                    <a:srgbClr val="FF9A2A"/>
                  </a:solidFill>
                </a:rPr>
                <a:t>contact 10+ </a:t>
              </a:r>
              <a:r>
                <a:rPr lang="en-US" sz="1400" dirty="0" err="1" smtClean="0">
                  <a:solidFill>
                    <a:srgbClr val="FF9A2A"/>
                  </a:solidFill>
                </a:rPr>
                <a:t>yrs</a:t>
              </a:r>
              <a:r>
                <a:rPr lang="en-US" sz="1400" dirty="0" smtClean="0">
                  <a:solidFill>
                    <a:srgbClr val="FF9A2A"/>
                  </a:solidFill>
                </a:rPr>
                <a:t> </a:t>
              </a:r>
              <a:r>
                <a:rPr lang="en-US" sz="1400" b="1" dirty="0" smtClean="0">
                  <a:solidFill>
                    <a:srgbClr val="FF9A2A"/>
                  </a:solidFill>
                </a:rPr>
                <a:t>older</a:t>
              </a:r>
              <a:endParaRPr lang="en-US" sz="1400" b="1" dirty="0">
                <a:solidFill>
                  <a:srgbClr val="FF9A2A"/>
                </a:solidFill>
              </a:endParaRPr>
            </a:p>
          </p:txBody>
        </p:sp>
      </p:grpSp>
      <p:grpSp>
        <p:nvGrpSpPr>
          <p:cNvPr id="7" name="Group 6"/>
          <p:cNvGrpSpPr/>
          <p:nvPr/>
        </p:nvGrpSpPr>
        <p:grpSpPr>
          <a:xfrm>
            <a:off x="4997512" y="4608338"/>
            <a:ext cx="1720788" cy="1772807"/>
            <a:chOff x="4478166" y="3557518"/>
            <a:chExt cx="1720788" cy="1329605"/>
          </a:xfrm>
        </p:grpSpPr>
        <p:pic>
          <p:nvPicPr>
            <p:cNvPr id="30" name="Picture 29" descr="nicubunu-Stick-figure-fema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859166" y="3557518"/>
              <a:ext cx="353535" cy="750207"/>
            </a:xfrm>
            <a:prstGeom prst="rect">
              <a:avLst/>
            </a:prstGeom>
          </p:spPr>
        </p:pic>
        <p:sp>
          <p:nvSpPr>
            <p:cNvPr id="32" name="TextBox 31"/>
            <p:cNvSpPr txBox="1"/>
            <p:nvPr/>
          </p:nvSpPr>
          <p:spPr>
            <a:xfrm>
              <a:off x="4478166" y="4333125"/>
              <a:ext cx="1720788" cy="553998"/>
            </a:xfrm>
            <a:prstGeom prst="rect">
              <a:avLst/>
            </a:prstGeom>
            <a:noFill/>
          </p:spPr>
          <p:txBody>
            <a:bodyPr wrap="square" rtlCol="0">
              <a:spAutoFit/>
            </a:bodyPr>
            <a:lstStyle/>
            <a:p>
              <a:r>
                <a:rPr lang="en-US" sz="1400" dirty="0">
                  <a:solidFill>
                    <a:srgbClr val="956EFF"/>
                  </a:solidFill>
                </a:rPr>
                <a:t>Any </a:t>
              </a:r>
              <a:r>
                <a:rPr lang="en-US" sz="1400" b="1" dirty="0">
                  <a:solidFill>
                    <a:srgbClr val="956EFF"/>
                  </a:solidFill>
                </a:rPr>
                <a:t>HIV+ female </a:t>
              </a:r>
              <a:r>
                <a:rPr lang="en-US" sz="1400" dirty="0" smtClean="0">
                  <a:solidFill>
                    <a:srgbClr val="956EFF"/>
                  </a:solidFill>
                </a:rPr>
                <a:t>contact </a:t>
              </a:r>
              <a:r>
                <a:rPr lang="en-US" sz="1400" dirty="0">
                  <a:solidFill>
                    <a:srgbClr val="956EFF"/>
                  </a:solidFill>
                </a:rPr>
                <a:t>10+ </a:t>
              </a:r>
              <a:r>
                <a:rPr lang="en-US" sz="1400" dirty="0" err="1">
                  <a:solidFill>
                    <a:srgbClr val="956EFF"/>
                  </a:solidFill>
                </a:rPr>
                <a:t>yrs</a:t>
              </a:r>
              <a:r>
                <a:rPr lang="en-US" sz="1400" dirty="0">
                  <a:solidFill>
                    <a:srgbClr val="956EFF"/>
                  </a:solidFill>
                </a:rPr>
                <a:t> </a:t>
              </a:r>
              <a:r>
                <a:rPr lang="en-US" sz="1400" b="1" dirty="0" smtClean="0">
                  <a:solidFill>
                    <a:srgbClr val="956EFF"/>
                  </a:solidFill>
                </a:rPr>
                <a:t>younger</a:t>
              </a:r>
              <a:endParaRPr lang="en-US" sz="1400" b="1" dirty="0">
                <a:solidFill>
                  <a:srgbClr val="956EFF"/>
                </a:solidFill>
              </a:endParaRPr>
            </a:p>
          </p:txBody>
        </p:sp>
      </p:grpSp>
      <p:sp>
        <p:nvSpPr>
          <p:cNvPr id="33" name="TextBox 32"/>
          <p:cNvSpPr txBox="1"/>
          <p:nvPr/>
        </p:nvSpPr>
        <p:spPr>
          <a:xfrm>
            <a:off x="1649678" y="4334932"/>
            <a:ext cx="1030023" cy="523220"/>
          </a:xfrm>
          <a:prstGeom prst="rect">
            <a:avLst/>
          </a:prstGeom>
          <a:noFill/>
          <a:ln>
            <a:noFill/>
          </a:ln>
        </p:spPr>
        <p:txBody>
          <a:bodyPr wrap="square" rtlCol="0">
            <a:spAutoFit/>
          </a:bodyPr>
          <a:lstStyle/>
          <a:p>
            <a:r>
              <a:rPr lang="en-US" sz="1400" dirty="0" err="1" smtClean="0">
                <a:solidFill>
                  <a:srgbClr val="0000FF"/>
                </a:solidFill>
              </a:rPr>
              <a:t>uRR</a:t>
            </a:r>
            <a:r>
              <a:rPr lang="en-US" sz="1400" dirty="0" smtClean="0">
                <a:solidFill>
                  <a:srgbClr val="0000FF"/>
                </a:solidFill>
              </a:rPr>
              <a:t>: </a:t>
            </a:r>
            <a:r>
              <a:rPr lang="en-US" sz="1400" b="1" dirty="0">
                <a:solidFill>
                  <a:srgbClr val="0000FF"/>
                </a:solidFill>
              </a:rPr>
              <a:t>1.6 (1.1, 2.3)</a:t>
            </a:r>
          </a:p>
        </p:txBody>
      </p:sp>
      <p:sp>
        <p:nvSpPr>
          <p:cNvPr id="36" name="TextBox 35"/>
          <p:cNvSpPr txBox="1"/>
          <p:nvPr/>
        </p:nvSpPr>
        <p:spPr>
          <a:xfrm>
            <a:off x="5378512" y="3986120"/>
            <a:ext cx="992924" cy="523220"/>
          </a:xfrm>
          <a:prstGeom prst="rect">
            <a:avLst/>
          </a:prstGeom>
          <a:noFill/>
        </p:spPr>
        <p:txBody>
          <a:bodyPr wrap="square" rtlCol="0">
            <a:spAutoFit/>
          </a:bodyPr>
          <a:lstStyle/>
          <a:p>
            <a:r>
              <a:rPr lang="en-US" sz="1400" dirty="0" err="1" smtClean="0">
                <a:solidFill>
                  <a:srgbClr val="956EFF"/>
                </a:solidFill>
              </a:rPr>
              <a:t>uRR</a:t>
            </a:r>
            <a:r>
              <a:rPr lang="en-US" sz="1400" dirty="0" smtClean="0">
                <a:solidFill>
                  <a:srgbClr val="956EFF"/>
                </a:solidFill>
              </a:rPr>
              <a:t>: </a:t>
            </a:r>
            <a:r>
              <a:rPr lang="en-US" sz="1400" b="1" dirty="0">
                <a:solidFill>
                  <a:srgbClr val="956EFF"/>
                </a:solidFill>
              </a:rPr>
              <a:t>2.2 (1.6,3.1)</a:t>
            </a:r>
          </a:p>
        </p:txBody>
      </p:sp>
      <p:grpSp>
        <p:nvGrpSpPr>
          <p:cNvPr id="45" name="Group 44"/>
          <p:cNvGrpSpPr/>
          <p:nvPr/>
        </p:nvGrpSpPr>
        <p:grpSpPr>
          <a:xfrm>
            <a:off x="2983378" y="4506736"/>
            <a:ext cx="1475444" cy="1765008"/>
            <a:chOff x="524609" y="1143000"/>
            <a:chExt cx="1475444" cy="1323756"/>
          </a:xfrm>
        </p:grpSpPr>
        <p:pic>
          <p:nvPicPr>
            <p:cNvPr id="29" name="Picture 28" descr="nicubunu-Stick-figure-ma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61393" y="1143000"/>
              <a:ext cx="350778" cy="744358"/>
            </a:xfrm>
            <a:prstGeom prst="rect">
              <a:avLst/>
            </a:prstGeom>
          </p:spPr>
        </p:pic>
        <p:sp>
          <p:nvSpPr>
            <p:cNvPr id="37" name="TextBox 36"/>
            <p:cNvSpPr txBox="1"/>
            <p:nvPr/>
          </p:nvSpPr>
          <p:spPr>
            <a:xfrm>
              <a:off x="524609" y="1912758"/>
              <a:ext cx="1475444" cy="553998"/>
            </a:xfrm>
            <a:prstGeom prst="rect">
              <a:avLst/>
            </a:prstGeom>
            <a:noFill/>
          </p:spPr>
          <p:txBody>
            <a:bodyPr wrap="square" rtlCol="0">
              <a:spAutoFit/>
            </a:bodyPr>
            <a:lstStyle/>
            <a:p>
              <a:r>
                <a:rPr lang="en-US" sz="1400" dirty="0">
                  <a:solidFill>
                    <a:srgbClr val="660066"/>
                  </a:solidFill>
                </a:rPr>
                <a:t>Any </a:t>
              </a:r>
              <a:r>
                <a:rPr lang="en-US" sz="1400" b="1" dirty="0">
                  <a:solidFill>
                    <a:srgbClr val="660066"/>
                  </a:solidFill>
                </a:rPr>
                <a:t>HIV+ </a:t>
              </a:r>
              <a:r>
                <a:rPr lang="en-US" sz="1400" b="1" dirty="0" smtClean="0">
                  <a:solidFill>
                    <a:srgbClr val="660066"/>
                  </a:solidFill>
                </a:rPr>
                <a:t>male </a:t>
              </a:r>
              <a:r>
                <a:rPr lang="en-US" sz="1400" dirty="0" smtClean="0">
                  <a:solidFill>
                    <a:srgbClr val="660066"/>
                  </a:solidFill>
                </a:rPr>
                <a:t>contact </a:t>
              </a:r>
              <a:r>
                <a:rPr lang="en-US" sz="1400" dirty="0">
                  <a:solidFill>
                    <a:srgbClr val="660066"/>
                  </a:solidFill>
                </a:rPr>
                <a:t>10+ </a:t>
              </a:r>
              <a:r>
                <a:rPr lang="en-US" sz="1400" dirty="0" err="1">
                  <a:solidFill>
                    <a:srgbClr val="660066"/>
                  </a:solidFill>
                </a:rPr>
                <a:t>yrs</a:t>
              </a:r>
              <a:r>
                <a:rPr lang="en-US" sz="1400" dirty="0">
                  <a:solidFill>
                    <a:srgbClr val="660066"/>
                  </a:solidFill>
                </a:rPr>
                <a:t> </a:t>
              </a:r>
              <a:r>
                <a:rPr lang="en-US" sz="1400" b="1" dirty="0" smtClean="0">
                  <a:solidFill>
                    <a:srgbClr val="660066"/>
                  </a:solidFill>
                </a:rPr>
                <a:t>younger</a:t>
              </a:r>
              <a:endParaRPr lang="en-US" sz="1400" b="1" dirty="0">
                <a:solidFill>
                  <a:srgbClr val="660066"/>
                </a:solidFill>
              </a:endParaRPr>
            </a:p>
          </p:txBody>
        </p:sp>
      </p:grpSp>
      <p:sp>
        <p:nvSpPr>
          <p:cNvPr id="39" name="Right Arrow 38"/>
          <p:cNvSpPr/>
          <p:nvPr/>
        </p:nvSpPr>
        <p:spPr>
          <a:xfrm rot="14694659" flipV="1">
            <a:off x="4197297" y="3772181"/>
            <a:ext cx="1600431" cy="120878"/>
          </a:xfrm>
          <a:prstGeom prst="rightArrow">
            <a:avLst>
              <a:gd name="adj1" fmla="val 50000"/>
              <a:gd name="adj2" fmla="val 252643"/>
            </a:avLst>
          </a:prstGeom>
          <a:solidFill>
            <a:srgbClr val="956E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ight Arrow 39"/>
          <p:cNvSpPr/>
          <p:nvPr/>
        </p:nvSpPr>
        <p:spPr>
          <a:xfrm rot="19565704">
            <a:off x="1888701" y="3485920"/>
            <a:ext cx="1799899" cy="196365"/>
          </a:xfrm>
          <a:prstGeom prst="rightArrow">
            <a:avLst>
              <a:gd name="adj1" fmla="val 50000"/>
              <a:gd name="adj2" fmla="val 252643"/>
            </a:avLst>
          </a:prstGeom>
          <a:solidFill>
            <a:srgbClr val="0000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ight Arrow 40"/>
          <p:cNvSpPr/>
          <p:nvPr/>
        </p:nvSpPr>
        <p:spPr>
          <a:xfrm flipV="1">
            <a:off x="1347656" y="2480438"/>
            <a:ext cx="2233744" cy="164393"/>
          </a:xfrm>
          <a:prstGeom prst="rightArrow">
            <a:avLst>
              <a:gd name="adj1" fmla="val 50000"/>
              <a:gd name="adj2" fmla="val 252643"/>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ight Arrow 41"/>
          <p:cNvSpPr/>
          <p:nvPr/>
        </p:nvSpPr>
        <p:spPr>
          <a:xfrm rot="10800000" flipV="1">
            <a:off x="4756212" y="2652850"/>
            <a:ext cx="2457388" cy="180423"/>
          </a:xfrm>
          <a:prstGeom prst="rightArrow">
            <a:avLst>
              <a:gd name="adj1" fmla="val 50000"/>
              <a:gd name="adj2" fmla="val 252643"/>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16266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1" nodeType="clickEffect">
                                  <p:stCondLst>
                                    <p:cond delay="0"/>
                                  </p:stCondLst>
                                  <p:childTnLst>
                                    <p:animEffect transition="out" filter="dissolv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par>
                                <p:cTn id="38" presetID="9" presetClass="exit" presetSubtype="0" fill="hold" grpId="1" nodeType="withEffect">
                                  <p:stCondLst>
                                    <p:cond delay="0"/>
                                  </p:stCondLst>
                                  <p:childTnLst>
                                    <p:animEffect transition="out" filter="dissolv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par>
                                <p:cTn id="41" presetID="9" presetClass="exit" presetSubtype="0" fill="hold" grpId="1" nodeType="withEffect">
                                  <p:stCondLst>
                                    <p:cond delay="0"/>
                                  </p:stCondLst>
                                  <p:childTnLst>
                                    <p:animEffect transition="out" filter="dissolve">
                                      <p:cBhvr>
                                        <p:cTn id="42" dur="500"/>
                                        <p:tgtEl>
                                          <p:spTgt spid="40"/>
                                        </p:tgtEl>
                                      </p:cBhvr>
                                    </p:animEffect>
                                    <p:set>
                                      <p:cBhvr>
                                        <p:cTn id="43" dur="1" fill="hold">
                                          <p:stCondLst>
                                            <p:cond delay="499"/>
                                          </p:stCondLst>
                                        </p:cTn>
                                        <p:tgtEl>
                                          <p:spTgt spid="40"/>
                                        </p:tgtEl>
                                        <p:attrNameLst>
                                          <p:attrName>style.visibility</p:attrName>
                                        </p:attrNameLst>
                                      </p:cBhvr>
                                      <p:to>
                                        <p:strVal val="hidden"/>
                                      </p:to>
                                    </p:set>
                                  </p:childTnLst>
                                </p:cTn>
                              </p:par>
                              <p:par>
                                <p:cTn id="44" presetID="9" presetClass="exit" presetSubtype="0" fill="hold" grpId="1" nodeType="withEffect">
                                  <p:stCondLst>
                                    <p:cond delay="0"/>
                                  </p:stCondLst>
                                  <p:childTnLst>
                                    <p:animEffect transition="out" filter="dissolve">
                                      <p:cBhvr>
                                        <p:cTn id="45" dur="500"/>
                                        <p:tgtEl>
                                          <p:spTgt spid="33"/>
                                        </p:tgtEl>
                                      </p:cBhvr>
                                    </p:animEffect>
                                    <p:set>
                                      <p:cBhvr>
                                        <p:cTn id="46" dur="1" fill="hold">
                                          <p:stCondLst>
                                            <p:cond delay="499"/>
                                          </p:stCondLst>
                                        </p:cTn>
                                        <p:tgtEl>
                                          <p:spTgt spid="33"/>
                                        </p:tgtEl>
                                        <p:attrNameLst>
                                          <p:attrName>style.visibility</p:attrName>
                                        </p:attrNameLst>
                                      </p:cBhvr>
                                      <p:to>
                                        <p:strVal val="hidden"/>
                                      </p:to>
                                    </p:set>
                                  </p:childTnLst>
                                </p:cTn>
                              </p:par>
                              <p:par>
                                <p:cTn id="47" presetID="9" presetClass="exit" presetSubtype="0" fill="hold" grpId="1" nodeType="withEffect">
                                  <p:stCondLst>
                                    <p:cond delay="0"/>
                                  </p:stCondLst>
                                  <p:childTnLst>
                                    <p:animEffect transition="out" filter="dissolve">
                                      <p:cBhvr>
                                        <p:cTn id="48" dur="500"/>
                                        <p:tgtEl>
                                          <p:spTgt spid="39"/>
                                        </p:tgtEl>
                                      </p:cBhvr>
                                    </p:animEffect>
                                    <p:set>
                                      <p:cBhvr>
                                        <p:cTn id="49" dur="1" fill="hold">
                                          <p:stCondLst>
                                            <p:cond delay="499"/>
                                          </p:stCondLst>
                                        </p:cTn>
                                        <p:tgtEl>
                                          <p:spTgt spid="39"/>
                                        </p:tgtEl>
                                        <p:attrNameLst>
                                          <p:attrName>style.visibility</p:attrName>
                                        </p:attrNameLst>
                                      </p:cBhvr>
                                      <p:to>
                                        <p:strVal val="hidden"/>
                                      </p:to>
                                    </p:set>
                                  </p:childTnLst>
                                </p:cTn>
                              </p:par>
                              <p:par>
                                <p:cTn id="50" presetID="9" presetClass="exit" presetSubtype="0" fill="hold" grpId="1" nodeType="withEffect">
                                  <p:stCondLst>
                                    <p:cond delay="0"/>
                                  </p:stCondLst>
                                  <p:childTnLst>
                                    <p:animEffect transition="out" filter="dissolve">
                                      <p:cBhvr>
                                        <p:cTn id="51" dur="500"/>
                                        <p:tgtEl>
                                          <p:spTgt spid="36"/>
                                        </p:tgtEl>
                                      </p:cBhvr>
                                    </p:animEffect>
                                    <p:set>
                                      <p:cBhvr>
                                        <p:cTn id="52" dur="1" fill="hold">
                                          <p:stCondLst>
                                            <p:cond delay="499"/>
                                          </p:stCondLst>
                                        </p:cTn>
                                        <p:tgtEl>
                                          <p:spTgt spid="36"/>
                                        </p:tgtEl>
                                        <p:attrNameLst>
                                          <p:attrName>style.visibility</p:attrName>
                                        </p:attrNameLst>
                                      </p:cBhvr>
                                      <p:to>
                                        <p:strVal val="hidden"/>
                                      </p:to>
                                    </p:set>
                                  </p:childTnLst>
                                </p:cTn>
                              </p:par>
                              <p:par>
                                <p:cTn id="53" presetID="9" presetClass="exit" presetSubtype="0" fill="hold" grpId="1" nodeType="withEffect">
                                  <p:stCondLst>
                                    <p:cond delay="0"/>
                                  </p:stCondLst>
                                  <p:childTnLst>
                                    <p:animEffect transition="out" filter="dissolv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7" grpId="0"/>
      <p:bldP spid="17" grpId="1"/>
      <p:bldP spid="33" grpId="0"/>
      <p:bldP spid="33" grpId="1"/>
      <p:bldP spid="36" grpId="0"/>
      <p:bldP spid="36" grpId="1"/>
      <p:bldP spid="39" grpId="0" animBg="1"/>
      <p:bldP spid="39" grpId="1" animBg="1"/>
      <p:bldP spid="40" grpId="0" animBg="1"/>
      <p:bldP spid="40" grpId="1" animBg="1"/>
      <p:bldP spid="41" grpId="0" animBg="1"/>
      <p:bldP spid="41" grpId="1" animBg="1"/>
      <p:bldP spid="4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782" y="274638"/>
            <a:ext cx="8444018" cy="1143000"/>
          </a:xfrm>
        </p:spPr>
        <p:txBody>
          <a:bodyPr>
            <a:noAutofit/>
          </a:bodyPr>
          <a:lstStyle/>
          <a:p>
            <a:r>
              <a:rPr lang="en-US" sz="3200" dirty="0">
                <a:solidFill>
                  <a:srgbClr val="000066"/>
                </a:solidFill>
                <a:ea typeface="ＭＳ Ｐゴシック" pitchFamily="-112" charset="-128"/>
                <a:cs typeface="ＭＳ Ｐゴシック" pitchFamily="-112" charset="-128"/>
              </a:rPr>
              <a:t>Results</a:t>
            </a:r>
            <a:r>
              <a:rPr lang="en-US" sz="3200" dirty="0" smtClean="0"/>
              <a:t>: </a:t>
            </a:r>
            <a:r>
              <a:rPr lang="en-US" sz="3200" dirty="0">
                <a:solidFill>
                  <a:srgbClr val="000066"/>
                </a:solidFill>
                <a:ea typeface="ＭＳ Ｐゴシック" pitchFamily="-112" charset="-128"/>
                <a:cs typeface="ＭＳ Ｐゴシック" pitchFamily="-112" charset="-128"/>
              </a:rPr>
              <a:t>Predicting Baseline HIV status in </a:t>
            </a:r>
            <a:r>
              <a:rPr lang="en-US" sz="3200" b="1" u="sng" dirty="0">
                <a:solidFill>
                  <a:srgbClr val="000066"/>
                </a:solidFill>
                <a:ea typeface="ＭＳ Ｐゴシック" pitchFamily="-112" charset="-128"/>
                <a:cs typeface="ＭＳ Ｐゴシック" pitchFamily="-112" charset="-128"/>
              </a:rPr>
              <a:t>Women</a:t>
            </a:r>
            <a:r>
              <a:rPr lang="en-US" sz="3200" dirty="0">
                <a:solidFill>
                  <a:srgbClr val="000066"/>
                </a:solidFill>
                <a:ea typeface="ＭＳ Ｐゴシック" pitchFamily="-112" charset="-128"/>
                <a:cs typeface="ＭＳ Ｐゴシック" pitchFamily="-112" charset="-128"/>
              </a:rPr>
              <a:t/>
            </a:r>
            <a:br>
              <a:rPr lang="en-US" sz="3200" dirty="0">
                <a:solidFill>
                  <a:srgbClr val="000066"/>
                </a:solidFill>
                <a:ea typeface="ＭＳ Ｐゴシック" pitchFamily="-112" charset="-128"/>
                <a:cs typeface="ＭＳ Ｐゴシック" pitchFamily="-112" charset="-128"/>
              </a:rPr>
            </a:br>
            <a:endParaRPr lang="en-US" sz="32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957954" y="1600203"/>
            <a:ext cx="496744" cy="1405464"/>
          </a:xfrm>
          <a:prstGeom prst="rect">
            <a:avLst/>
          </a:prstGeom>
          <a:noFill/>
          <a:effectLst>
            <a:glow rad="101600">
              <a:srgbClr val="FFFF00">
                <a:alpha val="75000"/>
              </a:srgbClr>
            </a:glow>
          </a:effectLst>
          <a:scene3d>
            <a:camera prst="orthographicFront"/>
            <a:lightRig rig="threePt" dir="t"/>
          </a:scene3d>
          <a:sp3d>
            <a:bevelT prst="angle"/>
            <a:bevelB prst="angle"/>
          </a:sp3d>
        </p:spPr>
      </p:pic>
      <p:grpSp>
        <p:nvGrpSpPr>
          <p:cNvPr id="7" name="Group 6"/>
          <p:cNvGrpSpPr/>
          <p:nvPr/>
        </p:nvGrpSpPr>
        <p:grpSpPr>
          <a:xfrm>
            <a:off x="457201" y="1615112"/>
            <a:ext cx="1222217" cy="1875628"/>
            <a:chOff x="2735737" y="3573224"/>
            <a:chExt cx="1222217" cy="1406721"/>
          </a:xfrm>
        </p:grpSpPr>
        <p:pic>
          <p:nvPicPr>
            <p:cNvPr id="5" name="Picture 4" descr="nicubunu-Stick-figure-ma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105610" y="3573224"/>
              <a:ext cx="350778" cy="744358"/>
            </a:xfrm>
            <a:prstGeom prst="rect">
              <a:avLst/>
            </a:prstGeom>
          </p:spPr>
        </p:pic>
        <p:sp>
          <p:nvSpPr>
            <p:cNvPr id="13" name="TextBox 12"/>
            <p:cNvSpPr txBox="1"/>
            <p:nvPr/>
          </p:nvSpPr>
          <p:spPr>
            <a:xfrm>
              <a:off x="2735737" y="4356697"/>
              <a:ext cx="1222217" cy="623248"/>
            </a:xfrm>
            <a:prstGeom prst="rect">
              <a:avLst/>
            </a:prstGeom>
            <a:noFill/>
          </p:spPr>
          <p:txBody>
            <a:bodyPr wrap="square" rtlCol="0">
              <a:spAutoFit/>
            </a:bodyPr>
            <a:lstStyle/>
            <a:p>
              <a:r>
                <a:rPr lang="en-US" sz="1600" dirty="0" smtClean="0">
                  <a:solidFill>
                    <a:srgbClr val="008000"/>
                  </a:solidFill>
                </a:rPr>
                <a:t>Any </a:t>
              </a:r>
              <a:r>
                <a:rPr lang="en-US" sz="1600" b="1" dirty="0" smtClean="0">
                  <a:solidFill>
                    <a:srgbClr val="008000"/>
                  </a:solidFill>
                </a:rPr>
                <a:t>HIV+ male </a:t>
              </a:r>
              <a:r>
                <a:rPr lang="en-US" sz="1600" dirty="0" smtClean="0">
                  <a:solidFill>
                    <a:srgbClr val="008000"/>
                  </a:solidFill>
                </a:rPr>
                <a:t>contact</a:t>
              </a:r>
              <a:endParaRPr lang="en-US" sz="1600" dirty="0">
                <a:solidFill>
                  <a:srgbClr val="008000"/>
                </a:solidFill>
              </a:endParaRPr>
            </a:p>
          </p:txBody>
        </p:sp>
      </p:grpSp>
      <p:grpSp>
        <p:nvGrpSpPr>
          <p:cNvPr id="6" name="Group 5"/>
          <p:cNvGrpSpPr/>
          <p:nvPr/>
        </p:nvGrpSpPr>
        <p:grpSpPr>
          <a:xfrm>
            <a:off x="7118172" y="1539168"/>
            <a:ext cx="1475444" cy="1618919"/>
            <a:chOff x="4605877" y="3567375"/>
            <a:chExt cx="1475444" cy="1214189"/>
          </a:xfrm>
        </p:grpSpPr>
        <p:pic>
          <p:nvPicPr>
            <p:cNvPr id="8" name="Picture 7" descr="nicubunu-Stick-figure-femal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986877" y="3567375"/>
              <a:ext cx="353535" cy="750207"/>
            </a:xfrm>
            <a:prstGeom prst="rect">
              <a:avLst/>
            </a:prstGeom>
          </p:spPr>
        </p:pic>
        <p:sp>
          <p:nvSpPr>
            <p:cNvPr id="15" name="TextBox 14"/>
            <p:cNvSpPr txBox="1"/>
            <p:nvPr/>
          </p:nvSpPr>
          <p:spPr>
            <a:xfrm>
              <a:off x="4605877" y="4342982"/>
              <a:ext cx="1475444" cy="438582"/>
            </a:xfrm>
            <a:prstGeom prst="rect">
              <a:avLst/>
            </a:prstGeom>
            <a:noFill/>
          </p:spPr>
          <p:txBody>
            <a:bodyPr wrap="square" rtlCol="0">
              <a:spAutoFit/>
            </a:bodyPr>
            <a:lstStyle/>
            <a:p>
              <a:r>
                <a:rPr lang="en-US" sz="1600" dirty="0" smtClean="0">
                  <a:solidFill>
                    <a:srgbClr val="FF0000"/>
                  </a:solidFill>
                </a:rPr>
                <a:t>Any </a:t>
              </a:r>
              <a:r>
                <a:rPr lang="en-US" sz="1600" b="1" dirty="0" smtClean="0">
                  <a:solidFill>
                    <a:srgbClr val="FF0000"/>
                  </a:solidFill>
                </a:rPr>
                <a:t>HIV+ female </a:t>
              </a:r>
              <a:r>
                <a:rPr lang="en-US" sz="1600" dirty="0" smtClean="0">
                  <a:solidFill>
                    <a:srgbClr val="FF0000"/>
                  </a:solidFill>
                </a:rPr>
                <a:t>contact</a:t>
              </a:r>
              <a:endParaRPr lang="en-US" sz="1600" dirty="0">
                <a:solidFill>
                  <a:srgbClr val="FF0000"/>
                </a:solidFill>
              </a:endParaRPr>
            </a:p>
          </p:txBody>
        </p:sp>
      </p:grpSp>
      <p:grpSp>
        <p:nvGrpSpPr>
          <p:cNvPr id="12" name="Group 11"/>
          <p:cNvGrpSpPr/>
          <p:nvPr/>
        </p:nvGrpSpPr>
        <p:grpSpPr>
          <a:xfrm>
            <a:off x="6955780" y="3679223"/>
            <a:ext cx="1475444" cy="1772807"/>
            <a:chOff x="6955780" y="2759416"/>
            <a:chExt cx="1475444" cy="1329605"/>
          </a:xfrm>
        </p:grpSpPr>
        <p:pic>
          <p:nvPicPr>
            <p:cNvPr id="26" name="Picture 25" descr="nicubunu-Stick-figure-femal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336780" y="2759416"/>
              <a:ext cx="353535" cy="750207"/>
            </a:xfrm>
            <a:prstGeom prst="rect">
              <a:avLst/>
            </a:prstGeom>
          </p:spPr>
        </p:pic>
        <p:sp>
          <p:nvSpPr>
            <p:cNvPr id="28" name="TextBox 27"/>
            <p:cNvSpPr txBox="1"/>
            <p:nvPr/>
          </p:nvSpPr>
          <p:spPr>
            <a:xfrm>
              <a:off x="6955780" y="3535023"/>
              <a:ext cx="1475444" cy="553998"/>
            </a:xfrm>
            <a:prstGeom prst="rect">
              <a:avLst/>
            </a:prstGeom>
            <a:noFill/>
          </p:spPr>
          <p:txBody>
            <a:bodyPr wrap="square" rtlCol="0">
              <a:spAutoFit/>
            </a:bodyPr>
            <a:lstStyle/>
            <a:p>
              <a:r>
                <a:rPr lang="en-US" sz="1400" dirty="0" smtClean="0">
                  <a:solidFill>
                    <a:srgbClr val="FF9A2A"/>
                  </a:solidFill>
                </a:rPr>
                <a:t>Any </a:t>
              </a:r>
              <a:r>
                <a:rPr lang="en-US" sz="1400" b="1" dirty="0" smtClean="0">
                  <a:solidFill>
                    <a:srgbClr val="FF9A2A"/>
                  </a:solidFill>
                </a:rPr>
                <a:t>HIV+ female </a:t>
              </a:r>
              <a:r>
                <a:rPr lang="en-US" sz="1400" dirty="0" smtClean="0">
                  <a:solidFill>
                    <a:srgbClr val="FF9A2A"/>
                  </a:solidFill>
                </a:rPr>
                <a:t>contact 10+ </a:t>
              </a:r>
              <a:r>
                <a:rPr lang="en-US" sz="1400" dirty="0" err="1" smtClean="0">
                  <a:solidFill>
                    <a:srgbClr val="FF9A2A"/>
                  </a:solidFill>
                </a:rPr>
                <a:t>yrs</a:t>
              </a:r>
              <a:r>
                <a:rPr lang="en-US" sz="1400" dirty="0" smtClean="0">
                  <a:solidFill>
                    <a:srgbClr val="FF9A2A"/>
                  </a:solidFill>
                </a:rPr>
                <a:t> </a:t>
              </a:r>
              <a:r>
                <a:rPr lang="en-US" sz="1400" b="1" dirty="0" smtClean="0">
                  <a:solidFill>
                    <a:srgbClr val="FF9A2A"/>
                  </a:solidFill>
                </a:rPr>
                <a:t>older</a:t>
              </a:r>
              <a:endParaRPr lang="en-US" sz="1400" b="1" dirty="0">
                <a:solidFill>
                  <a:srgbClr val="FF9A2A"/>
                </a:solidFill>
              </a:endParaRPr>
            </a:p>
          </p:txBody>
        </p:sp>
      </p:grpSp>
      <p:grpSp>
        <p:nvGrpSpPr>
          <p:cNvPr id="3" name="Group 2"/>
          <p:cNvGrpSpPr/>
          <p:nvPr/>
        </p:nvGrpSpPr>
        <p:grpSpPr>
          <a:xfrm>
            <a:off x="4605877" y="4536710"/>
            <a:ext cx="1667923" cy="1772807"/>
            <a:chOff x="7336779" y="1054158"/>
            <a:chExt cx="1667923" cy="1329605"/>
          </a:xfrm>
        </p:grpSpPr>
        <p:pic>
          <p:nvPicPr>
            <p:cNvPr id="30" name="Picture 29" descr="nicubunu-Stick-figure-femal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717780" y="1054158"/>
              <a:ext cx="353535" cy="750207"/>
            </a:xfrm>
            <a:prstGeom prst="rect">
              <a:avLst/>
            </a:prstGeom>
          </p:spPr>
        </p:pic>
        <p:sp>
          <p:nvSpPr>
            <p:cNvPr id="32" name="TextBox 31"/>
            <p:cNvSpPr txBox="1"/>
            <p:nvPr/>
          </p:nvSpPr>
          <p:spPr>
            <a:xfrm>
              <a:off x="7336779" y="1829765"/>
              <a:ext cx="1667923" cy="553998"/>
            </a:xfrm>
            <a:prstGeom prst="rect">
              <a:avLst/>
            </a:prstGeom>
            <a:noFill/>
          </p:spPr>
          <p:txBody>
            <a:bodyPr wrap="square" rtlCol="0">
              <a:spAutoFit/>
            </a:bodyPr>
            <a:lstStyle/>
            <a:p>
              <a:r>
                <a:rPr lang="en-US" sz="1400" dirty="0">
                  <a:solidFill>
                    <a:srgbClr val="956EFF"/>
                  </a:solidFill>
                </a:rPr>
                <a:t>Any </a:t>
              </a:r>
              <a:r>
                <a:rPr lang="en-US" sz="1400" b="1" dirty="0">
                  <a:solidFill>
                    <a:srgbClr val="956EFF"/>
                  </a:solidFill>
                </a:rPr>
                <a:t>HIV+ female </a:t>
              </a:r>
              <a:r>
                <a:rPr lang="en-US" sz="1400" dirty="0" smtClean="0">
                  <a:solidFill>
                    <a:srgbClr val="956EFF"/>
                  </a:solidFill>
                </a:rPr>
                <a:t>contact </a:t>
              </a:r>
              <a:r>
                <a:rPr lang="en-US" sz="1400" dirty="0">
                  <a:solidFill>
                    <a:srgbClr val="956EFF"/>
                  </a:solidFill>
                </a:rPr>
                <a:t>10+ </a:t>
              </a:r>
              <a:r>
                <a:rPr lang="en-US" sz="1400" dirty="0" err="1">
                  <a:solidFill>
                    <a:srgbClr val="956EFF"/>
                  </a:solidFill>
                </a:rPr>
                <a:t>yrs</a:t>
              </a:r>
              <a:r>
                <a:rPr lang="en-US" sz="1400" dirty="0">
                  <a:solidFill>
                    <a:srgbClr val="956EFF"/>
                  </a:solidFill>
                </a:rPr>
                <a:t> </a:t>
              </a:r>
              <a:r>
                <a:rPr lang="en-US" sz="1400" b="1" dirty="0" smtClean="0">
                  <a:solidFill>
                    <a:srgbClr val="956EFF"/>
                  </a:solidFill>
                </a:rPr>
                <a:t>younger</a:t>
              </a:r>
              <a:endParaRPr lang="en-US" sz="1400" b="1" dirty="0">
                <a:solidFill>
                  <a:srgbClr val="956EFF"/>
                </a:solidFill>
              </a:endParaRPr>
            </a:p>
          </p:txBody>
        </p:sp>
      </p:grpSp>
      <p:grpSp>
        <p:nvGrpSpPr>
          <p:cNvPr id="10" name="Group 9"/>
          <p:cNvGrpSpPr/>
          <p:nvPr/>
        </p:nvGrpSpPr>
        <p:grpSpPr>
          <a:xfrm>
            <a:off x="2843678" y="4531371"/>
            <a:ext cx="1475444" cy="1765008"/>
            <a:chOff x="354898" y="1223615"/>
            <a:chExt cx="1475444" cy="1323756"/>
          </a:xfrm>
        </p:grpSpPr>
        <p:pic>
          <p:nvPicPr>
            <p:cNvPr id="29" name="Picture 28" descr="nicubunu-Stick-figure-ma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1682" y="1223615"/>
              <a:ext cx="350778" cy="744358"/>
            </a:xfrm>
            <a:prstGeom prst="rect">
              <a:avLst/>
            </a:prstGeom>
          </p:spPr>
        </p:pic>
        <p:sp>
          <p:nvSpPr>
            <p:cNvPr id="37" name="TextBox 36"/>
            <p:cNvSpPr txBox="1"/>
            <p:nvPr/>
          </p:nvSpPr>
          <p:spPr>
            <a:xfrm>
              <a:off x="354898" y="1993373"/>
              <a:ext cx="1475444" cy="553998"/>
            </a:xfrm>
            <a:prstGeom prst="rect">
              <a:avLst/>
            </a:prstGeom>
            <a:noFill/>
          </p:spPr>
          <p:txBody>
            <a:bodyPr wrap="square" rtlCol="0">
              <a:spAutoFit/>
            </a:bodyPr>
            <a:lstStyle/>
            <a:p>
              <a:r>
                <a:rPr lang="en-US" sz="1400" dirty="0">
                  <a:solidFill>
                    <a:srgbClr val="660066"/>
                  </a:solidFill>
                </a:rPr>
                <a:t>Any </a:t>
              </a:r>
              <a:r>
                <a:rPr lang="en-US" sz="1400" b="1" dirty="0">
                  <a:solidFill>
                    <a:srgbClr val="660066"/>
                  </a:solidFill>
                </a:rPr>
                <a:t>HIV+ </a:t>
              </a:r>
              <a:r>
                <a:rPr lang="en-US" sz="1400" b="1" dirty="0" smtClean="0">
                  <a:solidFill>
                    <a:srgbClr val="660066"/>
                  </a:solidFill>
                </a:rPr>
                <a:t>male </a:t>
              </a:r>
              <a:r>
                <a:rPr lang="en-US" sz="1400" dirty="0" smtClean="0">
                  <a:solidFill>
                    <a:srgbClr val="660066"/>
                  </a:solidFill>
                </a:rPr>
                <a:t>contact </a:t>
              </a:r>
              <a:r>
                <a:rPr lang="en-US" sz="1400" dirty="0">
                  <a:solidFill>
                    <a:srgbClr val="660066"/>
                  </a:solidFill>
                </a:rPr>
                <a:t>10+ </a:t>
              </a:r>
              <a:r>
                <a:rPr lang="en-US" sz="1400" dirty="0" err="1">
                  <a:solidFill>
                    <a:srgbClr val="660066"/>
                  </a:solidFill>
                </a:rPr>
                <a:t>yrs</a:t>
              </a:r>
              <a:r>
                <a:rPr lang="en-US" sz="1400" dirty="0">
                  <a:solidFill>
                    <a:srgbClr val="660066"/>
                  </a:solidFill>
                </a:rPr>
                <a:t> </a:t>
              </a:r>
              <a:r>
                <a:rPr lang="en-US" sz="1400" b="1" dirty="0" smtClean="0">
                  <a:solidFill>
                    <a:srgbClr val="660066"/>
                  </a:solidFill>
                </a:rPr>
                <a:t>younger</a:t>
              </a:r>
              <a:endParaRPr lang="en-US" sz="1400" b="1" dirty="0">
                <a:solidFill>
                  <a:srgbClr val="660066"/>
                </a:solidFill>
              </a:endParaRPr>
            </a:p>
          </p:txBody>
        </p:sp>
      </p:grpSp>
      <p:sp>
        <p:nvSpPr>
          <p:cNvPr id="40" name="Right Arrow 39"/>
          <p:cNvSpPr/>
          <p:nvPr/>
        </p:nvSpPr>
        <p:spPr>
          <a:xfrm rot="19565704">
            <a:off x="1638644" y="3381328"/>
            <a:ext cx="1998661" cy="254931"/>
          </a:xfrm>
          <a:prstGeom prst="rightArrow">
            <a:avLst>
              <a:gd name="adj1" fmla="val 50000"/>
              <a:gd name="adj2" fmla="val 252643"/>
            </a:avLst>
          </a:prstGeom>
          <a:solidFill>
            <a:srgbClr val="0000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ight Arrow 40"/>
          <p:cNvSpPr/>
          <p:nvPr/>
        </p:nvSpPr>
        <p:spPr>
          <a:xfrm flipV="1">
            <a:off x="1404847" y="2479322"/>
            <a:ext cx="2048500" cy="180423"/>
          </a:xfrm>
          <a:prstGeom prst="rightArrow">
            <a:avLst>
              <a:gd name="adj1" fmla="val 50000"/>
              <a:gd name="adj2" fmla="val 252643"/>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1318583" y="1988222"/>
            <a:ext cx="2096553" cy="307777"/>
          </a:xfrm>
          <a:prstGeom prst="rect">
            <a:avLst/>
          </a:prstGeom>
          <a:noFill/>
        </p:spPr>
        <p:txBody>
          <a:bodyPr wrap="square" rtlCol="0">
            <a:spAutoFit/>
          </a:bodyPr>
          <a:lstStyle/>
          <a:p>
            <a:r>
              <a:rPr lang="en-US" sz="1400" dirty="0" err="1">
                <a:solidFill>
                  <a:srgbClr val="008000"/>
                </a:solidFill>
              </a:rPr>
              <a:t>a</a:t>
            </a:r>
            <a:r>
              <a:rPr lang="en-US" sz="1400" dirty="0" err="1" smtClean="0">
                <a:solidFill>
                  <a:srgbClr val="008000"/>
                </a:solidFill>
              </a:rPr>
              <a:t>RR</a:t>
            </a:r>
            <a:r>
              <a:rPr lang="en-US" sz="1400" dirty="0" smtClean="0">
                <a:solidFill>
                  <a:srgbClr val="008000"/>
                </a:solidFill>
              </a:rPr>
              <a:t>: </a:t>
            </a:r>
            <a:r>
              <a:rPr lang="en-US" sz="1400" b="1" dirty="0">
                <a:solidFill>
                  <a:srgbClr val="008000"/>
                </a:solidFill>
              </a:rPr>
              <a:t>1.4 (1.1, </a:t>
            </a:r>
            <a:r>
              <a:rPr lang="en-US" sz="1400" b="1" dirty="0" smtClean="0">
                <a:solidFill>
                  <a:srgbClr val="008000"/>
                </a:solidFill>
              </a:rPr>
              <a:t>1.8)</a:t>
            </a:r>
            <a:endParaRPr lang="en-US" sz="1400" b="1" dirty="0">
              <a:solidFill>
                <a:srgbClr val="008000"/>
              </a:solidFill>
            </a:endParaRPr>
          </a:p>
        </p:txBody>
      </p:sp>
      <p:sp>
        <p:nvSpPr>
          <p:cNvPr id="48" name="TextBox 47"/>
          <p:cNvSpPr txBox="1"/>
          <p:nvPr/>
        </p:nvSpPr>
        <p:spPr>
          <a:xfrm>
            <a:off x="1189430" y="4593408"/>
            <a:ext cx="1694255" cy="307777"/>
          </a:xfrm>
          <a:prstGeom prst="rect">
            <a:avLst/>
          </a:prstGeom>
          <a:noFill/>
          <a:ln>
            <a:noFill/>
          </a:ln>
        </p:spPr>
        <p:txBody>
          <a:bodyPr wrap="square" rtlCol="0">
            <a:spAutoFit/>
          </a:bodyPr>
          <a:lstStyle/>
          <a:p>
            <a:r>
              <a:rPr lang="en-US" sz="1400" dirty="0" err="1">
                <a:solidFill>
                  <a:srgbClr val="0000FF"/>
                </a:solidFill>
              </a:rPr>
              <a:t>a</a:t>
            </a:r>
            <a:r>
              <a:rPr lang="en-US" sz="1400" dirty="0" err="1" smtClean="0">
                <a:solidFill>
                  <a:srgbClr val="0000FF"/>
                </a:solidFill>
              </a:rPr>
              <a:t>RR</a:t>
            </a:r>
            <a:r>
              <a:rPr lang="en-US" sz="1400" dirty="0" smtClean="0">
                <a:solidFill>
                  <a:srgbClr val="0000FF"/>
                </a:solidFill>
              </a:rPr>
              <a:t>: </a:t>
            </a:r>
            <a:r>
              <a:rPr lang="en-US" sz="1400" b="1" dirty="0" smtClean="0">
                <a:solidFill>
                  <a:srgbClr val="0000FF"/>
                </a:solidFill>
              </a:rPr>
              <a:t>1.6 </a:t>
            </a:r>
            <a:r>
              <a:rPr lang="en-US" sz="1400" b="1" dirty="0">
                <a:solidFill>
                  <a:srgbClr val="0000FF"/>
                </a:solidFill>
              </a:rPr>
              <a:t>(</a:t>
            </a:r>
            <a:r>
              <a:rPr lang="en-US" sz="1400" b="1" dirty="0" smtClean="0">
                <a:solidFill>
                  <a:srgbClr val="0000FF"/>
                </a:solidFill>
              </a:rPr>
              <a:t>1.1, 2.5)</a:t>
            </a:r>
            <a:endParaRPr lang="en-US" sz="1400" b="1" dirty="0">
              <a:solidFill>
                <a:srgbClr val="0000FF"/>
              </a:solidFill>
            </a:endParaRPr>
          </a:p>
        </p:txBody>
      </p:sp>
      <p:grpSp>
        <p:nvGrpSpPr>
          <p:cNvPr id="9" name="Group 8"/>
          <p:cNvGrpSpPr/>
          <p:nvPr/>
        </p:nvGrpSpPr>
        <p:grpSpPr>
          <a:xfrm>
            <a:off x="457200" y="4193474"/>
            <a:ext cx="2006600" cy="1562701"/>
            <a:chOff x="566742" y="3398528"/>
            <a:chExt cx="2006600" cy="1172026"/>
          </a:xfrm>
        </p:grpSpPr>
        <p:pic>
          <p:nvPicPr>
            <p:cNvPr id="25" name="Picture 24" descr="nicubunu-Stick-figure-ma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18057" y="3398528"/>
              <a:ext cx="350778" cy="744358"/>
            </a:xfrm>
            <a:prstGeom prst="rect">
              <a:avLst/>
            </a:prstGeom>
          </p:spPr>
        </p:pic>
        <p:sp>
          <p:nvSpPr>
            <p:cNvPr id="50" name="TextBox 49"/>
            <p:cNvSpPr txBox="1"/>
            <p:nvPr/>
          </p:nvSpPr>
          <p:spPr>
            <a:xfrm>
              <a:off x="566742" y="4178139"/>
              <a:ext cx="2006600" cy="392415"/>
            </a:xfrm>
            <a:prstGeom prst="rect">
              <a:avLst/>
            </a:prstGeom>
            <a:noFill/>
            <a:ln>
              <a:noFill/>
            </a:ln>
          </p:spPr>
          <p:txBody>
            <a:bodyPr wrap="square" rtlCol="0">
              <a:spAutoFit/>
            </a:bodyPr>
            <a:lstStyle/>
            <a:p>
              <a:r>
                <a:rPr lang="en-US" sz="1400" dirty="0" smtClean="0">
                  <a:solidFill>
                    <a:srgbClr val="0000FF"/>
                  </a:solidFill>
                </a:rPr>
                <a:t>Any</a:t>
              </a:r>
              <a:r>
                <a:rPr lang="en-US" sz="1400" b="1" dirty="0" smtClean="0">
                  <a:solidFill>
                    <a:srgbClr val="0000FF"/>
                  </a:solidFill>
                </a:rPr>
                <a:t> HIV+ male </a:t>
              </a:r>
              <a:r>
                <a:rPr lang="en-US" sz="1400" dirty="0" smtClean="0">
                  <a:solidFill>
                    <a:srgbClr val="0000FF"/>
                  </a:solidFill>
                </a:rPr>
                <a:t>contact 10+ </a:t>
              </a:r>
              <a:r>
                <a:rPr lang="en-US" sz="1400" dirty="0" err="1" smtClean="0">
                  <a:solidFill>
                    <a:srgbClr val="0000FF"/>
                  </a:solidFill>
                </a:rPr>
                <a:t>yrs</a:t>
              </a:r>
              <a:r>
                <a:rPr lang="en-US" sz="1400" dirty="0" smtClean="0">
                  <a:solidFill>
                    <a:srgbClr val="0000FF"/>
                  </a:solidFill>
                </a:rPr>
                <a:t> </a:t>
              </a:r>
              <a:r>
                <a:rPr lang="en-US" sz="1400" b="1" dirty="0" smtClean="0">
                  <a:solidFill>
                    <a:srgbClr val="0000FF"/>
                  </a:solidFill>
                </a:rPr>
                <a:t>older</a:t>
              </a:r>
              <a:endParaRPr lang="en-US" sz="1400" b="1" dirty="0">
                <a:solidFill>
                  <a:srgbClr val="0000FF"/>
                </a:solidFill>
              </a:endParaRPr>
            </a:p>
          </p:txBody>
        </p:sp>
      </p:grpSp>
    </p:spTree>
    <p:extLst>
      <p:ext uri="{BB962C8B-B14F-4D97-AF65-F5344CB8AC3E}">
        <p14:creationId xmlns:p14="http://schemas.microsoft.com/office/powerpoint/2010/main" val="25133796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737" y="47476"/>
            <a:ext cx="8451063" cy="1143000"/>
          </a:xfrm>
        </p:spPr>
        <p:txBody>
          <a:bodyPr>
            <a:noAutofit/>
          </a:bodyPr>
          <a:lstStyle/>
          <a:p>
            <a:r>
              <a:rPr lang="en-US" sz="3200" dirty="0">
                <a:solidFill>
                  <a:srgbClr val="000066"/>
                </a:solidFill>
                <a:ea typeface="ＭＳ Ｐゴシック" pitchFamily="-112" charset="-128"/>
                <a:cs typeface="ＭＳ Ｐゴシック" pitchFamily="-112" charset="-128"/>
              </a:rPr>
              <a:t>Results: Predicting Baseline HIV status in </a:t>
            </a:r>
            <a:r>
              <a:rPr lang="en-US" sz="3200" b="1" u="sng" dirty="0">
                <a:solidFill>
                  <a:srgbClr val="000066"/>
                </a:solidFill>
                <a:ea typeface="ＭＳ Ｐゴシック" pitchFamily="-112" charset="-128"/>
                <a:cs typeface="ＭＳ Ｐゴシック" pitchFamily="-112" charset="-128"/>
              </a:rPr>
              <a:t>Women</a:t>
            </a:r>
            <a:r>
              <a:rPr lang="en-US" sz="3200" dirty="0">
                <a:solidFill>
                  <a:srgbClr val="000066"/>
                </a:solidFill>
                <a:ea typeface="ＭＳ Ｐゴシック" pitchFamily="-112" charset="-128"/>
                <a:cs typeface="ＭＳ Ｐゴシック" pitchFamily="-112" charset="-128"/>
              </a:rPr>
              <a:t> </a:t>
            </a:r>
            <a:endParaRPr lang="en-US" sz="32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386270" y="1618013"/>
            <a:ext cx="496744" cy="1405464"/>
          </a:xfrm>
          <a:prstGeom prst="rect">
            <a:avLst/>
          </a:prstGeom>
          <a:noFill/>
          <a:effectLst>
            <a:glow rad="101600">
              <a:srgbClr val="FFFF00">
                <a:alpha val="75000"/>
              </a:srgbClr>
            </a:glow>
          </a:effectLst>
          <a:scene3d>
            <a:camera prst="orthographicFront"/>
            <a:lightRig rig="threePt" dir="t"/>
          </a:scene3d>
          <a:sp3d>
            <a:bevelT prst="angle"/>
            <a:bevelB prst="angle"/>
          </a:sp3d>
        </p:spPr>
      </p:pic>
      <p:sp>
        <p:nvSpPr>
          <p:cNvPr id="11" name="TextBox 10"/>
          <p:cNvSpPr txBox="1"/>
          <p:nvPr/>
        </p:nvSpPr>
        <p:spPr>
          <a:xfrm>
            <a:off x="5752242" y="2439279"/>
            <a:ext cx="1168400" cy="523220"/>
          </a:xfrm>
          <a:prstGeom prst="rect">
            <a:avLst/>
          </a:prstGeom>
          <a:noFill/>
        </p:spPr>
        <p:txBody>
          <a:bodyPr wrap="square" rtlCol="0">
            <a:spAutoFit/>
          </a:bodyPr>
          <a:lstStyle/>
          <a:p>
            <a:r>
              <a:rPr lang="en-US" sz="1400" dirty="0" err="1">
                <a:solidFill>
                  <a:srgbClr val="FF0000"/>
                </a:solidFill>
              </a:rPr>
              <a:t>a</a:t>
            </a:r>
            <a:r>
              <a:rPr lang="en-US" sz="1400" dirty="0" err="1" smtClean="0">
                <a:solidFill>
                  <a:srgbClr val="FF0000"/>
                </a:solidFill>
              </a:rPr>
              <a:t>RR</a:t>
            </a:r>
            <a:r>
              <a:rPr lang="en-US" sz="1400" dirty="0" smtClean="0">
                <a:solidFill>
                  <a:srgbClr val="FF0000"/>
                </a:solidFill>
              </a:rPr>
              <a:t>: </a:t>
            </a:r>
            <a:r>
              <a:rPr lang="en-US" sz="1400" b="1" dirty="0" smtClean="0">
                <a:solidFill>
                  <a:srgbClr val="FF0000"/>
                </a:solidFill>
              </a:rPr>
              <a:t>1.6(1.2,2.1)</a:t>
            </a:r>
            <a:endParaRPr lang="en-US" sz="1400" b="1" dirty="0">
              <a:solidFill>
                <a:srgbClr val="FF0000"/>
              </a:solidFill>
            </a:endParaRPr>
          </a:p>
        </p:txBody>
      </p:sp>
      <p:grpSp>
        <p:nvGrpSpPr>
          <p:cNvPr id="6" name="Group 5"/>
          <p:cNvGrpSpPr/>
          <p:nvPr/>
        </p:nvGrpSpPr>
        <p:grpSpPr>
          <a:xfrm>
            <a:off x="235737" y="1607475"/>
            <a:ext cx="1834364" cy="1783293"/>
            <a:chOff x="235737" y="1205606"/>
            <a:chExt cx="1834364" cy="1337470"/>
          </a:xfrm>
        </p:grpSpPr>
        <p:pic>
          <p:nvPicPr>
            <p:cNvPr id="5" name="Picture 4" descr="nicubunu-Stick-figure-ma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93446" y="1205606"/>
              <a:ext cx="350778" cy="744358"/>
            </a:xfrm>
            <a:prstGeom prst="rect">
              <a:avLst/>
            </a:prstGeom>
          </p:spPr>
        </p:pic>
        <p:sp>
          <p:nvSpPr>
            <p:cNvPr id="13" name="TextBox 12"/>
            <p:cNvSpPr txBox="1"/>
            <p:nvPr/>
          </p:nvSpPr>
          <p:spPr>
            <a:xfrm>
              <a:off x="235737" y="1989078"/>
              <a:ext cx="1834364" cy="553998"/>
            </a:xfrm>
            <a:prstGeom prst="rect">
              <a:avLst/>
            </a:prstGeom>
            <a:noFill/>
          </p:spPr>
          <p:txBody>
            <a:bodyPr wrap="square" rtlCol="0">
              <a:spAutoFit/>
            </a:bodyPr>
            <a:lstStyle/>
            <a:p>
              <a:r>
                <a:rPr lang="en-US" sz="1400" dirty="0" smtClean="0">
                  <a:solidFill>
                    <a:srgbClr val="008000"/>
                  </a:solidFill>
                </a:rPr>
                <a:t>Any</a:t>
              </a:r>
              <a:r>
                <a:rPr lang="en-US" sz="1400" b="1" dirty="0" smtClean="0">
                  <a:solidFill>
                    <a:srgbClr val="008000"/>
                  </a:solidFill>
                </a:rPr>
                <a:t> HIV+ male </a:t>
              </a:r>
              <a:r>
                <a:rPr lang="en-US" sz="1400" dirty="0" smtClean="0">
                  <a:solidFill>
                    <a:srgbClr val="008000"/>
                  </a:solidFill>
                </a:rPr>
                <a:t>contact in the </a:t>
              </a:r>
              <a:r>
                <a:rPr lang="en-US" sz="1400" u="sng" dirty="0" smtClean="0">
                  <a:solidFill>
                    <a:srgbClr val="008000"/>
                  </a:solidFill>
                </a:rPr>
                <a:t>EMOTIONAL</a:t>
              </a:r>
              <a:r>
                <a:rPr lang="en-US" sz="1400" dirty="0" smtClean="0">
                  <a:solidFill>
                    <a:srgbClr val="008000"/>
                  </a:solidFill>
                </a:rPr>
                <a:t> domain</a:t>
              </a:r>
              <a:endParaRPr lang="en-US" sz="1400" dirty="0">
                <a:solidFill>
                  <a:srgbClr val="008000"/>
                </a:solidFill>
              </a:endParaRPr>
            </a:p>
          </p:txBody>
        </p:sp>
      </p:grpSp>
      <p:grpSp>
        <p:nvGrpSpPr>
          <p:cNvPr id="3" name="Group 2"/>
          <p:cNvGrpSpPr/>
          <p:nvPr/>
        </p:nvGrpSpPr>
        <p:grpSpPr>
          <a:xfrm>
            <a:off x="7152941" y="1607475"/>
            <a:ext cx="1746919" cy="1682395"/>
            <a:chOff x="6088980" y="1614413"/>
            <a:chExt cx="1746919" cy="1261796"/>
          </a:xfrm>
        </p:grpSpPr>
        <p:pic>
          <p:nvPicPr>
            <p:cNvPr id="8" name="Picture 7" descr="nicubunu-Stick-figure-femal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279481" y="1614413"/>
              <a:ext cx="353535" cy="750207"/>
            </a:xfrm>
            <a:prstGeom prst="rect">
              <a:avLst/>
            </a:prstGeom>
          </p:spPr>
        </p:pic>
        <p:sp>
          <p:nvSpPr>
            <p:cNvPr id="15" name="TextBox 14"/>
            <p:cNvSpPr txBox="1"/>
            <p:nvPr/>
          </p:nvSpPr>
          <p:spPr>
            <a:xfrm>
              <a:off x="6088980" y="2322211"/>
              <a:ext cx="1746919" cy="553998"/>
            </a:xfrm>
            <a:prstGeom prst="rect">
              <a:avLst/>
            </a:prstGeom>
            <a:noFill/>
          </p:spPr>
          <p:txBody>
            <a:bodyPr wrap="square" rtlCol="0">
              <a:spAutoFit/>
            </a:bodyPr>
            <a:lstStyle/>
            <a:p>
              <a:r>
                <a:rPr lang="en-US" sz="1400" dirty="0" smtClean="0">
                  <a:solidFill>
                    <a:srgbClr val="FF0000"/>
                  </a:solidFill>
                </a:rPr>
                <a:t>Any </a:t>
              </a:r>
              <a:r>
                <a:rPr lang="en-US" sz="1400" b="1" dirty="0" smtClean="0">
                  <a:solidFill>
                    <a:srgbClr val="FF0000"/>
                  </a:solidFill>
                </a:rPr>
                <a:t>HIV+ female </a:t>
              </a:r>
              <a:r>
                <a:rPr lang="en-US" sz="1400" dirty="0" smtClean="0">
                  <a:solidFill>
                    <a:srgbClr val="FF0000"/>
                  </a:solidFill>
                </a:rPr>
                <a:t>contact in the </a:t>
              </a:r>
              <a:r>
                <a:rPr lang="en-US" sz="1400" u="sng" dirty="0" smtClean="0">
                  <a:solidFill>
                    <a:srgbClr val="FF0000"/>
                  </a:solidFill>
                </a:rPr>
                <a:t>HEALTH</a:t>
              </a:r>
              <a:r>
                <a:rPr lang="en-US" sz="1400" dirty="0" smtClean="0">
                  <a:solidFill>
                    <a:srgbClr val="FF0000"/>
                  </a:solidFill>
                </a:rPr>
                <a:t> domain</a:t>
              </a:r>
              <a:endParaRPr lang="en-US" sz="1400" dirty="0">
                <a:solidFill>
                  <a:srgbClr val="FF0000"/>
                </a:solidFill>
              </a:endParaRPr>
            </a:p>
          </p:txBody>
        </p:sp>
      </p:grpSp>
      <p:grpSp>
        <p:nvGrpSpPr>
          <p:cNvPr id="7" name="Group 6"/>
          <p:cNvGrpSpPr/>
          <p:nvPr/>
        </p:nvGrpSpPr>
        <p:grpSpPr>
          <a:xfrm>
            <a:off x="1013470" y="4193474"/>
            <a:ext cx="1950752" cy="1783294"/>
            <a:chOff x="119348" y="3394666"/>
            <a:chExt cx="1950752" cy="1337471"/>
          </a:xfrm>
        </p:grpSpPr>
        <p:pic>
          <p:nvPicPr>
            <p:cNvPr id="25" name="Picture 24" descr="nicubunu-Stick-figure-ma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18057" y="3394666"/>
              <a:ext cx="350778" cy="744358"/>
            </a:xfrm>
            <a:prstGeom prst="rect">
              <a:avLst/>
            </a:prstGeom>
          </p:spPr>
        </p:pic>
        <p:sp>
          <p:nvSpPr>
            <p:cNvPr id="27" name="TextBox 26"/>
            <p:cNvSpPr txBox="1"/>
            <p:nvPr/>
          </p:nvSpPr>
          <p:spPr>
            <a:xfrm>
              <a:off x="119348" y="4178139"/>
              <a:ext cx="1950752" cy="553998"/>
            </a:xfrm>
            <a:prstGeom prst="rect">
              <a:avLst/>
            </a:prstGeom>
            <a:noFill/>
            <a:ln>
              <a:noFill/>
            </a:ln>
          </p:spPr>
          <p:txBody>
            <a:bodyPr wrap="square" rtlCol="0">
              <a:spAutoFit/>
            </a:bodyPr>
            <a:lstStyle/>
            <a:p>
              <a:r>
                <a:rPr lang="en-US" sz="1400" dirty="0" smtClean="0">
                  <a:solidFill>
                    <a:srgbClr val="0000FF"/>
                  </a:solidFill>
                </a:rPr>
                <a:t>Any</a:t>
              </a:r>
              <a:r>
                <a:rPr lang="en-US" sz="1400" b="1" dirty="0" smtClean="0">
                  <a:solidFill>
                    <a:srgbClr val="0000FF"/>
                  </a:solidFill>
                </a:rPr>
                <a:t> HIV+ male </a:t>
              </a:r>
              <a:r>
                <a:rPr lang="en-US" sz="1400" dirty="0" smtClean="0">
                  <a:solidFill>
                    <a:srgbClr val="0000FF"/>
                  </a:solidFill>
                </a:rPr>
                <a:t>contact 10+ </a:t>
              </a:r>
              <a:r>
                <a:rPr lang="en-US" sz="1400" dirty="0" err="1" smtClean="0">
                  <a:solidFill>
                    <a:srgbClr val="0000FF"/>
                  </a:solidFill>
                </a:rPr>
                <a:t>yrs</a:t>
              </a:r>
              <a:r>
                <a:rPr lang="en-US" sz="1400" dirty="0" smtClean="0">
                  <a:solidFill>
                    <a:srgbClr val="0000FF"/>
                  </a:solidFill>
                </a:rPr>
                <a:t> </a:t>
              </a:r>
              <a:r>
                <a:rPr lang="en-US" sz="1400" b="1" dirty="0" smtClean="0">
                  <a:solidFill>
                    <a:srgbClr val="0000FF"/>
                  </a:solidFill>
                </a:rPr>
                <a:t>older</a:t>
              </a:r>
              <a:r>
                <a:rPr lang="en-US" sz="1400" dirty="0" smtClean="0">
                  <a:solidFill>
                    <a:srgbClr val="0000FF"/>
                  </a:solidFill>
                </a:rPr>
                <a:t> in the </a:t>
              </a:r>
              <a:r>
                <a:rPr lang="en-US" sz="1400" u="sng" dirty="0" smtClean="0">
                  <a:solidFill>
                    <a:srgbClr val="0000FF"/>
                  </a:solidFill>
                </a:rPr>
                <a:t>HEALTH</a:t>
              </a:r>
              <a:r>
                <a:rPr lang="en-US" sz="1400" dirty="0" smtClean="0">
                  <a:solidFill>
                    <a:srgbClr val="0000FF"/>
                  </a:solidFill>
                </a:rPr>
                <a:t> domain</a:t>
              </a:r>
              <a:endParaRPr lang="en-US" sz="1400" dirty="0">
                <a:solidFill>
                  <a:srgbClr val="0000FF"/>
                </a:solidFill>
              </a:endParaRPr>
            </a:p>
          </p:txBody>
        </p:sp>
      </p:grpSp>
      <p:sp>
        <p:nvSpPr>
          <p:cNvPr id="40" name="Right Arrow 39"/>
          <p:cNvSpPr/>
          <p:nvPr/>
        </p:nvSpPr>
        <p:spPr>
          <a:xfrm rot="19565704">
            <a:off x="2335149" y="3629907"/>
            <a:ext cx="1728057" cy="216252"/>
          </a:xfrm>
          <a:prstGeom prst="rightArrow">
            <a:avLst>
              <a:gd name="adj1" fmla="val 50000"/>
              <a:gd name="adj2" fmla="val 252643"/>
            </a:avLst>
          </a:prstGeom>
          <a:solidFill>
            <a:srgbClr val="0000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ight Arrow 40"/>
          <p:cNvSpPr/>
          <p:nvPr/>
        </p:nvSpPr>
        <p:spPr>
          <a:xfrm flipV="1">
            <a:off x="1643160" y="2182274"/>
            <a:ext cx="2065240" cy="180423"/>
          </a:xfrm>
          <a:prstGeom prst="rightArrow">
            <a:avLst>
              <a:gd name="adj1" fmla="val 50000"/>
              <a:gd name="adj2" fmla="val 252643"/>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ight Arrow 41"/>
          <p:cNvSpPr/>
          <p:nvPr/>
        </p:nvSpPr>
        <p:spPr>
          <a:xfrm rot="10800000" flipV="1">
            <a:off x="5531124" y="2182274"/>
            <a:ext cx="1389518" cy="180423"/>
          </a:xfrm>
          <a:prstGeom prst="rightArrow">
            <a:avLst>
              <a:gd name="adj1" fmla="val 50000"/>
              <a:gd name="adj2" fmla="val 252643"/>
            </a:avLst>
          </a:prstGeom>
          <a:solidFill>
            <a:srgbClr val="FF0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1643160" y="1717120"/>
            <a:ext cx="1798540" cy="307777"/>
          </a:xfrm>
          <a:prstGeom prst="rect">
            <a:avLst/>
          </a:prstGeom>
          <a:noFill/>
        </p:spPr>
        <p:txBody>
          <a:bodyPr wrap="square" rtlCol="0">
            <a:spAutoFit/>
          </a:bodyPr>
          <a:lstStyle/>
          <a:p>
            <a:r>
              <a:rPr lang="en-US" sz="1400" dirty="0" err="1">
                <a:solidFill>
                  <a:srgbClr val="008000"/>
                </a:solidFill>
              </a:rPr>
              <a:t>a</a:t>
            </a:r>
            <a:r>
              <a:rPr lang="en-US" sz="1400" dirty="0" err="1" smtClean="0">
                <a:solidFill>
                  <a:srgbClr val="008000"/>
                </a:solidFill>
              </a:rPr>
              <a:t>RR</a:t>
            </a:r>
            <a:r>
              <a:rPr lang="en-US" sz="1400" dirty="0" smtClean="0">
                <a:solidFill>
                  <a:srgbClr val="008000"/>
                </a:solidFill>
              </a:rPr>
              <a:t>: </a:t>
            </a:r>
            <a:r>
              <a:rPr lang="en-US" sz="1400" b="1" dirty="0" smtClean="0">
                <a:solidFill>
                  <a:srgbClr val="008000"/>
                </a:solidFill>
              </a:rPr>
              <a:t>1.8 </a:t>
            </a:r>
            <a:r>
              <a:rPr lang="en-US" sz="1400" b="1" dirty="0">
                <a:solidFill>
                  <a:srgbClr val="008000"/>
                </a:solidFill>
              </a:rPr>
              <a:t>(</a:t>
            </a:r>
            <a:r>
              <a:rPr lang="en-US" sz="1400" b="1" dirty="0" smtClean="0">
                <a:solidFill>
                  <a:srgbClr val="008000"/>
                </a:solidFill>
              </a:rPr>
              <a:t>1.2,2.7)</a:t>
            </a:r>
            <a:endParaRPr lang="en-US" sz="1400" b="1" dirty="0">
              <a:solidFill>
                <a:srgbClr val="008000"/>
              </a:solidFill>
            </a:endParaRPr>
          </a:p>
        </p:txBody>
      </p:sp>
      <p:sp>
        <p:nvSpPr>
          <p:cNvPr id="48" name="TextBox 47"/>
          <p:cNvSpPr txBox="1"/>
          <p:nvPr/>
        </p:nvSpPr>
        <p:spPr>
          <a:xfrm>
            <a:off x="2519844" y="4515209"/>
            <a:ext cx="1694255" cy="307777"/>
          </a:xfrm>
          <a:prstGeom prst="rect">
            <a:avLst/>
          </a:prstGeom>
          <a:noFill/>
          <a:ln>
            <a:noFill/>
          </a:ln>
        </p:spPr>
        <p:txBody>
          <a:bodyPr wrap="square" rtlCol="0">
            <a:spAutoFit/>
          </a:bodyPr>
          <a:lstStyle/>
          <a:p>
            <a:r>
              <a:rPr lang="en-US" sz="1400" dirty="0" err="1">
                <a:solidFill>
                  <a:srgbClr val="0000FF"/>
                </a:solidFill>
              </a:rPr>
              <a:t>a</a:t>
            </a:r>
            <a:r>
              <a:rPr lang="en-US" sz="1400" dirty="0" err="1" smtClean="0">
                <a:solidFill>
                  <a:srgbClr val="0000FF"/>
                </a:solidFill>
              </a:rPr>
              <a:t>RR</a:t>
            </a:r>
            <a:r>
              <a:rPr lang="en-US" sz="1400" dirty="0" smtClean="0">
                <a:solidFill>
                  <a:srgbClr val="0000FF"/>
                </a:solidFill>
              </a:rPr>
              <a:t>: </a:t>
            </a:r>
            <a:r>
              <a:rPr lang="en-US" sz="1400" b="1" dirty="0" smtClean="0">
                <a:solidFill>
                  <a:srgbClr val="0000FF"/>
                </a:solidFill>
              </a:rPr>
              <a:t>1.8 </a:t>
            </a:r>
            <a:r>
              <a:rPr lang="en-US" sz="1400" b="1" dirty="0">
                <a:solidFill>
                  <a:srgbClr val="0000FF"/>
                </a:solidFill>
              </a:rPr>
              <a:t>(</a:t>
            </a:r>
            <a:r>
              <a:rPr lang="en-US" sz="1400" b="1" dirty="0" smtClean="0">
                <a:solidFill>
                  <a:srgbClr val="0000FF"/>
                </a:solidFill>
              </a:rPr>
              <a:t>1.1, 3.0)</a:t>
            </a:r>
            <a:endParaRPr lang="en-US" sz="1400" b="1" dirty="0">
              <a:solidFill>
                <a:srgbClr val="0000FF"/>
              </a:solidFill>
            </a:endParaRPr>
          </a:p>
        </p:txBody>
      </p:sp>
    </p:spTree>
    <p:extLst>
      <p:ext uri="{BB962C8B-B14F-4D97-AF65-F5344CB8AC3E}">
        <p14:creationId xmlns:p14="http://schemas.microsoft.com/office/powerpoint/2010/main" val="16560339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72796" y="1651535"/>
            <a:ext cx="1222217" cy="1875628"/>
            <a:chOff x="372795" y="1238651"/>
            <a:chExt cx="1222217" cy="1406721"/>
          </a:xfrm>
        </p:grpSpPr>
        <p:pic>
          <p:nvPicPr>
            <p:cNvPr id="5" name="Picture 4" descr="nicubunu-Stick-figure-ma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42668" y="1238651"/>
              <a:ext cx="350778" cy="744358"/>
            </a:xfrm>
            <a:prstGeom prst="rect">
              <a:avLst/>
            </a:prstGeom>
          </p:spPr>
        </p:pic>
        <p:sp>
          <p:nvSpPr>
            <p:cNvPr id="13" name="TextBox 12"/>
            <p:cNvSpPr txBox="1"/>
            <p:nvPr/>
          </p:nvSpPr>
          <p:spPr>
            <a:xfrm>
              <a:off x="372795" y="2022124"/>
              <a:ext cx="1222217" cy="623248"/>
            </a:xfrm>
            <a:prstGeom prst="rect">
              <a:avLst/>
            </a:prstGeom>
            <a:noFill/>
          </p:spPr>
          <p:txBody>
            <a:bodyPr wrap="square" rtlCol="0">
              <a:spAutoFit/>
            </a:bodyPr>
            <a:lstStyle/>
            <a:p>
              <a:r>
                <a:rPr lang="en-US" sz="1600" dirty="0" smtClean="0">
                  <a:solidFill>
                    <a:srgbClr val="008000"/>
                  </a:solidFill>
                </a:rPr>
                <a:t>Any </a:t>
              </a:r>
              <a:r>
                <a:rPr lang="en-US" sz="1600" b="1" dirty="0" smtClean="0">
                  <a:solidFill>
                    <a:srgbClr val="008000"/>
                  </a:solidFill>
                </a:rPr>
                <a:t>HIV+ male </a:t>
              </a:r>
              <a:r>
                <a:rPr lang="en-US" sz="1600" dirty="0" smtClean="0">
                  <a:solidFill>
                    <a:srgbClr val="008000"/>
                  </a:solidFill>
                </a:rPr>
                <a:t>contact</a:t>
              </a:r>
              <a:endParaRPr lang="en-US" sz="1600" dirty="0">
                <a:solidFill>
                  <a:srgbClr val="008000"/>
                </a:solidFill>
              </a:endParaRPr>
            </a:p>
          </p:txBody>
        </p:sp>
      </p:grpSp>
      <p:grpSp>
        <p:nvGrpSpPr>
          <p:cNvPr id="7" name="Group 6"/>
          <p:cNvGrpSpPr/>
          <p:nvPr/>
        </p:nvGrpSpPr>
        <p:grpSpPr>
          <a:xfrm>
            <a:off x="6894124" y="1524000"/>
            <a:ext cx="1475444" cy="1618919"/>
            <a:chOff x="6894124" y="1143000"/>
            <a:chExt cx="1475444" cy="1214189"/>
          </a:xfrm>
        </p:grpSpPr>
        <p:pic>
          <p:nvPicPr>
            <p:cNvPr id="8" name="Picture 7" descr="nicubunu-Stick-figure-fema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75124" y="1143000"/>
              <a:ext cx="353535" cy="750207"/>
            </a:xfrm>
            <a:prstGeom prst="rect">
              <a:avLst/>
            </a:prstGeom>
          </p:spPr>
        </p:pic>
        <p:sp>
          <p:nvSpPr>
            <p:cNvPr id="15" name="TextBox 14"/>
            <p:cNvSpPr txBox="1"/>
            <p:nvPr/>
          </p:nvSpPr>
          <p:spPr>
            <a:xfrm>
              <a:off x="6894124" y="1918607"/>
              <a:ext cx="1475444" cy="438582"/>
            </a:xfrm>
            <a:prstGeom prst="rect">
              <a:avLst/>
            </a:prstGeom>
            <a:noFill/>
          </p:spPr>
          <p:txBody>
            <a:bodyPr wrap="square" rtlCol="0">
              <a:spAutoFit/>
            </a:bodyPr>
            <a:lstStyle/>
            <a:p>
              <a:r>
                <a:rPr lang="en-US" sz="1600" dirty="0" smtClean="0">
                  <a:solidFill>
                    <a:srgbClr val="FF0000"/>
                  </a:solidFill>
                </a:rPr>
                <a:t>Any </a:t>
              </a:r>
              <a:r>
                <a:rPr lang="en-US" sz="1600" b="1" dirty="0" smtClean="0">
                  <a:solidFill>
                    <a:srgbClr val="FF0000"/>
                  </a:solidFill>
                </a:rPr>
                <a:t>HIV+ female </a:t>
              </a:r>
              <a:r>
                <a:rPr lang="en-US" sz="1600" dirty="0" smtClean="0">
                  <a:solidFill>
                    <a:srgbClr val="FF0000"/>
                  </a:solidFill>
                </a:rPr>
                <a:t>contact</a:t>
              </a:r>
              <a:endParaRPr lang="en-US" sz="1600" dirty="0">
                <a:solidFill>
                  <a:srgbClr val="FF0000"/>
                </a:solidFill>
              </a:endParaRPr>
            </a:p>
          </p:txBody>
        </p:sp>
      </p:grpSp>
      <p:grpSp>
        <p:nvGrpSpPr>
          <p:cNvPr id="6" name="Group 5"/>
          <p:cNvGrpSpPr/>
          <p:nvPr/>
        </p:nvGrpSpPr>
        <p:grpSpPr>
          <a:xfrm>
            <a:off x="6537402" y="3838618"/>
            <a:ext cx="1475444" cy="1772807"/>
            <a:chOff x="5799680" y="3232357"/>
            <a:chExt cx="1475444" cy="1329605"/>
          </a:xfrm>
        </p:grpSpPr>
        <p:pic>
          <p:nvPicPr>
            <p:cNvPr id="26" name="Picture 25" descr="nicubunu-Stick-figure-fema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80680" y="3232357"/>
              <a:ext cx="353535" cy="750207"/>
            </a:xfrm>
            <a:prstGeom prst="rect">
              <a:avLst/>
            </a:prstGeom>
          </p:spPr>
        </p:pic>
        <p:sp>
          <p:nvSpPr>
            <p:cNvPr id="28" name="TextBox 27"/>
            <p:cNvSpPr txBox="1"/>
            <p:nvPr/>
          </p:nvSpPr>
          <p:spPr>
            <a:xfrm>
              <a:off x="5799680" y="4007964"/>
              <a:ext cx="1475444" cy="553998"/>
            </a:xfrm>
            <a:prstGeom prst="rect">
              <a:avLst/>
            </a:prstGeom>
            <a:noFill/>
          </p:spPr>
          <p:txBody>
            <a:bodyPr wrap="square" rtlCol="0">
              <a:spAutoFit/>
            </a:bodyPr>
            <a:lstStyle/>
            <a:p>
              <a:r>
                <a:rPr lang="en-US" sz="1400" dirty="0" smtClean="0">
                  <a:solidFill>
                    <a:srgbClr val="FF9A2A"/>
                  </a:solidFill>
                </a:rPr>
                <a:t>Any </a:t>
              </a:r>
              <a:r>
                <a:rPr lang="en-US" sz="1400" b="1" dirty="0" smtClean="0">
                  <a:solidFill>
                    <a:srgbClr val="FF9A2A"/>
                  </a:solidFill>
                </a:rPr>
                <a:t>HIV+ female </a:t>
              </a:r>
              <a:r>
                <a:rPr lang="en-US" sz="1400" dirty="0" smtClean="0">
                  <a:solidFill>
                    <a:srgbClr val="FF9A2A"/>
                  </a:solidFill>
                </a:rPr>
                <a:t>contact 10+ </a:t>
              </a:r>
              <a:r>
                <a:rPr lang="en-US" sz="1400" dirty="0" err="1" smtClean="0">
                  <a:solidFill>
                    <a:srgbClr val="FF9A2A"/>
                  </a:solidFill>
                </a:rPr>
                <a:t>yrs</a:t>
              </a:r>
              <a:r>
                <a:rPr lang="en-US" sz="1400" dirty="0" smtClean="0">
                  <a:solidFill>
                    <a:srgbClr val="FF9A2A"/>
                  </a:solidFill>
                </a:rPr>
                <a:t> </a:t>
              </a:r>
              <a:r>
                <a:rPr lang="en-US" sz="1400" b="1" dirty="0" smtClean="0">
                  <a:solidFill>
                    <a:srgbClr val="FF9A2A"/>
                  </a:solidFill>
                </a:rPr>
                <a:t>older</a:t>
              </a:r>
              <a:endParaRPr lang="en-US" sz="1400" b="1" dirty="0">
                <a:solidFill>
                  <a:srgbClr val="FF9A2A"/>
                </a:solidFill>
              </a:endParaRPr>
            </a:p>
          </p:txBody>
        </p:sp>
      </p:grpSp>
      <p:sp>
        <p:nvSpPr>
          <p:cNvPr id="40" name="Right Arrow 39"/>
          <p:cNvSpPr/>
          <p:nvPr/>
        </p:nvSpPr>
        <p:spPr>
          <a:xfrm rot="19565704">
            <a:off x="1902851" y="3233098"/>
            <a:ext cx="1715186" cy="203309"/>
          </a:xfrm>
          <a:prstGeom prst="rightArrow">
            <a:avLst>
              <a:gd name="adj1" fmla="val 50000"/>
              <a:gd name="adj2" fmla="val 252643"/>
            </a:avLst>
          </a:prstGeom>
          <a:solidFill>
            <a:srgbClr val="0000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2639737" y="3743613"/>
            <a:ext cx="1694255" cy="307777"/>
          </a:xfrm>
          <a:prstGeom prst="rect">
            <a:avLst/>
          </a:prstGeom>
          <a:noFill/>
          <a:ln>
            <a:noFill/>
          </a:ln>
        </p:spPr>
        <p:txBody>
          <a:bodyPr wrap="square" rtlCol="0">
            <a:spAutoFit/>
          </a:bodyPr>
          <a:lstStyle/>
          <a:p>
            <a:r>
              <a:rPr lang="en-US" sz="1400" dirty="0" err="1">
                <a:solidFill>
                  <a:srgbClr val="0000FF"/>
                </a:solidFill>
              </a:rPr>
              <a:t>a</a:t>
            </a:r>
            <a:r>
              <a:rPr lang="en-US" sz="1400" dirty="0" err="1" smtClean="0">
                <a:solidFill>
                  <a:srgbClr val="0000FF"/>
                </a:solidFill>
              </a:rPr>
              <a:t>RR</a:t>
            </a:r>
            <a:r>
              <a:rPr lang="en-US" sz="1400" dirty="0" smtClean="0">
                <a:solidFill>
                  <a:srgbClr val="0000FF"/>
                </a:solidFill>
              </a:rPr>
              <a:t>: </a:t>
            </a:r>
            <a:r>
              <a:rPr lang="en-US" sz="1400" b="1" dirty="0" smtClean="0">
                <a:solidFill>
                  <a:srgbClr val="0000FF"/>
                </a:solidFill>
              </a:rPr>
              <a:t>3.4 (1.6, 7.1)</a:t>
            </a:r>
            <a:endParaRPr lang="en-US" sz="1400" b="1" dirty="0">
              <a:solidFill>
                <a:srgbClr val="0000FF"/>
              </a:solidFill>
            </a:endParaRPr>
          </a:p>
        </p:txBody>
      </p:sp>
      <p:grpSp>
        <p:nvGrpSpPr>
          <p:cNvPr id="12" name="Group 11"/>
          <p:cNvGrpSpPr/>
          <p:nvPr/>
        </p:nvGrpSpPr>
        <p:grpSpPr>
          <a:xfrm>
            <a:off x="3957954" y="1524000"/>
            <a:ext cx="496744" cy="1481667"/>
            <a:chOff x="3957954" y="1143000"/>
            <a:chExt cx="496744" cy="111125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57954" y="1200152"/>
              <a:ext cx="496744" cy="1054098"/>
            </a:xfrm>
            <a:prstGeom prst="rect">
              <a:avLst/>
            </a:prstGeom>
            <a:noFill/>
            <a:effectLst>
              <a:glow rad="101600">
                <a:srgbClr val="FFFF00">
                  <a:alpha val="75000"/>
                </a:srgbClr>
              </a:glow>
            </a:effectLst>
            <a:scene3d>
              <a:camera prst="orthographicFront"/>
              <a:lightRig rig="threePt" dir="t"/>
            </a:scene3d>
            <a:sp3d>
              <a:bevelT prst="angle"/>
              <a:bevelB prst="angle"/>
            </a:sp3d>
          </p:spPr>
        </p:pic>
        <p:sp>
          <p:nvSpPr>
            <p:cNvPr id="3" name="7-Point Star 2"/>
            <p:cNvSpPr/>
            <p:nvPr/>
          </p:nvSpPr>
          <p:spPr>
            <a:xfrm>
              <a:off x="4223451" y="1143000"/>
              <a:ext cx="222920" cy="209024"/>
            </a:xfrm>
            <a:prstGeom prst="star7">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794287" y="3833075"/>
            <a:ext cx="1601452" cy="1783295"/>
            <a:chOff x="548184" y="3394666"/>
            <a:chExt cx="1601452" cy="1337471"/>
          </a:xfrm>
        </p:grpSpPr>
        <p:pic>
          <p:nvPicPr>
            <p:cNvPr id="25" name="Picture 24" descr="nicubunu-Stick-figure-ma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8057" y="3394666"/>
              <a:ext cx="350778" cy="744358"/>
            </a:xfrm>
            <a:prstGeom prst="rect">
              <a:avLst/>
            </a:prstGeom>
          </p:spPr>
        </p:pic>
        <p:sp>
          <p:nvSpPr>
            <p:cNvPr id="34" name="TextBox 33"/>
            <p:cNvSpPr txBox="1"/>
            <p:nvPr/>
          </p:nvSpPr>
          <p:spPr>
            <a:xfrm>
              <a:off x="548184" y="4178139"/>
              <a:ext cx="1601452" cy="553998"/>
            </a:xfrm>
            <a:prstGeom prst="rect">
              <a:avLst/>
            </a:prstGeom>
            <a:noFill/>
            <a:ln>
              <a:noFill/>
            </a:ln>
          </p:spPr>
          <p:txBody>
            <a:bodyPr wrap="square" rtlCol="0">
              <a:spAutoFit/>
            </a:bodyPr>
            <a:lstStyle/>
            <a:p>
              <a:r>
                <a:rPr lang="en-US" sz="1400" dirty="0" smtClean="0">
                  <a:solidFill>
                    <a:srgbClr val="0000FF"/>
                  </a:solidFill>
                </a:rPr>
                <a:t>Any </a:t>
              </a:r>
              <a:r>
                <a:rPr lang="en-US" sz="1400" b="1" dirty="0" smtClean="0">
                  <a:solidFill>
                    <a:srgbClr val="0000FF"/>
                  </a:solidFill>
                </a:rPr>
                <a:t>HIV+ male </a:t>
              </a:r>
              <a:r>
                <a:rPr lang="en-US" sz="1400" dirty="0" smtClean="0">
                  <a:solidFill>
                    <a:srgbClr val="0000FF"/>
                  </a:solidFill>
                </a:rPr>
                <a:t>contact 10+ </a:t>
              </a:r>
              <a:r>
                <a:rPr lang="en-US" sz="1400" dirty="0" err="1" smtClean="0">
                  <a:solidFill>
                    <a:srgbClr val="0000FF"/>
                  </a:solidFill>
                </a:rPr>
                <a:t>yrs</a:t>
              </a:r>
              <a:r>
                <a:rPr lang="en-US" sz="1400" dirty="0" smtClean="0">
                  <a:solidFill>
                    <a:srgbClr val="0000FF"/>
                  </a:solidFill>
                </a:rPr>
                <a:t> </a:t>
              </a:r>
              <a:r>
                <a:rPr lang="en-US" sz="1400" b="1" dirty="0" smtClean="0">
                  <a:solidFill>
                    <a:srgbClr val="0000FF"/>
                  </a:solidFill>
                </a:rPr>
                <a:t>older</a:t>
              </a:r>
              <a:endParaRPr lang="en-US" sz="1400" b="1" dirty="0">
                <a:solidFill>
                  <a:srgbClr val="0000FF"/>
                </a:solidFill>
              </a:endParaRPr>
            </a:p>
          </p:txBody>
        </p:sp>
      </p:grpSp>
      <p:grpSp>
        <p:nvGrpSpPr>
          <p:cNvPr id="41" name="Group 40"/>
          <p:cNvGrpSpPr/>
          <p:nvPr/>
        </p:nvGrpSpPr>
        <p:grpSpPr>
          <a:xfrm>
            <a:off x="4869479" y="4536710"/>
            <a:ext cx="1667923" cy="1772807"/>
            <a:chOff x="7336779" y="1054158"/>
            <a:chExt cx="1667923" cy="1329605"/>
          </a:xfrm>
        </p:grpSpPr>
        <p:pic>
          <p:nvPicPr>
            <p:cNvPr id="42" name="Picture 41" descr="nicubunu-Stick-figure-fema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717780" y="1054158"/>
              <a:ext cx="353535" cy="750207"/>
            </a:xfrm>
            <a:prstGeom prst="rect">
              <a:avLst/>
            </a:prstGeom>
          </p:spPr>
        </p:pic>
        <p:sp>
          <p:nvSpPr>
            <p:cNvPr id="43" name="TextBox 42"/>
            <p:cNvSpPr txBox="1"/>
            <p:nvPr/>
          </p:nvSpPr>
          <p:spPr>
            <a:xfrm>
              <a:off x="7336779" y="1829765"/>
              <a:ext cx="1667923" cy="553998"/>
            </a:xfrm>
            <a:prstGeom prst="rect">
              <a:avLst/>
            </a:prstGeom>
            <a:noFill/>
          </p:spPr>
          <p:txBody>
            <a:bodyPr wrap="square" rtlCol="0">
              <a:spAutoFit/>
            </a:bodyPr>
            <a:lstStyle/>
            <a:p>
              <a:r>
                <a:rPr lang="en-US" sz="1400" dirty="0">
                  <a:solidFill>
                    <a:srgbClr val="956EFF"/>
                  </a:solidFill>
                </a:rPr>
                <a:t>Any </a:t>
              </a:r>
              <a:r>
                <a:rPr lang="en-US" sz="1400" b="1" dirty="0">
                  <a:solidFill>
                    <a:srgbClr val="956EFF"/>
                  </a:solidFill>
                </a:rPr>
                <a:t>HIV+ female </a:t>
              </a:r>
              <a:r>
                <a:rPr lang="en-US" sz="1400" dirty="0" smtClean="0">
                  <a:solidFill>
                    <a:srgbClr val="956EFF"/>
                  </a:solidFill>
                </a:rPr>
                <a:t>contact </a:t>
              </a:r>
              <a:r>
                <a:rPr lang="en-US" sz="1400" dirty="0">
                  <a:solidFill>
                    <a:srgbClr val="956EFF"/>
                  </a:solidFill>
                </a:rPr>
                <a:t>10+ </a:t>
              </a:r>
              <a:r>
                <a:rPr lang="en-US" sz="1400" dirty="0" err="1">
                  <a:solidFill>
                    <a:srgbClr val="956EFF"/>
                  </a:solidFill>
                </a:rPr>
                <a:t>yrs</a:t>
              </a:r>
              <a:r>
                <a:rPr lang="en-US" sz="1400" dirty="0">
                  <a:solidFill>
                    <a:srgbClr val="956EFF"/>
                  </a:solidFill>
                </a:rPr>
                <a:t> </a:t>
              </a:r>
              <a:r>
                <a:rPr lang="en-US" sz="1400" b="1" dirty="0" smtClean="0">
                  <a:solidFill>
                    <a:srgbClr val="956EFF"/>
                  </a:solidFill>
                </a:rPr>
                <a:t>younger</a:t>
              </a:r>
              <a:endParaRPr lang="en-US" sz="1400" b="1" dirty="0">
                <a:solidFill>
                  <a:srgbClr val="956EFF"/>
                </a:solidFill>
              </a:endParaRPr>
            </a:p>
          </p:txBody>
        </p:sp>
      </p:grpSp>
      <p:grpSp>
        <p:nvGrpSpPr>
          <p:cNvPr id="44" name="Group 43"/>
          <p:cNvGrpSpPr/>
          <p:nvPr/>
        </p:nvGrpSpPr>
        <p:grpSpPr>
          <a:xfrm>
            <a:off x="2843678" y="4531371"/>
            <a:ext cx="1475444" cy="1765008"/>
            <a:chOff x="354898" y="1223615"/>
            <a:chExt cx="1475444" cy="1323756"/>
          </a:xfrm>
        </p:grpSpPr>
        <p:pic>
          <p:nvPicPr>
            <p:cNvPr id="45" name="Picture 44" descr="nicubunu-Stick-figure-ma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91682" y="1223615"/>
              <a:ext cx="350778" cy="744358"/>
            </a:xfrm>
            <a:prstGeom prst="rect">
              <a:avLst/>
            </a:prstGeom>
          </p:spPr>
        </p:pic>
        <p:sp>
          <p:nvSpPr>
            <p:cNvPr id="46" name="TextBox 45"/>
            <p:cNvSpPr txBox="1"/>
            <p:nvPr/>
          </p:nvSpPr>
          <p:spPr>
            <a:xfrm>
              <a:off x="354898" y="1993373"/>
              <a:ext cx="1475444" cy="553998"/>
            </a:xfrm>
            <a:prstGeom prst="rect">
              <a:avLst/>
            </a:prstGeom>
            <a:noFill/>
          </p:spPr>
          <p:txBody>
            <a:bodyPr wrap="square" rtlCol="0">
              <a:spAutoFit/>
            </a:bodyPr>
            <a:lstStyle/>
            <a:p>
              <a:r>
                <a:rPr lang="en-US" sz="1400" dirty="0">
                  <a:solidFill>
                    <a:srgbClr val="660066"/>
                  </a:solidFill>
                </a:rPr>
                <a:t>Any </a:t>
              </a:r>
              <a:r>
                <a:rPr lang="en-US" sz="1400" b="1" dirty="0">
                  <a:solidFill>
                    <a:srgbClr val="660066"/>
                  </a:solidFill>
                </a:rPr>
                <a:t>HIV+ </a:t>
              </a:r>
              <a:r>
                <a:rPr lang="en-US" sz="1400" b="1" dirty="0" smtClean="0">
                  <a:solidFill>
                    <a:srgbClr val="660066"/>
                  </a:solidFill>
                </a:rPr>
                <a:t>male </a:t>
              </a:r>
              <a:r>
                <a:rPr lang="en-US" sz="1400" dirty="0" smtClean="0">
                  <a:solidFill>
                    <a:srgbClr val="660066"/>
                  </a:solidFill>
                </a:rPr>
                <a:t>contact </a:t>
              </a:r>
              <a:r>
                <a:rPr lang="en-US" sz="1400" dirty="0">
                  <a:solidFill>
                    <a:srgbClr val="660066"/>
                  </a:solidFill>
                </a:rPr>
                <a:t>10+ </a:t>
              </a:r>
              <a:r>
                <a:rPr lang="en-US" sz="1400" dirty="0" err="1">
                  <a:solidFill>
                    <a:srgbClr val="660066"/>
                  </a:solidFill>
                </a:rPr>
                <a:t>yrs</a:t>
              </a:r>
              <a:r>
                <a:rPr lang="en-US" sz="1400" dirty="0">
                  <a:solidFill>
                    <a:srgbClr val="660066"/>
                  </a:solidFill>
                </a:rPr>
                <a:t> </a:t>
              </a:r>
              <a:r>
                <a:rPr lang="en-US" sz="1400" b="1" dirty="0" smtClean="0">
                  <a:solidFill>
                    <a:srgbClr val="660066"/>
                  </a:solidFill>
                </a:rPr>
                <a:t>younger</a:t>
              </a:r>
              <a:endParaRPr lang="en-US" sz="1400" b="1" dirty="0">
                <a:solidFill>
                  <a:srgbClr val="660066"/>
                </a:solidFill>
              </a:endParaRPr>
            </a:p>
          </p:txBody>
        </p:sp>
      </p:grpSp>
      <p:sp>
        <p:nvSpPr>
          <p:cNvPr id="47" name="Title 1"/>
          <p:cNvSpPr txBox="1">
            <a:spLocks/>
          </p:cNvSpPr>
          <p:nvPr/>
        </p:nvSpPr>
        <p:spPr>
          <a:xfrm>
            <a:off x="235737" y="47476"/>
            <a:ext cx="8451063"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rgbClr val="000066"/>
                </a:solidFill>
                <a:ea typeface="ＭＳ Ｐゴシック" pitchFamily="-112" charset="-128"/>
                <a:cs typeface="ＭＳ Ｐゴシック" pitchFamily="-112" charset="-128"/>
              </a:rPr>
              <a:t>Results: Predicting Baseline HIV status in </a:t>
            </a:r>
            <a:r>
              <a:rPr lang="en-US" sz="3200" b="1" u="sng" dirty="0" smtClean="0">
                <a:solidFill>
                  <a:srgbClr val="000066"/>
                </a:solidFill>
                <a:ea typeface="ＭＳ Ｐゴシック" pitchFamily="-112" charset="-128"/>
                <a:cs typeface="ＭＳ Ｐゴシック" pitchFamily="-112" charset="-128"/>
              </a:rPr>
              <a:t>Young</a:t>
            </a:r>
            <a:r>
              <a:rPr lang="en-US" sz="3200" dirty="0" smtClean="0">
                <a:solidFill>
                  <a:srgbClr val="000066"/>
                </a:solidFill>
                <a:ea typeface="ＭＳ Ｐゴシック" pitchFamily="-112" charset="-128"/>
                <a:cs typeface="ＭＳ Ｐゴシック" pitchFamily="-112" charset="-128"/>
              </a:rPr>
              <a:t> </a:t>
            </a:r>
            <a:r>
              <a:rPr lang="en-US" sz="3200" b="1" u="sng" dirty="0" smtClean="0">
                <a:solidFill>
                  <a:srgbClr val="000066"/>
                </a:solidFill>
                <a:ea typeface="ＭＳ Ｐゴシック" pitchFamily="-112" charset="-128"/>
                <a:cs typeface="ＭＳ Ｐゴシック" pitchFamily="-112" charset="-128"/>
              </a:rPr>
              <a:t>Women</a:t>
            </a:r>
            <a:r>
              <a:rPr lang="en-US" sz="3200" dirty="0" smtClean="0">
                <a:solidFill>
                  <a:srgbClr val="000066"/>
                </a:solidFill>
                <a:ea typeface="ＭＳ Ｐゴシック" pitchFamily="-112" charset="-128"/>
                <a:cs typeface="ＭＳ Ｐゴシック" pitchFamily="-112" charset="-128"/>
              </a:rPr>
              <a:t> (15-24 years)</a:t>
            </a:r>
            <a:endParaRPr lang="en-US" sz="3200" dirty="0"/>
          </a:p>
        </p:txBody>
      </p:sp>
    </p:spTree>
    <p:extLst>
      <p:ext uri="{BB962C8B-B14F-4D97-AF65-F5344CB8AC3E}">
        <p14:creationId xmlns:p14="http://schemas.microsoft.com/office/powerpoint/2010/main" val="31934125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811798" y="4651024"/>
            <a:ext cx="2505731" cy="1823474"/>
            <a:chOff x="2499864" y="3471802"/>
            <a:chExt cx="2505731" cy="1367606"/>
          </a:xfrm>
        </p:grpSpPr>
        <p:pic>
          <p:nvPicPr>
            <p:cNvPr id="5" name="Picture 4" descr="nicubunu-Stick-figure-ma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998804" y="3471802"/>
              <a:ext cx="350778" cy="744358"/>
            </a:xfrm>
            <a:prstGeom prst="rect">
              <a:avLst/>
            </a:prstGeom>
          </p:spPr>
        </p:pic>
        <p:sp>
          <p:nvSpPr>
            <p:cNvPr id="13" name="TextBox 12"/>
            <p:cNvSpPr txBox="1"/>
            <p:nvPr/>
          </p:nvSpPr>
          <p:spPr>
            <a:xfrm>
              <a:off x="2499864" y="4216160"/>
              <a:ext cx="2505731" cy="623248"/>
            </a:xfrm>
            <a:prstGeom prst="rect">
              <a:avLst/>
            </a:prstGeom>
            <a:noFill/>
          </p:spPr>
          <p:txBody>
            <a:bodyPr wrap="square" rtlCol="0">
              <a:spAutoFit/>
            </a:bodyPr>
            <a:lstStyle/>
            <a:p>
              <a:r>
                <a:rPr lang="en-US" sz="1600" dirty="0">
                  <a:solidFill>
                    <a:srgbClr val="0000FF"/>
                  </a:solidFill>
                </a:rPr>
                <a:t>Any</a:t>
              </a:r>
              <a:r>
                <a:rPr lang="en-US" sz="1600" b="1" dirty="0">
                  <a:solidFill>
                    <a:srgbClr val="0000FF"/>
                  </a:solidFill>
                </a:rPr>
                <a:t> HIV+ male </a:t>
              </a:r>
              <a:r>
                <a:rPr lang="en-US" sz="1600" dirty="0" smtClean="0">
                  <a:solidFill>
                    <a:srgbClr val="0000FF"/>
                  </a:solidFill>
                </a:rPr>
                <a:t>contact </a:t>
              </a:r>
              <a:r>
                <a:rPr lang="en-US" sz="1600" dirty="0">
                  <a:solidFill>
                    <a:srgbClr val="0000FF"/>
                  </a:solidFill>
                </a:rPr>
                <a:t>10+ </a:t>
              </a:r>
              <a:r>
                <a:rPr lang="en-US" sz="1600" dirty="0" err="1">
                  <a:solidFill>
                    <a:srgbClr val="0000FF"/>
                  </a:solidFill>
                </a:rPr>
                <a:t>yrs</a:t>
              </a:r>
              <a:r>
                <a:rPr lang="en-US" sz="1600" dirty="0">
                  <a:solidFill>
                    <a:srgbClr val="0000FF"/>
                  </a:solidFill>
                </a:rPr>
                <a:t> </a:t>
              </a:r>
              <a:r>
                <a:rPr lang="en-US" sz="1600" b="1" dirty="0">
                  <a:solidFill>
                    <a:srgbClr val="0000FF"/>
                  </a:solidFill>
                </a:rPr>
                <a:t>older</a:t>
              </a:r>
              <a:r>
                <a:rPr lang="en-US" sz="1600" dirty="0">
                  <a:solidFill>
                    <a:srgbClr val="0000FF"/>
                  </a:solidFill>
                </a:rPr>
                <a:t> in the </a:t>
              </a:r>
              <a:r>
                <a:rPr lang="en-US" sz="1600" u="sng" dirty="0" smtClean="0">
                  <a:solidFill>
                    <a:srgbClr val="0000FF"/>
                  </a:solidFill>
                </a:rPr>
                <a:t>FREE TIME </a:t>
              </a:r>
              <a:r>
                <a:rPr lang="en-US" sz="1600" dirty="0" smtClean="0">
                  <a:solidFill>
                    <a:srgbClr val="0000FF"/>
                  </a:solidFill>
                </a:rPr>
                <a:t>domain</a:t>
              </a:r>
              <a:endParaRPr lang="en-US" sz="1600" dirty="0">
                <a:solidFill>
                  <a:srgbClr val="0000FF"/>
                </a:solidFill>
              </a:endParaRPr>
            </a:p>
          </p:txBody>
        </p:sp>
      </p:grpSp>
      <p:sp>
        <p:nvSpPr>
          <p:cNvPr id="17" name="TextBox 16"/>
          <p:cNvSpPr txBox="1"/>
          <p:nvPr/>
        </p:nvSpPr>
        <p:spPr>
          <a:xfrm>
            <a:off x="3620237" y="4045732"/>
            <a:ext cx="1001351" cy="523220"/>
          </a:xfrm>
          <a:prstGeom prst="rect">
            <a:avLst/>
          </a:prstGeom>
          <a:noFill/>
        </p:spPr>
        <p:txBody>
          <a:bodyPr wrap="square" rtlCol="0">
            <a:spAutoFit/>
          </a:bodyPr>
          <a:lstStyle/>
          <a:p>
            <a:r>
              <a:rPr lang="en-US" sz="1400" dirty="0" err="1">
                <a:solidFill>
                  <a:srgbClr val="0000FF"/>
                </a:solidFill>
              </a:rPr>
              <a:t>a</a:t>
            </a:r>
            <a:r>
              <a:rPr lang="en-US" sz="1400" dirty="0" err="1" smtClean="0">
                <a:solidFill>
                  <a:srgbClr val="0000FF"/>
                </a:solidFill>
              </a:rPr>
              <a:t>RR</a:t>
            </a:r>
            <a:r>
              <a:rPr lang="en-US" sz="1400" dirty="0" smtClean="0">
                <a:solidFill>
                  <a:srgbClr val="0000FF"/>
                </a:solidFill>
              </a:rPr>
              <a:t>: </a:t>
            </a:r>
            <a:r>
              <a:rPr lang="en-US" sz="1400" b="1" dirty="0" smtClean="0">
                <a:solidFill>
                  <a:srgbClr val="0000FF"/>
                </a:solidFill>
              </a:rPr>
              <a:t>7.9 (3.2, 19)</a:t>
            </a:r>
            <a:endParaRPr lang="en-US" sz="1400" b="1" dirty="0">
              <a:solidFill>
                <a:srgbClr val="0000FF"/>
              </a:solidFill>
            </a:endParaRPr>
          </a:p>
        </p:txBody>
      </p:sp>
      <p:grpSp>
        <p:nvGrpSpPr>
          <p:cNvPr id="9" name="Group 8"/>
          <p:cNvGrpSpPr/>
          <p:nvPr/>
        </p:nvGrpSpPr>
        <p:grpSpPr>
          <a:xfrm>
            <a:off x="248082" y="4309808"/>
            <a:ext cx="2251783" cy="1875628"/>
            <a:chOff x="248081" y="3394666"/>
            <a:chExt cx="2251783" cy="1406721"/>
          </a:xfrm>
        </p:grpSpPr>
        <p:pic>
          <p:nvPicPr>
            <p:cNvPr id="25" name="Picture 24" descr="nicubunu-Stick-figure-ma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8057" y="3394666"/>
              <a:ext cx="350778" cy="744358"/>
            </a:xfrm>
            <a:prstGeom prst="rect">
              <a:avLst/>
            </a:prstGeom>
          </p:spPr>
        </p:pic>
        <p:sp>
          <p:nvSpPr>
            <p:cNvPr id="27" name="TextBox 26"/>
            <p:cNvSpPr txBox="1"/>
            <p:nvPr/>
          </p:nvSpPr>
          <p:spPr>
            <a:xfrm>
              <a:off x="248081" y="4178139"/>
              <a:ext cx="2251783" cy="623248"/>
            </a:xfrm>
            <a:prstGeom prst="rect">
              <a:avLst/>
            </a:prstGeom>
            <a:noFill/>
            <a:ln>
              <a:noFill/>
            </a:ln>
          </p:spPr>
          <p:txBody>
            <a:bodyPr wrap="square" rtlCol="0">
              <a:spAutoFit/>
            </a:bodyPr>
            <a:lstStyle/>
            <a:p>
              <a:r>
                <a:rPr lang="en-US" sz="1600" dirty="0" smtClean="0">
                  <a:solidFill>
                    <a:srgbClr val="0000FF"/>
                  </a:solidFill>
                </a:rPr>
                <a:t>Any </a:t>
              </a:r>
              <a:r>
                <a:rPr lang="en-US" sz="1600" b="1" dirty="0" smtClean="0">
                  <a:solidFill>
                    <a:srgbClr val="0000FF"/>
                  </a:solidFill>
                </a:rPr>
                <a:t>HIV+ male </a:t>
              </a:r>
              <a:r>
                <a:rPr lang="en-US" sz="1600" dirty="0" smtClean="0">
                  <a:solidFill>
                    <a:srgbClr val="0000FF"/>
                  </a:solidFill>
                </a:rPr>
                <a:t>contact 10+ </a:t>
              </a:r>
              <a:r>
                <a:rPr lang="en-US" sz="1600" dirty="0" err="1" smtClean="0">
                  <a:solidFill>
                    <a:srgbClr val="0000FF"/>
                  </a:solidFill>
                </a:rPr>
                <a:t>yrs</a:t>
              </a:r>
              <a:r>
                <a:rPr lang="en-US" sz="1600" dirty="0" smtClean="0">
                  <a:solidFill>
                    <a:srgbClr val="0000FF"/>
                  </a:solidFill>
                </a:rPr>
                <a:t> </a:t>
              </a:r>
              <a:r>
                <a:rPr lang="en-US" sz="1600" b="1" dirty="0" smtClean="0">
                  <a:solidFill>
                    <a:srgbClr val="0000FF"/>
                  </a:solidFill>
                </a:rPr>
                <a:t>older</a:t>
              </a:r>
              <a:r>
                <a:rPr lang="en-US" sz="1600" dirty="0" smtClean="0">
                  <a:solidFill>
                    <a:srgbClr val="0000FF"/>
                  </a:solidFill>
                </a:rPr>
                <a:t> in the </a:t>
              </a:r>
              <a:r>
                <a:rPr lang="en-US" sz="1600" u="sng" dirty="0" smtClean="0">
                  <a:solidFill>
                    <a:srgbClr val="0000FF"/>
                  </a:solidFill>
                </a:rPr>
                <a:t>FOOD</a:t>
              </a:r>
              <a:r>
                <a:rPr lang="en-US" sz="1600" dirty="0" smtClean="0">
                  <a:solidFill>
                    <a:srgbClr val="0000FF"/>
                  </a:solidFill>
                </a:rPr>
                <a:t> domain</a:t>
              </a:r>
              <a:endParaRPr lang="en-US" sz="1600" dirty="0">
                <a:solidFill>
                  <a:srgbClr val="0000FF"/>
                </a:solidFill>
              </a:endParaRPr>
            </a:p>
          </p:txBody>
        </p:sp>
      </p:grpSp>
      <p:sp>
        <p:nvSpPr>
          <p:cNvPr id="40" name="Right Arrow 39"/>
          <p:cNvSpPr/>
          <p:nvPr/>
        </p:nvSpPr>
        <p:spPr>
          <a:xfrm rot="19565704">
            <a:off x="1132073" y="3793437"/>
            <a:ext cx="2629425" cy="207715"/>
          </a:xfrm>
          <a:prstGeom prst="rightArrow">
            <a:avLst>
              <a:gd name="adj1" fmla="val 50000"/>
              <a:gd name="adj2" fmla="val 252643"/>
            </a:avLst>
          </a:prstGeom>
          <a:solidFill>
            <a:srgbClr val="0000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ight Arrow 40"/>
          <p:cNvSpPr/>
          <p:nvPr/>
        </p:nvSpPr>
        <p:spPr>
          <a:xfrm rot="17878558" flipV="1">
            <a:off x="2808901" y="3722951"/>
            <a:ext cx="1852691" cy="135317"/>
          </a:xfrm>
          <a:prstGeom prst="rightArrow">
            <a:avLst>
              <a:gd name="adj1" fmla="val 50000"/>
              <a:gd name="adj2" fmla="val 252643"/>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ight Arrow 41"/>
          <p:cNvSpPr/>
          <p:nvPr/>
        </p:nvSpPr>
        <p:spPr>
          <a:xfrm rot="13772959" flipV="1">
            <a:off x="4030594" y="3772743"/>
            <a:ext cx="1852691" cy="135317"/>
          </a:xfrm>
          <a:prstGeom prst="rightArrow">
            <a:avLst>
              <a:gd name="adj1" fmla="val 50000"/>
              <a:gd name="adj2" fmla="val 252643"/>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909429" y="3669955"/>
            <a:ext cx="1185957" cy="523220"/>
          </a:xfrm>
          <a:prstGeom prst="rect">
            <a:avLst/>
          </a:prstGeom>
          <a:noFill/>
          <a:ln>
            <a:noFill/>
          </a:ln>
        </p:spPr>
        <p:txBody>
          <a:bodyPr wrap="square" rtlCol="0">
            <a:spAutoFit/>
          </a:bodyPr>
          <a:lstStyle/>
          <a:p>
            <a:r>
              <a:rPr lang="en-US" sz="1400" dirty="0" err="1">
                <a:solidFill>
                  <a:srgbClr val="0000FF"/>
                </a:solidFill>
              </a:rPr>
              <a:t>a</a:t>
            </a:r>
            <a:r>
              <a:rPr lang="en-US" sz="1400" dirty="0" err="1" smtClean="0">
                <a:solidFill>
                  <a:srgbClr val="0000FF"/>
                </a:solidFill>
              </a:rPr>
              <a:t>RR</a:t>
            </a:r>
            <a:r>
              <a:rPr lang="en-US" sz="1400" dirty="0" smtClean="0">
                <a:solidFill>
                  <a:srgbClr val="0000FF"/>
                </a:solidFill>
              </a:rPr>
              <a:t>: </a:t>
            </a:r>
            <a:r>
              <a:rPr lang="en-US" sz="1400" b="1" dirty="0" smtClean="0">
                <a:solidFill>
                  <a:srgbClr val="0000FF"/>
                </a:solidFill>
              </a:rPr>
              <a:t>4.1 (1.4, 11.7)</a:t>
            </a:r>
            <a:endParaRPr lang="en-US" sz="1400" b="1" dirty="0">
              <a:solidFill>
                <a:srgbClr val="0000FF"/>
              </a:solidFill>
            </a:endParaRPr>
          </a:p>
        </p:txBody>
      </p:sp>
      <p:grpSp>
        <p:nvGrpSpPr>
          <p:cNvPr id="10" name="Group 9"/>
          <p:cNvGrpSpPr/>
          <p:nvPr/>
        </p:nvGrpSpPr>
        <p:grpSpPr>
          <a:xfrm>
            <a:off x="3957954" y="1524000"/>
            <a:ext cx="496744" cy="1481667"/>
            <a:chOff x="3957954" y="1143000"/>
            <a:chExt cx="496744" cy="111125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957954" y="1200152"/>
              <a:ext cx="496744" cy="1054098"/>
            </a:xfrm>
            <a:prstGeom prst="rect">
              <a:avLst/>
            </a:prstGeom>
            <a:noFill/>
            <a:effectLst>
              <a:glow rad="101600">
                <a:srgbClr val="FFFF00">
                  <a:alpha val="75000"/>
                </a:srgbClr>
              </a:glow>
            </a:effectLst>
            <a:scene3d>
              <a:camera prst="orthographicFront"/>
              <a:lightRig rig="threePt" dir="t"/>
            </a:scene3d>
            <a:sp3d>
              <a:bevelT prst="angle"/>
              <a:bevelB prst="angle"/>
            </a:sp3d>
          </p:spPr>
        </p:pic>
        <p:sp>
          <p:nvSpPr>
            <p:cNvPr id="3" name="7-Point Star 2"/>
            <p:cNvSpPr/>
            <p:nvPr/>
          </p:nvSpPr>
          <p:spPr>
            <a:xfrm>
              <a:off x="4223451" y="1143000"/>
              <a:ext cx="222920" cy="209024"/>
            </a:xfrm>
            <a:prstGeom prst="star7">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5317528" y="3968176"/>
            <a:ext cx="2418256" cy="1801520"/>
            <a:chOff x="5062044" y="3174191"/>
            <a:chExt cx="2418256" cy="1351140"/>
          </a:xfrm>
        </p:grpSpPr>
        <p:sp>
          <p:nvSpPr>
            <p:cNvPr id="15" name="TextBox 14"/>
            <p:cNvSpPr txBox="1"/>
            <p:nvPr/>
          </p:nvSpPr>
          <p:spPr>
            <a:xfrm>
              <a:off x="5062044" y="3902083"/>
              <a:ext cx="2418256" cy="623248"/>
            </a:xfrm>
            <a:prstGeom prst="rect">
              <a:avLst/>
            </a:prstGeom>
            <a:noFill/>
          </p:spPr>
          <p:txBody>
            <a:bodyPr wrap="square" rtlCol="0">
              <a:spAutoFit/>
            </a:bodyPr>
            <a:lstStyle/>
            <a:p>
              <a:r>
                <a:rPr lang="en-US" sz="1600" dirty="0">
                  <a:solidFill>
                    <a:srgbClr val="0000FF"/>
                  </a:solidFill>
                </a:rPr>
                <a:t>Any </a:t>
              </a:r>
              <a:r>
                <a:rPr lang="en-US" sz="1600" b="1" dirty="0">
                  <a:solidFill>
                    <a:srgbClr val="0000FF"/>
                  </a:solidFill>
                </a:rPr>
                <a:t>HIV+ male </a:t>
              </a:r>
              <a:r>
                <a:rPr lang="en-US" sz="1600" dirty="0" smtClean="0">
                  <a:solidFill>
                    <a:srgbClr val="0000FF"/>
                  </a:solidFill>
                </a:rPr>
                <a:t>contact </a:t>
              </a:r>
              <a:r>
                <a:rPr lang="en-US" sz="1600" dirty="0">
                  <a:solidFill>
                    <a:srgbClr val="0000FF"/>
                  </a:solidFill>
                </a:rPr>
                <a:t>10+ </a:t>
              </a:r>
              <a:r>
                <a:rPr lang="en-US" sz="1600" dirty="0" err="1">
                  <a:solidFill>
                    <a:srgbClr val="0000FF"/>
                  </a:solidFill>
                </a:rPr>
                <a:t>yrs</a:t>
              </a:r>
              <a:r>
                <a:rPr lang="en-US" sz="1600" dirty="0">
                  <a:solidFill>
                    <a:srgbClr val="0000FF"/>
                  </a:solidFill>
                </a:rPr>
                <a:t> </a:t>
              </a:r>
              <a:r>
                <a:rPr lang="en-US" sz="1600" b="1" dirty="0">
                  <a:solidFill>
                    <a:srgbClr val="0000FF"/>
                  </a:solidFill>
                </a:rPr>
                <a:t>older</a:t>
              </a:r>
              <a:r>
                <a:rPr lang="en-US" sz="1600" dirty="0">
                  <a:solidFill>
                    <a:srgbClr val="0000FF"/>
                  </a:solidFill>
                </a:rPr>
                <a:t> in the </a:t>
              </a:r>
              <a:r>
                <a:rPr lang="en-US" sz="1600" u="sng" dirty="0" smtClean="0">
                  <a:solidFill>
                    <a:srgbClr val="0000FF"/>
                  </a:solidFill>
                </a:rPr>
                <a:t>HEALTH</a:t>
              </a:r>
              <a:r>
                <a:rPr lang="en-US" sz="1600" dirty="0" smtClean="0">
                  <a:solidFill>
                    <a:srgbClr val="0000FF"/>
                  </a:solidFill>
                </a:rPr>
                <a:t> domain</a:t>
              </a:r>
              <a:endParaRPr lang="en-US" sz="1600" dirty="0">
                <a:solidFill>
                  <a:srgbClr val="0000FF"/>
                </a:solidFill>
              </a:endParaRPr>
            </a:p>
          </p:txBody>
        </p:sp>
        <p:pic>
          <p:nvPicPr>
            <p:cNvPr id="20" name="Picture 19" descr="nicubunu-Stick-figure-ma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467426" y="3174191"/>
              <a:ext cx="350778" cy="744358"/>
            </a:xfrm>
            <a:prstGeom prst="rect">
              <a:avLst/>
            </a:prstGeom>
          </p:spPr>
        </p:pic>
      </p:grpSp>
      <p:sp>
        <p:nvSpPr>
          <p:cNvPr id="21" name="TextBox 20"/>
          <p:cNvSpPr txBox="1"/>
          <p:nvPr/>
        </p:nvSpPr>
        <p:spPr>
          <a:xfrm>
            <a:off x="5072338" y="3311997"/>
            <a:ext cx="1001351" cy="523220"/>
          </a:xfrm>
          <a:prstGeom prst="rect">
            <a:avLst/>
          </a:prstGeom>
          <a:noFill/>
        </p:spPr>
        <p:txBody>
          <a:bodyPr wrap="square" rtlCol="0">
            <a:spAutoFit/>
          </a:bodyPr>
          <a:lstStyle/>
          <a:p>
            <a:r>
              <a:rPr lang="en-US" sz="1400" dirty="0" err="1">
                <a:solidFill>
                  <a:srgbClr val="0000FF"/>
                </a:solidFill>
              </a:rPr>
              <a:t>a</a:t>
            </a:r>
            <a:r>
              <a:rPr lang="en-US" sz="1400" dirty="0" err="1" smtClean="0">
                <a:solidFill>
                  <a:srgbClr val="0000FF"/>
                </a:solidFill>
              </a:rPr>
              <a:t>RR</a:t>
            </a:r>
            <a:r>
              <a:rPr lang="en-US" sz="1400" dirty="0" smtClean="0">
                <a:solidFill>
                  <a:srgbClr val="0000FF"/>
                </a:solidFill>
              </a:rPr>
              <a:t>: </a:t>
            </a:r>
            <a:r>
              <a:rPr lang="en-US" sz="1400" b="1" dirty="0" smtClean="0">
                <a:solidFill>
                  <a:srgbClr val="0000FF"/>
                </a:solidFill>
              </a:rPr>
              <a:t>3.5 (1.2, 10)</a:t>
            </a:r>
            <a:endParaRPr lang="en-US" sz="1400" b="1" dirty="0">
              <a:solidFill>
                <a:srgbClr val="0000FF"/>
              </a:solidFill>
            </a:endParaRPr>
          </a:p>
        </p:txBody>
      </p:sp>
      <p:sp>
        <p:nvSpPr>
          <p:cNvPr id="22" name="Title 1"/>
          <p:cNvSpPr>
            <a:spLocks noGrp="1"/>
          </p:cNvSpPr>
          <p:nvPr>
            <p:ph type="title"/>
          </p:nvPr>
        </p:nvSpPr>
        <p:spPr>
          <a:xfrm>
            <a:off x="372795" y="156912"/>
            <a:ext cx="8509000" cy="990600"/>
          </a:xfrm>
        </p:spPr>
        <p:txBody>
          <a:bodyPr>
            <a:normAutofit fontScale="90000"/>
          </a:bodyPr>
          <a:lstStyle/>
          <a:p>
            <a:r>
              <a:rPr lang="en-US" sz="3600" dirty="0">
                <a:solidFill>
                  <a:srgbClr val="000066"/>
                </a:solidFill>
                <a:ea typeface="ＭＳ Ｐゴシック" pitchFamily="-112" charset="-128"/>
                <a:cs typeface="ＭＳ Ｐゴシック" pitchFamily="-112" charset="-128"/>
              </a:rPr>
              <a:t>Results: Predicting Baseline HIV status in </a:t>
            </a:r>
            <a:r>
              <a:rPr lang="en-US" sz="3600" b="1" u="sng" dirty="0">
                <a:solidFill>
                  <a:srgbClr val="000066"/>
                </a:solidFill>
                <a:ea typeface="ＭＳ Ｐゴシック" pitchFamily="-112" charset="-128"/>
                <a:cs typeface="ＭＳ Ｐゴシック" pitchFamily="-112" charset="-128"/>
              </a:rPr>
              <a:t>Young </a:t>
            </a:r>
            <a:r>
              <a:rPr lang="en-US" sz="3600" b="1" u="sng" dirty="0" smtClean="0">
                <a:solidFill>
                  <a:srgbClr val="000066"/>
                </a:solidFill>
                <a:ea typeface="ＭＳ Ｐゴシック" pitchFamily="-112" charset="-128"/>
                <a:cs typeface="ＭＳ Ｐゴシック" pitchFamily="-112" charset="-128"/>
              </a:rPr>
              <a:t>Women (14-24 years)</a:t>
            </a:r>
            <a:endParaRPr lang="en-US" sz="2200" b="1" u="sng" dirty="0"/>
          </a:p>
        </p:txBody>
      </p:sp>
    </p:spTree>
    <p:extLst>
      <p:ext uri="{BB962C8B-B14F-4D97-AF65-F5344CB8AC3E}">
        <p14:creationId xmlns:p14="http://schemas.microsoft.com/office/powerpoint/2010/main" val="39289599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p:cNvSpPr>
          <p:nvPr>
            <p:ph idx="1"/>
          </p:nvPr>
        </p:nvSpPr>
        <p:spPr/>
        <p:txBody>
          <a:bodyPr/>
          <a:lstStyle/>
          <a:p>
            <a:pPr marL="0" indent="0">
              <a:buFontTx/>
              <a:buNone/>
            </a:pPr>
            <a:r>
              <a:rPr lang="en-US" dirty="0">
                <a:latin typeface="Gill Sans MT" charset="0"/>
              </a:rPr>
              <a:t>Pave the path to HIV </a:t>
            </a:r>
            <a:r>
              <a:rPr lang="en-US" dirty="0" smtClean="0">
                <a:latin typeface="Gill Sans MT" charset="0"/>
              </a:rPr>
              <a:t>eradication through </a:t>
            </a:r>
            <a:r>
              <a:rPr lang="en-US" dirty="0">
                <a:latin typeface="Gill Sans MT" charset="0"/>
              </a:rPr>
              <a:t>the entry point of improving community health </a:t>
            </a:r>
          </a:p>
        </p:txBody>
      </p:sp>
      <p:pic>
        <p:nvPicPr>
          <p:cNvPr id="30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0150" y="3332163"/>
            <a:ext cx="2889250" cy="180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077" name="Content Placeholder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322638"/>
            <a:ext cx="28956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519488"/>
            <a:ext cx="2930525"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solidFill>
                  <a:srgbClr val="000066"/>
                </a:solidFill>
                <a:ea typeface="ＭＳ Ｐゴシック" pitchFamily="-112" charset="-128"/>
                <a:cs typeface="ＭＳ Ｐゴシック" pitchFamily="-112" charset="-128"/>
              </a:rPr>
              <a:t>Vision</a:t>
            </a:r>
          </a:p>
        </p:txBody>
      </p:sp>
    </p:spTree>
    <p:extLst>
      <p:ext uri="{BB962C8B-B14F-4D97-AF65-F5344CB8AC3E}">
        <p14:creationId xmlns:p14="http://schemas.microsoft.com/office/powerpoint/2010/main" val="10958597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6128" y="1348923"/>
            <a:ext cx="8229600" cy="4951861"/>
          </a:xfrm>
        </p:spPr>
        <p:txBody>
          <a:bodyPr>
            <a:normAutofit fontScale="92500"/>
          </a:bodyPr>
          <a:lstStyle/>
          <a:p>
            <a:r>
              <a:rPr lang="en-US" dirty="0" smtClean="0"/>
              <a:t>Having HIV+ contacts in social network predicts one’s HIV status, after adjusting for individual risk factors</a:t>
            </a:r>
          </a:p>
          <a:p>
            <a:pPr lvl="1"/>
            <a:r>
              <a:rPr lang="en-US" dirty="0" smtClean="0"/>
              <a:t>Illustrates </a:t>
            </a:r>
            <a:r>
              <a:rPr lang="en-US" dirty="0"/>
              <a:t>social context for shared HIV risk and HIV+ peer </a:t>
            </a:r>
            <a:r>
              <a:rPr lang="en-US" dirty="0" smtClean="0"/>
              <a:t>relationships</a:t>
            </a:r>
          </a:p>
          <a:p>
            <a:r>
              <a:rPr lang="en-US" dirty="0" smtClean="0"/>
              <a:t>Longitudinal social network and </a:t>
            </a:r>
            <a:r>
              <a:rPr lang="en-US" dirty="0" err="1" smtClean="0"/>
              <a:t>seroconversion</a:t>
            </a:r>
            <a:r>
              <a:rPr lang="en-US" dirty="0" smtClean="0"/>
              <a:t> data will be available to investigate potential to</a:t>
            </a:r>
            <a:r>
              <a:rPr lang="en-US" dirty="0"/>
              <a:t>: </a:t>
            </a:r>
            <a:endParaRPr lang="en-US" dirty="0" smtClean="0"/>
          </a:p>
          <a:p>
            <a:pPr lvl="1"/>
            <a:r>
              <a:rPr lang="en-US" dirty="0" smtClean="0"/>
              <a:t>Predict </a:t>
            </a:r>
            <a:r>
              <a:rPr lang="en-US" dirty="0" err="1"/>
              <a:t>seroconversion</a:t>
            </a:r>
            <a:r>
              <a:rPr lang="en-US" dirty="0"/>
              <a:t> to inform targeted prevention and self-testing </a:t>
            </a:r>
            <a:endParaRPr lang="en-US" dirty="0" smtClean="0"/>
          </a:p>
          <a:p>
            <a:pPr lvl="1"/>
            <a:r>
              <a:rPr lang="en-US" dirty="0" smtClean="0"/>
              <a:t>Enhance </a:t>
            </a:r>
            <a:r>
              <a:rPr lang="en-US" dirty="0"/>
              <a:t>care cascade through peer support network </a:t>
            </a:r>
          </a:p>
          <a:p>
            <a:endParaRPr lang="en-US" dirty="0" smtClean="0"/>
          </a:p>
        </p:txBody>
      </p:sp>
      <p:sp>
        <p:nvSpPr>
          <p:cNvPr id="6" name="Title 1"/>
          <p:cNvSpPr>
            <a:spLocks noGrp="1"/>
          </p:cNvSpPr>
          <p:nvPr>
            <p:ph type="title"/>
          </p:nvPr>
        </p:nvSpPr>
        <p:spPr>
          <a:xfrm>
            <a:off x="205431" y="4763"/>
            <a:ext cx="8938569" cy="1143000"/>
          </a:xfrm>
        </p:spPr>
        <p:txBody>
          <a:bodyPr>
            <a:noAutofit/>
          </a:bodyPr>
          <a:lstStyle/>
          <a:p>
            <a:r>
              <a:rPr lang="en-US" sz="4000" dirty="0" smtClean="0">
                <a:solidFill>
                  <a:srgbClr val="000066"/>
                </a:solidFill>
                <a:ea typeface="ＭＳ Ｐゴシック" pitchFamily="-112" charset="-128"/>
                <a:cs typeface="ＭＳ Ｐゴシック" pitchFamily="-112" charset="-128"/>
              </a:rPr>
              <a:t>Putting social networks to use</a:t>
            </a:r>
            <a:r>
              <a:rPr lang="is-IS" sz="4000" dirty="0" smtClean="0">
                <a:solidFill>
                  <a:srgbClr val="000066"/>
                </a:solidFill>
                <a:ea typeface="ＭＳ Ｐゴシック" pitchFamily="-112" charset="-128"/>
                <a:cs typeface="ＭＳ Ｐゴシック" pitchFamily="-112" charset="-128"/>
              </a:rPr>
              <a:t>….</a:t>
            </a:r>
            <a:endParaRPr lang="en-US" sz="4000" dirty="0">
              <a:solidFill>
                <a:srgbClr val="000066"/>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7674649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572"/>
            <a:ext cx="8982924" cy="1143000"/>
          </a:xfrm>
        </p:spPr>
        <p:txBody>
          <a:bodyPr>
            <a:normAutofit fontScale="90000"/>
          </a:bodyPr>
          <a:lstStyle/>
          <a:p>
            <a:r>
              <a:rPr lang="en-US" dirty="0">
                <a:solidFill>
                  <a:srgbClr val="000066"/>
                </a:solidFill>
                <a:ea typeface="ＭＳ Ｐゴシック" pitchFamily="-112" charset="-128"/>
                <a:cs typeface="ＭＳ Ｐゴシック" pitchFamily="-112" charset="-128"/>
              </a:rPr>
              <a:t>Next steps towards eradication</a:t>
            </a:r>
            <a:r>
              <a:rPr lang="is-IS" dirty="0">
                <a:solidFill>
                  <a:srgbClr val="000066"/>
                </a:solidFill>
                <a:ea typeface="ＭＳ Ｐゴシック" pitchFamily="-112" charset="-128"/>
                <a:cs typeface="ＭＳ Ｐゴシック" pitchFamily="-112" charset="-128"/>
              </a:rPr>
              <a:t>: 3</a:t>
            </a:r>
            <a:r>
              <a:rPr lang="is-IS" baseline="30000" dirty="0">
                <a:solidFill>
                  <a:srgbClr val="000066"/>
                </a:solidFill>
                <a:ea typeface="ＭＳ Ｐゴシック" pitchFamily="-112" charset="-128"/>
                <a:cs typeface="ＭＳ Ｐゴシック" pitchFamily="-112" charset="-128"/>
              </a:rPr>
              <a:t>nd </a:t>
            </a:r>
            <a:r>
              <a:rPr lang="is-IS" dirty="0">
                <a:solidFill>
                  <a:srgbClr val="000066"/>
                </a:solidFill>
                <a:ea typeface="ＭＳ Ｐゴシック" pitchFamily="-112" charset="-128"/>
                <a:cs typeface="ＭＳ Ｐゴシック" pitchFamily="-112" charset="-128"/>
              </a:rPr>
              <a:t> Phase </a:t>
            </a:r>
            <a:endParaRPr lang="en-US" dirty="0"/>
          </a:p>
        </p:txBody>
      </p:sp>
      <p:sp>
        <p:nvSpPr>
          <p:cNvPr id="3" name="Content Placeholder 2"/>
          <p:cNvSpPr>
            <a:spLocks noGrp="1"/>
          </p:cNvSpPr>
          <p:nvPr>
            <p:ph idx="1"/>
          </p:nvPr>
        </p:nvSpPr>
        <p:spPr>
          <a:xfrm>
            <a:off x="457200" y="1417638"/>
            <a:ext cx="8229600" cy="5265984"/>
          </a:xfrm>
        </p:spPr>
        <p:txBody>
          <a:bodyPr>
            <a:normAutofit fontScale="92500" lnSpcReduction="10000"/>
          </a:bodyPr>
          <a:lstStyle/>
          <a:p>
            <a:r>
              <a:rPr lang="en-US" dirty="0" smtClean="0"/>
              <a:t>Limitations of a single static risk tool</a:t>
            </a:r>
          </a:p>
          <a:p>
            <a:pPr lvl="1"/>
            <a:endParaRPr lang="en-US" dirty="0"/>
          </a:p>
          <a:p>
            <a:pPr lvl="1"/>
            <a:endParaRPr lang="en-US" dirty="0" smtClean="0"/>
          </a:p>
          <a:p>
            <a:pPr lvl="1"/>
            <a:endParaRPr lang="en-US" dirty="0"/>
          </a:p>
          <a:p>
            <a:pPr lvl="1"/>
            <a:endParaRPr lang="en-US" dirty="0" smtClean="0"/>
          </a:p>
          <a:p>
            <a:pPr marL="457200" lvl="1" indent="0">
              <a:buNone/>
            </a:pPr>
            <a:endParaRPr lang="en-US" dirty="0" smtClean="0"/>
          </a:p>
          <a:p>
            <a:pPr marL="457200" lvl="1" indent="0">
              <a:buNone/>
            </a:pPr>
            <a:endParaRPr lang="en-US" dirty="0" smtClean="0"/>
          </a:p>
          <a:p>
            <a:r>
              <a:rPr lang="en-US" dirty="0"/>
              <a:t>Risk depends on context, changes over time</a:t>
            </a:r>
          </a:p>
          <a:p>
            <a:pPr lvl="1"/>
            <a:r>
              <a:rPr lang="en-US" dirty="0" smtClean="0"/>
              <a:t>Risk scores need to adapt</a:t>
            </a:r>
          </a:p>
          <a:p>
            <a:r>
              <a:rPr lang="en-US" dirty="0"/>
              <a:t>A</a:t>
            </a:r>
            <a:r>
              <a:rPr lang="en-US" dirty="0" smtClean="0"/>
              <a:t>daptation process should be </a:t>
            </a:r>
            <a:r>
              <a:rPr lang="en-US" u="sng" dirty="0" smtClean="0"/>
              <a:t>part of </a:t>
            </a:r>
            <a:r>
              <a:rPr lang="en-US" dirty="0" smtClean="0"/>
              <a:t>the tool</a:t>
            </a:r>
          </a:p>
          <a:p>
            <a:pPr lvl="1"/>
            <a:r>
              <a:rPr lang="en-US" dirty="0" smtClean="0"/>
              <a:t>“On line” Super Learning</a:t>
            </a:r>
          </a:p>
        </p:txBody>
      </p:sp>
      <p:sp>
        <p:nvSpPr>
          <p:cNvPr id="4" name="TextBox 3"/>
          <p:cNvSpPr txBox="1"/>
          <p:nvPr/>
        </p:nvSpPr>
        <p:spPr>
          <a:xfrm>
            <a:off x="269844" y="2698582"/>
            <a:ext cx="990776" cy="461665"/>
          </a:xfrm>
          <a:prstGeom prst="rect">
            <a:avLst/>
          </a:prstGeom>
          <a:solidFill>
            <a:srgbClr val="A8DBFD"/>
          </a:solidFill>
          <a:ln>
            <a:noFill/>
          </a:ln>
        </p:spPr>
        <p:txBody>
          <a:bodyPr wrap="square">
            <a:spAutoFit/>
          </a:bodyPr>
          <a:lstStyle>
            <a:defPPr>
              <a:defRPr lang="en-US"/>
            </a:defPPr>
            <a:lvl1pPr algn="ctr">
              <a:defRPr sz="3200" b="1">
                <a:solidFill>
                  <a:srgbClr val="000090"/>
                </a:solidFill>
                <a:ea typeface="ＭＳ Ｐゴシック" charset="0"/>
                <a:cs typeface="ＭＳ Ｐゴシック" charset="0"/>
              </a:defRPr>
            </a:lvl1pPr>
            <a:lvl2pPr>
              <a:defRPr sz="2800">
                <a:latin typeface="Gill Sans MT" charset="0"/>
                <a:ea typeface="ＭＳ Ｐゴシック" charset="0"/>
              </a:defRPr>
            </a:lvl2pPr>
            <a:lvl3pPr>
              <a:defRPr sz="2400">
                <a:latin typeface="Gill Sans MT" charset="0"/>
                <a:ea typeface="ＭＳ Ｐゴシック" charset="0"/>
              </a:defRPr>
            </a:lvl3pPr>
            <a:lvl4pPr>
              <a:defRPr sz="2000">
                <a:latin typeface="Gill Sans MT" charset="0"/>
                <a:ea typeface="ＭＳ Ｐゴシック" charset="0"/>
              </a:defRPr>
            </a:lvl4pPr>
            <a:lvl5pPr>
              <a:defRPr sz="2000">
                <a:latin typeface="Gill Sans MT" charset="0"/>
                <a:ea typeface="ＭＳ Ｐゴシック" charset="0"/>
              </a:defRPr>
            </a:lvl5pPr>
            <a:lvl6pPr eaLnBrk="0" hangingPunct="0">
              <a:defRPr sz="2000">
                <a:latin typeface="Gill Sans MT" charset="0"/>
                <a:ea typeface="ＭＳ Ｐゴシック" charset="0"/>
              </a:defRPr>
            </a:lvl6pPr>
            <a:lvl7pPr eaLnBrk="0" hangingPunct="0">
              <a:defRPr sz="2000">
                <a:latin typeface="Gill Sans MT" charset="0"/>
                <a:ea typeface="ＭＳ Ｐゴシック" charset="0"/>
              </a:defRPr>
            </a:lvl7pPr>
            <a:lvl8pPr eaLnBrk="0" hangingPunct="0">
              <a:defRPr sz="2000">
                <a:latin typeface="Gill Sans MT" charset="0"/>
                <a:ea typeface="ＭＳ Ｐゴシック" charset="0"/>
              </a:defRPr>
            </a:lvl8pPr>
            <a:lvl9pPr eaLnBrk="0" hangingPunct="0">
              <a:defRPr sz="2000">
                <a:latin typeface="Gill Sans MT" charset="0"/>
                <a:ea typeface="ＭＳ Ｐゴシック" charset="0"/>
              </a:defRPr>
            </a:lvl9pPr>
          </a:lstStyle>
          <a:p>
            <a:r>
              <a:rPr lang="en-US" sz="2400" dirty="0"/>
              <a:t>Data</a:t>
            </a:r>
          </a:p>
        </p:txBody>
      </p:sp>
      <p:sp>
        <p:nvSpPr>
          <p:cNvPr id="5" name="TextBox 4"/>
          <p:cNvSpPr txBox="1"/>
          <p:nvPr/>
        </p:nvSpPr>
        <p:spPr>
          <a:xfrm>
            <a:off x="1662551" y="2144585"/>
            <a:ext cx="2105381" cy="1569660"/>
          </a:xfrm>
          <a:prstGeom prst="rect">
            <a:avLst/>
          </a:prstGeom>
          <a:solidFill>
            <a:srgbClr val="A8DBFD"/>
          </a:solidFill>
          <a:ln>
            <a:noFill/>
          </a:ln>
        </p:spPr>
        <p:txBody>
          <a:bodyPr wrap="square">
            <a:spAutoFit/>
          </a:bodyPr>
          <a:lstStyle>
            <a:defPPr>
              <a:defRPr lang="en-US"/>
            </a:defPPr>
            <a:lvl1pPr algn="ctr">
              <a:defRPr sz="3200" b="1">
                <a:solidFill>
                  <a:srgbClr val="000090"/>
                </a:solidFill>
                <a:ea typeface="ＭＳ Ｐゴシック" charset="0"/>
                <a:cs typeface="ＭＳ Ｐゴシック" charset="0"/>
              </a:defRPr>
            </a:lvl1pPr>
            <a:lvl2pPr>
              <a:defRPr sz="2800">
                <a:latin typeface="Gill Sans MT" charset="0"/>
                <a:ea typeface="ＭＳ Ｐゴシック" charset="0"/>
              </a:defRPr>
            </a:lvl2pPr>
            <a:lvl3pPr>
              <a:defRPr sz="2400">
                <a:latin typeface="Gill Sans MT" charset="0"/>
                <a:ea typeface="ＭＳ Ｐゴシック" charset="0"/>
              </a:defRPr>
            </a:lvl3pPr>
            <a:lvl4pPr>
              <a:defRPr sz="2000">
                <a:latin typeface="Gill Sans MT" charset="0"/>
                <a:ea typeface="ＭＳ Ｐゴシック" charset="0"/>
              </a:defRPr>
            </a:lvl4pPr>
            <a:lvl5pPr>
              <a:defRPr sz="2000">
                <a:latin typeface="Gill Sans MT" charset="0"/>
                <a:ea typeface="ＭＳ Ｐゴシック" charset="0"/>
              </a:defRPr>
            </a:lvl5pPr>
            <a:lvl6pPr eaLnBrk="0" hangingPunct="0">
              <a:defRPr sz="2000">
                <a:latin typeface="Gill Sans MT" charset="0"/>
                <a:ea typeface="ＭＳ Ｐゴシック" charset="0"/>
              </a:defRPr>
            </a:lvl6pPr>
            <a:lvl7pPr eaLnBrk="0" hangingPunct="0">
              <a:defRPr sz="2000">
                <a:latin typeface="Gill Sans MT" charset="0"/>
                <a:ea typeface="ＭＳ Ｐゴシック" charset="0"/>
              </a:defRPr>
            </a:lvl7pPr>
            <a:lvl8pPr eaLnBrk="0" hangingPunct="0">
              <a:defRPr sz="2000">
                <a:latin typeface="Gill Sans MT" charset="0"/>
                <a:ea typeface="ＭＳ Ｐゴシック" charset="0"/>
              </a:defRPr>
            </a:lvl8pPr>
            <a:lvl9pPr eaLnBrk="0" hangingPunct="0">
              <a:defRPr sz="2000">
                <a:latin typeface="Gill Sans MT" charset="0"/>
                <a:ea typeface="ＭＳ Ｐゴシック" charset="0"/>
              </a:defRPr>
            </a:lvl9pPr>
          </a:lstStyle>
          <a:p>
            <a:r>
              <a:rPr lang="en-US" sz="2400" dirty="0"/>
              <a:t>Risk Score development/ performance assessment</a:t>
            </a:r>
          </a:p>
        </p:txBody>
      </p:sp>
      <p:sp>
        <p:nvSpPr>
          <p:cNvPr id="6" name="TextBox 5"/>
          <p:cNvSpPr txBox="1"/>
          <p:nvPr/>
        </p:nvSpPr>
        <p:spPr>
          <a:xfrm>
            <a:off x="4336753" y="2329251"/>
            <a:ext cx="1700264" cy="1200328"/>
          </a:xfrm>
          <a:prstGeom prst="rect">
            <a:avLst/>
          </a:prstGeom>
          <a:solidFill>
            <a:srgbClr val="A8DBFD"/>
          </a:solidFill>
          <a:ln>
            <a:noFill/>
          </a:ln>
        </p:spPr>
        <p:txBody>
          <a:bodyPr wrap="square">
            <a:spAutoFit/>
          </a:bodyPr>
          <a:lstStyle>
            <a:defPPr>
              <a:defRPr lang="en-US"/>
            </a:defPPr>
            <a:lvl1pPr algn="ctr">
              <a:defRPr sz="3200" b="1">
                <a:solidFill>
                  <a:srgbClr val="000090"/>
                </a:solidFill>
                <a:ea typeface="ＭＳ Ｐゴシック" charset="0"/>
                <a:cs typeface="ＭＳ Ｐゴシック" charset="0"/>
              </a:defRPr>
            </a:lvl1pPr>
            <a:lvl2pPr>
              <a:defRPr sz="2800">
                <a:latin typeface="Gill Sans MT" charset="0"/>
                <a:ea typeface="ＭＳ Ｐゴシック" charset="0"/>
              </a:defRPr>
            </a:lvl2pPr>
            <a:lvl3pPr>
              <a:defRPr sz="2400">
                <a:latin typeface="Gill Sans MT" charset="0"/>
                <a:ea typeface="ＭＳ Ｐゴシック" charset="0"/>
              </a:defRPr>
            </a:lvl3pPr>
            <a:lvl4pPr>
              <a:defRPr sz="2000">
                <a:latin typeface="Gill Sans MT" charset="0"/>
                <a:ea typeface="ＭＳ Ｐゴシック" charset="0"/>
              </a:defRPr>
            </a:lvl4pPr>
            <a:lvl5pPr>
              <a:defRPr sz="2000">
                <a:latin typeface="Gill Sans MT" charset="0"/>
                <a:ea typeface="ＭＳ Ｐゴシック" charset="0"/>
              </a:defRPr>
            </a:lvl5pPr>
            <a:lvl6pPr eaLnBrk="0" hangingPunct="0">
              <a:defRPr sz="2000">
                <a:latin typeface="Gill Sans MT" charset="0"/>
                <a:ea typeface="ＭＳ Ｐゴシック" charset="0"/>
              </a:defRPr>
            </a:lvl6pPr>
            <a:lvl7pPr eaLnBrk="0" hangingPunct="0">
              <a:defRPr sz="2000">
                <a:latin typeface="Gill Sans MT" charset="0"/>
                <a:ea typeface="ＭＳ Ｐゴシック" charset="0"/>
              </a:defRPr>
            </a:lvl7pPr>
            <a:lvl8pPr eaLnBrk="0" hangingPunct="0">
              <a:defRPr sz="2000">
                <a:latin typeface="Gill Sans MT" charset="0"/>
                <a:ea typeface="ＭＳ Ｐゴシック" charset="0"/>
              </a:defRPr>
            </a:lvl8pPr>
            <a:lvl9pPr eaLnBrk="0" hangingPunct="0">
              <a:defRPr sz="2000">
                <a:latin typeface="Gill Sans MT" charset="0"/>
                <a:ea typeface="ＭＳ Ｐゴシック" charset="0"/>
              </a:defRPr>
            </a:lvl9pPr>
          </a:lstStyle>
          <a:p>
            <a:r>
              <a:rPr lang="en-US" sz="2400" dirty="0"/>
              <a:t>Risk-based tool for targeting</a:t>
            </a:r>
          </a:p>
        </p:txBody>
      </p:sp>
      <p:cxnSp>
        <p:nvCxnSpPr>
          <p:cNvPr id="8" name="Straight Arrow Connector 7"/>
          <p:cNvCxnSpPr>
            <a:stCxn id="4" idx="3"/>
            <a:endCxn id="5" idx="1"/>
          </p:cNvCxnSpPr>
          <p:nvPr/>
        </p:nvCxnSpPr>
        <p:spPr>
          <a:xfrm>
            <a:off x="1260620" y="2929415"/>
            <a:ext cx="401931" cy="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5" idx="3"/>
            <a:endCxn id="6" idx="1"/>
          </p:cNvCxnSpPr>
          <p:nvPr/>
        </p:nvCxnSpPr>
        <p:spPr>
          <a:xfrm>
            <a:off x="3767932" y="2929415"/>
            <a:ext cx="568821" cy="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7018087" y="2093428"/>
            <a:ext cx="1822588" cy="461665"/>
          </a:xfrm>
          <a:prstGeom prst="rect">
            <a:avLst/>
          </a:prstGeom>
          <a:solidFill>
            <a:srgbClr val="800000">
              <a:alpha val="27000"/>
            </a:srgbClr>
          </a:solidFill>
          <a:ln>
            <a:noFill/>
          </a:ln>
        </p:spPr>
        <p:txBody>
          <a:bodyPr wrap="square">
            <a:spAutoFit/>
          </a:bodyPr>
          <a:lstStyle>
            <a:defPPr>
              <a:defRPr lang="en-US"/>
            </a:defPPr>
            <a:lvl1pPr>
              <a:defRPr sz="2800" b="1">
                <a:solidFill>
                  <a:srgbClr val="000090"/>
                </a:solidFill>
              </a:defRPr>
            </a:lvl1pPr>
            <a:lvl2pPr>
              <a:defRPr sz="2800">
                <a:latin typeface="Gill Sans MT" charset="0"/>
                <a:ea typeface="ＭＳ Ｐゴシック" charset="0"/>
              </a:defRPr>
            </a:lvl2pPr>
            <a:lvl3pPr>
              <a:defRPr sz="2400">
                <a:latin typeface="Gill Sans MT" charset="0"/>
                <a:ea typeface="ＭＳ Ｐゴシック" charset="0"/>
              </a:defRPr>
            </a:lvl3pPr>
            <a:lvl4pPr>
              <a:defRPr sz="2000">
                <a:latin typeface="Gill Sans MT" charset="0"/>
                <a:ea typeface="ＭＳ Ｐゴシック" charset="0"/>
              </a:defRPr>
            </a:lvl4pPr>
            <a:lvl5pPr>
              <a:defRPr sz="2000">
                <a:latin typeface="Gill Sans MT" charset="0"/>
                <a:ea typeface="ＭＳ Ｐゴシック" charset="0"/>
              </a:defRPr>
            </a:lvl5pPr>
            <a:lvl6pPr eaLnBrk="0" hangingPunct="0">
              <a:defRPr sz="2000">
                <a:latin typeface="Gill Sans MT" charset="0"/>
                <a:ea typeface="ＭＳ Ｐゴシック" charset="0"/>
              </a:defRPr>
            </a:lvl6pPr>
            <a:lvl7pPr eaLnBrk="0" hangingPunct="0">
              <a:defRPr sz="2000">
                <a:latin typeface="Gill Sans MT" charset="0"/>
                <a:ea typeface="ＭＳ Ｐゴシック" charset="0"/>
              </a:defRPr>
            </a:lvl7pPr>
            <a:lvl8pPr eaLnBrk="0" hangingPunct="0">
              <a:defRPr sz="2000">
                <a:latin typeface="Gill Sans MT" charset="0"/>
                <a:ea typeface="ＭＳ Ｐゴシック" charset="0"/>
              </a:defRPr>
            </a:lvl8pPr>
            <a:lvl9pPr eaLnBrk="0" hangingPunct="0">
              <a:defRPr sz="2000">
                <a:latin typeface="Gill Sans MT" charset="0"/>
                <a:ea typeface="ＭＳ Ｐゴシック" charset="0"/>
              </a:defRPr>
            </a:lvl9pPr>
          </a:lstStyle>
          <a:p>
            <a:r>
              <a:rPr lang="en-US" sz="2400" dirty="0">
                <a:solidFill>
                  <a:srgbClr val="800000"/>
                </a:solidFill>
              </a:rPr>
              <a:t>New settings</a:t>
            </a:r>
          </a:p>
        </p:txBody>
      </p:sp>
      <p:sp>
        <p:nvSpPr>
          <p:cNvPr id="42" name="TextBox 41"/>
          <p:cNvSpPr txBox="1"/>
          <p:nvPr/>
        </p:nvSpPr>
        <p:spPr>
          <a:xfrm>
            <a:off x="7018087" y="2854927"/>
            <a:ext cx="1854139" cy="830997"/>
          </a:xfrm>
          <a:prstGeom prst="rect">
            <a:avLst/>
          </a:prstGeom>
          <a:solidFill>
            <a:srgbClr val="800000">
              <a:alpha val="27000"/>
            </a:srgbClr>
          </a:solidFill>
          <a:ln>
            <a:noFill/>
          </a:ln>
        </p:spPr>
        <p:txBody>
          <a:bodyPr wrap="square">
            <a:spAutoFit/>
          </a:bodyPr>
          <a:lstStyle>
            <a:defPPr>
              <a:defRPr lang="en-US"/>
            </a:defPPr>
            <a:lvl1pPr>
              <a:defRPr sz="2400" b="1">
                <a:solidFill>
                  <a:srgbClr val="800000"/>
                </a:solidFill>
              </a:defRPr>
            </a:lvl1pPr>
            <a:lvl2pPr>
              <a:defRPr sz="2800">
                <a:latin typeface="Gill Sans MT" charset="0"/>
                <a:ea typeface="ＭＳ Ｐゴシック" charset="0"/>
              </a:defRPr>
            </a:lvl2pPr>
            <a:lvl3pPr>
              <a:defRPr sz="2400">
                <a:latin typeface="Gill Sans MT" charset="0"/>
                <a:ea typeface="ＭＳ Ｐゴシック" charset="0"/>
              </a:defRPr>
            </a:lvl3pPr>
            <a:lvl4pPr>
              <a:defRPr sz="2000">
                <a:latin typeface="Gill Sans MT" charset="0"/>
                <a:ea typeface="ＭＳ Ｐゴシック" charset="0"/>
              </a:defRPr>
            </a:lvl4pPr>
            <a:lvl5pPr>
              <a:defRPr sz="2000">
                <a:latin typeface="Gill Sans MT" charset="0"/>
                <a:ea typeface="ＭＳ Ｐゴシック" charset="0"/>
              </a:defRPr>
            </a:lvl5pPr>
            <a:lvl6pPr eaLnBrk="0" hangingPunct="0">
              <a:defRPr sz="2000">
                <a:latin typeface="Gill Sans MT" charset="0"/>
                <a:ea typeface="ＭＳ Ｐゴシック" charset="0"/>
              </a:defRPr>
            </a:lvl6pPr>
            <a:lvl7pPr eaLnBrk="0" hangingPunct="0">
              <a:defRPr sz="2000">
                <a:latin typeface="Gill Sans MT" charset="0"/>
                <a:ea typeface="ＭＳ Ｐゴシック" charset="0"/>
              </a:defRPr>
            </a:lvl7pPr>
            <a:lvl8pPr eaLnBrk="0" hangingPunct="0">
              <a:defRPr sz="2000">
                <a:latin typeface="Gill Sans MT" charset="0"/>
                <a:ea typeface="ＭＳ Ｐゴシック" charset="0"/>
              </a:defRPr>
            </a:lvl8pPr>
            <a:lvl9pPr eaLnBrk="0" hangingPunct="0">
              <a:defRPr sz="2000">
                <a:latin typeface="Gill Sans MT" charset="0"/>
                <a:ea typeface="ＭＳ Ｐゴシック" charset="0"/>
              </a:defRPr>
            </a:lvl9pPr>
          </a:lstStyle>
          <a:p>
            <a:r>
              <a:rPr lang="en-US" dirty="0"/>
              <a:t>Same setting in future</a:t>
            </a:r>
          </a:p>
        </p:txBody>
      </p:sp>
      <p:cxnSp>
        <p:nvCxnSpPr>
          <p:cNvPr id="43" name="Straight Arrow Connector 42"/>
          <p:cNvCxnSpPr>
            <a:stCxn id="6" idx="3"/>
            <a:endCxn id="41" idx="1"/>
          </p:cNvCxnSpPr>
          <p:nvPr/>
        </p:nvCxnSpPr>
        <p:spPr>
          <a:xfrm flipV="1">
            <a:off x="6037017" y="2324261"/>
            <a:ext cx="981070" cy="605154"/>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6" idx="3"/>
            <a:endCxn id="42" idx="1"/>
          </p:cNvCxnSpPr>
          <p:nvPr/>
        </p:nvCxnSpPr>
        <p:spPr>
          <a:xfrm>
            <a:off x="6037017" y="2929415"/>
            <a:ext cx="981070" cy="341011"/>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73" name="Right Arrow 72"/>
          <p:cNvSpPr/>
          <p:nvPr/>
        </p:nvSpPr>
        <p:spPr>
          <a:xfrm>
            <a:off x="4967689" y="3809481"/>
            <a:ext cx="3088828" cy="841338"/>
          </a:xfrm>
          <a:prstGeom prst="rightArrow">
            <a:avLst/>
          </a:prstGeom>
          <a:gradFill>
            <a:gsLst>
              <a:gs pos="0">
                <a:schemeClr val="accent1">
                  <a:tint val="100000"/>
                  <a:shade val="100000"/>
                  <a:satMod val="130000"/>
                </a:schemeClr>
              </a:gs>
              <a:gs pos="100000">
                <a:schemeClr val="accent1">
                  <a:tint val="50000"/>
                  <a:shade val="100000"/>
                  <a:satMod val="350000"/>
                </a:schemeClr>
              </a:gs>
              <a:gs pos="99000">
                <a:srgbClr val="800000">
                  <a:alpha val="46000"/>
                </a:srgbClr>
              </a:gs>
            </a:gsLst>
            <a:lin ang="0" scaled="0"/>
          </a:gradFill>
        </p:spPr>
        <p:style>
          <a:lnRef idx="1">
            <a:schemeClr val="accent1"/>
          </a:lnRef>
          <a:fillRef idx="3">
            <a:schemeClr val="accent1"/>
          </a:fillRef>
          <a:effectRef idx="2">
            <a:schemeClr val="accent1"/>
          </a:effectRef>
          <a:fontRef idx="minor">
            <a:schemeClr val="lt1"/>
          </a:fontRef>
        </p:style>
        <p:txBody>
          <a:bodyPr rtlCol="0" anchor="ctr"/>
          <a:lstStyle/>
          <a:p>
            <a:r>
              <a:rPr lang="en-US" b="1" i="1" dirty="0">
                <a:solidFill>
                  <a:schemeClr val="bg1"/>
                </a:solidFill>
              </a:rPr>
              <a:t>Performance drop off</a:t>
            </a:r>
          </a:p>
        </p:txBody>
      </p:sp>
    </p:spTree>
    <p:extLst>
      <p:ext uri="{BB962C8B-B14F-4D97-AF65-F5344CB8AC3E}">
        <p14:creationId xmlns:p14="http://schemas.microsoft.com/office/powerpoint/2010/main" val="19422427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35423"/>
            <a:ext cx="8229600" cy="4525963"/>
          </a:xfrm>
        </p:spPr>
        <p:txBody>
          <a:bodyPr>
            <a:normAutofit/>
          </a:bodyPr>
          <a:lstStyle/>
          <a:p>
            <a:r>
              <a:rPr lang="en-US" dirty="0" smtClean="0"/>
              <a:t>Optimizing implementation strategies</a:t>
            </a:r>
            <a:endParaRPr lang="en-US" dirty="0"/>
          </a:p>
          <a:p>
            <a:pPr lvl="1"/>
            <a:r>
              <a:rPr lang="en-US" dirty="0" err="1" smtClean="0"/>
              <a:t>PreP</a:t>
            </a:r>
            <a:r>
              <a:rPr lang="en-US" dirty="0" smtClean="0"/>
              <a:t> uptake/retention and HIV testing among those at high risk of infection </a:t>
            </a:r>
          </a:p>
          <a:p>
            <a:pPr lvl="1"/>
            <a:r>
              <a:rPr lang="en-US" dirty="0" smtClean="0"/>
              <a:t>Linkage and retention among those at risk of remaining non-suppressed</a:t>
            </a:r>
            <a:endParaRPr lang="en-US" dirty="0"/>
          </a:p>
          <a:p>
            <a:r>
              <a:rPr lang="en-US" dirty="0" smtClean="0"/>
              <a:t>Different </a:t>
            </a:r>
            <a:r>
              <a:rPr lang="en-US" dirty="0"/>
              <a:t>behavioral interventions/delivery mechanisms may work best for different people in different places at different </a:t>
            </a:r>
            <a:r>
              <a:rPr lang="en-US" dirty="0" smtClean="0"/>
              <a:t>times</a:t>
            </a:r>
            <a:r>
              <a:rPr lang="is-IS" dirty="0" smtClean="0"/>
              <a:t>…</a:t>
            </a:r>
            <a:endParaRPr lang="en-US" dirty="0"/>
          </a:p>
        </p:txBody>
      </p:sp>
      <p:sp>
        <p:nvSpPr>
          <p:cNvPr id="6" name="Title 1"/>
          <p:cNvSpPr>
            <a:spLocks noGrp="1"/>
          </p:cNvSpPr>
          <p:nvPr>
            <p:ph type="title"/>
          </p:nvPr>
        </p:nvSpPr>
        <p:spPr>
          <a:xfrm>
            <a:off x="0" y="106572"/>
            <a:ext cx="8982924" cy="1143000"/>
          </a:xfrm>
        </p:spPr>
        <p:txBody>
          <a:bodyPr>
            <a:normAutofit fontScale="90000"/>
          </a:bodyPr>
          <a:lstStyle/>
          <a:p>
            <a:r>
              <a:rPr lang="en-US" dirty="0">
                <a:solidFill>
                  <a:srgbClr val="000066"/>
                </a:solidFill>
                <a:ea typeface="ＭＳ Ｐゴシック" pitchFamily="-112" charset="-128"/>
                <a:cs typeface="ＭＳ Ｐゴシック" pitchFamily="-112" charset="-128"/>
              </a:rPr>
              <a:t>Next steps towards eradication</a:t>
            </a:r>
            <a:r>
              <a:rPr lang="is-IS" dirty="0">
                <a:solidFill>
                  <a:srgbClr val="000066"/>
                </a:solidFill>
                <a:ea typeface="ＭＳ Ｐゴシック" pitchFamily="-112" charset="-128"/>
                <a:cs typeface="ＭＳ Ｐゴシック" pitchFamily="-112" charset="-128"/>
              </a:rPr>
              <a:t>: 3</a:t>
            </a:r>
            <a:r>
              <a:rPr lang="is-IS" baseline="30000" dirty="0">
                <a:solidFill>
                  <a:srgbClr val="000066"/>
                </a:solidFill>
                <a:ea typeface="ＭＳ Ｐゴシック" pitchFamily="-112" charset="-128"/>
                <a:cs typeface="ＭＳ Ｐゴシック" pitchFamily="-112" charset="-128"/>
              </a:rPr>
              <a:t>nd </a:t>
            </a:r>
            <a:r>
              <a:rPr lang="is-IS" dirty="0">
                <a:solidFill>
                  <a:srgbClr val="000066"/>
                </a:solidFill>
                <a:ea typeface="ＭＳ Ｐゴシック" pitchFamily="-112" charset="-128"/>
                <a:cs typeface="ＭＳ Ｐゴシック" pitchFamily="-112" charset="-128"/>
              </a:rPr>
              <a:t> Phase </a:t>
            </a:r>
            <a:endParaRPr lang="en-US" dirty="0"/>
          </a:p>
        </p:txBody>
      </p:sp>
    </p:spTree>
    <p:extLst>
      <p:ext uri="{BB962C8B-B14F-4D97-AF65-F5344CB8AC3E}">
        <p14:creationId xmlns:p14="http://schemas.microsoft.com/office/powerpoint/2010/main" val="3923335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836" y="31877"/>
            <a:ext cx="8229600" cy="1143000"/>
          </a:xfrm>
        </p:spPr>
        <p:txBody>
          <a:bodyPr>
            <a:normAutofit/>
          </a:bodyPr>
          <a:lstStyle/>
          <a:p>
            <a:r>
              <a:rPr lang="en-US" dirty="0" smtClean="0">
                <a:solidFill>
                  <a:srgbClr val="000066"/>
                </a:solidFill>
                <a:ea typeface="ＭＳ Ｐゴシック" pitchFamily="-112" charset="-128"/>
                <a:cs typeface="ＭＳ Ｐゴシック" pitchFamily="-112" charset="-128"/>
              </a:rPr>
              <a:t>Nested Randomized Trials</a:t>
            </a:r>
            <a:endParaRPr lang="en-US" dirty="0">
              <a:solidFill>
                <a:srgbClr val="000066"/>
              </a:solidFill>
              <a:ea typeface="ＭＳ Ｐゴシック" pitchFamily="-112" charset="-128"/>
              <a:cs typeface="ＭＳ Ｐゴシック" pitchFamily="-112" charset="-128"/>
            </a:endParaRPr>
          </a:p>
        </p:txBody>
      </p:sp>
      <p:sp>
        <p:nvSpPr>
          <p:cNvPr id="3" name="Content Placeholder 2"/>
          <p:cNvSpPr>
            <a:spLocks noGrp="1"/>
          </p:cNvSpPr>
          <p:nvPr>
            <p:ph idx="1"/>
          </p:nvPr>
        </p:nvSpPr>
        <p:spPr>
          <a:xfrm>
            <a:off x="249027" y="1173290"/>
            <a:ext cx="8229600" cy="4952874"/>
          </a:xfrm>
        </p:spPr>
        <p:txBody>
          <a:bodyPr/>
          <a:lstStyle/>
          <a:p>
            <a:r>
              <a:rPr lang="en-US" dirty="0" smtClean="0"/>
              <a:t>Ex: Which </a:t>
            </a:r>
            <a:r>
              <a:rPr lang="en-US" dirty="0" err="1" smtClean="0"/>
              <a:t>PrEP</a:t>
            </a:r>
            <a:r>
              <a:rPr lang="en-US" dirty="0" smtClean="0"/>
              <a:t> Delivery site results in best retention/adherence outcomes for which patients?</a:t>
            </a:r>
          </a:p>
          <a:p>
            <a:r>
              <a:rPr lang="en-US" dirty="0" smtClean="0"/>
              <a:t>Classic RCT design</a:t>
            </a:r>
          </a:p>
          <a:p>
            <a:endParaRPr lang="en-US" dirty="0"/>
          </a:p>
          <a:p>
            <a:endParaRPr lang="en-US" dirty="0" smtClean="0"/>
          </a:p>
          <a:p>
            <a:pPr marL="0" indent="0">
              <a:buNone/>
            </a:pPr>
            <a:endParaRPr lang="en-US" dirty="0" smtClean="0"/>
          </a:p>
        </p:txBody>
      </p:sp>
      <p:sp>
        <p:nvSpPr>
          <p:cNvPr id="4" name="TextBox 3"/>
          <p:cNvSpPr txBox="1"/>
          <p:nvPr/>
        </p:nvSpPr>
        <p:spPr>
          <a:xfrm>
            <a:off x="224303" y="4285474"/>
            <a:ext cx="1992035" cy="830997"/>
          </a:xfrm>
          <a:prstGeom prst="rect">
            <a:avLst/>
          </a:prstGeom>
          <a:solidFill>
            <a:srgbClr val="A8DBFD"/>
          </a:solidFill>
          <a:ln>
            <a:noFill/>
          </a:ln>
        </p:spPr>
        <p:txBody>
          <a:bodyPr wrap="square">
            <a:spAutoFit/>
          </a:bodyPr>
          <a:lstStyle>
            <a:defPPr>
              <a:defRPr lang="en-US"/>
            </a:defPPr>
            <a:lvl1pPr algn="ctr">
              <a:defRPr sz="2400" b="1">
                <a:solidFill>
                  <a:srgbClr val="000090"/>
                </a:solidFill>
                <a:ea typeface="ＭＳ Ｐゴシック" charset="0"/>
                <a:cs typeface="ＭＳ Ｐゴシック" charset="0"/>
              </a:defRPr>
            </a:lvl1pPr>
            <a:lvl2pPr>
              <a:defRPr sz="2800">
                <a:latin typeface="Gill Sans MT" charset="0"/>
                <a:ea typeface="ＭＳ Ｐゴシック" charset="0"/>
              </a:defRPr>
            </a:lvl2pPr>
            <a:lvl3pPr>
              <a:defRPr sz="2400">
                <a:latin typeface="Gill Sans MT" charset="0"/>
                <a:ea typeface="ＭＳ Ｐゴシック" charset="0"/>
              </a:defRPr>
            </a:lvl3pPr>
            <a:lvl4pPr>
              <a:defRPr sz="2000">
                <a:latin typeface="Gill Sans MT" charset="0"/>
                <a:ea typeface="ＭＳ Ｐゴシック" charset="0"/>
              </a:defRPr>
            </a:lvl4pPr>
            <a:lvl5pPr>
              <a:defRPr sz="2000">
                <a:latin typeface="Gill Sans MT" charset="0"/>
                <a:ea typeface="ＭＳ Ｐゴシック" charset="0"/>
              </a:defRPr>
            </a:lvl5pPr>
            <a:lvl6pPr eaLnBrk="0" hangingPunct="0">
              <a:defRPr sz="2000">
                <a:latin typeface="Gill Sans MT" charset="0"/>
                <a:ea typeface="ＭＳ Ｐゴシック" charset="0"/>
              </a:defRPr>
            </a:lvl6pPr>
            <a:lvl7pPr eaLnBrk="0" hangingPunct="0">
              <a:defRPr sz="2000">
                <a:latin typeface="Gill Sans MT" charset="0"/>
                <a:ea typeface="ＭＳ Ｐゴシック" charset="0"/>
              </a:defRPr>
            </a:lvl7pPr>
            <a:lvl8pPr eaLnBrk="0" hangingPunct="0">
              <a:defRPr sz="2000">
                <a:latin typeface="Gill Sans MT" charset="0"/>
                <a:ea typeface="ＭＳ Ｐゴシック" charset="0"/>
              </a:defRPr>
            </a:lvl8pPr>
            <a:lvl9pPr eaLnBrk="0" hangingPunct="0">
              <a:defRPr sz="2000">
                <a:latin typeface="Gill Sans MT" charset="0"/>
                <a:ea typeface="ＭＳ Ｐゴシック" charset="0"/>
              </a:defRPr>
            </a:lvl9pPr>
          </a:lstStyle>
          <a:p>
            <a:r>
              <a:rPr lang="en-US" b="0" dirty="0"/>
              <a:t>Randomize </a:t>
            </a:r>
          </a:p>
          <a:p>
            <a:r>
              <a:rPr lang="en-US" b="0" dirty="0"/>
              <a:t>delivery site</a:t>
            </a:r>
          </a:p>
        </p:txBody>
      </p:sp>
      <p:sp>
        <p:nvSpPr>
          <p:cNvPr id="5" name="TextBox 4"/>
          <p:cNvSpPr txBox="1"/>
          <p:nvPr/>
        </p:nvSpPr>
        <p:spPr>
          <a:xfrm>
            <a:off x="2362378" y="3484288"/>
            <a:ext cx="949599" cy="461665"/>
          </a:xfrm>
          <a:prstGeom prst="rect">
            <a:avLst/>
          </a:prstGeom>
          <a:solidFill>
            <a:srgbClr val="008000">
              <a:alpha val="1000"/>
            </a:srgbClr>
          </a:solidFill>
          <a:ln>
            <a:solidFill>
              <a:srgbClr val="008000"/>
            </a:solidFill>
          </a:ln>
        </p:spPr>
        <p:txBody>
          <a:bodyPr wrap="none" rtlCol="0">
            <a:spAutoFit/>
          </a:bodyPr>
          <a:lstStyle/>
          <a:p>
            <a:r>
              <a:rPr lang="en-US" sz="2400" b="1" dirty="0" smtClean="0">
                <a:solidFill>
                  <a:srgbClr val="008000"/>
                </a:solidFill>
              </a:rPr>
              <a:t>Home</a:t>
            </a:r>
            <a:endParaRPr lang="en-US" sz="2400" b="1" dirty="0">
              <a:solidFill>
                <a:srgbClr val="008000"/>
              </a:solidFill>
            </a:endParaRPr>
          </a:p>
        </p:txBody>
      </p:sp>
      <p:sp>
        <p:nvSpPr>
          <p:cNvPr id="6" name="TextBox 5"/>
          <p:cNvSpPr txBox="1"/>
          <p:nvPr/>
        </p:nvSpPr>
        <p:spPr>
          <a:xfrm>
            <a:off x="2443680" y="5722517"/>
            <a:ext cx="868297" cy="461665"/>
          </a:xfrm>
          <a:prstGeom prst="rect">
            <a:avLst/>
          </a:prstGeom>
          <a:noFill/>
          <a:ln>
            <a:solidFill>
              <a:srgbClr val="660066"/>
            </a:solidFill>
          </a:ln>
        </p:spPr>
        <p:txBody>
          <a:bodyPr wrap="none" rtlCol="0">
            <a:spAutoFit/>
          </a:bodyPr>
          <a:lstStyle/>
          <a:p>
            <a:r>
              <a:rPr lang="en-US" sz="2400" b="1" dirty="0" smtClean="0">
                <a:solidFill>
                  <a:srgbClr val="660066"/>
                </a:solidFill>
              </a:rPr>
              <a:t>Clinic</a:t>
            </a:r>
            <a:endParaRPr lang="en-US" sz="2400" b="1" dirty="0">
              <a:solidFill>
                <a:srgbClr val="660066"/>
              </a:solidFill>
            </a:endParaRPr>
          </a:p>
        </p:txBody>
      </p:sp>
      <p:sp>
        <p:nvSpPr>
          <p:cNvPr id="7" name="TextBox 6"/>
          <p:cNvSpPr txBox="1"/>
          <p:nvPr/>
        </p:nvSpPr>
        <p:spPr>
          <a:xfrm>
            <a:off x="3592111" y="4095345"/>
            <a:ext cx="2116550" cy="1200328"/>
          </a:xfrm>
          <a:prstGeom prst="rect">
            <a:avLst/>
          </a:prstGeom>
          <a:solidFill>
            <a:srgbClr val="A8DBFD"/>
          </a:solidFill>
          <a:ln>
            <a:noFill/>
          </a:ln>
        </p:spPr>
        <p:txBody>
          <a:bodyPr wrap="square">
            <a:spAutoFit/>
          </a:bodyPr>
          <a:lstStyle>
            <a:defPPr>
              <a:defRPr lang="en-US"/>
            </a:defPPr>
            <a:lvl1pPr algn="ctr">
              <a:defRPr sz="2400" b="1">
                <a:solidFill>
                  <a:srgbClr val="000090"/>
                </a:solidFill>
                <a:ea typeface="ＭＳ Ｐゴシック" charset="0"/>
                <a:cs typeface="ＭＳ Ｐゴシック" charset="0"/>
              </a:defRPr>
            </a:lvl1pPr>
            <a:lvl2pPr>
              <a:defRPr sz="2800">
                <a:latin typeface="Gill Sans MT" charset="0"/>
                <a:ea typeface="ＭＳ Ｐゴシック" charset="0"/>
              </a:defRPr>
            </a:lvl2pPr>
            <a:lvl3pPr>
              <a:defRPr sz="2400">
                <a:latin typeface="Gill Sans MT" charset="0"/>
                <a:ea typeface="ＭＳ Ｐゴシック" charset="0"/>
              </a:defRPr>
            </a:lvl3pPr>
            <a:lvl4pPr>
              <a:defRPr sz="2000">
                <a:latin typeface="Gill Sans MT" charset="0"/>
                <a:ea typeface="ＭＳ Ｐゴシック" charset="0"/>
              </a:defRPr>
            </a:lvl4pPr>
            <a:lvl5pPr>
              <a:defRPr sz="2000">
                <a:latin typeface="Gill Sans MT" charset="0"/>
                <a:ea typeface="ＭＳ Ｐゴシック" charset="0"/>
              </a:defRPr>
            </a:lvl5pPr>
            <a:lvl6pPr eaLnBrk="0" hangingPunct="0">
              <a:defRPr sz="2000">
                <a:latin typeface="Gill Sans MT" charset="0"/>
                <a:ea typeface="ＭＳ Ｐゴシック" charset="0"/>
              </a:defRPr>
            </a:lvl6pPr>
            <a:lvl7pPr eaLnBrk="0" hangingPunct="0">
              <a:defRPr sz="2000">
                <a:latin typeface="Gill Sans MT" charset="0"/>
                <a:ea typeface="ＭＳ Ｐゴシック" charset="0"/>
              </a:defRPr>
            </a:lvl7pPr>
            <a:lvl8pPr eaLnBrk="0" hangingPunct="0">
              <a:defRPr sz="2000">
                <a:latin typeface="Gill Sans MT" charset="0"/>
                <a:ea typeface="ＭＳ Ｐゴシック" charset="0"/>
              </a:defRPr>
            </a:lvl8pPr>
            <a:lvl9pPr eaLnBrk="0" hangingPunct="0">
              <a:defRPr sz="2000">
                <a:latin typeface="Gill Sans MT" charset="0"/>
                <a:ea typeface="ＭＳ Ｐゴシック" charset="0"/>
              </a:defRPr>
            </a:lvl9pPr>
          </a:lstStyle>
          <a:p>
            <a:r>
              <a:rPr lang="en-US" b="0" dirty="0"/>
              <a:t>Measure </a:t>
            </a:r>
            <a:r>
              <a:rPr lang="en-US" b="0" dirty="0" smtClean="0"/>
              <a:t>Endpoint: Adherence</a:t>
            </a:r>
            <a:endParaRPr lang="en-US" b="0" dirty="0"/>
          </a:p>
        </p:txBody>
      </p:sp>
      <p:sp>
        <p:nvSpPr>
          <p:cNvPr id="8" name="TextBox 7"/>
          <p:cNvSpPr txBox="1"/>
          <p:nvPr/>
        </p:nvSpPr>
        <p:spPr>
          <a:xfrm>
            <a:off x="6304866" y="4095345"/>
            <a:ext cx="2378570" cy="1200328"/>
          </a:xfrm>
          <a:prstGeom prst="rect">
            <a:avLst/>
          </a:prstGeom>
          <a:solidFill>
            <a:srgbClr val="660066">
              <a:alpha val="23000"/>
            </a:srgbClr>
          </a:solidFill>
          <a:ln>
            <a:noFill/>
          </a:ln>
        </p:spPr>
        <p:txBody>
          <a:bodyPr wrap="square">
            <a:spAutoFit/>
          </a:bodyPr>
          <a:lstStyle>
            <a:defPPr>
              <a:defRPr lang="en-US"/>
            </a:defPPr>
            <a:lvl1pPr algn="ctr">
              <a:defRPr sz="2400" b="1">
                <a:solidFill>
                  <a:srgbClr val="000090"/>
                </a:solidFill>
                <a:ea typeface="ＭＳ Ｐゴシック" charset="0"/>
                <a:cs typeface="ＭＳ Ｐゴシック" charset="0"/>
              </a:defRPr>
            </a:lvl1pPr>
            <a:lvl2pPr>
              <a:defRPr sz="2800">
                <a:latin typeface="Gill Sans MT" charset="0"/>
                <a:ea typeface="ＭＳ Ｐゴシック" charset="0"/>
              </a:defRPr>
            </a:lvl2pPr>
            <a:lvl3pPr>
              <a:defRPr sz="2400">
                <a:latin typeface="Gill Sans MT" charset="0"/>
                <a:ea typeface="ＭＳ Ｐゴシック" charset="0"/>
              </a:defRPr>
            </a:lvl3pPr>
            <a:lvl4pPr>
              <a:defRPr sz="2000">
                <a:latin typeface="Gill Sans MT" charset="0"/>
                <a:ea typeface="ＭＳ Ｐゴシック" charset="0"/>
              </a:defRPr>
            </a:lvl4pPr>
            <a:lvl5pPr>
              <a:defRPr sz="2000">
                <a:latin typeface="Gill Sans MT" charset="0"/>
                <a:ea typeface="ＭＳ Ｐゴシック" charset="0"/>
              </a:defRPr>
            </a:lvl5pPr>
            <a:lvl6pPr eaLnBrk="0" hangingPunct="0">
              <a:defRPr sz="2000">
                <a:latin typeface="Gill Sans MT" charset="0"/>
                <a:ea typeface="ＭＳ Ｐゴシック" charset="0"/>
              </a:defRPr>
            </a:lvl6pPr>
            <a:lvl7pPr eaLnBrk="0" hangingPunct="0">
              <a:defRPr sz="2000">
                <a:latin typeface="Gill Sans MT" charset="0"/>
                <a:ea typeface="ＭＳ Ｐゴシック" charset="0"/>
              </a:defRPr>
            </a:lvl7pPr>
            <a:lvl8pPr eaLnBrk="0" hangingPunct="0">
              <a:defRPr sz="2000">
                <a:latin typeface="Gill Sans MT" charset="0"/>
                <a:ea typeface="ＭＳ Ｐゴシック" charset="0"/>
              </a:defRPr>
            </a:lvl8pPr>
            <a:lvl9pPr eaLnBrk="0" hangingPunct="0">
              <a:defRPr sz="2000">
                <a:latin typeface="Gill Sans MT" charset="0"/>
                <a:ea typeface="ＭＳ Ｐゴシック" charset="0"/>
              </a:defRPr>
            </a:lvl9pPr>
          </a:lstStyle>
          <a:p>
            <a:r>
              <a:rPr lang="en-US" b="0" dirty="0"/>
              <a:t>Analysis: </a:t>
            </a:r>
            <a:r>
              <a:rPr lang="en-US" b="0" dirty="0" smtClean="0"/>
              <a:t>Overall and pre</a:t>
            </a:r>
            <a:r>
              <a:rPr lang="en-US" b="0" dirty="0"/>
              <a:t>-specified </a:t>
            </a:r>
            <a:r>
              <a:rPr lang="en-US" b="0" dirty="0" smtClean="0"/>
              <a:t>subgroup effects</a:t>
            </a:r>
            <a:endParaRPr lang="en-US" b="0" dirty="0"/>
          </a:p>
        </p:txBody>
      </p:sp>
      <p:cxnSp>
        <p:nvCxnSpPr>
          <p:cNvPr id="12" name="Straight Arrow Connector 11"/>
          <p:cNvCxnSpPr>
            <a:stCxn id="4" idx="0"/>
            <a:endCxn id="5" idx="1"/>
          </p:cNvCxnSpPr>
          <p:nvPr/>
        </p:nvCxnSpPr>
        <p:spPr>
          <a:xfrm flipV="1">
            <a:off x="1220321" y="3715121"/>
            <a:ext cx="1142057" cy="57035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4" idx="2"/>
            <a:endCxn id="6" idx="1"/>
          </p:cNvCxnSpPr>
          <p:nvPr/>
        </p:nvCxnSpPr>
        <p:spPr>
          <a:xfrm>
            <a:off x="1220321" y="5116471"/>
            <a:ext cx="1223359" cy="836879"/>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5" idx="3"/>
            <a:endCxn id="7" idx="0"/>
          </p:cNvCxnSpPr>
          <p:nvPr/>
        </p:nvCxnSpPr>
        <p:spPr>
          <a:xfrm>
            <a:off x="3311977" y="3715121"/>
            <a:ext cx="1338409" cy="380224"/>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6" idx="3"/>
            <a:endCxn id="7" idx="2"/>
          </p:cNvCxnSpPr>
          <p:nvPr/>
        </p:nvCxnSpPr>
        <p:spPr>
          <a:xfrm flipV="1">
            <a:off x="3311977" y="5295673"/>
            <a:ext cx="1338409" cy="657677"/>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7" idx="3"/>
            <a:endCxn id="8" idx="1"/>
          </p:cNvCxnSpPr>
          <p:nvPr/>
        </p:nvCxnSpPr>
        <p:spPr>
          <a:xfrm>
            <a:off x="5708661" y="4695509"/>
            <a:ext cx="596205" cy="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99729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113" y="1302233"/>
            <a:ext cx="8229600" cy="4525963"/>
          </a:xfrm>
        </p:spPr>
        <p:txBody>
          <a:bodyPr/>
          <a:lstStyle/>
          <a:p>
            <a:r>
              <a:rPr lang="en-US" dirty="0" smtClean="0"/>
              <a:t>Adaptive trial design, </a:t>
            </a:r>
            <a:r>
              <a:rPr lang="en-US" dirty="0"/>
              <a:t>with embedded </a:t>
            </a:r>
            <a:r>
              <a:rPr lang="en-US" dirty="0" smtClean="0"/>
              <a:t>machine </a:t>
            </a:r>
            <a:r>
              <a:rPr lang="en-US" dirty="0"/>
              <a:t>learning of optimal </a:t>
            </a:r>
            <a:r>
              <a:rPr lang="en-US" dirty="0" smtClean="0"/>
              <a:t>allocation strategy</a:t>
            </a:r>
            <a:endParaRPr lang="en-US" dirty="0"/>
          </a:p>
          <a:p>
            <a:endParaRPr lang="en-US" dirty="0"/>
          </a:p>
          <a:p>
            <a:endParaRPr lang="en-US" dirty="0" smtClean="0"/>
          </a:p>
          <a:p>
            <a:pPr marL="0" indent="0">
              <a:buNone/>
            </a:pPr>
            <a:endParaRPr lang="en-US" dirty="0" smtClean="0"/>
          </a:p>
        </p:txBody>
      </p:sp>
      <p:sp>
        <p:nvSpPr>
          <p:cNvPr id="16" name="TextBox 15"/>
          <p:cNvSpPr txBox="1"/>
          <p:nvPr/>
        </p:nvSpPr>
        <p:spPr>
          <a:xfrm>
            <a:off x="1323131" y="5228032"/>
            <a:ext cx="7053810" cy="1200328"/>
          </a:xfrm>
          <a:prstGeom prst="rect">
            <a:avLst/>
          </a:prstGeom>
          <a:noFill/>
        </p:spPr>
        <p:txBody>
          <a:bodyPr wrap="square" rtlCol="0">
            <a:spAutoFit/>
          </a:bodyPr>
          <a:lstStyle/>
          <a:p>
            <a:r>
              <a:rPr lang="en-US" sz="2400" dirty="0" smtClean="0">
                <a:solidFill>
                  <a:srgbClr val="660066"/>
                </a:solidFill>
              </a:rPr>
              <a:t>Update randomization probabilities:</a:t>
            </a:r>
          </a:p>
          <a:p>
            <a:r>
              <a:rPr lang="en-US" sz="2400" b="1" dirty="0" smtClean="0">
                <a:solidFill>
                  <a:srgbClr val="660066"/>
                </a:solidFill>
              </a:rPr>
              <a:t>Individuals preferentially assigned the intervention </a:t>
            </a:r>
          </a:p>
          <a:p>
            <a:r>
              <a:rPr lang="en-US" sz="2400" b="1" dirty="0" smtClean="0">
                <a:solidFill>
                  <a:srgbClr val="660066"/>
                </a:solidFill>
              </a:rPr>
              <a:t>they are most likely to benefit from </a:t>
            </a:r>
            <a:endParaRPr lang="en-US" sz="2400" b="1" dirty="0">
              <a:solidFill>
                <a:srgbClr val="660066"/>
              </a:solidFill>
            </a:endParaRPr>
          </a:p>
        </p:txBody>
      </p:sp>
      <p:sp>
        <p:nvSpPr>
          <p:cNvPr id="18" name="Title 1"/>
          <p:cNvSpPr txBox="1">
            <a:spLocks/>
          </p:cNvSpPr>
          <p:nvPr/>
        </p:nvSpPr>
        <p:spPr>
          <a:xfrm>
            <a:off x="609600" y="146317"/>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000066"/>
                </a:solidFill>
                <a:ea typeface="ＭＳ Ｐゴシック" pitchFamily="-112" charset="-128"/>
                <a:cs typeface="ＭＳ Ｐゴシック" pitchFamily="-112" charset="-128"/>
              </a:rPr>
              <a:t>Personalized Public Health</a:t>
            </a:r>
            <a:endParaRPr lang="en-US" dirty="0">
              <a:solidFill>
                <a:srgbClr val="000066"/>
              </a:solidFill>
              <a:ea typeface="ＭＳ Ｐゴシック" pitchFamily="-112" charset="-128"/>
              <a:cs typeface="ＭＳ Ｐゴシック" pitchFamily="-112" charset="-128"/>
            </a:endParaRPr>
          </a:p>
        </p:txBody>
      </p:sp>
      <p:sp>
        <p:nvSpPr>
          <p:cNvPr id="21" name="TextBox 20"/>
          <p:cNvSpPr txBox="1"/>
          <p:nvPr/>
        </p:nvSpPr>
        <p:spPr>
          <a:xfrm>
            <a:off x="327113" y="3145446"/>
            <a:ext cx="1992035" cy="830997"/>
          </a:xfrm>
          <a:prstGeom prst="rect">
            <a:avLst/>
          </a:prstGeom>
          <a:solidFill>
            <a:srgbClr val="A8DBFD"/>
          </a:solidFill>
          <a:ln>
            <a:noFill/>
          </a:ln>
        </p:spPr>
        <p:txBody>
          <a:bodyPr wrap="square">
            <a:spAutoFit/>
          </a:bodyPr>
          <a:lstStyle>
            <a:defPPr>
              <a:defRPr lang="en-US"/>
            </a:defPPr>
            <a:lvl1pPr algn="ctr">
              <a:defRPr sz="2400" b="1">
                <a:solidFill>
                  <a:srgbClr val="000090"/>
                </a:solidFill>
                <a:ea typeface="ＭＳ Ｐゴシック" charset="0"/>
                <a:cs typeface="ＭＳ Ｐゴシック" charset="0"/>
              </a:defRPr>
            </a:lvl1pPr>
            <a:lvl2pPr>
              <a:defRPr sz="2800">
                <a:latin typeface="Gill Sans MT" charset="0"/>
                <a:ea typeface="ＭＳ Ｐゴシック" charset="0"/>
              </a:defRPr>
            </a:lvl2pPr>
            <a:lvl3pPr>
              <a:defRPr sz="2400">
                <a:latin typeface="Gill Sans MT" charset="0"/>
                <a:ea typeface="ＭＳ Ｐゴシック" charset="0"/>
              </a:defRPr>
            </a:lvl3pPr>
            <a:lvl4pPr>
              <a:defRPr sz="2000">
                <a:latin typeface="Gill Sans MT" charset="0"/>
                <a:ea typeface="ＭＳ Ｐゴシック" charset="0"/>
              </a:defRPr>
            </a:lvl4pPr>
            <a:lvl5pPr>
              <a:defRPr sz="2000">
                <a:latin typeface="Gill Sans MT" charset="0"/>
                <a:ea typeface="ＭＳ Ｐゴシック" charset="0"/>
              </a:defRPr>
            </a:lvl5pPr>
            <a:lvl6pPr eaLnBrk="0" hangingPunct="0">
              <a:defRPr sz="2000">
                <a:latin typeface="Gill Sans MT" charset="0"/>
                <a:ea typeface="ＭＳ Ｐゴシック" charset="0"/>
              </a:defRPr>
            </a:lvl6pPr>
            <a:lvl7pPr eaLnBrk="0" hangingPunct="0">
              <a:defRPr sz="2000">
                <a:latin typeface="Gill Sans MT" charset="0"/>
                <a:ea typeface="ＭＳ Ｐゴシック" charset="0"/>
              </a:defRPr>
            </a:lvl7pPr>
            <a:lvl8pPr eaLnBrk="0" hangingPunct="0">
              <a:defRPr sz="2000">
                <a:latin typeface="Gill Sans MT" charset="0"/>
                <a:ea typeface="ＭＳ Ｐゴシック" charset="0"/>
              </a:defRPr>
            </a:lvl8pPr>
            <a:lvl9pPr eaLnBrk="0" hangingPunct="0">
              <a:defRPr sz="2000">
                <a:latin typeface="Gill Sans MT" charset="0"/>
                <a:ea typeface="ＭＳ Ｐゴシック" charset="0"/>
              </a:defRPr>
            </a:lvl9pPr>
          </a:lstStyle>
          <a:p>
            <a:r>
              <a:rPr lang="en-US" b="0" dirty="0"/>
              <a:t>Randomize </a:t>
            </a:r>
          </a:p>
          <a:p>
            <a:r>
              <a:rPr lang="en-US" b="0" dirty="0"/>
              <a:t>delivery site</a:t>
            </a:r>
          </a:p>
        </p:txBody>
      </p:sp>
      <p:sp>
        <p:nvSpPr>
          <p:cNvPr id="22" name="TextBox 21"/>
          <p:cNvSpPr txBox="1"/>
          <p:nvPr/>
        </p:nvSpPr>
        <p:spPr>
          <a:xfrm>
            <a:off x="2465188" y="2457540"/>
            <a:ext cx="949599" cy="461665"/>
          </a:xfrm>
          <a:prstGeom prst="rect">
            <a:avLst/>
          </a:prstGeom>
          <a:solidFill>
            <a:srgbClr val="008000">
              <a:alpha val="1000"/>
            </a:srgbClr>
          </a:solidFill>
          <a:ln>
            <a:solidFill>
              <a:srgbClr val="008000"/>
            </a:solidFill>
          </a:ln>
        </p:spPr>
        <p:txBody>
          <a:bodyPr wrap="none" rtlCol="0">
            <a:spAutoFit/>
          </a:bodyPr>
          <a:lstStyle/>
          <a:p>
            <a:r>
              <a:rPr lang="en-US" sz="2400" b="1" dirty="0" smtClean="0">
                <a:solidFill>
                  <a:srgbClr val="008000"/>
                </a:solidFill>
              </a:rPr>
              <a:t>Home</a:t>
            </a:r>
            <a:endParaRPr lang="en-US" sz="2400" b="1" dirty="0">
              <a:solidFill>
                <a:srgbClr val="008000"/>
              </a:solidFill>
            </a:endParaRPr>
          </a:p>
        </p:txBody>
      </p:sp>
      <p:sp>
        <p:nvSpPr>
          <p:cNvPr id="23" name="TextBox 22"/>
          <p:cNvSpPr txBox="1"/>
          <p:nvPr/>
        </p:nvSpPr>
        <p:spPr>
          <a:xfrm>
            <a:off x="2546490" y="4215443"/>
            <a:ext cx="868297" cy="461665"/>
          </a:xfrm>
          <a:prstGeom prst="rect">
            <a:avLst/>
          </a:prstGeom>
          <a:noFill/>
          <a:ln>
            <a:solidFill>
              <a:srgbClr val="660066"/>
            </a:solidFill>
          </a:ln>
        </p:spPr>
        <p:txBody>
          <a:bodyPr wrap="none" rtlCol="0">
            <a:spAutoFit/>
          </a:bodyPr>
          <a:lstStyle/>
          <a:p>
            <a:r>
              <a:rPr lang="en-US" sz="2400" b="1" dirty="0" smtClean="0">
                <a:solidFill>
                  <a:srgbClr val="660066"/>
                </a:solidFill>
              </a:rPr>
              <a:t>Clinic</a:t>
            </a:r>
            <a:endParaRPr lang="en-US" sz="2400" b="1" dirty="0">
              <a:solidFill>
                <a:srgbClr val="660066"/>
              </a:solidFill>
            </a:endParaRPr>
          </a:p>
        </p:txBody>
      </p:sp>
      <p:sp>
        <p:nvSpPr>
          <p:cNvPr id="24" name="TextBox 23"/>
          <p:cNvSpPr txBox="1"/>
          <p:nvPr/>
        </p:nvSpPr>
        <p:spPr>
          <a:xfrm>
            <a:off x="3694921" y="2944180"/>
            <a:ext cx="2116550" cy="830997"/>
          </a:xfrm>
          <a:prstGeom prst="rect">
            <a:avLst/>
          </a:prstGeom>
          <a:solidFill>
            <a:srgbClr val="A8DBFD"/>
          </a:solidFill>
          <a:ln>
            <a:noFill/>
          </a:ln>
        </p:spPr>
        <p:txBody>
          <a:bodyPr wrap="square">
            <a:spAutoFit/>
          </a:bodyPr>
          <a:lstStyle>
            <a:defPPr>
              <a:defRPr lang="en-US"/>
            </a:defPPr>
            <a:lvl1pPr algn="ctr">
              <a:defRPr sz="2400" b="1">
                <a:solidFill>
                  <a:srgbClr val="000090"/>
                </a:solidFill>
                <a:ea typeface="ＭＳ Ｐゴシック" charset="0"/>
                <a:cs typeface="ＭＳ Ｐゴシック" charset="0"/>
              </a:defRPr>
            </a:lvl1pPr>
            <a:lvl2pPr>
              <a:defRPr sz="2800">
                <a:latin typeface="Gill Sans MT" charset="0"/>
                <a:ea typeface="ＭＳ Ｐゴシック" charset="0"/>
              </a:defRPr>
            </a:lvl2pPr>
            <a:lvl3pPr>
              <a:defRPr sz="2400">
                <a:latin typeface="Gill Sans MT" charset="0"/>
                <a:ea typeface="ＭＳ Ｐゴシック" charset="0"/>
              </a:defRPr>
            </a:lvl3pPr>
            <a:lvl4pPr>
              <a:defRPr sz="2000">
                <a:latin typeface="Gill Sans MT" charset="0"/>
                <a:ea typeface="ＭＳ Ｐゴシック" charset="0"/>
              </a:defRPr>
            </a:lvl4pPr>
            <a:lvl5pPr>
              <a:defRPr sz="2000">
                <a:latin typeface="Gill Sans MT" charset="0"/>
                <a:ea typeface="ＭＳ Ｐゴシック" charset="0"/>
              </a:defRPr>
            </a:lvl5pPr>
            <a:lvl6pPr eaLnBrk="0" hangingPunct="0">
              <a:defRPr sz="2000">
                <a:latin typeface="Gill Sans MT" charset="0"/>
                <a:ea typeface="ＭＳ Ｐゴシック" charset="0"/>
              </a:defRPr>
            </a:lvl6pPr>
            <a:lvl7pPr eaLnBrk="0" hangingPunct="0">
              <a:defRPr sz="2000">
                <a:latin typeface="Gill Sans MT" charset="0"/>
                <a:ea typeface="ＭＳ Ｐゴシック" charset="0"/>
              </a:defRPr>
            </a:lvl7pPr>
            <a:lvl8pPr eaLnBrk="0" hangingPunct="0">
              <a:defRPr sz="2000">
                <a:latin typeface="Gill Sans MT" charset="0"/>
                <a:ea typeface="ＭＳ Ｐゴシック" charset="0"/>
              </a:defRPr>
            </a:lvl8pPr>
            <a:lvl9pPr eaLnBrk="0" hangingPunct="0">
              <a:defRPr sz="2000">
                <a:latin typeface="Gill Sans MT" charset="0"/>
                <a:ea typeface="ＭＳ Ｐゴシック" charset="0"/>
              </a:defRPr>
            </a:lvl9pPr>
          </a:lstStyle>
          <a:p>
            <a:r>
              <a:rPr lang="en-US" b="0" dirty="0" smtClean="0"/>
              <a:t>Interim Endpoints</a:t>
            </a:r>
            <a:endParaRPr lang="en-US" b="0" dirty="0"/>
          </a:p>
        </p:txBody>
      </p:sp>
      <p:cxnSp>
        <p:nvCxnSpPr>
          <p:cNvPr id="25" name="Straight Arrow Connector 24"/>
          <p:cNvCxnSpPr>
            <a:stCxn id="21" idx="0"/>
            <a:endCxn id="22" idx="1"/>
          </p:cNvCxnSpPr>
          <p:nvPr/>
        </p:nvCxnSpPr>
        <p:spPr>
          <a:xfrm flipV="1">
            <a:off x="1323131" y="2688373"/>
            <a:ext cx="1142057" cy="45707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21" idx="2"/>
            <a:endCxn id="23" idx="1"/>
          </p:cNvCxnSpPr>
          <p:nvPr/>
        </p:nvCxnSpPr>
        <p:spPr>
          <a:xfrm>
            <a:off x="1323131" y="3976443"/>
            <a:ext cx="1223359" cy="469833"/>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2" idx="3"/>
            <a:endCxn id="24" idx="0"/>
          </p:cNvCxnSpPr>
          <p:nvPr/>
        </p:nvCxnSpPr>
        <p:spPr>
          <a:xfrm>
            <a:off x="3414787" y="2688373"/>
            <a:ext cx="1338409" cy="255807"/>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3" idx="3"/>
            <a:endCxn id="24" idx="2"/>
          </p:cNvCxnSpPr>
          <p:nvPr/>
        </p:nvCxnSpPr>
        <p:spPr>
          <a:xfrm flipV="1">
            <a:off x="3414787" y="3775177"/>
            <a:ext cx="1338409" cy="671099"/>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6331946" y="2759515"/>
            <a:ext cx="2507254" cy="1200328"/>
          </a:xfrm>
          <a:prstGeom prst="rect">
            <a:avLst/>
          </a:prstGeom>
          <a:solidFill>
            <a:srgbClr val="660066">
              <a:alpha val="23000"/>
            </a:srgbClr>
          </a:solidFill>
          <a:ln>
            <a:noFill/>
          </a:ln>
        </p:spPr>
        <p:txBody>
          <a:bodyPr wrap="square">
            <a:spAutoFit/>
          </a:bodyPr>
          <a:lstStyle>
            <a:defPPr>
              <a:defRPr lang="en-US"/>
            </a:defPPr>
            <a:lvl1pPr algn="ctr">
              <a:defRPr sz="2400" b="0">
                <a:solidFill>
                  <a:srgbClr val="000090"/>
                </a:solidFill>
                <a:ea typeface="ＭＳ Ｐゴシック" charset="0"/>
                <a:cs typeface="ＭＳ Ｐゴシック" charset="0"/>
              </a:defRPr>
            </a:lvl1pPr>
            <a:lvl2pPr>
              <a:defRPr sz="2800">
                <a:latin typeface="Gill Sans MT" charset="0"/>
                <a:ea typeface="ＭＳ Ｐゴシック" charset="0"/>
              </a:defRPr>
            </a:lvl2pPr>
            <a:lvl3pPr>
              <a:defRPr sz="2400">
                <a:latin typeface="Gill Sans MT" charset="0"/>
                <a:ea typeface="ＭＳ Ｐゴシック" charset="0"/>
              </a:defRPr>
            </a:lvl3pPr>
            <a:lvl4pPr>
              <a:defRPr sz="2000">
                <a:latin typeface="Gill Sans MT" charset="0"/>
                <a:ea typeface="ＭＳ Ｐゴシック" charset="0"/>
              </a:defRPr>
            </a:lvl4pPr>
            <a:lvl5pPr>
              <a:defRPr sz="2000">
                <a:latin typeface="Gill Sans MT" charset="0"/>
                <a:ea typeface="ＭＳ Ｐゴシック" charset="0"/>
              </a:defRPr>
            </a:lvl5pPr>
            <a:lvl6pPr eaLnBrk="0" hangingPunct="0">
              <a:defRPr sz="2000">
                <a:latin typeface="Gill Sans MT" charset="0"/>
                <a:ea typeface="ＭＳ Ｐゴシック" charset="0"/>
              </a:defRPr>
            </a:lvl6pPr>
            <a:lvl7pPr eaLnBrk="0" hangingPunct="0">
              <a:defRPr sz="2000">
                <a:latin typeface="Gill Sans MT" charset="0"/>
                <a:ea typeface="ＭＳ Ｐゴシック" charset="0"/>
              </a:defRPr>
            </a:lvl7pPr>
            <a:lvl8pPr eaLnBrk="0" hangingPunct="0">
              <a:defRPr sz="2000">
                <a:latin typeface="Gill Sans MT" charset="0"/>
                <a:ea typeface="ＭＳ Ｐゴシック" charset="0"/>
              </a:defRPr>
            </a:lvl8pPr>
            <a:lvl9pPr eaLnBrk="0" hangingPunct="0">
              <a:defRPr sz="2000">
                <a:latin typeface="Gill Sans MT" charset="0"/>
                <a:ea typeface="ＭＳ Ｐゴシック" charset="0"/>
              </a:defRPr>
            </a:lvl9pPr>
          </a:lstStyle>
          <a:p>
            <a:r>
              <a:rPr lang="en-US" dirty="0"/>
              <a:t>Machine Learning: </a:t>
            </a:r>
          </a:p>
          <a:p>
            <a:r>
              <a:rPr lang="en-US" dirty="0"/>
              <a:t>Which site works better for whom?</a:t>
            </a:r>
          </a:p>
        </p:txBody>
      </p:sp>
      <p:cxnSp>
        <p:nvCxnSpPr>
          <p:cNvPr id="38" name="Straight Arrow Connector 37"/>
          <p:cNvCxnSpPr>
            <a:stCxn id="24" idx="3"/>
            <a:endCxn id="37" idx="1"/>
          </p:cNvCxnSpPr>
          <p:nvPr/>
        </p:nvCxnSpPr>
        <p:spPr>
          <a:xfrm>
            <a:off x="5811471" y="3359679"/>
            <a:ext cx="520475" cy="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58" name="Curved Down Arrow 57"/>
          <p:cNvSpPr/>
          <p:nvPr/>
        </p:nvSpPr>
        <p:spPr>
          <a:xfrm rot="10800000">
            <a:off x="609598" y="4215443"/>
            <a:ext cx="7028685" cy="845191"/>
          </a:xfrm>
          <a:prstGeom prst="curvedDownArrow">
            <a:avLst/>
          </a:prstGeom>
          <a:solidFill>
            <a:srgbClr val="660066"/>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326153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113" y="1302233"/>
            <a:ext cx="8229600" cy="4525963"/>
          </a:xfrm>
        </p:spPr>
        <p:txBody>
          <a:bodyPr/>
          <a:lstStyle/>
          <a:p>
            <a:endParaRPr lang="en-US" dirty="0"/>
          </a:p>
          <a:p>
            <a:endParaRPr lang="en-US" dirty="0" smtClean="0"/>
          </a:p>
          <a:p>
            <a:pPr marL="0" indent="0">
              <a:buNone/>
            </a:pPr>
            <a:endParaRPr lang="en-US" dirty="0" smtClean="0"/>
          </a:p>
        </p:txBody>
      </p:sp>
      <p:sp>
        <p:nvSpPr>
          <p:cNvPr id="18" name="Title 1"/>
          <p:cNvSpPr txBox="1">
            <a:spLocks/>
          </p:cNvSpPr>
          <p:nvPr/>
        </p:nvSpPr>
        <p:spPr>
          <a:xfrm>
            <a:off x="609600" y="146317"/>
            <a:ext cx="8229600" cy="114300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000066"/>
                </a:solidFill>
                <a:ea typeface="ＭＳ Ｐゴシック" pitchFamily="-112" charset="-128"/>
                <a:cs typeface="ＭＳ Ｐゴシック" pitchFamily="-112" charset="-128"/>
              </a:rPr>
              <a:t>Adaptive Trials for Optimal </a:t>
            </a:r>
            <a:r>
              <a:rPr lang="en-US" dirty="0">
                <a:solidFill>
                  <a:srgbClr val="000066"/>
                </a:solidFill>
                <a:ea typeface="ＭＳ Ｐゴシック" pitchFamily="-112" charset="-128"/>
                <a:cs typeface="ＭＳ Ｐゴシック" pitchFamily="-112" charset="-128"/>
              </a:rPr>
              <a:t>A</a:t>
            </a:r>
            <a:r>
              <a:rPr lang="en-US" dirty="0" smtClean="0">
                <a:solidFill>
                  <a:srgbClr val="000066"/>
                </a:solidFill>
                <a:ea typeface="ＭＳ Ｐゴシック" pitchFamily="-112" charset="-128"/>
                <a:cs typeface="ＭＳ Ｐゴシック" pitchFamily="-112" charset="-128"/>
              </a:rPr>
              <a:t>llocation</a:t>
            </a:r>
            <a:endParaRPr lang="en-US" dirty="0">
              <a:solidFill>
                <a:srgbClr val="000066"/>
              </a:solidFill>
              <a:ea typeface="ＭＳ Ｐゴシック" pitchFamily="-112" charset="-128"/>
              <a:cs typeface="ＭＳ Ｐゴシック" pitchFamily="-112" charset="-128"/>
            </a:endParaRPr>
          </a:p>
        </p:txBody>
      </p:sp>
      <p:sp>
        <p:nvSpPr>
          <p:cNvPr id="21" name="TextBox 20"/>
          <p:cNvSpPr txBox="1"/>
          <p:nvPr/>
        </p:nvSpPr>
        <p:spPr>
          <a:xfrm>
            <a:off x="473153" y="2042041"/>
            <a:ext cx="1992035" cy="584776"/>
          </a:xfrm>
          <a:prstGeom prst="rect">
            <a:avLst/>
          </a:prstGeom>
          <a:solidFill>
            <a:srgbClr val="A8DBFD"/>
          </a:solidFill>
          <a:ln>
            <a:noFill/>
          </a:ln>
        </p:spPr>
        <p:txBody>
          <a:bodyPr wrap="square">
            <a:spAutoFit/>
          </a:bodyPr>
          <a:lstStyle>
            <a:defPPr>
              <a:defRPr lang="en-US"/>
            </a:defPPr>
            <a:lvl1pPr algn="ctr">
              <a:defRPr sz="2400" b="1">
                <a:solidFill>
                  <a:srgbClr val="000090"/>
                </a:solidFill>
                <a:ea typeface="ＭＳ Ｐゴシック" charset="0"/>
                <a:cs typeface="ＭＳ Ｐゴシック" charset="0"/>
              </a:defRPr>
            </a:lvl1pPr>
            <a:lvl2pPr>
              <a:defRPr sz="2800">
                <a:latin typeface="Gill Sans MT" charset="0"/>
                <a:ea typeface="ＭＳ Ｐゴシック" charset="0"/>
              </a:defRPr>
            </a:lvl2pPr>
            <a:lvl3pPr>
              <a:defRPr sz="2400">
                <a:latin typeface="Gill Sans MT" charset="0"/>
                <a:ea typeface="ＭＳ Ｐゴシック" charset="0"/>
              </a:defRPr>
            </a:lvl3pPr>
            <a:lvl4pPr>
              <a:defRPr sz="2000">
                <a:latin typeface="Gill Sans MT" charset="0"/>
                <a:ea typeface="ＭＳ Ｐゴシック" charset="0"/>
              </a:defRPr>
            </a:lvl4pPr>
            <a:lvl5pPr>
              <a:defRPr sz="2000">
                <a:latin typeface="Gill Sans MT" charset="0"/>
                <a:ea typeface="ＭＳ Ｐゴシック" charset="0"/>
              </a:defRPr>
            </a:lvl5pPr>
            <a:lvl6pPr eaLnBrk="0" hangingPunct="0">
              <a:defRPr sz="2000">
                <a:latin typeface="Gill Sans MT" charset="0"/>
                <a:ea typeface="ＭＳ Ｐゴシック" charset="0"/>
              </a:defRPr>
            </a:lvl6pPr>
            <a:lvl7pPr eaLnBrk="0" hangingPunct="0">
              <a:defRPr sz="2000">
                <a:latin typeface="Gill Sans MT" charset="0"/>
                <a:ea typeface="ＭＳ Ｐゴシック" charset="0"/>
              </a:defRPr>
            </a:lvl7pPr>
            <a:lvl8pPr eaLnBrk="0" hangingPunct="0">
              <a:defRPr sz="2000">
                <a:latin typeface="Gill Sans MT" charset="0"/>
                <a:ea typeface="ＭＳ Ｐゴシック" charset="0"/>
              </a:defRPr>
            </a:lvl8pPr>
            <a:lvl9pPr eaLnBrk="0" hangingPunct="0">
              <a:defRPr sz="2000">
                <a:latin typeface="Gill Sans MT" charset="0"/>
                <a:ea typeface="ＭＳ Ｐゴシック" charset="0"/>
              </a:defRPr>
            </a:lvl9pPr>
          </a:lstStyle>
          <a:p>
            <a:r>
              <a:rPr lang="en-US" sz="1600" b="0" dirty="0"/>
              <a:t>Randomize </a:t>
            </a:r>
          </a:p>
          <a:p>
            <a:r>
              <a:rPr lang="en-US" sz="1600" b="0" dirty="0"/>
              <a:t>delivery site</a:t>
            </a:r>
          </a:p>
        </p:txBody>
      </p:sp>
      <p:sp>
        <p:nvSpPr>
          <p:cNvPr id="22" name="TextBox 21"/>
          <p:cNvSpPr txBox="1"/>
          <p:nvPr/>
        </p:nvSpPr>
        <p:spPr>
          <a:xfrm>
            <a:off x="2611228" y="1525457"/>
            <a:ext cx="697627" cy="338554"/>
          </a:xfrm>
          <a:prstGeom prst="rect">
            <a:avLst/>
          </a:prstGeom>
          <a:solidFill>
            <a:srgbClr val="008000">
              <a:alpha val="1000"/>
            </a:srgbClr>
          </a:solidFill>
          <a:ln>
            <a:solidFill>
              <a:srgbClr val="008000"/>
            </a:solidFill>
          </a:ln>
        </p:spPr>
        <p:txBody>
          <a:bodyPr wrap="none" rtlCol="0">
            <a:spAutoFit/>
          </a:bodyPr>
          <a:lstStyle/>
          <a:p>
            <a:r>
              <a:rPr lang="en-US" sz="1600" b="1" dirty="0" smtClean="0">
                <a:solidFill>
                  <a:srgbClr val="008000"/>
                </a:solidFill>
              </a:rPr>
              <a:t>Home</a:t>
            </a:r>
            <a:endParaRPr lang="en-US" sz="1600" b="1" dirty="0">
              <a:solidFill>
                <a:srgbClr val="008000"/>
              </a:solidFill>
            </a:endParaRPr>
          </a:p>
        </p:txBody>
      </p:sp>
      <p:sp>
        <p:nvSpPr>
          <p:cNvPr id="23" name="TextBox 22"/>
          <p:cNvSpPr txBox="1"/>
          <p:nvPr/>
        </p:nvSpPr>
        <p:spPr>
          <a:xfrm>
            <a:off x="2692530" y="2851320"/>
            <a:ext cx="646331" cy="338554"/>
          </a:xfrm>
          <a:prstGeom prst="rect">
            <a:avLst/>
          </a:prstGeom>
          <a:noFill/>
          <a:ln>
            <a:solidFill>
              <a:srgbClr val="660066"/>
            </a:solidFill>
          </a:ln>
        </p:spPr>
        <p:txBody>
          <a:bodyPr wrap="none" rtlCol="0">
            <a:spAutoFit/>
          </a:bodyPr>
          <a:lstStyle/>
          <a:p>
            <a:r>
              <a:rPr lang="en-US" sz="1600" b="1" dirty="0" smtClean="0">
                <a:solidFill>
                  <a:srgbClr val="660066"/>
                </a:solidFill>
              </a:rPr>
              <a:t>Clinic</a:t>
            </a:r>
            <a:endParaRPr lang="en-US" sz="1600" b="1" dirty="0">
              <a:solidFill>
                <a:srgbClr val="660066"/>
              </a:solidFill>
            </a:endParaRPr>
          </a:p>
        </p:txBody>
      </p:sp>
      <p:sp>
        <p:nvSpPr>
          <p:cNvPr id="24" name="TextBox 23"/>
          <p:cNvSpPr txBox="1"/>
          <p:nvPr/>
        </p:nvSpPr>
        <p:spPr>
          <a:xfrm>
            <a:off x="3840961" y="2012097"/>
            <a:ext cx="2116550" cy="338554"/>
          </a:xfrm>
          <a:prstGeom prst="rect">
            <a:avLst/>
          </a:prstGeom>
          <a:solidFill>
            <a:srgbClr val="A8DBFD"/>
          </a:solidFill>
          <a:ln>
            <a:noFill/>
          </a:ln>
        </p:spPr>
        <p:txBody>
          <a:bodyPr wrap="square">
            <a:spAutoFit/>
          </a:bodyPr>
          <a:lstStyle>
            <a:defPPr>
              <a:defRPr lang="en-US"/>
            </a:defPPr>
            <a:lvl1pPr algn="ctr">
              <a:defRPr sz="2400" b="1">
                <a:solidFill>
                  <a:srgbClr val="000090"/>
                </a:solidFill>
                <a:ea typeface="ＭＳ Ｐゴシック" charset="0"/>
                <a:cs typeface="ＭＳ Ｐゴシック" charset="0"/>
              </a:defRPr>
            </a:lvl1pPr>
            <a:lvl2pPr>
              <a:defRPr sz="2800">
                <a:latin typeface="Gill Sans MT" charset="0"/>
                <a:ea typeface="ＭＳ Ｐゴシック" charset="0"/>
              </a:defRPr>
            </a:lvl2pPr>
            <a:lvl3pPr>
              <a:defRPr sz="2400">
                <a:latin typeface="Gill Sans MT" charset="0"/>
                <a:ea typeface="ＭＳ Ｐゴシック" charset="0"/>
              </a:defRPr>
            </a:lvl3pPr>
            <a:lvl4pPr>
              <a:defRPr sz="2000">
                <a:latin typeface="Gill Sans MT" charset="0"/>
                <a:ea typeface="ＭＳ Ｐゴシック" charset="0"/>
              </a:defRPr>
            </a:lvl4pPr>
            <a:lvl5pPr>
              <a:defRPr sz="2000">
                <a:latin typeface="Gill Sans MT" charset="0"/>
                <a:ea typeface="ＭＳ Ｐゴシック" charset="0"/>
              </a:defRPr>
            </a:lvl5pPr>
            <a:lvl6pPr eaLnBrk="0" hangingPunct="0">
              <a:defRPr sz="2000">
                <a:latin typeface="Gill Sans MT" charset="0"/>
                <a:ea typeface="ＭＳ Ｐゴシック" charset="0"/>
              </a:defRPr>
            </a:lvl6pPr>
            <a:lvl7pPr eaLnBrk="0" hangingPunct="0">
              <a:defRPr sz="2000">
                <a:latin typeface="Gill Sans MT" charset="0"/>
                <a:ea typeface="ＭＳ Ｐゴシック" charset="0"/>
              </a:defRPr>
            </a:lvl7pPr>
            <a:lvl8pPr eaLnBrk="0" hangingPunct="0">
              <a:defRPr sz="2000">
                <a:latin typeface="Gill Sans MT" charset="0"/>
                <a:ea typeface="ＭＳ Ｐゴシック" charset="0"/>
              </a:defRPr>
            </a:lvl8pPr>
            <a:lvl9pPr eaLnBrk="0" hangingPunct="0">
              <a:defRPr sz="2000">
                <a:latin typeface="Gill Sans MT" charset="0"/>
                <a:ea typeface="ＭＳ Ｐゴシック" charset="0"/>
              </a:defRPr>
            </a:lvl9pPr>
          </a:lstStyle>
          <a:p>
            <a:r>
              <a:rPr lang="en-US" sz="1600" b="0" dirty="0" smtClean="0"/>
              <a:t>Interim Endpoints</a:t>
            </a:r>
            <a:endParaRPr lang="en-US" sz="1600" b="0" dirty="0"/>
          </a:p>
        </p:txBody>
      </p:sp>
      <p:cxnSp>
        <p:nvCxnSpPr>
          <p:cNvPr id="25" name="Straight Arrow Connector 24"/>
          <p:cNvCxnSpPr>
            <a:stCxn id="21" idx="0"/>
            <a:endCxn id="22" idx="1"/>
          </p:cNvCxnSpPr>
          <p:nvPr/>
        </p:nvCxnSpPr>
        <p:spPr>
          <a:xfrm flipV="1">
            <a:off x="1469171" y="1694734"/>
            <a:ext cx="1142057" cy="347307"/>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21" idx="2"/>
            <a:endCxn id="23" idx="1"/>
          </p:cNvCxnSpPr>
          <p:nvPr/>
        </p:nvCxnSpPr>
        <p:spPr>
          <a:xfrm>
            <a:off x="1469171" y="2626817"/>
            <a:ext cx="1223359" cy="39378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2" idx="3"/>
            <a:endCxn id="24" idx="0"/>
          </p:cNvCxnSpPr>
          <p:nvPr/>
        </p:nvCxnSpPr>
        <p:spPr>
          <a:xfrm>
            <a:off x="3308855" y="1694734"/>
            <a:ext cx="1590381" cy="31736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3" idx="3"/>
            <a:endCxn id="24" idx="2"/>
          </p:cNvCxnSpPr>
          <p:nvPr/>
        </p:nvCxnSpPr>
        <p:spPr>
          <a:xfrm flipV="1">
            <a:off x="3338861" y="2350651"/>
            <a:ext cx="1560375" cy="669946"/>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6477986" y="1827432"/>
            <a:ext cx="2507254" cy="830997"/>
          </a:xfrm>
          <a:prstGeom prst="rect">
            <a:avLst/>
          </a:prstGeom>
          <a:solidFill>
            <a:srgbClr val="660066">
              <a:alpha val="23000"/>
            </a:srgbClr>
          </a:solidFill>
          <a:ln>
            <a:noFill/>
          </a:ln>
        </p:spPr>
        <p:txBody>
          <a:bodyPr wrap="square">
            <a:spAutoFit/>
          </a:bodyPr>
          <a:lstStyle>
            <a:defPPr>
              <a:defRPr lang="en-US"/>
            </a:defPPr>
            <a:lvl1pPr algn="ctr">
              <a:defRPr sz="2400" b="0">
                <a:solidFill>
                  <a:srgbClr val="000090"/>
                </a:solidFill>
                <a:ea typeface="ＭＳ Ｐゴシック" charset="0"/>
                <a:cs typeface="ＭＳ Ｐゴシック" charset="0"/>
              </a:defRPr>
            </a:lvl1pPr>
            <a:lvl2pPr>
              <a:defRPr sz="2800">
                <a:latin typeface="Gill Sans MT" charset="0"/>
                <a:ea typeface="ＭＳ Ｐゴシック" charset="0"/>
              </a:defRPr>
            </a:lvl2pPr>
            <a:lvl3pPr>
              <a:defRPr sz="2400">
                <a:latin typeface="Gill Sans MT" charset="0"/>
                <a:ea typeface="ＭＳ Ｐゴシック" charset="0"/>
              </a:defRPr>
            </a:lvl3pPr>
            <a:lvl4pPr>
              <a:defRPr sz="2000">
                <a:latin typeface="Gill Sans MT" charset="0"/>
                <a:ea typeface="ＭＳ Ｐゴシック" charset="0"/>
              </a:defRPr>
            </a:lvl4pPr>
            <a:lvl5pPr>
              <a:defRPr sz="2000">
                <a:latin typeface="Gill Sans MT" charset="0"/>
                <a:ea typeface="ＭＳ Ｐゴシック" charset="0"/>
              </a:defRPr>
            </a:lvl5pPr>
            <a:lvl6pPr eaLnBrk="0" hangingPunct="0">
              <a:defRPr sz="2000">
                <a:latin typeface="Gill Sans MT" charset="0"/>
                <a:ea typeface="ＭＳ Ｐゴシック" charset="0"/>
              </a:defRPr>
            </a:lvl6pPr>
            <a:lvl7pPr eaLnBrk="0" hangingPunct="0">
              <a:defRPr sz="2000">
                <a:latin typeface="Gill Sans MT" charset="0"/>
                <a:ea typeface="ＭＳ Ｐゴシック" charset="0"/>
              </a:defRPr>
            </a:lvl7pPr>
            <a:lvl8pPr eaLnBrk="0" hangingPunct="0">
              <a:defRPr sz="2000">
                <a:latin typeface="Gill Sans MT" charset="0"/>
                <a:ea typeface="ＭＳ Ｐゴシック" charset="0"/>
              </a:defRPr>
            </a:lvl8pPr>
            <a:lvl9pPr eaLnBrk="0" hangingPunct="0">
              <a:defRPr sz="2000">
                <a:latin typeface="Gill Sans MT" charset="0"/>
                <a:ea typeface="ＭＳ Ｐゴシック" charset="0"/>
              </a:defRPr>
            </a:lvl9pPr>
          </a:lstStyle>
          <a:p>
            <a:r>
              <a:rPr lang="en-US" sz="1600" dirty="0"/>
              <a:t>Machine Learning: </a:t>
            </a:r>
          </a:p>
          <a:p>
            <a:r>
              <a:rPr lang="en-US" sz="1600" dirty="0"/>
              <a:t>Which site works better for whom?</a:t>
            </a:r>
          </a:p>
        </p:txBody>
      </p:sp>
      <p:cxnSp>
        <p:nvCxnSpPr>
          <p:cNvPr id="38" name="Straight Arrow Connector 37"/>
          <p:cNvCxnSpPr>
            <a:stCxn id="24" idx="3"/>
            <a:endCxn id="37" idx="1"/>
          </p:cNvCxnSpPr>
          <p:nvPr/>
        </p:nvCxnSpPr>
        <p:spPr>
          <a:xfrm>
            <a:off x="5957511" y="2181374"/>
            <a:ext cx="520475" cy="61557"/>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46040" y="3561739"/>
            <a:ext cx="8839200" cy="3139321"/>
          </a:xfrm>
          <a:prstGeom prst="rect">
            <a:avLst/>
          </a:prstGeom>
          <a:noFill/>
        </p:spPr>
        <p:txBody>
          <a:bodyPr wrap="square" rtlCol="0">
            <a:spAutoFit/>
          </a:bodyPr>
          <a:lstStyle/>
          <a:p>
            <a:r>
              <a:rPr lang="en-US" sz="3000" b="1" dirty="0" smtClean="0"/>
              <a:t>Output:</a:t>
            </a:r>
          </a:p>
          <a:p>
            <a:pPr marL="285750" indent="-285750">
              <a:buFontTx/>
              <a:buChar char="-"/>
            </a:pPr>
            <a:r>
              <a:rPr lang="en-US" sz="2800" dirty="0" smtClean="0"/>
              <a:t>Optimal allocation strategy</a:t>
            </a:r>
          </a:p>
          <a:p>
            <a:pPr marL="285750" indent="-285750">
              <a:buFontTx/>
              <a:buChar char="-"/>
            </a:pPr>
            <a:r>
              <a:rPr lang="en-US" sz="2800" dirty="0" smtClean="0"/>
              <a:t>Comparative effectiveness of optimal strategy (with inference!)</a:t>
            </a:r>
          </a:p>
          <a:p>
            <a:pPr marL="285750" indent="-285750">
              <a:buFontTx/>
              <a:buChar char="-"/>
            </a:pPr>
            <a:r>
              <a:rPr lang="en-US" sz="2800" dirty="0" smtClean="0"/>
              <a:t>Improved power</a:t>
            </a:r>
          </a:p>
          <a:p>
            <a:pPr marL="285750" indent="-285750">
              <a:buFontTx/>
              <a:buChar char="-"/>
            </a:pPr>
            <a:r>
              <a:rPr lang="en-US" sz="2800" dirty="0" smtClean="0"/>
              <a:t>Embedded impact: More people get the intervention that works best for them sooner </a:t>
            </a:r>
            <a:endParaRPr lang="en-US" sz="2800" dirty="0"/>
          </a:p>
        </p:txBody>
      </p:sp>
      <p:cxnSp>
        <p:nvCxnSpPr>
          <p:cNvPr id="34" name="Curved Connector 33"/>
          <p:cNvCxnSpPr>
            <a:stCxn id="37" idx="2"/>
            <a:endCxn id="21" idx="1"/>
          </p:cNvCxnSpPr>
          <p:nvPr/>
        </p:nvCxnSpPr>
        <p:spPr>
          <a:xfrm rot="5400000" flipH="1">
            <a:off x="3940383" y="-1132801"/>
            <a:ext cx="324000" cy="7258460"/>
          </a:xfrm>
          <a:prstGeom prst="curvedConnector4">
            <a:avLst>
              <a:gd name="adj1" fmla="val -214645"/>
              <a:gd name="adj2" fmla="val 105259"/>
            </a:avLst>
          </a:prstGeom>
          <a:ln w="38100" cmpd="sng">
            <a:solidFill>
              <a:srgbClr val="660066"/>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2940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81" y="69225"/>
            <a:ext cx="9368106" cy="1143000"/>
          </a:xfrm>
        </p:spPr>
        <p:txBody>
          <a:bodyPr>
            <a:normAutofit/>
          </a:bodyPr>
          <a:lstStyle/>
          <a:p>
            <a:r>
              <a:rPr lang="en-US" sz="3600" dirty="0">
                <a:solidFill>
                  <a:srgbClr val="000066"/>
                </a:solidFill>
                <a:ea typeface="ＭＳ Ｐゴシック" pitchFamily="-112" charset="-128"/>
                <a:cs typeface="ＭＳ Ｐゴシック" pitchFamily="-112" charset="-128"/>
              </a:rPr>
              <a:t>Ongoing, context-specific, data-driven learning</a:t>
            </a:r>
          </a:p>
        </p:txBody>
      </p:sp>
      <p:sp>
        <p:nvSpPr>
          <p:cNvPr id="26" name="TextBox 25"/>
          <p:cNvSpPr txBox="1"/>
          <p:nvPr/>
        </p:nvSpPr>
        <p:spPr>
          <a:xfrm>
            <a:off x="4315665" y="2439630"/>
            <a:ext cx="4828335" cy="584776"/>
          </a:xfrm>
          <a:prstGeom prst="rect">
            <a:avLst/>
          </a:prstGeom>
          <a:noFill/>
        </p:spPr>
        <p:txBody>
          <a:bodyPr wrap="square" rtlCol="0">
            <a:spAutoFit/>
          </a:bodyPr>
          <a:lstStyle/>
          <a:p>
            <a:r>
              <a:rPr lang="en-US" sz="3200" dirty="0" smtClean="0"/>
              <a:t> </a:t>
            </a:r>
            <a:endParaRPr lang="en-US" sz="3200" dirty="0"/>
          </a:p>
        </p:txBody>
      </p:sp>
      <p:sp>
        <p:nvSpPr>
          <p:cNvPr id="28" name="TextBox 4"/>
          <p:cNvSpPr txBox="1">
            <a:spLocks noChangeArrowheads="1"/>
          </p:cNvSpPr>
          <p:nvPr/>
        </p:nvSpPr>
        <p:spPr bwMode="auto">
          <a:xfrm>
            <a:off x="2046588" y="1531689"/>
            <a:ext cx="5210469" cy="1815882"/>
          </a:xfrm>
          <a:prstGeom prst="rect">
            <a:avLst/>
          </a:prstGeom>
          <a:solidFill>
            <a:srgbClr val="A8DBF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r>
              <a:rPr lang="en-US" sz="2400" b="1" dirty="0" smtClean="0">
                <a:solidFill>
                  <a:srgbClr val="000090"/>
                </a:solidFill>
                <a:latin typeface="+mn-lt"/>
              </a:rPr>
              <a:t>Data</a:t>
            </a:r>
            <a:endParaRPr lang="en-US" sz="2400" b="1" dirty="0">
              <a:solidFill>
                <a:srgbClr val="000090"/>
              </a:solidFill>
              <a:latin typeface="+mn-lt"/>
            </a:endParaRPr>
          </a:p>
          <a:p>
            <a:pPr marL="342900" indent="-342900">
              <a:buFont typeface="Arial"/>
              <a:buChar char="•"/>
            </a:pPr>
            <a:r>
              <a:rPr lang="en-US" sz="2200" dirty="0" err="1">
                <a:solidFill>
                  <a:srgbClr val="000090"/>
                </a:solidFill>
                <a:latin typeface="+mn-lt"/>
              </a:rPr>
              <a:t>Seroconversion</a:t>
            </a:r>
            <a:r>
              <a:rPr lang="en-US" sz="2200" dirty="0">
                <a:solidFill>
                  <a:srgbClr val="000090"/>
                </a:solidFill>
                <a:latin typeface="+mn-lt"/>
              </a:rPr>
              <a:t> and cascade outcomes</a:t>
            </a:r>
          </a:p>
          <a:p>
            <a:pPr marL="342900" indent="-342900">
              <a:buFont typeface="Arial"/>
              <a:buChar char="•"/>
            </a:pPr>
            <a:r>
              <a:rPr lang="en-US" sz="2200" dirty="0">
                <a:solidFill>
                  <a:srgbClr val="000090"/>
                </a:solidFill>
                <a:latin typeface="+mn-lt"/>
              </a:rPr>
              <a:t>Conventional risk factors</a:t>
            </a:r>
          </a:p>
          <a:p>
            <a:pPr marL="342900" indent="-342900">
              <a:buFont typeface="Arial"/>
              <a:buChar char="•"/>
            </a:pPr>
            <a:r>
              <a:rPr lang="en-US" sz="2200" dirty="0" smtClean="0">
                <a:solidFill>
                  <a:srgbClr val="000090"/>
                </a:solidFill>
                <a:latin typeface="+mn-lt"/>
              </a:rPr>
              <a:t>Social Network</a:t>
            </a:r>
            <a:endParaRPr lang="en-US" sz="2200" dirty="0">
              <a:solidFill>
                <a:srgbClr val="000090"/>
              </a:solidFill>
              <a:latin typeface="+mn-lt"/>
            </a:endParaRPr>
          </a:p>
          <a:p>
            <a:pPr marL="342900" indent="-342900">
              <a:buFont typeface="Arial"/>
              <a:buChar char="•"/>
            </a:pPr>
            <a:r>
              <a:rPr lang="en-US" sz="2200" dirty="0" smtClean="0">
                <a:solidFill>
                  <a:srgbClr val="000090"/>
                </a:solidFill>
                <a:latin typeface="+mn-lt"/>
              </a:rPr>
              <a:t>Geospatial, Phylogenetic,</a:t>
            </a:r>
            <a:r>
              <a:rPr lang="is-IS" sz="2200" dirty="0" smtClean="0">
                <a:solidFill>
                  <a:srgbClr val="000090"/>
                </a:solidFill>
                <a:latin typeface="+mn-lt"/>
              </a:rPr>
              <a:t>…</a:t>
            </a:r>
            <a:endParaRPr lang="en-US" sz="2200" dirty="0">
              <a:solidFill>
                <a:srgbClr val="000090"/>
              </a:solidFill>
              <a:latin typeface="+mn-lt"/>
            </a:endParaRPr>
          </a:p>
        </p:txBody>
      </p:sp>
      <p:sp>
        <p:nvSpPr>
          <p:cNvPr id="29" name="TextBox 6"/>
          <p:cNvSpPr txBox="1">
            <a:spLocks noChangeArrowheads="1"/>
          </p:cNvSpPr>
          <p:nvPr/>
        </p:nvSpPr>
        <p:spPr bwMode="auto">
          <a:xfrm>
            <a:off x="3292497" y="5282227"/>
            <a:ext cx="3444205" cy="1477328"/>
          </a:xfrm>
          <a:prstGeom prst="rect">
            <a:avLst/>
          </a:prstGeom>
          <a:solidFill>
            <a:srgbClr val="8ECF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r>
              <a:rPr lang="en-US" sz="2400" b="1" dirty="0">
                <a:solidFill>
                  <a:srgbClr val="000090"/>
                </a:solidFill>
                <a:latin typeface="+mn-lt"/>
                <a:ea typeface="+mn-ea"/>
                <a:cs typeface="+mn-cs"/>
              </a:rPr>
              <a:t>I</a:t>
            </a:r>
            <a:r>
              <a:rPr lang="en-US" sz="2400" b="1" dirty="0" smtClean="0">
                <a:solidFill>
                  <a:srgbClr val="000090"/>
                </a:solidFill>
                <a:latin typeface="+mn-lt"/>
                <a:ea typeface="+mn-ea"/>
                <a:cs typeface="+mn-cs"/>
              </a:rPr>
              <a:t>ntervention </a:t>
            </a:r>
            <a:r>
              <a:rPr lang="en-US" sz="2400" b="1" dirty="0">
                <a:solidFill>
                  <a:srgbClr val="000090"/>
                </a:solidFill>
                <a:latin typeface="+mn-lt"/>
                <a:ea typeface="+mn-ea"/>
                <a:cs typeface="+mn-cs"/>
              </a:rPr>
              <a:t>targeting</a:t>
            </a:r>
          </a:p>
          <a:p>
            <a:pPr marL="342900" indent="-342900">
              <a:buFont typeface="Arial"/>
              <a:buChar char="•"/>
            </a:pPr>
            <a:r>
              <a:rPr lang="en-US" sz="2200" dirty="0" err="1">
                <a:solidFill>
                  <a:srgbClr val="000090"/>
                </a:solidFill>
                <a:latin typeface="+mn-lt"/>
                <a:ea typeface="+mn-ea"/>
                <a:cs typeface="+mn-cs"/>
              </a:rPr>
              <a:t>PrEP</a:t>
            </a:r>
            <a:endParaRPr lang="en-US" sz="2200" dirty="0">
              <a:solidFill>
                <a:srgbClr val="000090"/>
              </a:solidFill>
              <a:latin typeface="+mn-lt"/>
              <a:ea typeface="+mn-ea"/>
              <a:cs typeface="+mn-cs"/>
            </a:endParaRPr>
          </a:p>
          <a:p>
            <a:pPr marL="342900" indent="-342900">
              <a:buFont typeface="Arial"/>
              <a:buChar char="•"/>
            </a:pPr>
            <a:r>
              <a:rPr lang="en-US" sz="2200" dirty="0">
                <a:solidFill>
                  <a:srgbClr val="000090"/>
                </a:solidFill>
                <a:latin typeface="+mn-lt"/>
                <a:ea typeface="+mn-ea"/>
                <a:cs typeface="+mn-cs"/>
              </a:rPr>
              <a:t>Testing</a:t>
            </a:r>
          </a:p>
          <a:p>
            <a:pPr marL="342900" indent="-342900">
              <a:buFont typeface="Arial"/>
              <a:buChar char="•"/>
            </a:pPr>
            <a:r>
              <a:rPr lang="en-US" sz="2200" dirty="0">
                <a:solidFill>
                  <a:srgbClr val="000090"/>
                </a:solidFill>
                <a:latin typeface="+mn-lt"/>
                <a:ea typeface="+mn-ea"/>
                <a:cs typeface="+mn-cs"/>
              </a:rPr>
              <a:t>Cascade optimization</a:t>
            </a:r>
          </a:p>
        </p:txBody>
      </p:sp>
      <p:sp>
        <p:nvSpPr>
          <p:cNvPr id="30" name="TextBox 29"/>
          <p:cNvSpPr txBox="1"/>
          <p:nvPr/>
        </p:nvSpPr>
        <p:spPr>
          <a:xfrm>
            <a:off x="34881" y="3567655"/>
            <a:ext cx="3858465" cy="1477328"/>
          </a:xfrm>
          <a:prstGeom prst="rect">
            <a:avLst/>
          </a:prstGeom>
          <a:solidFill>
            <a:srgbClr val="FFE97D"/>
          </a:solidFill>
        </p:spPr>
        <p:txBody>
          <a:bodyPr wrap="square">
            <a:spAutoFit/>
          </a:bodyPr>
          <a:lstStyle/>
          <a:p>
            <a:r>
              <a:rPr lang="en-US" sz="2400" b="1" dirty="0" smtClean="0">
                <a:solidFill>
                  <a:srgbClr val="000090"/>
                </a:solidFill>
              </a:rPr>
              <a:t>Epidemic</a:t>
            </a:r>
            <a:endParaRPr lang="en-US" sz="2400" b="1" dirty="0">
              <a:solidFill>
                <a:srgbClr val="000090"/>
              </a:solidFill>
            </a:endParaRPr>
          </a:p>
          <a:p>
            <a:pPr marL="457200" indent="-457200">
              <a:buFont typeface="Arial"/>
              <a:buChar char="•"/>
            </a:pPr>
            <a:r>
              <a:rPr lang="en-US" sz="2200" dirty="0">
                <a:solidFill>
                  <a:srgbClr val="000090"/>
                </a:solidFill>
              </a:rPr>
              <a:t>HIV-: New HIV infections</a:t>
            </a:r>
          </a:p>
          <a:p>
            <a:pPr marL="457200" indent="-457200">
              <a:buFont typeface="Arial"/>
              <a:buChar char="•"/>
            </a:pPr>
            <a:r>
              <a:rPr lang="en-US" sz="2200" dirty="0">
                <a:solidFill>
                  <a:srgbClr val="000090"/>
                </a:solidFill>
              </a:rPr>
              <a:t>HIV+: Viral non-suppression</a:t>
            </a:r>
          </a:p>
          <a:p>
            <a:pPr marL="0" lvl="2">
              <a:defRPr/>
            </a:pPr>
            <a:endParaRPr lang="en-US" sz="2200" dirty="0">
              <a:solidFill>
                <a:srgbClr val="000090"/>
              </a:solidFill>
              <a:ea typeface="ＭＳ Ｐゴシック" pitchFamily="34" charset="-128"/>
            </a:endParaRPr>
          </a:p>
        </p:txBody>
      </p:sp>
      <p:sp>
        <p:nvSpPr>
          <p:cNvPr id="31" name="TextBox 7"/>
          <p:cNvSpPr txBox="1">
            <a:spLocks noChangeArrowheads="1"/>
          </p:cNvSpPr>
          <p:nvPr/>
        </p:nvSpPr>
        <p:spPr bwMode="auto">
          <a:xfrm>
            <a:off x="5079135" y="3543078"/>
            <a:ext cx="4046189" cy="1524739"/>
          </a:xfrm>
          <a:prstGeom prst="rect">
            <a:avLst/>
          </a:prstGeom>
          <a:solidFill>
            <a:srgbClr val="FFAF7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r>
              <a:rPr lang="en-US" sz="2400" b="1" dirty="0" smtClean="0">
                <a:solidFill>
                  <a:srgbClr val="000090"/>
                </a:solidFill>
                <a:latin typeface="+mn-lt"/>
                <a:ea typeface="+mn-ea"/>
                <a:cs typeface="+mn-cs"/>
              </a:rPr>
              <a:t>(Real time) </a:t>
            </a:r>
            <a:r>
              <a:rPr lang="en-US" sz="2400" b="1" dirty="0">
                <a:solidFill>
                  <a:srgbClr val="000090"/>
                </a:solidFill>
                <a:latin typeface="+mn-lt"/>
                <a:ea typeface="+mn-ea"/>
                <a:cs typeface="+mn-cs"/>
              </a:rPr>
              <a:t>Machine Learning</a:t>
            </a:r>
          </a:p>
          <a:p>
            <a:pPr marL="342900" indent="-342900">
              <a:buFont typeface="Arial"/>
              <a:buChar char="•"/>
            </a:pPr>
            <a:r>
              <a:rPr lang="en-US" sz="2200" dirty="0">
                <a:solidFill>
                  <a:srgbClr val="000090"/>
                </a:solidFill>
                <a:latin typeface="+mn-lt"/>
                <a:ea typeface="+mn-ea"/>
                <a:cs typeface="+mn-cs"/>
              </a:rPr>
              <a:t>Who is at risk?</a:t>
            </a:r>
          </a:p>
          <a:p>
            <a:pPr marL="342900" indent="-342900">
              <a:buFont typeface="Arial"/>
              <a:buChar char="•"/>
            </a:pPr>
            <a:r>
              <a:rPr lang="en-US" sz="2200" dirty="0">
                <a:solidFill>
                  <a:srgbClr val="000090"/>
                </a:solidFill>
                <a:latin typeface="+mn-lt"/>
                <a:ea typeface="+mn-ea"/>
                <a:cs typeface="+mn-cs"/>
              </a:rPr>
              <a:t>Which </a:t>
            </a:r>
            <a:r>
              <a:rPr lang="en-US" sz="2200" dirty="0" smtClean="0">
                <a:solidFill>
                  <a:srgbClr val="000090"/>
                </a:solidFill>
                <a:latin typeface="+mn-lt"/>
                <a:ea typeface="+mn-ea"/>
                <a:cs typeface="+mn-cs"/>
              </a:rPr>
              <a:t>strategies </a:t>
            </a:r>
            <a:r>
              <a:rPr lang="en-US" sz="2200" dirty="0">
                <a:solidFill>
                  <a:srgbClr val="000090"/>
                </a:solidFill>
                <a:latin typeface="+mn-lt"/>
                <a:ea typeface="+mn-ea"/>
                <a:cs typeface="+mn-cs"/>
              </a:rPr>
              <a:t>work best for whom?</a:t>
            </a:r>
          </a:p>
        </p:txBody>
      </p:sp>
      <p:sp>
        <p:nvSpPr>
          <p:cNvPr id="39" name="Right Arrow 38"/>
          <p:cNvSpPr/>
          <p:nvPr/>
        </p:nvSpPr>
        <p:spPr>
          <a:xfrm rot="18720888">
            <a:off x="409507" y="2253176"/>
            <a:ext cx="1718148" cy="5464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ight Arrow 39"/>
          <p:cNvSpPr/>
          <p:nvPr/>
        </p:nvSpPr>
        <p:spPr>
          <a:xfrm rot="2235814">
            <a:off x="7247127" y="2336714"/>
            <a:ext cx="1718148" cy="5464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ight Arrow 40"/>
          <p:cNvSpPr/>
          <p:nvPr/>
        </p:nvSpPr>
        <p:spPr>
          <a:xfrm rot="9074062">
            <a:off x="6762180" y="5661919"/>
            <a:ext cx="1718148" cy="5464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ight Arrow 41"/>
          <p:cNvSpPr/>
          <p:nvPr/>
        </p:nvSpPr>
        <p:spPr>
          <a:xfrm rot="12747944">
            <a:off x="1187315" y="5501085"/>
            <a:ext cx="1906759" cy="66481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1031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p:cNvSpPr>
            <a:spLocks noGrp="1"/>
          </p:cNvSpPr>
          <p:nvPr>
            <p:ph idx="1"/>
          </p:nvPr>
        </p:nvSpPr>
        <p:spPr>
          <a:xfrm>
            <a:off x="457200" y="1181099"/>
            <a:ext cx="8432346" cy="5162771"/>
          </a:xfrm>
        </p:spPr>
        <p:txBody>
          <a:bodyPr>
            <a:normAutofit lnSpcReduction="10000"/>
          </a:bodyPr>
          <a:lstStyle/>
          <a:p>
            <a:r>
              <a:rPr lang="en-US" dirty="0" smtClean="0">
                <a:latin typeface="Gill Sans MT" charset="0"/>
              </a:rPr>
              <a:t>Vision: HIV </a:t>
            </a:r>
            <a:r>
              <a:rPr lang="en-US" dirty="0">
                <a:latin typeface="Gill Sans MT" charset="0"/>
              </a:rPr>
              <a:t>epidemic elimination will be achievable through </a:t>
            </a:r>
            <a:endParaRPr lang="en-US" dirty="0" smtClean="0">
              <a:latin typeface="Gill Sans MT" charset="0"/>
            </a:endParaRPr>
          </a:p>
          <a:p>
            <a:pPr lvl="1"/>
            <a:r>
              <a:rPr lang="en-US" dirty="0" smtClean="0">
                <a:latin typeface="Gill Sans MT" charset="0"/>
              </a:rPr>
              <a:t>Integrated community-based health</a:t>
            </a:r>
          </a:p>
          <a:p>
            <a:pPr lvl="1"/>
            <a:r>
              <a:rPr lang="en-US" dirty="0">
                <a:latin typeface="Gill Sans MT" charset="0"/>
              </a:rPr>
              <a:t>A</a:t>
            </a:r>
            <a:r>
              <a:rPr lang="en-US" dirty="0" smtClean="0">
                <a:latin typeface="Gill Sans MT" charset="0"/>
              </a:rPr>
              <a:t>pplying </a:t>
            </a:r>
            <a:r>
              <a:rPr lang="en-US" dirty="0">
                <a:latin typeface="Gill Sans MT" charset="0"/>
              </a:rPr>
              <a:t>and refining interventions with novel statistical, virologic and </a:t>
            </a:r>
            <a:r>
              <a:rPr lang="en-US" dirty="0" smtClean="0">
                <a:latin typeface="Gill Sans MT" charset="0"/>
              </a:rPr>
              <a:t>behavioral-driven </a:t>
            </a:r>
            <a:r>
              <a:rPr lang="en-US" dirty="0">
                <a:latin typeface="Gill Sans MT" charset="0"/>
              </a:rPr>
              <a:t>field applications</a:t>
            </a:r>
          </a:p>
          <a:p>
            <a:r>
              <a:rPr lang="en-US" dirty="0" smtClean="0">
                <a:latin typeface="Gill Sans MT" charset="0"/>
              </a:rPr>
              <a:t>We can and must adapt to changing contexts</a:t>
            </a:r>
          </a:p>
          <a:p>
            <a:pPr lvl="1"/>
            <a:r>
              <a:rPr lang="en-US" dirty="0">
                <a:latin typeface="Gill Sans MT" charset="0"/>
              </a:rPr>
              <a:t>D</a:t>
            </a:r>
            <a:r>
              <a:rPr lang="en-US" dirty="0" smtClean="0">
                <a:latin typeface="Gill Sans MT" charset="0"/>
              </a:rPr>
              <a:t>ata-&gt; analysis-&gt; result-&gt; translation/implementation is slow and sub-optimal</a:t>
            </a:r>
          </a:p>
          <a:p>
            <a:r>
              <a:rPr lang="en-US" dirty="0" smtClean="0">
                <a:latin typeface="Gill Sans MT" charset="0"/>
              </a:rPr>
              <a:t>Embedded self-learning systems (data-analysis-intervention cycles) as the intervention</a:t>
            </a:r>
          </a:p>
        </p:txBody>
      </p:sp>
      <p:sp>
        <p:nvSpPr>
          <p:cNvPr id="6" name="Title 1"/>
          <p:cNvSpPr>
            <a:spLocks noGrp="1"/>
          </p:cNvSpPr>
          <p:nvPr>
            <p:ph type="title"/>
          </p:nvPr>
        </p:nvSpPr>
        <p:spPr>
          <a:xfrm>
            <a:off x="168079" y="185738"/>
            <a:ext cx="8975921" cy="1143000"/>
          </a:xfrm>
        </p:spPr>
        <p:txBody>
          <a:bodyPr>
            <a:normAutofit/>
          </a:bodyPr>
          <a:lstStyle/>
          <a:p>
            <a:r>
              <a:rPr lang="en-US" dirty="0" smtClean="0">
                <a:solidFill>
                  <a:srgbClr val="000066"/>
                </a:solidFill>
                <a:ea typeface="ＭＳ Ｐゴシック" pitchFamily="-112" charset="-128"/>
                <a:cs typeface="ＭＳ Ｐゴシック" pitchFamily="-112" charset="-128"/>
              </a:rPr>
              <a:t>Conclusion</a:t>
            </a:r>
            <a:endParaRPr lang="en-US" dirty="0">
              <a:solidFill>
                <a:srgbClr val="000066"/>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8831565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66"/>
                </a:solidFill>
                <a:ea typeface="ＭＳ Ｐゴシック" pitchFamily="-112" charset="-128"/>
                <a:cs typeface="ＭＳ Ｐゴシック" pitchFamily="-112" charset="-128"/>
              </a:rPr>
              <a:t>Statistics</a:t>
            </a:r>
            <a:r>
              <a:rPr lang="en-US" dirty="0" smtClean="0"/>
              <a:t> </a:t>
            </a:r>
            <a:r>
              <a:rPr lang="en-US" dirty="0">
                <a:solidFill>
                  <a:srgbClr val="000066"/>
                </a:solidFill>
                <a:ea typeface="ＭＳ Ｐゴシック" pitchFamily="-112" charset="-128"/>
                <a:cs typeface="ＭＳ Ｐゴシック" pitchFamily="-112" charset="-128"/>
              </a:rPr>
              <a:t>Team</a:t>
            </a:r>
          </a:p>
        </p:txBody>
      </p:sp>
      <p:sp>
        <p:nvSpPr>
          <p:cNvPr id="3" name="Content Placeholder 2"/>
          <p:cNvSpPr>
            <a:spLocks noGrp="1"/>
          </p:cNvSpPr>
          <p:nvPr>
            <p:ph idx="1"/>
          </p:nvPr>
        </p:nvSpPr>
        <p:spPr/>
        <p:txBody>
          <a:bodyPr/>
          <a:lstStyle/>
          <a:p>
            <a:r>
              <a:rPr lang="en-US" dirty="0" smtClean="0"/>
              <a:t>Laura </a:t>
            </a:r>
            <a:r>
              <a:rPr lang="en-US" dirty="0" err="1" smtClean="0"/>
              <a:t>Balzer</a:t>
            </a:r>
            <a:r>
              <a:rPr lang="en-US" dirty="0" smtClean="0"/>
              <a:t>, Harvard, U Mass., Amherst</a:t>
            </a:r>
          </a:p>
          <a:p>
            <a:r>
              <a:rPr lang="en-US" dirty="0" err="1" smtClean="0"/>
              <a:t>Wenjing</a:t>
            </a:r>
            <a:r>
              <a:rPr lang="en-US" dirty="0" smtClean="0"/>
              <a:t> </a:t>
            </a:r>
            <a:r>
              <a:rPr lang="en-US" dirty="0" err="1" smtClean="0"/>
              <a:t>Zheng</a:t>
            </a:r>
            <a:r>
              <a:rPr lang="en-US" dirty="0" smtClean="0"/>
              <a:t>, UC Berkeley</a:t>
            </a:r>
          </a:p>
          <a:p>
            <a:r>
              <a:rPr lang="en-US" dirty="0" smtClean="0"/>
              <a:t>Mark van der </a:t>
            </a:r>
            <a:r>
              <a:rPr lang="en-US" dirty="0" err="1" smtClean="0"/>
              <a:t>Laan</a:t>
            </a:r>
            <a:r>
              <a:rPr lang="en-US" dirty="0" smtClean="0"/>
              <a:t>, UC Berkeley</a:t>
            </a:r>
            <a:endParaRPr lang="en-US" dirty="0"/>
          </a:p>
        </p:txBody>
      </p:sp>
    </p:spTree>
    <p:extLst>
      <p:ext uri="{BB962C8B-B14F-4D97-AF65-F5344CB8AC3E}">
        <p14:creationId xmlns:p14="http://schemas.microsoft.com/office/powerpoint/2010/main" val="17511406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66"/>
                </a:solidFill>
                <a:ea typeface="ＭＳ Ｐゴシック" pitchFamily="-112" charset="-128"/>
                <a:cs typeface="ＭＳ Ｐゴシック" pitchFamily="-112" charset="-128"/>
              </a:rPr>
              <a:t>Funding</a:t>
            </a:r>
            <a:r>
              <a:rPr lang="en-US" dirty="0" smtClean="0"/>
              <a:t> </a:t>
            </a:r>
            <a:r>
              <a:rPr lang="en-US" dirty="0">
                <a:solidFill>
                  <a:srgbClr val="000066"/>
                </a:solidFill>
                <a:ea typeface="ＭＳ Ｐゴシック" pitchFamily="-112" charset="-128"/>
                <a:cs typeface="ＭＳ Ｐゴシック" pitchFamily="-112" charset="-128"/>
              </a:rPr>
              <a:t>and Support</a:t>
            </a:r>
          </a:p>
        </p:txBody>
      </p:sp>
      <p:sp>
        <p:nvSpPr>
          <p:cNvPr id="3" name="Content Placeholder 2"/>
          <p:cNvSpPr>
            <a:spLocks noGrp="1"/>
          </p:cNvSpPr>
          <p:nvPr>
            <p:ph idx="1"/>
          </p:nvPr>
        </p:nvSpPr>
        <p:spPr/>
        <p:txBody>
          <a:bodyPr>
            <a:normAutofit lnSpcReduction="10000"/>
          </a:bodyPr>
          <a:lstStyle/>
          <a:p>
            <a:r>
              <a:rPr lang="en-US" dirty="0" smtClean="0"/>
              <a:t>National </a:t>
            </a:r>
            <a:r>
              <a:rPr lang="en-US" dirty="0"/>
              <a:t>Institute of Allergy and Infectious Diseases (UM1AI069502 and U01AI099959 to DVH,  R01AI074345 to </a:t>
            </a:r>
            <a:r>
              <a:rPr lang="en-US" dirty="0" err="1"/>
              <a:t>MvdL</a:t>
            </a:r>
            <a:r>
              <a:rPr lang="en-US" dirty="0"/>
              <a:t>) </a:t>
            </a:r>
            <a:endParaRPr lang="en-US" dirty="0" smtClean="0"/>
          </a:p>
          <a:p>
            <a:r>
              <a:rPr lang="en-US" dirty="0" smtClean="0"/>
              <a:t>PEPFAR</a:t>
            </a:r>
            <a:r>
              <a:rPr lang="en-US" dirty="0"/>
              <a:t>, the Office of the Global AIDS </a:t>
            </a:r>
            <a:r>
              <a:rPr lang="en-US" dirty="0" smtClean="0"/>
              <a:t>Coordinator</a:t>
            </a:r>
            <a:endParaRPr lang="en-US" dirty="0"/>
          </a:p>
          <a:p>
            <a:r>
              <a:rPr lang="en-US" dirty="0" smtClean="0"/>
              <a:t>Gilead </a:t>
            </a:r>
            <a:r>
              <a:rPr lang="en-US" dirty="0"/>
              <a:t>sciences (</a:t>
            </a:r>
            <a:r>
              <a:rPr lang="en-US" dirty="0" err="1"/>
              <a:t>Truvada</a:t>
            </a:r>
            <a:r>
              <a:rPr lang="en-US" dirty="0"/>
              <a:t> donation</a:t>
            </a:r>
            <a:r>
              <a:rPr lang="en-US" dirty="0" smtClean="0"/>
              <a:t>)</a:t>
            </a:r>
          </a:p>
          <a:p>
            <a:r>
              <a:rPr lang="en-US" dirty="0" smtClean="0"/>
              <a:t>UCSF</a:t>
            </a:r>
            <a:r>
              <a:rPr lang="en-US" dirty="0"/>
              <a:t>-GIVI CFAR (P30 AI027763</a:t>
            </a:r>
            <a:r>
              <a:rPr lang="en-US" dirty="0" smtClean="0"/>
              <a:t>) </a:t>
            </a:r>
            <a:r>
              <a:rPr lang="en-US" dirty="0"/>
              <a:t>provided indirect funding for laboratory infrastructure and TL </a:t>
            </a:r>
            <a:r>
              <a:rPr lang="en-US" dirty="0" smtClean="0"/>
              <a:t>support</a:t>
            </a:r>
            <a:endParaRPr lang="en-US" dirty="0"/>
          </a:p>
        </p:txBody>
      </p:sp>
    </p:spTree>
    <p:extLst>
      <p:ext uri="{BB962C8B-B14F-4D97-AF65-F5344CB8AC3E}">
        <p14:creationId xmlns:p14="http://schemas.microsoft.com/office/powerpoint/2010/main" val="14590173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312" y="1363294"/>
            <a:ext cx="4069613" cy="5339174"/>
          </a:xfrm>
        </p:spPr>
        <p:txBody>
          <a:bodyPr>
            <a:normAutofit fontScale="92500" lnSpcReduction="10000"/>
          </a:bodyPr>
          <a:lstStyle/>
          <a:p>
            <a:r>
              <a:rPr lang="en-US" dirty="0" smtClean="0"/>
              <a:t>Ongoing cluster randomized HIV “test and treat” study</a:t>
            </a:r>
          </a:p>
          <a:p>
            <a:pPr lvl="1"/>
            <a:r>
              <a:rPr lang="en-US" dirty="0" smtClean="0"/>
              <a:t>In 3</a:t>
            </a:r>
            <a:r>
              <a:rPr lang="en-US" baseline="30000" dirty="0" smtClean="0"/>
              <a:t>rd</a:t>
            </a:r>
            <a:r>
              <a:rPr lang="en-US" dirty="0" smtClean="0"/>
              <a:t> year of follow-up</a:t>
            </a:r>
          </a:p>
          <a:p>
            <a:r>
              <a:rPr lang="en-US" dirty="0" smtClean="0"/>
              <a:t>32 communities</a:t>
            </a:r>
          </a:p>
          <a:p>
            <a:pPr lvl="1"/>
            <a:r>
              <a:rPr lang="en-US" dirty="0" smtClean="0">
                <a:ea typeface="+mn-ea"/>
              </a:rPr>
              <a:t>12 Kenya</a:t>
            </a:r>
            <a:endParaRPr lang="en-US" dirty="0"/>
          </a:p>
          <a:p>
            <a:pPr lvl="1"/>
            <a:r>
              <a:rPr lang="en-US" dirty="0" smtClean="0">
                <a:ea typeface="+mn-ea"/>
              </a:rPr>
              <a:t>10 Western Uganda</a:t>
            </a:r>
          </a:p>
          <a:p>
            <a:pPr lvl="1"/>
            <a:r>
              <a:rPr lang="en-US" dirty="0" smtClean="0">
                <a:ea typeface="+mn-ea"/>
              </a:rPr>
              <a:t>10 Eastern Uganda</a:t>
            </a:r>
            <a:endParaRPr lang="en-US" dirty="0" smtClean="0"/>
          </a:p>
          <a:p>
            <a:r>
              <a:rPr lang="en-US" dirty="0" smtClean="0"/>
              <a:t>334,540 persons enrolled</a:t>
            </a:r>
          </a:p>
          <a:p>
            <a:pPr lvl="1"/>
            <a:r>
              <a:rPr lang="en-US" dirty="0" smtClean="0"/>
              <a:t>~5,000 adults per community</a:t>
            </a:r>
          </a:p>
          <a:p>
            <a:endParaRPr lang="en-US" dirty="0" smtClean="0"/>
          </a:p>
          <a:p>
            <a:endParaRPr lang="en-US" dirty="0"/>
          </a:p>
        </p:txBody>
      </p:sp>
      <p:pic>
        <p:nvPicPr>
          <p:cNvPr id="6" name="Content Placeholder 3" descr="IMG_1288.JPG"/>
          <p:cNvPicPr>
            <a:picLocks noChangeAspect="1"/>
          </p:cNvPicPr>
          <p:nvPr/>
        </p:nvPicPr>
        <p:blipFill>
          <a:blip r:embed="rId3">
            <a:extLst>
              <a:ext uri="{28A0092B-C50C-407E-A947-70E740481C1C}">
                <a14:useLocalDpi xmlns:a14="http://schemas.microsoft.com/office/drawing/2010/main" val="0"/>
              </a:ext>
            </a:extLst>
          </a:blip>
          <a:srcRect t="7429" b="7429"/>
          <a:stretch>
            <a:fillRect/>
          </a:stretch>
        </p:blipFill>
        <p:spPr bwMode="auto">
          <a:xfrm>
            <a:off x="4692650" y="4426710"/>
            <a:ext cx="4003232" cy="227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grpSp>
        <p:nvGrpSpPr>
          <p:cNvPr id="7" name="Group 6"/>
          <p:cNvGrpSpPr>
            <a:grpSpLocks/>
          </p:cNvGrpSpPr>
          <p:nvPr/>
        </p:nvGrpSpPr>
        <p:grpSpPr bwMode="auto">
          <a:xfrm>
            <a:off x="4431479" y="1363294"/>
            <a:ext cx="4488684" cy="3116700"/>
            <a:chOff x="4161011" y="1196159"/>
            <a:chExt cx="4526722" cy="2971799"/>
          </a:xfrm>
        </p:grpSpPr>
        <p:pic>
          <p:nvPicPr>
            <p:cNvPr id="8" name="Picture 2" descr="Screen Shot 2012-09-26 at 2.06.53 PM.png"/>
            <p:cNvPicPr>
              <a:picLocks noChangeAspect="1"/>
            </p:cNvPicPr>
            <p:nvPr/>
          </p:nvPicPr>
          <p:blipFill>
            <a:blip r:embed="rId4">
              <a:extLst>
                <a:ext uri="{28A0092B-C50C-407E-A947-70E740481C1C}">
                  <a14:useLocalDpi xmlns:a14="http://schemas.microsoft.com/office/drawing/2010/main" val="0"/>
                </a:ext>
              </a:extLst>
            </a:blip>
            <a:srcRect l="12091" t="16537" r="12456" b="3848"/>
            <a:stretch>
              <a:fillRect/>
            </a:stretch>
          </p:blipFill>
          <p:spPr bwMode="auto">
            <a:xfrm>
              <a:off x="4161011" y="1196159"/>
              <a:ext cx="4506365" cy="297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39"/>
            <p:cNvSpPr>
              <a:spLocks noChangeArrowheads="1"/>
            </p:cNvSpPr>
            <p:nvPr/>
          </p:nvSpPr>
          <p:spPr bwMode="auto">
            <a:xfrm>
              <a:off x="7463443" y="2075635"/>
              <a:ext cx="1224290" cy="179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113" tIns="35556" rIns="71113" bIns="35556">
              <a:spAutoFit/>
            </a:bodyPr>
            <a:lstStyle/>
            <a:p>
              <a:pPr algn="r" defTabSz="912813"/>
              <a:r>
                <a:rPr lang="en-US" sz="1400" b="1" dirty="0">
                  <a:solidFill>
                    <a:schemeClr val="tx2"/>
                  </a:solidFill>
                  <a:latin typeface="Gill Sans MT" charset="0"/>
                </a:rPr>
                <a:t>SEARCH</a:t>
              </a:r>
            </a:p>
            <a:p>
              <a:pPr algn="r" defTabSz="912813"/>
              <a:r>
                <a:rPr lang="en-US" sz="1400" b="1" dirty="0">
                  <a:solidFill>
                    <a:schemeClr val="tx2"/>
                  </a:solidFill>
                  <a:latin typeface="Gill Sans MT" charset="0"/>
                </a:rPr>
                <a:t>Partners</a:t>
              </a:r>
            </a:p>
            <a:p>
              <a:pPr algn="r" defTabSz="912813"/>
              <a:r>
                <a:rPr lang="en-US" sz="1200" dirty="0">
                  <a:solidFill>
                    <a:schemeClr val="tx2"/>
                  </a:solidFill>
                  <a:latin typeface="Gill Sans MT" charset="0"/>
                </a:rPr>
                <a:t>PEPFAR</a:t>
              </a:r>
            </a:p>
            <a:p>
              <a:pPr algn="r" defTabSz="912813"/>
              <a:r>
                <a:rPr lang="en-US" sz="1200" dirty="0">
                  <a:solidFill>
                    <a:schemeClr val="tx2"/>
                  </a:solidFill>
                  <a:latin typeface="Gill Sans MT" charset="0"/>
                </a:rPr>
                <a:t> NIH </a:t>
              </a:r>
            </a:p>
            <a:p>
              <a:pPr algn="r" defTabSz="912813"/>
              <a:r>
                <a:rPr lang="en-US" sz="1200" dirty="0">
                  <a:solidFill>
                    <a:schemeClr val="tx2"/>
                  </a:solidFill>
                  <a:latin typeface="Gill Sans MT" charset="0"/>
                </a:rPr>
                <a:t>WHO </a:t>
              </a:r>
            </a:p>
            <a:p>
              <a:pPr algn="r" defTabSz="912813"/>
              <a:r>
                <a:rPr lang="en-US" sz="1200" dirty="0">
                  <a:solidFill>
                    <a:schemeClr val="tx2"/>
                  </a:solidFill>
                  <a:latin typeface="Gill Sans MT" charset="0"/>
                </a:rPr>
                <a:t>World Bank</a:t>
              </a:r>
            </a:p>
            <a:p>
              <a:pPr algn="r" defTabSz="912813"/>
              <a:r>
                <a:rPr lang="en-US" sz="1200" dirty="0" smtClean="0">
                  <a:solidFill>
                    <a:schemeClr val="tx2"/>
                  </a:solidFill>
                  <a:latin typeface="Gill Sans MT" charset="0"/>
                </a:rPr>
                <a:t>UNAIDS</a:t>
              </a:r>
            </a:p>
            <a:p>
              <a:pPr algn="r" defTabSz="912813"/>
              <a:r>
                <a:rPr lang="en-US" sz="1200" dirty="0" smtClean="0">
                  <a:solidFill>
                    <a:schemeClr val="tx2"/>
                  </a:solidFill>
                  <a:latin typeface="Gill Sans MT" charset="0"/>
                </a:rPr>
                <a:t>Gilead Sciences</a:t>
              </a:r>
              <a:endParaRPr lang="en-US" sz="1200" dirty="0">
                <a:solidFill>
                  <a:schemeClr val="tx2"/>
                </a:solidFill>
                <a:latin typeface="Gill Sans MT" charset="0"/>
              </a:endParaRPr>
            </a:p>
            <a:p>
              <a:pPr algn="r" defTabSz="912813"/>
              <a:r>
                <a:rPr lang="en-US" sz="1200" dirty="0">
                  <a:solidFill>
                    <a:schemeClr val="tx2"/>
                  </a:solidFill>
                  <a:latin typeface="Gill Sans MT" charset="0"/>
                </a:rPr>
                <a:t>Uganda MOH</a:t>
              </a:r>
            </a:p>
            <a:p>
              <a:pPr algn="r" defTabSz="912813"/>
              <a:r>
                <a:rPr lang="en-US" sz="1200" dirty="0">
                  <a:solidFill>
                    <a:schemeClr val="tx2"/>
                  </a:solidFill>
                  <a:latin typeface="Gill Sans MT" charset="0"/>
                </a:rPr>
                <a:t>Kenya MOH</a:t>
              </a:r>
              <a:endParaRPr lang="en-US" sz="1200" dirty="0">
                <a:solidFill>
                  <a:schemeClr val="tx2"/>
                </a:solidFill>
                <a:latin typeface="Calibri" charset="0"/>
              </a:endParaRPr>
            </a:p>
          </p:txBody>
        </p:sp>
        <p:sp>
          <p:nvSpPr>
            <p:cNvPr id="10" name="TextBox 9"/>
            <p:cNvSpPr txBox="1"/>
            <p:nvPr/>
          </p:nvSpPr>
          <p:spPr>
            <a:xfrm>
              <a:off x="4460993" y="2175433"/>
              <a:ext cx="949151" cy="307908"/>
            </a:xfrm>
            <a:prstGeom prst="rect">
              <a:avLst/>
            </a:prstGeom>
            <a:solidFill>
              <a:schemeClr val="tx1">
                <a:lumMod val="75000"/>
                <a:lumOff val="25000"/>
              </a:schemeClr>
            </a:solidFill>
          </p:spPr>
          <p:txBody>
            <a:bodyPr wrap="none">
              <a:spAutoFit/>
            </a:bodyPr>
            <a:lstStyle/>
            <a:p>
              <a:pPr>
                <a:defRPr/>
              </a:pPr>
              <a:r>
                <a:rPr lang="en-US" sz="1400" dirty="0">
                  <a:solidFill>
                    <a:schemeClr val="bg1"/>
                  </a:solidFill>
                  <a:latin typeface="Gill Sans"/>
                  <a:ea typeface="ＭＳ Ｐゴシック" pitchFamily="34" charset="-128"/>
                  <a:cs typeface="Gill Sans"/>
                </a:rPr>
                <a:t>UGANDA</a:t>
              </a:r>
            </a:p>
          </p:txBody>
        </p:sp>
        <p:sp>
          <p:nvSpPr>
            <p:cNvPr id="11" name="TextBox 100"/>
            <p:cNvSpPr txBox="1">
              <a:spLocks noChangeArrowheads="1"/>
            </p:cNvSpPr>
            <p:nvPr/>
          </p:nvSpPr>
          <p:spPr bwMode="auto">
            <a:xfrm>
              <a:off x="6934200" y="2362200"/>
              <a:ext cx="782074" cy="30777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r>
                <a:rPr lang="en-US" sz="1400">
                  <a:latin typeface="Gill Sans" charset="0"/>
                  <a:cs typeface="Gill Sans" charset="0"/>
                </a:rPr>
                <a:t>KENYA</a:t>
              </a:r>
            </a:p>
          </p:txBody>
        </p:sp>
        <p:grpSp>
          <p:nvGrpSpPr>
            <p:cNvPr id="12" name="Group 11"/>
            <p:cNvGrpSpPr/>
            <p:nvPr/>
          </p:nvGrpSpPr>
          <p:grpSpPr>
            <a:xfrm>
              <a:off x="4191000" y="2786390"/>
              <a:ext cx="708848" cy="261610"/>
              <a:chOff x="7848600" y="3624590"/>
              <a:chExt cx="708848" cy="261610"/>
            </a:xfrm>
            <a:solidFill>
              <a:schemeClr val="tx1">
                <a:lumMod val="50000"/>
                <a:lumOff val="50000"/>
              </a:schemeClr>
            </a:solidFill>
          </p:grpSpPr>
          <p:sp>
            <p:nvSpPr>
              <p:cNvPr id="19" name="Rectangle 18"/>
              <p:cNvSpPr/>
              <p:nvPr/>
            </p:nvSpPr>
            <p:spPr>
              <a:xfrm>
                <a:off x="7905315" y="3657600"/>
                <a:ext cx="552885" cy="21503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TextBox 19"/>
              <p:cNvSpPr txBox="1"/>
              <p:nvPr/>
            </p:nvSpPr>
            <p:spPr>
              <a:xfrm>
                <a:off x="7848600" y="3624590"/>
                <a:ext cx="708848" cy="261610"/>
              </a:xfrm>
              <a:prstGeom prst="rect">
                <a:avLst/>
              </a:prstGeom>
              <a:solidFill>
                <a:srgbClr val="FF0000"/>
              </a:solidFill>
            </p:spPr>
            <p:txBody>
              <a:bodyPr wrap="none">
                <a:spAutoFit/>
              </a:bodyPr>
              <a:lstStyle/>
              <a:p>
                <a:pPr>
                  <a:defRPr/>
                </a:pPr>
                <a:r>
                  <a:rPr lang="en-US" sz="1100" dirty="0">
                    <a:solidFill>
                      <a:schemeClr val="bg1"/>
                    </a:solidFill>
                    <a:latin typeface="Gill Sans"/>
                    <a:ea typeface="ＭＳ Ｐゴシック" pitchFamily="34" charset="-128"/>
                    <a:cs typeface="Gill Sans"/>
                  </a:rPr>
                  <a:t>Mbarara</a:t>
                </a:r>
              </a:p>
            </p:txBody>
          </p:sp>
        </p:grpSp>
        <p:grpSp>
          <p:nvGrpSpPr>
            <p:cNvPr id="13" name="Group 12"/>
            <p:cNvGrpSpPr/>
            <p:nvPr/>
          </p:nvGrpSpPr>
          <p:grpSpPr>
            <a:xfrm>
              <a:off x="5715000" y="2286000"/>
              <a:ext cx="609600" cy="261610"/>
              <a:chOff x="7848600" y="3624590"/>
              <a:chExt cx="609600" cy="261610"/>
            </a:xfrm>
            <a:solidFill>
              <a:schemeClr val="tx1">
                <a:lumMod val="50000"/>
                <a:lumOff val="50000"/>
              </a:schemeClr>
            </a:solidFill>
          </p:grpSpPr>
          <p:sp>
            <p:nvSpPr>
              <p:cNvPr id="17" name="Rectangle 16"/>
              <p:cNvSpPr/>
              <p:nvPr/>
            </p:nvSpPr>
            <p:spPr>
              <a:xfrm>
                <a:off x="7905315" y="3657600"/>
                <a:ext cx="552885" cy="21503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TextBox 17"/>
              <p:cNvSpPr txBox="1"/>
              <p:nvPr/>
            </p:nvSpPr>
            <p:spPr>
              <a:xfrm>
                <a:off x="7848600" y="3624590"/>
                <a:ext cx="586919" cy="261610"/>
              </a:xfrm>
              <a:prstGeom prst="rect">
                <a:avLst/>
              </a:prstGeom>
              <a:solidFill>
                <a:srgbClr val="FF0000"/>
              </a:solidFill>
            </p:spPr>
            <p:txBody>
              <a:bodyPr wrap="none">
                <a:spAutoFit/>
              </a:bodyPr>
              <a:lstStyle/>
              <a:p>
                <a:pPr>
                  <a:defRPr/>
                </a:pPr>
                <a:r>
                  <a:rPr lang="en-US" sz="1100" dirty="0" err="1">
                    <a:solidFill>
                      <a:schemeClr val="bg1"/>
                    </a:solidFill>
                    <a:latin typeface="Gill Sans"/>
                    <a:ea typeface="ＭＳ Ｐゴシック" pitchFamily="34" charset="-128"/>
                    <a:cs typeface="Gill Sans"/>
                  </a:rPr>
                  <a:t>Tororo</a:t>
                </a:r>
                <a:endParaRPr lang="en-US" sz="1100" dirty="0">
                  <a:solidFill>
                    <a:schemeClr val="bg1"/>
                  </a:solidFill>
                  <a:latin typeface="Gill Sans"/>
                  <a:ea typeface="ＭＳ Ｐゴシック" pitchFamily="34" charset="-128"/>
                  <a:cs typeface="Gill Sans"/>
                </a:endParaRPr>
              </a:p>
            </p:txBody>
          </p:sp>
        </p:grpSp>
        <p:grpSp>
          <p:nvGrpSpPr>
            <p:cNvPr id="14" name="Group 13"/>
            <p:cNvGrpSpPr/>
            <p:nvPr/>
          </p:nvGrpSpPr>
          <p:grpSpPr>
            <a:xfrm>
              <a:off x="6324600" y="2743200"/>
              <a:ext cx="843501" cy="261610"/>
              <a:chOff x="7848600" y="3624590"/>
              <a:chExt cx="843501" cy="261610"/>
            </a:xfrm>
            <a:solidFill>
              <a:schemeClr val="tx1">
                <a:lumMod val="50000"/>
                <a:lumOff val="50000"/>
              </a:schemeClr>
            </a:solidFill>
          </p:grpSpPr>
          <p:sp>
            <p:nvSpPr>
              <p:cNvPr id="15" name="Rectangle 14"/>
              <p:cNvSpPr/>
              <p:nvPr/>
            </p:nvSpPr>
            <p:spPr>
              <a:xfrm>
                <a:off x="7905315" y="3657600"/>
                <a:ext cx="552885" cy="21503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TextBox 15"/>
              <p:cNvSpPr txBox="1"/>
              <p:nvPr/>
            </p:nvSpPr>
            <p:spPr>
              <a:xfrm>
                <a:off x="7848600" y="3624590"/>
                <a:ext cx="843501" cy="261610"/>
              </a:xfrm>
              <a:prstGeom prst="rect">
                <a:avLst/>
              </a:prstGeom>
              <a:solidFill>
                <a:srgbClr val="FFCCFF"/>
              </a:solidFill>
            </p:spPr>
            <p:txBody>
              <a:bodyPr wrap="none">
                <a:spAutoFit/>
              </a:bodyPr>
              <a:lstStyle/>
              <a:p>
                <a:pPr>
                  <a:defRPr/>
                </a:pPr>
                <a:r>
                  <a:rPr lang="en-US" sz="1100" dirty="0" err="1">
                    <a:latin typeface="Gill Sans"/>
                    <a:ea typeface="ＭＳ Ｐゴシック" pitchFamily="34" charset="-128"/>
                    <a:cs typeface="Gill Sans"/>
                  </a:rPr>
                  <a:t>Homa</a:t>
                </a:r>
                <a:r>
                  <a:rPr lang="en-US" sz="1100" dirty="0">
                    <a:latin typeface="Gill Sans"/>
                    <a:ea typeface="ＭＳ Ｐゴシック" pitchFamily="34" charset="-128"/>
                    <a:cs typeface="Gill Sans"/>
                  </a:rPr>
                  <a:t> Bay</a:t>
                </a:r>
              </a:p>
            </p:txBody>
          </p:sp>
        </p:grpSp>
      </p:grpSp>
      <p:cxnSp>
        <p:nvCxnSpPr>
          <p:cNvPr id="21" name="Straight Connector 20"/>
          <p:cNvCxnSpPr>
            <a:cxnSpLocks noChangeShapeType="1"/>
          </p:cNvCxnSpPr>
          <p:nvPr/>
        </p:nvCxnSpPr>
        <p:spPr bwMode="auto">
          <a:xfrm>
            <a:off x="8899525" y="2667000"/>
            <a:ext cx="0" cy="1447800"/>
          </a:xfrm>
          <a:prstGeom prst="line">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2" name="Title 1"/>
          <p:cNvSpPr>
            <a:spLocks noGrp="1"/>
          </p:cNvSpPr>
          <p:nvPr>
            <p:ph type="title"/>
          </p:nvPr>
        </p:nvSpPr>
        <p:spPr>
          <a:xfrm>
            <a:off x="457200" y="56350"/>
            <a:ext cx="8229600" cy="1143000"/>
          </a:xfrm>
        </p:spPr>
        <p:txBody>
          <a:bodyPr/>
          <a:lstStyle/>
          <a:p>
            <a:r>
              <a:rPr lang="en-US" dirty="0" smtClean="0">
                <a:solidFill>
                  <a:srgbClr val="000066"/>
                </a:solidFill>
                <a:ea typeface="ＭＳ Ｐゴシック" pitchFamily="-112" charset="-128"/>
                <a:cs typeface="ＭＳ Ｐゴシック" pitchFamily="-112" charset="-128"/>
              </a:rPr>
              <a:t>SEARCH</a:t>
            </a:r>
            <a:endParaRPr lang="en-US" dirty="0">
              <a:solidFill>
                <a:srgbClr val="000066"/>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4832886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93853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506625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 Communities</a:t>
            </a:r>
            <a:endParaRPr lang="en-US" dirty="0"/>
          </a:p>
        </p:txBody>
      </p:sp>
      <p:pic>
        <p:nvPicPr>
          <p:cNvPr id="4" name="Content Placeholder 3"/>
          <p:cNvPicPr>
            <a:picLocks noGrp="1" noChangeAspect="1"/>
          </p:cNvPicPr>
          <p:nvPr>
            <p:ph idx="1"/>
          </p:nvPr>
        </p:nvPicPr>
        <p:blipFill>
          <a:blip r:embed="rId3"/>
          <a:srcRect t="3020" b="3020"/>
          <a:stretch>
            <a:fillRect/>
          </a:stretch>
        </p:blipFill>
        <p:spPr/>
      </p:pic>
    </p:spTree>
    <p:extLst>
      <p:ext uri="{BB962C8B-B14F-4D97-AF65-F5344CB8AC3E}">
        <p14:creationId xmlns:p14="http://schemas.microsoft.com/office/powerpoint/2010/main" val="5591617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Cascade stuff</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8047970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l="-25297" r="-25297"/>
          <a:stretch>
            <a:fillRect/>
          </a:stretch>
        </p:blipFill>
        <p:spPr>
          <a:xfrm>
            <a:off x="-518575" y="1143000"/>
            <a:ext cx="10036705" cy="5519801"/>
          </a:xfrm>
        </p:spPr>
      </p:pic>
      <p:sp>
        <p:nvSpPr>
          <p:cNvPr id="5" name="Title 1"/>
          <p:cNvSpPr txBox="1">
            <a:spLocks/>
          </p:cNvSpPr>
          <p:nvPr/>
        </p:nvSpPr>
        <p:spPr>
          <a:xfrm>
            <a:off x="457200" y="0"/>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900" dirty="0" smtClean="0">
                <a:solidFill>
                  <a:srgbClr val="000066"/>
                </a:solidFill>
                <a:ea typeface="ＭＳ Ｐゴシック" pitchFamily="-112" charset="-128"/>
                <a:cs typeface="ＭＳ Ｐゴシック" pitchFamily="-112" charset="-128"/>
              </a:rPr>
              <a:t>Baseline Characteristics</a:t>
            </a:r>
            <a:endParaRPr lang="en-US" dirty="0">
              <a:solidFill>
                <a:srgbClr val="000066"/>
              </a:solidFill>
              <a:ea typeface="ＭＳ Ｐゴシック" pitchFamily="-112" charset="-128"/>
              <a:cs typeface="ＭＳ Ｐゴシック" pitchFamily="-112" charset="-128"/>
            </a:endParaRPr>
          </a:p>
        </p:txBody>
      </p:sp>
      <p:cxnSp>
        <p:nvCxnSpPr>
          <p:cNvPr id="6" name="Straight Connector 5"/>
          <p:cNvCxnSpPr/>
          <p:nvPr/>
        </p:nvCxnSpPr>
        <p:spPr bwMode="auto">
          <a:xfrm>
            <a:off x="0" y="999625"/>
            <a:ext cx="8153400" cy="1588"/>
          </a:xfrm>
          <a:prstGeom prst="line">
            <a:avLst/>
          </a:prstGeom>
          <a:solidFill>
            <a:schemeClr val="accent1"/>
          </a:solidFill>
          <a:ln w="57150" cap="flat" cmpd="sng" algn="ctr">
            <a:gradFill flip="none" rotWithShape="1">
              <a:gsLst>
                <a:gs pos="0">
                  <a:srgbClr val="800000"/>
                </a:gs>
                <a:gs pos="100000">
                  <a:srgbClr val="FFFFFF"/>
                </a:gs>
                <a:gs pos="50000">
                  <a:srgbClr val="5B0000"/>
                </a:gs>
              </a:gsLst>
              <a:path path="rect">
                <a:fillToRect t="100000" r="100000"/>
              </a:path>
              <a:tileRect l="-100000" b="-100000"/>
            </a:gradFill>
            <a:prstDash val="solid"/>
            <a:round/>
            <a:headEnd type="none" w="med" len="med"/>
            <a:tailEnd type="none" w="med" len="med"/>
          </a:ln>
          <a:effectLst/>
        </p:spPr>
      </p:cxnSp>
      <p:sp>
        <p:nvSpPr>
          <p:cNvPr id="7" name="TextBox 3"/>
          <p:cNvSpPr txBox="1">
            <a:spLocks noChangeArrowheads="1"/>
          </p:cNvSpPr>
          <p:nvPr/>
        </p:nvSpPr>
        <p:spPr bwMode="auto">
          <a:xfrm>
            <a:off x="6084888" y="6475413"/>
            <a:ext cx="28257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r>
              <a:rPr lang="en-US" sz="1800">
                <a:latin typeface="Arial" charset="0"/>
              </a:rPr>
              <a:t>Chamie, Lancet HIV 2016</a:t>
            </a:r>
          </a:p>
        </p:txBody>
      </p:sp>
    </p:spTree>
    <p:extLst>
      <p:ext uri="{BB962C8B-B14F-4D97-AF65-F5344CB8AC3E}">
        <p14:creationId xmlns:p14="http://schemas.microsoft.com/office/powerpoint/2010/main" val="25786958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866775" y="1322388"/>
            <a:ext cx="8018463" cy="4525962"/>
          </a:xfrm>
        </p:spPr>
        <p:txBody>
          <a:bodyPr/>
          <a:lstStyle/>
          <a:p>
            <a:endParaRPr lang="en-US">
              <a:latin typeface="Calibri" charset="0"/>
            </a:endParaRPr>
          </a:p>
          <a:p>
            <a:endParaRPr lang="en-US">
              <a:latin typeface="Calibri"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271790004"/>
              </p:ext>
            </p:extLst>
          </p:nvPr>
        </p:nvGraphicFramePr>
        <p:xfrm>
          <a:off x="1524000" y="1322388"/>
          <a:ext cx="6664324" cy="5217160"/>
        </p:xfrm>
        <a:graphic>
          <a:graphicData uri="http://schemas.openxmlformats.org/drawingml/2006/table">
            <a:tbl>
              <a:tblPr firstRow="1" bandRow="1">
                <a:tableStyleId>{5C22544A-7EE6-4342-B048-85BDC9FD1C3A}</a:tableStyleId>
              </a:tblPr>
              <a:tblGrid>
                <a:gridCol w="1948033"/>
                <a:gridCol w="935570"/>
                <a:gridCol w="1320048"/>
                <a:gridCol w="1320049"/>
                <a:gridCol w="1140624"/>
              </a:tblGrid>
              <a:tr h="370840">
                <a:tc>
                  <a:txBody>
                    <a:bodyPr/>
                    <a:lstStyle/>
                    <a:p>
                      <a:endParaRPr lang="en-US" dirty="0"/>
                    </a:p>
                  </a:txBody>
                  <a:tcPr marL="91438" marR="91438"/>
                </a:tc>
                <a:tc>
                  <a:txBody>
                    <a:bodyPr/>
                    <a:lstStyle/>
                    <a:p>
                      <a:r>
                        <a:rPr lang="en-US" sz="2000" dirty="0" smtClean="0"/>
                        <a:t>Kenya</a:t>
                      </a:r>
                      <a:endParaRPr lang="en-US" sz="2000" dirty="0"/>
                    </a:p>
                  </a:txBody>
                  <a:tcPr marL="91438" marR="91438"/>
                </a:tc>
                <a:tc>
                  <a:txBody>
                    <a:bodyPr/>
                    <a:lstStyle/>
                    <a:p>
                      <a:r>
                        <a:rPr lang="en-US" sz="2000" dirty="0" smtClean="0"/>
                        <a:t>W Uganda</a:t>
                      </a:r>
                      <a:endParaRPr lang="en-US" sz="2000" dirty="0"/>
                    </a:p>
                  </a:txBody>
                  <a:tcPr marL="91438" marR="91438"/>
                </a:tc>
                <a:tc>
                  <a:txBody>
                    <a:bodyPr/>
                    <a:lstStyle/>
                    <a:p>
                      <a:r>
                        <a:rPr lang="en-US" sz="2000" dirty="0" smtClean="0"/>
                        <a:t>E Uganda</a:t>
                      </a:r>
                      <a:endParaRPr lang="en-US" sz="2000" dirty="0"/>
                    </a:p>
                  </a:txBody>
                  <a:tcPr marL="91438" marR="91438"/>
                </a:tc>
                <a:tc>
                  <a:txBody>
                    <a:bodyPr/>
                    <a:lstStyle/>
                    <a:p>
                      <a:r>
                        <a:rPr lang="en-US" sz="2000" dirty="0" smtClean="0"/>
                        <a:t>Total</a:t>
                      </a:r>
                      <a:endParaRPr lang="en-US" sz="2000" dirty="0"/>
                    </a:p>
                  </a:txBody>
                  <a:tcPr marL="91438" marR="91438"/>
                </a:tc>
              </a:tr>
              <a:tr h="370840">
                <a:tc>
                  <a:txBody>
                    <a:bodyPr/>
                    <a:lstStyle/>
                    <a:p>
                      <a:r>
                        <a:rPr lang="en-US" b="1" dirty="0" smtClean="0"/>
                        <a:t>Stable adults (N)</a:t>
                      </a:r>
                      <a:endParaRPr lang="en-US" b="1" dirty="0"/>
                    </a:p>
                  </a:txBody>
                  <a:tcPr marL="91438" marR="91438"/>
                </a:tc>
                <a:tc>
                  <a:txBody>
                    <a:bodyPr/>
                    <a:lstStyle/>
                    <a:p>
                      <a:r>
                        <a:rPr lang="en-US" b="1" dirty="0" smtClean="0"/>
                        <a:t>45,545</a:t>
                      </a:r>
                      <a:endParaRPr lang="en-US" b="1" dirty="0"/>
                    </a:p>
                  </a:txBody>
                  <a:tcPr marL="91438" marR="9143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s-IS" sz="1800" b="0" i="0" u="none" strike="noStrike" kern="1200" baseline="0" dirty="0" smtClean="0">
                          <a:solidFill>
                            <a:schemeClr val="dk1"/>
                          </a:solidFill>
                          <a:latin typeface="+mn-lt"/>
                          <a:ea typeface="+mn-ea"/>
                          <a:cs typeface="+mn-cs"/>
                        </a:rPr>
                        <a:t>41,820 	</a:t>
                      </a:r>
                    </a:p>
                  </a:txBody>
                  <a:tcPr marL="91438" marR="91438"/>
                </a:tc>
                <a:tc>
                  <a:txBody>
                    <a:bodyPr/>
                    <a:lstStyle/>
                    <a:p>
                      <a:r>
                        <a:rPr lang="en-US" b="1" dirty="0" smtClean="0"/>
                        <a:t>43,050</a:t>
                      </a:r>
                      <a:endParaRPr lang="en-US" b="1" dirty="0"/>
                    </a:p>
                  </a:txBody>
                  <a:tcPr marL="91438" marR="91438"/>
                </a:tc>
                <a:tc>
                  <a:txBody>
                    <a:bodyPr/>
                    <a:lstStyle/>
                    <a:p>
                      <a:r>
                        <a:rPr lang="en-US" b="1" dirty="0" smtClean="0"/>
                        <a:t>130,416</a:t>
                      </a:r>
                      <a:endParaRPr lang="en-US" b="1" dirty="0"/>
                    </a:p>
                  </a:txBody>
                  <a:tcPr marL="91438" marR="91438"/>
                </a:tc>
              </a:tr>
              <a:tr h="370840">
                <a:tc>
                  <a:txBody>
                    <a:bodyPr/>
                    <a:lstStyle/>
                    <a:p>
                      <a:r>
                        <a:rPr lang="en-US" b="1" dirty="0" smtClean="0"/>
                        <a:t>HIV+</a:t>
                      </a:r>
                      <a:endParaRPr lang="en-US" b="1" dirty="0"/>
                    </a:p>
                  </a:txBody>
                  <a:tcPr marL="91438" marR="91438"/>
                </a:tc>
                <a:tc>
                  <a:txBody>
                    <a:bodyPr/>
                    <a:lstStyle/>
                    <a:p>
                      <a:r>
                        <a:rPr lang="en-US" b="1" dirty="0" smtClean="0"/>
                        <a:t>19%</a:t>
                      </a:r>
                      <a:endParaRPr lang="en-US" b="1" dirty="0"/>
                    </a:p>
                  </a:txBody>
                  <a:tcPr marL="91438" marR="91438"/>
                </a:tc>
                <a:tc>
                  <a:txBody>
                    <a:bodyPr/>
                    <a:lstStyle/>
                    <a:p>
                      <a:r>
                        <a:rPr lang="en-US" b="1" dirty="0" smtClean="0"/>
                        <a:t>6%</a:t>
                      </a:r>
                      <a:endParaRPr lang="en-US" b="1" dirty="0"/>
                    </a:p>
                  </a:txBody>
                  <a:tcPr marL="91438" marR="91438"/>
                </a:tc>
                <a:tc>
                  <a:txBody>
                    <a:bodyPr/>
                    <a:lstStyle/>
                    <a:p>
                      <a:r>
                        <a:rPr lang="en-US" b="1" dirty="0" smtClean="0"/>
                        <a:t>3%</a:t>
                      </a:r>
                      <a:endParaRPr lang="en-US" b="1" dirty="0"/>
                    </a:p>
                  </a:txBody>
                  <a:tcPr marL="91438" marR="91438"/>
                </a:tc>
                <a:tc>
                  <a:txBody>
                    <a:bodyPr/>
                    <a:lstStyle/>
                    <a:p>
                      <a:r>
                        <a:rPr lang="en-US" b="1" dirty="0" smtClean="0"/>
                        <a:t>10%</a:t>
                      </a:r>
                      <a:endParaRPr lang="en-US" b="1" dirty="0"/>
                    </a:p>
                  </a:txBody>
                  <a:tcPr marL="91438" marR="91438"/>
                </a:tc>
              </a:tr>
              <a:tr h="370840">
                <a:tc>
                  <a:txBody>
                    <a:bodyPr/>
                    <a:lstStyle/>
                    <a:p>
                      <a:r>
                        <a:rPr lang="en-US" dirty="0" smtClean="0"/>
                        <a:t>Male</a:t>
                      </a:r>
                      <a:endParaRPr lang="en-US" b="1" dirty="0"/>
                    </a:p>
                  </a:txBody>
                  <a:tcPr marL="91438" marR="91438">
                    <a:lnB w="12700" cap="flat" cmpd="sng" algn="ctr">
                      <a:solidFill>
                        <a:srgbClr val="000000"/>
                      </a:solidFill>
                      <a:prstDash val="solid"/>
                      <a:round/>
                      <a:headEnd type="none" w="med" len="med"/>
                      <a:tailEnd type="none" w="med" len="med"/>
                    </a:lnB>
                  </a:tcPr>
                </a:tc>
                <a:tc>
                  <a:txBody>
                    <a:bodyPr/>
                    <a:lstStyle/>
                    <a:p>
                      <a:r>
                        <a:rPr lang="en-US" dirty="0" smtClean="0"/>
                        <a:t>43%</a:t>
                      </a:r>
                      <a:endParaRPr lang="en-US" dirty="0"/>
                    </a:p>
                  </a:txBody>
                  <a:tcPr marL="91438" marR="91438">
                    <a:lnB w="12700" cap="flat" cmpd="sng" algn="ctr">
                      <a:solidFill>
                        <a:srgbClr val="000000"/>
                      </a:solidFill>
                      <a:prstDash val="solid"/>
                      <a:round/>
                      <a:headEnd type="none" w="med" len="med"/>
                      <a:tailEnd type="none" w="med" len="med"/>
                    </a:lnB>
                  </a:tcPr>
                </a:tc>
                <a:tc>
                  <a:txBody>
                    <a:bodyPr/>
                    <a:lstStyle/>
                    <a:p>
                      <a:r>
                        <a:rPr lang="en-US" dirty="0" smtClean="0"/>
                        <a:t>44%</a:t>
                      </a:r>
                      <a:endParaRPr lang="en-US" dirty="0"/>
                    </a:p>
                  </a:txBody>
                  <a:tcPr marL="91438" marR="91438">
                    <a:lnB w="12700" cap="flat" cmpd="sng" algn="ctr">
                      <a:solidFill>
                        <a:srgbClr val="000000"/>
                      </a:solidFill>
                      <a:prstDash val="solid"/>
                      <a:round/>
                      <a:headEnd type="none" w="med" len="med"/>
                      <a:tailEnd type="none" w="med" len="med"/>
                    </a:lnB>
                  </a:tcPr>
                </a:tc>
                <a:tc>
                  <a:txBody>
                    <a:bodyPr/>
                    <a:lstStyle/>
                    <a:p>
                      <a:r>
                        <a:rPr lang="en-US" dirty="0" smtClean="0"/>
                        <a:t>45%</a:t>
                      </a:r>
                      <a:endParaRPr lang="en-US" dirty="0"/>
                    </a:p>
                  </a:txBody>
                  <a:tcPr marL="91438" marR="91438">
                    <a:lnB w="12700" cap="flat" cmpd="sng" algn="ctr">
                      <a:solidFill>
                        <a:srgbClr val="000000"/>
                      </a:solidFill>
                      <a:prstDash val="solid"/>
                      <a:round/>
                      <a:headEnd type="none" w="med" len="med"/>
                      <a:tailEnd type="none" w="med" len="med"/>
                    </a:lnB>
                  </a:tcPr>
                </a:tc>
                <a:tc>
                  <a:txBody>
                    <a:bodyPr/>
                    <a:lstStyle/>
                    <a:p>
                      <a:r>
                        <a:rPr lang="en-US" dirty="0" smtClean="0"/>
                        <a:t>44%</a:t>
                      </a:r>
                      <a:endParaRPr lang="en-US" dirty="0"/>
                    </a:p>
                  </a:txBody>
                  <a:tcPr marL="91438" marR="91438">
                    <a:lnB w="12700" cap="flat" cmpd="sng" algn="ctr">
                      <a:solidFill>
                        <a:srgbClr val="000000"/>
                      </a:solidFill>
                      <a:prstDash val="solid"/>
                      <a:round/>
                      <a:headEnd type="none" w="med" len="med"/>
                      <a:tailEnd type="none" w="med" len="med"/>
                    </a:lnB>
                  </a:tcPr>
                </a:tc>
              </a:tr>
              <a:tr h="370840">
                <a:tc gridSpan="5">
                  <a:txBody>
                    <a:bodyPr/>
                    <a:lstStyle/>
                    <a:p>
                      <a:r>
                        <a:rPr lang="en-US" b="0" u="sng" dirty="0" smtClean="0"/>
                        <a:t>Age</a:t>
                      </a:r>
                      <a:endParaRPr lang="en-US" b="0" u="sng" dirty="0"/>
                    </a:p>
                  </a:txBody>
                  <a:tcPr marL="91438" marR="91438">
                    <a:lnT w="12700" cap="flat" cmpd="sng" algn="ctr">
                      <a:solidFill>
                        <a:srgbClr val="000000"/>
                      </a:solidFill>
                      <a:prstDash val="solid"/>
                      <a:round/>
                      <a:headEnd type="none" w="med" len="med"/>
                      <a:tailEnd type="none" w="med" len="med"/>
                    </a:lnT>
                  </a:tcPr>
                </a:tc>
                <a:tc hMerge="1">
                  <a:txBody>
                    <a:bodyPr/>
                    <a:lstStyle/>
                    <a:p>
                      <a:endParaRPr lang="en-US" dirty="0"/>
                    </a:p>
                  </a:txBody>
                  <a:tcPr>
                    <a:lnT w="12700" cap="flat" cmpd="sng" algn="ctr">
                      <a:solidFill>
                        <a:srgbClr val="000000"/>
                      </a:solidFill>
                      <a:prstDash val="solid"/>
                      <a:round/>
                      <a:headEnd type="none" w="med" len="med"/>
                      <a:tailEnd type="none" w="med" len="med"/>
                    </a:lnT>
                  </a:tcPr>
                </a:tc>
                <a:tc hMerge="1">
                  <a:txBody>
                    <a:bodyPr/>
                    <a:lstStyle/>
                    <a:p>
                      <a:endParaRPr lang="en-US" dirty="0"/>
                    </a:p>
                  </a:txBody>
                  <a:tcPr>
                    <a:lnT w="12700" cap="flat" cmpd="sng" algn="ctr">
                      <a:solidFill>
                        <a:srgbClr val="000000"/>
                      </a:solidFill>
                      <a:prstDash val="solid"/>
                      <a:round/>
                      <a:headEnd type="none" w="med" len="med"/>
                      <a:tailEnd type="none" w="med" len="med"/>
                    </a:lnT>
                  </a:tcPr>
                </a:tc>
                <a:tc hMerge="1">
                  <a:txBody>
                    <a:bodyPr/>
                    <a:lstStyle/>
                    <a:p>
                      <a:endParaRPr lang="en-US" dirty="0"/>
                    </a:p>
                  </a:txBody>
                  <a:tcPr>
                    <a:lnT w="12700" cap="flat" cmpd="sng" algn="ctr">
                      <a:solidFill>
                        <a:srgbClr val="000000"/>
                      </a:solidFill>
                      <a:prstDash val="solid"/>
                      <a:round/>
                      <a:headEnd type="none" w="med" len="med"/>
                      <a:tailEnd type="none" w="med" len="med"/>
                    </a:lnT>
                  </a:tcPr>
                </a:tc>
                <a:tc hMerge="1">
                  <a:txBody>
                    <a:bodyPr/>
                    <a:lstStyle/>
                    <a:p>
                      <a:endParaRPr lang="en-US" dirty="0"/>
                    </a:p>
                  </a:txBody>
                  <a:tcPr>
                    <a:lnT w="12700" cap="flat" cmpd="sng" algn="ctr">
                      <a:solidFill>
                        <a:srgbClr val="000000"/>
                      </a:solidFill>
                      <a:prstDash val="solid"/>
                      <a:round/>
                      <a:headEnd type="none" w="med" len="med"/>
                      <a:tailEnd type="none" w="med" len="med"/>
                    </a:lnT>
                  </a:tcPr>
                </a:tc>
              </a:tr>
              <a:tr h="370840">
                <a:tc>
                  <a:txBody>
                    <a:bodyPr/>
                    <a:lstStyle/>
                    <a:p>
                      <a:r>
                        <a:rPr lang="en-US" dirty="0" smtClean="0"/>
                        <a:t>15-20 years</a:t>
                      </a:r>
                      <a:endParaRPr lang="en-US" dirty="0"/>
                    </a:p>
                  </a:txBody>
                  <a:tcPr marL="91438" marR="91438"/>
                </a:tc>
                <a:tc>
                  <a:txBody>
                    <a:bodyPr/>
                    <a:lstStyle/>
                    <a:p>
                      <a:r>
                        <a:rPr lang="en-US" dirty="0" smtClean="0"/>
                        <a:t>22%</a:t>
                      </a:r>
                      <a:endParaRPr lang="en-US" dirty="0"/>
                    </a:p>
                  </a:txBody>
                  <a:tcPr marL="91438" marR="91438"/>
                </a:tc>
                <a:tc>
                  <a:txBody>
                    <a:bodyPr/>
                    <a:lstStyle/>
                    <a:p>
                      <a:r>
                        <a:rPr lang="en-US" dirty="0" smtClean="0"/>
                        <a:t>21%</a:t>
                      </a:r>
                      <a:endParaRPr lang="en-US" dirty="0"/>
                    </a:p>
                  </a:txBody>
                  <a:tcPr marL="91438" marR="91438"/>
                </a:tc>
                <a:tc>
                  <a:txBody>
                    <a:bodyPr/>
                    <a:lstStyle/>
                    <a:p>
                      <a:r>
                        <a:rPr lang="en-US" dirty="0" smtClean="0"/>
                        <a:t>27%</a:t>
                      </a:r>
                      <a:endParaRPr lang="en-US" dirty="0"/>
                    </a:p>
                  </a:txBody>
                  <a:tcPr marL="91438" marR="91438"/>
                </a:tc>
                <a:tc>
                  <a:txBody>
                    <a:bodyPr/>
                    <a:lstStyle/>
                    <a:p>
                      <a:r>
                        <a:rPr lang="en-US" dirty="0" smtClean="0"/>
                        <a:t>23%</a:t>
                      </a:r>
                      <a:endParaRPr lang="en-US" dirty="0"/>
                    </a:p>
                  </a:txBody>
                  <a:tcPr marL="91438" marR="91438"/>
                </a:tc>
              </a:tr>
              <a:tr h="370840">
                <a:tc>
                  <a:txBody>
                    <a:bodyPr/>
                    <a:lstStyle/>
                    <a:p>
                      <a:r>
                        <a:rPr lang="en-US" dirty="0" smtClean="0"/>
                        <a:t>21-50 years</a:t>
                      </a:r>
                      <a:endParaRPr lang="en-US" dirty="0"/>
                    </a:p>
                  </a:txBody>
                  <a:tcPr marL="91438" marR="91438"/>
                </a:tc>
                <a:tc>
                  <a:txBody>
                    <a:bodyPr/>
                    <a:lstStyle/>
                    <a:p>
                      <a:r>
                        <a:rPr lang="en-US" dirty="0" smtClean="0"/>
                        <a:t>57%</a:t>
                      </a:r>
                      <a:endParaRPr lang="en-US" dirty="0"/>
                    </a:p>
                  </a:txBody>
                  <a:tcPr marL="91438" marR="91438"/>
                </a:tc>
                <a:tc>
                  <a:txBody>
                    <a:bodyPr/>
                    <a:lstStyle/>
                    <a:p>
                      <a:r>
                        <a:rPr lang="en-US" dirty="0" smtClean="0"/>
                        <a:t>60%</a:t>
                      </a:r>
                      <a:endParaRPr lang="en-US" dirty="0"/>
                    </a:p>
                  </a:txBody>
                  <a:tcPr marL="91438" marR="91438"/>
                </a:tc>
                <a:tc>
                  <a:txBody>
                    <a:bodyPr/>
                    <a:lstStyle/>
                    <a:p>
                      <a:r>
                        <a:rPr lang="en-US" dirty="0" smtClean="0"/>
                        <a:t>56%</a:t>
                      </a:r>
                      <a:endParaRPr lang="en-US" dirty="0"/>
                    </a:p>
                  </a:txBody>
                  <a:tcPr marL="91438" marR="91438"/>
                </a:tc>
                <a:tc>
                  <a:txBody>
                    <a:bodyPr/>
                    <a:lstStyle/>
                    <a:p>
                      <a:r>
                        <a:rPr lang="en-US" dirty="0" smtClean="0"/>
                        <a:t>58%</a:t>
                      </a:r>
                      <a:endParaRPr lang="en-US" dirty="0"/>
                    </a:p>
                  </a:txBody>
                  <a:tcPr marL="91438" marR="91438"/>
                </a:tc>
              </a:tr>
              <a:tr h="370840">
                <a:tc>
                  <a:txBody>
                    <a:bodyPr/>
                    <a:lstStyle/>
                    <a:p>
                      <a:r>
                        <a:rPr lang="en-US" dirty="0" smtClean="0"/>
                        <a:t>&gt;50 years</a:t>
                      </a:r>
                      <a:endParaRPr lang="en-US" dirty="0"/>
                    </a:p>
                  </a:txBody>
                  <a:tcPr marL="91438" marR="91438">
                    <a:lnB w="12700" cap="flat" cmpd="sng" algn="ctr">
                      <a:solidFill>
                        <a:srgbClr val="000000"/>
                      </a:solidFill>
                      <a:prstDash val="solid"/>
                      <a:round/>
                      <a:headEnd type="none" w="med" len="med"/>
                      <a:tailEnd type="none" w="med" len="med"/>
                    </a:lnB>
                  </a:tcPr>
                </a:tc>
                <a:tc>
                  <a:txBody>
                    <a:bodyPr/>
                    <a:lstStyle/>
                    <a:p>
                      <a:r>
                        <a:rPr lang="en-US" dirty="0" smtClean="0"/>
                        <a:t>21%</a:t>
                      </a:r>
                      <a:endParaRPr lang="en-US" dirty="0"/>
                    </a:p>
                  </a:txBody>
                  <a:tcPr marL="91438" marR="91438">
                    <a:lnB w="12700" cap="flat" cmpd="sng" algn="ctr">
                      <a:solidFill>
                        <a:srgbClr val="000000"/>
                      </a:solidFill>
                      <a:prstDash val="solid"/>
                      <a:round/>
                      <a:headEnd type="none" w="med" len="med"/>
                      <a:tailEnd type="none" w="med" len="med"/>
                    </a:lnB>
                  </a:tcPr>
                </a:tc>
                <a:tc>
                  <a:txBody>
                    <a:bodyPr/>
                    <a:lstStyle/>
                    <a:p>
                      <a:r>
                        <a:rPr lang="en-US" dirty="0" smtClean="0"/>
                        <a:t>19%</a:t>
                      </a:r>
                      <a:endParaRPr lang="en-US" dirty="0"/>
                    </a:p>
                  </a:txBody>
                  <a:tcPr marL="91438" marR="91438">
                    <a:lnB w="12700" cap="flat" cmpd="sng" algn="ctr">
                      <a:solidFill>
                        <a:srgbClr val="000000"/>
                      </a:solidFill>
                      <a:prstDash val="solid"/>
                      <a:round/>
                      <a:headEnd type="none" w="med" len="med"/>
                      <a:tailEnd type="none" w="med" len="med"/>
                    </a:lnB>
                  </a:tcPr>
                </a:tc>
                <a:tc>
                  <a:txBody>
                    <a:bodyPr/>
                    <a:lstStyle/>
                    <a:p>
                      <a:r>
                        <a:rPr lang="en-US" dirty="0" smtClean="0"/>
                        <a:t>17%</a:t>
                      </a:r>
                      <a:endParaRPr lang="en-US" dirty="0"/>
                    </a:p>
                  </a:txBody>
                  <a:tcPr marL="91438" marR="91438">
                    <a:lnB w="12700" cap="flat" cmpd="sng" algn="ctr">
                      <a:solidFill>
                        <a:srgbClr val="000000"/>
                      </a:solidFill>
                      <a:prstDash val="solid"/>
                      <a:round/>
                      <a:headEnd type="none" w="med" len="med"/>
                      <a:tailEnd type="none" w="med" len="med"/>
                    </a:lnB>
                  </a:tcPr>
                </a:tc>
                <a:tc>
                  <a:txBody>
                    <a:bodyPr/>
                    <a:lstStyle/>
                    <a:p>
                      <a:r>
                        <a:rPr lang="en-US" dirty="0" smtClean="0"/>
                        <a:t>19%</a:t>
                      </a:r>
                      <a:endParaRPr lang="en-US" dirty="0"/>
                    </a:p>
                  </a:txBody>
                  <a:tcPr marL="91438" marR="91438">
                    <a:lnB w="12700" cap="flat" cmpd="sng" algn="ctr">
                      <a:solidFill>
                        <a:srgbClr val="000000"/>
                      </a:solidFill>
                      <a:prstDash val="solid"/>
                      <a:round/>
                      <a:headEnd type="none" w="med" len="med"/>
                      <a:tailEnd type="none" w="med" len="med"/>
                    </a:lnB>
                  </a:tcPr>
                </a:tc>
              </a:tr>
              <a:tr h="370840">
                <a:tc gridSpan="5">
                  <a:txBody>
                    <a:bodyPr/>
                    <a:lstStyle/>
                    <a:p>
                      <a:r>
                        <a:rPr lang="en-US" b="0" u="sng" dirty="0" smtClean="0"/>
                        <a:t>Occupation</a:t>
                      </a:r>
                      <a:endParaRPr lang="en-US" b="0" u="sng" dirty="0"/>
                    </a:p>
                  </a:txBody>
                  <a:tcPr marL="91438" marR="91438">
                    <a:lnT w="12700" cap="flat" cmpd="sng" algn="ctr">
                      <a:solidFill>
                        <a:srgbClr val="000000"/>
                      </a:solidFill>
                      <a:prstDash val="solid"/>
                      <a:round/>
                      <a:headEnd type="none" w="med" len="med"/>
                      <a:tailEnd type="none" w="med" len="med"/>
                    </a:lnT>
                  </a:tcPr>
                </a:tc>
                <a:tc hMerge="1">
                  <a:txBody>
                    <a:bodyPr/>
                    <a:lstStyle/>
                    <a:p>
                      <a:endParaRPr lang="en-US" dirty="0"/>
                    </a:p>
                  </a:txBody>
                  <a:tcPr>
                    <a:lnT w="12700" cap="flat" cmpd="sng" algn="ctr">
                      <a:solidFill>
                        <a:srgbClr val="000000"/>
                      </a:solidFill>
                      <a:prstDash val="solid"/>
                      <a:round/>
                      <a:headEnd type="none" w="med" len="med"/>
                      <a:tailEnd type="none" w="med" len="med"/>
                    </a:lnT>
                  </a:tcPr>
                </a:tc>
                <a:tc hMerge="1">
                  <a:txBody>
                    <a:bodyPr/>
                    <a:lstStyle/>
                    <a:p>
                      <a:endParaRPr lang="en-US" dirty="0"/>
                    </a:p>
                  </a:txBody>
                  <a:tcPr>
                    <a:lnT w="12700" cap="flat" cmpd="sng" algn="ctr">
                      <a:solidFill>
                        <a:srgbClr val="000000"/>
                      </a:solidFill>
                      <a:prstDash val="solid"/>
                      <a:round/>
                      <a:headEnd type="none" w="med" len="med"/>
                      <a:tailEnd type="none" w="med" len="med"/>
                    </a:lnT>
                  </a:tcPr>
                </a:tc>
                <a:tc hMerge="1">
                  <a:txBody>
                    <a:bodyPr/>
                    <a:lstStyle/>
                    <a:p>
                      <a:endParaRPr lang="en-US" dirty="0"/>
                    </a:p>
                  </a:txBody>
                  <a:tcPr>
                    <a:lnT w="12700" cap="flat" cmpd="sng" algn="ctr">
                      <a:solidFill>
                        <a:srgbClr val="000000"/>
                      </a:solidFill>
                      <a:prstDash val="solid"/>
                      <a:round/>
                      <a:headEnd type="none" w="med" len="med"/>
                      <a:tailEnd type="none" w="med" len="med"/>
                    </a:lnT>
                  </a:tcPr>
                </a:tc>
                <a:tc hMerge="1">
                  <a:txBody>
                    <a:bodyPr/>
                    <a:lstStyle/>
                    <a:p>
                      <a:endParaRPr lang="en-US" dirty="0"/>
                    </a:p>
                  </a:txBody>
                  <a:tcPr>
                    <a:lnT w="12700" cap="flat" cmpd="sng" algn="ctr">
                      <a:solidFill>
                        <a:srgbClr val="000000"/>
                      </a:solidFill>
                      <a:prstDash val="solid"/>
                      <a:round/>
                      <a:headEnd type="none" w="med" len="med"/>
                      <a:tailEnd type="none" w="med" len="med"/>
                    </a:lnT>
                  </a:tcPr>
                </a:tc>
              </a:tr>
              <a:tr h="370840">
                <a:tc>
                  <a:txBody>
                    <a:bodyPr/>
                    <a:lstStyle/>
                    <a:p>
                      <a:r>
                        <a:rPr lang="en-US" dirty="0" smtClean="0"/>
                        <a:t>Farmer</a:t>
                      </a:r>
                      <a:endParaRPr lang="en-US" dirty="0"/>
                    </a:p>
                  </a:txBody>
                  <a:tcPr marL="91438" marR="91438"/>
                </a:tc>
                <a:tc>
                  <a:txBody>
                    <a:bodyPr/>
                    <a:lstStyle/>
                    <a:p>
                      <a:r>
                        <a:rPr lang="en-US" dirty="0" smtClean="0"/>
                        <a:t>42%</a:t>
                      </a:r>
                      <a:endParaRPr lang="en-US" dirty="0"/>
                    </a:p>
                  </a:txBody>
                  <a:tcPr marL="91438" marR="91438"/>
                </a:tc>
                <a:tc>
                  <a:txBody>
                    <a:bodyPr/>
                    <a:lstStyle/>
                    <a:p>
                      <a:r>
                        <a:rPr lang="en-US" dirty="0" smtClean="0"/>
                        <a:t>50%</a:t>
                      </a:r>
                      <a:endParaRPr lang="en-US" dirty="0"/>
                    </a:p>
                  </a:txBody>
                  <a:tcPr marL="91438" marR="91438"/>
                </a:tc>
                <a:tc>
                  <a:txBody>
                    <a:bodyPr/>
                    <a:lstStyle/>
                    <a:p>
                      <a:r>
                        <a:rPr lang="en-US" dirty="0" smtClean="0"/>
                        <a:t>64%</a:t>
                      </a:r>
                      <a:endParaRPr lang="en-US" dirty="0"/>
                    </a:p>
                  </a:txBody>
                  <a:tcPr marL="91438" marR="91438"/>
                </a:tc>
                <a:tc>
                  <a:txBody>
                    <a:bodyPr/>
                    <a:lstStyle/>
                    <a:p>
                      <a:r>
                        <a:rPr lang="en-US" dirty="0" smtClean="0"/>
                        <a:t>55%</a:t>
                      </a:r>
                      <a:endParaRPr lang="en-US" dirty="0"/>
                    </a:p>
                  </a:txBody>
                  <a:tcPr marL="91438" marR="91438"/>
                </a:tc>
              </a:tr>
              <a:tr h="370840">
                <a:tc>
                  <a:txBody>
                    <a:bodyPr/>
                    <a:lstStyle/>
                    <a:p>
                      <a:r>
                        <a:rPr lang="en-US" dirty="0" smtClean="0"/>
                        <a:t>Fisher</a:t>
                      </a:r>
                    </a:p>
                  </a:txBody>
                  <a:tcPr marL="91438" marR="91438"/>
                </a:tc>
                <a:tc>
                  <a:txBody>
                    <a:bodyPr/>
                    <a:lstStyle/>
                    <a:p>
                      <a:r>
                        <a:rPr lang="en-US" dirty="0" smtClean="0"/>
                        <a:t>11%</a:t>
                      </a:r>
                      <a:endParaRPr lang="en-US" dirty="0"/>
                    </a:p>
                  </a:txBody>
                  <a:tcPr marL="91438" marR="91438"/>
                </a:tc>
                <a:tc>
                  <a:txBody>
                    <a:bodyPr/>
                    <a:lstStyle/>
                    <a:p>
                      <a:r>
                        <a:rPr lang="en-US" dirty="0" smtClean="0"/>
                        <a:t>0.3%</a:t>
                      </a:r>
                      <a:endParaRPr lang="en-US" dirty="0"/>
                    </a:p>
                  </a:txBody>
                  <a:tcPr marL="91438" marR="91438"/>
                </a:tc>
                <a:tc>
                  <a:txBody>
                    <a:bodyPr/>
                    <a:lstStyle/>
                    <a:p>
                      <a:r>
                        <a:rPr lang="en-US" dirty="0" smtClean="0"/>
                        <a:t>0.2%</a:t>
                      </a:r>
                      <a:endParaRPr lang="en-US" dirty="0"/>
                    </a:p>
                  </a:txBody>
                  <a:tcPr marL="91438" marR="91438"/>
                </a:tc>
                <a:tc>
                  <a:txBody>
                    <a:bodyPr/>
                    <a:lstStyle/>
                    <a:p>
                      <a:r>
                        <a:rPr lang="en-US" dirty="0" smtClean="0"/>
                        <a:t>4%</a:t>
                      </a:r>
                      <a:endParaRPr lang="en-US" dirty="0"/>
                    </a:p>
                  </a:txBody>
                  <a:tcPr marL="91438" marR="91438"/>
                </a:tc>
              </a:tr>
              <a:tr h="370840">
                <a:tc>
                  <a:txBody>
                    <a:bodyPr/>
                    <a:lstStyle/>
                    <a:p>
                      <a:r>
                        <a:rPr lang="en-US" dirty="0" smtClean="0"/>
                        <a:t>Student</a:t>
                      </a:r>
                      <a:endParaRPr lang="en-US" dirty="0"/>
                    </a:p>
                  </a:txBody>
                  <a:tcPr marL="91438" marR="91438"/>
                </a:tc>
                <a:tc>
                  <a:txBody>
                    <a:bodyPr/>
                    <a:lstStyle/>
                    <a:p>
                      <a:r>
                        <a:rPr lang="en-US" dirty="0" smtClean="0"/>
                        <a:t>19%</a:t>
                      </a:r>
                      <a:endParaRPr lang="en-US" dirty="0"/>
                    </a:p>
                  </a:txBody>
                  <a:tcPr marL="91438" marR="91438"/>
                </a:tc>
                <a:tc>
                  <a:txBody>
                    <a:bodyPr/>
                    <a:lstStyle/>
                    <a:p>
                      <a:r>
                        <a:rPr lang="en-US" dirty="0" smtClean="0"/>
                        <a:t>16%</a:t>
                      </a:r>
                      <a:endParaRPr lang="en-US" dirty="0"/>
                    </a:p>
                  </a:txBody>
                  <a:tcPr marL="91438" marR="91438"/>
                </a:tc>
                <a:tc>
                  <a:txBody>
                    <a:bodyPr/>
                    <a:lstStyle/>
                    <a:p>
                      <a:r>
                        <a:rPr lang="en-US" dirty="0" smtClean="0"/>
                        <a:t>21%</a:t>
                      </a:r>
                      <a:endParaRPr lang="en-US" dirty="0"/>
                    </a:p>
                  </a:txBody>
                  <a:tcPr marL="91438" marR="91438"/>
                </a:tc>
                <a:tc>
                  <a:txBody>
                    <a:bodyPr/>
                    <a:lstStyle/>
                    <a:p>
                      <a:r>
                        <a:rPr lang="en-US" dirty="0" smtClean="0"/>
                        <a:t>19%</a:t>
                      </a:r>
                      <a:endParaRPr lang="en-US" dirty="0"/>
                    </a:p>
                  </a:txBody>
                  <a:tcPr marL="91438" marR="91438"/>
                </a:tc>
              </a:tr>
              <a:tr h="370840">
                <a:tc>
                  <a:txBody>
                    <a:bodyPr/>
                    <a:lstStyle/>
                    <a:p>
                      <a:r>
                        <a:rPr lang="en-US" dirty="0" smtClean="0"/>
                        <a:t>No job</a:t>
                      </a:r>
                      <a:endParaRPr lang="en-US" dirty="0"/>
                    </a:p>
                  </a:txBody>
                  <a:tcPr marL="91438" marR="91438">
                    <a:lnB w="12700" cap="flat" cmpd="sng" algn="ctr">
                      <a:solidFill>
                        <a:srgbClr val="000000"/>
                      </a:solidFill>
                      <a:prstDash val="solid"/>
                      <a:round/>
                      <a:headEnd type="none" w="med" len="med"/>
                      <a:tailEnd type="none" w="med" len="med"/>
                    </a:lnB>
                  </a:tcPr>
                </a:tc>
                <a:tc>
                  <a:txBody>
                    <a:bodyPr/>
                    <a:lstStyle/>
                    <a:p>
                      <a:r>
                        <a:rPr lang="en-US" dirty="0" smtClean="0"/>
                        <a:t>8%</a:t>
                      </a:r>
                      <a:endParaRPr lang="en-US" dirty="0"/>
                    </a:p>
                  </a:txBody>
                  <a:tcPr marL="91438" marR="91438">
                    <a:lnB w="12700" cap="flat" cmpd="sng" algn="ctr">
                      <a:solidFill>
                        <a:srgbClr val="000000"/>
                      </a:solidFill>
                      <a:prstDash val="solid"/>
                      <a:round/>
                      <a:headEnd type="none" w="med" len="med"/>
                      <a:tailEnd type="none" w="med" len="med"/>
                    </a:lnB>
                  </a:tcPr>
                </a:tc>
                <a:tc>
                  <a:txBody>
                    <a:bodyPr/>
                    <a:lstStyle/>
                    <a:p>
                      <a:r>
                        <a:rPr lang="en-US" dirty="0" smtClean="0"/>
                        <a:t>4%</a:t>
                      </a:r>
                      <a:endParaRPr lang="en-US" dirty="0"/>
                    </a:p>
                  </a:txBody>
                  <a:tcPr marL="91438" marR="91438">
                    <a:lnB w="12700" cap="flat" cmpd="sng" algn="ctr">
                      <a:solidFill>
                        <a:srgbClr val="000000"/>
                      </a:solidFill>
                      <a:prstDash val="solid"/>
                      <a:round/>
                      <a:headEnd type="none" w="med" len="med"/>
                      <a:tailEnd type="none" w="med" len="med"/>
                    </a:lnB>
                  </a:tcPr>
                </a:tc>
                <a:tc>
                  <a:txBody>
                    <a:bodyPr/>
                    <a:lstStyle/>
                    <a:p>
                      <a:r>
                        <a:rPr lang="en-US" dirty="0" smtClean="0"/>
                        <a:t>3%</a:t>
                      </a:r>
                      <a:endParaRPr lang="en-US" dirty="0"/>
                    </a:p>
                  </a:txBody>
                  <a:tcPr marL="91438" marR="91438">
                    <a:lnB w="12700" cap="flat" cmpd="sng" algn="ctr">
                      <a:solidFill>
                        <a:srgbClr val="000000"/>
                      </a:solidFill>
                      <a:prstDash val="solid"/>
                      <a:round/>
                      <a:headEnd type="none" w="med" len="med"/>
                      <a:tailEnd type="none" w="med" len="med"/>
                    </a:lnB>
                  </a:tcPr>
                </a:tc>
                <a:tc>
                  <a:txBody>
                    <a:bodyPr/>
                    <a:lstStyle/>
                    <a:p>
                      <a:r>
                        <a:rPr lang="en-US" dirty="0" smtClean="0"/>
                        <a:t>5%</a:t>
                      </a:r>
                      <a:endParaRPr lang="en-US" dirty="0"/>
                    </a:p>
                  </a:txBody>
                  <a:tcPr marL="91438" marR="91438">
                    <a:lnB w="12700" cap="flat" cmpd="sng" algn="ctr">
                      <a:solidFill>
                        <a:srgbClr val="000000"/>
                      </a:solidFill>
                      <a:prstDash val="solid"/>
                      <a:round/>
                      <a:headEnd type="none" w="med" len="med"/>
                      <a:tailEnd type="none" w="med" len="med"/>
                    </a:lnB>
                  </a:tcPr>
                </a:tc>
              </a:tr>
              <a:tr h="370840">
                <a:tc>
                  <a:txBody>
                    <a:bodyPr/>
                    <a:lstStyle/>
                    <a:p>
                      <a:r>
                        <a:rPr lang="en-US" dirty="0" smtClean="0"/>
                        <a:t>Circumcised (men)</a:t>
                      </a:r>
                      <a:endParaRPr lang="en-US" b="1" dirty="0"/>
                    </a:p>
                  </a:txBody>
                  <a:tcPr marL="91438" marR="91438">
                    <a:lnT w="12700" cap="flat" cmpd="sng" algn="ctr">
                      <a:solidFill>
                        <a:srgbClr val="000000"/>
                      </a:solidFill>
                      <a:prstDash val="solid"/>
                      <a:round/>
                      <a:headEnd type="none" w="med" len="med"/>
                      <a:tailEnd type="none" w="med" len="med"/>
                    </a:lnT>
                  </a:tcPr>
                </a:tc>
                <a:tc>
                  <a:txBody>
                    <a:bodyPr/>
                    <a:lstStyle/>
                    <a:p>
                      <a:r>
                        <a:rPr lang="en-US" dirty="0" smtClean="0"/>
                        <a:t>56%</a:t>
                      </a:r>
                      <a:endParaRPr lang="en-US" dirty="0"/>
                    </a:p>
                  </a:txBody>
                  <a:tcPr marL="91438" marR="91438">
                    <a:lnT w="12700" cap="flat" cmpd="sng" algn="ctr">
                      <a:solidFill>
                        <a:srgbClr val="000000"/>
                      </a:solidFill>
                      <a:prstDash val="solid"/>
                      <a:round/>
                      <a:headEnd type="none" w="med" len="med"/>
                      <a:tailEnd type="none" w="med" len="med"/>
                    </a:lnT>
                  </a:tcPr>
                </a:tc>
                <a:tc>
                  <a:txBody>
                    <a:bodyPr/>
                    <a:lstStyle/>
                    <a:p>
                      <a:r>
                        <a:rPr lang="en-US" dirty="0" smtClean="0"/>
                        <a:t>14%</a:t>
                      </a:r>
                      <a:endParaRPr lang="en-US" dirty="0"/>
                    </a:p>
                  </a:txBody>
                  <a:tcPr marL="91438" marR="91438">
                    <a:lnT w="12700" cap="flat" cmpd="sng" algn="ctr">
                      <a:solidFill>
                        <a:srgbClr val="000000"/>
                      </a:solidFill>
                      <a:prstDash val="solid"/>
                      <a:round/>
                      <a:headEnd type="none" w="med" len="med"/>
                      <a:tailEnd type="none" w="med" len="med"/>
                    </a:lnT>
                  </a:tcPr>
                </a:tc>
                <a:tc>
                  <a:txBody>
                    <a:bodyPr/>
                    <a:lstStyle/>
                    <a:p>
                      <a:r>
                        <a:rPr lang="en-US" dirty="0" smtClean="0"/>
                        <a:t>40%</a:t>
                      </a:r>
                      <a:endParaRPr lang="en-US" dirty="0"/>
                    </a:p>
                  </a:txBody>
                  <a:tcPr marL="91438" marR="91438">
                    <a:lnT w="12700" cap="flat" cmpd="sng" algn="ctr">
                      <a:solidFill>
                        <a:srgbClr val="000000"/>
                      </a:solidFill>
                      <a:prstDash val="solid"/>
                      <a:round/>
                      <a:headEnd type="none" w="med" len="med"/>
                      <a:tailEnd type="none" w="med" len="med"/>
                    </a:lnT>
                  </a:tcPr>
                </a:tc>
                <a:tc>
                  <a:txBody>
                    <a:bodyPr/>
                    <a:lstStyle/>
                    <a:p>
                      <a:r>
                        <a:rPr lang="en-US" dirty="0" smtClean="0"/>
                        <a:t>34%</a:t>
                      </a:r>
                      <a:endParaRPr lang="en-US" dirty="0"/>
                    </a:p>
                  </a:txBody>
                  <a:tcPr marL="91438" marR="91438">
                    <a:lnT w="12700" cap="flat" cmpd="sng" algn="ctr">
                      <a:solidFill>
                        <a:srgbClr val="000000"/>
                      </a:solidFill>
                      <a:prstDash val="solid"/>
                      <a:round/>
                      <a:headEnd type="none" w="med" len="med"/>
                      <a:tailEnd type="none" w="med" len="med"/>
                    </a:lnT>
                  </a:tcPr>
                </a:tc>
              </a:tr>
            </a:tbl>
          </a:graphicData>
        </a:graphic>
      </p:graphicFrame>
      <p:sp>
        <p:nvSpPr>
          <p:cNvPr id="6" name="Title 1"/>
          <p:cNvSpPr txBox="1">
            <a:spLocks/>
          </p:cNvSpPr>
          <p:nvPr/>
        </p:nvSpPr>
        <p:spPr>
          <a:xfrm>
            <a:off x="457200" y="0"/>
            <a:ext cx="8229600" cy="11430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900" dirty="0" smtClean="0">
                <a:solidFill>
                  <a:srgbClr val="000066"/>
                </a:solidFill>
                <a:ea typeface="ＭＳ Ｐゴシック" pitchFamily="-112" charset="-128"/>
                <a:cs typeface="ＭＳ Ｐゴシック" pitchFamily="-112" charset="-128"/>
              </a:rPr>
              <a:t>Baseline Characteristics among those tested </a:t>
            </a:r>
            <a:endParaRPr lang="en-US" dirty="0">
              <a:solidFill>
                <a:srgbClr val="000066"/>
              </a:solidFill>
              <a:ea typeface="ＭＳ Ｐゴシック" pitchFamily="-112" charset="-128"/>
              <a:cs typeface="ＭＳ Ｐゴシック" pitchFamily="-112" charset="-128"/>
            </a:endParaRPr>
          </a:p>
        </p:txBody>
      </p:sp>
      <p:cxnSp>
        <p:nvCxnSpPr>
          <p:cNvPr id="7" name="Straight Connector 6"/>
          <p:cNvCxnSpPr/>
          <p:nvPr/>
        </p:nvCxnSpPr>
        <p:spPr bwMode="auto">
          <a:xfrm>
            <a:off x="0" y="1144765"/>
            <a:ext cx="8153400" cy="1588"/>
          </a:xfrm>
          <a:prstGeom prst="line">
            <a:avLst/>
          </a:prstGeom>
          <a:solidFill>
            <a:schemeClr val="accent1"/>
          </a:solidFill>
          <a:ln w="57150" cap="flat" cmpd="sng" algn="ctr">
            <a:gradFill flip="none" rotWithShape="1">
              <a:gsLst>
                <a:gs pos="0">
                  <a:srgbClr val="800000"/>
                </a:gs>
                <a:gs pos="100000">
                  <a:srgbClr val="FFFFFF"/>
                </a:gs>
                <a:gs pos="50000">
                  <a:srgbClr val="5B0000"/>
                </a:gs>
              </a:gsLst>
              <a:path path="rect">
                <a:fillToRect t="100000" r="100000"/>
              </a:path>
              <a:tileRect l="-100000" b="-100000"/>
            </a:gradFill>
            <a:prstDash val="solid"/>
            <a:round/>
            <a:headEnd type="none" w="med" len="med"/>
            <a:tailEnd type="none" w="med" len="med"/>
          </a:ln>
          <a:effectLst/>
        </p:spPr>
      </p:cxnSp>
    </p:spTree>
    <p:extLst>
      <p:ext uri="{BB962C8B-B14F-4D97-AF65-F5344CB8AC3E}">
        <p14:creationId xmlns:p14="http://schemas.microsoft.com/office/powerpoint/2010/main" val="60760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Baseline testing coverage</a:t>
            </a:r>
            <a:endParaRPr lang="en-US" dirty="0"/>
          </a:p>
        </p:txBody>
      </p:sp>
      <p:pic>
        <p:nvPicPr>
          <p:cNvPr id="6" name="Content Placeholder 5"/>
          <p:cNvPicPr>
            <a:picLocks noGrp="1" noChangeAspect="1"/>
          </p:cNvPicPr>
          <p:nvPr>
            <p:ph idx="1"/>
          </p:nvPr>
        </p:nvPicPr>
        <p:blipFill>
          <a:blip r:embed="rId3"/>
          <a:srcRect l="-31355" r="-31355"/>
          <a:stretch>
            <a:fillRect/>
          </a:stretch>
        </p:blipFill>
        <p:spPr>
          <a:xfrm>
            <a:off x="-33242" y="1330476"/>
            <a:ext cx="9500926" cy="5225143"/>
          </a:xfrm>
        </p:spPr>
      </p:pic>
    </p:spTree>
    <p:extLst>
      <p:ext uri="{BB962C8B-B14F-4D97-AF65-F5344CB8AC3E}">
        <p14:creationId xmlns:p14="http://schemas.microsoft.com/office/powerpoint/2010/main" val="34589700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3"/>
          <a:stretch>
            <a:fillRect/>
          </a:stretch>
        </p:blipFill>
        <p:spPr>
          <a:xfrm>
            <a:off x="765990" y="274638"/>
            <a:ext cx="7920810" cy="6114740"/>
          </a:xfrm>
          <a:prstGeom prst="rect">
            <a:avLst/>
          </a:prstGeom>
        </p:spPr>
      </p:pic>
    </p:spTree>
    <p:extLst>
      <p:ext uri="{BB962C8B-B14F-4D97-AF65-F5344CB8AC3E}">
        <p14:creationId xmlns:p14="http://schemas.microsoft.com/office/powerpoint/2010/main" val="30625213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3"/>
          <a:stretch>
            <a:fillRect/>
          </a:stretch>
        </p:blipFill>
        <p:spPr>
          <a:xfrm>
            <a:off x="457200" y="274638"/>
            <a:ext cx="8686800" cy="6336454"/>
          </a:xfrm>
          <a:prstGeom prst="rect">
            <a:avLst/>
          </a:prstGeom>
        </p:spPr>
      </p:pic>
    </p:spTree>
    <p:extLst>
      <p:ext uri="{BB962C8B-B14F-4D97-AF65-F5344CB8AC3E}">
        <p14:creationId xmlns:p14="http://schemas.microsoft.com/office/powerpoint/2010/main" val="16058491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66775" y="274638"/>
            <a:ext cx="8018463" cy="1143000"/>
          </a:xfrm>
        </p:spPr>
        <p:txBody>
          <a:bodyPr rtlCol="0">
            <a:normAutofit fontScale="90000"/>
          </a:bodyPr>
          <a:lstStyle/>
          <a:p>
            <a:pPr fontAlgn="auto">
              <a:spcAft>
                <a:spcPts val="0"/>
              </a:spcAft>
              <a:defRPr/>
            </a:pPr>
            <a:r>
              <a:rPr lang="en-US" dirty="0">
                <a:ea typeface="+mj-ea"/>
              </a:rPr>
              <a:t>Cascade E</a:t>
            </a:r>
            <a:r>
              <a:rPr lang="en-US" dirty="0" smtClean="0">
                <a:ea typeface="+mj-ea"/>
              </a:rPr>
              <a:t>volution Among Men Tested HIV</a:t>
            </a:r>
            <a:r>
              <a:rPr lang="en-US" dirty="0">
                <a:ea typeface="+mj-ea"/>
              </a:rPr>
              <a:t>+ at </a:t>
            </a:r>
            <a:r>
              <a:rPr lang="en-US" dirty="0" smtClean="0">
                <a:ea typeface="+mj-ea"/>
              </a:rPr>
              <a:t>Baseline</a:t>
            </a:r>
            <a:endParaRPr lang="en-US" dirty="0">
              <a:ea typeface="+mj-ea"/>
            </a:endParaRPr>
          </a:p>
        </p:txBody>
      </p:sp>
      <p:graphicFrame>
        <p:nvGraphicFramePr>
          <p:cNvPr id="9" name="Chart 8"/>
          <p:cNvGraphicFramePr>
            <a:graphicFrameLocks/>
          </p:cNvGraphicFramePr>
          <p:nvPr/>
        </p:nvGraphicFramePr>
        <p:xfrm>
          <a:off x="641048" y="1523999"/>
          <a:ext cx="8502951" cy="5239735"/>
        </p:xfrm>
        <a:graphic>
          <a:graphicData uri="http://schemas.openxmlformats.org/drawingml/2006/chart">
            <c:chart xmlns:c="http://schemas.openxmlformats.org/drawingml/2006/chart" xmlns:r="http://schemas.openxmlformats.org/officeDocument/2006/relationships" r:id="rId3"/>
          </a:graphicData>
        </a:graphic>
      </p:graphicFrame>
      <p:sp>
        <p:nvSpPr>
          <p:cNvPr id="29699" name="TextBox 9"/>
          <p:cNvSpPr txBox="1">
            <a:spLocks noChangeArrowheads="1"/>
          </p:cNvSpPr>
          <p:nvPr/>
        </p:nvSpPr>
        <p:spPr bwMode="auto">
          <a:xfrm>
            <a:off x="5592763" y="4538663"/>
            <a:ext cx="1851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b="1"/>
              <a:t>Viral Suppression</a:t>
            </a:r>
          </a:p>
        </p:txBody>
      </p:sp>
      <p:sp>
        <p:nvSpPr>
          <p:cNvPr id="29700" name="TextBox 10"/>
          <p:cNvSpPr txBox="1">
            <a:spLocks noChangeArrowheads="1"/>
          </p:cNvSpPr>
          <p:nvPr/>
        </p:nvSpPr>
        <p:spPr bwMode="auto">
          <a:xfrm>
            <a:off x="5745163" y="4954588"/>
            <a:ext cx="13509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b="1"/>
              <a:t>Viral Failure</a:t>
            </a:r>
          </a:p>
        </p:txBody>
      </p:sp>
      <p:sp>
        <p:nvSpPr>
          <p:cNvPr id="29701" name="TextBox 11"/>
          <p:cNvSpPr txBox="1">
            <a:spLocks noChangeArrowheads="1"/>
          </p:cNvSpPr>
          <p:nvPr/>
        </p:nvSpPr>
        <p:spPr bwMode="auto">
          <a:xfrm>
            <a:off x="5629275" y="5349875"/>
            <a:ext cx="1752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b="1"/>
              <a:t>Prior Dx, no ART</a:t>
            </a:r>
          </a:p>
        </p:txBody>
      </p:sp>
      <p:sp>
        <p:nvSpPr>
          <p:cNvPr id="29702" name="TextBox 12"/>
          <p:cNvSpPr txBox="1">
            <a:spLocks noChangeArrowheads="1"/>
          </p:cNvSpPr>
          <p:nvPr/>
        </p:nvSpPr>
        <p:spPr bwMode="auto">
          <a:xfrm>
            <a:off x="5903913" y="5749925"/>
            <a:ext cx="1068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b="1"/>
              <a:t>Migrated</a:t>
            </a:r>
          </a:p>
        </p:txBody>
      </p:sp>
      <p:sp>
        <p:nvSpPr>
          <p:cNvPr id="29703" name="TextBox 13"/>
          <p:cNvSpPr txBox="1">
            <a:spLocks noChangeArrowheads="1"/>
          </p:cNvSpPr>
          <p:nvPr/>
        </p:nvSpPr>
        <p:spPr bwMode="auto">
          <a:xfrm>
            <a:off x="2181225" y="5634038"/>
            <a:ext cx="1595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b="1"/>
              <a:t>New Diagnosis</a:t>
            </a:r>
          </a:p>
        </p:txBody>
      </p:sp>
      <p:sp>
        <p:nvSpPr>
          <p:cNvPr id="29704" name="TextBox 14"/>
          <p:cNvSpPr txBox="1">
            <a:spLocks noChangeArrowheads="1"/>
          </p:cNvSpPr>
          <p:nvPr/>
        </p:nvSpPr>
        <p:spPr bwMode="auto">
          <a:xfrm>
            <a:off x="6075363" y="6213475"/>
            <a:ext cx="627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b="1"/>
              <a:t>Died</a:t>
            </a:r>
          </a:p>
        </p:txBody>
      </p:sp>
    </p:spTree>
    <p:extLst>
      <p:ext uri="{BB962C8B-B14F-4D97-AF65-F5344CB8AC3E}">
        <p14:creationId xmlns:p14="http://schemas.microsoft.com/office/powerpoint/2010/main" val="9738151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5061679"/>
          </a:xfrm>
        </p:spPr>
        <p:txBody>
          <a:bodyPr>
            <a:normAutofit fontScale="92500" lnSpcReduction="20000"/>
          </a:bodyPr>
          <a:lstStyle/>
          <a:p>
            <a:r>
              <a:rPr lang="en-US" dirty="0" smtClean="0"/>
              <a:t>1</a:t>
            </a:r>
            <a:r>
              <a:rPr lang="en-US" baseline="30000" dirty="0" smtClean="0"/>
              <a:t>st</a:t>
            </a:r>
            <a:r>
              <a:rPr lang="en-US" dirty="0" smtClean="0"/>
              <a:t> Phase (2013-2017)</a:t>
            </a:r>
          </a:p>
          <a:p>
            <a:pPr lvl="1"/>
            <a:r>
              <a:rPr lang="en-US" b="1" dirty="0" smtClean="0"/>
              <a:t>HIV Test All:</a:t>
            </a:r>
            <a:r>
              <a:rPr lang="en-US" dirty="0" smtClean="0"/>
              <a:t> Multi-disease community health campaigns + mobile testing</a:t>
            </a:r>
          </a:p>
          <a:p>
            <a:pPr lvl="1"/>
            <a:r>
              <a:rPr lang="en-US" b="1" dirty="0" smtClean="0"/>
              <a:t>HIV Treat Al</a:t>
            </a:r>
            <a:r>
              <a:rPr lang="en-US" b="1" dirty="0"/>
              <a:t>l</a:t>
            </a:r>
            <a:r>
              <a:rPr lang="en-US" dirty="0" smtClean="0"/>
              <a:t>: Universal ART eligibility with Streamlined Care</a:t>
            </a:r>
          </a:p>
          <a:p>
            <a:r>
              <a:rPr lang="en-US" dirty="0" smtClean="0"/>
              <a:t>2</a:t>
            </a:r>
            <a:r>
              <a:rPr lang="en-US" baseline="30000" dirty="0" smtClean="0"/>
              <a:t>nd</a:t>
            </a:r>
            <a:r>
              <a:rPr lang="en-US" dirty="0" smtClean="0"/>
              <a:t> Phase (2017-2020)</a:t>
            </a:r>
          </a:p>
          <a:p>
            <a:pPr lvl="1"/>
            <a:r>
              <a:rPr lang="en-US" b="1" dirty="0" err="1" smtClean="0"/>
              <a:t>PrEP</a:t>
            </a:r>
            <a:r>
              <a:rPr lang="en-US" dirty="0" smtClean="0"/>
              <a:t>: Data</a:t>
            </a:r>
            <a:r>
              <a:rPr lang="en-US" dirty="0"/>
              <a:t>-driven targeted </a:t>
            </a:r>
            <a:r>
              <a:rPr lang="en-US" dirty="0" err="1"/>
              <a:t>PrEP</a:t>
            </a:r>
            <a:r>
              <a:rPr lang="en-US" dirty="0"/>
              <a:t> </a:t>
            </a:r>
          </a:p>
          <a:p>
            <a:pPr lvl="1"/>
            <a:r>
              <a:rPr lang="en-US" b="1" dirty="0" smtClean="0"/>
              <a:t>Test and Treat Optimization</a:t>
            </a:r>
            <a:r>
              <a:rPr lang="en-US" dirty="0" smtClean="0"/>
              <a:t>: Targeted HIV </a:t>
            </a:r>
            <a:r>
              <a:rPr lang="en-US" dirty="0"/>
              <a:t>care cascade </a:t>
            </a:r>
            <a:r>
              <a:rPr lang="en-US" dirty="0" smtClean="0"/>
              <a:t>interventions</a:t>
            </a:r>
            <a:endParaRPr lang="en-US" dirty="0"/>
          </a:p>
          <a:p>
            <a:r>
              <a:rPr lang="en-US" dirty="0"/>
              <a:t>3</a:t>
            </a:r>
            <a:r>
              <a:rPr lang="en-US" baseline="30000" dirty="0"/>
              <a:t>rd</a:t>
            </a:r>
            <a:r>
              <a:rPr lang="en-US" dirty="0"/>
              <a:t> Phase (2020-2025)</a:t>
            </a:r>
          </a:p>
          <a:p>
            <a:pPr lvl="1"/>
            <a:r>
              <a:rPr lang="en-US" b="1" dirty="0"/>
              <a:t>Elimination</a:t>
            </a:r>
            <a:r>
              <a:rPr lang="en-US" dirty="0"/>
              <a:t> phase- based on Phase II </a:t>
            </a:r>
            <a:endParaRPr lang="en-US" dirty="0" smtClean="0"/>
          </a:p>
          <a:p>
            <a:pPr lvl="1"/>
            <a:r>
              <a:rPr lang="en-US" dirty="0" smtClean="0"/>
              <a:t>e.g</a:t>
            </a:r>
            <a:r>
              <a:rPr lang="en-US" dirty="0"/>
              <a:t>.  </a:t>
            </a:r>
            <a:r>
              <a:rPr lang="en-US" dirty="0" smtClean="0"/>
              <a:t>Real-time adaptive targeting, </a:t>
            </a:r>
            <a:r>
              <a:rPr lang="en-US" dirty="0"/>
              <a:t>outbreak case-</a:t>
            </a:r>
            <a:r>
              <a:rPr lang="en-US" dirty="0" smtClean="0"/>
              <a:t>based</a:t>
            </a:r>
            <a:endParaRPr lang="en-US" dirty="0"/>
          </a:p>
        </p:txBody>
      </p:sp>
      <p:sp>
        <p:nvSpPr>
          <p:cNvPr id="6" name="Title 1"/>
          <p:cNvSpPr>
            <a:spLocks noGrp="1"/>
          </p:cNvSpPr>
          <p:nvPr>
            <p:ph type="title"/>
          </p:nvPr>
        </p:nvSpPr>
        <p:spPr>
          <a:xfrm>
            <a:off x="457200" y="378743"/>
            <a:ext cx="8229600" cy="1143000"/>
          </a:xfrm>
        </p:spPr>
        <p:txBody>
          <a:bodyPr>
            <a:normAutofit fontScale="90000"/>
          </a:bodyPr>
          <a:lstStyle/>
          <a:p>
            <a:r>
              <a:rPr lang="en-US" sz="4900" dirty="0">
                <a:solidFill>
                  <a:srgbClr val="000066"/>
                </a:solidFill>
                <a:ea typeface="ＭＳ Ｐゴシック" pitchFamily="-112" charset="-128"/>
                <a:cs typeface="ＭＳ Ｐゴシック" pitchFamily="-112" charset="-128"/>
              </a:rPr>
              <a:t>SEARCH</a:t>
            </a:r>
            <a:r>
              <a:rPr lang="en-US" dirty="0">
                <a:latin typeface="Gill Sans MT" charset="0"/>
              </a:rPr>
              <a:t> </a:t>
            </a:r>
            <a:r>
              <a:rPr lang="en-US" sz="4900" dirty="0">
                <a:solidFill>
                  <a:srgbClr val="000066"/>
                </a:solidFill>
                <a:ea typeface="ＭＳ Ｐゴシック" pitchFamily="-112" charset="-128"/>
                <a:cs typeface="ＭＳ Ｐゴシック" pitchFamily="-112" charset="-128"/>
              </a:rPr>
              <a:t>research strategy to achieve HIV elimination </a:t>
            </a:r>
            <a:r>
              <a:rPr lang="en-US" dirty="0"/>
              <a:t/>
            </a:r>
            <a:br>
              <a:rPr lang="en-US" dirty="0"/>
            </a:br>
            <a:endParaRPr lang="en-US" dirty="0">
              <a:solidFill>
                <a:srgbClr val="000066"/>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1906985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776994937"/>
              </p:ext>
            </p:extLst>
          </p:nvPr>
        </p:nvGraphicFramePr>
        <p:xfrm>
          <a:off x="387350" y="685800"/>
          <a:ext cx="8369300" cy="5486400"/>
        </p:xfrm>
        <a:graphic>
          <a:graphicData uri="http://schemas.openxmlformats.org/presentationml/2006/ole">
            <mc:AlternateContent xmlns:mc="http://schemas.openxmlformats.org/markup-compatibility/2006">
              <mc:Choice xmlns:v="urn:schemas-microsoft-com:vml" Requires="v">
                <p:oleObj spid="_x0000_s1214" name="Document" r:id="rId4" imgW="8369300" imgH="5486400" progId="Word.Document.12">
                  <p:embed/>
                </p:oleObj>
              </mc:Choice>
              <mc:Fallback>
                <p:oleObj name="Document" r:id="rId4" imgW="8369300" imgH="5486400" progId="Word.Document.12">
                  <p:embed/>
                  <p:pic>
                    <p:nvPicPr>
                      <p:cNvPr id="0" name=""/>
                      <p:cNvPicPr/>
                      <p:nvPr/>
                    </p:nvPicPr>
                    <p:blipFill>
                      <a:blip r:embed="rId5"/>
                      <a:stretch>
                        <a:fillRect/>
                      </a:stretch>
                    </p:blipFill>
                    <p:spPr>
                      <a:xfrm>
                        <a:off x="387350" y="685800"/>
                        <a:ext cx="8369300" cy="5486400"/>
                      </a:xfrm>
                      <a:prstGeom prst="rect">
                        <a:avLst/>
                      </a:prstGeom>
                    </p:spPr>
                  </p:pic>
                </p:oleObj>
              </mc:Fallback>
            </mc:AlternateContent>
          </a:graphicData>
        </a:graphic>
      </p:graphicFrame>
    </p:spTree>
    <p:extLst>
      <p:ext uri="{BB962C8B-B14F-4D97-AF65-F5344CB8AC3E}">
        <p14:creationId xmlns:p14="http://schemas.microsoft.com/office/powerpoint/2010/main" val="6379037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 and SL stuff</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1464286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 Learning</a:t>
            </a:r>
            <a:endParaRPr lang="en-US" dirty="0"/>
          </a:p>
        </p:txBody>
      </p:sp>
      <p:sp>
        <p:nvSpPr>
          <p:cNvPr id="3" name="Content Placeholder 2"/>
          <p:cNvSpPr>
            <a:spLocks noGrp="1"/>
          </p:cNvSpPr>
          <p:nvPr>
            <p:ph idx="1"/>
          </p:nvPr>
        </p:nvSpPr>
        <p:spPr>
          <a:xfrm>
            <a:off x="457200" y="1417638"/>
            <a:ext cx="8229600" cy="5000137"/>
          </a:xfrm>
        </p:spPr>
        <p:txBody>
          <a:bodyPr>
            <a:normAutofit/>
          </a:bodyPr>
          <a:lstStyle/>
          <a:p>
            <a:pPr marL="342900" lvl="1" indent="-342900">
              <a:buFont typeface="Arial"/>
              <a:buChar char="•"/>
            </a:pPr>
            <a:r>
              <a:rPr lang="en-US" dirty="0"/>
              <a:t>“Black Box” risk classification </a:t>
            </a:r>
            <a:endParaRPr lang="en-US" altLang="en-US" dirty="0" smtClean="0">
              <a:ea typeface="ＭＳ Ｐゴシック" pitchFamily="34" charset="-128"/>
            </a:endParaRPr>
          </a:p>
          <a:p>
            <a:pPr marL="342900" lvl="1" indent="-342900">
              <a:buFont typeface="Arial"/>
              <a:buChar char="•"/>
            </a:pPr>
            <a:r>
              <a:rPr lang="en-US" altLang="en-US" dirty="0" smtClean="0">
                <a:ea typeface="ＭＳ Ｐゴシック" pitchFamily="34" charset="-128"/>
              </a:rPr>
              <a:t>Competition between algorithms</a:t>
            </a:r>
            <a:endParaRPr lang="en-US" altLang="en-US" dirty="0">
              <a:ea typeface="ＭＳ Ｐゴシック" pitchFamily="34" charset="-128"/>
            </a:endParaRPr>
          </a:p>
          <a:p>
            <a:pPr marL="742950" lvl="2" indent="-342900"/>
            <a:r>
              <a:rPr lang="en-US" altLang="en-US" dirty="0" smtClean="0">
                <a:ea typeface="ＭＳ Ｐゴシック" pitchFamily="34" charset="-128"/>
              </a:rPr>
              <a:t>Logistic main term</a:t>
            </a:r>
          </a:p>
          <a:p>
            <a:pPr marL="742950" lvl="2" indent="-342900"/>
            <a:r>
              <a:rPr lang="en-US" altLang="en-US" dirty="0" smtClean="0">
                <a:ea typeface="ＭＳ Ｐゴシック" pitchFamily="34" charset="-128"/>
              </a:rPr>
              <a:t>Classification and regression trees</a:t>
            </a:r>
          </a:p>
          <a:p>
            <a:pPr marL="742950" lvl="2" indent="-342900"/>
            <a:r>
              <a:rPr lang="en-US" dirty="0" smtClean="0"/>
              <a:t>Bayesian generalized linear models</a:t>
            </a:r>
          </a:p>
          <a:p>
            <a:pPr marL="742950" lvl="2" indent="-342900"/>
            <a:r>
              <a:rPr lang="en-US" altLang="en-US" dirty="0" smtClean="0">
                <a:ea typeface="ＭＳ Ｐゴシック" pitchFamily="34" charset="-128"/>
              </a:rPr>
              <a:t>LASSO</a:t>
            </a:r>
          </a:p>
          <a:p>
            <a:pPr marL="742950" lvl="2" indent="-342900"/>
            <a:r>
              <a:rPr lang="en-US" altLang="en-US" dirty="0" smtClean="0">
                <a:ea typeface="ＭＳ Ｐゴシック" pitchFamily="34" charset="-128"/>
              </a:rPr>
              <a:t>With Range of pre-screening approaches</a:t>
            </a:r>
          </a:p>
          <a:p>
            <a:pPr marL="342900" lvl="1" indent="-342900"/>
            <a:r>
              <a:rPr lang="en-US" altLang="en-US" dirty="0" smtClean="0">
                <a:ea typeface="ＭＳ Ｐゴシック" pitchFamily="34" charset="-128"/>
              </a:rPr>
              <a:t>Internal cross-validation to build optimal convex combination</a:t>
            </a:r>
          </a:p>
        </p:txBody>
      </p:sp>
    </p:spTree>
    <p:extLst>
      <p:ext uri="{BB962C8B-B14F-4D97-AF65-F5344CB8AC3E}">
        <p14:creationId xmlns:p14="http://schemas.microsoft.com/office/powerpoint/2010/main" val="5519588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759"/>
            <a:ext cx="8229600" cy="1143000"/>
          </a:xfrm>
          <a:noFill/>
          <a:ln>
            <a:noFill/>
          </a:ln>
        </p:spPr>
        <p:txBody>
          <a:bodyPr vert="horz" wrap="square" lIns="91440" tIns="45720" rIns="91440" bIns="45720" numCol="1" rtlCol="0" anchor="ctr" anchorCtr="0" compatLnSpc="1">
            <a:prstTxWarp prst="textNoShape">
              <a:avLst/>
            </a:prstTxWarp>
            <a:noAutofit/>
          </a:bodyPr>
          <a:lstStyle/>
          <a:p>
            <a:pPr algn="l" fontAlgn="auto">
              <a:spcAft>
                <a:spcPts val="0"/>
              </a:spcAft>
            </a:pPr>
            <a:endParaRPr lang="en-US" sz="4000" dirty="0">
              <a:solidFill>
                <a:srgbClr val="000066"/>
              </a:solidFill>
              <a:ea typeface="ＭＳ Ｐゴシック" pitchFamily="-112" charset="-128"/>
              <a:cs typeface="ＭＳ Ｐゴシック" pitchFamily="-112" charset="-128"/>
            </a:endParaRPr>
          </a:p>
        </p:txBody>
      </p:sp>
      <p:pic>
        <p:nvPicPr>
          <p:cNvPr id="11" name="Content Placeholder 10" descr="AUC_SL.pdf"/>
          <p:cNvPicPr>
            <a:picLocks noGrp="1" noChangeAspect="1"/>
          </p:cNvPicPr>
          <p:nvPr>
            <p:ph idx="1"/>
          </p:nvPr>
        </p:nvPicPr>
        <p:blipFill>
          <a:blip r:embed="rId3">
            <a:extLst>
              <a:ext uri="{28A0092B-C50C-407E-A947-70E740481C1C}">
                <a14:useLocalDpi xmlns:a14="http://schemas.microsoft.com/office/drawing/2010/main" val="0"/>
              </a:ext>
            </a:extLst>
          </a:blip>
          <a:srcRect l="-40915" r="-40915"/>
          <a:stretch>
            <a:fillRect/>
          </a:stretch>
        </p:blipFill>
        <p:spPr>
          <a:xfrm>
            <a:off x="1213253" y="1260759"/>
            <a:ext cx="10177514" cy="5597241"/>
          </a:xfrm>
        </p:spPr>
      </p:pic>
      <p:sp>
        <p:nvSpPr>
          <p:cNvPr id="13" name="TextBox 12"/>
          <p:cNvSpPr txBox="1"/>
          <p:nvPr/>
        </p:nvSpPr>
        <p:spPr>
          <a:xfrm>
            <a:off x="136660" y="1784753"/>
            <a:ext cx="3210275" cy="1323439"/>
          </a:xfrm>
          <a:prstGeom prst="rect">
            <a:avLst/>
          </a:prstGeom>
          <a:noFill/>
        </p:spPr>
        <p:txBody>
          <a:bodyPr wrap="square" rtlCol="0">
            <a:spAutoFit/>
          </a:bodyPr>
          <a:lstStyle/>
          <a:p>
            <a:r>
              <a:rPr lang="en-US" sz="2000" u="sng" dirty="0" smtClean="0">
                <a:solidFill>
                  <a:srgbClr val="000090"/>
                </a:solidFill>
              </a:rPr>
              <a:t>Super Learner</a:t>
            </a:r>
            <a:r>
              <a:rPr lang="en-US" sz="2000" dirty="0" smtClean="0">
                <a:solidFill>
                  <a:srgbClr val="000090"/>
                </a:solidFill>
              </a:rPr>
              <a:t>- </a:t>
            </a:r>
          </a:p>
          <a:p>
            <a:r>
              <a:rPr lang="en-US" sz="2000" dirty="0" smtClean="0">
                <a:solidFill>
                  <a:srgbClr val="000090"/>
                </a:solidFill>
              </a:rPr>
              <a:t>Improves on alternative machine learning algorithms </a:t>
            </a:r>
            <a:endParaRPr lang="en-US" sz="2000" dirty="0">
              <a:solidFill>
                <a:srgbClr val="000090"/>
              </a:solidFill>
            </a:endParaRPr>
          </a:p>
        </p:txBody>
      </p:sp>
      <p:cxnSp>
        <p:nvCxnSpPr>
          <p:cNvPr id="15" name="Straight Arrow Connector 14"/>
          <p:cNvCxnSpPr>
            <a:stCxn id="13" idx="3"/>
          </p:cNvCxnSpPr>
          <p:nvPr/>
        </p:nvCxnSpPr>
        <p:spPr>
          <a:xfrm>
            <a:off x="3346935" y="2446473"/>
            <a:ext cx="1821965" cy="450853"/>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36660" y="6304942"/>
            <a:ext cx="4573773" cy="369332"/>
          </a:xfrm>
          <a:prstGeom prst="rect">
            <a:avLst/>
          </a:prstGeom>
          <a:noFill/>
        </p:spPr>
        <p:txBody>
          <a:bodyPr wrap="square" rtlCol="0">
            <a:spAutoFit/>
          </a:bodyPr>
          <a:lstStyle/>
          <a:p>
            <a:r>
              <a:rPr lang="en-US" sz="1800" dirty="0" err="1" smtClean="0"/>
              <a:t>Pirracchio</a:t>
            </a:r>
            <a:r>
              <a:rPr lang="en-US" sz="1800" dirty="0" smtClean="0"/>
              <a:t> et al, </a:t>
            </a:r>
            <a:r>
              <a:rPr lang="en-US" sz="1800" i="1" dirty="0" smtClean="0"/>
              <a:t>Lancet </a:t>
            </a:r>
            <a:r>
              <a:rPr lang="en-US" sz="1800" i="1" dirty="0" err="1"/>
              <a:t>R</a:t>
            </a:r>
            <a:r>
              <a:rPr lang="en-US" sz="1800" i="1" dirty="0" err="1" smtClean="0"/>
              <a:t>esp</a:t>
            </a:r>
            <a:r>
              <a:rPr lang="en-US" sz="1800" i="1" dirty="0" smtClean="0"/>
              <a:t> Med</a:t>
            </a:r>
            <a:r>
              <a:rPr lang="en-US" sz="1800" dirty="0" smtClean="0"/>
              <a:t> 2015</a:t>
            </a:r>
            <a:endParaRPr lang="en-US" sz="1800" dirty="0"/>
          </a:p>
        </p:txBody>
      </p:sp>
      <p:pic>
        <p:nvPicPr>
          <p:cNvPr id="3" name="Picture 2"/>
          <p:cNvPicPr>
            <a:picLocks noChangeAspect="1"/>
          </p:cNvPicPr>
          <p:nvPr/>
        </p:nvPicPr>
        <p:blipFill>
          <a:blip r:embed="rId4"/>
          <a:stretch>
            <a:fillRect/>
          </a:stretch>
        </p:blipFill>
        <p:spPr>
          <a:xfrm>
            <a:off x="0" y="177849"/>
            <a:ext cx="9144000" cy="1334219"/>
          </a:xfrm>
          <a:prstGeom prst="rect">
            <a:avLst/>
          </a:prstGeom>
        </p:spPr>
      </p:pic>
    </p:spTree>
    <p:extLst>
      <p:ext uri="{BB962C8B-B14F-4D97-AF65-F5344CB8AC3E}">
        <p14:creationId xmlns:p14="http://schemas.microsoft.com/office/powerpoint/2010/main" val="4259359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426" y="108068"/>
            <a:ext cx="8229600" cy="1143000"/>
          </a:xfrm>
        </p:spPr>
        <p:txBody>
          <a:bodyPr/>
          <a:lstStyle/>
          <a:p>
            <a:r>
              <a:rPr lang="en-US" sz="4000" dirty="0">
                <a:solidFill>
                  <a:srgbClr val="000066"/>
                </a:solidFill>
                <a:ea typeface="ＭＳ Ｐゴシック" pitchFamily="-112" charset="-128"/>
                <a:cs typeface="ＭＳ Ｐゴシック" pitchFamily="-112" charset="-128"/>
              </a:rPr>
              <a:t>Self-Assessed HIV Risk</a:t>
            </a:r>
          </a:p>
        </p:txBody>
      </p:sp>
      <p:sp>
        <p:nvSpPr>
          <p:cNvPr id="6" name="Content Placeholder 5"/>
          <p:cNvSpPr>
            <a:spLocks noGrp="1"/>
          </p:cNvSpPr>
          <p:nvPr>
            <p:ph idx="1"/>
          </p:nvPr>
        </p:nvSpPr>
        <p:spPr>
          <a:xfrm>
            <a:off x="192561" y="1251068"/>
            <a:ext cx="8764864" cy="4525963"/>
          </a:xfrm>
        </p:spPr>
        <p:txBody>
          <a:bodyPr/>
          <a:lstStyle/>
          <a:p>
            <a:r>
              <a:rPr lang="en-US" dirty="0" smtClean="0"/>
              <a:t>One Kenyan Community: </a:t>
            </a:r>
          </a:p>
          <a:p>
            <a:pPr lvl="1"/>
            <a:r>
              <a:rPr lang="en-US" dirty="0" smtClean="0"/>
              <a:t>3973 </a:t>
            </a:r>
            <a:r>
              <a:rPr lang="en-US" dirty="0"/>
              <a:t>adults HIV-negative at </a:t>
            </a:r>
            <a:r>
              <a:rPr lang="en-US" dirty="0" smtClean="0"/>
              <a:t>campaign or home test</a:t>
            </a:r>
            <a:endParaRPr lang="en-US" dirty="0"/>
          </a:p>
        </p:txBody>
      </p:sp>
      <p:sp>
        <p:nvSpPr>
          <p:cNvPr id="3" name="Oval 2"/>
          <p:cNvSpPr/>
          <p:nvPr/>
        </p:nvSpPr>
        <p:spPr>
          <a:xfrm>
            <a:off x="192560" y="2436089"/>
            <a:ext cx="5324026" cy="2553475"/>
          </a:xfrm>
          <a:prstGeom prst="ellipse">
            <a:avLst/>
          </a:prstGeom>
          <a:solidFill>
            <a:srgbClr val="FFAF7E"/>
          </a:solidFill>
          <a:ln>
            <a:noFill/>
          </a:ln>
        </p:spPr>
        <p:txBody>
          <a:bodyPr wrap="square">
            <a:noAutofit/>
          </a:bodyPr>
          <a:lstStyle/>
          <a:p>
            <a:r>
              <a:rPr lang="en-US" sz="2800" dirty="0">
                <a:solidFill>
                  <a:schemeClr val="tx1"/>
                </a:solidFill>
                <a:latin typeface="Gill Sans MT" charset="0"/>
                <a:ea typeface="ＭＳ Ｐゴシック" charset="0"/>
                <a:cs typeface="ＭＳ Ｐゴシック" charset="0"/>
              </a:rPr>
              <a:t>High Risk: </a:t>
            </a:r>
          </a:p>
          <a:p>
            <a:r>
              <a:rPr lang="en-US" sz="2800" dirty="0">
                <a:solidFill>
                  <a:schemeClr val="tx1"/>
                </a:solidFill>
                <a:latin typeface="Gill Sans MT" charset="0"/>
                <a:ea typeface="ＭＳ Ｐゴシック" charset="0"/>
                <a:cs typeface="ＭＳ Ｐゴシック" charset="0"/>
              </a:rPr>
              <a:t>Machine Learning</a:t>
            </a:r>
          </a:p>
          <a:p>
            <a:r>
              <a:rPr lang="en-US" sz="2800" dirty="0">
                <a:solidFill>
                  <a:schemeClr val="tx1"/>
                </a:solidFill>
                <a:latin typeface="Gill Sans MT" charset="0"/>
                <a:ea typeface="ＭＳ Ｐゴシック" charset="0"/>
                <a:cs typeface="ＭＳ Ｐゴシック" charset="0"/>
              </a:rPr>
              <a:t>N=810 (20%)</a:t>
            </a:r>
          </a:p>
        </p:txBody>
      </p:sp>
      <p:sp>
        <p:nvSpPr>
          <p:cNvPr id="7" name="Oval 6"/>
          <p:cNvSpPr/>
          <p:nvPr/>
        </p:nvSpPr>
        <p:spPr>
          <a:xfrm>
            <a:off x="4050975" y="2436091"/>
            <a:ext cx="5071428" cy="2553474"/>
          </a:xfrm>
          <a:prstGeom prst="ellipse">
            <a:avLst/>
          </a:prstGeom>
          <a:solidFill>
            <a:srgbClr val="FFE97D">
              <a:alpha val="65000"/>
            </a:srgbClr>
          </a:solidFill>
        </p:spPr>
        <p:txBody>
          <a:bodyPr wrap="square">
            <a:spAutoFit/>
          </a:bodyPr>
          <a:lstStyle/>
          <a:p>
            <a:pPr algn="r"/>
            <a:r>
              <a:rPr lang="en-US" sz="2800" dirty="0">
                <a:solidFill>
                  <a:srgbClr val="000000"/>
                </a:solidFill>
              </a:rPr>
              <a:t>High Risk: </a:t>
            </a:r>
          </a:p>
          <a:p>
            <a:pPr algn="r"/>
            <a:r>
              <a:rPr lang="en-US" sz="2800" dirty="0">
                <a:solidFill>
                  <a:srgbClr val="000000"/>
                </a:solidFill>
              </a:rPr>
              <a:t>Self </a:t>
            </a:r>
            <a:r>
              <a:rPr lang="en-US" sz="2800" dirty="0" smtClean="0">
                <a:solidFill>
                  <a:srgbClr val="000000"/>
                </a:solidFill>
              </a:rPr>
              <a:t>Assessment </a:t>
            </a:r>
          </a:p>
          <a:p>
            <a:pPr algn="r"/>
            <a:r>
              <a:rPr lang="en-US" sz="2800" dirty="0" smtClean="0">
                <a:solidFill>
                  <a:srgbClr val="000000"/>
                </a:solidFill>
              </a:rPr>
              <a:t>(no counseling): </a:t>
            </a:r>
            <a:endParaRPr lang="en-US" sz="2800" dirty="0">
              <a:solidFill>
                <a:srgbClr val="000000"/>
              </a:solidFill>
            </a:endParaRPr>
          </a:p>
          <a:p>
            <a:pPr algn="r"/>
            <a:r>
              <a:rPr lang="en-US" sz="2800" dirty="0">
                <a:solidFill>
                  <a:srgbClr val="000000"/>
                </a:solidFill>
              </a:rPr>
              <a:t>N=675 (17%)</a:t>
            </a:r>
          </a:p>
        </p:txBody>
      </p:sp>
      <p:sp>
        <p:nvSpPr>
          <p:cNvPr id="4" name="TextBox 3"/>
          <p:cNvSpPr txBox="1"/>
          <p:nvPr/>
        </p:nvSpPr>
        <p:spPr>
          <a:xfrm>
            <a:off x="4298336" y="3021124"/>
            <a:ext cx="1072930" cy="1292662"/>
          </a:xfrm>
          <a:prstGeom prst="rect">
            <a:avLst/>
          </a:prstGeom>
          <a:noFill/>
        </p:spPr>
        <p:txBody>
          <a:bodyPr wrap="none" rtlCol="0">
            <a:spAutoFit/>
          </a:bodyPr>
          <a:lstStyle/>
          <a:p>
            <a:r>
              <a:rPr lang="en-US" sz="2600" dirty="0" smtClean="0">
                <a:solidFill>
                  <a:srgbClr val="000000"/>
                </a:solidFill>
              </a:rPr>
              <a:t>Both: </a:t>
            </a:r>
          </a:p>
          <a:p>
            <a:r>
              <a:rPr lang="en-US" sz="2600" dirty="0" smtClean="0">
                <a:solidFill>
                  <a:srgbClr val="000000"/>
                </a:solidFill>
              </a:rPr>
              <a:t>N=186 </a:t>
            </a:r>
          </a:p>
          <a:p>
            <a:r>
              <a:rPr lang="en-US" sz="2600" dirty="0" smtClean="0">
                <a:solidFill>
                  <a:srgbClr val="000000"/>
                </a:solidFill>
              </a:rPr>
              <a:t>(4%)</a:t>
            </a:r>
            <a:endParaRPr lang="en-US" sz="2600" dirty="0">
              <a:solidFill>
                <a:srgbClr val="000000"/>
              </a:solidFill>
            </a:endParaRPr>
          </a:p>
        </p:txBody>
      </p:sp>
      <p:sp>
        <p:nvSpPr>
          <p:cNvPr id="8" name="TextBox 7"/>
          <p:cNvSpPr txBox="1"/>
          <p:nvPr/>
        </p:nvSpPr>
        <p:spPr>
          <a:xfrm>
            <a:off x="275828" y="5084533"/>
            <a:ext cx="8681596" cy="1384995"/>
          </a:xfrm>
          <a:prstGeom prst="rect">
            <a:avLst/>
          </a:prstGeom>
          <a:noFill/>
        </p:spPr>
        <p:txBody>
          <a:bodyPr wrap="square" rtlCol="0">
            <a:spAutoFit/>
          </a:bodyPr>
          <a:lstStyle/>
          <a:p>
            <a:pPr marL="285750" indent="-285750">
              <a:buFont typeface="Arial"/>
              <a:buChar char="•"/>
            </a:pPr>
            <a:r>
              <a:rPr lang="en-US" sz="2800" dirty="0" smtClean="0"/>
              <a:t>Machine Learning Risk predicts Self Assessed Risk</a:t>
            </a:r>
          </a:p>
          <a:p>
            <a:pPr marL="285750" indent="-285750">
              <a:buFont typeface="Arial"/>
              <a:buChar char="•"/>
            </a:pPr>
            <a:r>
              <a:rPr lang="en-US" sz="2800" dirty="0" smtClean="0"/>
              <a:t>Only 23% of Individuals identified as </a:t>
            </a:r>
            <a:r>
              <a:rPr lang="en-US" sz="2800" dirty="0" err="1" smtClean="0"/>
              <a:t>PrEP</a:t>
            </a:r>
            <a:r>
              <a:rPr lang="en-US" sz="2800" dirty="0" smtClean="0"/>
              <a:t> eligible by Machine Learning perceived themselves at risk</a:t>
            </a:r>
            <a:endParaRPr lang="en-US" sz="2800" dirty="0"/>
          </a:p>
        </p:txBody>
      </p:sp>
      <p:sp>
        <p:nvSpPr>
          <p:cNvPr id="10" name="TextBox 9"/>
          <p:cNvSpPr txBox="1"/>
          <p:nvPr/>
        </p:nvSpPr>
        <p:spPr>
          <a:xfrm>
            <a:off x="6586689" y="6366240"/>
            <a:ext cx="2557311" cy="461665"/>
          </a:xfrm>
          <a:prstGeom prst="rect">
            <a:avLst/>
          </a:prstGeom>
          <a:noFill/>
        </p:spPr>
        <p:txBody>
          <a:bodyPr wrap="none" rtlCol="0">
            <a:spAutoFit/>
          </a:bodyPr>
          <a:lstStyle/>
          <a:p>
            <a:r>
              <a:rPr lang="en-US" sz="2400" dirty="0" smtClean="0"/>
              <a:t>Ayieko, CROI, 2017</a:t>
            </a:r>
            <a:endParaRPr lang="en-US" sz="2400" dirty="0"/>
          </a:p>
        </p:txBody>
      </p:sp>
    </p:spTree>
    <p:extLst>
      <p:ext uri="{BB962C8B-B14F-4D97-AF65-F5344CB8AC3E}">
        <p14:creationId xmlns:p14="http://schemas.microsoft.com/office/powerpoint/2010/main" val="453083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47775"/>
            <a:ext cx="5683250" cy="540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TextBox 4"/>
          <p:cNvSpPr txBox="1">
            <a:spLocks noChangeArrowheads="1"/>
          </p:cNvSpPr>
          <p:nvPr/>
        </p:nvSpPr>
        <p:spPr bwMode="auto">
          <a:xfrm>
            <a:off x="334963" y="6518275"/>
            <a:ext cx="8777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a:solidFill>
                  <a:schemeClr val="bg2"/>
                </a:solidFill>
              </a:rPr>
              <a:t>van der Straten A. PLoS ONE 2014. </a:t>
            </a:r>
          </a:p>
        </p:txBody>
      </p:sp>
      <p:sp>
        <p:nvSpPr>
          <p:cNvPr id="79875" name="Title 2"/>
          <p:cNvSpPr>
            <a:spLocks noGrp="1"/>
          </p:cNvSpPr>
          <p:nvPr>
            <p:ph type="title"/>
          </p:nvPr>
        </p:nvSpPr>
        <p:spPr>
          <a:xfrm>
            <a:off x="0" y="0"/>
            <a:ext cx="9112250" cy="1371600"/>
          </a:xfrm>
          <a:solidFill>
            <a:schemeClr val="accent2"/>
          </a:solidFill>
        </p:spPr>
        <p:txBody>
          <a:bodyPr>
            <a:normAutofit/>
          </a:bodyPr>
          <a:lstStyle/>
          <a:p>
            <a:r>
              <a:rPr lang="en-US" dirty="0">
                <a:latin typeface="Gill Sans MT" charset="0"/>
              </a:rPr>
              <a:t>Barriers to </a:t>
            </a:r>
            <a:r>
              <a:rPr lang="en-US" dirty="0" err="1" smtClean="0">
                <a:latin typeface="Gill Sans MT" charset="0"/>
              </a:rPr>
              <a:t>PrEP</a:t>
            </a:r>
            <a:r>
              <a:rPr lang="en-US" dirty="0" smtClean="0">
                <a:latin typeface="Gill Sans MT" charset="0"/>
              </a:rPr>
              <a:t> uptake</a:t>
            </a:r>
            <a:endParaRPr lang="en-US" dirty="0">
              <a:latin typeface="Gill Sans MT" charset="0"/>
            </a:endParaRPr>
          </a:p>
        </p:txBody>
      </p:sp>
      <p:sp>
        <p:nvSpPr>
          <p:cNvPr id="79876" name="TextBox 4"/>
          <p:cNvSpPr txBox="1">
            <a:spLocks noChangeArrowheads="1"/>
          </p:cNvSpPr>
          <p:nvPr/>
        </p:nvSpPr>
        <p:spPr bwMode="auto">
          <a:xfrm>
            <a:off x="5797550" y="4271963"/>
            <a:ext cx="2262188" cy="922337"/>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Marital tension</a:t>
            </a:r>
          </a:p>
          <a:p>
            <a:pPr eaLnBrk="1" hangingPunct="1"/>
            <a:r>
              <a:rPr lang="en-US" sz="1800"/>
              <a:t>Okay to share pills</a:t>
            </a:r>
          </a:p>
          <a:p>
            <a:pPr eaLnBrk="1" hangingPunct="1"/>
            <a:r>
              <a:rPr lang="en-US" sz="1800"/>
              <a:t>Protects against STI</a:t>
            </a:r>
          </a:p>
        </p:txBody>
      </p:sp>
      <p:sp>
        <p:nvSpPr>
          <p:cNvPr id="79877" name="TextBox 7"/>
          <p:cNvSpPr txBox="1">
            <a:spLocks noChangeArrowheads="1"/>
          </p:cNvSpPr>
          <p:nvPr/>
        </p:nvSpPr>
        <p:spPr bwMode="auto">
          <a:xfrm>
            <a:off x="5654675" y="5410200"/>
            <a:ext cx="288925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Misperceptions about Risk</a:t>
            </a:r>
          </a:p>
          <a:p>
            <a:pPr eaLnBrk="1" hangingPunct="1"/>
            <a:r>
              <a:rPr lang="en-US" sz="1800"/>
              <a:t>Distrust on HIV status</a:t>
            </a:r>
          </a:p>
        </p:txBody>
      </p:sp>
      <p:sp>
        <p:nvSpPr>
          <p:cNvPr id="9" name="TextBox 8"/>
          <p:cNvSpPr txBox="1"/>
          <p:nvPr/>
        </p:nvSpPr>
        <p:spPr>
          <a:xfrm>
            <a:off x="5683250" y="2501900"/>
            <a:ext cx="3138488" cy="1476375"/>
          </a:xfrm>
          <a:prstGeom prst="rect">
            <a:avLst/>
          </a:prstGeom>
          <a:solidFill>
            <a:schemeClr val="accent5">
              <a:lumMod val="90000"/>
            </a:schemeClr>
          </a:solidFill>
        </p:spPr>
        <p:txBody>
          <a:bodyPr>
            <a:spAutoFit/>
          </a:bodyPr>
          <a:lstStyle/>
          <a:p>
            <a:pPr marL="285750" indent="-285750">
              <a:buFont typeface="Arial" panose="020B0604020202020204" pitchFamily="34" charset="0"/>
              <a:buChar char="•"/>
              <a:defRPr/>
            </a:pPr>
            <a:r>
              <a:rPr lang="en-US" sz="1800" dirty="0"/>
              <a:t>Local Health care authorities workers don’t know about </a:t>
            </a:r>
            <a:r>
              <a:rPr lang="en-US" sz="1800" dirty="0" err="1"/>
              <a:t>PrEP</a:t>
            </a:r>
            <a:endParaRPr lang="en-US" sz="1800" dirty="0"/>
          </a:p>
          <a:p>
            <a:pPr marL="285750" indent="-285750">
              <a:buFont typeface="Arial" panose="020B0604020202020204" pitchFamily="34" charset="0"/>
              <a:buChar char="•"/>
              <a:defRPr/>
            </a:pPr>
            <a:r>
              <a:rPr lang="en-US" sz="1800" dirty="0"/>
              <a:t>Confidentiality at health center</a:t>
            </a:r>
          </a:p>
        </p:txBody>
      </p:sp>
      <p:sp>
        <p:nvSpPr>
          <p:cNvPr id="79879" name="TextBox 9"/>
          <p:cNvSpPr txBox="1">
            <a:spLocks noChangeArrowheads="1"/>
          </p:cNvSpPr>
          <p:nvPr/>
        </p:nvSpPr>
        <p:spPr bwMode="auto">
          <a:xfrm>
            <a:off x="5554663" y="1535113"/>
            <a:ext cx="3148012" cy="6477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800"/>
              <a:t>PrEP is witchcraft</a:t>
            </a:r>
          </a:p>
          <a:p>
            <a:pPr eaLnBrk="1" hangingPunct="1">
              <a:buFont typeface="Arial" charset="0"/>
              <a:buChar char="•"/>
            </a:pPr>
            <a:r>
              <a:rPr lang="en-US" sz="1800"/>
              <a:t>PrEP conveys promiscuity</a:t>
            </a:r>
          </a:p>
        </p:txBody>
      </p:sp>
    </p:spTree>
    <p:extLst>
      <p:ext uri="{BB962C8B-B14F-4D97-AF65-F5344CB8AC3E}">
        <p14:creationId xmlns:p14="http://schemas.microsoft.com/office/powerpoint/2010/main" val="398897575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Stuff</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6590751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056" y="241530"/>
            <a:ext cx="8260672" cy="1197805"/>
          </a:xfrm>
        </p:spPr>
        <p:txBody>
          <a:bodyPr anchor="ctr">
            <a:noAutofit/>
          </a:bodyPr>
          <a:lstStyle/>
          <a:p>
            <a:r>
              <a:rPr lang="en-US" sz="3000" dirty="0" smtClean="0"/>
              <a:t>Methods – Study Population &amp; Measures</a:t>
            </a:r>
            <a:endParaRPr lang="en-US" sz="3000" dirty="0"/>
          </a:p>
        </p:txBody>
      </p:sp>
      <p:sp>
        <p:nvSpPr>
          <p:cNvPr id="3" name="Content Placeholder 2"/>
          <p:cNvSpPr>
            <a:spLocks noGrp="1"/>
          </p:cNvSpPr>
          <p:nvPr>
            <p:ph idx="1"/>
          </p:nvPr>
        </p:nvSpPr>
        <p:spPr>
          <a:xfrm>
            <a:off x="426128" y="1253067"/>
            <a:ext cx="8229600" cy="5604932"/>
          </a:xfrm>
        </p:spPr>
        <p:txBody>
          <a:bodyPr>
            <a:normAutofit fontScale="92500" lnSpcReduction="10000"/>
          </a:bodyPr>
          <a:lstStyle/>
          <a:p>
            <a:pPr marL="182880" lvl="1"/>
            <a:r>
              <a:rPr lang="en-US" sz="2400" dirty="0" smtClean="0"/>
              <a:t>Population</a:t>
            </a:r>
            <a:r>
              <a:rPr lang="en-US" dirty="0" smtClean="0"/>
              <a:t>:</a:t>
            </a:r>
            <a:br>
              <a:rPr lang="en-US" dirty="0" smtClean="0"/>
            </a:br>
            <a:r>
              <a:rPr lang="en-US" dirty="0" smtClean="0"/>
              <a:t>Adult </a:t>
            </a:r>
            <a:r>
              <a:rPr lang="en-US" dirty="0"/>
              <a:t>(≥15 years) Residents </a:t>
            </a:r>
            <a:r>
              <a:rPr lang="en-US" dirty="0" smtClean="0"/>
              <a:t>in 3 rural Kenyan communities enumerated in baseline census of the SEARCH “</a:t>
            </a:r>
            <a:r>
              <a:rPr lang="en-US" dirty="0"/>
              <a:t>Test and Treat” </a:t>
            </a:r>
            <a:r>
              <a:rPr lang="en-US" dirty="0" smtClean="0"/>
              <a:t>Trial</a:t>
            </a:r>
            <a:r>
              <a:rPr lang="en-US" dirty="0"/>
              <a:t> </a:t>
            </a:r>
            <a:r>
              <a:rPr lang="en-US" dirty="0" smtClean="0"/>
              <a:t>(</a:t>
            </a:r>
            <a:r>
              <a:rPr lang="en-US" dirty="0"/>
              <a:t>NCT01864603) </a:t>
            </a:r>
          </a:p>
          <a:p>
            <a:r>
              <a:rPr lang="en-US" dirty="0" smtClean="0"/>
              <a:t>Measures</a:t>
            </a:r>
          </a:p>
          <a:p>
            <a:pPr lvl="2"/>
            <a:r>
              <a:rPr lang="en-US" dirty="0"/>
              <a:t>Baseline HIV status: Community-wide health campaigns with home-based testing for non-attendees </a:t>
            </a:r>
            <a:r>
              <a:rPr lang="en-US" sz="1400" dirty="0"/>
              <a:t>(</a:t>
            </a:r>
            <a:r>
              <a:rPr lang="en-US" sz="1400" dirty="0" err="1"/>
              <a:t>Chamie</a:t>
            </a:r>
            <a:r>
              <a:rPr lang="en-US" sz="1400" dirty="0"/>
              <a:t>, </a:t>
            </a:r>
            <a:r>
              <a:rPr lang="en-US" sz="1400" i="1" dirty="0"/>
              <a:t>Lancet HIV, </a:t>
            </a:r>
            <a:r>
              <a:rPr lang="en-US" sz="1400" i="1" dirty="0" smtClean="0"/>
              <a:t>2016)</a:t>
            </a:r>
          </a:p>
          <a:p>
            <a:pPr lvl="2"/>
            <a:r>
              <a:rPr lang="en-US" dirty="0" smtClean="0"/>
              <a:t>Demographics</a:t>
            </a:r>
          </a:p>
          <a:p>
            <a:pPr lvl="2"/>
            <a:r>
              <a:rPr lang="en-US" dirty="0" smtClean="0"/>
              <a:t>Risk Factors:</a:t>
            </a:r>
            <a:br>
              <a:rPr lang="en-US" dirty="0" smtClean="0"/>
            </a:br>
            <a:r>
              <a:rPr lang="en-US" dirty="0" smtClean="0"/>
              <a:t>- Polygamy</a:t>
            </a:r>
            <a:br>
              <a:rPr lang="en-US" dirty="0" smtClean="0"/>
            </a:br>
            <a:r>
              <a:rPr lang="en-US" dirty="0" smtClean="0"/>
              <a:t>- Circumcision</a:t>
            </a:r>
            <a:br>
              <a:rPr lang="en-US" dirty="0" smtClean="0"/>
            </a:br>
            <a:r>
              <a:rPr lang="en-US" dirty="0" smtClean="0"/>
              <a:t>- Household wealth, days at work </a:t>
            </a:r>
            <a:br>
              <a:rPr lang="en-US" dirty="0" smtClean="0"/>
            </a:br>
            <a:r>
              <a:rPr lang="en-US" dirty="0" smtClean="0"/>
              <a:t>- Alcohol use</a:t>
            </a:r>
            <a:r>
              <a:rPr lang="en-US" dirty="0"/>
              <a:t/>
            </a:r>
            <a:br>
              <a:rPr lang="en-US" dirty="0"/>
            </a:br>
            <a:r>
              <a:rPr lang="en-US" dirty="0" smtClean="0"/>
              <a:t>- Contraceptive use</a:t>
            </a:r>
            <a:br>
              <a:rPr lang="en-US" dirty="0" smtClean="0"/>
            </a:br>
            <a:r>
              <a:rPr lang="en-US" dirty="0" smtClean="0"/>
              <a:t>- Migration (months, nights away)</a:t>
            </a:r>
            <a:r>
              <a:rPr lang="en-US" dirty="0"/>
              <a:t/>
            </a:r>
            <a:br>
              <a:rPr lang="en-US" dirty="0"/>
            </a:br>
            <a:r>
              <a:rPr lang="en-US" dirty="0" smtClean="0"/>
              <a:t>- Depression score </a:t>
            </a:r>
          </a:p>
          <a:p>
            <a:pPr lvl="1"/>
            <a:endParaRPr lang="en-US" dirty="0"/>
          </a:p>
          <a:p>
            <a:endParaRPr lang="en-US" dirty="0" smtClean="0"/>
          </a:p>
          <a:p>
            <a:endParaRPr lang="en-US" dirty="0"/>
          </a:p>
        </p:txBody>
      </p:sp>
      <p:pic>
        <p:nvPicPr>
          <p:cNvPr id="17" name="Picture 16" descr="ch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4012885"/>
            <a:ext cx="3358388" cy="2307312"/>
          </a:xfrm>
          <a:prstGeom prst="rect">
            <a:avLst/>
          </a:prstGeom>
        </p:spPr>
      </p:pic>
    </p:spTree>
    <p:extLst>
      <p:ext uri="{BB962C8B-B14F-4D97-AF65-F5344CB8AC3E}">
        <p14:creationId xmlns:p14="http://schemas.microsoft.com/office/powerpoint/2010/main" val="19219945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4"/>
            <a:ext cx="8260672" cy="1344228"/>
          </a:xfrm>
        </p:spPr>
        <p:txBody>
          <a:bodyPr>
            <a:noAutofit/>
          </a:bodyPr>
          <a:lstStyle/>
          <a:p>
            <a:r>
              <a:rPr lang="en-US" sz="2800" dirty="0" smtClean="0"/>
              <a:t>Results – Study population: High </a:t>
            </a:r>
            <a:r>
              <a:rPr lang="en-US" sz="2800" dirty="0"/>
              <a:t>t</a:t>
            </a:r>
            <a:r>
              <a:rPr lang="en-US" sz="2800" dirty="0" smtClean="0"/>
              <a:t>esting coverage,</a:t>
            </a:r>
            <a:r>
              <a:rPr lang="en-US" sz="2800" dirty="0"/>
              <a:t> </a:t>
            </a:r>
            <a:r>
              <a:rPr lang="en-US" sz="2800" dirty="0" smtClean="0"/>
              <a:t>heterogeneity in prevalence. </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18742906"/>
              </p:ext>
            </p:extLst>
          </p:nvPr>
        </p:nvGraphicFramePr>
        <p:xfrm>
          <a:off x="527050" y="1934635"/>
          <a:ext cx="7651750" cy="4995331"/>
        </p:xfrm>
        <a:graphic>
          <a:graphicData uri="http://schemas.openxmlformats.org/drawingml/2006/table">
            <a:tbl>
              <a:tblPr firstRow="1" bandRow="1">
                <a:tableStyleId>{5C22544A-7EE6-4342-B048-85BDC9FD1C3A}</a:tableStyleId>
              </a:tblPr>
              <a:tblGrid>
                <a:gridCol w="2280469"/>
                <a:gridCol w="1545406"/>
                <a:gridCol w="1495220"/>
                <a:gridCol w="2330655"/>
              </a:tblGrid>
              <a:tr h="772160">
                <a:tc>
                  <a:txBody>
                    <a:bodyPr/>
                    <a:lstStyle/>
                    <a:p>
                      <a:endParaRPr lang="en-US" sz="2100" dirty="0"/>
                    </a:p>
                  </a:txBody>
                  <a:tcPr marT="60960" marB="609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dirty="0" smtClean="0"/>
                        <a:t>%</a:t>
                      </a:r>
                      <a:r>
                        <a:rPr lang="en-US" sz="2100" baseline="0" dirty="0" smtClean="0"/>
                        <a:t> (N)</a:t>
                      </a:r>
                      <a:endParaRPr lang="en-US" sz="2100" dirty="0" smtClean="0"/>
                    </a:p>
                    <a:p>
                      <a:endParaRPr lang="en-US" sz="2100" dirty="0"/>
                    </a:p>
                  </a:txBody>
                  <a:tcPr marT="60960" marB="60960"/>
                </a:tc>
                <a:tc>
                  <a:txBody>
                    <a:bodyPr/>
                    <a:lstStyle/>
                    <a:p>
                      <a:r>
                        <a:rPr lang="en-US" sz="2100" dirty="0" smtClean="0"/>
                        <a:t>Testing Coverage</a:t>
                      </a:r>
                      <a:endParaRPr lang="en-US" sz="2100" dirty="0"/>
                    </a:p>
                  </a:txBody>
                  <a:tcPr marT="60960" marB="60960"/>
                </a:tc>
                <a:tc>
                  <a:txBody>
                    <a:bodyPr/>
                    <a:lstStyle/>
                    <a:p>
                      <a:r>
                        <a:rPr lang="en-US" sz="2100" dirty="0" smtClean="0"/>
                        <a:t>HIV prevalence</a:t>
                      </a:r>
                      <a:endParaRPr lang="en-US" sz="2100" dirty="0"/>
                    </a:p>
                  </a:txBody>
                  <a:tcPr marT="60960" marB="60960"/>
                </a:tc>
              </a:tr>
              <a:tr h="494453">
                <a:tc>
                  <a:txBody>
                    <a:bodyPr/>
                    <a:lstStyle/>
                    <a:p>
                      <a:r>
                        <a:rPr lang="en-US" sz="2100" dirty="0" smtClean="0"/>
                        <a:t>Total</a:t>
                      </a:r>
                      <a:endParaRPr lang="en-US" sz="2100" dirty="0"/>
                    </a:p>
                  </a:txBody>
                  <a:tcPr marT="60960" marB="60960">
                    <a:solidFill>
                      <a:schemeClr val="accent2"/>
                    </a:solidFill>
                  </a:tcPr>
                </a:tc>
                <a:tc>
                  <a:txBody>
                    <a:bodyPr/>
                    <a:lstStyle/>
                    <a:p>
                      <a:r>
                        <a:rPr lang="en-US" sz="2100" dirty="0" smtClean="0"/>
                        <a:t>15,028</a:t>
                      </a:r>
                      <a:endParaRPr lang="en-US" sz="2100" dirty="0"/>
                    </a:p>
                  </a:txBody>
                  <a:tcPr marT="60960" marB="60960">
                    <a:solidFill>
                      <a:schemeClr val="accent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dirty="0" smtClean="0"/>
                        <a:t>85% (12,827)</a:t>
                      </a:r>
                    </a:p>
                  </a:txBody>
                  <a:tcPr marT="60960" marB="60960">
                    <a:solidFill>
                      <a:schemeClr val="accent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dirty="0" smtClean="0"/>
                        <a:t>16% (2,109)</a:t>
                      </a:r>
                    </a:p>
                  </a:txBody>
                  <a:tcPr marT="60960" marB="60960">
                    <a:solidFill>
                      <a:schemeClr val="accent2"/>
                    </a:solidFill>
                  </a:tcPr>
                </a:tc>
              </a:tr>
              <a:tr h="494453">
                <a:tc>
                  <a:txBody>
                    <a:bodyPr/>
                    <a:lstStyle/>
                    <a:p>
                      <a:r>
                        <a:rPr lang="en-US" sz="2100" dirty="0" smtClean="0"/>
                        <a:t>Men</a:t>
                      </a:r>
                      <a:endParaRPr lang="en-US" sz="2100" dirty="0"/>
                    </a:p>
                  </a:txBody>
                  <a:tcPr marT="60960" marB="60960"/>
                </a:tc>
                <a:tc>
                  <a:txBody>
                    <a:bodyPr/>
                    <a:lstStyle/>
                    <a:p>
                      <a:r>
                        <a:rPr lang="en-US" sz="2100" dirty="0" smtClean="0"/>
                        <a:t>44% (6,579)</a:t>
                      </a:r>
                      <a:endParaRPr lang="en-US" sz="2100" dirty="0"/>
                    </a:p>
                  </a:txBody>
                  <a:tcPr marT="60960" marB="60960"/>
                </a:tc>
                <a:tc>
                  <a:txBody>
                    <a:bodyPr/>
                    <a:lstStyle/>
                    <a:p>
                      <a:r>
                        <a:rPr lang="en-US" sz="2100" dirty="0" smtClean="0"/>
                        <a:t>82%</a:t>
                      </a:r>
                      <a:r>
                        <a:rPr lang="en-US" sz="2100" baseline="0" dirty="0" smtClean="0"/>
                        <a:t> (5,374)</a:t>
                      </a:r>
                      <a:endParaRPr lang="en-US" sz="2100" dirty="0"/>
                    </a:p>
                  </a:txBody>
                  <a:tcPr marT="60960" marB="60960"/>
                </a:tc>
                <a:tc>
                  <a:txBody>
                    <a:bodyPr/>
                    <a:lstStyle/>
                    <a:p>
                      <a:r>
                        <a:rPr lang="en-US" sz="2100" dirty="0" smtClean="0"/>
                        <a:t>12% (655)</a:t>
                      </a:r>
                      <a:endParaRPr lang="en-US" sz="2100" dirty="0"/>
                    </a:p>
                  </a:txBody>
                  <a:tcPr marT="60960" marB="60960"/>
                </a:tc>
              </a:tr>
              <a:tr h="494453">
                <a:tc>
                  <a:txBody>
                    <a:bodyPr/>
                    <a:lstStyle/>
                    <a:p>
                      <a:r>
                        <a:rPr lang="en-US" sz="2100" dirty="0" smtClean="0"/>
                        <a:t>Women</a:t>
                      </a:r>
                      <a:endParaRPr lang="en-US" sz="2100" dirty="0"/>
                    </a:p>
                  </a:txBody>
                  <a:tcPr marT="60960" marB="60960"/>
                </a:tc>
                <a:tc>
                  <a:txBody>
                    <a:bodyPr/>
                    <a:lstStyle/>
                    <a:p>
                      <a:r>
                        <a:rPr lang="en-US" sz="2100" dirty="0" smtClean="0"/>
                        <a:t>56%</a:t>
                      </a:r>
                      <a:r>
                        <a:rPr lang="en-US" sz="2100" baseline="0" dirty="0" smtClean="0"/>
                        <a:t> (</a:t>
                      </a:r>
                      <a:r>
                        <a:rPr lang="en-US" sz="2100" dirty="0" smtClean="0"/>
                        <a:t>8,449)</a:t>
                      </a:r>
                      <a:endParaRPr lang="en-US" sz="2100" dirty="0"/>
                    </a:p>
                  </a:txBody>
                  <a:tcPr marT="60960" marB="60960"/>
                </a:tc>
                <a:tc>
                  <a:txBody>
                    <a:bodyPr/>
                    <a:lstStyle/>
                    <a:p>
                      <a:r>
                        <a:rPr lang="en-US" sz="2100" dirty="0" smtClean="0"/>
                        <a:t>88%</a:t>
                      </a:r>
                      <a:r>
                        <a:rPr lang="en-US" sz="2100" baseline="0" dirty="0" smtClean="0"/>
                        <a:t> (7,453)</a:t>
                      </a:r>
                      <a:endParaRPr lang="en-US" sz="2100" dirty="0"/>
                    </a:p>
                  </a:txBody>
                  <a:tcPr marT="60960" marB="60960"/>
                </a:tc>
                <a:tc>
                  <a:txBody>
                    <a:bodyPr/>
                    <a:lstStyle/>
                    <a:p>
                      <a:r>
                        <a:rPr lang="en-US" sz="2100" dirty="0" smtClean="0"/>
                        <a:t>19.5% (1,454)</a:t>
                      </a:r>
                      <a:endParaRPr lang="en-US" sz="2100" dirty="0"/>
                    </a:p>
                  </a:txBody>
                  <a:tcPr marT="60960" marB="60960"/>
                </a:tc>
              </a:tr>
              <a:tr h="494453">
                <a:tc>
                  <a:txBody>
                    <a:bodyPr/>
                    <a:lstStyle/>
                    <a:p>
                      <a:r>
                        <a:rPr lang="en-US" sz="2100" dirty="0" smtClean="0"/>
                        <a:t>Young</a:t>
                      </a:r>
                      <a:r>
                        <a:rPr lang="en-US" sz="2100" baseline="0" dirty="0" smtClean="0"/>
                        <a:t> (15-24) men</a:t>
                      </a:r>
                      <a:endParaRPr lang="en-US" sz="2100" dirty="0"/>
                    </a:p>
                  </a:txBody>
                  <a:tcPr marT="60960" marB="60960"/>
                </a:tc>
                <a:tc>
                  <a:txBody>
                    <a:bodyPr/>
                    <a:lstStyle/>
                    <a:p>
                      <a:r>
                        <a:rPr lang="en-US" sz="2100" dirty="0" smtClean="0"/>
                        <a:t>17% (2,554)</a:t>
                      </a:r>
                      <a:endParaRPr lang="en-US" sz="2100" dirty="0"/>
                    </a:p>
                  </a:txBody>
                  <a:tcPr marT="60960" marB="609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dirty="0" smtClean="0"/>
                        <a:t>83%</a:t>
                      </a:r>
                      <a:r>
                        <a:rPr lang="en-US" sz="2100" baseline="0" dirty="0" smtClean="0"/>
                        <a:t> (2,120)</a:t>
                      </a:r>
                      <a:endParaRPr lang="en-US" sz="2100" dirty="0" smtClean="0"/>
                    </a:p>
                  </a:txBody>
                  <a:tcPr marT="60960" marB="60960"/>
                </a:tc>
                <a:tc>
                  <a:txBody>
                    <a:bodyPr/>
                    <a:lstStyle/>
                    <a:p>
                      <a:r>
                        <a:rPr lang="en-US" sz="2100" dirty="0" smtClean="0"/>
                        <a:t>1% (21)</a:t>
                      </a:r>
                      <a:endParaRPr lang="en-US" sz="2100" dirty="0"/>
                    </a:p>
                  </a:txBody>
                  <a:tcPr marT="60960" marB="60960"/>
                </a:tc>
              </a:tr>
              <a:tr h="494453">
                <a:tc>
                  <a:txBody>
                    <a:bodyPr/>
                    <a:lstStyle/>
                    <a:p>
                      <a:r>
                        <a:rPr lang="en-US" sz="2100" dirty="0" smtClean="0"/>
                        <a:t>Young</a:t>
                      </a:r>
                      <a:r>
                        <a:rPr lang="en-US" sz="2100" baseline="0" dirty="0" smtClean="0"/>
                        <a:t> women</a:t>
                      </a:r>
                      <a:endParaRPr lang="en-US" sz="2100" dirty="0"/>
                    </a:p>
                  </a:txBody>
                  <a:tcPr marT="60960" marB="60960"/>
                </a:tc>
                <a:tc>
                  <a:txBody>
                    <a:bodyPr/>
                    <a:lstStyle/>
                    <a:p>
                      <a:r>
                        <a:rPr lang="en-US" sz="2100" dirty="0" smtClean="0"/>
                        <a:t>18% (2,729)</a:t>
                      </a:r>
                      <a:endParaRPr lang="en-US" sz="2100" dirty="0"/>
                    </a:p>
                  </a:txBody>
                  <a:tcPr marT="60960" marB="60960"/>
                </a:tc>
                <a:tc>
                  <a:txBody>
                    <a:bodyPr/>
                    <a:lstStyle/>
                    <a:p>
                      <a:r>
                        <a:rPr lang="en-US" sz="2100" dirty="0" smtClean="0"/>
                        <a:t>85%</a:t>
                      </a:r>
                      <a:r>
                        <a:rPr lang="en-US" sz="2100" baseline="0" dirty="0" smtClean="0"/>
                        <a:t> (2,326)</a:t>
                      </a:r>
                      <a:endParaRPr lang="en-US" sz="2100" dirty="0"/>
                    </a:p>
                  </a:txBody>
                  <a:tcPr marT="60960" marB="60960"/>
                </a:tc>
                <a:tc>
                  <a:txBody>
                    <a:bodyPr/>
                    <a:lstStyle/>
                    <a:p>
                      <a:r>
                        <a:rPr lang="en-US" sz="2100" dirty="0" smtClean="0"/>
                        <a:t>9.8% (228)</a:t>
                      </a:r>
                      <a:endParaRPr lang="en-US" sz="2100" dirty="0"/>
                    </a:p>
                  </a:txBody>
                  <a:tcPr marT="60960" marB="60960"/>
                </a:tc>
              </a:tr>
              <a:tr h="494453">
                <a:tc>
                  <a:txBody>
                    <a:bodyPr/>
                    <a:lstStyle/>
                    <a:p>
                      <a:r>
                        <a:rPr lang="en-US" sz="2100" dirty="0" smtClean="0"/>
                        <a:t>Single</a:t>
                      </a:r>
                      <a:endParaRPr lang="en-US" sz="2100" dirty="0"/>
                    </a:p>
                  </a:txBody>
                  <a:tcPr marT="60960" marB="60960"/>
                </a:tc>
                <a:tc>
                  <a:txBody>
                    <a:bodyPr/>
                    <a:lstStyle/>
                    <a:p>
                      <a:r>
                        <a:rPr lang="en-US" sz="2100" dirty="0" smtClean="0"/>
                        <a:t>30% (4,529)</a:t>
                      </a:r>
                      <a:endParaRPr lang="en-US" sz="2100" dirty="0"/>
                    </a:p>
                  </a:txBody>
                  <a:tcPr marT="60960" marB="60960"/>
                </a:tc>
                <a:tc>
                  <a:txBody>
                    <a:bodyPr/>
                    <a:lstStyle/>
                    <a:p>
                      <a:r>
                        <a:rPr lang="en-US" sz="2100" dirty="0" smtClean="0"/>
                        <a:t>82% (3,693)</a:t>
                      </a:r>
                      <a:endParaRPr lang="en-US" sz="2100" dirty="0"/>
                    </a:p>
                  </a:txBody>
                  <a:tcPr marT="60960" marB="60960"/>
                </a:tc>
                <a:tc>
                  <a:txBody>
                    <a:bodyPr/>
                    <a:lstStyle/>
                    <a:p>
                      <a:r>
                        <a:rPr lang="en-US" sz="2100" dirty="0" smtClean="0"/>
                        <a:t>2.8% (106)</a:t>
                      </a:r>
                      <a:endParaRPr lang="en-US" sz="2100" dirty="0"/>
                    </a:p>
                  </a:txBody>
                  <a:tcPr marT="60960" marB="60960"/>
                </a:tc>
              </a:tr>
              <a:tr h="494453">
                <a:tc>
                  <a:txBody>
                    <a:bodyPr/>
                    <a:lstStyle/>
                    <a:p>
                      <a:r>
                        <a:rPr lang="en-US" sz="2100" dirty="0" smtClean="0"/>
                        <a:t>Married</a:t>
                      </a:r>
                      <a:endParaRPr lang="en-US" sz="2100" dirty="0"/>
                    </a:p>
                  </a:txBody>
                  <a:tcPr marT="60960" marB="60960"/>
                </a:tc>
                <a:tc>
                  <a:txBody>
                    <a:bodyPr/>
                    <a:lstStyle/>
                    <a:p>
                      <a:r>
                        <a:rPr lang="en-US" sz="2100" dirty="0" smtClean="0"/>
                        <a:t>58% (8,671)</a:t>
                      </a:r>
                      <a:endParaRPr lang="en-US" sz="2100" dirty="0"/>
                    </a:p>
                  </a:txBody>
                  <a:tcPr marT="60960" marB="60960"/>
                </a:tc>
                <a:tc>
                  <a:txBody>
                    <a:bodyPr/>
                    <a:lstStyle/>
                    <a:p>
                      <a:r>
                        <a:rPr lang="en-US" sz="2100" dirty="0" smtClean="0"/>
                        <a:t>87% (7,504)</a:t>
                      </a:r>
                      <a:endParaRPr lang="en-US" sz="2100" dirty="0"/>
                    </a:p>
                  </a:txBody>
                  <a:tcPr marT="60960" marB="60960"/>
                </a:tc>
                <a:tc>
                  <a:txBody>
                    <a:bodyPr/>
                    <a:lstStyle/>
                    <a:p>
                      <a:r>
                        <a:rPr lang="en-US" sz="2100" dirty="0" smtClean="0"/>
                        <a:t>20% (1,530)</a:t>
                      </a:r>
                      <a:endParaRPr lang="en-US" sz="2100" dirty="0"/>
                    </a:p>
                  </a:txBody>
                  <a:tcPr marT="60960" marB="60960"/>
                </a:tc>
              </a:tr>
              <a:tr h="494453">
                <a:tc>
                  <a:txBody>
                    <a:bodyPr/>
                    <a:lstStyle/>
                    <a:p>
                      <a:r>
                        <a:rPr lang="en-US" sz="2100" dirty="0" smtClean="0"/>
                        <a:t>Widow/</a:t>
                      </a:r>
                      <a:r>
                        <a:rPr lang="en-US" sz="2100" dirty="0" err="1" smtClean="0"/>
                        <a:t>Div</a:t>
                      </a:r>
                      <a:r>
                        <a:rPr lang="en-US" sz="2100" dirty="0" smtClean="0"/>
                        <a:t>/Sep</a:t>
                      </a:r>
                      <a:endParaRPr lang="en-US" sz="2100" dirty="0"/>
                    </a:p>
                  </a:txBody>
                  <a:tcPr marT="60960" marB="60960"/>
                </a:tc>
                <a:tc>
                  <a:txBody>
                    <a:bodyPr/>
                    <a:lstStyle/>
                    <a:p>
                      <a:r>
                        <a:rPr lang="en-US" sz="2100" dirty="0" smtClean="0"/>
                        <a:t>12% (1,781)</a:t>
                      </a:r>
                      <a:endParaRPr lang="en-US" sz="2100" dirty="0"/>
                    </a:p>
                  </a:txBody>
                  <a:tcPr marT="60960" marB="60960"/>
                </a:tc>
                <a:tc>
                  <a:txBody>
                    <a:bodyPr/>
                    <a:lstStyle/>
                    <a:p>
                      <a:r>
                        <a:rPr lang="en-US" sz="2100" dirty="0" smtClean="0"/>
                        <a:t>89% (1,593)</a:t>
                      </a:r>
                      <a:endParaRPr lang="en-US" sz="2100" dirty="0"/>
                    </a:p>
                  </a:txBody>
                  <a:tcPr marT="60960" marB="60960"/>
                </a:tc>
                <a:tc>
                  <a:txBody>
                    <a:bodyPr/>
                    <a:lstStyle/>
                    <a:p>
                      <a:r>
                        <a:rPr lang="en-US" sz="2100" dirty="0" smtClean="0"/>
                        <a:t>30% (473)</a:t>
                      </a:r>
                      <a:endParaRPr lang="en-US" sz="2100" dirty="0"/>
                    </a:p>
                  </a:txBody>
                  <a:tcPr marT="60960" marB="60960"/>
                </a:tc>
              </a:tr>
            </a:tbl>
          </a:graphicData>
        </a:graphic>
      </p:graphicFrame>
    </p:spTree>
    <p:extLst>
      <p:ext uri="{BB962C8B-B14F-4D97-AF65-F5344CB8AC3E}">
        <p14:creationId xmlns:p14="http://schemas.microsoft.com/office/powerpoint/2010/main" val="31252842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360658" y="4408754"/>
            <a:ext cx="4872243" cy="461665"/>
          </a:xfrm>
          <a:prstGeom prst="rect">
            <a:avLst/>
          </a:prstGeom>
          <a:noFill/>
        </p:spPr>
        <p:txBody>
          <a:bodyPr wrap="square" rtlCol="0">
            <a:spAutoFit/>
          </a:bodyPr>
          <a:lstStyle/>
          <a:p>
            <a:pPr marL="342900" indent="-342900">
              <a:buFont typeface="Arial"/>
              <a:buChar char="•"/>
            </a:pPr>
            <a:r>
              <a:rPr lang="en-US" sz="2400" dirty="0" smtClean="0"/>
              <a:t>Social Networks of adult residents</a:t>
            </a:r>
          </a:p>
        </p:txBody>
      </p:sp>
      <p:sp>
        <p:nvSpPr>
          <p:cNvPr id="11" name="TextBox 10"/>
          <p:cNvSpPr txBox="1"/>
          <p:nvPr/>
        </p:nvSpPr>
        <p:spPr>
          <a:xfrm>
            <a:off x="4559301" y="4870419"/>
            <a:ext cx="3868615" cy="1754327"/>
          </a:xfrm>
          <a:prstGeom prst="rect">
            <a:avLst/>
          </a:prstGeom>
          <a:noFill/>
        </p:spPr>
        <p:txBody>
          <a:bodyPr wrap="square" rtlCol="0">
            <a:spAutoFit/>
          </a:bodyPr>
          <a:lstStyle/>
          <a:p>
            <a:r>
              <a:rPr lang="en-US" dirty="0" smtClean="0">
                <a:solidFill>
                  <a:srgbClr val="660066"/>
                </a:solidFill>
              </a:rPr>
              <a:t>Purple nodes: HIV</a:t>
            </a:r>
            <a:r>
              <a:rPr lang="en-US" dirty="0" smtClean="0"/>
              <a:t>-</a:t>
            </a:r>
            <a:br>
              <a:rPr lang="en-US" dirty="0" smtClean="0"/>
            </a:br>
            <a:r>
              <a:rPr lang="en-US" dirty="0" smtClean="0">
                <a:solidFill>
                  <a:srgbClr val="FF9A2A"/>
                </a:solidFill>
              </a:rPr>
              <a:t>Yellow: HIV+ young (15-24) men</a:t>
            </a:r>
            <a:br>
              <a:rPr lang="en-US" dirty="0" smtClean="0">
                <a:solidFill>
                  <a:srgbClr val="FF9A2A"/>
                </a:solidFill>
              </a:rPr>
            </a:br>
            <a:r>
              <a:rPr lang="en-US" dirty="0" smtClean="0">
                <a:solidFill>
                  <a:srgbClr val="FF0000"/>
                </a:solidFill>
              </a:rPr>
              <a:t>Red: HIV</a:t>
            </a:r>
            <a:r>
              <a:rPr lang="en-US" dirty="0">
                <a:solidFill>
                  <a:srgbClr val="FF0000"/>
                </a:solidFill>
              </a:rPr>
              <a:t>+ </a:t>
            </a:r>
            <a:r>
              <a:rPr lang="en-US" dirty="0" smtClean="0">
                <a:solidFill>
                  <a:srgbClr val="FF0000"/>
                </a:solidFill>
              </a:rPr>
              <a:t>young women</a:t>
            </a:r>
          </a:p>
          <a:p>
            <a:r>
              <a:rPr lang="en-US" dirty="0" smtClean="0">
                <a:solidFill>
                  <a:srgbClr val="0000FF"/>
                </a:solidFill>
              </a:rPr>
              <a:t>Blue: HIV+ older (&gt;=25) adult men</a:t>
            </a:r>
          </a:p>
          <a:p>
            <a:r>
              <a:rPr lang="en-US" dirty="0" smtClean="0">
                <a:solidFill>
                  <a:srgbClr val="008000"/>
                </a:solidFill>
              </a:rPr>
              <a:t>Green: HIV+ older adult women </a:t>
            </a:r>
            <a:endParaRPr lang="en-US" dirty="0">
              <a:solidFill>
                <a:srgbClr val="008000"/>
              </a:solidFill>
            </a:endParaRPr>
          </a:p>
          <a:p>
            <a:endParaRPr lang="en-US" dirty="0" smtClean="0"/>
          </a:p>
        </p:txBody>
      </p:sp>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r>
              <a:rPr lang="en-US" dirty="0"/>
              <a:t>Adult (≥15 years) Residents in 3 rural Kenyan communities enumerated in baseline </a:t>
            </a:r>
            <a:r>
              <a:rPr lang="en-US" dirty="0" smtClean="0"/>
              <a:t>census</a:t>
            </a:r>
            <a:endParaRPr lang="en-US" dirty="0"/>
          </a:p>
        </p:txBody>
      </p:sp>
      <p:pic>
        <p:nvPicPr>
          <p:cNvPr id="8" name="Picture 7" descr="Gephie_withouthh_SA_BigG_Keny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86" y="442296"/>
            <a:ext cx="4383715" cy="6025416"/>
          </a:xfrm>
          <a:prstGeom prst="rect">
            <a:avLst/>
          </a:prstGeom>
        </p:spPr>
      </p:pic>
    </p:spTree>
    <p:extLst>
      <p:ext uri="{BB962C8B-B14F-4D97-AF65-F5344CB8AC3E}">
        <p14:creationId xmlns:p14="http://schemas.microsoft.com/office/powerpoint/2010/main" val="28941447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9" name="Straight Arrow Connector 118"/>
          <p:cNvCxnSpPr>
            <a:stCxn id="59" idx="3"/>
            <a:endCxn id="50" idx="1"/>
          </p:cNvCxnSpPr>
          <p:nvPr/>
        </p:nvCxnSpPr>
        <p:spPr>
          <a:xfrm>
            <a:off x="6224583" y="3276815"/>
            <a:ext cx="1471617" cy="0"/>
          </a:xfrm>
          <a:prstGeom prst="straightConnector1">
            <a:avLst/>
          </a:prstGeom>
          <a:ln w="28575" cmpd="sng">
            <a:solidFill>
              <a:srgbClr val="000090"/>
            </a:solidFill>
            <a:tailEnd type="arrow"/>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796951" y="2160621"/>
            <a:ext cx="643576" cy="354680"/>
            <a:chOff x="2209882" y="4876800"/>
            <a:chExt cx="873539" cy="433664"/>
          </a:xfrm>
          <a:solidFill>
            <a:srgbClr val="008040"/>
          </a:solidFill>
        </p:grpSpPr>
        <p:sp>
          <p:nvSpPr>
            <p:cNvPr id="5" name="Oval 70"/>
            <p:cNvSpPr>
              <a:spLocks noChangeArrowheads="1"/>
            </p:cNvSpPr>
            <p:nvPr/>
          </p:nvSpPr>
          <p:spPr bwMode="auto">
            <a:xfrm>
              <a:off x="2974576" y="4985216"/>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FFFFFF"/>
                </a:solidFill>
                <a:latin typeface="Calibri" charset="0"/>
              </a:endParaRPr>
            </a:p>
          </p:txBody>
        </p:sp>
        <p:sp>
          <p:nvSpPr>
            <p:cNvPr id="6" name="Oval 71"/>
            <p:cNvSpPr>
              <a:spLocks noChangeArrowheads="1"/>
            </p:cNvSpPr>
            <p:nvPr/>
          </p:nvSpPr>
          <p:spPr bwMode="auto">
            <a:xfrm>
              <a:off x="2209882" y="5093632"/>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FFFFFF"/>
                </a:solidFill>
                <a:latin typeface="Calibri" charset="0"/>
              </a:endParaRPr>
            </a:p>
          </p:txBody>
        </p:sp>
        <p:sp>
          <p:nvSpPr>
            <p:cNvPr id="7" name="Oval 72"/>
            <p:cNvSpPr>
              <a:spLocks noChangeArrowheads="1"/>
            </p:cNvSpPr>
            <p:nvPr/>
          </p:nvSpPr>
          <p:spPr bwMode="auto">
            <a:xfrm>
              <a:off x="2318728" y="5202048"/>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FFFFFF"/>
                </a:solidFill>
                <a:latin typeface="Calibri" charset="0"/>
              </a:endParaRPr>
            </a:p>
          </p:txBody>
        </p:sp>
        <p:sp>
          <p:nvSpPr>
            <p:cNvPr id="8" name="Oval 73"/>
            <p:cNvSpPr>
              <a:spLocks noChangeArrowheads="1"/>
            </p:cNvSpPr>
            <p:nvPr/>
          </p:nvSpPr>
          <p:spPr bwMode="auto">
            <a:xfrm>
              <a:off x="2536419" y="4985216"/>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FFFFFF"/>
                </a:solidFill>
                <a:latin typeface="Calibri" charset="0"/>
              </a:endParaRPr>
            </a:p>
          </p:txBody>
        </p:sp>
        <p:sp>
          <p:nvSpPr>
            <p:cNvPr id="9" name="Oval 74"/>
            <p:cNvSpPr>
              <a:spLocks noChangeArrowheads="1"/>
            </p:cNvSpPr>
            <p:nvPr/>
          </p:nvSpPr>
          <p:spPr bwMode="auto">
            <a:xfrm>
              <a:off x="2645264" y="5093632"/>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FFFFFF"/>
                </a:solidFill>
                <a:latin typeface="Calibri" charset="0"/>
              </a:endParaRPr>
            </a:p>
          </p:txBody>
        </p:sp>
        <p:sp>
          <p:nvSpPr>
            <p:cNvPr id="10" name="Oval 75"/>
            <p:cNvSpPr>
              <a:spLocks noChangeArrowheads="1"/>
            </p:cNvSpPr>
            <p:nvPr/>
          </p:nvSpPr>
          <p:spPr bwMode="auto">
            <a:xfrm>
              <a:off x="2318728" y="4985216"/>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FFFFFF"/>
                </a:solidFill>
                <a:latin typeface="Calibri" charset="0"/>
              </a:endParaRPr>
            </a:p>
          </p:txBody>
        </p:sp>
        <p:sp>
          <p:nvSpPr>
            <p:cNvPr id="11" name="Oval 76"/>
            <p:cNvSpPr>
              <a:spLocks noChangeArrowheads="1"/>
            </p:cNvSpPr>
            <p:nvPr/>
          </p:nvSpPr>
          <p:spPr bwMode="auto">
            <a:xfrm>
              <a:off x="2427573" y="5093632"/>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FFFFFF"/>
                </a:solidFill>
                <a:latin typeface="Calibri" charset="0"/>
              </a:endParaRPr>
            </a:p>
          </p:txBody>
        </p:sp>
        <p:sp>
          <p:nvSpPr>
            <p:cNvPr id="12" name="Oval 77"/>
            <p:cNvSpPr>
              <a:spLocks noChangeArrowheads="1"/>
            </p:cNvSpPr>
            <p:nvPr/>
          </p:nvSpPr>
          <p:spPr bwMode="auto">
            <a:xfrm>
              <a:off x="2536419" y="5202048"/>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FFFFFF"/>
                </a:solidFill>
                <a:latin typeface="Calibri" charset="0"/>
              </a:endParaRPr>
            </a:p>
          </p:txBody>
        </p:sp>
        <p:sp>
          <p:nvSpPr>
            <p:cNvPr id="13" name="Oval 78"/>
            <p:cNvSpPr>
              <a:spLocks noChangeArrowheads="1"/>
            </p:cNvSpPr>
            <p:nvPr/>
          </p:nvSpPr>
          <p:spPr bwMode="auto">
            <a:xfrm>
              <a:off x="2209882" y="4876800"/>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FFFFFF"/>
                </a:solidFill>
                <a:latin typeface="Calibri" charset="0"/>
              </a:endParaRPr>
            </a:p>
          </p:txBody>
        </p:sp>
        <p:sp>
          <p:nvSpPr>
            <p:cNvPr id="14" name="Oval 79"/>
            <p:cNvSpPr>
              <a:spLocks noChangeArrowheads="1"/>
            </p:cNvSpPr>
            <p:nvPr/>
          </p:nvSpPr>
          <p:spPr bwMode="auto">
            <a:xfrm>
              <a:off x="2427573" y="4876800"/>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FFFFFF"/>
                </a:solidFill>
                <a:latin typeface="Calibri" charset="0"/>
              </a:endParaRPr>
            </a:p>
          </p:txBody>
        </p:sp>
        <p:sp>
          <p:nvSpPr>
            <p:cNvPr id="15" name="Oval 92"/>
            <p:cNvSpPr>
              <a:spLocks noChangeArrowheads="1"/>
            </p:cNvSpPr>
            <p:nvPr/>
          </p:nvSpPr>
          <p:spPr bwMode="auto">
            <a:xfrm>
              <a:off x="2754110" y="4985216"/>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FFFFFF"/>
                </a:solidFill>
                <a:latin typeface="Calibri" charset="0"/>
              </a:endParaRPr>
            </a:p>
          </p:txBody>
        </p:sp>
        <p:sp>
          <p:nvSpPr>
            <p:cNvPr id="16" name="Oval 93"/>
            <p:cNvSpPr>
              <a:spLocks noChangeArrowheads="1"/>
            </p:cNvSpPr>
            <p:nvPr/>
          </p:nvSpPr>
          <p:spPr bwMode="auto">
            <a:xfrm>
              <a:off x="2862955" y="5093632"/>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FFFFFF"/>
                </a:solidFill>
                <a:latin typeface="Calibri" charset="0"/>
              </a:endParaRPr>
            </a:p>
          </p:txBody>
        </p:sp>
        <p:sp>
          <p:nvSpPr>
            <p:cNvPr id="17" name="Oval 94"/>
            <p:cNvSpPr>
              <a:spLocks noChangeArrowheads="1"/>
            </p:cNvSpPr>
            <p:nvPr/>
          </p:nvSpPr>
          <p:spPr bwMode="auto">
            <a:xfrm>
              <a:off x="2645264" y="4876800"/>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FFFFFF"/>
                </a:solidFill>
                <a:latin typeface="Calibri" charset="0"/>
              </a:endParaRPr>
            </a:p>
          </p:txBody>
        </p:sp>
        <p:sp>
          <p:nvSpPr>
            <p:cNvPr id="18" name="Oval 95"/>
            <p:cNvSpPr>
              <a:spLocks noChangeArrowheads="1"/>
            </p:cNvSpPr>
            <p:nvPr/>
          </p:nvSpPr>
          <p:spPr bwMode="auto">
            <a:xfrm>
              <a:off x="2862955" y="4876800"/>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FFFFFF"/>
                </a:solidFill>
                <a:latin typeface="Calibri" charset="0"/>
              </a:endParaRPr>
            </a:p>
          </p:txBody>
        </p:sp>
        <p:sp>
          <p:nvSpPr>
            <p:cNvPr id="19" name="Oval 96"/>
            <p:cNvSpPr>
              <a:spLocks noChangeArrowheads="1"/>
            </p:cNvSpPr>
            <p:nvPr/>
          </p:nvSpPr>
          <p:spPr bwMode="auto">
            <a:xfrm>
              <a:off x="2754110" y="5202048"/>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FFFFFF"/>
                </a:solidFill>
                <a:latin typeface="Calibri" charset="0"/>
              </a:endParaRPr>
            </a:p>
          </p:txBody>
        </p:sp>
        <p:sp>
          <p:nvSpPr>
            <p:cNvPr id="20" name="Oval 97"/>
            <p:cNvSpPr>
              <a:spLocks noChangeArrowheads="1"/>
            </p:cNvSpPr>
            <p:nvPr/>
          </p:nvSpPr>
          <p:spPr bwMode="auto">
            <a:xfrm>
              <a:off x="2974576" y="5202048"/>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FFFFFF"/>
                </a:solidFill>
                <a:latin typeface="Calibri" charset="0"/>
              </a:endParaRPr>
            </a:p>
          </p:txBody>
        </p:sp>
      </p:grpSp>
      <p:grpSp>
        <p:nvGrpSpPr>
          <p:cNvPr id="21" name="Group 20"/>
          <p:cNvGrpSpPr/>
          <p:nvPr/>
        </p:nvGrpSpPr>
        <p:grpSpPr>
          <a:xfrm>
            <a:off x="853058" y="4340681"/>
            <a:ext cx="669410" cy="350371"/>
            <a:chOff x="2209882" y="4876800"/>
            <a:chExt cx="873539" cy="433664"/>
          </a:xfrm>
          <a:solidFill>
            <a:srgbClr val="660066"/>
          </a:solidFill>
        </p:grpSpPr>
        <p:sp>
          <p:nvSpPr>
            <p:cNvPr id="22" name="Oval 70"/>
            <p:cNvSpPr>
              <a:spLocks noChangeArrowheads="1"/>
            </p:cNvSpPr>
            <p:nvPr/>
          </p:nvSpPr>
          <p:spPr bwMode="auto">
            <a:xfrm>
              <a:off x="2974576" y="4985216"/>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660066"/>
                </a:solidFill>
                <a:latin typeface="Calibri" charset="0"/>
              </a:endParaRPr>
            </a:p>
          </p:txBody>
        </p:sp>
        <p:sp>
          <p:nvSpPr>
            <p:cNvPr id="23" name="Oval 71"/>
            <p:cNvSpPr>
              <a:spLocks noChangeArrowheads="1"/>
            </p:cNvSpPr>
            <p:nvPr/>
          </p:nvSpPr>
          <p:spPr bwMode="auto">
            <a:xfrm>
              <a:off x="2209882" y="5093632"/>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660066"/>
                </a:solidFill>
                <a:latin typeface="Calibri" charset="0"/>
              </a:endParaRPr>
            </a:p>
          </p:txBody>
        </p:sp>
        <p:sp>
          <p:nvSpPr>
            <p:cNvPr id="24" name="Oval 72"/>
            <p:cNvSpPr>
              <a:spLocks noChangeArrowheads="1"/>
            </p:cNvSpPr>
            <p:nvPr/>
          </p:nvSpPr>
          <p:spPr bwMode="auto">
            <a:xfrm>
              <a:off x="2318728" y="5202048"/>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660066"/>
                </a:solidFill>
                <a:latin typeface="Calibri" charset="0"/>
              </a:endParaRPr>
            </a:p>
          </p:txBody>
        </p:sp>
        <p:sp>
          <p:nvSpPr>
            <p:cNvPr id="25" name="Oval 73"/>
            <p:cNvSpPr>
              <a:spLocks noChangeArrowheads="1"/>
            </p:cNvSpPr>
            <p:nvPr/>
          </p:nvSpPr>
          <p:spPr bwMode="auto">
            <a:xfrm>
              <a:off x="2536419" y="4985216"/>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660066"/>
                </a:solidFill>
                <a:latin typeface="Calibri" charset="0"/>
              </a:endParaRPr>
            </a:p>
          </p:txBody>
        </p:sp>
        <p:sp>
          <p:nvSpPr>
            <p:cNvPr id="26" name="Oval 74"/>
            <p:cNvSpPr>
              <a:spLocks noChangeArrowheads="1"/>
            </p:cNvSpPr>
            <p:nvPr/>
          </p:nvSpPr>
          <p:spPr bwMode="auto">
            <a:xfrm>
              <a:off x="2645264" y="5093632"/>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660066"/>
                </a:solidFill>
                <a:latin typeface="Calibri" charset="0"/>
              </a:endParaRPr>
            </a:p>
          </p:txBody>
        </p:sp>
        <p:sp>
          <p:nvSpPr>
            <p:cNvPr id="27" name="Oval 75"/>
            <p:cNvSpPr>
              <a:spLocks noChangeArrowheads="1"/>
            </p:cNvSpPr>
            <p:nvPr/>
          </p:nvSpPr>
          <p:spPr bwMode="auto">
            <a:xfrm>
              <a:off x="2318728" y="4985216"/>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660066"/>
                </a:solidFill>
                <a:latin typeface="Calibri" charset="0"/>
              </a:endParaRPr>
            </a:p>
          </p:txBody>
        </p:sp>
        <p:sp>
          <p:nvSpPr>
            <p:cNvPr id="28" name="Oval 76"/>
            <p:cNvSpPr>
              <a:spLocks noChangeArrowheads="1"/>
            </p:cNvSpPr>
            <p:nvPr/>
          </p:nvSpPr>
          <p:spPr bwMode="auto">
            <a:xfrm>
              <a:off x="2427573" y="5093632"/>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660066"/>
                </a:solidFill>
                <a:latin typeface="Calibri" charset="0"/>
              </a:endParaRPr>
            </a:p>
          </p:txBody>
        </p:sp>
        <p:sp>
          <p:nvSpPr>
            <p:cNvPr id="29" name="Oval 77"/>
            <p:cNvSpPr>
              <a:spLocks noChangeArrowheads="1"/>
            </p:cNvSpPr>
            <p:nvPr/>
          </p:nvSpPr>
          <p:spPr bwMode="auto">
            <a:xfrm>
              <a:off x="2536419" y="5202048"/>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660066"/>
                </a:solidFill>
                <a:latin typeface="Calibri" charset="0"/>
              </a:endParaRPr>
            </a:p>
          </p:txBody>
        </p:sp>
        <p:sp>
          <p:nvSpPr>
            <p:cNvPr id="30" name="Oval 78"/>
            <p:cNvSpPr>
              <a:spLocks noChangeArrowheads="1"/>
            </p:cNvSpPr>
            <p:nvPr/>
          </p:nvSpPr>
          <p:spPr bwMode="auto">
            <a:xfrm>
              <a:off x="2209882" y="4876800"/>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660066"/>
                </a:solidFill>
                <a:latin typeface="Calibri" charset="0"/>
              </a:endParaRPr>
            </a:p>
          </p:txBody>
        </p:sp>
        <p:sp>
          <p:nvSpPr>
            <p:cNvPr id="31" name="Oval 79"/>
            <p:cNvSpPr>
              <a:spLocks noChangeArrowheads="1"/>
            </p:cNvSpPr>
            <p:nvPr/>
          </p:nvSpPr>
          <p:spPr bwMode="auto">
            <a:xfrm>
              <a:off x="2427573" y="4876800"/>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660066"/>
                </a:solidFill>
                <a:latin typeface="Calibri" charset="0"/>
              </a:endParaRPr>
            </a:p>
          </p:txBody>
        </p:sp>
        <p:sp>
          <p:nvSpPr>
            <p:cNvPr id="32" name="Oval 92"/>
            <p:cNvSpPr>
              <a:spLocks noChangeArrowheads="1"/>
            </p:cNvSpPr>
            <p:nvPr/>
          </p:nvSpPr>
          <p:spPr bwMode="auto">
            <a:xfrm>
              <a:off x="2754110" y="4985216"/>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660066"/>
                </a:solidFill>
                <a:latin typeface="Calibri" charset="0"/>
              </a:endParaRPr>
            </a:p>
          </p:txBody>
        </p:sp>
        <p:sp>
          <p:nvSpPr>
            <p:cNvPr id="33" name="Oval 93"/>
            <p:cNvSpPr>
              <a:spLocks noChangeArrowheads="1"/>
            </p:cNvSpPr>
            <p:nvPr/>
          </p:nvSpPr>
          <p:spPr bwMode="auto">
            <a:xfrm>
              <a:off x="2862955" y="5093632"/>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660066"/>
                </a:solidFill>
                <a:latin typeface="Calibri" charset="0"/>
              </a:endParaRPr>
            </a:p>
          </p:txBody>
        </p:sp>
        <p:sp>
          <p:nvSpPr>
            <p:cNvPr id="34" name="Oval 94"/>
            <p:cNvSpPr>
              <a:spLocks noChangeArrowheads="1"/>
            </p:cNvSpPr>
            <p:nvPr/>
          </p:nvSpPr>
          <p:spPr bwMode="auto">
            <a:xfrm>
              <a:off x="2645264" y="4876800"/>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660066"/>
                </a:solidFill>
                <a:latin typeface="Calibri" charset="0"/>
              </a:endParaRPr>
            </a:p>
          </p:txBody>
        </p:sp>
        <p:sp>
          <p:nvSpPr>
            <p:cNvPr id="35" name="Oval 95"/>
            <p:cNvSpPr>
              <a:spLocks noChangeArrowheads="1"/>
            </p:cNvSpPr>
            <p:nvPr/>
          </p:nvSpPr>
          <p:spPr bwMode="auto">
            <a:xfrm>
              <a:off x="2862955" y="4876800"/>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660066"/>
                </a:solidFill>
                <a:latin typeface="Calibri" charset="0"/>
              </a:endParaRPr>
            </a:p>
          </p:txBody>
        </p:sp>
        <p:sp>
          <p:nvSpPr>
            <p:cNvPr id="36" name="Oval 96"/>
            <p:cNvSpPr>
              <a:spLocks noChangeArrowheads="1"/>
            </p:cNvSpPr>
            <p:nvPr/>
          </p:nvSpPr>
          <p:spPr bwMode="auto">
            <a:xfrm>
              <a:off x="2754110" y="5202048"/>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660066"/>
                </a:solidFill>
                <a:latin typeface="Calibri" charset="0"/>
              </a:endParaRPr>
            </a:p>
          </p:txBody>
        </p:sp>
        <p:sp>
          <p:nvSpPr>
            <p:cNvPr id="37" name="Oval 97"/>
            <p:cNvSpPr>
              <a:spLocks noChangeArrowheads="1"/>
            </p:cNvSpPr>
            <p:nvPr/>
          </p:nvSpPr>
          <p:spPr bwMode="auto">
            <a:xfrm>
              <a:off x="2974576" y="5202048"/>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660066"/>
                </a:solidFill>
                <a:latin typeface="Calibri" charset="0"/>
              </a:endParaRPr>
            </a:p>
          </p:txBody>
        </p:sp>
      </p:grpSp>
      <p:sp>
        <p:nvSpPr>
          <p:cNvPr id="41" name="TextBox 124"/>
          <p:cNvSpPr txBox="1">
            <a:spLocks noChangeArrowheads="1"/>
          </p:cNvSpPr>
          <p:nvPr/>
        </p:nvSpPr>
        <p:spPr bwMode="auto">
          <a:xfrm>
            <a:off x="189919" y="1579763"/>
            <a:ext cx="1524000" cy="502694"/>
          </a:xfrm>
          <a:prstGeom prst="rect">
            <a:avLst/>
          </a:prstGeom>
          <a:noFill/>
          <a:ln>
            <a:noFill/>
          </a:ln>
        </p:spPr>
        <p:txBody>
          <a:bodyPr wrap="square" lIns="71113" tIns="35556" rIns="71113" bIns="35556">
            <a:spAutoFit/>
          </a:bodyPr>
          <a:lstStyle>
            <a:lvl1pPr defTabSz="711200" eaLnBrk="0" hangingPunct="0">
              <a:defRPr sz="2400">
                <a:solidFill>
                  <a:schemeClr val="tx1"/>
                </a:solidFill>
                <a:latin typeface="Arial" charset="0"/>
                <a:ea typeface="ＭＳ Ｐゴシック" charset="0"/>
                <a:cs typeface="ＭＳ Ｐゴシック" charset="0"/>
              </a:defRPr>
            </a:lvl1pPr>
            <a:lvl2pPr marL="742950" indent="-285750" defTabSz="711200" eaLnBrk="0" hangingPunct="0">
              <a:defRPr sz="2400">
                <a:solidFill>
                  <a:schemeClr val="tx1"/>
                </a:solidFill>
                <a:latin typeface="Arial" charset="0"/>
                <a:ea typeface="ＭＳ Ｐゴシック" charset="0"/>
              </a:defRPr>
            </a:lvl2pPr>
            <a:lvl3pPr marL="1143000" indent="-228600" defTabSz="711200" eaLnBrk="0" hangingPunct="0">
              <a:defRPr sz="2400">
                <a:solidFill>
                  <a:schemeClr val="tx1"/>
                </a:solidFill>
                <a:latin typeface="Arial" charset="0"/>
                <a:ea typeface="ＭＳ Ｐゴシック" charset="0"/>
              </a:defRPr>
            </a:lvl3pPr>
            <a:lvl4pPr marL="1600200" indent="-228600" defTabSz="711200" eaLnBrk="0" hangingPunct="0">
              <a:defRPr sz="2400">
                <a:solidFill>
                  <a:schemeClr val="tx1"/>
                </a:solidFill>
                <a:latin typeface="Arial" charset="0"/>
                <a:ea typeface="ＭＳ Ｐゴシック" charset="0"/>
              </a:defRPr>
            </a:lvl4pPr>
            <a:lvl5pPr marL="2057400" indent="-228600" defTabSz="711200" eaLnBrk="0" hangingPunct="0">
              <a:defRPr sz="2400">
                <a:solidFill>
                  <a:schemeClr val="tx1"/>
                </a:solidFill>
                <a:latin typeface="Arial" charset="0"/>
                <a:ea typeface="ＭＳ Ｐゴシック" charset="0"/>
              </a:defRPr>
            </a:lvl5pPr>
            <a:lvl6pPr marL="2514600" indent="-228600" defTabSz="7112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112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112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112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dirty="0" smtClean="0">
                <a:solidFill>
                  <a:srgbClr val="008000"/>
                </a:solidFill>
                <a:latin typeface="Gill Sans MT" charset="0"/>
              </a:rPr>
              <a:t>16 Intervention</a:t>
            </a:r>
          </a:p>
          <a:p>
            <a:pPr algn="ctr" eaLnBrk="1" hangingPunct="1"/>
            <a:r>
              <a:rPr lang="en-US" sz="1400" b="1" dirty="0" smtClean="0">
                <a:solidFill>
                  <a:srgbClr val="008000"/>
                </a:solidFill>
                <a:latin typeface="Gill Sans MT" charset="0"/>
              </a:rPr>
              <a:t>Communities</a:t>
            </a:r>
            <a:endParaRPr lang="en-US" sz="1400" b="1" dirty="0">
              <a:solidFill>
                <a:srgbClr val="008000"/>
              </a:solidFill>
              <a:latin typeface="Gill Sans MT" charset="0"/>
            </a:endParaRPr>
          </a:p>
        </p:txBody>
      </p:sp>
      <p:sp>
        <p:nvSpPr>
          <p:cNvPr id="42" name="TextBox 124"/>
          <p:cNvSpPr txBox="1">
            <a:spLocks noChangeArrowheads="1"/>
          </p:cNvSpPr>
          <p:nvPr/>
        </p:nvSpPr>
        <p:spPr bwMode="auto">
          <a:xfrm>
            <a:off x="228600" y="3841045"/>
            <a:ext cx="1524000" cy="502694"/>
          </a:xfrm>
          <a:prstGeom prst="rect">
            <a:avLst/>
          </a:prstGeom>
          <a:noFill/>
          <a:ln>
            <a:noFill/>
          </a:ln>
        </p:spPr>
        <p:txBody>
          <a:bodyPr wrap="square" lIns="71113" tIns="35556" rIns="71113" bIns="35556">
            <a:spAutoFit/>
          </a:bodyPr>
          <a:lstStyle>
            <a:lvl1pPr defTabSz="711200" eaLnBrk="0" hangingPunct="0">
              <a:defRPr sz="2400">
                <a:solidFill>
                  <a:schemeClr val="tx1"/>
                </a:solidFill>
                <a:latin typeface="Arial" charset="0"/>
                <a:ea typeface="ＭＳ Ｐゴシック" charset="0"/>
                <a:cs typeface="ＭＳ Ｐゴシック" charset="0"/>
              </a:defRPr>
            </a:lvl1pPr>
            <a:lvl2pPr marL="742950" indent="-285750" defTabSz="711200" eaLnBrk="0" hangingPunct="0">
              <a:defRPr sz="2400">
                <a:solidFill>
                  <a:schemeClr val="tx1"/>
                </a:solidFill>
                <a:latin typeface="Arial" charset="0"/>
                <a:ea typeface="ＭＳ Ｐゴシック" charset="0"/>
              </a:defRPr>
            </a:lvl2pPr>
            <a:lvl3pPr marL="1143000" indent="-228600" defTabSz="711200" eaLnBrk="0" hangingPunct="0">
              <a:defRPr sz="2400">
                <a:solidFill>
                  <a:schemeClr val="tx1"/>
                </a:solidFill>
                <a:latin typeface="Arial" charset="0"/>
                <a:ea typeface="ＭＳ Ｐゴシック" charset="0"/>
              </a:defRPr>
            </a:lvl3pPr>
            <a:lvl4pPr marL="1600200" indent="-228600" defTabSz="711200" eaLnBrk="0" hangingPunct="0">
              <a:defRPr sz="2400">
                <a:solidFill>
                  <a:schemeClr val="tx1"/>
                </a:solidFill>
                <a:latin typeface="Arial" charset="0"/>
                <a:ea typeface="ＭＳ Ｐゴシック" charset="0"/>
              </a:defRPr>
            </a:lvl4pPr>
            <a:lvl5pPr marL="2057400" indent="-228600" defTabSz="711200" eaLnBrk="0" hangingPunct="0">
              <a:defRPr sz="2400">
                <a:solidFill>
                  <a:schemeClr val="tx1"/>
                </a:solidFill>
                <a:latin typeface="Arial" charset="0"/>
                <a:ea typeface="ＭＳ Ｐゴシック" charset="0"/>
              </a:defRPr>
            </a:lvl5pPr>
            <a:lvl6pPr marL="2514600" indent="-228600" defTabSz="7112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112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112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112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dirty="0" smtClean="0">
                <a:solidFill>
                  <a:srgbClr val="660066"/>
                </a:solidFill>
                <a:latin typeface="Gill Sans MT" charset="0"/>
              </a:rPr>
              <a:t>16 Control</a:t>
            </a:r>
          </a:p>
          <a:p>
            <a:pPr algn="ctr" eaLnBrk="1" hangingPunct="1"/>
            <a:r>
              <a:rPr lang="en-US" sz="1400" b="1" dirty="0" smtClean="0">
                <a:solidFill>
                  <a:srgbClr val="660066"/>
                </a:solidFill>
                <a:latin typeface="Gill Sans MT" charset="0"/>
              </a:rPr>
              <a:t>Communities</a:t>
            </a:r>
            <a:endParaRPr lang="en-US" sz="1400" b="1" dirty="0">
              <a:solidFill>
                <a:srgbClr val="660066"/>
              </a:solidFill>
              <a:latin typeface="Gill Sans MT" charset="0"/>
            </a:endParaRPr>
          </a:p>
        </p:txBody>
      </p:sp>
      <p:sp>
        <p:nvSpPr>
          <p:cNvPr id="49" name="TextBox 124"/>
          <p:cNvSpPr txBox="1">
            <a:spLocks noChangeArrowheads="1"/>
          </p:cNvSpPr>
          <p:nvPr/>
        </p:nvSpPr>
        <p:spPr bwMode="auto">
          <a:xfrm>
            <a:off x="3322054" y="2994690"/>
            <a:ext cx="1164570" cy="564249"/>
          </a:xfrm>
          <a:prstGeom prst="rect">
            <a:avLst/>
          </a:prstGeom>
          <a:solidFill>
            <a:srgbClr val="800000"/>
          </a:solidFill>
          <a:ln>
            <a:solidFill>
              <a:srgbClr val="800000"/>
            </a:solidFill>
          </a:ln>
        </p:spPr>
        <p:txBody>
          <a:bodyPr wrap="square" lIns="71113" tIns="35556" rIns="71113" bIns="35556">
            <a:spAutoFit/>
          </a:bodyPr>
          <a:lstStyle>
            <a:lvl1pPr defTabSz="711200" eaLnBrk="0" hangingPunct="0">
              <a:defRPr sz="2400">
                <a:solidFill>
                  <a:schemeClr val="tx1"/>
                </a:solidFill>
                <a:latin typeface="Arial" charset="0"/>
                <a:ea typeface="ＭＳ Ｐゴシック" charset="0"/>
                <a:cs typeface="ＭＳ Ｐゴシック" charset="0"/>
              </a:defRPr>
            </a:lvl1pPr>
            <a:lvl2pPr marL="742950" indent="-285750" defTabSz="711200" eaLnBrk="0" hangingPunct="0">
              <a:defRPr sz="2400">
                <a:solidFill>
                  <a:schemeClr val="tx1"/>
                </a:solidFill>
                <a:latin typeface="Arial" charset="0"/>
                <a:ea typeface="ＭＳ Ｐゴシック" charset="0"/>
              </a:defRPr>
            </a:lvl2pPr>
            <a:lvl3pPr marL="1143000" indent="-228600" defTabSz="711200" eaLnBrk="0" hangingPunct="0">
              <a:defRPr sz="2400">
                <a:solidFill>
                  <a:schemeClr val="tx1"/>
                </a:solidFill>
                <a:latin typeface="Arial" charset="0"/>
                <a:ea typeface="ＭＳ Ｐゴシック" charset="0"/>
              </a:defRPr>
            </a:lvl3pPr>
            <a:lvl4pPr marL="1600200" indent="-228600" defTabSz="711200" eaLnBrk="0" hangingPunct="0">
              <a:defRPr sz="2400">
                <a:solidFill>
                  <a:schemeClr val="tx1"/>
                </a:solidFill>
                <a:latin typeface="Arial" charset="0"/>
                <a:ea typeface="ＭＳ Ｐゴシック" charset="0"/>
              </a:defRPr>
            </a:lvl4pPr>
            <a:lvl5pPr marL="2057400" indent="-228600" defTabSz="711200" eaLnBrk="0" hangingPunct="0">
              <a:defRPr sz="2400">
                <a:solidFill>
                  <a:schemeClr val="tx1"/>
                </a:solidFill>
                <a:latin typeface="Arial" charset="0"/>
                <a:ea typeface="ＭＳ Ｐゴシック" charset="0"/>
              </a:defRPr>
            </a:lvl5pPr>
            <a:lvl6pPr marL="2514600" indent="-228600" defTabSz="7112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112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112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112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smtClean="0">
                <a:solidFill>
                  <a:srgbClr val="FFFFFF"/>
                </a:solidFill>
                <a:latin typeface="Gill Sans MT" charset="0"/>
              </a:rPr>
              <a:t>Year 3 Endpoints</a:t>
            </a:r>
            <a:endParaRPr lang="en-US" sz="1600" b="1" dirty="0">
              <a:solidFill>
                <a:srgbClr val="FFFFFF"/>
              </a:solidFill>
              <a:latin typeface="Gill Sans MT" charset="0"/>
            </a:endParaRPr>
          </a:p>
        </p:txBody>
      </p:sp>
      <p:sp>
        <p:nvSpPr>
          <p:cNvPr id="50" name="TextBox 124"/>
          <p:cNvSpPr txBox="1">
            <a:spLocks noChangeArrowheads="1"/>
          </p:cNvSpPr>
          <p:nvPr/>
        </p:nvSpPr>
        <p:spPr bwMode="auto">
          <a:xfrm>
            <a:off x="7696200" y="2994690"/>
            <a:ext cx="1348788" cy="564249"/>
          </a:xfrm>
          <a:prstGeom prst="rect">
            <a:avLst/>
          </a:prstGeom>
          <a:solidFill>
            <a:srgbClr val="000090"/>
          </a:solidFill>
          <a:ln>
            <a:solidFill>
              <a:srgbClr val="000090"/>
            </a:solidFill>
          </a:ln>
        </p:spPr>
        <p:txBody>
          <a:bodyPr wrap="square" lIns="71113" tIns="35556" rIns="71113" bIns="35556">
            <a:spAutoFit/>
          </a:bodyPr>
          <a:lstStyle>
            <a:lvl1pPr defTabSz="711200" eaLnBrk="0" hangingPunct="0">
              <a:defRPr sz="2400">
                <a:solidFill>
                  <a:schemeClr val="tx1"/>
                </a:solidFill>
                <a:latin typeface="Arial" charset="0"/>
                <a:ea typeface="ＭＳ Ｐゴシック" charset="0"/>
                <a:cs typeface="ＭＳ Ｐゴシック" charset="0"/>
              </a:defRPr>
            </a:lvl1pPr>
            <a:lvl2pPr marL="742950" indent="-285750" defTabSz="711200" eaLnBrk="0" hangingPunct="0">
              <a:defRPr sz="2400">
                <a:solidFill>
                  <a:schemeClr val="tx1"/>
                </a:solidFill>
                <a:latin typeface="Arial" charset="0"/>
                <a:ea typeface="ＭＳ Ｐゴシック" charset="0"/>
              </a:defRPr>
            </a:lvl2pPr>
            <a:lvl3pPr marL="1143000" indent="-228600" defTabSz="711200" eaLnBrk="0" hangingPunct="0">
              <a:defRPr sz="2400">
                <a:solidFill>
                  <a:schemeClr val="tx1"/>
                </a:solidFill>
                <a:latin typeface="Arial" charset="0"/>
                <a:ea typeface="ＭＳ Ｐゴシック" charset="0"/>
              </a:defRPr>
            </a:lvl3pPr>
            <a:lvl4pPr marL="1600200" indent="-228600" defTabSz="711200" eaLnBrk="0" hangingPunct="0">
              <a:defRPr sz="2400">
                <a:solidFill>
                  <a:schemeClr val="tx1"/>
                </a:solidFill>
                <a:latin typeface="Arial" charset="0"/>
                <a:ea typeface="ＭＳ Ｐゴシック" charset="0"/>
              </a:defRPr>
            </a:lvl4pPr>
            <a:lvl5pPr marL="2057400" indent="-228600" defTabSz="711200" eaLnBrk="0" hangingPunct="0">
              <a:defRPr sz="2400">
                <a:solidFill>
                  <a:schemeClr val="tx1"/>
                </a:solidFill>
                <a:latin typeface="Arial" charset="0"/>
                <a:ea typeface="ＭＳ Ｐゴシック" charset="0"/>
              </a:defRPr>
            </a:lvl5pPr>
            <a:lvl6pPr marL="2514600" indent="-228600" defTabSz="7112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112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112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112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smtClean="0">
                <a:solidFill>
                  <a:srgbClr val="FFFFFF"/>
                </a:solidFill>
                <a:latin typeface="Gill Sans MT" charset="0"/>
              </a:rPr>
              <a:t>Year 6 Endpoints</a:t>
            </a:r>
            <a:endParaRPr lang="en-US" sz="1600" b="1" dirty="0">
              <a:solidFill>
                <a:srgbClr val="FFFFFF"/>
              </a:solidFill>
              <a:latin typeface="Gill Sans MT" charset="0"/>
            </a:endParaRPr>
          </a:p>
        </p:txBody>
      </p:sp>
      <p:sp>
        <p:nvSpPr>
          <p:cNvPr id="51" name="TextBox 50"/>
          <p:cNvSpPr txBox="1"/>
          <p:nvPr/>
        </p:nvSpPr>
        <p:spPr>
          <a:xfrm>
            <a:off x="1752600" y="1684304"/>
            <a:ext cx="2934858" cy="1077218"/>
          </a:xfrm>
          <a:prstGeom prst="rect">
            <a:avLst/>
          </a:prstGeom>
          <a:noFill/>
        </p:spPr>
        <p:txBody>
          <a:bodyPr wrap="square" rtlCol="0">
            <a:spAutoFit/>
          </a:bodyPr>
          <a:lstStyle/>
          <a:p>
            <a:r>
              <a:rPr lang="en-US" sz="1600" b="1" u="sng" dirty="0" smtClean="0">
                <a:solidFill>
                  <a:srgbClr val="008000"/>
                </a:solidFill>
                <a:latin typeface="+mn-lt"/>
              </a:rPr>
              <a:t>Intervention</a:t>
            </a:r>
            <a:r>
              <a:rPr lang="en-US" sz="1600" b="1" dirty="0" smtClean="0">
                <a:solidFill>
                  <a:srgbClr val="008000"/>
                </a:solidFill>
                <a:latin typeface="+mn-lt"/>
              </a:rPr>
              <a:t>:</a:t>
            </a:r>
          </a:p>
          <a:p>
            <a:r>
              <a:rPr lang="en-US" sz="1600" dirty="0" smtClean="0">
                <a:solidFill>
                  <a:srgbClr val="660066"/>
                </a:solidFill>
                <a:latin typeface="+mn-lt"/>
              </a:rPr>
              <a:t>Baseline</a:t>
            </a:r>
            <a:r>
              <a:rPr lang="en-US" sz="1600" dirty="0" smtClean="0">
                <a:solidFill>
                  <a:srgbClr val="000090"/>
                </a:solidFill>
                <a:latin typeface="+mn-lt"/>
              </a:rPr>
              <a:t> </a:t>
            </a:r>
            <a:r>
              <a:rPr lang="en-US" sz="1600" dirty="0" smtClean="0">
                <a:solidFill>
                  <a:srgbClr val="008000"/>
                </a:solidFill>
                <a:latin typeface="+mn-lt"/>
              </a:rPr>
              <a:t>+ Annual HIV/multi-disease </a:t>
            </a:r>
            <a:r>
              <a:rPr lang="en-US" sz="1600" dirty="0">
                <a:solidFill>
                  <a:srgbClr val="008000"/>
                </a:solidFill>
                <a:latin typeface="+mn-lt"/>
              </a:rPr>
              <a:t>testing </a:t>
            </a:r>
          </a:p>
          <a:p>
            <a:r>
              <a:rPr lang="en-US" sz="1600" dirty="0" smtClean="0">
                <a:solidFill>
                  <a:srgbClr val="008000"/>
                </a:solidFill>
                <a:latin typeface="+mn-lt"/>
              </a:rPr>
              <a:t>Streamlined ART for all HIV+</a:t>
            </a:r>
          </a:p>
        </p:txBody>
      </p:sp>
      <p:sp>
        <p:nvSpPr>
          <p:cNvPr id="54" name="TextBox 53"/>
          <p:cNvSpPr txBox="1"/>
          <p:nvPr/>
        </p:nvSpPr>
        <p:spPr>
          <a:xfrm>
            <a:off x="1713342" y="3825821"/>
            <a:ext cx="3087258" cy="743793"/>
          </a:xfrm>
          <a:prstGeom prst="rect">
            <a:avLst/>
          </a:prstGeom>
          <a:noFill/>
        </p:spPr>
        <p:txBody>
          <a:bodyPr wrap="square" rtlCol="0">
            <a:spAutoFit/>
          </a:bodyPr>
          <a:lstStyle/>
          <a:p>
            <a:pPr>
              <a:lnSpc>
                <a:spcPts val="1680"/>
              </a:lnSpc>
            </a:pPr>
            <a:r>
              <a:rPr lang="en-US" sz="1600" b="1" u="sng" dirty="0" smtClean="0">
                <a:solidFill>
                  <a:srgbClr val="660066"/>
                </a:solidFill>
                <a:latin typeface="+mn-lt"/>
              </a:rPr>
              <a:t>Active Control</a:t>
            </a:r>
            <a:r>
              <a:rPr lang="en-US" sz="1600" b="1" dirty="0" smtClean="0">
                <a:solidFill>
                  <a:srgbClr val="660066"/>
                </a:solidFill>
                <a:latin typeface="+mn-lt"/>
              </a:rPr>
              <a:t>:</a:t>
            </a:r>
          </a:p>
          <a:p>
            <a:pPr>
              <a:lnSpc>
                <a:spcPts val="1680"/>
              </a:lnSpc>
            </a:pPr>
            <a:r>
              <a:rPr lang="en-US" sz="1600" dirty="0" smtClean="0">
                <a:solidFill>
                  <a:srgbClr val="660066"/>
                </a:solidFill>
                <a:latin typeface="+mn-lt"/>
              </a:rPr>
              <a:t>Baseline HIV/</a:t>
            </a:r>
            <a:r>
              <a:rPr lang="en-US" sz="1600" dirty="0" smtClean="0">
                <a:solidFill>
                  <a:srgbClr val="660066"/>
                </a:solidFill>
              </a:rPr>
              <a:t>m</a:t>
            </a:r>
            <a:r>
              <a:rPr lang="en-US" sz="1600" dirty="0" smtClean="0">
                <a:solidFill>
                  <a:srgbClr val="660066"/>
                </a:solidFill>
                <a:latin typeface="+mn-lt"/>
              </a:rPr>
              <a:t>ulti-disease testing </a:t>
            </a:r>
          </a:p>
          <a:p>
            <a:pPr>
              <a:lnSpc>
                <a:spcPts val="1680"/>
              </a:lnSpc>
            </a:pPr>
            <a:r>
              <a:rPr lang="en-US" sz="1600" dirty="0" smtClean="0">
                <a:solidFill>
                  <a:srgbClr val="660066"/>
                </a:solidFill>
                <a:latin typeface="+mn-lt"/>
              </a:rPr>
              <a:t>Country-guided ART</a:t>
            </a:r>
            <a:endParaRPr lang="en-US" sz="1600" dirty="0">
              <a:solidFill>
                <a:srgbClr val="660066"/>
              </a:solidFill>
              <a:latin typeface="+mn-lt"/>
            </a:endParaRPr>
          </a:p>
        </p:txBody>
      </p:sp>
      <p:sp>
        <p:nvSpPr>
          <p:cNvPr id="59" name="TextBox 124"/>
          <p:cNvSpPr txBox="1">
            <a:spLocks noChangeArrowheads="1"/>
          </p:cNvSpPr>
          <p:nvPr/>
        </p:nvSpPr>
        <p:spPr bwMode="auto">
          <a:xfrm>
            <a:off x="4885495" y="2917746"/>
            <a:ext cx="1339088" cy="718137"/>
          </a:xfrm>
          <a:prstGeom prst="rect">
            <a:avLst/>
          </a:prstGeom>
          <a:solidFill>
            <a:srgbClr val="000090"/>
          </a:solidFill>
          <a:ln>
            <a:solidFill>
              <a:srgbClr val="000090"/>
            </a:solidFill>
          </a:ln>
        </p:spPr>
        <p:txBody>
          <a:bodyPr wrap="square" lIns="71113" tIns="35556" rIns="71113" bIns="35556">
            <a:spAutoFit/>
          </a:bodyPr>
          <a:lstStyle>
            <a:lvl1pPr defTabSz="711200" eaLnBrk="0" hangingPunct="0">
              <a:defRPr sz="2400">
                <a:solidFill>
                  <a:schemeClr val="tx1"/>
                </a:solidFill>
                <a:latin typeface="Arial" charset="0"/>
                <a:ea typeface="ＭＳ Ｐゴシック" charset="0"/>
                <a:cs typeface="ＭＳ Ｐゴシック" charset="0"/>
              </a:defRPr>
            </a:lvl1pPr>
            <a:lvl2pPr marL="742950" indent="-285750" defTabSz="711200" eaLnBrk="0" hangingPunct="0">
              <a:defRPr sz="2400">
                <a:solidFill>
                  <a:schemeClr val="tx1"/>
                </a:solidFill>
                <a:latin typeface="Arial" charset="0"/>
                <a:ea typeface="ＭＳ Ｐゴシック" charset="0"/>
              </a:defRPr>
            </a:lvl2pPr>
            <a:lvl3pPr marL="1143000" indent="-228600" defTabSz="711200" eaLnBrk="0" hangingPunct="0">
              <a:defRPr sz="2400">
                <a:solidFill>
                  <a:schemeClr val="tx1"/>
                </a:solidFill>
                <a:latin typeface="Arial" charset="0"/>
                <a:ea typeface="ＭＳ Ｐゴシック" charset="0"/>
              </a:defRPr>
            </a:lvl3pPr>
            <a:lvl4pPr marL="1600200" indent="-228600" defTabSz="711200" eaLnBrk="0" hangingPunct="0">
              <a:defRPr sz="2400">
                <a:solidFill>
                  <a:schemeClr val="tx1"/>
                </a:solidFill>
                <a:latin typeface="Arial" charset="0"/>
                <a:ea typeface="ＭＳ Ｐゴシック" charset="0"/>
              </a:defRPr>
            </a:lvl4pPr>
            <a:lvl5pPr marL="2057400" indent="-228600" defTabSz="711200" eaLnBrk="0" hangingPunct="0">
              <a:defRPr sz="2400">
                <a:solidFill>
                  <a:schemeClr val="tx1"/>
                </a:solidFill>
                <a:latin typeface="Arial" charset="0"/>
                <a:ea typeface="ＭＳ Ｐゴシック" charset="0"/>
              </a:defRPr>
            </a:lvl5pPr>
            <a:lvl6pPr marL="2514600" indent="-228600" defTabSz="7112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112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112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112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dirty="0" smtClean="0">
                <a:solidFill>
                  <a:schemeClr val="bg1"/>
                </a:solidFill>
                <a:latin typeface="Gill Sans MT" charset="0"/>
              </a:rPr>
              <a:t>Re-randomize original 32 communities</a:t>
            </a:r>
            <a:endParaRPr lang="en-US" sz="1400" b="1" dirty="0">
              <a:solidFill>
                <a:schemeClr val="bg1"/>
              </a:solidFill>
              <a:latin typeface="Gill Sans MT" charset="0"/>
            </a:endParaRPr>
          </a:p>
        </p:txBody>
      </p:sp>
      <p:sp>
        <p:nvSpPr>
          <p:cNvPr id="104" name="TextBox 103"/>
          <p:cNvSpPr txBox="1"/>
          <p:nvPr/>
        </p:nvSpPr>
        <p:spPr>
          <a:xfrm>
            <a:off x="6553200" y="1499382"/>
            <a:ext cx="2590800" cy="1569660"/>
          </a:xfrm>
          <a:prstGeom prst="rect">
            <a:avLst/>
          </a:prstGeom>
          <a:noFill/>
        </p:spPr>
        <p:txBody>
          <a:bodyPr wrap="square" rtlCol="0">
            <a:spAutoFit/>
          </a:bodyPr>
          <a:lstStyle/>
          <a:p>
            <a:r>
              <a:rPr lang="en-US" sz="1600" b="1" u="sng" dirty="0" smtClean="0">
                <a:solidFill>
                  <a:srgbClr val="008000"/>
                </a:solidFill>
              </a:rPr>
              <a:t>Intervention:</a:t>
            </a:r>
          </a:p>
          <a:p>
            <a:r>
              <a:rPr lang="en-US" sz="1600" dirty="0" smtClean="0">
                <a:solidFill>
                  <a:srgbClr val="660066"/>
                </a:solidFill>
                <a:latin typeface="+mj-lt"/>
              </a:rPr>
              <a:t>Baseline </a:t>
            </a:r>
            <a:r>
              <a:rPr lang="en-US" sz="1600" dirty="0" smtClean="0">
                <a:solidFill>
                  <a:srgbClr val="660066"/>
                </a:solidFill>
              </a:rPr>
              <a:t>HIV+</a:t>
            </a:r>
          </a:p>
          <a:p>
            <a:r>
              <a:rPr lang="en-US" sz="1600" dirty="0" smtClean="0">
                <a:solidFill>
                  <a:srgbClr val="660066"/>
                </a:solidFill>
                <a:latin typeface="+mj-lt"/>
              </a:rPr>
              <a:t>Streamlined </a:t>
            </a:r>
            <a:r>
              <a:rPr lang="en-US" sz="1600" dirty="0">
                <a:solidFill>
                  <a:srgbClr val="660066"/>
                </a:solidFill>
                <a:latin typeface="+mj-lt"/>
              </a:rPr>
              <a:t>ART for all </a:t>
            </a:r>
            <a:r>
              <a:rPr lang="en-US" sz="1600" dirty="0" smtClean="0">
                <a:solidFill>
                  <a:srgbClr val="660066"/>
                </a:solidFill>
                <a:latin typeface="+mj-lt"/>
              </a:rPr>
              <a:t>HIV</a:t>
            </a:r>
            <a:r>
              <a:rPr lang="en-US" sz="1600" dirty="0">
                <a:solidFill>
                  <a:srgbClr val="660066"/>
                </a:solidFill>
                <a:latin typeface="+mj-lt"/>
              </a:rPr>
              <a:t>+</a:t>
            </a:r>
            <a:endParaRPr lang="en-US" sz="1600" dirty="0" smtClean="0">
              <a:solidFill>
                <a:srgbClr val="660066"/>
              </a:solidFill>
              <a:latin typeface="+mj-lt"/>
            </a:endParaRPr>
          </a:p>
          <a:p>
            <a:r>
              <a:rPr lang="en-US" sz="1600" dirty="0" smtClean="0">
                <a:solidFill>
                  <a:srgbClr val="008000"/>
                </a:solidFill>
                <a:latin typeface="+mj-lt"/>
              </a:rPr>
              <a:t>Targeted </a:t>
            </a:r>
            <a:r>
              <a:rPr lang="en-US" sz="1600" dirty="0" err="1">
                <a:solidFill>
                  <a:srgbClr val="008000"/>
                </a:solidFill>
                <a:latin typeface="+mj-lt"/>
              </a:rPr>
              <a:t>PrEP</a:t>
            </a:r>
            <a:endParaRPr lang="en-US" sz="1600" dirty="0">
              <a:solidFill>
                <a:srgbClr val="008000"/>
              </a:solidFill>
              <a:latin typeface="+mj-lt"/>
            </a:endParaRPr>
          </a:p>
          <a:p>
            <a:r>
              <a:rPr lang="en-US" sz="1600" dirty="0" smtClean="0">
                <a:solidFill>
                  <a:srgbClr val="008000"/>
                </a:solidFill>
                <a:latin typeface="+mj-lt"/>
              </a:rPr>
              <a:t>Targeted cascade optimization</a:t>
            </a:r>
            <a:endParaRPr lang="en-US" sz="1600" dirty="0" smtClean="0">
              <a:solidFill>
                <a:srgbClr val="008000"/>
              </a:solidFill>
            </a:endParaRPr>
          </a:p>
        </p:txBody>
      </p:sp>
      <p:sp>
        <p:nvSpPr>
          <p:cNvPr id="110" name="TextBox 109"/>
          <p:cNvSpPr txBox="1"/>
          <p:nvPr/>
        </p:nvSpPr>
        <p:spPr>
          <a:xfrm>
            <a:off x="6553200" y="3799516"/>
            <a:ext cx="2286000" cy="959237"/>
          </a:xfrm>
          <a:prstGeom prst="rect">
            <a:avLst/>
          </a:prstGeom>
          <a:noFill/>
        </p:spPr>
        <p:txBody>
          <a:bodyPr wrap="square" rtlCol="0">
            <a:spAutoFit/>
          </a:bodyPr>
          <a:lstStyle/>
          <a:p>
            <a:pPr>
              <a:lnSpc>
                <a:spcPts val="1680"/>
              </a:lnSpc>
            </a:pPr>
            <a:r>
              <a:rPr lang="en-US" sz="1600" b="1" u="sng" dirty="0" smtClean="0">
                <a:solidFill>
                  <a:srgbClr val="660066"/>
                </a:solidFill>
                <a:latin typeface="+mn-lt"/>
              </a:rPr>
              <a:t>Active Control</a:t>
            </a:r>
            <a:r>
              <a:rPr lang="en-US" sz="1600" b="1" dirty="0" smtClean="0">
                <a:solidFill>
                  <a:srgbClr val="660066"/>
                </a:solidFill>
                <a:latin typeface="+mn-lt"/>
              </a:rPr>
              <a:t>:</a:t>
            </a:r>
          </a:p>
          <a:p>
            <a:pPr>
              <a:lnSpc>
                <a:spcPts val="1680"/>
              </a:lnSpc>
            </a:pPr>
            <a:r>
              <a:rPr lang="en-US" sz="1600" dirty="0" smtClean="0">
                <a:solidFill>
                  <a:srgbClr val="660066"/>
                </a:solidFill>
                <a:latin typeface="+mn-lt"/>
              </a:rPr>
              <a:t>Baseline HIV testing </a:t>
            </a:r>
          </a:p>
          <a:p>
            <a:pPr>
              <a:lnSpc>
                <a:spcPts val="1680"/>
              </a:lnSpc>
            </a:pPr>
            <a:r>
              <a:rPr lang="en-US" sz="1600" dirty="0" smtClean="0">
                <a:solidFill>
                  <a:srgbClr val="660066"/>
                </a:solidFill>
                <a:latin typeface="+mn-lt"/>
              </a:rPr>
              <a:t>Streamlined ART for all HIV+</a:t>
            </a:r>
            <a:endParaRPr lang="en-US" sz="1600" dirty="0">
              <a:solidFill>
                <a:srgbClr val="660066"/>
              </a:solidFill>
              <a:latin typeface="+mn-lt"/>
            </a:endParaRPr>
          </a:p>
        </p:txBody>
      </p:sp>
      <p:sp>
        <p:nvSpPr>
          <p:cNvPr id="111" name="TextBox 124"/>
          <p:cNvSpPr txBox="1">
            <a:spLocks noChangeArrowheads="1"/>
          </p:cNvSpPr>
          <p:nvPr/>
        </p:nvSpPr>
        <p:spPr bwMode="auto">
          <a:xfrm>
            <a:off x="990600" y="1153806"/>
            <a:ext cx="3657600" cy="348805"/>
          </a:xfrm>
          <a:prstGeom prst="rect">
            <a:avLst/>
          </a:prstGeom>
          <a:solidFill>
            <a:srgbClr val="800000"/>
          </a:solidFill>
          <a:ln>
            <a:solidFill>
              <a:srgbClr val="800000"/>
            </a:solidFill>
          </a:ln>
        </p:spPr>
        <p:txBody>
          <a:bodyPr wrap="square" lIns="71113" tIns="35556" rIns="71113" bIns="35556">
            <a:spAutoFit/>
          </a:bodyPr>
          <a:lstStyle>
            <a:lvl1pPr defTabSz="711200" eaLnBrk="0" hangingPunct="0">
              <a:defRPr sz="2400">
                <a:solidFill>
                  <a:schemeClr val="tx1"/>
                </a:solidFill>
                <a:latin typeface="Arial" charset="0"/>
                <a:ea typeface="ＭＳ Ｐゴシック" charset="0"/>
                <a:cs typeface="ＭＳ Ｐゴシック" charset="0"/>
              </a:defRPr>
            </a:lvl1pPr>
            <a:lvl2pPr marL="742950" indent="-285750" defTabSz="711200" eaLnBrk="0" hangingPunct="0">
              <a:defRPr sz="2400">
                <a:solidFill>
                  <a:schemeClr val="tx1"/>
                </a:solidFill>
                <a:latin typeface="Arial" charset="0"/>
                <a:ea typeface="ＭＳ Ｐゴシック" charset="0"/>
              </a:defRPr>
            </a:lvl2pPr>
            <a:lvl3pPr marL="1143000" indent="-228600" defTabSz="711200" eaLnBrk="0" hangingPunct="0">
              <a:defRPr sz="2400">
                <a:solidFill>
                  <a:schemeClr val="tx1"/>
                </a:solidFill>
                <a:latin typeface="Arial" charset="0"/>
                <a:ea typeface="ＭＳ Ｐゴシック" charset="0"/>
              </a:defRPr>
            </a:lvl3pPr>
            <a:lvl4pPr marL="1600200" indent="-228600" defTabSz="711200" eaLnBrk="0" hangingPunct="0">
              <a:defRPr sz="2400">
                <a:solidFill>
                  <a:schemeClr val="tx1"/>
                </a:solidFill>
                <a:latin typeface="Arial" charset="0"/>
                <a:ea typeface="ＭＳ Ｐゴシック" charset="0"/>
              </a:defRPr>
            </a:lvl4pPr>
            <a:lvl5pPr marL="2057400" indent="-228600" defTabSz="711200" eaLnBrk="0" hangingPunct="0">
              <a:defRPr sz="2400">
                <a:solidFill>
                  <a:schemeClr val="tx1"/>
                </a:solidFill>
                <a:latin typeface="Arial" charset="0"/>
                <a:ea typeface="ＭＳ Ｐゴシック" charset="0"/>
              </a:defRPr>
            </a:lvl5pPr>
            <a:lvl6pPr marL="2514600" indent="-228600" defTabSz="7112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112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112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112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smtClean="0">
                <a:solidFill>
                  <a:schemeClr val="bg1"/>
                </a:solidFill>
                <a:latin typeface="Gill Sans MT" charset="0"/>
              </a:rPr>
              <a:t>1</a:t>
            </a:r>
            <a:r>
              <a:rPr lang="en-US" sz="1800" b="1" baseline="30000" smtClean="0">
                <a:solidFill>
                  <a:schemeClr val="bg1"/>
                </a:solidFill>
                <a:latin typeface="Gill Sans MT" charset="0"/>
              </a:rPr>
              <a:t>st</a:t>
            </a:r>
            <a:r>
              <a:rPr lang="en-US" sz="1800" b="1" smtClean="0">
                <a:solidFill>
                  <a:schemeClr val="bg1"/>
                </a:solidFill>
                <a:latin typeface="Gill Sans MT" charset="0"/>
              </a:rPr>
              <a:t> PHASE</a:t>
            </a:r>
            <a:endParaRPr lang="en-US" sz="1800" b="1" dirty="0">
              <a:solidFill>
                <a:schemeClr val="bg1"/>
              </a:solidFill>
              <a:latin typeface="Gill Sans MT" charset="0"/>
            </a:endParaRPr>
          </a:p>
        </p:txBody>
      </p:sp>
      <p:sp>
        <p:nvSpPr>
          <p:cNvPr id="112" name="TextBox 124"/>
          <p:cNvSpPr txBox="1">
            <a:spLocks noChangeArrowheads="1"/>
          </p:cNvSpPr>
          <p:nvPr/>
        </p:nvSpPr>
        <p:spPr bwMode="auto">
          <a:xfrm>
            <a:off x="4800600" y="1153806"/>
            <a:ext cx="3886200" cy="348805"/>
          </a:xfrm>
          <a:prstGeom prst="rect">
            <a:avLst/>
          </a:prstGeom>
          <a:solidFill>
            <a:srgbClr val="000090"/>
          </a:solidFill>
          <a:ln>
            <a:solidFill>
              <a:srgbClr val="660066"/>
            </a:solidFill>
          </a:ln>
        </p:spPr>
        <p:txBody>
          <a:bodyPr wrap="square" lIns="71113" tIns="35556" rIns="71113" bIns="35556">
            <a:spAutoFit/>
          </a:bodyPr>
          <a:lstStyle>
            <a:lvl1pPr defTabSz="711200" eaLnBrk="0" hangingPunct="0">
              <a:defRPr sz="2400">
                <a:solidFill>
                  <a:schemeClr val="tx1"/>
                </a:solidFill>
                <a:latin typeface="Arial" charset="0"/>
                <a:ea typeface="ＭＳ Ｐゴシック" charset="0"/>
                <a:cs typeface="ＭＳ Ｐゴシック" charset="0"/>
              </a:defRPr>
            </a:lvl1pPr>
            <a:lvl2pPr marL="742950" indent="-285750" defTabSz="711200" eaLnBrk="0" hangingPunct="0">
              <a:defRPr sz="2400">
                <a:solidFill>
                  <a:schemeClr val="tx1"/>
                </a:solidFill>
                <a:latin typeface="Arial" charset="0"/>
                <a:ea typeface="ＭＳ Ｐゴシック" charset="0"/>
              </a:defRPr>
            </a:lvl2pPr>
            <a:lvl3pPr marL="1143000" indent="-228600" defTabSz="711200" eaLnBrk="0" hangingPunct="0">
              <a:defRPr sz="2400">
                <a:solidFill>
                  <a:schemeClr val="tx1"/>
                </a:solidFill>
                <a:latin typeface="Arial" charset="0"/>
                <a:ea typeface="ＭＳ Ｐゴシック" charset="0"/>
              </a:defRPr>
            </a:lvl3pPr>
            <a:lvl4pPr marL="1600200" indent="-228600" defTabSz="711200" eaLnBrk="0" hangingPunct="0">
              <a:defRPr sz="2400">
                <a:solidFill>
                  <a:schemeClr val="tx1"/>
                </a:solidFill>
                <a:latin typeface="Arial" charset="0"/>
                <a:ea typeface="ＭＳ Ｐゴシック" charset="0"/>
              </a:defRPr>
            </a:lvl4pPr>
            <a:lvl5pPr marL="2057400" indent="-228600" defTabSz="711200" eaLnBrk="0" hangingPunct="0">
              <a:defRPr sz="2400">
                <a:solidFill>
                  <a:schemeClr val="tx1"/>
                </a:solidFill>
                <a:latin typeface="Arial" charset="0"/>
                <a:ea typeface="ＭＳ Ｐゴシック" charset="0"/>
              </a:defRPr>
            </a:lvl5pPr>
            <a:lvl6pPr marL="2514600" indent="-228600" defTabSz="7112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112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112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112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smtClean="0">
                <a:solidFill>
                  <a:schemeClr val="bg1"/>
                </a:solidFill>
                <a:latin typeface="Gill Sans MT" charset="0"/>
              </a:rPr>
              <a:t>2</a:t>
            </a:r>
            <a:r>
              <a:rPr lang="en-US" sz="1800" b="1" baseline="30000" dirty="0" smtClean="0">
                <a:solidFill>
                  <a:schemeClr val="bg1"/>
                </a:solidFill>
                <a:latin typeface="Gill Sans MT" charset="0"/>
              </a:rPr>
              <a:t>nd</a:t>
            </a:r>
            <a:r>
              <a:rPr lang="en-US" sz="1800" b="1" dirty="0" smtClean="0">
                <a:solidFill>
                  <a:schemeClr val="bg1"/>
                </a:solidFill>
                <a:latin typeface="Gill Sans MT" charset="0"/>
              </a:rPr>
              <a:t> PHASE</a:t>
            </a:r>
            <a:endParaRPr lang="en-US" sz="1800" b="1" dirty="0">
              <a:solidFill>
                <a:schemeClr val="bg1"/>
              </a:solidFill>
              <a:latin typeface="Gill Sans MT" charset="0"/>
            </a:endParaRPr>
          </a:p>
        </p:txBody>
      </p:sp>
      <p:sp>
        <p:nvSpPr>
          <p:cNvPr id="45" name="TextBox 124"/>
          <p:cNvSpPr txBox="1">
            <a:spLocks noChangeArrowheads="1"/>
          </p:cNvSpPr>
          <p:nvPr/>
        </p:nvSpPr>
        <p:spPr bwMode="auto">
          <a:xfrm>
            <a:off x="65771" y="2924653"/>
            <a:ext cx="1479884" cy="718137"/>
          </a:xfrm>
          <a:prstGeom prst="rect">
            <a:avLst/>
          </a:prstGeom>
          <a:solidFill>
            <a:srgbClr val="800000"/>
          </a:solidFill>
          <a:ln>
            <a:solidFill>
              <a:srgbClr val="800000"/>
            </a:solidFill>
          </a:ln>
        </p:spPr>
        <p:txBody>
          <a:bodyPr wrap="square" lIns="71113" tIns="35556" rIns="71113" bIns="35556">
            <a:spAutoFit/>
          </a:bodyPr>
          <a:lstStyle>
            <a:lvl1pPr defTabSz="711200" eaLnBrk="0" hangingPunct="0">
              <a:defRPr sz="2400">
                <a:solidFill>
                  <a:schemeClr val="tx1"/>
                </a:solidFill>
                <a:latin typeface="Arial" charset="0"/>
                <a:ea typeface="ＭＳ Ｐゴシック" charset="0"/>
                <a:cs typeface="ＭＳ Ｐゴシック" charset="0"/>
              </a:defRPr>
            </a:lvl1pPr>
            <a:lvl2pPr marL="742950" indent="-285750" defTabSz="711200" eaLnBrk="0" hangingPunct="0">
              <a:defRPr sz="2400">
                <a:solidFill>
                  <a:schemeClr val="tx1"/>
                </a:solidFill>
                <a:latin typeface="Arial" charset="0"/>
                <a:ea typeface="ＭＳ Ｐゴシック" charset="0"/>
              </a:defRPr>
            </a:lvl2pPr>
            <a:lvl3pPr marL="1143000" indent="-228600" defTabSz="711200" eaLnBrk="0" hangingPunct="0">
              <a:defRPr sz="2400">
                <a:solidFill>
                  <a:schemeClr val="tx1"/>
                </a:solidFill>
                <a:latin typeface="Arial" charset="0"/>
                <a:ea typeface="ＭＳ Ｐゴシック" charset="0"/>
              </a:defRPr>
            </a:lvl3pPr>
            <a:lvl4pPr marL="1600200" indent="-228600" defTabSz="711200" eaLnBrk="0" hangingPunct="0">
              <a:defRPr sz="2400">
                <a:solidFill>
                  <a:schemeClr val="tx1"/>
                </a:solidFill>
                <a:latin typeface="Arial" charset="0"/>
                <a:ea typeface="ＭＳ Ｐゴシック" charset="0"/>
              </a:defRPr>
            </a:lvl4pPr>
            <a:lvl5pPr marL="2057400" indent="-228600" defTabSz="711200" eaLnBrk="0" hangingPunct="0">
              <a:defRPr sz="2400">
                <a:solidFill>
                  <a:schemeClr val="tx1"/>
                </a:solidFill>
                <a:latin typeface="Arial" charset="0"/>
                <a:ea typeface="ＭＳ Ｐゴシック" charset="0"/>
              </a:defRPr>
            </a:lvl5pPr>
            <a:lvl6pPr marL="2514600" indent="-228600" defTabSz="7112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112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112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112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dirty="0" smtClean="0">
                <a:solidFill>
                  <a:srgbClr val="FFFFFF"/>
                </a:solidFill>
                <a:latin typeface="Gill Sans MT" charset="0"/>
              </a:rPr>
              <a:t>Randomize 32 pair-matched communities</a:t>
            </a:r>
            <a:endParaRPr lang="en-US" sz="1400" b="1" dirty="0">
              <a:solidFill>
                <a:srgbClr val="FFFFFF"/>
              </a:solidFill>
              <a:latin typeface="Gill Sans MT" charset="0"/>
            </a:endParaRPr>
          </a:p>
        </p:txBody>
      </p:sp>
      <p:sp>
        <p:nvSpPr>
          <p:cNvPr id="101" name="TextBox 124"/>
          <p:cNvSpPr txBox="1">
            <a:spLocks noChangeArrowheads="1"/>
          </p:cNvSpPr>
          <p:nvPr/>
        </p:nvSpPr>
        <p:spPr bwMode="auto">
          <a:xfrm>
            <a:off x="4700583" y="1660187"/>
            <a:ext cx="1524000" cy="502694"/>
          </a:xfrm>
          <a:prstGeom prst="rect">
            <a:avLst/>
          </a:prstGeom>
          <a:noFill/>
          <a:ln>
            <a:noFill/>
          </a:ln>
        </p:spPr>
        <p:txBody>
          <a:bodyPr wrap="square" lIns="71113" tIns="35556" rIns="71113" bIns="35556">
            <a:spAutoFit/>
          </a:bodyPr>
          <a:lstStyle>
            <a:lvl1pPr defTabSz="711200" eaLnBrk="0" hangingPunct="0">
              <a:defRPr sz="2400">
                <a:solidFill>
                  <a:schemeClr val="tx1"/>
                </a:solidFill>
                <a:latin typeface="Arial" charset="0"/>
                <a:ea typeface="ＭＳ Ｐゴシック" charset="0"/>
                <a:cs typeface="ＭＳ Ｐゴシック" charset="0"/>
              </a:defRPr>
            </a:lvl1pPr>
            <a:lvl2pPr marL="742950" indent="-285750" defTabSz="711200" eaLnBrk="0" hangingPunct="0">
              <a:defRPr sz="2400">
                <a:solidFill>
                  <a:schemeClr val="tx1"/>
                </a:solidFill>
                <a:latin typeface="Arial" charset="0"/>
                <a:ea typeface="ＭＳ Ｐゴシック" charset="0"/>
              </a:defRPr>
            </a:lvl2pPr>
            <a:lvl3pPr marL="1143000" indent="-228600" defTabSz="711200" eaLnBrk="0" hangingPunct="0">
              <a:defRPr sz="2400">
                <a:solidFill>
                  <a:schemeClr val="tx1"/>
                </a:solidFill>
                <a:latin typeface="Arial" charset="0"/>
                <a:ea typeface="ＭＳ Ｐゴシック" charset="0"/>
              </a:defRPr>
            </a:lvl3pPr>
            <a:lvl4pPr marL="1600200" indent="-228600" defTabSz="711200" eaLnBrk="0" hangingPunct="0">
              <a:defRPr sz="2400">
                <a:solidFill>
                  <a:schemeClr val="tx1"/>
                </a:solidFill>
                <a:latin typeface="Arial" charset="0"/>
                <a:ea typeface="ＭＳ Ｐゴシック" charset="0"/>
              </a:defRPr>
            </a:lvl4pPr>
            <a:lvl5pPr marL="2057400" indent="-228600" defTabSz="711200" eaLnBrk="0" hangingPunct="0">
              <a:defRPr sz="2400">
                <a:solidFill>
                  <a:schemeClr val="tx1"/>
                </a:solidFill>
                <a:latin typeface="Arial" charset="0"/>
                <a:ea typeface="ＭＳ Ｐゴシック" charset="0"/>
              </a:defRPr>
            </a:lvl5pPr>
            <a:lvl6pPr marL="2514600" indent="-228600" defTabSz="7112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112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112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112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dirty="0" smtClean="0">
                <a:solidFill>
                  <a:srgbClr val="008000"/>
                </a:solidFill>
                <a:latin typeface="Gill Sans MT" charset="0"/>
              </a:rPr>
              <a:t>16 Intervention</a:t>
            </a:r>
          </a:p>
          <a:p>
            <a:pPr algn="ctr" eaLnBrk="1" hangingPunct="1"/>
            <a:r>
              <a:rPr lang="en-US" sz="1400" b="1" dirty="0" smtClean="0">
                <a:solidFill>
                  <a:srgbClr val="008000"/>
                </a:solidFill>
                <a:latin typeface="Gill Sans MT" charset="0"/>
              </a:rPr>
              <a:t>Communities</a:t>
            </a:r>
            <a:endParaRPr lang="en-US" sz="1400" b="1" dirty="0">
              <a:solidFill>
                <a:srgbClr val="008000"/>
              </a:solidFill>
              <a:latin typeface="Gill Sans MT" charset="0"/>
            </a:endParaRPr>
          </a:p>
        </p:txBody>
      </p:sp>
      <p:sp>
        <p:nvSpPr>
          <p:cNvPr id="130" name="TextBox 124"/>
          <p:cNvSpPr txBox="1">
            <a:spLocks noChangeArrowheads="1"/>
          </p:cNvSpPr>
          <p:nvPr/>
        </p:nvSpPr>
        <p:spPr bwMode="auto">
          <a:xfrm>
            <a:off x="4929529" y="3799516"/>
            <a:ext cx="1390007" cy="502694"/>
          </a:xfrm>
          <a:prstGeom prst="rect">
            <a:avLst/>
          </a:prstGeom>
          <a:noFill/>
          <a:ln>
            <a:noFill/>
          </a:ln>
        </p:spPr>
        <p:txBody>
          <a:bodyPr wrap="square" lIns="71113" tIns="35556" rIns="71113" bIns="35556">
            <a:spAutoFit/>
          </a:bodyPr>
          <a:lstStyle>
            <a:lvl1pPr defTabSz="711200" eaLnBrk="0" hangingPunct="0">
              <a:defRPr sz="2400">
                <a:solidFill>
                  <a:schemeClr val="tx1"/>
                </a:solidFill>
                <a:latin typeface="Arial" charset="0"/>
                <a:ea typeface="ＭＳ Ｐゴシック" charset="0"/>
                <a:cs typeface="ＭＳ Ｐゴシック" charset="0"/>
              </a:defRPr>
            </a:lvl1pPr>
            <a:lvl2pPr marL="742950" indent="-285750" defTabSz="711200" eaLnBrk="0" hangingPunct="0">
              <a:defRPr sz="2400">
                <a:solidFill>
                  <a:schemeClr val="tx1"/>
                </a:solidFill>
                <a:latin typeface="Arial" charset="0"/>
                <a:ea typeface="ＭＳ Ｐゴシック" charset="0"/>
              </a:defRPr>
            </a:lvl2pPr>
            <a:lvl3pPr marL="1143000" indent="-228600" defTabSz="711200" eaLnBrk="0" hangingPunct="0">
              <a:defRPr sz="2400">
                <a:solidFill>
                  <a:schemeClr val="tx1"/>
                </a:solidFill>
                <a:latin typeface="Arial" charset="0"/>
                <a:ea typeface="ＭＳ Ｐゴシック" charset="0"/>
              </a:defRPr>
            </a:lvl3pPr>
            <a:lvl4pPr marL="1600200" indent="-228600" defTabSz="711200" eaLnBrk="0" hangingPunct="0">
              <a:defRPr sz="2400">
                <a:solidFill>
                  <a:schemeClr val="tx1"/>
                </a:solidFill>
                <a:latin typeface="Arial" charset="0"/>
                <a:ea typeface="ＭＳ Ｐゴシック" charset="0"/>
              </a:defRPr>
            </a:lvl4pPr>
            <a:lvl5pPr marL="2057400" indent="-228600" defTabSz="711200" eaLnBrk="0" hangingPunct="0">
              <a:defRPr sz="2400">
                <a:solidFill>
                  <a:schemeClr val="tx1"/>
                </a:solidFill>
                <a:latin typeface="Arial" charset="0"/>
                <a:ea typeface="ＭＳ Ｐゴシック" charset="0"/>
              </a:defRPr>
            </a:lvl5pPr>
            <a:lvl6pPr marL="2514600" indent="-228600" defTabSz="7112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112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112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112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dirty="0" smtClean="0">
                <a:solidFill>
                  <a:srgbClr val="660066"/>
                </a:solidFill>
                <a:latin typeface="Gill Sans MT" charset="0"/>
              </a:rPr>
              <a:t>16 Control</a:t>
            </a:r>
          </a:p>
          <a:p>
            <a:pPr algn="ctr" eaLnBrk="1" hangingPunct="1"/>
            <a:r>
              <a:rPr lang="en-US" sz="1400" b="1" dirty="0" smtClean="0">
                <a:solidFill>
                  <a:srgbClr val="660066"/>
                </a:solidFill>
                <a:latin typeface="Gill Sans MT" charset="0"/>
              </a:rPr>
              <a:t>Communities</a:t>
            </a:r>
            <a:endParaRPr lang="en-US" sz="1400" b="1" dirty="0">
              <a:solidFill>
                <a:srgbClr val="660066"/>
              </a:solidFill>
              <a:latin typeface="Gill Sans MT" charset="0"/>
            </a:endParaRPr>
          </a:p>
        </p:txBody>
      </p:sp>
      <p:sp>
        <p:nvSpPr>
          <p:cNvPr id="150" name="TextBox 134"/>
          <p:cNvSpPr txBox="1">
            <a:spLocks noChangeArrowheads="1"/>
          </p:cNvSpPr>
          <p:nvPr/>
        </p:nvSpPr>
        <p:spPr bwMode="auto">
          <a:xfrm>
            <a:off x="2348145" y="4965397"/>
            <a:ext cx="2705100" cy="1795355"/>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1113" tIns="35556" rIns="71113" bIns="35556">
            <a:spAutoFit/>
          </a:bodyPr>
          <a:lstStyle>
            <a:lvl1pPr defTabSz="711200">
              <a:defRPr sz="3200">
                <a:solidFill>
                  <a:schemeClr val="tx1"/>
                </a:solidFill>
                <a:latin typeface="Gill Sans MT" charset="0"/>
                <a:ea typeface="ＭＳ Ｐゴシック" charset="0"/>
                <a:cs typeface="ＭＳ Ｐゴシック" charset="0"/>
              </a:defRPr>
            </a:lvl1pPr>
            <a:lvl2pPr defTabSz="711200">
              <a:defRPr sz="2800">
                <a:solidFill>
                  <a:schemeClr val="tx1"/>
                </a:solidFill>
                <a:latin typeface="Gill Sans MT" charset="0"/>
                <a:ea typeface="ＭＳ Ｐゴシック" charset="0"/>
              </a:defRPr>
            </a:lvl2pPr>
            <a:lvl3pPr defTabSz="711200">
              <a:defRPr sz="2400">
                <a:solidFill>
                  <a:schemeClr val="tx1"/>
                </a:solidFill>
                <a:latin typeface="Gill Sans MT" charset="0"/>
                <a:ea typeface="ＭＳ Ｐゴシック" charset="0"/>
              </a:defRPr>
            </a:lvl3pPr>
            <a:lvl4pPr defTabSz="711200">
              <a:defRPr sz="2000">
                <a:solidFill>
                  <a:schemeClr val="tx1"/>
                </a:solidFill>
                <a:latin typeface="Gill Sans MT" charset="0"/>
                <a:ea typeface="ＭＳ Ｐゴシック" charset="0"/>
              </a:defRPr>
            </a:lvl4pPr>
            <a:lvl5pPr defTabSz="711200">
              <a:defRPr sz="2000">
                <a:solidFill>
                  <a:schemeClr val="tx1"/>
                </a:solidFill>
                <a:latin typeface="Gill Sans MT" charset="0"/>
                <a:ea typeface="ＭＳ Ｐゴシック" charset="0"/>
              </a:defRPr>
            </a:lvl5pPr>
            <a:lvl6pPr defTabSz="711200" eaLnBrk="0" hangingPunct="0">
              <a:defRPr sz="2000">
                <a:solidFill>
                  <a:schemeClr val="tx1"/>
                </a:solidFill>
                <a:latin typeface="Gill Sans MT" charset="0"/>
                <a:ea typeface="ＭＳ Ｐゴシック" charset="0"/>
              </a:defRPr>
            </a:lvl6pPr>
            <a:lvl7pPr defTabSz="711200" eaLnBrk="0" hangingPunct="0">
              <a:defRPr sz="2000">
                <a:solidFill>
                  <a:schemeClr val="tx1"/>
                </a:solidFill>
                <a:latin typeface="Gill Sans MT" charset="0"/>
                <a:ea typeface="ＭＳ Ｐゴシック" charset="0"/>
              </a:defRPr>
            </a:lvl7pPr>
            <a:lvl8pPr defTabSz="711200" eaLnBrk="0" hangingPunct="0">
              <a:defRPr sz="2000">
                <a:solidFill>
                  <a:schemeClr val="tx1"/>
                </a:solidFill>
                <a:latin typeface="Gill Sans MT" charset="0"/>
                <a:ea typeface="ＭＳ Ｐゴシック" charset="0"/>
              </a:defRPr>
            </a:lvl8pPr>
            <a:lvl9pPr defTabSz="711200" eaLnBrk="0" hangingPunct="0">
              <a:defRPr sz="2000">
                <a:solidFill>
                  <a:schemeClr val="tx1"/>
                </a:solidFill>
                <a:latin typeface="Gill Sans MT" charset="0"/>
                <a:ea typeface="ＭＳ Ｐゴシック" charset="0"/>
              </a:defRPr>
            </a:lvl9pPr>
          </a:lstStyle>
          <a:p>
            <a:r>
              <a:rPr lang="en-US" sz="1600" b="1" dirty="0" smtClean="0">
                <a:solidFill>
                  <a:srgbClr val="000000"/>
                </a:solidFill>
              </a:rPr>
              <a:t>Secondary Endpoints: Community </a:t>
            </a:r>
            <a:r>
              <a:rPr lang="en-US" sz="1600" b="1" dirty="0">
                <a:solidFill>
                  <a:srgbClr val="000000"/>
                </a:solidFill>
              </a:rPr>
              <a:t>Health</a:t>
            </a:r>
          </a:p>
          <a:p>
            <a:r>
              <a:rPr lang="en-US" sz="1600" dirty="0" smtClean="0">
                <a:solidFill>
                  <a:srgbClr val="000000"/>
                </a:solidFill>
              </a:rPr>
              <a:t>• </a:t>
            </a:r>
            <a:r>
              <a:rPr lang="en-US" sz="1600" dirty="0">
                <a:solidFill>
                  <a:srgbClr val="000000"/>
                </a:solidFill>
              </a:rPr>
              <a:t>HIV population viral metrics</a:t>
            </a:r>
          </a:p>
          <a:p>
            <a:r>
              <a:rPr lang="en-US" sz="1600" dirty="0">
                <a:solidFill>
                  <a:srgbClr val="000000"/>
                </a:solidFill>
              </a:rPr>
              <a:t>• AIDS</a:t>
            </a:r>
          </a:p>
          <a:p>
            <a:r>
              <a:rPr lang="en-US" sz="1600" dirty="0">
                <a:solidFill>
                  <a:srgbClr val="000000"/>
                </a:solidFill>
              </a:rPr>
              <a:t>• Maternal and child health</a:t>
            </a:r>
          </a:p>
          <a:p>
            <a:r>
              <a:rPr lang="en-US" sz="1600" dirty="0">
                <a:solidFill>
                  <a:srgbClr val="000000"/>
                </a:solidFill>
              </a:rPr>
              <a:t>• TB</a:t>
            </a:r>
          </a:p>
          <a:p>
            <a:pPr>
              <a:buFontTx/>
              <a:buChar char="•"/>
            </a:pPr>
            <a:r>
              <a:rPr lang="en-US" sz="1600" dirty="0">
                <a:solidFill>
                  <a:srgbClr val="000000"/>
                </a:solidFill>
              </a:rPr>
              <a:t>NCD (HT, DM) </a:t>
            </a:r>
          </a:p>
        </p:txBody>
      </p:sp>
      <p:sp>
        <p:nvSpPr>
          <p:cNvPr id="151" name="Rectangle 140"/>
          <p:cNvSpPr>
            <a:spLocks noChangeArrowheads="1"/>
          </p:cNvSpPr>
          <p:nvPr/>
        </p:nvSpPr>
        <p:spPr bwMode="auto">
          <a:xfrm>
            <a:off x="5326372" y="4975909"/>
            <a:ext cx="3565433" cy="1795355"/>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71113" tIns="35556" rIns="71113" bIns="35556">
            <a:spAutoFit/>
          </a:bodyPr>
          <a:lstStyle/>
          <a:p>
            <a:pPr defTabSz="711200"/>
            <a:r>
              <a:rPr lang="en-US" sz="1600" b="1" dirty="0" smtClean="0">
                <a:solidFill>
                  <a:srgbClr val="000000"/>
                </a:solidFill>
                <a:latin typeface="Gill Sans MT" charset="0"/>
              </a:rPr>
              <a:t>Secondary Endpoints: </a:t>
            </a:r>
          </a:p>
          <a:p>
            <a:pPr defTabSz="711200"/>
            <a:r>
              <a:rPr lang="en-US" sz="1600" b="1" dirty="0" smtClean="0">
                <a:solidFill>
                  <a:srgbClr val="000000"/>
                </a:solidFill>
                <a:latin typeface="Gill Sans MT" charset="0"/>
              </a:rPr>
              <a:t>Community Productivity, Cost</a:t>
            </a:r>
            <a:endParaRPr lang="en-US" sz="1600" b="1" dirty="0">
              <a:solidFill>
                <a:srgbClr val="000000"/>
              </a:solidFill>
              <a:latin typeface="Gill Sans MT" charset="0"/>
            </a:endParaRPr>
          </a:p>
          <a:p>
            <a:pPr defTabSz="711200"/>
            <a:r>
              <a:rPr lang="en-US" sz="1600" dirty="0">
                <a:solidFill>
                  <a:srgbClr val="000000"/>
                </a:solidFill>
                <a:latin typeface="Gill Sans MT" charset="0"/>
              </a:rPr>
              <a:t>• Workforce participation</a:t>
            </a:r>
          </a:p>
          <a:p>
            <a:pPr defTabSz="711200"/>
            <a:r>
              <a:rPr lang="en-US" sz="1600" dirty="0">
                <a:solidFill>
                  <a:srgbClr val="000000"/>
                </a:solidFill>
                <a:latin typeface="Gill Sans MT" charset="0"/>
              </a:rPr>
              <a:t>• Child </a:t>
            </a:r>
            <a:r>
              <a:rPr lang="en-US" sz="1600" dirty="0" smtClean="0">
                <a:solidFill>
                  <a:srgbClr val="000000"/>
                </a:solidFill>
                <a:latin typeface="Gill Sans MT" charset="0"/>
              </a:rPr>
              <a:t>labor, Education</a:t>
            </a:r>
            <a:endParaRPr lang="en-US" sz="1600" dirty="0">
              <a:solidFill>
                <a:srgbClr val="000000"/>
              </a:solidFill>
              <a:latin typeface="Gill Sans MT" charset="0"/>
            </a:endParaRPr>
          </a:p>
          <a:p>
            <a:pPr defTabSz="711200"/>
            <a:r>
              <a:rPr lang="en-US" sz="1600" dirty="0">
                <a:solidFill>
                  <a:srgbClr val="000000"/>
                </a:solidFill>
                <a:latin typeface="Gill Sans MT" charset="0"/>
              </a:rPr>
              <a:t>• Agricultural </a:t>
            </a:r>
            <a:r>
              <a:rPr lang="en-US" sz="1600" dirty="0" smtClean="0">
                <a:solidFill>
                  <a:srgbClr val="000000"/>
                </a:solidFill>
                <a:latin typeface="Gill Sans MT" charset="0"/>
              </a:rPr>
              <a:t>output, Household income</a:t>
            </a:r>
            <a:endParaRPr lang="en-US" sz="1600" dirty="0">
              <a:solidFill>
                <a:srgbClr val="000000"/>
              </a:solidFill>
              <a:latin typeface="Gill Sans MT" charset="0"/>
            </a:endParaRPr>
          </a:p>
          <a:p>
            <a:pPr defTabSz="711200"/>
            <a:r>
              <a:rPr lang="en-US" sz="1600" dirty="0">
                <a:solidFill>
                  <a:srgbClr val="000000"/>
                </a:solidFill>
                <a:latin typeface="Gill Sans MT" charset="0"/>
              </a:rPr>
              <a:t>• Healthcare </a:t>
            </a:r>
            <a:r>
              <a:rPr lang="en-US" sz="1600" dirty="0" smtClean="0">
                <a:solidFill>
                  <a:srgbClr val="000000"/>
                </a:solidFill>
                <a:latin typeface="Gill Sans MT" charset="0"/>
              </a:rPr>
              <a:t>utilization</a:t>
            </a:r>
          </a:p>
          <a:p>
            <a:pPr marL="120650" indent="-120650" defTabSz="711200">
              <a:buFont typeface="Arial"/>
              <a:buChar char="•"/>
            </a:pPr>
            <a:r>
              <a:rPr lang="en-US" sz="1600" dirty="0" smtClean="0">
                <a:solidFill>
                  <a:srgbClr val="000000"/>
                </a:solidFill>
                <a:latin typeface="Gill Sans MT" charset="0"/>
              </a:rPr>
              <a:t>Costs</a:t>
            </a:r>
            <a:endParaRPr lang="en-US" sz="1600" dirty="0">
              <a:solidFill>
                <a:srgbClr val="000000"/>
              </a:solidFill>
              <a:latin typeface="Gill Sans MT" charset="0"/>
            </a:endParaRPr>
          </a:p>
        </p:txBody>
      </p:sp>
      <p:sp>
        <p:nvSpPr>
          <p:cNvPr id="152" name="TextBox 2"/>
          <p:cNvSpPr txBox="1">
            <a:spLocks noChangeArrowheads="1"/>
          </p:cNvSpPr>
          <p:nvPr/>
        </p:nvSpPr>
        <p:spPr bwMode="auto">
          <a:xfrm>
            <a:off x="227548" y="4975909"/>
            <a:ext cx="1953456" cy="58477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Gill Sans MT" charset="0"/>
                <a:ea typeface="ＭＳ Ｐゴシック" charset="0"/>
                <a:cs typeface="ＭＳ Ｐゴシック" charset="0"/>
              </a:defRPr>
            </a:lvl1pPr>
            <a:lvl2pPr>
              <a:defRPr sz="2800">
                <a:solidFill>
                  <a:schemeClr val="tx1"/>
                </a:solidFill>
                <a:latin typeface="Gill Sans MT" charset="0"/>
                <a:ea typeface="ＭＳ Ｐゴシック" charset="0"/>
              </a:defRPr>
            </a:lvl2pPr>
            <a:lvl3pPr>
              <a:defRPr sz="2400">
                <a:solidFill>
                  <a:schemeClr val="tx1"/>
                </a:solidFill>
                <a:latin typeface="Gill Sans MT" charset="0"/>
                <a:ea typeface="ＭＳ Ｐゴシック" charset="0"/>
              </a:defRPr>
            </a:lvl3pPr>
            <a:lvl4pPr>
              <a:defRPr sz="2000">
                <a:solidFill>
                  <a:schemeClr val="tx1"/>
                </a:solidFill>
                <a:latin typeface="Gill Sans MT" charset="0"/>
                <a:ea typeface="ＭＳ Ｐゴシック" charset="0"/>
              </a:defRPr>
            </a:lvl4pPr>
            <a:lvl5pPr>
              <a:defRPr sz="2000">
                <a:solidFill>
                  <a:schemeClr val="tx1"/>
                </a:solidFill>
                <a:latin typeface="Gill Sans MT" charset="0"/>
                <a:ea typeface="ＭＳ Ｐゴシック" charset="0"/>
              </a:defRPr>
            </a:lvl5pPr>
            <a:lvl6pPr eaLnBrk="0" hangingPunct="0">
              <a:defRPr sz="2000">
                <a:solidFill>
                  <a:schemeClr val="tx1"/>
                </a:solidFill>
                <a:latin typeface="Gill Sans MT" charset="0"/>
                <a:ea typeface="ＭＳ Ｐゴシック" charset="0"/>
              </a:defRPr>
            </a:lvl6pPr>
            <a:lvl7pPr eaLnBrk="0" hangingPunct="0">
              <a:defRPr sz="2000">
                <a:solidFill>
                  <a:schemeClr val="tx1"/>
                </a:solidFill>
                <a:latin typeface="Gill Sans MT" charset="0"/>
                <a:ea typeface="ＭＳ Ｐゴシック" charset="0"/>
              </a:defRPr>
            </a:lvl7pPr>
            <a:lvl8pPr eaLnBrk="0" hangingPunct="0">
              <a:defRPr sz="2000">
                <a:solidFill>
                  <a:schemeClr val="tx1"/>
                </a:solidFill>
                <a:latin typeface="Gill Sans MT" charset="0"/>
                <a:ea typeface="ＭＳ Ｐゴシック" charset="0"/>
              </a:defRPr>
            </a:lvl8pPr>
            <a:lvl9pPr eaLnBrk="0" hangingPunct="0">
              <a:defRPr sz="2000">
                <a:solidFill>
                  <a:schemeClr val="tx1"/>
                </a:solidFill>
                <a:latin typeface="Gill Sans MT" charset="0"/>
                <a:ea typeface="ＭＳ Ｐゴシック" charset="0"/>
              </a:defRPr>
            </a:lvl9pPr>
          </a:lstStyle>
          <a:p>
            <a:r>
              <a:rPr lang="en-US" sz="1600" b="1" dirty="0" smtClean="0">
                <a:latin typeface="Arial" charset="0"/>
              </a:rPr>
              <a:t>Primary endpoint</a:t>
            </a:r>
            <a:r>
              <a:rPr lang="en-US" sz="1600" dirty="0" smtClean="0">
                <a:latin typeface="Arial" charset="0"/>
              </a:rPr>
              <a:t>: </a:t>
            </a:r>
          </a:p>
          <a:p>
            <a:pPr marL="173038" indent="-173038">
              <a:buFontTx/>
              <a:buChar char="•"/>
            </a:pPr>
            <a:r>
              <a:rPr lang="en-US" sz="1600" dirty="0" smtClean="0">
                <a:latin typeface="Arial" charset="0"/>
              </a:rPr>
              <a:t>HIV incidence</a:t>
            </a:r>
            <a:endParaRPr lang="en-US" sz="1600" dirty="0">
              <a:latin typeface="Arial" charset="0"/>
            </a:endParaRPr>
          </a:p>
        </p:txBody>
      </p:sp>
      <p:cxnSp>
        <p:nvCxnSpPr>
          <p:cNvPr id="153" name="Straight Arrow Connector 152"/>
          <p:cNvCxnSpPr>
            <a:stCxn id="45" idx="3"/>
            <a:endCxn id="49" idx="1"/>
          </p:cNvCxnSpPr>
          <p:nvPr/>
        </p:nvCxnSpPr>
        <p:spPr>
          <a:xfrm flipV="1">
            <a:off x="1545655" y="3276815"/>
            <a:ext cx="1776399" cy="6907"/>
          </a:xfrm>
          <a:prstGeom prst="straightConnector1">
            <a:avLst/>
          </a:prstGeom>
          <a:ln w="28575"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grpSp>
        <p:nvGrpSpPr>
          <p:cNvPr id="155" name="Group 154"/>
          <p:cNvGrpSpPr/>
          <p:nvPr/>
        </p:nvGrpSpPr>
        <p:grpSpPr>
          <a:xfrm>
            <a:off x="5379551" y="4343739"/>
            <a:ext cx="669410" cy="350371"/>
            <a:chOff x="2209882" y="4876800"/>
            <a:chExt cx="873539" cy="433664"/>
          </a:xfrm>
          <a:solidFill>
            <a:srgbClr val="660066"/>
          </a:solidFill>
        </p:grpSpPr>
        <p:sp>
          <p:nvSpPr>
            <p:cNvPr id="156" name="Oval 70"/>
            <p:cNvSpPr>
              <a:spLocks noChangeArrowheads="1"/>
            </p:cNvSpPr>
            <p:nvPr/>
          </p:nvSpPr>
          <p:spPr bwMode="auto">
            <a:xfrm>
              <a:off x="2974576" y="4985216"/>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660066"/>
                </a:solidFill>
                <a:latin typeface="Calibri" charset="0"/>
              </a:endParaRPr>
            </a:p>
          </p:txBody>
        </p:sp>
        <p:sp>
          <p:nvSpPr>
            <p:cNvPr id="157" name="Oval 71"/>
            <p:cNvSpPr>
              <a:spLocks noChangeArrowheads="1"/>
            </p:cNvSpPr>
            <p:nvPr/>
          </p:nvSpPr>
          <p:spPr bwMode="auto">
            <a:xfrm>
              <a:off x="2209882" y="5093632"/>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660066"/>
                </a:solidFill>
                <a:latin typeface="Calibri" charset="0"/>
              </a:endParaRPr>
            </a:p>
          </p:txBody>
        </p:sp>
        <p:sp>
          <p:nvSpPr>
            <p:cNvPr id="158" name="Oval 72"/>
            <p:cNvSpPr>
              <a:spLocks noChangeArrowheads="1"/>
            </p:cNvSpPr>
            <p:nvPr/>
          </p:nvSpPr>
          <p:spPr bwMode="auto">
            <a:xfrm>
              <a:off x="2318728" y="5202048"/>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660066"/>
                </a:solidFill>
                <a:latin typeface="Calibri" charset="0"/>
              </a:endParaRPr>
            </a:p>
          </p:txBody>
        </p:sp>
        <p:sp>
          <p:nvSpPr>
            <p:cNvPr id="159" name="Oval 73"/>
            <p:cNvSpPr>
              <a:spLocks noChangeArrowheads="1"/>
            </p:cNvSpPr>
            <p:nvPr/>
          </p:nvSpPr>
          <p:spPr bwMode="auto">
            <a:xfrm>
              <a:off x="2536419" y="4985216"/>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660066"/>
                </a:solidFill>
                <a:latin typeface="Calibri" charset="0"/>
              </a:endParaRPr>
            </a:p>
          </p:txBody>
        </p:sp>
        <p:sp>
          <p:nvSpPr>
            <p:cNvPr id="160" name="Oval 74"/>
            <p:cNvSpPr>
              <a:spLocks noChangeArrowheads="1"/>
            </p:cNvSpPr>
            <p:nvPr/>
          </p:nvSpPr>
          <p:spPr bwMode="auto">
            <a:xfrm>
              <a:off x="2645264" y="5093632"/>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660066"/>
                </a:solidFill>
                <a:latin typeface="Calibri" charset="0"/>
              </a:endParaRPr>
            </a:p>
          </p:txBody>
        </p:sp>
        <p:sp>
          <p:nvSpPr>
            <p:cNvPr id="161" name="Oval 75"/>
            <p:cNvSpPr>
              <a:spLocks noChangeArrowheads="1"/>
            </p:cNvSpPr>
            <p:nvPr/>
          </p:nvSpPr>
          <p:spPr bwMode="auto">
            <a:xfrm>
              <a:off x="2318728" y="4985216"/>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660066"/>
                </a:solidFill>
                <a:latin typeface="Calibri" charset="0"/>
              </a:endParaRPr>
            </a:p>
          </p:txBody>
        </p:sp>
        <p:sp>
          <p:nvSpPr>
            <p:cNvPr id="162" name="Oval 76"/>
            <p:cNvSpPr>
              <a:spLocks noChangeArrowheads="1"/>
            </p:cNvSpPr>
            <p:nvPr/>
          </p:nvSpPr>
          <p:spPr bwMode="auto">
            <a:xfrm>
              <a:off x="2427573" y="5093632"/>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660066"/>
                </a:solidFill>
                <a:latin typeface="Calibri" charset="0"/>
              </a:endParaRPr>
            </a:p>
          </p:txBody>
        </p:sp>
        <p:sp>
          <p:nvSpPr>
            <p:cNvPr id="163" name="Oval 77"/>
            <p:cNvSpPr>
              <a:spLocks noChangeArrowheads="1"/>
            </p:cNvSpPr>
            <p:nvPr/>
          </p:nvSpPr>
          <p:spPr bwMode="auto">
            <a:xfrm>
              <a:off x="2536419" y="5202048"/>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660066"/>
                </a:solidFill>
                <a:latin typeface="Calibri" charset="0"/>
              </a:endParaRPr>
            </a:p>
          </p:txBody>
        </p:sp>
        <p:sp>
          <p:nvSpPr>
            <p:cNvPr id="164" name="Oval 78"/>
            <p:cNvSpPr>
              <a:spLocks noChangeArrowheads="1"/>
            </p:cNvSpPr>
            <p:nvPr/>
          </p:nvSpPr>
          <p:spPr bwMode="auto">
            <a:xfrm>
              <a:off x="2209882" y="4876800"/>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660066"/>
                </a:solidFill>
                <a:latin typeface="Calibri" charset="0"/>
              </a:endParaRPr>
            </a:p>
          </p:txBody>
        </p:sp>
        <p:sp>
          <p:nvSpPr>
            <p:cNvPr id="165" name="Oval 79"/>
            <p:cNvSpPr>
              <a:spLocks noChangeArrowheads="1"/>
            </p:cNvSpPr>
            <p:nvPr/>
          </p:nvSpPr>
          <p:spPr bwMode="auto">
            <a:xfrm>
              <a:off x="2427573" y="4876800"/>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660066"/>
                </a:solidFill>
                <a:latin typeface="Calibri" charset="0"/>
              </a:endParaRPr>
            </a:p>
          </p:txBody>
        </p:sp>
        <p:sp>
          <p:nvSpPr>
            <p:cNvPr id="166" name="Oval 92"/>
            <p:cNvSpPr>
              <a:spLocks noChangeArrowheads="1"/>
            </p:cNvSpPr>
            <p:nvPr/>
          </p:nvSpPr>
          <p:spPr bwMode="auto">
            <a:xfrm>
              <a:off x="2754110" y="4985216"/>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660066"/>
                </a:solidFill>
                <a:latin typeface="Calibri" charset="0"/>
              </a:endParaRPr>
            </a:p>
          </p:txBody>
        </p:sp>
        <p:sp>
          <p:nvSpPr>
            <p:cNvPr id="167" name="Oval 93"/>
            <p:cNvSpPr>
              <a:spLocks noChangeArrowheads="1"/>
            </p:cNvSpPr>
            <p:nvPr/>
          </p:nvSpPr>
          <p:spPr bwMode="auto">
            <a:xfrm>
              <a:off x="2862955" y="5093632"/>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660066"/>
                </a:solidFill>
                <a:latin typeface="Calibri" charset="0"/>
              </a:endParaRPr>
            </a:p>
          </p:txBody>
        </p:sp>
        <p:sp>
          <p:nvSpPr>
            <p:cNvPr id="168" name="Oval 94"/>
            <p:cNvSpPr>
              <a:spLocks noChangeArrowheads="1"/>
            </p:cNvSpPr>
            <p:nvPr/>
          </p:nvSpPr>
          <p:spPr bwMode="auto">
            <a:xfrm>
              <a:off x="2645264" y="4876800"/>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660066"/>
                </a:solidFill>
                <a:latin typeface="Calibri" charset="0"/>
              </a:endParaRPr>
            </a:p>
          </p:txBody>
        </p:sp>
        <p:sp>
          <p:nvSpPr>
            <p:cNvPr id="169" name="Oval 95"/>
            <p:cNvSpPr>
              <a:spLocks noChangeArrowheads="1"/>
            </p:cNvSpPr>
            <p:nvPr/>
          </p:nvSpPr>
          <p:spPr bwMode="auto">
            <a:xfrm>
              <a:off x="2862955" y="4876800"/>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660066"/>
                </a:solidFill>
                <a:latin typeface="Calibri" charset="0"/>
              </a:endParaRPr>
            </a:p>
          </p:txBody>
        </p:sp>
        <p:sp>
          <p:nvSpPr>
            <p:cNvPr id="170" name="Oval 96"/>
            <p:cNvSpPr>
              <a:spLocks noChangeArrowheads="1"/>
            </p:cNvSpPr>
            <p:nvPr/>
          </p:nvSpPr>
          <p:spPr bwMode="auto">
            <a:xfrm>
              <a:off x="2754110" y="5202048"/>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660066"/>
                </a:solidFill>
                <a:latin typeface="Calibri" charset="0"/>
              </a:endParaRPr>
            </a:p>
          </p:txBody>
        </p:sp>
        <p:sp>
          <p:nvSpPr>
            <p:cNvPr id="171" name="Oval 97"/>
            <p:cNvSpPr>
              <a:spLocks noChangeArrowheads="1"/>
            </p:cNvSpPr>
            <p:nvPr/>
          </p:nvSpPr>
          <p:spPr bwMode="auto">
            <a:xfrm>
              <a:off x="2974576" y="5202048"/>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660066"/>
                </a:solidFill>
                <a:latin typeface="Calibri" charset="0"/>
              </a:endParaRPr>
            </a:p>
          </p:txBody>
        </p:sp>
      </p:grpSp>
      <p:grpSp>
        <p:nvGrpSpPr>
          <p:cNvPr id="172" name="Group 171"/>
          <p:cNvGrpSpPr/>
          <p:nvPr/>
        </p:nvGrpSpPr>
        <p:grpSpPr>
          <a:xfrm>
            <a:off x="5514340" y="2225754"/>
            <a:ext cx="643576" cy="354680"/>
            <a:chOff x="2209882" y="4876800"/>
            <a:chExt cx="873539" cy="433664"/>
          </a:xfrm>
          <a:solidFill>
            <a:srgbClr val="008040"/>
          </a:solidFill>
        </p:grpSpPr>
        <p:sp>
          <p:nvSpPr>
            <p:cNvPr id="173" name="Oval 70"/>
            <p:cNvSpPr>
              <a:spLocks noChangeArrowheads="1"/>
            </p:cNvSpPr>
            <p:nvPr/>
          </p:nvSpPr>
          <p:spPr bwMode="auto">
            <a:xfrm>
              <a:off x="2974576" y="4985216"/>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FFFFFF"/>
                </a:solidFill>
                <a:latin typeface="Calibri" charset="0"/>
              </a:endParaRPr>
            </a:p>
          </p:txBody>
        </p:sp>
        <p:sp>
          <p:nvSpPr>
            <p:cNvPr id="174" name="Oval 71"/>
            <p:cNvSpPr>
              <a:spLocks noChangeArrowheads="1"/>
            </p:cNvSpPr>
            <p:nvPr/>
          </p:nvSpPr>
          <p:spPr bwMode="auto">
            <a:xfrm>
              <a:off x="2209882" y="5093632"/>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FFFFFF"/>
                </a:solidFill>
                <a:latin typeface="Calibri" charset="0"/>
              </a:endParaRPr>
            </a:p>
          </p:txBody>
        </p:sp>
        <p:sp>
          <p:nvSpPr>
            <p:cNvPr id="175" name="Oval 72"/>
            <p:cNvSpPr>
              <a:spLocks noChangeArrowheads="1"/>
            </p:cNvSpPr>
            <p:nvPr/>
          </p:nvSpPr>
          <p:spPr bwMode="auto">
            <a:xfrm>
              <a:off x="2318728" y="5202048"/>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FFFFFF"/>
                </a:solidFill>
                <a:latin typeface="Calibri" charset="0"/>
              </a:endParaRPr>
            </a:p>
          </p:txBody>
        </p:sp>
        <p:sp>
          <p:nvSpPr>
            <p:cNvPr id="176" name="Oval 73"/>
            <p:cNvSpPr>
              <a:spLocks noChangeArrowheads="1"/>
            </p:cNvSpPr>
            <p:nvPr/>
          </p:nvSpPr>
          <p:spPr bwMode="auto">
            <a:xfrm>
              <a:off x="2536419" y="4985216"/>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FFFFFF"/>
                </a:solidFill>
                <a:latin typeface="Calibri" charset="0"/>
              </a:endParaRPr>
            </a:p>
          </p:txBody>
        </p:sp>
        <p:sp>
          <p:nvSpPr>
            <p:cNvPr id="177" name="Oval 74"/>
            <p:cNvSpPr>
              <a:spLocks noChangeArrowheads="1"/>
            </p:cNvSpPr>
            <p:nvPr/>
          </p:nvSpPr>
          <p:spPr bwMode="auto">
            <a:xfrm>
              <a:off x="2645264" y="5093632"/>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FFFFFF"/>
                </a:solidFill>
                <a:latin typeface="Calibri" charset="0"/>
              </a:endParaRPr>
            </a:p>
          </p:txBody>
        </p:sp>
        <p:sp>
          <p:nvSpPr>
            <p:cNvPr id="178" name="Oval 75"/>
            <p:cNvSpPr>
              <a:spLocks noChangeArrowheads="1"/>
            </p:cNvSpPr>
            <p:nvPr/>
          </p:nvSpPr>
          <p:spPr bwMode="auto">
            <a:xfrm>
              <a:off x="2318728" y="4985216"/>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FFFFFF"/>
                </a:solidFill>
                <a:latin typeface="Calibri" charset="0"/>
              </a:endParaRPr>
            </a:p>
          </p:txBody>
        </p:sp>
        <p:sp>
          <p:nvSpPr>
            <p:cNvPr id="179" name="Oval 76"/>
            <p:cNvSpPr>
              <a:spLocks noChangeArrowheads="1"/>
            </p:cNvSpPr>
            <p:nvPr/>
          </p:nvSpPr>
          <p:spPr bwMode="auto">
            <a:xfrm>
              <a:off x="2427573" y="5093632"/>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FFFFFF"/>
                </a:solidFill>
                <a:latin typeface="Calibri" charset="0"/>
              </a:endParaRPr>
            </a:p>
          </p:txBody>
        </p:sp>
        <p:sp>
          <p:nvSpPr>
            <p:cNvPr id="180" name="Oval 77"/>
            <p:cNvSpPr>
              <a:spLocks noChangeArrowheads="1"/>
            </p:cNvSpPr>
            <p:nvPr/>
          </p:nvSpPr>
          <p:spPr bwMode="auto">
            <a:xfrm>
              <a:off x="2536419" y="5202048"/>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FFFFFF"/>
                </a:solidFill>
                <a:latin typeface="Calibri" charset="0"/>
              </a:endParaRPr>
            </a:p>
          </p:txBody>
        </p:sp>
        <p:sp>
          <p:nvSpPr>
            <p:cNvPr id="181" name="Oval 78"/>
            <p:cNvSpPr>
              <a:spLocks noChangeArrowheads="1"/>
            </p:cNvSpPr>
            <p:nvPr/>
          </p:nvSpPr>
          <p:spPr bwMode="auto">
            <a:xfrm>
              <a:off x="2209882" y="4876800"/>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FFFFFF"/>
                </a:solidFill>
                <a:latin typeface="Calibri" charset="0"/>
              </a:endParaRPr>
            </a:p>
          </p:txBody>
        </p:sp>
        <p:sp>
          <p:nvSpPr>
            <p:cNvPr id="182" name="Oval 79"/>
            <p:cNvSpPr>
              <a:spLocks noChangeArrowheads="1"/>
            </p:cNvSpPr>
            <p:nvPr/>
          </p:nvSpPr>
          <p:spPr bwMode="auto">
            <a:xfrm>
              <a:off x="2427573" y="4876800"/>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FFFFFF"/>
                </a:solidFill>
                <a:latin typeface="Calibri" charset="0"/>
              </a:endParaRPr>
            </a:p>
          </p:txBody>
        </p:sp>
        <p:sp>
          <p:nvSpPr>
            <p:cNvPr id="183" name="Oval 92"/>
            <p:cNvSpPr>
              <a:spLocks noChangeArrowheads="1"/>
            </p:cNvSpPr>
            <p:nvPr/>
          </p:nvSpPr>
          <p:spPr bwMode="auto">
            <a:xfrm>
              <a:off x="2754110" y="4985216"/>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FFFFFF"/>
                </a:solidFill>
                <a:latin typeface="Calibri" charset="0"/>
              </a:endParaRPr>
            </a:p>
          </p:txBody>
        </p:sp>
        <p:sp>
          <p:nvSpPr>
            <p:cNvPr id="184" name="Oval 93"/>
            <p:cNvSpPr>
              <a:spLocks noChangeArrowheads="1"/>
            </p:cNvSpPr>
            <p:nvPr/>
          </p:nvSpPr>
          <p:spPr bwMode="auto">
            <a:xfrm>
              <a:off x="2862955" y="5093632"/>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FFFFFF"/>
                </a:solidFill>
                <a:latin typeface="Calibri" charset="0"/>
              </a:endParaRPr>
            </a:p>
          </p:txBody>
        </p:sp>
        <p:sp>
          <p:nvSpPr>
            <p:cNvPr id="185" name="Oval 94"/>
            <p:cNvSpPr>
              <a:spLocks noChangeArrowheads="1"/>
            </p:cNvSpPr>
            <p:nvPr/>
          </p:nvSpPr>
          <p:spPr bwMode="auto">
            <a:xfrm>
              <a:off x="2645264" y="4876800"/>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FFFFFF"/>
                </a:solidFill>
                <a:latin typeface="Calibri" charset="0"/>
              </a:endParaRPr>
            </a:p>
          </p:txBody>
        </p:sp>
        <p:sp>
          <p:nvSpPr>
            <p:cNvPr id="186" name="Oval 95"/>
            <p:cNvSpPr>
              <a:spLocks noChangeArrowheads="1"/>
            </p:cNvSpPr>
            <p:nvPr/>
          </p:nvSpPr>
          <p:spPr bwMode="auto">
            <a:xfrm>
              <a:off x="2862955" y="4876800"/>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FFFFFF"/>
                </a:solidFill>
                <a:latin typeface="Calibri" charset="0"/>
              </a:endParaRPr>
            </a:p>
          </p:txBody>
        </p:sp>
        <p:sp>
          <p:nvSpPr>
            <p:cNvPr id="187" name="Oval 96"/>
            <p:cNvSpPr>
              <a:spLocks noChangeArrowheads="1"/>
            </p:cNvSpPr>
            <p:nvPr/>
          </p:nvSpPr>
          <p:spPr bwMode="auto">
            <a:xfrm>
              <a:off x="2754110" y="5202048"/>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FFFFFF"/>
                </a:solidFill>
                <a:latin typeface="Calibri" charset="0"/>
              </a:endParaRPr>
            </a:p>
          </p:txBody>
        </p:sp>
        <p:sp>
          <p:nvSpPr>
            <p:cNvPr id="188" name="Oval 97"/>
            <p:cNvSpPr>
              <a:spLocks noChangeArrowheads="1"/>
            </p:cNvSpPr>
            <p:nvPr/>
          </p:nvSpPr>
          <p:spPr bwMode="auto">
            <a:xfrm>
              <a:off x="2974576" y="5202048"/>
              <a:ext cx="108845" cy="108416"/>
            </a:xfrm>
            <a:prstGeom prst="ellipse">
              <a:avLst/>
            </a:prstGeom>
            <a:grpFill/>
            <a:ln>
              <a:noFill/>
            </a:ln>
            <a:extLst>
              <a:ext uri="{91240B29-F687-4f45-9708-019B960494DF}">
                <a14:hiddenLine xmlns:a14="http://schemas.microsoft.com/office/drawing/2010/main" w="25400">
                  <a:solidFill>
                    <a:srgbClr val="000000"/>
                  </a:solidFill>
                  <a:round/>
                  <a:headEnd/>
                  <a:tailEnd/>
                </a14:hiddenLine>
              </a:ext>
            </a:extLst>
          </p:spPr>
          <p:txBody>
            <a:bodyPr lIns="71113" tIns="35556" rIns="71113" bIns="35556" anchor="ctr"/>
            <a:lstStyle/>
            <a:p>
              <a:pPr algn="ctr" defTabSz="912813"/>
              <a:endParaRPr lang="en-US">
                <a:solidFill>
                  <a:srgbClr val="FFFFFF"/>
                </a:solidFill>
                <a:latin typeface="Calibri" charset="0"/>
              </a:endParaRPr>
            </a:p>
          </p:txBody>
        </p:sp>
      </p:grpSp>
      <p:cxnSp>
        <p:nvCxnSpPr>
          <p:cNvPr id="189" name="Straight Arrow Connector 188"/>
          <p:cNvCxnSpPr>
            <a:stCxn id="49" idx="3"/>
            <a:endCxn id="59" idx="1"/>
          </p:cNvCxnSpPr>
          <p:nvPr/>
        </p:nvCxnSpPr>
        <p:spPr>
          <a:xfrm>
            <a:off x="4486624" y="3276815"/>
            <a:ext cx="398871" cy="0"/>
          </a:xfrm>
          <a:prstGeom prst="straightConnector1">
            <a:avLst/>
          </a:prstGeom>
          <a:ln w="28575"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a:stCxn id="45" idx="0"/>
          </p:cNvCxnSpPr>
          <p:nvPr/>
        </p:nvCxnSpPr>
        <p:spPr>
          <a:xfrm flipV="1">
            <a:off x="805713" y="2607170"/>
            <a:ext cx="380987" cy="317483"/>
          </a:xfrm>
          <a:prstGeom prst="straightConnector1">
            <a:avLst/>
          </a:prstGeom>
          <a:ln w="28575" cmpd="sng">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a:stCxn id="45" idx="2"/>
          </p:cNvCxnSpPr>
          <p:nvPr/>
        </p:nvCxnSpPr>
        <p:spPr>
          <a:xfrm>
            <a:off x="805713" y="3642790"/>
            <a:ext cx="380987" cy="226020"/>
          </a:xfrm>
          <a:prstGeom prst="straightConnector1">
            <a:avLst/>
          </a:prstGeom>
          <a:ln w="28575" cmpd="sng">
            <a:solidFill>
              <a:srgbClr val="660066"/>
            </a:solidFill>
            <a:tailEnd type="arrow"/>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p:nvPr/>
        </p:nvCxnSpPr>
        <p:spPr>
          <a:xfrm>
            <a:off x="5454119" y="3642790"/>
            <a:ext cx="380987" cy="226020"/>
          </a:xfrm>
          <a:prstGeom prst="straightConnector1">
            <a:avLst/>
          </a:prstGeom>
          <a:ln w="28575" cmpd="sng">
            <a:solidFill>
              <a:srgbClr val="660066"/>
            </a:solidFill>
            <a:tailEnd type="arrow"/>
          </a:ln>
        </p:spPr>
        <p:style>
          <a:lnRef idx="1">
            <a:schemeClr val="accent1"/>
          </a:lnRef>
          <a:fillRef idx="0">
            <a:schemeClr val="accent1"/>
          </a:fillRef>
          <a:effectRef idx="0">
            <a:schemeClr val="accent1"/>
          </a:effectRef>
          <a:fontRef idx="minor">
            <a:schemeClr val="tx1"/>
          </a:fontRef>
        </p:style>
      </p:cxnSp>
      <p:cxnSp>
        <p:nvCxnSpPr>
          <p:cNvPr id="218" name="Straight Arrow Connector 217"/>
          <p:cNvCxnSpPr>
            <a:stCxn id="59" idx="0"/>
          </p:cNvCxnSpPr>
          <p:nvPr/>
        </p:nvCxnSpPr>
        <p:spPr>
          <a:xfrm flipV="1">
            <a:off x="5555039" y="2696452"/>
            <a:ext cx="324975" cy="221294"/>
          </a:xfrm>
          <a:prstGeom prst="straightConnector1">
            <a:avLst/>
          </a:prstGeom>
          <a:ln w="28575" cmpd="sng">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96" name="Title 1"/>
          <p:cNvSpPr txBox="1">
            <a:spLocks/>
          </p:cNvSpPr>
          <p:nvPr/>
        </p:nvSpPr>
        <p:spPr>
          <a:xfrm>
            <a:off x="457200" y="181335"/>
            <a:ext cx="8229600"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900" dirty="0" smtClean="0">
                <a:solidFill>
                  <a:srgbClr val="000066"/>
                </a:solidFill>
                <a:ea typeface="ＭＳ Ｐゴシック" pitchFamily="-112" charset="-128"/>
                <a:cs typeface="ＭＳ Ｐゴシック" pitchFamily="-112" charset="-128"/>
              </a:rPr>
              <a:t>Study Design</a:t>
            </a:r>
            <a:r>
              <a:rPr lang="en-US" dirty="0" smtClean="0"/>
              <a:t/>
            </a:r>
            <a:br>
              <a:rPr lang="en-US" dirty="0" smtClean="0"/>
            </a:br>
            <a:endParaRPr lang="en-US" dirty="0">
              <a:solidFill>
                <a:srgbClr val="000066"/>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2127378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Results: Predicting Baseline HIV status in </a:t>
            </a:r>
            <a:r>
              <a:rPr lang="en-US" sz="2800" b="1" u="sng" dirty="0" smtClean="0">
                <a:solidFill>
                  <a:srgbClr val="FF0000"/>
                </a:solidFill>
              </a:rPr>
              <a:t>Men</a:t>
            </a:r>
            <a:r>
              <a:rPr lang="en-US" sz="2800" dirty="0" smtClean="0"/>
              <a:t> </a:t>
            </a:r>
            <a:br>
              <a:rPr lang="en-US" sz="2800" dirty="0" smtClean="0"/>
            </a:br>
            <a:r>
              <a:rPr lang="en-US" sz="2200" dirty="0" smtClean="0"/>
              <a:t>Risk Ratio (95% CI)</a:t>
            </a:r>
            <a:endParaRPr lang="en-US" sz="2200" dirty="0"/>
          </a:p>
        </p:txBody>
      </p:sp>
      <p:pic>
        <p:nvPicPr>
          <p:cNvPr id="4" name="Picture 3" descr="nicubunu-Stick-figure-ma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860478" y="1661293"/>
            <a:ext cx="496744" cy="1405467"/>
          </a:xfrm>
          <a:prstGeom prst="rect">
            <a:avLst/>
          </a:prstGeom>
          <a:noFill/>
          <a:effectLst>
            <a:glow rad="101600">
              <a:srgbClr val="FFFF00">
                <a:alpha val="75000"/>
              </a:srgbClr>
            </a:glow>
          </a:effectLst>
          <a:scene3d>
            <a:camera prst="orthographicFront"/>
            <a:lightRig rig="threePt" dir="t"/>
          </a:scene3d>
          <a:sp3d>
            <a:bevelT prst="angle"/>
            <a:bevelB prst="angle"/>
          </a:sp3d>
        </p:spPr>
      </p:pic>
      <p:sp>
        <p:nvSpPr>
          <p:cNvPr id="11" name="TextBox 10"/>
          <p:cNvSpPr txBox="1"/>
          <p:nvPr/>
        </p:nvSpPr>
        <p:spPr>
          <a:xfrm>
            <a:off x="5116428" y="1769080"/>
            <a:ext cx="2038288" cy="338554"/>
          </a:xfrm>
          <a:prstGeom prst="rect">
            <a:avLst/>
          </a:prstGeom>
          <a:noFill/>
        </p:spPr>
        <p:txBody>
          <a:bodyPr wrap="square" rtlCol="0">
            <a:spAutoFit/>
          </a:bodyPr>
          <a:lstStyle/>
          <a:p>
            <a:r>
              <a:rPr lang="en-US" sz="1600" dirty="0" err="1" smtClean="0">
                <a:solidFill>
                  <a:srgbClr val="FF0000"/>
                </a:solidFill>
              </a:rPr>
              <a:t>uRR</a:t>
            </a:r>
            <a:r>
              <a:rPr lang="en-US" sz="1600" dirty="0" smtClean="0">
                <a:solidFill>
                  <a:srgbClr val="FF0000"/>
                </a:solidFill>
              </a:rPr>
              <a:t>: </a:t>
            </a:r>
            <a:r>
              <a:rPr lang="en-US" sz="1600" b="1" dirty="0">
                <a:solidFill>
                  <a:srgbClr val="FF0000"/>
                </a:solidFill>
              </a:rPr>
              <a:t>2.1 (1.7, 2.7</a:t>
            </a:r>
            <a:r>
              <a:rPr lang="en-US" sz="1600" b="1" dirty="0" smtClean="0">
                <a:solidFill>
                  <a:srgbClr val="FF0000"/>
                </a:solidFill>
              </a:rPr>
              <a:t>)</a:t>
            </a:r>
            <a:endParaRPr lang="en-US" sz="1600" b="1" dirty="0">
              <a:solidFill>
                <a:srgbClr val="FF0000"/>
              </a:solidFill>
            </a:endParaRPr>
          </a:p>
        </p:txBody>
      </p:sp>
      <p:sp>
        <p:nvSpPr>
          <p:cNvPr id="12" name="TextBox 11"/>
          <p:cNvSpPr txBox="1"/>
          <p:nvPr/>
        </p:nvSpPr>
        <p:spPr>
          <a:xfrm>
            <a:off x="5116428" y="2160494"/>
            <a:ext cx="1970172" cy="338554"/>
          </a:xfrm>
          <a:prstGeom prst="rect">
            <a:avLst/>
          </a:prstGeom>
          <a:noFill/>
        </p:spPr>
        <p:txBody>
          <a:bodyPr wrap="square" rtlCol="0">
            <a:spAutoFit/>
          </a:bodyPr>
          <a:lstStyle/>
          <a:p>
            <a:r>
              <a:rPr lang="en-US" sz="1600" dirty="0">
                <a:solidFill>
                  <a:srgbClr val="FF0000"/>
                </a:solidFill>
              </a:rPr>
              <a:t>a</a:t>
            </a:r>
            <a:r>
              <a:rPr lang="en-US" sz="1600" dirty="0" smtClean="0">
                <a:solidFill>
                  <a:srgbClr val="FF0000"/>
                </a:solidFill>
              </a:rPr>
              <a:t>RR:</a:t>
            </a:r>
            <a:r>
              <a:rPr lang="en-US" sz="1600" b="1" dirty="0" smtClean="0">
                <a:solidFill>
                  <a:srgbClr val="FF0000"/>
                </a:solidFill>
              </a:rPr>
              <a:t>1.5 (</a:t>
            </a:r>
            <a:r>
              <a:rPr lang="en-US" sz="1600" b="1" dirty="0">
                <a:solidFill>
                  <a:srgbClr val="FF0000"/>
                </a:solidFill>
              </a:rPr>
              <a:t>1.1,2.0)</a:t>
            </a:r>
          </a:p>
        </p:txBody>
      </p:sp>
      <p:grpSp>
        <p:nvGrpSpPr>
          <p:cNvPr id="46" name="Group 45"/>
          <p:cNvGrpSpPr/>
          <p:nvPr/>
        </p:nvGrpSpPr>
        <p:grpSpPr>
          <a:xfrm>
            <a:off x="466683" y="1600200"/>
            <a:ext cx="1222217" cy="1875628"/>
            <a:chOff x="2735737" y="3573224"/>
            <a:chExt cx="1222217" cy="1406721"/>
          </a:xfrm>
        </p:grpSpPr>
        <p:pic>
          <p:nvPicPr>
            <p:cNvPr id="5" name="Picture 4" descr="nicubunu-Stick-figure-ma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105610" y="3573224"/>
              <a:ext cx="350778" cy="744358"/>
            </a:xfrm>
            <a:prstGeom prst="rect">
              <a:avLst/>
            </a:prstGeom>
          </p:spPr>
        </p:pic>
        <p:sp>
          <p:nvSpPr>
            <p:cNvPr id="13" name="TextBox 12"/>
            <p:cNvSpPr txBox="1"/>
            <p:nvPr/>
          </p:nvSpPr>
          <p:spPr>
            <a:xfrm>
              <a:off x="2735737" y="4356697"/>
              <a:ext cx="1222217" cy="623248"/>
            </a:xfrm>
            <a:prstGeom prst="rect">
              <a:avLst/>
            </a:prstGeom>
            <a:noFill/>
          </p:spPr>
          <p:txBody>
            <a:bodyPr wrap="square" rtlCol="0">
              <a:spAutoFit/>
            </a:bodyPr>
            <a:lstStyle/>
            <a:p>
              <a:r>
                <a:rPr lang="en-US" sz="1600" dirty="0" smtClean="0">
                  <a:solidFill>
                    <a:srgbClr val="008000"/>
                  </a:solidFill>
                </a:rPr>
                <a:t>Any </a:t>
              </a:r>
              <a:r>
                <a:rPr lang="en-US" sz="1600" b="1" dirty="0" smtClean="0">
                  <a:solidFill>
                    <a:srgbClr val="008000"/>
                  </a:solidFill>
                </a:rPr>
                <a:t>HIV+ male </a:t>
              </a:r>
              <a:r>
                <a:rPr lang="en-US" sz="1600" dirty="0" smtClean="0">
                  <a:solidFill>
                    <a:srgbClr val="008000"/>
                  </a:solidFill>
                </a:rPr>
                <a:t>contact</a:t>
              </a:r>
              <a:endParaRPr lang="en-US" sz="1600" dirty="0">
                <a:solidFill>
                  <a:srgbClr val="008000"/>
                </a:solidFill>
              </a:endParaRPr>
            </a:p>
          </p:txBody>
        </p:sp>
      </p:grpSp>
      <p:grpSp>
        <p:nvGrpSpPr>
          <p:cNvPr id="3" name="Group 2"/>
          <p:cNvGrpSpPr/>
          <p:nvPr/>
        </p:nvGrpSpPr>
        <p:grpSpPr>
          <a:xfrm>
            <a:off x="7412756" y="1423441"/>
            <a:ext cx="1475444" cy="1618919"/>
            <a:chOff x="7412756" y="1067581"/>
            <a:chExt cx="1475444" cy="1214189"/>
          </a:xfrm>
        </p:grpSpPr>
        <p:pic>
          <p:nvPicPr>
            <p:cNvPr id="8" name="Picture 7" descr="nicubunu-Stick-figure-fema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793756" y="1067581"/>
              <a:ext cx="353535" cy="750207"/>
            </a:xfrm>
            <a:prstGeom prst="rect">
              <a:avLst/>
            </a:prstGeom>
          </p:spPr>
        </p:pic>
        <p:sp>
          <p:nvSpPr>
            <p:cNvPr id="15" name="TextBox 14"/>
            <p:cNvSpPr txBox="1"/>
            <p:nvPr/>
          </p:nvSpPr>
          <p:spPr>
            <a:xfrm>
              <a:off x="7412756" y="1843188"/>
              <a:ext cx="1475444" cy="438582"/>
            </a:xfrm>
            <a:prstGeom prst="rect">
              <a:avLst/>
            </a:prstGeom>
            <a:noFill/>
          </p:spPr>
          <p:txBody>
            <a:bodyPr wrap="square" rtlCol="0">
              <a:spAutoFit/>
            </a:bodyPr>
            <a:lstStyle/>
            <a:p>
              <a:r>
                <a:rPr lang="en-US" sz="1600" dirty="0" smtClean="0">
                  <a:solidFill>
                    <a:srgbClr val="FF0000"/>
                  </a:solidFill>
                </a:rPr>
                <a:t>Any </a:t>
              </a:r>
              <a:r>
                <a:rPr lang="en-US" sz="1600" b="1" dirty="0" smtClean="0">
                  <a:solidFill>
                    <a:srgbClr val="FF0000"/>
                  </a:solidFill>
                </a:rPr>
                <a:t>HIV+ female </a:t>
              </a:r>
              <a:r>
                <a:rPr lang="en-US" sz="1600" dirty="0" smtClean="0">
                  <a:solidFill>
                    <a:srgbClr val="FF0000"/>
                  </a:solidFill>
                </a:rPr>
                <a:t>contact</a:t>
              </a:r>
              <a:endParaRPr lang="en-US" sz="1600" dirty="0">
                <a:solidFill>
                  <a:srgbClr val="FF0000"/>
                </a:solidFill>
              </a:endParaRPr>
            </a:p>
          </p:txBody>
        </p:sp>
      </p:grpSp>
      <p:sp>
        <p:nvSpPr>
          <p:cNvPr id="17" name="TextBox 16"/>
          <p:cNvSpPr txBox="1"/>
          <p:nvPr/>
        </p:nvSpPr>
        <p:spPr>
          <a:xfrm>
            <a:off x="1347657" y="2038296"/>
            <a:ext cx="1898189" cy="307777"/>
          </a:xfrm>
          <a:prstGeom prst="rect">
            <a:avLst/>
          </a:prstGeom>
          <a:noFill/>
        </p:spPr>
        <p:txBody>
          <a:bodyPr wrap="square" rtlCol="0">
            <a:spAutoFit/>
          </a:bodyPr>
          <a:lstStyle/>
          <a:p>
            <a:r>
              <a:rPr lang="en-US" sz="1400" dirty="0" err="1" smtClean="0">
                <a:solidFill>
                  <a:srgbClr val="008000"/>
                </a:solidFill>
              </a:rPr>
              <a:t>uRR</a:t>
            </a:r>
            <a:r>
              <a:rPr lang="en-US" sz="1400" dirty="0" smtClean="0">
                <a:solidFill>
                  <a:srgbClr val="008000"/>
                </a:solidFill>
              </a:rPr>
              <a:t>: </a:t>
            </a:r>
            <a:r>
              <a:rPr lang="en-US" sz="1400" b="1" dirty="0">
                <a:solidFill>
                  <a:srgbClr val="008000"/>
                </a:solidFill>
              </a:rPr>
              <a:t>2 (1.6, 2.4)</a:t>
            </a:r>
          </a:p>
        </p:txBody>
      </p:sp>
      <p:grpSp>
        <p:nvGrpSpPr>
          <p:cNvPr id="9" name="Group 8"/>
          <p:cNvGrpSpPr/>
          <p:nvPr/>
        </p:nvGrpSpPr>
        <p:grpSpPr>
          <a:xfrm>
            <a:off x="751752" y="4130391"/>
            <a:ext cx="1343748" cy="1783295"/>
            <a:chOff x="548184" y="3394666"/>
            <a:chExt cx="1343748" cy="1337471"/>
          </a:xfrm>
        </p:grpSpPr>
        <p:pic>
          <p:nvPicPr>
            <p:cNvPr id="25" name="Picture 24" descr="nicubunu-Stick-figure-ma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8057" y="3394666"/>
              <a:ext cx="350778" cy="744358"/>
            </a:xfrm>
            <a:prstGeom prst="rect">
              <a:avLst/>
            </a:prstGeom>
          </p:spPr>
        </p:pic>
        <p:sp>
          <p:nvSpPr>
            <p:cNvPr id="27" name="TextBox 26"/>
            <p:cNvSpPr txBox="1"/>
            <p:nvPr/>
          </p:nvSpPr>
          <p:spPr>
            <a:xfrm>
              <a:off x="548184" y="4178139"/>
              <a:ext cx="1343748" cy="553998"/>
            </a:xfrm>
            <a:prstGeom prst="rect">
              <a:avLst/>
            </a:prstGeom>
            <a:noFill/>
            <a:ln>
              <a:noFill/>
            </a:ln>
          </p:spPr>
          <p:txBody>
            <a:bodyPr wrap="square" rtlCol="0">
              <a:spAutoFit/>
            </a:bodyPr>
            <a:lstStyle/>
            <a:p>
              <a:r>
                <a:rPr lang="en-US" sz="1400" dirty="0" smtClean="0">
                  <a:solidFill>
                    <a:srgbClr val="0000FF"/>
                  </a:solidFill>
                </a:rPr>
                <a:t>Any </a:t>
              </a:r>
              <a:r>
                <a:rPr lang="en-US" sz="1400" b="1" dirty="0" smtClean="0">
                  <a:solidFill>
                    <a:srgbClr val="0000FF"/>
                  </a:solidFill>
                </a:rPr>
                <a:t>HIV+ male </a:t>
              </a:r>
              <a:r>
                <a:rPr lang="en-US" sz="1400" dirty="0" smtClean="0">
                  <a:solidFill>
                    <a:srgbClr val="0000FF"/>
                  </a:solidFill>
                </a:rPr>
                <a:t>contact 10+ </a:t>
              </a:r>
              <a:r>
                <a:rPr lang="en-US" sz="1400" dirty="0" err="1" smtClean="0">
                  <a:solidFill>
                    <a:srgbClr val="0000FF"/>
                  </a:solidFill>
                </a:rPr>
                <a:t>yrs</a:t>
              </a:r>
              <a:r>
                <a:rPr lang="en-US" sz="1400" dirty="0" smtClean="0">
                  <a:solidFill>
                    <a:srgbClr val="0000FF"/>
                  </a:solidFill>
                </a:rPr>
                <a:t> </a:t>
              </a:r>
              <a:r>
                <a:rPr lang="en-US" sz="1400" b="1" dirty="0" smtClean="0">
                  <a:solidFill>
                    <a:srgbClr val="0000FF"/>
                  </a:solidFill>
                </a:rPr>
                <a:t>older</a:t>
              </a:r>
              <a:endParaRPr lang="en-US" sz="1400" b="1" dirty="0">
                <a:solidFill>
                  <a:srgbClr val="0000FF"/>
                </a:solidFill>
              </a:endParaRPr>
            </a:p>
          </p:txBody>
        </p:sp>
      </p:grpSp>
      <p:grpSp>
        <p:nvGrpSpPr>
          <p:cNvPr id="6" name="Group 5"/>
          <p:cNvGrpSpPr/>
          <p:nvPr/>
        </p:nvGrpSpPr>
        <p:grpSpPr>
          <a:xfrm>
            <a:off x="6977948" y="3961043"/>
            <a:ext cx="1475444" cy="1772807"/>
            <a:chOff x="6596948" y="2970781"/>
            <a:chExt cx="1475444" cy="1329605"/>
          </a:xfrm>
        </p:grpSpPr>
        <p:pic>
          <p:nvPicPr>
            <p:cNvPr id="26" name="Picture 25" descr="nicubunu-Stick-figure-fema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77948" y="2970781"/>
              <a:ext cx="353535" cy="750207"/>
            </a:xfrm>
            <a:prstGeom prst="rect">
              <a:avLst/>
            </a:prstGeom>
          </p:spPr>
        </p:pic>
        <p:sp>
          <p:nvSpPr>
            <p:cNvPr id="28" name="TextBox 27"/>
            <p:cNvSpPr txBox="1"/>
            <p:nvPr/>
          </p:nvSpPr>
          <p:spPr>
            <a:xfrm>
              <a:off x="6596948" y="3746388"/>
              <a:ext cx="1475444" cy="553998"/>
            </a:xfrm>
            <a:prstGeom prst="rect">
              <a:avLst/>
            </a:prstGeom>
            <a:noFill/>
          </p:spPr>
          <p:txBody>
            <a:bodyPr wrap="square" rtlCol="0">
              <a:spAutoFit/>
            </a:bodyPr>
            <a:lstStyle/>
            <a:p>
              <a:r>
                <a:rPr lang="en-US" sz="1400" dirty="0" smtClean="0">
                  <a:solidFill>
                    <a:srgbClr val="FF9A2A"/>
                  </a:solidFill>
                </a:rPr>
                <a:t>Any </a:t>
              </a:r>
              <a:r>
                <a:rPr lang="en-US" sz="1400" b="1" dirty="0" smtClean="0">
                  <a:solidFill>
                    <a:srgbClr val="FF9A2A"/>
                  </a:solidFill>
                </a:rPr>
                <a:t>HIV+ female </a:t>
              </a:r>
              <a:r>
                <a:rPr lang="en-US" sz="1400" dirty="0" smtClean="0">
                  <a:solidFill>
                    <a:srgbClr val="FF9A2A"/>
                  </a:solidFill>
                </a:rPr>
                <a:t>contact 10+ </a:t>
              </a:r>
              <a:r>
                <a:rPr lang="en-US" sz="1400" dirty="0" err="1" smtClean="0">
                  <a:solidFill>
                    <a:srgbClr val="FF9A2A"/>
                  </a:solidFill>
                </a:rPr>
                <a:t>yrs</a:t>
              </a:r>
              <a:r>
                <a:rPr lang="en-US" sz="1400" dirty="0" smtClean="0">
                  <a:solidFill>
                    <a:srgbClr val="FF9A2A"/>
                  </a:solidFill>
                </a:rPr>
                <a:t> </a:t>
              </a:r>
              <a:r>
                <a:rPr lang="en-US" sz="1400" b="1" dirty="0" smtClean="0">
                  <a:solidFill>
                    <a:srgbClr val="FF9A2A"/>
                  </a:solidFill>
                </a:rPr>
                <a:t>older</a:t>
              </a:r>
              <a:endParaRPr lang="en-US" sz="1400" b="1" dirty="0">
                <a:solidFill>
                  <a:srgbClr val="FF9A2A"/>
                </a:solidFill>
              </a:endParaRPr>
            </a:p>
          </p:txBody>
        </p:sp>
      </p:grpSp>
      <p:grpSp>
        <p:nvGrpSpPr>
          <p:cNvPr id="7" name="Group 6"/>
          <p:cNvGrpSpPr/>
          <p:nvPr/>
        </p:nvGrpSpPr>
        <p:grpSpPr>
          <a:xfrm>
            <a:off x="4997512" y="4608338"/>
            <a:ext cx="1720788" cy="1772807"/>
            <a:chOff x="4478166" y="3557518"/>
            <a:chExt cx="1720788" cy="1329605"/>
          </a:xfrm>
        </p:grpSpPr>
        <p:pic>
          <p:nvPicPr>
            <p:cNvPr id="30" name="Picture 29" descr="nicubunu-Stick-figure-fema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859166" y="3557518"/>
              <a:ext cx="353535" cy="750207"/>
            </a:xfrm>
            <a:prstGeom prst="rect">
              <a:avLst/>
            </a:prstGeom>
          </p:spPr>
        </p:pic>
        <p:sp>
          <p:nvSpPr>
            <p:cNvPr id="32" name="TextBox 31"/>
            <p:cNvSpPr txBox="1"/>
            <p:nvPr/>
          </p:nvSpPr>
          <p:spPr>
            <a:xfrm>
              <a:off x="4478166" y="4333125"/>
              <a:ext cx="1720788" cy="553998"/>
            </a:xfrm>
            <a:prstGeom prst="rect">
              <a:avLst/>
            </a:prstGeom>
            <a:noFill/>
          </p:spPr>
          <p:txBody>
            <a:bodyPr wrap="square" rtlCol="0">
              <a:spAutoFit/>
            </a:bodyPr>
            <a:lstStyle/>
            <a:p>
              <a:r>
                <a:rPr lang="en-US" sz="1400" dirty="0">
                  <a:solidFill>
                    <a:srgbClr val="956EFF"/>
                  </a:solidFill>
                </a:rPr>
                <a:t>Any </a:t>
              </a:r>
              <a:r>
                <a:rPr lang="en-US" sz="1400" b="1" dirty="0">
                  <a:solidFill>
                    <a:srgbClr val="956EFF"/>
                  </a:solidFill>
                </a:rPr>
                <a:t>HIV+ female </a:t>
              </a:r>
              <a:r>
                <a:rPr lang="en-US" sz="1400" dirty="0" smtClean="0">
                  <a:solidFill>
                    <a:srgbClr val="956EFF"/>
                  </a:solidFill>
                </a:rPr>
                <a:t>contact </a:t>
              </a:r>
              <a:r>
                <a:rPr lang="en-US" sz="1400" dirty="0">
                  <a:solidFill>
                    <a:srgbClr val="956EFF"/>
                  </a:solidFill>
                </a:rPr>
                <a:t>10+ </a:t>
              </a:r>
              <a:r>
                <a:rPr lang="en-US" sz="1400" dirty="0" err="1">
                  <a:solidFill>
                    <a:srgbClr val="956EFF"/>
                  </a:solidFill>
                </a:rPr>
                <a:t>yrs</a:t>
              </a:r>
              <a:r>
                <a:rPr lang="en-US" sz="1400" dirty="0">
                  <a:solidFill>
                    <a:srgbClr val="956EFF"/>
                  </a:solidFill>
                </a:rPr>
                <a:t> </a:t>
              </a:r>
              <a:r>
                <a:rPr lang="en-US" sz="1400" b="1" dirty="0" smtClean="0">
                  <a:solidFill>
                    <a:srgbClr val="956EFF"/>
                  </a:solidFill>
                </a:rPr>
                <a:t>younger</a:t>
              </a:r>
              <a:endParaRPr lang="en-US" sz="1400" b="1" dirty="0">
                <a:solidFill>
                  <a:srgbClr val="956EFF"/>
                </a:solidFill>
              </a:endParaRPr>
            </a:p>
          </p:txBody>
        </p:sp>
      </p:grpSp>
      <p:sp>
        <p:nvSpPr>
          <p:cNvPr id="33" name="TextBox 32"/>
          <p:cNvSpPr txBox="1"/>
          <p:nvPr/>
        </p:nvSpPr>
        <p:spPr>
          <a:xfrm>
            <a:off x="1649678" y="4334932"/>
            <a:ext cx="1030023" cy="523220"/>
          </a:xfrm>
          <a:prstGeom prst="rect">
            <a:avLst/>
          </a:prstGeom>
          <a:noFill/>
          <a:ln>
            <a:noFill/>
          </a:ln>
        </p:spPr>
        <p:txBody>
          <a:bodyPr wrap="square" rtlCol="0">
            <a:spAutoFit/>
          </a:bodyPr>
          <a:lstStyle/>
          <a:p>
            <a:r>
              <a:rPr lang="en-US" sz="1400" dirty="0" err="1" smtClean="0">
                <a:solidFill>
                  <a:srgbClr val="0000FF"/>
                </a:solidFill>
              </a:rPr>
              <a:t>uRR</a:t>
            </a:r>
            <a:r>
              <a:rPr lang="en-US" sz="1400" dirty="0" smtClean="0">
                <a:solidFill>
                  <a:srgbClr val="0000FF"/>
                </a:solidFill>
              </a:rPr>
              <a:t>: </a:t>
            </a:r>
            <a:r>
              <a:rPr lang="en-US" sz="1400" b="1" dirty="0">
                <a:solidFill>
                  <a:srgbClr val="0000FF"/>
                </a:solidFill>
              </a:rPr>
              <a:t>1.6 (1.1, 2.3)</a:t>
            </a:r>
          </a:p>
        </p:txBody>
      </p:sp>
      <p:sp>
        <p:nvSpPr>
          <p:cNvPr id="36" name="TextBox 35"/>
          <p:cNvSpPr txBox="1"/>
          <p:nvPr/>
        </p:nvSpPr>
        <p:spPr>
          <a:xfrm>
            <a:off x="5378512" y="3986120"/>
            <a:ext cx="992924" cy="523220"/>
          </a:xfrm>
          <a:prstGeom prst="rect">
            <a:avLst/>
          </a:prstGeom>
          <a:noFill/>
        </p:spPr>
        <p:txBody>
          <a:bodyPr wrap="square" rtlCol="0">
            <a:spAutoFit/>
          </a:bodyPr>
          <a:lstStyle/>
          <a:p>
            <a:r>
              <a:rPr lang="en-US" sz="1400" dirty="0" err="1" smtClean="0">
                <a:solidFill>
                  <a:srgbClr val="956EFF"/>
                </a:solidFill>
              </a:rPr>
              <a:t>uRR</a:t>
            </a:r>
            <a:r>
              <a:rPr lang="en-US" sz="1400" dirty="0" smtClean="0">
                <a:solidFill>
                  <a:srgbClr val="956EFF"/>
                </a:solidFill>
              </a:rPr>
              <a:t>: </a:t>
            </a:r>
            <a:r>
              <a:rPr lang="en-US" sz="1400" b="1" dirty="0">
                <a:solidFill>
                  <a:srgbClr val="956EFF"/>
                </a:solidFill>
              </a:rPr>
              <a:t>2.2 (1.6,3.1)</a:t>
            </a:r>
          </a:p>
        </p:txBody>
      </p:sp>
      <p:grpSp>
        <p:nvGrpSpPr>
          <p:cNvPr id="45" name="Group 44"/>
          <p:cNvGrpSpPr/>
          <p:nvPr/>
        </p:nvGrpSpPr>
        <p:grpSpPr>
          <a:xfrm>
            <a:off x="2983378" y="4506736"/>
            <a:ext cx="1475444" cy="1765008"/>
            <a:chOff x="524609" y="1143000"/>
            <a:chExt cx="1475444" cy="1323756"/>
          </a:xfrm>
        </p:grpSpPr>
        <p:pic>
          <p:nvPicPr>
            <p:cNvPr id="29" name="Picture 28" descr="nicubunu-Stick-figure-ma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61393" y="1143000"/>
              <a:ext cx="350778" cy="744358"/>
            </a:xfrm>
            <a:prstGeom prst="rect">
              <a:avLst/>
            </a:prstGeom>
          </p:spPr>
        </p:pic>
        <p:sp>
          <p:nvSpPr>
            <p:cNvPr id="37" name="TextBox 36"/>
            <p:cNvSpPr txBox="1"/>
            <p:nvPr/>
          </p:nvSpPr>
          <p:spPr>
            <a:xfrm>
              <a:off x="524609" y="1912758"/>
              <a:ext cx="1475444" cy="553998"/>
            </a:xfrm>
            <a:prstGeom prst="rect">
              <a:avLst/>
            </a:prstGeom>
            <a:noFill/>
          </p:spPr>
          <p:txBody>
            <a:bodyPr wrap="square" rtlCol="0">
              <a:spAutoFit/>
            </a:bodyPr>
            <a:lstStyle/>
            <a:p>
              <a:r>
                <a:rPr lang="en-US" sz="1400" dirty="0">
                  <a:solidFill>
                    <a:srgbClr val="660066"/>
                  </a:solidFill>
                </a:rPr>
                <a:t>Any </a:t>
              </a:r>
              <a:r>
                <a:rPr lang="en-US" sz="1400" b="1" dirty="0">
                  <a:solidFill>
                    <a:srgbClr val="660066"/>
                  </a:solidFill>
                </a:rPr>
                <a:t>HIV+ </a:t>
              </a:r>
              <a:r>
                <a:rPr lang="en-US" sz="1400" b="1" dirty="0" smtClean="0">
                  <a:solidFill>
                    <a:srgbClr val="660066"/>
                  </a:solidFill>
                </a:rPr>
                <a:t>male </a:t>
              </a:r>
              <a:r>
                <a:rPr lang="en-US" sz="1400" dirty="0" smtClean="0">
                  <a:solidFill>
                    <a:srgbClr val="660066"/>
                  </a:solidFill>
                </a:rPr>
                <a:t>contact </a:t>
              </a:r>
              <a:r>
                <a:rPr lang="en-US" sz="1400" dirty="0">
                  <a:solidFill>
                    <a:srgbClr val="660066"/>
                  </a:solidFill>
                </a:rPr>
                <a:t>10+ </a:t>
              </a:r>
              <a:r>
                <a:rPr lang="en-US" sz="1400" dirty="0" err="1">
                  <a:solidFill>
                    <a:srgbClr val="660066"/>
                  </a:solidFill>
                </a:rPr>
                <a:t>yrs</a:t>
              </a:r>
              <a:r>
                <a:rPr lang="en-US" sz="1400" dirty="0">
                  <a:solidFill>
                    <a:srgbClr val="660066"/>
                  </a:solidFill>
                </a:rPr>
                <a:t> </a:t>
              </a:r>
              <a:r>
                <a:rPr lang="en-US" sz="1400" b="1" dirty="0" smtClean="0">
                  <a:solidFill>
                    <a:srgbClr val="660066"/>
                  </a:solidFill>
                </a:rPr>
                <a:t>younger</a:t>
              </a:r>
              <a:endParaRPr lang="en-US" sz="1400" b="1" dirty="0">
                <a:solidFill>
                  <a:srgbClr val="660066"/>
                </a:solidFill>
              </a:endParaRPr>
            </a:p>
          </p:txBody>
        </p:sp>
      </p:grpSp>
      <p:sp>
        <p:nvSpPr>
          <p:cNvPr id="39" name="Right Arrow 38"/>
          <p:cNvSpPr/>
          <p:nvPr/>
        </p:nvSpPr>
        <p:spPr>
          <a:xfrm rot="14694659" flipV="1">
            <a:off x="4197297" y="3772181"/>
            <a:ext cx="1600431" cy="120878"/>
          </a:xfrm>
          <a:prstGeom prst="rightArrow">
            <a:avLst>
              <a:gd name="adj1" fmla="val 50000"/>
              <a:gd name="adj2" fmla="val 252643"/>
            </a:avLst>
          </a:prstGeom>
          <a:solidFill>
            <a:srgbClr val="956E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ight Arrow 39"/>
          <p:cNvSpPr/>
          <p:nvPr/>
        </p:nvSpPr>
        <p:spPr>
          <a:xfrm rot="19565704">
            <a:off x="1888701" y="3485920"/>
            <a:ext cx="1799899" cy="196365"/>
          </a:xfrm>
          <a:prstGeom prst="rightArrow">
            <a:avLst>
              <a:gd name="adj1" fmla="val 50000"/>
              <a:gd name="adj2" fmla="val 252643"/>
            </a:avLst>
          </a:prstGeom>
          <a:solidFill>
            <a:srgbClr val="0000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ight Arrow 40"/>
          <p:cNvSpPr/>
          <p:nvPr/>
        </p:nvSpPr>
        <p:spPr>
          <a:xfrm flipV="1">
            <a:off x="1347656" y="2480438"/>
            <a:ext cx="2233744" cy="164393"/>
          </a:xfrm>
          <a:prstGeom prst="rightArrow">
            <a:avLst>
              <a:gd name="adj1" fmla="val 50000"/>
              <a:gd name="adj2" fmla="val 252643"/>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ight Arrow 41"/>
          <p:cNvSpPr/>
          <p:nvPr/>
        </p:nvSpPr>
        <p:spPr>
          <a:xfrm rot="10800000" flipV="1">
            <a:off x="4756212" y="2652850"/>
            <a:ext cx="2457388" cy="180423"/>
          </a:xfrm>
          <a:prstGeom prst="rightArrow">
            <a:avLst>
              <a:gd name="adj1" fmla="val 50000"/>
              <a:gd name="adj2" fmla="val 252643"/>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21894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1" nodeType="clickEffect">
                                  <p:stCondLst>
                                    <p:cond delay="0"/>
                                  </p:stCondLst>
                                  <p:childTnLst>
                                    <p:animEffect transition="out" filter="dissolv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par>
                                <p:cTn id="38" presetID="9" presetClass="exit" presetSubtype="0" fill="hold" grpId="1" nodeType="withEffect">
                                  <p:stCondLst>
                                    <p:cond delay="0"/>
                                  </p:stCondLst>
                                  <p:childTnLst>
                                    <p:animEffect transition="out" filter="dissolv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par>
                                <p:cTn id="41" presetID="9" presetClass="exit" presetSubtype="0" fill="hold" grpId="1" nodeType="withEffect">
                                  <p:stCondLst>
                                    <p:cond delay="0"/>
                                  </p:stCondLst>
                                  <p:childTnLst>
                                    <p:animEffect transition="out" filter="dissolve">
                                      <p:cBhvr>
                                        <p:cTn id="42" dur="500"/>
                                        <p:tgtEl>
                                          <p:spTgt spid="40"/>
                                        </p:tgtEl>
                                      </p:cBhvr>
                                    </p:animEffect>
                                    <p:set>
                                      <p:cBhvr>
                                        <p:cTn id="43" dur="1" fill="hold">
                                          <p:stCondLst>
                                            <p:cond delay="499"/>
                                          </p:stCondLst>
                                        </p:cTn>
                                        <p:tgtEl>
                                          <p:spTgt spid="40"/>
                                        </p:tgtEl>
                                        <p:attrNameLst>
                                          <p:attrName>style.visibility</p:attrName>
                                        </p:attrNameLst>
                                      </p:cBhvr>
                                      <p:to>
                                        <p:strVal val="hidden"/>
                                      </p:to>
                                    </p:set>
                                  </p:childTnLst>
                                </p:cTn>
                              </p:par>
                              <p:par>
                                <p:cTn id="44" presetID="9" presetClass="exit" presetSubtype="0" fill="hold" grpId="1" nodeType="withEffect">
                                  <p:stCondLst>
                                    <p:cond delay="0"/>
                                  </p:stCondLst>
                                  <p:childTnLst>
                                    <p:animEffect transition="out" filter="dissolve">
                                      <p:cBhvr>
                                        <p:cTn id="45" dur="500"/>
                                        <p:tgtEl>
                                          <p:spTgt spid="33"/>
                                        </p:tgtEl>
                                      </p:cBhvr>
                                    </p:animEffect>
                                    <p:set>
                                      <p:cBhvr>
                                        <p:cTn id="46" dur="1" fill="hold">
                                          <p:stCondLst>
                                            <p:cond delay="499"/>
                                          </p:stCondLst>
                                        </p:cTn>
                                        <p:tgtEl>
                                          <p:spTgt spid="33"/>
                                        </p:tgtEl>
                                        <p:attrNameLst>
                                          <p:attrName>style.visibility</p:attrName>
                                        </p:attrNameLst>
                                      </p:cBhvr>
                                      <p:to>
                                        <p:strVal val="hidden"/>
                                      </p:to>
                                    </p:set>
                                  </p:childTnLst>
                                </p:cTn>
                              </p:par>
                              <p:par>
                                <p:cTn id="47" presetID="9" presetClass="exit" presetSubtype="0" fill="hold" grpId="1" nodeType="withEffect">
                                  <p:stCondLst>
                                    <p:cond delay="0"/>
                                  </p:stCondLst>
                                  <p:childTnLst>
                                    <p:animEffect transition="out" filter="dissolve">
                                      <p:cBhvr>
                                        <p:cTn id="48" dur="500"/>
                                        <p:tgtEl>
                                          <p:spTgt spid="39"/>
                                        </p:tgtEl>
                                      </p:cBhvr>
                                    </p:animEffect>
                                    <p:set>
                                      <p:cBhvr>
                                        <p:cTn id="49" dur="1" fill="hold">
                                          <p:stCondLst>
                                            <p:cond delay="499"/>
                                          </p:stCondLst>
                                        </p:cTn>
                                        <p:tgtEl>
                                          <p:spTgt spid="39"/>
                                        </p:tgtEl>
                                        <p:attrNameLst>
                                          <p:attrName>style.visibility</p:attrName>
                                        </p:attrNameLst>
                                      </p:cBhvr>
                                      <p:to>
                                        <p:strVal val="hidden"/>
                                      </p:to>
                                    </p:set>
                                  </p:childTnLst>
                                </p:cTn>
                              </p:par>
                              <p:par>
                                <p:cTn id="50" presetID="9" presetClass="exit" presetSubtype="0" fill="hold" grpId="1" nodeType="withEffect">
                                  <p:stCondLst>
                                    <p:cond delay="0"/>
                                  </p:stCondLst>
                                  <p:childTnLst>
                                    <p:animEffect transition="out" filter="dissolve">
                                      <p:cBhvr>
                                        <p:cTn id="51" dur="500"/>
                                        <p:tgtEl>
                                          <p:spTgt spid="36"/>
                                        </p:tgtEl>
                                      </p:cBhvr>
                                    </p:animEffect>
                                    <p:set>
                                      <p:cBhvr>
                                        <p:cTn id="52" dur="1" fill="hold">
                                          <p:stCondLst>
                                            <p:cond delay="499"/>
                                          </p:stCondLst>
                                        </p:cTn>
                                        <p:tgtEl>
                                          <p:spTgt spid="36"/>
                                        </p:tgtEl>
                                        <p:attrNameLst>
                                          <p:attrName>style.visibility</p:attrName>
                                        </p:attrNameLst>
                                      </p:cBhvr>
                                      <p:to>
                                        <p:strVal val="hidden"/>
                                      </p:to>
                                    </p:set>
                                  </p:childTnLst>
                                </p:cTn>
                              </p:par>
                              <p:par>
                                <p:cTn id="53" presetID="9" presetClass="exit" presetSubtype="0" fill="hold" grpId="1" nodeType="withEffect">
                                  <p:stCondLst>
                                    <p:cond delay="0"/>
                                  </p:stCondLst>
                                  <p:childTnLst>
                                    <p:animEffect transition="out" filter="dissolv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7" grpId="0"/>
      <p:bldP spid="17" grpId="1"/>
      <p:bldP spid="33" grpId="0"/>
      <p:bldP spid="33" grpId="1"/>
      <p:bldP spid="36" grpId="0"/>
      <p:bldP spid="36" grpId="1"/>
      <p:bldP spid="39" grpId="0" animBg="1"/>
      <p:bldP spid="39" grpId="1" animBg="1"/>
      <p:bldP spid="40" grpId="0" animBg="1"/>
      <p:bldP spid="40" grpId="1" animBg="1"/>
      <p:bldP spid="41" grpId="0" animBg="1"/>
      <p:bldP spid="41" grpId="1" animBg="1"/>
      <p:bldP spid="4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Results: Predicting Baseline HIV </a:t>
            </a:r>
            <a:r>
              <a:rPr lang="en-US" sz="2800" dirty="0"/>
              <a:t>status in </a:t>
            </a:r>
            <a:r>
              <a:rPr lang="en-US" sz="2800" b="1" u="sng" dirty="0" smtClean="0"/>
              <a:t>Women</a:t>
            </a:r>
            <a:r>
              <a:rPr lang="en-US" sz="2800" dirty="0" smtClean="0"/>
              <a:t/>
            </a:r>
            <a:br>
              <a:rPr lang="en-US" sz="2800" dirty="0" smtClean="0"/>
            </a:br>
            <a:r>
              <a:rPr lang="en-US" sz="2200" dirty="0" smtClean="0"/>
              <a:t>Risk Ratio (95% CI)</a:t>
            </a:r>
            <a:endParaRPr lang="en-US" sz="22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957954" y="1600203"/>
            <a:ext cx="496744" cy="1405464"/>
          </a:xfrm>
          <a:prstGeom prst="rect">
            <a:avLst/>
          </a:prstGeom>
          <a:noFill/>
          <a:effectLst>
            <a:glow rad="101600">
              <a:srgbClr val="FFFF00">
                <a:alpha val="75000"/>
              </a:srgbClr>
            </a:glow>
          </a:effectLst>
          <a:scene3d>
            <a:camera prst="orthographicFront"/>
            <a:lightRig rig="threePt" dir="t"/>
          </a:scene3d>
          <a:sp3d>
            <a:bevelT prst="angle"/>
            <a:bevelB prst="angle"/>
          </a:sp3d>
        </p:spPr>
      </p:pic>
      <p:sp>
        <p:nvSpPr>
          <p:cNvPr id="11" name="TextBox 10"/>
          <p:cNvSpPr txBox="1"/>
          <p:nvPr/>
        </p:nvSpPr>
        <p:spPr>
          <a:xfrm>
            <a:off x="4762499" y="1524000"/>
            <a:ext cx="1168400" cy="523220"/>
          </a:xfrm>
          <a:prstGeom prst="rect">
            <a:avLst/>
          </a:prstGeom>
          <a:noFill/>
        </p:spPr>
        <p:txBody>
          <a:bodyPr wrap="square" rtlCol="0">
            <a:spAutoFit/>
          </a:bodyPr>
          <a:lstStyle/>
          <a:p>
            <a:r>
              <a:rPr lang="en-US" sz="1400" dirty="0" err="1" smtClean="0">
                <a:solidFill>
                  <a:srgbClr val="FF0000"/>
                </a:solidFill>
              </a:rPr>
              <a:t>uRR</a:t>
            </a:r>
            <a:r>
              <a:rPr lang="en-US" sz="1400" dirty="0" smtClean="0">
                <a:solidFill>
                  <a:srgbClr val="FF0000"/>
                </a:solidFill>
              </a:rPr>
              <a:t>: </a:t>
            </a:r>
            <a:r>
              <a:rPr lang="en-US" sz="1400" b="1" dirty="0">
                <a:solidFill>
                  <a:srgbClr val="FF0000"/>
                </a:solidFill>
              </a:rPr>
              <a:t>1.4(1.2,1.6)</a:t>
            </a:r>
          </a:p>
        </p:txBody>
      </p:sp>
      <p:grpSp>
        <p:nvGrpSpPr>
          <p:cNvPr id="7" name="Group 6"/>
          <p:cNvGrpSpPr/>
          <p:nvPr/>
        </p:nvGrpSpPr>
        <p:grpSpPr>
          <a:xfrm>
            <a:off x="457201" y="1615112"/>
            <a:ext cx="1222217" cy="1875628"/>
            <a:chOff x="2735737" y="3573224"/>
            <a:chExt cx="1222217" cy="1406721"/>
          </a:xfrm>
        </p:grpSpPr>
        <p:pic>
          <p:nvPicPr>
            <p:cNvPr id="5" name="Picture 4" descr="nicubunu-Stick-figure-ma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105610" y="3573224"/>
              <a:ext cx="350778" cy="744358"/>
            </a:xfrm>
            <a:prstGeom prst="rect">
              <a:avLst/>
            </a:prstGeom>
          </p:spPr>
        </p:pic>
        <p:sp>
          <p:nvSpPr>
            <p:cNvPr id="13" name="TextBox 12"/>
            <p:cNvSpPr txBox="1"/>
            <p:nvPr/>
          </p:nvSpPr>
          <p:spPr>
            <a:xfrm>
              <a:off x="2735737" y="4356697"/>
              <a:ext cx="1222217" cy="623248"/>
            </a:xfrm>
            <a:prstGeom prst="rect">
              <a:avLst/>
            </a:prstGeom>
            <a:noFill/>
          </p:spPr>
          <p:txBody>
            <a:bodyPr wrap="square" rtlCol="0">
              <a:spAutoFit/>
            </a:bodyPr>
            <a:lstStyle/>
            <a:p>
              <a:r>
                <a:rPr lang="en-US" sz="1600" dirty="0" smtClean="0">
                  <a:solidFill>
                    <a:srgbClr val="008000"/>
                  </a:solidFill>
                </a:rPr>
                <a:t>Any </a:t>
              </a:r>
              <a:r>
                <a:rPr lang="en-US" sz="1600" b="1" dirty="0" smtClean="0">
                  <a:solidFill>
                    <a:srgbClr val="008000"/>
                  </a:solidFill>
                </a:rPr>
                <a:t>HIV+ male </a:t>
              </a:r>
              <a:r>
                <a:rPr lang="en-US" sz="1600" dirty="0" smtClean="0">
                  <a:solidFill>
                    <a:srgbClr val="008000"/>
                  </a:solidFill>
                </a:rPr>
                <a:t>contact</a:t>
              </a:r>
              <a:endParaRPr lang="en-US" sz="1600" dirty="0">
                <a:solidFill>
                  <a:srgbClr val="008000"/>
                </a:solidFill>
              </a:endParaRPr>
            </a:p>
          </p:txBody>
        </p:sp>
      </p:grpSp>
      <p:grpSp>
        <p:nvGrpSpPr>
          <p:cNvPr id="6" name="Group 5"/>
          <p:cNvGrpSpPr/>
          <p:nvPr/>
        </p:nvGrpSpPr>
        <p:grpSpPr>
          <a:xfrm>
            <a:off x="7118172" y="1310137"/>
            <a:ext cx="1475444" cy="1618919"/>
            <a:chOff x="4605877" y="3567375"/>
            <a:chExt cx="1475444" cy="1214189"/>
          </a:xfrm>
        </p:grpSpPr>
        <p:pic>
          <p:nvPicPr>
            <p:cNvPr id="8" name="Picture 7" descr="nicubunu-Stick-figure-femal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986877" y="3567375"/>
              <a:ext cx="353535" cy="750207"/>
            </a:xfrm>
            <a:prstGeom prst="rect">
              <a:avLst/>
            </a:prstGeom>
          </p:spPr>
        </p:pic>
        <p:sp>
          <p:nvSpPr>
            <p:cNvPr id="15" name="TextBox 14"/>
            <p:cNvSpPr txBox="1"/>
            <p:nvPr/>
          </p:nvSpPr>
          <p:spPr>
            <a:xfrm>
              <a:off x="4605877" y="4342982"/>
              <a:ext cx="1475444" cy="438582"/>
            </a:xfrm>
            <a:prstGeom prst="rect">
              <a:avLst/>
            </a:prstGeom>
            <a:noFill/>
          </p:spPr>
          <p:txBody>
            <a:bodyPr wrap="square" rtlCol="0">
              <a:spAutoFit/>
            </a:bodyPr>
            <a:lstStyle/>
            <a:p>
              <a:r>
                <a:rPr lang="en-US" sz="1600" dirty="0" smtClean="0">
                  <a:solidFill>
                    <a:srgbClr val="FF0000"/>
                  </a:solidFill>
                </a:rPr>
                <a:t>Any </a:t>
              </a:r>
              <a:r>
                <a:rPr lang="en-US" sz="1600" b="1" dirty="0" smtClean="0">
                  <a:solidFill>
                    <a:srgbClr val="FF0000"/>
                  </a:solidFill>
                </a:rPr>
                <a:t>HIV+ female </a:t>
              </a:r>
              <a:r>
                <a:rPr lang="en-US" sz="1600" dirty="0" smtClean="0">
                  <a:solidFill>
                    <a:srgbClr val="FF0000"/>
                  </a:solidFill>
                </a:rPr>
                <a:t>contact</a:t>
              </a:r>
              <a:endParaRPr lang="en-US" sz="1600" dirty="0">
                <a:solidFill>
                  <a:srgbClr val="FF0000"/>
                </a:solidFill>
              </a:endParaRPr>
            </a:p>
          </p:txBody>
        </p:sp>
      </p:grpSp>
      <p:sp>
        <p:nvSpPr>
          <p:cNvPr id="17" name="TextBox 16"/>
          <p:cNvSpPr txBox="1"/>
          <p:nvPr/>
        </p:nvSpPr>
        <p:spPr>
          <a:xfrm>
            <a:off x="1318583" y="1658774"/>
            <a:ext cx="2085571" cy="307777"/>
          </a:xfrm>
          <a:prstGeom prst="rect">
            <a:avLst/>
          </a:prstGeom>
          <a:noFill/>
        </p:spPr>
        <p:txBody>
          <a:bodyPr wrap="square" rtlCol="0">
            <a:spAutoFit/>
          </a:bodyPr>
          <a:lstStyle/>
          <a:p>
            <a:r>
              <a:rPr lang="en-US" sz="1400" dirty="0" err="1" smtClean="0">
                <a:solidFill>
                  <a:srgbClr val="008000"/>
                </a:solidFill>
              </a:rPr>
              <a:t>uRR</a:t>
            </a:r>
            <a:r>
              <a:rPr lang="en-US" sz="1400" dirty="0" smtClean="0">
                <a:solidFill>
                  <a:srgbClr val="008000"/>
                </a:solidFill>
              </a:rPr>
              <a:t>: </a:t>
            </a:r>
            <a:r>
              <a:rPr lang="en-US" sz="1400" b="1" dirty="0">
                <a:solidFill>
                  <a:srgbClr val="008000"/>
                </a:solidFill>
              </a:rPr>
              <a:t>1.4 (1.1, 1.7</a:t>
            </a:r>
            <a:r>
              <a:rPr lang="en-US" sz="1400" b="1" dirty="0" smtClean="0">
                <a:solidFill>
                  <a:srgbClr val="008000"/>
                </a:solidFill>
              </a:rPr>
              <a:t>)</a:t>
            </a:r>
            <a:endParaRPr lang="en-US" sz="1400" b="1" dirty="0">
              <a:solidFill>
                <a:srgbClr val="008000"/>
              </a:solidFill>
            </a:endParaRPr>
          </a:p>
        </p:txBody>
      </p:sp>
      <p:grpSp>
        <p:nvGrpSpPr>
          <p:cNvPr id="12" name="Group 11"/>
          <p:cNvGrpSpPr/>
          <p:nvPr/>
        </p:nvGrpSpPr>
        <p:grpSpPr>
          <a:xfrm>
            <a:off x="6955780" y="3679223"/>
            <a:ext cx="1475444" cy="1772807"/>
            <a:chOff x="6955780" y="2759416"/>
            <a:chExt cx="1475444" cy="1329605"/>
          </a:xfrm>
        </p:grpSpPr>
        <p:pic>
          <p:nvPicPr>
            <p:cNvPr id="26" name="Picture 25" descr="nicubunu-Stick-figure-femal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336780" y="2759416"/>
              <a:ext cx="353535" cy="750207"/>
            </a:xfrm>
            <a:prstGeom prst="rect">
              <a:avLst/>
            </a:prstGeom>
          </p:spPr>
        </p:pic>
        <p:sp>
          <p:nvSpPr>
            <p:cNvPr id="28" name="TextBox 27"/>
            <p:cNvSpPr txBox="1"/>
            <p:nvPr/>
          </p:nvSpPr>
          <p:spPr>
            <a:xfrm>
              <a:off x="6955780" y="3535023"/>
              <a:ext cx="1475444" cy="553998"/>
            </a:xfrm>
            <a:prstGeom prst="rect">
              <a:avLst/>
            </a:prstGeom>
            <a:noFill/>
          </p:spPr>
          <p:txBody>
            <a:bodyPr wrap="square" rtlCol="0">
              <a:spAutoFit/>
            </a:bodyPr>
            <a:lstStyle/>
            <a:p>
              <a:r>
                <a:rPr lang="en-US" sz="1400" dirty="0" smtClean="0">
                  <a:solidFill>
                    <a:srgbClr val="FF9A2A"/>
                  </a:solidFill>
                </a:rPr>
                <a:t>Any </a:t>
              </a:r>
              <a:r>
                <a:rPr lang="en-US" sz="1400" b="1" dirty="0" smtClean="0">
                  <a:solidFill>
                    <a:srgbClr val="FF9A2A"/>
                  </a:solidFill>
                </a:rPr>
                <a:t>HIV+ female </a:t>
              </a:r>
              <a:r>
                <a:rPr lang="en-US" sz="1400" dirty="0" smtClean="0">
                  <a:solidFill>
                    <a:srgbClr val="FF9A2A"/>
                  </a:solidFill>
                </a:rPr>
                <a:t>contact 10+ </a:t>
              </a:r>
              <a:r>
                <a:rPr lang="en-US" sz="1400" dirty="0" err="1" smtClean="0">
                  <a:solidFill>
                    <a:srgbClr val="FF9A2A"/>
                  </a:solidFill>
                </a:rPr>
                <a:t>yrs</a:t>
              </a:r>
              <a:r>
                <a:rPr lang="en-US" sz="1400" dirty="0" smtClean="0">
                  <a:solidFill>
                    <a:srgbClr val="FF9A2A"/>
                  </a:solidFill>
                </a:rPr>
                <a:t> </a:t>
              </a:r>
              <a:r>
                <a:rPr lang="en-US" sz="1400" b="1" dirty="0" smtClean="0">
                  <a:solidFill>
                    <a:srgbClr val="FF9A2A"/>
                  </a:solidFill>
                </a:rPr>
                <a:t>older</a:t>
              </a:r>
              <a:endParaRPr lang="en-US" sz="1400" b="1" dirty="0">
                <a:solidFill>
                  <a:srgbClr val="FF9A2A"/>
                </a:solidFill>
              </a:endParaRPr>
            </a:p>
          </p:txBody>
        </p:sp>
      </p:grpSp>
      <p:grpSp>
        <p:nvGrpSpPr>
          <p:cNvPr id="3" name="Group 2"/>
          <p:cNvGrpSpPr/>
          <p:nvPr/>
        </p:nvGrpSpPr>
        <p:grpSpPr>
          <a:xfrm>
            <a:off x="4605877" y="4536710"/>
            <a:ext cx="1667923" cy="1772807"/>
            <a:chOff x="7336779" y="1054158"/>
            <a:chExt cx="1667923" cy="1329605"/>
          </a:xfrm>
        </p:grpSpPr>
        <p:pic>
          <p:nvPicPr>
            <p:cNvPr id="30" name="Picture 29" descr="nicubunu-Stick-figure-femal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717780" y="1054158"/>
              <a:ext cx="353535" cy="750207"/>
            </a:xfrm>
            <a:prstGeom prst="rect">
              <a:avLst/>
            </a:prstGeom>
          </p:spPr>
        </p:pic>
        <p:sp>
          <p:nvSpPr>
            <p:cNvPr id="32" name="TextBox 31"/>
            <p:cNvSpPr txBox="1"/>
            <p:nvPr/>
          </p:nvSpPr>
          <p:spPr>
            <a:xfrm>
              <a:off x="7336779" y="1829765"/>
              <a:ext cx="1667923" cy="553998"/>
            </a:xfrm>
            <a:prstGeom prst="rect">
              <a:avLst/>
            </a:prstGeom>
            <a:noFill/>
          </p:spPr>
          <p:txBody>
            <a:bodyPr wrap="square" rtlCol="0">
              <a:spAutoFit/>
            </a:bodyPr>
            <a:lstStyle/>
            <a:p>
              <a:r>
                <a:rPr lang="en-US" sz="1400" dirty="0">
                  <a:solidFill>
                    <a:srgbClr val="956EFF"/>
                  </a:solidFill>
                </a:rPr>
                <a:t>Any </a:t>
              </a:r>
              <a:r>
                <a:rPr lang="en-US" sz="1400" b="1" dirty="0">
                  <a:solidFill>
                    <a:srgbClr val="956EFF"/>
                  </a:solidFill>
                </a:rPr>
                <a:t>HIV+ female </a:t>
              </a:r>
              <a:r>
                <a:rPr lang="en-US" sz="1400" dirty="0" smtClean="0">
                  <a:solidFill>
                    <a:srgbClr val="956EFF"/>
                  </a:solidFill>
                </a:rPr>
                <a:t>contact </a:t>
              </a:r>
              <a:r>
                <a:rPr lang="en-US" sz="1400" dirty="0">
                  <a:solidFill>
                    <a:srgbClr val="956EFF"/>
                  </a:solidFill>
                </a:rPr>
                <a:t>10+ </a:t>
              </a:r>
              <a:r>
                <a:rPr lang="en-US" sz="1400" dirty="0" err="1">
                  <a:solidFill>
                    <a:srgbClr val="956EFF"/>
                  </a:solidFill>
                </a:rPr>
                <a:t>yrs</a:t>
              </a:r>
              <a:r>
                <a:rPr lang="en-US" sz="1400" dirty="0">
                  <a:solidFill>
                    <a:srgbClr val="956EFF"/>
                  </a:solidFill>
                </a:rPr>
                <a:t> </a:t>
              </a:r>
              <a:r>
                <a:rPr lang="en-US" sz="1400" b="1" dirty="0" smtClean="0">
                  <a:solidFill>
                    <a:srgbClr val="956EFF"/>
                  </a:solidFill>
                </a:rPr>
                <a:t>younger</a:t>
              </a:r>
              <a:endParaRPr lang="en-US" sz="1400" b="1" dirty="0">
                <a:solidFill>
                  <a:srgbClr val="956EFF"/>
                </a:solidFill>
              </a:endParaRPr>
            </a:p>
          </p:txBody>
        </p:sp>
      </p:grpSp>
      <p:sp>
        <p:nvSpPr>
          <p:cNvPr id="33" name="TextBox 32"/>
          <p:cNvSpPr txBox="1"/>
          <p:nvPr/>
        </p:nvSpPr>
        <p:spPr>
          <a:xfrm>
            <a:off x="1189430" y="4269129"/>
            <a:ext cx="1812115" cy="307777"/>
          </a:xfrm>
          <a:prstGeom prst="rect">
            <a:avLst/>
          </a:prstGeom>
          <a:noFill/>
          <a:ln>
            <a:noFill/>
          </a:ln>
        </p:spPr>
        <p:txBody>
          <a:bodyPr wrap="square" rtlCol="0">
            <a:spAutoFit/>
          </a:bodyPr>
          <a:lstStyle/>
          <a:p>
            <a:r>
              <a:rPr lang="en-US" sz="1400" dirty="0" err="1" smtClean="0">
                <a:solidFill>
                  <a:srgbClr val="0000FF"/>
                </a:solidFill>
              </a:rPr>
              <a:t>uRR</a:t>
            </a:r>
            <a:r>
              <a:rPr lang="en-US" sz="1400" dirty="0" smtClean="0">
                <a:solidFill>
                  <a:srgbClr val="0000FF"/>
                </a:solidFill>
              </a:rPr>
              <a:t>: </a:t>
            </a:r>
            <a:r>
              <a:rPr lang="en-US" sz="1400" b="1" dirty="0">
                <a:solidFill>
                  <a:srgbClr val="0000FF"/>
                </a:solidFill>
              </a:rPr>
              <a:t>1.9 (1.4, 2.6)</a:t>
            </a:r>
          </a:p>
        </p:txBody>
      </p:sp>
      <p:grpSp>
        <p:nvGrpSpPr>
          <p:cNvPr id="10" name="Group 9"/>
          <p:cNvGrpSpPr/>
          <p:nvPr/>
        </p:nvGrpSpPr>
        <p:grpSpPr>
          <a:xfrm>
            <a:off x="2843678" y="4531371"/>
            <a:ext cx="1475444" cy="1765008"/>
            <a:chOff x="354898" y="1223615"/>
            <a:chExt cx="1475444" cy="1323756"/>
          </a:xfrm>
        </p:grpSpPr>
        <p:pic>
          <p:nvPicPr>
            <p:cNvPr id="29" name="Picture 28" descr="nicubunu-Stick-figure-ma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1682" y="1223615"/>
              <a:ext cx="350778" cy="744358"/>
            </a:xfrm>
            <a:prstGeom prst="rect">
              <a:avLst/>
            </a:prstGeom>
          </p:spPr>
        </p:pic>
        <p:sp>
          <p:nvSpPr>
            <p:cNvPr id="37" name="TextBox 36"/>
            <p:cNvSpPr txBox="1"/>
            <p:nvPr/>
          </p:nvSpPr>
          <p:spPr>
            <a:xfrm>
              <a:off x="354898" y="1993373"/>
              <a:ext cx="1475444" cy="553998"/>
            </a:xfrm>
            <a:prstGeom prst="rect">
              <a:avLst/>
            </a:prstGeom>
            <a:noFill/>
          </p:spPr>
          <p:txBody>
            <a:bodyPr wrap="square" rtlCol="0">
              <a:spAutoFit/>
            </a:bodyPr>
            <a:lstStyle/>
            <a:p>
              <a:r>
                <a:rPr lang="en-US" sz="1400" dirty="0">
                  <a:solidFill>
                    <a:srgbClr val="660066"/>
                  </a:solidFill>
                </a:rPr>
                <a:t>Any </a:t>
              </a:r>
              <a:r>
                <a:rPr lang="en-US" sz="1400" b="1" dirty="0">
                  <a:solidFill>
                    <a:srgbClr val="660066"/>
                  </a:solidFill>
                </a:rPr>
                <a:t>HIV+ </a:t>
              </a:r>
              <a:r>
                <a:rPr lang="en-US" sz="1400" b="1" dirty="0" smtClean="0">
                  <a:solidFill>
                    <a:srgbClr val="660066"/>
                  </a:solidFill>
                </a:rPr>
                <a:t>male </a:t>
              </a:r>
              <a:r>
                <a:rPr lang="en-US" sz="1400" dirty="0" smtClean="0">
                  <a:solidFill>
                    <a:srgbClr val="660066"/>
                  </a:solidFill>
                </a:rPr>
                <a:t>contact </a:t>
              </a:r>
              <a:r>
                <a:rPr lang="en-US" sz="1400" dirty="0">
                  <a:solidFill>
                    <a:srgbClr val="660066"/>
                  </a:solidFill>
                </a:rPr>
                <a:t>10+ </a:t>
              </a:r>
              <a:r>
                <a:rPr lang="en-US" sz="1400" dirty="0" err="1">
                  <a:solidFill>
                    <a:srgbClr val="660066"/>
                  </a:solidFill>
                </a:rPr>
                <a:t>yrs</a:t>
              </a:r>
              <a:r>
                <a:rPr lang="en-US" sz="1400" dirty="0">
                  <a:solidFill>
                    <a:srgbClr val="660066"/>
                  </a:solidFill>
                </a:rPr>
                <a:t> </a:t>
              </a:r>
              <a:r>
                <a:rPr lang="en-US" sz="1400" b="1" dirty="0" smtClean="0">
                  <a:solidFill>
                    <a:srgbClr val="660066"/>
                  </a:solidFill>
                </a:rPr>
                <a:t>younger</a:t>
              </a:r>
              <a:endParaRPr lang="en-US" sz="1400" b="1" dirty="0">
                <a:solidFill>
                  <a:srgbClr val="660066"/>
                </a:solidFill>
              </a:endParaRPr>
            </a:p>
          </p:txBody>
        </p:sp>
      </p:grpSp>
      <p:sp>
        <p:nvSpPr>
          <p:cNvPr id="40" name="Right Arrow 39"/>
          <p:cNvSpPr/>
          <p:nvPr/>
        </p:nvSpPr>
        <p:spPr>
          <a:xfrm rot="19565704">
            <a:off x="1638644" y="3381328"/>
            <a:ext cx="1998661" cy="254931"/>
          </a:xfrm>
          <a:prstGeom prst="rightArrow">
            <a:avLst>
              <a:gd name="adj1" fmla="val 50000"/>
              <a:gd name="adj2" fmla="val 252643"/>
            </a:avLst>
          </a:prstGeom>
          <a:solidFill>
            <a:srgbClr val="0000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ight Arrow 40"/>
          <p:cNvSpPr/>
          <p:nvPr/>
        </p:nvSpPr>
        <p:spPr>
          <a:xfrm flipV="1">
            <a:off x="1404847" y="2479322"/>
            <a:ext cx="2048500" cy="180423"/>
          </a:xfrm>
          <a:prstGeom prst="rightArrow">
            <a:avLst>
              <a:gd name="adj1" fmla="val 50000"/>
              <a:gd name="adj2" fmla="val 252643"/>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ight Arrow 41"/>
          <p:cNvSpPr/>
          <p:nvPr/>
        </p:nvSpPr>
        <p:spPr>
          <a:xfrm rot="10800000" flipV="1">
            <a:off x="4886648" y="2255142"/>
            <a:ext cx="2231524" cy="180423"/>
          </a:xfrm>
          <a:prstGeom prst="rightArrow">
            <a:avLst>
              <a:gd name="adj1" fmla="val 50000"/>
              <a:gd name="adj2" fmla="val 252643"/>
            </a:avLst>
          </a:prstGeom>
          <a:solidFill>
            <a:srgbClr val="FF0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6081322" y="4332989"/>
            <a:ext cx="1036851" cy="523220"/>
          </a:xfrm>
          <a:prstGeom prst="rect">
            <a:avLst/>
          </a:prstGeom>
          <a:noFill/>
          <a:ln>
            <a:noFill/>
          </a:ln>
        </p:spPr>
        <p:txBody>
          <a:bodyPr wrap="square" rtlCol="0">
            <a:spAutoFit/>
          </a:bodyPr>
          <a:lstStyle/>
          <a:p>
            <a:r>
              <a:rPr lang="en-US" sz="1400" b="1" dirty="0" err="1" smtClean="0">
                <a:solidFill>
                  <a:srgbClr val="FF9A2A"/>
                </a:solidFill>
              </a:rPr>
              <a:t>uRR</a:t>
            </a:r>
            <a:r>
              <a:rPr lang="en-US" sz="1400" b="1" dirty="0" smtClean="0">
                <a:solidFill>
                  <a:srgbClr val="FF9A2A"/>
                </a:solidFill>
              </a:rPr>
              <a:t>: 1.4 </a:t>
            </a:r>
            <a:r>
              <a:rPr lang="en-US" sz="1400" b="1" dirty="0">
                <a:solidFill>
                  <a:srgbClr val="FF9A2A"/>
                </a:solidFill>
              </a:rPr>
              <a:t>(1.2, 1.8)</a:t>
            </a:r>
          </a:p>
        </p:txBody>
      </p:sp>
      <p:sp>
        <p:nvSpPr>
          <p:cNvPr id="38" name="Right Arrow 37"/>
          <p:cNvSpPr/>
          <p:nvPr/>
        </p:nvSpPr>
        <p:spPr>
          <a:xfrm rot="12548384">
            <a:off x="4645027" y="3260448"/>
            <a:ext cx="2590619" cy="254473"/>
          </a:xfrm>
          <a:prstGeom prst="rightArrow">
            <a:avLst>
              <a:gd name="adj1" fmla="val 50000"/>
              <a:gd name="adj2" fmla="val 252643"/>
            </a:avLst>
          </a:prstGeom>
          <a:solidFill>
            <a:srgbClr val="FF9A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ight Arrow 44"/>
          <p:cNvSpPr/>
          <p:nvPr/>
        </p:nvSpPr>
        <p:spPr>
          <a:xfrm rot="18272914">
            <a:off x="2942870" y="3751145"/>
            <a:ext cx="1592749" cy="141555"/>
          </a:xfrm>
          <a:prstGeom prst="rightArrow">
            <a:avLst>
              <a:gd name="adj1" fmla="val 50000"/>
              <a:gd name="adj2" fmla="val 252643"/>
            </a:avLst>
          </a:prstGeom>
          <a:solidFill>
            <a:srgbClr val="660066"/>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1318583" y="1988222"/>
            <a:ext cx="2096553" cy="307777"/>
          </a:xfrm>
          <a:prstGeom prst="rect">
            <a:avLst/>
          </a:prstGeom>
          <a:noFill/>
        </p:spPr>
        <p:txBody>
          <a:bodyPr wrap="square" rtlCol="0">
            <a:spAutoFit/>
          </a:bodyPr>
          <a:lstStyle/>
          <a:p>
            <a:r>
              <a:rPr lang="en-US" sz="1400" dirty="0" err="1">
                <a:solidFill>
                  <a:srgbClr val="008000"/>
                </a:solidFill>
              </a:rPr>
              <a:t>a</a:t>
            </a:r>
            <a:r>
              <a:rPr lang="en-US" sz="1400" dirty="0" err="1" smtClean="0">
                <a:solidFill>
                  <a:srgbClr val="008000"/>
                </a:solidFill>
              </a:rPr>
              <a:t>RR</a:t>
            </a:r>
            <a:r>
              <a:rPr lang="en-US" sz="1400" dirty="0" smtClean="0">
                <a:solidFill>
                  <a:srgbClr val="008000"/>
                </a:solidFill>
              </a:rPr>
              <a:t>: </a:t>
            </a:r>
            <a:r>
              <a:rPr lang="en-US" sz="1400" b="1" dirty="0">
                <a:solidFill>
                  <a:srgbClr val="008000"/>
                </a:solidFill>
              </a:rPr>
              <a:t>1.4 (1.1, </a:t>
            </a:r>
            <a:r>
              <a:rPr lang="en-US" sz="1400" b="1" dirty="0" smtClean="0">
                <a:solidFill>
                  <a:srgbClr val="008000"/>
                </a:solidFill>
              </a:rPr>
              <a:t>1.8)</a:t>
            </a:r>
            <a:endParaRPr lang="en-US" sz="1400" b="1" dirty="0">
              <a:solidFill>
                <a:srgbClr val="008000"/>
              </a:solidFill>
            </a:endParaRPr>
          </a:p>
        </p:txBody>
      </p:sp>
      <p:sp>
        <p:nvSpPr>
          <p:cNvPr id="48" name="TextBox 47"/>
          <p:cNvSpPr txBox="1"/>
          <p:nvPr/>
        </p:nvSpPr>
        <p:spPr>
          <a:xfrm>
            <a:off x="1189430" y="4593408"/>
            <a:ext cx="1694255" cy="307777"/>
          </a:xfrm>
          <a:prstGeom prst="rect">
            <a:avLst/>
          </a:prstGeom>
          <a:noFill/>
          <a:ln>
            <a:noFill/>
          </a:ln>
        </p:spPr>
        <p:txBody>
          <a:bodyPr wrap="square" rtlCol="0">
            <a:spAutoFit/>
          </a:bodyPr>
          <a:lstStyle/>
          <a:p>
            <a:r>
              <a:rPr lang="en-US" sz="1400" dirty="0" err="1">
                <a:solidFill>
                  <a:srgbClr val="0000FF"/>
                </a:solidFill>
              </a:rPr>
              <a:t>a</a:t>
            </a:r>
            <a:r>
              <a:rPr lang="en-US" sz="1400" dirty="0" err="1" smtClean="0">
                <a:solidFill>
                  <a:srgbClr val="0000FF"/>
                </a:solidFill>
              </a:rPr>
              <a:t>RR</a:t>
            </a:r>
            <a:r>
              <a:rPr lang="en-US" sz="1400" dirty="0" smtClean="0">
                <a:solidFill>
                  <a:srgbClr val="0000FF"/>
                </a:solidFill>
              </a:rPr>
              <a:t>: </a:t>
            </a:r>
            <a:r>
              <a:rPr lang="en-US" sz="1400" b="1" dirty="0" smtClean="0">
                <a:solidFill>
                  <a:srgbClr val="0000FF"/>
                </a:solidFill>
              </a:rPr>
              <a:t>1.6 </a:t>
            </a:r>
            <a:r>
              <a:rPr lang="en-US" sz="1400" b="1" dirty="0">
                <a:solidFill>
                  <a:srgbClr val="0000FF"/>
                </a:solidFill>
              </a:rPr>
              <a:t>(</a:t>
            </a:r>
            <a:r>
              <a:rPr lang="en-US" sz="1400" b="1" dirty="0" smtClean="0">
                <a:solidFill>
                  <a:srgbClr val="0000FF"/>
                </a:solidFill>
              </a:rPr>
              <a:t>1.1, 2.5)</a:t>
            </a:r>
            <a:endParaRPr lang="en-US" sz="1400" b="1" dirty="0">
              <a:solidFill>
                <a:srgbClr val="0000FF"/>
              </a:solidFill>
            </a:endParaRPr>
          </a:p>
        </p:txBody>
      </p:sp>
      <p:sp>
        <p:nvSpPr>
          <p:cNvPr id="49" name="TextBox 48"/>
          <p:cNvSpPr txBox="1"/>
          <p:nvPr/>
        </p:nvSpPr>
        <p:spPr>
          <a:xfrm>
            <a:off x="3520709" y="4029029"/>
            <a:ext cx="964146" cy="523220"/>
          </a:xfrm>
          <a:prstGeom prst="rect">
            <a:avLst/>
          </a:prstGeom>
          <a:noFill/>
        </p:spPr>
        <p:txBody>
          <a:bodyPr wrap="square" rtlCol="0">
            <a:spAutoFit/>
          </a:bodyPr>
          <a:lstStyle/>
          <a:p>
            <a:r>
              <a:rPr lang="en-US" sz="1400" dirty="0" err="1" smtClean="0">
                <a:solidFill>
                  <a:srgbClr val="660066"/>
                </a:solidFill>
              </a:rPr>
              <a:t>uRR</a:t>
            </a:r>
            <a:r>
              <a:rPr lang="en-US" sz="1400" dirty="0" smtClean="0">
                <a:solidFill>
                  <a:srgbClr val="660066"/>
                </a:solidFill>
              </a:rPr>
              <a:t>: 0.5 (0.2, 0.9)</a:t>
            </a:r>
            <a:endParaRPr lang="en-US" sz="1400" b="1" dirty="0">
              <a:solidFill>
                <a:srgbClr val="660066"/>
              </a:solidFill>
            </a:endParaRPr>
          </a:p>
        </p:txBody>
      </p:sp>
      <p:grpSp>
        <p:nvGrpSpPr>
          <p:cNvPr id="9" name="Group 8"/>
          <p:cNvGrpSpPr/>
          <p:nvPr/>
        </p:nvGrpSpPr>
        <p:grpSpPr>
          <a:xfrm>
            <a:off x="457200" y="4193474"/>
            <a:ext cx="2006600" cy="1562701"/>
            <a:chOff x="566742" y="3398528"/>
            <a:chExt cx="2006600" cy="1172026"/>
          </a:xfrm>
        </p:grpSpPr>
        <p:pic>
          <p:nvPicPr>
            <p:cNvPr id="25" name="Picture 24" descr="nicubunu-Stick-figure-ma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18057" y="3398528"/>
              <a:ext cx="350778" cy="744358"/>
            </a:xfrm>
            <a:prstGeom prst="rect">
              <a:avLst/>
            </a:prstGeom>
          </p:spPr>
        </p:pic>
        <p:sp>
          <p:nvSpPr>
            <p:cNvPr id="50" name="TextBox 49"/>
            <p:cNvSpPr txBox="1"/>
            <p:nvPr/>
          </p:nvSpPr>
          <p:spPr>
            <a:xfrm>
              <a:off x="566742" y="4178139"/>
              <a:ext cx="2006600" cy="392415"/>
            </a:xfrm>
            <a:prstGeom prst="rect">
              <a:avLst/>
            </a:prstGeom>
            <a:noFill/>
            <a:ln>
              <a:noFill/>
            </a:ln>
          </p:spPr>
          <p:txBody>
            <a:bodyPr wrap="square" rtlCol="0">
              <a:spAutoFit/>
            </a:bodyPr>
            <a:lstStyle/>
            <a:p>
              <a:r>
                <a:rPr lang="en-US" sz="1400" dirty="0" smtClean="0">
                  <a:solidFill>
                    <a:srgbClr val="0000FF"/>
                  </a:solidFill>
                </a:rPr>
                <a:t>Any</a:t>
              </a:r>
              <a:r>
                <a:rPr lang="en-US" sz="1400" b="1" dirty="0" smtClean="0">
                  <a:solidFill>
                    <a:srgbClr val="0000FF"/>
                  </a:solidFill>
                </a:rPr>
                <a:t> HIV+ male </a:t>
              </a:r>
              <a:r>
                <a:rPr lang="en-US" sz="1400" dirty="0" smtClean="0">
                  <a:solidFill>
                    <a:srgbClr val="0000FF"/>
                  </a:solidFill>
                </a:rPr>
                <a:t>contact 10+ </a:t>
              </a:r>
              <a:r>
                <a:rPr lang="en-US" sz="1400" dirty="0" err="1" smtClean="0">
                  <a:solidFill>
                    <a:srgbClr val="0000FF"/>
                  </a:solidFill>
                </a:rPr>
                <a:t>yrs</a:t>
              </a:r>
              <a:r>
                <a:rPr lang="en-US" sz="1400" dirty="0" smtClean="0">
                  <a:solidFill>
                    <a:srgbClr val="0000FF"/>
                  </a:solidFill>
                </a:rPr>
                <a:t> </a:t>
              </a:r>
              <a:r>
                <a:rPr lang="en-US" sz="1400" b="1" dirty="0" smtClean="0">
                  <a:solidFill>
                    <a:srgbClr val="0000FF"/>
                  </a:solidFill>
                </a:rPr>
                <a:t>older</a:t>
              </a:r>
              <a:endParaRPr lang="en-US" sz="1400" b="1" dirty="0">
                <a:solidFill>
                  <a:srgbClr val="0000FF"/>
                </a:solidFill>
              </a:endParaRPr>
            </a:p>
          </p:txBody>
        </p:sp>
      </p:grpSp>
    </p:spTree>
    <p:extLst>
      <p:ext uri="{BB962C8B-B14F-4D97-AF65-F5344CB8AC3E}">
        <p14:creationId xmlns:p14="http://schemas.microsoft.com/office/powerpoint/2010/main" val="13785897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9" presetClass="exit" presetSubtype="0" fill="hold" grpId="1" nodeType="clickEffect">
                                  <p:stCondLst>
                                    <p:cond delay="0"/>
                                  </p:stCondLst>
                                  <p:childTnLst>
                                    <p:animEffect transition="out" filter="dissolv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9" presetClass="exit" presetSubtype="0" fill="hold" grpId="1" nodeType="withEffect">
                                  <p:stCondLst>
                                    <p:cond delay="0"/>
                                  </p:stCondLst>
                                  <p:childTnLst>
                                    <p:animEffect transition="out" filter="dissolve">
                                      <p:cBhvr>
                                        <p:cTn id="43" dur="500"/>
                                        <p:tgtEl>
                                          <p:spTgt spid="33"/>
                                        </p:tgtEl>
                                      </p:cBhvr>
                                    </p:animEffect>
                                    <p:set>
                                      <p:cBhvr>
                                        <p:cTn id="44" dur="1" fill="hold">
                                          <p:stCondLst>
                                            <p:cond delay="499"/>
                                          </p:stCondLst>
                                        </p:cTn>
                                        <p:tgtEl>
                                          <p:spTgt spid="33"/>
                                        </p:tgtEl>
                                        <p:attrNameLst>
                                          <p:attrName>style.visibility</p:attrName>
                                        </p:attrNameLst>
                                      </p:cBhvr>
                                      <p:to>
                                        <p:strVal val="hidden"/>
                                      </p:to>
                                    </p:set>
                                  </p:childTnLst>
                                </p:cTn>
                              </p:par>
                              <p:par>
                                <p:cTn id="45" presetID="9" presetClass="exit" presetSubtype="0" fill="hold" grpId="1" nodeType="withEffect">
                                  <p:stCondLst>
                                    <p:cond delay="0"/>
                                  </p:stCondLst>
                                  <p:childTnLst>
                                    <p:animEffect transition="out" filter="dissolve">
                                      <p:cBhvr>
                                        <p:cTn id="46" dur="500"/>
                                        <p:tgtEl>
                                          <p:spTgt spid="49"/>
                                        </p:tgtEl>
                                      </p:cBhvr>
                                    </p:animEffect>
                                    <p:set>
                                      <p:cBhvr>
                                        <p:cTn id="47" dur="1" fill="hold">
                                          <p:stCondLst>
                                            <p:cond delay="499"/>
                                          </p:stCondLst>
                                        </p:cTn>
                                        <p:tgtEl>
                                          <p:spTgt spid="49"/>
                                        </p:tgtEl>
                                        <p:attrNameLst>
                                          <p:attrName>style.visibility</p:attrName>
                                        </p:attrNameLst>
                                      </p:cBhvr>
                                      <p:to>
                                        <p:strVal val="hidden"/>
                                      </p:to>
                                    </p:set>
                                  </p:childTnLst>
                                </p:cTn>
                              </p:par>
                              <p:par>
                                <p:cTn id="48" presetID="9" presetClass="exit" presetSubtype="0" fill="hold" grpId="1" nodeType="withEffect">
                                  <p:stCondLst>
                                    <p:cond delay="0"/>
                                  </p:stCondLst>
                                  <p:childTnLst>
                                    <p:animEffect transition="out" filter="dissolve">
                                      <p:cBhvr>
                                        <p:cTn id="49" dur="500"/>
                                        <p:tgtEl>
                                          <p:spTgt spid="45"/>
                                        </p:tgtEl>
                                      </p:cBhvr>
                                    </p:animEffect>
                                    <p:set>
                                      <p:cBhvr>
                                        <p:cTn id="50" dur="1" fill="hold">
                                          <p:stCondLst>
                                            <p:cond delay="499"/>
                                          </p:stCondLst>
                                        </p:cTn>
                                        <p:tgtEl>
                                          <p:spTgt spid="45"/>
                                        </p:tgtEl>
                                        <p:attrNameLst>
                                          <p:attrName>style.visibility</p:attrName>
                                        </p:attrNameLst>
                                      </p:cBhvr>
                                      <p:to>
                                        <p:strVal val="hidden"/>
                                      </p:to>
                                    </p:set>
                                  </p:childTnLst>
                                </p:cTn>
                              </p:par>
                              <p:par>
                                <p:cTn id="51" presetID="9" presetClass="exit" presetSubtype="0" fill="hold" grpId="1" nodeType="withEffect">
                                  <p:stCondLst>
                                    <p:cond delay="0"/>
                                  </p:stCondLst>
                                  <p:childTnLst>
                                    <p:animEffect transition="out" filter="dissolve">
                                      <p:cBhvr>
                                        <p:cTn id="52" dur="500"/>
                                        <p:tgtEl>
                                          <p:spTgt spid="31"/>
                                        </p:tgtEl>
                                      </p:cBhvr>
                                    </p:animEffect>
                                    <p:set>
                                      <p:cBhvr>
                                        <p:cTn id="53" dur="1" fill="hold">
                                          <p:stCondLst>
                                            <p:cond delay="499"/>
                                          </p:stCondLst>
                                        </p:cTn>
                                        <p:tgtEl>
                                          <p:spTgt spid="31"/>
                                        </p:tgtEl>
                                        <p:attrNameLst>
                                          <p:attrName>style.visibility</p:attrName>
                                        </p:attrNameLst>
                                      </p:cBhvr>
                                      <p:to>
                                        <p:strVal val="hidden"/>
                                      </p:to>
                                    </p:set>
                                  </p:childTnLst>
                                </p:cTn>
                              </p:par>
                              <p:par>
                                <p:cTn id="54" presetID="9" presetClass="exit" presetSubtype="0" fill="hold" grpId="1" nodeType="withEffect">
                                  <p:stCondLst>
                                    <p:cond delay="0"/>
                                  </p:stCondLst>
                                  <p:childTnLst>
                                    <p:animEffect transition="out" filter="dissolve">
                                      <p:cBhvr>
                                        <p:cTn id="55" dur="500"/>
                                        <p:tgtEl>
                                          <p:spTgt spid="38"/>
                                        </p:tgtEl>
                                      </p:cBhvr>
                                    </p:animEffect>
                                    <p:set>
                                      <p:cBhvr>
                                        <p:cTn id="56" dur="1" fill="hold">
                                          <p:stCondLst>
                                            <p:cond delay="499"/>
                                          </p:stCondLst>
                                        </p:cTn>
                                        <p:tgtEl>
                                          <p:spTgt spid="38"/>
                                        </p:tgtEl>
                                        <p:attrNameLst>
                                          <p:attrName>style.visibility</p:attrName>
                                        </p:attrNameLst>
                                      </p:cBhvr>
                                      <p:to>
                                        <p:strVal val="hidden"/>
                                      </p:to>
                                    </p:set>
                                  </p:childTnLst>
                                </p:cTn>
                              </p:par>
                              <p:par>
                                <p:cTn id="57" presetID="9" presetClass="exit" presetSubtype="0" fill="hold" grpId="1" nodeType="withEffect">
                                  <p:stCondLst>
                                    <p:cond delay="0"/>
                                  </p:stCondLst>
                                  <p:childTnLst>
                                    <p:animEffect transition="out" filter="dissolv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par>
                                <p:cTn id="60" presetID="9" presetClass="exit" presetSubtype="0" fill="hold" grpId="1" nodeType="withEffect">
                                  <p:stCondLst>
                                    <p:cond delay="0"/>
                                  </p:stCondLst>
                                  <p:childTnLst>
                                    <p:animEffect transition="out" filter="dissolve">
                                      <p:cBhvr>
                                        <p:cTn id="61" dur="500"/>
                                        <p:tgtEl>
                                          <p:spTgt spid="42"/>
                                        </p:tgtEl>
                                      </p:cBhvr>
                                    </p:animEffect>
                                    <p:set>
                                      <p:cBhvr>
                                        <p:cTn id="62" dur="1" fill="hold">
                                          <p:stCondLst>
                                            <p:cond delay="499"/>
                                          </p:stCondLst>
                                        </p:cTn>
                                        <p:tgtEl>
                                          <p:spTgt spid="42"/>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7" grpId="0"/>
      <p:bldP spid="17" grpId="1"/>
      <p:bldP spid="33" grpId="0"/>
      <p:bldP spid="33" grpId="1"/>
      <p:bldP spid="40" grpId="0" animBg="1"/>
      <p:bldP spid="41" grpId="0" animBg="1"/>
      <p:bldP spid="42" grpId="0" animBg="1"/>
      <p:bldP spid="42" grpId="1" animBg="1"/>
      <p:bldP spid="31" grpId="0"/>
      <p:bldP spid="31" grpId="1"/>
      <p:bldP spid="38" grpId="0" animBg="1"/>
      <p:bldP spid="38" grpId="1" animBg="1"/>
      <p:bldP spid="45" grpId="0" animBg="1"/>
      <p:bldP spid="45" grpId="1" animBg="1"/>
      <p:bldP spid="47" grpId="0"/>
      <p:bldP spid="48" grpId="0"/>
      <p:bldP spid="49" grpId="0"/>
      <p:bldP spid="49" grpId="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Results: Predicting Baseline HIV </a:t>
            </a:r>
            <a:r>
              <a:rPr lang="en-US" sz="2800" dirty="0"/>
              <a:t>status in </a:t>
            </a:r>
            <a:r>
              <a:rPr lang="en-US" sz="2800" b="1" u="sng" dirty="0" smtClean="0"/>
              <a:t>Women</a:t>
            </a:r>
            <a:r>
              <a:rPr lang="en-US" sz="2800" dirty="0" smtClean="0"/>
              <a:t> (cont’d)</a:t>
            </a:r>
            <a:br>
              <a:rPr lang="en-US" sz="2800" dirty="0" smtClean="0"/>
            </a:br>
            <a:r>
              <a:rPr lang="en-US" sz="2200" dirty="0" smtClean="0"/>
              <a:t>Risk Ratio (95% CI)</a:t>
            </a:r>
            <a:endParaRPr lang="en-US" sz="22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386270" y="1618013"/>
            <a:ext cx="496744" cy="1405464"/>
          </a:xfrm>
          <a:prstGeom prst="rect">
            <a:avLst/>
          </a:prstGeom>
          <a:noFill/>
          <a:effectLst>
            <a:glow rad="101600">
              <a:srgbClr val="FFFF00">
                <a:alpha val="75000"/>
              </a:srgbClr>
            </a:glow>
          </a:effectLst>
          <a:scene3d>
            <a:camera prst="orthographicFront"/>
            <a:lightRig rig="threePt" dir="t"/>
          </a:scene3d>
          <a:sp3d>
            <a:bevelT prst="angle"/>
            <a:bevelB prst="angle"/>
          </a:sp3d>
        </p:spPr>
      </p:pic>
      <p:sp>
        <p:nvSpPr>
          <p:cNvPr id="11" name="TextBox 10"/>
          <p:cNvSpPr txBox="1"/>
          <p:nvPr/>
        </p:nvSpPr>
        <p:spPr>
          <a:xfrm>
            <a:off x="5752242" y="2439279"/>
            <a:ext cx="1168400" cy="523220"/>
          </a:xfrm>
          <a:prstGeom prst="rect">
            <a:avLst/>
          </a:prstGeom>
          <a:noFill/>
        </p:spPr>
        <p:txBody>
          <a:bodyPr wrap="square" rtlCol="0">
            <a:spAutoFit/>
          </a:bodyPr>
          <a:lstStyle/>
          <a:p>
            <a:r>
              <a:rPr lang="en-US" sz="1400" dirty="0" err="1">
                <a:solidFill>
                  <a:srgbClr val="FF0000"/>
                </a:solidFill>
              </a:rPr>
              <a:t>a</a:t>
            </a:r>
            <a:r>
              <a:rPr lang="en-US" sz="1400" dirty="0" err="1" smtClean="0">
                <a:solidFill>
                  <a:srgbClr val="FF0000"/>
                </a:solidFill>
              </a:rPr>
              <a:t>RR</a:t>
            </a:r>
            <a:r>
              <a:rPr lang="en-US" sz="1400" dirty="0" smtClean="0">
                <a:solidFill>
                  <a:srgbClr val="FF0000"/>
                </a:solidFill>
              </a:rPr>
              <a:t>: </a:t>
            </a:r>
            <a:r>
              <a:rPr lang="en-US" sz="1400" b="1" dirty="0" smtClean="0">
                <a:solidFill>
                  <a:srgbClr val="FF0000"/>
                </a:solidFill>
              </a:rPr>
              <a:t>1.6(1.2,2.1)</a:t>
            </a:r>
            <a:endParaRPr lang="en-US" sz="1400" b="1" dirty="0">
              <a:solidFill>
                <a:srgbClr val="FF0000"/>
              </a:solidFill>
            </a:endParaRPr>
          </a:p>
        </p:txBody>
      </p:sp>
      <p:grpSp>
        <p:nvGrpSpPr>
          <p:cNvPr id="6" name="Group 5"/>
          <p:cNvGrpSpPr/>
          <p:nvPr/>
        </p:nvGrpSpPr>
        <p:grpSpPr>
          <a:xfrm>
            <a:off x="235737" y="1607475"/>
            <a:ext cx="1834364" cy="1783293"/>
            <a:chOff x="235737" y="1205606"/>
            <a:chExt cx="1834364" cy="1337470"/>
          </a:xfrm>
        </p:grpSpPr>
        <p:pic>
          <p:nvPicPr>
            <p:cNvPr id="5" name="Picture 4" descr="nicubunu-Stick-figure-ma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93446" y="1205606"/>
              <a:ext cx="350778" cy="744358"/>
            </a:xfrm>
            <a:prstGeom prst="rect">
              <a:avLst/>
            </a:prstGeom>
          </p:spPr>
        </p:pic>
        <p:sp>
          <p:nvSpPr>
            <p:cNvPr id="13" name="TextBox 12"/>
            <p:cNvSpPr txBox="1"/>
            <p:nvPr/>
          </p:nvSpPr>
          <p:spPr>
            <a:xfrm>
              <a:off x="235737" y="1989078"/>
              <a:ext cx="1834364" cy="553998"/>
            </a:xfrm>
            <a:prstGeom prst="rect">
              <a:avLst/>
            </a:prstGeom>
            <a:noFill/>
          </p:spPr>
          <p:txBody>
            <a:bodyPr wrap="square" rtlCol="0">
              <a:spAutoFit/>
            </a:bodyPr>
            <a:lstStyle/>
            <a:p>
              <a:r>
                <a:rPr lang="en-US" sz="1400" dirty="0" smtClean="0">
                  <a:solidFill>
                    <a:srgbClr val="008000"/>
                  </a:solidFill>
                </a:rPr>
                <a:t>Any</a:t>
              </a:r>
              <a:r>
                <a:rPr lang="en-US" sz="1400" b="1" dirty="0" smtClean="0">
                  <a:solidFill>
                    <a:srgbClr val="008000"/>
                  </a:solidFill>
                </a:rPr>
                <a:t> HIV+ male </a:t>
              </a:r>
              <a:r>
                <a:rPr lang="en-US" sz="1400" dirty="0" smtClean="0">
                  <a:solidFill>
                    <a:srgbClr val="008000"/>
                  </a:solidFill>
                </a:rPr>
                <a:t>contact in the </a:t>
              </a:r>
              <a:r>
                <a:rPr lang="en-US" sz="1400" u="sng" dirty="0" smtClean="0">
                  <a:solidFill>
                    <a:srgbClr val="008000"/>
                  </a:solidFill>
                </a:rPr>
                <a:t>EMOTIONAL</a:t>
              </a:r>
              <a:r>
                <a:rPr lang="en-US" sz="1400" dirty="0" smtClean="0">
                  <a:solidFill>
                    <a:srgbClr val="008000"/>
                  </a:solidFill>
                </a:rPr>
                <a:t> domain</a:t>
              </a:r>
              <a:endParaRPr lang="en-US" sz="1400" dirty="0">
                <a:solidFill>
                  <a:srgbClr val="008000"/>
                </a:solidFill>
              </a:endParaRPr>
            </a:p>
          </p:txBody>
        </p:sp>
      </p:grpSp>
      <p:grpSp>
        <p:nvGrpSpPr>
          <p:cNvPr id="3" name="Group 2"/>
          <p:cNvGrpSpPr/>
          <p:nvPr/>
        </p:nvGrpSpPr>
        <p:grpSpPr>
          <a:xfrm>
            <a:off x="7152941" y="1607475"/>
            <a:ext cx="1746919" cy="1682395"/>
            <a:chOff x="6088980" y="1614413"/>
            <a:chExt cx="1746919" cy="1261796"/>
          </a:xfrm>
        </p:grpSpPr>
        <p:pic>
          <p:nvPicPr>
            <p:cNvPr id="8" name="Picture 7" descr="nicubunu-Stick-figure-femal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279481" y="1614413"/>
              <a:ext cx="353535" cy="750207"/>
            </a:xfrm>
            <a:prstGeom prst="rect">
              <a:avLst/>
            </a:prstGeom>
          </p:spPr>
        </p:pic>
        <p:sp>
          <p:nvSpPr>
            <p:cNvPr id="15" name="TextBox 14"/>
            <p:cNvSpPr txBox="1"/>
            <p:nvPr/>
          </p:nvSpPr>
          <p:spPr>
            <a:xfrm>
              <a:off x="6088980" y="2322211"/>
              <a:ext cx="1746919" cy="553998"/>
            </a:xfrm>
            <a:prstGeom prst="rect">
              <a:avLst/>
            </a:prstGeom>
            <a:noFill/>
          </p:spPr>
          <p:txBody>
            <a:bodyPr wrap="square" rtlCol="0">
              <a:spAutoFit/>
            </a:bodyPr>
            <a:lstStyle/>
            <a:p>
              <a:r>
                <a:rPr lang="en-US" sz="1400" dirty="0" smtClean="0">
                  <a:solidFill>
                    <a:srgbClr val="FF0000"/>
                  </a:solidFill>
                </a:rPr>
                <a:t>Any </a:t>
              </a:r>
              <a:r>
                <a:rPr lang="en-US" sz="1400" b="1" dirty="0" smtClean="0">
                  <a:solidFill>
                    <a:srgbClr val="FF0000"/>
                  </a:solidFill>
                </a:rPr>
                <a:t>HIV+ female </a:t>
              </a:r>
              <a:r>
                <a:rPr lang="en-US" sz="1400" dirty="0" smtClean="0">
                  <a:solidFill>
                    <a:srgbClr val="FF0000"/>
                  </a:solidFill>
                </a:rPr>
                <a:t>contact in the </a:t>
              </a:r>
              <a:r>
                <a:rPr lang="en-US" sz="1400" u="sng" dirty="0" smtClean="0">
                  <a:solidFill>
                    <a:srgbClr val="FF0000"/>
                  </a:solidFill>
                </a:rPr>
                <a:t>HEALTH</a:t>
              </a:r>
              <a:r>
                <a:rPr lang="en-US" sz="1400" dirty="0" smtClean="0">
                  <a:solidFill>
                    <a:srgbClr val="FF0000"/>
                  </a:solidFill>
                </a:rPr>
                <a:t> domain</a:t>
              </a:r>
              <a:endParaRPr lang="en-US" sz="1400" dirty="0">
                <a:solidFill>
                  <a:srgbClr val="FF0000"/>
                </a:solidFill>
              </a:endParaRPr>
            </a:p>
          </p:txBody>
        </p:sp>
      </p:grpSp>
      <p:grpSp>
        <p:nvGrpSpPr>
          <p:cNvPr id="7" name="Group 6"/>
          <p:cNvGrpSpPr/>
          <p:nvPr/>
        </p:nvGrpSpPr>
        <p:grpSpPr>
          <a:xfrm>
            <a:off x="1013470" y="4193474"/>
            <a:ext cx="1950752" cy="1783294"/>
            <a:chOff x="119348" y="3394666"/>
            <a:chExt cx="1950752" cy="1337471"/>
          </a:xfrm>
        </p:grpSpPr>
        <p:pic>
          <p:nvPicPr>
            <p:cNvPr id="25" name="Picture 24" descr="nicubunu-Stick-figure-ma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18057" y="3394666"/>
              <a:ext cx="350778" cy="744358"/>
            </a:xfrm>
            <a:prstGeom prst="rect">
              <a:avLst/>
            </a:prstGeom>
          </p:spPr>
        </p:pic>
        <p:sp>
          <p:nvSpPr>
            <p:cNvPr id="27" name="TextBox 26"/>
            <p:cNvSpPr txBox="1"/>
            <p:nvPr/>
          </p:nvSpPr>
          <p:spPr>
            <a:xfrm>
              <a:off x="119348" y="4178139"/>
              <a:ext cx="1950752" cy="553998"/>
            </a:xfrm>
            <a:prstGeom prst="rect">
              <a:avLst/>
            </a:prstGeom>
            <a:noFill/>
            <a:ln>
              <a:noFill/>
            </a:ln>
          </p:spPr>
          <p:txBody>
            <a:bodyPr wrap="square" rtlCol="0">
              <a:spAutoFit/>
            </a:bodyPr>
            <a:lstStyle/>
            <a:p>
              <a:r>
                <a:rPr lang="en-US" sz="1400" dirty="0" smtClean="0">
                  <a:solidFill>
                    <a:srgbClr val="0000FF"/>
                  </a:solidFill>
                </a:rPr>
                <a:t>Any</a:t>
              </a:r>
              <a:r>
                <a:rPr lang="en-US" sz="1400" b="1" dirty="0" smtClean="0">
                  <a:solidFill>
                    <a:srgbClr val="0000FF"/>
                  </a:solidFill>
                </a:rPr>
                <a:t> HIV+ male </a:t>
              </a:r>
              <a:r>
                <a:rPr lang="en-US" sz="1400" dirty="0" smtClean="0">
                  <a:solidFill>
                    <a:srgbClr val="0000FF"/>
                  </a:solidFill>
                </a:rPr>
                <a:t>contact 10+ </a:t>
              </a:r>
              <a:r>
                <a:rPr lang="en-US" sz="1400" dirty="0" err="1" smtClean="0">
                  <a:solidFill>
                    <a:srgbClr val="0000FF"/>
                  </a:solidFill>
                </a:rPr>
                <a:t>yrs</a:t>
              </a:r>
              <a:r>
                <a:rPr lang="en-US" sz="1400" dirty="0" smtClean="0">
                  <a:solidFill>
                    <a:srgbClr val="0000FF"/>
                  </a:solidFill>
                </a:rPr>
                <a:t> </a:t>
              </a:r>
              <a:r>
                <a:rPr lang="en-US" sz="1400" b="1" dirty="0" smtClean="0">
                  <a:solidFill>
                    <a:srgbClr val="0000FF"/>
                  </a:solidFill>
                </a:rPr>
                <a:t>older</a:t>
              </a:r>
              <a:r>
                <a:rPr lang="en-US" sz="1400" dirty="0" smtClean="0">
                  <a:solidFill>
                    <a:srgbClr val="0000FF"/>
                  </a:solidFill>
                </a:rPr>
                <a:t> in the </a:t>
              </a:r>
              <a:r>
                <a:rPr lang="en-US" sz="1400" u="sng" dirty="0" smtClean="0">
                  <a:solidFill>
                    <a:srgbClr val="0000FF"/>
                  </a:solidFill>
                </a:rPr>
                <a:t>HEALTH</a:t>
              </a:r>
              <a:r>
                <a:rPr lang="en-US" sz="1400" dirty="0" smtClean="0">
                  <a:solidFill>
                    <a:srgbClr val="0000FF"/>
                  </a:solidFill>
                </a:rPr>
                <a:t> domain</a:t>
              </a:r>
              <a:endParaRPr lang="en-US" sz="1400" dirty="0">
                <a:solidFill>
                  <a:srgbClr val="0000FF"/>
                </a:solidFill>
              </a:endParaRPr>
            </a:p>
          </p:txBody>
        </p:sp>
      </p:grpSp>
      <p:sp>
        <p:nvSpPr>
          <p:cNvPr id="40" name="Right Arrow 39"/>
          <p:cNvSpPr/>
          <p:nvPr/>
        </p:nvSpPr>
        <p:spPr>
          <a:xfrm rot="19565704">
            <a:off x="2335149" y="3629907"/>
            <a:ext cx="1728057" cy="216252"/>
          </a:xfrm>
          <a:prstGeom prst="rightArrow">
            <a:avLst>
              <a:gd name="adj1" fmla="val 50000"/>
              <a:gd name="adj2" fmla="val 252643"/>
            </a:avLst>
          </a:prstGeom>
          <a:solidFill>
            <a:srgbClr val="0000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ight Arrow 40"/>
          <p:cNvSpPr/>
          <p:nvPr/>
        </p:nvSpPr>
        <p:spPr>
          <a:xfrm flipV="1">
            <a:off x="1643160" y="2182274"/>
            <a:ext cx="2065240" cy="180423"/>
          </a:xfrm>
          <a:prstGeom prst="rightArrow">
            <a:avLst>
              <a:gd name="adj1" fmla="val 50000"/>
              <a:gd name="adj2" fmla="val 252643"/>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ight Arrow 41"/>
          <p:cNvSpPr/>
          <p:nvPr/>
        </p:nvSpPr>
        <p:spPr>
          <a:xfrm rot="10800000" flipV="1">
            <a:off x="5531124" y="2182274"/>
            <a:ext cx="1389518" cy="180423"/>
          </a:xfrm>
          <a:prstGeom prst="rightArrow">
            <a:avLst>
              <a:gd name="adj1" fmla="val 50000"/>
              <a:gd name="adj2" fmla="val 252643"/>
            </a:avLst>
          </a:prstGeom>
          <a:solidFill>
            <a:srgbClr val="FF0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1643160" y="1717120"/>
            <a:ext cx="1798540" cy="307777"/>
          </a:xfrm>
          <a:prstGeom prst="rect">
            <a:avLst/>
          </a:prstGeom>
          <a:noFill/>
        </p:spPr>
        <p:txBody>
          <a:bodyPr wrap="square" rtlCol="0">
            <a:spAutoFit/>
          </a:bodyPr>
          <a:lstStyle/>
          <a:p>
            <a:r>
              <a:rPr lang="en-US" sz="1400" dirty="0" err="1">
                <a:solidFill>
                  <a:srgbClr val="008000"/>
                </a:solidFill>
              </a:rPr>
              <a:t>a</a:t>
            </a:r>
            <a:r>
              <a:rPr lang="en-US" sz="1400" dirty="0" err="1" smtClean="0">
                <a:solidFill>
                  <a:srgbClr val="008000"/>
                </a:solidFill>
              </a:rPr>
              <a:t>RR</a:t>
            </a:r>
            <a:r>
              <a:rPr lang="en-US" sz="1400" dirty="0" smtClean="0">
                <a:solidFill>
                  <a:srgbClr val="008000"/>
                </a:solidFill>
              </a:rPr>
              <a:t>: </a:t>
            </a:r>
            <a:r>
              <a:rPr lang="en-US" sz="1400" b="1" dirty="0" smtClean="0">
                <a:solidFill>
                  <a:srgbClr val="008000"/>
                </a:solidFill>
              </a:rPr>
              <a:t>1.8 </a:t>
            </a:r>
            <a:r>
              <a:rPr lang="en-US" sz="1400" b="1" dirty="0">
                <a:solidFill>
                  <a:srgbClr val="008000"/>
                </a:solidFill>
              </a:rPr>
              <a:t>(</a:t>
            </a:r>
            <a:r>
              <a:rPr lang="en-US" sz="1400" b="1" dirty="0" smtClean="0">
                <a:solidFill>
                  <a:srgbClr val="008000"/>
                </a:solidFill>
              </a:rPr>
              <a:t>1.2,2.7)</a:t>
            </a:r>
            <a:endParaRPr lang="en-US" sz="1400" b="1" dirty="0">
              <a:solidFill>
                <a:srgbClr val="008000"/>
              </a:solidFill>
            </a:endParaRPr>
          </a:p>
        </p:txBody>
      </p:sp>
      <p:sp>
        <p:nvSpPr>
          <p:cNvPr id="48" name="TextBox 47"/>
          <p:cNvSpPr txBox="1"/>
          <p:nvPr/>
        </p:nvSpPr>
        <p:spPr>
          <a:xfrm>
            <a:off x="2519844" y="4515209"/>
            <a:ext cx="1694255" cy="307777"/>
          </a:xfrm>
          <a:prstGeom prst="rect">
            <a:avLst/>
          </a:prstGeom>
          <a:noFill/>
          <a:ln>
            <a:noFill/>
          </a:ln>
        </p:spPr>
        <p:txBody>
          <a:bodyPr wrap="square" rtlCol="0">
            <a:spAutoFit/>
          </a:bodyPr>
          <a:lstStyle/>
          <a:p>
            <a:r>
              <a:rPr lang="en-US" sz="1400" dirty="0" err="1">
                <a:solidFill>
                  <a:srgbClr val="0000FF"/>
                </a:solidFill>
              </a:rPr>
              <a:t>a</a:t>
            </a:r>
            <a:r>
              <a:rPr lang="en-US" sz="1400" dirty="0" err="1" smtClean="0">
                <a:solidFill>
                  <a:srgbClr val="0000FF"/>
                </a:solidFill>
              </a:rPr>
              <a:t>RR</a:t>
            </a:r>
            <a:r>
              <a:rPr lang="en-US" sz="1400" dirty="0" smtClean="0">
                <a:solidFill>
                  <a:srgbClr val="0000FF"/>
                </a:solidFill>
              </a:rPr>
              <a:t>: </a:t>
            </a:r>
            <a:r>
              <a:rPr lang="en-US" sz="1400" b="1" dirty="0" smtClean="0">
                <a:solidFill>
                  <a:srgbClr val="0000FF"/>
                </a:solidFill>
              </a:rPr>
              <a:t>1.8 </a:t>
            </a:r>
            <a:r>
              <a:rPr lang="en-US" sz="1400" b="1" dirty="0">
                <a:solidFill>
                  <a:srgbClr val="0000FF"/>
                </a:solidFill>
              </a:rPr>
              <a:t>(</a:t>
            </a:r>
            <a:r>
              <a:rPr lang="en-US" sz="1400" b="1" dirty="0" smtClean="0">
                <a:solidFill>
                  <a:srgbClr val="0000FF"/>
                </a:solidFill>
              </a:rPr>
              <a:t>1.1, 3.0)</a:t>
            </a:r>
            <a:endParaRPr lang="en-US" sz="1400" b="1" dirty="0">
              <a:solidFill>
                <a:srgbClr val="0000FF"/>
              </a:solidFill>
            </a:endParaRPr>
          </a:p>
        </p:txBody>
      </p:sp>
    </p:spTree>
    <p:extLst>
      <p:ext uri="{BB962C8B-B14F-4D97-AF65-F5344CB8AC3E}">
        <p14:creationId xmlns:p14="http://schemas.microsoft.com/office/powerpoint/2010/main" val="19381412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0" grpId="0" animBg="1"/>
      <p:bldP spid="41" grpId="0" animBg="1"/>
      <p:bldP spid="42" grpId="0" animBg="1"/>
      <p:bldP spid="47" grpId="0"/>
      <p:bldP spid="4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795" y="541867"/>
            <a:ext cx="8509000" cy="990600"/>
          </a:xfrm>
        </p:spPr>
        <p:txBody>
          <a:bodyPr>
            <a:normAutofit fontScale="90000"/>
          </a:bodyPr>
          <a:lstStyle/>
          <a:p>
            <a:r>
              <a:rPr lang="en-US" sz="2700" dirty="0" smtClean="0"/>
              <a:t>Results: Predicting Baseline HIV </a:t>
            </a:r>
            <a:r>
              <a:rPr lang="en-US" sz="2700" dirty="0"/>
              <a:t>status in </a:t>
            </a:r>
            <a:r>
              <a:rPr lang="en-US" sz="2700" b="1" u="sng" dirty="0" smtClean="0"/>
              <a:t>Young (15-24) Women</a:t>
            </a:r>
            <a:r>
              <a:rPr lang="en-US" sz="2700" dirty="0" smtClean="0"/>
              <a:t/>
            </a:r>
            <a:br>
              <a:rPr lang="en-US" sz="2700" dirty="0" smtClean="0"/>
            </a:br>
            <a:r>
              <a:rPr lang="en-US" sz="2200" dirty="0" smtClean="0"/>
              <a:t>Risk Ratio (95% CI)</a:t>
            </a:r>
            <a:endParaRPr lang="en-US" sz="2200" dirty="0"/>
          </a:p>
        </p:txBody>
      </p:sp>
      <p:sp>
        <p:nvSpPr>
          <p:cNvPr id="11" name="TextBox 10"/>
          <p:cNvSpPr txBox="1"/>
          <p:nvPr/>
        </p:nvSpPr>
        <p:spPr>
          <a:xfrm>
            <a:off x="4784789" y="2147774"/>
            <a:ext cx="1926194" cy="307777"/>
          </a:xfrm>
          <a:prstGeom prst="rect">
            <a:avLst/>
          </a:prstGeom>
          <a:noFill/>
        </p:spPr>
        <p:txBody>
          <a:bodyPr wrap="square" rtlCol="0">
            <a:spAutoFit/>
          </a:bodyPr>
          <a:lstStyle/>
          <a:p>
            <a:r>
              <a:rPr lang="en-US" sz="1400" dirty="0" err="1" smtClean="0">
                <a:solidFill>
                  <a:srgbClr val="FF0000"/>
                </a:solidFill>
              </a:rPr>
              <a:t>uRR</a:t>
            </a:r>
            <a:r>
              <a:rPr lang="en-US" sz="1400" dirty="0" smtClean="0">
                <a:solidFill>
                  <a:srgbClr val="FF0000"/>
                </a:solidFill>
              </a:rPr>
              <a:t>: </a:t>
            </a:r>
            <a:r>
              <a:rPr lang="en-US" sz="1400" b="1" dirty="0" smtClean="0">
                <a:solidFill>
                  <a:srgbClr val="FF0000"/>
                </a:solidFill>
              </a:rPr>
              <a:t>1.8 (1.2, 2.6</a:t>
            </a:r>
            <a:r>
              <a:rPr lang="en-US" sz="1400" b="1" dirty="0">
                <a:solidFill>
                  <a:srgbClr val="FF0000"/>
                </a:solidFill>
              </a:rPr>
              <a:t>)</a:t>
            </a:r>
          </a:p>
        </p:txBody>
      </p:sp>
      <p:grpSp>
        <p:nvGrpSpPr>
          <p:cNvPr id="10" name="Group 9"/>
          <p:cNvGrpSpPr/>
          <p:nvPr/>
        </p:nvGrpSpPr>
        <p:grpSpPr>
          <a:xfrm>
            <a:off x="372796" y="1651535"/>
            <a:ext cx="1222217" cy="1875628"/>
            <a:chOff x="372795" y="1238651"/>
            <a:chExt cx="1222217" cy="1406721"/>
          </a:xfrm>
        </p:grpSpPr>
        <p:pic>
          <p:nvPicPr>
            <p:cNvPr id="5" name="Picture 4" descr="nicubunu-Stick-figure-ma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42668" y="1238651"/>
              <a:ext cx="350778" cy="744358"/>
            </a:xfrm>
            <a:prstGeom prst="rect">
              <a:avLst/>
            </a:prstGeom>
          </p:spPr>
        </p:pic>
        <p:sp>
          <p:nvSpPr>
            <p:cNvPr id="13" name="TextBox 12"/>
            <p:cNvSpPr txBox="1"/>
            <p:nvPr/>
          </p:nvSpPr>
          <p:spPr>
            <a:xfrm>
              <a:off x="372795" y="2022124"/>
              <a:ext cx="1222217" cy="623248"/>
            </a:xfrm>
            <a:prstGeom prst="rect">
              <a:avLst/>
            </a:prstGeom>
            <a:noFill/>
          </p:spPr>
          <p:txBody>
            <a:bodyPr wrap="square" rtlCol="0">
              <a:spAutoFit/>
            </a:bodyPr>
            <a:lstStyle/>
            <a:p>
              <a:r>
                <a:rPr lang="en-US" sz="1600" dirty="0" smtClean="0">
                  <a:solidFill>
                    <a:srgbClr val="008000"/>
                  </a:solidFill>
                </a:rPr>
                <a:t>Any </a:t>
              </a:r>
              <a:r>
                <a:rPr lang="en-US" sz="1600" b="1" dirty="0" smtClean="0">
                  <a:solidFill>
                    <a:srgbClr val="008000"/>
                  </a:solidFill>
                </a:rPr>
                <a:t>HIV+ male </a:t>
              </a:r>
              <a:r>
                <a:rPr lang="en-US" sz="1600" dirty="0" smtClean="0">
                  <a:solidFill>
                    <a:srgbClr val="008000"/>
                  </a:solidFill>
                </a:rPr>
                <a:t>contact</a:t>
              </a:r>
              <a:endParaRPr lang="en-US" sz="1600" dirty="0">
                <a:solidFill>
                  <a:srgbClr val="008000"/>
                </a:solidFill>
              </a:endParaRPr>
            </a:p>
          </p:txBody>
        </p:sp>
      </p:grpSp>
      <p:grpSp>
        <p:nvGrpSpPr>
          <p:cNvPr id="7" name="Group 6"/>
          <p:cNvGrpSpPr/>
          <p:nvPr/>
        </p:nvGrpSpPr>
        <p:grpSpPr>
          <a:xfrm>
            <a:off x="6894124" y="1524000"/>
            <a:ext cx="1475444" cy="1618919"/>
            <a:chOff x="6894124" y="1143000"/>
            <a:chExt cx="1475444" cy="1214189"/>
          </a:xfrm>
        </p:grpSpPr>
        <p:pic>
          <p:nvPicPr>
            <p:cNvPr id="8" name="Picture 7" descr="nicubunu-Stick-figure-fema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75124" y="1143000"/>
              <a:ext cx="353535" cy="750207"/>
            </a:xfrm>
            <a:prstGeom prst="rect">
              <a:avLst/>
            </a:prstGeom>
          </p:spPr>
        </p:pic>
        <p:sp>
          <p:nvSpPr>
            <p:cNvPr id="15" name="TextBox 14"/>
            <p:cNvSpPr txBox="1"/>
            <p:nvPr/>
          </p:nvSpPr>
          <p:spPr>
            <a:xfrm>
              <a:off x="6894124" y="1918607"/>
              <a:ext cx="1475444" cy="438582"/>
            </a:xfrm>
            <a:prstGeom prst="rect">
              <a:avLst/>
            </a:prstGeom>
            <a:noFill/>
          </p:spPr>
          <p:txBody>
            <a:bodyPr wrap="square" rtlCol="0">
              <a:spAutoFit/>
            </a:bodyPr>
            <a:lstStyle/>
            <a:p>
              <a:r>
                <a:rPr lang="en-US" sz="1600" dirty="0" smtClean="0">
                  <a:solidFill>
                    <a:srgbClr val="FF0000"/>
                  </a:solidFill>
                </a:rPr>
                <a:t>Any </a:t>
              </a:r>
              <a:r>
                <a:rPr lang="en-US" sz="1600" b="1" dirty="0" smtClean="0">
                  <a:solidFill>
                    <a:srgbClr val="FF0000"/>
                  </a:solidFill>
                </a:rPr>
                <a:t>HIV+ female </a:t>
              </a:r>
              <a:r>
                <a:rPr lang="en-US" sz="1600" dirty="0" smtClean="0">
                  <a:solidFill>
                    <a:srgbClr val="FF0000"/>
                  </a:solidFill>
                </a:rPr>
                <a:t>contact</a:t>
              </a:r>
              <a:endParaRPr lang="en-US" sz="1600" dirty="0">
                <a:solidFill>
                  <a:srgbClr val="FF0000"/>
                </a:solidFill>
              </a:endParaRPr>
            </a:p>
          </p:txBody>
        </p:sp>
      </p:grpSp>
      <p:sp>
        <p:nvSpPr>
          <p:cNvPr id="17" name="TextBox 16"/>
          <p:cNvSpPr txBox="1"/>
          <p:nvPr/>
        </p:nvSpPr>
        <p:spPr>
          <a:xfrm>
            <a:off x="1595012" y="2049682"/>
            <a:ext cx="1770488" cy="307777"/>
          </a:xfrm>
          <a:prstGeom prst="rect">
            <a:avLst/>
          </a:prstGeom>
          <a:noFill/>
        </p:spPr>
        <p:txBody>
          <a:bodyPr wrap="square" rtlCol="0">
            <a:spAutoFit/>
          </a:bodyPr>
          <a:lstStyle/>
          <a:p>
            <a:r>
              <a:rPr lang="en-US" sz="1400" dirty="0" err="1" smtClean="0">
                <a:solidFill>
                  <a:srgbClr val="008000"/>
                </a:solidFill>
              </a:rPr>
              <a:t>uRR</a:t>
            </a:r>
            <a:r>
              <a:rPr lang="en-US" sz="1400" dirty="0" smtClean="0">
                <a:solidFill>
                  <a:srgbClr val="008000"/>
                </a:solidFill>
              </a:rPr>
              <a:t>: </a:t>
            </a:r>
            <a:r>
              <a:rPr lang="en-US" sz="1400" b="1" dirty="0" smtClean="0">
                <a:solidFill>
                  <a:srgbClr val="008000"/>
                </a:solidFill>
              </a:rPr>
              <a:t>2.8 (1.6, 5.0)</a:t>
            </a:r>
            <a:endParaRPr lang="en-US" sz="1400" b="1" dirty="0">
              <a:solidFill>
                <a:srgbClr val="008000"/>
              </a:solidFill>
            </a:endParaRPr>
          </a:p>
        </p:txBody>
      </p:sp>
      <p:grpSp>
        <p:nvGrpSpPr>
          <p:cNvPr id="6" name="Group 5"/>
          <p:cNvGrpSpPr/>
          <p:nvPr/>
        </p:nvGrpSpPr>
        <p:grpSpPr>
          <a:xfrm>
            <a:off x="5418680" y="4334439"/>
            <a:ext cx="1475444" cy="1772807"/>
            <a:chOff x="5799680" y="3232357"/>
            <a:chExt cx="1475444" cy="1329605"/>
          </a:xfrm>
        </p:grpSpPr>
        <p:pic>
          <p:nvPicPr>
            <p:cNvPr id="26" name="Picture 25" descr="nicubunu-Stick-figure-fema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80680" y="3232357"/>
              <a:ext cx="353535" cy="750207"/>
            </a:xfrm>
            <a:prstGeom prst="rect">
              <a:avLst/>
            </a:prstGeom>
          </p:spPr>
        </p:pic>
        <p:sp>
          <p:nvSpPr>
            <p:cNvPr id="28" name="TextBox 27"/>
            <p:cNvSpPr txBox="1"/>
            <p:nvPr/>
          </p:nvSpPr>
          <p:spPr>
            <a:xfrm>
              <a:off x="5799680" y="4007964"/>
              <a:ext cx="1475444" cy="553998"/>
            </a:xfrm>
            <a:prstGeom prst="rect">
              <a:avLst/>
            </a:prstGeom>
            <a:noFill/>
          </p:spPr>
          <p:txBody>
            <a:bodyPr wrap="square" rtlCol="0">
              <a:spAutoFit/>
            </a:bodyPr>
            <a:lstStyle/>
            <a:p>
              <a:r>
                <a:rPr lang="en-US" sz="1400" dirty="0" smtClean="0">
                  <a:solidFill>
                    <a:srgbClr val="FF9A2A"/>
                  </a:solidFill>
                </a:rPr>
                <a:t>Any </a:t>
              </a:r>
              <a:r>
                <a:rPr lang="en-US" sz="1400" b="1" dirty="0" smtClean="0">
                  <a:solidFill>
                    <a:srgbClr val="FF9A2A"/>
                  </a:solidFill>
                </a:rPr>
                <a:t>HIV+ female </a:t>
              </a:r>
              <a:r>
                <a:rPr lang="en-US" sz="1400" dirty="0" smtClean="0">
                  <a:solidFill>
                    <a:srgbClr val="FF9A2A"/>
                  </a:solidFill>
                </a:rPr>
                <a:t>contact 10+ </a:t>
              </a:r>
              <a:r>
                <a:rPr lang="en-US" sz="1400" dirty="0" err="1" smtClean="0">
                  <a:solidFill>
                    <a:srgbClr val="FF9A2A"/>
                  </a:solidFill>
                </a:rPr>
                <a:t>yrs</a:t>
              </a:r>
              <a:r>
                <a:rPr lang="en-US" sz="1400" dirty="0" smtClean="0">
                  <a:solidFill>
                    <a:srgbClr val="FF9A2A"/>
                  </a:solidFill>
                </a:rPr>
                <a:t> </a:t>
              </a:r>
              <a:r>
                <a:rPr lang="en-US" sz="1400" b="1" dirty="0" smtClean="0">
                  <a:solidFill>
                    <a:srgbClr val="FF9A2A"/>
                  </a:solidFill>
                </a:rPr>
                <a:t>older</a:t>
              </a:r>
              <a:endParaRPr lang="en-US" sz="1400" b="1" dirty="0">
                <a:solidFill>
                  <a:srgbClr val="FF9A2A"/>
                </a:solidFill>
              </a:endParaRPr>
            </a:p>
          </p:txBody>
        </p:sp>
      </p:grpSp>
      <p:sp>
        <p:nvSpPr>
          <p:cNvPr id="33" name="TextBox 32"/>
          <p:cNvSpPr txBox="1"/>
          <p:nvPr/>
        </p:nvSpPr>
        <p:spPr>
          <a:xfrm>
            <a:off x="2752117" y="4129253"/>
            <a:ext cx="1694255" cy="307777"/>
          </a:xfrm>
          <a:prstGeom prst="rect">
            <a:avLst/>
          </a:prstGeom>
          <a:noFill/>
          <a:ln>
            <a:noFill/>
          </a:ln>
        </p:spPr>
        <p:txBody>
          <a:bodyPr wrap="square" rtlCol="0">
            <a:spAutoFit/>
          </a:bodyPr>
          <a:lstStyle/>
          <a:p>
            <a:r>
              <a:rPr lang="en-US" sz="1400" dirty="0" err="1" smtClean="0">
                <a:solidFill>
                  <a:srgbClr val="0000FF"/>
                </a:solidFill>
              </a:rPr>
              <a:t>uRR</a:t>
            </a:r>
            <a:r>
              <a:rPr lang="en-US" sz="1400" dirty="0" smtClean="0">
                <a:solidFill>
                  <a:srgbClr val="0000FF"/>
                </a:solidFill>
              </a:rPr>
              <a:t>: </a:t>
            </a:r>
            <a:r>
              <a:rPr lang="en-US" sz="1400" b="1" dirty="0" smtClean="0">
                <a:solidFill>
                  <a:srgbClr val="0000FF"/>
                </a:solidFill>
              </a:rPr>
              <a:t>3.7 (2.1, 6.5)</a:t>
            </a:r>
            <a:endParaRPr lang="en-US" sz="1400" b="1" dirty="0">
              <a:solidFill>
                <a:srgbClr val="0000FF"/>
              </a:solidFill>
            </a:endParaRPr>
          </a:p>
        </p:txBody>
      </p:sp>
      <p:sp>
        <p:nvSpPr>
          <p:cNvPr id="40" name="Right Arrow 39"/>
          <p:cNvSpPr/>
          <p:nvPr/>
        </p:nvSpPr>
        <p:spPr>
          <a:xfrm rot="19565704">
            <a:off x="2507907" y="3592318"/>
            <a:ext cx="1715186" cy="203309"/>
          </a:xfrm>
          <a:prstGeom prst="rightArrow">
            <a:avLst>
              <a:gd name="adj1" fmla="val 50000"/>
              <a:gd name="adj2" fmla="val 252643"/>
            </a:avLst>
          </a:prstGeom>
          <a:solidFill>
            <a:srgbClr val="0000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ight Arrow 40"/>
          <p:cNvSpPr/>
          <p:nvPr/>
        </p:nvSpPr>
        <p:spPr>
          <a:xfrm flipV="1">
            <a:off x="1595012" y="2467931"/>
            <a:ext cx="1389518" cy="180423"/>
          </a:xfrm>
          <a:prstGeom prst="rightArrow">
            <a:avLst>
              <a:gd name="adj1" fmla="val 50000"/>
              <a:gd name="adj2" fmla="val 252643"/>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ight Arrow 41"/>
          <p:cNvSpPr/>
          <p:nvPr/>
        </p:nvSpPr>
        <p:spPr>
          <a:xfrm rot="10800000" flipV="1">
            <a:off x="4967930" y="2558143"/>
            <a:ext cx="1389518" cy="180423"/>
          </a:xfrm>
          <a:prstGeom prst="rightArrow">
            <a:avLst>
              <a:gd name="adj1" fmla="val 50000"/>
              <a:gd name="adj2" fmla="val 252643"/>
            </a:avLst>
          </a:prstGeom>
          <a:solidFill>
            <a:srgbClr val="FF0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2760444" y="4416946"/>
            <a:ext cx="1694255" cy="307777"/>
          </a:xfrm>
          <a:prstGeom prst="rect">
            <a:avLst/>
          </a:prstGeom>
          <a:noFill/>
          <a:ln>
            <a:noFill/>
          </a:ln>
        </p:spPr>
        <p:txBody>
          <a:bodyPr wrap="square" rtlCol="0">
            <a:spAutoFit/>
          </a:bodyPr>
          <a:lstStyle/>
          <a:p>
            <a:r>
              <a:rPr lang="en-US" sz="1400" dirty="0" err="1">
                <a:solidFill>
                  <a:srgbClr val="0000FF"/>
                </a:solidFill>
              </a:rPr>
              <a:t>a</a:t>
            </a:r>
            <a:r>
              <a:rPr lang="en-US" sz="1400" dirty="0" err="1" smtClean="0">
                <a:solidFill>
                  <a:srgbClr val="0000FF"/>
                </a:solidFill>
              </a:rPr>
              <a:t>RR</a:t>
            </a:r>
            <a:r>
              <a:rPr lang="en-US" sz="1400" dirty="0" smtClean="0">
                <a:solidFill>
                  <a:srgbClr val="0000FF"/>
                </a:solidFill>
              </a:rPr>
              <a:t>: </a:t>
            </a:r>
            <a:r>
              <a:rPr lang="en-US" sz="1400" b="1" dirty="0" smtClean="0">
                <a:solidFill>
                  <a:srgbClr val="0000FF"/>
                </a:solidFill>
              </a:rPr>
              <a:t>3.4 (1.6, 7.1)</a:t>
            </a:r>
            <a:endParaRPr lang="en-US" sz="1400" b="1" dirty="0">
              <a:solidFill>
                <a:srgbClr val="0000FF"/>
              </a:solidFill>
            </a:endParaRPr>
          </a:p>
        </p:txBody>
      </p:sp>
      <p:grpSp>
        <p:nvGrpSpPr>
          <p:cNvPr id="12" name="Group 11"/>
          <p:cNvGrpSpPr/>
          <p:nvPr/>
        </p:nvGrpSpPr>
        <p:grpSpPr>
          <a:xfrm>
            <a:off x="3957954" y="1524000"/>
            <a:ext cx="496744" cy="1481667"/>
            <a:chOff x="3957954" y="1143000"/>
            <a:chExt cx="496744" cy="111125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57954" y="1200152"/>
              <a:ext cx="496744" cy="1054098"/>
            </a:xfrm>
            <a:prstGeom prst="rect">
              <a:avLst/>
            </a:prstGeom>
            <a:noFill/>
            <a:effectLst>
              <a:glow rad="101600">
                <a:srgbClr val="FFFF00">
                  <a:alpha val="75000"/>
                </a:srgbClr>
              </a:glow>
            </a:effectLst>
            <a:scene3d>
              <a:camera prst="orthographicFront"/>
              <a:lightRig rig="threePt" dir="t"/>
            </a:scene3d>
            <a:sp3d>
              <a:bevelT prst="angle"/>
              <a:bevelB prst="angle"/>
            </a:sp3d>
          </p:spPr>
        </p:pic>
        <p:sp>
          <p:nvSpPr>
            <p:cNvPr id="3" name="7-Point Star 2"/>
            <p:cNvSpPr/>
            <p:nvPr/>
          </p:nvSpPr>
          <p:spPr>
            <a:xfrm>
              <a:off x="4223451" y="1143000"/>
              <a:ext cx="222920" cy="209024"/>
            </a:xfrm>
            <a:prstGeom prst="star7">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1852948" y="4309811"/>
            <a:ext cx="1601452" cy="1783295"/>
            <a:chOff x="548184" y="3394666"/>
            <a:chExt cx="1601452" cy="1337471"/>
          </a:xfrm>
        </p:grpSpPr>
        <p:pic>
          <p:nvPicPr>
            <p:cNvPr id="25" name="Picture 24" descr="nicubunu-Stick-figure-ma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8057" y="3394666"/>
              <a:ext cx="350778" cy="744358"/>
            </a:xfrm>
            <a:prstGeom prst="rect">
              <a:avLst/>
            </a:prstGeom>
          </p:spPr>
        </p:pic>
        <p:sp>
          <p:nvSpPr>
            <p:cNvPr id="34" name="TextBox 33"/>
            <p:cNvSpPr txBox="1"/>
            <p:nvPr/>
          </p:nvSpPr>
          <p:spPr>
            <a:xfrm>
              <a:off x="548184" y="4178139"/>
              <a:ext cx="1601452" cy="553998"/>
            </a:xfrm>
            <a:prstGeom prst="rect">
              <a:avLst/>
            </a:prstGeom>
            <a:noFill/>
            <a:ln>
              <a:noFill/>
            </a:ln>
          </p:spPr>
          <p:txBody>
            <a:bodyPr wrap="square" rtlCol="0">
              <a:spAutoFit/>
            </a:bodyPr>
            <a:lstStyle/>
            <a:p>
              <a:r>
                <a:rPr lang="en-US" sz="1400" dirty="0" smtClean="0">
                  <a:solidFill>
                    <a:srgbClr val="0000FF"/>
                  </a:solidFill>
                </a:rPr>
                <a:t>Any </a:t>
              </a:r>
              <a:r>
                <a:rPr lang="en-US" sz="1400" b="1" dirty="0" smtClean="0">
                  <a:solidFill>
                    <a:srgbClr val="0000FF"/>
                  </a:solidFill>
                </a:rPr>
                <a:t>HIV+ male </a:t>
              </a:r>
              <a:r>
                <a:rPr lang="en-US" sz="1400" dirty="0" smtClean="0">
                  <a:solidFill>
                    <a:srgbClr val="0000FF"/>
                  </a:solidFill>
                </a:rPr>
                <a:t>contact 10+ </a:t>
              </a:r>
              <a:r>
                <a:rPr lang="en-US" sz="1400" dirty="0" err="1" smtClean="0">
                  <a:solidFill>
                    <a:srgbClr val="0000FF"/>
                  </a:solidFill>
                </a:rPr>
                <a:t>yrs</a:t>
              </a:r>
              <a:r>
                <a:rPr lang="en-US" sz="1400" dirty="0" smtClean="0">
                  <a:solidFill>
                    <a:srgbClr val="0000FF"/>
                  </a:solidFill>
                </a:rPr>
                <a:t> </a:t>
              </a:r>
              <a:r>
                <a:rPr lang="en-US" sz="1400" b="1" dirty="0" smtClean="0">
                  <a:solidFill>
                    <a:srgbClr val="0000FF"/>
                  </a:solidFill>
                </a:rPr>
                <a:t>older</a:t>
              </a:r>
              <a:endParaRPr lang="en-US" sz="1400" b="1" dirty="0">
                <a:solidFill>
                  <a:srgbClr val="0000FF"/>
                </a:solidFill>
              </a:endParaRPr>
            </a:p>
          </p:txBody>
        </p:sp>
      </p:grpSp>
    </p:spTree>
    <p:extLst>
      <p:ext uri="{BB962C8B-B14F-4D97-AF65-F5344CB8AC3E}">
        <p14:creationId xmlns:p14="http://schemas.microsoft.com/office/powerpoint/2010/main" val="4794977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grpId="1" nodeType="clickEffect">
                                  <p:stCondLst>
                                    <p:cond delay="0"/>
                                  </p:stCondLst>
                                  <p:childTnLst>
                                    <p:animEffect transition="out" filter="dissolv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9" presetClass="exit" presetSubtype="0" fill="hold" grpId="1" nodeType="withEffect">
                                  <p:stCondLst>
                                    <p:cond delay="0"/>
                                  </p:stCondLst>
                                  <p:childTnLst>
                                    <p:animEffect transition="out" filter="dissolve">
                                      <p:cBhvr>
                                        <p:cTn id="31" dur="500"/>
                                        <p:tgtEl>
                                          <p:spTgt spid="41"/>
                                        </p:tgtEl>
                                      </p:cBhvr>
                                    </p:animEffect>
                                    <p:set>
                                      <p:cBhvr>
                                        <p:cTn id="32" dur="1" fill="hold">
                                          <p:stCondLst>
                                            <p:cond delay="499"/>
                                          </p:stCondLst>
                                        </p:cTn>
                                        <p:tgtEl>
                                          <p:spTgt spid="41"/>
                                        </p:tgtEl>
                                        <p:attrNameLst>
                                          <p:attrName>style.visibility</p:attrName>
                                        </p:attrNameLst>
                                      </p:cBhvr>
                                      <p:to>
                                        <p:strVal val="hidden"/>
                                      </p:to>
                                    </p:set>
                                  </p:childTnLst>
                                </p:cTn>
                              </p:par>
                              <p:par>
                                <p:cTn id="33" presetID="9" presetClass="exit" presetSubtype="0" fill="hold" grpId="1" nodeType="withEffect">
                                  <p:stCondLst>
                                    <p:cond delay="0"/>
                                  </p:stCondLst>
                                  <p:childTnLst>
                                    <p:animEffect transition="out" filter="dissolv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par>
                                <p:cTn id="36" presetID="9" presetClass="exit" presetSubtype="0" fill="hold" grpId="1" nodeType="withEffect">
                                  <p:stCondLst>
                                    <p:cond delay="0"/>
                                  </p:stCondLst>
                                  <p:childTnLst>
                                    <p:animEffect transition="out" filter="dissolve">
                                      <p:cBhvr>
                                        <p:cTn id="37" dur="500"/>
                                        <p:tgtEl>
                                          <p:spTgt spid="42"/>
                                        </p:tgtEl>
                                      </p:cBhvr>
                                    </p:animEffect>
                                    <p:set>
                                      <p:cBhvr>
                                        <p:cTn id="38" dur="1" fill="hold">
                                          <p:stCondLst>
                                            <p:cond delay="499"/>
                                          </p:stCondLst>
                                        </p:cTn>
                                        <p:tgtEl>
                                          <p:spTgt spid="42"/>
                                        </p:tgtEl>
                                        <p:attrNameLst>
                                          <p:attrName>style.visibility</p:attrName>
                                        </p:attrNameLst>
                                      </p:cBhvr>
                                      <p:to>
                                        <p:strVal val="hidden"/>
                                      </p:to>
                                    </p:set>
                                  </p:childTnLst>
                                </p:cTn>
                              </p:par>
                              <p:par>
                                <p:cTn id="39" presetID="9" presetClass="exit" presetSubtype="0" fill="hold" grpId="1" nodeType="withEffect">
                                  <p:stCondLst>
                                    <p:cond delay="0"/>
                                  </p:stCondLst>
                                  <p:childTnLst>
                                    <p:animEffect transition="out" filter="dissolve">
                                      <p:cBhvr>
                                        <p:cTn id="40" dur="500"/>
                                        <p:tgtEl>
                                          <p:spTgt spid="33"/>
                                        </p:tgtEl>
                                      </p:cBhvr>
                                    </p:animEffect>
                                    <p:set>
                                      <p:cBhvr>
                                        <p:cTn id="41" dur="1" fill="hold">
                                          <p:stCondLst>
                                            <p:cond delay="499"/>
                                          </p:stCondLst>
                                        </p:cTn>
                                        <p:tgtEl>
                                          <p:spTgt spid="33"/>
                                        </p:tgtEl>
                                        <p:attrNameLst>
                                          <p:attrName>style.visibility</p:attrName>
                                        </p:attrNameLst>
                                      </p:cBhvr>
                                      <p:to>
                                        <p:strVal val="hidden"/>
                                      </p:to>
                                    </p:set>
                                  </p:childTnLst>
                                </p:cTn>
                              </p:par>
                              <p:par>
                                <p:cTn id="42" presetID="1" presetClass="entr" presetSubtype="0" fill="hold" grpId="0" nodeType="withEffect">
                                  <p:stCondLst>
                                    <p:cond delay="0"/>
                                  </p:stCondLst>
                                  <p:childTnLst>
                                    <p:set>
                                      <p:cBhvr>
                                        <p:cTn id="43"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7" grpId="0"/>
      <p:bldP spid="17" grpId="1"/>
      <p:bldP spid="33" grpId="0"/>
      <p:bldP spid="33" grpId="1"/>
      <p:bldP spid="40" grpId="0" animBg="1"/>
      <p:bldP spid="41" grpId="0" animBg="1"/>
      <p:bldP spid="41" grpId="1" animBg="1"/>
      <p:bldP spid="42" grpId="0" animBg="1"/>
      <p:bldP spid="42" grpId="1" animBg="1"/>
      <p:bldP spid="4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811798" y="4651024"/>
            <a:ext cx="2505731" cy="1823474"/>
            <a:chOff x="2499864" y="3471802"/>
            <a:chExt cx="2505731" cy="1367606"/>
          </a:xfrm>
        </p:grpSpPr>
        <p:pic>
          <p:nvPicPr>
            <p:cNvPr id="5" name="Picture 4" descr="nicubunu-Stick-figure-ma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998804" y="3471802"/>
              <a:ext cx="350778" cy="744358"/>
            </a:xfrm>
            <a:prstGeom prst="rect">
              <a:avLst/>
            </a:prstGeom>
          </p:spPr>
        </p:pic>
        <p:sp>
          <p:nvSpPr>
            <p:cNvPr id="13" name="TextBox 12"/>
            <p:cNvSpPr txBox="1"/>
            <p:nvPr/>
          </p:nvSpPr>
          <p:spPr>
            <a:xfrm>
              <a:off x="2499864" y="4216160"/>
              <a:ext cx="2505731" cy="623248"/>
            </a:xfrm>
            <a:prstGeom prst="rect">
              <a:avLst/>
            </a:prstGeom>
            <a:noFill/>
          </p:spPr>
          <p:txBody>
            <a:bodyPr wrap="square" rtlCol="0">
              <a:spAutoFit/>
            </a:bodyPr>
            <a:lstStyle/>
            <a:p>
              <a:r>
                <a:rPr lang="en-US" sz="1600" dirty="0">
                  <a:solidFill>
                    <a:srgbClr val="0000FF"/>
                  </a:solidFill>
                </a:rPr>
                <a:t>Any</a:t>
              </a:r>
              <a:r>
                <a:rPr lang="en-US" sz="1600" b="1" dirty="0">
                  <a:solidFill>
                    <a:srgbClr val="0000FF"/>
                  </a:solidFill>
                </a:rPr>
                <a:t> HIV+ male </a:t>
              </a:r>
              <a:r>
                <a:rPr lang="en-US" sz="1600" dirty="0" smtClean="0">
                  <a:solidFill>
                    <a:srgbClr val="0000FF"/>
                  </a:solidFill>
                </a:rPr>
                <a:t>contact </a:t>
              </a:r>
              <a:r>
                <a:rPr lang="en-US" sz="1600" dirty="0">
                  <a:solidFill>
                    <a:srgbClr val="0000FF"/>
                  </a:solidFill>
                </a:rPr>
                <a:t>10+ </a:t>
              </a:r>
              <a:r>
                <a:rPr lang="en-US" sz="1600" dirty="0" err="1">
                  <a:solidFill>
                    <a:srgbClr val="0000FF"/>
                  </a:solidFill>
                </a:rPr>
                <a:t>yrs</a:t>
              </a:r>
              <a:r>
                <a:rPr lang="en-US" sz="1600" dirty="0">
                  <a:solidFill>
                    <a:srgbClr val="0000FF"/>
                  </a:solidFill>
                </a:rPr>
                <a:t> </a:t>
              </a:r>
              <a:r>
                <a:rPr lang="en-US" sz="1600" b="1" dirty="0">
                  <a:solidFill>
                    <a:srgbClr val="0000FF"/>
                  </a:solidFill>
                </a:rPr>
                <a:t>older</a:t>
              </a:r>
              <a:r>
                <a:rPr lang="en-US" sz="1600" dirty="0">
                  <a:solidFill>
                    <a:srgbClr val="0000FF"/>
                  </a:solidFill>
                </a:rPr>
                <a:t> in the </a:t>
              </a:r>
              <a:r>
                <a:rPr lang="en-US" sz="1600" u="sng" dirty="0" smtClean="0">
                  <a:solidFill>
                    <a:srgbClr val="0000FF"/>
                  </a:solidFill>
                </a:rPr>
                <a:t>FREE TIME </a:t>
              </a:r>
              <a:r>
                <a:rPr lang="en-US" sz="1600" dirty="0" smtClean="0">
                  <a:solidFill>
                    <a:srgbClr val="0000FF"/>
                  </a:solidFill>
                </a:rPr>
                <a:t>domain</a:t>
              </a:r>
              <a:endParaRPr lang="en-US" sz="1600" dirty="0">
                <a:solidFill>
                  <a:srgbClr val="0000FF"/>
                </a:solidFill>
              </a:endParaRPr>
            </a:p>
          </p:txBody>
        </p:sp>
      </p:grpSp>
      <p:sp>
        <p:nvSpPr>
          <p:cNvPr id="17" name="TextBox 16"/>
          <p:cNvSpPr txBox="1"/>
          <p:nvPr/>
        </p:nvSpPr>
        <p:spPr>
          <a:xfrm>
            <a:off x="3620237" y="4045732"/>
            <a:ext cx="1001351" cy="523220"/>
          </a:xfrm>
          <a:prstGeom prst="rect">
            <a:avLst/>
          </a:prstGeom>
          <a:noFill/>
        </p:spPr>
        <p:txBody>
          <a:bodyPr wrap="square" rtlCol="0">
            <a:spAutoFit/>
          </a:bodyPr>
          <a:lstStyle/>
          <a:p>
            <a:r>
              <a:rPr lang="en-US" sz="1400" dirty="0" err="1">
                <a:solidFill>
                  <a:srgbClr val="0000FF"/>
                </a:solidFill>
              </a:rPr>
              <a:t>a</a:t>
            </a:r>
            <a:r>
              <a:rPr lang="en-US" sz="1400" dirty="0" err="1" smtClean="0">
                <a:solidFill>
                  <a:srgbClr val="0000FF"/>
                </a:solidFill>
              </a:rPr>
              <a:t>RR</a:t>
            </a:r>
            <a:r>
              <a:rPr lang="en-US" sz="1400" dirty="0" smtClean="0">
                <a:solidFill>
                  <a:srgbClr val="0000FF"/>
                </a:solidFill>
              </a:rPr>
              <a:t>: </a:t>
            </a:r>
            <a:r>
              <a:rPr lang="en-US" sz="1400" b="1" dirty="0" smtClean="0">
                <a:solidFill>
                  <a:srgbClr val="0000FF"/>
                </a:solidFill>
              </a:rPr>
              <a:t>7.9 (3.2, 19)</a:t>
            </a:r>
            <a:endParaRPr lang="en-US" sz="1400" b="1" dirty="0">
              <a:solidFill>
                <a:srgbClr val="0000FF"/>
              </a:solidFill>
            </a:endParaRPr>
          </a:p>
        </p:txBody>
      </p:sp>
      <p:grpSp>
        <p:nvGrpSpPr>
          <p:cNvPr id="9" name="Group 8"/>
          <p:cNvGrpSpPr/>
          <p:nvPr/>
        </p:nvGrpSpPr>
        <p:grpSpPr>
          <a:xfrm>
            <a:off x="248082" y="4309808"/>
            <a:ext cx="2251783" cy="1875628"/>
            <a:chOff x="248081" y="3394666"/>
            <a:chExt cx="2251783" cy="1406721"/>
          </a:xfrm>
        </p:grpSpPr>
        <p:pic>
          <p:nvPicPr>
            <p:cNvPr id="25" name="Picture 24" descr="nicubunu-Stick-figure-ma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8057" y="3394666"/>
              <a:ext cx="350778" cy="744358"/>
            </a:xfrm>
            <a:prstGeom prst="rect">
              <a:avLst/>
            </a:prstGeom>
          </p:spPr>
        </p:pic>
        <p:sp>
          <p:nvSpPr>
            <p:cNvPr id="27" name="TextBox 26"/>
            <p:cNvSpPr txBox="1"/>
            <p:nvPr/>
          </p:nvSpPr>
          <p:spPr>
            <a:xfrm>
              <a:off x="248081" y="4178139"/>
              <a:ext cx="2251783" cy="623248"/>
            </a:xfrm>
            <a:prstGeom prst="rect">
              <a:avLst/>
            </a:prstGeom>
            <a:noFill/>
            <a:ln>
              <a:noFill/>
            </a:ln>
          </p:spPr>
          <p:txBody>
            <a:bodyPr wrap="square" rtlCol="0">
              <a:spAutoFit/>
            </a:bodyPr>
            <a:lstStyle/>
            <a:p>
              <a:r>
                <a:rPr lang="en-US" sz="1600" dirty="0" smtClean="0">
                  <a:solidFill>
                    <a:srgbClr val="0000FF"/>
                  </a:solidFill>
                </a:rPr>
                <a:t>Any </a:t>
              </a:r>
              <a:r>
                <a:rPr lang="en-US" sz="1600" b="1" dirty="0" smtClean="0">
                  <a:solidFill>
                    <a:srgbClr val="0000FF"/>
                  </a:solidFill>
                </a:rPr>
                <a:t>HIV+ male </a:t>
              </a:r>
              <a:r>
                <a:rPr lang="en-US" sz="1600" dirty="0" smtClean="0">
                  <a:solidFill>
                    <a:srgbClr val="0000FF"/>
                  </a:solidFill>
                </a:rPr>
                <a:t>contact 10+ </a:t>
              </a:r>
              <a:r>
                <a:rPr lang="en-US" sz="1600" dirty="0" err="1" smtClean="0">
                  <a:solidFill>
                    <a:srgbClr val="0000FF"/>
                  </a:solidFill>
                </a:rPr>
                <a:t>yrs</a:t>
              </a:r>
              <a:r>
                <a:rPr lang="en-US" sz="1600" dirty="0" smtClean="0">
                  <a:solidFill>
                    <a:srgbClr val="0000FF"/>
                  </a:solidFill>
                </a:rPr>
                <a:t> </a:t>
              </a:r>
              <a:r>
                <a:rPr lang="en-US" sz="1600" b="1" dirty="0" smtClean="0">
                  <a:solidFill>
                    <a:srgbClr val="0000FF"/>
                  </a:solidFill>
                </a:rPr>
                <a:t>older</a:t>
              </a:r>
              <a:r>
                <a:rPr lang="en-US" sz="1600" dirty="0" smtClean="0">
                  <a:solidFill>
                    <a:srgbClr val="0000FF"/>
                  </a:solidFill>
                </a:rPr>
                <a:t> in the </a:t>
              </a:r>
              <a:r>
                <a:rPr lang="en-US" sz="1600" u="sng" dirty="0" smtClean="0">
                  <a:solidFill>
                    <a:srgbClr val="0000FF"/>
                  </a:solidFill>
                </a:rPr>
                <a:t>FOOD</a:t>
              </a:r>
              <a:r>
                <a:rPr lang="en-US" sz="1600" dirty="0" smtClean="0">
                  <a:solidFill>
                    <a:srgbClr val="0000FF"/>
                  </a:solidFill>
                </a:rPr>
                <a:t> domain</a:t>
              </a:r>
              <a:endParaRPr lang="en-US" sz="1600" dirty="0">
                <a:solidFill>
                  <a:srgbClr val="0000FF"/>
                </a:solidFill>
              </a:endParaRPr>
            </a:p>
          </p:txBody>
        </p:sp>
      </p:grpSp>
      <p:sp>
        <p:nvSpPr>
          <p:cNvPr id="40" name="Right Arrow 39"/>
          <p:cNvSpPr/>
          <p:nvPr/>
        </p:nvSpPr>
        <p:spPr>
          <a:xfrm rot="19565704">
            <a:off x="1132073" y="3793437"/>
            <a:ext cx="2629425" cy="207715"/>
          </a:xfrm>
          <a:prstGeom prst="rightArrow">
            <a:avLst>
              <a:gd name="adj1" fmla="val 50000"/>
              <a:gd name="adj2" fmla="val 252643"/>
            </a:avLst>
          </a:prstGeom>
          <a:solidFill>
            <a:srgbClr val="0000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ight Arrow 40"/>
          <p:cNvSpPr/>
          <p:nvPr/>
        </p:nvSpPr>
        <p:spPr>
          <a:xfrm rot="17878558" flipV="1">
            <a:off x="2808901" y="3722951"/>
            <a:ext cx="1852691" cy="135317"/>
          </a:xfrm>
          <a:prstGeom prst="rightArrow">
            <a:avLst>
              <a:gd name="adj1" fmla="val 50000"/>
              <a:gd name="adj2" fmla="val 252643"/>
            </a:avLst>
          </a:prstGeom>
          <a:solidFill>
            <a:srgbClr val="0000FF"/>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ight Arrow 41"/>
          <p:cNvSpPr/>
          <p:nvPr/>
        </p:nvSpPr>
        <p:spPr>
          <a:xfrm rot="13772959" flipV="1">
            <a:off x="4030594" y="3772743"/>
            <a:ext cx="1852691" cy="135317"/>
          </a:xfrm>
          <a:prstGeom prst="rightArrow">
            <a:avLst>
              <a:gd name="adj1" fmla="val 50000"/>
              <a:gd name="adj2" fmla="val 252643"/>
            </a:avLst>
          </a:prstGeom>
          <a:solidFill>
            <a:srgbClr val="0000FF"/>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909429" y="3669955"/>
            <a:ext cx="1185957" cy="523220"/>
          </a:xfrm>
          <a:prstGeom prst="rect">
            <a:avLst/>
          </a:prstGeom>
          <a:noFill/>
          <a:ln>
            <a:noFill/>
          </a:ln>
        </p:spPr>
        <p:txBody>
          <a:bodyPr wrap="square" rtlCol="0">
            <a:spAutoFit/>
          </a:bodyPr>
          <a:lstStyle/>
          <a:p>
            <a:r>
              <a:rPr lang="en-US" sz="1400" dirty="0" err="1">
                <a:solidFill>
                  <a:srgbClr val="0000FF"/>
                </a:solidFill>
              </a:rPr>
              <a:t>a</a:t>
            </a:r>
            <a:r>
              <a:rPr lang="en-US" sz="1400" dirty="0" err="1" smtClean="0">
                <a:solidFill>
                  <a:srgbClr val="0000FF"/>
                </a:solidFill>
              </a:rPr>
              <a:t>RR</a:t>
            </a:r>
            <a:r>
              <a:rPr lang="en-US" sz="1400" dirty="0" smtClean="0">
                <a:solidFill>
                  <a:srgbClr val="0000FF"/>
                </a:solidFill>
              </a:rPr>
              <a:t>: </a:t>
            </a:r>
            <a:r>
              <a:rPr lang="en-US" sz="1400" b="1" dirty="0" smtClean="0">
                <a:solidFill>
                  <a:srgbClr val="0000FF"/>
                </a:solidFill>
              </a:rPr>
              <a:t>4.1 (1.4, 11.7)</a:t>
            </a:r>
            <a:endParaRPr lang="en-US" sz="1400" b="1" dirty="0">
              <a:solidFill>
                <a:srgbClr val="0000FF"/>
              </a:solidFill>
            </a:endParaRPr>
          </a:p>
        </p:txBody>
      </p:sp>
      <p:grpSp>
        <p:nvGrpSpPr>
          <p:cNvPr id="10" name="Group 9"/>
          <p:cNvGrpSpPr/>
          <p:nvPr/>
        </p:nvGrpSpPr>
        <p:grpSpPr>
          <a:xfrm>
            <a:off x="3957954" y="1524000"/>
            <a:ext cx="496744" cy="1481667"/>
            <a:chOff x="3957954" y="1143000"/>
            <a:chExt cx="496744" cy="111125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957954" y="1200152"/>
              <a:ext cx="496744" cy="1054098"/>
            </a:xfrm>
            <a:prstGeom prst="rect">
              <a:avLst/>
            </a:prstGeom>
            <a:noFill/>
            <a:effectLst>
              <a:glow rad="101600">
                <a:srgbClr val="FFFF00">
                  <a:alpha val="75000"/>
                </a:srgbClr>
              </a:glow>
            </a:effectLst>
            <a:scene3d>
              <a:camera prst="orthographicFront"/>
              <a:lightRig rig="threePt" dir="t"/>
            </a:scene3d>
            <a:sp3d>
              <a:bevelT prst="angle"/>
              <a:bevelB prst="angle"/>
            </a:sp3d>
          </p:spPr>
        </p:pic>
        <p:sp>
          <p:nvSpPr>
            <p:cNvPr id="3" name="7-Point Star 2"/>
            <p:cNvSpPr/>
            <p:nvPr/>
          </p:nvSpPr>
          <p:spPr>
            <a:xfrm>
              <a:off x="4223451" y="1143000"/>
              <a:ext cx="222920" cy="209024"/>
            </a:xfrm>
            <a:prstGeom prst="star7">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5317528" y="3968176"/>
            <a:ext cx="2418256" cy="1801520"/>
            <a:chOff x="5062044" y="3174191"/>
            <a:chExt cx="2418256" cy="1351140"/>
          </a:xfrm>
        </p:grpSpPr>
        <p:sp>
          <p:nvSpPr>
            <p:cNvPr id="15" name="TextBox 14"/>
            <p:cNvSpPr txBox="1"/>
            <p:nvPr/>
          </p:nvSpPr>
          <p:spPr>
            <a:xfrm>
              <a:off x="5062044" y="3902083"/>
              <a:ext cx="2418256" cy="623248"/>
            </a:xfrm>
            <a:prstGeom prst="rect">
              <a:avLst/>
            </a:prstGeom>
            <a:noFill/>
          </p:spPr>
          <p:txBody>
            <a:bodyPr wrap="square" rtlCol="0">
              <a:spAutoFit/>
            </a:bodyPr>
            <a:lstStyle/>
            <a:p>
              <a:r>
                <a:rPr lang="en-US" sz="1600" dirty="0">
                  <a:solidFill>
                    <a:srgbClr val="0000FF"/>
                  </a:solidFill>
                </a:rPr>
                <a:t>Any </a:t>
              </a:r>
              <a:r>
                <a:rPr lang="en-US" sz="1600" b="1" dirty="0">
                  <a:solidFill>
                    <a:srgbClr val="0000FF"/>
                  </a:solidFill>
                </a:rPr>
                <a:t>HIV+ male </a:t>
              </a:r>
              <a:r>
                <a:rPr lang="en-US" sz="1600" dirty="0" smtClean="0">
                  <a:solidFill>
                    <a:srgbClr val="0000FF"/>
                  </a:solidFill>
                </a:rPr>
                <a:t>contact </a:t>
              </a:r>
              <a:r>
                <a:rPr lang="en-US" sz="1600" dirty="0">
                  <a:solidFill>
                    <a:srgbClr val="0000FF"/>
                  </a:solidFill>
                </a:rPr>
                <a:t>10+ </a:t>
              </a:r>
              <a:r>
                <a:rPr lang="en-US" sz="1600" dirty="0" err="1">
                  <a:solidFill>
                    <a:srgbClr val="0000FF"/>
                  </a:solidFill>
                </a:rPr>
                <a:t>yrs</a:t>
              </a:r>
              <a:r>
                <a:rPr lang="en-US" sz="1600" dirty="0">
                  <a:solidFill>
                    <a:srgbClr val="0000FF"/>
                  </a:solidFill>
                </a:rPr>
                <a:t> </a:t>
              </a:r>
              <a:r>
                <a:rPr lang="en-US" sz="1600" b="1" dirty="0">
                  <a:solidFill>
                    <a:srgbClr val="0000FF"/>
                  </a:solidFill>
                </a:rPr>
                <a:t>older</a:t>
              </a:r>
              <a:r>
                <a:rPr lang="en-US" sz="1600" dirty="0">
                  <a:solidFill>
                    <a:srgbClr val="0000FF"/>
                  </a:solidFill>
                </a:rPr>
                <a:t> in the </a:t>
              </a:r>
              <a:r>
                <a:rPr lang="en-US" sz="1600" u="sng" dirty="0" smtClean="0">
                  <a:solidFill>
                    <a:srgbClr val="0000FF"/>
                  </a:solidFill>
                </a:rPr>
                <a:t>HEALTH</a:t>
              </a:r>
              <a:r>
                <a:rPr lang="en-US" sz="1600" dirty="0" smtClean="0">
                  <a:solidFill>
                    <a:srgbClr val="0000FF"/>
                  </a:solidFill>
                </a:rPr>
                <a:t> domain</a:t>
              </a:r>
              <a:endParaRPr lang="en-US" sz="1600" dirty="0">
                <a:solidFill>
                  <a:srgbClr val="0000FF"/>
                </a:solidFill>
              </a:endParaRPr>
            </a:p>
          </p:txBody>
        </p:sp>
        <p:pic>
          <p:nvPicPr>
            <p:cNvPr id="20" name="Picture 19" descr="nicubunu-Stick-figure-ma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467426" y="3174191"/>
              <a:ext cx="350778" cy="744358"/>
            </a:xfrm>
            <a:prstGeom prst="rect">
              <a:avLst/>
            </a:prstGeom>
          </p:spPr>
        </p:pic>
      </p:grpSp>
      <p:sp>
        <p:nvSpPr>
          <p:cNvPr id="21" name="TextBox 20"/>
          <p:cNvSpPr txBox="1"/>
          <p:nvPr/>
        </p:nvSpPr>
        <p:spPr>
          <a:xfrm>
            <a:off x="5072338" y="3311997"/>
            <a:ext cx="1001351" cy="523220"/>
          </a:xfrm>
          <a:prstGeom prst="rect">
            <a:avLst/>
          </a:prstGeom>
          <a:noFill/>
        </p:spPr>
        <p:txBody>
          <a:bodyPr wrap="square" rtlCol="0">
            <a:spAutoFit/>
          </a:bodyPr>
          <a:lstStyle/>
          <a:p>
            <a:r>
              <a:rPr lang="en-US" sz="1400" dirty="0" err="1">
                <a:solidFill>
                  <a:srgbClr val="0000FF"/>
                </a:solidFill>
              </a:rPr>
              <a:t>a</a:t>
            </a:r>
            <a:r>
              <a:rPr lang="en-US" sz="1400" dirty="0" err="1" smtClean="0">
                <a:solidFill>
                  <a:srgbClr val="0000FF"/>
                </a:solidFill>
              </a:rPr>
              <a:t>RR</a:t>
            </a:r>
            <a:r>
              <a:rPr lang="en-US" sz="1400" dirty="0" smtClean="0">
                <a:solidFill>
                  <a:srgbClr val="0000FF"/>
                </a:solidFill>
              </a:rPr>
              <a:t>: </a:t>
            </a:r>
            <a:r>
              <a:rPr lang="en-US" sz="1400" b="1" dirty="0" smtClean="0">
                <a:solidFill>
                  <a:srgbClr val="0000FF"/>
                </a:solidFill>
              </a:rPr>
              <a:t>3.5 (1.2, 10)</a:t>
            </a:r>
            <a:endParaRPr lang="en-US" sz="1400" b="1" dirty="0">
              <a:solidFill>
                <a:srgbClr val="0000FF"/>
              </a:solidFill>
            </a:endParaRPr>
          </a:p>
        </p:txBody>
      </p:sp>
      <p:sp>
        <p:nvSpPr>
          <p:cNvPr id="22" name="Title 1"/>
          <p:cNvSpPr>
            <a:spLocks noGrp="1"/>
          </p:cNvSpPr>
          <p:nvPr>
            <p:ph type="title"/>
          </p:nvPr>
        </p:nvSpPr>
        <p:spPr>
          <a:xfrm>
            <a:off x="372795" y="381000"/>
            <a:ext cx="8509000" cy="990600"/>
          </a:xfrm>
        </p:spPr>
        <p:txBody>
          <a:bodyPr>
            <a:normAutofit fontScale="90000"/>
          </a:bodyPr>
          <a:lstStyle/>
          <a:p>
            <a:r>
              <a:rPr lang="en-US" sz="2700" dirty="0" smtClean="0"/>
              <a:t>Results: Predicting Baseline HIV </a:t>
            </a:r>
            <a:r>
              <a:rPr lang="en-US" sz="2700" dirty="0"/>
              <a:t>status in </a:t>
            </a:r>
            <a:r>
              <a:rPr lang="en-US" sz="2700" b="1" u="sng" dirty="0" smtClean="0"/>
              <a:t>Young Women</a:t>
            </a:r>
            <a:r>
              <a:rPr lang="en-US" sz="2700" dirty="0"/>
              <a:t> </a:t>
            </a:r>
            <a:r>
              <a:rPr lang="en-US" sz="2700" dirty="0" smtClean="0"/>
              <a:t>(cont’d</a:t>
            </a:r>
            <a:r>
              <a:rPr lang="en-US" sz="2800" dirty="0" smtClean="0"/>
              <a:t>)</a:t>
            </a:r>
            <a:br>
              <a:rPr lang="en-US" sz="2800" dirty="0" smtClean="0"/>
            </a:br>
            <a:r>
              <a:rPr lang="en-US" sz="2200" dirty="0" smtClean="0"/>
              <a:t>Risk Ratio (95% CI)</a:t>
            </a:r>
            <a:endParaRPr lang="en-US" sz="2200" dirty="0"/>
          </a:p>
        </p:txBody>
      </p:sp>
    </p:spTree>
    <p:extLst>
      <p:ext uri="{BB962C8B-B14F-4D97-AF65-F5344CB8AC3E}">
        <p14:creationId xmlns:p14="http://schemas.microsoft.com/office/powerpoint/2010/main" val="41270944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0" grpId="0" animBg="1"/>
      <p:bldP spid="41" grpId="0" animBg="1"/>
      <p:bldP spid="42" grpId="0" animBg="1"/>
      <p:bldP spid="48" grpId="0"/>
      <p:bldP spid="2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8737"/>
            <a:ext cx="8229600" cy="990600"/>
          </a:xfrm>
        </p:spPr>
        <p:txBody>
          <a:bodyPr>
            <a:normAutofit/>
          </a:bodyPr>
          <a:lstStyle/>
          <a:p>
            <a:r>
              <a:rPr lang="en-US" sz="3000" dirty="0" smtClean="0"/>
              <a:t>Summary of stable adult networks (Uganda)</a:t>
            </a:r>
            <a:endParaRPr lang="en-US" sz="30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39865442"/>
              </p:ext>
            </p:extLst>
          </p:nvPr>
        </p:nvGraphicFramePr>
        <p:xfrm>
          <a:off x="201085" y="1111125"/>
          <a:ext cx="8646582" cy="5625277"/>
        </p:xfrm>
        <a:graphic>
          <a:graphicData uri="http://schemas.openxmlformats.org/drawingml/2006/table">
            <a:tbl>
              <a:tblPr firstRow="1" bandRow="1">
                <a:tableStyleId>{5C22544A-7EE6-4342-B048-85BDC9FD1C3A}</a:tableStyleId>
              </a:tblPr>
              <a:tblGrid>
                <a:gridCol w="1548579"/>
                <a:gridCol w="1034393"/>
                <a:gridCol w="1346072"/>
                <a:gridCol w="922764"/>
                <a:gridCol w="1738540"/>
                <a:gridCol w="2056234"/>
              </a:tblGrid>
              <a:tr h="428090">
                <a:tc>
                  <a:txBody>
                    <a:bodyPr/>
                    <a:lstStyle/>
                    <a:p>
                      <a:endParaRPr lang="en-US" sz="1400" dirty="0"/>
                    </a:p>
                  </a:txBody>
                  <a:tcPr/>
                </a:tc>
                <a:tc>
                  <a:txBody>
                    <a:bodyPr/>
                    <a:lstStyle/>
                    <a:p>
                      <a:r>
                        <a:rPr lang="en-US" sz="1400" dirty="0" smtClean="0"/>
                        <a:t>nodes</a:t>
                      </a:r>
                      <a:endParaRPr lang="en-US" sz="1400" dirty="0"/>
                    </a:p>
                  </a:txBody>
                  <a:tcPr/>
                </a:tc>
                <a:tc>
                  <a:txBody>
                    <a:bodyPr/>
                    <a:lstStyle/>
                    <a:p>
                      <a:r>
                        <a:rPr lang="en-US" sz="1400" dirty="0" err="1" smtClean="0"/>
                        <a:t>undir</a:t>
                      </a:r>
                      <a:r>
                        <a:rPr lang="en-US" sz="1400" dirty="0" smtClean="0"/>
                        <a:t>. links</a:t>
                      </a:r>
                      <a:endParaRPr lang="en-US" sz="1400" dirty="0"/>
                    </a:p>
                  </a:txBody>
                  <a:tcPr/>
                </a:tc>
                <a:tc>
                  <a:txBody>
                    <a:bodyPr/>
                    <a:lstStyle/>
                    <a:p>
                      <a:r>
                        <a:rPr lang="en-US" sz="1400" dirty="0" smtClean="0"/>
                        <a:t>Avg. </a:t>
                      </a:r>
                      <a:r>
                        <a:rPr lang="en-US" sz="1400" dirty="0" err="1" smtClean="0"/>
                        <a:t>deg</a:t>
                      </a:r>
                      <a:endParaRPr lang="en-US" sz="1400" dirty="0"/>
                    </a:p>
                  </a:txBody>
                  <a:tcPr/>
                </a:tc>
                <a:tc>
                  <a:txBody>
                    <a:bodyPr/>
                    <a:lstStyle/>
                    <a:p>
                      <a:r>
                        <a:rPr lang="en-US" sz="1400" dirty="0" smtClean="0"/>
                        <a:t>Avg. path lengths</a:t>
                      </a:r>
                      <a:endParaRPr lang="en-US" sz="1400" dirty="0"/>
                    </a:p>
                  </a:txBody>
                  <a:tcPr/>
                </a:tc>
                <a:tc>
                  <a:txBody>
                    <a:bodyPr/>
                    <a:lstStyle/>
                    <a:p>
                      <a:r>
                        <a:rPr lang="en-US" sz="1400" dirty="0" smtClean="0"/>
                        <a:t>% nodes in largest component</a:t>
                      </a:r>
                      <a:endParaRPr lang="en-US" sz="1400" dirty="0"/>
                    </a:p>
                  </a:txBody>
                  <a:tcPr/>
                </a:tc>
              </a:tr>
              <a:tr h="342472">
                <a:tc>
                  <a:txBody>
                    <a:bodyPr/>
                    <a:lstStyle/>
                    <a:p>
                      <a:r>
                        <a:rPr lang="en-US" sz="1400" dirty="0" err="1" smtClean="0"/>
                        <a:t>Kamuge</a:t>
                      </a:r>
                      <a:endParaRPr lang="en-US" sz="1400" dirty="0"/>
                    </a:p>
                  </a:txBody>
                  <a:tcPr/>
                </a:tc>
                <a:tc>
                  <a:txBody>
                    <a:bodyPr/>
                    <a:lstStyle/>
                    <a:p>
                      <a:r>
                        <a:rPr lang="en-US" sz="1400" dirty="0" smtClean="0"/>
                        <a:t>4810</a:t>
                      </a:r>
                      <a:endParaRPr lang="en-US" sz="1400" dirty="0"/>
                    </a:p>
                  </a:txBody>
                  <a:tcPr/>
                </a:tc>
                <a:tc>
                  <a:txBody>
                    <a:bodyPr/>
                    <a:lstStyle/>
                    <a:p>
                      <a:r>
                        <a:rPr lang="en-US" sz="1400" dirty="0" smtClean="0"/>
                        <a:t>25148</a:t>
                      </a:r>
                      <a:endParaRPr lang="en-US" sz="1400" dirty="0"/>
                    </a:p>
                  </a:txBody>
                  <a:tcPr/>
                </a:tc>
                <a:tc>
                  <a:txBody>
                    <a:bodyPr/>
                    <a:lstStyle/>
                    <a:p>
                      <a:r>
                        <a:rPr lang="en-US" sz="1400" dirty="0" smtClean="0"/>
                        <a:t>10</a:t>
                      </a:r>
                      <a:endParaRPr lang="en-US" sz="1400" dirty="0"/>
                    </a:p>
                  </a:txBody>
                  <a:tcPr/>
                </a:tc>
                <a:tc>
                  <a:txBody>
                    <a:bodyPr/>
                    <a:lstStyle/>
                    <a:p>
                      <a:r>
                        <a:rPr lang="en-US" sz="1400" dirty="0" smtClean="0"/>
                        <a:t>5</a:t>
                      </a:r>
                      <a:endParaRPr lang="en-US" sz="1400" dirty="0"/>
                    </a:p>
                  </a:txBody>
                  <a:tcPr/>
                </a:tc>
                <a:tc>
                  <a:txBody>
                    <a:bodyPr/>
                    <a:lstStyle/>
                    <a:p>
                      <a:r>
                        <a:rPr lang="en-US" sz="1400" dirty="0" smtClean="0"/>
                        <a:t>95%</a:t>
                      </a:r>
                      <a:endParaRPr lang="en-US" sz="1400" dirty="0"/>
                    </a:p>
                  </a:txBody>
                  <a:tcPr/>
                </a:tc>
              </a:tr>
              <a:tr h="342472">
                <a:tc>
                  <a:txBody>
                    <a:bodyPr/>
                    <a:lstStyle/>
                    <a:p>
                      <a:r>
                        <a:rPr lang="en-US" sz="1400" dirty="0" err="1" smtClean="0"/>
                        <a:t>Nsiinze</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4360</a:t>
                      </a:r>
                      <a:endParaRPr lang="en-US" sz="1400" dirty="0"/>
                    </a:p>
                  </a:txBody>
                  <a:tcPr/>
                </a:tc>
                <a:tc>
                  <a:txBody>
                    <a:bodyPr/>
                    <a:lstStyle/>
                    <a:p>
                      <a:r>
                        <a:rPr lang="en-US" sz="1400" dirty="0" smtClean="0"/>
                        <a:t>5532</a:t>
                      </a:r>
                      <a:endParaRPr lang="en-US" sz="1400" dirty="0"/>
                    </a:p>
                  </a:txBody>
                  <a:tcPr/>
                </a:tc>
                <a:tc>
                  <a:txBody>
                    <a:bodyPr/>
                    <a:lstStyle/>
                    <a:p>
                      <a:r>
                        <a:rPr lang="en-US" sz="1400" dirty="0" smtClean="0"/>
                        <a:t>2.5</a:t>
                      </a:r>
                      <a:endParaRPr lang="en-US" sz="1400" dirty="0"/>
                    </a:p>
                  </a:txBody>
                  <a:tcPr/>
                </a:tc>
                <a:tc>
                  <a:txBody>
                    <a:bodyPr/>
                    <a:lstStyle/>
                    <a:p>
                      <a:r>
                        <a:rPr lang="en-US" sz="1400" dirty="0" smtClean="0"/>
                        <a:t>7.8</a:t>
                      </a:r>
                      <a:endParaRPr lang="en-US" sz="1400" dirty="0"/>
                    </a:p>
                  </a:txBody>
                  <a:tcPr/>
                </a:tc>
                <a:tc>
                  <a:txBody>
                    <a:bodyPr/>
                    <a:lstStyle/>
                    <a:p>
                      <a:r>
                        <a:rPr lang="en-US" sz="1400" dirty="0" smtClean="0"/>
                        <a:t>75%</a:t>
                      </a:r>
                      <a:endParaRPr lang="en-US" sz="1400" dirty="0"/>
                    </a:p>
                  </a:txBody>
                  <a:tcPr/>
                </a:tc>
              </a:tr>
              <a:tr h="373723">
                <a:tc>
                  <a:txBody>
                    <a:bodyPr/>
                    <a:lstStyle/>
                    <a:p>
                      <a:r>
                        <a:rPr lang="en-US" sz="1400" dirty="0" err="1" smtClean="0"/>
                        <a:t>Nankoma</a:t>
                      </a:r>
                      <a:endParaRPr lang="en-US" sz="1400" dirty="0"/>
                    </a:p>
                  </a:txBody>
                  <a:tcPr/>
                </a:tc>
                <a:tc>
                  <a:txBody>
                    <a:bodyPr/>
                    <a:lstStyle/>
                    <a:p>
                      <a:r>
                        <a:rPr lang="en-US" sz="1400" dirty="0" smtClean="0"/>
                        <a:t>4784</a:t>
                      </a:r>
                      <a:endParaRPr lang="en-US" sz="1400" dirty="0"/>
                    </a:p>
                  </a:txBody>
                  <a:tcPr/>
                </a:tc>
                <a:tc>
                  <a:txBody>
                    <a:bodyPr/>
                    <a:lstStyle/>
                    <a:p>
                      <a:r>
                        <a:rPr lang="en-US" sz="1400" dirty="0" smtClean="0"/>
                        <a:t>11109</a:t>
                      </a:r>
                      <a:endParaRPr lang="en-US" sz="1400" dirty="0"/>
                    </a:p>
                  </a:txBody>
                  <a:tcPr/>
                </a:tc>
                <a:tc>
                  <a:txBody>
                    <a:bodyPr/>
                    <a:lstStyle/>
                    <a:p>
                      <a:r>
                        <a:rPr lang="en-US" sz="1400" dirty="0" smtClean="0"/>
                        <a:t>4.6</a:t>
                      </a:r>
                      <a:endParaRPr lang="en-US" sz="1400" dirty="0"/>
                    </a:p>
                  </a:txBody>
                  <a:tcPr/>
                </a:tc>
                <a:tc>
                  <a:txBody>
                    <a:bodyPr/>
                    <a:lstStyle/>
                    <a:p>
                      <a:r>
                        <a:rPr lang="en-US" sz="1400" dirty="0" smtClean="0"/>
                        <a:t>6.1</a:t>
                      </a:r>
                      <a:endParaRPr lang="en-US" sz="1400" dirty="0"/>
                    </a:p>
                  </a:txBody>
                  <a:tcPr/>
                </a:tc>
                <a:tc>
                  <a:txBody>
                    <a:bodyPr/>
                    <a:lstStyle/>
                    <a:p>
                      <a:r>
                        <a:rPr lang="en-US" sz="1400" dirty="0" smtClean="0"/>
                        <a:t>86%</a:t>
                      </a:r>
                      <a:endParaRPr lang="en-US" sz="1400" dirty="0"/>
                    </a:p>
                  </a:txBody>
                  <a:tcPr/>
                </a:tc>
              </a:tr>
              <a:tr h="373723">
                <a:tc>
                  <a:txBody>
                    <a:bodyPr/>
                    <a:lstStyle/>
                    <a:p>
                      <a:r>
                        <a:rPr lang="en-US" sz="1400" dirty="0" err="1" smtClean="0"/>
                        <a:t>Bugono</a:t>
                      </a:r>
                      <a:endParaRPr lang="en-US" sz="1400" dirty="0"/>
                    </a:p>
                  </a:txBody>
                  <a:tcPr/>
                </a:tc>
                <a:tc>
                  <a:txBody>
                    <a:bodyPr/>
                    <a:lstStyle/>
                    <a:p>
                      <a:r>
                        <a:rPr lang="en-US" sz="1400" dirty="0" smtClean="0"/>
                        <a:t>3897</a:t>
                      </a:r>
                      <a:endParaRPr lang="en-US" sz="1400" dirty="0"/>
                    </a:p>
                  </a:txBody>
                  <a:tcPr/>
                </a:tc>
                <a:tc>
                  <a:txBody>
                    <a:bodyPr/>
                    <a:lstStyle/>
                    <a:p>
                      <a:r>
                        <a:rPr lang="en-US" sz="1400" dirty="0" smtClean="0"/>
                        <a:t>15001</a:t>
                      </a:r>
                      <a:endParaRPr lang="en-US" sz="1400" dirty="0"/>
                    </a:p>
                  </a:txBody>
                  <a:tcPr/>
                </a:tc>
                <a:tc>
                  <a:txBody>
                    <a:bodyPr/>
                    <a:lstStyle/>
                    <a:p>
                      <a:r>
                        <a:rPr lang="en-US" sz="1400" dirty="0" smtClean="0"/>
                        <a:t>7.7</a:t>
                      </a:r>
                      <a:endParaRPr lang="en-US" sz="1400" dirty="0"/>
                    </a:p>
                  </a:txBody>
                  <a:tcPr/>
                </a:tc>
                <a:tc>
                  <a:txBody>
                    <a:bodyPr/>
                    <a:lstStyle/>
                    <a:p>
                      <a:r>
                        <a:rPr lang="en-US" sz="1400" dirty="0" smtClean="0"/>
                        <a:t>5.5</a:t>
                      </a:r>
                      <a:endParaRPr lang="en-US" sz="1400" dirty="0"/>
                    </a:p>
                  </a:txBody>
                  <a:tcPr/>
                </a:tc>
                <a:tc>
                  <a:txBody>
                    <a:bodyPr/>
                    <a:lstStyle/>
                    <a:p>
                      <a:r>
                        <a:rPr lang="en-US" sz="1400" dirty="0" smtClean="0"/>
                        <a:t>93%</a:t>
                      </a:r>
                      <a:endParaRPr lang="en-US" sz="1400" dirty="0"/>
                    </a:p>
                  </a:txBody>
                  <a:tcPr/>
                </a:tc>
              </a:tr>
              <a:tr h="373723">
                <a:tc>
                  <a:txBody>
                    <a:bodyPr/>
                    <a:lstStyle/>
                    <a:p>
                      <a:r>
                        <a:rPr lang="en-US" sz="1400" dirty="0" err="1" smtClean="0"/>
                        <a:t>Muyembe</a:t>
                      </a:r>
                      <a:endParaRPr lang="en-US" sz="1400" dirty="0"/>
                    </a:p>
                  </a:txBody>
                  <a:tcPr/>
                </a:tc>
                <a:tc>
                  <a:txBody>
                    <a:bodyPr/>
                    <a:lstStyle/>
                    <a:p>
                      <a:r>
                        <a:rPr lang="en-US" sz="1400" dirty="0" smtClean="0"/>
                        <a:t>5242</a:t>
                      </a:r>
                      <a:endParaRPr lang="en-US" sz="1400" dirty="0"/>
                    </a:p>
                  </a:txBody>
                  <a:tcPr/>
                </a:tc>
                <a:tc>
                  <a:txBody>
                    <a:bodyPr/>
                    <a:lstStyle/>
                    <a:p>
                      <a:r>
                        <a:rPr lang="en-US" sz="1400" dirty="0" smtClean="0"/>
                        <a:t>12552</a:t>
                      </a:r>
                      <a:endParaRPr lang="en-US" sz="1400" dirty="0"/>
                    </a:p>
                  </a:txBody>
                  <a:tcPr/>
                </a:tc>
                <a:tc>
                  <a:txBody>
                    <a:bodyPr/>
                    <a:lstStyle/>
                    <a:p>
                      <a:r>
                        <a:rPr lang="en-US" sz="1400" dirty="0" smtClean="0"/>
                        <a:t>4.8</a:t>
                      </a:r>
                      <a:endParaRPr lang="en-US" sz="1400" dirty="0"/>
                    </a:p>
                  </a:txBody>
                  <a:tcPr/>
                </a:tc>
                <a:tc>
                  <a:txBody>
                    <a:bodyPr/>
                    <a:lstStyle/>
                    <a:p>
                      <a:r>
                        <a:rPr lang="en-US" sz="1400" dirty="0" smtClean="0"/>
                        <a:t>7.1</a:t>
                      </a:r>
                      <a:endParaRPr lang="en-US" sz="1400" dirty="0"/>
                    </a:p>
                  </a:txBody>
                  <a:tcPr/>
                </a:tc>
                <a:tc>
                  <a:txBody>
                    <a:bodyPr/>
                    <a:lstStyle/>
                    <a:p>
                      <a:r>
                        <a:rPr lang="en-US" sz="1400" dirty="0" smtClean="0"/>
                        <a:t>84%</a:t>
                      </a:r>
                      <a:endParaRPr lang="en-US" sz="1400" dirty="0"/>
                    </a:p>
                  </a:txBody>
                  <a:tcPr/>
                </a:tc>
              </a:tr>
              <a:tr h="373723">
                <a:tc>
                  <a:txBody>
                    <a:bodyPr/>
                    <a:lstStyle/>
                    <a:p>
                      <a:r>
                        <a:rPr lang="en-US" sz="1400" dirty="0" err="1" smtClean="0"/>
                        <a:t>Kiyeyi</a:t>
                      </a:r>
                      <a:endParaRPr lang="en-US" sz="1400" dirty="0"/>
                    </a:p>
                  </a:txBody>
                  <a:tcPr>
                    <a:lnB w="12700" cap="flat" cmpd="sng" algn="ctr">
                      <a:solidFill>
                        <a:scrgbClr r="0" g="0" b="0"/>
                      </a:solidFill>
                      <a:prstDash val="solid"/>
                      <a:round/>
                      <a:headEnd type="none" w="med" len="med"/>
                      <a:tailEnd type="none" w="med" len="med"/>
                    </a:lnB>
                  </a:tcPr>
                </a:tc>
                <a:tc>
                  <a:txBody>
                    <a:bodyPr/>
                    <a:lstStyle/>
                    <a:p>
                      <a:r>
                        <a:rPr lang="en-US" sz="1400" dirty="0" smtClean="0"/>
                        <a:t>4940</a:t>
                      </a:r>
                      <a:endParaRPr lang="en-US" sz="1400" dirty="0"/>
                    </a:p>
                  </a:txBody>
                  <a:tcPr>
                    <a:lnB w="12700" cap="flat" cmpd="sng" algn="ctr">
                      <a:solidFill>
                        <a:scrgbClr r="0" g="0" b="0"/>
                      </a:solidFill>
                      <a:prstDash val="solid"/>
                      <a:round/>
                      <a:headEnd type="none" w="med" len="med"/>
                      <a:tailEnd type="none" w="med" len="med"/>
                    </a:lnB>
                  </a:tcPr>
                </a:tc>
                <a:tc>
                  <a:txBody>
                    <a:bodyPr/>
                    <a:lstStyle/>
                    <a:p>
                      <a:r>
                        <a:rPr lang="en-US" sz="1400" dirty="0" smtClean="0"/>
                        <a:t>14513</a:t>
                      </a:r>
                      <a:endParaRPr lang="en-US" sz="1400" dirty="0"/>
                    </a:p>
                  </a:txBody>
                  <a:tcPr>
                    <a:lnB w="12700" cap="flat" cmpd="sng" algn="ctr">
                      <a:solidFill>
                        <a:scrgbClr r="0" g="0" b="0"/>
                      </a:solidFill>
                      <a:prstDash val="solid"/>
                      <a:round/>
                      <a:headEnd type="none" w="med" len="med"/>
                      <a:tailEnd type="none" w="med" len="med"/>
                    </a:lnB>
                  </a:tcPr>
                </a:tc>
                <a:tc>
                  <a:txBody>
                    <a:bodyPr/>
                    <a:lstStyle/>
                    <a:p>
                      <a:r>
                        <a:rPr lang="en-US" sz="1400" dirty="0" smtClean="0"/>
                        <a:t>5.9</a:t>
                      </a:r>
                      <a:endParaRPr lang="en-US" sz="1400" dirty="0"/>
                    </a:p>
                  </a:txBody>
                  <a:tcPr>
                    <a:lnB w="12700" cap="flat" cmpd="sng" algn="ctr">
                      <a:solidFill>
                        <a:scrgbClr r="0" g="0" b="0"/>
                      </a:solidFill>
                      <a:prstDash val="solid"/>
                      <a:round/>
                      <a:headEnd type="none" w="med" len="med"/>
                      <a:tailEnd type="none" w="med" len="med"/>
                    </a:lnB>
                  </a:tcPr>
                </a:tc>
                <a:tc>
                  <a:txBody>
                    <a:bodyPr/>
                    <a:lstStyle/>
                    <a:p>
                      <a:r>
                        <a:rPr lang="en-US" sz="1400" dirty="0" smtClean="0"/>
                        <a:t>5.8</a:t>
                      </a:r>
                      <a:endParaRPr lang="en-US" sz="1400" dirty="0"/>
                    </a:p>
                  </a:txBody>
                  <a:tcPr>
                    <a:lnB w="12700" cap="flat" cmpd="sng" algn="ctr">
                      <a:solidFill>
                        <a:scrgbClr r="0" g="0" b="0"/>
                      </a:solidFill>
                      <a:prstDash val="solid"/>
                      <a:round/>
                      <a:headEnd type="none" w="med" len="med"/>
                      <a:tailEnd type="none" w="med" len="med"/>
                    </a:lnB>
                  </a:tcPr>
                </a:tc>
                <a:tc>
                  <a:txBody>
                    <a:bodyPr/>
                    <a:lstStyle/>
                    <a:p>
                      <a:r>
                        <a:rPr lang="en-US" sz="1400" dirty="0" smtClean="0"/>
                        <a:t>89%</a:t>
                      </a:r>
                      <a:endParaRPr lang="en-US" sz="1400" dirty="0"/>
                    </a:p>
                  </a:txBody>
                  <a:tcPr>
                    <a:lnB w="12700" cap="flat" cmpd="sng" algn="ctr">
                      <a:solidFill>
                        <a:scrgbClr r="0" g="0" b="0"/>
                      </a:solidFill>
                      <a:prstDash val="solid"/>
                      <a:round/>
                      <a:headEnd type="none" w="med" len="med"/>
                      <a:tailEnd type="none" w="med" len="med"/>
                    </a:lnB>
                  </a:tcPr>
                </a:tc>
              </a:tr>
              <a:tr h="373723">
                <a:tc>
                  <a:txBody>
                    <a:bodyPr/>
                    <a:lstStyle/>
                    <a:p>
                      <a:r>
                        <a:rPr lang="en-US" sz="1400" dirty="0" err="1" smtClean="0"/>
                        <a:t>Rugazi</a:t>
                      </a:r>
                      <a:endParaRPr lang="en-US" sz="1400" dirty="0"/>
                    </a:p>
                  </a:txBody>
                  <a:tcPr>
                    <a:lnT w="12700" cap="flat" cmpd="sng" algn="ctr">
                      <a:solidFill>
                        <a:scrgbClr r="0" g="0" b="0"/>
                      </a:solidFill>
                      <a:prstDash val="solid"/>
                      <a:round/>
                      <a:headEnd type="none" w="med" len="med"/>
                      <a:tailEnd type="none" w="med" len="med"/>
                    </a:lnT>
                  </a:tcPr>
                </a:tc>
                <a:tc>
                  <a:txBody>
                    <a:bodyPr/>
                    <a:lstStyle/>
                    <a:p>
                      <a:r>
                        <a:rPr lang="en-US" sz="1400" dirty="0" smtClean="0"/>
                        <a:t>4397</a:t>
                      </a:r>
                      <a:endParaRPr lang="en-US" sz="1400" dirty="0"/>
                    </a:p>
                  </a:txBody>
                  <a:tcPr>
                    <a:lnT w="12700" cap="flat" cmpd="sng" algn="ctr">
                      <a:solidFill>
                        <a:scrgbClr r="0" g="0" b="0"/>
                      </a:solidFill>
                      <a:prstDash val="solid"/>
                      <a:round/>
                      <a:headEnd type="none" w="med" len="med"/>
                      <a:tailEnd type="none" w="med" len="med"/>
                    </a:lnT>
                  </a:tcPr>
                </a:tc>
                <a:tc>
                  <a:txBody>
                    <a:bodyPr/>
                    <a:lstStyle/>
                    <a:p>
                      <a:r>
                        <a:rPr lang="en-US" sz="1400" dirty="0" smtClean="0"/>
                        <a:t>15221</a:t>
                      </a:r>
                      <a:endParaRPr lang="en-US" sz="1400" dirty="0"/>
                    </a:p>
                  </a:txBody>
                  <a:tcPr>
                    <a:lnT w="12700" cap="flat" cmpd="sng" algn="ctr">
                      <a:solidFill>
                        <a:scrgbClr r="0" g="0" b="0"/>
                      </a:solidFill>
                      <a:prstDash val="solid"/>
                      <a:round/>
                      <a:headEnd type="none" w="med" len="med"/>
                      <a:tailEnd type="none" w="med" len="med"/>
                    </a:lnT>
                  </a:tcPr>
                </a:tc>
                <a:tc>
                  <a:txBody>
                    <a:bodyPr/>
                    <a:lstStyle/>
                    <a:p>
                      <a:r>
                        <a:rPr lang="en-US" sz="1400" dirty="0" smtClean="0"/>
                        <a:t>6.9</a:t>
                      </a:r>
                      <a:endParaRPr lang="en-US" sz="1400" dirty="0"/>
                    </a:p>
                  </a:txBody>
                  <a:tcPr>
                    <a:lnT w="12700" cap="flat" cmpd="sng" algn="ctr">
                      <a:solidFill>
                        <a:scrgbClr r="0" g="0" b="0"/>
                      </a:solidFill>
                      <a:prstDash val="solid"/>
                      <a:round/>
                      <a:headEnd type="none" w="med" len="med"/>
                      <a:tailEnd type="none" w="med" len="med"/>
                    </a:lnT>
                  </a:tcPr>
                </a:tc>
                <a:tc>
                  <a:txBody>
                    <a:bodyPr/>
                    <a:lstStyle/>
                    <a:p>
                      <a:r>
                        <a:rPr lang="en-US" sz="1400" dirty="0" smtClean="0"/>
                        <a:t>6.1</a:t>
                      </a:r>
                      <a:endParaRPr lang="en-US" sz="1400" dirty="0"/>
                    </a:p>
                  </a:txBody>
                  <a:tcPr>
                    <a:lnT w="12700" cap="flat" cmpd="sng" algn="ctr">
                      <a:solidFill>
                        <a:scrgbClr r="0" g="0" b="0"/>
                      </a:solidFill>
                      <a:prstDash val="solid"/>
                      <a:round/>
                      <a:headEnd type="none" w="med" len="med"/>
                      <a:tailEnd type="none" w="med" len="med"/>
                    </a:lnT>
                  </a:tcPr>
                </a:tc>
                <a:tc>
                  <a:txBody>
                    <a:bodyPr/>
                    <a:lstStyle/>
                    <a:p>
                      <a:r>
                        <a:rPr lang="en-US" sz="1400" dirty="0" smtClean="0"/>
                        <a:t>93%</a:t>
                      </a:r>
                      <a:endParaRPr lang="en-US" sz="1400" dirty="0"/>
                    </a:p>
                  </a:txBody>
                  <a:tcPr>
                    <a:lnT w="12700" cap="flat" cmpd="sng" algn="ctr">
                      <a:solidFill>
                        <a:scrgbClr r="0" g="0" b="0"/>
                      </a:solidFill>
                      <a:prstDash val="solid"/>
                      <a:round/>
                      <a:headEnd type="none" w="med" len="med"/>
                      <a:tailEnd type="none" w="med" len="med"/>
                    </a:lnT>
                  </a:tcPr>
                </a:tc>
              </a:tr>
              <a:tr h="373723">
                <a:tc>
                  <a:txBody>
                    <a:bodyPr/>
                    <a:lstStyle/>
                    <a:p>
                      <a:r>
                        <a:rPr lang="en-US" sz="1400" dirty="0" err="1" smtClean="0"/>
                        <a:t>Mitooma</a:t>
                      </a:r>
                      <a:endParaRPr lang="en-US" sz="1400" dirty="0"/>
                    </a:p>
                  </a:txBody>
                  <a:tcPr/>
                </a:tc>
                <a:tc>
                  <a:txBody>
                    <a:bodyPr/>
                    <a:lstStyle/>
                    <a:p>
                      <a:r>
                        <a:rPr lang="en-US" sz="1400" dirty="0" smtClean="0"/>
                        <a:t>4982</a:t>
                      </a:r>
                      <a:endParaRPr lang="en-US" sz="1400" dirty="0"/>
                    </a:p>
                  </a:txBody>
                  <a:tcPr/>
                </a:tc>
                <a:tc>
                  <a:txBody>
                    <a:bodyPr/>
                    <a:lstStyle/>
                    <a:p>
                      <a:r>
                        <a:rPr lang="en-US" sz="1400" dirty="0" smtClean="0"/>
                        <a:t>18357</a:t>
                      </a:r>
                      <a:endParaRPr lang="en-US" sz="1400" dirty="0"/>
                    </a:p>
                  </a:txBody>
                  <a:tcPr/>
                </a:tc>
                <a:tc>
                  <a:txBody>
                    <a:bodyPr/>
                    <a:lstStyle/>
                    <a:p>
                      <a:r>
                        <a:rPr lang="en-US" sz="1400" dirty="0" smtClean="0"/>
                        <a:t>7.4</a:t>
                      </a:r>
                      <a:endParaRPr lang="en-US" sz="1400" dirty="0"/>
                    </a:p>
                  </a:txBody>
                  <a:tcPr/>
                </a:tc>
                <a:tc>
                  <a:txBody>
                    <a:bodyPr/>
                    <a:lstStyle/>
                    <a:p>
                      <a:r>
                        <a:rPr lang="en-US" sz="1400" dirty="0" smtClean="0"/>
                        <a:t>5.8</a:t>
                      </a:r>
                      <a:endParaRPr lang="en-US" sz="1400" dirty="0"/>
                    </a:p>
                  </a:txBody>
                  <a:tcPr/>
                </a:tc>
                <a:tc>
                  <a:txBody>
                    <a:bodyPr/>
                    <a:lstStyle/>
                    <a:p>
                      <a:r>
                        <a:rPr lang="en-US" sz="1400" dirty="0" smtClean="0"/>
                        <a:t>95%</a:t>
                      </a:r>
                      <a:endParaRPr lang="en-US" sz="1400" dirty="0"/>
                    </a:p>
                  </a:txBody>
                  <a:tcPr/>
                </a:tc>
              </a:tr>
              <a:tr h="373723">
                <a:tc>
                  <a:txBody>
                    <a:bodyPr/>
                    <a:lstStyle/>
                    <a:p>
                      <a:r>
                        <a:rPr lang="en-US" sz="1400" dirty="0" smtClean="0"/>
                        <a:t>Kitwe</a:t>
                      </a:r>
                      <a:endParaRPr lang="en-US" sz="1400" dirty="0"/>
                    </a:p>
                  </a:txBody>
                  <a:tcPr/>
                </a:tc>
                <a:tc>
                  <a:txBody>
                    <a:bodyPr/>
                    <a:lstStyle/>
                    <a:p>
                      <a:r>
                        <a:rPr lang="en-US" sz="1400" dirty="0" smtClean="0"/>
                        <a:t>4377</a:t>
                      </a:r>
                      <a:endParaRPr lang="en-US" sz="1400" dirty="0"/>
                    </a:p>
                  </a:txBody>
                  <a:tcPr/>
                </a:tc>
                <a:tc>
                  <a:txBody>
                    <a:bodyPr/>
                    <a:lstStyle/>
                    <a:p>
                      <a:r>
                        <a:rPr lang="en-US" sz="1400" dirty="0" smtClean="0"/>
                        <a:t>14773</a:t>
                      </a:r>
                      <a:endParaRPr lang="en-US" sz="1400" dirty="0"/>
                    </a:p>
                  </a:txBody>
                  <a:tcPr/>
                </a:tc>
                <a:tc>
                  <a:txBody>
                    <a:bodyPr/>
                    <a:lstStyle/>
                    <a:p>
                      <a:r>
                        <a:rPr lang="en-US" sz="1400" dirty="0" smtClean="0"/>
                        <a:t>6.7</a:t>
                      </a:r>
                      <a:endParaRPr lang="en-US" sz="1400" dirty="0"/>
                    </a:p>
                  </a:txBody>
                  <a:tcPr/>
                </a:tc>
                <a:tc>
                  <a:txBody>
                    <a:bodyPr/>
                    <a:lstStyle/>
                    <a:p>
                      <a:r>
                        <a:rPr lang="en-US" sz="1400" dirty="0" smtClean="0"/>
                        <a:t>6.3</a:t>
                      </a:r>
                      <a:endParaRPr lang="en-US" sz="1400" dirty="0"/>
                    </a:p>
                  </a:txBody>
                  <a:tcPr/>
                </a:tc>
                <a:tc>
                  <a:txBody>
                    <a:bodyPr/>
                    <a:lstStyle/>
                    <a:p>
                      <a:r>
                        <a:rPr lang="en-US" sz="1400" dirty="0" smtClean="0"/>
                        <a:t>94%</a:t>
                      </a:r>
                      <a:endParaRPr lang="en-US" sz="1400" dirty="0"/>
                    </a:p>
                  </a:txBody>
                  <a:tcPr/>
                </a:tc>
              </a:tr>
              <a:tr h="373723">
                <a:tc>
                  <a:txBody>
                    <a:bodyPr/>
                    <a:lstStyle/>
                    <a:p>
                      <a:r>
                        <a:rPr lang="en-US" sz="1400" dirty="0" err="1" smtClean="0"/>
                        <a:t>Rubaare</a:t>
                      </a:r>
                      <a:endParaRPr lang="en-US" sz="1400" dirty="0"/>
                    </a:p>
                  </a:txBody>
                  <a:tcPr/>
                </a:tc>
                <a:tc>
                  <a:txBody>
                    <a:bodyPr/>
                    <a:lstStyle/>
                    <a:p>
                      <a:r>
                        <a:rPr lang="en-US" sz="1400" dirty="0" smtClean="0"/>
                        <a:t>4534</a:t>
                      </a:r>
                      <a:endParaRPr lang="en-US" sz="1400" dirty="0"/>
                    </a:p>
                  </a:txBody>
                  <a:tcPr/>
                </a:tc>
                <a:tc>
                  <a:txBody>
                    <a:bodyPr/>
                    <a:lstStyle/>
                    <a:p>
                      <a:r>
                        <a:rPr lang="en-US" sz="1400" dirty="0" smtClean="0"/>
                        <a:t>12267</a:t>
                      </a:r>
                      <a:endParaRPr lang="en-US" sz="1400" dirty="0"/>
                    </a:p>
                  </a:txBody>
                  <a:tcPr/>
                </a:tc>
                <a:tc>
                  <a:txBody>
                    <a:bodyPr/>
                    <a:lstStyle/>
                    <a:p>
                      <a:r>
                        <a:rPr lang="en-US" sz="1400" dirty="0" smtClean="0"/>
                        <a:t>5.4</a:t>
                      </a:r>
                      <a:endParaRPr lang="en-US" sz="1400" dirty="0"/>
                    </a:p>
                  </a:txBody>
                  <a:tcPr/>
                </a:tc>
                <a:tc>
                  <a:txBody>
                    <a:bodyPr/>
                    <a:lstStyle/>
                    <a:p>
                      <a:r>
                        <a:rPr lang="en-US" sz="1400" dirty="0" smtClean="0"/>
                        <a:t>6.7</a:t>
                      </a:r>
                      <a:endParaRPr lang="en-US" sz="1400" dirty="0"/>
                    </a:p>
                  </a:txBody>
                  <a:tcPr/>
                </a:tc>
                <a:tc>
                  <a:txBody>
                    <a:bodyPr/>
                    <a:lstStyle/>
                    <a:p>
                      <a:r>
                        <a:rPr lang="en-US" sz="1400" dirty="0" smtClean="0"/>
                        <a:t>90%</a:t>
                      </a:r>
                      <a:endParaRPr lang="en-US" sz="1400" dirty="0"/>
                    </a:p>
                  </a:txBody>
                  <a:tcPr/>
                </a:tc>
              </a:tr>
              <a:tr h="373723">
                <a:tc>
                  <a:txBody>
                    <a:bodyPr/>
                    <a:lstStyle/>
                    <a:p>
                      <a:r>
                        <a:rPr lang="en-US" sz="1400" dirty="0" err="1" smtClean="0"/>
                        <a:t>Bugamba</a:t>
                      </a:r>
                      <a:endParaRPr lang="en-US" sz="1400" dirty="0"/>
                    </a:p>
                  </a:txBody>
                  <a:tcPr/>
                </a:tc>
                <a:tc>
                  <a:txBody>
                    <a:bodyPr/>
                    <a:lstStyle/>
                    <a:p>
                      <a:r>
                        <a:rPr lang="en-US" sz="1400" dirty="0" smtClean="0"/>
                        <a:t>5640</a:t>
                      </a:r>
                      <a:endParaRPr lang="en-US" sz="1400" dirty="0"/>
                    </a:p>
                  </a:txBody>
                  <a:tcPr/>
                </a:tc>
                <a:tc>
                  <a:txBody>
                    <a:bodyPr/>
                    <a:lstStyle/>
                    <a:p>
                      <a:r>
                        <a:rPr lang="en-US" sz="1400" dirty="0" smtClean="0"/>
                        <a:t>27931</a:t>
                      </a:r>
                      <a:endParaRPr lang="en-US" sz="1400" dirty="0"/>
                    </a:p>
                  </a:txBody>
                  <a:tcPr/>
                </a:tc>
                <a:tc>
                  <a:txBody>
                    <a:bodyPr/>
                    <a:lstStyle/>
                    <a:p>
                      <a:r>
                        <a:rPr lang="en-US" sz="1400" dirty="0" smtClean="0"/>
                        <a:t>9.9</a:t>
                      </a:r>
                      <a:endParaRPr lang="en-US" sz="1400" dirty="0"/>
                    </a:p>
                  </a:txBody>
                  <a:tcPr/>
                </a:tc>
                <a:tc>
                  <a:txBody>
                    <a:bodyPr/>
                    <a:lstStyle/>
                    <a:p>
                      <a:r>
                        <a:rPr lang="en-US" sz="1400" dirty="0" smtClean="0"/>
                        <a:t>5.4</a:t>
                      </a:r>
                      <a:endParaRPr lang="en-US" sz="1400" dirty="0"/>
                    </a:p>
                  </a:txBody>
                  <a:tcPr/>
                </a:tc>
                <a:tc>
                  <a:txBody>
                    <a:bodyPr/>
                    <a:lstStyle/>
                    <a:p>
                      <a:r>
                        <a:rPr lang="en-US" sz="1400" dirty="0" smtClean="0"/>
                        <a:t>96%</a:t>
                      </a:r>
                      <a:endParaRPr lang="en-US" sz="1400" dirty="0"/>
                    </a:p>
                  </a:txBody>
                  <a:tcPr/>
                </a:tc>
              </a:tr>
              <a:tr h="342472">
                <a:tc>
                  <a:txBody>
                    <a:bodyPr/>
                    <a:lstStyle/>
                    <a:p>
                      <a:r>
                        <a:rPr lang="en-US" sz="1400" kern="1200" dirty="0" err="1" smtClean="0">
                          <a:solidFill>
                            <a:schemeClr val="dk1"/>
                          </a:solidFill>
                          <a:latin typeface="+mn-lt"/>
                          <a:ea typeface="+mn-ea"/>
                          <a:cs typeface="+mn-cs"/>
                        </a:rPr>
                        <a:t>Rwashamire</a:t>
                      </a:r>
                      <a:endParaRPr lang="en-US" sz="1400" dirty="0"/>
                    </a:p>
                  </a:txBody>
                  <a:tcPr/>
                </a:tc>
                <a:tc>
                  <a:txBody>
                    <a:bodyPr/>
                    <a:lstStyle/>
                    <a:p>
                      <a:r>
                        <a:rPr lang="en-US" sz="1400" dirty="0" smtClean="0"/>
                        <a:t>4346</a:t>
                      </a:r>
                      <a:endParaRPr lang="en-US" sz="1400" dirty="0"/>
                    </a:p>
                  </a:txBody>
                  <a:tcPr/>
                </a:tc>
                <a:tc>
                  <a:txBody>
                    <a:bodyPr/>
                    <a:lstStyle/>
                    <a:p>
                      <a:r>
                        <a:rPr lang="en-US" sz="1400" dirty="0" smtClean="0"/>
                        <a:t>8747</a:t>
                      </a:r>
                      <a:endParaRPr lang="en-US" sz="1400" dirty="0"/>
                    </a:p>
                  </a:txBody>
                  <a:tcPr/>
                </a:tc>
                <a:tc>
                  <a:txBody>
                    <a:bodyPr/>
                    <a:lstStyle/>
                    <a:p>
                      <a:r>
                        <a:rPr lang="en-US" sz="1400" dirty="0" smtClean="0"/>
                        <a:t>4.0</a:t>
                      </a:r>
                      <a:endParaRPr lang="en-US" sz="1400" dirty="0"/>
                    </a:p>
                  </a:txBody>
                  <a:tcPr/>
                </a:tc>
                <a:tc>
                  <a:txBody>
                    <a:bodyPr/>
                    <a:lstStyle/>
                    <a:p>
                      <a:r>
                        <a:rPr lang="en-US" sz="1400" dirty="0" smtClean="0"/>
                        <a:t>7.7</a:t>
                      </a:r>
                      <a:endParaRPr lang="en-US" sz="1400" dirty="0"/>
                    </a:p>
                  </a:txBody>
                  <a:tcPr/>
                </a:tc>
                <a:tc>
                  <a:txBody>
                    <a:bodyPr/>
                    <a:lstStyle/>
                    <a:p>
                      <a:r>
                        <a:rPr lang="en-US" sz="1400" dirty="0" smtClean="0"/>
                        <a:t>86%</a:t>
                      </a:r>
                      <a:endParaRPr lang="en-US" sz="1400" dirty="0"/>
                    </a:p>
                  </a:txBody>
                  <a:tcPr/>
                </a:tc>
              </a:tr>
              <a:tr h="373723">
                <a:tc>
                  <a:txBody>
                    <a:bodyPr/>
                    <a:lstStyle/>
                    <a:p>
                      <a:r>
                        <a:rPr lang="en-US" sz="1400" dirty="0" err="1" smtClean="0"/>
                        <a:t>Ruhoko</a:t>
                      </a:r>
                      <a:endParaRPr lang="en-US" sz="1400" dirty="0"/>
                    </a:p>
                  </a:txBody>
                  <a:tcPr/>
                </a:tc>
                <a:tc>
                  <a:txBody>
                    <a:bodyPr/>
                    <a:lstStyle/>
                    <a:p>
                      <a:r>
                        <a:rPr lang="en-US" sz="1400" dirty="0" smtClean="0"/>
                        <a:t>4180</a:t>
                      </a:r>
                      <a:endParaRPr lang="en-US" sz="1400" dirty="0"/>
                    </a:p>
                  </a:txBody>
                  <a:tcPr/>
                </a:tc>
                <a:tc>
                  <a:txBody>
                    <a:bodyPr/>
                    <a:lstStyle/>
                    <a:p>
                      <a:r>
                        <a:rPr lang="en-US" sz="1400" dirty="0" smtClean="0"/>
                        <a:t>10522</a:t>
                      </a:r>
                      <a:endParaRPr lang="en-US" sz="1400" dirty="0"/>
                    </a:p>
                  </a:txBody>
                  <a:tcPr/>
                </a:tc>
                <a:tc>
                  <a:txBody>
                    <a:bodyPr/>
                    <a:lstStyle/>
                    <a:p>
                      <a:r>
                        <a:rPr lang="en-US" sz="1400" dirty="0" smtClean="0"/>
                        <a:t>5.0</a:t>
                      </a:r>
                      <a:endParaRPr lang="en-US" sz="1400" dirty="0"/>
                    </a:p>
                  </a:txBody>
                  <a:tcPr/>
                </a:tc>
                <a:tc>
                  <a:txBody>
                    <a:bodyPr/>
                    <a:lstStyle/>
                    <a:p>
                      <a:r>
                        <a:rPr lang="en-US" sz="1400" dirty="0" smtClean="0"/>
                        <a:t>6.9</a:t>
                      </a:r>
                      <a:endParaRPr lang="en-US" sz="1400" dirty="0"/>
                    </a:p>
                  </a:txBody>
                  <a:tcPr/>
                </a:tc>
                <a:tc>
                  <a:txBody>
                    <a:bodyPr/>
                    <a:lstStyle/>
                    <a:p>
                      <a:r>
                        <a:rPr lang="en-US" sz="1400" dirty="0" smtClean="0"/>
                        <a:t>89%</a:t>
                      </a:r>
                      <a:endParaRPr lang="en-US" sz="1400" dirty="0"/>
                    </a:p>
                  </a:txBody>
                  <a:tcPr/>
                </a:tc>
              </a:tr>
              <a:tr h="342472">
                <a:tc>
                  <a:txBody>
                    <a:bodyPr/>
                    <a:lstStyle/>
                    <a:p>
                      <a:r>
                        <a:rPr lang="en-US" sz="1400" kern="1200" dirty="0" err="1" smtClean="0">
                          <a:solidFill>
                            <a:schemeClr val="dk1"/>
                          </a:solidFill>
                          <a:latin typeface="+mn-lt"/>
                          <a:ea typeface="+mn-ea"/>
                          <a:cs typeface="+mn-cs"/>
                        </a:rPr>
                        <a:t>Nyamuyanja</a:t>
                      </a:r>
                      <a:endParaRPr lang="en-US" sz="1400" dirty="0"/>
                    </a:p>
                  </a:txBody>
                  <a:tcPr/>
                </a:tc>
                <a:tc>
                  <a:txBody>
                    <a:bodyPr/>
                    <a:lstStyle/>
                    <a:p>
                      <a:r>
                        <a:rPr lang="en-US" sz="1400" dirty="0" smtClean="0"/>
                        <a:t>3952</a:t>
                      </a:r>
                      <a:endParaRPr lang="en-US" sz="1400" dirty="0"/>
                    </a:p>
                  </a:txBody>
                  <a:tcPr/>
                </a:tc>
                <a:tc>
                  <a:txBody>
                    <a:bodyPr/>
                    <a:lstStyle/>
                    <a:p>
                      <a:r>
                        <a:rPr lang="en-US" sz="1400" dirty="0" smtClean="0"/>
                        <a:t>8949</a:t>
                      </a:r>
                      <a:endParaRPr lang="en-US" sz="1400" dirty="0"/>
                    </a:p>
                  </a:txBody>
                  <a:tcPr/>
                </a:tc>
                <a:tc>
                  <a:txBody>
                    <a:bodyPr/>
                    <a:lstStyle/>
                    <a:p>
                      <a:r>
                        <a:rPr lang="en-US" sz="1400" dirty="0" smtClean="0"/>
                        <a:t>4.5</a:t>
                      </a:r>
                      <a:endParaRPr lang="en-US" sz="1400" dirty="0"/>
                    </a:p>
                  </a:txBody>
                  <a:tcPr/>
                </a:tc>
                <a:tc>
                  <a:txBody>
                    <a:bodyPr/>
                    <a:lstStyle/>
                    <a:p>
                      <a:r>
                        <a:rPr lang="en-US" sz="1400" dirty="0" smtClean="0"/>
                        <a:t>7.0</a:t>
                      </a:r>
                      <a:endParaRPr lang="en-US" sz="1400" dirty="0"/>
                    </a:p>
                  </a:txBody>
                  <a:tcPr/>
                </a:tc>
                <a:tc>
                  <a:txBody>
                    <a:bodyPr/>
                    <a:lstStyle/>
                    <a:p>
                      <a:r>
                        <a:rPr lang="en-US" sz="1400" dirty="0" smtClean="0"/>
                        <a:t>88%</a:t>
                      </a:r>
                      <a:endParaRPr lang="en-US" sz="1400" dirty="0"/>
                    </a:p>
                  </a:txBody>
                  <a:tcPr/>
                </a:tc>
              </a:tr>
            </a:tbl>
          </a:graphicData>
        </a:graphic>
      </p:graphicFrame>
    </p:spTree>
    <p:extLst>
      <p:ext uri="{BB962C8B-B14F-4D97-AF65-F5344CB8AC3E}">
        <p14:creationId xmlns:p14="http://schemas.microsoft.com/office/powerpoint/2010/main" val="12941110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629"/>
            <a:ext cx="8229600" cy="990600"/>
          </a:xfrm>
        </p:spPr>
        <p:txBody>
          <a:bodyPr>
            <a:normAutofit/>
          </a:bodyPr>
          <a:lstStyle/>
          <a:p>
            <a:r>
              <a:rPr lang="en-US" sz="3000" dirty="0" smtClean="0"/>
              <a:t>Summary of stable adult networks (Kenya)</a:t>
            </a:r>
            <a:endParaRPr lang="en-US" sz="3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68400677"/>
              </p:ext>
            </p:extLst>
          </p:nvPr>
        </p:nvGraphicFramePr>
        <p:xfrm>
          <a:off x="457200" y="1600200"/>
          <a:ext cx="8229600" cy="2585719"/>
        </p:xfrm>
        <a:graphic>
          <a:graphicData uri="http://schemas.openxmlformats.org/drawingml/2006/table">
            <a:tbl>
              <a:tblPr firstRow="1" bandRow="1">
                <a:tableStyleId>{5C22544A-7EE6-4342-B048-85BDC9FD1C3A}</a:tableStyleId>
              </a:tblPr>
              <a:tblGrid>
                <a:gridCol w="1371600"/>
                <a:gridCol w="1371600"/>
                <a:gridCol w="1371600"/>
                <a:gridCol w="1371600"/>
                <a:gridCol w="1371600"/>
                <a:gridCol w="1371600"/>
              </a:tblGrid>
              <a:tr h="370840">
                <a:tc>
                  <a:txBody>
                    <a:bodyPr/>
                    <a:lstStyle/>
                    <a:p>
                      <a:endParaRPr lang="en-US" dirty="0"/>
                    </a:p>
                  </a:txBody>
                  <a:tcPr/>
                </a:tc>
                <a:tc>
                  <a:txBody>
                    <a:bodyPr/>
                    <a:lstStyle/>
                    <a:p>
                      <a:r>
                        <a:rPr lang="en-US" sz="1400" dirty="0" smtClean="0"/>
                        <a:t>nodes</a:t>
                      </a:r>
                      <a:endParaRPr lang="en-US" sz="1400" dirty="0"/>
                    </a:p>
                  </a:txBody>
                  <a:tcPr/>
                </a:tc>
                <a:tc>
                  <a:txBody>
                    <a:bodyPr/>
                    <a:lstStyle/>
                    <a:p>
                      <a:r>
                        <a:rPr lang="en-US" sz="1400" dirty="0" err="1" smtClean="0"/>
                        <a:t>undir</a:t>
                      </a:r>
                      <a:r>
                        <a:rPr lang="en-US" sz="1400" dirty="0" smtClean="0"/>
                        <a:t>. links</a:t>
                      </a:r>
                      <a:endParaRPr lang="en-US" sz="1400" dirty="0"/>
                    </a:p>
                  </a:txBody>
                  <a:tcPr/>
                </a:tc>
                <a:tc>
                  <a:txBody>
                    <a:bodyPr/>
                    <a:lstStyle/>
                    <a:p>
                      <a:r>
                        <a:rPr lang="en-US" sz="1400" dirty="0" smtClean="0"/>
                        <a:t>Avg. </a:t>
                      </a:r>
                      <a:r>
                        <a:rPr lang="en-US" sz="1400" dirty="0" err="1" smtClean="0"/>
                        <a:t>deg</a:t>
                      </a:r>
                      <a:endParaRPr lang="en-US" sz="1400" dirty="0"/>
                    </a:p>
                  </a:txBody>
                  <a:tcPr/>
                </a:tc>
                <a:tc>
                  <a:txBody>
                    <a:bodyPr/>
                    <a:lstStyle/>
                    <a:p>
                      <a:r>
                        <a:rPr lang="en-US" sz="1400" dirty="0" smtClean="0"/>
                        <a:t>Avg. path lengths</a:t>
                      </a:r>
                      <a:endParaRPr lang="en-US" sz="1400" dirty="0"/>
                    </a:p>
                  </a:txBody>
                  <a:tcPr/>
                </a:tc>
                <a:tc>
                  <a:txBody>
                    <a:bodyPr/>
                    <a:lstStyle/>
                    <a:p>
                      <a:r>
                        <a:rPr lang="en-US" sz="1400" dirty="0" smtClean="0"/>
                        <a:t>% nodes in largest component</a:t>
                      </a:r>
                      <a:endParaRPr lang="en-US" sz="1400" dirty="0"/>
                    </a:p>
                  </a:txBody>
                  <a:tcPr/>
                </a:tc>
              </a:tr>
              <a:tr h="370840">
                <a:tc>
                  <a:txBody>
                    <a:bodyPr/>
                    <a:lstStyle/>
                    <a:p>
                      <a:r>
                        <a:rPr lang="en-US" dirty="0" err="1" smtClean="0"/>
                        <a:t>Nyatoto</a:t>
                      </a:r>
                      <a:endParaRPr lang="en-US" dirty="0"/>
                    </a:p>
                  </a:txBody>
                  <a:tcPr/>
                </a:tc>
                <a:tc>
                  <a:txBody>
                    <a:bodyPr/>
                    <a:lstStyle/>
                    <a:p>
                      <a:r>
                        <a:rPr lang="en-US" dirty="0" smtClean="0"/>
                        <a:t>5172</a:t>
                      </a:r>
                      <a:endParaRPr lang="en-US" dirty="0"/>
                    </a:p>
                  </a:txBody>
                  <a:tcPr/>
                </a:tc>
                <a:tc>
                  <a:txBody>
                    <a:bodyPr/>
                    <a:lstStyle/>
                    <a:p>
                      <a:r>
                        <a:rPr lang="en-US" dirty="0" smtClean="0"/>
                        <a:t>3401</a:t>
                      </a:r>
                      <a:endParaRPr lang="en-US" dirty="0"/>
                    </a:p>
                  </a:txBody>
                  <a:tcPr/>
                </a:tc>
                <a:tc>
                  <a:txBody>
                    <a:bodyPr/>
                    <a:lstStyle/>
                    <a:p>
                      <a:r>
                        <a:rPr lang="en-US" dirty="0" smtClean="0"/>
                        <a:t>1.3</a:t>
                      </a:r>
                      <a:endParaRPr lang="en-US" dirty="0"/>
                    </a:p>
                  </a:txBody>
                  <a:tcPr/>
                </a:tc>
                <a:tc>
                  <a:txBody>
                    <a:bodyPr/>
                    <a:lstStyle/>
                    <a:p>
                      <a:r>
                        <a:rPr lang="en-US" dirty="0" smtClean="0"/>
                        <a:t>8.5</a:t>
                      </a:r>
                      <a:endParaRPr lang="en-US" dirty="0"/>
                    </a:p>
                  </a:txBody>
                  <a:tcPr/>
                </a:tc>
                <a:tc>
                  <a:txBody>
                    <a:bodyPr/>
                    <a:lstStyle/>
                    <a:p>
                      <a:r>
                        <a:rPr lang="en-US" dirty="0" smtClean="0"/>
                        <a:t>45%</a:t>
                      </a:r>
                      <a:endParaRPr lang="en-US" dirty="0"/>
                    </a:p>
                  </a:txBody>
                  <a:tcPr/>
                </a:tc>
              </a:tr>
              <a:tr h="370840">
                <a:tc>
                  <a:txBody>
                    <a:bodyPr/>
                    <a:lstStyle/>
                    <a:p>
                      <a:r>
                        <a:rPr lang="en-US" dirty="0" err="1" smtClean="0"/>
                        <a:t>Magunga</a:t>
                      </a:r>
                      <a:endParaRPr lang="en-US" dirty="0"/>
                    </a:p>
                  </a:txBody>
                  <a:tcPr/>
                </a:tc>
                <a:tc>
                  <a:txBody>
                    <a:bodyPr/>
                    <a:lstStyle/>
                    <a:p>
                      <a:r>
                        <a:rPr lang="en-US" dirty="0" smtClean="0"/>
                        <a:t>4672</a:t>
                      </a:r>
                      <a:endParaRPr lang="en-US" dirty="0"/>
                    </a:p>
                  </a:txBody>
                  <a:tcPr/>
                </a:tc>
                <a:tc>
                  <a:txBody>
                    <a:bodyPr/>
                    <a:lstStyle/>
                    <a:p>
                      <a:r>
                        <a:rPr lang="en-US" dirty="0" smtClean="0"/>
                        <a:t>4926</a:t>
                      </a:r>
                      <a:endParaRPr lang="en-US" dirty="0"/>
                    </a:p>
                  </a:txBody>
                  <a:tcPr/>
                </a:tc>
                <a:tc>
                  <a:txBody>
                    <a:bodyPr/>
                    <a:lstStyle/>
                    <a:p>
                      <a:r>
                        <a:rPr lang="en-US" dirty="0" smtClean="0"/>
                        <a:t>2.1</a:t>
                      </a:r>
                      <a:endParaRPr lang="en-US" dirty="0"/>
                    </a:p>
                  </a:txBody>
                  <a:tcPr/>
                </a:tc>
                <a:tc>
                  <a:txBody>
                    <a:bodyPr/>
                    <a:lstStyle/>
                    <a:p>
                      <a:r>
                        <a:rPr lang="en-US" dirty="0" smtClean="0"/>
                        <a:t>8</a:t>
                      </a:r>
                      <a:endParaRPr lang="en-US" dirty="0"/>
                    </a:p>
                  </a:txBody>
                  <a:tcPr/>
                </a:tc>
                <a:tc>
                  <a:txBody>
                    <a:bodyPr/>
                    <a:lstStyle/>
                    <a:p>
                      <a:r>
                        <a:rPr lang="en-US" dirty="0" smtClean="0"/>
                        <a:t>64%</a:t>
                      </a:r>
                      <a:endParaRPr lang="en-US" dirty="0"/>
                    </a:p>
                  </a:txBody>
                  <a:tcPr/>
                </a:tc>
              </a:tr>
              <a:tr h="370840">
                <a:tc>
                  <a:txBody>
                    <a:bodyPr/>
                    <a:lstStyle/>
                    <a:p>
                      <a:r>
                        <a:rPr lang="en-US" dirty="0" err="1" smtClean="0"/>
                        <a:t>Ogongo</a:t>
                      </a:r>
                      <a:endParaRPr lang="en-US" dirty="0"/>
                    </a:p>
                  </a:txBody>
                  <a:tcPr/>
                </a:tc>
                <a:tc>
                  <a:txBody>
                    <a:bodyPr/>
                    <a:lstStyle/>
                    <a:p>
                      <a:r>
                        <a:rPr lang="en-US" dirty="0" smtClean="0"/>
                        <a:t>5318</a:t>
                      </a:r>
                      <a:endParaRPr lang="en-US" dirty="0"/>
                    </a:p>
                  </a:txBody>
                  <a:tcPr/>
                </a:tc>
                <a:tc>
                  <a:txBody>
                    <a:bodyPr/>
                    <a:lstStyle/>
                    <a:p>
                      <a:r>
                        <a:rPr lang="en-US" dirty="0" smtClean="0"/>
                        <a:t>6589</a:t>
                      </a:r>
                      <a:endParaRPr lang="en-US" dirty="0"/>
                    </a:p>
                  </a:txBody>
                  <a:tcPr/>
                </a:tc>
                <a:tc>
                  <a:txBody>
                    <a:bodyPr/>
                    <a:lstStyle/>
                    <a:p>
                      <a:r>
                        <a:rPr lang="en-US" dirty="0" smtClean="0"/>
                        <a:t>2.4</a:t>
                      </a:r>
                      <a:endParaRPr lang="en-US" dirty="0"/>
                    </a:p>
                  </a:txBody>
                  <a:tcPr/>
                </a:tc>
                <a:tc>
                  <a:txBody>
                    <a:bodyPr/>
                    <a:lstStyle/>
                    <a:p>
                      <a:r>
                        <a:rPr lang="en-US" dirty="0" smtClean="0"/>
                        <a:t>7.5</a:t>
                      </a:r>
                      <a:endParaRPr lang="en-US" dirty="0"/>
                    </a:p>
                  </a:txBody>
                  <a:tcPr/>
                </a:tc>
                <a:tc>
                  <a:txBody>
                    <a:bodyPr/>
                    <a:lstStyle/>
                    <a:p>
                      <a:r>
                        <a:rPr lang="en-US" dirty="0" smtClean="0"/>
                        <a:t>72%</a:t>
                      </a:r>
                      <a:endParaRPr lang="en-US" dirty="0"/>
                    </a:p>
                  </a:txBody>
                  <a:tcPr/>
                </a:tc>
              </a:tr>
              <a:tr h="370840">
                <a:tc>
                  <a:txBody>
                    <a:bodyPr/>
                    <a:lstStyle/>
                    <a:p>
                      <a:r>
                        <a:rPr lang="en-US" dirty="0" err="1" smtClean="0"/>
                        <a:t>Nyamrisra</a:t>
                      </a:r>
                      <a:endParaRPr lang="en-US" dirty="0"/>
                    </a:p>
                  </a:txBody>
                  <a:tcPr/>
                </a:tc>
                <a:tc>
                  <a:txBody>
                    <a:bodyPr/>
                    <a:lstStyle/>
                    <a:p>
                      <a:r>
                        <a:rPr lang="en-US" dirty="0" smtClean="0"/>
                        <a:t>3962</a:t>
                      </a:r>
                      <a:endParaRPr lang="en-US" dirty="0"/>
                    </a:p>
                  </a:txBody>
                  <a:tcPr/>
                </a:tc>
                <a:tc>
                  <a:txBody>
                    <a:bodyPr/>
                    <a:lstStyle/>
                    <a:p>
                      <a:r>
                        <a:rPr lang="en-US" dirty="0" smtClean="0"/>
                        <a:t>2704</a:t>
                      </a:r>
                      <a:endParaRPr lang="en-US" dirty="0"/>
                    </a:p>
                  </a:txBody>
                  <a:tcPr/>
                </a:tc>
                <a:tc>
                  <a:txBody>
                    <a:bodyPr/>
                    <a:lstStyle/>
                    <a:p>
                      <a:r>
                        <a:rPr lang="en-US" dirty="0" smtClean="0"/>
                        <a:t>1.4</a:t>
                      </a:r>
                      <a:endParaRPr lang="en-US" dirty="0"/>
                    </a:p>
                  </a:txBody>
                  <a:tcPr/>
                </a:tc>
                <a:tc>
                  <a:txBody>
                    <a:bodyPr/>
                    <a:lstStyle/>
                    <a:p>
                      <a:r>
                        <a:rPr lang="en-US" dirty="0" smtClean="0"/>
                        <a:t>9.8</a:t>
                      </a:r>
                      <a:endParaRPr lang="en-US" dirty="0"/>
                    </a:p>
                  </a:txBody>
                  <a:tcPr/>
                </a:tc>
                <a:tc>
                  <a:txBody>
                    <a:bodyPr/>
                    <a:lstStyle/>
                    <a:p>
                      <a:r>
                        <a:rPr lang="en-US" dirty="0" smtClean="0"/>
                        <a:t>47%</a:t>
                      </a:r>
                      <a:endParaRPr lang="en-US" dirty="0"/>
                    </a:p>
                  </a:txBody>
                  <a:tcPr/>
                </a:tc>
              </a:tr>
              <a:tr h="370840">
                <a:tc>
                  <a:txBody>
                    <a:bodyPr/>
                    <a:lstStyle/>
                    <a:p>
                      <a:r>
                        <a:rPr lang="en-US" dirty="0" err="1" smtClean="0"/>
                        <a:t>Kisegi</a:t>
                      </a:r>
                      <a:endParaRPr lang="en-US" dirty="0"/>
                    </a:p>
                  </a:txBody>
                  <a:tcPr/>
                </a:tc>
                <a:tc>
                  <a:txBody>
                    <a:bodyPr/>
                    <a:lstStyle/>
                    <a:p>
                      <a:r>
                        <a:rPr lang="en-US" dirty="0" smtClean="0"/>
                        <a:t>4654</a:t>
                      </a:r>
                      <a:endParaRPr lang="en-US" dirty="0"/>
                    </a:p>
                  </a:txBody>
                  <a:tcPr/>
                </a:tc>
                <a:tc>
                  <a:txBody>
                    <a:bodyPr/>
                    <a:lstStyle/>
                    <a:p>
                      <a:r>
                        <a:rPr lang="en-US" dirty="0" smtClean="0"/>
                        <a:t>4133</a:t>
                      </a:r>
                      <a:endParaRPr lang="en-US" dirty="0"/>
                    </a:p>
                  </a:txBody>
                  <a:tcPr/>
                </a:tc>
                <a:tc>
                  <a:txBody>
                    <a:bodyPr/>
                    <a:lstStyle/>
                    <a:p>
                      <a:r>
                        <a:rPr lang="en-US" dirty="0" smtClean="0"/>
                        <a:t>1.8</a:t>
                      </a:r>
                      <a:endParaRPr lang="en-US" dirty="0"/>
                    </a:p>
                  </a:txBody>
                  <a:tcPr/>
                </a:tc>
                <a:tc>
                  <a:txBody>
                    <a:bodyPr/>
                    <a:lstStyle/>
                    <a:p>
                      <a:r>
                        <a:rPr lang="en-US" dirty="0" smtClean="0"/>
                        <a:t>6.2</a:t>
                      </a:r>
                      <a:endParaRPr lang="en-US" dirty="0"/>
                    </a:p>
                  </a:txBody>
                  <a:tcPr/>
                </a:tc>
                <a:tc>
                  <a:txBody>
                    <a:bodyPr/>
                    <a:lstStyle/>
                    <a:p>
                      <a:r>
                        <a:rPr lang="en-US" dirty="0" smtClean="0"/>
                        <a:t>52%</a:t>
                      </a:r>
                      <a:endParaRPr lang="en-US" dirty="0"/>
                    </a:p>
                  </a:txBody>
                  <a:tcPr/>
                </a:tc>
              </a:tr>
            </a:tbl>
          </a:graphicData>
        </a:graphic>
      </p:graphicFrame>
    </p:spTree>
    <p:extLst>
      <p:ext uri="{BB962C8B-B14F-4D97-AF65-F5344CB8AC3E}">
        <p14:creationId xmlns:p14="http://schemas.microsoft.com/office/powerpoint/2010/main" val="8870852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7"/>
          <p:cNvPicPr>
            <a:picLocks noChangeAspect="1"/>
          </p:cNvPicPr>
          <p:nvPr/>
        </p:nvPicPr>
        <p:blipFill>
          <a:blip r:embed="rId3">
            <a:extLst>
              <a:ext uri="{28A0092B-C50C-407E-A947-70E740481C1C}">
                <a14:useLocalDpi xmlns:a14="http://schemas.microsoft.com/office/drawing/2010/main" val="0"/>
              </a:ext>
            </a:extLst>
          </a:blip>
          <a:srcRect t="14780" b="13589"/>
          <a:stretch>
            <a:fillRect/>
          </a:stretch>
        </p:blipFill>
        <p:spPr bwMode="auto">
          <a:xfrm>
            <a:off x="-45016" y="930275"/>
            <a:ext cx="5707062"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Content Placeholder 2"/>
          <p:cNvSpPr txBox="1">
            <a:spLocks/>
          </p:cNvSpPr>
          <p:nvPr/>
        </p:nvSpPr>
        <p:spPr bwMode="auto">
          <a:xfrm>
            <a:off x="5016970" y="1502311"/>
            <a:ext cx="4127030" cy="486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a:bodyPr>
          <a:lstStyle>
            <a:lvl1pPr marL="349250" indent="-349250">
              <a:defRPr sz="3200">
                <a:solidFill>
                  <a:schemeClr val="tx1"/>
                </a:solidFill>
                <a:latin typeface="Gill Sans MT" charset="0"/>
                <a:ea typeface="ＭＳ Ｐゴシック" charset="0"/>
                <a:cs typeface="ＭＳ Ｐゴシック" charset="0"/>
              </a:defRPr>
            </a:lvl1pPr>
            <a:lvl2pPr marL="685800" indent="-336550">
              <a:defRPr sz="2800">
                <a:solidFill>
                  <a:schemeClr val="tx1"/>
                </a:solidFill>
                <a:latin typeface="Gill Sans MT" charset="0"/>
                <a:ea typeface="ＭＳ Ｐゴシック" charset="0"/>
              </a:defRPr>
            </a:lvl2pPr>
            <a:lvl3pPr marL="968375" indent="-282575">
              <a:defRPr sz="2400">
                <a:solidFill>
                  <a:schemeClr val="tx1"/>
                </a:solidFill>
                <a:latin typeface="Gill Sans MT" charset="0"/>
                <a:ea typeface="ＭＳ Ｐゴシック" charset="0"/>
              </a:defRPr>
            </a:lvl3pPr>
            <a:lvl4pPr marL="1263650" indent="-295275">
              <a:defRPr sz="2000">
                <a:solidFill>
                  <a:schemeClr val="tx1"/>
                </a:solidFill>
                <a:latin typeface="Gill Sans MT" charset="0"/>
                <a:ea typeface="ＭＳ Ｐゴシック" charset="0"/>
              </a:defRPr>
            </a:lvl4pPr>
            <a:lvl5pPr marL="1546225" indent="-282575">
              <a:defRPr sz="2000">
                <a:solidFill>
                  <a:schemeClr val="tx1"/>
                </a:solidFill>
                <a:latin typeface="Gill Sans MT" charset="0"/>
                <a:ea typeface="ＭＳ Ｐゴシック" charset="0"/>
              </a:defRPr>
            </a:lvl5pPr>
            <a:lvl6pPr marL="2003425" indent="-282575" eaLnBrk="0" hangingPunct="0">
              <a:defRPr sz="2000">
                <a:solidFill>
                  <a:schemeClr val="tx1"/>
                </a:solidFill>
                <a:latin typeface="Gill Sans MT" charset="0"/>
                <a:ea typeface="ＭＳ Ｐゴシック" charset="0"/>
              </a:defRPr>
            </a:lvl6pPr>
            <a:lvl7pPr marL="2460625" indent="-282575" eaLnBrk="0" hangingPunct="0">
              <a:defRPr sz="2000">
                <a:solidFill>
                  <a:schemeClr val="tx1"/>
                </a:solidFill>
                <a:latin typeface="Gill Sans MT" charset="0"/>
                <a:ea typeface="ＭＳ Ｐゴシック" charset="0"/>
              </a:defRPr>
            </a:lvl7pPr>
            <a:lvl8pPr marL="2917825" indent="-282575" eaLnBrk="0" hangingPunct="0">
              <a:defRPr sz="2000">
                <a:solidFill>
                  <a:schemeClr val="tx1"/>
                </a:solidFill>
                <a:latin typeface="Gill Sans MT" charset="0"/>
                <a:ea typeface="ＭＳ Ｐゴシック" charset="0"/>
              </a:defRPr>
            </a:lvl8pPr>
            <a:lvl9pPr marL="3375025" indent="-282575" eaLnBrk="0" hangingPunct="0">
              <a:defRPr sz="2000">
                <a:solidFill>
                  <a:schemeClr val="tx1"/>
                </a:solidFill>
                <a:latin typeface="Gill Sans MT" charset="0"/>
                <a:ea typeface="ＭＳ Ｐゴシック" charset="0"/>
              </a:defRPr>
            </a:lvl9pPr>
          </a:lstStyle>
          <a:p>
            <a:pPr marL="457200" indent="-457200">
              <a:buFont typeface="Arial"/>
              <a:buChar char="•"/>
            </a:pPr>
            <a:r>
              <a:rPr lang="en-US" dirty="0"/>
              <a:t>At census, adults named social contacts in 5 domains</a:t>
            </a:r>
            <a:r>
              <a:rPr lang="en-US" dirty="0" smtClean="0"/>
              <a:t>:</a:t>
            </a:r>
          </a:p>
          <a:p>
            <a:pPr marL="850900" lvl="1" indent="-514350">
              <a:buFont typeface="+mj-lt"/>
              <a:buAutoNum type="arabicPeriod"/>
            </a:pPr>
            <a:r>
              <a:rPr lang="en-US" dirty="0" smtClean="0"/>
              <a:t>Health</a:t>
            </a:r>
          </a:p>
          <a:p>
            <a:pPr marL="850900" lvl="1" indent="-514350">
              <a:buFont typeface="+mj-lt"/>
              <a:buAutoNum type="arabicPeriod"/>
            </a:pPr>
            <a:r>
              <a:rPr lang="en-US" dirty="0" smtClean="0"/>
              <a:t>Emotional Support</a:t>
            </a:r>
          </a:p>
          <a:p>
            <a:pPr marL="850900" lvl="1" indent="-514350">
              <a:buFont typeface="+mj-lt"/>
              <a:buAutoNum type="arabicPeriod"/>
            </a:pPr>
            <a:r>
              <a:rPr lang="en-US" dirty="0" smtClean="0"/>
              <a:t>Money</a:t>
            </a:r>
          </a:p>
          <a:p>
            <a:pPr marL="850900" lvl="1" indent="-514350">
              <a:buFont typeface="+mj-lt"/>
              <a:buAutoNum type="arabicPeriod"/>
            </a:pPr>
            <a:r>
              <a:rPr lang="en-US" dirty="0" smtClean="0"/>
              <a:t>Free Time</a:t>
            </a:r>
          </a:p>
          <a:p>
            <a:pPr marL="850900" lvl="1" indent="-514350">
              <a:buFont typeface="+mj-lt"/>
              <a:buAutoNum type="arabicPeriod"/>
            </a:pPr>
            <a:r>
              <a:rPr lang="en-US" dirty="0" smtClean="0"/>
              <a:t>Food</a:t>
            </a:r>
            <a:endParaRPr lang="en-US" dirty="0"/>
          </a:p>
          <a:p>
            <a:pPr marL="457200" indent="-457200">
              <a:buFont typeface="Arial"/>
              <a:buChar char="•"/>
            </a:pPr>
            <a:r>
              <a:rPr lang="en-US" dirty="0" smtClean="0"/>
              <a:t>Named </a:t>
            </a:r>
            <a:r>
              <a:rPr lang="en-US" dirty="0"/>
              <a:t>contacts matched </a:t>
            </a:r>
            <a:r>
              <a:rPr lang="en-US" dirty="0" smtClean="0"/>
              <a:t>to  enumerated </a:t>
            </a:r>
            <a:r>
              <a:rPr lang="en-US" dirty="0"/>
              <a:t>residents </a:t>
            </a:r>
          </a:p>
          <a:p>
            <a:pPr>
              <a:spcBef>
                <a:spcPts val="2000"/>
              </a:spcBef>
              <a:buClr>
                <a:srgbClr val="FFB468"/>
              </a:buClr>
              <a:buSzPct val="110000"/>
              <a:buFont typeface="Wingdings 2" charset="0"/>
              <a:buChar char=""/>
            </a:pPr>
            <a:endParaRPr lang="en-US" sz="2400" dirty="0">
              <a:solidFill>
                <a:srgbClr val="FFFFFF"/>
              </a:solidFill>
              <a:latin typeface="Arial" charset="0"/>
            </a:endParaRPr>
          </a:p>
        </p:txBody>
      </p:sp>
      <p:sp>
        <p:nvSpPr>
          <p:cNvPr id="2" name="TextBox 1"/>
          <p:cNvSpPr txBox="1"/>
          <p:nvPr/>
        </p:nvSpPr>
        <p:spPr>
          <a:xfrm>
            <a:off x="0" y="6418938"/>
            <a:ext cx="2600179" cy="369332"/>
          </a:xfrm>
          <a:prstGeom prst="rect">
            <a:avLst/>
          </a:prstGeom>
          <a:noFill/>
        </p:spPr>
        <p:txBody>
          <a:bodyPr wrap="none" rtlCol="0">
            <a:spAutoFit/>
          </a:bodyPr>
          <a:lstStyle/>
          <a:p>
            <a:r>
              <a:rPr lang="en-US" dirty="0" err="1" smtClean="0"/>
              <a:t>Kamuge</a:t>
            </a:r>
            <a:r>
              <a:rPr lang="en-US" dirty="0" smtClean="0"/>
              <a:t>: Eastern Uganda</a:t>
            </a:r>
            <a:endParaRPr lang="en-US" dirty="0"/>
          </a:p>
        </p:txBody>
      </p:sp>
      <p:sp>
        <p:nvSpPr>
          <p:cNvPr id="7" name="Title 1"/>
          <p:cNvSpPr>
            <a:spLocks noGrp="1"/>
          </p:cNvSpPr>
          <p:nvPr>
            <p:ph type="title"/>
          </p:nvPr>
        </p:nvSpPr>
        <p:spPr>
          <a:xfrm>
            <a:off x="457200" y="0"/>
            <a:ext cx="8229600" cy="1143000"/>
          </a:xfrm>
        </p:spPr>
        <p:txBody>
          <a:bodyPr/>
          <a:lstStyle/>
          <a:p>
            <a:r>
              <a:rPr lang="en-US" sz="4000" dirty="0">
                <a:solidFill>
                  <a:srgbClr val="000066"/>
                </a:solidFill>
                <a:ea typeface="ＭＳ Ｐゴシック" pitchFamily="-112" charset="-128"/>
                <a:cs typeface="ＭＳ Ｐゴシック" pitchFamily="-112" charset="-128"/>
              </a:rPr>
              <a:t>Social</a:t>
            </a:r>
            <a:r>
              <a:rPr lang="en-US" dirty="0" smtClean="0"/>
              <a:t> </a:t>
            </a:r>
            <a:r>
              <a:rPr lang="en-US" sz="4000" dirty="0" smtClean="0">
                <a:solidFill>
                  <a:srgbClr val="000066"/>
                </a:solidFill>
                <a:ea typeface="ＭＳ Ｐゴシック" pitchFamily="-112" charset="-128"/>
                <a:cs typeface="ＭＳ Ｐゴシック" pitchFamily="-112" charset="-128"/>
              </a:rPr>
              <a:t>Networks in SEARCH</a:t>
            </a:r>
            <a:endParaRPr lang="en-US" sz="4000" dirty="0">
              <a:solidFill>
                <a:srgbClr val="000066"/>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7404456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866775" y="1322388"/>
            <a:ext cx="8018463" cy="4525962"/>
          </a:xfrm>
        </p:spPr>
        <p:txBody>
          <a:bodyPr/>
          <a:lstStyle/>
          <a:p>
            <a:endParaRPr lang="en-US">
              <a:latin typeface="Calibri" charset="0"/>
            </a:endParaRPr>
          </a:p>
          <a:p>
            <a:endParaRPr lang="en-US">
              <a:latin typeface="Calibri"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461387080"/>
              </p:ext>
            </p:extLst>
          </p:nvPr>
        </p:nvGraphicFramePr>
        <p:xfrm>
          <a:off x="544285" y="1322388"/>
          <a:ext cx="8340954" cy="5409960"/>
        </p:xfrm>
        <a:graphic>
          <a:graphicData uri="http://schemas.openxmlformats.org/drawingml/2006/table">
            <a:tbl>
              <a:tblPr firstRow="1" bandRow="1">
                <a:tableStyleId>{5C22544A-7EE6-4342-B048-85BDC9FD1C3A}</a:tableStyleId>
              </a:tblPr>
              <a:tblGrid>
                <a:gridCol w="2438124"/>
                <a:gridCol w="1170943"/>
                <a:gridCol w="1652150"/>
                <a:gridCol w="1652151"/>
                <a:gridCol w="1427586"/>
              </a:tblGrid>
              <a:tr h="715758">
                <a:tc>
                  <a:txBody>
                    <a:bodyPr/>
                    <a:lstStyle/>
                    <a:p>
                      <a:endParaRPr lang="en-US" dirty="0"/>
                    </a:p>
                  </a:txBody>
                  <a:tcPr marL="91438" marR="91438"/>
                </a:tc>
                <a:tc>
                  <a:txBody>
                    <a:bodyPr/>
                    <a:lstStyle/>
                    <a:p>
                      <a:r>
                        <a:rPr lang="en-US" sz="2000" dirty="0" smtClean="0"/>
                        <a:t>Kenya</a:t>
                      </a:r>
                      <a:endParaRPr lang="en-US" sz="2000" dirty="0"/>
                    </a:p>
                  </a:txBody>
                  <a:tcPr marL="91438" marR="91438"/>
                </a:tc>
                <a:tc>
                  <a:txBody>
                    <a:bodyPr/>
                    <a:lstStyle/>
                    <a:p>
                      <a:r>
                        <a:rPr lang="en-US" sz="2000" dirty="0" smtClean="0"/>
                        <a:t>W Uganda</a:t>
                      </a:r>
                      <a:endParaRPr lang="en-US" sz="2000" dirty="0"/>
                    </a:p>
                  </a:txBody>
                  <a:tcPr marL="91438" marR="91438"/>
                </a:tc>
                <a:tc>
                  <a:txBody>
                    <a:bodyPr/>
                    <a:lstStyle/>
                    <a:p>
                      <a:r>
                        <a:rPr lang="en-US" sz="2000" dirty="0" smtClean="0"/>
                        <a:t>E Uganda</a:t>
                      </a:r>
                      <a:endParaRPr lang="en-US" sz="2000" dirty="0"/>
                    </a:p>
                  </a:txBody>
                  <a:tcPr marL="91438" marR="91438"/>
                </a:tc>
                <a:tc>
                  <a:txBody>
                    <a:bodyPr/>
                    <a:lstStyle/>
                    <a:p>
                      <a:r>
                        <a:rPr lang="en-US" sz="2000" dirty="0" smtClean="0"/>
                        <a:t>Total</a:t>
                      </a:r>
                      <a:endParaRPr lang="en-US" sz="2000" dirty="0"/>
                    </a:p>
                  </a:txBody>
                  <a:tcPr marL="91438" marR="91438"/>
                </a:tc>
              </a:tr>
              <a:tr h="477664">
                <a:tc>
                  <a:txBody>
                    <a:bodyPr/>
                    <a:lstStyle/>
                    <a:p>
                      <a:r>
                        <a:rPr lang="en-US" b="1" dirty="0" smtClean="0"/>
                        <a:t>Adults enumerated</a:t>
                      </a:r>
                      <a:endParaRPr lang="en-US" b="1" dirty="0"/>
                    </a:p>
                  </a:txBody>
                  <a:tcPr marL="91438" marR="91438">
                    <a:lnB w="12700" cap="flat" cmpd="sng" algn="ctr">
                      <a:solidFill>
                        <a:srgbClr val="FFFFFF"/>
                      </a:solidFill>
                      <a:prstDash val="solid"/>
                      <a:round/>
                      <a:headEnd type="none" w="med" len="med"/>
                      <a:tailEnd type="none" w="med" len="med"/>
                    </a:lnB>
                  </a:tcPr>
                </a:tc>
                <a:tc>
                  <a:txBody>
                    <a:bodyPr/>
                    <a:lstStyle/>
                    <a:p>
                      <a:r>
                        <a:rPr lang="en-US" b="1" dirty="0" smtClean="0"/>
                        <a:t>62,557</a:t>
                      </a:r>
                      <a:endParaRPr lang="en-US" b="1" dirty="0"/>
                    </a:p>
                  </a:txBody>
                  <a:tcPr marL="91438" marR="91438">
                    <a:lnB w="12700" cap="flat" cmpd="sng" algn="ctr">
                      <a:solidFill>
                        <a:srgbClr val="FFFFFF"/>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s-IS" sz="1800" b="1" i="0" u="none" strike="noStrike" kern="1200" baseline="0" dirty="0" smtClean="0">
                          <a:solidFill>
                            <a:schemeClr val="dk1"/>
                          </a:solidFill>
                          <a:latin typeface="+mn-lt"/>
                          <a:ea typeface="+mn-ea"/>
                          <a:cs typeface="+mn-cs"/>
                        </a:rPr>
                        <a:t>54,654</a:t>
                      </a:r>
                      <a:r>
                        <a:rPr lang="is-IS" sz="1800" b="0" i="0" u="none" strike="noStrike" kern="1200" baseline="0" dirty="0" smtClean="0">
                          <a:solidFill>
                            <a:schemeClr val="dk1"/>
                          </a:solidFill>
                          <a:latin typeface="+mn-lt"/>
                          <a:ea typeface="+mn-ea"/>
                          <a:cs typeface="+mn-cs"/>
                        </a:rPr>
                        <a:t>	</a:t>
                      </a:r>
                    </a:p>
                  </a:txBody>
                  <a:tcPr marL="91438" marR="91438">
                    <a:lnB w="12700" cap="flat" cmpd="sng" algn="ctr">
                      <a:solidFill>
                        <a:srgbClr val="FFFFFF"/>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51,561</a:t>
                      </a:r>
                    </a:p>
                  </a:txBody>
                  <a:tcPr marL="91438" marR="91438">
                    <a:lnB w="12700" cap="flat" cmpd="sng" algn="ctr">
                      <a:solidFill>
                        <a:srgbClr val="FFFFFF"/>
                      </a:solidFill>
                      <a:prstDash val="solid"/>
                      <a:round/>
                      <a:headEnd type="none" w="med" len="med"/>
                      <a:tailEnd type="none" w="med" len="med"/>
                    </a:lnB>
                  </a:tcPr>
                </a:tc>
                <a:tc>
                  <a:txBody>
                    <a:bodyPr/>
                    <a:lstStyle/>
                    <a:p>
                      <a:r>
                        <a:rPr lang="en-US" b="1" dirty="0" smtClean="0"/>
                        <a:t>168,772</a:t>
                      </a:r>
                      <a:endParaRPr lang="en-US" b="1" dirty="0"/>
                    </a:p>
                  </a:txBody>
                  <a:tcPr marL="91438" marR="91438">
                    <a:lnB w="12700" cap="flat" cmpd="sng" algn="ctr">
                      <a:solidFill>
                        <a:srgbClr val="FFFFFF"/>
                      </a:solidFill>
                      <a:prstDash val="solid"/>
                      <a:round/>
                      <a:headEnd type="none" w="med" len="med"/>
                      <a:tailEnd type="none" w="med" len="med"/>
                    </a:lnB>
                  </a:tcPr>
                </a:tc>
              </a:tr>
              <a:tr h="378626">
                <a:tc>
                  <a:txBody>
                    <a:bodyPr/>
                    <a:lstStyle/>
                    <a:p>
                      <a:r>
                        <a:rPr lang="en-US" u="sng" dirty="0" smtClean="0"/>
                        <a:t>Male</a:t>
                      </a:r>
                      <a:endParaRPr lang="en-US" b="1" u="sng" dirty="0"/>
                    </a:p>
                  </a:txBody>
                  <a:tcPr marL="91438" marR="9143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47%</a:t>
                      </a:r>
                      <a:endParaRPr lang="en-US" dirty="0"/>
                    </a:p>
                  </a:txBody>
                  <a:tcPr marL="91438" marR="9143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47%</a:t>
                      </a:r>
                      <a:endParaRPr lang="en-US" dirty="0"/>
                    </a:p>
                  </a:txBody>
                  <a:tcPr marL="91438" marR="9143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46%</a:t>
                      </a:r>
                      <a:endParaRPr lang="en-US" dirty="0"/>
                    </a:p>
                  </a:txBody>
                  <a:tcPr marL="91438" marR="9143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47%</a:t>
                      </a:r>
                      <a:endParaRPr lang="en-US" dirty="0"/>
                    </a:p>
                  </a:txBody>
                  <a:tcPr marL="91438" marR="9143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r>
              <a:tr h="43027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u="sng" dirty="0" smtClean="0">
                          <a:latin typeface="+mn-lt"/>
                        </a:rPr>
                        <a:t>Age years</a:t>
                      </a:r>
                      <a:r>
                        <a:rPr lang="en-US" b="0" u="sng" baseline="0" dirty="0" smtClean="0">
                          <a:latin typeface="+mn-lt"/>
                        </a:rPr>
                        <a:t> </a:t>
                      </a:r>
                      <a:r>
                        <a:rPr lang="en-US" b="0" u="none" baseline="0" dirty="0" smtClean="0">
                          <a:latin typeface="+mn-lt"/>
                        </a:rPr>
                        <a:t>(median, IQR)</a:t>
                      </a:r>
                      <a:endParaRPr lang="en-US" b="0" u="none" dirty="0" smtClean="0">
                        <a:latin typeface="+mn-lt"/>
                      </a:endParaRPr>
                    </a:p>
                  </a:txBody>
                  <a:tcPr marL="91438" marR="91438">
                    <a:lnT w="12700" cap="flat" cmpd="sng" algn="ctr">
                      <a:solidFill>
                        <a:srgbClr val="FFFFFF"/>
                      </a:solidFill>
                      <a:prstDash val="solid"/>
                      <a:round/>
                      <a:headEnd type="none" w="med" len="med"/>
                      <a:tailEnd type="none" w="med" len="med"/>
                    </a:lnT>
                  </a:tcPr>
                </a:tc>
                <a:tc>
                  <a:txBody>
                    <a:bodyPr/>
                    <a:lstStyle/>
                    <a:p>
                      <a:r>
                        <a:rPr lang="en-US" dirty="0" smtClean="0">
                          <a:latin typeface="+mn-lt"/>
                        </a:rPr>
                        <a:t>29 (20,44)</a:t>
                      </a:r>
                      <a:endParaRPr lang="en-US" dirty="0">
                        <a:latin typeface="+mn-lt"/>
                      </a:endParaRPr>
                    </a:p>
                  </a:txBody>
                  <a:tcPr marL="91438" marR="91438">
                    <a:lnT w="12700" cap="flat" cmpd="sng" algn="ctr">
                      <a:solidFill>
                        <a:srgbClr val="FFFFFF"/>
                      </a:solidFill>
                      <a:prstDash val="solid"/>
                      <a:round/>
                      <a:headEnd type="none" w="med" len="med"/>
                      <a:tailEnd type="none" w="med" len="med"/>
                    </a:lnT>
                  </a:tcPr>
                </a:tc>
                <a:tc>
                  <a:txBody>
                    <a:bodyPr/>
                    <a:lstStyle/>
                    <a:p>
                      <a:r>
                        <a:rPr lang="is-IS" sz="1800" b="0" i="0" u="none" strike="noStrike" baseline="0" dirty="0" smtClean="0">
                          <a:latin typeface="+mn-lt"/>
                        </a:rPr>
                        <a:t>29 (21,43)</a:t>
                      </a:r>
                      <a:endParaRPr lang="en-US" sz="1800" dirty="0">
                        <a:latin typeface="+mn-lt"/>
                      </a:endParaRPr>
                    </a:p>
                  </a:txBody>
                  <a:tcPr marL="91438" marR="91438">
                    <a:lnT w="12700" cap="flat" cmpd="sng" algn="ctr">
                      <a:solidFill>
                        <a:srgbClr val="FFFFFF"/>
                      </a:solidFill>
                      <a:prstDash val="solid"/>
                      <a:round/>
                      <a:headEnd type="none" w="med" len="med"/>
                      <a:tailEnd type="none" w="med" len="med"/>
                    </a:lnT>
                  </a:tcPr>
                </a:tc>
                <a:tc>
                  <a:txBody>
                    <a:bodyPr/>
                    <a:lstStyle/>
                    <a:p>
                      <a:r>
                        <a:rPr lang="is-IS" sz="1800" b="0" i="0" u="none" strike="noStrike" baseline="0" dirty="0" smtClean="0">
                          <a:latin typeface="+mn-lt"/>
                        </a:rPr>
                        <a:t>29 (20,43)</a:t>
                      </a:r>
                      <a:endParaRPr lang="en-US" sz="1800" dirty="0">
                        <a:latin typeface="+mn-lt"/>
                      </a:endParaRPr>
                    </a:p>
                  </a:txBody>
                  <a:tcPr marL="91438" marR="91438">
                    <a:lnT w="12700" cap="flat" cmpd="sng" algn="ctr">
                      <a:solidFill>
                        <a:srgbClr val="FFFFFF"/>
                      </a:solidFill>
                      <a:prstDash val="solid"/>
                      <a:round/>
                      <a:headEnd type="none" w="med" len="med"/>
                      <a:tailEnd type="none" w="med" len="med"/>
                    </a:lnT>
                  </a:tcPr>
                </a:tc>
                <a:tc>
                  <a:txBody>
                    <a:bodyPr/>
                    <a:lstStyle/>
                    <a:p>
                      <a:r>
                        <a:rPr lang="en-US" dirty="0" smtClean="0">
                          <a:latin typeface="+mn-lt"/>
                        </a:rPr>
                        <a:t>29 (20,43)</a:t>
                      </a:r>
                      <a:endParaRPr lang="en-US" dirty="0">
                        <a:latin typeface="+mn-lt"/>
                      </a:endParaRPr>
                    </a:p>
                  </a:txBody>
                  <a:tcPr marL="91438" marR="91438">
                    <a:lnT w="12700" cap="flat" cmpd="sng" algn="ctr">
                      <a:solidFill>
                        <a:srgbClr val="FFFFFF"/>
                      </a:solidFill>
                      <a:prstDash val="solid"/>
                      <a:round/>
                      <a:headEnd type="none" w="med" len="med"/>
                      <a:tailEnd type="none" w="med" len="med"/>
                    </a:lnT>
                  </a:tcPr>
                </a:tc>
              </a:tr>
              <a:tr h="378626">
                <a:tc gridSpan="5">
                  <a:txBody>
                    <a:bodyPr/>
                    <a:lstStyle/>
                    <a:p>
                      <a:r>
                        <a:rPr lang="en-US" b="0" u="sng" dirty="0" smtClean="0"/>
                        <a:t>Occupation</a:t>
                      </a:r>
                      <a:endParaRPr lang="en-US" b="0" u="sng" dirty="0"/>
                    </a:p>
                  </a:txBody>
                  <a:tcPr marL="91438" marR="91438"/>
                </a:tc>
                <a:tc hMerge="1">
                  <a:txBody>
                    <a:bodyPr/>
                    <a:lstStyle/>
                    <a:p>
                      <a:endParaRPr lang="en-US" dirty="0"/>
                    </a:p>
                  </a:txBody>
                  <a:tcPr>
                    <a:lnT w="12700" cap="flat" cmpd="sng" algn="ctr">
                      <a:solidFill>
                        <a:srgbClr val="000000"/>
                      </a:solidFill>
                      <a:prstDash val="solid"/>
                      <a:round/>
                      <a:headEnd type="none" w="med" len="med"/>
                      <a:tailEnd type="none" w="med" len="med"/>
                    </a:lnT>
                  </a:tcPr>
                </a:tc>
                <a:tc hMerge="1">
                  <a:txBody>
                    <a:bodyPr/>
                    <a:lstStyle/>
                    <a:p>
                      <a:endParaRPr lang="en-US" dirty="0"/>
                    </a:p>
                  </a:txBody>
                  <a:tcPr>
                    <a:lnT w="12700" cap="flat" cmpd="sng" algn="ctr">
                      <a:solidFill>
                        <a:srgbClr val="000000"/>
                      </a:solidFill>
                      <a:prstDash val="solid"/>
                      <a:round/>
                      <a:headEnd type="none" w="med" len="med"/>
                      <a:tailEnd type="none" w="med" len="med"/>
                    </a:lnT>
                  </a:tcPr>
                </a:tc>
                <a:tc hMerge="1">
                  <a:txBody>
                    <a:bodyPr/>
                    <a:lstStyle/>
                    <a:p>
                      <a:endParaRPr lang="en-US" dirty="0"/>
                    </a:p>
                  </a:txBody>
                  <a:tcPr>
                    <a:lnT w="12700" cap="flat" cmpd="sng" algn="ctr">
                      <a:solidFill>
                        <a:srgbClr val="000000"/>
                      </a:solidFill>
                      <a:prstDash val="solid"/>
                      <a:round/>
                      <a:headEnd type="none" w="med" len="med"/>
                      <a:tailEnd type="none" w="med" len="med"/>
                    </a:lnT>
                  </a:tcPr>
                </a:tc>
                <a:tc hMerge="1">
                  <a:txBody>
                    <a:bodyPr/>
                    <a:lstStyle/>
                    <a:p>
                      <a:endParaRPr lang="en-US" dirty="0"/>
                    </a:p>
                  </a:txBody>
                  <a:tcPr>
                    <a:lnT w="12700" cap="flat" cmpd="sng" algn="ctr">
                      <a:solidFill>
                        <a:srgbClr val="000000"/>
                      </a:solidFill>
                      <a:prstDash val="solid"/>
                      <a:round/>
                      <a:headEnd type="none" w="med" len="med"/>
                      <a:tailEnd type="none" w="med" len="med"/>
                    </a:lnT>
                  </a:tcPr>
                </a:tc>
              </a:tr>
              <a:tr h="378626">
                <a:tc>
                  <a:txBody>
                    <a:bodyPr/>
                    <a:lstStyle/>
                    <a:p>
                      <a:r>
                        <a:rPr lang="en-US" dirty="0" smtClean="0"/>
                        <a:t>Farmer</a:t>
                      </a:r>
                      <a:endParaRPr lang="en-US" dirty="0"/>
                    </a:p>
                  </a:txBody>
                  <a:tcPr marL="91438" marR="91438"/>
                </a:tc>
                <a:tc>
                  <a:txBody>
                    <a:bodyPr/>
                    <a:lstStyle/>
                    <a:p>
                      <a:r>
                        <a:rPr lang="en-US" dirty="0" smtClean="0"/>
                        <a:t>35%</a:t>
                      </a:r>
                      <a:endParaRPr lang="en-US" dirty="0"/>
                    </a:p>
                  </a:txBody>
                  <a:tcPr marL="91438" marR="91438"/>
                </a:tc>
                <a:tc>
                  <a:txBody>
                    <a:bodyPr/>
                    <a:lstStyle/>
                    <a:p>
                      <a:r>
                        <a:rPr lang="en-US" dirty="0" smtClean="0"/>
                        <a:t>51%</a:t>
                      </a:r>
                      <a:endParaRPr lang="en-US" dirty="0"/>
                    </a:p>
                  </a:txBody>
                  <a:tcPr marL="91438" marR="91438"/>
                </a:tc>
                <a:tc>
                  <a:txBody>
                    <a:bodyPr/>
                    <a:lstStyle/>
                    <a:p>
                      <a:r>
                        <a:rPr lang="en-US" dirty="0" smtClean="0"/>
                        <a:t>59%</a:t>
                      </a:r>
                      <a:endParaRPr lang="en-US" dirty="0"/>
                    </a:p>
                  </a:txBody>
                  <a:tcPr marL="91438" marR="91438"/>
                </a:tc>
                <a:tc>
                  <a:txBody>
                    <a:bodyPr/>
                    <a:lstStyle/>
                    <a:p>
                      <a:r>
                        <a:rPr lang="en-US" dirty="0" smtClean="0"/>
                        <a:t>48%</a:t>
                      </a:r>
                      <a:endParaRPr lang="en-US" dirty="0"/>
                    </a:p>
                  </a:txBody>
                  <a:tcPr marL="91438" marR="91438"/>
                </a:tc>
              </a:tr>
              <a:tr h="378626">
                <a:tc>
                  <a:txBody>
                    <a:bodyPr/>
                    <a:lstStyle/>
                    <a:p>
                      <a:r>
                        <a:rPr lang="en-US" dirty="0" smtClean="0"/>
                        <a:t>Fisher</a:t>
                      </a:r>
                    </a:p>
                  </a:txBody>
                  <a:tcPr marL="91438" marR="91438"/>
                </a:tc>
                <a:tc>
                  <a:txBody>
                    <a:bodyPr/>
                    <a:lstStyle/>
                    <a:p>
                      <a:r>
                        <a:rPr lang="en-US" dirty="0" smtClean="0"/>
                        <a:t>10%</a:t>
                      </a:r>
                      <a:endParaRPr lang="en-US" dirty="0"/>
                    </a:p>
                  </a:txBody>
                  <a:tcPr marL="91438" marR="91438"/>
                </a:tc>
                <a:tc>
                  <a:txBody>
                    <a:bodyPr/>
                    <a:lstStyle/>
                    <a:p>
                      <a:r>
                        <a:rPr lang="en-US" dirty="0" smtClean="0"/>
                        <a:t>&lt;1%</a:t>
                      </a:r>
                      <a:endParaRPr lang="en-US" dirty="0"/>
                    </a:p>
                  </a:txBody>
                  <a:tcPr marL="91438" marR="91438"/>
                </a:tc>
                <a:tc>
                  <a:txBody>
                    <a:bodyPr/>
                    <a:lstStyle/>
                    <a:p>
                      <a:r>
                        <a:rPr lang="en-US" dirty="0" smtClean="0"/>
                        <a:t>&lt;1%</a:t>
                      </a:r>
                      <a:endParaRPr lang="en-US" dirty="0"/>
                    </a:p>
                  </a:txBody>
                  <a:tcPr marL="91438" marR="91438"/>
                </a:tc>
                <a:tc>
                  <a:txBody>
                    <a:bodyPr/>
                    <a:lstStyle/>
                    <a:p>
                      <a:r>
                        <a:rPr lang="en-US" dirty="0" smtClean="0"/>
                        <a:t>4%</a:t>
                      </a:r>
                      <a:endParaRPr lang="en-US" dirty="0"/>
                    </a:p>
                  </a:txBody>
                  <a:tcPr marL="91438" marR="91438"/>
                </a:tc>
              </a:tr>
              <a:tr h="378626">
                <a:tc>
                  <a:txBody>
                    <a:bodyPr/>
                    <a:lstStyle/>
                    <a:p>
                      <a:r>
                        <a:rPr lang="en-US" dirty="0" smtClean="0"/>
                        <a:t>Student</a:t>
                      </a:r>
                      <a:endParaRPr lang="en-US" dirty="0"/>
                    </a:p>
                  </a:txBody>
                  <a:tcPr marL="91438" marR="91438"/>
                </a:tc>
                <a:tc>
                  <a:txBody>
                    <a:bodyPr/>
                    <a:lstStyle/>
                    <a:p>
                      <a:r>
                        <a:rPr lang="en-US" dirty="0" smtClean="0"/>
                        <a:t>25%</a:t>
                      </a:r>
                      <a:endParaRPr lang="en-US" dirty="0"/>
                    </a:p>
                  </a:txBody>
                  <a:tcPr marL="91438" marR="91438"/>
                </a:tc>
                <a:tc>
                  <a:txBody>
                    <a:bodyPr/>
                    <a:lstStyle/>
                    <a:p>
                      <a:r>
                        <a:rPr lang="en-US" dirty="0" smtClean="0"/>
                        <a:t>20%</a:t>
                      </a:r>
                      <a:endParaRPr lang="en-US" dirty="0"/>
                    </a:p>
                  </a:txBody>
                  <a:tcPr marL="91438" marR="91438"/>
                </a:tc>
                <a:tc>
                  <a:txBody>
                    <a:bodyPr/>
                    <a:lstStyle/>
                    <a:p>
                      <a:r>
                        <a:rPr lang="en-US" dirty="0" smtClean="0"/>
                        <a:t>22%</a:t>
                      </a:r>
                      <a:endParaRPr lang="en-US" dirty="0"/>
                    </a:p>
                  </a:txBody>
                  <a:tcPr marL="91438" marR="91438"/>
                </a:tc>
                <a:tc>
                  <a:txBody>
                    <a:bodyPr/>
                    <a:lstStyle/>
                    <a:p>
                      <a:r>
                        <a:rPr lang="en-US" dirty="0" smtClean="0"/>
                        <a:t>22%</a:t>
                      </a:r>
                      <a:endParaRPr lang="en-US" dirty="0"/>
                    </a:p>
                  </a:txBody>
                  <a:tcPr marL="91438" marR="91438"/>
                </a:tc>
              </a:tr>
              <a:tr h="378626">
                <a:tc>
                  <a:txBody>
                    <a:bodyPr/>
                    <a:lstStyle/>
                    <a:p>
                      <a:r>
                        <a:rPr lang="en-US" dirty="0" smtClean="0"/>
                        <a:t>No job</a:t>
                      </a:r>
                      <a:endParaRPr lang="en-US" dirty="0"/>
                    </a:p>
                  </a:txBody>
                  <a:tcPr marL="91438" marR="91438">
                    <a:lnB w="12700" cap="flat" cmpd="sng" algn="ctr">
                      <a:solidFill>
                        <a:srgbClr val="FFFFFF"/>
                      </a:solidFill>
                      <a:prstDash val="solid"/>
                      <a:round/>
                      <a:headEnd type="none" w="med" len="med"/>
                      <a:tailEnd type="none" w="med" len="med"/>
                    </a:lnB>
                  </a:tcPr>
                </a:tc>
                <a:tc>
                  <a:txBody>
                    <a:bodyPr/>
                    <a:lstStyle/>
                    <a:p>
                      <a:r>
                        <a:rPr lang="en-US" dirty="0" smtClean="0"/>
                        <a:t>8%</a:t>
                      </a:r>
                      <a:endParaRPr lang="en-US" dirty="0"/>
                    </a:p>
                  </a:txBody>
                  <a:tcPr marL="91438" marR="91438">
                    <a:lnB w="12700" cap="flat" cmpd="sng" algn="ctr">
                      <a:solidFill>
                        <a:srgbClr val="FFFFFF"/>
                      </a:solidFill>
                      <a:prstDash val="solid"/>
                      <a:round/>
                      <a:headEnd type="none" w="med" len="med"/>
                      <a:tailEnd type="none" w="med" len="med"/>
                    </a:lnB>
                  </a:tcPr>
                </a:tc>
                <a:tc>
                  <a:txBody>
                    <a:bodyPr/>
                    <a:lstStyle/>
                    <a:p>
                      <a:r>
                        <a:rPr lang="en-US" dirty="0" smtClean="0"/>
                        <a:t>4%</a:t>
                      </a:r>
                      <a:endParaRPr lang="en-US" dirty="0"/>
                    </a:p>
                  </a:txBody>
                  <a:tcPr marL="91438" marR="91438">
                    <a:lnB w="12700" cap="flat" cmpd="sng" algn="ctr">
                      <a:solidFill>
                        <a:srgbClr val="FFFFFF"/>
                      </a:solidFill>
                      <a:prstDash val="solid"/>
                      <a:round/>
                      <a:headEnd type="none" w="med" len="med"/>
                      <a:tailEnd type="none" w="med" len="med"/>
                    </a:lnB>
                  </a:tcPr>
                </a:tc>
                <a:tc>
                  <a:txBody>
                    <a:bodyPr/>
                    <a:lstStyle/>
                    <a:p>
                      <a:r>
                        <a:rPr lang="en-US" dirty="0" smtClean="0"/>
                        <a:t>3%</a:t>
                      </a:r>
                      <a:endParaRPr lang="en-US" dirty="0"/>
                    </a:p>
                  </a:txBody>
                  <a:tcPr marL="91438" marR="91438">
                    <a:lnB w="12700" cap="flat" cmpd="sng" algn="ctr">
                      <a:solidFill>
                        <a:srgbClr val="FFFFFF"/>
                      </a:solidFill>
                      <a:prstDash val="solid"/>
                      <a:round/>
                      <a:headEnd type="none" w="med" len="med"/>
                      <a:tailEnd type="none" w="med" len="med"/>
                    </a:lnB>
                  </a:tcPr>
                </a:tc>
                <a:tc>
                  <a:txBody>
                    <a:bodyPr/>
                    <a:lstStyle/>
                    <a:p>
                      <a:r>
                        <a:rPr lang="en-US" dirty="0" smtClean="0"/>
                        <a:t>5%</a:t>
                      </a:r>
                      <a:endParaRPr lang="en-US" dirty="0"/>
                    </a:p>
                  </a:txBody>
                  <a:tcPr marL="91438" marR="91438">
                    <a:lnB w="12700" cap="flat" cmpd="sng" algn="ctr">
                      <a:solidFill>
                        <a:srgbClr val="FFFFFF"/>
                      </a:solidFill>
                      <a:prstDash val="solid"/>
                      <a:round/>
                      <a:headEnd type="none" w="med" len="med"/>
                      <a:tailEnd type="none" w="med" len="med"/>
                    </a:lnB>
                  </a:tcPr>
                </a:tc>
              </a:tr>
              <a:tr h="378626">
                <a:tc>
                  <a:txBody>
                    <a:bodyPr/>
                    <a:lstStyle/>
                    <a:p>
                      <a:r>
                        <a:rPr lang="en-US" b="0" u="sng" dirty="0" smtClean="0"/>
                        <a:t>HIV+</a:t>
                      </a:r>
                      <a:endParaRPr lang="en-US" b="0" u="sng" dirty="0"/>
                    </a:p>
                  </a:txBody>
                  <a:tcPr marL="91438" marR="9143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b="0" dirty="0" smtClean="0"/>
                        <a:t>19%</a:t>
                      </a:r>
                      <a:endParaRPr lang="en-US" b="0" dirty="0"/>
                    </a:p>
                  </a:txBody>
                  <a:tcPr marL="91438" marR="9143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b="0" dirty="0" smtClean="0"/>
                        <a:t>6%</a:t>
                      </a:r>
                      <a:endParaRPr lang="en-US" b="0" dirty="0"/>
                    </a:p>
                  </a:txBody>
                  <a:tcPr marL="91438" marR="9143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b="0" dirty="0" smtClean="0"/>
                        <a:t>3%</a:t>
                      </a:r>
                      <a:endParaRPr lang="en-US" b="0" dirty="0"/>
                    </a:p>
                  </a:txBody>
                  <a:tcPr marL="91438" marR="9143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b="0" dirty="0" smtClean="0"/>
                        <a:t>10%</a:t>
                      </a:r>
                      <a:endParaRPr lang="en-US" b="0" dirty="0"/>
                    </a:p>
                  </a:txBody>
                  <a:tcPr marL="91438" marR="9143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r>
              <a:tr h="378626">
                <a:tc>
                  <a:txBody>
                    <a:bodyPr/>
                    <a:lstStyle/>
                    <a:p>
                      <a:r>
                        <a:rPr lang="en-US" u="sng" dirty="0" smtClean="0"/>
                        <a:t>Circumcised (% men):</a:t>
                      </a:r>
                      <a:endParaRPr lang="en-US" b="1" u="sng" dirty="0"/>
                    </a:p>
                  </a:txBody>
                  <a:tcPr marL="91438" marR="91438">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en-US"/>
                    </a:p>
                  </a:txBody>
                  <a:tcPr marL="91438" marR="91438">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en-US"/>
                    </a:p>
                  </a:txBody>
                  <a:tcPr marL="91438" marR="91438">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en-US"/>
                    </a:p>
                  </a:txBody>
                  <a:tcPr marL="91438" marR="91438">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en-US" dirty="0"/>
                    </a:p>
                  </a:txBody>
                  <a:tcPr marL="91438" marR="91438">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7862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Traditional</a:t>
                      </a:r>
                      <a:endParaRPr lang="en-US" b="1" dirty="0" smtClean="0"/>
                    </a:p>
                  </a:txBody>
                  <a:tcPr marL="91438" marR="91438">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dirty="0" smtClean="0"/>
                        <a:t>10%</a:t>
                      </a:r>
                      <a:endParaRPr lang="en-US" dirty="0"/>
                    </a:p>
                  </a:txBody>
                  <a:tcPr marL="91438" marR="91438">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dirty="0" smtClean="0"/>
                        <a:t>5%</a:t>
                      </a:r>
                      <a:endParaRPr lang="en-US" dirty="0"/>
                    </a:p>
                  </a:txBody>
                  <a:tcPr marL="91438" marR="91438">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dirty="0" smtClean="0"/>
                        <a:t>30%</a:t>
                      </a:r>
                      <a:endParaRPr lang="en-US" dirty="0"/>
                    </a:p>
                  </a:txBody>
                  <a:tcPr marL="91438" marR="91438">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dirty="0" smtClean="0"/>
                        <a:t>15%</a:t>
                      </a:r>
                      <a:endParaRPr lang="en-US" dirty="0"/>
                    </a:p>
                  </a:txBody>
                  <a:tcPr marL="91438" marR="91438">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78626">
                <a:tc>
                  <a:txBody>
                    <a:bodyPr/>
                    <a:lstStyle/>
                    <a:p>
                      <a:r>
                        <a:rPr lang="en-US" b="0" dirty="0" smtClean="0"/>
                        <a:t>Medical</a:t>
                      </a:r>
                      <a:endParaRPr lang="en-US" b="0" dirty="0"/>
                    </a:p>
                  </a:txBody>
                  <a:tcPr marL="91438" marR="91438">
                    <a:lnT w="12700" cap="flat" cmpd="sng" algn="ctr">
                      <a:solidFill>
                        <a:srgbClr val="FFFFFF"/>
                      </a:solidFill>
                      <a:prstDash val="solid"/>
                      <a:round/>
                      <a:headEnd type="none" w="med" len="med"/>
                      <a:tailEnd type="none" w="med" len="med"/>
                    </a:lnT>
                  </a:tcPr>
                </a:tc>
                <a:tc>
                  <a:txBody>
                    <a:bodyPr/>
                    <a:lstStyle/>
                    <a:p>
                      <a:r>
                        <a:rPr lang="en-US" dirty="0" smtClean="0"/>
                        <a:t>36%</a:t>
                      </a:r>
                      <a:endParaRPr lang="en-US" dirty="0"/>
                    </a:p>
                  </a:txBody>
                  <a:tcPr marL="91438" marR="91438">
                    <a:lnT w="12700" cap="flat" cmpd="sng" algn="ctr">
                      <a:solidFill>
                        <a:srgbClr val="FFFFFF"/>
                      </a:solidFill>
                      <a:prstDash val="solid"/>
                      <a:round/>
                      <a:headEnd type="none" w="med" len="med"/>
                      <a:tailEnd type="none" w="med" len="med"/>
                    </a:lnT>
                  </a:tcPr>
                </a:tc>
                <a:tc>
                  <a:txBody>
                    <a:bodyPr/>
                    <a:lstStyle/>
                    <a:p>
                      <a:r>
                        <a:rPr lang="en-US" dirty="0" smtClean="0"/>
                        <a:t>9%</a:t>
                      </a:r>
                      <a:endParaRPr lang="en-US" dirty="0"/>
                    </a:p>
                  </a:txBody>
                  <a:tcPr marL="91438" marR="91438">
                    <a:lnT w="12700" cap="flat" cmpd="sng" algn="ctr">
                      <a:solidFill>
                        <a:srgbClr val="FFFFFF"/>
                      </a:solidFill>
                      <a:prstDash val="solid"/>
                      <a:round/>
                      <a:headEnd type="none" w="med" len="med"/>
                      <a:tailEnd type="none" w="med" len="med"/>
                    </a:lnT>
                  </a:tcPr>
                </a:tc>
                <a:tc>
                  <a:txBody>
                    <a:bodyPr/>
                    <a:lstStyle/>
                    <a:p>
                      <a:r>
                        <a:rPr lang="en-US" dirty="0" smtClean="0"/>
                        <a:t>11%</a:t>
                      </a:r>
                      <a:endParaRPr lang="en-US" dirty="0"/>
                    </a:p>
                  </a:txBody>
                  <a:tcPr marL="91438" marR="91438">
                    <a:lnT w="12700" cap="flat" cmpd="sng" algn="ctr">
                      <a:solidFill>
                        <a:srgbClr val="FFFFFF"/>
                      </a:solidFill>
                      <a:prstDash val="solid"/>
                      <a:round/>
                      <a:headEnd type="none" w="med" len="med"/>
                      <a:tailEnd type="none" w="med" len="med"/>
                    </a:lnT>
                  </a:tcPr>
                </a:tc>
                <a:tc>
                  <a:txBody>
                    <a:bodyPr/>
                    <a:lstStyle/>
                    <a:p>
                      <a:r>
                        <a:rPr lang="en-US" dirty="0" smtClean="0"/>
                        <a:t>19%</a:t>
                      </a:r>
                      <a:endParaRPr lang="en-US" dirty="0"/>
                    </a:p>
                  </a:txBody>
                  <a:tcPr marL="91438" marR="91438">
                    <a:lnT w="12700" cap="flat" cmpd="sng" algn="ctr">
                      <a:solidFill>
                        <a:srgbClr val="FFFFFF"/>
                      </a:solidFill>
                      <a:prstDash val="solid"/>
                      <a:round/>
                      <a:headEnd type="none" w="med" len="med"/>
                      <a:tailEnd type="none" w="med" len="med"/>
                    </a:lnT>
                  </a:tcPr>
                </a:tc>
              </a:tr>
            </a:tbl>
          </a:graphicData>
        </a:graphic>
      </p:graphicFrame>
      <p:sp>
        <p:nvSpPr>
          <p:cNvPr id="6" name="Title 1"/>
          <p:cNvSpPr txBox="1">
            <a:spLocks/>
          </p:cNvSpPr>
          <p:nvPr/>
        </p:nvSpPr>
        <p:spPr>
          <a:xfrm>
            <a:off x="457200" y="0"/>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900" dirty="0" smtClean="0">
                <a:solidFill>
                  <a:srgbClr val="000066"/>
                </a:solidFill>
                <a:ea typeface="ＭＳ Ｐゴシック" pitchFamily="-112" charset="-128"/>
                <a:cs typeface="ＭＳ Ｐゴシック" pitchFamily="-112" charset="-128"/>
              </a:rPr>
              <a:t>Baseline Characteristics</a:t>
            </a:r>
            <a:endParaRPr lang="en-US" dirty="0">
              <a:solidFill>
                <a:srgbClr val="000066"/>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7738312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84352"/>
            <a:ext cx="8229600" cy="4678363"/>
          </a:xfrm>
        </p:spPr>
        <p:txBody>
          <a:bodyPr/>
          <a:lstStyle/>
          <a:p>
            <a:r>
              <a:rPr lang="en-US" dirty="0" smtClean="0">
                <a:latin typeface="Gill Sans MT" charset="0"/>
              </a:rPr>
              <a:t>HIV</a:t>
            </a:r>
            <a:r>
              <a:rPr lang="en-US" dirty="0">
                <a:latin typeface="Gill Sans MT" charset="0"/>
              </a:rPr>
              <a:t>, multi-disease </a:t>
            </a:r>
            <a:r>
              <a:rPr lang="en-US" dirty="0" smtClean="0">
                <a:latin typeface="Gill Sans MT" charset="0"/>
              </a:rPr>
              <a:t>testing and specimen </a:t>
            </a:r>
            <a:r>
              <a:rPr lang="en-US" dirty="0">
                <a:latin typeface="Gill Sans MT" charset="0"/>
              </a:rPr>
              <a:t>collection </a:t>
            </a:r>
            <a:r>
              <a:rPr lang="en-US" dirty="0" smtClean="0">
                <a:latin typeface="Gill Sans MT" charset="0"/>
              </a:rPr>
              <a:t>at baseline </a:t>
            </a:r>
            <a:endParaRPr lang="en-US" dirty="0">
              <a:latin typeface="Gill Sans MT" charset="0"/>
            </a:endParaRPr>
          </a:p>
          <a:p>
            <a:r>
              <a:rPr lang="en-US" dirty="0" smtClean="0">
                <a:latin typeface="Gill Sans MT" charset="0"/>
              </a:rPr>
              <a:t>Intervention: </a:t>
            </a:r>
            <a:endParaRPr lang="en-US" dirty="0">
              <a:latin typeface="Gill Sans MT" charset="0"/>
            </a:endParaRPr>
          </a:p>
          <a:p>
            <a:pPr marL="571500" indent="-514350">
              <a:buFont typeface="+mj-lt"/>
              <a:buAutoNum type="arabicPeriod"/>
              <a:defRPr/>
            </a:pPr>
            <a:r>
              <a:rPr lang="en-US" dirty="0"/>
              <a:t>Annual community-based HIV &amp; multi disease testing</a:t>
            </a:r>
          </a:p>
          <a:p>
            <a:pPr marL="571500" indent="-514350">
              <a:buFont typeface="+mj-lt"/>
              <a:buAutoNum type="arabicPeriod"/>
              <a:defRPr/>
            </a:pPr>
            <a:r>
              <a:rPr lang="en-US" dirty="0"/>
              <a:t>Universal ART eligibility with streamlined </a:t>
            </a:r>
            <a:r>
              <a:rPr lang="en-US" dirty="0" smtClean="0"/>
              <a:t>care</a:t>
            </a:r>
          </a:p>
          <a:p>
            <a:pPr lvl="1">
              <a:defRPr/>
            </a:pPr>
            <a:r>
              <a:rPr lang="en-US" sz="3200" dirty="0"/>
              <a:t>NCD/HIV Chronic Care model</a:t>
            </a:r>
          </a:p>
          <a:p>
            <a:pPr>
              <a:buFontTx/>
              <a:buNone/>
            </a:pPr>
            <a:endParaRPr lang="en-US" dirty="0">
              <a:latin typeface="Gill Sans MT" charset="0"/>
            </a:endParaRPr>
          </a:p>
        </p:txBody>
      </p:sp>
      <p:sp>
        <p:nvSpPr>
          <p:cNvPr id="4" name="Title 1"/>
          <p:cNvSpPr txBox="1">
            <a:spLocks/>
          </p:cNvSpPr>
          <p:nvPr/>
        </p:nvSpPr>
        <p:spPr>
          <a:xfrm>
            <a:off x="457200" y="181335"/>
            <a:ext cx="8229600" cy="114300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900" dirty="0">
                <a:solidFill>
                  <a:srgbClr val="000066"/>
                </a:solidFill>
                <a:ea typeface="ＭＳ Ｐゴシック" pitchFamily="-112" charset="-128"/>
                <a:cs typeface="ＭＳ Ｐゴシック" pitchFamily="-112" charset="-128"/>
              </a:rPr>
              <a:t>SEARCH </a:t>
            </a:r>
            <a:r>
              <a:rPr lang="en-US" sz="4900" dirty="0" smtClean="0">
                <a:solidFill>
                  <a:srgbClr val="000066"/>
                </a:solidFill>
                <a:ea typeface="ＭＳ Ｐゴシック" pitchFamily="-112" charset="-128"/>
                <a:cs typeface="ＭＳ Ｐゴシック" pitchFamily="-112" charset="-128"/>
              </a:rPr>
              <a:t>1</a:t>
            </a:r>
            <a:r>
              <a:rPr lang="en-US" sz="4900" baseline="30000" dirty="0" smtClean="0">
                <a:solidFill>
                  <a:srgbClr val="000066"/>
                </a:solidFill>
                <a:ea typeface="ＭＳ Ｐゴシック" pitchFamily="-112" charset="-128"/>
                <a:cs typeface="ＭＳ Ｐゴシック" pitchFamily="-112" charset="-128"/>
              </a:rPr>
              <a:t>st</a:t>
            </a:r>
            <a:r>
              <a:rPr lang="en-US" sz="4900" dirty="0" smtClean="0">
                <a:solidFill>
                  <a:srgbClr val="000066"/>
                </a:solidFill>
                <a:ea typeface="ＭＳ Ｐゴシック" pitchFamily="-112" charset="-128"/>
                <a:cs typeface="ＭＳ Ｐゴシック" pitchFamily="-112" charset="-128"/>
              </a:rPr>
              <a:t> Phase: </a:t>
            </a:r>
            <a:r>
              <a:rPr lang="en-US" sz="4900" dirty="0">
                <a:solidFill>
                  <a:srgbClr val="000066"/>
                </a:solidFill>
                <a:ea typeface="ＭＳ Ｐゴシック" pitchFamily="-112" charset="-128"/>
                <a:cs typeface="ＭＳ Ｐゴシック" pitchFamily="-112" charset="-128"/>
              </a:rPr>
              <a:t>“Test and Treat</a:t>
            </a:r>
            <a:r>
              <a:rPr lang="en-US" sz="4900" dirty="0" smtClean="0">
                <a:solidFill>
                  <a:srgbClr val="000066"/>
                </a:solidFill>
                <a:ea typeface="ＭＳ Ｐゴシック" pitchFamily="-112" charset="-128"/>
                <a:cs typeface="ＭＳ Ｐゴシック" pitchFamily="-112" charset="-128"/>
              </a:rPr>
              <a:t>”</a:t>
            </a:r>
            <a:endParaRPr lang="en-US" dirty="0">
              <a:solidFill>
                <a:srgbClr val="000066"/>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6958206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9717</TotalTime>
  <Words>9820</Words>
  <Application>Microsoft Macintosh PowerPoint</Application>
  <PresentationFormat>On-screen Show (4:3)</PresentationFormat>
  <Paragraphs>1386</Paragraphs>
  <Slides>77</Slides>
  <Notes>76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77</vt:i4>
      </vt:variant>
    </vt:vector>
  </HeadingPairs>
  <TitlesOfParts>
    <vt:vector size="79" baseType="lpstr">
      <vt:lpstr>Office Theme</vt:lpstr>
      <vt:lpstr>Document</vt:lpstr>
      <vt:lpstr>The SEARCH Study:  A cluster randomized HIV prevention and treatment trial in rural Kenya and Uganda </vt:lpstr>
      <vt:lpstr>Thank You</vt:lpstr>
      <vt:lpstr>Antiretroviral Therapy</vt:lpstr>
      <vt:lpstr>Vision</vt:lpstr>
      <vt:lpstr>SEARCH</vt:lpstr>
      <vt:lpstr>SEARCH research strategy to achieve HIV elimination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HIV Care Cascade: UNAIDS Target</vt:lpstr>
      <vt:lpstr>Evolution in HIV Care Cascade:  SEARCH Intervention Communities</vt:lpstr>
      <vt:lpstr>UN AIDS 90-90-90 Target Achieved</vt:lpstr>
      <vt:lpstr>Year 2: 80% HIV+ Virally Suppressed</vt:lpstr>
      <vt:lpstr>Cascade by Gender</vt:lpstr>
      <vt:lpstr>Cascade by Age</vt:lpstr>
      <vt:lpstr>Cascade Evolution Among Subjects Tested HIV+ at Baseline (N=7108)</vt:lpstr>
      <vt:lpstr>Cascade Evolution Among Youth Tested HIV+ at Baseline (N=864)</vt:lpstr>
      <vt:lpstr>Viral Suppression Over Time Among Baseline HIV+ (N=7108)</vt:lpstr>
      <vt:lpstr>Next steps towards eradication: 2nd  Phase </vt:lpstr>
      <vt:lpstr>SEARCH 2nd Phase: Data-driven PrEP and cascade optimization </vt:lpstr>
      <vt:lpstr>SEARCH 2nd Phase PrEP Strategy</vt:lpstr>
      <vt:lpstr>Machine Learning-based Risk Score</vt:lpstr>
      <vt:lpstr>Super Learning: Ensemble Machine Learning</vt:lpstr>
      <vt:lpstr>Machine Learning For Intervention Targeting</vt:lpstr>
      <vt:lpstr>“Black box” Risk Classification for PrEP </vt:lpstr>
      <vt:lpstr>PrEP Eligibility</vt:lpstr>
      <vt:lpstr>PrEP Uptake</vt:lpstr>
      <vt:lpstr>Social Networks</vt:lpstr>
      <vt:lpstr>Social Networks in SEARCH</vt:lpstr>
      <vt:lpstr>Networks and Baseline prevalent HIV </vt:lpstr>
      <vt:lpstr>Results: Predicting Baseline HIV status in Men  Risk Ratio (95% CI)</vt:lpstr>
      <vt:lpstr>Results: Predicting Baseline HIV status in Women </vt:lpstr>
      <vt:lpstr>Results: Predicting Baseline HIV status in Women </vt:lpstr>
      <vt:lpstr>PowerPoint Presentation</vt:lpstr>
      <vt:lpstr>Results: Predicting Baseline HIV status in Young Women (14-24 years)</vt:lpstr>
      <vt:lpstr>Putting social networks to use….</vt:lpstr>
      <vt:lpstr>Next steps towards eradication: 3nd  Phase </vt:lpstr>
      <vt:lpstr>Next steps towards eradication: 3nd  Phase </vt:lpstr>
      <vt:lpstr>Nested Randomized Trials</vt:lpstr>
      <vt:lpstr>PowerPoint Presentation</vt:lpstr>
      <vt:lpstr>PowerPoint Presentation</vt:lpstr>
      <vt:lpstr>Ongoing, context-specific, data-driven learning</vt:lpstr>
      <vt:lpstr>Conclusion</vt:lpstr>
      <vt:lpstr>Statistics Team</vt:lpstr>
      <vt:lpstr>Funding and Support</vt:lpstr>
      <vt:lpstr>PowerPoint Presentation</vt:lpstr>
      <vt:lpstr>Extra</vt:lpstr>
      <vt:lpstr>Search Communities</vt:lpstr>
      <vt:lpstr>Cascade stuff</vt:lpstr>
      <vt:lpstr>PowerPoint Presentation</vt:lpstr>
      <vt:lpstr>PowerPoint Presentation</vt:lpstr>
      <vt:lpstr>Baseline testing coverage</vt:lpstr>
      <vt:lpstr>PowerPoint Presentation</vt:lpstr>
      <vt:lpstr>PowerPoint Presentation</vt:lpstr>
      <vt:lpstr>Cascade Evolution Among Men Tested HIV+ at Baseline</vt:lpstr>
      <vt:lpstr>PowerPoint Presentation</vt:lpstr>
      <vt:lpstr>Prep and SL stuff</vt:lpstr>
      <vt:lpstr>Super Learning</vt:lpstr>
      <vt:lpstr>PowerPoint Presentation</vt:lpstr>
      <vt:lpstr>Self-Assessed HIV Risk</vt:lpstr>
      <vt:lpstr>Barriers to PrEP uptake</vt:lpstr>
      <vt:lpstr>Network Stuff</vt:lpstr>
      <vt:lpstr>Methods – Study Population &amp; Measures</vt:lpstr>
      <vt:lpstr>Results – Study population: High testing coverage, heterogeneity in prevalence. </vt:lpstr>
      <vt:lpstr>PowerPoint Presentation</vt:lpstr>
      <vt:lpstr>Results: Predicting Baseline HIV status in Men  Risk Ratio (95% CI)</vt:lpstr>
      <vt:lpstr>Results: Predicting Baseline HIV status in Women Risk Ratio (95% CI)</vt:lpstr>
      <vt:lpstr>Results: Predicting Baseline HIV status in Women (cont’d) Risk Ratio (95% CI)</vt:lpstr>
      <vt:lpstr>Results: Predicting Baseline HIV status in Young (15-24) Women Risk Ratio (95% CI)</vt:lpstr>
      <vt:lpstr>Results: Predicting Baseline HIV status in Young Women (cont’d) Risk Ratio (95% CI)</vt:lpstr>
      <vt:lpstr>Summary of stable adult networks (Uganda)</vt:lpstr>
      <vt:lpstr>Summary of stable adult networks (Kenya)</vt:lpstr>
      <vt:lpstr>Social Networks in SEARCH</vt:lpstr>
    </vt:vector>
  </TitlesOfParts>
  <Company>UC Berkeley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Maya Petersen</dc:creator>
  <cp:lastModifiedBy>Maya Petersen</cp:lastModifiedBy>
  <cp:revision>482</cp:revision>
  <cp:lastPrinted>2017-04-18T05:07:29Z</cp:lastPrinted>
  <dcterms:created xsi:type="dcterms:W3CDTF">2017-04-10T22:26:46Z</dcterms:created>
  <dcterms:modified xsi:type="dcterms:W3CDTF">2017-04-18T17:51:51Z</dcterms:modified>
</cp:coreProperties>
</file>