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tiff" ContentType="image/tif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3" r:id="rId2"/>
    <p:sldId id="294" r:id="rId3"/>
    <p:sldId id="296" r:id="rId4"/>
    <p:sldId id="295" r:id="rId5"/>
    <p:sldId id="297" r:id="rId6"/>
    <p:sldId id="298" r:id="rId7"/>
    <p:sldId id="299" r:id="rId8"/>
    <p:sldId id="300" r:id="rId9"/>
    <p:sldId id="303" r:id="rId10"/>
    <p:sldId id="309" r:id="rId11"/>
    <p:sldId id="337" r:id="rId12"/>
    <p:sldId id="308" r:id="rId13"/>
    <p:sldId id="341" r:id="rId14"/>
    <p:sldId id="310" r:id="rId15"/>
    <p:sldId id="311" r:id="rId16"/>
    <p:sldId id="312" r:id="rId17"/>
    <p:sldId id="314" r:id="rId18"/>
    <p:sldId id="315" r:id="rId19"/>
    <p:sldId id="316" r:id="rId20"/>
    <p:sldId id="318" r:id="rId21"/>
    <p:sldId id="321" r:id="rId22"/>
    <p:sldId id="322" r:id="rId23"/>
    <p:sldId id="323" r:id="rId24"/>
    <p:sldId id="325" r:id="rId25"/>
    <p:sldId id="327" r:id="rId26"/>
    <p:sldId id="328" r:id="rId27"/>
    <p:sldId id="329" r:id="rId28"/>
    <p:sldId id="330" r:id="rId29"/>
    <p:sldId id="331" r:id="rId30"/>
    <p:sldId id="334" r:id="rId31"/>
    <p:sldId id="332" r:id="rId32"/>
    <p:sldId id="335" r:id="rId33"/>
    <p:sldId id="336" r:id="rId34"/>
    <p:sldId id="340"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56">
          <p15:clr>
            <a:srgbClr val="A4A3A4"/>
          </p15:clr>
        </p15:guide>
        <p15:guide id="2" orient="horz" pos="147">
          <p15:clr>
            <a:srgbClr val="A4A3A4"/>
          </p15:clr>
        </p15:guide>
        <p15:guide id="3"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C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48"/>
      </p:cViewPr>
      <p:guideLst>
        <p:guide orient="horz" pos="2156"/>
        <p:guide orient="horz" pos="147"/>
        <p:guide pos="29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7F0950-DD71-48EC-948F-2D6829375BC3}" type="slidenum">
              <a:rPr lang="en-US" altLang="en-US"/>
              <a:pPr/>
              <a:t>‹#›</a:t>
            </a:fld>
            <a:endParaRPr lang="en-US" altLang="en-US"/>
          </a:p>
        </p:txBody>
      </p:sp>
    </p:spTree>
    <p:extLst>
      <p:ext uri="{BB962C8B-B14F-4D97-AF65-F5344CB8AC3E}">
        <p14:creationId xmlns:p14="http://schemas.microsoft.com/office/powerpoint/2010/main" val="384756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57066" indent="-291179">
              <a:spcBef>
                <a:spcPct val="30000"/>
              </a:spcBef>
              <a:defRPr sz="1200">
                <a:solidFill>
                  <a:schemeClr val="tx1"/>
                </a:solidFill>
                <a:latin typeface="Arial" pitchFamily="34" charset="0"/>
              </a:defRPr>
            </a:lvl2pPr>
            <a:lvl3pPr marL="1164717" indent="-232943">
              <a:spcBef>
                <a:spcPct val="30000"/>
              </a:spcBef>
              <a:defRPr sz="1200">
                <a:solidFill>
                  <a:schemeClr val="tx1"/>
                </a:solidFill>
                <a:latin typeface="Arial" pitchFamily="34" charset="0"/>
              </a:defRPr>
            </a:lvl3pPr>
            <a:lvl4pPr marL="1630604" indent="-232943">
              <a:spcBef>
                <a:spcPct val="30000"/>
              </a:spcBef>
              <a:defRPr sz="1200">
                <a:solidFill>
                  <a:schemeClr val="tx1"/>
                </a:solidFill>
                <a:latin typeface="Arial" pitchFamily="34" charset="0"/>
              </a:defRPr>
            </a:lvl4pPr>
            <a:lvl5pPr marL="2096491" indent="-232943">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a:spcBef>
                <a:spcPct val="0"/>
              </a:spcBef>
            </a:pPr>
            <a:fld id="{407A12EE-3DAA-4326-A5B3-7EB1C5029C3E}" type="slidenum">
              <a:rPr lang="en-US" altLang="en-US"/>
              <a:pPr>
                <a:spcBef>
                  <a:spcPct val="0"/>
                </a:spcBef>
              </a:pPr>
              <a:t>1</a:t>
            </a:fld>
            <a:endParaRPr lang="en-US" altLang="en-US"/>
          </a:p>
        </p:txBody>
      </p:sp>
    </p:spTree>
    <p:extLst>
      <p:ext uri="{BB962C8B-B14F-4D97-AF65-F5344CB8AC3E}">
        <p14:creationId xmlns:p14="http://schemas.microsoft.com/office/powerpoint/2010/main" val="290999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Composite Indicator aimed at classifying districts across Africa most likely to have secondary transmission due to population vulnerabilities</a:t>
            </a:r>
            <a:r>
              <a:rPr lang="en-US" baseline="0" dirty="0" smtClean="0"/>
              <a:t> and existing infrastructure</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22</a:t>
            </a:fld>
            <a:endParaRPr lang="en-US" altLang="en-US"/>
          </a:p>
        </p:txBody>
      </p:sp>
    </p:spTree>
    <p:extLst>
      <p:ext uri="{BB962C8B-B14F-4D97-AF65-F5344CB8AC3E}">
        <p14:creationId xmlns:p14="http://schemas.microsoft.com/office/powerpoint/2010/main" val="123236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Assessed at district</a:t>
            </a:r>
            <a:r>
              <a:rPr lang="en-US" baseline="0" dirty="0" smtClean="0"/>
              <a:t> level – Red identifies districts hypothesized to most likely see secondary human-to-human transmission</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23</a:t>
            </a:fld>
            <a:endParaRPr lang="en-US" altLang="en-US"/>
          </a:p>
        </p:txBody>
      </p:sp>
    </p:spTree>
    <p:extLst>
      <p:ext uri="{BB962C8B-B14F-4D97-AF65-F5344CB8AC3E}">
        <p14:creationId xmlns:p14="http://schemas.microsoft.com/office/powerpoint/2010/main" val="356473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 Stage 1 Spillover Potential with Outbreak Receptivity</a:t>
            </a:r>
            <a:r>
              <a:rPr lang="en-US" baseline="0" dirty="0" smtClean="0"/>
              <a:t> </a:t>
            </a:r>
            <a:r>
              <a:rPr lang="en-US" dirty="0" smtClean="0"/>
              <a:t>and rank</a:t>
            </a:r>
            <a:r>
              <a:rPr lang="en-US" baseline="0" dirty="0" smtClean="0"/>
              <a:t>  - areas in purple have greatest outbreak potential i.e. where most likely to have localized secondary transmission</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24</a:t>
            </a:fld>
            <a:endParaRPr lang="en-US" altLang="en-US"/>
          </a:p>
        </p:txBody>
      </p:sp>
    </p:spTree>
    <p:extLst>
      <p:ext uri="{BB962C8B-B14F-4D97-AF65-F5344CB8AC3E}">
        <p14:creationId xmlns:p14="http://schemas.microsoft.com/office/powerpoint/2010/main" val="251497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t>
            </a:r>
            <a:r>
              <a:rPr lang="en-US" baseline="0" dirty="0" smtClean="0"/>
              <a:t> Average travel time to nearest major city [50,000 + people]</a:t>
            </a:r>
          </a:p>
          <a:p>
            <a:r>
              <a:rPr lang="en-US" baseline="0" dirty="0" smtClean="0"/>
              <a:t>Right – Outbound passenger numbers [Green highest #s]</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25</a:t>
            </a:fld>
            <a:endParaRPr lang="en-US" altLang="en-US"/>
          </a:p>
        </p:txBody>
      </p:sp>
    </p:spTree>
    <p:extLst>
      <p:ext uri="{BB962C8B-B14F-4D97-AF65-F5344CB8AC3E}">
        <p14:creationId xmlns:p14="http://schemas.microsoft.com/office/powerpoint/2010/main" val="388859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Pair Stage 2 Outbreak Potential with respective travel metrics</a:t>
            </a:r>
            <a:r>
              <a:rPr lang="en-US" baseline="0" dirty="0" smtClean="0"/>
              <a:t> </a:t>
            </a:r>
            <a:r>
              <a:rPr lang="en-US" dirty="0" smtClean="0"/>
              <a:t>and rank</a:t>
            </a:r>
            <a:r>
              <a:rPr lang="en-US" baseline="0" dirty="0" smtClean="0"/>
              <a:t>  - areas in purple have greatest epidemic potential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Stage 3a – districts most likely to act as seeds of outbreaks in other location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Stage 3b – districts most likely to act as seeds of cases in international locations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Guecekedou</a:t>
            </a:r>
            <a:r>
              <a:rPr lang="en-US" baseline="0" dirty="0" smtClean="0"/>
              <a:t> province is in 98</a:t>
            </a:r>
            <a:r>
              <a:rPr lang="en-US" baseline="30000" dirty="0" smtClean="0"/>
              <a:t>th</a:t>
            </a:r>
            <a:r>
              <a:rPr lang="en-US" baseline="0" dirty="0" smtClean="0"/>
              <a:t> percentile of at-risk districts for EVD</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26</a:t>
            </a:fld>
            <a:endParaRPr lang="en-US" altLang="en-US"/>
          </a:p>
        </p:txBody>
      </p:sp>
    </p:spTree>
    <p:extLst>
      <p:ext uri="{BB962C8B-B14F-4D97-AF65-F5344CB8AC3E}">
        <p14:creationId xmlns:p14="http://schemas.microsoft.com/office/powerpoint/2010/main" val="7125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 of ecology</a:t>
            </a:r>
            <a:r>
              <a:rPr lang="en-GB" baseline="0" dirty="0" smtClean="0"/>
              <a:t> of EBV</a:t>
            </a:r>
          </a:p>
          <a:p>
            <a:r>
              <a:rPr lang="en-GB" baseline="0" dirty="0" smtClean="0"/>
              <a:t>Red – represents known/suspected transmission routes</a:t>
            </a:r>
          </a:p>
          <a:p>
            <a:r>
              <a:rPr lang="en-GB" baseline="0" dirty="0" smtClean="0"/>
              <a:t>Blue – represents hypothesised links</a:t>
            </a:r>
          </a:p>
          <a:p>
            <a:r>
              <a:rPr lang="en-GB" baseline="0" dirty="0" smtClean="0"/>
              <a:t>Although advances made in recent years, there is still much to know (m and n)</a:t>
            </a:r>
          </a:p>
          <a:p>
            <a:r>
              <a:rPr lang="en-GB" baseline="0" dirty="0" smtClean="0"/>
              <a:t>Discuss problems of identifying the true zoonotic reservoir of the disease as hard to test ethically/limited data to go on</a:t>
            </a:r>
          </a:p>
          <a:p>
            <a:endParaRPr lang="en-GB"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5</a:t>
            </a:fld>
            <a:endParaRPr lang="en-US" altLang="en-US"/>
          </a:p>
        </p:txBody>
      </p:sp>
    </p:spTree>
    <p:extLst>
      <p:ext uri="{BB962C8B-B14F-4D97-AF65-F5344CB8AC3E}">
        <p14:creationId xmlns:p14="http://schemas.microsoft.com/office/powerpoint/2010/main" val="306687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Provenance of data: most representative</a:t>
            </a:r>
            <a:r>
              <a:rPr lang="en-GB" baseline="0" dirty="0" smtClean="0"/>
              <a:t> depiction of where zoonotic transmission occurred as far as information in literature allows</a:t>
            </a:r>
            <a:endParaRPr lang="en-GB" dirty="0" smtClean="0"/>
          </a:p>
          <a:p>
            <a:r>
              <a:rPr lang="en-GB" dirty="0" smtClean="0"/>
              <a:t>Humans left: note the uniqueness of Guinea and Tai</a:t>
            </a:r>
            <a:r>
              <a:rPr lang="en-GB" baseline="0" dirty="0" smtClean="0"/>
              <a:t> Forest</a:t>
            </a:r>
          </a:p>
          <a:p>
            <a:r>
              <a:rPr lang="en-GB" dirty="0" smtClean="0"/>
              <a:t>Animals</a:t>
            </a:r>
            <a:r>
              <a:rPr lang="en-GB" baseline="0" dirty="0" smtClean="0"/>
              <a:t> right: Great apes – primarily in and around </a:t>
            </a:r>
            <a:r>
              <a:rPr lang="en-GB" baseline="0" dirty="0" err="1" smtClean="0"/>
              <a:t>Odzala</a:t>
            </a:r>
            <a:r>
              <a:rPr lang="en-GB" baseline="0" dirty="0" smtClean="0"/>
              <a:t> national park and </a:t>
            </a:r>
            <a:r>
              <a:rPr lang="en-GB" baseline="0" dirty="0" err="1" smtClean="0"/>
              <a:t>Lossi</a:t>
            </a:r>
            <a:r>
              <a:rPr lang="en-GB" baseline="0" dirty="0" smtClean="0"/>
              <a:t> Animal Sanctuary</a:t>
            </a:r>
            <a:endParaRPr lang="en-GB" dirty="0" smtClean="0"/>
          </a:p>
          <a:p>
            <a:endParaRPr lang="en-GB"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6</a:t>
            </a:fld>
            <a:endParaRPr lang="en-US" altLang="en-US"/>
          </a:p>
        </p:txBody>
      </p:sp>
    </p:spTree>
    <p:extLst>
      <p:ext uri="{BB962C8B-B14F-4D97-AF65-F5344CB8AC3E}">
        <p14:creationId xmlns:p14="http://schemas.microsoft.com/office/powerpoint/2010/main" val="364342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Species distribution models attempt to characterise the variation seen in observed reports of an event (whether it be a sighting of a particular</a:t>
            </a:r>
            <a:r>
              <a:rPr lang="en-GB" baseline="0" dirty="0" smtClean="0"/>
              <a:t> species or an occurrence of a particular disease) by investigating variation in environmental space.</a:t>
            </a:r>
          </a:p>
          <a:p>
            <a:endParaRPr lang="en-GB" baseline="0" dirty="0" smtClean="0"/>
          </a:p>
          <a:p>
            <a:r>
              <a:rPr lang="en-GB" baseline="0" dirty="0" smtClean="0"/>
              <a:t>For each record, environmental information is extracted and the model evaluates suitability based upon a non-linear function of these environmental correlates. This suitability surface can then be used to predict likely presence in other cells based upon their similarity in environmental space to locations that already have reported occurrences</a:t>
            </a:r>
          </a:p>
          <a:p>
            <a:endParaRPr lang="en-GB" baseline="0" dirty="0" smtClean="0"/>
          </a:p>
          <a:p>
            <a:r>
              <a:rPr lang="en-GB" baseline="0" dirty="0" smtClean="0"/>
              <a:t>The figure below shows how a species distribution model, specifically one called a boosted regression tree attempts to define the relationship between probability of presence and temperature and rainfall. The graph on the left shows the true relationship within environmental space; the one on the right is the modelled characterisation of this relationship.</a:t>
            </a:r>
            <a:endParaRPr lang="en-GB" dirty="0" smtClean="0"/>
          </a:p>
          <a:p>
            <a:endParaRPr lang="en-GB"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8</a:t>
            </a:fld>
            <a:endParaRPr lang="en-US" altLang="en-US"/>
          </a:p>
        </p:txBody>
      </p:sp>
    </p:spTree>
    <p:extLst>
      <p:ext uri="{BB962C8B-B14F-4D97-AF65-F5344CB8AC3E}">
        <p14:creationId xmlns:p14="http://schemas.microsoft.com/office/powerpoint/2010/main" val="3586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9</a:t>
            </a:fld>
            <a:endParaRPr lang="en-US" altLang="en-US"/>
          </a:p>
        </p:txBody>
      </p:sp>
    </p:spTree>
    <p:extLst>
      <p:ext uri="{BB962C8B-B14F-4D97-AF65-F5344CB8AC3E}">
        <p14:creationId xmlns:p14="http://schemas.microsoft.com/office/powerpoint/2010/main" val="43760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16</a:t>
            </a:fld>
            <a:endParaRPr lang="en-US" altLang="en-US"/>
          </a:p>
        </p:txBody>
      </p:sp>
    </p:spTree>
    <p:extLst>
      <p:ext uri="{BB962C8B-B14F-4D97-AF65-F5344CB8AC3E}">
        <p14:creationId xmlns:p14="http://schemas.microsoft.com/office/powerpoint/2010/main" val="19971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stages in a hypothetical outbreak</a:t>
            </a:r>
            <a:r>
              <a:rPr lang="en-US" baseline="0" dirty="0" smtClean="0"/>
              <a:t> – all of which have independent modelling processes behind them</a:t>
            </a:r>
          </a:p>
          <a:p>
            <a:endParaRPr lang="en-US" baseline="0" dirty="0" smtClean="0"/>
          </a:p>
          <a:p>
            <a:r>
              <a:rPr lang="en-US" baseline="0" dirty="0" smtClean="0"/>
              <a:t>Seek to unify these methods and pre-emptively describe areas of greatest potential for infectious disease spread PRIOR to index cases presenting.</a:t>
            </a:r>
          </a:p>
          <a:p>
            <a:endParaRPr lang="en-US" baseline="0" dirty="0" smtClean="0"/>
          </a:p>
          <a:p>
            <a:r>
              <a:rPr lang="en-US" baseline="0" dirty="0" smtClean="0"/>
              <a:t>Each stage corresponds to a suite of possible interventions and preparedness measures e.g. Stage 1 – surveillance, Stage 2 – provisioning of medical supplies, Stage 3 – where to focus ring vaccination</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17</a:t>
            </a:fld>
            <a:endParaRPr lang="en-US" altLang="en-US"/>
          </a:p>
        </p:txBody>
      </p:sp>
    </p:spTree>
    <p:extLst>
      <p:ext uri="{BB962C8B-B14F-4D97-AF65-F5344CB8AC3E}">
        <p14:creationId xmlns:p14="http://schemas.microsoft.com/office/powerpoint/2010/main" val="423411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Convert Niche</a:t>
            </a:r>
            <a:r>
              <a:rPr lang="en-US" baseline="0" dirty="0" smtClean="0"/>
              <a:t> Maps/Environmental suitability outputs into binary estimate</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19</a:t>
            </a:fld>
            <a:endParaRPr lang="en-US" altLang="en-US"/>
          </a:p>
        </p:txBody>
      </p:sp>
    </p:spTree>
    <p:extLst>
      <p:ext uri="{BB962C8B-B14F-4D97-AF65-F5344CB8AC3E}">
        <p14:creationId xmlns:p14="http://schemas.microsoft.com/office/powerpoint/2010/main" val="193108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 Population with At-risk classification and rank</a:t>
            </a:r>
            <a:r>
              <a:rPr lang="en-US" baseline="0" dirty="0" smtClean="0"/>
              <a:t>  - areas in purple have greatest spillover potential i.e. where index cases are more likely to present</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20</a:t>
            </a:fld>
            <a:endParaRPr lang="en-US" altLang="en-US"/>
          </a:p>
        </p:txBody>
      </p:sp>
    </p:spTree>
    <p:extLst>
      <p:ext uri="{BB962C8B-B14F-4D97-AF65-F5344CB8AC3E}">
        <p14:creationId xmlns:p14="http://schemas.microsoft.com/office/powerpoint/2010/main" val="1876567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167"/>
          <a:stretch/>
        </p:blipFill>
        <p:spPr bwMode="auto">
          <a:xfrm>
            <a:off x="0" y="6010842"/>
            <a:ext cx="9151963" cy="85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rotWithShape="1">
          <a:blip r:embed="rId3">
            <a:lum bright="-30000"/>
          </a:blip>
          <a:srcRect l="13858"/>
          <a:stretch/>
        </p:blipFill>
        <p:spPr>
          <a:xfrm>
            <a:off x="830580" y="5662124"/>
            <a:ext cx="2320859" cy="215539"/>
          </a:xfrm>
          <a:prstGeom prst="rect">
            <a:avLst/>
          </a:prstGeom>
        </p:spPr>
      </p:pic>
      <p:pic>
        <p:nvPicPr>
          <p:cNvPr id="10" name="Picture 9"/>
          <p:cNvPicPr>
            <a:picLocks noChangeAspect="1"/>
          </p:cNvPicPr>
          <p:nvPr userDrawn="1"/>
        </p:nvPicPr>
        <p:blipFill rotWithShape="1">
          <a:blip r:embed="rId3">
            <a:lum/>
          </a:blip>
          <a:srcRect r="87556"/>
          <a:stretch/>
        </p:blipFill>
        <p:spPr>
          <a:xfrm>
            <a:off x="457201" y="5662124"/>
            <a:ext cx="335280" cy="215539"/>
          </a:xfrm>
          <a:prstGeom prst="rect">
            <a:avLst/>
          </a:prstGeom>
        </p:spPr>
      </p:pic>
      <p:pic>
        <p:nvPicPr>
          <p:cNvPr id="11" name="Picture 58" descr="C:\Users\Sarah\Desktop\IHME_logo_rgb-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90799" y="5685189"/>
            <a:ext cx="3075688" cy="190761"/>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78914" y="2384115"/>
            <a:ext cx="7772400" cy="705283"/>
          </a:xfrm>
        </p:spPr>
        <p:txBody>
          <a:bodyPr anchor="b"/>
          <a:lstStyle>
            <a:lvl1pPr>
              <a:defRPr sz="3400">
                <a:solidFill>
                  <a:schemeClr val="accent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3676" y="3648706"/>
            <a:ext cx="7789863" cy="430887"/>
          </a:xfrm>
        </p:spPr>
        <p:txBody>
          <a:bodyPr/>
          <a:lstStyle>
            <a:lvl1pPr>
              <a:buFontTx/>
              <a:buNone/>
              <a:defRPr>
                <a:solidFill>
                  <a:schemeClr val="tx1"/>
                </a:solidFill>
              </a:defRPr>
            </a:lvl1pPr>
          </a:lstStyle>
          <a:p>
            <a:pPr lvl="0"/>
            <a:r>
              <a:rPr lang="en-US" dirty="0" smtClean="0"/>
              <a:t>Click to edit Master text styles</a:t>
            </a:r>
          </a:p>
        </p:txBody>
      </p:sp>
      <p:pic>
        <p:nvPicPr>
          <p:cNvPr id="7" name="Picture 6" descr="IHME_logo_acr_RGB_s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446791"/>
            <a:ext cx="1405676" cy="457210"/>
          </a:xfrm>
          <a:prstGeom prst="rect">
            <a:avLst/>
          </a:prstGeom>
        </p:spPr>
      </p:pic>
      <p:cxnSp>
        <p:nvCxnSpPr>
          <p:cNvPr id="12" name="Straight Connector 11"/>
          <p:cNvCxnSpPr/>
          <p:nvPr userDrawn="1"/>
        </p:nvCxnSpPr>
        <p:spPr>
          <a:xfrm>
            <a:off x="457200" y="3361198"/>
            <a:ext cx="82296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3916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column table with header">
    <p:spTree>
      <p:nvGrpSpPr>
        <p:cNvPr id="1" name=""/>
        <p:cNvGrpSpPr/>
        <p:nvPr/>
      </p:nvGrpSpPr>
      <p:grpSpPr>
        <a:xfrm>
          <a:off x="0" y="0"/>
          <a:ext cx="0" cy="0"/>
          <a:chOff x="0" y="0"/>
          <a:chExt cx="0" cy="0"/>
        </a:xfrm>
      </p:grpSpPr>
      <p:sp>
        <p:nvSpPr>
          <p:cNvPr id="3" name="Title 1"/>
          <p:cNvSpPr>
            <a:spLocks noGrp="1"/>
          </p:cNvSpPr>
          <p:nvPr>
            <p:ph type="title"/>
          </p:nvPr>
        </p:nvSpPr>
        <p:spPr>
          <a:xfrm>
            <a:off x="458265" y="223315"/>
            <a:ext cx="8229600" cy="513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457200" y="1800665"/>
            <a:ext cx="2531035" cy="4086691"/>
          </a:xfrm>
          <a:noFill/>
        </p:spPr>
        <p:txBody>
          <a:bodyPr lIns="91440" tIns="91440" rIns="91440" bIns="91440">
            <a:noAutofit/>
          </a:bodyPr>
          <a:lstStyle>
            <a:lvl1pPr marL="0" indent="0">
              <a:lnSpc>
                <a:spcPct val="100000"/>
              </a:lnSpc>
              <a:spcBef>
                <a:spcPts val="0"/>
              </a:spcBef>
              <a:spcAft>
                <a:spcPts val="600"/>
              </a:spcAft>
              <a:buClr>
                <a:schemeClr val="accent1"/>
              </a:buClr>
              <a:buNone/>
              <a:defRPr sz="18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cxnSp>
        <p:nvCxnSpPr>
          <p:cNvPr id="5" name="Straight Connector 4"/>
          <p:cNvCxnSpPr/>
          <p:nvPr/>
        </p:nvCxnSpPr>
        <p:spPr>
          <a:xfrm>
            <a:off x="457200" y="1038666"/>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3"/>
          <p:cNvSpPr>
            <a:spLocks noGrp="1"/>
          </p:cNvSpPr>
          <p:nvPr>
            <p:ph type="body" sz="quarter" idx="13" hasCustomPrompt="1"/>
          </p:nvPr>
        </p:nvSpPr>
        <p:spPr>
          <a:xfrm>
            <a:off x="457200" y="1046145"/>
            <a:ext cx="2531035" cy="75452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4" name="Text Placeholder 3"/>
          <p:cNvSpPr>
            <a:spLocks noGrp="1"/>
          </p:cNvSpPr>
          <p:nvPr>
            <p:ph type="body" sz="quarter" idx="14"/>
          </p:nvPr>
        </p:nvSpPr>
        <p:spPr>
          <a:xfrm>
            <a:off x="3260272" y="1800665"/>
            <a:ext cx="2531035" cy="4086691"/>
          </a:xfrm>
          <a:noFill/>
        </p:spPr>
        <p:txBody>
          <a:bodyPr lIns="91440" tIns="91440" rIns="91440" bIns="91440">
            <a:noAutofit/>
          </a:bodyPr>
          <a:lstStyle>
            <a:lvl1pPr marL="0" indent="0">
              <a:lnSpc>
                <a:spcPct val="100000"/>
              </a:lnSpc>
              <a:spcBef>
                <a:spcPts val="0"/>
              </a:spcBef>
              <a:spcAft>
                <a:spcPts val="600"/>
              </a:spcAft>
              <a:buClr>
                <a:schemeClr val="accent1"/>
              </a:buClr>
              <a:buNone/>
              <a:defRPr sz="18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5" name="Text Placeholder 3"/>
          <p:cNvSpPr>
            <a:spLocks noGrp="1"/>
          </p:cNvSpPr>
          <p:nvPr>
            <p:ph type="body" sz="quarter" idx="15" hasCustomPrompt="1"/>
          </p:nvPr>
        </p:nvSpPr>
        <p:spPr>
          <a:xfrm>
            <a:off x="3260272" y="1046145"/>
            <a:ext cx="2531035" cy="75452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6" name="Text Placeholder 3"/>
          <p:cNvSpPr>
            <a:spLocks noGrp="1"/>
          </p:cNvSpPr>
          <p:nvPr>
            <p:ph type="body" sz="quarter" idx="16"/>
          </p:nvPr>
        </p:nvSpPr>
        <p:spPr>
          <a:xfrm>
            <a:off x="6062453" y="1800665"/>
            <a:ext cx="2531035" cy="4086691"/>
          </a:xfrm>
          <a:noFill/>
        </p:spPr>
        <p:txBody>
          <a:bodyPr lIns="91440" tIns="91440" rIns="91440" bIns="91440">
            <a:noAutofit/>
          </a:bodyPr>
          <a:lstStyle>
            <a:lvl1pPr marL="0" indent="0">
              <a:lnSpc>
                <a:spcPct val="100000"/>
              </a:lnSpc>
              <a:spcBef>
                <a:spcPts val="0"/>
              </a:spcBef>
              <a:spcAft>
                <a:spcPts val="600"/>
              </a:spcAft>
              <a:buClr>
                <a:schemeClr val="accent1"/>
              </a:buClr>
              <a:buNone/>
              <a:defRPr sz="18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7" name="Text Placeholder 3"/>
          <p:cNvSpPr>
            <a:spLocks noGrp="1"/>
          </p:cNvSpPr>
          <p:nvPr>
            <p:ph type="body" sz="quarter" idx="17" hasCustomPrompt="1"/>
          </p:nvPr>
        </p:nvSpPr>
        <p:spPr>
          <a:xfrm>
            <a:off x="6062453" y="1046145"/>
            <a:ext cx="2531035" cy="75452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cxnSp>
        <p:nvCxnSpPr>
          <p:cNvPr id="18" name="Straight Connector 17"/>
          <p:cNvCxnSpPr/>
          <p:nvPr/>
        </p:nvCxnSpPr>
        <p:spPr>
          <a:xfrm>
            <a:off x="457200" y="180066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24200"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27271"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1038666"/>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57200" y="180066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124200"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927271" y="1038666"/>
            <a:ext cx="0" cy="484869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6"/>
          <p:cNvSpPr>
            <a:spLocks noGrp="1" noChangeArrowheads="1"/>
          </p:cNvSpPr>
          <p:nvPr>
            <p:ph type="sldNum" sz="quarter" idx="18"/>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391605915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op-in Image Vertical">
    <p:spTree>
      <p:nvGrpSpPr>
        <p:cNvPr id="1" name=""/>
        <p:cNvGrpSpPr/>
        <p:nvPr/>
      </p:nvGrpSpPr>
      <p:grpSpPr>
        <a:xfrm>
          <a:off x="0" y="0"/>
          <a:ext cx="0" cy="0"/>
          <a:chOff x="0" y="0"/>
          <a:chExt cx="0" cy="0"/>
        </a:xfrm>
      </p:grpSpPr>
      <p:sp>
        <p:nvSpPr>
          <p:cNvPr id="3" name="Title 1"/>
          <p:cNvSpPr>
            <a:spLocks noGrp="1"/>
          </p:cNvSpPr>
          <p:nvPr>
            <p:ph type="title"/>
          </p:nvPr>
        </p:nvSpPr>
        <p:spPr>
          <a:xfrm>
            <a:off x="457680" y="227754"/>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457200" y="1250266"/>
            <a:ext cx="2336800" cy="4656500"/>
          </a:xfrm>
        </p:spPr>
        <p:txBody>
          <a:bodyPr tIns="45720" rIns="91440" bIns="45720">
            <a:noAutofit/>
          </a:bodyPr>
          <a:lstStyle>
            <a:lvl1pPr marL="0" indent="0">
              <a:lnSpc>
                <a:spcPct val="100000"/>
              </a:lnSpc>
              <a:spcBef>
                <a:spcPts val="0"/>
              </a:spcBef>
              <a:spcAft>
                <a:spcPts val="600"/>
              </a:spcAft>
              <a:buClr>
                <a:schemeClr val="accent2"/>
              </a:buClr>
              <a:buNone/>
              <a:defRPr sz="18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8" name="Rectangle 6"/>
          <p:cNvSpPr>
            <a:spLocks noGrp="1" noChangeArrowheads="1"/>
          </p:cNvSpPr>
          <p:nvPr>
            <p:ph type="sldNum" sz="quarter" idx="11"/>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
        <p:nvSpPr>
          <p:cNvPr id="9" name="Picture Placeholder 8"/>
          <p:cNvSpPr>
            <a:spLocks noGrp="1"/>
          </p:cNvSpPr>
          <p:nvPr>
            <p:ph type="pic" sz="quarter" idx="12"/>
          </p:nvPr>
        </p:nvSpPr>
        <p:spPr>
          <a:xfrm>
            <a:off x="3200400" y="1250266"/>
            <a:ext cx="5438775" cy="4667250"/>
          </a:xfrm>
        </p:spPr>
        <p:txBody>
          <a:bodyPr/>
          <a:lstStyle>
            <a:lvl1pPr marL="0" indent="0">
              <a:buNone/>
              <a:defRPr/>
            </a:lvl1pPr>
          </a:lstStyle>
          <a:p>
            <a:endParaRPr lang="en-US" dirty="0"/>
          </a:p>
        </p:txBody>
      </p:sp>
    </p:spTree>
    <p:extLst>
      <p:ext uri="{BB962C8B-B14F-4D97-AF65-F5344CB8AC3E}">
        <p14:creationId xmlns:p14="http://schemas.microsoft.com/office/powerpoint/2010/main" val="24212839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op-in Image Horizontal">
    <p:spTree>
      <p:nvGrpSpPr>
        <p:cNvPr id="1" name=""/>
        <p:cNvGrpSpPr/>
        <p:nvPr/>
      </p:nvGrpSpPr>
      <p:grpSpPr>
        <a:xfrm>
          <a:off x="0" y="0"/>
          <a:ext cx="0" cy="0"/>
          <a:chOff x="0" y="0"/>
          <a:chExt cx="0" cy="0"/>
        </a:xfrm>
      </p:grpSpPr>
      <p:sp>
        <p:nvSpPr>
          <p:cNvPr id="3" name="Title 1"/>
          <p:cNvSpPr>
            <a:spLocks noGrp="1"/>
          </p:cNvSpPr>
          <p:nvPr>
            <p:ph type="title"/>
          </p:nvPr>
        </p:nvSpPr>
        <p:spPr>
          <a:xfrm>
            <a:off x="458265" y="223315"/>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457200" y="4895191"/>
            <a:ext cx="8229600" cy="648966"/>
          </a:xfrm>
        </p:spPr>
        <p:txBody>
          <a:bodyPr tIns="45720" rIns="91440" bIns="45720">
            <a:noAutofit/>
          </a:bodyPr>
          <a:lstStyle>
            <a:lvl1pPr marL="0" indent="0">
              <a:lnSpc>
                <a:spcPct val="100000"/>
              </a:lnSpc>
              <a:spcBef>
                <a:spcPts val="0"/>
              </a:spcBef>
              <a:spcAft>
                <a:spcPts val="600"/>
              </a:spcAft>
              <a:buClr>
                <a:schemeClr val="accent2"/>
              </a:buClr>
              <a:buNone/>
              <a:defRPr sz="18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7" name="Slide Number Placeholder 6"/>
          <p:cNvSpPr>
            <a:spLocks noGrp="1" noChangeArrowheads="1"/>
          </p:cNvSpPr>
          <p:nvPr>
            <p:ph type="sldNum" sz="quarter" idx="11"/>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
        <p:nvSpPr>
          <p:cNvPr id="4" name="Picture Placeholder 3"/>
          <p:cNvSpPr>
            <a:spLocks noGrp="1"/>
          </p:cNvSpPr>
          <p:nvPr>
            <p:ph type="pic" sz="quarter" idx="12"/>
          </p:nvPr>
        </p:nvSpPr>
        <p:spPr>
          <a:xfrm>
            <a:off x="458265" y="1214439"/>
            <a:ext cx="8234362" cy="3546748"/>
          </a:xfrm>
        </p:spPr>
        <p:txBody>
          <a:bodyPr/>
          <a:lstStyle>
            <a:lvl1pPr marL="0" indent="0">
              <a:buNone/>
              <a:defRPr/>
            </a:lvl1pPr>
          </a:lstStyle>
          <a:p>
            <a:endParaRPr lang="en-US"/>
          </a:p>
        </p:txBody>
      </p:sp>
    </p:spTree>
    <p:extLst>
      <p:ext uri="{BB962C8B-B14F-4D97-AF65-F5344CB8AC3E}">
        <p14:creationId xmlns:p14="http://schemas.microsoft.com/office/powerpoint/2010/main" val="6978253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Text Overlay">
    <p:spTree>
      <p:nvGrpSpPr>
        <p:cNvPr id="1" name=""/>
        <p:cNvGrpSpPr/>
        <p:nvPr/>
      </p:nvGrpSpPr>
      <p:grpSpPr>
        <a:xfrm>
          <a:off x="0" y="0"/>
          <a:ext cx="0" cy="0"/>
          <a:chOff x="0" y="0"/>
          <a:chExt cx="0" cy="0"/>
        </a:xfrm>
      </p:grpSpPr>
      <p:sp>
        <p:nvSpPr>
          <p:cNvPr id="4" name="Picture Placeholder 21"/>
          <p:cNvSpPr>
            <a:spLocks noGrp="1"/>
          </p:cNvSpPr>
          <p:nvPr>
            <p:ph type="pic" sz="quarter" idx="12"/>
          </p:nvPr>
        </p:nvSpPr>
        <p:spPr>
          <a:xfrm>
            <a:off x="0" y="0"/>
            <a:ext cx="9144000" cy="6032500"/>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
        <p:nvSpPr>
          <p:cNvPr id="14" name="Title 1"/>
          <p:cNvSpPr>
            <a:spLocks noGrp="1"/>
          </p:cNvSpPr>
          <p:nvPr>
            <p:ph type="title"/>
          </p:nvPr>
        </p:nvSpPr>
        <p:spPr>
          <a:xfrm>
            <a:off x="458265" y="224737"/>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solidFill>
                  <a:schemeClr val="bg1"/>
                </a:solidFill>
              </a:defRPr>
            </a:lvl1pPr>
          </a:lstStyle>
          <a:p>
            <a:pPr lvl="0"/>
            <a:r>
              <a:rPr lang="en-US" dirty="0" smtClean="0"/>
              <a:t>Click to edit Master title style</a:t>
            </a:r>
            <a:endParaRPr lang="en-US" dirty="0"/>
          </a:p>
        </p:txBody>
      </p:sp>
      <p:sp>
        <p:nvSpPr>
          <p:cNvPr id="15" name="Text Placeholder 3"/>
          <p:cNvSpPr>
            <a:spLocks noGrp="1"/>
          </p:cNvSpPr>
          <p:nvPr>
            <p:ph type="body" sz="quarter" idx="10" hasCustomPrompt="1"/>
          </p:nvPr>
        </p:nvSpPr>
        <p:spPr>
          <a:xfrm>
            <a:off x="467957" y="2372551"/>
            <a:ext cx="4120953" cy="3150274"/>
          </a:xfrm>
        </p:spPr>
        <p:txBody>
          <a:bodyPr lIns="91440" rIns="91440" anchor="t" anchorCtr="0">
            <a:noAutofit/>
          </a:bodyPr>
          <a:lstStyle>
            <a:lvl1pPr marL="0" indent="0">
              <a:lnSpc>
                <a:spcPct val="100000"/>
              </a:lnSpc>
              <a:spcBef>
                <a:spcPts val="72"/>
              </a:spcBef>
              <a:buClr>
                <a:schemeClr val="accent2"/>
              </a:buClr>
              <a:buNone/>
              <a:defRPr sz="1800">
                <a:solidFill>
                  <a:schemeClr val="bg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Text goes here</a:t>
            </a:r>
            <a:endParaRPr lang="en-US" dirty="0"/>
          </a:p>
        </p:txBody>
      </p:sp>
      <p:sp>
        <p:nvSpPr>
          <p:cNvPr id="5" name="Rectangle 6"/>
          <p:cNvSpPr>
            <a:spLocks noGrp="1" noChangeArrowheads="1"/>
          </p:cNvSpPr>
          <p:nvPr>
            <p:ph type="sldNum" sz="quarter" idx="13"/>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4693254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amp; Caption">
    <p:spTree>
      <p:nvGrpSpPr>
        <p:cNvPr id="1" name=""/>
        <p:cNvGrpSpPr/>
        <p:nvPr/>
      </p:nvGrpSpPr>
      <p:grpSpPr>
        <a:xfrm>
          <a:off x="0" y="0"/>
          <a:ext cx="0" cy="0"/>
          <a:chOff x="0" y="0"/>
          <a:chExt cx="0" cy="0"/>
        </a:xfrm>
      </p:grpSpPr>
      <p:sp>
        <p:nvSpPr>
          <p:cNvPr id="3" name="Title 1"/>
          <p:cNvSpPr>
            <a:spLocks noGrp="1"/>
          </p:cNvSpPr>
          <p:nvPr>
            <p:ph type="title"/>
          </p:nvPr>
        </p:nvSpPr>
        <p:spPr>
          <a:xfrm>
            <a:off x="458265" y="224737"/>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1038666"/>
            <a:ext cx="9144000" cy="4917322"/>
          </a:xfrm>
        </p:spPr>
        <p:txBody>
          <a:bodyPr>
            <a:normAutofit/>
          </a:bodyPr>
          <a:lstStyle>
            <a:lvl1pPr marL="0" indent="0">
              <a:buNone/>
              <a:defRPr sz="2200">
                <a:solidFill>
                  <a:schemeClr val="tx1"/>
                </a:solidFill>
              </a:defRPr>
            </a:lvl1pPr>
          </a:lstStyle>
          <a:p>
            <a:r>
              <a:rPr lang="en-US" dirty="0" smtClean="0"/>
              <a:t>Click icon to add picture</a:t>
            </a:r>
            <a:endParaRPr lang="en-US" dirty="0"/>
          </a:p>
        </p:txBody>
      </p:sp>
      <p:sp>
        <p:nvSpPr>
          <p:cNvPr id="6" name="Text Placeholder 3"/>
          <p:cNvSpPr>
            <a:spLocks noGrp="1"/>
          </p:cNvSpPr>
          <p:nvPr>
            <p:ph type="body" sz="quarter" idx="13" hasCustomPrompt="1"/>
          </p:nvPr>
        </p:nvSpPr>
        <p:spPr>
          <a:xfrm>
            <a:off x="457200" y="5975132"/>
            <a:ext cx="8229600" cy="882624"/>
          </a:xfrm>
        </p:spPr>
        <p:txBody>
          <a:bodyPr bIns="137160" anchor="ctr" anchorCtr="0">
            <a:noAutofit/>
          </a:bodyPr>
          <a:lstStyle>
            <a:lvl1pPr marL="0" indent="0" algn="ctr">
              <a:lnSpc>
                <a:spcPct val="100000"/>
              </a:lnSpc>
              <a:spcBef>
                <a:spcPts val="72"/>
              </a:spcBef>
              <a:buClr>
                <a:schemeClr val="accent2"/>
              </a:buClr>
              <a:buNone/>
              <a:defRPr sz="1800" b="0"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Tree>
    <p:extLst>
      <p:ext uri="{BB962C8B-B14F-4D97-AF65-F5344CB8AC3E}">
        <p14:creationId xmlns:p14="http://schemas.microsoft.com/office/powerpoint/2010/main" val="8346704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and Header">
    <p:spTree>
      <p:nvGrpSpPr>
        <p:cNvPr id="1" name=""/>
        <p:cNvGrpSpPr/>
        <p:nvPr/>
      </p:nvGrpSpPr>
      <p:grpSpPr>
        <a:xfrm>
          <a:off x="0" y="0"/>
          <a:ext cx="0" cy="0"/>
          <a:chOff x="0" y="0"/>
          <a:chExt cx="0" cy="0"/>
        </a:xfrm>
      </p:grpSpPr>
      <p:sp>
        <p:nvSpPr>
          <p:cNvPr id="3" name="Title 1"/>
          <p:cNvSpPr>
            <a:spLocks noGrp="1"/>
          </p:cNvSpPr>
          <p:nvPr>
            <p:ph type="title"/>
          </p:nvPr>
        </p:nvSpPr>
        <p:spPr>
          <a:xfrm>
            <a:off x="457680" y="227754"/>
            <a:ext cx="8229600" cy="564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1038666"/>
            <a:ext cx="9144000" cy="5819334"/>
          </a:xfrm>
        </p:spPr>
        <p:txBody>
          <a:bodyPr>
            <a:normAutofit/>
          </a:bodyPr>
          <a:lstStyle>
            <a:lvl1pPr marL="0" indent="0">
              <a:buNone/>
              <a:defRPr sz="2200"/>
            </a:lvl1pPr>
          </a:lstStyle>
          <a:p>
            <a:r>
              <a:rPr lang="en-US" dirty="0" smtClean="0"/>
              <a:t>Click icon to add picture</a:t>
            </a:r>
            <a:endParaRPr lang="en-US" dirty="0"/>
          </a:p>
        </p:txBody>
      </p:sp>
    </p:spTree>
    <p:extLst>
      <p:ext uri="{BB962C8B-B14F-4D97-AF65-F5344CB8AC3E}">
        <p14:creationId xmlns:p14="http://schemas.microsoft.com/office/powerpoint/2010/main" val="27011677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1"/>
          <p:cNvSpPr>
            <a:spLocks noGrp="1"/>
          </p:cNvSpPr>
          <p:nvPr>
            <p:ph type="pic" sz="quarter" idx="12"/>
          </p:nvPr>
        </p:nvSpPr>
        <p:spPr>
          <a:xfrm>
            <a:off x="0" y="0"/>
            <a:ext cx="9144000" cy="6858000"/>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488379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457200" y="1142999"/>
            <a:ext cx="8229600" cy="4425287"/>
          </a:xfrm>
        </p:spPr>
        <p:txBody>
          <a:bodyPr/>
          <a:lstStyle>
            <a:lvl1pPr>
              <a:buClr>
                <a:schemeClr val="accent1"/>
              </a:buClr>
              <a:buSzPct val="120000"/>
              <a:defRPr>
                <a:solidFill>
                  <a:schemeClr val="tx1"/>
                </a:solidFill>
              </a:defRPr>
            </a:lvl1pPr>
            <a:lvl2pPr>
              <a:buSzPct val="90000"/>
              <a:buFont typeface="Courier New" pitchFamily="49" charset="0"/>
              <a:buChar char="o"/>
              <a:defRPr sz="2000">
                <a:solidFill>
                  <a:schemeClr val="tx1"/>
                </a:solidFill>
              </a:defRPr>
            </a:lvl2pPr>
            <a:lvl3pPr>
              <a:buSzPct val="90000"/>
              <a:buFont typeface="Arial" pitchFamily="34" charset="0"/>
              <a:buChar char="─"/>
              <a:defRPr sz="18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5645971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No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452582"/>
          </a:xfrm>
        </p:spPr>
        <p:txBody>
          <a:bodyPr/>
          <a:lstStyle>
            <a:lvl1pPr marL="0" indent="0">
              <a:buClr>
                <a:schemeClr val="accent1"/>
              </a:buClr>
              <a:buSzPct val="120000"/>
              <a:buNone/>
              <a:defRPr>
                <a:solidFill>
                  <a:schemeClr val="tx1"/>
                </a:solidFill>
              </a:defRPr>
            </a:lvl1pPr>
            <a:lvl2pPr>
              <a:buSzPct val="90000"/>
              <a:buFont typeface="Courier New" pitchFamily="49" charset="0"/>
              <a:buChar char="o"/>
              <a:defRPr sz="2000">
                <a:solidFill>
                  <a:schemeClr val="tx1"/>
                </a:solidFill>
              </a:defRPr>
            </a:lvl2pPr>
            <a:lvl3pPr>
              <a:buSzPct val="90000"/>
              <a:buFont typeface="Arial" pitchFamily="34" charset="0"/>
              <a:buChar char="─"/>
              <a:defRPr sz="18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21386413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numb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316104"/>
          </a:xfrm>
        </p:spPr>
        <p:txBody>
          <a:bodyPr/>
          <a:lstStyle>
            <a:lvl1pPr marL="344488" indent="-344488">
              <a:buClr>
                <a:schemeClr val="accent1"/>
              </a:buClr>
              <a:buSzPct val="100000"/>
              <a:buFont typeface="+mj-lt"/>
              <a:buAutoNum type="arabicPeriod"/>
              <a:defRPr>
                <a:solidFill>
                  <a:schemeClr val="tx1"/>
                </a:solidFill>
              </a:defRPr>
            </a:lvl1pPr>
            <a:lvl2pPr marL="647700" indent="-285750">
              <a:buSzPct val="90000"/>
              <a:buFont typeface="+mj-lt"/>
              <a:buAutoNum type="alphaLcPeriod"/>
              <a:defRPr sz="2000">
                <a:solidFill>
                  <a:schemeClr val="tx1"/>
                </a:solidFill>
              </a:defRPr>
            </a:lvl2pPr>
            <a:lvl3pPr marL="889000" indent="-198438">
              <a:buSzPct val="90000"/>
              <a:buFont typeface="+mj-lt"/>
              <a:buAutoNum type="romanLcPeriod"/>
              <a:defRPr sz="18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946833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41033211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5201686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62836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0031"/>
            <a:ext cx="4038600" cy="4660268"/>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40031"/>
            <a:ext cx="4038600" cy="4660268"/>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496171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7803"/>
            <a:ext cx="4040188" cy="830997"/>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799"/>
            <a:ext cx="4040188" cy="4053386"/>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009679"/>
            <a:ext cx="4041775" cy="830997"/>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40675"/>
            <a:ext cx="4041775" cy="405515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457200" y="225734"/>
            <a:ext cx="8191500" cy="660400"/>
          </a:xfrm>
        </p:spPr>
        <p:txBody>
          <a:bodyPr/>
          <a:lstStyle/>
          <a:p>
            <a:r>
              <a:rPr lang="en-US" dirty="0" smtClean="0"/>
              <a:t>Click to edit Master title style</a:t>
            </a:r>
            <a:endParaRPr lang="en-US" dirty="0"/>
          </a:p>
        </p:txBody>
      </p:sp>
      <p:sp>
        <p:nvSpPr>
          <p:cNvPr id="9" name="Rectangle 6"/>
          <p:cNvSpPr>
            <a:spLocks noGrp="1" noChangeArrowheads="1"/>
          </p:cNvSpPr>
          <p:nvPr>
            <p:ph type="sldNum" sz="quarter" idx="10"/>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1147386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25734"/>
            <a:ext cx="819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457200" y="1144588"/>
            <a:ext cx="8199438" cy="423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pic>
        <p:nvPicPr>
          <p:cNvPr id="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t="24167"/>
          <a:stretch/>
        </p:blipFill>
        <p:spPr bwMode="auto">
          <a:xfrm>
            <a:off x="0" y="6545114"/>
            <a:ext cx="9151963" cy="32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userDrawn="1"/>
        </p:nvGrpSpPr>
        <p:grpSpPr>
          <a:xfrm>
            <a:off x="562896" y="6145848"/>
            <a:ext cx="3441754" cy="289456"/>
            <a:chOff x="562896" y="6361681"/>
            <a:chExt cx="3441754" cy="289456"/>
          </a:xfrm>
        </p:grpSpPr>
        <p:pic>
          <p:nvPicPr>
            <p:cNvPr id="8" name="Picture 7" descr="IHME_logo_acr_RGB_sm.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2896" y="6361681"/>
              <a:ext cx="770386" cy="250575"/>
            </a:xfrm>
            <a:prstGeom prst="rect">
              <a:avLst/>
            </a:prstGeom>
          </p:spPr>
        </p:pic>
        <p:cxnSp>
          <p:nvCxnSpPr>
            <p:cNvPr id="9" name="Straight Connector 8"/>
            <p:cNvCxnSpPr/>
            <p:nvPr userDrawn="1"/>
          </p:nvCxnSpPr>
          <p:spPr>
            <a:xfrm>
              <a:off x="1495275"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20">
              <a:lum bright="-30000"/>
            </a:blip>
            <a:srcRect l="13858"/>
            <a:stretch/>
          </p:blipFill>
          <p:spPr>
            <a:xfrm>
              <a:off x="1955028" y="6396816"/>
              <a:ext cx="2049622" cy="190349"/>
            </a:xfrm>
            <a:prstGeom prst="rect">
              <a:avLst/>
            </a:prstGeom>
          </p:spPr>
        </p:pic>
        <p:pic>
          <p:nvPicPr>
            <p:cNvPr id="11" name="Picture 10"/>
            <p:cNvPicPr>
              <a:picLocks noChangeAspect="1"/>
            </p:cNvPicPr>
            <p:nvPr userDrawn="1"/>
          </p:nvPicPr>
          <p:blipFill rotWithShape="1">
            <a:blip r:embed="rId20">
              <a:lum/>
            </a:blip>
            <a:srcRect r="87556"/>
            <a:stretch/>
          </p:blipFill>
          <p:spPr>
            <a:xfrm>
              <a:off x="1625286" y="6396816"/>
              <a:ext cx="296096" cy="190349"/>
            </a:xfrm>
            <a:prstGeom prst="rect">
              <a:avLst/>
            </a:prstGeom>
          </p:spPr>
        </p:pic>
      </p:grpSp>
      <p:pic>
        <p:nvPicPr>
          <p:cNvPr id="13" name="Picture 58" descr="C:\Users\Sarah\Desktop\IHME_logo_rgb-01.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5577736" y="6192078"/>
            <a:ext cx="3075688" cy="1907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p:cNvSpPr>
            <a:spLocks noGrp="1" noChangeArrowheads="1"/>
          </p:cNvSpPr>
          <p:nvPr>
            <p:ph type="sldNum" sz="quarter" idx="4"/>
          </p:nvPr>
        </p:nvSpPr>
        <p:spPr>
          <a:xfrm>
            <a:off x="4668838" y="6164733"/>
            <a:ext cx="341760" cy="246221"/>
          </a:xfrm>
          <a:prstGeom prst="rect">
            <a:avLst/>
          </a:prstGeom>
          <a:noFill/>
        </p:spPr>
        <p:txBody>
          <a:bodyPr wrap="none" rtlCol="0">
            <a:spAutoFit/>
          </a:bodyPr>
          <a:lstStyle>
            <a:lvl1pPr>
              <a:defRPr lang="en-US" altLang="en-US" sz="1000" smtClean="0">
                <a:solidFill>
                  <a:schemeClr val="tx1"/>
                </a:solidFill>
              </a:defRPr>
            </a:lvl1pPr>
          </a:lstStyle>
          <a:p>
            <a:pPr algn="ctr"/>
            <a:fld id="{F1E776F5-9A26-455E-BF09-7D727D022004}"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78" r:id="rId2"/>
    <p:sldLayoutId id="2147483687" r:id="rId3"/>
    <p:sldLayoutId id="2147483686" r:id="rId4"/>
    <p:sldLayoutId id="2147483681" r:id="rId5"/>
    <p:sldLayoutId id="2147483682" r:id="rId6"/>
    <p:sldLayoutId id="2147483688" r:id="rId7"/>
    <p:sldLayoutId id="2147483679" r:id="rId8"/>
    <p:sldLayoutId id="2147483680" r:id="rId9"/>
    <p:sldLayoutId id="2147483689" r:id="rId10"/>
    <p:sldLayoutId id="2147483690" r:id="rId11"/>
    <p:sldLayoutId id="2147483691" r:id="rId12"/>
    <p:sldLayoutId id="2147483694" r:id="rId13"/>
    <p:sldLayoutId id="2147483695" r:id="rId14"/>
    <p:sldLayoutId id="2147483696" r:id="rId15"/>
    <p:sldLayoutId id="2147483697" r:id="rId16"/>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p:titleStyle>
    <p:bodyStyle>
      <a:lvl1pPr marL="231775" indent="-231775" algn="l" rtl="0" eaLnBrk="0" fontAlgn="base" hangingPunct="0">
        <a:spcBef>
          <a:spcPts val="800"/>
        </a:spcBef>
        <a:spcAft>
          <a:spcPct val="0"/>
        </a:spcAft>
        <a:buClr>
          <a:schemeClr val="accent1"/>
        </a:buClr>
        <a:buSzPct val="120000"/>
        <a:buChar char="•"/>
        <a:defRPr sz="2200">
          <a:solidFill>
            <a:schemeClr val="tx1"/>
          </a:solidFill>
          <a:latin typeface="+mn-lt"/>
          <a:ea typeface="+mn-ea"/>
          <a:cs typeface="+mn-cs"/>
        </a:defRPr>
      </a:lvl1pPr>
      <a:lvl2pPr marL="566738" indent="-220663" algn="l" rtl="0" eaLnBrk="0" fontAlgn="base" hangingPunct="0">
        <a:spcBef>
          <a:spcPts val="800"/>
        </a:spcBef>
        <a:spcAft>
          <a:spcPct val="0"/>
        </a:spcAft>
        <a:buClr>
          <a:schemeClr val="accent1"/>
        </a:buClr>
        <a:buSzPct val="90000"/>
        <a:buFont typeface="Courier New" pitchFamily="49" charset="0"/>
        <a:buChar char="o"/>
        <a:defRPr sz="2000">
          <a:solidFill>
            <a:schemeClr val="tx1"/>
          </a:solidFill>
          <a:latin typeface="+mn-lt"/>
        </a:defRPr>
      </a:lvl2pPr>
      <a:lvl3pPr marL="912813" indent="-231775" algn="l" rtl="0" eaLnBrk="0" fontAlgn="base" hangingPunct="0">
        <a:spcBef>
          <a:spcPts val="800"/>
        </a:spcBef>
        <a:spcAft>
          <a:spcPct val="0"/>
        </a:spcAft>
        <a:buClr>
          <a:schemeClr val="accent1"/>
        </a:buClr>
        <a:buSzPct val="90000"/>
        <a:buFont typeface="Arial" pitchFamily="34" charset="0"/>
        <a:buChar char="─"/>
        <a:defRPr>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rgbClr val="404040"/>
          </a:solidFill>
          <a:latin typeface="+mn-lt"/>
        </a:defRPr>
      </a:lvl4pPr>
      <a:lvl5pPr marL="1597025" indent="-223838" algn="l" rtl="0" eaLnBrk="0" fontAlgn="base" hangingPunct="0">
        <a:spcBef>
          <a:spcPct val="45000"/>
        </a:spcBef>
        <a:spcAft>
          <a:spcPct val="0"/>
        </a:spcAft>
        <a:buChar char="»"/>
        <a:defRPr sz="1600">
          <a:solidFill>
            <a:schemeClr val="tx1"/>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igottdm@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tif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78914" y="1981402"/>
            <a:ext cx="7772400" cy="1107996"/>
          </a:xfrm>
        </p:spPr>
        <p:txBody>
          <a:bodyPr/>
          <a:lstStyle/>
          <a:p>
            <a:pPr eaLnBrk="1" hangingPunct="1"/>
            <a:r>
              <a:rPr lang="en-US" altLang="en-US" sz="2400" dirty="0" smtClean="0"/>
              <a:t>Improving the evidence-base for epidemic and pandemic preparedness</a:t>
            </a:r>
            <a:r>
              <a:rPr lang="en-US" altLang="en-US" dirty="0" smtClean="0"/>
              <a:t/>
            </a:r>
            <a:br>
              <a:rPr lang="en-US" altLang="en-US" dirty="0" smtClean="0"/>
            </a:br>
            <a:endParaRPr lang="en-US" altLang="en-US" sz="1800" dirty="0" smtClean="0"/>
          </a:p>
        </p:txBody>
      </p:sp>
      <p:sp>
        <p:nvSpPr>
          <p:cNvPr id="4100" name="Text Placeholder 3"/>
          <p:cNvSpPr>
            <a:spLocks noGrp="1"/>
          </p:cNvSpPr>
          <p:nvPr>
            <p:ph type="body" sz="quarter" idx="10"/>
          </p:nvPr>
        </p:nvSpPr>
        <p:spPr>
          <a:xfrm>
            <a:off x="378914" y="3510483"/>
            <a:ext cx="7789863" cy="430887"/>
          </a:xfrm>
        </p:spPr>
        <p:txBody>
          <a:bodyPr/>
          <a:lstStyle/>
          <a:p>
            <a:pPr eaLnBrk="1" hangingPunct="1"/>
            <a:r>
              <a:rPr lang="en-US" altLang="en-US" dirty="0" smtClean="0"/>
              <a:t>Monday April 16</a:t>
            </a:r>
            <a:r>
              <a:rPr lang="en-US" altLang="en-US" baseline="30000" dirty="0" smtClean="0"/>
              <a:t>th</a:t>
            </a:r>
            <a:endParaRPr lang="en-US" altLang="en-US" dirty="0"/>
          </a:p>
          <a:p>
            <a:pPr eaLnBrk="1" hangingPunct="1"/>
            <a:r>
              <a:rPr lang="en-US" altLang="en-US" dirty="0" smtClean="0"/>
              <a:t>Institute for Disease Modelling Symposium 2018</a:t>
            </a:r>
          </a:p>
          <a:p>
            <a:pPr eaLnBrk="1" hangingPunct="1"/>
            <a:endParaRPr lang="en-US" altLang="en-US" sz="1600" dirty="0" smtClean="0"/>
          </a:p>
          <a:p>
            <a:pPr eaLnBrk="1" hangingPunct="1"/>
            <a:r>
              <a:rPr lang="en-US" altLang="en-US" dirty="0" smtClean="0"/>
              <a:t>David Pigott – </a:t>
            </a:r>
            <a:r>
              <a:rPr lang="en-US" altLang="en-US" dirty="0" smtClean="0">
                <a:hlinkClick r:id="rId3"/>
              </a:rPr>
              <a:t>pigottdm@uw.edu</a:t>
            </a:r>
            <a:endParaRPr lang="en-US" altLang="en-US" dirty="0" smtClean="0"/>
          </a:p>
          <a:p>
            <a:pPr eaLnBrk="1" hangingPunct="1"/>
            <a:r>
              <a:rPr lang="en-US" altLang="en-US" sz="1800" dirty="0" smtClean="0"/>
              <a:t>Institute for Health Metrics and Evaluation, University of Washington</a:t>
            </a:r>
          </a:p>
          <a:p>
            <a:pPr eaLnBrk="1" hangingPunct="1"/>
            <a:endParaRPr lang="en-US" altLang="en-US" dirty="0"/>
          </a:p>
          <a:p>
            <a:pPr eaLnBrk="1" hangingPunct="1"/>
            <a:endParaRPr lang="en-US" altLang="en-US" dirty="0" smtClean="0"/>
          </a:p>
        </p:txBody>
      </p:sp>
    </p:spTree>
    <p:extLst>
      <p:ext uri="{BB962C8B-B14F-4D97-AF65-F5344CB8AC3E}">
        <p14:creationId xmlns:p14="http://schemas.microsoft.com/office/powerpoint/2010/main" val="28830816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156623"/>
            <a:ext cx="8229600" cy="442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31775" indent="-231775" algn="l" rtl="0" eaLnBrk="0" fontAlgn="base" hangingPunct="0">
              <a:spcBef>
                <a:spcPts val="800"/>
              </a:spcBef>
              <a:spcAft>
                <a:spcPct val="0"/>
              </a:spcAft>
              <a:buClr>
                <a:schemeClr val="accent1"/>
              </a:buClr>
              <a:buSzPct val="120000"/>
              <a:buChar char="•"/>
              <a:defRPr sz="2200">
                <a:solidFill>
                  <a:schemeClr val="tx1"/>
                </a:solidFill>
                <a:latin typeface="+mn-lt"/>
                <a:ea typeface="+mn-ea"/>
                <a:cs typeface="+mn-cs"/>
              </a:defRPr>
            </a:lvl1pPr>
            <a:lvl2pPr marL="566738" indent="-220663" algn="l" rtl="0" eaLnBrk="0" fontAlgn="base" hangingPunct="0">
              <a:spcBef>
                <a:spcPts val="800"/>
              </a:spcBef>
              <a:spcAft>
                <a:spcPct val="0"/>
              </a:spcAft>
              <a:buClr>
                <a:schemeClr val="accent1"/>
              </a:buClr>
              <a:buSzPct val="90000"/>
              <a:buFont typeface="Courier New" pitchFamily="49" charset="0"/>
              <a:buChar char="o"/>
              <a:defRPr sz="2000">
                <a:solidFill>
                  <a:schemeClr val="tx1"/>
                </a:solidFill>
                <a:latin typeface="+mn-lt"/>
              </a:defRPr>
            </a:lvl2pPr>
            <a:lvl3pPr marL="912813" indent="-231775" algn="l" rtl="0" eaLnBrk="0" fontAlgn="base" hangingPunct="0">
              <a:spcBef>
                <a:spcPts val="800"/>
              </a:spcBef>
              <a:spcAft>
                <a:spcPct val="0"/>
              </a:spcAft>
              <a:buClr>
                <a:schemeClr val="accent1"/>
              </a:buClr>
              <a:buSzPct val="90000"/>
              <a:buFont typeface="Arial" pitchFamily="34" charset="0"/>
              <a:buChar char="─"/>
              <a:defRPr sz="1800">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0" fontAlgn="base" hangingPunct="0">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endParaRPr lang="en-US" kern="0" dirty="0" smtClean="0"/>
          </a:p>
          <a:p>
            <a:r>
              <a:rPr lang="en-US" kern="0" dirty="0" smtClean="0"/>
              <a:t>Flux</a:t>
            </a:r>
            <a:endParaRPr lang="en-US" kern="0" dirty="0"/>
          </a:p>
        </p:txBody>
      </p:sp>
      <p:sp>
        <p:nvSpPr>
          <p:cNvPr id="2" name="Title 1"/>
          <p:cNvSpPr>
            <a:spLocks noGrp="1"/>
          </p:cNvSpPr>
          <p:nvPr>
            <p:ph type="title"/>
          </p:nvPr>
        </p:nvSpPr>
        <p:spPr/>
        <p:txBody>
          <a:bodyPr/>
          <a:lstStyle/>
          <a:p>
            <a:r>
              <a:rPr lang="en-US" dirty="0" smtClean="0"/>
              <a:t>A baseline for further iteration</a:t>
            </a:r>
            <a:endParaRPr lang="en-US" dirty="0"/>
          </a:p>
        </p:txBody>
      </p:sp>
      <p:sp>
        <p:nvSpPr>
          <p:cNvPr id="3" name="Content Placeholder 2"/>
          <p:cNvSpPr>
            <a:spLocks noGrp="1"/>
          </p:cNvSpPr>
          <p:nvPr>
            <p:ph idx="1"/>
          </p:nvPr>
        </p:nvSpPr>
        <p:spPr/>
        <p:txBody>
          <a:bodyPr/>
          <a:lstStyle/>
          <a:p>
            <a:r>
              <a:rPr lang="en-US" dirty="0" smtClean="0"/>
              <a:t>Seasonality</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10</a:t>
            </a:fld>
            <a:endParaRPr lang="en-US"/>
          </a:p>
        </p:txBody>
      </p:sp>
      <p:pic>
        <p:nvPicPr>
          <p:cNvPr id="5" name="Picture 2" descr="Seasonal spatiotemporal dynamics of Ebola virus spillover intensity (i.e., average density or expected number of points per unit area and month) as percentile values ranking predicted intensities at all grid cell locations within the region of Africa where annual rainfall was &amp;gt;500 mm for all months from January 1983 through December 2014. Panels capture shifts in the geographic pattern of spillover intensity seasonally. Dotted horizontal line marks the equ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0" y="2736166"/>
            <a:ext cx="4766481" cy="324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356999" y="1142999"/>
            <a:ext cx="4048881" cy="1606791"/>
          </a:xfrm>
          <a:prstGeom prst="rect">
            <a:avLst/>
          </a:prstGeom>
        </p:spPr>
      </p:pic>
      <p:pic>
        <p:nvPicPr>
          <p:cNvPr id="7" name="Picture 6"/>
          <p:cNvPicPr>
            <a:picLocks noChangeAspect="1"/>
          </p:cNvPicPr>
          <p:nvPr/>
        </p:nvPicPr>
        <p:blipFill>
          <a:blip r:embed="rId4"/>
          <a:stretch>
            <a:fillRect/>
          </a:stretch>
        </p:blipFill>
        <p:spPr>
          <a:xfrm>
            <a:off x="4356999" y="706516"/>
            <a:ext cx="4082667" cy="450107"/>
          </a:xfrm>
          <a:prstGeom prst="rect">
            <a:avLst/>
          </a:prstGeom>
        </p:spPr>
      </p:pic>
      <p:pic>
        <p:nvPicPr>
          <p:cNvPr id="9" name="Picture 8"/>
          <p:cNvPicPr>
            <a:picLocks noChangeAspect="1"/>
          </p:cNvPicPr>
          <p:nvPr/>
        </p:nvPicPr>
        <p:blipFill>
          <a:blip r:embed="rId5"/>
          <a:stretch>
            <a:fillRect/>
          </a:stretch>
        </p:blipFill>
        <p:spPr>
          <a:xfrm>
            <a:off x="300409" y="1047914"/>
            <a:ext cx="4868491" cy="2149925"/>
          </a:xfrm>
          <a:prstGeom prst="rect">
            <a:avLst/>
          </a:prstGeom>
        </p:spPr>
      </p:pic>
      <p:pic>
        <p:nvPicPr>
          <p:cNvPr id="10" name="Picture 9"/>
          <p:cNvPicPr>
            <a:picLocks noChangeAspect="1"/>
          </p:cNvPicPr>
          <p:nvPr/>
        </p:nvPicPr>
        <p:blipFill>
          <a:blip r:embed="rId6"/>
          <a:stretch>
            <a:fillRect/>
          </a:stretch>
        </p:blipFill>
        <p:spPr>
          <a:xfrm>
            <a:off x="4038600" y="3365736"/>
            <a:ext cx="4785947" cy="2631100"/>
          </a:xfrm>
          <a:prstGeom prst="rect">
            <a:avLst/>
          </a:prstGeom>
        </p:spPr>
      </p:pic>
    </p:spTree>
    <p:extLst>
      <p:ext uri="{BB962C8B-B14F-4D97-AF65-F5344CB8AC3E}">
        <p14:creationId xmlns:p14="http://schemas.microsoft.com/office/powerpoint/2010/main" val="197534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Disease X?</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11</a:t>
            </a:fld>
            <a:endParaRPr lang="en-US"/>
          </a:p>
        </p:txBody>
      </p:sp>
      <p:pic>
        <p:nvPicPr>
          <p:cNvPr id="5" name="Picture 4"/>
          <p:cNvPicPr>
            <a:picLocks noChangeAspect="1"/>
          </p:cNvPicPr>
          <p:nvPr/>
        </p:nvPicPr>
        <p:blipFill>
          <a:blip r:embed="rId2"/>
          <a:stretch>
            <a:fillRect/>
          </a:stretch>
        </p:blipFill>
        <p:spPr>
          <a:xfrm>
            <a:off x="127591" y="1100550"/>
            <a:ext cx="5401340" cy="2477351"/>
          </a:xfrm>
          <a:prstGeom prst="rect">
            <a:avLst/>
          </a:prstGeom>
        </p:spPr>
      </p:pic>
      <p:pic>
        <p:nvPicPr>
          <p:cNvPr id="3076" name="Picture 4"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931" y="1100550"/>
            <a:ext cx="4251768" cy="4700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27591" y="3898719"/>
            <a:ext cx="5291816" cy="1340477"/>
          </a:xfrm>
          <a:prstGeom prst="rect">
            <a:avLst/>
          </a:prstGeom>
        </p:spPr>
      </p:pic>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12006865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to maintain contemporariness?</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12</a:t>
            </a:fld>
            <a:endParaRPr lang="en-US"/>
          </a:p>
        </p:txBody>
      </p:sp>
      <p:pic>
        <p:nvPicPr>
          <p:cNvPr id="5" name="Picture 4"/>
          <p:cNvPicPr>
            <a:picLocks noChangeAspect="1"/>
          </p:cNvPicPr>
          <p:nvPr/>
        </p:nvPicPr>
        <p:blipFill>
          <a:blip r:embed="rId2"/>
          <a:stretch>
            <a:fillRect/>
          </a:stretch>
        </p:blipFill>
        <p:spPr>
          <a:xfrm>
            <a:off x="104622" y="1181099"/>
            <a:ext cx="8896655" cy="4066731"/>
          </a:xfrm>
          <a:prstGeom prst="rect">
            <a:avLst/>
          </a:prstGeom>
        </p:spPr>
      </p:pic>
      <p:pic>
        <p:nvPicPr>
          <p:cNvPr id="6" name="Picture 5"/>
          <p:cNvPicPr>
            <a:picLocks noChangeAspect="1"/>
          </p:cNvPicPr>
          <p:nvPr/>
        </p:nvPicPr>
        <p:blipFill>
          <a:blip r:embed="rId3"/>
          <a:stretch>
            <a:fillRect/>
          </a:stretch>
        </p:blipFill>
        <p:spPr>
          <a:xfrm>
            <a:off x="6429848" y="5430091"/>
            <a:ext cx="2571429" cy="552381"/>
          </a:xfrm>
          <a:prstGeom prst="rect">
            <a:avLst/>
          </a:prstGeom>
        </p:spPr>
      </p:pic>
      <p:sp>
        <p:nvSpPr>
          <p:cNvPr id="7" name="TextBox 6"/>
          <p:cNvSpPr txBox="1"/>
          <p:nvPr/>
        </p:nvSpPr>
        <p:spPr>
          <a:xfrm>
            <a:off x="4241800" y="5521615"/>
            <a:ext cx="2578100" cy="369332"/>
          </a:xfrm>
          <a:prstGeom prst="rect">
            <a:avLst/>
          </a:prstGeom>
          <a:noFill/>
        </p:spPr>
        <p:txBody>
          <a:bodyPr wrap="square" rtlCol="0">
            <a:spAutoFit/>
          </a:bodyPr>
          <a:lstStyle/>
          <a:p>
            <a:pPr>
              <a:spcBef>
                <a:spcPts val="54"/>
              </a:spcBef>
              <a:buClr>
                <a:schemeClr val="accent1"/>
              </a:buClr>
              <a:buSzPct val="110000"/>
            </a:pPr>
            <a:r>
              <a:rPr lang="en-US" sz="1800" dirty="0" smtClean="0"/>
              <a:t>in collaboration with</a:t>
            </a:r>
          </a:p>
        </p:txBody>
      </p:sp>
      <p:sp>
        <p:nvSpPr>
          <p:cNvPr id="8" name="TextBox 7"/>
          <p:cNvSpPr txBox="1"/>
          <p:nvPr/>
        </p:nvSpPr>
        <p:spPr>
          <a:xfrm>
            <a:off x="457200" y="5430091"/>
            <a:ext cx="2603500" cy="646331"/>
          </a:xfrm>
          <a:prstGeom prst="rect">
            <a:avLst/>
          </a:prstGeom>
          <a:noFill/>
        </p:spPr>
        <p:txBody>
          <a:bodyPr wrap="square" rtlCol="0">
            <a:spAutoFit/>
          </a:bodyPr>
          <a:lstStyle/>
          <a:p>
            <a:pPr>
              <a:spcBef>
                <a:spcPts val="54"/>
              </a:spcBef>
              <a:buClr>
                <a:schemeClr val="accent1"/>
              </a:buClr>
              <a:buSzPct val="110000"/>
            </a:pPr>
            <a:r>
              <a:rPr lang="en-US" sz="1800" dirty="0" smtClean="0"/>
              <a:t>Dengue environmental suitability</a:t>
            </a:r>
          </a:p>
        </p:txBody>
      </p:sp>
      <p:sp>
        <p:nvSpPr>
          <p:cNvPr id="3" name="TextBox 2"/>
          <p:cNvSpPr txBox="1"/>
          <p:nvPr/>
        </p:nvSpPr>
        <p:spPr>
          <a:xfrm>
            <a:off x="104622" y="779732"/>
            <a:ext cx="7168048" cy="369332"/>
          </a:xfrm>
          <a:prstGeom prst="rect">
            <a:avLst/>
          </a:prstGeom>
          <a:noFill/>
        </p:spPr>
        <p:txBody>
          <a:bodyPr wrap="square" rtlCol="0">
            <a:spAutoFit/>
          </a:bodyPr>
          <a:lstStyle/>
          <a:p>
            <a:pPr>
              <a:spcBef>
                <a:spcPts val="54"/>
              </a:spcBef>
              <a:buClr>
                <a:schemeClr val="accent1"/>
              </a:buClr>
              <a:buSzPct val="110000"/>
            </a:pPr>
            <a:r>
              <a:rPr lang="en-US" sz="1800" dirty="0" smtClean="0"/>
              <a:t>ABRAID – </a:t>
            </a:r>
            <a:r>
              <a:rPr lang="en-GB" dirty="0"/>
              <a:t>Atlas of Baseline Risk Assessment for Infectious Disease</a:t>
            </a:r>
            <a:endParaRPr lang="en-US" sz="1800" dirty="0" smtClean="0"/>
          </a:p>
        </p:txBody>
      </p:sp>
    </p:spTree>
    <p:extLst>
      <p:ext uri="{BB962C8B-B14F-4D97-AF65-F5344CB8AC3E}">
        <p14:creationId xmlns:p14="http://schemas.microsoft.com/office/powerpoint/2010/main" val="5853836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400110"/>
          </a:xfrm>
        </p:spPr>
        <p:txBody>
          <a:bodyPr/>
          <a:lstStyle/>
          <a:p>
            <a:r>
              <a:rPr lang="en-US" sz="2000" dirty="0" smtClean="0"/>
              <a:t>Evaluating the time series of environmental approaches</a:t>
            </a:r>
            <a:endParaRPr lang="en-US" sz="2000" dirty="0"/>
          </a:p>
        </p:txBody>
      </p:sp>
      <p:sp>
        <p:nvSpPr>
          <p:cNvPr id="3" name="Content Placeholder 2"/>
          <p:cNvSpPr>
            <a:spLocks noGrp="1"/>
          </p:cNvSpPr>
          <p:nvPr>
            <p:ph idx="1"/>
          </p:nvPr>
        </p:nvSpPr>
        <p:spPr>
          <a:xfrm>
            <a:off x="457200" y="935665"/>
            <a:ext cx="8229600" cy="4632621"/>
          </a:xfrm>
        </p:spPr>
        <p:txBody>
          <a:bodyPr/>
          <a:lstStyle/>
          <a:p>
            <a:r>
              <a:rPr lang="en-US" dirty="0" smtClean="0"/>
              <a:t>How do a time series of suitability maps evolve? Converging on a commonality, or iteratively responding to epidemiological change?</a:t>
            </a:r>
          </a:p>
          <a:p>
            <a:endParaRPr lang="en-US" dirty="0" smtClean="0"/>
          </a:p>
          <a:p>
            <a:endParaRPr lang="en-US" dirty="0" smtClean="0"/>
          </a:p>
          <a:p>
            <a:endParaRPr lang="en-US" dirty="0"/>
          </a:p>
          <a:p>
            <a:endParaRPr lang="en-US" dirty="0" smtClean="0"/>
          </a:p>
          <a:p>
            <a:endParaRPr lang="en-US" dirty="0"/>
          </a:p>
          <a:p>
            <a:endParaRPr lang="en-US" dirty="0" smtClean="0"/>
          </a:p>
          <a:p>
            <a:endParaRPr lang="en-US" sz="1100" dirty="0" smtClean="0"/>
          </a:p>
          <a:p>
            <a:r>
              <a:rPr lang="en-US" dirty="0" smtClean="0"/>
              <a:t>Using information theory to provide insights as to how “new data” influences model evolution</a:t>
            </a:r>
            <a:endParaRPr lang="en-US" dirty="0"/>
          </a:p>
          <a:p>
            <a:r>
              <a:rPr lang="en-US" dirty="0"/>
              <a:t>Investigating the time series of </a:t>
            </a:r>
            <a:r>
              <a:rPr lang="en-US" dirty="0" err="1" smtClean="0"/>
              <a:t>Zika</a:t>
            </a:r>
            <a:endParaRPr lang="en-US" dirty="0"/>
          </a:p>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13</a:t>
            </a:fld>
            <a:endParaRPr lang="en-US"/>
          </a:p>
        </p:txBody>
      </p:sp>
      <p:pic>
        <p:nvPicPr>
          <p:cNvPr id="5" name="Picture 4"/>
          <p:cNvPicPr>
            <a:picLocks noChangeAspect="1"/>
          </p:cNvPicPr>
          <p:nvPr/>
        </p:nvPicPr>
        <p:blipFill>
          <a:blip r:embed="rId2"/>
          <a:stretch>
            <a:fillRect/>
          </a:stretch>
        </p:blipFill>
        <p:spPr>
          <a:xfrm>
            <a:off x="592950" y="2176067"/>
            <a:ext cx="2828571" cy="2561905"/>
          </a:xfrm>
          <a:prstGeom prst="rect">
            <a:avLst/>
          </a:prstGeom>
        </p:spPr>
      </p:pic>
      <p:pic>
        <p:nvPicPr>
          <p:cNvPr id="6" name="Picture 5"/>
          <p:cNvPicPr>
            <a:picLocks noChangeAspect="1"/>
          </p:cNvPicPr>
          <p:nvPr/>
        </p:nvPicPr>
        <p:blipFill>
          <a:blip r:embed="rId3"/>
          <a:stretch>
            <a:fillRect/>
          </a:stretch>
        </p:blipFill>
        <p:spPr>
          <a:xfrm>
            <a:off x="3273902" y="2102650"/>
            <a:ext cx="2533333" cy="2628571"/>
          </a:xfrm>
          <a:prstGeom prst="rect">
            <a:avLst/>
          </a:prstGeom>
        </p:spPr>
      </p:pic>
      <p:pic>
        <p:nvPicPr>
          <p:cNvPr id="7" name="Picture 6"/>
          <p:cNvPicPr>
            <a:picLocks noChangeAspect="1"/>
          </p:cNvPicPr>
          <p:nvPr/>
        </p:nvPicPr>
        <p:blipFill>
          <a:blip r:embed="rId3"/>
          <a:stretch>
            <a:fillRect/>
          </a:stretch>
        </p:blipFill>
        <p:spPr>
          <a:xfrm>
            <a:off x="5807235" y="2169316"/>
            <a:ext cx="2533333" cy="2628571"/>
          </a:xfrm>
          <a:prstGeom prst="rect">
            <a:avLst/>
          </a:prstGeom>
        </p:spPr>
      </p:pic>
      <p:sp>
        <p:nvSpPr>
          <p:cNvPr id="8" name="TextBox 7"/>
          <p:cNvSpPr txBox="1"/>
          <p:nvPr/>
        </p:nvSpPr>
        <p:spPr>
          <a:xfrm>
            <a:off x="139155" y="3947283"/>
            <a:ext cx="1868080" cy="261610"/>
          </a:xfrm>
          <a:prstGeom prst="rect">
            <a:avLst/>
          </a:prstGeom>
          <a:noFill/>
        </p:spPr>
        <p:txBody>
          <a:bodyPr wrap="square" rtlCol="0">
            <a:spAutoFit/>
          </a:bodyPr>
          <a:lstStyle/>
          <a:p>
            <a:pPr>
              <a:spcBef>
                <a:spcPts val="54"/>
              </a:spcBef>
              <a:buClr>
                <a:schemeClr val="accent1"/>
              </a:buClr>
              <a:buSzPct val="110000"/>
            </a:pPr>
            <a:r>
              <a:rPr lang="en-US" sz="1050" dirty="0" smtClean="0"/>
              <a:t>Hypothetical example</a:t>
            </a:r>
          </a:p>
        </p:txBody>
      </p:sp>
      <p:cxnSp>
        <p:nvCxnSpPr>
          <p:cNvPr id="10" name="Straight Arrow Connector 9"/>
          <p:cNvCxnSpPr/>
          <p:nvPr/>
        </p:nvCxnSpPr>
        <p:spPr>
          <a:xfrm flipV="1">
            <a:off x="3072809" y="2977120"/>
            <a:ext cx="607529" cy="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62287" y="2982436"/>
            <a:ext cx="607529" cy="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8139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9051"/>
            <a:ext cx="8229600" cy="832513"/>
          </a:xfrm>
        </p:spPr>
        <p:txBody>
          <a:bodyPr/>
          <a:lstStyle/>
          <a:p>
            <a:pPr marL="0" indent="0" algn="ctr">
              <a:buNone/>
            </a:pPr>
            <a:r>
              <a:rPr lang="en-US" sz="4000" dirty="0" smtClean="0"/>
              <a:t>Where </a:t>
            </a:r>
            <a:r>
              <a:rPr lang="en-US" sz="4000" dirty="0"/>
              <a:t>are we most vulnerable to continued transmission?</a:t>
            </a:r>
          </a:p>
          <a:p>
            <a:pPr marL="0" indent="0" algn="ctr">
              <a:buNone/>
            </a:pPr>
            <a:endParaRPr lang="en-US" sz="40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14</a:t>
            </a:fld>
            <a:endParaRPr lang="en-US"/>
          </a:p>
        </p:txBody>
      </p:sp>
    </p:spTree>
    <p:extLst>
      <p:ext uri="{BB962C8B-B14F-4D97-AF65-F5344CB8AC3E}">
        <p14:creationId xmlns:p14="http://schemas.microsoft.com/office/powerpoint/2010/main" val="40830724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those most vulnerable</a:t>
            </a:r>
            <a:endParaRPr lang="en-US" dirty="0"/>
          </a:p>
        </p:txBody>
      </p:sp>
      <p:sp>
        <p:nvSpPr>
          <p:cNvPr id="3" name="Content Placeholder 2"/>
          <p:cNvSpPr>
            <a:spLocks noGrp="1"/>
          </p:cNvSpPr>
          <p:nvPr>
            <p:ph idx="1"/>
          </p:nvPr>
        </p:nvSpPr>
        <p:spPr>
          <a:xfrm>
            <a:off x="457200" y="1142999"/>
            <a:ext cx="3639671" cy="4425287"/>
          </a:xfrm>
        </p:spPr>
        <p:txBody>
          <a:bodyPr/>
          <a:lstStyle/>
          <a:p>
            <a:pPr marL="0" indent="0">
              <a:buNone/>
            </a:pPr>
            <a:r>
              <a:rPr lang="en-US" dirty="0" smtClean="0"/>
              <a:t>“And I have come to </a:t>
            </a:r>
            <a:r>
              <a:rPr lang="en-US" dirty="0" err="1" smtClean="0"/>
              <a:t>realise</a:t>
            </a:r>
            <a:r>
              <a:rPr lang="en-US" dirty="0" smtClean="0"/>
              <a:t> that the world expects WHO to do three things. To keep the world safe, to improve health, and to serve the vulnerable”</a:t>
            </a:r>
          </a:p>
          <a:p>
            <a:pPr marL="0" indent="0">
              <a:buNone/>
            </a:pPr>
            <a:endParaRPr lang="en-US" dirty="0"/>
          </a:p>
          <a:p>
            <a:pPr marL="0" indent="0">
              <a:buNone/>
            </a:pPr>
            <a:r>
              <a:rPr lang="en-US" sz="1800" dirty="0" err="1" smtClean="0"/>
              <a:t>Tedros</a:t>
            </a:r>
            <a:r>
              <a:rPr lang="en-US" sz="1800" dirty="0" smtClean="0"/>
              <a:t> </a:t>
            </a:r>
            <a:r>
              <a:rPr lang="en-US" sz="1800" dirty="0" err="1" smtClean="0"/>
              <a:t>Adhanom</a:t>
            </a:r>
            <a:r>
              <a:rPr lang="en-US" sz="1800" dirty="0" smtClean="0"/>
              <a:t> Ghebreyesus</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15</a:t>
            </a:fld>
            <a:endParaRPr lang="en-US"/>
          </a:p>
        </p:txBody>
      </p:sp>
      <p:pic>
        <p:nvPicPr>
          <p:cNvPr id="2050"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787" y="1142999"/>
            <a:ext cx="4467937" cy="476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155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000" y="909000"/>
            <a:ext cx="5040000" cy="5040000"/>
          </a:xfrm>
          <a:prstGeom prst="rect">
            <a:avLst/>
          </a:prstGeom>
        </p:spPr>
      </p:pic>
      <p:sp>
        <p:nvSpPr>
          <p:cNvPr id="2" name="Title 1"/>
          <p:cNvSpPr>
            <a:spLocks noGrp="1"/>
          </p:cNvSpPr>
          <p:nvPr>
            <p:ph type="title"/>
          </p:nvPr>
        </p:nvSpPr>
        <p:spPr>
          <a:xfrm>
            <a:off x="457200" y="225734"/>
            <a:ext cx="8191500" cy="461665"/>
          </a:xfrm>
        </p:spPr>
        <p:txBody>
          <a:bodyPr/>
          <a:lstStyle/>
          <a:p>
            <a:r>
              <a:rPr lang="en-GB" sz="2400" dirty="0" smtClean="0"/>
              <a:t>Finding those most vulnerable to these pathogens</a:t>
            </a:r>
            <a:endParaRPr lang="en-GB" sz="24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16</a:t>
            </a:fld>
            <a:endParaRPr lang="en-US"/>
          </a:p>
        </p:txBody>
      </p:sp>
      <p:sp>
        <p:nvSpPr>
          <p:cNvPr id="7" name="5-Point Star 6"/>
          <p:cNvSpPr>
            <a:spLocks noChangeAspect="1"/>
          </p:cNvSpPr>
          <p:nvPr/>
        </p:nvSpPr>
        <p:spPr>
          <a:xfrm>
            <a:off x="3670057" y="2932870"/>
            <a:ext cx="180000" cy="1800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5-Point Star 7"/>
          <p:cNvSpPr>
            <a:spLocks noChangeAspect="1"/>
          </p:cNvSpPr>
          <p:nvPr/>
        </p:nvSpPr>
        <p:spPr>
          <a:xfrm>
            <a:off x="5629748" y="2932870"/>
            <a:ext cx="180000" cy="1800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5-Point Star 8"/>
          <p:cNvSpPr>
            <a:spLocks noChangeAspect="1"/>
          </p:cNvSpPr>
          <p:nvPr/>
        </p:nvSpPr>
        <p:spPr>
          <a:xfrm>
            <a:off x="4839718" y="3429000"/>
            <a:ext cx="180000" cy="1800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71852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52439"/>
            <a:ext cx="9197763" cy="4109638"/>
          </a:xfrm>
          <a:prstGeom prst="rect">
            <a:avLst/>
          </a:prstGeom>
        </p:spPr>
      </p:pic>
      <p:sp>
        <p:nvSpPr>
          <p:cNvPr id="2" name="Title 1"/>
          <p:cNvSpPr>
            <a:spLocks noGrp="1"/>
          </p:cNvSpPr>
          <p:nvPr>
            <p:ph type="title"/>
          </p:nvPr>
        </p:nvSpPr>
        <p:spPr>
          <a:xfrm>
            <a:off x="457200" y="225734"/>
            <a:ext cx="8191500" cy="523220"/>
          </a:xfrm>
        </p:spPr>
        <p:txBody>
          <a:bodyPr/>
          <a:lstStyle/>
          <a:p>
            <a:r>
              <a:rPr lang="en-GB" sz="2800" dirty="0"/>
              <a:t>Spatial Dynamics of Viral </a:t>
            </a:r>
            <a:r>
              <a:rPr lang="en-GB" sz="2800" dirty="0" err="1"/>
              <a:t>Hemorrhagic</a:t>
            </a:r>
            <a:r>
              <a:rPr lang="en-GB" sz="2800" dirty="0"/>
              <a:t> Fevers</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17</a:t>
            </a:fld>
            <a:endParaRPr lang="en-US"/>
          </a:p>
        </p:txBody>
      </p:sp>
      <p:sp>
        <p:nvSpPr>
          <p:cNvPr id="6" name="TextBox 5"/>
          <p:cNvSpPr txBox="1"/>
          <p:nvPr/>
        </p:nvSpPr>
        <p:spPr>
          <a:xfrm>
            <a:off x="217678" y="1325329"/>
            <a:ext cx="2104103" cy="646331"/>
          </a:xfrm>
          <a:prstGeom prst="rect">
            <a:avLst/>
          </a:prstGeom>
          <a:solidFill>
            <a:schemeClr val="bg1"/>
          </a:solidFill>
          <a:ln>
            <a:solidFill>
              <a:schemeClr val="tx1"/>
            </a:solidFill>
          </a:ln>
        </p:spPr>
        <p:txBody>
          <a:bodyPr wrap="square" rtlCol="0">
            <a:spAutoFit/>
          </a:bodyPr>
          <a:lstStyle/>
          <a:p>
            <a:pPr>
              <a:spcBef>
                <a:spcPts val="54"/>
              </a:spcBef>
              <a:buClr>
                <a:schemeClr val="accent1"/>
              </a:buClr>
              <a:buSzPct val="110000"/>
            </a:pPr>
            <a:r>
              <a:rPr lang="en-US" sz="1200" dirty="0" smtClean="0"/>
              <a:t>Species distribution modelling to define extent of zoonotic niche</a:t>
            </a:r>
          </a:p>
        </p:txBody>
      </p:sp>
      <p:sp>
        <p:nvSpPr>
          <p:cNvPr id="8" name="TextBox 7"/>
          <p:cNvSpPr txBox="1"/>
          <p:nvPr/>
        </p:nvSpPr>
        <p:spPr>
          <a:xfrm>
            <a:off x="4550280" y="5439103"/>
            <a:ext cx="1476324" cy="646331"/>
          </a:xfrm>
          <a:prstGeom prst="rect">
            <a:avLst/>
          </a:prstGeom>
          <a:solidFill>
            <a:schemeClr val="bg1"/>
          </a:solidFill>
          <a:ln>
            <a:solidFill>
              <a:schemeClr val="tx1"/>
            </a:solidFill>
          </a:ln>
        </p:spPr>
        <p:txBody>
          <a:bodyPr wrap="square" rtlCol="0">
            <a:spAutoFit/>
          </a:bodyPr>
          <a:lstStyle/>
          <a:p>
            <a:pPr>
              <a:spcBef>
                <a:spcPts val="54"/>
              </a:spcBef>
              <a:buClr>
                <a:schemeClr val="accent1"/>
              </a:buClr>
              <a:buSzPct val="110000"/>
            </a:pPr>
            <a:r>
              <a:rPr lang="en-US" sz="1200" dirty="0" smtClean="0"/>
              <a:t>Quantifying spatial heterogeneities in vulnerability</a:t>
            </a:r>
          </a:p>
        </p:txBody>
      </p:sp>
      <p:sp>
        <p:nvSpPr>
          <p:cNvPr id="9" name="TextBox 8"/>
          <p:cNvSpPr txBox="1"/>
          <p:nvPr/>
        </p:nvSpPr>
        <p:spPr>
          <a:xfrm>
            <a:off x="7371668" y="790774"/>
            <a:ext cx="1476324" cy="461665"/>
          </a:xfrm>
          <a:prstGeom prst="rect">
            <a:avLst/>
          </a:prstGeom>
          <a:solidFill>
            <a:schemeClr val="bg1"/>
          </a:solidFill>
          <a:ln>
            <a:solidFill>
              <a:schemeClr val="tx1"/>
            </a:solidFill>
          </a:ln>
        </p:spPr>
        <p:txBody>
          <a:bodyPr wrap="square" rtlCol="0">
            <a:spAutoFit/>
          </a:bodyPr>
          <a:lstStyle/>
          <a:p>
            <a:pPr>
              <a:spcBef>
                <a:spcPts val="54"/>
              </a:spcBef>
              <a:buClr>
                <a:schemeClr val="accent1"/>
              </a:buClr>
              <a:buSzPct val="110000"/>
            </a:pPr>
            <a:r>
              <a:rPr lang="en-US" sz="1200" dirty="0" smtClean="0"/>
              <a:t>Human movement modelling</a:t>
            </a:r>
          </a:p>
        </p:txBody>
      </p:sp>
      <p:cxnSp>
        <p:nvCxnSpPr>
          <p:cNvPr id="11" name="Straight Arrow Connector 10"/>
          <p:cNvCxnSpPr>
            <a:stCxn id="6" idx="2"/>
          </p:cNvCxnSpPr>
          <p:nvPr/>
        </p:nvCxnSpPr>
        <p:spPr>
          <a:xfrm>
            <a:off x="1269730" y="1971660"/>
            <a:ext cx="495460" cy="103393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p:cNvCxnSpPr>
          <p:nvPr/>
        </p:nvCxnSpPr>
        <p:spPr>
          <a:xfrm flipH="1" flipV="1">
            <a:off x="2186610" y="3332578"/>
            <a:ext cx="3101832" cy="210652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p:cNvCxnSpPr>
          <p:nvPr/>
        </p:nvCxnSpPr>
        <p:spPr>
          <a:xfrm flipH="1" flipV="1">
            <a:off x="3753016" y="3450866"/>
            <a:ext cx="1535426" cy="198823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p:cNvCxnSpPr>
          <p:nvPr/>
        </p:nvCxnSpPr>
        <p:spPr>
          <a:xfrm flipV="1">
            <a:off x="5288442" y="3379794"/>
            <a:ext cx="110494" cy="205930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p:cNvCxnSpPr>
          <p:nvPr/>
        </p:nvCxnSpPr>
        <p:spPr>
          <a:xfrm flipH="1">
            <a:off x="5573864" y="1252439"/>
            <a:ext cx="2535966" cy="166569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843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18</a:t>
            </a:fld>
            <a:endParaRPr lang="en-US"/>
          </a:p>
        </p:txBody>
      </p:sp>
      <p:sp>
        <p:nvSpPr>
          <p:cNvPr id="3" name="Rectangle 2"/>
          <p:cNvSpPr>
            <a:spLocks noChangeArrowheads="1"/>
          </p:cNvSpPr>
          <p:nvPr/>
        </p:nvSpPr>
        <p:spPr bwMode="auto">
          <a:xfrm>
            <a:off x="457199" y="1219199"/>
            <a:ext cx="124035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457200" y="1219200"/>
          <a:ext cx="8191500" cy="4832210"/>
        </p:xfrm>
        <a:graphic>
          <a:graphicData uri="http://schemas.openxmlformats.org/presentationml/2006/ole">
            <mc:AlternateContent xmlns:mc="http://schemas.openxmlformats.org/markup-compatibility/2006">
              <mc:Choice xmlns:v="urn:schemas-microsoft-com:vml" Requires="v">
                <p:oleObj spid="_x0000_s1041" name="Visio" r:id="rId3" imgW="4362258" imgH="2590800" progId="Visio.Drawing.15">
                  <p:embed/>
                </p:oleObj>
              </mc:Choice>
              <mc:Fallback>
                <p:oleObj name="Visio" r:id="rId3" imgW="4362258" imgH="2590800" progId="Visio.Drawing.15">
                  <p:embed/>
                  <p:pic>
                    <p:nvPicPr>
                      <p:cNvPr id="0" name=""/>
                      <p:cNvPicPr>
                        <a:picLocks noChangeAspect="1" noChangeArrowheads="1"/>
                      </p:cNvPicPr>
                      <p:nvPr/>
                    </p:nvPicPr>
                    <p:blipFill>
                      <a:blip r:embed="rId4"/>
                      <a:srcRect/>
                      <a:stretch>
                        <a:fillRect/>
                      </a:stretch>
                    </p:blipFill>
                    <p:spPr bwMode="auto">
                      <a:xfrm>
                        <a:off x="457200" y="1219200"/>
                        <a:ext cx="8191500" cy="4832210"/>
                      </a:xfrm>
                      <a:prstGeom prst="rect">
                        <a:avLst/>
                      </a:prstGeom>
                      <a:noFill/>
                    </p:spPr>
                  </p:pic>
                </p:oleObj>
              </mc:Fallback>
            </mc:AlternateContent>
          </a:graphicData>
        </a:graphic>
      </p:graphicFrame>
    </p:spTree>
    <p:extLst>
      <p:ext uri="{BB962C8B-B14F-4D97-AF65-F5344CB8AC3E}">
        <p14:creationId xmlns:p14="http://schemas.microsoft.com/office/powerpoint/2010/main" val="13309359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553998"/>
          </a:xfrm>
        </p:spPr>
        <p:txBody>
          <a:bodyPr/>
          <a:lstStyle/>
          <a:p>
            <a:r>
              <a:rPr lang="en-GB" dirty="0" smtClean="0"/>
              <a:t>Defining areas at-risk</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19</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050" y="843332"/>
            <a:ext cx="5257800" cy="5257800"/>
          </a:xfrm>
          <a:prstGeom prst="rect">
            <a:avLst/>
          </a:prstGeom>
          <a:effectLst>
            <a:softEdge rad="31750"/>
          </a:effectLst>
        </p:spPr>
      </p:pic>
      <p:sp>
        <p:nvSpPr>
          <p:cNvPr id="5" name="Rectangle 4"/>
          <p:cNvSpPr/>
          <p:nvPr/>
        </p:nvSpPr>
        <p:spPr>
          <a:xfrm>
            <a:off x="2213883" y="4429125"/>
            <a:ext cx="942975" cy="1495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9417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r>
              <a:rPr lang="en-US" dirty="0" smtClean="0"/>
              <a:t>Where could emergence occur?</a:t>
            </a:r>
          </a:p>
          <a:p>
            <a:r>
              <a:rPr lang="en-US" dirty="0" smtClean="0"/>
              <a:t>Where are we most vulnerable to continued transmission?</a:t>
            </a:r>
          </a:p>
          <a:p>
            <a:r>
              <a:rPr lang="en-US" dirty="0" smtClean="0"/>
              <a:t>How should we prepare and track progress?</a:t>
            </a:r>
          </a:p>
          <a:p>
            <a:endParaRPr lang="en-US" dirty="0"/>
          </a:p>
          <a:p>
            <a:pPr marL="0" indent="0">
              <a:buNone/>
            </a:pPr>
            <a:r>
              <a:rPr lang="en-US" b="1" u="sng" dirty="0" smtClean="0"/>
              <a:t>AIM</a:t>
            </a:r>
          </a:p>
          <a:p>
            <a:r>
              <a:rPr lang="en-US" dirty="0" smtClean="0"/>
              <a:t>To synthesize existing global information to provide data-driven evaluations of these questions</a:t>
            </a:r>
          </a:p>
          <a:p>
            <a:endParaRPr lang="en-US" dirty="0"/>
          </a:p>
          <a:p>
            <a:pPr marL="0" indent="0">
              <a:buNone/>
            </a:pPr>
            <a:r>
              <a:rPr lang="en-US" dirty="0" smtClean="0"/>
              <a:t>Today will look at some approaches to this, and what we can do to iterate and improve</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a:t>
            </a:fld>
            <a:endParaRPr lang="en-US"/>
          </a:p>
        </p:txBody>
      </p:sp>
    </p:spTree>
    <p:extLst>
      <p:ext uri="{BB962C8B-B14F-4D97-AF65-F5344CB8AC3E}">
        <p14:creationId xmlns:p14="http://schemas.microsoft.com/office/powerpoint/2010/main" val="31745713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a:t>
            </a:r>
            <a:r>
              <a:rPr lang="en-GB" dirty="0" smtClean="0"/>
              <a:t>1 – </a:t>
            </a:r>
            <a:r>
              <a:rPr lang="en-GB" dirty="0" err="1" smtClean="0"/>
              <a:t>Spillover</a:t>
            </a:r>
            <a:r>
              <a:rPr lang="en-GB" dirty="0" smtClean="0"/>
              <a:t> Potential</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20</a:t>
            </a:fld>
            <a:endParaRPr lang="en-US"/>
          </a:p>
        </p:txBody>
      </p:sp>
      <p:pic>
        <p:nvPicPr>
          <p:cNvPr id="7" name="Picture 6"/>
          <p:cNvPicPr>
            <a:picLocks noChangeAspect="1"/>
          </p:cNvPicPr>
          <p:nvPr/>
        </p:nvPicPr>
        <p:blipFill>
          <a:blip r:embed="rId3"/>
          <a:stretch>
            <a:fillRect/>
          </a:stretch>
        </p:blipFill>
        <p:spPr>
          <a:xfrm>
            <a:off x="1112520" y="908254"/>
            <a:ext cx="5013960" cy="5071813"/>
          </a:xfrm>
          <a:prstGeom prst="rect">
            <a:avLst/>
          </a:prstGeom>
        </p:spPr>
      </p:pic>
      <p:sp>
        <p:nvSpPr>
          <p:cNvPr id="3" name="TextBox 2"/>
          <p:cNvSpPr txBox="1"/>
          <p:nvPr/>
        </p:nvSpPr>
        <p:spPr>
          <a:xfrm>
            <a:off x="5988050" y="5795401"/>
            <a:ext cx="3600450" cy="369332"/>
          </a:xfrm>
          <a:prstGeom prst="rect">
            <a:avLst/>
          </a:prstGeom>
          <a:noFill/>
        </p:spPr>
        <p:txBody>
          <a:bodyPr wrap="square" rtlCol="0">
            <a:spAutoFit/>
          </a:bodyPr>
          <a:lstStyle/>
          <a:p>
            <a:pPr>
              <a:spcBef>
                <a:spcPts val="54"/>
              </a:spcBef>
              <a:buClr>
                <a:schemeClr val="accent1"/>
              </a:buClr>
              <a:buSzPct val="110000"/>
            </a:pPr>
            <a:r>
              <a:rPr lang="en-US" sz="1800" dirty="0" smtClean="0"/>
              <a:t>Pigott </a:t>
            </a:r>
            <a:r>
              <a:rPr lang="en-US" sz="1800" i="1" dirty="0" smtClean="0"/>
              <a:t>et al.</a:t>
            </a:r>
            <a:r>
              <a:rPr lang="en-US" sz="1800" dirty="0" smtClean="0"/>
              <a:t> 2017 The Lancet</a:t>
            </a:r>
          </a:p>
        </p:txBody>
      </p:sp>
    </p:spTree>
    <p:extLst>
      <p:ext uri="{BB962C8B-B14F-4D97-AF65-F5344CB8AC3E}">
        <p14:creationId xmlns:p14="http://schemas.microsoft.com/office/powerpoint/2010/main" val="40418586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vulnerabilities in rapid detection?</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21</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685" y="779732"/>
            <a:ext cx="5191685" cy="5261843"/>
          </a:xfrm>
          <a:prstGeom prst="rect">
            <a:avLst/>
          </a:prstGeom>
        </p:spPr>
      </p:pic>
    </p:spTree>
    <p:extLst>
      <p:ext uri="{BB962C8B-B14F-4D97-AF65-F5344CB8AC3E}">
        <p14:creationId xmlns:p14="http://schemas.microsoft.com/office/powerpoint/2010/main" val="16804490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523220"/>
          </a:xfrm>
        </p:spPr>
        <p:txBody>
          <a:bodyPr/>
          <a:lstStyle/>
          <a:p>
            <a:r>
              <a:rPr lang="en-US" sz="2800" dirty="0" smtClean="0"/>
              <a:t>Composite Indicator of Outbreak Receptivity</a:t>
            </a:r>
            <a:endParaRPr lang="en-US" sz="28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44930"/>
            <a:ext cx="8463352" cy="3851910"/>
          </a:xfrm>
          <a:prstGeom prst="rect">
            <a:avLst/>
          </a:prstGeom>
          <a:noFill/>
          <a:ln>
            <a:noFill/>
          </a:ln>
        </p:spPr>
      </p:pic>
    </p:spTree>
    <p:extLst>
      <p:ext uri="{BB962C8B-B14F-4D97-AF65-F5344CB8AC3E}">
        <p14:creationId xmlns:p14="http://schemas.microsoft.com/office/powerpoint/2010/main" val="38762267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Outbreak Receptivity</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23</a:t>
            </a:fld>
            <a:endParaRPr lang="en-US"/>
          </a:p>
        </p:txBody>
      </p:sp>
      <p:pic>
        <p:nvPicPr>
          <p:cNvPr id="5" name="Picture 4" descr="I:\Geospatial\Pandemic preparedness\VHFs\Manuscript\03 Figures\3_21_2017\Figure_4.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115" y="1069405"/>
            <a:ext cx="4745446" cy="4805655"/>
          </a:xfrm>
          <a:prstGeom prst="rect">
            <a:avLst/>
          </a:prstGeom>
          <a:noFill/>
          <a:ln>
            <a:noFill/>
          </a:ln>
        </p:spPr>
      </p:pic>
      <p:sp>
        <p:nvSpPr>
          <p:cNvPr id="6" name="TextBox 5"/>
          <p:cNvSpPr txBox="1"/>
          <p:nvPr/>
        </p:nvSpPr>
        <p:spPr>
          <a:xfrm>
            <a:off x="5988050" y="5795401"/>
            <a:ext cx="3600450" cy="369332"/>
          </a:xfrm>
          <a:prstGeom prst="rect">
            <a:avLst/>
          </a:prstGeom>
          <a:noFill/>
        </p:spPr>
        <p:txBody>
          <a:bodyPr wrap="square" rtlCol="0">
            <a:spAutoFit/>
          </a:bodyPr>
          <a:lstStyle/>
          <a:p>
            <a:pPr>
              <a:spcBef>
                <a:spcPts val="54"/>
              </a:spcBef>
              <a:buClr>
                <a:schemeClr val="accent1"/>
              </a:buClr>
              <a:buSzPct val="110000"/>
            </a:pPr>
            <a:r>
              <a:rPr lang="en-US" sz="1800" dirty="0" smtClean="0"/>
              <a:t>Pigott </a:t>
            </a:r>
            <a:r>
              <a:rPr lang="en-US" sz="1800" i="1" dirty="0" smtClean="0"/>
              <a:t>et al.</a:t>
            </a:r>
            <a:r>
              <a:rPr lang="en-US" sz="1800" dirty="0" smtClean="0"/>
              <a:t> 2017 The Lancet</a:t>
            </a:r>
          </a:p>
        </p:txBody>
      </p:sp>
    </p:spTree>
    <p:extLst>
      <p:ext uri="{BB962C8B-B14F-4D97-AF65-F5344CB8AC3E}">
        <p14:creationId xmlns:p14="http://schemas.microsoft.com/office/powerpoint/2010/main" val="28986212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2 – </a:t>
            </a:r>
            <a:r>
              <a:rPr lang="en-GB" dirty="0" smtClean="0"/>
              <a:t>Outbreak Potential</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24</a:t>
            </a:fld>
            <a:endParaRPr lang="en-US"/>
          </a:p>
        </p:txBody>
      </p:sp>
      <p:pic>
        <p:nvPicPr>
          <p:cNvPr id="5" name="Picture 4"/>
          <p:cNvPicPr>
            <a:picLocks noChangeAspect="1"/>
          </p:cNvPicPr>
          <p:nvPr/>
        </p:nvPicPr>
        <p:blipFill>
          <a:blip r:embed="rId3"/>
          <a:stretch>
            <a:fillRect/>
          </a:stretch>
        </p:blipFill>
        <p:spPr>
          <a:xfrm>
            <a:off x="457200" y="779732"/>
            <a:ext cx="5188202" cy="5261103"/>
          </a:xfrm>
          <a:prstGeom prst="rect">
            <a:avLst/>
          </a:prstGeom>
        </p:spPr>
      </p:pic>
      <p:sp>
        <p:nvSpPr>
          <p:cNvPr id="6" name="TextBox 5"/>
          <p:cNvSpPr txBox="1"/>
          <p:nvPr/>
        </p:nvSpPr>
        <p:spPr>
          <a:xfrm>
            <a:off x="5988050" y="5795401"/>
            <a:ext cx="3600450" cy="369332"/>
          </a:xfrm>
          <a:prstGeom prst="rect">
            <a:avLst/>
          </a:prstGeom>
          <a:noFill/>
        </p:spPr>
        <p:txBody>
          <a:bodyPr wrap="square" rtlCol="0">
            <a:spAutoFit/>
          </a:bodyPr>
          <a:lstStyle/>
          <a:p>
            <a:pPr>
              <a:spcBef>
                <a:spcPts val="54"/>
              </a:spcBef>
              <a:buClr>
                <a:schemeClr val="accent1"/>
              </a:buClr>
              <a:buSzPct val="110000"/>
            </a:pPr>
            <a:r>
              <a:rPr lang="en-US" sz="1800" dirty="0" smtClean="0"/>
              <a:t>Pigott </a:t>
            </a:r>
            <a:r>
              <a:rPr lang="en-US" sz="1800" i="1" dirty="0" smtClean="0"/>
              <a:t>et al.</a:t>
            </a:r>
            <a:r>
              <a:rPr lang="en-US" sz="1800" dirty="0" smtClean="0"/>
              <a:t> 2017 The Lancet</a:t>
            </a:r>
          </a:p>
        </p:txBody>
      </p:sp>
    </p:spTree>
    <p:extLst>
      <p:ext uri="{BB962C8B-B14F-4D97-AF65-F5344CB8AC3E}">
        <p14:creationId xmlns:p14="http://schemas.microsoft.com/office/powerpoint/2010/main" val="408767110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metrics</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25</a:t>
            </a:fld>
            <a:endParaRPr lang="en-US"/>
          </a:p>
        </p:txBody>
      </p:sp>
      <p:pic>
        <p:nvPicPr>
          <p:cNvPr id="7" name="Picture 6" descr="J:\temp\letoui\David's Dagobah\Travel Time.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7" y="1360279"/>
            <a:ext cx="4114800" cy="4169027"/>
          </a:xfrm>
          <a:prstGeom prst="rect">
            <a:avLst/>
          </a:prstGeom>
          <a:noFill/>
          <a:ln>
            <a:noFill/>
          </a:ln>
        </p:spPr>
      </p:pic>
      <p:pic>
        <p:nvPicPr>
          <p:cNvPr id="8" name="Picture 7" descr="I:\Geospatial\Pandemic preparedness\VHFs\Manuscript\03 Figures\6_6_2017_Resubmission\SI\Covariates\Flight.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318" y="1342269"/>
            <a:ext cx="4114800" cy="4187037"/>
          </a:xfrm>
          <a:prstGeom prst="rect">
            <a:avLst/>
          </a:prstGeom>
          <a:noFill/>
          <a:ln>
            <a:noFill/>
          </a:ln>
        </p:spPr>
      </p:pic>
      <p:sp>
        <p:nvSpPr>
          <p:cNvPr id="6" name="TextBox 5"/>
          <p:cNvSpPr txBox="1"/>
          <p:nvPr/>
        </p:nvSpPr>
        <p:spPr>
          <a:xfrm>
            <a:off x="5988050" y="5795401"/>
            <a:ext cx="3600450" cy="369332"/>
          </a:xfrm>
          <a:prstGeom prst="rect">
            <a:avLst/>
          </a:prstGeom>
          <a:noFill/>
        </p:spPr>
        <p:txBody>
          <a:bodyPr wrap="square" rtlCol="0">
            <a:spAutoFit/>
          </a:bodyPr>
          <a:lstStyle/>
          <a:p>
            <a:pPr>
              <a:spcBef>
                <a:spcPts val="54"/>
              </a:spcBef>
              <a:buClr>
                <a:schemeClr val="accent1"/>
              </a:buClr>
              <a:buSzPct val="110000"/>
            </a:pPr>
            <a:r>
              <a:rPr lang="en-US" sz="1800" dirty="0" smtClean="0"/>
              <a:t>Pigott </a:t>
            </a:r>
            <a:r>
              <a:rPr lang="en-US" sz="1800" i="1" dirty="0" smtClean="0"/>
              <a:t>et al.</a:t>
            </a:r>
            <a:r>
              <a:rPr lang="en-US" sz="1800" dirty="0" smtClean="0"/>
              <a:t> 2017 The Lancet</a:t>
            </a:r>
          </a:p>
        </p:txBody>
      </p:sp>
    </p:spTree>
    <p:extLst>
      <p:ext uri="{BB962C8B-B14F-4D97-AF65-F5344CB8AC3E}">
        <p14:creationId xmlns:p14="http://schemas.microsoft.com/office/powerpoint/2010/main" val="38327398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3 – </a:t>
            </a:r>
            <a:r>
              <a:rPr lang="en-GB" dirty="0" smtClean="0"/>
              <a:t>Epidemic Potential</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26</a:t>
            </a:fld>
            <a:endParaRPr lang="en-US"/>
          </a:p>
        </p:txBody>
      </p:sp>
      <p:pic>
        <p:nvPicPr>
          <p:cNvPr id="6" name="Picture 5"/>
          <p:cNvPicPr>
            <a:picLocks noChangeAspect="1"/>
          </p:cNvPicPr>
          <p:nvPr/>
        </p:nvPicPr>
        <p:blipFill>
          <a:blip r:embed="rId3"/>
          <a:stretch>
            <a:fillRect/>
          </a:stretch>
        </p:blipFill>
        <p:spPr>
          <a:xfrm>
            <a:off x="247038" y="1371600"/>
            <a:ext cx="8565282" cy="4295476"/>
          </a:xfrm>
          <a:prstGeom prst="rect">
            <a:avLst/>
          </a:prstGeom>
        </p:spPr>
      </p:pic>
      <p:sp>
        <p:nvSpPr>
          <p:cNvPr id="5" name="TextBox 4"/>
          <p:cNvSpPr txBox="1"/>
          <p:nvPr/>
        </p:nvSpPr>
        <p:spPr>
          <a:xfrm>
            <a:off x="5988050" y="5795401"/>
            <a:ext cx="3600450" cy="369332"/>
          </a:xfrm>
          <a:prstGeom prst="rect">
            <a:avLst/>
          </a:prstGeom>
          <a:noFill/>
        </p:spPr>
        <p:txBody>
          <a:bodyPr wrap="square" rtlCol="0">
            <a:spAutoFit/>
          </a:bodyPr>
          <a:lstStyle/>
          <a:p>
            <a:pPr>
              <a:spcBef>
                <a:spcPts val="54"/>
              </a:spcBef>
              <a:buClr>
                <a:schemeClr val="accent1"/>
              </a:buClr>
              <a:buSzPct val="110000"/>
            </a:pPr>
            <a:r>
              <a:rPr lang="en-US" sz="1800" dirty="0" smtClean="0"/>
              <a:t>Pigott </a:t>
            </a:r>
            <a:r>
              <a:rPr lang="en-US" sz="1800" i="1" dirty="0" smtClean="0"/>
              <a:t>et al.</a:t>
            </a:r>
            <a:r>
              <a:rPr lang="en-US" sz="1800" dirty="0" smtClean="0"/>
              <a:t> 2017 The Lancet</a:t>
            </a:r>
          </a:p>
        </p:txBody>
      </p:sp>
    </p:spTree>
    <p:extLst>
      <p:ext uri="{BB962C8B-B14F-4D97-AF65-F5344CB8AC3E}">
        <p14:creationId xmlns:p14="http://schemas.microsoft.com/office/powerpoint/2010/main" val="16835437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9051"/>
            <a:ext cx="8229600" cy="832513"/>
          </a:xfrm>
        </p:spPr>
        <p:txBody>
          <a:bodyPr/>
          <a:lstStyle/>
          <a:p>
            <a:pPr marL="0" indent="0">
              <a:buNone/>
            </a:pPr>
            <a:r>
              <a:rPr lang="en-US" sz="3200" dirty="0"/>
              <a:t>How should we prepare and track progress?</a:t>
            </a:r>
          </a:p>
          <a:p>
            <a:pPr marL="0" indent="0" algn="ctr">
              <a:buNone/>
            </a:pPr>
            <a:endParaRPr lang="en-US" sz="32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27</a:t>
            </a:fld>
            <a:endParaRPr lang="en-US"/>
          </a:p>
        </p:txBody>
      </p:sp>
    </p:spTree>
    <p:extLst>
      <p:ext uri="{BB962C8B-B14F-4D97-AF65-F5344CB8AC3E}">
        <p14:creationId xmlns:p14="http://schemas.microsoft.com/office/powerpoint/2010/main" val="211638331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those most vulnerable</a:t>
            </a:r>
            <a:endParaRPr lang="en-US" dirty="0"/>
          </a:p>
        </p:txBody>
      </p:sp>
      <p:sp>
        <p:nvSpPr>
          <p:cNvPr id="3" name="Content Placeholder 2"/>
          <p:cNvSpPr>
            <a:spLocks noGrp="1"/>
          </p:cNvSpPr>
          <p:nvPr>
            <p:ph idx="1"/>
          </p:nvPr>
        </p:nvSpPr>
        <p:spPr>
          <a:xfrm>
            <a:off x="457200" y="1142999"/>
            <a:ext cx="3639671" cy="4425287"/>
          </a:xfrm>
        </p:spPr>
        <p:txBody>
          <a:bodyPr/>
          <a:lstStyle/>
          <a:p>
            <a:pPr marL="0" indent="0">
              <a:buNone/>
            </a:pPr>
            <a:r>
              <a:rPr lang="en-US" dirty="0" smtClean="0"/>
              <a:t>“And I have come to </a:t>
            </a:r>
            <a:r>
              <a:rPr lang="en-US" dirty="0" err="1" smtClean="0"/>
              <a:t>realise</a:t>
            </a:r>
            <a:r>
              <a:rPr lang="en-US" dirty="0" smtClean="0"/>
              <a:t> that the world expects WHO to do three things. To keep the world safe, to improve health, and to serve the vulnerable”</a:t>
            </a:r>
          </a:p>
          <a:p>
            <a:pPr marL="0" indent="0">
              <a:buNone/>
            </a:pPr>
            <a:endParaRPr lang="en-US" dirty="0"/>
          </a:p>
          <a:p>
            <a:pPr marL="0" indent="0">
              <a:buNone/>
            </a:pPr>
            <a:r>
              <a:rPr lang="en-US" sz="1800" dirty="0" err="1" smtClean="0"/>
              <a:t>Tedros</a:t>
            </a:r>
            <a:r>
              <a:rPr lang="en-US" sz="1800" dirty="0" smtClean="0"/>
              <a:t> </a:t>
            </a:r>
            <a:r>
              <a:rPr lang="en-US" sz="1800" dirty="0" err="1" smtClean="0"/>
              <a:t>Adhanom</a:t>
            </a:r>
            <a:r>
              <a:rPr lang="en-US" sz="1800" dirty="0" smtClean="0"/>
              <a:t> Ghebreyesus</a:t>
            </a:r>
          </a:p>
          <a:p>
            <a:pPr marL="0" indent="0">
              <a:buNone/>
            </a:pPr>
            <a:endParaRPr lang="en-US" sz="1800" dirty="0"/>
          </a:p>
          <a:p>
            <a:pPr marL="0" indent="0">
              <a:buNone/>
            </a:pPr>
            <a:r>
              <a:rPr lang="en-US" sz="1800" dirty="0" smtClean="0"/>
              <a:t>Aim to make a billion people safer from public health emergencies</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28</a:t>
            </a:fld>
            <a:endParaRPr lang="en-US"/>
          </a:p>
        </p:txBody>
      </p:sp>
      <p:pic>
        <p:nvPicPr>
          <p:cNvPr id="2050"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787" y="1142999"/>
            <a:ext cx="4467937" cy="476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7605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553998"/>
          </a:xfrm>
        </p:spPr>
        <p:txBody>
          <a:bodyPr/>
          <a:lstStyle/>
          <a:p>
            <a:r>
              <a:rPr lang="en-US" dirty="0" smtClean="0"/>
              <a:t>Joint External Evaluations</a:t>
            </a:r>
            <a:endParaRPr lang="en-US" dirty="0"/>
          </a:p>
        </p:txBody>
      </p:sp>
      <p:sp>
        <p:nvSpPr>
          <p:cNvPr id="3" name="Content Placeholder 2"/>
          <p:cNvSpPr>
            <a:spLocks noGrp="1"/>
          </p:cNvSpPr>
          <p:nvPr>
            <p:ph idx="1"/>
          </p:nvPr>
        </p:nvSpPr>
        <p:spPr>
          <a:xfrm>
            <a:off x="4470400" y="1142999"/>
            <a:ext cx="4216400" cy="4425287"/>
          </a:xfrm>
        </p:spPr>
        <p:txBody>
          <a:bodyPr/>
          <a:lstStyle/>
          <a:p>
            <a:r>
              <a:rPr lang="en-US" dirty="0" smtClean="0"/>
              <a:t>Identifying regions where outbreak potential overlap with poor preparedness scores from JEEs </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29</a:t>
            </a:fld>
            <a:endParaRPr lang="en-US"/>
          </a:p>
        </p:txBody>
      </p:sp>
      <p:pic>
        <p:nvPicPr>
          <p:cNvPr id="5" name="Picture 4"/>
          <p:cNvPicPr>
            <a:picLocks noChangeAspect="1"/>
          </p:cNvPicPr>
          <p:nvPr/>
        </p:nvPicPr>
        <p:blipFill>
          <a:blip r:embed="rId2"/>
          <a:stretch>
            <a:fillRect/>
          </a:stretch>
        </p:blipFill>
        <p:spPr>
          <a:xfrm>
            <a:off x="392962" y="779732"/>
            <a:ext cx="3699142" cy="5239671"/>
          </a:xfrm>
          <a:prstGeom prst="rect">
            <a:avLst/>
          </a:prstGeom>
        </p:spPr>
      </p:pic>
    </p:spTree>
    <p:extLst>
      <p:ext uri="{BB962C8B-B14F-4D97-AF65-F5344CB8AC3E}">
        <p14:creationId xmlns:p14="http://schemas.microsoft.com/office/powerpoint/2010/main" val="3149439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9051"/>
            <a:ext cx="8229600" cy="832513"/>
          </a:xfrm>
        </p:spPr>
        <p:txBody>
          <a:bodyPr/>
          <a:lstStyle/>
          <a:p>
            <a:pPr marL="0" indent="0" algn="ctr">
              <a:buNone/>
            </a:pPr>
            <a:r>
              <a:rPr lang="en-US" sz="4000" dirty="0" smtClean="0"/>
              <a:t>Where could emergence occur?</a:t>
            </a:r>
            <a:endParaRPr lang="en-US" sz="40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3</a:t>
            </a:fld>
            <a:endParaRPr lang="en-US"/>
          </a:p>
        </p:txBody>
      </p:sp>
    </p:spTree>
    <p:extLst>
      <p:ext uri="{BB962C8B-B14F-4D97-AF65-F5344CB8AC3E}">
        <p14:creationId xmlns:p14="http://schemas.microsoft.com/office/powerpoint/2010/main" val="171213017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JEEs with outbreak receptivity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300" y="779444"/>
            <a:ext cx="4241800" cy="4299722"/>
          </a:xfrm>
          <a:prstGeom prst="rect">
            <a:avLst/>
          </a:prstGeom>
        </p:spPr>
      </p:pic>
      <p:pic>
        <p:nvPicPr>
          <p:cNvPr id="5" name="Picture 4" descr="I:\Geospatial\Pandemic preparedness\VHFs\Manuscript\03 Figures\3_21_2017\Figure_4.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132" y="779732"/>
            <a:ext cx="4245568" cy="4299434"/>
          </a:xfrm>
          <a:prstGeom prst="rect">
            <a:avLst/>
          </a:prstGeom>
          <a:noFill/>
          <a:ln>
            <a:noFill/>
          </a:ln>
        </p:spPr>
      </p:pic>
      <p:sp>
        <p:nvSpPr>
          <p:cNvPr id="6" name="Content Placeholder 2"/>
          <p:cNvSpPr>
            <a:spLocks noGrp="1"/>
          </p:cNvSpPr>
          <p:nvPr>
            <p:ph idx="1"/>
          </p:nvPr>
        </p:nvSpPr>
        <p:spPr>
          <a:xfrm>
            <a:off x="443706" y="5115459"/>
            <a:ext cx="8420894" cy="2295524"/>
          </a:xfrm>
        </p:spPr>
        <p:txBody>
          <a:bodyPr/>
          <a:lstStyle/>
          <a:p>
            <a:r>
              <a:rPr lang="en-US" sz="1500" dirty="0"/>
              <a:t>Where both red, indicative of areas vulnerable to outbreaks with no established framework or action plan to counter</a:t>
            </a:r>
          </a:p>
          <a:p>
            <a:r>
              <a:rPr lang="en-US" sz="1500" dirty="0"/>
              <a:t>Focus on intersection of mismatched resources and high population density</a:t>
            </a:r>
          </a:p>
        </p:txBody>
      </p:sp>
    </p:spTree>
    <p:extLst>
      <p:ext uri="{BB962C8B-B14F-4D97-AF65-F5344CB8AC3E}">
        <p14:creationId xmlns:p14="http://schemas.microsoft.com/office/powerpoint/2010/main" val="38939273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External Evaluations</a:t>
            </a:r>
            <a:endParaRPr lang="en-US" dirty="0"/>
          </a:p>
        </p:txBody>
      </p:sp>
      <p:sp>
        <p:nvSpPr>
          <p:cNvPr id="3" name="Content Placeholder 2"/>
          <p:cNvSpPr>
            <a:spLocks noGrp="1"/>
          </p:cNvSpPr>
          <p:nvPr>
            <p:ph idx="1"/>
          </p:nvPr>
        </p:nvSpPr>
        <p:spPr>
          <a:xfrm>
            <a:off x="4552950" y="1258197"/>
            <a:ext cx="4011613" cy="3318965"/>
          </a:xfrm>
        </p:spPr>
        <p:txBody>
          <a:bodyPr/>
          <a:lstStyle/>
          <a:p>
            <a:r>
              <a:rPr lang="en-US" dirty="0" smtClean="0"/>
              <a:t>Lacking in geographic completeness</a:t>
            </a:r>
          </a:p>
          <a:p>
            <a:r>
              <a:rPr lang="en-US" dirty="0" smtClean="0"/>
              <a:t>Nine African nations to date have undertaken evaluation AND made it publically available</a:t>
            </a:r>
          </a:p>
          <a:p>
            <a:r>
              <a:rPr lang="en-US" dirty="0" smtClean="0"/>
              <a:t>Current combined highest score is Armenia (213), United States (205), and Finland (203)</a:t>
            </a:r>
          </a:p>
          <a:p>
            <a:r>
              <a:rPr lang="en-US" dirty="0" smtClean="0"/>
              <a:t>Is this tractable through time?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245" y="1575835"/>
            <a:ext cx="3698198" cy="3748697"/>
          </a:xfrm>
          <a:prstGeom prst="rect">
            <a:avLst/>
          </a:prstGeom>
        </p:spPr>
      </p:pic>
    </p:spTree>
    <p:extLst>
      <p:ext uri="{BB962C8B-B14F-4D97-AF65-F5344CB8AC3E}">
        <p14:creationId xmlns:p14="http://schemas.microsoft.com/office/powerpoint/2010/main" val="782406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461665"/>
          </a:xfrm>
        </p:spPr>
        <p:txBody>
          <a:bodyPr/>
          <a:lstStyle/>
          <a:p>
            <a:r>
              <a:rPr lang="en-US" sz="2400" dirty="0" smtClean="0"/>
              <a:t>Is there a meaningful measure of improvement?</a:t>
            </a:r>
            <a:endParaRPr lang="en-US" sz="2400" dirty="0"/>
          </a:p>
        </p:txBody>
      </p:sp>
      <p:sp>
        <p:nvSpPr>
          <p:cNvPr id="3" name="Content Placeholder 2"/>
          <p:cNvSpPr>
            <a:spLocks noGrp="1"/>
          </p:cNvSpPr>
          <p:nvPr>
            <p:ph idx="1"/>
          </p:nvPr>
        </p:nvSpPr>
        <p:spPr/>
        <p:txBody>
          <a:bodyPr/>
          <a:lstStyle/>
          <a:p>
            <a:r>
              <a:rPr lang="en-US" dirty="0" smtClean="0"/>
              <a:t>Diagnostic lag?</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32</a:t>
            </a:fld>
            <a:endParaRPr lang="en-US"/>
          </a:p>
        </p:txBody>
      </p:sp>
      <p:pic>
        <p:nvPicPr>
          <p:cNvPr id="2050" name="Picture 2" descr="Large image of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31518"/>
            <a:ext cx="7772400" cy="3947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505833" y="1731518"/>
            <a:ext cx="6066667" cy="942857"/>
          </a:xfrm>
          <a:prstGeom prst="rect">
            <a:avLst/>
          </a:prstGeom>
        </p:spPr>
      </p:pic>
    </p:spTree>
    <p:extLst>
      <p:ext uri="{BB962C8B-B14F-4D97-AF65-F5344CB8AC3E}">
        <p14:creationId xmlns:p14="http://schemas.microsoft.com/office/powerpoint/2010/main" val="235730150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2"/>
          <a:stretch>
            <a:fillRect/>
          </a:stretch>
        </p:blipFill>
        <p:spPr>
          <a:xfrm>
            <a:off x="575581" y="1108101"/>
            <a:ext cx="7671816" cy="5056632"/>
          </a:xfrm>
          <a:prstGeom prst="rect">
            <a:avLst/>
          </a:prstGeom>
        </p:spPr>
      </p:pic>
      <p:sp>
        <p:nvSpPr>
          <p:cNvPr id="2" name="Title 1"/>
          <p:cNvSpPr>
            <a:spLocks noGrp="1"/>
          </p:cNvSpPr>
          <p:nvPr>
            <p:ph type="title"/>
          </p:nvPr>
        </p:nvSpPr>
        <p:spPr>
          <a:xfrm>
            <a:off x="457200" y="225734"/>
            <a:ext cx="8191500" cy="461665"/>
          </a:xfrm>
        </p:spPr>
        <p:txBody>
          <a:bodyPr/>
          <a:lstStyle/>
          <a:p>
            <a:r>
              <a:rPr lang="en-US" sz="2400" dirty="0"/>
              <a:t>Is there a meaningful measure of improvement?</a:t>
            </a:r>
          </a:p>
        </p:txBody>
      </p:sp>
      <p:sp>
        <p:nvSpPr>
          <p:cNvPr id="3" name="Content Placeholder 2"/>
          <p:cNvSpPr>
            <a:spLocks noGrp="1"/>
          </p:cNvSpPr>
          <p:nvPr>
            <p:ph idx="1"/>
          </p:nvPr>
        </p:nvSpPr>
        <p:spPr>
          <a:xfrm>
            <a:off x="457200" y="861881"/>
            <a:ext cx="8229600" cy="4706406"/>
          </a:xfrm>
        </p:spPr>
        <p:txBody>
          <a:bodyPr/>
          <a:lstStyle/>
          <a:p>
            <a:r>
              <a:rPr lang="en-US" dirty="0" smtClean="0"/>
              <a:t>Amenable mortality and case fatality rates? Potential for benchmarking?</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33</a:t>
            </a:fld>
            <a:endParaRPr lang="en-US"/>
          </a:p>
        </p:txBody>
      </p:sp>
      <p:sp>
        <p:nvSpPr>
          <p:cNvPr id="6" name="Rectangle 5"/>
          <p:cNvSpPr/>
          <p:nvPr/>
        </p:nvSpPr>
        <p:spPr>
          <a:xfrm>
            <a:off x="3616215" y="2178722"/>
            <a:ext cx="928489" cy="523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33625" y="4080241"/>
            <a:ext cx="580823" cy="942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878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142999"/>
            <a:ext cx="2590800" cy="4425287"/>
          </a:xfrm>
        </p:spPr>
        <p:txBody>
          <a:bodyPr/>
          <a:lstStyle/>
          <a:p>
            <a:r>
              <a:rPr lang="en-US" dirty="0" smtClean="0"/>
              <a:t>IHME</a:t>
            </a:r>
          </a:p>
          <a:p>
            <a:pPr lvl="1"/>
            <a:r>
              <a:rPr lang="en-US" dirty="0" smtClean="0"/>
              <a:t>Ani Deshpande</a:t>
            </a:r>
          </a:p>
          <a:p>
            <a:pPr lvl="1"/>
            <a:r>
              <a:rPr lang="en-US" dirty="0" smtClean="0"/>
              <a:t>Ian Letourneau</a:t>
            </a:r>
          </a:p>
          <a:p>
            <a:pPr lvl="1"/>
            <a:r>
              <a:rPr lang="en-US" dirty="0" smtClean="0"/>
              <a:t>Bobby Reiner</a:t>
            </a:r>
          </a:p>
          <a:p>
            <a:pPr lvl="1"/>
            <a:r>
              <a:rPr lang="en-US" dirty="0" smtClean="0"/>
              <a:t>Molly Biehl</a:t>
            </a:r>
          </a:p>
          <a:p>
            <a:pPr lvl="1"/>
            <a:r>
              <a:rPr lang="en-US" dirty="0" smtClean="0"/>
              <a:t>Roy Burstein</a:t>
            </a:r>
          </a:p>
          <a:p>
            <a:pPr lvl="1"/>
            <a:r>
              <a:rPr lang="en-US" dirty="0" smtClean="0"/>
              <a:t>Lucas Earl</a:t>
            </a:r>
          </a:p>
          <a:p>
            <a:pPr lvl="1"/>
            <a:r>
              <a:rPr lang="en-US" dirty="0" smtClean="0"/>
              <a:t>Nancy Fullman</a:t>
            </a:r>
          </a:p>
          <a:p>
            <a:pPr lvl="1"/>
            <a:r>
              <a:rPr lang="en-US" dirty="0" smtClean="0"/>
              <a:t>Chris Murray</a:t>
            </a:r>
          </a:p>
          <a:p>
            <a:pPr lvl="1"/>
            <a:r>
              <a:rPr lang="en-US" dirty="0" smtClean="0"/>
              <a:t>Simon Hay</a:t>
            </a:r>
          </a:p>
          <a:p>
            <a:pPr lvl="1"/>
            <a:r>
              <a:rPr lang="en-US" dirty="0" smtClean="0"/>
              <a:t>Shreya Shirude</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34</a:t>
            </a:fld>
            <a:endParaRPr lang="en-US"/>
          </a:p>
        </p:txBody>
      </p:sp>
      <p:sp>
        <p:nvSpPr>
          <p:cNvPr id="5" name="Content Placeholder 2"/>
          <p:cNvSpPr txBox="1">
            <a:spLocks/>
          </p:cNvSpPr>
          <p:nvPr/>
        </p:nvSpPr>
        <p:spPr bwMode="auto">
          <a:xfrm>
            <a:off x="5791200" y="1142999"/>
            <a:ext cx="2590800" cy="442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31775" indent="-231775" algn="l" rtl="0" eaLnBrk="0" fontAlgn="base" hangingPunct="0">
              <a:spcBef>
                <a:spcPts val="800"/>
              </a:spcBef>
              <a:spcAft>
                <a:spcPct val="0"/>
              </a:spcAft>
              <a:buClr>
                <a:schemeClr val="accent1"/>
              </a:buClr>
              <a:buSzPct val="120000"/>
              <a:buChar char="•"/>
              <a:defRPr sz="2200">
                <a:solidFill>
                  <a:schemeClr val="tx1"/>
                </a:solidFill>
                <a:latin typeface="+mn-lt"/>
                <a:ea typeface="+mn-ea"/>
                <a:cs typeface="+mn-cs"/>
              </a:defRPr>
            </a:lvl1pPr>
            <a:lvl2pPr marL="566738" indent="-220663" algn="l" rtl="0" eaLnBrk="0" fontAlgn="base" hangingPunct="0">
              <a:spcBef>
                <a:spcPts val="800"/>
              </a:spcBef>
              <a:spcAft>
                <a:spcPct val="0"/>
              </a:spcAft>
              <a:buClr>
                <a:schemeClr val="accent1"/>
              </a:buClr>
              <a:buSzPct val="90000"/>
              <a:buFont typeface="Courier New" pitchFamily="49" charset="0"/>
              <a:buChar char="o"/>
              <a:defRPr sz="2000">
                <a:solidFill>
                  <a:schemeClr val="tx1"/>
                </a:solidFill>
                <a:latin typeface="+mn-lt"/>
              </a:defRPr>
            </a:lvl2pPr>
            <a:lvl3pPr marL="912813" indent="-231775" algn="l" rtl="0" eaLnBrk="0" fontAlgn="base" hangingPunct="0">
              <a:spcBef>
                <a:spcPts val="800"/>
              </a:spcBef>
              <a:spcAft>
                <a:spcPct val="0"/>
              </a:spcAft>
              <a:buClr>
                <a:schemeClr val="accent1"/>
              </a:buClr>
              <a:buSzPct val="90000"/>
              <a:buFont typeface="Arial" pitchFamily="34" charset="0"/>
              <a:buChar char="─"/>
              <a:defRPr sz="1800">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0" fontAlgn="base" hangingPunct="0">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r>
              <a:rPr lang="en-US" kern="0" dirty="0" smtClean="0"/>
              <a:t>And many others</a:t>
            </a:r>
          </a:p>
          <a:p>
            <a:pPr lvl="1"/>
            <a:r>
              <a:rPr lang="en-US" kern="0" dirty="0" smtClean="0"/>
              <a:t>Chloe Morozoff</a:t>
            </a:r>
          </a:p>
          <a:p>
            <a:pPr lvl="1"/>
            <a:r>
              <a:rPr lang="en-US" kern="0" dirty="0" smtClean="0"/>
              <a:t>Moritz Kraemer</a:t>
            </a:r>
          </a:p>
          <a:p>
            <a:pPr lvl="1"/>
            <a:r>
              <a:rPr lang="en-US" kern="0" dirty="0" smtClean="0"/>
              <a:t>Isaac Bogoch</a:t>
            </a:r>
          </a:p>
          <a:p>
            <a:pPr lvl="1"/>
            <a:r>
              <a:rPr lang="en-US" kern="0" dirty="0" smtClean="0"/>
              <a:t>Kamran Khan</a:t>
            </a:r>
          </a:p>
          <a:p>
            <a:pPr lvl="1"/>
            <a:r>
              <a:rPr lang="en-US" kern="0" dirty="0" smtClean="0"/>
              <a:t>Adrian Mylne</a:t>
            </a:r>
          </a:p>
          <a:p>
            <a:pPr lvl="1"/>
            <a:r>
              <a:rPr lang="en-US" kern="0" dirty="0" smtClean="0"/>
              <a:t>Oli Brady</a:t>
            </a:r>
          </a:p>
          <a:p>
            <a:pPr lvl="1"/>
            <a:r>
              <a:rPr lang="en-US" kern="0" dirty="0" smtClean="0"/>
              <a:t>Andy Tatem</a:t>
            </a:r>
          </a:p>
          <a:p>
            <a:pPr lvl="1"/>
            <a:r>
              <a:rPr lang="en-US" kern="0" dirty="0" smtClean="0"/>
              <a:t>Tom de </a:t>
            </a:r>
            <a:r>
              <a:rPr lang="en-US" kern="0" dirty="0" err="1" smtClean="0"/>
              <a:t>Groeve</a:t>
            </a:r>
            <a:endParaRPr lang="en-US" kern="0" dirty="0" smtClean="0"/>
          </a:p>
          <a:p>
            <a:pPr lvl="1"/>
            <a:r>
              <a:rPr lang="en-US" kern="0" dirty="0" smtClean="0"/>
              <a:t>Luca </a:t>
            </a:r>
            <a:r>
              <a:rPr lang="en-US" kern="0" dirty="0" err="1" smtClean="0"/>
              <a:t>Vernaccini</a:t>
            </a:r>
            <a:endParaRPr lang="en-US" kern="0" dirty="0" smtClean="0"/>
          </a:p>
          <a:p>
            <a:pPr lvl="1"/>
            <a:r>
              <a:rPr lang="en-US" kern="0" dirty="0" smtClean="0"/>
              <a:t>Jens Kuhn</a:t>
            </a:r>
          </a:p>
          <a:p>
            <a:pPr lvl="1"/>
            <a:r>
              <a:rPr lang="en-US" kern="0" dirty="0" smtClean="0"/>
              <a:t>Osman Sankoh </a:t>
            </a:r>
          </a:p>
          <a:p>
            <a:pPr lvl="1"/>
            <a:endParaRPr lang="en-US" kern="0" dirty="0" smtClean="0"/>
          </a:p>
        </p:txBody>
      </p:sp>
      <p:sp>
        <p:nvSpPr>
          <p:cNvPr id="6" name="Content Placeholder 2"/>
          <p:cNvSpPr txBox="1">
            <a:spLocks/>
          </p:cNvSpPr>
          <p:nvPr/>
        </p:nvSpPr>
        <p:spPr bwMode="auto">
          <a:xfrm>
            <a:off x="3106738" y="1142999"/>
            <a:ext cx="2590800" cy="389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31775" indent="-231775" algn="l" rtl="0" eaLnBrk="0" fontAlgn="base" hangingPunct="0">
              <a:spcBef>
                <a:spcPts val="800"/>
              </a:spcBef>
              <a:spcAft>
                <a:spcPct val="0"/>
              </a:spcAft>
              <a:buClr>
                <a:schemeClr val="accent1"/>
              </a:buClr>
              <a:buSzPct val="120000"/>
              <a:buChar char="•"/>
              <a:defRPr sz="2200">
                <a:solidFill>
                  <a:schemeClr val="tx1"/>
                </a:solidFill>
                <a:latin typeface="+mn-lt"/>
                <a:ea typeface="+mn-ea"/>
                <a:cs typeface="+mn-cs"/>
              </a:defRPr>
            </a:lvl1pPr>
            <a:lvl2pPr marL="566738" indent="-220663" algn="l" rtl="0" eaLnBrk="0" fontAlgn="base" hangingPunct="0">
              <a:spcBef>
                <a:spcPts val="800"/>
              </a:spcBef>
              <a:spcAft>
                <a:spcPct val="0"/>
              </a:spcAft>
              <a:buClr>
                <a:schemeClr val="accent1"/>
              </a:buClr>
              <a:buSzPct val="90000"/>
              <a:buFont typeface="Courier New" pitchFamily="49" charset="0"/>
              <a:buChar char="o"/>
              <a:defRPr sz="2000">
                <a:solidFill>
                  <a:schemeClr val="tx1"/>
                </a:solidFill>
                <a:latin typeface="+mn-lt"/>
              </a:defRPr>
            </a:lvl2pPr>
            <a:lvl3pPr marL="912813" indent="-231775" algn="l" rtl="0" eaLnBrk="0" fontAlgn="base" hangingPunct="0">
              <a:spcBef>
                <a:spcPts val="800"/>
              </a:spcBef>
              <a:spcAft>
                <a:spcPct val="0"/>
              </a:spcAft>
              <a:buClr>
                <a:schemeClr val="accent1"/>
              </a:buClr>
              <a:buSzPct val="90000"/>
              <a:buFont typeface="Arial" pitchFamily="34" charset="0"/>
              <a:buChar char="─"/>
              <a:defRPr sz="1800">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0" fontAlgn="base" hangingPunct="0">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r>
              <a:rPr lang="en-US" kern="0" dirty="0" smtClean="0"/>
              <a:t>University of Oxford</a:t>
            </a:r>
          </a:p>
          <a:p>
            <a:pPr lvl="1"/>
            <a:r>
              <a:rPr lang="en-US" kern="0" dirty="0" smtClean="0"/>
              <a:t>Janey Messina</a:t>
            </a:r>
          </a:p>
          <a:p>
            <a:pPr lvl="1"/>
            <a:r>
              <a:rPr lang="en-US" kern="0" dirty="0" smtClean="0"/>
              <a:t>Samir J. Bhatt</a:t>
            </a:r>
          </a:p>
          <a:p>
            <a:pPr lvl="1"/>
            <a:r>
              <a:rPr lang="en-US" kern="0" dirty="0" smtClean="0"/>
              <a:t>Pete </a:t>
            </a:r>
            <a:r>
              <a:rPr lang="en-US" kern="0" dirty="0" err="1" smtClean="0"/>
              <a:t>Gething</a:t>
            </a:r>
            <a:endParaRPr lang="en-US" kern="0" dirty="0" smtClean="0"/>
          </a:p>
          <a:p>
            <a:pPr lvl="1"/>
            <a:r>
              <a:rPr lang="en-US" kern="0" dirty="0" smtClean="0"/>
              <a:t>Catherine Moyes</a:t>
            </a:r>
          </a:p>
          <a:p>
            <a:pPr lvl="1"/>
            <a:r>
              <a:rPr lang="en-US" kern="0" dirty="0" smtClean="0"/>
              <a:t>Dan Weiss</a:t>
            </a:r>
          </a:p>
          <a:p>
            <a:pPr lvl="1"/>
            <a:r>
              <a:rPr lang="en-US" kern="0" dirty="0" smtClean="0"/>
              <a:t>Freya Shearer</a:t>
            </a:r>
          </a:p>
          <a:p>
            <a:pPr lvl="1"/>
            <a:r>
              <a:rPr lang="en-US" kern="0" dirty="0" smtClean="0"/>
              <a:t>Peter Horby</a:t>
            </a:r>
          </a:p>
        </p:txBody>
      </p:sp>
      <p:sp>
        <p:nvSpPr>
          <p:cNvPr id="7" name="Content Placeholder 2"/>
          <p:cNvSpPr txBox="1">
            <a:spLocks/>
          </p:cNvSpPr>
          <p:nvPr/>
        </p:nvSpPr>
        <p:spPr bwMode="auto">
          <a:xfrm>
            <a:off x="3013076" y="5041901"/>
            <a:ext cx="2590800" cy="400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31775" indent="-231775" algn="l" rtl="0" eaLnBrk="0" fontAlgn="base" hangingPunct="0">
              <a:spcBef>
                <a:spcPts val="800"/>
              </a:spcBef>
              <a:spcAft>
                <a:spcPct val="0"/>
              </a:spcAft>
              <a:buClr>
                <a:schemeClr val="accent1"/>
              </a:buClr>
              <a:buSzPct val="120000"/>
              <a:buChar char="•"/>
              <a:defRPr sz="2200">
                <a:solidFill>
                  <a:schemeClr val="tx1"/>
                </a:solidFill>
                <a:latin typeface="+mn-lt"/>
                <a:ea typeface="+mn-ea"/>
                <a:cs typeface="+mn-cs"/>
              </a:defRPr>
            </a:lvl1pPr>
            <a:lvl2pPr marL="566738" indent="-220663" algn="l" rtl="0" eaLnBrk="0" fontAlgn="base" hangingPunct="0">
              <a:spcBef>
                <a:spcPts val="800"/>
              </a:spcBef>
              <a:spcAft>
                <a:spcPct val="0"/>
              </a:spcAft>
              <a:buClr>
                <a:schemeClr val="accent1"/>
              </a:buClr>
              <a:buSzPct val="90000"/>
              <a:buFont typeface="Courier New" pitchFamily="49" charset="0"/>
              <a:buChar char="o"/>
              <a:defRPr sz="2000">
                <a:solidFill>
                  <a:schemeClr val="tx1"/>
                </a:solidFill>
                <a:latin typeface="+mn-lt"/>
              </a:defRPr>
            </a:lvl2pPr>
            <a:lvl3pPr marL="912813" indent="-231775" algn="l" rtl="0" eaLnBrk="0" fontAlgn="base" hangingPunct="0">
              <a:spcBef>
                <a:spcPts val="800"/>
              </a:spcBef>
              <a:spcAft>
                <a:spcPct val="0"/>
              </a:spcAft>
              <a:buClr>
                <a:schemeClr val="accent1"/>
              </a:buClr>
              <a:buSzPct val="90000"/>
              <a:buFont typeface="Arial" pitchFamily="34" charset="0"/>
              <a:buChar char="─"/>
              <a:defRPr sz="1800">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0" fontAlgn="base" hangingPunct="0">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r>
              <a:rPr lang="en-US" kern="0" dirty="0" smtClean="0"/>
              <a:t>University of Melbourne</a:t>
            </a:r>
          </a:p>
          <a:p>
            <a:pPr lvl="1"/>
            <a:r>
              <a:rPr lang="en-US" kern="0" dirty="0" smtClean="0"/>
              <a:t>Nick Golding</a:t>
            </a:r>
          </a:p>
        </p:txBody>
      </p:sp>
    </p:spTree>
    <p:extLst>
      <p:ext uri="{BB962C8B-B14F-4D97-AF65-F5344CB8AC3E}">
        <p14:creationId xmlns:p14="http://schemas.microsoft.com/office/powerpoint/2010/main" val="27067196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pathogens to focus on?</a:t>
            </a:r>
            <a:endParaRPr lang="en-US" dirty="0"/>
          </a:p>
        </p:txBody>
      </p:sp>
      <p:sp>
        <p:nvSpPr>
          <p:cNvPr id="3" name="Content Placeholder 2"/>
          <p:cNvSpPr>
            <a:spLocks noGrp="1"/>
          </p:cNvSpPr>
          <p:nvPr>
            <p:ph idx="1"/>
          </p:nvPr>
        </p:nvSpPr>
        <p:spPr/>
        <p:txBody>
          <a:bodyPr/>
          <a:lstStyle/>
          <a:p>
            <a:r>
              <a:rPr lang="en-US" dirty="0" smtClean="0"/>
              <a:t>WHO R &amp; D Blueprint designed as a mechanism to identify pathogens to </a:t>
            </a:r>
            <a:r>
              <a:rPr lang="en-US" dirty="0" err="1" smtClean="0"/>
              <a:t>prioritise</a:t>
            </a:r>
            <a:r>
              <a:rPr lang="en-US" dirty="0" smtClean="0"/>
              <a:t> research and development</a:t>
            </a:r>
          </a:p>
          <a:p>
            <a:r>
              <a:rPr lang="en-US" dirty="0" smtClean="0"/>
              <a:t>February 2018 update</a:t>
            </a:r>
          </a:p>
          <a:p>
            <a:pPr lvl="1"/>
            <a:r>
              <a:rPr lang="en-US" dirty="0" smtClean="0"/>
              <a:t>Crimean-Congo </a:t>
            </a:r>
            <a:r>
              <a:rPr lang="en-US" dirty="0" err="1" smtClean="0"/>
              <a:t>haemorrhagic</a:t>
            </a:r>
            <a:r>
              <a:rPr lang="en-US" dirty="0" smtClean="0"/>
              <a:t> fever</a:t>
            </a:r>
          </a:p>
          <a:p>
            <a:pPr lvl="1"/>
            <a:r>
              <a:rPr lang="en-US" dirty="0" smtClean="0"/>
              <a:t>Ebola and Marburg virus disease</a:t>
            </a:r>
          </a:p>
          <a:p>
            <a:pPr lvl="1"/>
            <a:r>
              <a:rPr lang="en-US" dirty="0" smtClean="0"/>
              <a:t>Lassa fever</a:t>
            </a:r>
          </a:p>
          <a:p>
            <a:pPr lvl="1"/>
            <a:r>
              <a:rPr lang="en-US" dirty="0" smtClean="0"/>
              <a:t>MERS-</a:t>
            </a:r>
            <a:r>
              <a:rPr lang="en-US" dirty="0" err="1" smtClean="0"/>
              <a:t>CoV</a:t>
            </a:r>
            <a:r>
              <a:rPr lang="en-US" dirty="0" smtClean="0"/>
              <a:t> and SARS</a:t>
            </a:r>
          </a:p>
          <a:p>
            <a:pPr lvl="1"/>
            <a:r>
              <a:rPr lang="en-US" dirty="0" err="1" smtClean="0"/>
              <a:t>Nipah</a:t>
            </a:r>
            <a:r>
              <a:rPr lang="en-US" dirty="0" smtClean="0"/>
              <a:t> and </a:t>
            </a:r>
            <a:r>
              <a:rPr lang="en-US" dirty="0" err="1" smtClean="0"/>
              <a:t>henipaviral</a:t>
            </a:r>
            <a:r>
              <a:rPr lang="en-US" dirty="0" smtClean="0"/>
              <a:t> diseases</a:t>
            </a:r>
          </a:p>
          <a:p>
            <a:pPr lvl="1"/>
            <a:r>
              <a:rPr lang="en-US" dirty="0" smtClean="0"/>
              <a:t>Rift Valley Fever</a:t>
            </a:r>
          </a:p>
          <a:p>
            <a:pPr lvl="1"/>
            <a:r>
              <a:rPr lang="en-US" dirty="0" err="1" smtClean="0"/>
              <a:t>Zika</a:t>
            </a:r>
            <a:endParaRPr lang="en-US" dirty="0" smtClean="0"/>
          </a:p>
          <a:p>
            <a:pPr lvl="1"/>
            <a:r>
              <a:rPr lang="en-US" dirty="0" smtClean="0"/>
              <a:t>Disease X</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4</a:t>
            </a:fld>
            <a:endParaRPr lang="en-US"/>
          </a:p>
        </p:txBody>
      </p:sp>
    </p:spTree>
    <p:extLst>
      <p:ext uri="{BB962C8B-B14F-4D97-AF65-F5344CB8AC3E}">
        <p14:creationId xmlns:p14="http://schemas.microsoft.com/office/powerpoint/2010/main" val="19606847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eneral MAP\Dropbox\Ebola\figs\Figure_1_transmission_v3.t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22610"/>
            <a:ext cx="7113603" cy="4979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5/50/Male_gorilla_in_SF_zo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536979"/>
            <a:ext cx="792088" cy="804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upload.wikimedia.org/wikipedia/commons/6/6d/Pan_troglodytes_(ma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4547113"/>
            <a:ext cx="792087" cy="751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dkimages.com/discover/Projects/KL553/previews/2175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5" y="1625844"/>
            <a:ext cx="792087" cy="7929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atic.inaturalist.org/photos/357437/medium.jpg?13703869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1622917"/>
            <a:ext cx="792088" cy="79583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xQTEhUUExQWFhUXFxwXGBgXGBoaGhcZFxgXHB0YGBgcHCggGBolGxcYITEhJSkrLi4uGB8zODMsNygtLisBCgoKDg0OGhAQGCwcHB0sLCwsLCwsLCwsLCwsLCwsLCwsLCwsLCwsLCwsLCwsLCwsLCwsLCwsLCwsLCs3LCwsLP/AABEIAMcA/QMBIgACEQEDEQH/xAAbAAACAgMBAAAAAAAAAAAAAAADBAIFAAEGB//EAD4QAAEDAgMGAwgBAwIEBwAAAAEAAhEDIQQxQRJRYXGB8AWRoQYTIrHB0eHxMiNCUgdiFFNykhUkM4KDwtL/xAAZAQADAQEBAAAAAAAAAAAAAAAAAQMCBAX/xAAiEQEBAAICAwACAwEAAAAAAAAAAQIRAyESMUEEMhMiUXH/2gAMAwEAAhEDEQA/APSDS7755pLEYdXjaSWq4eAe/K2S78cu0bHLVKPxK0wOHWqlD4lb4Giq5dTbEu26VDf3dP02WW20kYtsuPLLasgBWBvznz/ShUdCnTcjQCrUs/qqjG4We+a6F7UliKS3x5M5OB8bxjKMbUknJrc+ZJsAl8H7RUsnBzeJEjzBKj7fsArMAz2ZPmYnd+lzN++7BLk5ssMtRrGbj1DwfxKhVMMqNJ3SJ3810VGlC8LDJ++Sv/Cfa3FYeG7XvWf41L9A7MZKd/I8vZeGnqxIGff5QKtWP332Uv4T4xTxNP3lORo5pjaac4I3ZpHxLFx33xVcJsrVn/xSNSqyuQb4lfPvhCuvDsXPfDsLdxmi3Y6GiiVGWQ8IZHff6TZC5crqqyKbGUZC5TxWjC7fEjMQfJcr4yzvLuy6uHLc0nlNVz+CZdXVGkqnBn4uquqDl0Y+k8m/dGxO64z3ZG2UHS8jJVePfBVli64aFyniWMklLK6gxGxNZUeMxF81OpiCVWYt64ufkXxFNSdStBJMqo9CouP23rTdRhQ6U3unHBCYzNZsN77SpWUMTTsmMNdoI1APmAt12WXXMu2NdOdq0/iVvgaUAJCuPiCtcGF0cuX9UsZ2NsqNTJHhQqtsuSVbSmxT0bCOQ8XTR8GzJdWWvFHvZwoFZiYph0mQ3ZtskEyc5kRA0yJzK1VaueZdqWdPIvbVx/4x3+1jQDe1p1y6DXNUjm9eH33nnkui/wBQ6Jbi2POT2QDuLcwOORXPvFstMvK3UxPVLk/Y8PRYPvn878rScj9kWq4Ry7+6RxOIjI+Wpzkk5cBujJJOxBzOW8HLnb1+0qPi1t13sr4sKGIYTOw87LhpBiDHAwZ5q/8AaWrUp1S2WgSC07M2n/Mk/FwgXA334HDO230YFzG3ExLbz6HlAOWXY+J+JsNP3jjMAgZfG61hoRNtY2TfOOvgtkrFisp+NnMkQZMOExIFjutAtw4lW2B9omjP4TvtGZtwz5ea4Wpj9pxjX66ETleddBO8jPFNk/CG31dcHlrnuC1OXTL1bw32vpNEE7shznrKv8H7S0XmJLeJyJJMAazF8l4vTxxcPjDCADbaDXQBPwzmRuBJkZLVLxN9P4mPcW5EHTeHDIEdM1m+GRyvejDmTmDe/mLFcv4/aeq5Twf2zIEE7hF4njqzXeFeY3xijXZO21jon4jDSJH9w5fPgqcU8e5dwsu1FSrQ4qwZjePen09d6ra2A2idirRdnH9Ro77zQsRhazATskxnskOjdME5z6K3npnW0/FvEoGa5nEYxR8QxHGe7KiqViT3r+1y8nNutTFdtxE99wgYh6To1e9/Lqil099yuTLLa2OKBHfYzRKb1EqJWG7FjSqpikVVMf8AdN0aqNs6euf6beN++omk4y6llOZpnL/tMjyXX1sl4Z7F+KGjjmXLW7Ya7i18Azw2oP8A7V7o5qvL9Y+KLFfyHNWmCySmLwt09hKcBdHJlLjE8Z2YWn5KS05cyqrxQRcI1RxYUqBXRf1Rn7HkKq5Qq1gASTAAXn/tR7WOBcykeG1rnmNFPHD7VLT3tfQo1qZp1Hhhs5rsjTcDZ1zloQYBHFecVyacsqWdvmWuEj4mHIt9QbEbyYjxNxmXkkm5Fz58/n1Wm+Ohw2X0muGsQeobr5nmDK1nccmZ0o8W+8cLyIvrbrHRQp0oElsgi2d/JXGNZRDZAv8Ayu6xO/IjZtGy3IaKi2rbOeunPPXfeeqnZozbcUWiBkYBBgCBmCNxgHO9ptEq4zGvfdxPLdnlp5BYGiIv032sOf2Q6tPsHS9xw+4T2QQNpOf0/aJSM7+MeW7ihh0Ea8N/BMMdsk3lsWmNIz3FZpj0KLy9rKY2i4gbOrpsABkbmOqu/GmtZhaD3yK3vX0ajSCHOoBpdTqPBEy0FrQ7VpAMwqjwyuBUa5xIAuSP5WBIi9jKHjK1SuRJc8wBLiSbADMnK3LRGN6MB1UsJvvHnfpvy1TOGxjgRBjlYHkI5pevGy1oNm2nU3uSfP03ITBlp3n8/JG9BbDEOMGbyNZ3SCrPCeMOBBJIIyIJB6EXz0VA8x105z390N1UDqZ9U5nlC06zEVKOIB9807Vz7ymIfcj+TP41JgCbHNUOJ9m6gl1EtrsH/Ls8f9VN1xHXJKU8SRqmaHiuybGDvW7njl+0E3CLGEGHAgzkZBnde/ZRGlXzfFfeiKzW1W8R8Q5OF0Kv4JI2qLtr/YY2p12Xa587KV4t943amOUVM9O/36LULADNxcWg5jhGYRG99+agrA8kegTdRLVum1Asdx/4P7/wyniaYJq4Z1QOjN1LbLnCN7QQ4ciNV6Z7NeKDE4anVkEkQ6P8m2P35ELkf9Ha+1hqzTeKoN/9zG/ZMezH/ksdWwRtTqf1KE5QcmjkA5v/AMY3q6Lt3MlSAWBYjYbWih1a7W5uA1zVcfaCgWyH7p4TOfktTG31C2PimpfahIP9oaRJvv8ATv0SeP8AHmME5iAeXBdOOF12hfbXtP4lFIgESRBE3jeF5fjatyc1c+N+I+8cS0yDkudrVJN/19lLlyk6iknRZ5vrca66/VQq0AbtMSRbQH7Z8p1R2mRBvlp8r8/I5pbgcpud438c/mo7MSvV2mkE3sbnPjOhggxkZlV1BhJ7torDMuJB+Ejf/eB9YvxKQY4tPw8ranv5p2gwaJbBuRkSBlvvGQtf1QaPzkHkLen3TTK20b3LhMZ7QIndwnyWOpgHpa065EjRIEa9O5jyB7t+FANOnf7Tz29eeve6bWUqcG9+uZ65o2ZWgT/hPTvRMfG4RZrToM4/fZTrQMj99NySxOIv8OQtnNzIgbteaAXxMCAOvIaA89ynQb6m3LO3XdwQ6lO09BeZR8G0ROX24H1QGVsgOz9Tr5pZ87u+wm61PX07+SWfw8++/NAL7S20rRbdbDVmhYYSpGascHXLTLT3xVIxtu+/2rDDOi3fD5eiMbZTdHjcAMTTNRg/rMEkf8xo3/7hnOq5umF03gNfZqNM+XGyQ8ewQp13bP8AB3xt5Ozb0cD5qvPhvGZxvjyu9K3YRaLVNlNFp01xr6df/opiofiaU6Nd/wBrnNJ9Wq3/ANWcOW06GLpnZqUaobtDMMfr0e2meUrgvYjxP/hseXTAexw5zsuE8JYuj8e9o24imaVSC02z0OnPWeAXXx4bm9uTbtPB/a6lWw7ajrPNnNGjhExwggjgVS+Oe1VYg+6IaOF3X4/Veb+zviD6Tn0XEy0y3iDlfjdWtbEyJB0v33kqY+Em/o9g4vxurtHac4w47+M/JQZ4k+8zf57wlKtYznbTj+bKYpmMxNiI3wApfyX/AEhWeIEXnzUq3iZOZztf0SNRufdxP0KRa+Tsmc48zv0R/JkDNeoRlqobW9BxT4gHW/fmETDkEAm/mfp6GVg25MnfaeYInjqM95zS73wSdM+fC4t1m+SJTdLiL6xHAgQONythoJAI/lkD3wt1TCVF0ENkRkTqRtQM9fXLJK12QTxdOuVhl1+W5NYR9pJ3DnEGwy1HUBCqMieB38QR879UE3RABBIG8X/tBvLt09EepTB3yJEiTI46SEECbDPytI+U58Oiapskgiwi26/zPPciAEMOnl2O9ygWCYNucAn7GDpfNMOFjbmNbiwn6mUJwjdfLgJJsOk8UGiR62g65zI11twSlZlyTmeRNk3lpkDPpI9Y6JbEO36303b+/SEBHbEaR52EnoNFmGqQdnj5SYCA8fvXqOqix8G/eaAbr1NB3ORkdUsSh1HqTXItNvZ778+ixoUjuUTZIaM0wOHY0WnPMyNPuljUT+BqNbSfWcJ2SGtbxOvqlJsSL3wd+SY8Zdttpu/xc5vIOg/MFUvhvjmwWh7W7IaRPOb+von6uPBbsEDgRnmCOq6PLG8fjsTcy2jSajNChS4d/lM0mrj1/rsll9OcxvwVGO4lvfqtisXHPviieMCWEjNrg7p+pSmHNyM3G53AG4AvY6rcrjoWIrOD2u1aYMatJy9F0DqhkDOTBE7idfqqukwOIJIN8uA56EpuziL8eXHnM+ZWtkd9wDYZZi2u/nxWClBtw7+nkosJ665bonnyW2sBMOt3wTANZkzv+ypqkscQb3kHSN4V/WN/rv7+qVr4UOvkRdIaK1QCy/Kc7bxxUXMhtjps7uvDmoV5bY2vbUTz35HqUGviBs7I46RYcddb2QBKNSTlB0mL6byZztxARntguPI7VrGSLcyc5uXcia7B1AXgE2J0nON+ZtaBE3VnWIcNk/yMbR0mTmQLXHC5MZpgsCQ7WLG+WySWnlqOoRHGxte4Ol9OtgY3JsAEtuDYNg6wAN/K2kTnEhqMgkHUyI1MZbjpB5QlQHtEEGZF8wZE/QxIHMIjawmJiRa/MzOWQ37t6BiHWEaiLGPhuR1EQt0xrr+AZnnp1yQDrqoGsnZvxyyB6eag2q2RBk7RHDjPAFIV3RncEZ6zxscxCUOIIgic7RYDkbwe9AjZretTIgQNkGTG+SRI8vVVTgdo3gz57ii0sUQc9x7jO3Ao1QCoL/C7eBYx/luH71RsEXgjSe80I1O++SZqbTLG3qCOBH7S9amDcWO7Q8JRK1pEukotNJtdBh1u/l3qmA5FIdyiXobqnfeaE+pKAk6orLBNLqTmkWdcbzG4dPRV+HAAdUImLAcT2e8xU6zgQ6SPP0QcWeBe0vBcMt+Q4kIuBqfC+Jhjvh66cgoYamKul4JMGBACZNACGszNwNDHBZ01llKD4RVccQ1tyBJcNIDT9gupoZKg8KwRpuc52ZAjiDr1EK/w2SzlfivHNKGk8ObfVpB6KvokBgJPPdItJ8suaY8MqfyG50xwNj9Eni2QTuDp6G/zBPonHNTlOt+TnGnnY8oRRiC1thdxAAzsbS4+umQskKbt8m/d90W/VzumN5z3Xg+XeS0S7BAJjpnPPhZFG+P0PkkKVYEZ3uecfYD8oxqWjK2vT1T2BW3zz4Zd/ZScychby79EHDuJ5HLOSNJ1zB8ky47hPeiDVmMw4Nxnwn10OqRp0CAZE35cotfork3kHdxtvQK9CctMo5+iCUL2DbkaG0wOv6zjimGvkkzbO2l76cdMh1R69IazvtN892ZJHL5pd9OASOnO2pNhcH1JylBN1W8SQBkZ5CNcuO/imdvabHXdwjSRMCYHlCSkxbThpIi2ne9N0KVr/m1r24CeQQZWo4jz3jgTwGllNmMFgfK8HMT65euiniGW334ajS/AeiXbhdrQxwmecaCOpQE61UOt8o3bpzi0Qi4fwwuzt0z6zERuurPw/wAMmNedoJ4635lXFPB7OWQvfTW0XF/twO8cLSVeH8JaBBk8QZJ7nnymEZ+ChpcGi3K90xWxMCBEi8SdxmAOSn4dUFSm4DUHdYjvVUxxx3oKT3zYIc0EHOchxHBVmMwMXZcbtRHzHqEfEMgkZGe799UF+JIFtPof35qF6ugr6jARfLvyQRLeI5qxcBUBLYDmj+NvjH/64bgeCRHAWTaS2gRlBstELICm1kZpU4x79ljQdSXD0HfJbfTsOPf4TVHw59cNawbRa0ujUtBm3S6XqYgECG6QCdM4jznySbkpnBscw/D/ACIOzuEjM+qe8BwwfVLZuQfjmQ0ZW1hVrXklrQIJg2u520JAjdGg3mV3nsr7PljA+s0tqmYbIOy3Qui21MkCed8t8WNyyYynStr0yDcbh5AD6JjDOsrjH4Dgqv3BaVnk47jV8MpXGYKpD+cjz/KLjryf9u1HFpHzEpGfmn2gkA2iTbnn0WHP8KUqthe5vfTP6BMUqsXN9/05k/ZIH4ZG4xPKPr80Vjj5d+a2zDuGqkOM6+nZMJvbseWW+SVWsdHl3HL1hMh8wM8h5RfOyQWWDcfpy/CefUmzftE6c1U0akAxaTn33ZN0KmW49/f1RDFfUJ++uW5RpvgcFo1JB7m+fL7rTcnd6rWwhigDBzB4CfQcvJDq0ZiJ3W3em+U01ubftx9e9FlAxbQTyjgN27mgiL6ABiwPdvJM4el6yR1Ppbs2TNWmC4CN/PlGmR84R2UdnWe9Tec0SGrX0b9OEzBI4DIeUI2Gw19JvIyB6JptOXHccukWO60p2nhRA1vlGWV+GXqt44bIbCUtmxmDn6X4/uyj4nVa0XIH0kawdx3aK2wuEkcTEWtOhB1VB7TUDmDGgMiZ3R/cMst66bvHAKmrXBe4f3C8b7+t5NspTfglQ7ZE8ROfXfzVHUdL2GfT7jirDw6pFVk79knmuLHL+8reumePYaHzaCqDEGF2fj2HkkblxuOaqc2Os/8AqYfhzPiBGkdMjI6wugreHsqCXDZdH8mxfmNeapPB6l10zagjvv8ASns45rxHBe6c1v8AKWyDlrBHy8wo4ag0nXzXVe6p1LPaHAZTmOR0UH+z1K2y94AvEgyd8kWRq30pjnJ7U/hVc06hI3W6ZdM0TFeFNdXgWpvHvC4x8AJO0IGsyBvsAi4jw2HS1x6/T8olR8egsN2/fcrHfpv+WfFjgcQxji5rWtJ1gbUaS7PIAdFc4bxgZT+FwGKxZBgFLtxDwZ2j3wVseS4oPXaNcPEINXBXVJ7LYzbaJzC7alTkArsx1nNl5aeCk3PeqssHWBGyYM5cTEQeYkdVVHXr80ZruPfcLzjlZ4pRioHaOEyd7bfaeqiHSMv3lcqztXpkH+YvycLB3I3aeipQ6M7RaOORny5ogN56/cxu4BMGr+OG8njp1KRa7imKZuLZx9/p6IBmnW9BYennAz3QmPeXiZAgfJV4fE9fv8yPJGpm55euY+SAsW1JBg536TaO9Ew19u9NFVUa2Z7tbyv6pltSRuA9ZmPMlAWLHXnkD35LYMmTme/kB5JP3ueUi/XsGUSlVzG4g+mfe5OGfcL/ACyjWeswnQzag66a6Z8Rf0SFB88DmDzT9B+R7zVcQM1h2gfTvgj0J2oAz38f16rfuxB45I9DBgEOnTLT9/ZdGOJVdUXwCd9ucQuG9rMYSdkgWzi0aBw4rr61QBhJsAJXmfi2JL3l5zJv9kfk56xkn0Yzsu+7WnijirYHUXHQoNN39PrF1Nglo5LzvSrra+IFSmDvaD6LjvGaUOK6HwIE0L3LZafOyqPGaUsa7dYruzvnhKjeqpsEy6tmVXIfhlBWD6MLlogNHEmU/Sxu9Kimp7CJTGqVpSGKduTOyoVacpBR1KaxoT9WigPpQkaw9nsZ7uoNxXq3hdcOZmvGKZIIXeez3i/9O5iF1fj8nj1WbHmbszz+qyEauyHHj+VANXNs7G8PWLTIz+e+eC3jac/1G8Z+U8xa+5Q2USjV2Z3IMnSf39+Hd4R2ONt5uTuE/vyUMXh9gyP4OuIuRb+P5UWvJvrprH3v3mmRnXd+ft9kRpz4SfJLl0jn9j9s9Ubf0A+nqkBRYEbsz5/QlSNQ6abPWJj1KA12msBSabk8PlKAZp1YJ5T0Mo9N2R9N8gpAOO1Ot/VM0jYWyMcYzlBrOhiLTrM7rT3ZWOGr5a993VHhryMwT6x+E7QJsbSPUGfI6rUpOowTpgc40n6Ky3cvn+Vz2Gq5H6eforOnifjnPL6R0hdnHkC/tRiSykAD/Iw7kb/RcNihK6P2nrFz27oPqbKixFOy5vyMt5HA8KPgdzU6Y+EKOC/g/mFpj8wuaqL72ZrfFUp72z1UKlGWvYciUj4JUIxDd0Ge+atsaAC4i4JXf+P3xpcntXeGYeLbj908+mjYdgMOHXmFOrTUcsSivcyFjQmXMQSFI0fdrRZv9EYLTmoBV9NLVKKsXBQLJSCndSTWCrFsxwTVSghU8Pmke1DWuVIsgDvsqeCbL+qcxbRfT7oh1Wuahvb2EW149Pwo98f0myh76BByyg3SlZuyeBHG02PmBATVRkhAxLLTEgDq0j+5hHISDbgtQJNMmOfmY9BYJhhsOX0t80nh6nwzqJaO9LotI5xx9PuigYGx4ootE5IDdx7CIM76JBPcOqI0HRBJ+SZZE31y5n6fZIzeHvGYBHl9sk5hx8UjLI7p4fZV9IEcDp9o7zVtgKUxxJ+q1Abw1eDPG3Pv5I+Dq6nsaWSFenfd+Z/Cfw1KWyc/kOyVXHeyVeOMvPBJ4wyEzVzceKRxbuKnydDErhX/AAv6FaDvinekKdedob1tlU2M8FLxU26LwP8A9UnQCDzVnTryCLapPwDDk4dz3FtjDBN3GdQt4lmw6JvF+q7uPG4YxHLLdO+GVbwVZPprn8I4grp2EOa0jcjUsEV76aWqU1avpperSUcsDVzUSFlRkKVMqejCc1QhOGml3sSsJsBbbSWmJimEaN5+cU5jj++isaOODr25E6/tcxicaS61hJ680RjwRI9fki43TV9ukOEpx7xhfLhZkA/FIzcD/HPSbhLObGSrMNi3N/iSOH4VtQ8VY+Petv8A5t/+w1SK6DIUdiE3Uw9tppDm7xpzGh5oBb2VoiNdmzcfx1G7j5rGG/ODyGidI0KTqU9k2/ifT8IpCtM+VuEz6qTBol2PRdrz/f080jGae9yMwyBGqVbx6o4cZ/6c9/D1SB+kbt8xx7srvAi3c8lS0BNj1333cLZq5w4OyRvWsfYTc6esCNReybJhhO63mkmNJdAyB/RRq7wXbHD5K/GVV9SypscRJur6tQVXjMLeYhT5YeLnsOLkFSa3ON9kbH0o+Ia2KP4TTnSwMqU7bvpZ4ClsNjzTUSbrVAA3RiJNl2SdItsEZLovDZLBIVHh2hz4zDczx3LpcLkEY+ziLwhwj1wlQ5FMDEUUiRBVyQCEliKKnnh9CNEyp1aKWpOgqwp37+aWPcCudThFopivR775oNMLFx0NvHjTMm2qkxrhcD1zWLEbM2AXc+nkVtoO6+vPn9VixZBnD1XtMt+iucNjW1AG1GwTEOH1GqxYs05Rq/h7gJBDm78vMFJPonKFixancKkK2HLTw+SmwTpePnZYsSArWm3f15JujTudxm/TcsWJBYYfDmeEdbRH1txV7TpENO/7rFipgKmymKYLiLZqsa8mH6kz+PJYsVb0DhYkscyGkrFizl3Bj7c3VYX8tOasMPR2GhoGefILaxT4j5D1CkVPG1vdgNAmq/4RubOqxYui9JnMFgvdADWLmc9fmVf4I2WLFnD9mvhmuyyrazYWLFTkESo1PsjVKc996QsWLMCtrUiCmMISsWKc6yBxzLJf3axYq2Fen//Z"/>
          <p:cNvSpPr>
            <a:spLocks noChangeAspect="1" noChangeArrowheads="1"/>
          </p:cNvSpPr>
          <p:nvPr/>
        </p:nvSpPr>
        <p:spPr bwMode="auto">
          <a:xfrm>
            <a:off x="155575" y="-2186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8" descr="http://www.thebatcave.ca/page101/files/page101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080" y="1625844"/>
            <a:ext cx="792088" cy="8133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Suspected life-cycle of Ebolavirus</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5</a:t>
            </a:fld>
            <a:endParaRPr lang="en-US"/>
          </a:p>
        </p:txBody>
      </p:sp>
    </p:spTree>
    <p:extLst>
      <p:ext uri="{BB962C8B-B14F-4D97-AF65-F5344CB8AC3E}">
        <p14:creationId xmlns:p14="http://schemas.microsoft.com/office/powerpoint/2010/main" val="5571886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Reported Ebola infections</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6</a:t>
            </a:fld>
            <a:endParaRPr lang="en-US"/>
          </a:p>
        </p:txBody>
      </p:sp>
      <p:pic>
        <p:nvPicPr>
          <p:cNvPr id="5" name="Picture 3" descr="C:\Users\General MAP\Downloads\human_animal_no_number_600 (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00" y="838399"/>
            <a:ext cx="8640000" cy="529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154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191500" cy="553998"/>
          </a:xfrm>
        </p:spPr>
        <p:txBody>
          <a:bodyPr/>
          <a:lstStyle/>
          <a:p>
            <a:r>
              <a:rPr lang="en-GB" dirty="0" smtClean="0"/>
              <a:t>Ebola</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7</a:t>
            </a:fld>
            <a:endParaRPr lang="en-US"/>
          </a:p>
        </p:txBody>
      </p:sp>
      <p:grpSp>
        <p:nvGrpSpPr>
          <p:cNvPr id="5" name="Group 4"/>
          <p:cNvGrpSpPr>
            <a:grpSpLocks noChangeAspect="1"/>
          </p:cNvGrpSpPr>
          <p:nvPr/>
        </p:nvGrpSpPr>
        <p:grpSpPr>
          <a:xfrm>
            <a:off x="1238155" y="873336"/>
            <a:ext cx="6085401" cy="5239701"/>
            <a:chOff x="1155234" y="1233488"/>
            <a:chExt cx="5995475" cy="5162272"/>
          </a:xfrm>
        </p:grpSpPr>
        <p:grpSp>
          <p:nvGrpSpPr>
            <p:cNvPr id="6" name="Group 5"/>
            <p:cNvGrpSpPr/>
            <p:nvPr/>
          </p:nvGrpSpPr>
          <p:grpSpPr>
            <a:xfrm>
              <a:off x="1446084" y="1547213"/>
              <a:ext cx="5704625" cy="4848547"/>
              <a:chOff x="537563" y="0"/>
              <a:chExt cx="8068874" cy="6858000"/>
            </a:xfrm>
          </p:grpSpPr>
          <p:grpSp>
            <p:nvGrpSpPr>
              <p:cNvPr id="10" name="Group 9"/>
              <p:cNvGrpSpPr/>
              <p:nvPr/>
            </p:nvGrpSpPr>
            <p:grpSpPr>
              <a:xfrm>
                <a:off x="537563" y="0"/>
                <a:ext cx="8068874" cy="6858000"/>
                <a:chOff x="537563" y="0"/>
                <a:chExt cx="8068874" cy="6858000"/>
              </a:xfrm>
            </p:grpSpPr>
            <p:pic>
              <p:nvPicPr>
                <p:cNvPr id="15" name="Picture 2" descr="C:\Users\lina1864\Downloads\ebola_meth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63" y="0"/>
                  <a:ext cx="8068874"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051720" y="2708920"/>
                  <a:ext cx="518457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1821046" y="2893255"/>
                <a:ext cx="5665460" cy="463737"/>
                <a:chOff x="1821046" y="2893255"/>
                <a:chExt cx="5665460" cy="463737"/>
              </a:xfrm>
            </p:grpSpPr>
            <p:cxnSp>
              <p:nvCxnSpPr>
                <p:cNvPr id="12" name="Straight Arrow Connector 11"/>
                <p:cNvCxnSpPr/>
                <p:nvPr/>
              </p:nvCxnSpPr>
              <p:spPr>
                <a:xfrm>
                  <a:off x="4644008" y="2893257"/>
                  <a:ext cx="0" cy="463735"/>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821046" y="2893257"/>
                  <a:ext cx="2832730" cy="194667"/>
                </a:xfrm>
                <a:custGeom>
                  <a:avLst/>
                  <a:gdLst>
                    <a:gd name="connsiteX0" fmla="*/ 320 w 2832730"/>
                    <a:gd name="connsiteY0" fmla="*/ 0 h 389329"/>
                    <a:gd name="connsiteX1" fmla="*/ 7754 w 2832730"/>
                    <a:gd name="connsiteY1" fmla="*/ 163551 h 389329"/>
                    <a:gd name="connsiteX2" fmla="*/ 52359 w 2832730"/>
                    <a:gd name="connsiteY2" fmla="*/ 282498 h 389329"/>
                    <a:gd name="connsiteX3" fmla="*/ 156437 w 2832730"/>
                    <a:gd name="connsiteY3" fmla="*/ 349405 h 389329"/>
                    <a:gd name="connsiteX4" fmla="*/ 334856 w 2832730"/>
                    <a:gd name="connsiteY4" fmla="*/ 386576 h 389329"/>
                    <a:gd name="connsiteX5" fmla="*/ 676827 w 2832730"/>
                    <a:gd name="connsiteY5" fmla="*/ 386576 h 389329"/>
                    <a:gd name="connsiteX6" fmla="*/ 2832730 w 2832730"/>
                    <a:gd name="connsiteY6" fmla="*/ 386576 h 389329"/>
                    <a:gd name="connsiteX7" fmla="*/ 2832730 w 2832730"/>
                    <a:gd name="connsiteY7" fmla="*/ 386576 h 38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2730" h="389329">
                      <a:moveTo>
                        <a:pt x="320" y="0"/>
                      </a:moveTo>
                      <a:cubicBezTo>
                        <a:pt x="-300" y="58234"/>
                        <a:pt x="-919" y="116468"/>
                        <a:pt x="7754" y="163551"/>
                      </a:cubicBezTo>
                      <a:cubicBezTo>
                        <a:pt x="16427" y="210634"/>
                        <a:pt x="27579" y="251522"/>
                        <a:pt x="52359" y="282498"/>
                      </a:cubicBezTo>
                      <a:cubicBezTo>
                        <a:pt x="77139" y="313474"/>
                        <a:pt x="109354" y="332059"/>
                        <a:pt x="156437" y="349405"/>
                      </a:cubicBezTo>
                      <a:cubicBezTo>
                        <a:pt x="203520" y="366751"/>
                        <a:pt x="248124" y="380381"/>
                        <a:pt x="334856" y="386576"/>
                      </a:cubicBezTo>
                      <a:cubicBezTo>
                        <a:pt x="421588" y="392771"/>
                        <a:pt x="676827" y="386576"/>
                        <a:pt x="676827" y="386576"/>
                      </a:cubicBezTo>
                      <a:lnTo>
                        <a:pt x="2832730" y="386576"/>
                      </a:lnTo>
                      <a:lnTo>
                        <a:pt x="2832730" y="386576"/>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flipH="1">
                  <a:off x="4653776" y="2893255"/>
                  <a:ext cx="2832730" cy="194667"/>
                </a:xfrm>
                <a:custGeom>
                  <a:avLst/>
                  <a:gdLst>
                    <a:gd name="connsiteX0" fmla="*/ 320 w 2832730"/>
                    <a:gd name="connsiteY0" fmla="*/ 0 h 389329"/>
                    <a:gd name="connsiteX1" fmla="*/ 7754 w 2832730"/>
                    <a:gd name="connsiteY1" fmla="*/ 163551 h 389329"/>
                    <a:gd name="connsiteX2" fmla="*/ 52359 w 2832730"/>
                    <a:gd name="connsiteY2" fmla="*/ 282498 h 389329"/>
                    <a:gd name="connsiteX3" fmla="*/ 156437 w 2832730"/>
                    <a:gd name="connsiteY3" fmla="*/ 349405 h 389329"/>
                    <a:gd name="connsiteX4" fmla="*/ 334856 w 2832730"/>
                    <a:gd name="connsiteY4" fmla="*/ 386576 h 389329"/>
                    <a:gd name="connsiteX5" fmla="*/ 676827 w 2832730"/>
                    <a:gd name="connsiteY5" fmla="*/ 386576 h 389329"/>
                    <a:gd name="connsiteX6" fmla="*/ 2832730 w 2832730"/>
                    <a:gd name="connsiteY6" fmla="*/ 386576 h 389329"/>
                    <a:gd name="connsiteX7" fmla="*/ 2832730 w 2832730"/>
                    <a:gd name="connsiteY7" fmla="*/ 386576 h 38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2730" h="389329">
                      <a:moveTo>
                        <a:pt x="320" y="0"/>
                      </a:moveTo>
                      <a:cubicBezTo>
                        <a:pt x="-300" y="58234"/>
                        <a:pt x="-919" y="116468"/>
                        <a:pt x="7754" y="163551"/>
                      </a:cubicBezTo>
                      <a:cubicBezTo>
                        <a:pt x="16427" y="210634"/>
                        <a:pt x="27579" y="251522"/>
                        <a:pt x="52359" y="282498"/>
                      </a:cubicBezTo>
                      <a:cubicBezTo>
                        <a:pt x="77139" y="313474"/>
                        <a:pt x="109354" y="332059"/>
                        <a:pt x="156437" y="349405"/>
                      </a:cubicBezTo>
                      <a:cubicBezTo>
                        <a:pt x="203520" y="366751"/>
                        <a:pt x="248124" y="380381"/>
                        <a:pt x="334856" y="386576"/>
                      </a:cubicBezTo>
                      <a:cubicBezTo>
                        <a:pt x="421588" y="392771"/>
                        <a:pt x="676827" y="386576"/>
                        <a:pt x="676827" y="386576"/>
                      </a:cubicBezTo>
                      <a:lnTo>
                        <a:pt x="2832730" y="386576"/>
                      </a:lnTo>
                      <a:lnTo>
                        <a:pt x="2832730" y="386576"/>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 name="TextBox 6"/>
            <p:cNvSpPr txBox="1"/>
            <p:nvPr/>
          </p:nvSpPr>
          <p:spPr>
            <a:xfrm>
              <a:off x="1155234" y="1239990"/>
              <a:ext cx="1792270" cy="363874"/>
            </a:xfrm>
            <a:prstGeom prst="rect">
              <a:avLst/>
            </a:prstGeom>
            <a:noFill/>
          </p:spPr>
          <p:txBody>
            <a:bodyPr wrap="none" rtlCol="0">
              <a:spAutoFit/>
            </a:bodyPr>
            <a:lstStyle/>
            <a:p>
              <a:r>
                <a:rPr lang="en-GB" dirty="0" smtClean="0">
                  <a:solidFill>
                    <a:schemeClr val="tx1"/>
                  </a:solidFill>
                  <a:latin typeface="+mj-lt"/>
                </a:rPr>
                <a:t>Ebola index cases</a:t>
              </a:r>
              <a:endParaRPr lang="en-GB" dirty="0">
                <a:solidFill>
                  <a:schemeClr val="tx1"/>
                </a:solidFill>
                <a:latin typeface="+mj-lt"/>
              </a:endParaRPr>
            </a:p>
          </p:txBody>
        </p:sp>
        <p:sp>
          <p:nvSpPr>
            <p:cNvPr id="8" name="TextBox 7"/>
            <p:cNvSpPr txBox="1"/>
            <p:nvPr/>
          </p:nvSpPr>
          <p:spPr>
            <a:xfrm>
              <a:off x="3130567" y="1233488"/>
              <a:ext cx="2081348" cy="363874"/>
            </a:xfrm>
            <a:prstGeom prst="rect">
              <a:avLst/>
            </a:prstGeom>
            <a:noFill/>
          </p:spPr>
          <p:txBody>
            <a:bodyPr wrap="none" rtlCol="0">
              <a:spAutoFit/>
            </a:bodyPr>
            <a:lstStyle/>
            <a:p>
              <a:r>
                <a:rPr lang="en-GB" dirty="0" smtClean="0">
                  <a:solidFill>
                    <a:schemeClr val="tx1"/>
                  </a:solidFill>
                  <a:latin typeface="+mj-lt"/>
                </a:rPr>
                <a:t>Background samples</a:t>
              </a:r>
              <a:endParaRPr lang="en-GB" dirty="0">
                <a:solidFill>
                  <a:schemeClr val="tx1"/>
                </a:solidFill>
                <a:latin typeface="+mj-lt"/>
              </a:endParaRPr>
            </a:p>
          </p:txBody>
        </p:sp>
        <p:sp>
          <p:nvSpPr>
            <p:cNvPr id="9" name="TextBox 8"/>
            <p:cNvSpPr txBox="1"/>
            <p:nvPr/>
          </p:nvSpPr>
          <p:spPr>
            <a:xfrm>
              <a:off x="5357569" y="1233488"/>
              <a:ext cx="1144309" cy="363874"/>
            </a:xfrm>
            <a:prstGeom prst="rect">
              <a:avLst/>
            </a:prstGeom>
            <a:noFill/>
          </p:spPr>
          <p:txBody>
            <a:bodyPr wrap="none" rtlCol="0">
              <a:spAutoFit/>
            </a:bodyPr>
            <a:lstStyle/>
            <a:p>
              <a:r>
                <a:rPr lang="en-GB" dirty="0" smtClean="0">
                  <a:solidFill>
                    <a:schemeClr val="tx1"/>
                  </a:solidFill>
                  <a:latin typeface="+mj-lt"/>
                </a:rPr>
                <a:t>Covariates</a:t>
              </a:r>
              <a:endParaRPr lang="en-GB" dirty="0">
                <a:solidFill>
                  <a:schemeClr val="tx1"/>
                </a:solidFill>
                <a:latin typeface="+mj-lt"/>
              </a:endParaRPr>
            </a:p>
          </p:txBody>
        </p:sp>
      </p:grpSp>
    </p:spTree>
    <p:extLst>
      <p:ext uri="{BB962C8B-B14F-4D97-AF65-F5344CB8AC3E}">
        <p14:creationId xmlns:p14="http://schemas.microsoft.com/office/powerpoint/2010/main" val="16374036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distribution models</a:t>
            </a:r>
          </a:p>
        </p:txBody>
      </p:sp>
      <p:sp>
        <p:nvSpPr>
          <p:cNvPr id="3" name="Content Placeholder 2"/>
          <p:cNvSpPr>
            <a:spLocks noGrp="1"/>
          </p:cNvSpPr>
          <p:nvPr>
            <p:ph idx="1"/>
          </p:nvPr>
        </p:nvSpPr>
        <p:spPr/>
        <p:txBody>
          <a:bodyPr/>
          <a:lstStyle/>
          <a:p>
            <a:r>
              <a:rPr lang="en-GB" sz="2000" dirty="0"/>
              <a:t>Using models to interpret variation in reported occurrences within environmental space</a:t>
            </a:r>
          </a:p>
          <a:p>
            <a:pPr lvl="1"/>
            <a:r>
              <a:rPr lang="en-GB" dirty="0"/>
              <a:t>Extract environmental correlates at case/control locations</a:t>
            </a:r>
          </a:p>
          <a:p>
            <a:pPr lvl="1"/>
            <a:r>
              <a:rPr lang="en-GB" dirty="0"/>
              <a:t>Model suitability as a non-linear function of environmental correlates</a:t>
            </a:r>
          </a:p>
          <a:p>
            <a:pPr lvl="1"/>
            <a:r>
              <a:rPr lang="en-GB" dirty="0"/>
              <a:t>Make predictions for all other cells</a:t>
            </a:r>
          </a:p>
          <a:p>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8</a:t>
            </a:fld>
            <a:endParaRPr lang="en-US"/>
          </a:p>
        </p:txBody>
      </p:sp>
      <p:grpSp>
        <p:nvGrpSpPr>
          <p:cNvPr id="5" name="Group 4"/>
          <p:cNvGrpSpPr/>
          <p:nvPr/>
        </p:nvGrpSpPr>
        <p:grpSpPr>
          <a:xfrm>
            <a:off x="1716511" y="3565227"/>
            <a:ext cx="5688632" cy="2409986"/>
            <a:chOff x="467544" y="4346579"/>
            <a:chExt cx="5688632" cy="2409986"/>
          </a:xfrm>
        </p:grpSpPr>
        <p:pic>
          <p:nvPicPr>
            <p:cNvPr id="6" name="Picture 3" descr="3d_ter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9" t="9982" r="51362" b="50169"/>
            <a:stretch/>
          </p:blipFill>
          <p:spPr bwMode="auto">
            <a:xfrm>
              <a:off x="467544" y="4437112"/>
              <a:ext cx="3085171" cy="2319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3d_ter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12" t="58597" r="51362" b="-1"/>
            <a:stretch/>
          </p:blipFill>
          <p:spPr bwMode="auto">
            <a:xfrm>
              <a:off x="3563558" y="4346579"/>
              <a:ext cx="2592618" cy="240998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2"/>
          <p:cNvSpPr txBox="1">
            <a:spLocks/>
          </p:cNvSpPr>
          <p:nvPr/>
        </p:nvSpPr>
        <p:spPr bwMode="auto">
          <a:xfrm>
            <a:off x="0" y="5807035"/>
            <a:ext cx="9144001" cy="396044"/>
          </a:xfrm>
          <a:prstGeom prst="rect">
            <a:avLst/>
          </a:prstGeom>
          <a:noFill/>
          <a:ln w="9525">
            <a:noFill/>
            <a:miter lim="800000"/>
            <a:headEnd/>
            <a:tailEnd/>
          </a:ln>
        </p:spPr>
        <p:txBody>
          <a:bodyPr/>
          <a:lstStyle/>
          <a:p>
            <a:pPr marL="39687" lvl="1" algn="r">
              <a:spcBef>
                <a:spcPts val="3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Picture: Nick Golding</a:t>
            </a:r>
            <a:endParaRPr lang="en-GB" sz="1800" dirty="0">
              <a:solidFill>
                <a:schemeClr val="tx1"/>
              </a:solidFill>
            </a:endParaRPr>
          </a:p>
        </p:txBody>
      </p:sp>
    </p:spTree>
    <p:extLst>
      <p:ext uri="{BB962C8B-B14F-4D97-AF65-F5344CB8AC3E}">
        <p14:creationId xmlns:p14="http://schemas.microsoft.com/office/powerpoint/2010/main" val="40947067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229" y="841040"/>
            <a:ext cx="5312627" cy="521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Environmental suitability for EVD</a:t>
            </a:r>
            <a:endParaRPr lang="en-GB"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9</a:t>
            </a:fld>
            <a:endParaRPr lang="en-US"/>
          </a:p>
        </p:txBody>
      </p:sp>
      <p:sp>
        <p:nvSpPr>
          <p:cNvPr id="5" name="TextBox 4"/>
          <p:cNvSpPr txBox="1"/>
          <p:nvPr/>
        </p:nvSpPr>
        <p:spPr>
          <a:xfrm>
            <a:off x="5611907" y="5746887"/>
            <a:ext cx="3416470" cy="369332"/>
          </a:xfrm>
          <a:prstGeom prst="rect">
            <a:avLst/>
          </a:prstGeom>
          <a:noFill/>
        </p:spPr>
        <p:txBody>
          <a:bodyPr wrap="square" rtlCol="0">
            <a:spAutoFit/>
          </a:bodyPr>
          <a:lstStyle/>
          <a:p>
            <a:pPr>
              <a:spcBef>
                <a:spcPts val="54"/>
              </a:spcBef>
              <a:buClr>
                <a:schemeClr val="accent1"/>
              </a:buClr>
              <a:buSzPct val="110000"/>
            </a:pPr>
            <a:r>
              <a:rPr lang="en-US" sz="1800" dirty="0" smtClean="0"/>
              <a:t>Pigott, Golding et al. 2014 </a:t>
            </a:r>
            <a:r>
              <a:rPr lang="en-US" sz="1800" dirty="0" err="1" smtClean="0"/>
              <a:t>eLife</a:t>
            </a:r>
            <a:endParaRPr lang="en-US" sz="1800" dirty="0" smtClean="0"/>
          </a:p>
        </p:txBody>
      </p:sp>
    </p:spTree>
    <p:extLst>
      <p:ext uri="{BB962C8B-B14F-4D97-AF65-F5344CB8AC3E}">
        <p14:creationId xmlns:p14="http://schemas.microsoft.com/office/powerpoint/2010/main" val="40993708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HME ppt template_1109">
  <a:themeElements>
    <a:clrScheme name="Custom 6">
      <a:dk1>
        <a:srgbClr val="000000"/>
      </a:dk1>
      <a:lt1>
        <a:srgbClr val="FFFFFF"/>
      </a:lt1>
      <a:dk2>
        <a:srgbClr val="000000"/>
      </a:dk2>
      <a:lt2>
        <a:srgbClr val="5F5F5F"/>
      </a:lt2>
      <a:accent1>
        <a:srgbClr val="5BBB0E"/>
      </a:accent1>
      <a:accent2>
        <a:srgbClr val="308600"/>
      </a:accent2>
      <a:accent3>
        <a:srgbClr val="4B3892"/>
      </a:accent3>
      <a:accent4>
        <a:srgbClr val="A6A6A6"/>
      </a:accent4>
      <a:accent5>
        <a:srgbClr val="16540A"/>
      </a:accent5>
      <a:accent6>
        <a:srgbClr val="CD6F49"/>
      </a:accent6>
      <a:hlink>
        <a:srgbClr val="4D8540"/>
      </a:hlink>
      <a:folHlink>
        <a:srgbClr val="4D854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spcBef>
            <a:spcPts val="54"/>
          </a:spcBef>
          <a:buClr>
            <a:schemeClr val="accent1"/>
          </a:buClr>
          <a:buSzPct val="110000"/>
          <a:defRPr sz="1800"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8AA43"/>
        </a:accent1>
        <a:accent2>
          <a:srgbClr val="333399"/>
        </a:accent2>
        <a:accent3>
          <a:srgbClr val="FFFFFF"/>
        </a:accent3>
        <a:accent4>
          <a:srgbClr val="000000"/>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
      <a:clrScheme name="Default Design 14">
        <a:dk1>
          <a:srgbClr val="4C5B52"/>
        </a:dk1>
        <a:lt1>
          <a:srgbClr val="FFFFFF"/>
        </a:lt1>
        <a:dk2>
          <a:srgbClr val="000000"/>
        </a:dk2>
        <a:lt2>
          <a:srgbClr val="808080"/>
        </a:lt2>
        <a:accent1>
          <a:srgbClr val="48AA43"/>
        </a:accent1>
        <a:accent2>
          <a:srgbClr val="333399"/>
        </a:accent2>
        <a:accent3>
          <a:srgbClr val="FFFFFF"/>
        </a:accent3>
        <a:accent4>
          <a:srgbClr val="404C45"/>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6FCQ3RPYFS27-334089976-497</_dlc_DocId>
    <_dlc_DocIdUrl xmlns="6d2bc46a-f014-48ed-be59-9d6cf5da36fb">
      <Url>https://idmod.sharepoint.com/symposium/_layouts/15/DocIdRedir.aspx?ID=6FCQ3RPYFS27-334089976-497</Url>
      <Description>6FCQ3RPYFS27-334089976-497</Description>
    </_dlc_DocIdUrl>
  </documentManagement>
</p:properties>
</file>

<file path=customXml/itemProps1.xml><?xml version="1.0" encoding="utf-8"?>
<ds:datastoreItem xmlns:ds="http://schemas.openxmlformats.org/officeDocument/2006/customXml" ds:itemID="{124CB69A-74F1-4FBF-A02D-CD07DC3F6FB6}"/>
</file>

<file path=customXml/itemProps2.xml><?xml version="1.0" encoding="utf-8"?>
<ds:datastoreItem xmlns:ds="http://schemas.openxmlformats.org/officeDocument/2006/customXml" ds:itemID="{397B8396-B8E7-44D0-B85E-DB20D9022928}"/>
</file>

<file path=customXml/itemProps3.xml><?xml version="1.0" encoding="utf-8"?>
<ds:datastoreItem xmlns:ds="http://schemas.openxmlformats.org/officeDocument/2006/customXml" ds:itemID="{DD2D71B1-80B6-43B5-810C-D7B55D165A3D}"/>
</file>

<file path=customXml/itemProps4.xml><?xml version="1.0" encoding="utf-8"?>
<ds:datastoreItem xmlns:ds="http://schemas.openxmlformats.org/officeDocument/2006/customXml" ds:itemID="{9A344AB3-DF32-4312-A04C-9304F5CEEA93}"/>
</file>

<file path=docProps/app.xml><?xml version="1.0" encoding="utf-8"?>
<Properties xmlns="http://schemas.openxmlformats.org/officeDocument/2006/extended-properties" xmlns:vt="http://schemas.openxmlformats.org/officeDocument/2006/docPropsVTypes">
  <Template>IHME ppt template_1109</Template>
  <TotalTime>1515</TotalTime>
  <Words>1243</Words>
  <Application>Microsoft Office PowerPoint</Application>
  <PresentationFormat>On-screen Show (4:3)</PresentationFormat>
  <Paragraphs>215</Paragraphs>
  <Slides>34</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Courier New</vt:lpstr>
      <vt:lpstr>IHME ppt template_1109</vt:lpstr>
      <vt:lpstr>Visio</vt:lpstr>
      <vt:lpstr>Improving the evidence-base for epidemic and pandemic preparedness </vt:lpstr>
      <vt:lpstr>Key questions</vt:lpstr>
      <vt:lpstr>PowerPoint Presentation</vt:lpstr>
      <vt:lpstr>Which pathogens to focus on?</vt:lpstr>
      <vt:lpstr>Suspected life-cycle of Ebolavirus</vt:lpstr>
      <vt:lpstr>Reported Ebola infections</vt:lpstr>
      <vt:lpstr>Ebola</vt:lpstr>
      <vt:lpstr>Species distribution models</vt:lpstr>
      <vt:lpstr>Environmental suitability for EVD</vt:lpstr>
      <vt:lpstr>A baseline for further iteration</vt:lpstr>
      <vt:lpstr>What about Disease X?</vt:lpstr>
      <vt:lpstr>Mechanism to maintain contemporariness?</vt:lpstr>
      <vt:lpstr>Evaluating the time series of environmental approaches</vt:lpstr>
      <vt:lpstr>PowerPoint Presentation</vt:lpstr>
      <vt:lpstr>Identifying those most vulnerable</vt:lpstr>
      <vt:lpstr>Finding those most vulnerable to these pathogens</vt:lpstr>
      <vt:lpstr>Spatial Dynamics of Viral Hemorrhagic Fevers</vt:lpstr>
      <vt:lpstr>PowerPoint Presentation</vt:lpstr>
      <vt:lpstr>Defining areas at-risk</vt:lpstr>
      <vt:lpstr>Stage 1 – Spillover Potential</vt:lpstr>
      <vt:lpstr>Potential vulnerabilities in rapid detection?</vt:lpstr>
      <vt:lpstr>Composite Indicator of Outbreak Receptivity</vt:lpstr>
      <vt:lpstr>Outbreak Receptivity</vt:lpstr>
      <vt:lpstr>Stage 2 – Outbreak Potential</vt:lpstr>
      <vt:lpstr>Travel metrics</vt:lpstr>
      <vt:lpstr>Stage 3 – Epidemic Potential</vt:lpstr>
      <vt:lpstr>PowerPoint Presentation</vt:lpstr>
      <vt:lpstr>Identifying those most vulnerable</vt:lpstr>
      <vt:lpstr>Joint External Evaluations</vt:lpstr>
      <vt:lpstr>Comparing JEEs with outbreak receptivity</vt:lpstr>
      <vt:lpstr>Joint External Evaluations</vt:lpstr>
      <vt:lpstr>Is there a meaningful measure of improvement?</vt:lpstr>
      <vt:lpstr>Is there a meaningful measure of improvement?</vt:lpstr>
      <vt:lpstr>Acknowledgements</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Information</dc:title>
  <dc:creator>Nebula</dc:creator>
  <cp:lastModifiedBy>David Pigott</cp:lastModifiedBy>
  <cp:revision>90</cp:revision>
  <dcterms:created xsi:type="dcterms:W3CDTF">2009-11-17T17:26:05Z</dcterms:created>
  <dcterms:modified xsi:type="dcterms:W3CDTF">2018-04-16T17:43:44Z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5d1a8d51-b79c-4deb-b55c-a45925c160a5</vt:lpwstr>
  </property>
</Properties>
</file>