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slides/slide28.xml" ContentType="application/vnd.openxmlformats-officedocument.presentationml.slide+xml"/>
  <Override PartName="/ppt/presentation.xml" ContentType="application/vnd.openxmlformats-officedocument.presentationml.presentation.main+xml"/>
  <Override PartName="/ppt/slides/slide14.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3.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1.xml" ContentType="application/vnd.openxmlformats-officedocument.presentationml.slide+xml"/>
  <Override PartName="/ppt/slides/slide15.xml" ContentType="application/vnd.openxmlformats-officedocument.presentationml.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9.xml" ContentType="application/vnd.openxmlformats-officedocument.presentationml.notesSlide+xml"/>
  <Override PartName="/ppt/notesSlides/notesSlide8.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ppt/tags/tag1.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2.xml" ContentType="application/vnd.openxmlformats-officedocument.presentationml.tag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7" r:id="rId1"/>
    <p:sldMasterId id="2147483780" r:id="rId2"/>
    <p:sldMasterId id="2147483807" r:id="rId3"/>
    <p:sldMasterId id="2147483819" r:id="rId4"/>
  </p:sldMasterIdLst>
  <p:notesMasterIdLst>
    <p:notesMasterId r:id="rId33"/>
  </p:notesMasterIdLst>
  <p:sldIdLst>
    <p:sldId id="277" r:id="rId5"/>
    <p:sldId id="292" r:id="rId6"/>
    <p:sldId id="295" r:id="rId7"/>
    <p:sldId id="353" r:id="rId8"/>
    <p:sldId id="395" r:id="rId9"/>
    <p:sldId id="355" r:id="rId10"/>
    <p:sldId id="354" r:id="rId11"/>
    <p:sldId id="388" r:id="rId12"/>
    <p:sldId id="356" r:id="rId13"/>
    <p:sldId id="389" r:id="rId14"/>
    <p:sldId id="390" r:id="rId15"/>
    <p:sldId id="360" r:id="rId16"/>
    <p:sldId id="362" r:id="rId17"/>
    <p:sldId id="394" r:id="rId18"/>
    <p:sldId id="392" r:id="rId19"/>
    <p:sldId id="393" r:id="rId20"/>
    <p:sldId id="391" r:id="rId21"/>
    <p:sldId id="386" r:id="rId22"/>
    <p:sldId id="357" r:id="rId23"/>
    <p:sldId id="369" r:id="rId24"/>
    <p:sldId id="359" r:id="rId25"/>
    <p:sldId id="368" r:id="rId26"/>
    <p:sldId id="376" r:id="rId27"/>
    <p:sldId id="377" r:id="rId28"/>
    <p:sldId id="378" r:id="rId29"/>
    <p:sldId id="379" r:id="rId30"/>
    <p:sldId id="380" r:id="rId31"/>
    <p:sldId id="384" r:id="rId32"/>
  </p:sldIdLst>
  <p:sldSz cx="9144000" cy="5143500" type="screen16x9"/>
  <p:notesSz cx="6858000" cy="9144000"/>
  <p:defaultTextStyle>
    <a:defPPr>
      <a:defRPr lang="en-US"/>
    </a:defPPr>
    <a:lvl1pPr algn="l" defTabSz="408178" rtl="0" fontAlgn="base">
      <a:spcBef>
        <a:spcPct val="0"/>
      </a:spcBef>
      <a:spcAft>
        <a:spcPct val="0"/>
      </a:spcAft>
      <a:defRPr kern="1200">
        <a:solidFill>
          <a:schemeClr val="tx1"/>
        </a:solidFill>
        <a:latin typeface="Arial" charset="0"/>
        <a:ea typeface="+mn-ea"/>
        <a:cs typeface="+mn-cs"/>
      </a:defRPr>
    </a:lvl1pPr>
    <a:lvl2pPr marL="408178" algn="l" defTabSz="408178" rtl="0" fontAlgn="base">
      <a:spcBef>
        <a:spcPct val="0"/>
      </a:spcBef>
      <a:spcAft>
        <a:spcPct val="0"/>
      </a:spcAft>
      <a:defRPr kern="1200">
        <a:solidFill>
          <a:schemeClr val="tx1"/>
        </a:solidFill>
        <a:latin typeface="Arial" charset="0"/>
        <a:ea typeface="+mn-ea"/>
        <a:cs typeface="+mn-cs"/>
      </a:defRPr>
    </a:lvl2pPr>
    <a:lvl3pPr marL="816355" algn="l" defTabSz="408178" rtl="0" fontAlgn="base">
      <a:spcBef>
        <a:spcPct val="0"/>
      </a:spcBef>
      <a:spcAft>
        <a:spcPct val="0"/>
      </a:spcAft>
      <a:defRPr kern="1200">
        <a:solidFill>
          <a:schemeClr val="tx1"/>
        </a:solidFill>
        <a:latin typeface="Arial" charset="0"/>
        <a:ea typeface="+mn-ea"/>
        <a:cs typeface="+mn-cs"/>
      </a:defRPr>
    </a:lvl3pPr>
    <a:lvl4pPr marL="1224533" algn="l" defTabSz="408178" rtl="0" fontAlgn="base">
      <a:spcBef>
        <a:spcPct val="0"/>
      </a:spcBef>
      <a:spcAft>
        <a:spcPct val="0"/>
      </a:spcAft>
      <a:defRPr kern="1200">
        <a:solidFill>
          <a:schemeClr val="tx1"/>
        </a:solidFill>
        <a:latin typeface="Arial" charset="0"/>
        <a:ea typeface="+mn-ea"/>
        <a:cs typeface="+mn-cs"/>
      </a:defRPr>
    </a:lvl4pPr>
    <a:lvl5pPr marL="1632710" algn="l" defTabSz="408178" rtl="0" fontAlgn="base">
      <a:spcBef>
        <a:spcPct val="0"/>
      </a:spcBef>
      <a:spcAft>
        <a:spcPct val="0"/>
      </a:spcAft>
      <a:defRPr kern="1200">
        <a:solidFill>
          <a:schemeClr val="tx1"/>
        </a:solidFill>
        <a:latin typeface="Arial" charset="0"/>
        <a:ea typeface="+mn-ea"/>
        <a:cs typeface="+mn-cs"/>
      </a:defRPr>
    </a:lvl5pPr>
    <a:lvl6pPr marL="2040888" algn="l" defTabSz="816355" rtl="0" eaLnBrk="1" latinLnBrk="0" hangingPunct="1">
      <a:defRPr kern="1200">
        <a:solidFill>
          <a:schemeClr val="tx1"/>
        </a:solidFill>
        <a:latin typeface="Arial" charset="0"/>
        <a:ea typeface="+mn-ea"/>
        <a:cs typeface="+mn-cs"/>
      </a:defRPr>
    </a:lvl6pPr>
    <a:lvl7pPr marL="2449065" algn="l" defTabSz="816355" rtl="0" eaLnBrk="1" latinLnBrk="0" hangingPunct="1">
      <a:defRPr kern="1200">
        <a:solidFill>
          <a:schemeClr val="tx1"/>
        </a:solidFill>
        <a:latin typeface="Arial" charset="0"/>
        <a:ea typeface="+mn-ea"/>
        <a:cs typeface="+mn-cs"/>
      </a:defRPr>
    </a:lvl7pPr>
    <a:lvl8pPr marL="2857243" algn="l" defTabSz="816355" rtl="0" eaLnBrk="1" latinLnBrk="0" hangingPunct="1">
      <a:defRPr kern="1200">
        <a:solidFill>
          <a:schemeClr val="tx1"/>
        </a:solidFill>
        <a:latin typeface="Arial" charset="0"/>
        <a:ea typeface="+mn-ea"/>
        <a:cs typeface="+mn-cs"/>
      </a:defRPr>
    </a:lvl8pPr>
    <a:lvl9pPr marL="3265421" algn="l" defTabSz="816355"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655" userDrawn="1">
          <p15:clr>
            <a:srgbClr val="A4A3A4"/>
          </p15:clr>
        </p15:guide>
        <p15:guide id="2" orient="horz" pos="2129" userDrawn="1">
          <p15:clr>
            <a:srgbClr val="A4A3A4"/>
          </p15:clr>
        </p15:guide>
        <p15:guide id="3" orient="horz" pos="2702" userDrawn="1">
          <p15:clr>
            <a:srgbClr val="A4A3A4"/>
          </p15:clr>
        </p15:guide>
        <p15:guide id="4" orient="horz" pos="1104" userDrawn="1">
          <p15:clr>
            <a:srgbClr val="A4A3A4"/>
          </p15:clr>
        </p15:guide>
        <p15:guide id="5" orient="horz" pos="527" userDrawn="1">
          <p15:clr>
            <a:srgbClr val="A4A3A4"/>
          </p15:clr>
        </p15:guide>
        <p15:guide id="6" orient="horz" pos="1471" userDrawn="1">
          <p15:clr>
            <a:srgbClr val="A4A3A4"/>
          </p15:clr>
        </p15:guide>
        <p15:guide id="7" orient="horz" pos="874" userDrawn="1">
          <p15:clr>
            <a:srgbClr val="A4A3A4"/>
          </p15:clr>
        </p15:guide>
        <p15:guide id="8" orient="horz" pos="427" userDrawn="1">
          <p15:clr>
            <a:srgbClr val="A4A3A4"/>
          </p15:clr>
        </p15:guide>
        <p15:guide id="9" pos="3684" userDrawn="1">
          <p15:clr>
            <a:srgbClr val="A4A3A4"/>
          </p15:clr>
        </p15:guide>
        <p15:guide id="10" pos="273" userDrawn="1">
          <p15:clr>
            <a:srgbClr val="A4A3A4"/>
          </p15:clr>
        </p15:guide>
        <p15:guide id="11" pos="3963" userDrawn="1">
          <p15:clr>
            <a:srgbClr val="A4A3A4"/>
          </p15:clr>
        </p15:guide>
        <p15:guide id="12" pos="56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DD6"/>
    <a:srgbClr val="152259"/>
    <a:srgbClr val="000000"/>
    <a:srgbClr val="026CB6"/>
    <a:srgbClr val="004479"/>
    <a:srgbClr val="0E4C92"/>
    <a:srgbClr val="1C2755"/>
    <a:srgbClr val="22346E"/>
    <a:srgbClr val="0D2042"/>
    <a:srgbClr val="FFC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688" autoAdjust="0"/>
    <p:restoredTop sz="84418" autoAdjust="0"/>
  </p:normalViewPr>
  <p:slideViewPr>
    <p:cSldViewPr snapToGrid="0" snapToObjects="1">
      <p:cViewPr varScale="1">
        <p:scale>
          <a:sx n="89" d="100"/>
          <a:sy n="89" d="100"/>
        </p:scale>
        <p:origin x="196" y="60"/>
      </p:cViewPr>
      <p:guideLst>
        <p:guide orient="horz" pos="1655"/>
        <p:guide orient="horz" pos="2129"/>
        <p:guide orient="horz" pos="2702"/>
        <p:guide orient="horz" pos="1104"/>
        <p:guide orient="horz" pos="527"/>
        <p:guide orient="horz" pos="1471"/>
        <p:guide orient="horz" pos="874"/>
        <p:guide orient="horz" pos="427"/>
        <p:guide pos="3684"/>
        <p:guide pos="273"/>
        <p:guide pos="3963"/>
        <p:guide pos="561"/>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ustomXml" Target="../customXml/item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customXml" Target="../customXml/item4.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40" Type="http://schemas.openxmlformats.org/officeDocument/2006/relationships/customXml" Target="../customXml/item3.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43D431CB-C5D7-9A44-8319-B273368D46B2}" type="datetimeFigureOut">
              <a:rPr lang="en-US"/>
              <a:pPr>
                <a:defRPr/>
              </a:pPr>
              <a:t>4/16/2018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2BF1787B-ED94-2B48-A7D3-8A8DE5F3B529}" type="slidenum">
              <a:rPr lang="en-US" altLang="x-none"/>
              <a:pPr/>
              <a:t>‹#›</a:t>
            </a:fld>
            <a:endParaRPr lang="en-US" altLang="x-none"/>
          </a:p>
        </p:txBody>
      </p:sp>
    </p:spTree>
    <p:extLst>
      <p:ext uri="{BB962C8B-B14F-4D97-AF65-F5344CB8AC3E}">
        <p14:creationId xmlns:p14="http://schemas.microsoft.com/office/powerpoint/2010/main" val="1924868458"/>
      </p:ext>
    </p:extLst>
  </p:cSld>
  <p:clrMap bg1="lt1" tx1="dk1" bg2="lt2" tx2="dk2" accent1="accent1" accent2="accent2" accent3="accent3" accent4="accent4" accent5="accent5" accent6="accent6" hlink="hlink" folHlink="folHlink"/>
  <p:notesStyle>
    <a:lvl1pPr algn="l" defTabSz="408178" rtl="0" eaLnBrk="0" fontAlgn="base" hangingPunct="0">
      <a:spcBef>
        <a:spcPct val="30000"/>
      </a:spcBef>
      <a:spcAft>
        <a:spcPct val="0"/>
      </a:spcAft>
      <a:defRPr sz="1071" kern="1200">
        <a:solidFill>
          <a:schemeClr val="tx1"/>
        </a:solidFill>
        <a:latin typeface="+mn-lt"/>
        <a:ea typeface="+mn-ea"/>
        <a:cs typeface="+mn-cs"/>
      </a:defRPr>
    </a:lvl1pPr>
    <a:lvl2pPr marL="408178" algn="l" defTabSz="408178" rtl="0" eaLnBrk="0" fontAlgn="base" hangingPunct="0">
      <a:spcBef>
        <a:spcPct val="30000"/>
      </a:spcBef>
      <a:spcAft>
        <a:spcPct val="0"/>
      </a:spcAft>
      <a:defRPr sz="1071" kern="1200">
        <a:solidFill>
          <a:schemeClr val="tx1"/>
        </a:solidFill>
        <a:latin typeface="+mn-lt"/>
        <a:ea typeface="+mn-ea"/>
        <a:cs typeface="+mn-cs"/>
      </a:defRPr>
    </a:lvl2pPr>
    <a:lvl3pPr marL="816355" algn="l" defTabSz="408178" rtl="0" eaLnBrk="0" fontAlgn="base" hangingPunct="0">
      <a:spcBef>
        <a:spcPct val="30000"/>
      </a:spcBef>
      <a:spcAft>
        <a:spcPct val="0"/>
      </a:spcAft>
      <a:defRPr sz="1071" kern="1200">
        <a:solidFill>
          <a:schemeClr val="tx1"/>
        </a:solidFill>
        <a:latin typeface="+mn-lt"/>
        <a:ea typeface="+mn-ea"/>
        <a:cs typeface="+mn-cs"/>
      </a:defRPr>
    </a:lvl3pPr>
    <a:lvl4pPr marL="1224533" algn="l" defTabSz="408178" rtl="0" eaLnBrk="0" fontAlgn="base" hangingPunct="0">
      <a:spcBef>
        <a:spcPct val="30000"/>
      </a:spcBef>
      <a:spcAft>
        <a:spcPct val="0"/>
      </a:spcAft>
      <a:defRPr sz="1071" kern="1200">
        <a:solidFill>
          <a:schemeClr val="tx1"/>
        </a:solidFill>
        <a:latin typeface="+mn-lt"/>
        <a:ea typeface="+mn-ea"/>
        <a:cs typeface="+mn-cs"/>
      </a:defRPr>
    </a:lvl4pPr>
    <a:lvl5pPr marL="1632710" algn="l" defTabSz="408178" rtl="0" eaLnBrk="0" fontAlgn="base" hangingPunct="0">
      <a:spcBef>
        <a:spcPct val="30000"/>
      </a:spcBef>
      <a:spcAft>
        <a:spcPct val="0"/>
      </a:spcAft>
      <a:defRPr sz="1071" kern="1200">
        <a:solidFill>
          <a:schemeClr val="tx1"/>
        </a:solidFill>
        <a:latin typeface="+mn-lt"/>
        <a:ea typeface="+mn-ea"/>
        <a:cs typeface="+mn-cs"/>
      </a:defRPr>
    </a:lvl5pPr>
    <a:lvl6pPr marL="2040888" algn="l" defTabSz="408178" rtl="0" eaLnBrk="1" latinLnBrk="0" hangingPunct="1">
      <a:defRPr sz="1071" kern="1200">
        <a:solidFill>
          <a:schemeClr val="tx1"/>
        </a:solidFill>
        <a:latin typeface="+mn-lt"/>
        <a:ea typeface="+mn-ea"/>
        <a:cs typeface="+mn-cs"/>
      </a:defRPr>
    </a:lvl6pPr>
    <a:lvl7pPr marL="2449065" algn="l" defTabSz="408178" rtl="0" eaLnBrk="1" latinLnBrk="0" hangingPunct="1">
      <a:defRPr sz="1071" kern="1200">
        <a:solidFill>
          <a:schemeClr val="tx1"/>
        </a:solidFill>
        <a:latin typeface="+mn-lt"/>
        <a:ea typeface="+mn-ea"/>
        <a:cs typeface="+mn-cs"/>
      </a:defRPr>
    </a:lvl7pPr>
    <a:lvl8pPr marL="2857243" algn="l" defTabSz="408178" rtl="0" eaLnBrk="1" latinLnBrk="0" hangingPunct="1">
      <a:defRPr sz="1071" kern="1200">
        <a:solidFill>
          <a:schemeClr val="tx1"/>
        </a:solidFill>
        <a:latin typeface="+mn-lt"/>
        <a:ea typeface="+mn-ea"/>
        <a:cs typeface="+mn-cs"/>
      </a:defRPr>
    </a:lvl8pPr>
    <a:lvl9pPr marL="3265421" algn="l" defTabSz="408178" rtl="0" eaLnBrk="1" latinLnBrk="0" hangingPunct="1">
      <a:defRPr sz="1071"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a:t>
            </a:r>
            <a:r>
              <a:rPr lang="en-US" baseline="0" dirty="0" smtClean="0"/>
              <a:t> this: </a:t>
            </a:r>
          </a:p>
          <a:p>
            <a:r>
              <a:rPr lang="en-US" baseline="0" dirty="0" smtClean="0"/>
              <a:t>Where we were successful. </a:t>
            </a:r>
          </a:p>
          <a:p>
            <a:r>
              <a:rPr lang="en-US" baseline="0" dirty="0" smtClean="0"/>
              <a:t>While we placed the labels at the point estimates of the incidence, we also depicted the exact confidence intervals on the horizontal bars. Studies for which we seemed to miss the mark (6-9 in ages &lt;2) are studies for which there was considerable uncertainty. </a:t>
            </a:r>
            <a:endParaRPr lang="en-US" dirty="0"/>
          </a:p>
        </p:txBody>
      </p:sp>
      <p:sp>
        <p:nvSpPr>
          <p:cNvPr id="4" name="Slide Number Placeholder 3"/>
          <p:cNvSpPr>
            <a:spLocks noGrp="1"/>
          </p:cNvSpPr>
          <p:nvPr>
            <p:ph type="sldNum" sz="quarter" idx="10"/>
          </p:nvPr>
        </p:nvSpPr>
        <p:spPr/>
        <p:txBody>
          <a:bodyPr/>
          <a:lstStyle/>
          <a:p>
            <a:fld id="{10B69F56-259B-7449-9C27-276CA09F55D6}" type="slidenum">
              <a:rPr lang="en-US" smtClean="0"/>
              <a:t>5</a:t>
            </a:fld>
            <a:endParaRPr lang="en-US"/>
          </a:p>
        </p:txBody>
      </p:sp>
    </p:spTree>
    <p:extLst>
      <p:ext uri="{BB962C8B-B14F-4D97-AF65-F5344CB8AC3E}">
        <p14:creationId xmlns:p14="http://schemas.microsoft.com/office/powerpoint/2010/main" val="516404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Countries where it is &gt;80% are generally those with high incidence, high treatment costs, and/or high CFR</a:t>
            </a:r>
            <a:endParaRPr lang="en-US" dirty="0"/>
          </a:p>
        </p:txBody>
      </p:sp>
      <p:sp>
        <p:nvSpPr>
          <p:cNvPr id="4" name="Slide Number Placeholder 3"/>
          <p:cNvSpPr>
            <a:spLocks noGrp="1"/>
          </p:cNvSpPr>
          <p:nvPr>
            <p:ph type="sldNum" sz="quarter" idx="10"/>
          </p:nvPr>
        </p:nvSpPr>
        <p:spPr/>
        <p:txBody>
          <a:bodyPr/>
          <a:lstStyle/>
          <a:p>
            <a:fld id="{2BF1787B-ED94-2B48-A7D3-8A8DE5F3B529}" type="slidenum">
              <a:rPr lang="en-US" altLang="x-none" smtClean="0"/>
              <a:pPr/>
              <a:t>12</a:t>
            </a:fld>
            <a:endParaRPr lang="en-US" altLang="x-none"/>
          </a:p>
        </p:txBody>
      </p:sp>
    </p:spTree>
    <p:extLst>
      <p:ext uri="{BB962C8B-B14F-4D97-AF65-F5344CB8AC3E}">
        <p14:creationId xmlns:p14="http://schemas.microsoft.com/office/powerpoint/2010/main" val="530919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Light blue = CFR</a:t>
            </a:r>
          </a:p>
          <a:p>
            <a:r>
              <a:rPr lang="en-US" dirty="0" smtClean="0"/>
              <a:t>Red</a:t>
            </a:r>
            <a:r>
              <a:rPr lang="en-US" baseline="0" dirty="0" smtClean="0"/>
              <a:t> = reporting rate</a:t>
            </a:r>
          </a:p>
          <a:p>
            <a:r>
              <a:rPr lang="en-US" baseline="0" dirty="0" smtClean="0"/>
              <a:t>Dark red = prevalence &amp; relative costs of AMR</a:t>
            </a:r>
            <a:endParaRPr lang="en-US" dirty="0"/>
          </a:p>
        </p:txBody>
      </p:sp>
      <p:sp>
        <p:nvSpPr>
          <p:cNvPr id="4" name="Slide Number Placeholder 3"/>
          <p:cNvSpPr>
            <a:spLocks noGrp="1"/>
          </p:cNvSpPr>
          <p:nvPr>
            <p:ph type="sldNum" sz="quarter" idx="10"/>
          </p:nvPr>
        </p:nvSpPr>
        <p:spPr/>
        <p:txBody>
          <a:bodyPr/>
          <a:lstStyle/>
          <a:p>
            <a:fld id="{2BF1787B-ED94-2B48-A7D3-8A8DE5F3B529}" type="slidenum">
              <a:rPr lang="en-US" altLang="x-none" smtClean="0"/>
              <a:pPr/>
              <a:t>13</a:t>
            </a:fld>
            <a:endParaRPr lang="en-US" altLang="x-none"/>
          </a:p>
        </p:txBody>
      </p:sp>
    </p:spTree>
    <p:extLst>
      <p:ext uri="{BB962C8B-B14F-4D97-AF65-F5344CB8AC3E}">
        <p14:creationId xmlns:p14="http://schemas.microsoft.com/office/powerpoint/2010/main" val="878909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Countries where it is &gt;80% are generally those with high incidence, high treatment costs, and/or high CFR</a:t>
            </a:r>
            <a:endParaRPr lang="en-US" dirty="0"/>
          </a:p>
        </p:txBody>
      </p:sp>
      <p:sp>
        <p:nvSpPr>
          <p:cNvPr id="4" name="Slide Number Placeholder 3"/>
          <p:cNvSpPr>
            <a:spLocks noGrp="1"/>
          </p:cNvSpPr>
          <p:nvPr>
            <p:ph type="sldNum" sz="quarter" idx="10"/>
          </p:nvPr>
        </p:nvSpPr>
        <p:spPr/>
        <p:txBody>
          <a:bodyPr/>
          <a:lstStyle/>
          <a:p>
            <a:fld id="{2BF1787B-ED94-2B48-A7D3-8A8DE5F3B529}" type="slidenum">
              <a:rPr lang="en-US" altLang="x-none" smtClean="0"/>
              <a:pPr/>
              <a:t>18</a:t>
            </a:fld>
            <a:endParaRPr lang="en-US" altLang="x-none"/>
          </a:p>
        </p:txBody>
      </p:sp>
    </p:spTree>
    <p:extLst>
      <p:ext uri="{BB962C8B-B14F-4D97-AF65-F5344CB8AC3E}">
        <p14:creationId xmlns:p14="http://schemas.microsoft.com/office/powerpoint/2010/main" val="1456309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a:t>
            </a:r>
            <a:r>
              <a:rPr lang="en-US" baseline="0" dirty="0" smtClean="0"/>
              <a:t> this: </a:t>
            </a:r>
          </a:p>
          <a:p>
            <a:r>
              <a:rPr lang="en-US" baseline="0" dirty="0" smtClean="0"/>
              <a:t>Where we were successful. </a:t>
            </a:r>
          </a:p>
          <a:p>
            <a:r>
              <a:rPr lang="en-US" baseline="0" dirty="0" smtClean="0"/>
              <a:t>While we placed the labels at the point estimates of the incidence, we also depicted the exact confidence intervals on the horizontal bars. Studies for which we seemed to miss the mark (6-9 in ages &lt;2) are studies for which there was considerable uncertainty. </a:t>
            </a:r>
            <a:endParaRPr lang="en-US" dirty="0"/>
          </a:p>
        </p:txBody>
      </p:sp>
      <p:sp>
        <p:nvSpPr>
          <p:cNvPr id="4" name="Slide Number Placeholder 3"/>
          <p:cNvSpPr>
            <a:spLocks noGrp="1"/>
          </p:cNvSpPr>
          <p:nvPr>
            <p:ph type="sldNum" sz="quarter" idx="10"/>
          </p:nvPr>
        </p:nvSpPr>
        <p:spPr/>
        <p:txBody>
          <a:bodyPr/>
          <a:lstStyle/>
          <a:p>
            <a:fld id="{10B69F56-259B-7449-9C27-276CA09F55D6}" type="slidenum">
              <a:rPr lang="en-US" smtClean="0"/>
              <a:t>23</a:t>
            </a:fld>
            <a:endParaRPr lang="en-US"/>
          </a:p>
        </p:txBody>
      </p:sp>
    </p:spTree>
    <p:extLst>
      <p:ext uri="{BB962C8B-B14F-4D97-AF65-F5344CB8AC3E}">
        <p14:creationId xmlns:p14="http://schemas.microsoft.com/office/powerpoint/2010/main" val="757081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a:t>
            </a:r>
            <a:r>
              <a:rPr lang="en-US" baseline="0" dirty="0" smtClean="0"/>
              <a:t> this: </a:t>
            </a:r>
          </a:p>
          <a:p>
            <a:r>
              <a:rPr lang="en-US" baseline="0" dirty="0" smtClean="0"/>
              <a:t>Where we were successful. </a:t>
            </a:r>
          </a:p>
          <a:p>
            <a:r>
              <a:rPr lang="en-US" baseline="0" dirty="0" smtClean="0"/>
              <a:t>While we placed the labels at the point estimates of the incidence, we also depicted the exact confidence intervals on the horizontal bars. Studies for which we seemed to miss the mark (6-9 in ages &lt;2) are studies for which there was considerable uncertainty. </a:t>
            </a:r>
            <a:endParaRPr lang="en-US" dirty="0"/>
          </a:p>
        </p:txBody>
      </p:sp>
      <p:sp>
        <p:nvSpPr>
          <p:cNvPr id="4" name="Slide Number Placeholder 3"/>
          <p:cNvSpPr>
            <a:spLocks noGrp="1"/>
          </p:cNvSpPr>
          <p:nvPr>
            <p:ph type="sldNum" sz="quarter" idx="10"/>
          </p:nvPr>
        </p:nvSpPr>
        <p:spPr/>
        <p:txBody>
          <a:bodyPr/>
          <a:lstStyle/>
          <a:p>
            <a:fld id="{10B69F56-259B-7449-9C27-276CA09F55D6}" type="slidenum">
              <a:rPr lang="en-US" smtClean="0"/>
              <a:t>24</a:t>
            </a:fld>
            <a:endParaRPr lang="en-US"/>
          </a:p>
        </p:txBody>
      </p:sp>
    </p:spTree>
    <p:extLst>
      <p:ext uri="{BB962C8B-B14F-4D97-AF65-F5344CB8AC3E}">
        <p14:creationId xmlns:p14="http://schemas.microsoft.com/office/powerpoint/2010/main" val="1398870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a:t>
            </a:r>
            <a:r>
              <a:rPr lang="en-US" baseline="0" dirty="0" smtClean="0"/>
              <a:t> this: </a:t>
            </a:r>
          </a:p>
          <a:p>
            <a:r>
              <a:rPr lang="en-US" baseline="0" dirty="0" smtClean="0"/>
              <a:t>Where we were successful. </a:t>
            </a:r>
          </a:p>
          <a:p>
            <a:r>
              <a:rPr lang="en-US" baseline="0" dirty="0" smtClean="0"/>
              <a:t>While we placed the labels at the point estimates of the incidence, we also depicted the exact confidence intervals on the horizontal bars. Studies for which we seemed to miss the mark (6-9 in ages &lt;2) are studies for which there was considerable uncertainty. </a:t>
            </a:r>
            <a:endParaRPr lang="en-US" dirty="0"/>
          </a:p>
        </p:txBody>
      </p:sp>
      <p:sp>
        <p:nvSpPr>
          <p:cNvPr id="4" name="Slide Number Placeholder 3"/>
          <p:cNvSpPr>
            <a:spLocks noGrp="1"/>
          </p:cNvSpPr>
          <p:nvPr>
            <p:ph type="sldNum" sz="quarter" idx="10"/>
          </p:nvPr>
        </p:nvSpPr>
        <p:spPr/>
        <p:txBody>
          <a:bodyPr/>
          <a:lstStyle/>
          <a:p>
            <a:fld id="{10B69F56-259B-7449-9C27-276CA09F55D6}" type="slidenum">
              <a:rPr lang="en-US" smtClean="0"/>
              <a:t>25</a:t>
            </a:fld>
            <a:endParaRPr lang="en-US"/>
          </a:p>
        </p:txBody>
      </p:sp>
    </p:spTree>
    <p:extLst>
      <p:ext uri="{BB962C8B-B14F-4D97-AF65-F5344CB8AC3E}">
        <p14:creationId xmlns:p14="http://schemas.microsoft.com/office/powerpoint/2010/main" val="1402496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a:t>
            </a:r>
            <a:r>
              <a:rPr lang="en-US" baseline="0" dirty="0" smtClean="0"/>
              <a:t> this: </a:t>
            </a:r>
          </a:p>
          <a:p>
            <a:r>
              <a:rPr lang="en-US" baseline="0" dirty="0" smtClean="0"/>
              <a:t>Where we were successful. </a:t>
            </a:r>
          </a:p>
          <a:p>
            <a:r>
              <a:rPr lang="en-US" baseline="0" dirty="0" smtClean="0"/>
              <a:t>While we placed the labels at the point estimates of the incidence, we also depicted the exact confidence intervals on the horizontal bars. Studies for which we seemed to miss the mark (6-9 in ages &lt;2) are studies for which there was considerable uncertainty. </a:t>
            </a:r>
            <a:endParaRPr lang="en-US" dirty="0"/>
          </a:p>
        </p:txBody>
      </p:sp>
      <p:sp>
        <p:nvSpPr>
          <p:cNvPr id="4" name="Slide Number Placeholder 3"/>
          <p:cNvSpPr>
            <a:spLocks noGrp="1"/>
          </p:cNvSpPr>
          <p:nvPr>
            <p:ph type="sldNum" sz="quarter" idx="10"/>
          </p:nvPr>
        </p:nvSpPr>
        <p:spPr/>
        <p:txBody>
          <a:bodyPr/>
          <a:lstStyle/>
          <a:p>
            <a:fld id="{10B69F56-259B-7449-9C27-276CA09F55D6}" type="slidenum">
              <a:rPr lang="en-US" smtClean="0"/>
              <a:t>26</a:t>
            </a:fld>
            <a:endParaRPr lang="en-US"/>
          </a:p>
        </p:txBody>
      </p:sp>
    </p:spTree>
    <p:extLst>
      <p:ext uri="{BB962C8B-B14F-4D97-AF65-F5344CB8AC3E}">
        <p14:creationId xmlns:p14="http://schemas.microsoft.com/office/powerpoint/2010/main" val="455985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a:t>
            </a:r>
            <a:r>
              <a:rPr lang="en-US" baseline="0" dirty="0" smtClean="0"/>
              <a:t> this: </a:t>
            </a:r>
          </a:p>
          <a:p>
            <a:r>
              <a:rPr lang="en-US" baseline="0" dirty="0" smtClean="0"/>
              <a:t>Where we were successful. </a:t>
            </a:r>
          </a:p>
          <a:p>
            <a:r>
              <a:rPr lang="en-US" baseline="0" dirty="0" smtClean="0"/>
              <a:t>While we placed the labels at the point estimates of the incidence, we also depicted the exact confidence intervals on the horizontal bars. Studies for which we seemed to miss the mark (6-9 in ages &lt;2) are studies for which there was considerable uncertainty. </a:t>
            </a:r>
            <a:endParaRPr lang="en-US" dirty="0"/>
          </a:p>
        </p:txBody>
      </p:sp>
      <p:sp>
        <p:nvSpPr>
          <p:cNvPr id="4" name="Slide Number Placeholder 3"/>
          <p:cNvSpPr>
            <a:spLocks noGrp="1"/>
          </p:cNvSpPr>
          <p:nvPr>
            <p:ph type="sldNum" sz="quarter" idx="10"/>
          </p:nvPr>
        </p:nvSpPr>
        <p:spPr/>
        <p:txBody>
          <a:bodyPr/>
          <a:lstStyle/>
          <a:p>
            <a:fld id="{10B69F56-259B-7449-9C27-276CA09F55D6}" type="slidenum">
              <a:rPr lang="en-US" smtClean="0"/>
              <a:t>27</a:t>
            </a:fld>
            <a:endParaRPr lang="en-US"/>
          </a:p>
        </p:txBody>
      </p:sp>
    </p:spTree>
    <p:extLst>
      <p:ext uri="{BB962C8B-B14F-4D97-AF65-F5344CB8AC3E}">
        <p14:creationId xmlns:p14="http://schemas.microsoft.com/office/powerpoint/2010/main" val="6765665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69364"/>
            <a:ext cx="7772400" cy="1102519"/>
          </a:xfrm>
          <a:prstGeom prst="rect">
            <a:avLst/>
          </a:prstGeom>
        </p:spPr>
        <p:txBody>
          <a:bodyPr/>
          <a:lstStyle>
            <a:lvl1pPr>
              <a:defRPr sz="4400" b="0" i="0">
                <a:solidFill>
                  <a:srgbClr val="026CB6"/>
                </a:solidFill>
                <a:latin typeface="YaleAdmin-Roman" charset="0"/>
                <a:ea typeface="YaleAdmin-Roman" charset="0"/>
                <a:cs typeface="YaleAdmin-Roman"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sz="2800" b="0" i="0">
                <a:solidFill>
                  <a:srgbClr val="152259"/>
                </a:solidFill>
                <a:latin typeface="YaleAdmin-SmallCap" charset="0"/>
                <a:ea typeface="YaleAdmin-SmallCap" charset="0"/>
                <a:cs typeface="YaleAdmin-SmallCap" charset="0"/>
              </a:defRPr>
            </a:lvl1pPr>
            <a:lvl2pPr marL="285739" indent="0" algn="ctr">
              <a:buNone/>
              <a:defRPr>
                <a:solidFill>
                  <a:schemeClr val="tx1">
                    <a:tint val="75000"/>
                  </a:schemeClr>
                </a:solidFill>
              </a:defRPr>
            </a:lvl2pPr>
            <a:lvl3pPr marL="571478" indent="0" algn="ctr">
              <a:buNone/>
              <a:defRPr>
                <a:solidFill>
                  <a:schemeClr val="tx1">
                    <a:tint val="75000"/>
                  </a:schemeClr>
                </a:solidFill>
              </a:defRPr>
            </a:lvl3pPr>
            <a:lvl4pPr marL="857216" indent="0" algn="ctr">
              <a:buNone/>
              <a:defRPr>
                <a:solidFill>
                  <a:schemeClr val="tx1">
                    <a:tint val="75000"/>
                  </a:schemeClr>
                </a:solidFill>
              </a:defRPr>
            </a:lvl4pPr>
            <a:lvl5pPr marL="1142954" indent="0" algn="ctr">
              <a:buNone/>
              <a:defRPr>
                <a:solidFill>
                  <a:schemeClr val="tx1">
                    <a:tint val="75000"/>
                  </a:schemeClr>
                </a:solidFill>
              </a:defRPr>
            </a:lvl5pPr>
            <a:lvl6pPr marL="1428693" indent="0" algn="ctr">
              <a:buNone/>
              <a:defRPr>
                <a:solidFill>
                  <a:schemeClr val="tx1">
                    <a:tint val="75000"/>
                  </a:schemeClr>
                </a:solidFill>
              </a:defRPr>
            </a:lvl6pPr>
            <a:lvl7pPr marL="1714432" indent="0" algn="ctr">
              <a:buNone/>
              <a:defRPr>
                <a:solidFill>
                  <a:schemeClr val="tx1">
                    <a:tint val="75000"/>
                  </a:schemeClr>
                </a:solidFill>
              </a:defRPr>
            </a:lvl7pPr>
            <a:lvl8pPr marL="2000170" indent="0" algn="ctr">
              <a:buNone/>
              <a:defRPr>
                <a:solidFill>
                  <a:schemeClr val="tx1">
                    <a:tint val="75000"/>
                  </a:schemeClr>
                </a:solidFill>
              </a:defRPr>
            </a:lvl8pPr>
            <a:lvl9pPr marL="2285909"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4"/>
          </p:nvPr>
        </p:nvSpPr>
        <p:spPr>
          <a:xfrm>
            <a:off x="8114044" y="4799152"/>
            <a:ext cx="572756" cy="273844"/>
          </a:xfrm>
          <a:prstGeom prst="rect">
            <a:avLst/>
          </a:prstGeom>
        </p:spPr>
        <p:txBody>
          <a:bodyPr vert="horz" lIns="91440" tIns="45720" rIns="91440" bIns="45720" rtlCol="0" anchor="ctr"/>
          <a:lstStyle>
            <a:lvl1pPr algn="l">
              <a:defRPr sz="750" b="0" i="1">
                <a:solidFill>
                  <a:srgbClr val="1C2755"/>
                </a:solidFill>
                <a:latin typeface="YaleDesign-Italic" charset="0"/>
                <a:ea typeface="YaleDesign-Italic" charset="0"/>
                <a:cs typeface="YaleDesign-Italic" charset="0"/>
              </a:defRPr>
            </a:lvl1pPr>
          </a:lstStyle>
          <a:p>
            <a:pPr>
              <a:defRPr/>
            </a:pPr>
            <a:fld id="{B0E97239-654F-4812-B0D5-A0D0F44F0ECB}" type="slidenum">
              <a:rPr lang="en-US" smtClean="0"/>
              <a:pPr>
                <a:defRPr/>
              </a:pPr>
              <a:t>‹#›</a:t>
            </a:fld>
            <a:endParaRPr lang="en-US" dirty="0"/>
          </a:p>
        </p:txBody>
      </p:sp>
    </p:spTree>
    <p:custDataLst>
      <p:tags r:id="rId1"/>
    </p:custData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640080"/>
          </a:xfrm>
        </p:spPr>
        <p:txBody>
          <a:bodyPr/>
          <a:lstStyle>
            <a:lvl1pPr>
              <a:defRPr b="0" i="0">
                <a:solidFill>
                  <a:schemeClr val="bg1"/>
                </a:solidFill>
                <a:latin typeface="YaleNew" charset="0"/>
                <a:ea typeface="YaleNew" charset="0"/>
                <a:cs typeface="YaleNew" charset="0"/>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b="0" i="0">
                <a:latin typeface="YaleNew" charset="0"/>
                <a:ea typeface="YaleNew" charset="0"/>
                <a:cs typeface="YaleNew" charset="0"/>
              </a:defRPr>
            </a:lvl1pPr>
          </a:lstStyle>
          <a:p>
            <a:fld id="{6CAA5BD7-210A-5F47-8AAC-6F856516A132}" type="datetimeFigureOut">
              <a:rPr lang="en-US" smtClean="0"/>
              <a:pPr/>
              <a:t>4/16/2018</a:t>
            </a:fld>
            <a:endParaRPr lang="en-US"/>
          </a:p>
        </p:txBody>
      </p:sp>
      <p:sp>
        <p:nvSpPr>
          <p:cNvPr id="4" name="Footer Placeholder 3"/>
          <p:cNvSpPr>
            <a:spLocks noGrp="1"/>
          </p:cNvSpPr>
          <p:nvPr>
            <p:ph type="ftr" sz="quarter" idx="11"/>
          </p:nvPr>
        </p:nvSpPr>
        <p:spPr/>
        <p:txBody>
          <a:bodyPr/>
          <a:lstStyle>
            <a:lvl1pPr>
              <a:defRPr b="0" i="0">
                <a:latin typeface="YaleNew" charset="0"/>
                <a:ea typeface="YaleNew" charset="0"/>
                <a:cs typeface="YaleNew" charset="0"/>
              </a:defRPr>
            </a:lvl1pPr>
          </a:lstStyle>
          <a:p>
            <a:endParaRPr lang="en-US"/>
          </a:p>
        </p:txBody>
      </p:sp>
      <p:sp>
        <p:nvSpPr>
          <p:cNvPr id="5" name="Slide Number Placeholder 4"/>
          <p:cNvSpPr>
            <a:spLocks noGrp="1"/>
          </p:cNvSpPr>
          <p:nvPr>
            <p:ph type="sldNum" sz="quarter" idx="12"/>
          </p:nvPr>
        </p:nvSpPr>
        <p:spPr/>
        <p:txBody>
          <a:bodyPr/>
          <a:lstStyle>
            <a:lvl1pPr>
              <a:defRPr b="0" i="0">
                <a:latin typeface="YaleNew" charset="0"/>
                <a:ea typeface="YaleNew" charset="0"/>
                <a:cs typeface="YaleNew" charset="0"/>
              </a:defRPr>
            </a:lvl1pPr>
          </a:lstStyle>
          <a:p>
            <a:fld id="{F3FAD550-8226-F942-8052-EF7EFB1A88CE}" type="slidenum">
              <a:rPr lang="en-US" smtClean="0"/>
              <a:pPr/>
              <a:t>‹#›</a:t>
            </a:fld>
            <a:endParaRPr lang="en-US"/>
          </a:p>
        </p:txBody>
      </p:sp>
    </p:spTree>
    <p:extLst>
      <p:ext uri="{BB962C8B-B14F-4D97-AF65-F5344CB8AC3E}">
        <p14:creationId xmlns:p14="http://schemas.microsoft.com/office/powerpoint/2010/main" val="210740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AA5BD7-210A-5F47-8AAC-6F856516A132}" type="datetimeFigureOut">
              <a:rPr lang="en-US" smtClean="0"/>
              <a:t>4/16/2018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FAD550-8226-F942-8052-EF7EFB1A88CE}" type="slidenum">
              <a:rPr lang="en-US" smtClean="0"/>
              <a:t>‹#›</a:t>
            </a:fld>
            <a:endParaRPr lang="en-US"/>
          </a:p>
        </p:txBody>
      </p:sp>
    </p:spTree>
    <p:extLst>
      <p:ext uri="{BB962C8B-B14F-4D97-AF65-F5344CB8AC3E}">
        <p14:creationId xmlns:p14="http://schemas.microsoft.com/office/powerpoint/2010/main" val="716326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2382"/>
            <a:ext cx="9144000" cy="1060847"/>
          </a:xfrm>
          <a:prstGeom prst="rect">
            <a:avLst/>
          </a:prstGeom>
          <a:solidFill>
            <a:srgbClr val="026CB6"/>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endParaRPr lang="x-none" altLang="x-none">
              <a:solidFill>
                <a:srgbClr val="FFFFFF"/>
              </a:solidFill>
              <a:latin typeface="Calibri" charset="0"/>
            </a:endParaRPr>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txBox="1">
            <a:spLocks/>
          </p:cNvSpPr>
          <p:nvPr userDrawn="1"/>
        </p:nvSpPr>
        <p:spPr>
          <a:xfrm>
            <a:off x="8114044" y="4799152"/>
            <a:ext cx="572756" cy="273844"/>
          </a:xfrm>
          <a:prstGeom prst="rect">
            <a:avLst/>
          </a:prstGeom>
        </p:spPr>
        <p:txBody>
          <a:bodyPr vert="horz" lIns="57150" tIns="28575" rIns="57150" bIns="28575" rtlCol="0" anchor="ctr"/>
          <a:lstStyle>
            <a:defPPr>
              <a:defRPr lang="en-US"/>
            </a:defPPr>
            <a:lvl1pPr algn="l" defTabSz="457200" rtl="0" fontAlgn="base">
              <a:spcBef>
                <a:spcPct val="0"/>
              </a:spcBef>
              <a:spcAft>
                <a:spcPct val="0"/>
              </a:spcAft>
              <a:defRPr sz="1200" b="0" i="1" kern="1200">
                <a:solidFill>
                  <a:srgbClr val="1C2755"/>
                </a:solidFill>
                <a:latin typeface="YaleDesign-Italic" charset="0"/>
                <a:ea typeface="YaleDesign-Italic" charset="0"/>
                <a:cs typeface="YaleDesign-Italic" charset="0"/>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B0E97239-654F-4812-B0D5-A0D0F44F0ECB}" type="slidenum">
              <a:rPr lang="en-US" sz="750" smtClean="0"/>
              <a:pPr>
                <a:defRPr/>
              </a:pPr>
              <a:t>‹#›</a:t>
            </a:fld>
            <a:endParaRPr lang="en-US" sz="750" dirty="0"/>
          </a:p>
        </p:txBody>
      </p:sp>
      <p:sp>
        <p:nvSpPr>
          <p:cNvPr id="2" name="Title 1"/>
          <p:cNvSpPr>
            <a:spLocks noGrp="1"/>
          </p:cNvSpPr>
          <p:nvPr>
            <p:ph type="title"/>
          </p:nvPr>
        </p:nvSpPr>
        <p:spPr>
          <a:xfrm>
            <a:off x="457200" y="194307"/>
            <a:ext cx="8229600" cy="787400"/>
          </a:xfrm>
          <a:prstGeom prst="rect">
            <a:avLst/>
          </a:prstGeom>
        </p:spPr>
        <p:txBody>
          <a:bodyPr/>
          <a:lstStyle>
            <a:lvl1pPr algn="l">
              <a:defRPr>
                <a:solidFill>
                  <a:schemeClr val="bg1"/>
                </a:solidFill>
                <a:latin typeface="YaleNew" charset="0"/>
                <a:ea typeface="YaleNew" charset="0"/>
                <a:cs typeface="YaleNew" charset="0"/>
              </a:defRPr>
            </a:lvl1pPr>
          </a:lstStyle>
          <a:p>
            <a:r>
              <a:rPr lang="en-US" dirty="0" smtClean="0"/>
              <a:t>Click to edit Master title style</a:t>
            </a:r>
            <a:endParaRPr lang="en-US" dirty="0"/>
          </a:p>
        </p:txBody>
      </p:sp>
    </p:spTree>
    <p:custDataLst>
      <p:tags r:id="rId1"/>
    </p:custData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6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AC74033-574B-B54A-A70F-A098B2867853}" type="datetimeFigureOut">
              <a:rPr lang="en-US"/>
              <a:pPr>
                <a:defRPr/>
              </a:pPr>
              <a:t>4/16/2018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609D0A9-CDD9-644B-87D4-01F1EEDE072D}" type="slidenum">
              <a:rPr lang="en-US" altLang="x-none"/>
              <a:pPr/>
              <a:t>‹#›</a:t>
            </a:fld>
            <a:endParaRPr lang="en-US" altLang="x-none"/>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97DEB4F1-7B2A-904B-A74B-4EF57CF04C35}" type="datetimeFigureOut">
              <a:rPr lang="en-US"/>
              <a:pPr>
                <a:defRPr/>
              </a:pPr>
              <a:t>4/16/2018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6D456CE-2000-5549-9DC9-0922614BE3BD}" type="slidenum">
              <a:rPr lang="en-US" altLang="x-none"/>
              <a:pPr/>
              <a:t>‹#›</a:t>
            </a:fld>
            <a:endParaRPr lang="en-US" altLang="x-none"/>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7" name="Date Placeholder 3"/>
          <p:cNvSpPr>
            <a:spLocks noGrp="1"/>
          </p:cNvSpPr>
          <p:nvPr>
            <p:ph type="dt" sz="half" idx="10"/>
          </p:nvPr>
        </p:nvSpPr>
        <p:spPr/>
        <p:txBody>
          <a:bodyPr/>
          <a:lstStyle>
            <a:lvl1pPr>
              <a:defRPr/>
            </a:lvl1pPr>
          </a:lstStyle>
          <a:p>
            <a:pPr>
              <a:defRPr/>
            </a:pPr>
            <a:fld id="{BCB13426-09C3-5741-ABE6-891C062AF829}" type="datetimeFigureOut">
              <a:rPr lang="en-US"/>
              <a:pPr>
                <a:defRPr/>
              </a:pPr>
              <a:t>4/16/2018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B3DF987A-4EEB-7F4C-A0AD-98FBA54E3792}" type="slidenum">
              <a:rPr lang="en-US" altLang="x-none"/>
              <a:pPr/>
              <a:t>‹#›</a:t>
            </a:fld>
            <a:endParaRPr lang="en-US" altLang="x-none"/>
          </a:p>
        </p:txBody>
      </p:sp>
      <p:sp>
        <p:nvSpPr>
          <p:cNvPr id="10" name="Text Placeholder 2"/>
          <p:cNvSpPr>
            <a:spLocks noGrp="1"/>
          </p:cNvSpPr>
          <p:nvPr>
            <p:ph type="body" idx="1"/>
          </p:nvPr>
        </p:nvSpPr>
        <p:spPr>
          <a:xfrm>
            <a:off x="457200" y="1151335"/>
            <a:ext cx="4040189" cy="479822"/>
          </a:xfrm>
        </p:spPr>
        <p:txBody>
          <a:bodyPr anchor="b"/>
          <a:lstStyle>
            <a:lvl1pPr marL="0" indent="0">
              <a:buNone/>
              <a:defRPr sz="2400" b="1"/>
            </a:lvl1pPr>
            <a:lvl2pPr marL="285739" indent="0">
              <a:buNone/>
              <a:defRPr sz="1250" b="1"/>
            </a:lvl2pPr>
            <a:lvl3pPr marL="571478" indent="0">
              <a:buNone/>
              <a:defRPr sz="1125" b="1"/>
            </a:lvl3pPr>
            <a:lvl4pPr marL="857216" indent="0">
              <a:buNone/>
              <a:defRPr sz="1000" b="1"/>
            </a:lvl4pPr>
            <a:lvl5pPr marL="1142954" indent="0">
              <a:buNone/>
              <a:defRPr sz="1000" b="1"/>
            </a:lvl5pPr>
            <a:lvl6pPr marL="1428693" indent="0">
              <a:buNone/>
              <a:defRPr sz="1000" b="1"/>
            </a:lvl6pPr>
            <a:lvl7pPr marL="1714432" indent="0">
              <a:buNone/>
              <a:defRPr sz="1000" b="1"/>
            </a:lvl7pPr>
            <a:lvl8pPr marL="2000170" indent="0">
              <a:buNone/>
              <a:defRPr sz="1000" b="1"/>
            </a:lvl8pPr>
            <a:lvl9pPr marL="2285909" indent="0">
              <a:buNone/>
              <a:defRPr sz="1000" b="1"/>
            </a:lvl9pPr>
          </a:lstStyle>
          <a:p>
            <a:pPr lvl="0"/>
            <a:r>
              <a:rPr lang="en-US" smtClean="0"/>
              <a:t>Click to edit Master text styles</a:t>
            </a:r>
          </a:p>
        </p:txBody>
      </p:sp>
      <p:sp>
        <p:nvSpPr>
          <p:cNvPr id="11" name="Content Placeholder 3"/>
          <p:cNvSpPr>
            <a:spLocks noGrp="1"/>
          </p:cNvSpPr>
          <p:nvPr>
            <p:ph sz="half" idx="2"/>
          </p:nvPr>
        </p:nvSpPr>
        <p:spPr>
          <a:xfrm>
            <a:off x="457200" y="1631156"/>
            <a:ext cx="4040189" cy="2963466"/>
          </a:xfrm>
        </p:spPr>
        <p:txBody>
          <a:bodyPr/>
          <a:lstStyle>
            <a:lvl1pPr>
              <a:defRPr sz="2400"/>
            </a:lvl1pPr>
            <a:lvl2pPr>
              <a:defRPr sz="2000"/>
            </a:lvl2pPr>
            <a:lvl3pPr>
              <a:defRPr sz="1800"/>
            </a:lvl3pPr>
            <a:lvl4pPr>
              <a:defRPr sz="1400"/>
            </a:lvl4pPr>
            <a:lvl5pPr>
              <a:defRPr sz="1400"/>
            </a:lvl5pPr>
            <a:lvl6pPr>
              <a:defRPr sz="1000"/>
            </a:lvl6pPr>
            <a:lvl7pPr>
              <a:defRPr sz="1000"/>
            </a:lvl7pPr>
            <a:lvl8pPr>
              <a:defRPr sz="1000"/>
            </a:lvl8pPr>
            <a:lvl9pPr>
              <a:defRPr sz="1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2"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285739" indent="0">
              <a:buNone/>
              <a:defRPr sz="1250" b="1"/>
            </a:lvl2pPr>
            <a:lvl3pPr marL="571478" indent="0">
              <a:buNone/>
              <a:defRPr sz="1125" b="1"/>
            </a:lvl3pPr>
            <a:lvl4pPr marL="857216" indent="0">
              <a:buNone/>
              <a:defRPr sz="1000" b="1"/>
            </a:lvl4pPr>
            <a:lvl5pPr marL="1142954" indent="0">
              <a:buNone/>
              <a:defRPr sz="1000" b="1"/>
            </a:lvl5pPr>
            <a:lvl6pPr marL="1428693" indent="0">
              <a:buNone/>
              <a:defRPr sz="1000" b="1"/>
            </a:lvl6pPr>
            <a:lvl7pPr marL="1714432" indent="0">
              <a:buNone/>
              <a:defRPr sz="1000" b="1"/>
            </a:lvl7pPr>
            <a:lvl8pPr marL="2000170" indent="0">
              <a:buNone/>
              <a:defRPr sz="1000" b="1"/>
            </a:lvl8pPr>
            <a:lvl9pPr marL="2285909" indent="0">
              <a:buNone/>
              <a:defRPr sz="1000" b="1"/>
            </a:lvl9pPr>
          </a:lstStyle>
          <a:p>
            <a:pPr lvl="0"/>
            <a:r>
              <a:rPr lang="en-US" smtClean="0"/>
              <a:t>Click to edit Master text styles</a:t>
            </a:r>
          </a:p>
        </p:txBody>
      </p:sp>
      <p:sp>
        <p:nvSpPr>
          <p:cNvPr id="13"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400"/>
            </a:lvl4pPr>
            <a:lvl5pPr>
              <a:defRPr sz="1000"/>
            </a:lvl5pPr>
            <a:lvl6pPr>
              <a:defRPr sz="1000"/>
            </a:lvl6pPr>
            <a:lvl7pPr>
              <a:defRPr sz="1000"/>
            </a:lvl7pPr>
            <a:lvl8pPr>
              <a:defRPr sz="1000"/>
            </a:lvl8pPr>
            <a:lvl9pPr>
              <a:defRPr sz="1000"/>
            </a:lvl9pPr>
          </a:lstStyle>
          <a:p>
            <a:pPr marL="214304" marR="0" lvl="0" indent="-214304" algn="l" defTabSz="285739" rtl="0" eaLnBrk="0" fontAlgn="base" latinLnBrk="0" hangingPunct="0">
              <a:lnSpc>
                <a:spcPct val="100000"/>
              </a:lnSpc>
              <a:spcBef>
                <a:spcPct val="20000"/>
              </a:spcBef>
              <a:spcAft>
                <a:spcPct val="0"/>
              </a:spcAft>
              <a:buClrTx/>
              <a:buSzTx/>
              <a:buFont typeface="Arial" charset="0"/>
              <a:buChar char="•"/>
              <a:tabLst/>
              <a:defRPr/>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981887E-DFD8-7247-8AD5-DE1B4EFFC077}" type="datetimeFigureOut">
              <a:rPr lang="en-US"/>
              <a:pPr>
                <a:defRPr/>
              </a:pPr>
              <a:t>4/16/2018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B49A41F-70F8-5E4B-8FE8-3CE7D8D4B3EA}" type="slidenum">
              <a:rPr lang="en-US" altLang="x-none"/>
              <a:pPr/>
              <a:t>‹#›</a:t>
            </a:fld>
            <a:endParaRPr lang="en-US" altLang="x-none"/>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D8C6040E-280C-0A43-BFE7-AF449BD1F719}" type="datetimeFigureOut">
              <a:rPr lang="en-US" smtClean="0"/>
              <a:pPr>
                <a:defRPr/>
              </a:pPr>
              <a:t>4/16/2018</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fld id="{F39128A5-1875-9A48-BF08-030D90265C53}" type="slidenum">
              <a:rPr lang="en-US" altLang="x-none" smtClean="0"/>
              <a:pPr/>
              <a:t>‹#›</a:t>
            </a:fld>
            <a:endParaRPr lang="en-US" altLang="x-none"/>
          </a:p>
        </p:txBody>
      </p:sp>
    </p:spTree>
    <p:extLst>
      <p:ext uri="{BB962C8B-B14F-4D97-AF65-F5344CB8AC3E}">
        <p14:creationId xmlns:p14="http://schemas.microsoft.com/office/powerpoint/2010/main" val="1010912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640556"/>
          </a:xfrm>
        </p:spPr>
        <p:txBody>
          <a:bodyPr/>
          <a:lstStyle>
            <a:lvl1pPr>
              <a:defRPr b="0" i="0">
                <a:latin typeface="YaleNew" charset="0"/>
                <a:ea typeface="YaleNew" charset="0"/>
                <a:cs typeface="YaleNew" charset="0"/>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b="0" i="0">
                <a:latin typeface="YaleNew" charset="0"/>
                <a:ea typeface="YaleNew" charset="0"/>
                <a:cs typeface="YaleNew" charset="0"/>
              </a:defRPr>
            </a:lvl1pPr>
          </a:lstStyle>
          <a:p>
            <a:fld id="{DB69226D-C264-4346-9221-97A5C8B96C36}" type="datetimeFigureOut">
              <a:rPr lang="en-US" smtClean="0"/>
              <a:pPr/>
              <a:t>4/16/2018</a:t>
            </a:fld>
            <a:endParaRPr lang="en-US"/>
          </a:p>
        </p:txBody>
      </p:sp>
      <p:sp>
        <p:nvSpPr>
          <p:cNvPr id="4" name="Footer Placeholder 3"/>
          <p:cNvSpPr>
            <a:spLocks noGrp="1"/>
          </p:cNvSpPr>
          <p:nvPr>
            <p:ph type="ftr" sz="quarter" idx="11"/>
          </p:nvPr>
        </p:nvSpPr>
        <p:spPr/>
        <p:txBody>
          <a:bodyPr/>
          <a:lstStyle>
            <a:lvl1pPr>
              <a:defRPr b="0" i="0">
                <a:latin typeface="YaleNew" charset="0"/>
                <a:ea typeface="YaleNew" charset="0"/>
                <a:cs typeface="YaleNew" charset="0"/>
              </a:defRPr>
            </a:lvl1pPr>
          </a:lstStyle>
          <a:p>
            <a:endParaRPr lang="en-US"/>
          </a:p>
        </p:txBody>
      </p:sp>
      <p:sp>
        <p:nvSpPr>
          <p:cNvPr id="5" name="Slide Number Placeholder 4"/>
          <p:cNvSpPr>
            <a:spLocks noGrp="1"/>
          </p:cNvSpPr>
          <p:nvPr>
            <p:ph type="sldNum" sz="quarter" idx="12"/>
          </p:nvPr>
        </p:nvSpPr>
        <p:spPr/>
        <p:txBody>
          <a:bodyPr/>
          <a:lstStyle>
            <a:lvl1pPr>
              <a:defRPr b="0" i="0">
                <a:latin typeface="YaleNew" charset="0"/>
                <a:ea typeface="YaleNew" charset="0"/>
                <a:cs typeface="YaleNew" charset="0"/>
              </a:defRPr>
            </a:lvl1pPr>
          </a:lstStyle>
          <a:p>
            <a:fld id="{B0F7DAF0-73AE-D74F-9609-1C332039D82C}" type="slidenum">
              <a:rPr lang="en-US" smtClean="0"/>
              <a:pPr/>
              <a:t>‹#›</a:t>
            </a:fld>
            <a:endParaRPr lang="en-US"/>
          </a:p>
        </p:txBody>
      </p:sp>
    </p:spTree>
    <p:extLst>
      <p:ext uri="{BB962C8B-B14F-4D97-AF65-F5344CB8AC3E}">
        <p14:creationId xmlns:p14="http://schemas.microsoft.com/office/powerpoint/2010/main" val="1138187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0" i="0">
                <a:solidFill>
                  <a:srgbClr val="000000"/>
                </a:solidFill>
                <a:latin typeface="YaleNew" charset="0"/>
                <a:ea typeface="YaleNew" charset="0"/>
                <a:cs typeface="YaleNew" charset="0"/>
              </a:defRPr>
            </a:lvl1pPr>
          </a:lstStyle>
          <a:p>
            <a:fld id="{DB69226D-C264-4346-9221-97A5C8B96C36}" type="datetimeFigureOut">
              <a:rPr lang="en-US" smtClean="0"/>
              <a:pPr/>
              <a:t>4/16/2018</a:t>
            </a:fld>
            <a:endParaRPr lang="en-US"/>
          </a:p>
        </p:txBody>
      </p:sp>
      <p:sp>
        <p:nvSpPr>
          <p:cNvPr id="3" name="Footer Placeholder 2"/>
          <p:cNvSpPr>
            <a:spLocks noGrp="1"/>
          </p:cNvSpPr>
          <p:nvPr>
            <p:ph type="ftr" sz="quarter" idx="11"/>
          </p:nvPr>
        </p:nvSpPr>
        <p:spPr/>
        <p:txBody>
          <a:bodyPr/>
          <a:lstStyle>
            <a:lvl1pPr>
              <a:defRPr b="0" i="0">
                <a:solidFill>
                  <a:srgbClr val="000000"/>
                </a:solidFill>
                <a:latin typeface="YaleNew" charset="0"/>
                <a:ea typeface="YaleNew" charset="0"/>
                <a:cs typeface="YaleNew" charset="0"/>
              </a:defRPr>
            </a:lvl1pPr>
          </a:lstStyle>
          <a:p>
            <a:endParaRPr lang="en-US"/>
          </a:p>
        </p:txBody>
      </p:sp>
      <p:sp>
        <p:nvSpPr>
          <p:cNvPr id="4" name="Slide Number Placeholder 3"/>
          <p:cNvSpPr>
            <a:spLocks noGrp="1"/>
          </p:cNvSpPr>
          <p:nvPr>
            <p:ph type="sldNum" sz="quarter" idx="12"/>
          </p:nvPr>
        </p:nvSpPr>
        <p:spPr/>
        <p:txBody>
          <a:bodyPr/>
          <a:lstStyle>
            <a:lvl1pPr>
              <a:defRPr b="0" i="0">
                <a:solidFill>
                  <a:srgbClr val="000000"/>
                </a:solidFill>
                <a:latin typeface="YaleNew" charset="0"/>
                <a:ea typeface="YaleNew" charset="0"/>
                <a:cs typeface="YaleNew" charset="0"/>
              </a:defRPr>
            </a:lvl1pPr>
          </a:lstStyle>
          <a:p>
            <a:fld id="{B0F7DAF0-73AE-D74F-9609-1C332039D82C}" type="slidenum">
              <a:rPr lang="en-US" smtClean="0"/>
              <a:pPr/>
              <a:t>‹#›</a:t>
            </a:fld>
            <a:endParaRPr lang="en-US"/>
          </a:p>
        </p:txBody>
      </p:sp>
    </p:spTree>
    <p:extLst>
      <p:ext uri="{BB962C8B-B14F-4D97-AF65-F5344CB8AC3E}">
        <p14:creationId xmlns:p14="http://schemas.microsoft.com/office/powerpoint/2010/main" val="770813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emf"/><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31"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8" name="Slide Number Placeholder 5"/>
          <p:cNvSpPr>
            <a:spLocks noGrp="1"/>
          </p:cNvSpPr>
          <p:nvPr>
            <p:ph type="sldNum" sz="quarter" idx="4"/>
          </p:nvPr>
        </p:nvSpPr>
        <p:spPr>
          <a:xfrm>
            <a:off x="8114044" y="4799152"/>
            <a:ext cx="572756" cy="273844"/>
          </a:xfrm>
          <a:prstGeom prst="rect">
            <a:avLst/>
          </a:prstGeom>
        </p:spPr>
        <p:txBody>
          <a:bodyPr vert="horz" lIns="91440" tIns="45720" rIns="91440" bIns="45720" rtlCol="0" anchor="ctr"/>
          <a:lstStyle>
            <a:lvl1pPr algn="l">
              <a:defRPr sz="750" b="0" i="1">
                <a:solidFill>
                  <a:srgbClr val="1C2755"/>
                </a:solidFill>
                <a:latin typeface="YaleDesign-Italic" charset="0"/>
                <a:ea typeface="YaleDesign-Italic" charset="0"/>
                <a:cs typeface="YaleDesign-Italic" charset="0"/>
              </a:defRPr>
            </a:lvl1pPr>
          </a:lstStyle>
          <a:p>
            <a:pPr>
              <a:defRPr/>
            </a:pPr>
            <a:fld id="{B0E97239-654F-4812-B0D5-A0D0F44F0ECB}" type="slidenum">
              <a:rPr lang="en-US" smtClean="0"/>
              <a:pPr>
                <a:defRPr/>
              </a:pPr>
              <a:t>‹#›</a:t>
            </a:fld>
            <a:endParaRPr lang="en-US" dirty="0"/>
          </a:p>
        </p:txBody>
      </p:sp>
      <p:pic>
        <p:nvPicPr>
          <p:cNvPr id="11" name="Picture 18" descr="PublicHealth_Duo.ai"/>
          <p:cNvPicPr>
            <a:picLocks noChangeAspect="1"/>
          </p:cNvPicPr>
          <p:nvPr userDrawn="1"/>
        </p:nvPicPr>
        <p:blipFill rotWithShape="1">
          <a:blip r:embed="rId5">
            <a:extLst>
              <a:ext uri="{28A0092B-C50C-407E-A947-70E740481C1C}">
                <a14:useLocalDpi xmlns:a14="http://schemas.microsoft.com/office/drawing/2010/main" val="0"/>
              </a:ext>
            </a:extLst>
          </a:blip>
          <a:srcRect l="3414" t="30521" r="3999" b="20684"/>
          <a:stretch/>
        </p:blipFill>
        <p:spPr bwMode="auto">
          <a:xfrm>
            <a:off x="211977" y="4618112"/>
            <a:ext cx="2667242" cy="411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itle Placeholder 1"/>
          <p:cNvSpPr>
            <a:spLocks noGrp="1"/>
          </p:cNvSpPr>
          <p:nvPr>
            <p:ph type="title"/>
          </p:nvPr>
        </p:nvSpPr>
        <p:spPr bwMode="auto">
          <a:xfrm>
            <a:off x="457200" y="205979"/>
            <a:ext cx="8229600" cy="8572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x-none" dirty="0"/>
              <a:t>Click to edit Master title style</a:t>
            </a:r>
          </a:p>
        </p:txBody>
      </p:sp>
    </p:spTree>
    <p:custDataLst>
      <p:tags r:id="rId4"/>
    </p:custDataLst>
    <p:extLst>
      <p:ext uri="{BB962C8B-B14F-4D97-AF65-F5344CB8AC3E}">
        <p14:creationId xmlns:p14="http://schemas.microsoft.com/office/powerpoint/2010/main" val="1420506063"/>
      </p:ext>
    </p:extLst>
  </p:cSld>
  <p:clrMap bg1="lt1" tx1="dk1" bg2="lt2" tx2="dk2" accent1="accent1" accent2="accent2" accent3="accent3" accent4="accent4" accent5="accent5" accent6="accent6" hlink="hlink" folHlink="folHlink"/>
  <p:sldLayoutIdLst>
    <p:sldLayoutId id="2147483778" r:id="rId1"/>
    <p:sldLayoutId id="2147483779"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lang="en-US" altLang="x-none" sz="3600" b="0" i="0" u="none" kern="1200" dirty="0">
          <a:solidFill>
            <a:srgbClr val="026CB6"/>
          </a:solidFill>
          <a:latin typeface="YaleAdmin-Roman" charset="0"/>
          <a:ea typeface="YaleAdmin-Roman" charset="0"/>
          <a:cs typeface="YaleAdmin-Roman" charset="0"/>
        </a:defRPr>
      </a:lvl1pPr>
      <a:lvl2pPr algn="ctr" rtl="0" eaLnBrk="0" fontAlgn="base" hangingPunct="0">
        <a:spcBef>
          <a:spcPct val="0"/>
        </a:spcBef>
        <a:spcAft>
          <a:spcPct val="0"/>
        </a:spcAft>
        <a:defRPr sz="3000">
          <a:solidFill>
            <a:schemeClr val="tx1"/>
          </a:solidFill>
          <a:latin typeface="Tahoma" pitchFamily="34" charset="0"/>
          <a:cs typeface="Tahoma" pitchFamily="34" charset="0"/>
        </a:defRPr>
      </a:lvl2pPr>
      <a:lvl3pPr algn="ctr" rtl="0" eaLnBrk="0" fontAlgn="base" hangingPunct="0">
        <a:spcBef>
          <a:spcPct val="0"/>
        </a:spcBef>
        <a:spcAft>
          <a:spcPct val="0"/>
        </a:spcAft>
        <a:defRPr sz="3000">
          <a:solidFill>
            <a:schemeClr val="tx1"/>
          </a:solidFill>
          <a:latin typeface="Tahoma" pitchFamily="34" charset="0"/>
          <a:cs typeface="Tahoma" pitchFamily="34" charset="0"/>
        </a:defRPr>
      </a:lvl3pPr>
      <a:lvl4pPr algn="ctr" rtl="0" eaLnBrk="0" fontAlgn="base" hangingPunct="0">
        <a:spcBef>
          <a:spcPct val="0"/>
        </a:spcBef>
        <a:spcAft>
          <a:spcPct val="0"/>
        </a:spcAft>
        <a:defRPr sz="3000">
          <a:solidFill>
            <a:schemeClr val="tx1"/>
          </a:solidFill>
          <a:latin typeface="Tahoma" pitchFamily="34" charset="0"/>
          <a:cs typeface="Tahoma" pitchFamily="34" charset="0"/>
        </a:defRPr>
      </a:lvl4pPr>
      <a:lvl5pPr algn="ctr" rtl="0" eaLnBrk="0" fontAlgn="base" hangingPunct="0">
        <a:spcBef>
          <a:spcPct val="0"/>
        </a:spcBef>
        <a:spcAft>
          <a:spcPct val="0"/>
        </a:spcAft>
        <a:defRPr sz="3000">
          <a:solidFill>
            <a:schemeClr val="tx1"/>
          </a:solidFill>
          <a:latin typeface="Tahoma" pitchFamily="34" charset="0"/>
          <a:cs typeface="Tahoma" pitchFamily="34" charset="0"/>
        </a:defRPr>
      </a:lvl5pPr>
      <a:lvl6pPr marL="285739" algn="ctr" rtl="0" fontAlgn="base">
        <a:spcBef>
          <a:spcPct val="0"/>
        </a:spcBef>
        <a:spcAft>
          <a:spcPct val="0"/>
        </a:spcAft>
        <a:defRPr sz="2750">
          <a:solidFill>
            <a:schemeClr val="tx1"/>
          </a:solidFill>
          <a:latin typeface="Calibri" pitchFamily="34" charset="0"/>
        </a:defRPr>
      </a:lvl6pPr>
      <a:lvl7pPr marL="571478" algn="ctr" rtl="0" fontAlgn="base">
        <a:spcBef>
          <a:spcPct val="0"/>
        </a:spcBef>
        <a:spcAft>
          <a:spcPct val="0"/>
        </a:spcAft>
        <a:defRPr sz="2750">
          <a:solidFill>
            <a:schemeClr val="tx1"/>
          </a:solidFill>
          <a:latin typeface="Calibri" pitchFamily="34" charset="0"/>
        </a:defRPr>
      </a:lvl7pPr>
      <a:lvl8pPr marL="857216" algn="ctr" rtl="0" fontAlgn="base">
        <a:spcBef>
          <a:spcPct val="0"/>
        </a:spcBef>
        <a:spcAft>
          <a:spcPct val="0"/>
        </a:spcAft>
        <a:defRPr sz="2750">
          <a:solidFill>
            <a:schemeClr val="tx1"/>
          </a:solidFill>
          <a:latin typeface="Calibri" pitchFamily="34" charset="0"/>
        </a:defRPr>
      </a:lvl8pPr>
      <a:lvl9pPr marL="1142954" algn="ctr" rtl="0" fontAlgn="base">
        <a:spcBef>
          <a:spcPct val="0"/>
        </a:spcBef>
        <a:spcAft>
          <a:spcPct val="0"/>
        </a:spcAft>
        <a:defRPr sz="2750">
          <a:solidFill>
            <a:schemeClr val="tx1"/>
          </a:solidFill>
          <a:latin typeface="Calibri" pitchFamily="34" charset="0"/>
        </a:defRPr>
      </a:lvl9pPr>
    </p:titleStyle>
    <p:bodyStyle>
      <a:lvl1pPr marL="214304" indent="-214304" algn="l" rtl="0" eaLnBrk="0" fontAlgn="base" hangingPunct="0">
        <a:spcBef>
          <a:spcPct val="20000"/>
        </a:spcBef>
        <a:spcAft>
          <a:spcPct val="0"/>
        </a:spcAft>
        <a:buFont typeface="Arial" charset="0"/>
        <a:buChar char="•"/>
        <a:defRPr sz="2800" b="0" i="0" kern="1200" baseline="0">
          <a:solidFill>
            <a:srgbClr val="1C2755"/>
          </a:solidFill>
          <a:latin typeface="YaleNew" charset="0"/>
          <a:ea typeface="YaleNew" charset="0"/>
          <a:cs typeface="YaleNew" charset="0"/>
        </a:defRPr>
      </a:lvl1pPr>
      <a:lvl2pPr marL="464325" indent="-178586" algn="l" rtl="0" eaLnBrk="0" fontAlgn="base" hangingPunct="0">
        <a:spcBef>
          <a:spcPct val="20000"/>
        </a:spcBef>
        <a:spcAft>
          <a:spcPct val="0"/>
        </a:spcAft>
        <a:buFont typeface="Arial" charset="0"/>
        <a:buChar char="–"/>
        <a:defRPr sz="2000" b="0" i="0" kern="1200" baseline="0">
          <a:solidFill>
            <a:srgbClr val="1C2755"/>
          </a:solidFill>
          <a:latin typeface="YaleNew" charset="0"/>
          <a:ea typeface="YaleNew" charset="0"/>
          <a:cs typeface="YaleNew" charset="0"/>
        </a:defRPr>
      </a:lvl2pPr>
      <a:lvl3pPr marL="714347" indent="-142869" algn="l" rtl="0" eaLnBrk="0" fontAlgn="base" hangingPunct="0">
        <a:spcBef>
          <a:spcPct val="20000"/>
        </a:spcBef>
        <a:spcAft>
          <a:spcPct val="0"/>
        </a:spcAft>
        <a:buFont typeface="Arial" charset="0"/>
        <a:buChar char="•"/>
        <a:defRPr sz="1800" b="0" i="0" kern="1200">
          <a:solidFill>
            <a:srgbClr val="1C2755"/>
          </a:solidFill>
          <a:latin typeface="YaleNew" charset="0"/>
          <a:ea typeface="YaleNew" charset="0"/>
          <a:cs typeface="YaleNew" charset="0"/>
        </a:defRPr>
      </a:lvl3pPr>
      <a:lvl4pPr marL="1000085" indent="-142869" algn="l" rtl="0" eaLnBrk="0" fontAlgn="base" hangingPunct="0">
        <a:spcBef>
          <a:spcPct val="20000"/>
        </a:spcBef>
        <a:spcAft>
          <a:spcPct val="0"/>
        </a:spcAft>
        <a:buFont typeface="Arial" charset="0"/>
        <a:buChar char="–"/>
        <a:defRPr sz="1600" b="0" i="0" kern="1200">
          <a:solidFill>
            <a:srgbClr val="1C2755"/>
          </a:solidFill>
          <a:latin typeface="YaleNew" charset="0"/>
          <a:ea typeface="YaleNew" charset="0"/>
          <a:cs typeface="YaleNew" charset="0"/>
        </a:defRPr>
      </a:lvl4pPr>
      <a:lvl5pPr marL="1285823" indent="-142869" algn="l" rtl="0" eaLnBrk="0" fontAlgn="base" hangingPunct="0">
        <a:spcBef>
          <a:spcPct val="20000"/>
        </a:spcBef>
        <a:spcAft>
          <a:spcPct val="0"/>
        </a:spcAft>
        <a:buFont typeface="Arial" charset="0"/>
        <a:buChar char="»"/>
        <a:defRPr sz="1600" b="0" i="0" kern="1200">
          <a:solidFill>
            <a:srgbClr val="1C2755"/>
          </a:solidFill>
          <a:latin typeface="YaleNew" charset="0"/>
          <a:ea typeface="YaleNew" charset="0"/>
          <a:cs typeface="YaleNew" charset="0"/>
        </a:defRPr>
      </a:lvl5pPr>
      <a:lvl6pPr marL="1571562" indent="-142869" algn="l" defTabSz="571478" rtl="0" eaLnBrk="1" latinLnBrk="0" hangingPunct="1">
        <a:spcBef>
          <a:spcPct val="20000"/>
        </a:spcBef>
        <a:buFont typeface="Arial" pitchFamily="34" charset="0"/>
        <a:buChar char="•"/>
        <a:defRPr sz="1250" kern="1200">
          <a:solidFill>
            <a:schemeClr val="tx1"/>
          </a:solidFill>
          <a:latin typeface="+mn-lt"/>
          <a:ea typeface="+mn-ea"/>
          <a:cs typeface="+mn-cs"/>
        </a:defRPr>
      </a:lvl6pPr>
      <a:lvl7pPr marL="1857301" indent="-142869" algn="l" defTabSz="571478" rtl="0" eaLnBrk="1" latinLnBrk="0" hangingPunct="1">
        <a:spcBef>
          <a:spcPct val="20000"/>
        </a:spcBef>
        <a:buFont typeface="Arial" pitchFamily="34" charset="0"/>
        <a:buChar char="•"/>
        <a:defRPr sz="1250" kern="1200">
          <a:solidFill>
            <a:schemeClr val="tx1"/>
          </a:solidFill>
          <a:latin typeface="+mn-lt"/>
          <a:ea typeface="+mn-ea"/>
          <a:cs typeface="+mn-cs"/>
        </a:defRPr>
      </a:lvl7pPr>
      <a:lvl8pPr marL="2143040" indent="-142869" algn="l" defTabSz="571478" rtl="0" eaLnBrk="1" latinLnBrk="0" hangingPunct="1">
        <a:spcBef>
          <a:spcPct val="20000"/>
        </a:spcBef>
        <a:buFont typeface="Arial" pitchFamily="34" charset="0"/>
        <a:buChar char="•"/>
        <a:defRPr sz="1250" kern="1200">
          <a:solidFill>
            <a:schemeClr val="tx1"/>
          </a:solidFill>
          <a:latin typeface="+mn-lt"/>
          <a:ea typeface="+mn-ea"/>
          <a:cs typeface="+mn-cs"/>
        </a:defRPr>
      </a:lvl8pPr>
      <a:lvl9pPr marL="2428778" indent="-142869" algn="l" defTabSz="571478" rtl="0" eaLnBrk="1" latinLnBrk="0" hangingPunct="1">
        <a:spcBef>
          <a:spcPct val="20000"/>
        </a:spcBef>
        <a:buFont typeface="Arial" pitchFamily="34" charset="0"/>
        <a:buChar char="•"/>
        <a:defRPr sz="1250" kern="1200">
          <a:solidFill>
            <a:schemeClr val="tx1"/>
          </a:solidFill>
          <a:latin typeface="+mn-lt"/>
          <a:ea typeface="+mn-ea"/>
          <a:cs typeface="+mn-cs"/>
        </a:defRPr>
      </a:lvl9pPr>
    </p:bodyStyle>
    <p:otherStyle>
      <a:defPPr>
        <a:defRPr lang="en-US"/>
      </a:defPPr>
      <a:lvl1pPr marL="0" algn="l" defTabSz="571478" rtl="0" eaLnBrk="1" latinLnBrk="0" hangingPunct="1">
        <a:defRPr sz="1125" kern="1200">
          <a:solidFill>
            <a:schemeClr val="tx1"/>
          </a:solidFill>
          <a:latin typeface="+mn-lt"/>
          <a:ea typeface="+mn-ea"/>
          <a:cs typeface="+mn-cs"/>
        </a:defRPr>
      </a:lvl1pPr>
      <a:lvl2pPr marL="285739" algn="l" defTabSz="571478" rtl="0" eaLnBrk="1" latinLnBrk="0" hangingPunct="1">
        <a:defRPr sz="1125" kern="1200">
          <a:solidFill>
            <a:schemeClr val="tx1"/>
          </a:solidFill>
          <a:latin typeface="+mn-lt"/>
          <a:ea typeface="+mn-ea"/>
          <a:cs typeface="+mn-cs"/>
        </a:defRPr>
      </a:lvl2pPr>
      <a:lvl3pPr marL="571478" algn="l" defTabSz="571478" rtl="0" eaLnBrk="1" latinLnBrk="0" hangingPunct="1">
        <a:defRPr sz="1125" kern="1200">
          <a:solidFill>
            <a:schemeClr val="tx1"/>
          </a:solidFill>
          <a:latin typeface="+mn-lt"/>
          <a:ea typeface="+mn-ea"/>
          <a:cs typeface="+mn-cs"/>
        </a:defRPr>
      </a:lvl3pPr>
      <a:lvl4pPr marL="857216" algn="l" defTabSz="571478" rtl="0" eaLnBrk="1" latinLnBrk="0" hangingPunct="1">
        <a:defRPr sz="1125" kern="1200">
          <a:solidFill>
            <a:schemeClr val="tx1"/>
          </a:solidFill>
          <a:latin typeface="+mn-lt"/>
          <a:ea typeface="+mn-ea"/>
          <a:cs typeface="+mn-cs"/>
        </a:defRPr>
      </a:lvl4pPr>
      <a:lvl5pPr marL="1142954" algn="l" defTabSz="571478" rtl="0" eaLnBrk="1" latinLnBrk="0" hangingPunct="1">
        <a:defRPr sz="1125" kern="1200">
          <a:solidFill>
            <a:schemeClr val="tx1"/>
          </a:solidFill>
          <a:latin typeface="+mn-lt"/>
          <a:ea typeface="+mn-ea"/>
          <a:cs typeface="+mn-cs"/>
        </a:defRPr>
      </a:lvl5pPr>
      <a:lvl6pPr marL="1428693" algn="l" defTabSz="571478" rtl="0" eaLnBrk="1" latinLnBrk="0" hangingPunct="1">
        <a:defRPr sz="1125" kern="1200">
          <a:solidFill>
            <a:schemeClr val="tx1"/>
          </a:solidFill>
          <a:latin typeface="+mn-lt"/>
          <a:ea typeface="+mn-ea"/>
          <a:cs typeface="+mn-cs"/>
        </a:defRPr>
      </a:lvl6pPr>
      <a:lvl7pPr marL="1714432" algn="l" defTabSz="571478" rtl="0" eaLnBrk="1" latinLnBrk="0" hangingPunct="1">
        <a:defRPr sz="1125" kern="1200">
          <a:solidFill>
            <a:schemeClr val="tx1"/>
          </a:solidFill>
          <a:latin typeface="+mn-lt"/>
          <a:ea typeface="+mn-ea"/>
          <a:cs typeface="+mn-cs"/>
        </a:defRPr>
      </a:lvl7pPr>
      <a:lvl8pPr marL="2000170" algn="l" defTabSz="571478" rtl="0" eaLnBrk="1" latinLnBrk="0" hangingPunct="1">
        <a:defRPr sz="1125" kern="1200">
          <a:solidFill>
            <a:schemeClr val="tx1"/>
          </a:solidFill>
          <a:latin typeface="+mn-lt"/>
          <a:ea typeface="+mn-ea"/>
          <a:cs typeface="+mn-cs"/>
        </a:defRPr>
      </a:lvl8pPr>
      <a:lvl9pPr marL="2285909" algn="l" defTabSz="571478" rtl="0" eaLnBrk="1" latinLnBrk="0" hangingPunct="1">
        <a:defRPr sz="112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52259"/>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2382"/>
            <a:ext cx="9144000" cy="1060847"/>
          </a:xfrm>
          <a:prstGeom prst="rect">
            <a:avLst/>
          </a:prstGeom>
          <a:solidFill>
            <a:srgbClr val="026CB6"/>
          </a:solidFill>
          <a:ln>
            <a:noFill/>
          </a:ln>
          <a:effectLst>
            <a:outerShdw blurRad="63500" dist="23000" dir="5400000" rotWithShape="0">
              <a:srgbClr val="000000">
                <a:alpha val="34999"/>
              </a:srgbClr>
            </a:outerShdw>
          </a:effectLs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endParaRPr lang="x-none" altLang="x-none">
              <a:solidFill>
                <a:srgbClr val="FFFFFF"/>
              </a:solidFill>
              <a:latin typeface="Calibri" charset="0"/>
            </a:endParaRPr>
          </a:p>
        </p:txBody>
      </p:sp>
      <p:sp>
        <p:nvSpPr>
          <p:cNvPr id="1026" name="Title Placeholder 1"/>
          <p:cNvSpPr>
            <a:spLocks noGrp="1"/>
          </p:cNvSpPr>
          <p:nvPr>
            <p:ph type="title"/>
          </p:nvPr>
        </p:nvSpPr>
        <p:spPr bwMode="auto">
          <a:xfrm>
            <a:off x="457200" y="205979"/>
            <a:ext cx="8229600" cy="8572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x-none" dirty="0"/>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x-none" dirty="0"/>
              <a:t>Click to edit Master text styles</a:t>
            </a:r>
          </a:p>
          <a:p>
            <a:pPr lvl="1"/>
            <a:r>
              <a:rPr lang="en-US" altLang="x-none" dirty="0"/>
              <a:t>Second level</a:t>
            </a:r>
          </a:p>
          <a:p>
            <a:pPr lvl="2"/>
            <a:r>
              <a:rPr lang="en-US" altLang="x-none" dirty="0"/>
              <a:t>Third level</a:t>
            </a:r>
          </a:p>
          <a:p>
            <a:pPr lvl="3"/>
            <a:r>
              <a:rPr lang="en-US" altLang="x-none" dirty="0"/>
              <a:t>Fourth level</a:t>
            </a:r>
          </a:p>
          <a:p>
            <a:pPr lvl="4"/>
            <a:r>
              <a:rPr lang="en-US" altLang="x-none" dirty="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fontAlgn="auto">
              <a:spcBef>
                <a:spcPts val="0"/>
              </a:spcBef>
              <a:spcAft>
                <a:spcPts val="0"/>
              </a:spcAft>
              <a:defRPr sz="900" b="0" i="0">
                <a:solidFill>
                  <a:schemeClr val="tx1">
                    <a:tint val="75000"/>
                  </a:schemeClr>
                </a:solidFill>
                <a:latin typeface="YaleAdmin-Roman" charset="0"/>
                <a:ea typeface="YaleAdmin-Roman" charset="0"/>
                <a:cs typeface="YaleAdmin-Roman" charset="0"/>
              </a:defRPr>
            </a:lvl1pPr>
          </a:lstStyle>
          <a:p>
            <a:pPr>
              <a:defRPr/>
            </a:pPr>
            <a:fld id="{D8C6040E-280C-0A43-BFE7-AF449BD1F719}" type="datetimeFigureOut">
              <a:rPr lang="en-US" smtClean="0"/>
              <a:pPr>
                <a:defRPr/>
              </a:pPr>
              <a:t>4/16/2018</a:t>
            </a:fld>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900" b="0" i="0">
                <a:solidFill>
                  <a:schemeClr val="tx1">
                    <a:tint val="75000"/>
                  </a:schemeClr>
                </a:solidFill>
                <a:latin typeface="YaleDesign-Roman" charset="0"/>
                <a:ea typeface="YaleDesign-Roman" charset="0"/>
                <a:cs typeface="YaleDesign-Roman" charset="0"/>
              </a:defRPr>
            </a:lvl1pPr>
          </a:lstStyle>
          <a:p>
            <a:pPr>
              <a:defRPr/>
            </a:pPr>
            <a:endParaRPr lang="en-US"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b="0" i="0">
                <a:solidFill>
                  <a:srgbClr val="898989"/>
                </a:solidFill>
                <a:latin typeface="YaleAdmin-Roman" charset="0"/>
                <a:ea typeface="YaleAdmin-Roman" charset="0"/>
                <a:cs typeface="YaleAdmin-Roman" charset="0"/>
              </a:defRPr>
            </a:lvl1pPr>
          </a:lstStyle>
          <a:p>
            <a:fld id="{F39128A5-1875-9A48-BF08-030D90265C53}" type="slidenum">
              <a:rPr lang="en-US" altLang="x-none" smtClean="0"/>
              <a:pPr/>
              <a:t>‹#›</a:t>
            </a:fld>
            <a:endParaRPr lang="en-US" altLang="x-none"/>
          </a:p>
        </p:txBody>
      </p:sp>
      <p:pic>
        <p:nvPicPr>
          <p:cNvPr id="10" name="Picture 8" descr="PublicHealth_white.ai"/>
          <p:cNvPicPr>
            <a:picLocks noChangeAspect="1"/>
          </p:cNvPicPr>
          <p:nvPr userDrawn="1"/>
        </p:nvPicPr>
        <p:blipFill rotWithShape="1">
          <a:blip r:embed="rId7">
            <a:extLst>
              <a:ext uri="{28A0092B-C50C-407E-A947-70E740481C1C}">
                <a14:useLocalDpi xmlns:a14="http://schemas.microsoft.com/office/drawing/2010/main" val="0"/>
              </a:ext>
            </a:extLst>
          </a:blip>
          <a:srcRect l="2983" t="24007" r="2887" b="27198"/>
          <a:stretch/>
        </p:blipFill>
        <p:spPr bwMode="auto">
          <a:xfrm>
            <a:off x="212599" y="4615434"/>
            <a:ext cx="2711675" cy="411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27150975"/>
      </p:ext>
    </p:extLst>
  </p:cSld>
  <p:clrMap bg1="lt1" tx1="dk1" bg2="lt2" tx2="dk2" accent1="accent1" accent2="accent2" accent3="accent3" accent4="accent4" accent5="accent5" accent6="accent6" hlink="hlink" folHlink="folHlink"/>
  <p:sldLayoutIdLst>
    <p:sldLayoutId id="2147483782" r:id="rId1"/>
    <p:sldLayoutId id="2147483784" r:id="rId2"/>
    <p:sldLayoutId id="2147483785" r:id="rId3"/>
    <p:sldLayoutId id="2147483790" r:id="rId4"/>
    <p:sldLayoutId id="2147483804" r:id="rId5"/>
  </p:sldLayoutIdLst>
  <p:txStyles>
    <p:titleStyle>
      <a:lvl1pPr algn="ctr" defTabSz="342900" rtl="0" eaLnBrk="0" fontAlgn="base" hangingPunct="0">
        <a:spcBef>
          <a:spcPct val="0"/>
        </a:spcBef>
        <a:spcAft>
          <a:spcPct val="0"/>
        </a:spcAft>
        <a:defRPr sz="3600" b="0" i="0" kern="1200">
          <a:solidFill>
            <a:schemeClr val="bg1"/>
          </a:solidFill>
          <a:latin typeface="YaleNew" charset="0"/>
          <a:ea typeface="YaleNew" charset="0"/>
          <a:cs typeface="YaleNew" charset="0"/>
        </a:defRPr>
      </a:lvl1pPr>
      <a:lvl2pPr algn="ctr" defTabSz="342900" rtl="0" eaLnBrk="0" fontAlgn="base" hangingPunct="0">
        <a:spcBef>
          <a:spcPct val="0"/>
        </a:spcBef>
        <a:spcAft>
          <a:spcPct val="0"/>
        </a:spcAft>
        <a:defRPr sz="3300">
          <a:solidFill>
            <a:schemeClr val="tx1"/>
          </a:solidFill>
          <a:latin typeface="Calibri" pitchFamily="34" charset="0"/>
        </a:defRPr>
      </a:lvl2pPr>
      <a:lvl3pPr algn="ctr" defTabSz="342900" rtl="0" eaLnBrk="0" fontAlgn="base" hangingPunct="0">
        <a:spcBef>
          <a:spcPct val="0"/>
        </a:spcBef>
        <a:spcAft>
          <a:spcPct val="0"/>
        </a:spcAft>
        <a:defRPr sz="3300">
          <a:solidFill>
            <a:schemeClr val="tx1"/>
          </a:solidFill>
          <a:latin typeface="Calibri" pitchFamily="34" charset="0"/>
        </a:defRPr>
      </a:lvl3pPr>
      <a:lvl4pPr algn="ctr" defTabSz="342900" rtl="0" eaLnBrk="0" fontAlgn="base" hangingPunct="0">
        <a:spcBef>
          <a:spcPct val="0"/>
        </a:spcBef>
        <a:spcAft>
          <a:spcPct val="0"/>
        </a:spcAft>
        <a:defRPr sz="3300">
          <a:solidFill>
            <a:schemeClr val="tx1"/>
          </a:solidFill>
          <a:latin typeface="Calibri" pitchFamily="34" charset="0"/>
        </a:defRPr>
      </a:lvl4pPr>
      <a:lvl5pPr algn="ctr" defTabSz="342900" rtl="0" eaLnBrk="0" fontAlgn="base" hangingPunct="0">
        <a:spcBef>
          <a:spcPct val="0"/>
        </a:spcBef>
        <a:spcAft>
          <a:spcPct val="0"/>
        </a:spcAft>
        <a:defRPr sz="3300">
          <a:solidFill>
            <a:schemeClr val="tx1"/>
          </a:solidFill>
          <a:latin typeface="Calibri" pitchFamily="34" charset="0"/>
        </a:defRPr>
      </a:lvl5pPr>
      <a:lvl6pPr marL="342900" algn="ctr" defTabSz="342900" rtl="0" fontAlgn="base">
        <a:spcBef>
          <a:spcPct val="0"/>
        </a:spcBef>
        <a:spcAft>
          <a:spcPct val="0"/>
        </a:spcAft>
        <a:defRPr sz="3300">
          <a:solidFill>
            <a:schemeClr val="tx1"/>
          </a:solidFill>
          <a:latin typeface="Calibri" pitchFamily="34" charset="0"/>
        </a:defRPr>
      </a:lvl6pPr>
      <a:lvl7pPr marL="685800" algn="ctr" defTabSz="342900" rtl="0" fontAlgn="base">
        <a:spcBef>
          <a:spcPct val="0"/>
        </a:spcBef>
        <a:spcAft>
          <a:spcPct val="0"/>
        </a:spcAft>
        <a:defRPr sz="3300">
          <a:solidFill>
            <a:schemeClr val="tx1"/>
          </a:solidFill>
          <a:latin typeface="Calibri" pitchFamily="34" charset="0"/>
        </a:defRPr>
      </a:lvl7pPr>
      <a:lvl8pPr marL="1028700" algn="ctr" defTabSz="342900" rtl="0" fontAlgn="base">
        <a:spcBef>
          <a:spcPct val="0"/>
        </a:spcBef>
        <a:spcAft>
          <a:spcPct val="0"/>
        </a:spcAft>
        <a:defRPr sz="3300">
          <a:solidFill>
            <a:schemeClr val="tx1"/>
          </a:solidFill>
          <a:latin typeface="Calibri" pitchFamily="34" charset="0"/>
        </a:defRPr>
      </a:lvl8pPr>
      <a:lvl9pPr marL="1371600" algn="ctr" defTabSz="342900" rtl="0" fontAlgn="base">
        <a:spcBef>
          <a:spcPct val="0"/>
        </a:spcBef>
        <a:spcAft>
          <a:spcPct val="0"/>
        </a:spcAft>
        <a:defRPr sz="3300">
          <a:solidFill>
            <a:schemeClr val="tx1"/>
          </a:solidFill>
          <a:latin typeface="Calibri" pitchFamily="34" charset="0"/>
        </a:defRPr>
      </a:lvl9pPr>
    </p:titleStyle>
    <p:bodyStyle>
      <a:lvl1pPr marL="257175" indent="-257175" algn="l" defTabSz="342900" rtl="0" eaLnBrk="0" fontAlgn="base" hangingPunct="0">
        <a:spcBef>
          <a:spcPct val="20000"/>
        </a:spcBef>
        <a:spcAft>
          <a:spcPct val="0"/>
        </a:spcAft>
        <a:buFont typeface="Arial" charset="0"/>
        <a:buChar char="•"/>
        <a:defRPr sz="2800" b="0" i="0" kern="1200">
          <a:solidFill>
            <a:schemeClr val="bg1"/>
          </a:solidFill>
          <a:latin typeface="YaleNew" charset="0"/>
          <a:ea typeface="YaleNew" charset="0"/>
          <a:cs typeface="YaleNew" charset="0"/>
        </a:defRPr>
      </a:lvl1pPr>
      <a:lvl2pPr marL="557213" indent="-214313" algn="l" defTabSz="342900" rtl="0" eaLnBrk="0" fontAlgn="base" hangingPunct="0">
        <a:spcBef>
          <a:spcPct val="20000"/>
        </a:spcBef>
        <a:spcAft>
          <a:spcPct val="0"/>
        </a:spcAft>
        <a:buFont typeface="Arial" charset="0"/>
        <a:buChar char="–"/>
        <a:defRPr sz="2400" b="0" i="0" kern="1200">
          <a:solidFill>
            <a:schemeClr val="bg1"/>
          </a:solidFill>
          <a:latin typeface="YaleNew" charset="0"/>
          <a:ea typeface="YaleNew" charset="0"/>
          <a:cs typeface="YaleNew" charset="0"/>
        </a:defRPr>
      </a:lvl2pPr>
      <a:lvl3pPr marL="857250" indent="-171450" algn="l" defTabSz="342900" rtl="0" eaLnBrk="0" fontAlgn="base" hangingPunct="0">
        <a:spcBef>
          <a:spcPct val="20000"/>
        </a:spcBef>
        <a:spcAft>
          <a:spcPct val="0"/>
        </a:spcAft>
        <a:buFont typeface="Arial" charset="0"/>
        <a:buChar char="•"/>
        <a:defRPr sz="2000" b="0" i="0" kern="1200">
          <a:solidFill>
            <a:schemeClr val="bg1"/>
          </a:solidFill>
          <a:latin typeface="YaleNew" charset="0"/>
          <a:ea typeface="YaleNew" charset="0"/>
          <a:cs typeface="YaleNew" charset="0"/>
        </a:defRPr>
      </a:lvl3pPr>
      <a:lvl4pPr marL="1200150" indent="-171450" algn="l" defTabSz="342900" rtl="0" eaLnBrk="0" fontAlgn="base" hangingPunct="0">
        <a:spcBef>
          <a:spcPct val="20000"/>
        </a:spcBef>
        <a:spcAft>
          <a:spcPct val="0"/>
        </a:spcAft>
        <a:buFont typeface="Arial" charset="0"/>
        <a:buChar char="–"/>
        <a:defRPr sz="1600" b="0" i="0" kern="1200">
          <a:solidFill>
            <a:schemeClr val="bg1"/>
          </a:solidFill>
          <a:latin typeface="YaleNew" charset="0"/>
          <a:ea typeface="YaleNew" charset="0"/>
          <a:cs typeface="YaleNew" charset="0"/>
        </a:defRPr>
      </a:lvl4pPr>
      <a:lvl5pPr marL="1543050" indent="-171450" algn="l" defTabSz="342900" rtl="0" eaLnBrk="0" fontAlgn="base" hangingPunct="0">
        <a:spcBef>
          <a:spcPct val="20000"/>
        </a:spcBef>
        <a:spcAft>
          <a:spcPct val="0"/>
        </a:spcAft>
        <a:buFont typeface="Arial" charset="0"/>
        <a:buChar char="»"/>
        <a:defRPr sz="1600" b="0" i="0" kern="1200">
          <a:solidFill>
            <a:schemeClr val="bg1"/>
          </a:solidFill>
          <a:latin typeface="YaleNew" charset="0"/>
          <a:ea typeface="YaleNew" charset="0"/>
          <a:cs typeface="YaleNew"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marL="214304" marR="0" lvl="0" indent="-214304"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smtClean="0">
                <a:ln>
                  <a:noFill/>
                </a:ln>
                <a:solidFill>
                  <a:srgbClr val="1C2755"/>
                </a:solidFill>
                <a:effectLst/>
                <a:uLnTx/>
                <a:uFillTx/>
                <a:latin typeface="YaleAdmin-Roman" charset="0"/>
                <a:ea typeface="YaleAdmin-Roman" charset="0"/>
                <a:cs typeface="YaleAdmin-Roman" charset="0"/>
              </a:rPr>
              <a:t>Click to edit Master text styles</a:t>
            </a:r>
          </a:p>
          <a:p>
            <a:pPr marL="464325" marR="0" lvl="1" indent="-178586"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2000" b="0" i="0" u="none" strike="noStrike" kern="1200" cap="none" spc="0" normalizeH="0" baseline="0" noProof="0" dirty="0" smtClean="0">
                <a:ln>
                  <a:noFill/>
                </a:ln>
                <a:solidFill>
                  <a:srgbClr val="1C2755"/>
                </a:solidFill>
                <a:effectLst/>
                <a:uLnTx/>
                <a:uFillTx/>
                <a:latin typeface="YaleAdmin-Roman" charset="0"/>
                <a:ea typeface="YaleAdmin-Roman" charset="0"/>
                <a:cs typeface="YaleAdmin-Roman" charset="0"/>
              </a:rPr>
              <a:t>Second level</a:t>
            </a:r>
          </a:p>
          <a:p>
            <a:pPr marL="714347" marR="0" lvl="2" indent="-142869"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dirty="0" smtClean="0">
                <a:ln>
                  <a:noFill/>
                </a:ln>
                <a:solidFill>
                  <a:srgbClr val="1C2755"/>
                </a:solidFill>
                <a:effectLst/>
                <a:uLnTx/>
                <a:uFillTx/>
                <a:latin typeface="YaleAdmin-Roman" charset="0"/>
                <a:ea typeface="YaleAdmin-Roman" charset="0"/>
                <a:cs typeface="YaleAdmin-Roman" charset="0"/>
              </a:rPr>
              <a:t>Third level</a:t>
            </a:r>
          </a:p>
          <a:p>
            <a:pPr marL="1000085" marR="0" lvl="3" indent="-142869"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1600" b="0" i="0" u="none" strike="noStrike" kern="1200" cap="none" spc="0" normalizeH="0" baseline="0" noProof="0" dirty="0" smtClean="0">
                <a:ln>
                  <a:noFill/>
                </a:ln>
                <a:solidFill>
                  <a:srgbClr val="1C2755"/>
                </a:solidFill>
                <a:effectLst/>
                <a:uLnTx/>
                <a:uFillTx/>
                <a:latin typeface="YaleAdmin-Roman" charset="0"/>
                <a:ea typeface="YaleAdmin-Roman" charset="0"/>
                <a:cs typeface="YaleAdmin-Roman" charset="0"/>
              </a:rPr>
              <a:t>Fourth level</a:t>
            </a:r>
          </a:p>
          <a:p>
            <a:pPr marL="1285823" marR="0" lvl="4" indent="-142869"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1600" b="0" i="0" u="none" strike="noStrike" kern="1200" cap="none" spc="0" normalizeH="0" baseline="0" noProof="0" dirty="0" smtClean="0">
                <a:ln>
                  <a:noFill/>
                </a:ln>
                <a:solidFill>
                  <a:srgbClr val="1C2755"/>
                </a:solidFill>
                <a:effectLst/>
                <a:uLnTx/>
                <a:uFillTx/>
                <a:latin typeface="YaleAdmin-Roman" charset="0"/>
                <a:ea typeface="YaleAdmin-Roman" charset="0"/>
                <a:cs typeface="YaleAdmin-Roman" charset="0"/>
              </a:rPr>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YaleNew" charset="0"/>
                <a:ea typeface="YaleNew" charset="0"/>
                <a:cs typeface="YaleNew" charset="0"/>
              </a:defRPr>
            </a:lvl1pPr>
          </a:lstStyle>
          <a:p>
            <a:fld id="{DB69226D-C264-4346-9221-97A5C8B96C36}" type="datetimeFigureOut">
              <a:rPr lang="en-US" smtClean="0"/>
              <a:pPr/>
              <a:t>4/16/2018</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YaleNew" charset="0"/>
                <a:ea typeface="YaleNew" charset="0"/>
                <a:cs typeface="YaleNew" charset="0"/>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YaleNew" charset="0"/>
                <a:ea typeface="YaleNew" charset="0"/>
                <a:cs typeface="YaleNew" charset="0"/>
              </a:defRPr>
            </a:lvl1pPr>
          </a:lstStyle>
          <a:p>
            <a:fld id="{B0F7DAF0-73AE-D74F-9609-1C332039D82C}" type="slidenum">
              <a:rPr lang="en-US" smtClean="0"/>
              <a:pPr/>
              <a:t>‹#›</a:t>
            </a:fld>
            <a:endParaRPr lang="en-US"/>
          </a:p>
        </p:txBody>
      </p:sp>
    </p:spTree>
    <p:extLst>
      <p:ext uri="{BB962C8B-B14F-4D97-AF65-F5344CB8AC3E}">
        <p14:creationId xmlns:p14="http://schemas.microsoft.com/office/powerpoint/2010/main" val="1393690089"/>
      </p:ext>
    </p:extLst>
  </p:cSld>
  <p:clrMap bg1="lt1" tx1="dk1" bg2="lt2" tx2="dk2" accent1="accent1" accent2="accent2" accent3="accent3" accent4="accent4" accent5="accent5" accent6="accent6" hlink="hlink" folHlink="folHlink"/>
  <p:sldLayoutIdLst>
    <p:sldLayoutId id="2147483827" r:id="rId1"/>
    <p:sldLayoutId id="2147483814" r:id="rId2"/>
  </p:sldLayoutIdLst>
  <p:txStyles>
    <p:titleStyle>
      <a:lvl1pPr algn="ctr" defTabSz="685800" rtl="0" eaLnBrk="1" latinLnBrk="0" hangingPunct="1">
        <a:lnSpc>
          <a:spcPct val="90000"/>
        </a:lnSpc>
        <a:spcBef>
          <a:spcPct val="0"/>
        </a:spcBef>
        <a:buNone/>
        <a:defRPr sz="3600" kern="1200">
          <a:solidFill>
            <a:srgbClr val="007DD6"/>
          </a:solidFill>
          <a:latin typeface="YaleNew" charset="0"/>
          <a:ea typeface="YaleNew" charset="0"/>
          <a:cs typeface="YaleNew" charset="0"/>
        </a:defRPr>
      </a:lvl1pPr>
    </p:titleStyle>
    <p:bodyStyle>
      <a:lvl1pPr marL="214304" marR="0" indent="-214304" algn="l" defTabSz="914400" rtl="0" eaLnBrk="0" fontAlgn="base" latinLnBrk="0" hangingPunct="0">
        <a:lnSpc>
          <a:spcPct val="100000"/>
        </a:lnSpc>
        <a:spcBef>
          <a:spcPct val="20000"/>
        </a:spcBef>
        <a:spcAft>
          <a:spcPct val="0"/>
        </a:spcAft>
        <a:buClrTx/>
        <a:buSzTx/>
        <a:buFont typeface="Arial" charset="0"/>
        <a:buChar char="•"/>
        <a:tabLst/>
        <a:defRPr sz="3600" kern="1200">
          <a:solidFill>
            <a:schemeClr val="tx1"/>
          </a:solidFill>
          <a:latin typeface="YaleNew" charset="0"/>
          <a:ea typeface="YaleNew" charset="0"/>
          <a:cs typeface="YaleNew" charset="0"/>
        </a:defRPr>
      </a:lvl1pPr>
      <a:lvl2pPr marL="464325" marR="0" indent="-178586" algn="l" defTabSz="914400" rtl="0" eaLnBrk="0" fontAlgn="base" latinLnBrk="0" hangingPunct="0">
        <a:lnSpc>
          <a:spcPct val="100000"/>
        </a:lnSpc>
        <a:spcBef>
          <a:spcPct val="20000"/>
        </a:spcBef>
        <a:spcAft>
          <a:spcPct val="0"/>
        </a:spcAft>
        <a:buClrTx/>
        <a:buSzTx/>
        <a:buFont typeface="Arial" charset="0"/>
        <a:buChar char="–"/>
        <a:tabLst/>
        <a:defRPr sz="1800" kern="1200">
          <a:solidFill>
            <a:schemeClr val="tx1"/>
          </a:solidFill>
          <a:latin typeface="YaleNew" charset="0"/>
          <a:ea typeface="YaleNew" charset="0"/>
          <a:cs typeface="YaleNew" charset="0"/>
        </a:defRPr>
      </a:lvl2pPr>
      <a:lvl3pPr marL="714347" marR="0" indent="-142869" algn="l" defTabSz="914400" rtl="0" eaLnBrk="0" fontAlgn="base" latinLnBrk="0" hangingPunct="0">
        <a:lnSpc>
          <a:spcPct val="100000"/>
        </a:lnSpc>
        <a:spcBef>
          <a:spcPct val="20000"/>
        </a:spcBef>
        <a:spcAft>
          <a:spcPct val="0"/>
        </a:spcAft>
        <a:buClrTx/>
        <a:buSzTx/>
        <a:buFont typeface="Arial" charset="0"/>
        <a:buChar char="•"/>
        <a:tabLst/>
        <a:defRPr sz="1600" kern="1200">
          <a:solidFill>
            <a:schemeClr val="tx1"/>
          </a:solidFill>
          <a:latin typeface="YaleNew" charset="0"/>
          <a:ea typeface="YaleNew" charset="0"/>
          <a:cs typeface="YaleNew" charset="0"/>
        </a:defRPr>
      </a:lvl3pPr>
      <a:lvl4pPr marL="1000085" marR="0" indent="-142869" algn="l" defTabSz="914400" rtl="0" eaLnBrk="0" fontAlgn="base" latinLnBrk="0" hangingPunct="0">
        <a:lnSpc>
          <a:spcPct val="100000"/>
        </a:lnSpc>
        <a:spcBef>
          <a:spcPct val="20000"/>
        </a:spcBef>
        <a:spcAft>
          <a:spcPct val="0"/>
        </a:spcAft>
        <a:buClrTx/>
        <a:buSzTx/>
        <a:buFont typeface="Arial" charset="0"/>
        <a:buChar char="–"/>
        <a:tabLst/>
        <a:defRPr sz="1400" kern="1200">
          <a:solidFill>
            <a:schemeClr val="tx1"/>
          </a:solidFill>
          <a:latin typeface="YaleNew" charset="0"/>
          <a:ea typeface="YaleNew" charset="0"/>
          <a:cs typeface="YaleNew" charset="0"/>
        </a:defRPr>
      </a:lvl4pPr>
      <a:lvl5pPr marL="1285823" marR="0" indent="-142869" algn="l" defTabSz="914400" rtl="0" eaLnBrk="0" fontAlgn="base" latinLnBrk="0" hangingPunct="0">
        <a:lnSpc>
          <a:spcPct val="100000"/>
        </a:lnSpc>
        <a:spcBef>
          <a:spcPct val="20000"/>
        </a:spcBef>
        <a:spcAft>
          <a:spcPct val="0"/>
        </a:spcAft>
        <a:buClrTx/>
        <a:buSzTx/>
        <a:buFont typeface="Arial" charset="0"/>
        <a:buChar char="»"/>
        <a:tabLst/>
        <a:defRPr sz="1400" kern="1200">
          <a:solidFill>
            <a:schemeClr val="tx1"/>
          </a:solidFill>
          <a:latin typeface="YaleNew" charset="0"/>
          <a:ea typeface="YaleNew" charset="0"/>
          <a:cs typeface="YaleNew"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marL="257175" marR="0" lvl="0" indent="-257175" algn="l" defTabSz="342900" rtl="0" eaLnBrk="0" fontAlgn="base" latinLnBrk="0" hangingPunct="0">
              <a:lnSpc>
                <a:spcPct val="100000"/>
              </a:lnSpc>
              <a:spcBef>
                <a:spcPct val="20000"/>
              </a:spcBef>
              <a:spcAft>
                <a:spcPct val="0"/>
              </a:spcAft>
              <a:buClrTx/>
              <a:buSzTx/>
              <a:buFont typeface="Arial" charset="0"/>
              <a:buChar char="•"/>
              <a:tabLst/>
              <a:defRPr/>
            </a:pPr>
            <a:r>
              <a:rPr kumimoji="0" lang="en-US" altLang="x-none" sz="2800" b="0" i="0" u="none" strike="noStrike" kern="1200" cap="none" spc="0" normalizeH="0" baseline="0" noProof="0" dirty="0" smtClean="0">
                <a:ln>
                  <a:noFill/>
                </a:ln>
                <a:solidFill>
                  <a:prstClr val="white"/>
                </a:solidFill>
                <a:effectLst/>
                <a:uLnTx/>
                <a:uFillTx/>
                <a:latin typeface="YaleAdmin-Roman" charset="0"/>
                <a:ea typeface="YaleAdmin-Roman" charset="0"/>
                <a:cs typeface="YaleAdmin-Roman" charset="0"/>
              </a:rPr>
              <a:t>Click to edit Master text styles</a:t>
            </a:r>
          </a:p>
          <a:p>
            <a:pPr marL="557213" marR="0" lvl="1" indent="-214313" algn="l" defTabSz="342900" rtl="0" eaLnBrk="0" fontAlgn="base" latinLnBrk="0" hangingPunct="0">
              <a:lnSpc>
                <a:spcPct val="100000"/>
              </a:lnSpc>
              <a:spcBef>
                <a:spcPct val="20000"/>
              </a:spcBef>
              <a:spcAft>
                <a:spcPct val="0"/>
              </a:spcAft>
              <a:buClrTx/>
              <a:buSzTx/>
              <a:buFont typeface="Arial" charset="0"/>
              <a:buChar char="–"/>
              <a:tabLst/>
              <a:defRPr/>
            </a:pPr>
            <a:r>
              <a:rPr kumimoji="0" lang="en-US" altLang="x-none" sz="2400" b="0" i="0" u="none" strike="noStrike" kern="1200" cap="none" spc="0" normalizeH="0" baseline="0" noProof="0" dirty="0" smtClean="0">
                <a:ln>
                  <a:noFill/>
                </a:ln>
                <a:solidFill>
                  <a:prstClr val="white"/>
                </a:solidFill>
                <a:effectLst/>
                <a:uLnTx/>
                <a:uFillTx/>
                <a:latin typeface="YaleAdmin-Roman" charset="0"/>
                <a:ea typeface="YaleAdmin-Roman" charset="0"/>
                <a:cs typeface="YaleAdmin-Roman" charset="0"/>
              </a:rPr>
              <a:t>Second level</a:t>
            </a:r>
          </a:p>
          <a:p>
            <a:pPr marL="857250" marR="0" lvl="2" indent="-171450" algn="l" defTabSz="342900" rtl="0" eaLnBrk="0" fontAlgn="base" latinLnBrk="0" hangingPunct="0">
              <a:lnSpc>
                <a:spcPct val="100000"/>
              </a:lnSpc>
              <a:spcBef>
                <a:spcPct val="20000"/>
              </a:spcBef>
              <a:spcAft>
                <a:spcPct val="0"/>
              </a:spcAft>
              <a:buClrTx/>
              <a:buSzTx/>
              <a:buFont typeface="Arial" charset="0"/>
              <a:buChar char="•"/>
              <a:tabLst/>
              <a:defRPr/>
            </a:pPr>
            <a:r>
              <a:rPr kumimoji="0" lang="en-US" altLang="x-none" sz="2000" b="0" i="0" u="none" strike="noStrike" kern="1200" cap="none" spc="0" normalizeH="0" baseline="0" noProof="0" dirty="0" smtClean="0">
                <a:ln>
                  <a:noFill/>
                </a:ln>
                <a:solidFill>
                  <a:prstClr val="white"/>
                </a:solidFill>
                <a:effectLst/>
                <a:uLnTx/>
                <a:uFillTx/>
                <a:latin typeface="YaleAdmin-Roman" charset="0"/>
                <a:ea typeface="YaleAdmin-Roman" charset="0"/>
                <a:cs typeface="YaleAdmin-Roman" charset="0"/>
              </a:rPr>
              <a:t>Third level</a:t>
            </a:r>
          </a:p>
          <a:p>
            <a:pPr marL="1200150" marR="0" lvl="3" indent="-171450" algn="l" defTabSz="342900" rtl="0" eaLnBrk="0" fontAlgn="base" latinLnBrk="0" hangingPunct="0">
              <a:lnSpc>
                <a:spcPct val="100000"/>
              </a:lnSpc>
              <a:spcBef>
                <a:spcPct val="20000"/>
              </a:spcBef>
              <a:spcAft>
                <a:spcPct val="0"/>
              </a:spcAft>
              <a:buClrTx/>
              <a:buSzTx/>
              <a:buFont typeface="Arial" charset="0"/>
              <a:buChar char="–"/>
              <a:tabLst/>
              <a:defRPr/>
            </a:pPr>
            <a:r>
              <a:rPr kumimoji="0" lang="en-US" altLang="x-none" sz="1600" b="0" i="0" u="none" strike="noStrike" kern="1200" cap="none" spc="0" normalizeH="0" baseline="0" noProof="0" dirty="0" smtClean="0">
                <a:ln>
                  <a:noFill/>
                </a:ln>
                <a:solidFill>
                  <a:prstClr val="white"/>
                </a:solidFill>
                <a:effectLst/>
                <a:uLnTx/>
                <a:uFillTx/>
                <a:latin typeface="YaleAdmin-Roman" charset="0"/>
                <a:ea typeface="YaleAdmin-Roman" charset="0"/>
                <a:cs typeface="YaleAdmin-Roman" charset="0"/>
              </a:rPr>
              <a:t>Fourth level</a:t>
            </a:r>
          </a:p>
          <a:p>
            <a:pPr marL="1543050" marR="0" lvl="4" indent="-171450" algn="l" defTabSz="342900" rtl="0" eaLnBrk="0" fontAlgn="base" latinLnBrk="0" hangingPunct="0">
              <a:lnSpc>
                <a:spcPct val="100000"/>
              </a:lnSpc>
              <a:spcBef>
                <a:spcPct val="20000"/>
              </a:spcBef>
              <a:spcAft>
                <a:spcPct val="0"/>
              </a:spcAft>
              <a:buClrTx/>
              <a:buSzTx/>
              <a:buFont typeface="Arial" charset="0"/>
              <a:buChar char="»"/>
              <a:tabLst/>
              <a:defRPr/>
            </a:pPr>
            <a:r>
              <a:rPr kumimoji="0" lang="en-US" altLang="x-none" sz="1600" b="0" i="0" u="none" strike="noStrike" kern="1200" cap="none" spc="0" normalizeH="0" baseline="0" noProof="0" dirty="0" smtClean="0">
                <a:ln>
                  <a:noFill/>
                </a:ln>
                <a:solidFill>
                  <a:prstClr val="white"/>
                </a:solidFill>
                <a:effectLst/>
                <a:uLnTx/>
                <a:uFillTx/>
                <a:latin typeface="YaleAdmin-Roman" charset="0"/>
                <a:ea typeface="YaleAdmin-Roman" charset="0"/>
                <a:cs typeface="YaleAdmin-Roman" charset="0"/>
              </a:rPr>
              <a:t>Fifth level</a:t>
            </a:r>
            <a:endParaRPr kumimoji="0" lang="en-US" altLang="x-none" sz="1600" b="0" i="0" u="none" strike="noStrike" kern="1200" cap="none" spc="0" normalizeH="0" baseline="0" noProof="0" dirty="0">
              <a:ln>
                <a:noFill/>
              </a:ln>
              <a:solidFill>
                <a:prstClr val="white"/>
              </a:solidFill>
              <a:effectLst/>
              <a:uLnTx/>
              <a:uFillTx/>
              <a:latin typeface="YaleAdmin-Roman" charset="0"/>
              <a:ea typeface="YaleAdmin-Roman" charset="0"/>
              <a:cs typeface="YaleAdmin-Roman" charset="0"/>
            </a:endParaRP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bg1"/>
                </a:solidFill>
                <a:latin typeface="YaleNew" charset="0"/>
                <a:ea typeface="YaleNew" charset="0"/>
                <a:cs typeface="YaleNew" charset="0"/>
              </a:defRPr>
            </a:lvl1pPr>
          </a:lstStyle>
          <a:p>
            <a:fld id="{6CAA5BD7-210A-5F47-8AAC-6F856516A132}" type="datetimeFigureOut">
              <a:rPr lang="en-US" smtClean="0"/>
              <a:pPr/>
              <a:t>4/16/2018</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bg1"/>
                </a:solidFill>
                <a:latin typeface="YaleNew" charset="0"/>
                <a:ea typeface="YaleNew" charset="0"/>
                <a:cs typeface="YaleNew" charset="0"/>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bg1"/>
                </a:solidFill>
                <a:latin typeface="YaleNew" charset="0"/>
                <a:ea typeface="YaleNew" charset="0"/>
                <a:cs typeface="YaleNew" charset="0"/>
              </a:defRPr>
            </a:lvl1pPr>
          </a:lstStyle>
          <a:p>
            <a:fld id="{F3FAD550-8226-F942-8052-EF7EFB1A88CE}" type="slidenum">
              <a:rPr lang="en-US" smtClean="0"/>
              <a:pPr/>
              <a:t>‹#›</a:t>
            </a:fld>
            <a:endParaRPr lang="en-US"/>
          </a:p>
        </p:txBody>
      </p:sp>
    </p:spTree>
    <p:extLst>
      <p:ext uri="{BB962C8B-B14F-4D97-AF65-F5344CB8AC3E}">
        <p14:creationId xmlns:p14="http://schemas.microsoft.com/office/powerpoint/2010/main" val="1685298079"/>
      </p:ext>
    </p:extLst>
  </p:cSld>
  <p:clrMap bg1="lt1" tx1="dk1" bg2="lt2" tx2="dk2" accent1="accent1" accent2="accent2" accent3="accent3" accent4="accent4" accent5="accent5" accent6="accent6" hlink="hlink" folHlink="folHlink"/>
  <p:sldLayoutIdLst>
    <p:sldLayoutId id="2147483825" r:id="rId1"/>
    <p:sldLayoutId id="2147483826" r:id="rId2"/>
  </p:sldLayoutIdLst>
  <p:txStyles>
    <p:titleStyle>
      <a:lvl1pPr algn="ctr" defTabSz="685800" rtl="0" eaLnBrk="1" latinLnBrk="0" hangingPunct="1">
        <a:lnSpc>
          <a:spcPct val="90000"/>
        </a:lnSpc>
        <a:spcBef>
          <a:spcPct val="0"/>
        </a:spcBef>
        <a:buNone/>
        <a:defRPr sz="3600" kern="1200">
          <a:solidFill>
            <a:schemeClr val="bg1"/>
          </a:solidFill>
          <a:latin typeface="YaleNew" charset="0"/>
          <a:ea typeface="YaleNew" charset="0"/>
          <a:cs typeface="YaleNew" charset="0"/>
        </a:defRPr>
      </a:lvl1pPr>
    </p:titleStyle>
    <p:bodyStyle>
      <a:lvl1pPr marL="257175" marR="0" indent="-257175" algn="l" defTabSz="342900" rtl="0" eaLnBrk="0" fontAlgn="base" latinLnBrk="0" hangingPunct="0">
        <a:lnSpc>
          <a:spcPct val="100000"/>
        </a:lnSpc>
        <a:spcBef>
          <a:spcPct val="20000"/>
        </a:spcBef>
        <a:spcAft>
          <a:spcPct val="0"/>
        </a:spcAft>
        <a:buClrTx/>
        <a:buSzTx/>
        <a:buFont typeface="Arial" charset="0"/>
        <a:buChar char="•"/>
        <a:tabLst/>
        <a:defRPr sz="2800" kern="1200">
          <a:solidFill>
            <a:schemeClr val="bg1"/>
          </a:solidFill>
          <a:latin typeface="YaleNew" charset="0"/>
          <a:ea typeface="YaleNew" charset="0"/>
          <a:cs typeface="YaleNew" charset="0"/>
        </a:defRPr>
      </a:lvl1pPr>
      <a:lvl2pPr marL="557213" marR="0" indent="-214313" algn="l" defTabSz="342900" rtl="0" eaLnBrk="0" fontAlgn="base" latinLnBrk="0" hangingPunct="0">
        <a:lnSpc>
          <a:spcPct val="100000"/>
        </a:lnSpc>
        <a:spcBef>
          <a:spcPct val="20000"/>
        </a:spcBef>
        <a:spcAft>
          <a:spcPct val="0"/>
        </a:spcAft>
        <a:buClrTx/>
        <a:buSzTx/>
        <a:buFont typeface="Arial" charset="0"/>
        <a:buChar char="–"/>
        <a:tabLst/>
        <a:defRPr sz="2400" kern="1200">
          <a:solidFill>
            <a:schemeClr val="bg1"/>
          </a:solidFill>
          <a:latin typeface="YaleNew" charset="0"/>
          <a:ea typeface="YaleNew" charset="0"/>
          <a:cs typeface="YaleNew" charset="0"/>
        </a:defRPr>
      </a:lvl2pPr>
      <a:lvl3pPr marL="857250" marR="0" indent="-171450" algn="l" defTabSz="342900" rtl="0" eaLnBrk="0" fontAlgn="base" latinLnBrk="0" hangingPunct="0">
        <a:lnSpc>
          <a:spcPct val="100000"/>
        </a:lnSpc>
        <a:spcBef>
          <a:spcPct val="20000"/>
        </a:spcBef>
        <a:spcAft>
          <a:spcPct val="0"/>
        </a:spcAft>
        <a:buClrTx/>
        <a:buSzTx/>
        <a:buFont typeface="Arial" charset="0"/>
        <a:buChar char="•"/>
        <a:tabLst/>
        <a:defRPr sz="2000" kern="1200">
          <a:solidFill>
            <a:schemeClr val="bg1"/>
          </a:solidFill>
          <a:latin typeface="YaleNew" charset="0"/>
          <a:ea typeface="YaleNew" charset="0"/>
          <a:cs typeface="YaleNew" charset="0"/>
        </a:defRPr>
      </a:lvl3pPr>
      <a:lvl4pPr marL="1200150" marR="0" indent="-171450" algn="l" defTabSz="342900" rtl="0" eaLnBrk="0" fontAlgn="base" latinLnBrk="0" hangingPunct="0">
        <a:lnSpc>
          <a:spcPct val="100000"/>
        </a:lnSpc>
        <a:spcBef>
          <a:spcPct val="20000"/>
        </a:spcBef>
        <a:spcAft>
          <a:spcPct val="0"/>
        </a:spcAft>
        <a:buClrTx/>
        <a:buSzTx/>
        <a:buFont typeface="Arial" charset="0"/>
        <a:buChar char="–"/>
        <a:tabLst/>
        <a:defRPr sz="1600" kern="1200">
          <a:solidFill>
            <a:schemeClr val="bg1"/>
          </a:solidFill>
          <a:latin typeface="YaleNew" charset="0"/>
          <a:ea typeface="YaleNew" charset="0"/>
          <a:cs typeface="YaleNew" charset="0"/>
        </a:defRPr>
      </a:lvl4pPr>
      <a:lvl5pPr marL="1543050" marR="0" indent="-171450" algn="l" defTabSz="342900" rtl="0" eaLnBrk="0" fontAlgn="base" latinLnBrk="0" hangingPunct="0">
        <a:lnSpc>
          <a:spcPct val="100000"/>
        </a:lnSpc>
        <a:spcBef>
          <a:spcPct val="20000"/>
        </a:spcBef>
        <a:spcAft>
          <a:spcPct val="0"/>
        </a:spcAft>
        <a:buClrTx/>
        <a:buSzTx/>
        <a:buFont typeface="Arial" charset="0"/>
        <a:buChar char="»"/>
        <a:tabLst/>
        <a:defRPr sz="1600" kern="1200">
          <a:solidFill>
            <a:schemeClr val="bg1"/>
          </a:solidFill>
          <a:latin typeface="YaleNew" charset="0"/>
          <a:ea typeface="YaleNew" charset="0"/>
          <a:cs typeface="YaleNew"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2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2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2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6.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40000"/>
          </a:blip>
          <a:stretch>
            <a:fillRect/>
          </a:stretch>
        </p:blipFill>
        <p:spPr>
          <a:xfrm>
            <a:off x="34724" y="11575"/>
            <a:ext cx="9072837" cy="3276684"/>
          </a:xfrm>
          <a:prstGeom prst="rect">
            <a:avLst/>
          </a:prstGeom>
        </p:spPr>
      </p:pic>
      <p:sp>
        <p:nvSpPr>
          <p:cNvPr id="2" name="Title 1"/>
          <p:cNvSpPr>
            <a:spLocks noGrp="1"/>
          </p:cNvSpPr>
          <p:nvPr>
            <p:ph type="ctrTitle"/>
          </p:nvPr>
        </p:nvSpPr>
        <p:spPr>
          <a:xfrm>
            <a:off x="685800" y="1253975"/>
            <a:ext cx="7772400" cy="1102519"/>
          </a:xfrm>
        </p:spPr>
        <p:txBody>
          <a:bodyPr/>
          <a:lstStyle/>
          <a:p>
            <a:r>
              <a:rPr lang="en-US" sz="3600" b="1" dirty="0" smtClean="0">
                <a:solidFill>
                  <a:schemeClr val="tx1"/>
                </a:solidFill>
              </a:rPr>
              <a:t>Cost-effectiveness of typhoid conjugate vaccines in </a:t>
            </a:r>
            <a:r>
              <a:rPr lang="en-US" sz="3600" b="1" dirty="0" err="1" smtClean="0">
                <a:solidFill>
                  <a:schemeClr val="tx1"/>
                </a:solidFill>
              </a:rPr>
              <a:t>Gavi</a:t>
            </a:r>
            <a:r>
              <a:rPr lang="en-US" sz="3600" b="1" dirty="0" smtClean="0">
                <a:solidFill>
                  <a:schemeClr val="tx1"/>
                </a:solidFill>
              </a:rPr>
              <a:t>-eligible countries</a:t>
            </a:r>
            <a:endParaRPr lang="en-US" sz="3600" b="1" dirty="0">
              <a:solidFill>
                <a:schemeClr val="tx1"/>
              </a:solidFill>
            </a:endParaRPr>
          </a:p>
        </p:txBody>
      </p:sp>
      <p:sp>
        <p:nvSpPr>
          <p:cNvPr id="3" name="Subtitle 2"/>
          <p:cNvSpPr>
            <a:spLocks noGrp="1"/>
          </p:cNvSpPr>
          <p:nvPr>
            <p:ph type="subTitle" idx="1"/>
          </p:nvPr>
        </p:nvSpPr>
        <p:spPr>
          <a:xfrm>
            <a:off x="1226916" y="3322984"/>
            <a:ext cx="7025833" cy="1351978"/>
          </a:xfrm>
        </p:spPr>
        <p:txBody>
          <a:bodyPr numCol="2"/>
          <a:lstStyle/>
          <a:p>
            <a:pPr algn="l"/>
            <a:r>
              <a:rPr lang="en-US" sz="2400" b="1" dirty="0" smtClean="0">
                <a:solidFill>
                  <a:srgbClr val="007DD6"/>
                </a:solidFill>
                <a:latin typeface="YaleNew" charset="0"/>
                <a:ea typeface="YaleNew" charset="0"/>
                <a:cs typeface="YaleNew" charset="0"/>
              </a:rPr>
              <a:t>Ginny Pitzer</a:t>
            </a:r>
          </a:p>
          <a:p>
            <a:pPr algn="l"/>
            <a:r>
              <a:rPr lang="en-US" sz="2000" dirty="0" smtClean="0">
                <a:solidFill>
                  <a:srgbClr val="007DD6"/>
                </a:solidFill>
                <a:latin typeface="YaleNew" charset="0"/>
                <a:ea typeface="YaleNew" charset="0"/>
                <a:cs typeface="YaleNew" charset="0"/>
              </a:rPr>
              <a:t>Associate Professor</a:t>
            </a:r>
          </a:p>
          <a:p>
            <a:pPr algn="l"/>
            <a:r>
              <a:rPr lang="en-US" sz="2000" dirty="0" smtClean="0">
                <a:solidFill>
                  <a:srgbClr val="007DD6"/>
                </a:solidFill>
                <a:latin typeface="YaleNew" charset="0"/>
                <a:ea typeface="YaleNew" charset="0"/>
                <a:cs typeface="YaleNew" charset="0"/>
              </a:rPr>
              <a:t>Yale School of Public Heath</a:t>
            </a:r>
          </a:p>
          <a:p>
            <a:pPr algn="l"/>
            <a:endParaRPr lang="en-US" sz="2000" dirty="0" smtClean="0">
              <a:solidFill>
                <a:srgbClr val="007DD6"/>
              </a:solidFill>
              <a:latin typeface="YaleNew" charset="0"/>
              <a:ea typeface="YaleNew" charset="0"/>
              <a:cs typeface="YaleNew" charset="0"/>
            </a:endParaRPr>
          </a:p>
          <a:p>
            <a:pPr algn="l"/>
            <a:r>
              <a:rPr lang="en-US" sz="2000" dirty="0" smtClean="0">
                <a:solidFill>
                  <a:srgbClr val="007DD6"/>
                </a:solidFill>
                <a:latin typeface="YaleNew" charset="0"/>
                <a:ea typeface="YaleNew" charset="0"/>
                <a:cs typeface="YaleNew" charset="0"/>
              </a:rPr>
              <a:t>IDM Symposium</a:t>
            </a:r>
          </a:p>
          <a:p>
            <a:pPr algn="l"/>
            <a:r>
              <a:rPr lang="en-US" sz="2000" dirty="0" smtClean="0">
                <a:solidFill>
                  <a:srgbClr val="007DD6"/>
                </a:solidFill>
                <a:latin typeface="YaleNew" charset="0"/>
                <a:ea typeface="YaleNew" charset="0"/>
                <a:cs typeface="YaleNew" charset="0"/>
              </a:rPr>
              <a:t>April 16, 2018</a:t>
            </a:r>
            <a:endParaRPr lang="en-US" sz="2000" dirty="0">
              <a:solidFill>
                <a:srgbClr val="007DD6"/>
              </a:solidFill>
              <a:latin typeface="YaleNew" charset="0"/>
              <a:ea typeface="YaleNew" charset="0"/>
              <a:cs typeface="YaleNew"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Predicted impact </a:t>
            </a:r>
            <a:r>
              <a:rPr lang="en-US" smtClean="0"/>
              <a:t>of vaccination</a:t>
            </a:r>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21962" r="2546"/>
          <a:stretch/>
        </p:blipFill>
        <p:spPr>
          <a:xfrm>
            <a:off x="4421528" y="3159789"/>
            <a:ext cx="4722472" cy="1890811"/>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1485" r="25926"/>
          <a:stretch/>
        </p:blipFill>
        <p:spPr>
          <a:xfrm>
            <a:off x="4421528" y="1274095"/>
            <a:ext cx="3693609" cy="1957540"/>
          </a:xfrm>
          <a:prstGeom prst="rect">
            <a:avLst/>
          </a:prstGeom>
        </p:spPr>
      </p:pic>
      <p:sp>
        <p:nvSpPr>
          <p:cNvPr id="2" name="TextBox 1"/>
          <p:cNvSpPr txBox="1"/>
          <p:nvPr/>
        </p:nvSpPr>
        <p:spPr>
          <a:xfrm>
            <a:off x="4421529" y="1132029"/>
            <a:ext cx="4155312" cy="307777"/>
          </a:xfrm>
          <a:prstGeom prst="rect">
            <a:avLst/>
          </a:prstGeom>
          <a:solidFill>
            <a:schemeClr val="bg1"/>
          </a:solidFill>
        </p:spPr>
        <p:txBody>
          <a:bodyPr wrap="square" rtlCol="0">
            <a:spAutoFit/>
          </a:bodyPr>
          <a:lstStyle/>
          <a:p>
            <a:pPr algn="ctr"/>
            <a:r>
              <a:rPr lang="en-US" sz="1400" b="1" dirty="0" smtClean="0">
                <a:latin typeface="Cambria" charset="0"/>
                <a:ea typeface="Cambria" charset="0"/>
                <a:cs typeface="Cambria" charset="0"/>
              </a:rPr>
              <a:t>Routine immunization at 9 months</a:t>
            </a:r>
            <a:endParaRPr lang="en-US" sz="1400" b="1" dirty="0">
              <a:latin typeface="Cambria" charset="0"/>
              <a:ea typeface="Cambria" charset="0"/>
              <a:cs typeface="Cambria" charset="0"/>
            </a:endParaRPr>
          </a:p>
        </p:txBody>
      </p:sp>
      <p:sp>
        <p:nvSpPr>
          <p:cNvPr id="6" name="TextBox 5"/>
          <p:cNvSpPr txBox="1"/>
          <p:nvPr/>
        </p:nvSpPr>
        <p:spPr>
          <a:xfrm>
            <a:off x="4421528" y="2862056"/>
            <a:ext cx="4155313" cy="523220"/>
          </a:xfrm>
          <a:prstGeom prst="rect">
            <a:avLst/>
          </a:prstGeom>
          <a:solidFill>
            <a:schemeClr val="bg1"/>
          </a:solidFill>
        </p:spPr>
        <p:txBody>
          <a:bodyPr wrap="square" rtlCol="0">
            <a:spAutoFit/>
          </a:bodyPr>
          <a:lstStyle/>
          <a:p>
            <a:pPr algn="ctr"/>
            <a:r>
              <a:rPr lang="en-US" sz="1400" b="1" dirty="0" smtClean="0">
                <a:latin typeface="Cambria" charset="0"/>
                <a:ea typeface="Cambria" charset="0"/>
                <a:cs typeface="Cambria" charset="0"/>
              </a:rPr>
              <a:t>Routine immunization + catch-up campaign to &lt;15 years</a:t>
            </a:r>
            <a:endParaRPr lang="en-US" sz="1400" b="1" dirty="0">
              <a:latin typeface="Cambria" charset="0"/>
              <a:ea typeface="Cambria" charset="0"/>
              <a:cs typeface="Cambria" charset="0"/>
            </a:endParaRPr>
          </a:p>
        </p:txBody>
      </p:sp>
      <p:sp>
        <p:nvSpPr>
          <p:cNvPr id="8" name="Content Placeholder 1"/>
          <p:cNvSpPr txBox="1">
            <a:spLocks/>
          </p:cNvSpPr>
          <p:nvPr/>
        </p:nvSpPr>
        <p:spPr bwMode="auto">
          <a:xfrm>
            <a:off x="239883" y="1187920"/>
            <a:ext cx="3934046" cy="388578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214304" indent="-214304" algn="l" rtl="0" eaLnBrk="0" fontAlgn="base" hangingPunct="0">
              <a:spcBef>
                <a:spcPct val="20000"/>
              </a:spcBef>
              <a:spcAft>
                <a:spcPct val="0"/>
              </a:spcAft>
              <a:buFont typeface="Arial" charset="0"/>
              <a:buChar char="•"/>
              <a:defRPr sz="2800" b="0" i="0" kern="1200" baseline="0">
                <a:solidFill>
                  <a:srgbClr val="1C2755"/>
                </a:solidFill>
                <a:latin typeface="YaleNew" charset="0"/>
                <a:ea typeface="YaleNew" charset="0"/>
                <a:cs typeface="YaleNew" charset="0"/>
              </a:defRPr>
            </a:lvl1pPr>
            <a:lvl2pPr marL="464325" indent="-178586" algn="l" rtl="0" eaLnBrk="0" fontAlgn="base" hangingPunct="0">
              <a:spcBef>
                <a:spcPct val="20000"/>
              </a:spcBef>
              <a:spcAft>
                <a:spcPct val="0"/>
              </a:spcAft>
              <a:buFont typeface="Arial" charset="0"/>
              <a:buChar char="–"/>
              <a:defRPr sz="2000" b="0" i="0" kern="1200" baseline="0">
                <a:solidFill>
                  <a:srgbClr val="1C2755"/>
                </a:solidFill>
                <a:latin typeface="YaleNew" charset="0"/>
                <a:ea typeface="YaleNew" charset="0"/>
                <a:cs typeface="YaleNew" charset="0"/>
              </a:defRPr>
            </a:lvl2pPr>
            <a:lvl3pPr marL="714347" indent="-142869" algn="l" rtl="0" eaLnBrk="0" fontAlgn="base" hangingPunct="0">
              <a:spcBef>
                <a:spcPct val="20000"/>
              </a:spcBef>
              <a:spcAft>
                <a:spcPct val="0"/>
              </a:spcAft>
              <a:buFont typeface="Arial" charset="0"/>
              <a:buChar char="•"/>
              <a:defRPr sz="1800" b="0" i="0" kern="1200">
                <a:solidFill>
                  <a:srgbClr val="1C2755"/>
                </a:solidFill>
                <a:latin typeface="YaleNew" charset="0"/>
                <a:ea typeface="YaleNew" charset="0"/>
                <a:cs typeface="YaleNew" charset="0"/>
              </a:defRPr>
            </a:lvl3pPr>
            <a:lvl4pPr marL="1000085" indent="-142869" algn="l" rtl="0" eaLnBrk="0" fontAlgn="base" hangingPunct="0">
              <a:spcBef>
                <a:spcPct val="20000"/>
              </a:spcBef>
              <a:spcAft>
                <a:spcPct val="0"/>
              </a:spcAft>
              <a:buFont typeface="Arial" charset="0"/>
              <a:buChar char="–"/>
              <a:defRPr sz="1600" b="0" i="0" kern="1200">
                <a:solidFill>
                  <a:srgbClr val="1C2755"/>
                </a:solidFill>
                <a:latin typeface="YaleNew" charset="0"/>
                <a:ea typeface="YaleNew" charset="0"/>
                <a:cs typeface="YaleNew" charset="0"/>
              </a:defRPr>
            </a:lvl4pPr>
            <a:lvl5pPr marL="1285823" indent="-142869" algn="l" rtl="0" eaLnBrk="0" fontAlgn="base" hangingPunct="0">
              <a:spcBef>
                <a:spcPct val="20000"/>
              </a:spcBef>
              <a:spcAft>
                <a:spcPct val="0"/>
              </a:spcAft>
              <a:buFont typeface="Arial" charset="0"/>
              <a:buChar char="»"/>
              <a:defRPr sz="1600" b="0" i="0" kern="1200">
                <a:solidFill>
                  <a:srgbClr val="1C2755"/>
                </a:solidFill>
                <a:latin typeface="YaleNew" charset="0"/>
                <a:ea typeface="YaleNew" charset="0"/>
                <a:cs typeface="YaleNew" charset="0"/>
              </a:defRPr>
            </a:lvl5pPr>
            <a:lvl6pPr marL="1571562" indent="-142869" algn="l" defTabSz="571478" rtl="0" eaLnBrk="1" latinLnBrk="0" hangingPunct="1">
              <a:spcBef>
                <a:spcPct val="20000"/>
              </a:spcBef>
              <a:buFont typeface="Arial" pitchFamily="34" charset="0"/>
              <a:buChar char="•"/>
              <a:defRPr sz="1250" kern="1200">
                <a:solidFill>
                  <a:schemeClr val="tx1"/>
                </a:solidFill>
                <a:latin typeface="+mn-lt"/>
                <a:ea typeface="+mn-ea"/>
                <a:cs typeface="+mn-cs"/>
              </a:defRPr>
            </a:lvl6pPr>
            <a:lvl7pPr marL="1857301" indent="-142869" algn="l" defTabSz="571478" rtl="0" eaLnBrk="1" latinLnBrk="0" hangingPunct="1">
              <a:spcBef>
                <a:spcPct val="20000"/>
              </a:spcBef>
              <a:buFont typeface="Arial" pitchFamily="34" charset="0"/>
              <a:buChar char="•"/>
              <a:defRPr sz="1250" kern="1200">
                <a:solidFill>
                  <a:schemeClr val="tx1"/>
                </a:solidFill>
                <a:latin typeface="+mn-lt"/>
                <a:ea typeface="+mn-ea"/>
                <a:cs typeface="+mn-cs"/>
              </a:defRPr>
            </a:lvl7pPr>
            <a:lvl8pPr marL="2143040" indent="-142869" algn="l" defTabSz="571478" rtl="0" eaLnBrk="1" latinLnBrk="0" hangingPunct="1">
              <a:spcBef>
                <a:spcPct val="20000"/>
              </a:spcBef>
              <a:buFont typeface="Arial" pitchFamily="34" charset="0"/>
              <a:buChar char="•"/>
              <a:defRPr sz="1250" kern="1200">
                <a:solidFill>
                  <a:schemeClr val="tx1"/>
                </a:solidFill>
                <a:latin typeface="+mn-lt"/>
                <a:ea typeface="+mn-ea"/>
                <a:cs typeface="+mn-cs"/>
              </a:defRPr>
            </a:lvl8pPr>
            <a:lvl9pPr marL="2428778" indent="-142869" algn="l" defTabSz="571478" rtl="0" eaLnBrk="1" latinLnBrk="0" hangingPunct="1">
              <a:spcBef>
                <a:spcPct val="20000"/>
              </a:spcBef>
              <a:buFont typeface="Arial" pitchFamily="34" charset="0"/>
              <a:buChar char="•"/>
              <a:defRPr sz="1250" kern="1200">
                <a:solidFill>
                  <a:schemeClr val="tx1"/>
                </a:solidFill>
                <a:latin typeface="+mn-lt"/>
                <a:ea typeface="+mn-ea"/>
                <a:cs typeface="+mn-cs"/>
              </a:defRPr>
            </a:lvl9pPr>
          </a:lstStyle>
          <a:p>
            <a:pPr defTabSz="914400"/>
            <a:r>
              <a:rPr lang="en-US" sz="1800" dirty="0" smtClean="0"/>
              <a:t>Used dynamic model to simulate the impact of 3 TCV delivery strategies:</a:t>
            </a:r>
          </a:p>
          <a:p>
            <a:pPr lvl="1" defTabSz="914400"/>
            <a:r>
              <a:rPr lang="en-US" sz="1400" dirty="0" smtClean="0"/>
              <a:t>Routine immunization at 9 months old</a:t>
            </a:r>
          </a:p>
          <a:p>
            <a:pPr lvl="1" defTabSz="914400"/>
            <a:r>
              <a:rPr lang="en-US" sz="1400" dirty="0" smtClean="0"/>
              <a:t>Routine + catch-up campaign to &lt;5 </a:t>
            </a:r>
            <a:r>
              <a:rPr lang="en-US" sz="1400" dirty="0" err="1" smtClean="0"/>
              <a:t>yrs</a:t>
            </a:r>
            <a:endParaRPr lang="en-US" sz="1400" dirty="0" smtClean="0"/>
          </a:p>
          <a:p>
            <a:pPr lvl="1" defTabSz="914400"/>
            <a:r>
              <a:rPr lang="en-US" sz="1400" dirty="0" smtClean="0"/>
              <a:t>Routine + catch-up campaign to &lt;15 </a:t>
            </a:r>
            <a:r>
              <a:rPr lang="en-US" sz="1400" dirty="0" err="1" smtClean="0"/>
              <a:t>yrs</a:t>
            </a:r>
            <a:endParaRPr lang="en-US" sz="1400" dirty="0" smtClean="0"/>
          </a:p>
          <a:p>
            <a:pPr defTabSz="914400"/>
            <a:r>
              <a:rPr lang="en-US" sz="1800" dirty="0" smtClean="0"/>
              <a:t>Combined model output with estimates of treatment and vaccine delivery costs, treatment outcomes, and disability weights</a:t>
            </a:r>
            <a:endParaRPr lang="en-US" sz="1100" dirty="0"/>
          </a:p>
          <a:p>
            <a:pPr lvl="1" defTabSz="914400"/>
            <a:r>
              <a:rPr lang="en-US" sz="1400" dirty="0" smtClean="0"/>
              <a:t>Vaccine price US$1.50 per dose</a:t>
            </a:r>
          </a:p>
          <a:p>
            <a:pPr lvl="1" defTabSz="914400"/>
            <a:r>
              <a:rPr lang="en-US" sz="1400" dirty="0" smtClean="0"/>
              <a:t>10 year time horizon, 3% discounting</a:t>
            </a:r>
          </a:p>
        </p:txBody>
      </p:sp>
    </p:spTree>
    <p:extLst>
      <p:ext uri="{BB962C8B-B14F-4D97-AF65-F5344CB8AC3E}">
        <p14:creationId xmlns:p14="http://schemas.microsoft.com/office/powerpoint/2010/main" val="9451724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dirty="0" smtClean="0"/>
              <a:t>ost-effectiveness acceptability frontier</a:t>
            </a:r>
            <a:endParaRPr lang="en-US" dirty="0"/>
          </a:p>
        </p:txBody>
      </p:sp>
      <p:sp>
        <p:nvSpPr>
          <p:cNvPr id="3" name="Content Placeholder 2"/>
          <p:cNvSpPr>
            <a:spLocks noGrp="1"/>
          </p:cNvSpPr>
          <p:nvPr>
            <p:ph idx="1"/>
          </p:nvPr>
        </p:nvSpPr>
        <p:spPr>
          <a:xfrm>
            <a:off x="5272087" y="1283103"/>
            <a:ext cx="3471863" cy="3346847"/>
          </a:xfrm>
        </p:spPr>
        <p:txBody>
          <a:bodyPr>
            <a:normAutofit lnSpcReduction="10000"/>
          </a:bodyPr>
          <a:lstStyle/>
          <a:p>
            <a:pPr marL="214313" indent="-214313"/>
            <a:r>
              <a:rPr lang="en-US" sz="1800" dirty="0"/>
              <a:t>Sample 4,000 times from input parameters (simulated incidence, impact of vaccination, costs, CFR, </a:t>
            </a:r>
            <a:r>
              <a:rPr lang="en-US" sz="1800" dirty="0" err="1"/>
              <a:t>etc</a:t>
            </a:r>
            <a:r>
              <a:rPr lang="en-US" sz="1800" dirty="0"/>
              <a:t>)</a:t>
            </a:r>
          </a:p>
          <a:p>
            <a:pPr marL="214313" indent="-214313"/>
            <a:r>
              <a:rPr lang="en-US" sz="1800" dirty="0"/>
              <a:t>Calculate net monetary </a:t>
            </a:r>
            <a:r>
              <a:rPr lang="en-US" sz="1800" dirty="0" smtClean="0"/>
              <a:t>benefit	</a:t>
            </a:r>
            <a:r>
              <a:rPr lang="en-GB" sz="1800" dirty="0" smtClean="0"/>
              <a:t>NB = ∆E*WTP - ∆C</a:t>
            </a:r>
            <a:r>
              <a:rPr lang="en-US" sz="1800" dirty="0" smtClean="0"/>
              <a:t> </a:t>
            </a:r>
          </a:p>
          <a:p>
            <a:pPr marL="214313" indent="-214313"/>
            <a:r>
              <a:rPr lang="en-US" sz="1800" dirty="0" smtClean="0"/>
              <a:t>Examine </a:t>
            </a:r>
            <a:r>
              <a:rPr lang="en-US" sz="1800" dirty="0"/>
              <a:t>the proportion of simulations in which the strategy that yielded the highest </a:t>
            </a:r>
            <a:r>
              <a:rPr lang="en-US" sz="1800" i="1" dirty="0"/>
              <a:t>average</a:t>
            </a:r>
            <a:r>
              <a:rPr lang="en-US" sz="1800" dirty="0"/>
              <a:t> net benefit was preferred for a given </a:t>
            </a:r>
            <a:r>
              <a:rPr lang="en-US" sz="1800" dirty="0" smtClean="0"/>
              <a:t>willingness-to-pay value</a:t>
            </a:r>
            <a:endParaRPr lang="en-US" sz="18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8193"/>
          <a:stretch/>
        </p:blipFill>
        <p:spPr bwMode="auto">
          <a:xfrm>
            <a:off x="238124" y="1190505"/>
            <a:ext cx="5033963" cy="3697234"/>
          </a:xfrm>
          <a:prstGeom prst="rect">
            <a:avLst/>
          </a:prstGeom>
          <a:ln>
            <a:noFill/>
          </a:ln>
          <a:extLst>
            <a:ext uri="{53640926-AAD7-44d8-BBD7-CCE9431645EC}">
              <a14:shadowObscured xmlns:lc="http://schemas.openxmlformats.org/drawingml/2006/lockedCanvas"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pic>
      <p:sp>
        <p:nvSpPr>
          <p:cNvPr id="5" name="Rectangle 4"/>
          <p:cNvSpPr/>
          <p:nvPr/>
        </p:nvSpPr>
        <p:spPr>
          <a:xfrm>
            <a:off x="2796778" y="1428207"/>
            <a:ext cx="150019" cy="2732485"/>
          </a:xfrm>
          <a:prstGeom prst="rect">
            <a:avLst/>
          </a:prstGeom>
          <a:solidFill>
            <a:srgbClr val="FF0000">
              <a:alpha val="1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79565" t="71214" r="5392" b="16723"/>
          <a:stretch/>
        </p:blipFill>
        <p:spPr bwMode="auto">
          <a:xfrm>
            <a:off x="3600450" y="3296837"/>
            <a:ext cx="1346597" cy="863855"/>
          </a:xfrm>
          <a:prstGeom prst="rect">
            <a:avLst/>
          </a:prstGeom>
          <a:ln>
            <a:noFill/>
          </a:ln>
          <a:extLst>
            <a:ext uri="{53640926-AAD7-44d8-BBD7-CCE9431645EC}">
              <a14:shadowObscured xmlns:lc="http://schemas.openxmlformats.org/drawingml/2006/lockedCanvas"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pic>
      <p:sp>
        <p:nvSpPr>
          <p:cNvPr id="7" name="Rectangle 6"/>
          <p:cNvSpPr/>
          <p:nvPr/>
        </p:nvSpPr>
        <p:spPr>
          <a:xfrm flipV="1">
            <a:off x="800099" y="2228306"/>
            <a:ext cx="4161235" cy="100013"/>
          </a:xfrm>
          <a:prstGeom prst="rect">
            <a:avLst/>
          </a:prstGeom>
          <a:solidFill>
            <a:srgbClr val="007DD6">
              <a:alpha val="25000"/>
            </a:srgbClr>
          </a:solidFill>
          <a:ln>
            <a:solidFill>
              <a:srgbClr val="007DD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57720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Cost-effectiveness of TCV strategies</a:t>
            </a:r>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4097" b="7259"/>
          <a:stretch/>
        </p:blipFill>
        <p:spPr>
          <a:xfrm>
            <a:off x="74970" y="1200151"/>
            <a:ext cx="5422909" cy="3845641"/>
          </a:xfrm>
          <a:prstGeom prst="rect">
            <a:avLst/>
          </a:prstGeom>
        </p:spPr>
      </p:pic>
      <p:sp>
        <p:nvSpPr>
          <p:cNvPr id="2" name="Content Placeholder 1"/>
          <p:cNvSpPr>
            <a:spLocks noGrp="1"/>
          </p:cNvSpPr>
          <p:nvPr>
            <p:ph idx="1"/>
          </p:nvPr>
        </p:nvSpPr>
        <p:spPr>
          <a:xfrm>
            <a:off x="5275323" y="1212870"/>
            <a:ext cx="3783444" cy="3394472"/>
          </a:xfrm>
        </p:spPr>
        <p:txBody>
          <a:bodyPr/>
          <a:lstStyle/>
          <a:p>
            <a:r>
              <a:rPr lang="en-US" sz="2000" dirty="0" smtClean="0"/>
              <a:t>Routine vaccination with TCV (at 9 months) + a catch-up campaign to &lt;15 </a:t>
            </a:r>
            <a:r>
              <a:rPr lang="en-US" sz="2000" dirty="0" err="1" smtClean="0"/>
              <a:t>yrs</a:t>
            </a:r>
            <a:r>
              <a:rPr lang="en-US" sz="2000" dirty="0" smtClean="0"/>
              <a:t> old is likely to be cost-effective in </a:t>
            </a:r>
            <a:r>
              <a:rPr lang="en-US" sz="2000" b="1" dirty="0" smtClean="0"/>
              <a:t>most</a:t>
            </a:r>
            <a:r>
              <a:rPr lang="en-US" sz="2000" dirty="0" smtClean="0"/>
              <a:t> </a:t>
            </a:r>
            <a:r>
              <a:rPr lang="en-US" sz="2000" dirty="0" err="1" smtClean="0"/>
              <a:t>Gavi</a:t>
            </a:r>
            <a:r>
              <a:rPr lang="en-US" sz="2000" dirty="0" smtClean="0"/>
              <a:t>-eligible countries (42/54)</a:t>
            </a:r>
          </a:p>
          <a:p>
            <a:pPr lvl="1"/>
            <a:r>
              <a:rPr lang="en-US" sz="1600" dirty="0" smtClean="0"/>
              <a:t>WTP = GDP per capita </a:t>
            </a:r>
          </a:p>
          <a:p>
            <a:r>
              <a:rPr lang="en-US" sz="2000" dirty="0" smtClean="0"/>
              <a:t>However, the </a:t>
            </a:r>
            <a:r>
              <a:rPr lang="en-US" sz="2000" b="1" dirty="0" smtClean="0"/>
              <a:t>probability</a:t>
            </a:r>
            <a:r>
              <a:rPr lang="en-US" sz="2000" dirty="0" smtClean="0"/>
              <a:t> that it is the preferred strategy is &lt;60% in more than half (26/42) of the countries, and </a:t>
            </a:r>
          </a:p>
          <a:p>
            <a:pPr lvl="1"/>
            <a:r>
              <a:rPr lang="en-US" sz="1800" dirty="0" smtClean="0"/>
              <a:t>&lt;80% in 35/42 countries</a:t>
            </a:r>
            <a:endParaRPr lang="en-US" sz="1800" dirty="0"/>
          </a:p>
        </p:txBody>
      </p:sp>
      <p:sp>
        <p:nvSpPr>
          <p:cNvPr id="7" name="TextBox 6"/>
          <p:cNvSpPr txBox="1"/>
          <p:nvPr/>
        </p:nvSpPr>
        <p:spPr>
          <a:xfrm>
            <a:off x="3549278" y="4738015"/>
            <a:ext cx="1726045" cy="276999"/>
          </a:xfrm>
          <a:prstGeom prst="rect">
            <a:avLst/>
          </a:prstGeom>
          <a:solidFill>
            <a:schemeClr val="bg1"/>
          </a:solidFill>
        </p:spPr>
        <p:txBody>
          <a:bodyPr wrap="square" rtlCol="0">
            <a:spAutoFit/>
          </a:bodyPr>
          <a:lstStyle/>
          <a:p>
            <a:r>
              <a:rPr lang="en-US" sz="1200" dirty="0" err="1" smtClean="0"/>
              <a:t>Bilcke</a:t>
            </a:r>
            <a:r>
              <a:rPr lang="en-US" sz="1200" dirty="0" smtClean="0"/>
              <a:t> et al, </a:t>
            </a:r>
            <a:r>
              <a:rPr lang="en-US" sz="1200" i="1" dirty="0" smtClean="0"/>
              <a:t>in prep</a:t>
            </a:r>
            <a:endParaRPr lang="en-US" sz="1200" dirty="0"/>
          </a:p>
        </p:txBody>
      </p:sp>
    </p:spTree>
    <p:extLst>
      <p:ext uri="{BB962C8B-B14F-4D97-AF65-F5344CB8AC3E}">
        <p14:creationId xmlns:p14="http://schemas.microsoft.com/office/powerpoint/2010/main" val="18732352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Value of information (EVPPI)</a:t>
            </a:r>
            <a:endParaRPr lang="en-US" dirty="0"/>
          </a:p>
        </p:txBody>
      </p:sp>
      <p:sp>
        <p:nvSpPr>
          <p:cNvPr id="7" name="TextBox 6"/>
          <p:cNvSpPr txBox="1"/>
          <p:nvPr/>
        </p:nvSpPr>
        <p:spPr>
          <a:xfrm>
            <a:off x="7417955" y="4752254"/>
            <a:ext cx="1726045" cy="276999"/>
          </a:xfrm>
          <a:prstGeom prst="rect">
            <a:avLst/>
          </a:prstGeom>
          <a:solidFill>
            <a:schemeClr val="bg1"/>
          </a:solidFill>
        </p:spPr>
        <p:txBody>
          <a:bodyPr wrap="square" rtlCol="0">
            <a:spAutoFit/>
          </a:bodyPr>
          <a:lstStyle/>
          <a:p>
            <a:r>
              <a:rPr lang="en-US" sz="1200" dirty="0" err="1" smtClean="0"/>
              <a:t>Bilcke</a:t>
            </a:r>
            <a:r>
              <a:rPr lang="en-US" sz="1200" dirty="0" smtClean="0"/>
              <a:t> et al, </a:t>
            </a:r>
            <a:r>
              <a:rPr lang="en-US" sz="1200" i="1" dirty="0" smtClean="0"/>
              <a:t>in prep</a:t>
            </a:r>
            <a:endParaRPr lang="en-US" sz="1200"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52661"/>
          <a:stretch/>
        </p:blipFill>
        <p:spPr>
          <a:xfrm>
            <a:off x="92497" y="1148316"/>
            <a:ext cx="9051503" cy="3427877"/>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53756" t="54298" r="20611" b="5392"/>
          <a:stretch/>
        </p:blipFill>
        <p:spPr>
          <a:xfrm>
            <a:off x="7091917" y="1664528"/>
            <a:ext cx="1828803" cy="2300752"/>
          </a:xfrm>
          <a:prstGeom prst="rect">
            <a:avLst/>
          </a:prstGeom>
        </p:spPr>
      </p:pic>
      <p:sp>
        <p:nvSpPr>
          <p:cNvPr id="10" name="TextBox 9"/>
          <p:cNvSpPr txBox="1"/>
          <p:nvPr/>
        </p:nvSpPr>
        <p:spPr>
          <a:xfrm>
            <a:off x="839971" y="4445388"/>
            <a:ext cx="3402419" cy="261610"/>
          </a:xfrm>
          <a:prstGeom prst="rect">
            <a:avLst/>
          </a:prstGeom>
          <a:noFill/>
        </p:spPr>
        <p:txBody>
          <a:bodyPr wrap="square" rtlCol="0">
            <a:spAutoFit/>
          </a:bodyPr>
          <a:lstStyle/>
          <a:p>
            <a:r>
              <a:rPr lang="en-US" sz="1100" dirty="0" smtClean="0"/>
              <a:t>Willingness to pay per </a:t>
            </a:r>
            <a:r>
              <a:rPr lang="en-US" sz="1100" smtClean="0"/>
              <a:t>DALY averted (2016 USD)</a:t>
            </a:r>
            <a:endParaRPr lang="en-US" sz="1100"/>
          </a:p>
        </p:txBody>
      </p:sp>
      <p:sp>
        <p:nvSpPr>
          <p:cNvPr id="11" name="TextBox 10"/>
          <p:cNvSpPr txBox="1"/>
          <p:nvPr/>
        </p:nvSpPr>
        <p:spPr>
          <a:xfrm>
            <a:off x="5390707" y="4445388"/>
            <a:ext cx="3402419" cy="261610"/>
          </a:xfrm>
          <a:prstGeom prst="rect">
            <a:avLst/>
          </a:prstGeom>
          <a:noFill/>
        </p:spPr>
        <p:txBody>
          <a:bodyPr wrap="square" rtlCol="0">
            <a:spAutoFit/>
          </a:bodyPr>
          <a:lstStyle/>
          <a:p>
            <a:r>
              <a:rPr lang="en-US" sz="1100" dirty="0" smtClean="0"/>
              <a:t>Willingness to pay per </a:t>
            </a:r>
            <a:r>
              <a:rPr lang="en-US" sz="1100" smtClean="0"/>
              <a:t>DALY averted (2016 USD)</a:t>
            </a:r>
            <a:endParaRPr lang="en-US" sz="1100"/>
          </a:p>
        </p:txBody>
      </p:sp>
    </p:spTree>
    <p:extLst>
      <p:ext uri="{BB962C8B-B14F-4D97-AF65-F5344CB8AC3E}">
        <p14:creationId xmlns:p14="http://schemas.microsoft.com/office/powerpoint/2010/main" val="6293240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9367" y="1284790"/>
            <a:ext cx="2543131" cy="3404366"/>
          </a:xfrm>
        </p:spPr>
        <p:txBody>
          <a:bodyPr>
            <a:normAutofit/>
          </a:bodyPr>
          <a:lstStyle/>
          <a:p>
            <a:pPr marL="0" indent="0">
              <a:buNone/>
            </a:pPr>
            <a:r>
              <a:rPr lang="en-US" sz="1800" b="1" dirty="0">
                <a:solidFill>
                  <a:srgbClr val="007DD6"/>
                </a:solidFill>
              </a:rPr>
              <a:t>We estimated the minimum threshold value for:</a:t>
            </a:r>
          </a:p>
          <a:p>
            <a:pPr marL="257175" indent="-257175"/>
            <a:r>
              <a:rPr lang="en-US" sz="1800" dirty="0"/>
              <a:t>incidence </a:t>
            </a:r>
          </a:p>
          <a:p>
            <a:pPr marL="257175" indent="-257175"/>
            <a:r>
              <a:rPr lang="en-US" sz="1800" dirty="0"/>
              <a:t>CFR among inpatients </a:t>
            </a:r>
          </a:p>
          <a:p>
            <a:pPr marL="257175" indent="-257175"/>
            <a:r>
              <a:rPr lang="en-US" sz="1800" dirty="0"/>
              <a:t>proportion of deaths occurring outside the hospital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2498" y="0"/>
            <a:ext cx="6311502" cy="5049201"/>
          </a:xfrm>
          <a:prstGeom prst="rect">
            <a:avLst/>
          </a:prstGeom>
        </p:spPr>
      </p:pic>
    </p:spTree>
    <p:extLst>
      <p:ext uri="{BB962C8B-B14F-4D97-AF65-F5344CB8AC3E}">
        <p14:creationId xmlns:p14="http://schemas.microsoft.com/office/powerpoint/2010/main" val="14269163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analyses &amp; conclusions</a:t>
            </a:r>
            <a:endParaRPr lang="en-US" dirty="0"/>
          </a:p>
        </p:txBody>
      </p:sp>
      <p:sp>
        <p:nvSpPr>
          <p:cNvPr id="4" name="Content Placeholder 4"/>
          <p:cNvSpPr>
            <a:spLocks noGrp="1"/>
          </p:cNvSpPr>
          <p:nvPr>
            <p:ph idx="1"/>
          </p:nvPr>
        </p:nvSpPr>
        <p:spPr>
          <a:xfrm>
            <a:off x="246460" y="1226916"/>
            <a:ext cx="8268890" cy="3465069"/>
          </a:xfrm>
        </p:spPr>
        <p:txBody>
          <a:bodyPr numCol="1">
            <a:normAutofit/>
          </a:bodyPr>
          <a:lstStyle/>
          <a:p>
            <a:pPr marL="0" indent="0">
              <a:buNone/>
            </a:pPr>
            <a:r>
              <a:rPr lang="en-US" sz="1800" u="sng" dirty="0">
                <a:solidFill>
                  <a:srgbClr val="007DD6"/>
                </a:solidFill>
                <a:latin typeface="+mj-lt"/>
              </a:rPr>
              <a:t>SCENARIO ANALYSES</a:t>
            </a:r>
          </a:p>
          <a:p>
            <a:pPr marL="214313" indent="-214313"/>
            <a:r>
              <a:rPr lang="en-US" sz="1800" dirty="0"/>
              <a:t>Vaccine price = US$1.00 per dose</a:t>
            </a:r>
          </a:p>
          <a:p>
            <a:pPr marL="214313" indent="-214313"/>
            <a:r>
              <a:rPr lang="en-US" sz="1800" dirty="0"/>
              <a:t>Vaccine delivery cost for campaigns = 1-3x cost of routine doses</a:t>
            </a:r>
          </a:p>
          <a:p>
            <a:pPr marL="214313" indent="-214313"/>
            <a:r>
              <a:rPr lang="en-US" sz="1800" dirty="0"/>
              <a:t>Transmission rate declining by 25% over 10 years</a:t>
            </a:r>
          </a:p>
          <a:p>
            <a:pPr marL="0" indent="0">
              <a:spcBef>
                <a:spcPts val="2700"/>
              </a:spcBef>
              <a:buNone/>
            </a:pPr>
            <a:r>
              <a:rPr lang="en-US" sz="1800" u="sng" dirty="0">
                <a:solidFill>
                  <a:srgbClr val="007DD6"/>
                </a:solidFill>
                <a:latin typeface="+mj-lt"/>
              </a:rPr>
              <a:t>CONCLUSIONS</a:t>
            </a:r>
          </a:p>
          <a:p>
            <a:pPr marL="214313" indent="-214313"/>
            <a:r>
              <a:rPr lang="en-US" sz="1800" dirty="0"/>
              <a:t>Routine vaccination + catch-up campaign to &lt;15 years of age is the preferred strategy across most </a:t>
            </a:r>
            <a:r>
              <a:rPr lang="en-US" sz="1800" dirty="0" err="1"/>
              <a:t>Gavi</a:t>
            </a:r>
            <a:r>
              <a:rPr lang="en-US" sz="1800" dirty="0"/>
              <a:t>-eligible countries</a:t>
            </a:r>
          </a:p>
          <a:p>
            <a:pPr marL="214313" indent="-214313"/>
            <a:r>
              <a:rPr lang="en-US" sz="1800" dirty="0"/>
              <a:t>Primary sources of uncertainty are typhoid incidence and mortality rate</a:t>
            </a:r>
          </a:p>
        </p:txBody>
      </p:sp>
    </p:spTree>
    <p:extLst>
      <p:ext uri="{BB962C8B-B14F-4D97-AF65-F5344CB8AC3E}">
        <p14:creationId xmlns:p14="http://schemas.microsoft.com/office/powerpoint/2010/main" val="15750403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numCol="2"/>
          <a:lstStyle/>
          <a:p>
            <a:pPr marL="0" indent="0">
              <a:buNone/>
            </a:pPr>
            <a:r>
              <a:rPr lang="en-US" sz="2000" u="sng" dirty="0" smtClean="0"/>
              <a:t>Collaborators</a:t>
            </a:r>
          </a:p>
          <a:p>
            <a:pPr marL="0" indent="0">
              <a:buNone/>
            </a:pPr>
            <a:r>
              <a:rPr lang="en-US" sz="2000" dirty="0" smtClean="0"/>
              <a:t>Joke </a:t>
            </a:r>
            <a:r>
              <a:rPr lang="en-US" sz="2000" dirty="0" err="1" smtClean="0"/>
              <a:t>Bilcke</a:t>
            </a:r>
            <a:r>
              <a:rPr lang="en-US" sz="2000" dirty="0" smtClean="0"/>
              <a:t> </a:t>
            </a:r>
            <a:r>
              <a:rPr lang="en-US" sz="1600" dirty="0" smtClean="0"/>
              <a:t>(University of Antwerp)</a:t>
            </a:r>
            <a:endParaRPr lang="en-US" sz="2000" dirty="0" smtClean="0"/>
          </a:p>
          <a:p>
            <a:pPr marL="0" indent="0">
              <a:buNone/>
            </a:pPr>
            <a:r>
              <a:rPr lang="en-US" sz="2000" dirty="0" smtClean="0"/>
              <a:t>Marina </a:t>
            </a:r>
            <a:r>
              <a:rPr lang="en-US" sz="2000" dirty="0" err="1" smtClean="0"/>
              <a:t>Antillón</a:t>
            </a:r>
            <a:r>
              <a:rPr lang="en-US" sz="2000" dirty="0" smtClean="0"/>
              <a:t> </a:t>
            </a:r>
            <a:r>
              <a:rPr lang="en-US" sz="1600" dirty="0" smtClean="0"/>
              <a:t>(YSPH/</a:t>
            </a:r>
            <a:r>
              <a:rPr lang="en-US" sz="1600" dirty="0" err="1" smtClean="0"/>
              <a:t>Univ</a:t>
            </a:r>
            <a:r>
              <a:rPr lang="en-US" sz="1600" dirty="0" smtClean="0"/>
              <a:t> of Antwerp)</a:t>
            </a:r>
            <a:endParaRPr lang="en-US" sz="2000" dirty="0" smtClean="0"/>
          </a:p>
          <a:p>
            <a:pPr marL="0" indent="0">
              <a:buNone/>
            </a:pPr>
            <a:r>
              <a:rPr lang="en-US" sz="2000" dirty="0" smtClean="0"/>
              <a:t>Zoë </a:t>
            </a:r>
            <a:r>
              <a:rPr lang="en-US" sz="2000" dirty="0" err="1" smtClean="0"/>
              <a:t>Pieters</a:t>
            </a:r>
            <a:r>
              <a:rPr lang="en-US" sz="2000" dirty="0" smtClean="0"/>
              <a:t> </a:t>
            </a:r>
            <a:r>
              <a:rPr lang="en-US" sz="1600" dirty="0" smtClean="0"/>
              <a:t>(University of Antwerp)</a:t>
            </a:r>
          </a:p>
          <a:p>
            <a:pPr marL="0" indent="0">
              <a:buNone/>
            </a:pPr>
            <a:r>
              <a:rPr lang="en-US" sz="2000" dirty="0"/>
              <a:t>Linda </a:t>
            </a:r>
            <a:r>
              <a:rPr lang="en-US" sz="2000" dirty="0" err="1"/>
              <a:t>Aboudd</a:t>
            </a:r>
            <a:r>
              <a:rPr lang="en-US" sz="2000" dirty="0"/>
              <a:t> </a:t>
            </a:r>
            <a:r>
              <a:rPr lang="en-US" sz="1600" dirty="0"/>
              <a:t>(University of Antwerp)</a:t>
            </a:r>
            <a:endParaRPr lang="en-US" sz="2000" dirty="0"/>
          </a:p>
          <a:p>
            <a:pPr marL="0" indent="0">
              <a:buNone/>
            </a:pPr>
            <a:r>
              <a:rPr lang="en-US" sz="2000" dirty="0" smtClean="0"/>
              <a:t>Elise </a:t>
            </a:r>
            <a:r>
              <a:rPr lang="en-US" sz="2000" dirty="0" err="1" smtClean="0"/>
              <a:t>Kuylen</a:t>
            </a:r>
            <a:r>
              <a:rPr lang="en-US" sz="2000" dirty="0" smtClean="0"/>
              <a:t> </a:t>
            </a:r>
            <a:r>
              <a:rPr lang="en-US" sz="1600" dirty="0" smtClean="0"/>
              <a:t>(University of Antwerp)</a:t>
            </a:r>
          </a:p>
          <a:p>
            <a:pPr marL="0" indent="0">
              <a:buNone/>
            </a:pPr>
            <a:r>
              <a:rPr lang="en-US" sz="2000" dirty="0" smtClean="0"/>
              <a:t>David </a:t>
            </a:r>
            <a:r>
              <a:rPr lang="en-US" sz="2000" dirty="0" err="1" smtClean="0"/>
              <a:t>Paltiel</a:t>
            </a:r>
            <a:r>
              <a:rPr lang="en-US" sz="2000" dirty="0" smtClean="0"/>
              <a:t> </a:t>
            </a:r>
            <a:r>
              <a:rPr lang="en-US" sz="1600" dirty="0" smtClean="0"/>
              <a:t>(YSPH)</a:t>
            </a:r>
            <a:endParaRPr lang="en-US" sz="2000" dirty="0" smtClean="0"/>
          </a:p>
          <a:p>
            <a:pPr marL="0" indent="0">
              <a:buNone/>
            </a:pPr>
            <a:r>
              <a:rPr lang="en-US" sz="2000" dirty="0" smtClean="0"/>
              <a:t>Andrew Pollard </a:t>
            </a:r>
            <a:r>
              <a:rPr lang="en-US" sz="1600" dirty="0" smtClean="0"/>
              <a:t>(Oxford University)</a:t>
            </a:r>
            <a:endParaRPr lang="en-US" sz="2000" dirty="0" smtClean="0"/>
          </a:p>
          <a:p>
            <a:pPr marL="0" indent="0">
              <a:buNone/>
            </a:pPr>
            <a:r>
              <a:rPr lang="en-US" sz="2000" dirty="0" smtClean="0"/>
              <a:t>Kathy </a:t>
            </a:r>
            <a:r>
              <a:rPr lang="en-US" sz="2000" dirty="0" err="1" smtClean="0"/>
              <a:t>Neuzil</a:t>
            </a:r>
            <a:r>
              <a:rPr lang="en-US" sz="2000" dirty="0" smtClean="0"/>
              <a:t> </a:t>
            </a:r>
            <a:r>
              <a:rPr lang="en-US" sz="1600" dirty="0" smtClean="0"/>
              <a:t>(UMD School of Medicine)</a:t>
            </a:r>
          </a:p>
          <a:p>
            <a:pPr marL="0" indent="0">
              <a:buNone/>
            </a:pPr>
            <a:endParaRPr lang="en-US" sz="2000" u="sng" dirty="0" smtClean="0"/>
          </a:p>
          <a:p>
            <a:pPr marL="0" indent="0">
              <a:buNone/>
            </a:pPr>
            <a:endParaRPr lang="en-US" sz="2000" u="sng" dirty="0"/>
          </a:p>
          <a:p>
            <a:pPr marL="0" indent="0">
              <a:buNone/>
            </a:pPr>
            <a:endParaRPr lang="en-US" sz="2000" u="sng" dirty="0" smtClean="0"/>
          </a:p>
          <a:p>
            <a:pPr marL="0" indent="0">
              <a:buNone/>
            </a:pPr>
            <a:endParaRPr lang="en-US" sz="2000" u="sng" dirty="0" smtClean="0"/>
          </a:p>
          <a:p>
            <a:pPr marL="0" indent="0">
              <a:buNone/>
            </a:pPr>
            <a:endParaRPr lang="en-US" sz="2000" u="sng" dirty="0" smtClean="0"/>
          </a:p>
          <a:p>
            <a:pPr marL="0" indent="0">
              <a:buNone/>
            </a:pPr>
            <a:endParaRPr lang="en-US" sz="2000" u="sng" dirty="0"/>
          </a:p>
          <a:p>
            <a:pPr marL="0" indent="0">
              <a:buNone/>
            </a:pPr>
            <a:r>
              <a:rPr lang="en-US" sz="2000" u="sng" dirty="0" smtClean="0"/>
              <a:t>Funding</a:t>
            </a:r>
            <a:endParaRPr lang="en-US" sz="2000" dirty="0" smtClean="0"/>
          </a:p>
          <a:p>
            <a:pPr marL="0" indent="0">
              <a:buNone/>
            </a:pPr>
            <a:r>
              <a:rPr lang="en-US" sz="2000" dirty="0" smtClean="0"/>
              <a:t>Bill &amp; Melinda Gates Foundation </a:t>
            </a:r>
            <a:r>
              <a:rPr lang="en-US" sz="1600" dirty="0" smtClean="0"/>
              <a:t>(OPP1116967, OPP1151153)</a:t>
            </a:r>
            <a:endParaRPr lang="en-US" sz="2000" dirty="0" smtClean="0"/>
          </a:p>
        </p:txBody>
      </p:sp>
      <p:sp>
        <p:nvSpPr>
          <p:cNvPr id="3" name="Title 2"/>
          <p:cNvSpPr>
            <a:spLocks noGrp="1"/>
          </p:cNvSpPr>
          <p:nvPr>
            <p:ph type="title"/>
          </p:nvPr>
        </p:nvSpPr>
        <p:spPr/>
        <p:txBody>
          <a:bodyPr/>
          <a:lstStyle/>
          <a:p>
            <a:r>
              <a:rPr lang="en-US" dirty="0" smtClean="0"/>
              <a:t>Acknowledgements</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5850" t="15863" r="23592" b="45201"/>
          <a:stretch/>
        </p:blipFill>
        <p:spPr>
          <a:xfrm>
            <a:off x="5301205" y="1319513"/>
            <a:ext cx="2592729" cy="1866765"/>
          </a:xfrm>
          <a:prstGeom prst="rect">
            <a:avLst/>
          </a:prstGeom>
        </p:spPr>
      </p:pic>
    </p:spTree>
    <p:extLst>
      <p:ext uri="{BB962C8B-B14F-4D97-AF65-F5344CB8AC3E}">
        <p14:creationId xmlns:p14="http://schemas.microsoft.com/office/powerpoint/2010/main" val="675289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Net monetary benefit vs incidence</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54161"/>
          <a:stretch/>
        </p:blipFill>
        <p:spPr>
          <a:xfrm>
            <a:off x="80957" y="2914966"/>
            <a:ext cx="4396584" cy="161226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8632" y="1134107"/>
            <a:ext cx="4805368" cy="3844294"/>
          </a:xfrm>
          <a:prstGeom prst="rect">
            <a:avLst/>
          </a:prstGeom>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50641"/>
          <a:stretch/>
        </p:blipFill>
        <p:spPr>
          <a:xfrm>
            <a:off x="80957" y="1307461"/>
            <a:ext cx="4396584" cy="1736093"/>
          </a:xfrm>
          <a:prstGeom prst="rect">
            <a:avLst/>
          </a:prstGeom>
        </p:spPr>
      </p:pic>
    </p:spTree>
    <p:extLst>
      <p:ext uri="{BB962C8B-B14F-4D97-AF65-F5344CB8AC3E}">
        <p14:creationId xmlns:p14="http://schemas.microsoft.com/office/powerpoint/2010/main" val="8330254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Cost-effectiveness of TCV strategies</a:t>
            </a:r>
            <a:endParaRPr lang="en-US" dirty="0"/>
          </a:p>
        </p:txBody>
      </p:sp>
      <p:sp>
        <p:nvSpPr>
          <p:cNvPr id="7" name="TextBox 6"/>
          <p:cNvSpPr txBox="1"/>
          <p:nvPr/>
        </p:nvSpPr>
        <p:spPr>
          <a:xfrm>
            <a:off x="7251699" y="4716564"/>
            <a:ext cx="1726045" cy="307777"/>
          </a:xfrm>
          <a:prstGeom prst="rect">
            <a:avLst/>
          </a:prstGeom>
          <a:solidFill>
            <a:schemeClr val="bg1"/>
          </a:solidFill>
        </p:spPr>
        <p:txBody>
          <a:bodyPr wrap="square" rtlCol="0">
            <a:spAutoFit/>
          </a:bodyPr>
          <a:lstStyle/>
          <a:p>
            <a:r>
              <a:rPr lang="en-US" sz="1400" dirty="0" err="1" smtClean="0"/>
              <a:t>Bilcke</a:t>
            </a:r>
            <a:r>
              <a:rPr lang="en-US" sz="1400" dirty="0" smtClean="0"/>
              <a:t> et al, </a:t>
            </a:r>
            <a:r>
              <a:rPr lang="en-US" sz="1400" i="1" dirty="0" smtClean="0"/>
              <a:t>in prep</a:t>
            </a:r>
            <a:endParaRPr lang="en-US" sz="1400"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3077" r="3123" b="6238"/>
          <a:stretch/>
        </p:blipFill>
        <p:spPr>
          <a:xfrm>
            <a:off x="85186" y="1145657"/>
            <a:ext cx="5253247" cy="3934045"/>
          </a:xfrm>
          <a:prstGeom prst="rect">
            <a:avLst/>
          </a:prstGeom>
        </p:spPr>
      </p:pic>
      <p:sp>
        <p:nvSpPr>
          <p:cNvPr id="2" name="Content Placeholder 1"/>
          <p:cNvSpPr>
            <a:spLocks noGrp="1"/>
          </p:cNvSpPr>
          <p:nvPr>
            <p:ph idx="1"/>
          </p:nvPr>
        </p:nvSpPr>
        <p:spPr>
          <a:xfrm>
            <a:off x="5215566" y="1209455"/>
            <a:ext cx="3783444" cy="3394472"/>
          </a:xfrm>
        </p:spPr>
        <p:txBody>
          <a:bodyPr/>
          <a:lstStyle/>
          <a:p>
            <a:r>
              <a:rPr lang="en-US" sz="2000" dirty="0" smtClean="0"/>
              <a:t>Routine vaccination with TCV (at 9 months) + a catch-up campaign to &lt;15 </a:t>
            </a:r>
            <a:r>
              <a:rPr lang="en-US" sz="2000" dirty="0" err="1" smtClean="0"/>
              <a:t>yrs</a:t>
            </a:r>
            <a:r>
              <a:rPr lang="en-US" sz="2000" dirty="0" smtClean="0"/>
              <a:t> old is likely to be cost-effective in most </a:t>
            </a:r>
            <a:r>
              <a:rPr lang="en-US" sz="2000" dirty="0" err="1" smtClean="0"/>
              <a:t>Gavi</a:t>
            </a:r>
            <a:r>
              <a:rPr lang="en-US" sz="2000" dirty="0" smtClean="0"/>
              <a:t>-eligible countries (42/54)</a:t>
            </a:r>
          </a:p>
          <a:p>
            <a:r>
              <a:rPr lang="en-US" sz="2000" dirty="0" smtClean="0"/>
              <a:t>However, the </a:t>
            </a:r>
            <a:r>
              <a:rPr lang="en-US" sz="2000" b="1" dirty="0" smtClean="0"/>
              <a:t>probability</a:t>
            </a:r>
            <a:r>
              <a:rPr lang="en-US" sz="2000" dirty="0" smtClean="0"/>
              <a:t> that it is the preferred strategy is &lt;60% in more than half (26/42) of the countries, and </a:t>
            </a:r>
          </a:p>
          <a:p>
            <a:pPr lvl="1"/>
            <a:r>
              <a:rPr lang="en-US" sz="1800" dirty="0" smtClean="0"/>
              <a:t>&lt;80% in 35/42 countries</a:t>
            </a:r>
            <a:endParaRPr lang="en-US" sz="1800" dirty="0"/>
          </a:p>
        </p:txBody>
      </p:sp>
    </p:spTree>
    <p:extLst>
      <p:ext uri="{BB962C8B-B14F-4D97-AF65-F5344CB8AC3E}">
        <p14:creationId xmlns:p14="http://schemas.microsoft.com/office/powerpoint/2010/main" val="12222370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Uncertainty in typhoid incidence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0418" y="1194282"/>
            <a:ext cx="4936524" cy="3949218"/>
          </a:xfrm>
          <a:prstGeom prst="rect">
            <a:avLst/>
          </a:prstGeom>
        </p:spPr>
      </p:pic>
      <p:sp>
        <p:nvSpPr>
          <p:cNvPr id="2" name="TextBox 1"/>
          <p:cNvSpPr txBox="1"/>
          <p:nvPr/>
        </p:nvSpPr>
        <p:spPr>
          <a:xfrm>
            <a:off x="814912" y="1444540"/>
            <a:ext cx="1589396" cy="3046988"/>
          </a:xfrm>
          <a:prstGeom prst="rect">
            <a:avLst/>
          </a:prstGeom>
          <a:solidFill>
            <a:schemeClr val="bg1"/>
          </a:solidFill>
        </p:spPr>
        <p:txBody>
          <a:bodyPr wrap="square" rtlCol="0">
            <a:spAutoFit/>
          </a:bodyPr>
          <a:lstStyle/>
          <a:p>
            <a:pPr algn="r"/>
            <a:r>
              <a:rPr lang="en-US" sz="800" dirty="0" smtClean="0"/>
              <a:t>Gambia (GMB)</a:t>
            </a:r>
          </a:p>
          <a:p>
            <a:pPr algn="r"/>
            <a:r>
              <a:rPr lang="en-US" sz="800" dirty="0" smtClean="0"/>
              <a:t>Guinea (GIN)</a:t>
            </a:r>
          </a:p>
          <a:p>
            <a:pPr algn="r"/>
            <a:r>
              <a:rPr lang="en-US" sz="800" dirty="0" smtClean="0"/>
              <a:t>Ghana (GHA)</a:t>
            </a:r>
          </a:p>
          <a:p>
            <a:pPr algn="r"/>
            <a:r>
              <a:rPr lang="en-US" sz="800" dirty="0" smtClean="0"/>
              <a:t>Georgia (GEO)</a:t>
            </a:r>
          </a:p>
          <a:p>
            <a:pPr algn="r"/>
            <a:r>
              <a:rPr lang="en-US" sz="800" dirty="0" smtClean="0"/>
              <a:t>Ethiopia (ETH)</a:t>
            </a:r>
          </a:p>
          <a:p>
            <a:pPr algn="r"/>
            <a:r>
              <a:rPr lang="en-US" sz="800" dirty="0" smtClean="0"/>
              <a:t>Eritrea (ERI)</a:t>
            </a:r>
          </a:p>
          <a:p>
            <a:pPr algn="r"/>
            <a:r>
              <a:rPr lang="en-US" sz="800" dirty="0" smtClean="0"/>
              <a:t>Djibouti (DJI)</a:t>
            </a:r>
          </a:p>
          <a:p>
            <a:pPr algn="r"/>
            <a:r>
              <a:rPr lang="en-US" sz="800" dirty="0" smtClean="0"/>
              <a:t>Cuba (CUB)</a:t>
            </a:r>
          </a:p>
          <a:p>
            <a:pPr algn="r"/>
            <a:r>
              <a:rPr lang="en-US" sz="800" dirty="0" smtClean="0"/>
              <a:t>Comoros (COM)</a:t>
            </a:r>
          </a:p>
          <a:p>
            <a:pPr algn="r"/>
            <a:r>
              <a:rPr lang="en-US" sz="800" dirty="0" smtClean="0"/>
              <a:t>Congo (COG)</a:t>
            </a:r>
          </a:p>
          <a:p>
            <a:pPr algn="r"/>
            <a:r>
              <a:rPr lang="en-US" sz="800" dirty="0" smtClean="0"/>
              <a:t> Dem Rep Congo (DRC)</a:t>
            </a:r>
          </a:p>
          <a:p>
            <a:pPr algn="r"/>
            <a:r>
              <a:rPr lang="en-US" sz="800" dirty="0" smtClean="0"/>
              <a:t>Cameroon (CMR)</a:t>
            </a:r>
          </a:p>
          <a:p>
            <a:pPr algn="r"/>
            <a:r>
              <a:rPr lang="en-US" sz="800" dirty="0" smtClean="0"/>
              <a:t>Cote d’Ivoire (CIV)</a:t>
            </a:r>
          </a:p>
          <a:p>
            <a:pPr algn="r"/>
            <a:r>
              <a:rPr lang="en-US" sz="800" dirty="0" smtClean="0"/>
              <a:t>Central African </a:t>
            </a:r>
            <a:r>
              <a:rPr lang="en-US" sz="800" dirty="0" err="1" smtClean="0"/>
              <a:t>Repub</a:t>
            </a:r>
            <a:r>
              <a:rPr lang="en-US" sz="800" dirty="0" smtClean="0"/>
              <a:t> (CAF)</a:t>
            </a:r>
          </a:p>
          <a:p>
            <a:pPr algn="r"/>
            <a:r>
              <a:rPr lang="en-US" sz="800" dirty="0" smtClean="0"/>
              <a:t>Bhutan (BTN)</a:t>
            </a:r>
          </a:p>
          <a:p>
            <a:pPr algn="r"/>
            <a:r>
              <a:rPr lang="en-US" sz="800" dirty="0" smtClean="0"/>
              <a:t>Bolivia (BOL)</a:t>
            </a:r>
          </a:p>
          <a:p>
            <a:pPr algn="r"/>
            <a:r>
              <a:rPr lang="en-US" sz="800" dirty="0" smtClean="0"/>
              <a:t>Bangladesh (BGD)</a:t>
            </a:r>
          </a:p>
          <a:p>
            <a:pPr algn="r"/>
            <a:r>
              <a:rPr lang="en-US" sz="800" dirty="0" smtClean="0"/>
              <a:t>Burkina Faso (BFA)</a:t>
            </a:r>
          </a:p>
          <a:p>
            <a:pPr algn="r"/>
            <a:r>
              <a:rPr lang="en-US" sz="800" dirty="0" smtClean="0"/>
              <a:t>Benin (BEN)</a:t>
            </a:r>
          </a:p>
          <a:p>
            <a:pPr algn="r"/>
            <a:r>
              <a:rPr lang="en-US" sz="800" dirty="0" smtClean="0"/>
              <a:t>Burundi (BDI)</a:t>
            </a:r>
          </a:p>
          <a:p>
            <a:pPr algn="r"/>
            <a:r>
              <a:rPr lang="en-US" sz="800" dirty="0" smtClean="0"/>
              <a:t>Azerbaijan (AZE)</a:t>
            </a:r>
          </a:p>
          <a:p>
            <a:pPr algn="r"/>
            <a:r>
              <a:rPr lang="en-US" sz="800" dirty="0" smtClean="0"/>
              <a:t>Armenia (ARM)</a:t>
            </a:r>
          </a:p>
          <a:p>
            <a:pPr algn="r"/>
            <a:r>
              <a:rPr lang="en-US" sz="800" dirty="0" smtClean="0"/>
              <a:t>Angola (AGO)</a:t>
            </a:r>
          </a:p>
          <a:p>
            <a:pPr algn="r"/>
            <a:r>
              <a:rPr lang="en-US" sz="800" dirty="0" smtClean="0"/>
              <a:t>Afghanistan (AFG)</a:t>
            </a:r>
          </a:p>
        </p:txBody>
      </p:sp>
    </p:spTree>
    <p:extLst>
      <p:ext uri="{BB962C8B-B14F-4D97-AF65-F5344CB8AC3E}">
        <p14:creationId xmlns:p14="http://schemas.microsoft.com/office/powerpoint/2010/main" val="6505293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YaleNew" charset="0"/>
                <a:ea typeface="YaleNew" charset="0"/>
                <a:cs typeface="YaleNew" charset="0"/>
              </a:rPr>
              <a:t>The year in typhoid vaccine policy</a:t>
            </a:r>
            <a:endParaRPr lang="en-US" dirty="0">
              <a:latin typeface="YaleNew" charset="0"/>
              <a:ea typeface="YaleNew" charset="0"/>
              <a:cs typeface="YaleNew" charset="0"/>
            </a:endParaRPr>
          </a:p>
        </p:txBody>
      </p:sp>
      <p:sp>
        <p:nvSpPr>
          <p:cNvPr id="3" name="Content Placeholder 2"/>
          <p:cNvSpPr>
            <a:spLocks noGrp="1"/>
          </p:cNvSpPr>
          <p:nvPr>
            <p:ph idx="1"/>
          </p:nvPr>
        </p:nvSpPr>
        <p:spPr/>
        <p:txBody>
          <a:bodyPr/>
          <a:lstStyle/>
          <a:p>
            <a:r>
              <a:rPr lang="en-US" sz="2200" b="1" dirty="0" smtClean="0">
                <a:solidFill>
                  <a:schemeClr val="tx1"/>
                </a:solidFill>
              </a:rPr>
              <a:t>October 2017: </a:t>
            </a:r>
            <a:r>
              <a:rPr lang="en-US" sz="2200" dirty="0" smtClean="0">
                <a:solidFill>
                  <a:schemeClr val="tx1"/>
                </a:solidFill>
              </a:rPr>
              <a:t>WHO Strategic Advisory Group of Experts (SAGE) recommends the routine use of typhoid conjugate vaccines (TCVs) in children ≥6 </a:t>
            </a:r>
            <a:r>
              <a:rPr lang="en-US" sz="2200" dirty="0" err="1" smtClean="0">
                <a:solidFill>
                  <a:schemeClr val="tx1"/>
                </a:solidFill>
              </a:rPr>
              <a:t>mo</a:t>
            </a:r>
            <a:r>
              <a:rPr lang="en-US" sz="2200" dirty="0" smtClean="0">
                <a:solidFill>
                  <a:schemeClr val="tx1"/>
                </a:solidFill>
              </a:rPr>
              <a:t> of age in endemic countries</a:t>
            </a:r>
          </a:p>
          <a:p>
            <a:r>
              <a:rPr lang="en-US" sz="2200" b="1" dirty="0" smtClean="0">
                <a:solidFill>
                  <a:schemeClr val="tx1"/>
                </a:solidFill>
              </a:rPr>
              <a:t>November 2017: </a:t>
            </a:r>
            <a:r>
              <a:rPr lang="en-US" sz="2200" dirty="0" err="1" smtClean="0">
                <a:solidFill>
                  <a:schemeClr val="tx1"/>
                </a:solidFill>
              </a:rPr>
              <a:t>Gavi</a:t>
            </a:r>
            <a:r>
              <a:rPr lang="en-US" sz="2200" dirty="0">
                <a:solidFill>
                  <a:schemeClr val="tx1"/>
                </a:solidFill>
              </a:rPr>
              <a:t> </a:t>
            </a:r>
            <a:r>
              <a:rPr lang="en-US" sz="2200" dirty="0" smtClean="0">
                <a:solidFill>
                  <a:schemeClr val="tx1"/>
                </a:solidFill>
              </a:rPr>
              <a:t>pledges US$85 million for the 2019-2020 funding window to support the introduction of TCVs</a:t>
            </a:r>
          </a:p>
          <a:p>
            <a:r>
              <a:rPr lang="en-US" sz="2200" b="1" dirty="0" smtClean="0">
                <a:solidFill>
                  <a:schemeClr val="tx1"/>
                </a:solidFill>
              </a:rPr>
              <a:t>January 2018: </a:t>
            </a:r>
            <a:r>
              <a:rPr lang="en-US" sz="2200" dirty="0" smtClean="0">
                <a:solidFill>
                  <a:schemeClr val="tx1"/>
                </a:solidFill>
              </a:rPr>
              <a:t>WHO announces the prequalification of the first typhoid conjugate vaccine (</a:t>
            </a:r>
            <a:r>
              <a:rPr lang="en-US" sz="2200" dirty="0" err="1" smtClean="0">
                <a:solidFill>
                  <a:schemeClr val="tx1"/>
                </a:solidFill>
              </a:rPr>
              <a:t>Typbar</a:t>
            </a:r>
            <a:r>
              <a:rPr lang="en-US" sz="2200" dirty="0" smtClean="0">
                <a:solidFill>
                  <a:schemeClr val="tx1"/>
                </a:solidFill>
              </a:rPr>
              <a:t>-TCV, Bharat Biotech) </a:t>
            </a:r>
            <a:endParaRPr lang="en-US" sz="2200" dirty="0">
              <a:solidFill>
                <a:schemeClr val="tx1"/>
              </a:solidFill>
            </a:endParaRPr>
          </a:p>
        </p:txBody>
      </p:sp>
    </p:spTree>
    <p:extLst>
      <p:ext uri="{BB962C8B-B14F-4D97-AF65-F5344CB8AC3E}">
        <p14:creationId xmlns:p14="http://schemas.microsoft.com/office/powerpoint/2010/main" val="128693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Uncertainty in typhoid incidence</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4986"/>
          <a:stretch/>
        </p:blipFill>
        <p:spPr>
          <a:xfrm>
            <a:off x="1595604" y="1297172"/>
            <a:ext cx="5060206" cy="3846327"/>
          </a:xfrm>
          <a:prstGeom prst="rect">
            <a:avLst/>
          </a:prstGeom>
        </p:spPr>
      </p:pic>
      <p:sp>
        <p:nvSpPr>
          <p:cNvPr id="7" name="TextBox 6"/>
          <p:cNvSpPr txBox="1"/>
          <p:nvPr/>
        </p:nvSpPr>
        <p:spPr>
          <a:xfrm>
            <a:off x="880578" y="1366159"/>
            <a:ext cx="1451318" cy="3170099"/>
          </a:xfrm>
          <a:prstGeom prst="rect">
            <a:avLst/>
          </a:prstGeom>
          <a:solidFill>
            <a:schemeClr val="bg1"/>
          </a:solidFill>
        </p:spPr>
        <p:txBody>
          <a:bodyPr wrap="square" rtlCol="0">
            <a:spAutoFit/>
          </a:bodyPr>
          <a:lstStyle/>
          <a:p>
            <a:pPr algn="r"/>
            <a:r>
              <a:rPr lang="en-US" sz="800" dirty="0" err="1" smtClean="0"/>
              <a:t>Ziimbabwe</a:t>
            </a:r>
            <a:r>
              <a:rPr lang="en-US" sz="800" dirty="0" smtClean="0"/>
              <a:t> (ZWE)</a:t>
            </a:r>
          </a:p>
          <a:p>
            <a:pPr algn="r"/>
            <a:r>
              <a:rPr lang="en-US" sz="800" dirty="0" smtClean="0"/>
              <a:t>Zambia (ZMB)</a:t>
            </a:r>
          </a:p>
          <a:p>
            <a:pPr algn="r"/>
            <a:r>
              <a:rPr lang="en-US" sz="800" dirty="0" smtClean="0"/>
              <a:t>Yemen (YEM)</a:t>
            </a:r>
          </a:p>
          <a:p>
            <a:pPr algn="r"/>
            <a:r>
              <a:rPr lang="en-US" sz="800" dirty="0" smtClean="0"/>
              <a:t>Vietnam (VNM)</a:t>
            </a:r>
          </a:p>
          <a:p>
            <a:pPr algn="r"/>
            <a:r>
              <a:rPr lang="en-US" sz="800" dirty="0" smtClean="0"/>
              <a:t>Uzbekistan (UZB)</a:t>
            </a:r>
          </a:p>
          <a:p>
            <a:pPr algn="r"/>
            <a:r>
              <a:rPr lang="en-US" sz="800" dirty="0" smtClean="0"/>
              <a:t>Ukraine (UKR)</a:t>
            </a:r>
          </a:p>
          <a:p>
            <a:pPr algn="r"/>
            <a:r>
              <a:rPr lang="en-US" sz="800" dirty="0" smtClean="0"/>
              <a:t>Uganda (UGA)</a:t>
            </a:r>
          </a:p>
          <a:p>
            <a:pPr algn="r"/>
            <a:r>
              <a:rPr lang="en-US" sz="800" dirty="0" smtClean="0"/>
              <a:t>Tanzania (TZA)</a:t>
            </a:r>
          </a:p>
          <a:p>
            <a:pPr algn="r"/>
            <a:r>
              <a:rPr lang="en-US" sz="800" dirty="0" smtClean="0"/>
              <a:t>Timor-Leste (TLS)</a:t>
            </a:r>
          </a:p>
          <a:p>
            <a:pPr algn="r"/>
            <a:r>
              <a:rPr lang="en-US" sz="800" dirty="0" smtClean="0"/>
              <a:t>Tajikistan (TJK)</a:t>
            </a:r>
          </a:p>
          <a:p>
            <a:pPr algn="r"/>
            <a:r>
              <a:rPr lang="en-US" sz="800" dirty="0" smtClean="0"/>
              <a:t>Togo (TGO)</a:t>
            </a:r>
          </a:p>
          <a:p>
            <a:pPr algn="r"/>
            <a:r>
              <a:rPr lang="en-US" sz="800" dirty="0" smtClean="0"/>
              <a:t>Chad (TCD)</a:t>
            </a:r>
          </a:p>
          <a:p>
            <a:pPr algn="r"/>
            <a:r>
              <a:rPr lang="en-US" sz="800" dirty="0" smtClean="0"/>
              <a:t>Sao Tome e Principe (STP)</a:t>
            </a:r>
          </a:p>
          <a:p>
            <a:pPr algn="r"/>
            <a:r>
              <a:rPr lang="en-US" sz="800" dirty="0" smtClean="0"/>
              <a:t>South Sudan (SSD)</a:t>
            </a:r>
          </a:p>
          <a:p>
            <a:pPr algn="r"/>
            <a:r>
              <a:rPr lang="en-US" sz="800" dirty="0" smtClean="0"/>
              <a:t>Somalia (SOM)</a:t>
            </a:r>
          </a:p>
          <a:p>
            <a:pPr algn="r"/>
            <a:r>
              <a:rPr lang="en-US" sz="800" dirty="0" smtClean="0"/>
              <a:t>Sierra Leone (SLE)</a:t>
            </a:r>
          </a:p>
          <a:p>
            <a:pPr algn="r"/>
            <a:r>
              <a:rPr lang="en-US" sz="800" dirty="0" smtClean="0"/>
              <a:t>Solomon Islands (SLB)</a:t>
            </a:r>
          </a:p>
          <a:p>
            <a:pPr algn="r"/>
            <a:r>
              <a:rPr lang="en-US" sz="800" dirty="0" smtClean="0"/>
              <a:t>Senegal (SEN)</a:t>
            </a:r>
          </a:p>
          <a:p>
            <a:pPr algn="r"/>
            <a:r>
              <a:rPr lang="en-US" sz="800" dirty="0" smtClean="0"/>
              <a:t>Sudan (SDN)</a:t>
            </a:r>
          </a:p>
          <a:p>
            <a:pPr algn="r"/>
            <a:r>
              <a:rPr lang="en-US" sz="800" dirty="0" smtClean="0"/>
              <a:t>Rwanda (RWA)</a:t>
            </a:r>
          </a:p>
          <a:p>
            <a:pPr algn="r"/>
            <a:r>
              <a:rPr lang="en-US" sz="800" dirty="0" smtClean="0"/>
              <a:t>North Korea (PRK)</a:t>
            </a:r>
          </a:p>
          <a:p>
            <a:pPr algn="r"/>
            <a:r>
              <a:rPr lang="en-US" sz="800" dirty="0" smtClean="0"/>
              <a:t>Papua New Guinea (PNG)</a:t>
            </a:r>
          </a:p>
          <a:p>
            <a:pPr algn="r"/>
            <a:r>
              <a:rPr lang="en-US" sz="800" dirty="0" smtClean="0"/>
              <a:t>Pakistan (PAK)</a:t>
            </a:r>
          </a:p>
          <a:p>
            <a:pPr algn="r"/>
            <a:r>
              <a:rPr lang="en-US" sz="800" dirty="0" smtClean="0"/>
              <a:t>Nepal (NPL)</a:t>
            </a:r>
          </a:p>
          <a:p>
            <a:pPr algn="r"/>
            <a:r>
              <a:rPr lang="en-US" sz="800" dirty="0" smtClean="0"/>
              <a:t>Nicaragua (NIC)</a:t>
            </a:r>
          </a:p>
        </p:txBody>
      </p:sp>
    </p:spTree>
    <p:extLst>
      <p:ext uri="{BB962C8B-B14F-4D97-AF65-F5344CB8AC3E}">
        <p14:creationId xmlns:p14="http://schemas.microsoft.com/office/powerpoint/2010/main" val="1303232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Predicted impact </a:t>
            </a:r>
            <a:r>
              <a:rPr lang="en-US" smtClean="0"/>
              <a:t>of vaccination</a:t>
            </a:r>
            <a:endParaRPr lang="en-US"/>
          </a:p>
        </p:txBody>
      </p:sp>
      <p:pic>
        <p:nvPicPr>
          <p:cNvPr id="5" name="Picture 4"/>
          <p:cNvPicPr/>
          <p:nvPr/>
        </p:nvPicPr>
        <p:blipFill rotWithShape="1">
          <a:blip r:embed="rId2">
            <a:extLst>
              <a:ext uri="{28A0092B-C50C-407E-A947-70E740481C1C}">
                <a14:useLocalDpi xmlns:a14="http://schemas.microsoft.com/office/drawing/2010/main" val="0"/>
              </a:ext>
            </a:extLst>
          </a:blip>
          <a:srcRect r="25926"/>
          <a:stretch/>
        </p:blipFill>
        <p:spPr>
          <a:xfrm>
            <a:off x="0" y="1347787"/>
            <a:ext cx="4064000" cy="2743200"/>
          </a:xfrm>
          <a:prstGeom prst="rect">
            <a:avLst/>
          </a:prstGeom>
        </p:spPr>
      </p:pic>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r="2546"/>
          <a:stretch/>
        </p:blipFill>
        <p:spPr>
          <a:xfrm>
            <a:off x="3797300" y="1347787"/>
            <a:ext cx="5346700" cy="2743200"/>
          </a:xfrm>
          <a:prstGeom prst="rect">
            <a:avLst/>
          </a:prstGeom>
        </p:spPr>
      </p:pic>
    </p:spTree>
    <p:extLst>
      <p:ext uri="{BB962C8B-B14F-4D97-AF65-F5344CB8AC3E}">
        <p14:creationId xmlns:p14="http://schemas.microsoft.com/office/powerpoint/2010/main" val="16591816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Net monetary benefit vs incidence</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54161"/>
          <a:stretch/>
        </p:blipFill>
        <p:spPr>
          <a:xfrm>
            <a:off x="80957" y="2914966"/>
            <a:ext cx="4396584" cy="161226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8632" y="1134107"/>
            <a:ext cx="4805368" cy="3844294"/>
          </a:xfrm>
          <a:prstGeom prst="rect">
            <a:avLst/>
          </a:prstGeom>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50641"/>
          <a:stretch/>
        </p:blipFill>
        <p:spPr>
          <a:xfrm>
            <a:off x="80957" y="1307461"/>
            <a:ext cx="4396584" cy="1736093"/>
          </a:xfrm>
          <a:prstGeom prst="rect">
            <a:avLst/>
          </a:prstGeom>
        </p:spPr>
      </p:pic>
    </p:spTree>
    <p:extLst>
      <p:ext uri="{BB962C8B-B14F-4D97-AF65-F5344CB8AC3E}">
        <p14:creationId xmlns:p14="http://schemas.microsoft.com/office/powerpoint/2010/main" val="6995955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Out-of-sample validation (TSAP sites)</a:t>
            </a:r>
            <a:endParaRPr lang="en-US" dirty="0"/>
          </a:p>
        </p:txBody>
      </p:sp>
      <p:pic>
        <p:nvPicPr>
          <p:cNvPr id="4" name="Content Placeholder 3" descr="Fig6.eps"/>
          <p:cNvPicPr>
            <a:picLocks noGrp="1" noChangeAspect="1"/>
          </p:cNvPicPr>
          <p:nvPr>
            <p:ph idx="1"/>
          </p:nvPr>
        </p:nvPicPr>
        <p:blipFill rotWithShape="1">
          <a:blip r:embed="rId3">
            <a:extLst>
              <a:ext uri="{28A0092B-C50C-407E-A947-70E740481C1C}">
                <a14:useLocalDpi xmlns:a14="http://schemas.microsoft.com/office/drawing/2010/main" val="0"/>
              </a:ext>
            </a:extLst>
          </a:blip>
          <a:srcRect t="-2257" b="-2795"/>
          <a:stretch/>
        </p:blipFill>
        <p:spPr>
          <a:xfrm>
            <a:off x="228484" y="1123571"/>
            <a:ext cx="6642497" cy="2389994"/>
          </a:xfrm>
        </p:spPr>
      </p:pic>
      <p:sp>
        <p:nvSpPr>
          <p:cNvPr id="5" name="Rectangle 4"/>
          <p:cNvSpPr/>
          <p:nvPr/>
        </p:nvSpPr>
        <p:spPr>
          <a:xfrm>
            <a:off x="228484" y="3655430"/>
            <a:ext cx="5348354" cy="1384995"/>
          </a:xfrm>
          <a:prstGeom prst="rect">
            <a:avLst/>
          </a:prstGeom>
          <a:solidFill>
            <a:schemeClr val="bg1"/>
          </a:solidFill>
        </p:spPr>
        <p:txBody>
          <a:bodyPr wrap="square" numCol="2">
            <a:spAutoFit/>
          </a:bodyPr>
          <a:lstStyle/>
          <a:p>
            <a:r>
              <a:rPr lang="en-US" sz="1200" dirty="0">
                <a:latin typeface="+mj-lt"/>
              </a:rPr>
              <a:t>1. </a:t>
            </a:r>
            <a:r>
              <a:rPr lang="en-US" sz="1200" dirty="0" err="1">
                <a:latin typeface="+mj-lt"/>
              </a:rPr>
              <a:t>Nioko</a:t>
            </a:r>
            <a:r>
              <a:rPr lang="en-US" sz="1200" dirty="0">
                <a:latin typeface="+mj-lt"/>
              </a:rPr>
              <a:t> II, Burkina Faso. </a:t>
            </a:r>
          </a:p>
          <a:p>
            <a:r>
              <a:rPr lang="en-US" sz="1200" dirty="0">
                <a:latin typeface="+mj-lt"/>
              </a:rPr>
              <a:t>2. </a:t>
            </a:r>
            <a:r>
              <a:rPr lang="en-US" sz="1200" dirty="0" err="1">
                <a:latin typeface="+mj-lt"/>
              </a:rPr>
              <a:t>Polesgo</a:t>
            </a:r>
            <a:r>
              <a:rPr lang="en-US" sz="1200" dirty="0">
                <a:latin typeface="+mj-lt"/>
              </a:rPr>
              <a:t>, Burkina Faso. </a:t>
            </a:r>
          </a:p>
          <a:p>
            <a:r>
              <a:rPr lang="en-US" sz="1200" b="1" dirty="0">
                <a:latin typeface="+mj-lt"/>
              </a:rPr>
              <a:t>3. Ashanti </a:t>
            </a:r>
            <a:r>
              <a:rPr lang="en-US" sz="1200" b="1" dirty="0" err="1">
                <a:latin typeface="+mj-lt"/>
              </a:rPr>
              <a:t>Akim</a:t>
            </a:r>
            <a:r>
              <a:rPr lang="en-US" sz="1200" b="1" dirty="0">
                <a:latin typeface="+mj-lt"/>
              </a:rPr>
              <a:t> North, Ghana. </a:t>
            </a:r>
          </a:p>
          <a:p>
            <a:r>
              <a:rPr lang="en-US" sz="1200" dirty="0">
                <a:latin typeface="+mj-lt"/>
              </a:rPr>
              <a:t>4. </a:t>
            </a:r>
            <a:r>
              <a:rPr lang="en-US" sz="1200" dirty="0" err="1">
                <a:latin typeface="+mj-lt"/>
              </a:rPr>
              <a:t>Bandim</a:t>
            </a:r>
            <a:r>
              <a:rPr lang="en-US" sz="1200" dirty="0">
                <a:latin typeface="+mj-lt"/>
              </a:rPr>
              <a:t>, Guinea Bissau. </a:t>
            </a:r>
          </a:p>
          <a:p>
            <a:r>
              <a:rPr lang="en-US" sz="1200" dirty="0">
                <a:latin typeface="+mj-lt"/>
              </a:rPr>
              <a:t>5. Kibera, Kenya. </a:t>
            </a:r>
          </a:p>
          <a:p>
            <a:endParaRPr lang="en-US" sz="1200" dirty="0">
              <a:latin typeface="+mj-lt"/>
            </a:endParaRPr>
          </a:p>
          <a:p>
            <a:endParaRPr lang="en-US" sz="1200" dirty="0">
              <a:latin typeface="+mj-lt"/>
            </a:endParaRPr>
          </a:p>
          <a:p>
            <a:endParaRPr lang="en-US" sz="1200" dirty="0">
              <a:latin typeface="+mj-lt"/>
            </a:endParaRPr>
          </a:p>
          <a:p>
            <a:r>
              <a:rPr lang="en-US" sz="1200" dirty="0">
                <a:latin typeface="+mj-lt"/>
              </a:rPr>
              <a:t>6. Antananarivo, Madagascar. </a:t>
            </a:r>
          </a:p>
          <a:p>
            <a:r>
              <a:rPr lang="en-US" sz="1200" dirty="0">
                <a:latin typeface="+mj-lt"/>
              </a:rPr>
              <a:t>7. </a:t>
            </a:r>
            <a:r>
              <a:rPr lang="en-US" sz="1200" dirty="0" err="1">
                <a:latin typeface="+mj-lt"/>
              </a:rPr>
              <a:t>Imerintsiatosika</a:t>
            </a:r>
            <a:r>
              <a:rPr lang="en-US" sz="1200" dirty="0">
                <a:latin typeface="+mj-lt"/>
              </a:rPr>
              <a:t>, Madagascar. </a:t>
            </a:r>
          </a:p>
          <a:p>
            <a:r>
              <a:rPr lang="en-US" sz="1200" dirty="0">
                <a:latin typeface="+mj-lt"/>
              </a:rPr>
              <a:t>8. Moshi rural, Tanzania. </a:t>
            </a:r>
          </a:p>
          <a:p>
            <a:r>
              <a:rPr lang="en-US" sz="1200" dirty="0">
                <a:latin typeface="+mj-lt"/>
              </a:rPr>
              <a:t>9. Moshi urban, Tanzania </a:t>
            </a:r>
          </a:p>
        </p:txBody>
      </p:sp>
      <p:pic>
        <p:nvPicPr>
          <p:cNvPr id="14" name="Picture 13" descr="Fig2.tiff"/>
          <p:cNvPicPr>
            <a:picLocks noChangeAspect="1"/>
          </p:cNvPicPr>
          <p:nvPr/>
        </p:nvPicPr>
        <p:blipFill rotWithShape="1">
          <a:blip r:embed="rId4">
            <a:extLst>
              <a:ext uri="{28A0092B-C50C-407E-A947-70E740481C1C}">
                <a14:useLocalDpi xmlns:a14="http://schemas.microsoft.com/office/drawing/2010/main" val="0"/>
              </a:ext>
            </a:extLst>
          </a:blip>
          <a:srcRect l="44276" t="25720" r="35618" b="26283"/>
          <a:stretch/>
        </p:blipFill>
        <p:spPr>
          <a:xfrm>
            <a:off x="7302328" y="3018466"/>
            <a:ext cx="1418265" cy="1712866"/>
          </a:xfrm>
          <a:prstGeom prst="rect">
            <a:avLst/>
          </a:prstGeom>
          <a:ln>
            <a:solidFill>
              <a:schemeClr val="tx1"/>
            </a:solidFill>
          </a:ln>
        </p:spPr>
      </p:pic>
      <p:sp>
        <p:nvSpPr>
          <p:cNvPr id="15" name="5-Point Star 14"/>
          <p:cNvSpPr/>
          <p:nvPr/>
        </p:nvSpPr>
        <p:spPr bwMode="auto">
          <a:xfrm>
            <a:off x="7587443" y="3628353"/>
            <a:ext cx="215258" cy="203200"/>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baseline="-25000">
              <a:effectLst>
                <a:outerShdw blurRad="38100" dist="38100" dir="2700000" algn="tl">
                  <a:srgbClr val="000000">
                    <a:alpha val="43137"/>
                  </a:srgbClr>
                </a:outerShdw>
              </a:effectLst>
              <a:latin typeface="Arial" pitchFamily="-105" charset="0"/>
              <a:ea typeface="ＭＳ Ｐゴシック" pitchFamily="-105" charset="-128"/>
              <a:cs typeface="ＭＳ Ｐゴシック" pitchFamily="-105" charset="-128"/>
            </a:endParaRPr>
          </a:p>
        </p:txBody>
      </p:sp>
      <p:sp>
        <p:nvSpPr>
          <p:cNvPr id="16" name="Oval 15"/>
          <p:cNvSpPr/>
          <p:nvPr/>
        </p:nvSpPr>
        <p:spPr bwMode="auto">
          <a:xfrm>
            <a:off x="1503696" y="2482872"/>
            <a:ext cx="140720" cy="168008"/>
          </a:xfrm>
          <a:prstGeom prst="ellips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baseline="-25000">
              <a:effectLst>
                <a:outerShdw blurRad="38100" dist="38100" dir="2700000" algn="tl">
                  <a:srgbClr val="000000">
                    <a:alpha val="43137"/>
                  </a:srgbClr>
                </a:outerShdw>
              </a:effectLst>
              <a:latin typeface="Arial" pitchFamily="-105" charset="0"/>
              <a:ea typeface="ＭＳ Ｐゴシック" pitchFamily="-105" charset="-128"/>
              <a:cs typeface="ＭＳ Ｐゴシック" pitchFamily="-105" charset="-128"/>
            </a:endParaRPr>
          </a:p>
        </p:txBody>
      </p:sp>
      <p:sp>
        <p:nvSpPr>
          <p:cNvPr id="17" name="Oval 16"/>
          <p:cNvSpPr/>
          <p:nvPr/>
        </p:nvSpPr>
        <p:spPr bwMode="auto">
          <a:xfrm>
            <a:off x="3303986" y="2308895"/>
            <a:ext cx="142072" cy="168008"/>
          </a:xfrm>
          <a:prstGeom prst="ellips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baseline="-25000">
              <a:effectLst>
                <a:outerShdw blurRad="38100" dist="38100" dir="2700000" algn="tl">
                  <a:srgbClr val="000000">
                    <a:alpha val="43137"/>
                  </a:srgbClr>
                </a:outerShdw>
              </a:effectLst>
              <a:latin typeface="Arial" pitchFamily="-105" charset="0"/>
              <a:ea typeface="ＭＳ Ｐゴシック" pitchFamily="-105" charset="-128"/>
              <a:cs typeface="ＭＳ Ｐゴシック" pitchFamily="-105" charset="-128"/>
            </a:endParaRPr>
          </a:p>
        </p:txBody>
      </p:sp>
      <p:sp>
        <p:nvSpPr>
          <p:cNvPr id="18" name="Oval 17"/>
          <p:cNvSpPr/>
          <p:nvPr/>
        </p:nvSpPr>
        <p:spPr bwMode="auto">
          <a:xfrm>
            <a:off x="4605074" y="2297420"/>
            <a:ext cx="139687" cy="179483"/>
          </a:xfrm>
          <a:prstGeom prst="ellips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baseline="-25000">
              <a:effectLst>
                <a:outerShdw blurRad="38100" dist="38100" dir="2700000" algn="tl">
                  <a:srgbClr val="000000">
                    <a:alpha val="43137"/>
                  </a:srgbClr>
                </a:outerShdw>
              </a:effectLst>
              <a:latin typeface="Arial" pitchFamily="-105" charset="0"/>
              <a:ea typeface="ＭＳ Ｐゴシック" pitchFamily="-105" charset="-128"/>
              <a:cs typeface="ＭＳ Ｐゴシック" pitchFamily="-105" charset="-128"/>
            </a:endParaRPr>
          </a:p>
        </p:txBody>
      </p:sp>
      <p:sp>
        <p:nvSpPr>
          <p:cNvPr id="19" name="Oval 18"/>
          <p:cNvSpPr/>
          <p:nvPr/>
        </p:nvSpPr>
        <p:spPr bwMode="auto">
          <a:xfrm>
            <a:off x="5600487" y="2129412"/>
            <a:ext cx="140657" cy="168008"/>
          </a:xfrm>
          <a:prstGeom prst="ellips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baseline="-25000">
              <a:effectLst>
                <a:outerShdw blurRad="38100" dist="38100" dir="2700000" algn="tl">
                  <a:srgbClr val="000000">
                    <a:alpha val="43137"/>
                  </a:srgbClr>
                </a:outerShdw>
              </a:effectLst>
              <a:latin typeface="Arial" pitchFamily="-105"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15261677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Out-of-sample validation (TSAP sites)</a:t>
            </a:r>
            <a:endParaRPr lang="en-US" dirty="0"/>
          </a:p>
        </p:txBody>
      </p:sp>
      <p:pic>
        <p:nvPicPr>
          <p:cNvPr id="4" name="Content Placeholder 3" descr="Fig6.eps"/>
          <p:cNvPicPr>
            <a:picLocks noGrp="1" noChangeAspect="1"/>
          </p:cNvPicPr>
          <p:nvPr>
            <p:ph idx="1"/>
          </p:nvPr>
        </p:nvPicPr>
        <p:blipFill rotWithShape="1">
          <a:blip r:embed="rId3">
            <a:extLst>
              <a:ext uri="{28A0092B-C50C-407E-A947-70E740481C1C}">
                <a14:useLocalDpi xmlns:a14="http://schemas.microsoft.com/office/drawing/2010/main" val="0"/>
              </a:ext>
            </a:extLst>
          </a:blip>
          <a:srcRect t="-2257" b="-2795"/>
          <a:stretch/>
        </p:blipFill>
        <p:spPr>
          <a:xfrm>
            <a:off x="228484" y="1123571"/>
            <a:ext cx="6642497" cy="2389994"/>
          </a:xfrm>
        </p:spPr>
      </p:pic>
      <p:sp>
        <p:nvSpPr>
          <p:cNvPr id="5" name="Rectangle 4"/>
          <p:cNvSpPr/>
          <p:nvPr/>
        </p:nvSpPr>
        <p:spPr>
          <a:xfrm>
            <a:off x="228484" y="3655430"/>
            <a:ext cx="5348354" cy="1384995"/>
          </a:xfrm>
          <a:prstGeom prst="rect">
            <a:avLst/>
          </a:prstGeom>
          <a:solidFill>
            <a:schemeClr val="bg1"/>
          </a:solidFill>
        </p:spPr>
        <p:txBody>
          <a:bodyPr wrap="square" numCol="2">
            <a:spAutoFit/>
          </a:bodyPr>
          <a:lstStyle/>
          <a:p>
            <a:r>
              <a:rPr lang="en-US" sz="1200" dirty="0">
                <a:latin typeface="+mj-lt"/>
              </a:rPr>
              <a:t>1. </a:t>
            </a:r>
            <a:r>
              <a:rPr lang="en-US" sz="1200" dirty="0" err="1">
                <a:latin typeface="+mj-lt"/>
              </a:rPr>
              <a:t>Nioko</a:t>
            </a:r>
            <a:r>
              <a:rPr lang="en-US" sz="1200" dirty="0">
                <a:latin typeface="+mj-lt"/>
              </a:rPr>
              <a:t> II, Burkina Faso. </a:t>
            </a:r>
          </a:p>
          <a:p>
            <a:r>
              <a:rPr lang="en-US" sz="1200" dirty="0">
                <a:latin typeface="+mj-lt"/>
              </a:rPr>
              <a:t>2. </a:t>
            </a:r>
            <a:r>
              <a:rPr lang="en-US" sz="1200" dirty="0" err="1">
                <a:latin typeface="+mj-lt"/>
              </a:rPr>
              <a:t>Polesgo</a:t>
            </a:r>
            <a:r>
              <a:rPr lang="en-US" sz="1200" dirty="0">
                <a:latin typeface="+mj-lt"/>
              </a:rPr>
              <a:t>, Burkina Faso. </a:t>
            </a:r>
          </a:p>
          <a:p>
            <a:r>
              <a:rPr lang="en-US" sz="1200" dirty="0">
                <a:latin typeface="+mj-lt"/>
              </a:rPr>
              <a:t>3. Ashanti </a:t>
            </a:r>
            <a:r>
              <a:rPr lang="en-US" sz="1200" dirty="0" err="1">
                <a:latin typeface="+mj-lt"/>
              </a:rPr>
              <a:t>Akim</a:t>
            </a:r>
            <a:r>
              <a:rPr lang="en-US" sz="1200" dirty="0">
                <a:latin typeface="+mj-lt"/>
              </a:rPr>
              <a:t> North, Ghana. </a:t>
            </a:r>
          </a:p>
          <a:p>
            <a:r>
              <a:rPr lang="en-US" sz="1200" b="1" dirty="0">
                <a:latin typeface="+mj-lt"/>
              </a:rPr>
              <a:t>4. </a:t>
            </a:r>
            <a:r>
              <a:rPr lang="en-US" sz="1200" b="1" dirty="0" err="1">
                <a:latin typeface="+mj-lt"/>
              </a:rPr>
              <a:t>Bandim</a:t>
            </a:r>
            <a:r>
              <a:rPr lang="en-US" sz="1200" b="1" dirty="0">
                <a:latin typeface="+mj-lt"/>
              </a:rPr>
              <a:t>, Guinea Bissau. </a:t>
            </a:r>
          </a:p>
          <a:p>
            <a:r>
              <a:rPr lang="en-US" sz="1200" dirty="0">
                <a:latin typeface="+mj-lt"/>
              </a:rPr>
              <a:t>5. Kibera, Kenya. </a:t>
            </a:r>
          </a:p>
          <a:p>
            <a:endParaRPr lang="en-US" sz="1200" dirty="0">
              <a:latin typeface="+mj-lt"/>
            </a:endParaRPr>
          </a:p>
          <a:p>
            <a:endParaRPr lang="en-US" sz="1200" dirty="0">
              <a:latin typeface="+mj-lt"/>
            </a:endParaRPr>
          </a:p>
          <a:p>
            <a:endParaRPr lang="en-US" sz="1200" dirty="0">
              <a:latin typeface="+mj-lt"/>
            </a:endParaRPr>
          </a:p>
          <a:p>
            <a:r>
              <a:rPr lang="en-US" sz="1200" dirty="0">
                <a:latin typeface="+mj-lt"/>
              </a:rPr>
              <a:t>6. Antananarivo, Madagascar. </a:t>
            </a:r>
          </a:p>
          <a:p>
            <a:r>
              <a:rPr lang="en-US" sz="1200" dirty="0">
                <a:latin typeface="+mj-lt"/>
              </a:rPr>
              <a:t>7. </a:t>
            </a:r>
            <a:r>
              <a:rPr lang="en-US" sz="1200" dirty="0" err="1">
                <a:latin typeface="+mj-lt"/>
              </a:rPr>
              <a:t>Imerintsiatosika</a:t>
            </a:r>
            <a:r>
              <a:rPr lang="en-US" sz="1200" dirty="0">
                <a:latin typeface="+mj-lt"/>
              </a:rPr>
              <a:t>, Madagascar. </a:t>
            </a:r>
          </a:p>
          <a:p>
            <a:r>
              <a:rPr lang="en-US" sz="1200" dirty="0">
                <a:latin typeface="+mj-lt"/>
              </a:rPr>
              <a:t>8. Moshi rural, Tanzania. </a:t>
            </a:r>
          </a:p>
          <a:p>
            <a:r>
              <a:rPr lang="en-US" sz="1200" dirty="0">
                <a:latin typeface="+mj-lt"/>
              </a:rPr>
              <a:t>9. Moshi urban, Tanzania </a:t>
            </a:r>
          </a:p>
        </p:txBody>
      </p:sp>
      <p:pic>
        <p:nvPicPr>
          <p:cNvPr id="14" name="Picture 13" descr="Fig2.tiff"/>
          <p:cNvPicPr>
            <a:picLocks noChangeAspect="1"/>
          </p:cNvPicPr>
          <p:nvPr/>
        </p:nvPicPr>
        <p:blipFill rotWithShape="1">
          <a:blip r:embed="rId4">
            <a:extLst>
              <a:ext uri="{28A0092B-C50C-407E-A947-70E740481C1C}">
                <a14:useLocalDpi xmlns:a14="http://schemas.microsoft.com/office/drawing/2010/main" val="0"/>
              </a:ext>
            </a:extLst>
          </a:blip>
          <a:srcRect l="44276" t="25720" r="35618" b="26283"/>
          <a:stretch/>
        </p:blipFill>
        <p:spPr>
          <a:xfrm>
            <a:off x="7302328" y="3018466"/>
            <a:ext cx="1418265" cy="1712866"/>
          </a:xfrm>
          <a:prstGeom prst="rect">
            <a:avLst/>
          </a:prstGeom>
          <a:ln>
            <a:solidFill>
              <a:schemeClr val="tx1"/>
            </a:solidFill>
          </a:ln>
        </p:spPr>
      </p:pic>
      <p:sp>
        <p:nvSpPr>
          <p:cNvPr id="15" name="5-Point Star 14"/>
          <p:cNvSpPr/>
          <p:nvPr/>
        </p:nvSpPr>
        <p:spPr bwMode="auto">
          <a:xfrm>
            <a:off x="7302328" y="3513565"/>
            <a:ext cx="215258" cy="203200"/>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baseline="-25000">
              <a:effectLst>
                <a:outerShdw blurRad="38100" dist="38100" dir="2700000" algn="tl">
                  <a:srgbClr val="000000">
                    <a:alpha val="43137"/>
                  </a:srgbClr>
                </a:outerShdw>
              </a:effectLst>
              <a:latin typeface="Arial" pitchFamily="-105" charset="0"/>
              <a:ea typeface="ＭＳ Ｐゴシック" pitchFamily="-105" charset="-128"/>
              <a:cs typeface="ＭＳ Ｐゴシック" pitchFamily="-105" charset="-128"/>
            </a:endParaRPr>
          </a:p>
        </p:txBody>
      </p:sp>
      <p:sp>
        <p:nvSpPr>
          <p:cNvPr id="11" name="Oval 10"/>
          <p:cNvSpPr/>
          <p:nvPr/>
        </p:nvSpPr>
        <p:spPr bwMode="auto">
          <a:xfrm>
            <a:off x="943665" y="2686926"/>
            <a:ext cx="139220" cy="168008"/>
          </a:xfrm>
          <a:prstGeom prst="ellips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baseline="-25000">
              <a:effectLst>
                <a:outerShdw blurRad="38100" dist="38100" dir="2700000" algn="tl">
                  <a:srgbClr val="000000">
                    <a:alpha val="43137"/>
                  </a:srgbClr>
                </a:outerShdw>
              </a:effectLst>
              <a:latin typeface="Arial" pitchFamily="-105" charset="0"/>
              <a:ea typeface="ＭＳ Ｐゴシック" pitchFamily="-105" charset="-128"/>
              <a:cs typeface="ＭＳ Ｐゴシック" pitchFamily="-105" charset="-128"/>
            </a:endParaRPr>
          </a:p>
        </p:txBody>
      </p:sp>
      <p:sp>
        <p:nvSpPr>
          <p:cNvPr id="12" name="Oval 11"/>
          <p:cNvSpPr/>
          <p:nvPr/>
        </p:nvSpPr>
        <p:spPr bwMode="auto">
          <a:xfrm>
            <a:off x="2903658" y="2329792"/>
            <a:ext cx="156311" cy="168008"/>
          </a:xfrm>
          <a:prstGeom prst="ellips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baseline="-25000">
              <a:effectLst>
                <a:outerShdw blurRad="38100" dist="38100" dir="2700000" algn="tl">
                  <a:srgbClr val="000000">
                    <a:alpha val="43137"/>
                  </a:srgbClr>
                </a:outerShdw>
              </a:effectLst>
              <a:latin typeface="Arial" pitchFamily="-105" charset="0"/>
              <a:ea typeface="ＭＳ Ｐゴシック" pitchFamily="-105" charset="-128"/>
              <a:cs typeface="ＭＳ Ｐゴシック" pitchFamily="-105" charset="-128"/>
            </a:endParaRPr>
          </a:p>
        </p:txBody>
      </p:sp>
      <p:sp>
        <p:nvSpPr>
          <p:cNvPr id="13" name="Oval 12"/>
          <p:cNvSpPr/>
          <p:nvPr/>
        </p:nvSpPr>
        <p:spPr bwMode="auto">
          <a:xfrm>
            <a:off x="4244744" y="2118758"/>
            <a:ext cx="146364" cy="168008"/>
          </a:xfrm>
          <a:prstGeom prst="ellips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baseline="-25000">
              <a:effectLst>
                <a:outerShdw blurRad="38100" dist="38100" dir="2700000" algn="tl">
                  <a:srgbClr val="000000">
                    <a:alpha val="43137"/>
                  </a:srgbClr>
                </a:outerShdw>
              </a:effectLst>
              <a:latin typeface="Arial" pitchFamily="-105" charset="0"/>
              <a:ea typeface="ＭＳ Ｐゴシック" pitchFamily="-105" charset="-128"/>
              <a:cs typeface="ＭＳ Ｐゴシック" pitchFamily="-105" charset="-128"/>
            </a:endParaRPr>
          </a:p>
        </p:txBody>
      </p:sp>
      <p:sp>
        <p:nvSpPr>
          <p:cNvPr id="20" name="Oval 19"/>
          <p:cNvSpPr/>
          <p:nvPr/>
        </p:nvSpPr>
        <p:spPr bwMode="auto">
          <a:xfrm>
            <a:off x="6075834" y="2155710"/>
            <a:ext cx="174305" cy="186967"/>
          </a:xfrm>
          <a:prstGeom prst="ellips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baseline="-25000">
              <a:effectLst>
                <a:outerShdw blurRad="38100" dist="38100" dir="2700000" algn="tl">
                  <a:srgbClr val="000000">
                    <a:alpha val="43137"/>
                  </a:srgbClr>
                </a:outerShdw>
              </a:effectLst>
              <a:latin typeface="Arial" pitchFamily="-105"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3761196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Out-of-sample validation (TSAP sites)</a:t>
            </a:r>
            <a:endParaRPr lang="en-US" dirty="0"/>
          </a:p>
        </p:txBody>
      </p:sp>
      <p:pic>
        <p:nvPicPr>
          <p:cNvPr id="4" name="Content Placeholder 3" descr="Fig6.eps"/>
          <p:cNvPicPr>
            <a:picLocks noGrp="1" noChangeAspect="1"/>
          </p:cNvPicPr>
          <p:nvPr>
            <p:ph idx="1"/>
          </p:nvPr>
        </p:nvPicPr>
        <p:blipFill rotWithShape="1">
          <a:blip r:embed="rId3">
            <a:extLst>
              <a:ext uri="{28A0092B-C50C-407E-A947-70E740481C1C}">
                <a14:useLocalDpi xmlns:a14="http://schemas.microsoft.com/office/drawing/2010/main" val="0"/>
              </a:ext>
            </a:extLst>
          </a:blip>
          <a:srcRect t="-2257" b="-2795"/>
          <a:stretch/>
        </p:blipFill>
        <p:spPr>
          <a:xfrm>
            <a:off x="228484" y="1123571"/>
            <a:ext cx="6642497" cy="2389994"/>
          </a:xfrm>
        </p:spPr>
      </p:pic>
      <p:sp>
        <p:nvSpPr>
          <p:cNvPr id="5" name="Rectangle 4"/>
          <p:cNvSpPr/>
          <p:nvPr/>
        </p:nvSpPr>
        <p:spPr>
          <a:xfrm>
            <a:off x="228484" y="3655430"/>
            <a:ext cx="5348354" cy="1384995"/>
          </a:xfrm>
          <a:prstGeom prst="rect">
            <a:avLst/>
          </a:prstGeom>
          <a:solidFill>
            <a:schemeClr val="bg1"/>
          </a:solidFill>
        </p:spPr>
        <p:txBody>
          <a:bodyPr wrap="square" numCol="2">
            <a:spAutoFit/>
          </a:bodyPr>
          <a:lstStyle/>
          <a:p>
            <a:r>
              <a:rPr lang="en-US" sz="1200" dirty="0">
                <a:latin typeface="+mj-lt"/>
              </a:rPr>
              <a:t>1. </a:t>
            </a:r>
            <a:r>
              <a:rPr lang="en-US" sz="1200" dirty="0" err="1">
                <a:latin typeface="+mj-lt"/>
              </a:rPr>
              <a:t>Nioko</a:t>
            </a:r>
            <a:r>
              <a:rPr lang="en-US" sz="1200" dirty="0">
                <a:latin typeface="+mj-lt"/>
              </a:rPr>
              <a:t> II, Burkina Faso. </a:t>
            </a:r>
          </a:p>
          <a:p>
            <a:r>
              <a:rPr lang="en-US" sz="1200" dirty="0">
                <a:latin typeface="+mj-lt"/>
              </a:rPr>
              <a:t>2. </a:t>
            </a:r>
            <a:r>
              <a:rPr lang="en-US" sz="1200" dirty="0" err="1">
                <a:latin typeface="+mj-lt"/>
              </a:rPr>
              <a:t>Polesgo</a:t>
            </a:r>
            <a:r>
              <a:rPr lang="en-US" sz="1200" dirty="0">
                <a:latin typeface="+mj-lt"/>
              </a:rPr>
              <a:t>, Burkina Faso. </a:t>
            </a:r>
          </a:p>
          <a:p>
            <a:r>
              <a:rPr lang="en-US" sz="1200" dirty="0">
                <a:latin typeface="+mj-lt"/>
              </a:rPr>
              <a:t>3. Ashanti </a:t>
            </a:r>
            <a:r>
              <a:rPr lang="en-US" sz="1200" dirty="0" err="1">
                <a:latin typeface="+mj-lt"/>
              </a:rPr>
              <a:t>Akim</a:t>
            </a:r>
            <a:r>
              <a:rPr lang="en-US" sz="1200" dirty="0">
                <a:latin typeface="+mj-lt"/>
              </a:rPr>
              <a:t> North, Ghana. </a:t>
            </a:r>
          </a:p>
          <a:p>
            <a:r>
              <a:rPr lang="en-US" sz="1200" dirty="0">
                <a:latin typeface="+mj-lt"/>
              </a:rPr>
              <a:t>4. </a:t>
            </a:r>
            <a:r>
              <a:rPr lang="en-US" sz="1200" dirty="0" err="1">
                <a:latin typeface="+mj-lt"/>
              </a:rPr>
              <a:t>Bandim</a:t>
            </a:r>
            <a:r>
              <a:rPr lang="en-US" sz="1200" dirty="0">
                <a:latin typeface="+mj-lt"/>
              </a:rPr>
              <a:t>, Guinea Bissau. </a:t>
            </a:r>
          </a:p>
          <a:p>
            <a:r>
              <a:rPr lang="en-US" sz="1200" b="1" dirty="0">
                <a:latin typeface="+mj-lt"/>
              </a:rPr>
              <a:t>5. Kibera, Kenya. </a:t>
            </a:r>
          </a:p>
          <a:p>
            <a:endParaRPr lang="en-US" sz="1200" dirty="0">
              <a:latin typeface="+mj-lt"/>
            </a:endParaRPr>
          </a:p>
          <a:p>
            <a:endParaRPr lang="en-US" sz="1200" dirty="0">
              <a:latin typeface="+mj-lt"/>
            </a:endParaRPr>
          </a:p>
          <a:p>
            <a:endParaRPr lang="en-US" sz="1200" dirty="0">
              <a:latin typeface="+mj-lt"/>
            </a:endParaRPr>
          </a:p>
          <a:p>
            <a:r>
              <a:rPr lang="en-US" sz="1200" dirty="0">
                <a:latin typeface="+mj-lt"/>
              </a:rPr>
              <a:t>6. Antananarivo, Madagascar. </a:t>
            </a:r>
          </a:p>
          <a:p>
            <a:r>
              <a:rPr lang="en-US" sz="1200" dirty="0">
                <a:latin typeface="+mj-lt"/>
              </a:rPr>
              <a:t>7. </a:t>
            </a:r>
            <a:r>
              <a:rPr lang="en-US" sz="1200" dirty="0" err="1">
                <a:latin typeface="+mj-lt"/>
              </a:rPr>
              <a:t>Imerintsiatosika</a:t>
            </a:r>
            <a:r>
              <a:rPr lang="en-US" sz="1200" dirty="0">
                <a:latin typeface="+mj-lt"/>
              </a:rPr>
              <a:t>, Madagascar. </a:t>
            </a:r>
          </a:p>
          <a:p>
            <a:r>
              <a:rPr lang="en-US" sz="1200" dirty="0">
                <a:latin typeface="+mj-lt"/>
              </a:rPr>
              <a:t>8. Moshi rural, Tanzania. </a:t>
            </a:r>
          </a:p>
          <a:p>
            <a:r>
              <a:rPr lang="en-US" sz="1200" dirty="0">
                <a:latin typeface="+mj-lt"/>
              </a:rPr>
              <a:t>9. Moshi urban, Tanzania </a:t>
            </a:r>
          </a:p>
        </p:txBody>
      </p:sp>
      <p:pic>
        <p:nvPicPr>
          <p:cNvPr id="14" name="Picture 13" descr="Fig2.tiff"/>
          <p:cNvPicPr>
            <a:picLocks noChangeAspect="1"/>
          </p:cNvPicPr>
          <p:nvPr/>
        </p:nvPicPr>
        <p:blipFill rotWithShape="1">
          <a:blip r:embed="rId4">
            <a:extLst>
              <a:ext uri="{28A0092B-C50C-407E-A947-70E740481C1C}">
                <a14:useLocalDpi xmlns:a14="http://schemas.microsoft.com/office/drawing/2010/main" val="0"/>
              </a:ext>
            </a:extLst>
          </a:blip>
          <a:srcRect l="44276" t="25720" r="35618" b="26283"/>
          <a:stretch/>
        </p:blipFill>
        <p:spPr>
          <a:xfrm>
            <a:off x="7302328" y="3018466"/>
            <a:ext cx="1418265" cy="1712866"/>
          </a:xfrm>
          <a:prstGeom prst="rect">
            <a:avLst/>
          </a:prstGeom>
          <a:ln>
            <a:solidFill>
              <a:schemeClr val="tx1"/>
            </a:solidFill>
          </a:ln>
        </p:spPr>
      </p:pic>
      <p:sp>
        <p:nvSpPr>
          <p:cNvPr id="15" name="5-Point Star 14"/>
          <p:cNvSpPr/>
          <p:nvPr/>
        </p:nvSpPr>
        <p:spPr bwMode="auto">
          <a:xfrm>
            <a:off x="8291155" y="3773299"/>
            <a:ext cx="215258" cy="203200"/>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baseline="-25000">
              <a:effectLst>
                <a:outerShdw blurRad="38100" dist="38100" dir="2700000" algn="tl">
                  <a:srgbClr val="000000">
                    <a:alpha val="43137"/>
                  </a:srgbClr>
                </a:outerShdw>
              </a:effectLst>
              <a:latin typeface="Arial" pitchFamily="-105" charset="0"/>
              <a:ea typeface="ＭＳ Ｐゴシック" pitchFamily="-105" charset="-128"/>
              <a:cs typeface="ＭＳ Ｐゴシック" pitchFamily="-105" charset="-128"/>
            </a:endParaRPr>
          </a:p>
        </p:txBody>
      </p:sp>
      <p:sp>
        <p:nvSpPr>
          <p:cNvPr id="16" name="Oval 15"/>
          <p:cNvSpPr/>
          <p:nvPr/>
        </p:nvSpPr>
        <p:spPr bwMode="auto">
          <a:xfrm>
            <a:off x="1655931" y="2331226"/>
            <a:ext cx="139220" cy="168008"/>
          </a:xfrm>
          <a:prstGeom prst="ellips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baseline="-25000">
              <a:effectLst>
                <a:outerShdw blurRad="38100" dist="38100" dir="2700000" algn="tl">
                  <a:srgbClr val="000000">
                    <a:alpha val="43137"/>
                  </a:srgbClr>
                </a:outerShdw>
              </a:effectLst>
              <a:latin typeface="Arial" pitchFamily="-105" charset="0"/>
              <a:ea typeface="ＭＳ Ｐゴシック" pitchFamily="-105" charset="-128"/>
              <a:cs typeface="ＭＳ Ｐゴシック" pitchFamily="-105" charset="-128"/>
            </a:endParaRPr>
          </a:p>
        </p:txBody>
      </p:sp>
      <p:sp>
        <p:nvSpPr>
          <p:cNvPr id="17" name="Oval 16"/>
          <p:cNvSpPr/>
          <p:nvPr/>
        </p:nvSpPr>
        <p:spPr bwMode="auto">
          <a:xfrm>
            <a:off x="3282372" y="2134731"/>
            <a:ext cx="156311" cy="168008"/>
          </a:xfrm>
          <a:prstGeom prst="ellips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baseline="-25000">
              <a:effectLst>
                <a:outerShdw blurRad="38100" dist="38100" dir="2700000" algn="tl">
                  <a:srgbClr val="000000">
                    <a:alpha val="43137"/>
                  </a:srgbClr>
                </a:outerShdw>
              </a:effectLst>
              <a:latin typeface="Arial" pitchFamily="-105" charset="0"/>
              <a:ea typeface="ＭＳ Ｐゴシック" pitchFamily="-105" charset="-128"/>
              <a:cs typeface="ＭＳ Ｐゴシック" pitchFamily="-105" charset="-128"/>
            </a:endParaRPr>
          </a:p>
        </p:txBody>
      </p:sp>
      <p:sp>
        <p:nvSpPr>
          <p:cNvPr id="18" name="Oval 17"/>
          <p:cNvSpPr/>
          <p:nvPr/>
        </p:nvSpPr>
        <p:spPr bwMode="auto">
          <a:xfrm>
            <a:off x="4769823" y="2095810"/>
            <a:ext cx="152456" cy="168008"/>
          </a:xfrm>
          <a:prstGeom prst="ellips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baseline="-25000">
              <a:effectLst>
                <a:outerShdw blurRad="38100" dist="38100" dir="2700000" algn="tl">
                  <a:srgbClr val="000000">
                    <a:alpha val="43137"/>
                  </a:srgbClr>
                </a:outerShdw>
              </a:effectLst>
              <a:latin typeface="Arial" pitchFamily="-105" charset="0"/>
              <a:ea typeface="ＭＳ Ｐゴシック" pitchFamily="-105" charset="-128"/>
              <a:cs typeface="ＭＳ Ｐゴシック" pitchFamily="-105" charset="-128"/>
            </a:endParaRPr>
          </a:p>
        </p:txBody>
      </p:sp>
      <p:sp>
        <p:nvSpPr>
          <p:cNvPr id="19" name="Oval 18"/>
          <p:cNvSpPr/>
          <p:nvPr/>
        </p:nvSpPr>
        <p:spPr bwMode="auto">
          <a:xfrm>
            <a:off x="5892237" y="2018020"/>
            <a:ext cx="162830" cy="186967"/>
          </a:xfrm>
          <a:prstGeom prst="ellips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baseline="-25000">
              <a:effectLst>
                <a:outerShdw blurRad="38100" dist="38100" dir="2700000" algn="tl">
                  <a:srgbClr val="000000">
                    <a:alpha val="43137"/>
                  </a:srgbClr>
                </a:outerShdw>
              </a:effectLst>
              <a:latin typeface="Arial" pitchFamily="-105"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19316304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Out-of-sample validation (TSAP sites)</a:t>
            </a:r>
            <a:endParaRPr lang="en-US" dirty="0"/>
          </a:p>
        </p:txBody>
      </p:sp>
      <p:pic>
        <p:nvPicPr>
          <p:cNvPr id="4" name="Content Placeholder 3" descr="Fig6.eps"/>
          <p:cNvPicPr>
            <a:picLocks noGrp="1" noChangeAspect="1"/>
          </p:cNvPicPr>
          <p:nvPr>
            <p:ph idx="1"/>
          </p:nvPr>
        </p:nvPicPr>
        <p:blipFill rotWithShape="1">
          <a:blip r:embed="rId3">
            <a:extLst>
              <a:ext uri="{28A0092B-C50C-407E-A947-70E740481C1C}">
                <a14:useLocalDpi xmlns:a14="http://schemas.microsoft.com/office/drawing/2010/main" val="0"/>
              </a:ext>
            </a:extLst>
          </a:blip>
          <a:srcRect t="-2257" b="-2795"/>
          <a:stretch/>
        </p:blipFill>
        <p:spPr>
          <a:xfrm>
            <a:off x="228484" y="1123571"/>
            <a:ext cx="6642497" cy="2389994"/>
          </a:xfrm>
        </p:spPr>
      </p:pic>
      <p:sp>
        <p:nvSpPr>
          <p:cNvPr id="5" name="Rectangle 4"/>
          <p:cNvSpPr/>
          <p:nvPr/>
        </p:nvSpPr>
        <p:spPr>
          <a:xfrm>
            <a:off x="228484" y="3655430"/>
            <a:ext cx="5348354" cy="1384995"/>
          </a:xfrm>
          <a:prstGeom prst="rect">
            <a:avLst/>
          </a:prstGeom>
          <a:solidFill>
            <a:schemeClr val="bg1"/>
          </a:solidFill>
        </p:spPr>
        <p:txBody>
          <a:bodyPr wrap="square" numCol="2">
            <a:spAutoFit/>
          </a:bodyPr>
          <a:lstStyle/>
          <a:p>
            <a:r>
              <a:rPr lang="en-US" sz="1200" dirty="0">
                <a:latin typeface="+mj-lt"/>
              </a:rPr>
              <a:t>1. </a:t>
            </a:r>
            <a:r>
              <a:rPr lang="en-US" sz="1200" dirty="0" err="1">
                <a:latin typeface="+mj-lt"/>
              </a:rPr>
              <a:t>Nioko</a:t>
            </a:r>
            <a:r>
              <a:rPr lang="en-US" sz="1200" dirty="0">
                <a:latin typeface="+mj-lt"/>
              </a:rPr>
              <a:t> II, Burkina Faso. </a:t>
            </a:r>
          </a:p>
          <a:p>
            <a:r>
              <a:rPr lang="en-US" sz="1200" dirty="0">
                <a:latin typeface="+mj-lt"/>
              </a:rPr>
              <a:t>2. </a:t>
            </a:r>
            <a:r>
              <a:rPr lang="en-US" sz="1200" dirty="0" err="1">
                <a:latin typeface="+mj-lt"/>
              </a:rPr>
              <a:t>Polesgo</a:t>
            </a:r>
            <a:r>
              <a:rPr lang="en-US" sz="1200" dirty="0">
                <a:latin typeface="+mj-lt"/>
              </a:rPr>
              <a:t>, Burkina Faso. </a:t>
            </a:r>
          </a:p>
          <a:p>
            <a:r>
              <a:rPr lang="en-US" sz="1200" dirty="0">
                <a:latin typeface="+mj-lt"/>
              </a:rPr>
              <a:t>3. Ashanti </a:t>
            </a:r>
            <a:r>
              <a:rPr lang="en-US" sz="1200" dirty="0" err="1">
                <a:latin typeface="+mj-lt"/>
              </a:rPr>
              <a:t>Akim</a:t>
            </a:r>
            <a:r>
              <a:rPr lang="en-US" sz="1200" dirty="0">
                <a:latin typeface="+mj-lt"/>
              </a:rPr>
              <a:t> North, Ghana. </a:t>
            </a:r>
          </a:p>
          <a:p>
            <a:r>
              <a:rPr lang="en-US" sz="1200" dirty="0">
                <a:latin typeface="+mj-lt"/>
              </a:rPr>
              <a:t>4. </a:t>
            </a:r>
            <a:r>
              <a:rPr lang="en-US" sz="1200" dirty="0" err="1">
                <a:latin typeface="+mj-lt"/>
              </a:rPr>
              <a:t>Bandim</a:t>
            </a:r>
            <a:r>
              <a:rPr lang="en-US" sz="1200" dirty="0">
                <a:latin typeface="+mj-lt"/>
              </a:rPr>
              <a:t>, Guinea Bissau. </a:t>
            </a:r>
          </a:p>
          <a:p>
            <a:r>
              <a:rPr lang="en-US" sz="1200" dirty="0">
                <a:latin typeface="+mj-lt"/>
              </a:rPr>
              <a:t>5. Kibera, Kenya. </a:t>
            </a:r>
          </a:p>
          <a:p>
            <a:endParaRPr lang="en-US" sz="1200" dirty="0">
              <a:latin typeface="+mj-lt"/>
            </a:endParaRPr>
          </a:p>
          <a:p>
            <a:endParaRPr lang="en-US" sz="1200" dirty="0">
              <a:latin typeface="+mj-lt"/>
            </a:endParaRPr>
          </a:p>
          <a:p>
            <a:endParaRPr lang="en-US" sz="1200" dirty="0">
              <a:latin typeface="+mj-lt"/>
            </a:endParaRPr>
          </a:p>
          <a:p>
            <a:r>
              <a:rPr lang="en-US" sz="1200" b="1" dirty="0">
                <a:latin typeface="+mj-lt"/>
              </a:rPr>
              <a:t>6. Antananarivo, Madagascar. </a:t>
            </a:r>
          </a:p>
          <a:p>
            <a:r>
              <a:rPr lang="en-US" sz="1200" b="1" dirty="0">
                <a:latin typeface="+mj-lt"/>
              </a:rPr>
              <a:t>7. </a:t>
            </a:r>
            <a:r>
              <a:rPr lang="en-US" sz="1200" b="1" dirty="0" err="1">
                <a:latin typeface="+mj-lt"/>
              </a:rPr>
              <a:t>Imerintsiatosika</a:t>
            </a:r>
            <a:r>
              <a:rPr lang="en-US" sz="1200" b="1" dirty="0">
                <a:latin typeface="+mj-lt"/>
              </a:rPr>
              <a:t>, Madagascar. </a:t>
            </a:r>
          </a:p>
          <a:p>
            <a:r>
              <a:rPr lang="en-US" sz="1200" dirty="0">
                <a:latin typeface="+mj-lt"/>
              </a:rPr>
              <a:t>8. Moshi rural, Tanzania. </a:t>
            </a:r>
          </a:p>
          <a:p>
            <a:r>
              <a:rPr lang="en-US" sz="1200" dirty="0">
                <a:latin typeface="+mj-lt"/>
              </a:rPr>
              <a:t>9. Moshi urban, Tanzania </a:t>
            </a:r>
          </a:p>
        </p:txBody>
      </p:sp>
      <p:pic>
        <p:nvPicPr>
          <p:cNvPr id="14" name="Picture 13" descr="Fig2.tiff"/>
          <p:cNvPicPr>
            <a:picLocks noChangeAspect="1"/>
          </p:cNvPicPr>
          <p:nvPr/>
        </p:nvPicPr>
        <p:blipFill rotWithShape="1">
          <a:blip r:embed="rId4">
            <a:extLst>
              <a:ext uri="{28A0092B-C50C-407E-A947-70E740481C1C}">
                <a14:useLocalDpi xmlns:a14="http://schemas.microsoft.com/office/drawing/2010/main" val="0"/>
              </a:ext>
            </a:extLst>
          </a:blip>
          <a:srcRect l="44276" t="25720" r="35618" b="26283"/>
          <a:stretch/>
        </p:blipFill>
        <p:spPr>
          <a:xfrm>
            <a:off x="7302328" y="3018466"/>
            <a:ext cx="1418265" cy="1712866"/>
          </a:xfrm>
          <a:prstGeom prst="rect">
            <a:avLst/>
          </a:prstGeom>
          <a:ln>
            <a:solidFill>
              <a:schemeClr val="tx1"/>
            </a:solidFill>
          </a:ln>
        </p:spPr>
      </p:pic>
      <p:sp>
        <p:nvSpPr>
          <p:cNvPr id="15" name="5-Point Star 14"/>
          <p:cNvSpPr/>
          <p:nvPr/>
        </p:nvSpPr>
        <p:spPr bwMode="auto">
          <a:xfrm>
            <a:off x="8505335" y="4150630"/>
            <a:ext cx="215258" cy="203200"/>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baseline="-25000">
              <a:effectLst>
                <a:outerShdw blurRad="38100" dist="38100" dir="2700000" algn="tl">
                  <a:srgbClr val="000000">
                    <a:alpha val="43137"/>
                  </a:srgbClr>
                </a:outerShdw>
              </a:effectLst>
              <a:latin typeface="Arial" pitchFamily="-105" charset="0"/>
              <a:ea typeface="ＭＳ Ｐゴシック" pitchFamily="-105" charset="-128"/>
              <a:cs typeface="ＭＳ Ｐゴシック" pitchFamily="-105" charset="-128"/>
            </a:endParaRPr>
          </a:p>
        </p:txBody>
      </p:sp>
      <p:sp>
        <p:nvSpPr>
          <p:cNvPr id="11" name="Oval 10"/>
          <p:cNvSpPr/>
          <p:nvPr/>
        </p:nvSpPr>
        <p:spPr bwMode="auto">
          <a:xfrm>
            <a:off x="910217" y="2337580"/>
            <a:ext cx="241442" cy="129491"/>
          </a:xfrm>
          <a:prstGeom prst="ellips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baseline="-25000">
              <a:effectLst>
                <a:outerShdw blurRad="38100" dist="38100" dir="2700000" algn="tl">
                  <a:srgbClr val="000000">
                    <a:alpha val="43137"/>
                  </a:srgbClr>
                </a:outerShdw>
              </a:effectLst>
              <a:latin typeface="Arial" pitchFamily="-105" charset="0"/>
              <a:ea typeface="ＭＳ Ｐゴシック" pitchFamily="-105" charset="-128"/>
              <a:cs typeface="ＭＳ Ｐゴシック" pitchFamily="-105" charset="-128"/>
            </a:endParaRPr>
          </a:p>
        </p:txBody>
      </p:sp>
      <p:sp>
        <p:nvSpPr>
          <p:cNvPr id="12" name="Oval 11"/>
          <p:cNvSpPr/>
          <p:nvPr/>
        </p:nvSpPr>
        <p:spPr bwMode="auto">
          <a:xfrm>
            <a:off x="5790285" y="2045071"/>
            <a:ext cx="124054" cy="168008"/>
          </a:xfrm>
          <a:prstGeom prst="ellips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baseline="-25000">
              <a:effectLst>
                <a:outerShdw blurRad="38100" dist="38100" dir="2700000" algn="tl">
                  <a:srgbClr val="000000">
                    <a:alpha val="43137"/>
                  </a:srgbClr>
                </a:outerShdw>
              </a:effectLst>
              <a:latin typeface="Arial" pitchFamily="-105" charset="0"/>
              <a:ea typeface="ＭＳ Ｐゴシック" pitchFamily="-105" charset="-128"/>
              <a:cs typeface="ＭＳ Ｐゴシック" pitchFamily="-105" charset="-128"/>
            </a:endParaRPr>
          </a:p>
        </p:txBody>
      </p:sp>
      <p:sp>
        <p:nvSpPr>
          <p:cNvPr id="13" name="Oval 12"/>
          <p:cNvSpPr/>
          <p:nvPr/>
        </p:nvSpPr>
        <p:spPr bwMode="auto">
          <a:xfrm>
            <a:off x="2443817" y="1951122"/>
            <a:ext cx="156311" cy="168008"/>
          </a:xfrm>
          <a:prstGeom prst="ellips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baseline="-25000">
              <a:effectLst>
                <a:outerShdw blurRad="38100" dist="38100" dir="2700000" algn="tl">
                  <a:srgbClr val="000000">
                    <a:alpha val="43137"/>
                  </a:srgbClr>
                </a:outerShdw>
              </a:effectLst>
              <a:latin typeface="Arial" pitchFamily="-105" charset="0"/>
              <a:ea typeface="ＭＳ Ｐゴシック" pitchFamily="-105" charset="-128"/>
              <a:cs typeface="ＭＳ Ｐゴシック" pitchFamily="-105" charset="-128"/>
            </a:endParaRPr>
          </a:p>
        </p:txBody>
      </p:sp>
      <p:sp>
        <p:nvSpPr>
          <p:cNvPr id="20" name="Oval 19"/>
          <p:cNvSpPr/>
          <p:nvPr/>
        </p:nvSpPr>
        <p:spPr bwMode="auto">
          <a:xfrm>
            <a:off x="4462187" y="1951122"/>
            <a:ext cx="279852" cy="168008"/>
          </a:xfrm>
          <a:prstGeom prst="ellips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baseline="-25000">
              <a:effectLst>
                <a:outerShdw blurRad="38100" dist="38100" dir="2700000" algn="tl">
                  <a:srgbClr val="000000">
                    <a:alpha val="43137"/>
                  </a:srgbClr>
                </a:outerShdw>
              </a:effectLst>
              <a:latin typeface="Arial" pitchFamily="-105" charset="0"/>
              <a:ea typeface="ＭＳ Ｐゴシック" pitchFamily="-105" charset="-128"/>
              <a:cs typeface="ＭＳ Ｐゴシック" pitchFamily="-105" charset="-128"/>
            </a:endParaRPr>
          </a:p>
        </p:txBody>
      </p:sp>
      <p:sp>
        <p:nvSpPr>
          <p:cNvPr id="21" name="Oval 20"/>
          <p:cNvSpPr/>
          <p:nvPr/>
        </p:nvSpPr>
        <p:spPr bwMode="auto">
          <a:xfrm>
            <a:off x="5914338" y="2213079"/>
            <a:ext cx="80129" cy="186967"/>
          </a:xfrm>
          <a:prstGeom prst="ellips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baseline="-25000">
              <a:effectLst>
                <a:outerShdw blurRad="38100" dist="38100" dir="2700000" algn="tl">
                  <a:srgbClr val="000000">
                    <a:alpha val="43137"/>
                  </a:srgbClr>
                </a:outerShdw>
              </a:effectLst>
              <a:latin typeface="Arial" pitchFamily="-105"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17464308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Out-of-sample validation (TSAP sites)</a:t>
            </a:r>
            <a:endParaRPr lang="en-US" dirty="0"/>
          </a:p>
        </p:txBody>
      </p:sp>
      <p:pic>
        <p:nvPicPr>
          <p:cNvPr id="4" name="Content Placeholder 3" descr="Fig6.eps"/>
          <p:cNvPicPr>
            <a:picLocks noGrp="1" noChangeAspect="1"/>
          </p:cNvPicPr>
          <p:nvPr>
            <p:ph idx="1"/>
          </p:nvPr>
        </p:nvPicPr>
        <p:blipFill rotWithShape="1">
          <a:blip r:embed="rId3">
            <a:extLst>
              <a:ext uri="{28A0092B-C50C-407E-A947-70E740481C1C}">
                <a14:useLocalDpi xmlns:a14="http://schemas.microsoft.com/office/drawing/2010/main" val="0"/>
              </a:ext>
            </a:extLst>
          </a:blip>
          <a:srcRect t="-2257" b="-2795"/>
          <a:stretch/>
        </p:blipFill>
        <p:spPr>
          <a:xfrm>
            <a:off x="228484" y="1123571"/>
            <a:ext cx="6642497" cy="2389994"/>
          </a:xfrm>
        </p:spPr>
      </p:pic>
      <p:sp>
        <p:nvSpPr>
          <p:cNvPr id="5" name="Rectangle 4"/>
          <p:cNvSpPr/>
          <p:nvPr/>
        </p:nvSpPr>
        <p:spPr>
          <a:xfrm>
            <a:off x="228484" y="3655430"/>
            <a:ext cx="5348354" cy="1384995"/>
          </a:xfrm>
          <a:prstGeom prst="rect">
            <a:avLst/>
          </a:prstGeom>
          <a:solidFill>
            <a:schemeClr val="bg1"/>
          </a:solidFill>
        </p:spPr>
        <p:txBody>
          <a:bodyPr wrap="square" numCol="2">
            <a:spAutoFit/>
          </a:bodyPr>
          <a:lstStyle/>
          <a:p>
            <a:r>
              <a:rPr lang="en-US" sz="1200" dirty="0">
                <a:latin typeface="+mj-lt"/>
              </a:rPr>
              <a:t>1. </a:t>
            </a:r>
            <a:r>
              <a:rPr lang="en-US" sz="1200" dirty="0" err="1">
                <a:latin typeface="+mj-lt"/>
              </a:rPr>
              <a:t>Nioko</a:t>
            </a:r>
            <a:r>
              <a:rPr lang="en-US" sz="1200" dirty="0">
                <a:latin typeface="+mj-lt"/>
              </a:rPr>
              <a:t> II, Burkina Faso. </a:t>
            </a:r>
          </a:p>
          <a:p>
            <a:r>
              <a:rPr lang="en-US" sz="1200" dirty="0">
                <a:latin typeface="+mj-lt"/>
              </a:rPr>
              <a:t>2. </a:t>
            </a:r>
            <a:r>
              <a:rPr lang="en-US" sz="1200" dirty="0" err="1">
                <a:latin typeface="+mj-lt"/>
              </a:rPr>
              <a:t>Polesgo</a:t>
            </a:r>
            <a:r>
              <a:rPr lang="en-US" sz="1200" dirty="0">
                <a:latin typeface="+mj-lt"/>
              </a:rPr>
              <a:t>, Burkina Faso. </a:t>
            </a:r>
          </a:p>
          <a:p>
            <a:r>
              <a:rPr lang="en-US" sz="1200" dirty="0">
                <a:latin typeface="+mj-lt"/>
              </a:rPr>
              <a:t>3. Ashanti </a:t>
            </a:r>
            <a:r>
              <a:rPr lang="en-US" sz="1200" dirty="0" err="1">
                <a:latin typeface="+mj-lt"/>
              </a:rPr>
              <a:t>Akim</a:t>
            </a:r>
            <a:r>
              <a:rPr lang="en-US" sz="1200" dirty="0">
                <a:latin typeface="+mj-lt"/>
              </a:rPr>
              <a:t> North, Ghana. </a:t>
            </a:r>
          </a:p>
          <a:p>
            <a:r>
              <a:rPr lang="en-US" sz="1200" dirty="0">
                <a:latin typeface="+mj-lt"/>
              </a:rPr>
              <a:t>4. </a:t>
            </a:r>
            <a:r>
              <a:rPr lang="en-US" sz="1200" dirty="0" err="1">
                <a:latin typeface="+mj-lt"/>
              </a:rPr>
              <a:t>Bandim</a:t>
            </a:r>
            <a:r>
              <a:rPr lang="en-US" sz="1200" dirty="0">
                <a:latin typeface="+mj-lt"/>
              </a:rPr>
              <a:t>, Guinea Bissau. </a:t>
            </a:r>
          </a:p>
          <a:p>
            <a:r>
              <a:rPr lang="en-US" sz="1200" dirty="0">
                <a:latin typeface="+mj-lt"/>
              </a:rPr>
              <a:t>5. Kibera, Kenya. </a:t>
            </a:r>
          </a:p>
          <a:p>
            <a:endParaRPr lang="en-US" sz="1200" dirty="0">
              <a:latin typeface="+mj-lt"/>
            </a:endParaRPr>
          </a:p>
          <a:p>
            <a:endParaRPr lang="en-US" sz="1200" dirty="0">
              <a:latin typeface="+mj-lt"/>
            </a:endParaRPr>
          </a:p>
          <a:p>
            <a:endParaRPr lang="en-US" sz="1200" dirty="0">
              <a:latin typeface="+mj-lt"/>
            </a:endParaRPr>
          </a:p>
          <a:p>
            <a:r>
              <a:rPr lang="en-US" sz="1200" dirty="0">
                <a:latin typeface="+mj-lt"/>
              </a:rPr>
              <a:t>6. Antananarivo, Madagascar. </a:t>
            </a:r>
          </a:p>
          <a:p>
            <a:r>
              <a:rPr lang="en-US" sz="1200" dirty="0">
                <a:latin typeface="+mj-lt"/>
              </a:rPr>
              <a:t>7. </a:t>
            </a:r>
            <a:r>
              <a:rPr lang="en-US" sz="1200" dirty="0" err="1">
                <a:latin typeface="+mj-lt"/>
              </a:rPr>
              <a:t>Imerintsiatosika</a:t>
            </a:r>
            <a:r>
              <a:rPr lang="en-US" sz="1200" dirty="0">
                <a:latin typeface="+mj-lt"/>
              </a:rPr>
              <a:t>, Madagascar. </a:t>
            </a:r>
          </a:p>
          <a:p>
            <a:r>
              <a:rPr lang="en-US" sz="1200" b="1" dirty="0">
                <a:latin typeface="+mj-lt"/>
              </a:rPr>
              <a:t>8. Moshi rural, Tanzania. </a:t>
            </a:r>
          </a:p>
          <a:p>
            <a:r>
              <a:rPr lang="en-US" sz="1200" b="1" dirty="0">
                <a:latin typeface="+mj-lt"/>
              </a:rPr>
              <a:t>9. Moshi urban, Tanzania </a:t>
            </a:r>
          </a:p>
        </p:txBody>
      </p:sp>
      <p:pic>
        <p:nvPicPr>
          <p:cNvPr id="14" name="Picture 13" descr="Fig2.tiff"/>
          <p:cNvPicPr>
            <a:picLocks noChangeAspect="1"/>
          </p:cNvPicPr>
          <p:nvPr/>
        </p:nvPicPr>
        <p:blipFill rotWithShape="1">
          <a:blip r:embed="rId4">
            <a:extLst>
              <a:ext uri="{28A0092B-C50C-407E-A947-70E740481C1C}">
                <a14:useLocalDpi xmlns:a14="http://schemas.microsoft.com/office/drawing/2010/main" val="0"/>
              </a:ext>
            </a:extLst>
          </a:blip>
          <a:srcRect l="44276" t="25720" r="35618" b="26283"/>
          <a:stretch/>
        </p:blipFill>
        <p:spPr>
          <a:xfrm>
            <a:off x="7302328" y="3018466"/>
            <a:ext cx="1418265" cy="1712866"/>
          </a:xfrm>
          <a:prstGeom prst="rect">
            <a:avLst/>
          </a:prstGeom>
          <a:ln>
            <a:solidFill>
              <a:schemeClr val="tx1"/>
            </a:solidFill>
          </a:ln>
        </p:spPr>
      </p:pic>
      <p:sp>
        <p:nvSpPr>
          <p:cNvPr id="15" name="5-Point Star 14"/>
          <p:cNvSpPr/>
          <p:nvPr/>
        </p:nvSpPr>
        <p:spPr bwMode="auto">
          <a:xfrm>
            <a:off x="8292684" y="3843000"/>
            <a:ext cx="215258" cy="203200"/>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baseline="-25000">
              <a:effectLst>
                <a:outerShdw blurRad="38100" dist="38100" dir="2700000" algn="tl">
                  <a:srgbClr val="000000">
                    <a:alpha val="43137"/>
                  </a:srgbClr>
                </a:outerShdw>
              </a:effectLst>
              <a:latin typeface="Arial" pitchFamily="-105" charset="0"/>
              <a:ea typeface="ＭＳ Ｐゴシック" pitchFamily="-105" charset="-128"/>
              <a:cs typeface="ＭＳ Ｐゴシック" pitchFamily="-105" charset="-128"/>
            </a:endParaRPr>
          </a:p>
        </p:txBody>
      </p:sp>
      <p:sp>
        <p:nvSpPr>
          <p:cNvPr id="16" name="Oval 15"/>
          <p:cNvSpPr/>
          <p:nvPr/>
        </p:nvSpPr>
        <p:spPr bwMode="auto">
          <a:xfrm>
            <a:off x="910216" y="2244938"/>
            <a:ext cx="241442" cy="129491"/>
          </a:xfrm>
          <a:prstGeom prst="ellips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baseline="-25000">
              <a:effectLst>
                <a:outerShdw blurRad="38100" dist="38100" dir="2700000" algn="tl">
                  <a:srgbClr val="000000">
                    <a:alpha val="43137"/>
                  </a:srgbClr>
                </a:outerShdw>
              </a:effectLst>
              <a:latin typeface="Arial" pitchFamily="-105" charset="0"/>
              <a:ea typeface="ＭＳ Ｐゴシック" pitchFamily="-105" charset="-128"/>
              <a:cs typeface="ＭＳ Ｐゴシック" pitchFamily="-105" charset="-128"/>
            </a:endParaRPr>
          </a:p>
        </p:txBody>
      </p:sp>
      <p:sp>
        <p:nvSpPr>
          <p:cNvPr id="17" name="Oval 16"/>
          <p:cNvSpPr/>
          <p:nvPr/>
        </p:nvSpPr>
        <p:spPr bwMode="auto">
          <a:xfrm>
            <a:off x="4573854" y="2067173"/>
            <a:ext cx="124054" cy="168008"/>
          </a:xfrm>
          <a:prstGeom prst="ellips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baseline="-25000">
              <a:effectLst>
                <a:outerShdw blurRad="38100" dist="38100" dir="2700000" algn="tl">
                  <a:srgbClr val="000000">
                    <a:alpha val="43137"/>
                  </a:srgbClr>
                </a:outerShdw>
              </a:effectLst>
              <a:latin typeface="Arial" pitchFamily="-105" charset="0"/>
              <a:ea typeface="ＭＳ Ｐゴシック" pitchFamily="-105" charset="-128"/>
              <a:cs typeface="ＭＳ Ｐゴシック" pitchFamily="-105" charset="-128"/>
            </a:endParaRPr>
          </a:p>
        </p:txBody>
      </p:sp>
      <p:sp>
        <p:nvSpPr>
          <p:cNvPr id="18" name="Oval 17"/>
          <p:cNvSpPr/>
          <p:nvPr/>
        </p:nvSpPr>
        <p:spPr bwMode="auto">
          <a:xfrm>
            <a:off x="2443816" y="2065017"/>
            <a:ext cx="156311" cy="168008"/>
          </a:xfrm>
          <a:prstGeom prst="ellips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baseline="-25000">
              <a:effectLst>
                <a:outerShdw blurRad="38100" dist="38100" dir="2700000" algn="tl">
                  <a:srgbClr val="000000">
                    <a:alpha val="43137"/>
                  </a:srgbClr>
                </a:outerShdw>
              </a:effectLst>
              <a:latin typeface="Arial" pitchFamily="-105" charset="0"/>
              <a:ea typeface="ＭＳ Ｐゴシック" pitchFamily="-105" charset="-128"/>
              <a:cs typeface="ＭＳ Ｐゴシック" pitchFamily="-105" charset="-128"/>
            </a:endParaRPr>
          </a:p>
        </p:txBody>
      </p:sp>
      <p:sp>
        <p:nvSpPr>
          <p:cNvPr id="19" name="Oval 18"/>
          <p:cNvSpPr/>
          <p:nvPr/>
        </p:nvSpPr>
        <p:spPr bwMode="auto">
          <a:xfrm>
            <a:off x="4347428" y="2065017"/>
            <a:ext cx="111707" cy="148744"/>
          </a:xfrm>
          <a:prstGeom prst="ellips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baseline="-25000">
              <a:effectLst>
                <a:outerShdw blurRad="38100" dist="38100" dir="2700000" algn="tl">
                  <a:srgbClr val="000000">
                    <a:alpha val="43137"/>
                  </a:srgbClr>
                </a:outerShdw>
              </a:effectLst>
              <a:latin typeface="Arial" pitchFamily="-105" charset="0"/>
              <a:ea typeface="ＭＳ Ｐゴシック" pitchFamily="-105" charset="-128"/>
              <a:cs typeface="ＭＳ Ｐゴシック" pitchFamily="-105" charset="-128"/>
            </a:endParaRPr>
          </a:p>
        </p:txBody>
      </p:sp>
      <p:sp>
        <p:nvSpPr>
          <p:cNvPr id="22" name="Oval 21"/>
          <p:cNvSpPr/>
          <p:nvPr/>
        </p:nvSpPr>
        <p:spPr bwMode="auto">
          <a:xfrm>
            <a:off x="3372871" y="2045753"/>
            <a:ext cx="156311" cy="168008"/>
          </a:xfrm>
          <a:prstGeom prst="ellips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baseline="-25000">
              <a:effectLst>
                <a:outerShdw blurRad="38100" dist="38100" dir="2700000" algn="tl">
                  <a:srgbClr val="000000">
                    <a:alpha val="43137"/>
                  </a:srgbClr>
                </a:outerShdw>
              </a:effectLst>
              <a:latin typeface="Arial" pitchFamily="-105" charset="0"/>
              <a:ea typeface="ＭＳ Ｐゴシック" pitchFamily="-105" charset="-128"/>
              <a:cs typeface="ＭＳ Ｐゴシック" pitchFamily="-105" charset="-128"/>
            </a:endParaRPr>
          </a:p>
        </p:txBody>
      </p:sp>
      <p:sp>
        <p:nvSpPr>
          <p:cNvPr id="23" name="Oval 22"/>
          <p:cNvSpPr/>
          <p:nvPr/>
        </p:nvSpPr>
        <p:spPr bwMode="auto">
          <a:xfrm>
            <a:off x="6028637" y="2154418"/>
            <a:ext cx="80129" cy="186967"/>
          </a:xfrm>
          <a:prstGeom prst="ellips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baseline="-25000">
              <a:effectLst>
                <a:outerShdw blurRad="38100" dist="38100" dir="2700000" algn="tl">
                  <a:srgbClr val="000000">
                    <a:alpha val="43137"/>
                  </a:srgbClr>
                </a:outerShdw>
              </a:effectLst>
              <a:latin typeface="Arial" pitchFamily="-105"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15280795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Impact of vaccination vs incidence</a:t>
            </a:r>
            <a:endParaRPr lang="en-US"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6511" y="1200150"/>
            <a:ext cx="7870978" cy="3394075"/>
          </a:xfrm>
          <a:prstGeom prst="rect">
            <a:avLst/>
          </a:prstGeom>
          <a:noFill/>
          <a:ln>
            <a:noFill/>
          </a:ln>
        </p:spPr>
      </p:pic>
    </p:spTree>
    <p:extLst>
      <p:ext uri="{BB962C8B-B14F-4D97-AF65-F5344CB8AC3E}">
        <p14:creationId xmlns:p14="http://schemas.microsoft.com/office/powerpoint/2010/main" val="15902444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7328"/>
            <a:ext cx="4654569" cy="2354822"/>
          </a:xfrm>
          <a:prstGeom prst="rect">
            <a:avLst/>
          </a:prstGeom>
        </p:spPr>
      </p:pic>
      <p:sp>
        <p:nvSpPr>
          <p:cNvPr id="2" name="Content Placeholder 1"/>
          <p:cNvSpPr>
            <a:spLocks noGrp="1"/>
          </p:cNvSpPr>
          <p:nvPr>
            <p:ph idx="1"/>
          </p:nvPr>
        </p:nvSpPr>
        <p:spPr>
          <a:xfrm>
            <a:off x="4654569" y="1313411"/>
            <a:ext cx="4356427" cy="3281212"/>
          </a:xfrm>
        </p:spPr>
        <p:txBody>
          <a:bodyPr/>
          <a:lstStyle/>
          <a:p>
            <a:r>
              <a:rPr lang="en-US" sz="2400" dirty="0" smtClean="0">
                <a:solidFill>
                  <a:schemeClr val="tx1"/>
                </a:solidFill>
              </a:rPr>
              <a:t>Prior to 2017, there were only 32 population-based studies of typhoid incidence</a:t>
            </a:r>
          </a:p>
          <a:p>
            <a:pPr lvl="1"/>
            <a:r>
              <a:rPr lang="en-US" sz="1800" dirty="0" smtClean="0">
                <a:solidFill>
                  <a:schemeClr val="tx1"/>
                </a:solidFill>
              </a:rPr>
              <a:t>From 22 sites in 14 countries</a:t>
            </a:r>
          </a:p>
          <a:p>
            <a:r>
              <a:rPr lang="en-US" sz="2400" dirty="0" smtClean="0">
                <a:solidFill>
                  <a:schemeClr val="tx1"/>
                </a:solidFill>
              </a:rPr>
              <a:t>Typhoid Surveillance in Africa Program (TSAP) contributed additional 13 sites in 10 countries in Africa</a:t>
            </a:r>
          </a:p>
        </p:txBody>
      </p:sp>
      <p:sp>
        <p:nvSpPr>
          <p:cNvPr id="3" name="Title 2"/>
          <p:cNvSpPr>
            <a:spLocks noGrp="1"/>
          </p:cNvSpPr>
          <p:nvPr>
            <p:ph type="title"/>
          </p:nvPr>
        </p:nvSpPr>
        <p:spPr/>
        <p:txBody>
          <a:bodyPr/>
          <a:lstStyle/>
          <a:p>
            <a:r>
              <a:rPr lang="en-US" dirty="0" smtClean="0"/>
              <a:t>Measuring (&amp; modeling) typhoid incidence</a:t>
            </a:r>
            <a:endParaRPr lang="en-US" dirty="0"/>
          </a:p>
        </p:txBody>
      </p:sp>
    </p:spTree>
    <p:extLst>
      <p:ext uri="{BB962C8B-B14F-4D97-AF65-F5344CB8AC3E}">
        <p14:creationId xmlns:p14="http://schemas.microsoft.com/office/powerpoint/2010/main" val="3487469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Our approach </a:t>
            </a:r>
            <a:endParaRPr lang="en-US" dirty="0"/>
          </a:p>
        </p:txBody>
      </p:sp>
      <p:pic>
        <p:nvPicPr>
          <p:cNvPr id="4" name="Picture 3" descr="Fig3.tif"/>
          <p:cNvPicPr>
            <a:picLocks noChangeAspect="1"/>
          </p:cNvPicPr>
          <p:nvPr/>
        </p:nvPicPr>
        <p:blipFill rotWithShape="1">
          <a:blip r:embed="rId2">
            <a:extLst>
              <a:ext uri="{28A0092B-C50C-407E-A947-70E740481C1C}">
                <a14:useLocalDpi xmlns:a14="http://schemas.microsoft.com/office/drawing/2010/main" val="0"/>
              </a:ext>
            </a:extLst>
          </a:blip>
          <a:srcRect t="1919" b="61651"/>
          <a:stretch/>
        </p:blipFill>
        <p:spPr>
          <a:xfrm>
            <a:off x="1" y="1645920"/>
            <a:ext cx="4886918" cy="2560320"/>
          </a:xfrm>
          <a:prstGeom prst="rect">
            <a:avLst/>
          </a:prstGeom>
        </p:spPr>
      </p:pic>
      <p:cxnSp>
        <p:nvCxnSpPr>
          <p:cNvPr id="5" name="Straight Arrow Connector 4"/>
          <p:cNvCxnSpPr/>
          <p:nvPr/>
        </p:nvCxnSpPr>
        <p:spPr bwMode="auto">
          <a:xfrm flipV="1">
            <a:off x="477018" y="2094808"/>
            <a:ext cx="457199" cy="1"/>
          </a:xfrm>
          <a:prstGeom prst="straightConnector1">
            <a:avLst/>
          </a:prstGeom>
          <a:solidFill>
            <a:schemeClr val="accent1"/>
          </a:solidFill>
          <a:ln w="9525" cap="flat" cmpd="sng" algn="ctr">
            <a:solidFill>
              <a:srgbClr val="C00000"/>
            </a:solidFill>
            <a:prstDash val="solid"/>
            <a:round/>
            <a:headEnd type="none" w="med" len="med"/>
            <a:tailEnd type="arrow"/>
          </a:ln>
          <a:effectLst/>
        </p:spPr>
      </p:cxnSp>
      <p:sp>
        <p:nvSpPr>
          <p:cNvPr id="12" name="Rectangle 11"/>
          <p:cNvSpPr/>
          <p:nvPr/>
        </p:nvSpPr>
        <p:spPr bwMode="auto">
          <a:xfrm flipV="1">
            <a:off x="5924" y="4011550"/>
            <a:ext cx="1508967" cy="38888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a:ln>
                <a:noFill/>
              </a:ln>
              <a:solidFill>
                <a:schemeClr val="tx1"/>
              </a:solidFill>
              <a:effectLst>
                <a:outerShdw blurRad="38100" dist="38100" dir="2700000" algn="tl">
                  <a:srgbClr val="000000">
                    <a:alpha val="43137"/>
                  </a:srgbClr>
                </a:outerShdw>
              </a:effectLst>
              <a:latin typeface="Arial" pitchFamily="-105" charset="0"/>
              <a:ea typeface="ＭＳ Ｐゴシック" pitchFamily="-105" charset="-128"/>
              <a:cs typeface="ＭＳ Ｐゴシック" pitchFamily="-105" charset="-128"/>
            </a:endParaRPr>
          </a:p>
        </p:txBody>
      </p:sp>
      <p:cxnSp>
        <p:nvCxnSpPr>
          <p:cNvPr id="20" name="Straight Arrow Connector 19"/>
          <p:cNvCxnSpPr/>
          <p:nvPr/>
        </p:nvCxnSpPr>
        <p:spPr bwMode="auto">
          <a:xfrm flipV="1">
            <a:off x="281668" y="2543697"/>
            <a:ext cx="457199" cy="1"/>
          </a:xfrm>
          <a:prstGeom prst="straightConnector1">
            <a:avLst/>
          </a:prstGeom>
          <a:solidFill>
            <a:schemeClr val="accent1"/>
          </a:solidFill>
          <a:ln w="9525" cap="flat" cmpd="sng" algn="ctr">
            <a:solidFill>
              <a:srgbClr val="C00000"/>
            </a:solidFill>
            <a:prstDash val="solid"/>
            <a:round/>
            <a:headEnd type="none" w="med" len="med"/>
            <a:tailEnd type="arrow"/>
          </a:ln>
          <a:effectLst/>
        </p:spPr>
      </p:cxnSp>
      <p:cxnSp>
        <p:nvCxnSpPr>
          <p:cNvPr id="21" name="Straight Arrow Connector 20"/>
          <p:cNvCxnSpPr/>
          <p:nvPr/>
        </p:nvCxnSpPr>
        <p:spPr bwMode="auto">
          <a:xfrm flipV="1">
            <a:off x="228600" y="2683077"/>
            <a:ext cx="457199" cy="1"/>
          </a:xfrm>
          <a:prstGeom prst="straightConnector1">
            <a:avLst/>
          </a:prstGeom>
          <a:solidFill>
            <a:schemeClr val="accent1"/>
          </a:solidFill>
          <a:ln w="9525" cap="flat" cmpd="sng" algn="ctr">
            <a:solidFill>
              <a:srgbClr val="C00000"/>
            </a:solidFill>
            <a:prstDash val="solid"/>
            <a:round/>
            <a:headEnd type="none" w="med" len="med"/>
            <a:tailEnd type="arrow"/>
          </a:ln>
          <a:effectLst/>
        </p:spPr>
      </p:cxnSp>
      <p:sp>
        <p:nvSpPr>
          <p:cNvPr id="2" name="Content Placeholder 1"/>
          <p:cNvSpPr>
            <a:spLocks noGrp="1"/>
          </p:cNvSpPr>
          <p:nvPr>
            <p:ph idx="1"/>
          </p:nvPr>
        </p:nvSpPr>
        <p:spPr>
          <a:xfrm>
            <a:off x="4709885" y="1240419"/>
            <a:ext cx="4267860" cy="3394472"/>
          </a:xfrm>
        </p:spPr>
        <p:txBody>
          <a:bodyPr/>
          <a:lstStyle/>
          <a:p>
            <a:r>
              <a:rPr lang="en-US" sz="2400" u="sng" dirty="0" smtClean="0">
                <a:solidFill>
                  <a:schemeClr val="tx1"/>
                </a:solidFill>
              </a:rPr>
              <a:t>Goal</a:t>
            </a:r>
            <a:r>
              <a:rPr lang="en-US" sz="2400" dirty="0" smtClean="0">
                <a:solidFill>
                  <a:schemeClr val="tx1"/>
                </a:solidFill>
              </a:rPr>
              <a:t>: Predict age-specific typhoid incidence based on widely-available indices of health and development</a:t>
            </a:r>
          </a:p>
          <a:p>
            <a:r>
              <a:rPr lang="en-US" sz="2400" dirty="0" smtClean="0">
                <a:solidFill>
                  <a:schemeClr val="tx1"/>
                </a:solidFill>
              </a:rPr>
              <a:t>Use the existing incidence data to select the best predictors</a:t>
            </a:r>
          </a:p>
          <a:p>
            <a:r>
              <a:rPr lang="en-US" sz="2400" dirty="0" smtClean="0">
                <a:solidFill>
                  <a:schemeClr val="tx1"/>
                </a:solidFill>
              </a:rPr>
              <a:t>Out-of-sample validation against TSAP data </a:t>
            </a:r>
            <a:endParaRPr lang="en-US" sz="2400" dirty="0">
              <a:solidFill>
                <a:schemeClr val="tx1"/>
              </a:solidFill>
            </a:endParaRPr>
          </a:p>
        </p:txBody>
      </p:sp>
      <p:cxnSp>
        <p:nvCxnSpPr>
          <p:cNvPr id="22" name="Straight Arrow Connector 21"/>
          <p:cNvCxnSpPr/>
          <p:nvPr/>
        </p:nvCxnSpPr>
        <p:spPr bwMode="auto">
          <a:xfrm flipV="1">
            <a:off x="303208" y="2977399"/>
            <a:ext cx="457199" cy="1"/>
          </a:xfrm>
          <a:prstGeom prst="straightConnector1">
            <a:avLst/>
          </a:prstGeom>
          <a:solidFill>
            <a:schemeClr val="accent1"/>
          </a:solidFill>
          <a:ln w="9525" cap="flat" cmpd="sng" algn="ctr">
            <a:solidFill>
              <a:srgbClr val="0070C0"/>
            </a:solidFill>
            <a:prstDash val="solid"/>
            <a:round/>
            <a:headEnd type="none" w="med" len="med"/>
            <a:tailEnd type="arrow"/>
          </a:ln>
          <a:effectLst/>
        </p:spPr>
      </p:cxnSp>
      <p:cxnSp>
        <p:nvCxnSpPr>
          <p:cNvPr id="23" name="Straight Arrow Connector 22"/>
          <p:cNvCxnSpPr/>
          <p:nvPr/>
        </p:nvCxnSpPr>
        <p:spPr bwMode="auto">
          <a:xfrm flipV="1">
            <a:off x="228600" y="3271721"/>
            <a:ext cx="457199" cy="1"/>
          </a:xfrm>
          <a:prstGeom prst="straightConnector1">
            <a:avLst/>
          </a:prstGeom>
          <a:solidFill>
            <a:schemeClr val="accent1"/>
          </a:solidFill>
          <a:ln w="9525" cap="flat" cmpd="sng" algn="ctr">
            <a:solidFill>
              <a:srgbClr val="0070C0"/>
            </a:solidFill>
            <a:prstDash val="solid"/>
            <a:round/>
            <a:headEnd type="none" w="med" len="med"/>
            <a:tailEnd type="arrow"/>
          </a:ln>
          <a:effectLst/>
        </p:spPr>
      </p:cxnSp>
      <p:cxnSp>
        <p:nvCxnSpPr>
          <p:cNvPr id="24" name="Straight Arrow Connector 23"/>
          <p:cNvCxnSpPr/>
          <p:nvPr/>
        </p:nvCxnSpPr>
        <p:spPr bwMode="auto">
          <a:xfrm flipV="1">
            <a:off x="543517" y="3544109"/>
            <a:ext cx="457199" cy="1"/>
          </a:xfrm>
          <a:prstGeom prst="straightConnector1">
            <a:avLst/>
          </a:prstGeom>
          <a:solidFill>
            <a:schemeClr val="accent1"/>
          </a:solidFill>
          <a:ln w="9525" cap="flat" cmpd="sng" algn="ctr">
            <a:solidFill>
              <a:srgbClr val="0070C0"/>
            </a:solidFill>
            <a:prstDash val="solid"/>
            <a:round/>
            <a:headEnd type="none" w="med" len="med"/>
            <a:tailEnd type="arrow"/>
          </a:ln>
          <a:effectLst/>
        </p:spPr>
      </p:cxnSp>
      <p:cxnSp>
        <p:nvCxnSpPr>
          <p:cNvPr id="25" name="Straight Arrow Connector 24"/>
          <p:cNvCxnSpPr/>
          <p:nvPr/>
        </p:nvCxnSpPr>
        <p:spPr bwMode="auto">
          <a:xfrm flipV="1">
            <a:off x="-250347" y="3118109"/>
            <a:ext cx="457199" cy="1"/>
          </a:xfrm>
          <a:prstGeom prst="straightConnector1">
            <a:avLst/>
          </a:prstGeom>
          <a:solidFill>
            <a:schemeClr val="accent1"/>
          </a:solidFill>
          <a:ln w="9525" cap="flat" cmpd="sng" algn="ctr">
            <a:solidFill>
              <a:srgbClr val="0070C0"/>
            </a:solidFill>
            <a:prstDash val="solid"/>
            <a:round/>
            <a:headEnd type="none" w="med" len="med"/>
            <a:tailEnd type="arrow"/>
          </a:ln>
          <a:effectLst/>
        </p:spPr>
      </p:cxnSp>
      <p:sp>
        <p:nvSpPr>
          <p:cNvPr id="27" name="TextBox 26"/>
          <p:cNvSpPr txBox="1"/>
          <p:nvPr/>
        </p:nvSpPr>
        <p:spPr>
          <a:xfrm>
            <a:off x="6291837" y="4716564"/>
            <a:ext cx="2685908" cy="307777"/>
          </a:xfrm>
          <a:prstGeom prst="rect">
            <a:avLst/>
          </a:prstGeom>
          <a:solidFill>
            <a:schemeClr val="bg1"/>
          </a:solidFill>
        </p:spPr>
        <p:txBody>
          <a:bodyPr wrap="square" rtlCol="0">
            <a:spAutoFit/>
          </a:bodyPr>
          <a:lstStyle/>
          <a:p>
            <a:r>
              <a:rPr lang="en-US" sz="1400" dirty="0" err="1" smtClean="0"/>
              <a:t>Antillon</a:t>
            </a:r>
            <a:r>
              <a:rPr lang="en-US" sz="1400" dirty="0" smtClean="0"/>
              <a:t> et al, </a:t>
            </a:r>
            <a:r>
              <a:rPr lang="en-US" sz="1400" i="1" dirty="0" err="1" smtClean="0"/>
              <a:t>PLoS</a:t>
            </a:r>
            <a:r>
              <a:rPr lang="en-US" sz="1400" i="1" dirty="0" smtClean="0"/>
              <a:t> NTD</a:t>
            </a:r>
            <a:r>
              <a:rPr lang="en-US" sz="1400" dirty="0" smtClean="0"/>
              <a:t> (2017) </a:t>
            </a:r>
            <a:endParaRPr lang="en-US" sz="1400" dirty="0"/>
          </a:p>
        </p:txBody>
      </p:sp>
    </p:spTree>
    <p:extLst>
      <p:ext uri="{BB962C8B-B14F-4D97-AF65-F5344CB8AC3E}">
        <p14:creationId xmlns:p14="http://schemas.microsoft.com/office/powerpoint/2010/main" val="181703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Out-of-sample validation (TSAP sites)</a:t>
            </a:r>
            <a:endParaRPr lang="en-US" dirty="0"/>
          </a:p>
        </p:txBody>
      </p:sp>
      <p:pic>
        <p:nvPicPr>
          <p:cNvPr id="4" name="Content Placeholder 3" descr="Fig6.eps"/>
          <p:cNvPicPr>
            <a:picLocks noGrp="1" noChangeAspect="1"/>
          </p:cNvPicPr>
          <p:nvPr>
            <p:ph idx="1"/>
          </p:nvPr>
        </p:nvPicPr>
        <p:blipFill rotWithShape="1">
          <a:blip r:embed="rId3">
            <a:extLst>
              <a:ext uri="{28A0092B-C50C-407E-A947-70E740481C1C}">
                <a14:useLocalDpi xmlns:a14="http://schemas.microsoft.com/office/drawing/2010/main" val="0"/>
              </a:ext>
            </a:extLst>
          </a:blip>
          <a:srcRect t="-2257" b="-2795"/>
          <a:stretch/>
        </p:blipFill>
        <p:spPr>
          <a:xfrm>
            <a:off x="228484" y="1123571"/>
            <a:ext cx="6642497" cy="2389994"/>
          </a:xfrm>
        </p:spPr>
      </p:pic>
      <p:sp>
        <p:nvSpPr>
          <p:cNvPr id="5" name="Rectangle 4"/>
          <p:cNvSpPr/>
          <p:nvPr/>
        </p:nvSpPr>
        <p:spPr>
          <a:xfrm>
            <a:off x="228484" y="3655430"/>
            <a:ext cx="5348354" cy="1384995"/>
          </a:xfrm>
          <a:prstGeom prst="rect">
            <a:avLst/>
          </a:prstGeom>
          <a:solidFill>
            <a:schemeClr val="bg1"/>
          </a:solidFill>
        </p:spPr>
        <p:txBody>
          <a:bodyPr wrap="square" numCol="2">
            <a:spAutoFit/>
          </a:bodyPr>
          <a:lstStyle/>
          <a:p>
            <a:r>
              <a:rPr lang="en-US" sz="1200" b="1" dirty="0">
                <a:latin typeface="+mj-lt"/>
              </a:rPr>
              <a:t>1. </a:t>
            </a:r>
            <a:r>
              <a:rPr lang="en-US" sz="1200" b="1" dirty="0" err="1">
                <a:latin typeface="+mj-lt"/>
              </a:rPr>
              <a:t>Nioko</a:t>
            </a:r>
            <a:r>
              <a:rPr lang="en-US" sz="1200" b="1" dirty="0">
                <a:latin typeface="+mj-lt"/>
              </a:rPr>
              <a:t> II, Burkina Faso. </a:t>
            </a:r>
          </a:p>
          <a:p>
            <a:r>
              <a:rPr lang="en-US" sz="1200" b="1" dirty="0">
                <a:latin typeface="+mj-lt"/>
              </a:rPr>
              <a:t>2. </a:t>
            </a:r>
            <a:r>
              <a:rPr lang="en-US" sz="1200" b="1" dirty="0" err="1">
                <a:latin typeface="+mj-lt"/>
              </a:rPr>
              <a:t>Polesgo</a:t>
            </a:r>
            <a:r>
              <a:rPr lang="en-US" sz="1200" b="1" dirty="0">
                <a:latin typeface="+mj-lt"/>
              </a:rPr>
              <a:t>, Burkina Faso</a:t>
            </a:r>
            <a:r>
              <a:rPr lang="en-US" sz="1200" dirty="0">
                <a:latin typeface="+mj-lt"/>
              </a:rPr>
              <a:t>. </a:t>
            </a:r>
          </a:p>
          <a:p>
            <a:r>
              <a:rPr lang="en-US" sz="1200" dirty="0">
                <a:latin typeface="+mj-lt"/>
              </a:rPr>
              <a:t>3. Ashanti </a:t>
            </a:r>
            <a:r>
              <a:rPr lang="en-US" sz="1200" dirty="0" err="1">
                <a:latin typeface="+mj-lt"/>
              </a:rPr>
              <a:t>Akim</a:t>
            </a:r>
            <a:r>
              <a:rPr lang="en-US" sz="1200" dirty="0">
                <a:latin typeface="+mj-lt"/>
              </a:rPr>
              <a:t> North, Ghana. </a:t>
            </a:r>
          </a:p>
          <a:p>
            <a:r>
              <a:rPr lang="en-US" sz="1200" dirty="0">
                <a:latin typeface="+mj-lt"/>
              </a:rPr>
              <a:t>4. </a:t>
            </a:r>
            <a:r>
              <a:rPr lang="en-US" sz="1200" dirty="0" err="1">
                <a:latin typeface="+mj-lt"/>
              </a:rPr>
              <a:t>Bandim</a:t>
            </a:r>
            <a:r>
              <a:rPr lang="en-US" sz="1200" dirty="0">
                <a:latin typeface="+mj-lt"/>
              </a:rPr>
              <a:t>, Guinea Bissau. </a:t>
            </a:r>
          </a:p>
          <a:p>
            <a:r>
              <a:rPr lang="en-US" sz="1200" dirty="0">
                <a:latin typeface="+mj-lt"/>
              </a:rPr>
              <a:t>5. Kibera, Kenya. </a:t>
            </a:r>
          </a:p>
          <a:p>
            <a:endParaRPr lang="en-US" sz="1200" dirty="0">
              <a:latin typeface="+mj-lt"/>
            </a:endParaRPr>
          </a:p>
          <a:p>
            <a:endParaRPr lang="en-US" sz="1200" dirty="0">
              <a:latin typeface="+mj-lt"/>
            </a:endParaRPr>
          </a:p>
          <a:p>
            <a:endParaRPr lang="en-US" sz="1200" dirty="0">
              <a:latin typeface="+mj-lt"/>
            </a:endParaRPr>
          </a:p>
          <a:p>
            <a:r>
              <a:rPr lang="en-US" sz="1200" dirty="0">
                <a:latin typeface="+mj-lt"/>
              </a:rPr>
              <a:t>6. Antananarivo, Madagascar. </a:t>
            </a:r>
          </a:p>
          <a:p>
            <a:r>
              <a:rPr lang="en-US" sz="1200" dirty="0">
                <a:latin typeface="+mj-lt"/>
              </a:rPr>
              <a:t>7. </a:t>
            </a:r>
            <a:r>
              <a:rPr lang="en-US" sz="1200" dirty="0" err="1">
                <a:latin typeface="+mj-lt"/>
              </a:rPr>
              <a:t>Imerintsiatosika</a:t>
            </a:r>
            <a:r>
              <a:rPr lang="en-US" sz="1200" dirty="0">
                <a:latin typeface="+mj-lt"/>
              </a:rPr>
              <a:t>, Madagascar. </a:t>
            </a:r>
          </a:p>
          <a:p>
            <a:r>
              <a:rPr lang="en-US" sz="1200" dirty="0">
                <a:latin typeface="+mj-lt"/>
              </a:rPr>
              <a:t>8. Moshi rural, Tanzania. </a:t>
            </a:r>
          </a:p>
          <a:p>
            <a:r>
              <a:rPr lang="en-US" sz="1200" dirty="0">
                <a:latin typeface="+mj-lt"/>
              </a:rPr>
              <a:t>9. Moshi urban, Tanzania </a:t>
            </a:r>
          </a:p>
        </p:txBody>
      </p:sp>
      <p:sp>
        <p:nvSpPr>
          <p:cNvPr id="6" name="Oval 5"/>
          <p:cNvSpPr/>
          <p:nvPr/>
        </p:nvSpPr>
        <p:spPr bwMode="auto">
          <a:xfrm>
            <a:off x="900263" y="2815187"/>
            <a:ext cx="241442" cy="168008"/>
          </a:xfrm>
          <a:prstGeom prst="ellips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baseline="-25000">
              <a:effectLst>
                <a:outerShdw blurRad="38100" dist="38100" dir="2700000" algn="tl">
                  <a:srgbClr val="000000">
                    <a:alpha val="43137"/>
                  </a:srgbClr>
                </a:outerShdw>
              </a:effectLst>
              <a:latin typeface="Arial" pitchFamily="-105" charset="0"/>
              <a:ea typeface="ＭＳ Ｐゴシック" pitchFamily="-105" charset="-128"/>
              <a:cs typeface="ＭＳ Ｐゴシック" pitchFamily="-105" charset="-128"/>
            </a:endParaRPr>
          </a:p>
        </p:txBody>
      </p:sp>
      <p:sp>
        <p:nvSpPr>
          <p:cNvPr id="7" name="Oval 6"/>
          <p:cNvSpPr/>
          <p:nvPr/>
        </p:nvSpPr>
        <p:spPr bwMode="auto">
          <a:xfrm>
            <a:off x="2941537" y="2506049"/>
            <a:ext cx="241442" cy="168008"/>
          </a:xfrm>
          <a:prstGeom prst="ellips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baseline="-25000">
              <a:effectLst>
                <a:outerShdw blurRad="38100" dist="38100" dir="2700000" algn="tl">
                  <a:srgbClr val="000000">
                    <a:alpha val="43137"/>
                  </a:srgbClr>
                </a:outerShdw>
              </a:effectLst>
              <a:latin typeface="Arial" pitchFamily="-105" charset="0"/>
              <a:ea typeface="ＭＳ Ｐゴシック" pitchFamily="-105" charset="-128"/>
              <a:cs typeface="ＭＳ Ｐゴシック" pitchFamily="-105" charset="-128"/>
            </a:endParaRPr>
          </a:p>
        </p:txBody>
      </p:sp>
      <p:sp>
        <p:nvSpPr>
          <p:cNvPr id="8" name="Oval 7"/>
          <p:cNvSpPr/>
          <p:nvPr/>
        </p:nvSpPr>
        <p:spPr bwMode="auto">
          <a:xfrm>
            <a:off x="4479169" y="2248068"/>
            <a:ext cx="241442" cy="168008"/>
          </a:xfrm>
          <a:prstGeom prst="ellips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baseline="-25000">
              <a:effectLst>
                <a:outerShdw blurRad="38100" dist="38100" dir="2700000" algn="tl">
                  <a:srgbClr val="000000">
                    <a:alpha val="43137"/>
                  </a:srgbClr>
                </a:outerShdw>
              </a:effectLst>
              <a:latin typeface="Arial" pitchFamily="-105" charset="0"/>
              <a:ea typeface="ＭＳ Ｐゴシック" pitchFamily="-105" charset="-128"/>
              <a:cs typeface="ＭＳ Ｐゴシック" pitchFamily="-105" charset="-128"/>
            </a:endParaRPr>
          </a:p>
        </p:txBody>
      </p:sp>
      <p:sp>
        <p:nvSpPr>
          <p:cNvPr id="9" name="Oval 8"/>
          <p:cNvSpPr/>
          <p:nvPr/>
        </p:nvSpPr>
        <p:spPr bwMode="auto">
          <a:xfrm>
            <a:off x="5392725" y="2252698"/>
            <a:ext cx="241442" cy="168008"/>
          </a:xfrm>
          <a:prstGeom prst="ellips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baseline="-25000">
              <a:effectLst>
                <a:outerShdw blurRad="38100" dist="38100" dir="2700000" algn="tl">
                  <a:srgbClr val="000000">
                    <a:alpha val="43137"/>
                  </a:srgbClr>
                </a:outerShdw>
              </a:effectLst>
              <a:latin typeface="Arial" pitchFamily="-105" charset="0"/>
              <a:ea typeface="ＭＳ Ｐゴシック" pitchFamily="-105" charset="-128"/>
              <a:cs typeface="ＭＳ Ｐゴシック" pitchFamily="-105" charset="-128"/>
            </a:endParaRPr>
          </a:p>
        </p:txBody>
      </p:sp>
      <p:sp>
        <p:nvSpPr>
          <p:cNvPr id="10" name="Oval 9"/>
          <p:cNvSpPr/>
          <p:nvPr/>
        </p:nvSpPr>
        <p:spPr bwMode="auto">
          <a:xfrm>
            <a:off x="1002486" y="2725903"/>
            <a:ext cx="139220" cy="168008"/>
          </a:xfrm>
          <a:prstGeom prst="ellips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baseline="-25000">
              <a:effectLst>
                <a:outerShdw blurRad="38100" dist="38100" dir="2700000" algn="tl">
                  <a:srgbClr val="000000">
                    <a:alpha val="43137"/>
                  </a:srgbClr>
                </a:outerShdw>
              </a:effectLst>
              <a:latin typeface="Arial" pitchFamily="-105" charset="0"/>
              <a:ea typeface="ＭＳ Ｐゴシック" pitchFamily="-105" charset="-128"/>
              <a:cs typeface="ＭＳ Ｐゴシック" pitchFamily="-105" charset="-128"/>
            </a:endParaRPr>
          </a:p>
        </p:txBody>
      </p:sp>
      <p:sp>
        <p:nvSpPr>
          <p:cNvPr id="11" name="Oval 10"/>
          <p:cNvSpPr/>
          <p:nvPr/>
        </p:nvSpPr>
        <p:spPr bwMode="auto">
          <a:xfrm>
            <a:off x="3317472" y="2460563"/>
            <a:ext cx="156311" cy="168008"/>
          </a:xfrm>
          <a:prstGeom prst="ellips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baseline="-25000">
              <a:effectLst>
                <a:outerShdw blurRad="38100" dist="38100" dir="2700000" algn="tl">
                  <a:srgbClr val="000000">
                    <a:alpha val="43137"/>
                  </a:srgbClr>
                </a:outerShdw>
              </a:effectLst>
              <a:latin typeface="Arial" pitchFamily="-105" charset="0"/>
              <a:ea typeface="ＭＳ Ｐゴシック" pitchFamily="-105" charset="-128"/>
              <a:cs typeface="ＭＳ Ｐゴシック" pitchFamily="-105" charset="-128"/>
            </a:endParaRPr>
          </a:p>
        </p:txBody>
      </p:sp>
      <p:sp>
        <p:nvSpPr>
          <p:cNvPr id="12" name="Oval 11"/>
          <p:cNvSpPr/>
          <p:nvPr/>
        </p:nvSpPr>
        <p:spPr bwMode="auto">
          <a:xfrm>
            <a:off x="4647082" y="2180683"/>
            <a:ext cx="241442" cy="168008"/>
          </a:xfrm>
          <a:prstGeom prst="ellips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baseline="-25000">
              <a:effectLst>
                <a:outerShdw blurRad="38100" dist="38100" dir="2700000" algn="tl">
                  <a:srgbClr val="000000">
                    <a:alpha val="43137"/>
                  </a:srgbClr>
                </a:outerShdw>
              </a:effectLst>
              <a:latin typeface="Arial" pitchFamily="-105" charset="0"/>
              <a:ea typeface="ＭＳ Ｐゴシック" pitchFamily="-105" charset="-128"/>
              <a:cs typeface="ＭＳ Ｐゴシック" pitchFamily="-105" charset="-128"/>
            </a:endParaRPr>
          </a:p>
        </p:txBody>
      </p:sp>
      <p:sp>
        <p:nvSpPr>
          <p:cNvPr id="13" name="Oval 12"/>
          <p:cNvSpPr/>
          <p:nvPr/>
        </p:nvSpPr>
        <p:spPr bwMode="auto">
          <a:xfrm>
            <a:off x="5984716" y="2229109"/>
            <a:ext cx="80129" cy="186967"/>
          </a:xfrm>
          <a:prstGeom prst="ellipse">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baseline="-25000">
              <a:effectLst>
                <a:outerShdw blurRad="38100" dist="38100" dir="2700000" algn="tl">
                  <a:srgbClr val="000000">
                    <a:alpha val="43137"/>
                  </a:srgbClr>
                </a:outerShdw>
              </a:effectLst>
              <a:latin typeface="Arial" pitchFamily="-105" charset="0"/>
              <a:ea typeface="ＭＳ Ｐゴシック" pitchFamily="-105" charset="-128"/>
              <a:cs typeface="ＭＳ Ｐゴシック" pitchFamily="-105" charset="-128"/>
            </a:endParaRPr>
          </a:p>
        </p:txBody>
      </p:sp>
      <p:pic>
        <p:nvPicPr>
          <p:cNvPr id="14" name="Picture 13" descr="Fig2.tiff"/>
          <p:cNvPicPr>
            <a:picLocks noChangeAspect="1"/>
          </p:cNvPicPr>
          <p:nvPr/>
        </p:nvPicPr>
        <p:blipFill rotWithShape="1">
          <a:blip r:embed="rId4">
            <a:extLst>
              <a:ext uri="{28A0092B-C50C-407E-A947-70E740481C1C}">
                <a14:useLocalDpi xmlns:a14="http://schemas.microsoft.com/office/drawing/2010/main" val="0"/>
              </a:ext>
            </a:extLst>
          </a:blip>
          <a:srcRect l="44276" t="25720" r="35618" b="26283"/>
          <a:stretch/>
        </p:blipFill>
        <p:spPr>
          <a:xfrm>
            <a:off x="7302328" y="3018466"/>
            <a:ext cx="1418265" cy="1712866"/>
          </a:xfrm>
          <a:prstGeom prst="rect">
            <a:avLst/>
          </a:prstGeom>
          <a:ln>
            <a:solidFill>
              <a:schemeClr val="tx1"/>
            </a:solidFill>
          </a:ln>
        </p:spPr>
      </p:pic>
      <p:sp>
        <p:nvSpPr>
          <p:cNvPr id="15" name="5-Point Star 14"/>
          <p:cNvSpPr/>
          <p:nvPr/>
        </p:nvSpPr>
        <p:spPr bwMode="auto">
          <a:xfrm>
            <a:off x="7566178" y="3452230"/>
            <a:ext cx="215258" cy="203200"/>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hangingPunct="0"/>
            <a:endParaRPr lang="en-US" baseline="-25000">
              <a:effectLst>
                <a:outerShdw blurRad="38100" dist="38100" dir="2700000" algn="tl">
                  <a:srgbClr val="000000">
                    <a:alpha val="43137"/>
                  </a:srgbClr>
                </a:outerShdw>
              </a:effectLst>
              <a:latin typeface="Arial" pitchFamily="-105"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1707356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“Yale model” of typhoid incidence</a:t>
            </a:r>
            <a:endParaRPr lang="en-US" dirty="0"/>
          </a:p>
        </p:txBody>
      </p:sp>
      <p:pic>
        <p:nvPicPr>
          <p:cNvPr id="4" name="Content Placeholder 7" descr="Fig7_2_22.tif"/>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0" y="1145643"/>
            <a:ext cx="7139030" cy="3997857"/>
          </a:xfrm>
          <a:prstGeom prst="rect">
            <a:avLst/>
          </a:prstGeom>
          <a:noFill/>
          <a:ln w="9525">
            <a:noFill/>
            <a:miter lim="800000"/>
            <a:headEnd/>
            <a:tailEnd/>
          </a:ln>
        </p:spPr>
      </p:pic>
      <p:sp>
        <p:nvSpPr>
          <p:cNvPr id="7" name="TextBox 6"/>
          <p:cNvSpPr txBox="1"/>
          <p:nvPr/>
        </p:nvSpPr>
        <p:spPr>
          <a:xfrm>
            <a:off x="7139030" y="2533277"/>
            <a:ext cx="1961804" cy="923330"/>
          </a:xfrm>
          <a:prstGeom prst="rect">
            <a:avLst/>
          </a:prstGeom>
          <a:noFill/>
        </p:spPr>
        <p:txBody>
          <a:bodyPr wrap="square" rtlCol="0">
            <a:spAutoFit/>
          </a:bodyPr>
          <a:lstStyle/>
          <a:p>
            <a:r>
              <a:rPr lang="en-US" b="1" dirty="0" smtClean="0">
                <a:solidFill>
                  <a:srgbClr val="000080"/>
                </a:solidFill>
                <a:latin typeface="+mj-lt"/>
              </a:rPr>
              <a:t>Total incidence: </a:t>
            </a:r>
            <a:r>
              <a:rPr lang="en-US" b="1" dirty="0">
                <a:solidFill>
                  <a:srgbClr val="000080"/>
                </a:solidFill>
                <a:latin typeface="+mj-lt"/>
              </a:rPr>
              <a:t>17.8 million cases </a:t>
            </a:r>
            <a:r>
              <a:rPr lang="en-US" b="1" dirty="0" smtClean="0">
                <a:solidFill>
                  <a:srgbClr val="000080"/>
                </a:solidFill>
                <a:latin typeface="+mj-lt"/>
              </a:rPr>
              <a:t>(6.9-48.4 million)</a:t>
            </a:r>
            <a:endParaRPr lang="en-US" b="1" dirty="0">
              <a:solidFill>
                <a:srgbClr val="000080"/>
              </a:solidFill>
              <a:latin typeface="+mj-lt"/>
            </a:endParaRPr>
          </a:p>
        </p:txBody>
      </p:sp>
    </p:spTree>
    <p:extLst>
      <p:ext uri="{BB962C8B-B14F-4D97-AF65-F5344CB8AC3E}">
        <p14:creationId xmlns:p14="http://schemas.microsoft.com/office/powerpoint/2010/main" val="9256248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Other models of typhoid incidence</a:t>
            </a:r>
            <a:endParaRPr lang="en-US" dirty="0"/>
          </a:p>
        </p:txBody>
      </p:sp>
      <p:pic>
        <p:nvPicPr>
          <p:cNvPr id="4" name="Content Placeholder 4" descr="Cover"/>
          <p:cNvPicPr>
            <a:picLocks noChangeAspect="1" noChangeArrowheads="1"/>
          </p:cNvPicPr>
          <p:nvPr/>
        </p:nvPicPr>
        <p:blipFill rotWithShape="1">
          <a:blip r:embed="rId2" cstate="print"/>
          <a:srcRect l="16957" t="127" r="-414" b="-5167"/>
          <a:stretch/>
        </p:blipFill>
        <p:spPr bwMode="auto">
          <a:xfrm>
            <a:off x="116382" y="1221405"/>
            <a:ext cx="3907277" cy="2100214"/>
          </a:xfrm>
          <a:prstGeom prst="rect">
            <a:avLst/>
          </a:prstGeom>
          <a:noFill/>
          <a:ln w="12700" cmpd="sng">
            <a:solidFill>
              <a:schemeClr val="tx1"/>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pic>
      <p:pic>
        <p:nvPicPr>
          <p:cNvPr id="5" name="Content Placeholder 4" descr="Cover"/>
          <p:cNvPicPr>
            <a:picLocks noChangeAspect="1" noChangeArrowheads="1"/>
          </p:cNvPicPr>
          <p:nvPr/>
        </p:nvPicPr>
        <p:blipFill rotWithShape="1">
          <a:blip r:embed="rId2" cstate="print"/>
          <a:srcRect t="77475" r="73606" b="-436"/>
          <a:stretch/>
        </p:blipFill>
        <p:spPr bwMode="auto">
          <a:xfrm>
            <a:off x="115484" y="3330905"/>
            <a:ext cx="2424799" cy="900854"/>
          </a:xfrm>
          <a:prstGeom prst="rect">
            <a:avLst/>
          </a:prstGeom>
          <a:noFill/>
          <a:ln w="12700" cmpd="sng">
            <a:solidFill>
              <a:schemeClr val="tx1"/>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15484" y="4319145"/>
            <a:ext cx="3707216" cy="276999"/>
          </a:xfrm>
          <a:prstGeom prst="rect">
            <a:avLst/>
          </a:prstGeom>
          <a:noFill/>
        </p:spPr>
        <p:txBody>
          <a:bodyPr wrap="square" rtlCol="0">
            <a:spAutoFit/>
          </a:bodyPr>
          <a:lstStyle/>
          <a:p>
            <a:r>
              <a:rPr lang="en-US" sz="1200" dirty="0" err="1" smtClean="0"/>
              <a:t>Mogasale</a:t>
            </a:r>
            <a:r>
              <a:rPr lang="en-US" sz="1200" dirty="0" smtClean="0"/>
              <a:t> et al, </a:t>
            </a:r>
            <a:r>
              <a:rPr lang="en-US" sz="1200" i="1" dirty="0" smtClean="0"/>
              <a:t>Lancet Glob Health </a:t>
            </a:r>
            <a:r>
              <a:rPr lang="en-US" sz="1200" dirty="0" smtClean="0"/>
              <a:t>(2014) </a:t>
            </a:r>
            <a:endParaRPr lang="en-US" sz="1200" dirty="0"/>
          </a:p>
        </p:txBody>
      </p:sp>
      <p:pic>
        <p:nvPicPr>
          <p:cNvPr id="2" name="Picture 1"/>
          <p:cNvPicPr>
            <a:picLocks noChangeAspect="1"/>
          </p:cNvPicPr>
          <p:nvPr/>
        </p:nvPicPr>
        <p:blipFill rotWithShape="1">
          <a:blip r:embed="rId3"/>
          <a:srcRect l="28412" t="14452" r="1110"/>
          <a:stretch/>
        </p:blipFill>
        <p:spPr>
          <a:xfrm>
            <a:off x="4206656" y="1208981"/>
            <a:ext cx="4810343" cy="3022778"/>
          </a:xfrm>
          <a:prstGeom prst="rect">
            <a:avLst/>
          </a:prstGeom>
        </p:spPr>
      </p:pic>
      <p:sp>
        <p:nvSpPr>
          <p:cNvPr id="8" name="TextBox 7"/>
          <p:cNvSpPr txBox="1"/>
          <p:nvPr/>
        </p:nvSpPr>
        <p:spPr>
          <a:xfrm>
            <a:off x="4373673" y="4322024"/>
            <a:ext cx="4476307" cy="276999"/>
          </a:xfrm>
          <a:prstGeom prst="rect">
            <a:avLst/>
          </a:prstGeom>
          <a:noFill/>
        </p:spPr>
        <p:txBody>
          <a:bodyPr wrap="square" rtlCol="0">
            <a:spAutoFit/>
          </a:bodyPr>
          <a:lstStyle/>
          <a:p>
            <a:r>
              <a:rPr lang="en-US" sz="1200" dirty="0" smtClean="0"/>
              <a:t>IHME GBD 2016, https</a:t>
            </a:r>
            <a:r>
              <a:rPr lang="en-US" sz="1200" dirty="0"/>
              <a:t>://</a:t>
            </a:r>
            <a:r>
              <a:rPr lang="en-US" sz="1200" dirty="0" err="1"/>
              <a:t>vizhub.healthdata.org</a:t>
            </a:r>
            <a:r>
              <a:rPr lang="en-US" sz="1200" dirty="0"/>
              <a:t>/</a:t>
            </a:r>
            <a:r>
              <a:rPr lang="en-US" sz="1200" dirty="0" err="1"/>
              <a:t>gbd</a:t>
            </a:r>
            <a:r>
              <a:rPr lang="en-US" sz="1200" dirty="0"/>
              <a:t>-compare/</a:t>
            </a:r>
          </a:p>
        </p:txBody>
      </p:sp>
    </p:spTree>
    <p:extLst>
      <p:ext uri="{BB962C8B-B14F-4D97-AF65-F5344CB8AC3E}">
        <p14:creationId xmlns:p14="http://schemas.microsoft.com/office/powerpoint/2010/main" val="10795305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01610" y="1210784"/>
            <a:ext cx="3934046" cy="3394472"/>
          </a:xfrm>
        </p:spPr>
        <p:txBody>
          <a:bodyPr/>
          <a:lstStyle/>
          <a:p>
            <a:pPr marL="0" indent="0">
              <a:buNone/>
            </a:pPr>
            <a:r>
              <a:rPr lang="en-US" sz="2400" u="sng" dirty="0" smtClean="0"/>
              <a:t>Key features</a:t>
            </a:r>
          </a:p>
          <a:p>
            <a:r>
              <a:rPr lang="en-US" sz="2400" dirty="0" smtClean="0"/>
              <a:t>Age-structured deterministic dynamic model</a:t>
            </a:r>
          </a:p>
          <a:p>
            <a:r>
              <a:rPr lang="en-US" sz="2400" dirty="0" smtClean="0"/>
              <a:t>Primary vs secondary infections</a:t>
            </a:r>
          </a:p>
          <a:p>
            <a:r>
              <a:rPr lang="en-US" sz="2400" dirty="0" smtClean="0"/>
              <a:t>Loss of immunity to subclinical infection</a:t>
            </a:r>
          </a:p>
          <a:p>
            <a:r>
              <a:rPr lang="en-US" sz="2400" dirty="0" smtClean="0"/>
              <a:t>Chronic carriers</a:t>
            </a:r>
          </a:p>
          <a:p>
            <a:endParaRPr lang="en-US" sz="2400" dirty="0"/>
          </a:p>
        </p:txBody>
      </p:sp>
      <p:sp>
        <p:nvSpPr>
          <p:cNvPr id="3" name="Title 2"/>
          <p:cNvSpPr>
            <a:spLocks noGrp="1"/>
          </p:cNvSpPr>
          <p:nvPr>
            <p:ph type="title"/>
          </p:nvPr>
        </p:nvSpPr>
        <p:spPr/>
        <p:txBody>
          <a:bodyPr/>
          <a:lstStyle/>
          <a:p>
            <a:r>
              <a:rPr lang="en-US" dirty="0" smtClean="0"/>
              <a:t>Typhoid transmission &amp; treatment model</a:t>
            </a:r>
            <a:endParaRPr lang="en-US" dirty="0"/>
          </a:p>
        </p:txBody>
      </p:sp>
      <p:pic>
        <p:nvPicPr>
          <p:cNvPr id="4" name="Content Placeholder 15"/>
          <p:cNvPicPr>
            <a:picLocks noChangeAspect="1"/>
          </p:cNvPicPr>
          <p:nvPr/>
        </p:nvPicPr>
        <p:blipFill rotWithShape="1">
          <a:blip r:embed="rId2"/>
          <a:srcRect t="-408" b="8"/>
          <a:stretch/>
        </p:blipFill>
        <p:spPr>
          <a:xfrm>
            <a:off x="229460" y="1123062"/>
            <a:ext cx="4459498" cy="3903479"/>
          </a:xfrm>
          <a:prstGeom prst="rect">
            <a:avLst/>
          </a:prstGeom>
        </p:spPr>
      </p:pic>
      <p:sp>
        <p:nvSpPr>
          <p:cNvPr id="5" name="TextBox 4"/>
          <p:cNvSpPr txBox="1"/>
          <p:nvPr/>
        </p:nvSpPr>
        <p:spPr>
          <a:xfrm>
            <a:off x="6662227" y="4834333"/>
            <a:ext cx="2389176" cy="276999"/>
          </a:xfrm>
          <a:prstGeom prst="rect">
            <a:avLst/>
          </a:prstGeom>
          <a:solidFill>
            <a:schemeClr val="bg1"/>
          </a:solidFill>
        </p:spPr>
        <p:txBody>
          <a:bodyPr wrap="square" rtlCol="0">
            <a:spAutoFit/>
          </a:bodyPr>
          <a:lstStyle/>
          <a:p>
            <a:r>
              <a:rPr lang="en-US" sz="1200" dirty="0" err="1" smtClean="0"/>
              <a:t>Antillon</a:t>
            </a:r>
            <a:r>
              <a:rPr lang="en-US" sz="1200" dirty="0" smtClean="0"/>
              <a:t> et al, </a:t>
            </a:r>
            <a:r>
              <a:rPr lang="en-US" sz="1200" i="1" dirty="0" smtClean="0"/>
              <a:t>Vaccine </a:t>
            </a:r>
            <a:r>
              <a:rPr lang="en-US" sz="1200" dirty="0" smtClean="0"/>
              <a:t>(2017) </a:t>
            </a:r>
            <a:endParaRPr lang="en-US" sz="1200" dirty="0"/>
          </a:p>
        </p:txBody>
      </p:sp>
    </p:spTree>
    <p:extLst>
      <p:ext uri="{BB962C8B-B14F-4D97-AF65-F5344CB8AC3E}">
        <p14:creationId xmlns:p14="http://schemas.microsoft.com/office/powerpoint/2010/main" val="4622510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Uncertainty in typhoid incidence</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953"/>
          <a:stretch/>
        </p:blipFill>
        <p:spPr>
          <a:xfrm>
            <a:off x="1965498" y="1137954"/>
            <a:ext cx="5213003" cy="4005546"/>
          </a:xfrm>
          <a:prstGeom prst="rect">
            <a:avLst/>
          </a:prstGeom>
        </p:spPr>
      </p:pic>
      <p:sp>
        <p:nvSpPr>
          <p:cNvPr id="7" name="TextBox 6"/>
          <p:cNvSpPr txBox="1"/>
          <p:nvPr/>
        </p:nvSpPr>
        <p:spPr>
          <a:xfrm>
            <a:off x="1026532" y="1249464"/>
            <a:ext cx="1686098" cy="3231654"/>
          </a:xfrm>
          <a:prstGeom prst="rect">
            <a:avLst/>
          </a:prstGeom>
          <a:solidFill>
            <a:schemeClr val="bg1"/>
          </a:solidFill>
        </p:spPr>
        <p:txBody>
          <a:bodyPr wrap="square" rtlCol="0">
            <a:spAutoFit/>
          </a:bodyPr>
          <a:lstStyle/>
          <a:p>
            <a:pPr algn="r"/>
            <a:r>
              <a:rPr lang="en-US" sz="850" dirty="0" smtClean="0"/>
              <a:t>Nigeria</a:t>
            </a:r>
          </a:p>
          <a:p>
            <a:pPr algn="r"/>
            <a:r>
              <a:rPr lang="en-US" sz="850" dirty="0" smtClean="0"/>
              <a:t>Niger</a:t>
            </a:r>
          </a:p>
          <a:p>
            <a:pPr algn="r"/>
            <a:r>
              <a:rPr lang="en-US" sz="850" dirty="0" smtClean="0"/>
              <a:t>Malawi</a:t>
            </a:r>
          </a:p>
          <a:p>
            <a:pPr algn="r"/>
            <a:r>
              <a:rPr lang="en-US" sz="850" dirty="0" smtClean="0"/>
              <a:t>Mauritania</a:t>
            </a:r>
          </a:p>
          <a:p>
            <a:pPr algn="r"/>
            <a:r>
              <a:rPr lang="en-US" sz="850" dirty="0" smtClean="0"/>
              <a:t>Mozambique</a:t>
            </a:r>
          </a:p>
          <a:p>
            <a:pPr algn="r"/>
            <a:r>
              <a:rPr lang="en-US" sz="850" dirty="0" smtClean="0"/>
              <a:t>Mongolia</a:t>
            </a:r>
          </a:p>
          <a:p>
            <a:pPr algn="r"/>
            <a:r>
              <a:rPr lang="en-US" sz="850" dirty="0" smtClean="0"/>
              <a:t>Myanmar</a:t>
            </a:r>
          </a:p>
          <a:p>
            <a:pPr algn="r"/>
            <a:r>
              <a:rPr lang="en-US" sz="850" dirty="0" smtClean="0"/>
              <a:t>Mali</a:t>
            </a:r>
          </a:p>
          <a:p>
            <a:pPr algn="r"/>
            <a:r>
              <a:rPr lang="en-US" sz="850" dirty="0" smtClean="0"/>
              <a:t>Madagascar</a:t>
            </a:r>
          </a:p>
          <a:p>
            <a:pPr algn="r"/>
            <a:r>
              <a:rPr lang="en-US" sz="850" dirty="0" smtClean="0"/>
              <a:t>Moldova</a:t>
            </a:r>
          </a:p>
          <a:p>
            <a:pPr algn="r"/>
            <a:r>
              <a:rPr lang="en-US" sz="850" dirty="0" smtClean="0"/>
              <a:t>Lesotho</a:t>
            </a:r>
          </a:p>
          <a:p>
            <a:pPr algn="r"/>
            <a:r>
              <a:rPr lang="en-US" sz="850" dirty="0" smtClean="0"/>
              <a:t>Sri Lanka</a:t>
            </a:r>
          </a:p>
          <a:p>
            <a:pPr algn="r"/>
            <a:r>
              <a:rPr lang="en-US" sz="850" dirty="0" smtClean="0"/>
              <a:t>Liberia</a:t>
            </a:r>
          </a:p>
          <a:p>
            <a:pPr algn="r"/>
            <a:r>
              <a:rPr lang="en-US" sz="850" dirty="0" smtClean="0"/>
              <a:t>Laos</a:t>
            </a:r>
          </a:p>
          <a:p>
            <a:pPr algn="r"/>
            <a:r>
              <a:rPr lang="en-US" sz="850" dirty="0" smtClean="0"/>
              <a:t>Kiribati</a:t>
            </a:r>
          </a:p>
          <a:p>
            <a:pPr algn="r"/>
            <a:r>
              <a:rPr lang="en-US" sz="850" dirty="0" smtClean="0"/>
              <a:t>Cambodia</a:t>
            </a:r>
          </a:p>
          <a:p>
            <a:pPr algn="r"/>
            <a:r>
              <a:rPr lang="en-US" sz="850" dirty="0" err="1" smtClean="0"/>
              <a:t>Krygyzstan</a:t>
            </a:r>
            <a:endParaRPr lang="en-US" sz="850" dirty="0" smtClean="0"/>
          </a:p>
          <a:p>
            <a:pPr algn="r"/>
            <a:r>
              <a:rPr lang="en-US" sz="850" dirty="0" smtClean="0"/>
              <a:t>Kenya</a:t>
            </a:r>
          </a:p>
          <a:p>
            <a:pPr algn="r"/>
            <a:r>
              <a:rPr lang="en-US" sz="850" dirty="0" smtClean="0"/>
              <a:t>India</a:t>
            </a:r>
          </a:p>
          <a:p>
            <a:pPr algn="r"/>
            <a:r>
              <a:rPr lang="en-US" sz="850" dirty="0" smtClean="0"/>
              <a:t>Indonesia</a:t>
            </a:r>
          </a:p>
          <a:p>
            <a:pPr algn="r"/>
            <a:r>
              <a:rPr lang="en-US" sz="850" dirty="0" smtClean="0"/>
              <a:t>Haiti</a:t>
            </a:r>
          </a:p>
          <a:p>
            <a:pPr algn="r"/>
            <a:r>
              <a:rPr lang="en-US" sz="850" dirty="0" smtClean="0"/>
              <a:t>Honduras</a:t>
            </a:r>
          </a:p>
          <a:p>
            <a:pPr algn="r"/>
            <a:r>
              <a:rPr lang="en-US" sz="850" dirty="0" smtClean="0"/>
              <a:t>Guyana</a:t>
            </a:r>
          </a:p>
          <a:p>
            <a:pPr algn="r"/>
            <a:r>
              <a:rPr lang="en-US" sz="850" dirty="0" smtClean="0"/>
              <a:t>Guinea-Bissau</a:t>
            </a:r>
            <a:endParaRPr lang="en-US" sz="850" dirty="0"/>
          </a:p>
        </p:txBody>
      </p:sp>
    </p:spTree>
    <p:extLst>
      <p:ext uri="{BB962C8B-B14F-4D97-AF65-F5344CB8AC3E}">
        <p14:creationId xmlns:p14="http://schemas.microsoft.com/office/powerpoint/2010/main" val="70931494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resentation Title Slide (Slid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22B4A6C6-1CB1-B242-AB29-75A68754238C}" vid="{4E4F40AA-87C5-9F4F-AE4F-14A540015A81}"/>
    </a:ext>
  </a:extLst>
</a:theme>
</file>

<file path=ppt/theme/theme2.xml><?xml version="1.0" encoding="utf-8"?>
<a:theme xmlns:a="http://schemas.openxmlformats.org/drawingml/2006/main" name="1_YSPH Presentation Title Slide (Slide 1)">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22B4A6C6-1CB1-B242-AB29-75A68754238C}" vid="{D57991D8-A105-884C-A913-5AE04F0E4392}"/>
    </a:ext>
  </a:extLst>
</a:theme>
</file>

<file path=ppt/theme/theme3.xml><?xml version="1.0" encoding="utf-8"?>
<a:theme xmlns:a="http://schemas.openxmlformats.org/drawingml/2006/main" name="Plain 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22B4A6C6-1CB1-B242-AB29-75A68754238C}" vid="{85D46DB6-8D30-244C-B8CE-6C2C0F68F5CF}"/>
    </a:ext>
  </a:extLst>
</a:theme>
</file>

<file path=ppt/theme/theme4.xml><?xml version="1.0" encoding="utf-8"?>
<a:theme xmlns:a="http://schemas.openxmlformats.org/drawingml/2006/main" name="Plain blac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22B4A6C6-1CB1-B242-AB29-75A68754238C}" vid="{30D4E4B4-6718-134D-9AC9-F9292F2316B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76CA0B617D2DD498B639B5695A764B4" ma:contentTypeVersion="4" ma:contentTypeDescription="Create a new document." ma:contentTypeScope="" ma:versionID="4a8c512ff700f1370f24f1a0421ad245">
  <xsd:schema xmlns:xsd="http://www.w3.org/2001/XMLSchema" xmlns:xs="http://www.w3.org/2001/XMLSchema" xmlns:p="http://schemas.microsoft.com/office/2006/metadata/properties" xmlns:ns2="6d2bc46a-f014-48ed-be59-9d6cf5da36fb" xmlns:ns3="c17fc5fa-0ed1-405d-819e-6760170c3f5c" targetNamespace="http://schemas.microsoft.com/office/2006/metadata/properties" ma:root="true" ma:fieldsID="3fe2412516e8256566b42b6ddf83d34a" ns2:_="" ns3:_="">
    <xsd:import namespace="6d2bc46a-f014-48ed-be59-9d6cf5da36fb"/>
    <xsd:import namespace="c17fc5fa-0ed1-405d-819e-6760170c3f5c"/>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2bc46a-f014-48ed-be59-9d6cf5da36f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17fc5fa-0ed1-405d-819e-6760170c3f5c"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6d2bc46a-f014-48ed-be59-9d6cf5da36fb">6FCQ3RPYFS27-334089976-517</_dlc_DocId>
    <_dlc_DocIdUrl xmlns="6d2bc46a-f014-48ed-be59-9d6cf5da36fb">
      <Url>https://idmod.sharepoint.com/symposium/_layouts/15/DocIdRedir.aspx?ID=6FCQ3RPYFS27-334089976-517</Url>
      <Description>6FCQ3RPYFS27-334089976-517</Description>
    </_dlc_DocIdUrl>
  </documentManagement>
</p:properties>
</file>

<file path=customXml/itemProps1.xml><?xml version="1.0" encoding="utf-8"?>
<ds:datastoreItem xmlns:ds="http://schemas.openxmlformats.org/officeDocument/2006/customXml" ds:itemID="{67F1EBB1-8471-4BF4-9057-587FE215D0FC}"/>
</file>

<file path=customXml/itemProps2.xml><?xml version="1.0" encoding="utf-8"?>
<ds:datastoreItem xmlns:ds="http://schemas.openxmlformats.org/officeDocument/2006/customXml" ds:itemID="{0DCCC6F2-31F7-42F2-9ACF-0BCC5CC79B67}"/>
</file>

<file path=customXml/itemProps3.xml><?xml version="1.0" encoding="utf-8"?>
<ds:datastoreItem xmlns:ds="http://schemas.openxmlformats.org/officeDocument/2006/customXml" ds:itemID="{3C0E1A68-3F10-444B-BECD-12A77CFB2024}"/>
</file>

<file path=customXml/itemProps4.xml><?xml version="1.0" encoding="utf-8"?>
<ds:datastoreItem xmlns:ds="http://schemas.openxmlformats.org/officeDocument/2006/customXml" ds:itemID="{D145FEF9-63FA-4EBD-AC2A-58908DBB403D}"/>
</file>

<file path=docProps/app.xml><?xml version="1.0" encoding="utf-8"?>
<Properties xmlns="http://schemas.openxmlformats.org/officeDocument/2006/extended-properties" xmlns:vt="http://schemas.openxmlformats.org/officeDocument/2006/docPropsVTypes">
  <Template>YSPH PPT Template 16x9 YaleNew_303650_284_10658_v3</Template>
  <TotalTime>12723</TotalTime>
  <Words>1778</Words>
  <Application>Microsoft Office PowerPoint</Application>
  <PresentationFormat>On-screen Show (16:9)</PresentationFormat>
  <Paragraphs>281</Paragraphs>
  <Slides>28</Slides>
  <Notes>9</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28</vt:i4>
      </vt:variant>
    </vt:vector>
  </HeadingPairs>
  <TitlesOfParts>
    <vt:vector size="42" baseType="lpstr">
      <vt:lpstr>ＭＳ Ｐゴシック</vt:lpstr>
      <vt:lpstr>Arial</vt:lpstr>
      <vt:lpstr>Calibri</vt:lpstr>
      <vt:lpstr>Cambria</vt:lpstr>
      <vt:lpstr>Tahoma</vt:lpstr>
      <vt:lpstr>YaleAdmin-Roman</vt:lpstr>
      <vt:lpstr>YaleAdmin-SmallCap</vt:lpstr>
      <vt:lpstr>YaleDesign-Italic</vt:lpstr>
      <vt:lpstr>YaleDesign-Roman</vt:lpstr>
      <vt:lpstr>YaleNew</vt:lpstr>
      <vt:lpstr>Presentation Title Slide (Slide 1)</vt:lpstr>
      <vt:lpstr>1_YSPH Presentation Title Slide (Slide 1)</vt:lpstr>
      <vt:lpstr>Plain white</vt:lpstr>
      <vt:lpstr>Plain black</vt:lpstr>
      <vt:lpstr>Cost-effectiveness of typhoid conjugate vaccines in Gavi-eligible countries</vt:lpstr>
      <vt:lpstr>The year in typhoid vaccine policy</vt:lpstr>
      <vt:lpstr>Measuring (&amp; modeling) typhoid incidence</vt:lpstr>
      <vt:lpstr>Our approach </vt:lpstr>
      <vt:lpstr>Out-of-sample validation (TSAP sites)</vt:lpstr>
      <vt:lpstr>“Yale model” of typhoid incidence</vt:lpstr>
      <vt:lpstr>Other models of typhoid incidence</vt:lpstr>
      <vt:lpstr>Typhoid transmission &amp; treatment model</vt:lpstr>
      <vt:lpstr>Uncertainty in typhoid incidence</vt:lpstr>
      <vt:lpstr>Predicted impact of vaccination</vt:lpstr>
      <vt:lpstr>Cost-effectiveness acceptability frontier</vt:lpstr>
      <vt:lpstr>Cost-effectiveness of TCV strategies</vt:lpstr>
      <vt:lpstr>Value of information (EVPPI)</vt:lpstr>
      <vt:lpstr>PowerPoint Presentation</vt:lpstr>
      <vt:lpstr>Scenario analyses &amp; conclusions</vt:lpstr>
      <vt:lpstr>Acknowledgements</vt:lpstr>
      <vt:lpstr>Net monetary benefit vs incidence</vt:lpstr>
      <vt:lpstr>Cost-effectiveness of TCV strategies</vt:lpstr>
      <vt:lpstr>Uncertainty in typhoid incidence</vt:lpstr>
      <vt:lpstr>Uncertainty in typhoid incidence</vt:lpstr>
      <vt:lpstr>Predicted impact of vaccination</vt:lpstr>
      <vt:lpstr>Net monetary benefit vs incidence</vt:lpstr>
      <vt:lpstr>Out-of-sample validation (TSAP sites)</vt:lpstr>
      <vt:lpstr>Out-of-sample validation (TSAP sites)</vt:lpstr>
      <vt:lpstr>Out-of-sample validation (TSAP sites)</vt:lpstr>
      <vt:lpstr>Out-of-sample validation (TSAP sites)</vt:lpstr>
      <vt:lpstr>Out-of-sample validation (TSAP sites)</vt:lpstr>
      <vt:lpstr>Impact of vaccination vs incidence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Cost-effectiveness of TCV delivery strategies across Gavi-eligible countries</dc:title>
  <dc:creator>Virginia Pitzer</dc:creator>
  <cp:lastModifiedBy>PSAV</cp:lastModifiedBy>
  <cp:revision>98</cp:revision>
  <dcterms:created xsi:type="dcterms:W3CDTF">2017-08-09T22:48:09Z</dcterms:created>
  <dcterms:modified xsi:type="dcterms:W3CDTF">2018-04-16T17:45:50Z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0x010100C76CA0B617D2DD498B639B5695A764B4</vt:lpwstr>
  </property>
  <property fmtid="{D5CDD505-2E9C-101B-9397-08002B2CF9AE}" pid="3" name="_dlc_DocIdItemGuid">
    <vt:lpwstr>44a27e37-2277-4490-a80f-8d23390ffb74</vt:lpwstr>
  </property>
</Properties>
</file>